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2" r:id="rId2"/>
  </p:sldMasterIdLst>
  <p:notesMasterIdLst>
    <p:notesMasterId r:id="rId24"/>
  </p:notesMasterIdLst>
  <p:handoutMasterIdLst>
    <p:handoutMasterId r:id="rId25"/>
  </p:handoutMasterIdLst>
  <p:sldIdLst>
    <p:sldId id="256" r:id="rId3"/>
    <p:sldId id="308" r:id="rId4"/>
    <p:sldId id="258" r:id="rId5"/>
    <p:sldId id="312" r:id="rId6"/>
    <p:sldId id="302" r:id="rId7"/>
    <p:sldId id="305" r:id="rId8"/>
    <p:sldId id="306" r:id="rId9"/>
    <p:sldId id="307" r:id="rId10"/>
    <p:sldId id="309" r:id="rId11"/>
    <p:sldId id="301" r:id="rId12"/>
    <p:sldId id="282" r:id="rId13"/>
    <p:sldId id="266" r:id="rId14"/>
    <p:sldId id="283" r:id="rId15"/>
    <p:sldId id="284" r:id="rId16"/>
    <p:sldId id="303" r:id="rId17"/>
    <p:sldId id="304" r:id="rId18"/>
    <p:sldId id="280" r:id="rId19"/>
    <p:sldId id="272" r:id="rId20"/>
    <p:sldId id="310" r:id="rId21"/>
    <p:sldId id="311" r:id="rId22"/>
    <p:sldId id="289" r:id="rId23"/>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Estilo Claro 3 - Ênfas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Estilo Claro 3 - Ênfas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26" autoAdjust="0"/>
    <p:restoredTop sz="94434" autoAdjust="0"/>
  </p:normalViewPr>
  <p:slideViewPr>
    <p:cSldViewPr>
      <p:cViewPr varScale="1">
        <p:scale>
          <a:sx n="70" d="100"/>
          <a:sy n="70" d="100"/>
        </p:scale>
        <p:origin x="11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Grp="1"/>
          </p:cNvSpPr>
          <p:nvPr>
            <p:ph type="hdr" sz="quarter"/>
          </p:nvPr>
        </p:nvSpPr>
        <p:spPr>
          <a:xfrm>
            <a:off x="0" y="0"/>
            <a:ext cx="2971800" cy="457200"/>
          </a:xfrm>
          <a:prstGeom prst="rect">
            <a:avLst/>
          </a:prstGeom>
        </p:spPr>
        <p:txBody>
          <a:bodyPr vert="horz" rtlCol="0"/>
          <a:lstStyle>
            <a:lvl1pPr algn="l" latinLnBrk="0">
              <a:defRPr lang="pt-BR" sz="1200"/>
            </a:lvl1pPr>
          </a:lstStyle>
          <a:p>
            <a:endParaRPr lang="pt-BR"/>
          </a:p>
        </p:txBody>
      </p:sp>
      <p:sp>
        <p:nvSpPr>
          <p:cNvPr id="3" name="Rectangle 2"/>
          <p:cNvSpPr>
            <a:spLocks noGrp="1"/>
          </p:cNvSpPr>
          <p:nvPr>
            <p:ph type="dt" sz="quarter" idx="1"/>
          </p:nvPr>
        </p:nvSpPr>
        <p:spPr>
          <a:xfrm>
            <a:off x="3884613" y="0"/>
            <a:ext cx="2971800" cy="457200"/>
          </a:xfrm>
          <a:prstGeom prst="rect">
            <a:avLst/>
          </a:prstGeom>
        </p:spPr>
        <p:txBody>
          <a:bodyPr vert="horz" rtlCol="0"/>
          <a:lstStyle>
            <a:lvl1pPr algn="r" latinLnBrk="0">
              <a:defRPr lang="pt-BR" sz="1200"/>
            </a:lvl1pPr>
          </a:lstStyle>
          <a:p>
            <a:fld id="{209DC4D6-251A-4E32-9F58-5EF63A864BC7}" type="datetimeFigureOut">
              <a:rPr lang="pt-BR" smtClean="0"/>
              <a:pPr/>
              <a:t>27/05/2019</a:t>
            </a:fld>
            <a:endParaRPr lang="pt-BR"/>
          </a:p>
        </p:txBody>
      </p:sp>
      <p:sp>
        <p:nvSpPr>
          <p:cNvPr id="4" name="Rectangle 3"/>
          <p:cNvSpPr>
            <a:spLocks noGrp="1"/>
          </p:cNvSpPr>
          <p:nvPr>
            <p:ph type="ftr" sz="quarter" idx="2"/>
          </p:nvPr>
        </p:nvSpPr>
        <p:spPr>
          <a:xfrm>
            <a:off x="0" y="8685213"/>
            <a:ext cx="2971800" cy="457200"/>
          </a:xfrm>
          <a:prstGeom prst="rect">
            <a:avLst/>
          </a:prstGeom>
        </p:spPr>
        <p:txBody>
          <a:bodyPr vert="horz" rtlCol="0" anchor="b"/>
          <a:lstStyle>
            <a:lvl1pPr algn="l" latinLnBrk="0">
              <a:defRPr lang="pt-BR" sz="1200"/>
            </a:lvl1pPr>
          </a:lstStyle>
          <a:p>
            <a:endParaRPr lang="pt-BR"/>
          </a:p>
        </p:txBody>
      </p:sp>
      <p:sp>
        <p:nvSpPr>
          <p:cNvPr id="5" name="Rectangle 4"/>
          <p:cNvSpPr>
            <a:spLocks noGrp="1"/>
          </p:cNvSpPr>
          <p:nvPr>
            <p:ph type="sldNum" sz="quarter" idx="3"/>
          </p:nvPr>
        </p:nvSpPr>
        <p:spPr>
          <a:xfrm>
            <a:off x="3884613" y="8685213"/>
            <a:ext cx="2971800" cy="457200"/>
          </a:xfrm>
          <a:prstGeom prst="rect">
            <a:avLst/>
          </a:prstGeom>
        </p:spPr>
        <p:txBody>
          <a:bodyPr vert="horz" rtlCol="0" anchor="b"/>
          <a:lstStyle>
            <a:lvl1pPr algn="r" latinLnBrk="0">
              <a:defRPr lang="pt-BR" sz="1200"/>
            </a:lvl1pPr>
          </a:lstStyle>
          <a:p>
            <a:fld id="{8457CA08-D0DF-4B92-803D-2F678DDCE254}" type="slidenum">
              <a:rPr lang="pt-BR" smtClean="0"/>
              <a:pPr/>
              <a:t>‹nº›</a:t>
            </a:fld>
            <a:endParaRPr lang="pt-BR"/>
          </a:p>
        </p:txBody>
      </p:sp>
    </p:spTree>
    <p:extLst>
      <p:ext uri="{BB962C8B-B14F-4D97-AF65-F5344CB8AC3E}">
        <p14:creationId xmlns:p14="http://schemas.microsoft.com/office/powerpoint/2010/main" val="807242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Grp="1"/>
          </p:cNvSpPr>
          <p:nvPr>
            <p:ph type="hdr" sz="quarter"/>
          </p:nvPr>
        </p:nvSpPr>
        <p:spPr>
          <a:xfrm>
            <a:off x="0" y="0"/>
            <a:ext cx="2971800" cy="457200"/>
          </a:xfrm>
          <a:prstGeom prst="rect">
            <a:avLst/>
          </a:prstGeom>
        </p:spPr>
        <p:txBody>
          <a:bodyPr vert="horz" rtlCol="0"/>
          <a:lstStyle>
            <a:lvl1pPr algn="l" latinLnBrk="0">
              <a:defRPr lang="pt-BR" sz="1200"/>
            </a:lvl1pPr>
          </a:lstStyle>
          <a:p>
            <a:endParaRPr lang="pt-BR"/>
          </a:p>
        </p:txBody>
      </p:sp>
      <p:sp>
        <p:nvSpPr>
          <p:cNvPr id="3" name="Rectangle 2"/>
          <p:cNvSpPr>
            <a:spLocks noGrp="1"/>
          </p:cNvSpPr>
          <p:nvPr>
            <p:ph type="dt" idx="1"/>
          </p:nvPr>
        </p:nvSpPr>
        <p:spPr>
          <a:xfrm>
            <a:off x="3884613" y="0"/>
            <a:ext cx="2971800" cy="457200"/>
          </a:xfrm>
          <a:prstGeom prst="rect">
            <a:avLst/>
          </a:prstGeom>
        </p:spPr>
        <p:txBody>
          <a:bodyPr vert="horz" rtlCol="0"/>
          <a:lstStyle>
            <a:lvl1pPr algn="r" latinLnBrk="0">
              <a:defRPr lang="pt-BR" sz="1200"/>
            </a:lvl1pPr>
          </a:lstStyle>
          <a:p>
            <a:fld id="{FE1E7E57-1F10-4268-99D2-CEDBAC6DAB5A}" type="datetimeFigureOut">
              <a:pPr/>
              <a:t>27/05/2019</a:t>
            </a:fld>
            <a:endParaRPr lang="pt-BR"/>
          </a:p>
        </p:txBody>
      </p:sp>
      <p:sp>
        <p:nvSpPr>
          <p:cNvPr id="4" name="Rectangl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pt-BR"/>
          </a:p>
        </p:txBody>
      </p:sp>
      <p:sp>
        <p:nvSpPr>
          <p:cNvPr id="5" name="Rectangle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pt-BR"/>
              <a:t>Clique para 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Rectangle 5"/>
          <p:cNvSpPr>
            <a:spLocks noGrp="1"/>
          </p:cNvSpPr>
          <p:nvPr>
            <p:ph type="ftr" sz="quarter" idx="4"/>
          </p:nvPr>
        </p:nvSpPr>
        <p:spPr>
          <a:xfrm>
            <a:off x="0" y="8685213"/>
            <a:ext cx="2971800" cy="457200"/>
          </a:xfrm>
          <a:prstGeom prst="rect">
            <a:avLst/>
          </a:prstGeom>
        </p:spPr>
        <p:txBody>
          <a:bodyPr vert="horz" rtlCol="0" anchor="b"/>
          <a:lstStyle>
            <a:lvl1pPr algn="l" latinLnBrk="0">
              <a:defRPr lang="pt-BR" sz="1200"/>
            </a:lvl1pPr>
          </a:lstStyle>
          <a:p>
            <a:endParaRPr lang="pt-BR"/>
          </a:p>
        </p:txBody>
      </p:sp>
      <p:sp>
        <p:nvSpPr>
          <p:cNvPr id="7" name="Rectangle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pt-BR" sz="1200"/>
            </a:lvl1pPr>
          </a:lstStyle>
          <a:p>
            <a:fld id="{1D2386A3-2E31-4C9B-B0BE-45709ADB9841}" type="slidenum">
              <a:pPr/>
              <a:t>‹nº›</a:t>
            </a:fld>
            <a:endParaRPr lang="pt-BR"/>
          </a:p>
        </p:txBody>
      </p:sp>
    </p:spTree>
    <p:extLst>
      <p:ext uri="{BB962C8B-B14F-4D97-AF65-F5344CB8AC3E}">
        <p14:creationId xmlns:p14="http://schemas.microsoft.com/office/powerpoint/2010/main" val="3966610768"/>
      </p:ext>
    </p:extLst>
  </p:cSld>
  <p:clrMap bg1="lt1" tx1="dk1" bg2="lt2" tx2="dk2" accent1="accent1" accent2="accent2" accent3="accent3" accent4="accent4" accent5="accent5" accent6="accent6" hlink="hlink" folHlink="folHlink"/>
  <p:notesStyle>
    <a:lvl1pPr marL="0" algn="l" rtl="0" latinLnBrk="0">
      <a:defRPr lang="pt-BR" sz="1200" kern="1200">
        <a:solidFill>
          <a:schemeClr val="tx1"/>
        </a:solidFill>
        <a:latin typeface="+mn-lt"/>
        <a:ea typeface="+mn-ea"/>
        <a:cs typeface="+mn-cs"/>
      </a:defRPr>
    </a:lvl1pPr>
    <a:lvl2pPr marL="457200" algn="l" rtl="0">
      <a:defRPr lang="pt-BR" sz="1200" kern="1200">
        <a:solidFill>
          <a:schemeClr val="tx1"/>
        </a:solidFill>
        <a:latin typeface="+mn-lt"/>
        <a:ea typeface="+mn-ea"/>
        <a:cs typeface="+mn-cs"/>
      </a:defRPr>
    </a:lvl2pPr>
    <a:lvl3pPr marL="914400" algn="l" rtl="0">
      <a:defRPr lang="pt-BR" sz="1200" kern="1200">
        <a:solidFill>
          <a:schemeClr val="tx1"/>
        </a:solidFill>
        <a:latin typeface="+mn-lt"/>
        <a:ea typeface="+mn-ea"/>
        <a:cs typeface="+mn-cs"/>
      </a:defRPr>
    </a:lvl3pPr>
    <a:lvl4pPr marL="1371600" algn="l" rtl="0">
      <a:defRPr lang="pt-BR" sz="1200" kern="1200">
        <a:solidFill>
          <a:schemeClr val="tx1"/>
        </a:solidFill>
        <a:latin typeface="+mn-lt"/>
        <a:ea typeface="+mn-ea"/>
        <a:cs typeface="+mn-cs"/>
      </a:defRPr>
    </a:lvl4pPr>
    <a:lvl5pPr marL="1828800" algn="l" rtl="0">
      <a:defRPr lang="pt-BR" sz="1200" kern="1200">
        <a:solidFill>
          <a:schemeClr val="tx1"/>
        </a:solidFill>
        <a:latin typeface="+mn-lt"/>
        <a:ea typeface="+mn-ea"/>
        <a:cs typeface="+mn-cs"/>
      </a:defRPr>
    </a:lvl5pPr>
    <a:lvl6pPr marL="2286000" algn="l" rtl="0">
      <a:defRPr lang="pt-BR" sz="1200" kern="1200">
        <a:solidFill>
          <a:schemeClr val="tx1"/>
        </a:solidFill>
        <a:latin typeface="+mn-lt"/>
        <a:ea typeface="+mn-ea"/>
        <a:cs typeface="+mn-cs"/>
      </a:defRPr>
    </a:lvl6pPr>
    <a:lvl7pPr marL="2743200" algn="l" rtl="0">
      <a:defRPr lang="pt-BR" sz="1200" kern="1200">
        <a:solidFill>
          <a:schemeClr val="tx1"/>
        </a:solidFill>
        <a:latin typeface="+mn-lt"/>
        <a:ea typeface="+mn-ea"/>
        <a:cs typeface="+mn-cs"/>
      </a:defRPr>
    </a:lvl7pPr>
    <a:lvl8pPr marL="3200400" algn="l" rtl="0">
      <a:defRPr lang="pt-BR" sz="1200" kern="1200">
        <a:solidFill>
          <a:schemeClr val="tx1"/>
        </a:solidFill>
        <a:latin typeface="+mn-lt"/>
        <a:ea typeface="+mn-ea"/>
        <a:cs typeface="+mn-cs"/>
      </a:defRPr>
    </a:lvl8pPr>
    <a:lvl9pPr marL="3657600" algn="l" rtl="0">
      <a:defRPr lang="pt-B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a:p>
        </p:txBody>
      </p:sp>
      <p:sp>
        <p:nvSpPr>
          <p:cNvPr id="4" name="Slide Number Placeholder 3"/>
          <p:cNvSpPr>
            <a:spLocks noGrp="1"/>
          </p:cNvSpPr>
          <p:nvPr>
            <p:ph type="sldNum" sz="quarter" idx="10"/>
          </p:nvPr>
        </p:nvSpPr>
        <p:spPr/>
        <p:txBody>
          <a:bodyPr/>
          <a:lstStyle/>
          <a:p>
            <a:fld id="{1D2386A3-2E31-4C9B-B0BE-45709ADB9841}" type="slidenum">
              <a:rPr lang="pt-BR" smtClean="0"/>
              <a:pPr/>
              <a:t>1</a:t>
            </a:fld>
            <a:endParaRPr lang="pt-BR"/>
          </a:p>
        </p:txBody>
      </p:sp>
    </p:spTree>
    <p:extLst>
      <p:ext uri="{BB962C8B-B14F-4D97-AF65-F5344CB8AC3E}">
        <p14:creationId xmlns:p14="http://schemas.microsoft.com/office/powerpoint/2010/main" val="5023441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endParaRPr lang="pt-BR" dirty="0"/>
          </a:p>
        </p:txBody>
      </p:sp>
      <p:sp>
        <p:nvSpPr>
          <p:cNvPr id="4" name="Rectangle 3"/>
          <p:cNvSpPr>
            <a:spLocks noGrp="1"/>
          </p:cNvSpPr>
          <p:nvPr>
            <p:ph type="sldNum" sz="quarter" idx="10"/>
          </p:nvPr>
        </p:nvSpPr>
        <p:spPr/>
        <p:txBody>
          <a:bodyPr/>
          <a:lstStyle/>
          <a:p>
            <a:fld id="{1D2386A3-2E31-4C9B-B0BE-45709ADB9841}" type="slidenum">
              <a:rPr lang="pt-BR" smtClean="0"/>
              <a:pPr/>
              <a:t>10</a:t>
            </a:fld>
            <a:endParaRPr lang="pt-BR"/>
          </a:p>
        </p:txBody>
      </p:sp>
    </p:spTree>
    <p:extLst>
      <p:ext uri="{BB962C8B-B14F-4D97-AF65-F5344CB8AC3E}">
        <p14:creationId xmlns:p14="http://schemas.microsoft.com/office/powerpoint/2010/main" val="2255901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endParaRPr lang="pt-BR" dirty="0"/>
          </a:p>
        </p:txBody>
      </p:sp>
      <p:sp>
        <p:nvSpPr>
          <p:cNvPr id="4" name="Rectangle 3"/>
          <p:cNvSpPr>
            <a:spLocks noGrp="1"/>
          </p:cNvSpPr>
          <p:nvPr>
            <p:ph type="sldNum" sz="quarter" idx="10"/>
          </p:nvPr>
        </p:nvSpPr>
        <p:spPr/>
        <p:txBody>
          <a:bodyPr/>
          <a:lstStyle/>
          <a:p>
            <a:fld id="{1D2386A3-2E31-4C9B-B0BE-45709ADB9841}" type="slidenum">
              <a:rPr lang="pt-BR" smtClean="0"/>
              <a:pPr/>
              <a:t>11</a:t>
            </a:fld>
            <a:endParaRPr lang="pt-BR"/>
          </a:p>
        </p:txBody>
      </p:sp>
    </p:spTree>
    <p:extLst>
      <p:ext uri="{BB962C8B-B14F-4D97-AF65-F5344CB8AC3E}">
        <p14:creationId xmlns:p14="http://schemas.microsoft.com/office/powerpoint/2010/main" val="19296963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endParaRPr lang="pt-BR" dirty="0"/>
          </a:p>
        </p:txBody>
      </p:sp>
      <p:sp>
        <p:nvSpPr>
          <p:cNvPr id="4" name="Rectangle 3"/>
          <p:cNvSpPr>
            <a:spLocks noGrp="1"/>
          </p:cNvSpPr>
          <p:nvPr>
            <p:ph type="sldNum" sz="quarter" idx="10"/>
          </p:nvPr>
        </p:nvSpPr>
        <p:spPr/>
        <p:txBody>
          <a:bodyPr/>
          <a:lstStyle/>
          <a:p>
            <a:fld id="{1D2386A3-2E31-4C9B-B0BE-45709ADB9841}" type="slidenum">
              <a:rPr lang="pt-BR" smtClean="0"/>
              <a:pPr/>
              <a:t>12</a:t>
            </a:fld>
            <a:endParaRPr lang="pt-BR"/>
          </a:p>
        </p:txBody>
      </p:sp>
    </p:spTree>
    <p:extLst>
      <p:ext uri="{BB962C8B-B14F-4D97-AF65-F5344CB8AC3E}">
        <p14:creationId xmlns:p14="http://schemas.microsoft.com/office/powerpoint/2010/main" val="1929696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endParaRPr lang="pt-BR" dirty="0"/>
          </a:p>
        </p:txBody>
      </p:sp>
      <p:sp>
        <p:nvSpPr>
          <p:cNvPr id="4" name="Rectangle 3"/>
          <p:cNvSpPr>
            <a:spLocks noGrp="1"/>
          </p:cNvSpPr>
          <p:nvPr>
            <p:ph type="sldNum" sz="quarter" idx="10"/>
          </p:nvPr>
        </p:nvSpPr>
        <p:spPr/>
        <p:txBody>
          <a:bodyPr/>
          <a:lstStyle/>
          <a:p>
            <a:fld id="{1D2386A3-2E31-4C9B-B0BE-45709ADB9841}" type="slidenum">
              <a:rPr lang="pt-BR" smtClean="0"/>
              <a:pPr/>
              <a:t>13</a:t>
            </a:fld>
            <a:endParaRPr lang="pt-BR"/>
          </a:p>
        </p:txBody>
      </p:sp>
    </p:spTree>
    <p:extLst>
      <p:ext uri="{BB962C8B-B14F-4D97-AF65-F5344CB8AC3E}">
        <p14:creationId xmlns:p14="http://schemas.microsoft.com/office/powerpoint/2010/main" val="888271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endParaRPr lang="pt-BR" dirty="0"/>
          </a:p>
        </p:txBody>
      </p:sp>
      <p:sp>
        <p:nvSpPr>
          <p:cNvPr id="4" name="Rectangle 3"/>
          <p:cNvSpPr>
            <a:spLocks noGrp="1"/>
          </p:cNvSpPr>
          <p:nvPr>
            <p:ph type="sldNum" sz="quarter" idx="10"/>
          </p:nvPr>
        </p:nvSpPr>
        <p:spPr/>
        <p:txBody>
          <a:bodyPr/>
          <a:lstStyle/>
          <a:p>
            <a:fld id="{1D2386A3-2E31-4C9B-B0BE-45709ADB9841}" type="slidenum">
              <a:rPr lang="pt-BR" smtClean="0"/>
              <a:pPr/>
              <a:t>14</a:t>
            </a:fld>
            <a:endParaRPr lang="pt-BR"/>
          </a:p>
        </p:txBody>
      </p:sp>
    </p:spTree>
    <p:extLst>
      <p:ext uri="{BB962C8B-B14F-4D97-AF65-F5344CB8AC3E}">
        <p14:creationId xmlns:p14="http://schemas.microsoft.com/office/powerpoint/2010/main" val="8882715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endParaRPr lang="pt-BR" dirty="0"/>
          </a:p>
        </p:txBody>
      </p:sp>
      <p:sp>
        <p:nvSpPr>
          <p:cNvPr id="4" name="Rectangle 3"/>
          <p:cNvSpPr>
            <a:spLocks noGrp="1"/>
          </p:cNvSpPr>
          <p:nvPr>
            <p:ph type="sldNum" sz="quarter" idx="10"/>
          </p:nvPr>
        </p:nvSpPr>
        <p:spPr/>
        <p:txBody>
          <a:bodyPr/>
          <a:lstStyle/>
          <a:p>
            <a:fld id="{1D2386A3-2E31-4C9B-B0BE-45709ADB9841}" type="slidenum">
              <a:rPr lang="pt-BR" smtClean="0"/>
              <a:pPr/>
              <a:t>15</a:t>
            </a:fld>
            <a:endParaRPr lang="pt-BR"/>
          </a:p>
        </p:txBody>
      </p:sp>
    </p:spTree>
    <p:extLst>
      <p:ext uri="{BB962C8B-B14F-4D97-AF65-F5344CB8AC3E}">
        <p14:creationId xmlns:p14="http://schemas.microsoft.com/office/powerpoint/2010/main" val="11573498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endParaRPr lang="pt-BR" dirty="0"/>
          </a:p>
        </p:txBody>
      </p:sp>
      <p:sp>
        <p:nvSpPr>
          <p:cNvPr id="4" name="Rectangle 3"/>
          <p:cNvSpPr>
            <a:spLocks noGrp="1"/>
          </p:cNvSpPr>
          <p:nvPr>
            <p:ph type="sldNum" sz="quarter" idx="10"/>
          </p:nvPr>
        </p:nvSpPr>
        <p:spPr/>
        <p:txBody>
          <a:bodyPr/>
          <a:lstStyle/>
          <a:p>
            <a:fld id="{1D2386A3-2E31-4C9B-B0BE-45709ADB9841}" type="slidenum">
              <a:rPr lang="pt-BR" smtClean="0"/>
              <a:pPr/>
              <a:t>16</a:t>
            </a:fld>
            <a:endParaRPr lang="pt-BR"/>
          </a:p>
        </p:txBody>
      </p:sp>
    </p:spTree>
    <p:extLst>
      <p:ext uri="{BB962C8B-B14F-4D97-AF65-F5344CB8AC3E}">
        <p14:creationId xmlns:p14="http://schemas.microsoft.com/office/powerpoint/2010/main" val="20871859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endParaRPr lang="pt-BR" dirty="0"/>
          </a:p>
        </p:txBody>
      </p:sp>
      <p:sp>
        <p:nvSpPr>
          <p:cNvPr id="4" name="Rectangle 3"/>
          <p:cNvSpPr>
            <a:spLocks noGrp="1"/>
          </p:cNvSpPr>
          <p:nvPr>
            <p:ph type="sldNum" sz="quarter" idx="10"/>
          </p:nvPr>
        </p:nvSpPr>
        <p:spPr/>
        <p:txBody>
          <a:bodyPr/>
          <a:lstStyle/>
          <a:p>
            <a:fld id="{1D2386A3-2E31-4C9B-B0BE-45709ADB9841}" type="slidenum">
              <a:rPr lang="pt-BR" smtClean="0"/>
              <a:pPr/>
              <a:t>17</a:t>
            </a:fld>
            <a:endParaRPr lang="pt-BR"/>
          </a:p>
        </p:txBody>
      </p:sp>
    </p:spTree>
    <p:extLst>
      <p:ext uri="{BB962C8B-B14F-4D97-AF65-F5344CB8AC3E}">
        <p14:creationId xmlns:p14="http://schemas.microsoft.com/office/powerpoint/2010/main" val="2207806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endParaRPr lang="pt-BR" dirty="0"/>
          </a:p>
        </p:txBody>
      </p:sp>
      <p:sp>
        <p:nvSpPr>
          <p:cNvPr id="4" name="Rectangle 3"/>
          <p:cNvSpPr>
            <a:spLocks noGrp="1"/>
          </p:cNvSpPr>
          <p:nvPr>
            <p:ph type="sldNum" sz="quarter" idx="10"/>
          </p:nvPr>
        </p:nvSpPr>
        <p:spPr/>
        <p:txBody>
          <a:bodyPr/>
          <a:lstStyle/>
          <a:p>
            <a:fld id="{1D2386A3-2E31-4C9B-B0BE-45709ADB9841}" type="slidenum">
              <a:rPr lang="pt-BR" smtClean="0"/>
              <a:pPr/>
              <a:t>18</a:t>
            </a:fld>
            <a:endParaRPr lang="pt-BR"/>
          </a:p>
        </p:txBody>
      </p:sp>
    </p:spTree>
    <p:extLst>
      <p:ext uri="{BB962C8B-B14F-4D97-AF65-F5344CB8AC3E}">
        <p14:creationId xmlns:p14="http://schemas.microsoft.com/office/powerpoint/2010/main" val="8882715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endParaRPr lang="pt-BR" dirty="0"/>
          </a:p>
        </p:txBody>
      </p:sp>
      <p:sp>
        <p:nvSpPr>
          <p:cNvPr id="4" name="Rectangle 3"/>
          <p:cNvSpPr>
            <a:spLocks noGrp="1"/>
          </p:cNvSpPr>
          <p:nvPr>
            <p:ph type="sldNum" sz="quarter" idx="10"/>
          </p:nvPr>
        </p:nvSpPr>
        <p:spPr/>
        <p:txBody>
          <a:bodyPr/>
          <a:lstStyle/>
          <a:p>
            <a:fld id="{1D2386A3-2E31-4C9B-B0BE-45709ADB9841}" type="slidenum">
              <a:rPr lang="pt-BR" smtClean="0"/>
              <a:pPr/>
              <a:t>19</a:t>
            </a:fld>
            <a:endParaRPr lang="pt-BR"/>
          </a:p>
        </p:txBody>
      </p:sp>
    </p:spTree>
    <p:extLst>
      <p:ext uri="{BB962C8B-B14F-4D97-AF65-F5344CB8AC3E}">
        <p14:creationId xmlns:p14="http://schemas.microsoft.com/office/powerpoint/2010/main" val="888271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endParaRPr lang="pt-BR" dirty="0"/>
          </a:p>
        </p:txBody>
      </p:sp>
      <p:sp>
        <p:nvSpPr>
          <p:cNvPr id="4" name="Rectangle 3"/>
          <p:cNvSpPr>
            <a:spLocks noGrp="1"/>
          </p:cNvSpPr>
          <p:nvPr>
            <p:ph type="sldNum" sz="quarter" idx="10"/>
          </p:nvPr>
        </p:nvSpPr>
        <p:spPr/>
        <p:txBody>
          <a:bodyPr/>
          <a:lstStyle/>
          <a:p>
            <a:fld id="{1D2386A3-2E31-4C9B-B0BE-45709ADB9841}" type="slidenum">
              <a:rPr lang="pt-BR" smtClean="0"/>
              <a:pPr/>
              <a:t>2</a:t>
            </a:fld>
            <a:endParaRPr lang="pt-BR"/>
          </a:p>
        </p:txBody>
      </p:sp>
    </p:spTree>
    <p:extLst>
      <p:ext uri="{BB962C8B-B14F-4D97-AF65-F5344CB8AC3E}">
        <p14:creationId xmlns:p14="http://schemas.microsoft.com/office/powerpoint/2010/main" val="42546546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endParaRPr lang="pt-BR" dirty="0"/>
          </a:p>
        </p:txBody>
      </p:sp>
      <p:sp>
        <p:nvSpPr>
          <p:cNvPr id="4" name="Rectangle 3"/>
          <p:cNvSpPr>
            <a:spLocks noGrp="1"/>
          </p:cNvSpPr>
          <p:nvPr>
            <p:ph type="sldNum" sz="quarter" idx="10"/>
          </p:nvPr>
        </p:nvSpPr>
        <p:spPr/>
        <p:txBody>
          <a:bodyPr/>
          <a:lstStyle/>
          <a:p>
            <a:fld id="{1D2386A3-2E31-4C9B-B0BE-45709ADB9841}" type="slidenum">
              <a:rPr lang="pt-BR" smtClean="0"/>
              <a:pPr/>
              <a:t>20</a:t>
            </a:fld>
            <a:endParaRPr lang="pt-BR"/>
          </a:p>
        </p:txBody>
      </p:sp>
    </p:spTree>
    <p:extLst>
      <p:ext uri="{BB962C8B-B14F-4D97-AF65-F5344CB8AC3E}">
        <p14:creationId xmlns:p14="http://schemas.microsoft.com/office/powerpoint/2010/main" val="8882715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r>
              <a:rPr lang="pt-BR" dirty="0" smtClean="0"/>
              <a:t>Use marcadores com resumos e discuta</a:t>
            </a:r>
            <a:r>
              <a:rPr lang="pt-BR" baseline="0" dirty="0" smtClean="0"/>
              <a:t> os detalhes verbalmente.</a:t>
            </a:r>
            <a:endParaRPr lang="pt-BR" dirty="0"/>
          </a:p>
        </p:txBody>
      </p:sp>
      <p:sp>
        <p:nvSpPr>
          <p:cNvPr id="4" name="Rectangle 3"/>
          <p:cNvSpPr>
            <a:spLocks noGrp="1"/>
          </p:cNvSpPr>
          <p:nvPr>
            <p:ph type="sldNum" sz="quarter" idx="10"/>
          </p:nvPr>
        </p:nvSpPr>
        <p:spPr/>
        <p:txBody>
          <a:bodyPr/>
          <a:lstStyle/>
          <a:p>
            <a:fld id="{1D2386A3-2E31-4C9B-B0BE-45709ADB9841}" type="slidenum">
              <a:rPr lang="pt-BR" smtClean="0"/>
              <a:pPr/>
              <a:t>21</a:t>
            </a:fld>
            <a:endParaRPr lang="pt-BR"/>
          </a:p>
        </p:txBody>
      </p:sp>
    </p:spTree>
    <p:extLst>
      <p:ext uri="{BB962C8B-B14F-4D97-AF65-F5344CB8AC3E}">
        <p14:creationId xmlns:p14="http://schemas.microsoft.com/office/powerpoint/2010/main" val="888271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endParaRPr lang="pt-BR" dirty="0"/>
          </a:p>
        </p:txBody>
      </p:sp>
      <p:sp>
        <p:nvSpPr>
          <p:cNvPr id="4" name="Rectangle 3"/>
          <p:cNvSpPr>
            <a:spLocks noGrp="1"/>
          </p:cNvSpPr>
          <p:nvPr>
            <p:ph type="sldNum" sz="quarter" idx="10"/>
          </p:nvPr>
        </p:nvSpPr>
        <p:spPr/>
        <p:txBody>
          <a:bodyPr/>
          <a:lstStyle/>
          <a:p>
            <a:fld id="{1D2386A3-2E31-4C9B-B0BE-45709ADB9841}" type="slidenum">
              <a:rPr lang="pt-BR" smtClean="0"/>
              <a:pPr/>
              <a:t>3</a:t>
            </a:fld>
            <a:endParaRPr lang="pt-BR"/>
          </a:p>
        </p:txBody>
      </p:sp>
    </p:spTree>
    <p:extLst>
      <p:ext uri="{BB962C8B-B14F-4D97-AF65-F5344CB8AC3E}">
        <p14:creationId xmlns:p14="http://schemas.microsoft.com/office/powerpoint/2010/main" val="972839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endParaRPr lang="pt-BR" dirty="0"/>
          </a:p>
        </p:txBody>
      </p:sp>
      <p:sp>
        <p:nvSpPr>
          <p:cNvPr id="4" name="Rectangle 3"/>
          <p:cNvSpPr>
            <a:spLocks noGrp="1"/>
          </p:cNvSpPr>
          <p:nvPr>
            <p:ph type="sldNum" sz="quarter" idx="10"/>
          </p:nvPr>
        </p:nvSpPr>
        <p:spPr/>
        <p:txBody>
          <a:bodyPr/>
          <a:lstStyle/>
          <a:p>
            <a:fld id="{1D2386A3-2E31-4C9B-B0BE-45709ADB9841}" type="slidenum">
              <a:rPr lang="pt-BR" smtClean="0"/>
              <a:pPr/>
              <a:t>4</a:t>
            </a:fld>
            <a:endParaRPr lang="pt-BR"/>
          </a:p>
        </p:txBody>
      </p:sp>
    </p:spTree>
    <p:extLst>
      <p:ext uri="{BB962C8B-B14F-4D97-AF65-F5344CB8AC3E}">
        <p14:creationId xmlns:p14="http://schemas.microsoft.com/office/powerpoint/2010/main" val="972839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endParaRPr lang="pt-BR" dirty="0"/>
          </a:p>
        </p:txBody>
      </p:sp>
      <p:sp>
        <p:nvSpPr>
          <p:cNvPr id="4" name="Rectangle 3"/>
          <p:cNvSpPr>
            <a:spLocks noGrp="1"/>
          </p:cNvSpPr>
          <p:nvPr>
            <p:ph type="sldNum" sz="quarter" idx="10"/>
          </p:nvPr>
        </p:nvSpPr>
        <p:spPr/>
        <p:txBody>
          <a:bodyPr/>
          <a:lstStyle/>
          <a:p>
            <a:fld id="{1D2386A3-2E31-4C9B-B0BE-45709ADB9841}" type="slidenum">
              <a:rPr lang="pt-BR" smtClean="0"/>
              <a:pPr/>
              <a:t>5</a:t>
            </a:fld>
            <a:endParaRPr lang="pt-BR"/>
          </a:p>
        </p:txBody>
      </p:sp>
    </p:spTree>
    <p:extLst>
      <p:ext uri="{BB962C8B-B14F-4D97-AF65-F5344CB8AC3E}">
        <p14:creationId xmlns:p14="http://schemas.microsoft.com/office/powerpoint/2010/main" val="510147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endParaRPr lang="pt-BR" dirty="0"/>
          </a:p>
        </p:txBody>
      </p:sp>
      <p:sp>
        <p:nvSpPr>
          <p:cNvPr id="4" name="Rectangle 3"/>
          <p:cNvSpPr>
            <a:spLocks noGrp="1"/>
          </p:cNvSpPr>
          <p:nvPr>
            <p:ph type="sldNum" sz="quarter" idx="10"/>
          </p:nvPr>
        </p:nvSpPr>
        <p:spPr/>
        <p:txBody>
          <a:bodyPr/>
          <a:lstStyle/>
          <a:p>
            <a:fld id="{1D2386A3-2E31-4C9B-B0BE-45709ADB9841}" type="slidenum">
              <a:rPr lang="pt-BR" smtClean="0"/>
              <a:pPr/>
              <a:t>6</a:t>
            </a:fld>
            <a:endParaRPr lang="pt-BR"/>
          </a:p>
        </p:txBody>
      </p:sp>
    </p:spTree>
    <p:extLst>
      <p:ext uri="{BB962C8B-B14F-4D97-AF65-F5344CB8AC3E}">
        <p14:creationId xmlns:p14="http://schemas.microsoft.com/office/powerpoint/2010/main" val="2370159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endParaRPr lang="pt-BR" dirty="0"/>
          </a:p>
        </p:txBody>
      </p:sp>
      <p:sp>
        <p:nvSpPr>
          <p:cNvPr id="4" name="Rectangle 3"/>
          <p:cNvSpPr>
            <a:spLocks noGrp="1"/>
          </p:cNvSpPr>
          <p:nvPr>
            <p:ph type="sldNum" sz="quarter" idx="10"/>
          </p:nvPr>
        </p:nvSpPr>
        <p:spPr/>
        <p:txBody>
          <a:bodyPr/>
          <a:lstStyle/>
          <a:p>
            <a:fld id="{1D2386A3-2E31-4C9B-B0BE-45709ADB9841}" type="slidenum">
              <a:rPr lang="pt-BR" smtClean="0"/>
              <a:pPr/>
              <a:t>7</a:t>
            </a:fld>
            <a:endParaRPr lang="pt-BR"/>
          </a:p>
        </p:txBody>
      </p:sp>
    </p:spTree>
    <p:extLst>
      <p:ext uri="{BB962C8B-B14F-4D97-AF65-F5344CB8AC3E}">
        <p14:creationId xmlns:p14="http://schemas.microsoft.com/office/powerpoint/2010/main" val="2186783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endParaRPr lang="pt-BR" dirty="0"/>
          </a:p>
        </p:txBody>
      </p:sp>
      <p:sp>
        <p:nvSpPr>
          <p:cNvPr id="4" name="Rectangle 3"/>
          <p:cNvSpPr>
            <a:spLocks noGrp="1"/>
          </p:cNvSpPr>
          <p:nvPr>
            <p:ph type="sldNum" sz="quarter" idx="10"/>
          </p:nvPr>
        </p:nvSpPr>
        <p:spPr/>
        <p:txBody>
          <a:bodyPr/>
          <a:lstStyle/>
          <a:p>
            <a:fld id="{1D2386A3-2E31-4C9B-B0BE-45709ADB9841}" type="slidenum">
              <a:rPr lang="pt-BR" smtClean="0"/>
              <a:pPr/>
              <a:t>8</a:t>
            </a:fld>
            <a:endParaRPr lang="pt-BR"/>
          </a:p>
        </p:txBody>
      </p:sp>
    </p:spTree>
    <p:extLst>
      <p:ext uri="{BB962C8B-B14F-4D97-AF65-F5344CB8AC3E}">
        <p14:creationId xmlns:p14="http://schemas.microsoft.com/office/powerpoint/2010/main" val="643629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endParaRPr lang="pt-BR" dirty="0"/>
          </a:p>
        </p:txBody>
      </p:sp>
      <p:sp>
        <p:nvSpPr>
          <p:cNvPr id="4" name="Rectangle 3"/>
          <p:cNvSpPr>
            <a:spLocks noGrp="1"/>
          </p:cNvSpPr>
          <p:nvPr>
            <p:ph type="sldNum" sz="quarter" idx="10"/>
          </p:nvPr>
        </p:nvSpPr>
        <p:spPr/>
        <p:txBody>
          <a:bodyPr/>
          <a:lstStyle/>
          <a:p>
            <a:fld id="{1D2386A3-2E31-4C9B-B0BE-45709ADB9841}" type="slidenum">
              <a:rPr lang="pt-BR" smtClean="0"/>
              <a:pPr/>
              <a:t>9</a:t>
            </a:fld>
            <a:endParaRPr lang="pt-BR"/>
          </a:p>
        </p:txBody>
      </p:sp>
    </p:spTree>
    <p:extLst>
      <p:ext uri="{BB962C8B-B14F-4D97-AF65-F5344CB8AC3E}">
        <p14:creationId xmlns:p14="http://schemas.microsoft.com/office/powerpoint/2010/main" val="643629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o Título">
    <p:spTree>
      <p:nvGrpSpPr>
        <p:cNvPr id="1" name=""/>
        <p:cNvGrpSpPr/>
        <p:nvPr/>
      </p:nvGrpSpPr>
      <p:grpSpPr>
        <a:xfrm>
          <a:off x="0" y="0"/>
          <a:ext cx="0" cy="0"/>
          <a:chOff x="0" y="0"/>
          <a:chExt cx="0" cy="0"/>
        </a:xfrm>
      </p:grpSpPr>
      <p:sp>
        <p:nvSpPr>
          <p:cNvPr id="14" name="Shape 13"/>
          <p:cNvSpPr>
            <a:spLocks noGrp="1"/>
          </p:cNvSpPr>
          <p:nvPr>
            <p:ph type="ctrTitle"/>
          </p:nvPr>
        </p:nvSpPr>
        <p:spPr>
          <a:xfrm>
            <a:off x="1435608" y="435936"/>
            <a:ext cx="7406640" cy="1472184"/>
          </a:xfrm>
        </p:spPr>
        <p:txBody>
          <a:bodyPr anchor="b"/>
          <a:lstStyle>
            <a:lvl1pPr algn="l" latinLnBrk="0">
              <a:defRPr lang="pt-BR"/>
            </a:lvl1pPr>
            <a:extLst/>
          </a:lstStyle>
          <a:p>
            <a:r>
              <a:rPr lang="pt-BR" smtClean="0"/>
              <a:t>Clique para editar o título mestre</a:t>
            </a:r>
            <a:endParaRPr lang="pt-BR"/>
          </a:p>
        </p:txBody>
      </p:sp>
      <p:sp>
        <p:nvSpPr>
          <p:cNvPr id="22" name="Shape 21"/>
          <p:cNvSpPr>
            <a:spLocks noGrp="1"/>
          </p:cNvSpPr>
          <p:nvPr>
            <p:ph type="subTitle" idx="1"/>
          </p:nvPr>
        </p:nvSpPr>
        <p:spPr>
          <a:xfrm>
            <a:off x="1432560" y="1850064"/>
            <a:ext cx="7406640" cy="1752600"/>
          </a:xfrm>
        </p:spPr>
        <p:txBody>
          <a:bodyPr/>
          <a:lstStyle>
            <a:lvl1pPr marL="73152" indent="0" algn="l" latinLnBrk="0">
              <a:buNone/>
              <a:defRPr lang="pt-B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t-BR" smtClean="0"/>
              <a:t>Clique para editar o estilo do subtítulo mestre</a:t>
            </a:r>
            <a:endParaRPr lang="pt-BR"/>
          </a:p>
        </p:txBody>
      </p:sp>
      <p:sp>
        <p:nvSpPr>
          <p:cNvPr id="7" name="Shape 6"/>
          <p:cNvSpPr>
            <a:spLocks noGrp="1"/>
          </p:cNvSpPr>
          <p:nvPr>
            <p:ph type="dt" sz="half" idx="10"/>
          </p:nvPr>
        </p:nvSpPr>
        <p:spPr/>
        <p:txBody>
          <a:bodyPr/>
          <a:lstStyle>
            <a:extLst/>
          </a:lstStyle>
          <a:p>
            <a:fld id="{1A33440A-D04E-4FB0-ACBB-D1FD42651063}" type="datetime1">
              <a:pPr/>
              <a:t>27/05/2019</a:t>
            </a:fld>
            <a:endParaRPr lang="pt-BR"/>
          </a:p>
        </p:txBody>
      </p:sp>
      <p:sp>
        <p:nvSpPr>
          <p:cNvPr id="20" name="Shape 19"/>
          <p:cNvSpPr>
            <a:spLocks noGrp="1"/>
          </p:cNvSpPr>
          <p:nvPr>
            <p:ph type="ftr" sz="quarter" idx="11"/>
          </p:nvPr>
        </p:nvSpPr>
        <p:spPr/>
        <p:txBody>
          <a:bodyPr/>
          <a:lstStyle>
            <a:extLst/>
          </a:lstStyle>
          <a:p>
            <a:endParaRPr lang="pt-BR"/>
          </a:p>
        </p:txBody>
      </p:sp>
      <p:sp>
        <p:nvSpPr>
          <p:cNvPr id="10" name="Shape 9"/>
          <p:cNvSpPr>
            <a:spLocks noGrp="1"/>
          </p:cNvSpPr>
          <p:nvPr>
            <p:ph type="sldNum" sz="quarter" idx="12"/>
          </p:nvPr>
        </p:nvSpPr>
        <p:spPr/>
        <p:txBody>
          <a:bodyPr/>
          <a:lstStyle>
            <a:extLst/>
          </a:lstStyle>
          <a:p>
            <a:pPr algn="ctr"/>
            <a:fld id="{E5C7EF4D-DD50-400C-9F04-EB20CB99416E}" type="slidenum">
              <a:rPr lang="pt-BR" sz="2800">
                <a:solidFill>
                  <a:schemeClr val="tx2"/>
                </a:solidFill>
              </a:rPr>
              <a:pPr algn="ctr"/>
              <a:t>‹nº›</a:t>
            </a:fld>
            <a:endParaRPr lang="pt-B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pt-BR"/>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Shape 1"/>
          <p:cNvSpPr>
            <a:spLocks noGrp="1"/>
          </p:cNvSpPr>
          <p:nvPr>
            <p:ph type="title"/>
          </p:nvPr>
        </p:nvSpPr>
        <p:spPr/>
        <p:txBody>
          <a:bodyPr/>
          <a:lstStyle>
            <a:extLst/>
          </a:lstStyle>
          <a:p>
            <a:r>
              <a:rPr lang="pt-BR" smtClean="0"/>
              <a:t>Clique para editar o título mestre</a:t>
            </a:r>
            <a:endParaRPr lang="pt-BR"/>
          </a:p>
        </p:txBody>
      </p:sp>
      <p:sp>
        <p:nvSpPr>
          <p:cNvPr id="3" name="Shape 2"/>
          <p:cNvSpPr>
            <a:spLocks noGrp="1"/>
          </p:cNvSpPr>
          <p:nvPr>
            <p:ph type="body" orient="vert" idx="1"/>
          </p:nvPr>
        </p:nvSpPr>
        <p:spPr/>
        <p:txBody>
          <a:bodyPr vert="eaVert"/>
          <a:lstStyle>
            <a:extLs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Shape 3"/>
          <p:cNvSpPr>
            <a:spLocks noGrp="1"/>
          </p:cNvSpPr>
          <p:nvPr>
            <p:ph type="dt" sz="half" idx="10"/>
          </p:nvPr>
        </p:nvSpPr>
        <p:spPr/>
        <p:txBody>
          <a:bodyPr/>
          <a:lstStyle>
            <a:extLst/>
          </a:lstStyle>
          <a:p>
            <a:fld id="{1A33440A-D04E-4FB0-ACBB-D1FD42651063}" type="datetime1">
              <a:pPr/>
              <a:t>27/05/2019</a:t>
            </a:fld>
            <a:endParaRPr lang="pt-BR"/>
          </a:p>
        </p:txBody>
      </p:sp>
      <p:sp>
        <p:nvSpPr>
          <p:cNvPr id="5" name="Shape 4"/>
          <p:cNvSpPr>
            <a:spLocks noGrp="1"/>
          </p:cNvSpPr>
          <p:nvPr>
            <p:ph type="ftr" sz="quarter" idx="11"/>
          </p:nvPr>
        </p:nvSpPr>
        <p:spPr/>
        <p:txBody>
          <a:bodyPr/>
          <a:lstStyle>
            <a:extLst/>
          </a:lstStyle>
          <a:p>
            <a:endParaRPr lang="pt-BR"/>
          </a:p>
        </p:txBody>
      </p:sp>
      <p:sp>
        <p:nvSpPr>
          <p:cNvPr id="6" name="Shape 5"/>
          <p:cNvSpPr>
            <a:spLocks noGrp="1"/>
          </p:cNvSpPr>
          <p:nvPr>
            <p:ph type="sldNum" sz="quarter" idx="12"/>
          </p:nvPr>
        </p:nvSpPr>
        <p:spPr/>
        <p:txBody>
          <a:bodyPr/>
          <a:lstStyle>
            <a:extLst/>
          </a:lstStyle>
          <a:p>
            <a:pPr algn="ctr"/>
            <a:fld id="{E5C7EF4D-DD50-400C-9F04-EB20CB99416E}" type="slidenum">
              <a:rPr lang="pt-BR" sz="2800">
                <a:solidFill>
                  <a:schemeClr val="tx2"/>
                </a:solidFill>
              </a:rPr>
              <a:pPr algn="ct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Shape 1"/>
          <p:cNvSpPr>
            <a:spLocks noGrp="1"/>
          </p:cNvSpPr>
          <p:nvPr>
            <p:ph type="title" orient="vert"/>
          </p:nvPr>
        </p:nvSpPr>
        <p:spPr>
          <a:xfrm>
            <a:off x="6858000" y="274639"/>
            <a:ext cx="1828800" cy="5851525"/>
          </a:xfrm>
        </p:spPr>
        <p:txBody>
          <a:bodyPr vert="eaVert"/>
          <a:lstStyle>
            <a:extLst/>
          </a:lstStyle>
          <a:p>
            <a:r>
              <a:rPr lang="pt-BR" smtClean="0"/>
              <a:t>Clique para editar o título mestre</a:t>
            </a:r>
            <a:endParaRPr lang="pt-BR"/>
          </a:p>
        </p:txBody>
      </p:sp>
      <p:sp>
        <p:nvSpPr>
          <p:cNvPr id="3" name="Shape 2"/>
          <p:cNvSpPr>
            <a:spLocks noGrp="1"/>
          </p:cNvSpPr>
          <p:nvPr>
            <p:ph type="body" orient="vert" idx="1"/>
          </p:nvPr>
        </p:nvSpPr>
        <p:spPr>
          <a:xfrm>
            <a:off x="1143000" y="274640"/>
            <a:ext cx="5562600" cy="5851525"/>
          </a:xfrm>
        </p:spPr>
        <p:txBody>
          <a:bodyPr vert="eaVert"/>
          <a:lstStyle>
            <a:extLs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Shape 3"/>
          <p:cNvSpPr>
            <a:spLocks noGrp="1"/>
          </p:cNvSpPr>
          <p:nvPr>
            <p:ph type="dt" sz="half" idx="10"/>
          </p:nvPr>
        </p:nvSpPr>
        <p:spPr/>
        <p:txBody>
          <a:bodyPr/>
          <a:lstStyle>
            <a:extLst/>
          </a:lstStyle>
          <a:p>
            <a:fld id="{1A33440A-D04E-4FB0-ACBB-D1FD42651063}" type="datetime1">
              <a:pPr/>
              <a:t>27/05/2019</a:t>
            </a:fld>
            <a:endParaRPr lang="pt-BR"/>
          </a:p>
        </p:txBody>
      </p:sp>
      <p:sp>
        <p:nvSpPr>
          <p:cNvPr id="5" name="Shape 4"/>
          <p:cNvSpPr>
            <a:spLocks noGrp="1"/>
          </p:cNvSpPr>
          <p:nvPr>
            <p:ph type="ftr" sz="quarter" idx="11"/>
          </p:nvPr>
        </p:nvSpPr>
        <p:spPr/>
        <p:txBody>
          <a:bodyPr/>
          <a:lstStyle>
            <a:extLst/>
          </a:lstStyle>
          <a:p>
            <a:endParaRPr lang="pt-BR"/>
          </a:p>
        </p:txBody>
      </p:sp>
      <p:sp>
        <p:nvSpPr>
          <p:cNvPr id="6" name="Shape 5"/>
          <p:cNvSpPr>
            <a:spLocks noGrp="1"/>
          </p:cNvSpPr>
          <p:nvPr>
            <p:ph type="sldNum" sz="quarter" idx="12"/>
          </p:nvPr>
        </p:nvSpPr>
        <p:spPr/>
        <p:txBody>
          <a:bodyPr/>
          <a:lstStyle>
            <a:extLst/>
          </a:lstStyle>
          <a:p>
            <a:pPr algn="ctr"/>
            <a:fld id="{E5C7EF4D-DD50-400C-9F04-EB20CB99416E}" type="slidenum">
              <a:rPr lang="pt-BR" sz="2800">
                <a:solidFill>
                  <a:schemeClr val="tx2"/>
                </a:solidFill>
              </a:rPr>
              <a:pPr algn="ct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Shape 1"/>
          <p:cNvSpPr>
            <a:spLocks noGrp="1"/>
          </p:cNvSpPr>
          <p:nvPr>
            <p:ph type="title"/>
          </p:nvPr>
        </p:nvSpPr>
        <p:spPr/>
        <p:txBody>
          <a:bodyPr/>
          <a:lstStyle>
            <a:extLst/>
          </a:lstStyle>
          <a:p>
            <a:r>
              <a:rPr lang="pt-BR" smtClean="0"/>
              <a:t>Clique para editar o título mestre</a:t>
            </a:r>
            <a:endParaRPr lang="pt-BR"/>
          </a:p>
        </p:txBody>
      </p:sp>
      <p:sp>
        <p:nvSpPr>
          <p:cNvPr id="3" name="Shape 2"/>
          <p:cNvSpPr>
            <a:spLocks noGrp="1"/>
          </p:cNvSpPr>
          <p:nvPr>
            <p:ph idx="1"/>
          </p:nvPr>
        </p:nvSpPr>
        <p:spPr/>
        <p:txBody>
          <a:bodyPr/>
          <a:lstStyle>
            <a:extLs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Shape 3"/>
          <p:cNvSpPr>
            <a:spLocks noGrp="1"/>
          </p:cNvSpPr>
          <p:nvPr>
            <p:ph type="dt" sz="half" idx="10"/>
          </p:nvPr>
        </p:nvSpPr>
        <p:spPr/>
        <p:txBody>
          <a:bodyPr/>
          <a:lstStyle>
            <a:extLst/>
          </a:lstStyle>
          <a:p>
            <a:fld id="{1A33440A-D04E-4FB0-ACBB-D1FD42651063}" type="datetime1">
              <a:pPr/>
              <a:t>27/05/2019</a:t>
            </a:fld>
            <a:endParaRPr lang="pt-BR"/>
          </a:p>
        </p:txBody>
      </p:sp>
      <p:sp>
        <p:nvSpPr>
          <p:cNvPr id="5" name="Shape 4"/>
          <p:cNvSpPr>
            <a:spLocks noGrp="1"/>
          </p:cNvSpPr>
          <p:nvPr>
            <p:ph type="ftr" sz="quarter" idx="11"/>
          </p:nvPr>
        </p:nvSpPr>
        <p:spPr/>
        <p:txBody>
          <a:bodyPr/>
          <a:lstStyle>
            <a:extLst/>
          </a:lstStyle>
          <a:p>
            <a:endParaRPr lang="pt-BR"/>
          </a:p>
        </p:txBody>
      </p:sp>
      <p:sp>
        <p:nvSpPr>
          <p:cNvPr id="6" name="Shape 5"/>
          <p:cNvSpPr>
            <a:spLocks noGrp="1"/>
          </p:cNvSpPr>
          <p:nvPr>
            <p:ph type="sldNum" sz="quarter" idx="12"/>
          </p:nvPr>
        </p:nvSpPr>
        <p:spPr/>
        <p:txBody>
          <a:bodyPr/>
          <a:lstStyle>
            <a:extLst/>
          </a:lstStyle>
          <a:p>
            <a:pPr algn="ctr"/>
            <a:fld id="{E5C7EF4D-DD50-400C-9F04-EB20CB99416E}" type="slidenum">
              <a:rPr lang="pt-BR" sz="2800">
                <a:solidFill>
                  <a:schemeClr val="tx2"/>
                </a:solidFill>
              </a:rPr>
              <a:pPr algn="ct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e seção">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t-BR"/>
          </a:p>
        </p:txBody>
      </p:sp>
      <p:sp>
        <p:nvSpPr>
          <p:cNvPr id="2" name="Shape 1"/>
          <p:cNvSpPr>
            <a:spLocks noGrp="1"/>
          </p:cNvSpPr>
          <p:nvPr>
            <p:ph type="title"/>
          </p:nvPr>
        </p:nvSpPr>
        <p:spPr>
          <a:xfrm>
            <a:off x="2578392" y="2600325"/>
            <a:ext cx="6400800" cy="2286000"/>
          </a:xfrm>
        </p:spPr>
        <p:txBody>
          <a:bodyPr anchor="t"/>
          <a:lstStyle>
            <a:lvl1pPr algn="l" latinLnBrk="0">
              <a:lnSpc>
                <a:spcPts val="4500"/>
              </a:lnSpc>
              <a:buNone/>
              <a:defRPr lang="pt-BR" sz="4000" b="1" cap="all"/>
            </a:lvl1pPr>
            <a:extLst/>
          </a:lstStyle>
          <a:p>
            <a:r>
              <a:rPr lang="pt-BR" smtClean="0"/>
              <a:t>Clique para editar o título mestre</a:t>
            </a:r>
            <a:endParaRPr lang="pt-BR"/>
          </a:p>
        </p:txBody>
      </p:sp>
      <p:sp>
        <p:nvSpPr>
          <p:cNvPr id="3" name="Shape 2"/>
          <p:cNvSpPr>
            <a:spLocks noGrp="1"/>
          </p:cNvSpPr>
          <p:nvPr>
            <p:ph type="body" idx="1"/>
          </p:nvPr>
        </p:nvSpPr>
        <p:spPr>
          <a:xfrm>
            <a:off x="2578392" y="1100138"/>
            <a:ext cx="6400800" cy="1509712"/>
          </a:xfrm>
        </p:spPr>
        <p:txBody>
          <a:bodyPr anchor="b"/>
          <a:lstStyle>
            <a:lvl1pPr marL="27432" indent="0" latinLnBrk="0">
              <a:lnSpc>
                <a:spcPts val="2300"/>
              </a:lnSpc>
              <a:spcBef>
                <a:spcPts val="0"/>
              </a:spcBef>
              <a:buNone/>
              <a:defRPr lang="pt-BR" sz="2000">
                <a:solidFill>
                  <a:schemeClr val="tx2">
                    <a:shade val="30000"/>
                    <a:satMod val="150000"/>
                  </a:schemeClr>
                </a:solidFill>
              </a:defRPr>
            </a:lvl1pPr>
            <a:lvl2pPr>
              <a:buNone/>
              <a:defRPr lang="pt-BR" sz="1800">
                <a:solidFill>
                  <a:schemeClr val="tx1">
                    <a:tint val="75000"/>
                  </a:schemeClr>
                </a:solidFill>
              </a:defRPr>
            </a:lvl2pPr>
            <a:lvl3pPr>
              <a:buNone/>
              <a:defRPr lang="pt-BR" sz="1600">
                <a:solidFill>
                  <a:schemeClr val="tx1">
                    <a:tint val="75000"/>
                  </a:schemeClr>
                </a:solidFill>
              </a:defRPr>
            </a:lvl3pPr>
            <a:lvl4pPr>
              <a:buNone/>
              <a:defRPr lang="pt-BR" sz="1400">
                <a:solidFill>
                  <a:schemeClr val="tx1">
                    <a:tint val="75000"/>
                  </a:schemeClr>
                </a:solidFill>
              </a:defRPr>
            </a:lvl4pPr>
            <a:lvl5pPr>
              <a:buNone/>
              <a:defRPr lang="pt-BR" sz="1400">
                <a:solidFill>
                  <a:schemeClr val="tx1">
                    <a:tint val="75000"/>
                  </a:schemeClr>
                </a:solidFill>
              </a:defRPr>
            </a:lvl5pPr>
            <a:extLst/>
          </a:lstStyle>
          <a:p>
            <a:pPr lvl="0"/>
            <a:r>
              <a:rPr lang="pt-BR" smtClean="0"/>
              <a:t>Clique para editar o texto mestre</a:t>
            </a:r>
          </a:p>
        </p:txBody>
      </p:sp>
      <p:sp>
        <p:nvSpPr>
          <p:cNvPr id="4" name="Shape 3"/>
          <p:cNvSpPr>
            <a:spLocks noGrp="1"/>
          </p:cNvSpPr>
          <p:nvPr>
            <p:ph type="dt" sz="half" idx="10"/>
          </p:nvPr>
        </p:nvSpPr>
        <p:spPr/>
        <p:txBody>
          <a:bodyPr/>
          <a:lstStyle>
            <a:extLst/>
          </a:lstStyle>
          <a:p>
            <a:fld id="{619FADA7-12A5-4168-87FD-0A7BA931419B}" type="datetime1">
              <a:pPr/>
              <a:t>27/05/2019</a:t>
            </a:fld>
            <a:endParaRPr lang="pt-BR"/>
          </a:p>
        </p:txBody>
      </p:sp>
      <p:sp>
        <p:nvSpPr>
          <p:cNvPr id="5" name="Shape 4"/>
          <p:cNvSpPr>
            <a:spLocks noGrp="1"/>
          </p:cNvSpPr>
          <p:nvPr>
            <p:ph type="ftr" sz="quarter" idx="11"/>
          </p:nvPr>
        </p:nvSpPr>
        <p:spPr/>
        <p:txBody>
          <a:bodyPr/>
          <a:lstStyle>
            <a:extLst/>
          </a:lstStyle>
          <a:p>
            <a:endParaRPr lang="pt-BR"/>
          </a:p>
        </p:txBody>
      </p:sp>
      <p:sp>
        <p:nvSpPr>
          <p:cNvPr id="6" name="Shape 5"/>
          <p:cNvSpPr>
            <a:spLocks noGrp="1"/>
          </p:cNvSpPr>
          <p:nvPr>
            <p:ph type="sldNum" sz="quarter" idx="12"/>
          </p:nvPr>
        </p:nvSpPr>
        <p:spPr/>
        <p:txBody>
          <a:bodyPr/>
          <a:lstStyle>
            <a:extLst/>
          </a:lstStyle>
          <a:p>
            <a:fld id="{A86442B7-F7A6-44F5-A940-BF91B5A1AE3C}" type="slidenum">
              <a:pPr/>
              <a:t>‹nº›</a:t>
            </a:fld>
            <a:endParaRPr lang="pt-B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t-BR"/>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pt-BR"/>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ois">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t-BR"/>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t-B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t-BR"/>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t-BR"/>
          </a:p>
        </p:txBody>
      </p:sp>
      <p:sp>
        <p:nvSpPr>
          <p:cNvPr id="2" name="Shape 1"/>
          <p:cNvSpPr>
            <a:spLocks noGrp="1"/>
          </p:cNvSpPr>
          <p:nvPr>
            <p:ph type="title"/>
          </p:nvPr>
        </p:nvSpPr>
        <p:spPr>
          <a:xfrm>
            <a:off x="1435608" y="274320"/>
            <a:ext cx="7498080" cy="1143000"/>
          </a:xfrm>
        </p:spPr>
        <p:txBody>
          <a:bodyPr/>
          <a:lstStyle>
            <a:extLst/>
          </a:lstStyle>
          <a:p>
            <a:r>
              <a:rPr lang="pt-BR" smtClean="0"/>
              <a:t>Clique para editar o título mestre</a:t>
            </a:r>
            <a:endParaRPr lang="pt-BR"/>
          </a:p>
        </p:txBody>
      </p:sp>
      <p:sp>
        <p:nvSpPr>
          <p:cNvPr id="3" name="Shape 2"/>
          <p:cNvSpPr>
            <a:spLocks noGrp="1"/>
          </p:cNvSpPr>
          <p:nvPr>
            <p:ph sz="half" idx="1"/>
          </p:nvPr>
        </p:nvSpPr>
        <p:spPr>
          <a:xfrm>
            <a:off x="1435608" y="1524000"/>
            <a:ext cx="3657600" cy="4663440"/>
          </a:xfrm>
        </p:spPr>
        <p:txBody>
          <a:bodyPr/>
          <a:lstStyle>
            <a:lvl1pPr latinLnBrk="0">
              <a:defRPr lang="pt-BR" sz="2800"/>
            </a:lvl1pPr>
            <a:lvl2pPr>
              <a:defRPr lang="pt-BR" sz="2400"/>
            </a:lvl2pPr>
            <a:lvl3pPr>
              <a:defRPr lang="pt-BR" sz="2000"/>
            </a:lvl3pPr>
            <a:lvl4pPr>
              <a:defRPr lang="pt-BR" sz="1800"/>
            </a:lvl4pPr>
            <a:lvl5pPr>
              <a:defRPr lang="pt-BR" sz="1800"/>
            </a:lvl5pPr>
            <a:extLs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Shape 3"/>
          <p:cNvSpPr>
            <a:spLocks noGrp="1"/>
          </p:cNvSpPr>
          <p:nvPr>
            <p:ph sz="half" idx="2"/>
          </p:nvPr>
        </p:nvSpPr>
        <p:spPr>
          <a:xfrm>
            <a:off x="5276088" y="1524000"/>
            <a:ext cx="3657600" cy="4663440"/>
          </a:xfrm>
        </p:spPr>
        <p:txBody>
          <a:bodyPr/>
          <a:lstStyle>
            <a:lvl1pPr latinLnBrk="0">
              <a:defRPr lang="pt-BR" sz="2800"/>
            </a:lvl1pPr>
            <a:lvl2pPr>
              <a:defRPr lang="pt-BR" sz="2400"/>
            </a:lvl2pPr>
            <a:lvl3pPr>
              <a:defRPr lang="pt-BR" sz="2000"/>
            </a:lvl3pPr>
            <a:lvl4pPr>
              <a:defRPr lang="pt-BR" sz="1800"/>
            </a:lvl4pPr>
            <a:lvl5pPr>
              <a:defRPr lang="pt-BR" sz="1800"/>
            </a:lvl5pPr>
            <a:extLs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Shape 4"/>
          <p:cNvSpPr>
            <a:spLocks noGrp="1"/>
          </p:cNvSpPr>
          <p:nvPr>
            <p:ph type="dt" sz="half" idx="10"/>
          </p:nvPr>
        </p:nvSpPr>
        <p:spPr/>
        <p:txBody>
          <a:bodyPr/>
          <a:lstStyle>
            <a:extLst/>
          </a:lstStyle>
          <a:p>
            <a:fld id="{59FC5A2C-8CF9-418C-929E-59F23F70E5F3}" type="datetime1">
              <a:pPr/>
              <a:t>27/05/2019</a:t>
            </a:fld>
            <a:endParaRPr lang="pt-BR"/>
          </a:p>
        </p:txBody>
      </p:sp>
      <p:sp>
        <p:nvSpPr>
          <p:cNvPr id="6" name="Shape 5"/>
          <p:cNvSpPr>
            <a:spLocks noGrp="1"/>
          </p:cNvSpPr>
          <p:nvPr>
            <p:ph type="ftr" sz="quarter" idx="11"/>
          </p:nvPr>
        </p:nvSpPr>
        <p:spPr/>
        <p:txBody>
          <a:bodyPr/>
          <a:lstStyle>
            <a:extLst/>
          </a:lstStyle>
          <a:p>
            <a:endParaRPr lang="pt-BR"/>
          </a:p>
        </p:txBody>
      </p:sp>
      <p:sp>
        <p:nvSpPr>
          <p:cNvPr id="7" name="Shape 6"/>
          <p:cNvSpPr>
            <a:spLocks noGrp="1"/>
          </p:cNvSpPr>
          <p:nvPr>
            <p:ph type="sldNum" sz="quarter" idx="12"/>
          </p:nvPr>
        </p:nvSpPr>
        <p:spPr/>
        <p:txBody>
          <a:bodyPr/>
          <a:lstStyle>
            <a:extLst/>
          </a:lstStyle>
          <a:p>
            <a:fld id="{A86442B7-F7A6-44F5-A940-BF91B5A1AE3C}" type="slidenum">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Shape 1"/>
          <p:cNvSpPr>
            <a:spLocks noGrp="1"/>
          </p:cNvSpPr>
          <p:nvPr>
            <p:ph type="title"/>
          </p:nvPr>
        </p:nvSpPr>
        <p:spPr>
          <a:xfrm>
            <a:off x="457200" y="5160336"/>
            <a:ext cx="8229600" cy="1143000"/>
          </a:xfrm>
        </p:spPr>
        <p:txBody>
          <a:bodyPr anchor="ctr"/>
          <a:lstStyle>
            <a:lvl1pPr algn="ctr" latinLnBrk="0">
              <a:defRPr lang="pt-BR" sz="4500" b="1" cap="none" baseline="0"/>
            </a:lvl1pPr>
            <a:extLst/>
          </a:lstStyle>
          <a:p>
            <a:r>
              <a:rPr lang="pt-BR" smtClean="0"/>
              <a:t>Clique para editar o título mestre</a:t>
            </a:r>
            <a:endParaRPr lang="pt-BR"/>
          </a:p>
        </p:txBody>
      </p:sp>
      <p:sp>
        <p:nvSpPr>
          <p:cNvPr id="3" name="Shap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283464" algn="l" latinLnBrk="0">
              <a:lnSpc>
                <a:spcPct val="100000"/>
              </a:lnSpc>
              <a:spcBef>
                <a:spcPts val="100"/>
              </a:spcBef>
              <a:buNone/>
              <a:defRPr lang="pt-BR" sz="1900" b="0">
                <a:solidFill>
                  <a:schemeClr val="tx1"/>
                </a:solidFill>
              </a:defRPr>
            </a:lvl1pPr>
            <a:lvl2pPr>
              <a:buNone/>
              <a:defRPr lang="pt-BR" sz="2000" b="1"/>
            </a:lvl2pPr>
            <a:lvl3pPr>
              <a:buNone/>
              <a:defRPr lang="pt-BR" sz="1800" b="1"/>
            </a:lvl3pPr>
            <a:lvl4pPr>
              <a:buNone/>
              <a:defRPr lang="pt-BR" sz="1600" b="1"/>
            </a:lvl4pPr>
            <a:lvl5pPr>
              <a:buNone/>
              <a:defRPr lang="pt-BR" sz="1600" b="1"/>
            </a:lvl5pPr>
            <a:extLst/>
          </a:lstStyle>
          <a:p>
            <a:pPr lvl="0"/>
            <a:r>
              <a:rPr lang="pt-BR" smtClean="0"/>
              <a:t>Clique para editar o texto mestre</a:t>
            </a:r>
          </a:p>
        </p:txBody>
      </p:sp>
      <p:sp>
        <p:nvSpPr>
          <p:cNvPr id="4" name="Shap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283464" algn="l" latinLnBrk="0">
              <a:lnSpc>
                <a:spcPct val="100000"/>
              </a:lnSpc>
              <a:spcBef>
                <a:spcPts val="100"/>
              </a:spcBef>
              <a:buNone/>
              <a:defRPr lang="pt-BR" sz="1900" b="0">
                <a:solidFill>
                  <a:schemeClr val="tx1"/>
                </a:solidFill>
              </a:defRPr>
            </a:lvl1pPr>
            <a:lvl2pPr>
              <a:buNone/>
              <a:defRPr lang="pt-BR" sz="2000" b="1"/>
            </a:lvl2pPr>
            <a:lvl3pPr>
              <a:buNone/>
              <a:defRPr lang="pt-BR" sz="1800" b="1"/>
            </a:lvl3pPr>
            <a:lvl4pPr>
              <a:buNone/>
              <a:defRPr lang="pt-BR" sz="1600" b="1"/>
            </a:lvl4pPr>
            <a:lvl5pPr>
              <a:buNone/>
              <a:defRPr lang="pt-BR" sz="1600" b="1"/>
            </a:lvl5pPr>
            <a:extLst/>
          </a:lstStyle>
          <a:p>
            <a:pPr lvl="0"/>
            <a:r>
              <a:rPr lang="pt-BR" smtClean="0"/>
              <a:t>Clique para editar o texto mestre</a:t>
            </a:r>
          </a:p>
        </p:txBody>
      </p:sp>
      <p:sp>
        <p:nvSpPr>
          <p:cNvPr id="5" name="Shape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latinLnBrk="0">
              <a:lnSpc>
                <a:spcPct val="100000"/>
              </a:lnSpc>
              <a:spcBef>
                <a:spcPts val="700"/>
              </a:spcBef>
              <a:defRPr lang="pt-BR" sz="2400"/>
            </a:lvl1pPr>
            <a:lvl2pPr>
              <a:lnSpc>
                <a:spcPct val="100000"/>
              </a:lnSpc>
              <a:spcBef>
                <a:spcPts val="700"/>
              </a:spcBef>
              <a:defRPr lang="pt-BR" sz="2000"/>
            </a:lvl2pPr>
            <a:lvl3pPr>
              <a:lnSpc>
                <a:spcPct val="100000"/>
              </a:lnSpc>
              <a:spcBef>
                <a:spcPts val="700"/>
              </a:spcBef>
              <a:defRPr lang="pt-BR" sz="1800"/>
            </a:lvl3pPr>
            <a:lvl4pPr>
              <a:lnSpc>
                <a:spcPct val="100000"/>
              </a:lnSpc>
              <a:spcBef>
                <a:spcPts val="700"/>
              </a:spcBef>
              <a:defRPr lang="pt-BR" sz="1600"/>
            </a:lvl4pPr>
            <a:lvl5pPr>
              <a:lnSpc>
                <a:spcPct val="100000"/>
              </a:lnSpc>
              <a:spcBef>
                <a:spcPts val="700"/>
              </a:spcBef>
              <a:defRPr lang="pt-BR" sz="1600"/>
            </a:lvl5pPr>
            <a:extLs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Shape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latinLnBrk="0">
              <a:lnSpc>
                <a:spcPct val="100000"/>
              </a:lnSpc>
              <a:spcBef>
                <a:spcPts val="700"/>
              </a:spcBef>
              <a:defRPr lang="pt-BR" sz="2400"/>
            </a:lvl1pPr>
            <a:lvl2pPr>
              <a:lnSpc>
                <a:spcPct val="100000"/>
              </a:lnSpc>
              <a:spcBef>
                <a:spcPts val="700"/>
              </a:spcBef>
              <a:defRPr lang="pt-BR" sz="2000"/>
            </a:lvl2pPr>
            <a:lvl3pPr>
              <a:lnSpc>
                <a:spcPct val="100000"/>
              </a:lnSpc>
              <a:spcBef>
                <a:spcPts val="700"/>
              </a:spcBef>
              <a:defRPr lang="pt-BR" sz="1800"/>
            </a:lvl3pPr>
            <a:lvl4pPr>
              <a:lnSpc>
                <a:spcPct val="100000"/>
              </a:lnSpc>
              <a:spcBef>
                <a:spcPts val="700"/>
              </a:spcBef>
              <a:defRPr lang="pt-BR" sz="1600"/>
            </a:lvl4pPr>
            <a:lvl5pPr>
              <a:lnSpc>
                <a:spcPct val="100000"/>
              </a:lnSpc>
              <a:spcBef>
                <a:spcPts val="700"/>
              </a:spcBef>
              <a:defRPr lang="pt-BR" sz="1600"/>
            </a:lvl5pPr>
            <a:extLs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Shape 6"/>
          <p:cNvSpPr>
            <a:spLocks noGrp="1"/>
          </p:cNvSpPr>
          <p:nvPr>
            <p:ph type="dt" sz="half" idx="10"/>
          </p:nvPr>
        </p:nvSpPr>
        <p:spPr/>
        <p:txBody>
          <a:bodyPr/>
          <a:lstStyle>
            <a:extLst/>
          </a:lstStyle>
          <a:p>
            <a:fld id="{76569BAF-DF50-49A9-A24B-E772F34D4EE8}" type="datetime1">
              <a:pPr/>
              <a:t>27/05/2019</a:t>
            </a:fld>
            <a:endParaRPr lang="pt-BR"/>
          </a:p>
        </p:txBody>
      </p:sp>
      <p:sp>
        <p:nvSpPr>
          <p:cNvPr id="8" name="Shape 7"/>
          <p:cNvSpPr>
            <a:spLocks noGrp="1"/>
          </p:cNvSpPr>
          <p:nvPr>
            <p:ph type="ftr" sz="quarter" idx="11"/>
          </p:nvPr>
        </p:nvSpPr>
        <p:spPr/>
        <p:txBody>
          <a:bodyPr/>
          <a:lstStyle>
            <a:extLst/>
          </a:lstStyle>
          <a:p>
            <a:endParaRPr lang="pt-BR"/>
          </a:p>
        </p:txBody>
      </p:sp>
      <p:sp>
        <p:nvSpPr>
          <p:cNvPr id="9" name="Shape 8"/>
          <p:cNvSpPr>
            <a:spLocks noGrp="1"/>
          </p:cNvSpPr>
          <p:nvPr>
            <p:ph type="sldNum" sz="quarter" idx="12"/>
          </p:nvPr>
        </p:nvSpPr>
        <p:spPr/>
        <p:txBody>
          <a:bodyPr/>
          <a:lstStyle>
            <a:extLst/>
          </a:lstStyle>
          <a:p>
            <a:fld id="{A86442B7-F7A6-44F5-A940-BF91B5A1AE3C}" type="slidenum">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penas título">
    <p:spTree>
      <p:nvGrpSpPr>
        <p:cNvPr id="1" name=""/>
        <p:cNvGrpSpPr/>
        <p:nvPr/>
      </p:nvGrpSpPr>
      <p:grpSpPr>
        <a:xfrm>
          <a:off x="0" y="0"/>
          <a:ext cx="0" cy="0"/>
          <a:chOff x="0" y="0"/>
          <a:chExt cx="0" cy="0"/>
        </a:xfrm>
      </p:grpSpPr>
      <p:sp>
        <p:nvSpPr>
          <p:cNvPr id="2" name="Shape 1"/>
          <p:cNvSpPr>
            <a:spLocks noGrp="1"/>
          </p:cNvSpPr>
          <p:nvPr>
            <p:ph type="title"/>
          </p:nvPr>
        </p:nvSpPr>
        <p:spPr>
          <a:xfrm>
            <a:off x="1435608" y="274320"/>
            <a:ext cx="7498080" cy="1143000"/>
          </a:xfrm>
        </p:spPr>
        <p:txBody>
          <a:bodyPr anchor="ctr"/>
          <a:lstStyle>
            <a:extLst/>
          </a:lstStyle>
          <a:p>
            <a:r>
              <a:rPr lang="pt-BR" smtClean="0"/>
              <a:t>Clique para editar o título mestre</a:t>
            </a:r>
            <a:endParaRPr lang="pt-BR"/>
          </a:p>
        </p:txBody>
      </p:sp>
      <p:sp>
        <p:nvSpPr>
          <p:cNvPr id="3" name="Shape 2"/>
          <p:cNvSpPr>
            <a:spLocks noGrp="1"/>
          </p:cNvSpPr>
          <p:nvPr>
            <p:ph type="dt" sz="half" idx="10"/>
          </p:nvPr>
        </p:nvSpPr>
        <p:spPr/>
        <p:txBody>
          <a:bodyPr/>
          <a:lstStyle>
            <a:extLst/>
          </a:lstStyle>
          <a:p>
            <a:fld id="{EFE29F9C-0FE7-4725-BBF1-3A439DEFF6B8}" type="datetime1">
              <a:pPr/>
              <a:t>27/05/2019</a:t>
            </a:fld>
            <a:endParaRPr lang="pt-BR"/>
          </a:p>
        </p:txBody>
      </p:sp>
      <p:sp>
        <p:nvSpPr>
          <p:cNvPr id="4" name="Shape 3"/>
          <p:cNvSpPr>
            <a:spLocks noGrp="1"/>
          </p:cNvSpPr>
          <p:nvPr>
            <p:ph type="ftr" sz="quarter" idx="11"/>
          </p:nvPr>
        </p:nvSpPr>
        <p:spPr/>
        <p:txBody>
          <a:bodyPr/>
          <a:lstStyle>
            <a:extLst/>
          </a:lstStyle>
          <a:p>
            <a:endParaRPr lang="pt-BR"/>
          </a:p>
        </p:txBody>
      </p:sp>
      <p:sp>
        <p:nvSpPr>
          <p:cNvPr id="5" name="Shape 4"/>
          <p:cNvSpPr>
            <a:spLocks noGrp="1"/>
          </p:cNvSpPr>
          <p:nvPr>
            <p:ph type="sldNum" sz="quarter" idx="12"/>
          </p:nvPr>
        </p:nvSpPr>
        <p:spPr/>
        <p:txBody>
          <a:bodyPr/>
          <a:lstStyle>
            <a:extLst/>
          </a:lstStyle>
          <a:p>
            <a:fld id="{A86442B7-F7A6-44F5-A940-BF91B5A1AE3C}" type="slidenum">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t-BR"/>
          </a:p>
        </p:txBody>
      </p:sp>
      <p:sp>
        <p:nvSpPr>
          <p:cNvPr id="2" name="Shape 1"/>
          <p:cNvSpPr>
            <a:spLocks noGrp="1"/>
          </p:cNvSpPr>
          <p:nvPr>
            <p:ph type="dt" sz="half" idx="10"/>
          </p:nvPr>
        </p:nvSpPr>
        <p:spPr/>
        <p:txBody>
          <a:bodyPr/>
          <a:lstStyle>
            <a:extLst/>
          </a:lstStyle>
          <a:p>
            <a:fld id="{AD192ABE-290F-4556-9BE6-EA283C4356C3}" type="datetime1">
              <a:pPr/>
              <a:t>27/05/2019</a:t>
            </a:fld>
            <a:endParaRPr lang="pt-BR"/>
          </a:p>
        </p:txBody>
      </p:sp>
      <p:sp>
        <p:nvSpPr>
          <p:cNvPr id="3" name="Shape 2"/>
          <p:cNvSpPr>
            <a:spLocks noGrp="1"/>
          </p:cNvSpPr>
          <p:nvPr>
            <p:ph type="ftr" sz="quarter" idx="11"/>
          </p:nvPr>
        </p:nvSpPr>
        <p:spPr/>
        <p:txBody>
          <a:bodyPr/>
          <a:lstStyle>
            <a:extLst/>
          </a:lstStyle>
          <a:p>
            <a:endParaRPr lang="pt-BR"/>
          </a:p>
        </p:txBody>
      </p:sp>
      <p:sp>
        <p:nvSpPr>
          <p:cNvPr id="4" name="Shape 3"/>
          <p:cNvSpPr>
            <a:spLocks noGrp="1"/>
          </p:cNvSpPr>
          <p:nvPr>
            <p:ph type="sldNum" sz="quarter" idx="12"/>
          </p:nvPr>
        </p:nvSpPr>
        <p:spPr/>
        <p:txBody>
          <a:bodyPr/>
          <a:lstStyle>
            <a:extLst/>
          </a:lstStyle>
          <a:p>
            <a:fld id="{A86442B7-F7A6-44F5-A940-BF91B5A1AE3C}" type="slidenum">
              <a:pPr/>
              <a:t>‹nº›</a:t>
            </a:fld>
            <a:endParaRPr lang="pt-B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Shape 1"/>
          <p:cNvSpPr>
            <a:spLocks noGrp="1"/>
          </p:cNvSpPr>
          <p:nvPr>
            <p:ph type="title"/>
          </p:nvPr>
        </p:nvSpPr>
        <p:spPr>
          <a:xfrm>
            <a:off x="457200" y="273050"/>
            <a:ext cx="3810000" cy="1162050"/>
          </a:xfrm>
          <a:ln>
            <a:noFill/>
          </a:ln>
        </p:spPr>
        <p:txBody>
          <a:bodyPr anchor="b"/>
          <a:lstStyle>
            <a:lvl1pPr algn="l" latinLnBrk="0">
              <a:lnSpc>
                <a:spcPts val="2000"/>
              </a:lnSpc>
              <a:buNone/>
              <a:defRPr lang="pt-BR" sz="2200" b="1" cap="all" baseline="0"/>
            </a:lvl1pPr>
            <a:extLst/>
          </a:lstStyle>
          <a:p>
            <a:r>
              <a:rPr lang="pt-BR" smtClean="0"/>
              <a:t>Clique para editar o título mestre</a:t>
            </a:r>
            <a:endParaRPr lang="pt-BR"/>
          </a:p>
        </p:txBody>
      </p:sp>
      <p:sp>
        <p:nvSpPr>
          <p:cNvPr id="3" name="Shape 2"/>
          <p:cNvSpPr>
            <a:spLocks noGrp="1"/>
          </p:cNvSpPr>
          <p:nvPr>
            <p:ph type="body" idx="2"/>
          </p:nvPr>
        </p:nvSpPr>
        <p:spPr>
          <a:xfrm>
            <a:off x="457200" y="1435100"/>
            <a:ext cx="3810000" cy="698500"/>
          </a:xfrm>
        </p:spPr>
        <p:txBody>
          <a:bodyPr/>
          <a:lstStyle>
            <a:lvl1pPr marL="0" latinLnBrk="0">
              <a:lnSpc>
                <a:spcPct val="100000"/>
              </a:lnSpc>
              <a:spcBef>
                <a:spcPts val="0"/>
              </a:spcBef>
              <a:buNone/>
              <a:defRPr lang="pt-BR" sz="1400"/>
            </a:lvl1pPr>
            <a:lvl2pPr>
              <a:buNone/>
              <a:defRPr lang="pt-BR" sz="1200"/>
            </a:lvl2pPr>
            <a:lvl3pPr>
              <a:buNone/>
              <a:defRPr lang="pt-BR" sz="1000"/>
            </a:lvl3pPr>
            <a:lvl4pPr>
              <a:buNone/>
              <a:defRPr lang="pt-BR" sz="900"/>
            </a:lvl4pPr>
            <a:lvl5pPr>
              <a:buNone/>
              <a:defRPr lang="pt-BR" sz="900"/>
            </a:lvl5pPr>
            <a:extLst/>
          </a:lstStyle>
          <a:p>
            <a:pPr lvl="0"/>
            <a:r>
              <a:rPr lang="pt-BR" smtClean="0"/>
              <a:t>Clique para editar o texto mestre</a:t>
            </a:r>
          </a:p>
        </p:txBody>
      </p:sp>
      <p:sp>
        <p:nvSpPr>
          <p:cNvPr id="4" name="Shape 3"/>
          <p:cNvSpPr>
            <a:spLocks noGrp="1"/>
          </p:cNvSpPr>
          <p:nvPr>
            <p:ph sz="half" idx="1"/>
          </p:nvPr>
        </p:nvSpPr>
        <p:spPr>
          <a:xfrm>
            <a:off x="457200" y="2133600"/>
            <a:ext cx="8153400" cy="3992563"/>
          </a:xfrm>
        </p:spPr>
        <p:txBody>
          <a:bodyPr/>
          <a:lstStyle>
            <a:lvl1pPr latinLnBrk="0">
              <a:defRPr lang="pt-BR" sz="3200"/>
            </a:lvl1pPr>
            <a:lvl2pPr>
              <a:defRPr lang="pt-BR" sz="2800"/>
            </a:lvl2pPr>
            <a:lvl3pPr>
              <a:defRPr lang="pt-BR" sz="2400"/>
            </a:lvl3pPr>
            <a:lvl4pPr>
              <a:defRPr lang="pt-BR" sz="2000"/>
            </a:lvl4pPr>
            <a:lvl5pPr>
              <a:defRPr lang="pt-BR" sz="2000"/>
            </a:lvl5pPr>
            <a:extLs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Shape 4"/>
          <p:cNvSpPr>
            <a:spLocks noGrp="1"/>
          </p:cNvSpPr>
          <p:nvPr>
            <p:ph type="dt" sz="half" idx="10"/>
          </p:nvPr>
        </p:nvSpPr>
        <p:spPr/>
        <p:txBody>
          <a:bodyPr/>
          <a:lstStyle>
            <a:extLst/>
          </a:lstStyle>
          <a:p>
            <a:fld id="{92137221-B4EC-499E-8F13-52A4FCD99E36}" type="datetime1">
              <a:pPr/>
              <a:t>27/05/2019</a:t>
            </a:fld>
            <a:endParaRPr lang="pt-BR"/>
          </a:p>
        </p:txBody>
      </p:sp>
      <p:sp>
        <p:nvSpPr>
          <p:cNvPr id="6" name="Shape 5"/>
          <p:cNvSpPr>
            <a:spLocks noGrp="1"/>
          </p:cNvSpPr>
          <p:nvPr>
            <p:ph type="ftr" sz="quarter" idx="11"/>
          </p:nvPr>
        </p:nvSpPr>
        <p:spPr/>
        <p:txBody>
          <a:bodyPr/>
          <a:lstStyle>
            <a:extLst/>
          </a:lstStyle>
          <a:p>
            <a:endParaRPr lang="pt-BR"/>
          </a:p>
        </p:txBody>
      </p:sp>
      <p:sp>
        <p:nvSpPr>
          <p:cNvPr id="7" name="Shape 6"/>
          <p:cNvSpPr>
            <a:spLocks noGrp="1"/>
          </p:cNvSpPr>
          <p:nvPr>
            <p:ph type="sldNum" sz="quarter" idx="12"/>
          </p:nvPr>
        </p:nvSpPr>
        <p:spPr/>
        <p:txBody>
          <a:bodyPr/>
          <a:lstStyle>
            <a:extLst/>
          </a:lstStyle>
          <a:p>
            <a:fld id="{A86442B7-F7A6-44F5-A940-BF91B5A1AE3C}" type="slidenum">
              <a:rPr lang="pt-BR">
                <a:solidFill>
                  <a:srgbClr val="FFFFFF"/>
                </a:solidFill>
              </a: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Shape 1"/>
          <p:cNvSpPr>
            <a:spLocks noGrp="1"/>
          </p:cNvSpPr>
          <p:nvPr>
            <p:ph type="title"/>
          </p:nvPr>
        </p:nvSpPr>
        <p:spPr>
          <a:xfrm>
            <a:off x="5886896" y="1066800"/>
            <a:ext cx="2743200" cy="1981200"/>
          </a:xfrm>
        </p:spPr>
        <p:txBody>
          <a:bodyPr anchor="b">
            <a:noAutofit/>
          </a:bodyPr>
          <a:lstStyle>
            <a:lvl1pPr algn="l" latinLnBrk="0">
              <a:buNone/>
              <a:defRPr lang="pt-BR" sz="2100" b="1">
                <a:effectLst/>
              </a:defRPr>
            </a:lvl1pPr>
            <a:extLst/>
          </a:lstStyle>
          <a:p>
            <a:r>
              <a:rPr lang="pt-BR" smtClean="0"/>
              <a:t>Clique para editar o título mestre</a:t>
            </a:r>
            <a:endParaRPr lang="pt-BR"/>
          </a:p>
        </p:txBody>
      </p:sp>
      <p:sp>
        <p:nvSpPr>
          <p:cNvPr id="5" name="Shape 4"/>
          <p:cNvSpPr>
            <a:spLocks noGrp="1"/>
          </p:cNvSpPr>
          <p:nvPr>
            <p:ph type="dt" sz="half" idx="10"/>
          </p:nvPr>
        </p:nvSpPr>
        <p:spPr/>
        <p:txBody>
          <a:bodyPr/>
          <a:lstStyle>
            <a:extLst/>
          </a:lstStyle>
          <a:p>
            <a:fld id="{876F042D-FBEA-40C8-ACF1-388DE857BC66}" type="datetime1">
              <a:pPr/>
              <a:t>27/05/2019</a:t>
            </a:fld>
            <a:endParaRPr lang="pt-BR"/>
          </a:p>
        </p:txBody>
      </p:sp>
      <p:sp>
        <p:nvSpPr>
          <p:cNvPr id="6" name="Shape 5"/>
          <p:cNvSpPr>
            <a:spLocks noGrp="1"/>
          </p:cNvSpPr>
          <p:nvPr>
            <p:ph type="ftr" sz="quarter" idx="11"/>
          </p:nvPr>
        </p:nvSpPr>
        <p:spPr/>
        <p:txBody>
          <a:bodyPr/>
          <a:lstStyle>
            <a:extLst/>
          </a:lstStyle>
          <a:p>
            <a:endParaRPr lang="pt-BR"/>
          </a:p>
        </p:txBody>
      </p:sp>
      <p:sp>
        <p:nvSpPr>
          <p:cNvPr id="7" name="Shape 6"/>
          <p:cNvSpPr>
            <a:spLocks noGrp="1"/>
          </p:cNvSpPr>
          <p:nvPr>
            <p:ph type="sldNum" sz="quarter" idx="12"/>
          </p:nvPr>
        </p:nvSpPr>
        <p:spPr/>
        <p:txBody>
          <a:bodyPr/>
          <a:lstStyle>
            <a:extLst/>
          </a:lstStyle>
          <a:p>
            <a:fld id="{A86442B7-F7A6-44F5-A940-BF91B5A1AE3C}" type="slidenum">
              <a:rPr lang="pt-BR">
                <a:solidFill>
                  <a:srgbClr val="FFFFFF"/>
                </a:solidFill>
              </a:rPr>
              <a:pPr/>
              <a:t>‹nº›</a:t>
            </a:fld>
            <a:endParaRPr lang="pt-B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extLst/>
          </a:lstStyle>
          <a:p>
            <a:pPr marL="0" indent="-283464" algn="l" latinLnBrk="0">
              <a:lnSpc>
                <a:spcPts val="3000"/>
              </a:lnSpc>
              <a:spcBef>
                <a:spcPts val="600"/>
              </a:spcBef>
              <a:buClr>
                <a:schemeClr val="accent1"/>
              </a:buClr>
              <a:buSzPct val="80000"/>
              <a:buFont typeface="Wingdings 2"/>
              <a:buNone/>
            </a:pPr>
            <a:endParaRPr lang="pt-BR"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latinLnBrk="0">
              <a:buNone/>
              <a:defRPr lang="pt-BR" sz="3200"/>
            </a:lvl1pPr>
            <a:extLst/>
          </a:lstStyle>
          <a:p>
            <a:pPr marL="0" algn="l"/>
            <a:r>
              <a:rPr lang="pt-BR" smtClean="0"/>
              <a:t>Clique no ícone para adicionar uma imagem</a:t>
            </a:r>
            <a:endParaRPr lang="pt-BR"/>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t-BR"/>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t-BR"/>
          </a:p>
        </p:txBody>
      </p:sp>
      <p:sp>
        <p:nvSpPr>
          <p:cNvPr id="4" name="Shape 3"/>
          <p:cNvSpPr>
            <a:spLocks noGrp="1"/>
          </p:cNvSpPr>
          <p:nvPr>
            <p:ph type="body" sz="half" idx="2"/>
          </p:nvPr>
        </p:nvSpPr>
        <p:spPr>
          <a:xfrm>
            <a:off x="838200" y="4800600"/>
            <a:ext cx="4419600" cy="762000"/>
          </a:xfrm>
        </p:spPr>
        <p:txBody>
          <a:bodyPr/>
          <a:lstStyle>
            <a:lvl1pPr marL="0" indent="0" algn="l" latinLnBrk="0">
              <a:lnSpc>
                <a:spcPts val="1600"/>
              </a:lnSpc>
              <a:spcBef>
                <a:spcPts val="0"/>
              </a:spcBef>
              <a:buNone/>
              <a:defRPr lang="pt-BR" sz="1400">
                <a:solidFill>
                  <a:srgbClr val="777777"/>
                </a:solidFill>
              </a:defRPr>
            </a:lvl1pPr>
            <a:lvl2pPr>
              <a:defRPr lang="pt-BR" sz="1200"/>
            </a:lvl2pPr>
            <a:lvl3pPr>
              <a:defRPr lang="pt-BR" sz="1000"/>
            </a:lvl3pPr>
            <a:lvl4pPr>
              <a:defRPr lang="pt-BR" sz="900"/>
            </a:lvl4pPr>
            <a:lvl5pPr>
              <a:defRPr lang="pt-BR" sz="900"/>
            </a:lvl5pPr>
            <a:extLst/>
          </a:lstStyle>
          <a:p>
            <a:pPr lvl="0"/>
            <a:r>
              <a:rPr lang="pt-BR" smtClean="0"/>
              <a:t>Clique para editar o texto mestre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t-B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t-B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t-B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t-BR"/>
          </a:p>
        </p:txBody>
      </p:sp>
      <p:sp>
        <p:nvSpPr>
          <p:cNvPr id="5" name="Rectangle 4"/>
          <p:cNvSpPr>
            <a:spLocks noGrp="1"/>
          </p:cNvSpPr>
          <p:nvPr>
            <p:ph type="title"/>
          </p:nvPr>
        </p:nvSpPr>
        <p:spPr>
          <a:xfrm>
            <a:off x="1435608" y="274638"/>
            <a:ext cx="7498080" cy="1143000"/>
          </a:xfrm>
          <a:prstGeom prst="rect">
            <a:avLst/>
          </a:prstGeom>
        </p:spPr>
        <p:txBody>
          <a:bodyPr anchor="ctr">
            <a:normAutofit/>
          </a:bodyPr>
          <a:lstStyle>
            <a:extLst/>
          </a:lstStyle>
          <a:p>
            <a:r>
              <a:rPr lang="pt-BR"/>
              <a:t>Clique para editar o estilo de títulos Mestre</a:t>
            </a:r>
          </a:p>
        </p:txBody>
      </p:sp>
      <p:sp>
        <p:nvSpPr>
          <p:cNvPr id="9" name="Rectangle 8"/>
          <p:cNvSpPr>
            <a:spLocks noGrp="1"/>
          </p:cNvSpPr>
          <p:nvPr>
            <p:ph type="body" idx="1"/>
          </p:nvPr>
        </p:nvSpPr>
        <p:spPr>
          <a:xfrm>
            <a:off x="1435608" y="1447800"/>
            <a:ext cx="7498080" cy="4800600"/>
          </a:xfrm>
          <a:prstGeom prst="rect">
            <a:avLst/>
          </a:prstGeom>
        </p:spPr>
        <p:txBody>
          <a:bodyPr>
            <a:normAutofit/>
          </a:bodyPr>
          <a:lstStyle>
            <a:extLst/>
          </a:lstStyle>
          <a:p>
            <a:pPr lvl="0"/>
            <a:r>
              <a:rPr lang="pt-BR"/>
              <a:t>Clique para editar estilos de texto Mestre</a:t>
            </a:r>
          </a:p>
          <a:p>
            <a:pPr lvl="1"/>
            <a:r>
              <a:rPr lang="pt-BR"/>
              <a:t>Segundo nível</a:t>
            </a:r>
          </a:p>
          <a:p>
            <a:pPr lvl="2"/>
            <a:r>
              <a:rPr lang="pt-BR"/>
              <a:t>Terceiro nível</a:t>
            </a:r>
          </a:p>
          <a:p>
            <a:pPr lvl="3"/>
            <a:r>
              <a:rPr lang="pt-BR"/>
              <a:t>Quarto nível</a:t>
            </a:r>
          </a:p>
          <a:p>
            <a:pPr lvl="4"/>
            <a:r>
              <a:rPr lang="pt-BR"/>
              <a:t>Quinto nível</a:t>
            </a:r>
          </a:p>
          <a:p>
            <a:pPr lvl="5"/>
            <a:r>
              <a:rPr lang="pt-BR"/>
              <a:t>Sexto nível</a:t>
            </a:r>
          </a:p>
          <a:p>
            <a:pPr lvl="6"/>
            <a:r>
              <a:rPr lang="pt-BR"/>
              <a:t>Sétimo nível</a:t>
            </a:r>
          </a:p>
          <a:p>
            <a:pPr lvl="7"/>
            <a:r>
              <a:rPr lang="pt-BR"/>
              <a:t>Oitavo nível</a:t>
            </a:r>
          </a:p>
          <a:p>
            <a:pPr lvl="8"/>
            <a:r>
              <a:rPr lang="pt-BR"/>
              <a:t>Nono nível</a:t>
            </a:r>
          </a:p>
        </p:txBody>
      </p:sp>
      <p:sp>
        <p:nvSpPr>
          <p:cNvPr id="24" name="Rectangle 23"/>
          <p:cNvSpPr>
            <a:spLocks noGrp="1"/>
          </p:cNvSpPr>
          <p:nvPr>
            <p:ph type="dt" sz="half" idx="2"/>
          </p:nvPr>
        </p:nvSpPr>
        <p:spPr>
          <a:xfrm>
            <a:off x="3581400" y="6305550"/>
            <a:ext cx="2133600" cy="476250"/>
          </a:xfrm>
          <a:prstGeom prst="rect">
            <a:avLst/>
          </a:prstGeom>
        </p:spPr>
        <p:txBody>
          <a:bodyPr anchor="b"/>
          <a:lstStyle>
            <a:lvl1pPr algn="r" latinLnBrk="0">
              <a:defRPr lang="pt-BR" sz="1200">
                <a:solidFill>
                  <a:schemeClr val="bg2">
                    <a:shade val="50000"/>
                    <a:satMod val="200000"/>
                  </a:schemeClr>
                </a:solidFill>
              </a:defRPr>
            </a:lvl1pPr>
            <a:extLst/>
          </a:lstStyle>
          <a:p>
            <a:pPr algn="r"/>
            <a:fld id="{1A33440A-D04E-4FB0-ACBB-D1FD42651063}" type="datetime1">
              <a:pPr algn="r"/>
              <a:t>27/05/2019</a:t>
            </a:fld>
            <a:endParaRPr lang="pt-BR" sz="1200">
              <a:solidFill>
                <a:schemeClr val="bg2">
                  <a:shade val="50000"/>
                </a:schemeClr>
              </a:solidFill>
            </a:endParaRPr>
          </a:p>
        </p:txBody>
      </p:sp>
      <p:sp>
        <p:nvSpPr>
          <p:cNvPr id="10" name="Rectangle 9"/>
          <p:cNvSpPr>
            <a:spLocks noGrp="1"/>
          </p:cNvSpPr>
          <p:nvPr>
            <p:ph type="ftr" sz="quarter" idx="3"/>
          </p:nvPr>
        </p:nvSpPr>
        <p:spPr>
          <a:xfrm>
            <a:off x="5715000" y="6305550"/>
            <a:ext cx="2895600" cy="476250"/>
          </a:xfrm>
          <a:prstGeom prst="rect">
            <a:avLst/>
          </a:prstGeom>
        </p:spPr>
        <p:txBody>
          <a:bodyPr anchor="b"/>
          <a:lstStyle>
            <a:lvl1pPr latinLnBrk="0">
              <a:defRPr lang="pt-BR" sz="1200">
                <a:solidFill>
                  <a:schemeClr val="bg2">
                    <a:shade val="50000"/>
                    <a:satMod val="200000"/>
                  </a:schemeClr>
                </a:solidFill>
                <a:effectLst/>
              </a:defRPr>
            </a:lvl1pPr>
            <a:extLst/>
          </a:lstStyle>
          <a:p>
            <a:endParaRPr lang="pt-BR" sz="1200">
              <a:solidFill>
                <a:schemeClr val="bg2">
                  <a:shade val="50000"/>
                </a:schemeClr>
              </a:solidFill>
              <a:effectLst/>
            </a:endParaRPr>
          </a:p>
        </p:txBody>
      </p:sp>
      <p:sp>
        <p:nvSpPr>
          <p:cNvPr id="22" name="Rectangle 21"/>
          <p:cNvSpPr>
            <a:spLocks noGrp="1"/>
          </p:cNvSpPr>
          <p:nvPr>
            <p:ph type="sldNum" sz="quarter" idx="4"/>
          </p:nvPr>
        </p:nvSpPr>
        <p:spPr>
          <a:xfrm>
            <a:off x="8613648" y="6305550"/>
            <a:ext cx="457200" cy="476250"/>
          </a:xfrm>
          <a:prstGeom prst="rect">
            <a:avLst/>
          </a:prstGeom>
        </p:spPr>
        <p:txBody>
          <a:bodyPr anchor="b"/>
          <a:lstStyle>
            <a:lvl1pPr algn="ctr" latinLnBrk="0">
              <a:defRPr lang="pt-BR" sz="1200">
                <a:solidFill>
                  <a:schemeClr val="bg2">
                    <a:shade val="50000"/>
                    <a:satMod val="200000"/>
                  </a:schemeClr>
                </a:solidFill>
                <a:effectLst/>
              </a:defRPr>
            </a:lvl1pPr>
            <a:extLst/>
          </a:lstStyle>
          <a:p>
            <a:pPr algn="ctr"/>
            <a:fld id="{E5C7EF4D-DD50-400C-9F04-EB20CB99416E}" type="slidenum">
              <a:rPr lang="pt-BR" sz="2800">
                <a:solidFill>
                  <a:schemeClr val="tx2"/>
                </a:solidFill>
              </a:rPr>
              <a:pPr algn="ctr"/>
              <a:t>‹nº›</a:t>
            </a:fld>
            <a:endParaRPr lang="pt-BR"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pt-B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eaLnBrk="1" latinLnBrk="0" hangingPunct="1">
        <a:spcBef>
          <a:spcPct val="0"/>
        </a:spcBef>
        <a:buNone/>
        <a:defRPr lang="pt-BR" sz="44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ts val="3000"/>
        </a:lnSpc>
        <a:spcBef>
          <a:spcPts val="600"/>
        </a:spcBef>
        <a:buClr>
          <a:schemeClr val="accent1"/>
        </a:buClr>
        <a:buSzPct val="80000"/>
        <a:buFont typeface="Wingdings 2"/>
        <a:buChar char=""/>
        <a:defRPr lang="pt-B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lang="pt-B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lang="pt-B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lang="pt-B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lang="pt-B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lang="pt-B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lang="pt-B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lang="pt-B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lang="pt-BR" sz="2000" kern="1200">
          <a:solidFill>
            <a:schemeClr val="tx1"/>
          </a:solidFill>
          <a:latin typeface="+mn-lt"/>
          <a:ea typeface="+mn-ea"/>
          <a:cs typeface="+mn-cs"/>
        </a:defRPr>
      </a:lvl9pPr>
      <a:extLst/>
    </p:bodyStyle>
    <p:otherStyle>
      <a:lvl1pPr marL="0" algn="l" rtl="0" eaLnBrk="1" latinLnBrk="0" hangingPunct="1">
        <a:defRPr lang="pt-BR" kern="1200">
          <a:solidFill>
            <a:schemeClr val="tx1"/>
          </a:solidFill>
          <a:latin typeface="+mn-lt"/>
          <a:ea typeface="+mn-ea"/>
          <a:cs typeface="+mn-cs"/>
        </a:defRPr>
      </a:lvl1pPr>
      <a:lvl2pPr marL="457200" algn="l" rtl="0" eaLnBrk="1" hangingPunct="1">
        <a:defRPr lang="pt-BR" kern="1200">
          <a:solidFill>
            <a:schemeClr val="tx1"/>
          </a:solidFill>
          <a:latin typeface="+mn-lt"/>
          <a:ea typeface="+mn-ea"/>
          <a:cs typeface="+mn-cs"/>
        </a:defRPr>
      </a:lvl2pPr>
      <a:lvl3pPr marL="914400" algn="l" rtl="0" eaLnBrk="1" hangingPunct="1">
        <a:defRPr lang="pt-BR" kern="1200">
          <a:solidFill>
            <a:schemeClr val="tx1"/>
          </a:solidFill>
          <a:latin typeface="+mn-lt"/>
          <a:ea typeface="+mn-ea"/>
          <a:cs typeface="+mn-cs"/>
        </a:defRPr>
      </a:lvl3pPr>
      <a:lvl4pPr marL="1371600" algn="l" rtl="0" eaLnBrk="1" hangingPunct="1">
        <a:defRPr lang="pt-BR" kern="1200">
          <a:solidFill>
            <a:schemeClr val="tx1"/>
          </a:solidFill>
          <a:latin typeface="+mn-lt"/>
          <a:ea typeface="+mn-ea"/>
          <a:cs typeface="+mn-cs"/>
        </a:defRPr>
      </a:lvl4pPr>
      <a:lvl5pPr marL="1828800" algn="l" rtl="0" eaLnBrk="1" hangingPunct="1">
        <a:defRPr lang="pt-BR" kern="1200">
          <a:solidFill>
            <a:schemeClr val="tx1"/>
          </a:solidFill>
          <a:latin typeface="+mn-lt"/>
          <a:ea typeface="+mn-ea"/>
          <a:cs typeface="+mn-cs"/>
        </a:defRPr>
      </a:lvl5pPr>
      <a:lvl6pPr marL="2286000" algn="l" rtl="0" eaLnBrk="1" hangingPunct="1">
        <a:defRPr lang="pt-BR" kern="1200">
          <a:solidFill>
            <a:schemeClr val="tx1"/>
          </a:solidFill>
          <a:latin typeface="+mn-lt"/>
          <a:ea typeface="+mn-ea"/>
          <a:cs typeface="+mn-cs"/>
        </a:defRPr>
      </a:lvl6pPr>
      <a:lvl7pPr marL="2743200" algn="l" rtl="0" eaLnBrk="1" hangingPunct="1">
        <a:defRPr lang="pt-BR" kern="1200">
          <a:solidFill>
            <a:schemeClr val="tx1"/>
          </a:solidFill>
          <a:latin typeface="+mn-lt"/>
          <a:ea typeface="+mn-ea"/>
          <a:cs typeface="+mn-cs"/>
        </a:defRPr>
      </a:lvl7pPr>
      <a:lvl8pPr marL="3200400" algn="l" rtl="0" eaLnBrk="1" hangingPunct="1">
        <a:defRPr lang="pt-BR" kern="1200">
          <a:solidFill>
            <a:schemeClr val="tx1"/>
          </a:solidFill>
          <a:latin typeface="+mn-lt"/>
          <a:ea typeface="+mn-ea"/>
          <a:cs typeface="+mn-cs"/>
        </a:defRPr>
      </a:lvl8pPr>
      <a:lvl9pPr marL="3657600" algn="l" rtl="0" eaLnBrk="1" hangingPunct="1">
        <a:defRPr lang="pt-B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periodicos.ses.sp.bvs.br/pdf/bis/n47/a02_bisn47.pdf" TargetMode="External"/><Relationship Id="rId3" Type="http://schemas.openxmlformats.org/officeDocument/2006/relationships/hyperlink" Target="http://www.saocamilo-sp.br/pdf/mundo_saude/65/13_Servicos_baixa.pdf" TargetMode="External"/><Relationship Id="rId7" Type="http://schemas.openxmlformats.org/officeDocument/2006/relationships/hyperlink" Target="https://dx.doi.org/10.1590/0103-56652015000100002"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cebes.org.br/site/wp-content/uploads/2014/12/Divulgacao-52.pdf" TargetMode="External"/><Relationship Id="rId5" Type="http://schemas.openxmlformats.org/officeDocument/2006/relationships/hyperlink" Target="https://dx.doi.org/10.1590/S0103-73312009000300006" TargetMode="External"/><Relationship Id="rId10" Type="http://schemas.openxmlformats.org/officeDocument/2006/relationships/hyperlink" Target="https://revistas.pucsp.br/ecopolitica/article/view/16754/12536" TargetMode="External"/><Relationship Id="rId4" Type="http://schemas.openxmlformats.org/officeDocument/2006/relationships/hyperlink" Target="http://bvsms.saude.gov.br/bvs/publicacoes/atencao_psicossocial_criancas_adolescentes_sus.pdf" TargetMode="External"/><Relationship Id="rId9" Type="http://schemas.openxmlformats.org/officeDocument/2006/relationships/hyperlink" Target="http://www.scielo.br/pdf/icse/v14n34/aop0510.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9N3xqojgMaA"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www.youtube.com/watch?v=F6Yky54edpo" TargetMode="External"/><Relationship Id="rId5" Type="http://schemas.openxmlformats.org/officeDocument/2006/relationships/hyperlink" Target="https://www.youtube.com/watch?v=pr6vfeOyxPY" TargetMode="External"/><Relationship Id="rId4" Type="http://schemas.openxmlformats.org/officeDocument/2006/relationships/hyperlink" Target="https://www.youtube.com/watch?v=vWKQRHCCi0Q"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alinazoqui@gmail.com.br"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mailto:alinazoqui@uol.com.b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yLBMcEMMaKc"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1475656" y="2748904"/>
            <a:ext cx="7406640" cy="1472184"/>
          </a:xfrm>
        </p:spPr>
        <p:txBody>
          <a:bodyPr>
            <a:noAutofit/>
          </a:bodyPr>
          <a:lstStyle/>
          <a:p>
            <a:r>
              <a:rPr lang="pt-BR" sz="2800" b="1" dirty="0" smtClean="0">
                <a:effectLst/>
              </a:rPr>
              <a:t>Saúde Mental e Ciclos de Vida</a:t>
            </a:r>
            <a:br>
              <a:rPr lang="pt-BR" sz="2800" b="1" dirty="0" smtClean="0">
                <a:effectLst/>
              </a:rPr>
            </a:br>
            <a:r>
              <a:rPr lang="pt-BR" sz="2800" b="1" dirty="0">
                <a:effectLst/>
              </a:rPr>
              <a:t/>
            </a:r>
            <a:br>
              <a:rPr lang="pt-BR" sz="2800" b="1" dirty="0">
                <a:effectLst/>
              </a:rPr>
            </a:br>
            <a:r>
              <a:rPr lang="pt-BR" sz="2800" b="1" dirty="0" smtClean="0">
                <a:effectLst/>
              </a:rPr>
              <a:t/>
            </a:r>
            <a:br>
              <a:rPr lang="pt-BR" sz="2800" b="1" dirty="0" smtClean="0">
                <a:effectLst/>
              </a:rPr>
            </a:br>
            <a:r>
              <a:rPr lang="pt-BR" sz="2800" i="1" dirty="0" smtClean="0">
                <a:effectLst/>
              </a:rPr>
              <a:t>Alina </a:t>
            </a:r>
            <a:r>
              <a:rPr lang="pt-BR" sz="2800" i="1" dirty="0" err="1" smtClean="0">
                <a:effectLst/>
              </a:rPr>
              <a:t>Zoqui</a:t>
            </a:r>
            <a:r>
              <a:rPr lang="pt-BR" sz="2800" i="1" dirty="0" smtClean="0">
                <a:effectLst/>
              </a:rPr>
              <a:t> de Freitas </a:t>
            </a:r>
            <a:r>
              <a:rPr lang="pt-BR" sz="2800" i="1" dirty="0" err="1" smtClean="0">
                <a:effectLst/>
              </a:rPr>
              <a:t>Cayres</a:t>
            </a:r>
            <a:r>
              <a:rPr lang="pt-BR" sz="2800" dirty="0" smtClean="0">
                <a:effectLst/>
              </a:rPr>
              <a:t/>
            </a:r>
            <a:br>
              <a:rPr lang="pt-BR" sz="2800" dirty="0" smtClean="0">
                <a:effectLst/>
              </a:rPr>
            </a:br>
            <a:r>
              <a:rPr lang="pt-BR" sz="2800" dirty="0">
                <a:effectLst/>
              </a:rPr>
              <a:t/>
            </a:r>
            <a:br>
              <a:rPr lang="pt-BR" sz="2800" dirty="0">
                <a:effectLst/>
              </a:rPr>
            </a:br>
            <a:endParaRPr lang="pt-BR" sz="2800" dirty="0"/>
          </a:p>
        </p:txBody>
      </p:sp>
      <p:sp>
        <p:nvSpPr>
          <p:cNvPr id="3" name="Rectangle 2"/>
          <p:cNvSpPr>
            <a:spLocks noGrp="1"/>
          </p:cNvSpPr>
          <p:nvPr>
            <p:ph type="subTitle" idx="1"/>
          </p:nvPr>
        </p:nvSpPr>
        <p:spPr>
          <a:xfrm>
            <a:off x="1475656" y="5229200"/>
            <a:ext cx="7406640" cy="1464568"/>
          </a:xfrm>
        </p:spPr>
        <p:txBody>
          <a:bodyPr/>
          <a:lstStyle/>
          <a:p>
            <a:pPr algn="ctr"/>
            <a:endParaRPr lang="pt-BR" dirty="0" smtClean="0"/>
          </a:p>
          <a:p>
            <a:pPr algn="ctr"/>
            <a:endParaRPr lang="pt-BR" dirty="0"/>
          </a:p>
          <a:p>
            <a:pPr algn="ctr"/>
            <a:r>
              <a:rPr lang="pt-BR" dirty="0" smtClean="0"/>
              <a:t>2019</a:t>
            </a:r>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
          <p:cNvSpPr>
            <a:spLocks noGrp="1"/>
          </p:cNvSpPr>
          <p:nvPr>
            <p:ph type="title"/>
          </p:nvPr>
        </p:nvSpPr>
        <p:spPr>
          <a:xfrm>
            <a:off x="1403648" y="-99392"/>
            <a:ext cx="7498080" cy="1143000"/>
          </a:xfrm>
        </p:spPr>
        <p:txBody>
          <a:bodyPr>
            <a:normAutofit/>
          </a:bodyPr>
          <a:lstStyle/>
          <a:p>
            <a:r>
              <a:rPr lang="pt-BR" dirty="0" smtClean="0"/>
              <a:t>Redes de saúde </a:t>
            </a:r>
            <a:endParaRPr lang="pt-BR" dirty="0"/>
          </a:p>
        </p:txBody>
      </p:sp>
      <p:sp>
        <p:nvSpPr>
          <p:cNvPr id="3" name="Rectangle 2"/>
          <p:cNvSpPr>
            <a:spLocks noGrp="1"/>
          </p:cNvSpPr>
          <p:nvPr>
            <p:ph idx="1"/>
          </p:nvPr>
        </p:nvSpPr>
        <p:spPr>
          <a:xfrm>
            <a:off x="1100796" y="1043608"/>
            <a:ext cx="7818072" cy="5775739"/>
          </a:xfrm>
        </p:spPr>
        <p:txBody>
          <a:bodyPr>
            <a:noAutofit/>
          </a:bodyPr>
          <a:lstStyle/>
          <a:p>
            <a:pPr algn="just"/>
            <a:r>
              <a:rPr lang="pt-BR" sz="1800" dirty="0" smtClean="0"/>
              <a:t>Redes </a:t>
            </a:r>
            <a:r>
              <a:rPr lang="pt-BR" sz="1800" dirty="0"/>
              <a:t>de Atenção à Saúde (RAS</a:t>
            </a:r>
            <a:r>
              <a:rPr lang="pt-BR" sz="1800" dirty="0" smtClean="0"/>
              <a:t>) </a:t>
            </a:r>
            <a:r>
              <a:rPr lang="pt-BR" sz="1800" dirty="0"/>
              <a:t>-</a:t>
            </a:r>
            <a:r>
              <a:rPr lang="pt-BR" sz="1800" dirty="0" smtClean="0"/>
              <a:t> </a:t>
            </a:r>
            <a:r>
              <a:rPr lang="pt-BR" sz="1800" dirty="0"/>
              <a:t>Decreto </a:t>
            </a:r>
            <a:r>
              <a:rPr lang="pt-BR" sz="1800" dirty="0" smtClean="0"/>
              <a:t>7.508/2011.</a:t>
            </a:r>
          </a:p>
          <a:p>
            <a:pPr algn="just"/>
            <a:r>
              <a:rPr lang="pt-BR" sz="1800" dirty="0" err="1"/>
              <a:t>RASs</a:t>
            </a:r>
            <a:r>
              <a:rPr lang="pt-BR" sz="1800" dirty="0"/>
              <a:t> são conjuntos de ações e serviços de saúde estruturados em níveis de complexidade crescente com o objetivo de garantir acesso e integralidade </a:t>
            </a:r>
            <a:r>
              <a:rPr lang="pt-BR" sz="1800" dirty="0" smtClean="0"/>
              <a:t>da assistência</a:t>
            </a:r>
            <a:r>
              <a:rPr lang="pt-BR" sz="1800" dirty="0"/>
              <a:t> </a:t>
            </a:r>
            <a:r>
              <a:rPr lang="pt-BR" sz="1800" dirty="0" smtClean="0"/>
              <a:t>nas Regiões de Saúde. </a:t>
            </a:r>
          </a:p>
          <a:p>
            <a:pPr algn="just"/>
            <a:r>
              <a:rPr lang="pt-BR" sz="1800" dirty="0" smtClean="0"/>
              <a:t>Atenção Básica apontada como centro ordenador das redes de atenção e Estratégia Saúde da Família como principal modelo de ação.</a:t>
            </a:r>
          </a:p>
          <a:p>
            <a:pPr algn="just"/>
            <a:r>
              <a:rPr lang="pt-BR" sz="1800" dirty="0"/>
              <a:t>Prioridade das RAS às redes temáticas: 1) </a:t>
            </a:r>
            <a:r>
              <a:rPr lang="pt-BR" sz="1800" u="sng" dirty="0"/>
              <a:t>Rede Cegonha</a:t>
            </a:r>
            <a:r>
              <a:rPr lang="pt-BR" sz="1800" dirty="0"/>
              <a:t>, 2) Rede de Atenção às Urgências e Emergências, 3) Rede de Cuidado à pessoa com </a:t>
            </a:r>
            <a:r>
              <a:rPr lang="pt-BR" sz="1800" dirty="0" smtClean="0"/>
              <a:t>Deficiência, </a:t>
            </a:r>
            <a:r>
              <a:rPr lang="pt-BR" sz="1800" dirty="0"/>
              <a:t>4) </a:t>
            </a:r>
            <a:r>
              <a:rPr lang="pt-BR" sz="1800" u="sng" dirty="0"/>
              <a:t>Rede de Atenção à Saúde das Pessoas com Doenças Crônicas</a:t>
            </a:r>
            <a:r>
              <a:rPr lang="pt-BR" sz="1800" dirty="0"/>
              <a:t> e 5) </a:t>
            </a:r>
            <a:r>
              <a:rPr lang="pt-BR" sz="1800" u="sng" dirty="0"/>
              <a:t>Rede de Atenção Psicossocial</a:t>
            </a:r>
            <a:r>
              <a:rPr lang="pt-BR" sz="1800" dirty="0"/>
              <a:t>. </a:t>
            </a:r>
            <a:endParaRPr lang="pt-BR" sz="1800" dirty="0" smtClean="0"/>
          </a:p>
          <a:p>
            <a:pPr algn="just"/>
            <a:r>
              <a:rPr lang="pt-BR" sz="1800" dirty="0" smtClean="0"/>
              <a:t>Redes desiguais – mais ou menos atuantes / aquecidas.</a:t>
            </a:r>
          </a:p>
          <a:p>
            <a:pPr algn="just"/>
            <a:r>
              <a:rPr lang="pt-BR" sz="1800" dirty="0" smtClean="0"/>
              <a:t>São recentes e poucas as iniciativas de linhas de cuidados. </a:t>
            </a:r>
          </a:p>
          <a:p>
            <a:pPr algn="just"/>
            <a:r>
              <a:rPr lang="pt-BR" sz="1800" dirty="0" smtClean="0"/>
              <a:t>Há, por vezes,  presença de áreas técnicas estruturadas em diferentes níveis de gestão.</a:t>
            </a:r>
          </a:p>
          <a:p>
            <a:pPr algn="just"/>
            <a:endParaRPr lang="pt-BR" sz="1800" dirty="0" smtClean="0"/>
          </a:p>
          <a:p>
            <a:pPr marL="82296" indent="0" algn="just">
              <a:buNone/>
            </a:pPr>
            <a:endParaRPr lang="pt-BR" sz="1800" dirty="0"/>
          </a:p>
        </p:txBody>
      </p:sp>
    </p:spTree>
    <p:extLst>
      <p:ext uri="{BB962C8B-B14F-4D97-AF65-F5344CB8AC3E}">
        <p14:creationId xmlns:p14="http://schemas.microsoft.com/office/powerpoint/2010/main" val="100935033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03648" y="2069976"/>
            <a:ext cx="7498080" cy="1143000"/>
          </a:xfrm>
        </p:spPr>
        <p:txBody>
          <a:bodyPr>
            <a:normAutofit fontScale="90000"/>
          </a:bodyPr>
          <a:lstStyle/>
          <a:p>
            <a:pPr algn="ctr"/>
            <a:r>
              <a:rPr lang="pt-BR" dirty="0" smtClean="0"/>
              <a:t>Mapa do Estado de São Paulo  </a:t>
            </a:r>
            <a:r>
              <a:rPr lang="pt-BR" sz="3100" dirty="0" smtClean="0"/>
              <a:t>Divisão por Redes, Regiões de Saúde e Departamentos Regionais de Saúde</a:t>
            </a:r>
            <a:endParaRPr lang="pt-BR" sz="3100" dirty="0"/>
          </a:p>
        </p:txBody>
      </p:sp>
    </p:spTree>
    <p:extLst>
      <p:ext uri="{BB962C8B-B14F-4D97-AF65-F5344CB8AC3E}">
        <p14:creationId xmlns:p14="http://schemas.microsoft.com/office/powerpoint/2010/main" val="521978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fontScale="90000"/>
          </a:bodyPr>
          <a:lstStyle/>
          <a:p>
            <a:r>
              <a:rPr lang="pt-BR" dirty="0" smtClean="0"/>
              <a:t>Regionalização e Redes de Saúde</a:t>
            </a:r>
            <a:endParaRPr lang="pt-BR" dirty="0"/>
          </a:p>
        </p:txBody>
      </p:sp>
      <p:pic>
        <p:nvPicPr>
          <p:cNvPr id="1026" name="Picture 2" descr="C:\Users\azoqui\Pictures\regionalizacao_2016_mapa.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96761" cy="6885384"/>
          </a:xfrm>
          <a:prstGeom prst="rect">
            <a:avLst/>
          </a:prstGeom>
          <a:noFill/>
          <a:extLst>
            <a:ext uri="{909E8E84-426E-40DD-AFC4-6F175D3DCCD1}">
              <a14:hiddenFill xmlns:a14="http://schemas.microsoft.com/office/drawing/2010/main">
                <a:solidFill>
                  <a:srgbClr val="FFFFFF"/>
                </a:solidFill>
              </a14:hiddenFill>
            </a:ext>
          </a:extLst>
        </p:spPr>
      </p:pic>
      <p:sp>
        <p:nvSpPr>
          <p:cNvPr id="3" name="CaixaDeTexto 2"/>
          <p:cNvSpPr txBox="1"/>
          <p:nvPr/>
        </p:nvSpPr>
        <p:spPr>
          <a:xfrm>
            <a:off x="6228184" y="476672"/>
            <a:ext cx="2592288" cy="646331"/>
          </a:xfrm>
          <a:prstGeom prst="rect">
            <a:avLst/>
          </a:prstGeom>
          <a:noFill/>
        </p:spPr>
        <p:txBody>
          <a:bodyPr wrap="square" rtlCol="0">
            <a:spAutoFit/>
          </a:bodyPr>
          <a:lstStyle/>
          <a:p>
            <a:pPr algn="just"/>
            <a:r>
              <a:rPr lang="pt-BR" sz="1200" dirty="0" smtClean="0"/>
              <a:t>Estado de São Paulo possui 63 regiões de saúde e previsão de 63 Planos de Ação Regional para cada rede temática</a:t>
            </a:r>
            <a:endParaRPr lang="pt-BR" sz="1200" dirty="0"/>
          </a:p>
        </p:txBody>
      </p:sp>
    </p:spTree>
    <p:extLst>
      <p:ext uri="{BB962C8B-B14F-4D97-AF65-F5344CB8AC3E}">
        <p14:creationId xmlns:p14="http://schemas.microsoft.com/office/powerpoint/2010/main" val="3218253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fontScale="90000"/>
          </a:bodyPr>
          <a:lstStyle/>
          <a:p>
            <a:r>
              <a:rPr lang="pt-BR" dirty="0" smtClean="0"/>
              <a:t>Dificuldades no funcionamento em Redes do SUS</a:t>
            </a:r>
            <a:endParaRPr lang="pt-BR" dirty="0"/>
          </a:p>
        </p:txBody>
      </p:sp>
      <p:sp>
        <p:nvSpPr>
          <p:cNvPr id="3" name="Rectangle 2"/>
          <p:cNvSpPr>
            <a:spLocks noGrp="1"/>
          </p:cNvSpPr>
          <p:nvPr>
            <p:ph idx="1"/>
          </p:nvPr>
        </p:nvSpPr>
        <p:spPr>
          <a:xfrm>
            <a:off x="1043608" y="2127448"/>
            <a:ext cx="7962088" cy="3593455"/>
          </a:xfrm>
        </p:spPr>
        <p:txBody>
          <a:bodyPr>
            <a:normAutofit/>
          </a:bodyPr>
          <a:lstStyle/>
          <a:p>
            <a:pPr algn="just"/>
            <a:r>
              <a:rPr lang="pt-BR" sz="1800" dirty="0"/>
              <a:t>SUS </a:t>
            </a:r>
            <a:r>
              <a:rPr lang="pt-BR" sz="1800" dirty="0" smtClean="0"/>
              <a:t>frágil / fragmentado. Funcionamento hierarquizado </a:t>
            </a:r>
            <a:r>
              <a:rPr lang="pt-BR" sz="1800" dirty="0"/>
              <a:t>dos níveis de atenção primária e de média e alta </a:t>
            </a:r>
            <a:r>
              <a:rPr lang="pt-BR" sz="1800" dirty="0" smtClean="0"/>
              <a:t>complexidade. </a:t>
            </a:r>
            <a:r>
              <a:rPr lang="pt-BR" sz="1800" dirty="0"/>
              <a:t>P</a:t>
            </a:r>
            <a:r>
              <a:rPr lang="pt-BR" sz="1800" dirty="0" smtClean="0"/>
              <a:t>ontos </a:t>
            </a:r>
            <a:r>
              <a:rPr lang="pt-BR" sz="1800" dirty="0"/>
              <a:t>de </a:t>
            </a:r>
            <a:r>
              <a:rPr lang="pt-BR" sz="1800" dirty="0" smtClean="0"/>
              <a:t>atenção </a:t>
            </a:r>
            <a:r>
              <a:rPr lang="pt-BR" sz="1800" dirty="0"/>
              <a:t>isolados</a:t>
            </a:r>
            <a:r>
              <a:rPr lang="pt-BR" sz="1800" dirty="0" smtClean="0"/>
              <a:t>, </a:t>
            </a:r>
            <a:r>
              <a:rPr lang="pt-BR" sz="1800" dirty="0"/>
              <a:t>dificultando a continuidade do </a:t>
            </a:r>
            <a:r>
              <a:rPr lang="pt-BR" sz="1800" dirty="0" smtClean="0"/>
              <a:t>cuidado. </a:t>
            </a:r>
          </a:p>
          <a:p>
            <a:pPr algn="just"/>
            <a:r>
              <a:rPr lang="pt-BR" sz="1800" dirty="0"/>
              <a:t>N</a:t>
            </a:r>
            <a:r>
              <a:rPr lang="pt-BR" sz="1800" dirty="0" smtClean="0"/>
              <a:t>egociações </a:t>
            </a:r>
            <a:r>
              <a:rPr lang="pt-BR" sz="1800" dirty="0" err="1" smtClean="0"/>
              <a:t>interfederativas</a:t>
            </a:r>
            <a:r>
              <a:rPr lang="pt-BR" sz="1800" dirty="0" smtClean="0"/>
              <a:t> difíceis para investimento</a:t>
            </a:r>
            <a:r>
              <a:rPr lang="pt-BR" sz="1800" dirty="0"/>
              <a:t>, integralidade e consolidação das RAS</a:t>
            </a:r>
            <a:r>
              <a:rPr lang="pt-BR" sz="1800" dirty="0" smtClean="0"/>
              <a:t>.</a:t>
            </a:r>
          </a:p>
          <a:p>
            <a:pPr algn="just"/>
            <a:r>
              <a:rPr lang="pt-BR" sz="1800" dirty="0" smtClean="0"/>
              <a:t>Diferenças regionais exigem modelos </a:t>
            </a:r>
            <a:r>
              <a:rPr lang="pt-BR" sz="1800" dirty="0"/>
              <a:t>de trabalhos em rede </a:t>
            </a:r>
            <a:r>
              <a:rPr lang="pt-BR" sz="1800" dirty="0" smtClean="0"/>
              <a:t>adaptados às necessidades de cada região. </a:t>
            </a:r>
          </a:p>
          <a:p>
            <a:pPr algn="just"/>
            <a:r>
              <a:rPr lang="pt-BR" sz="1800" dirty="0" smtClean="0"/>
              <a:t>Problemas de regulação e desenho do fluxo de funcionamento da rede.</a:t>
            </a:r>
            <a:endParaRPr lang="pt-BR" sz="1800" dirty="0"/>
          </a:p>
        </p:txBody>
      </p:sp>
    </p:spTree>
    <p:extLst>
      <p:ext uri="{BB962C8B-B14F-4D97-AF65-F5344CB8AC3E}">
        <p14:creationId xmlns:p14="http://schemas.microsoft.com/office/powerpoint/2010/main" val="23891514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fontScale="90000"/>
          </a:bodyPr>
          <a:lstStyle/>
          <a:p>
            <a:r>
              <a:rPr lang="pt-BR" dirty="0" smtClean="0"/>
              <a:t>Desafios na Implantação das Redes de Saúde </a:t>
            </a:r>
            <a:endParaRPr lang="pt-BR" dirty="0"/>
          </a:p>
        </p:txBody>
      </p:sp>
      <p:sp>
        <p:nvSpPr>
          <p:cNvPr id="3" name="Rectangle 2"/>
          <p:cNvSpPr>
            <a:spLocks noGrp="1"/>
          </p:cNvSpPr>
          <p:nvPr>
            <p:ph idx="1"/>
          </p:nvPr>
        </p:nvSpPr>
        <p:spPr>
          <a:xfrm>
            <a:off x="1043608" y="1844824"/>
            <a:ext cx="7992888" cy="4744888"/>
          </a:xfrm>
        </p:spPr>
        <p:txBody>
          <a:bodyPr>
            <a:noAutofit/>
          </a:bodyPr>
          <a:lstStyle/>
          <a:p>
            <a:pPr algn="just"/>
            <a:r>
              <a:rPr lang="pt-BR" sz="1800" dirty="0" smtClean="0"/>
              <a:t>Cultura </a:t>
            </a:r>
            <a:r>
              <a:rPr lang="pt-BR" sz="1800" dirty="0"/>
              <a:t>de trabalho em </a:t>
            </a:r>
            <a:r>
              <a:rPr lang="pt-BR" sz="1800" dirty="0" smtClean="0"/>
              <a:t>rede</a:t>
            </a:r>
          </a:p>
          <a:p>
            <a:pPr algn="just"/>
            <a:r>
              <a:rPr lang="pt-BR" sz="1800" dirty="0"/>
              <a:t>R</a:t>
            </a:r>
            <a:r>
              <a:rPr lang="pt-BR" sz="1800" dirty="0" smtClean="0"/>
              <a:t>egulação efetiva</a:t>
            </a:r>
          </a:p>
          <a:p>
            <a:pPr algn="just"/>
            <a:r>
              <a:rPr lang="pt-BR" sz="1800" dirty="0"/>
              <a:t>A</a:t>
            </a:r>
            <a:r>
              <a:rPr lang="pt-BR" sz="1800" dirty="0" smtClean="0"/>
              <a:t>rticulação </a:t>
            </a:r>
            <a:r>
              <a:rPr lang="pt-BR" sz="1800" dirty="0"/>
              <a:t>dos </a:t>
            </a:r>
            <a:r>
              <a:rPr lang="pt-BR" sz="1800" dirty="0" err="1" smtClean="0"/>
              <a:t>GCRs</a:t>
            </a:r>
            <a:endParaRPr lang="pt-BR" sz="1800" dirty="0" smtClean="0"/>
          </a:p>
          <a:p>
            <a:pPr algn="just"/>
            <a:r>
              <a:rPr lang="pt-BR" sz="1800" dirty="0"/>
              <a:t>M</a:t>
            </a:r>
            <a:r>
              <a:rPr lang="pt-BR" sz="1800" dirty="0" smtClean="0"/>
              <a:t>onitoramento </a:t>
            </a:r>
            <a:r>
              <a:rPr lang="pt-BR" sz="1800" dirty="0"/>
              <a:t>dos </a:t>
            </a:r>
            <a:r>
              <a:rPr lang="pt-BR" sz="1800" dirty="0" smtClean="0"/>
              <a:t>processos</a:t>
            </a:r>
          </a:p>
          <a:p>
            <a:pPr algn="just"/>
            <a:r>
              <a:rPr lang="pt-BR" sz="1800" dirty="0"/>
              <a:t>P</a:t>
            </a:r>
            <a:r>
              <a:rPr lang="pt-BR" sz="1800" dirty="0" smtClean="0"/>
              <a:t>lanejamento territorial</a:t>
            </a:r>
          </a:p>
          <a:p>
            <a:pPr algn="just"/>
            <a:r>
              <a:rPr lang="pt-BR" sz="1800" dirty="0" smtClean="0"/>
              <a:t>Financiamento</a:t>
            </a:r>
          </a:p>
          <a:p>
            <a:pPr algn="just"/>
            <a:r>
              <a:rPr lang="pt-BR" sz="1800" dirty="0"/>
              <a:t>Pactos </a:t>
            </a:r>
            <a:r>
              <a:rPr lang="pt-BR" sz="1800" dirty="0" smtClean="0"/>
              <a:t>regionais interventivos</a:t>
            </a:r>
            <a:endParaRPr lang="pt-BR" sz="1800" dirty="0"/>
          </a:p>
          <a:p>
            <a:pPr algn="just"/>
            <a:r>
              <a:rPr lang="pt-BR" sz="1800" dirty="0" err="1" smtClean="0"/>
              <a:t>Pactuações</a:t>
            </a:r>
            <a:r>
              <a:rPr lang="pt-BR" sz="1800" dirty="0"/>
              <a:t> </a:t>
            </a:r>
            <a:r>
              <a:rPr lang="pt-BR" sz="1800" dirty="0" smtClean="0"/>
              <a:t>solidárias</a:t>
            </a:r>
          </a:p>
          <a:p>
            <a:pPr algn="just"/>
            <a:r>
              <a:rPr lang="pt-BR" sz="1800" dirty="0" smtClean="0"/>
              <a:t>Formação dos profissionais</a:t>
            </a:r>
          </a:p>
          <a:p>
            <a:pPr algn="just"/>
            <a:r>
              <a:rPr lang="pt-BR" sz="1800" dirty="0"/>
              <a:t>Continuidade do processo apesar das vicissitudes da política e das diferenças regionais. </a:t>
            </a:r>
          </a:p>
          <a:p>
            <a:pPr algn="just"/>
            <a:endParaRPr lang="pt-BR" sz="1800" dirty="0"/>
          </a:p>
        </p:txBody>
      </p:sp>
    </p:spTree>
    <p:extLst>
      <p:ext uri="{BB962C8B-B14F-4D97-AF65-F5344CB8AC3E}">
        <p14:creationId xmlns:p14="http://schemas.microsoft.com/office/powerpoint/2010/main" val="5199529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71600" y="0"/>
            <a:ext cx="8172400" cy="836712"/>
          </a:xfrm>
        </p:spPr>
        <p:txBody>
          <a:bodyPr>
            <a:noAutofit/>
          </a:bodyPr>
          <a:lstStyle/>
          <a:p>
            <a:r>
              <a:rPr lang="pt-BR" sz="2800" dirty="0" smtClean="0"/>
              <a:t>Saúde Mental no SUS – A Rede de Atenção Psicossocial</a:t>
            </a:r>
            <a:endParaRPr lang="pt-BR" sz="2800" dirty="0"/>
          </a:p>
        </p:txBody>
      </p:sp>
      <p:sp>
        <p:nvSpPr>
          <p:cNvPr id="3" name="Rectangle 2"/>
          <p:cNvSpPr>
            <a:spLocks noGrp="1"/>
          </p:cNvSpPr>
          <p:nvPr>
            <p:ph idx="1"/>
          </p:nvPr>
        </p:nvSpPr>
        <p:spPr>
          <a:xfrm>
            <a:off x="1043608" y="1052736"/>
            <a:ext cx="8100392" cy="5805264"/>
          </a:xfrm>
        </p:spPr>
        <p:txBody>
          <a:bodyPr>
            <a:noAutofit/>
          </a:bodyPr>
          <a:lstStyle/>
          <a:p>
            <a:pPr algn="just"/>
            <a:r>
              <a:rPr lang="pt-BR" sz="1800" dirty="0" smtClean="0"/>
              <a:t>RAPS: Portarias </a:t>
            </a:r>
            <a:r>
              <a:rPr lang="pt-BR" sz="1800" dirty="0"/>
              <a:t>GM n. </a:t>
            </a:r>
            <a:r>
              <a:rPr lang="pt-BR" sz="1800" dirty="0" smtClean="0"/>
              <a:t>3.088/2011e </a:t>
            </a:r>
            <a:r>
              <a:rPr lang="pt-BR" sz="1800" dirty="0">
                <a:solidFill>
                  <a:schemeClr val="dk1"/>
                </a:solidFill>
              </a:rPr>
              <a:t>3.588/2017 </a:t>
            </a:r>
            <a:r>
              <a:rPr lang="pt-BR" sz="1800" dirty="0" smtClean="0"/>
              <a:t>(nível federal) e </a:t>
            </a:r>
            <a:r>
              <a:rPr lang="pt-BR" sz="1800" dirty="0"/>
              <a:t>Deliberação CIB nº </a:t>
            </a:r>
            <a:r>
              <a:rPr lang="pt-BR" sz="1800" dirty="0" smtClean="0"/>
              <a:t>87/2012. (nível estadual). Organiza o </a:t>
            </a:r>
            <a:r>
              <a:rPr lang="pt-BR" sz="1800" dirty="0"/>
              <a:t>atendimento às pessoas em sofrimento psíquico ou com necessidades decorrentes de uso de substâncias, em diferentes níveis de complexidade, de acordo com seus componentes de atenção</a:t>
            </a:r>
            <a:r>
              <a:rPr lang="pt-BR" sz="1800" dirty="0" smtClean="0"/>
              <a:t>.</a:t>
            </a:r>
          </a:p>
          <a:p>
            <a:pPr algn="just"/>
            <a:r>
              <a:rPr lang="pt-BR" sz="1800" dirty="0"/>
              <a:t>Prevê a </a:t>
            </a:r>
            <a:r>
              <a:rPr lang="pt-BR" sz="1800" dirty="0" smtClean="0"/>
              <a:t>composição </a:t>
            </a:r>
            <a:r>
              <a:rPr lang="pt-BR" sz="1800" dirty="0"/>
              <a:t>regionalizada dos serviços de saúde mental em diferentes níveis de complexidade para garantir acesso e resolutividade das necessidades identificadas da população, do menor ao maior município de </a:t>
            </a:r>
            <a:r>
              <a:rPr lang="pt-BR" sz="1800" dirty="0" smtClean="0"/>
              <a:t>determinada </a:t>
            </a:r>
            <a:r>
              <a:rPr lang="pt-BR" sz="1800" dirty="0"/>
              <a:t>região. Pretende diversificar a oferta de ações e serviços </a:t>
            </a:r>
            <a:r>
              <a:rPr lang="pt-BR" sz="1800" dirty="0" err="1"/>
              <a:t>territorializados</a:t>
            </a:r>
            <a:r>
              <a:rPr lang="pt-BR" sz="1800" dirty="0"/>
              <a:t>, o mais próximo possível do local de moradia do usuário e sua família, para que se evite a perda de vínculos e laços sociais, geralmente </a:t>
            </a:r>
            <a:r>
              <a:rPr lang="pt-BR" sz="1800" dirty="0" smtClean="0"/>
              <a:t>fragilizados</a:t>
            </a:r>
            <a:r>
              <a:rPr lang="pt-BR" sz="1800" dirty="0"/>
              <a:t>. Por </a:t>
            </a:r>
            <a:r>
              <a:rPr lang="pt-BR" sz="1800" dirty="0" smtClean="0"/>
              <a:t>esse motivo </a:t>
            </a:r>
            <a:r>
              <a:rPr lang="pt-BR" sz="1800" dirty="0"/>
              <a:t>os CAPS são estratégicos nesse processo e a Atenção Básica a porta de entrada e o suporte assistencial preferencial.</a:t>
            </a:r>
            <a:endParaRPr lang="pt-BR" sz="1800" dirty="0" smtClean="0"/>
          </a:p>
          <a:p>
            <a:pPr algn="just"/>
            <a:endParaRPr lang="pt-BR" sz="1800" dirty="0"/>
          </a:p>
          <a:p>
            <a:pPr algn="just"/>
            <a:endParaRPr lang="pt-BR" sz="1800" dirty="0" smtClean="0"/>
          </a:p>
          <a:p>
            <a:pPr marL="82296" indent="0" algn="just">
              <a:buNone/>
            </a:pPr>
            <a:endParaRPr lang="pt-BR" sz="1800" dirty="0"/>
          </a:p>
        </p:txBody>
      </p:sp>
    </p:spTree>
    <p:extLst>
      <p:ext uri="{BB962C8B-B14F-4D97-AF65-F5344CB8AC3E}">
        <p14:creationId xmlns:p14="http://schemas.microsoft.com/office/powerpoint/2010/main" val="31883313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noChangeAspect="1"/>
          </p:cNvGraphicFramePr>
          <p:nvPr>
            <p:ph idx="1"/>
            <p:extLst/>
          </p:nvPr>
        </p:nvGraphicFramePr>
        <p:xfrm>
          <a:off x="1187624" y="317497"/>
          <a:ext cx="7741368" cy="6274346"/>
        </p:xfrm>
        <a:graphic>
          <a:graphicData uri="http://schemas.openxmlformats.org/drawingml/2006/table">
            <a:tbl>
              <a:tblPr firstRow="1" firstCol="1" bandRow="1">
                <a:tableStyleId>{5C22544A-7EE6-4342-B048-85BDC9FD1C3A}</a:tableStyleId>
              </a:tblPr>
              <a:tblGrid>
                <a:gridCol w="2519381"/>
                <a:gridCol w="5221987"/>
              </a:tblGrid>
              <a:tr h="422428">
                <a:tc gridSpan="2">
                  <a:txBody>
                    <a:bodyPr/>
                    <a:lstStyle/>
                    <a:p>
                      <a:pPr algn="ctr">
                        <a:lnSpc>
                          <a:spcPct val="115000"/>
                        </a:lnSpc>
                        <a:spcAft>
                          <a:spcPts val="0"/>
                        </a:spcAft>
                      </a:pPr>
                      <a:r>
                        <a:rPr lang="pt-BR" sz="1600" dirty="0">
                          <a:effectLst/>
                        </a:rPr>
                        <a:t>Componentes da Rede de Atenção Psicossocial</a:t>
                      </a:r>
                      <a:endParaRPr lang="pt-BR" sz="1600" dirty="0">
                        <a:effectLst/>
                        <a:latin typeface="Calibri"/>
                        <a:ea typeface="Calibri"/>
                        <a:cs typeface="Times New Roman"/>
                      </a:endParaRPr>
                    </a:p>
                  </a:txBody>
                  <a:tcPr marL="44450" marR="44450" marT="0" marB="0" anchor="ctr">
                    <a:solidFill>
                      <a:schemeClr val="accent6">
                        <a:lumMod val="75000"/>
                      </a:schemeClr>
                    </a:solidFill>
                  </a:tcPr>
                </a:tc>
                <a:tc hMerge="1">
                  <a:txBody>
                    <a:bodyPr/>
                    <a:lstStyle/>
                    <a:p>
                      <a:endParaRPr lang="pt-BR"/>
                    </a:p>
                  </a:txBody>
                  <a:tcPr/>
                </a:tc>
              </a:tr>
              <a:tr h="987307">
                <a:tc>
                  <a:txBody>
                    <a:bodyPr/>
                    <a:lstStyle/>
                    <a:p>
                      <a:pPr algn="ctr">
                        <a:lnSpc>
                          <a:spcPct val="115000"/>
                        </a:lnSpc>
                        <a:spcAft>
                          <a:spcPts val="0"/>
                        </a:spcAft>
                      </a:pPr>
                      <a:r>
                        <a:rPr lang="pt-BR" sz="1600" dirty="0">
                          <a:effectLst/>
                        </a:rPr>
                        <a:t>Atenção Básica em Saúde</a:t>
                      </a:r>
                      <a:endParaRPr lang="pt-BR" sz="1600" dirty="0">
                        <a:effectLst/>
                        <a:latin typeface="Calibri"/>
                        <a:ea typeface="Calibri"/>
                        <a:cs typeface="Times New Roman"/>
                      </a:endParaRPr>
                    </a:p>
                  </a:txBody>
                  <a:tcPr marL="44450" marR="44450" marT="0" marB="0" anchor="ctr">
                    <a:solidFill>
                      <a:schemeClr val="accent6">
                        <a:lumMod val="75000"/>
                      </a:schemeClr>
                    </a:solidFill>
                  </a:tcPr>
                </a:tc>
                <a:tc>
                  <a:txBody>
                    <a:bodyPr/>
                    <a:lstStyle/>
                    <a:p>
                      <a:pPr>
                        <a:lnSpc>
                          <a:spcPct val="115000"/>
                        </a:lnSpc>
                        <a:spcAft>
                          <a:spcPts val="0"/>
                        </a:spcAft>
                      </a:pPr>
                      <a:r>
                        <a:rPr lang="pt-BR" sz="1600" dirty="0">
                          <a:effectLst/>
                        </a:rPr>
                        <a:t>•Unidade Básica de Saúde</a:t>
                      </a:r>
                      <a:br>
                        <a:rPr lang="pt-BR" sz="1600" dirty="0">
                          <a:effectLst/>
                        </a:rPr>
                      </a:br>
                      <a:r>
                        <a:rPr lang="pt-BR" sz="1600" dirty="0">
                          <a:effectLst/>
                        </a:rPr>
                        <a:t>• Núcleo de Apoio a Saúde da Família</a:t>
                      </a:r>
                      <a:br>
                        <a:rPr lang="pt-BR" sz="1600" dirty="0">
                          <a:effectLst/>
                        </a:rPr>
                      </a:br>
                      <a:r>
                        <a:rPr lang="pt-BR" sz="1600" dirty="0">
                          <a:effectLst/>
                        </a:rPr>
                        <a:t>•Consultório na Rua</a:t>
                      </a:r>
                      <a:br>
                        <a:rPr lang="pt-BR" sz="1600" dirty="0">
                          <a:effectLst/>
                        </a:rPr>
                      </a:br>
                      <a:r>
                        <a:rPr lang="pt-BR" sz="1600" dirty="0">
                          <a:effectLst/>
                        </a:rPr>
                        <a:t>•Centros de Convivência e Cultura</a:t>
                      </a:r>
                      <a:endParaRPr lang="pt-BR" sz="1600" dirty="0">
                        <a:effectLst/>
                        <a:latin typeface="Calibri"/>
                        <a:ea typeface="Calibri"/>
                        <a:cs typeface="Times New Roman"/>
                      </a:endParaRPr>
                    </a:p>
                  </a:txBody>
                  <a:tcPr marL="44450" marR="44450" marT="0" marB="0" anchor="ctr"/>
                </a:tc>
              </a:tr>
              <a:tr h="987307">
                <a:tc>
                  <a:txBody>
                    <a:bodyPr/>
                    <a:lstStyle/>
                    <a:p>
                      <a:pPr algn="ctr">
                        <a:lnSpc>
                          <a:spcPct val="115000"/>
                        </a:lnSpc>
                        <a:spcAft>
                          <a:spcPts val="0"/>
                        </a:spcAft>
                      </a:pPr>
                      <a:r>
                        <a:rPr lang="pt-BR" sz="1600" dirty="0">
                          <a:effectLst/>
                        </a:rPr>
                        <a:t>Atenção Psicossocial Estratégica</a:t>
                      </a:r>
                      <a:endParaRPr lang="pt-BR" sz="1600" dirty="0">
                        <a:effectLst/>
                        <a:latin typeface="Calibri"/>
                        <a:ea typeface="Calibri"/>
                        <a:cs typeface="Times New Roman"/>
                      </a:endParaRPr>
                    </a:p>
                  </a:txBody>
                  <a:tcPr marL="44450" marR="44450" marT="0" marB="0" anchor="ctr">
                    <a:solidFill>
                      <a:schemeClr val="accent6">
                        <a:lumMod val="75000"/>
                      </a:schemeClr>
                    </a:solidFill>
                  </a:tcPr>
                </a:tc>
                <a:tc>
                  <a:txBody>
                    <a:bodyPr/>
                    <a:lstStyle/>
                    <a:p>
                      <a:pPr>
                        <a:lnSpc>
                          <a:spcPct val="115000"/>
                        </a:lnSpc>
                        <a:spcAft>
                          <a:spcPts val="0"/>
                        </a:spcAft>
                      </a:pPr>
                      <a:r>
                        <a:rPr lang="pt-BR" sz="1600" dirty="0">
                          <a:effectLst/>
                        </a:rPr>
                        <a:t>•Centros de Atenção </a:t>
                      </a:r>
                      <a:r>
                        <a:rPr lang="pt-BR" sz="1600" dirty="0" smtClean="0">
                          <a:effectLst/>
                        </a:rPr>
                        <a:t>Psicossocial (CAPS), </a:t>
                      </a:r>
                      <a:r>
                        <a:rPr lang="pt-BR" sz="1600" dirty="0">
                          <a:effectLst/>
                        </a:rPr>
                        <a:t>nas suas diferentes </a:t>
                      </a:r>
                      <a:r>
                        <a:rPr lang="pt-BR" sz="1600" dirty="0" smtClean="0">
                          <a:effectLst/>
                        </a:rPr>
                        <a:t>modalidades. </a:t>
                      </a:r>
                      <a:r>
                        <a:rPr lang="pt-BR" sz="1600" kern="1200" dirty="0" smtClean="0">
                          <a:solidFill>
                            <a:schemeClr val="dk1"/>
                          </a:solidFill>
                          <a:effectLst/>
                          <a:latin typeface="+mn-lt"/>
                          <a:ea typeface="+mn-ea"/>
                          <a:cs typeface="+mn-cs"/>
                        </a:rPr>
                        <a:t>Portaria 3.588/2017 inclui</a:t>
                      </a:r>
                      <a:r>
                        <a:rPr lang="pt-BR" sz="1600" kern="1200" baseline="0" dirty="0" smtClean="0">
                          <a:solidFill>
                            <a:schemeClr val="dk1"/>
                          </a:solidFill>
                          <a:effectLst/>
                          <a:latin typeface="+mn-lt"/>
                          <a:ea typeface="+mn-ea"/>
                          <a:cs typeface="+mn-cs"/>
                        </a:rPr>
                        <a:t> o de tipo AD</a:t>
                      </a:r>
                      <a:r>
                        <a:rPr lang="pt-BR" sz="1600" kern="1200" dirty="0" smtClean="0">
                          <a:solidFill>
                            <a:schemeClr val="dk1"/>
                          </a:solidFill>
                          <a:effectLst/>
                          <a:latin typeface="+mn-lt"/>
                          <a:ea typeface="+mn-ea"/>
                          <a:cs typeface="+mn-cs"/>
                        </a:rPr>
                        <a:t> IV</a:t>
                      </a:r>
                      <a:r>
                        <a:rPr lang="pt-BR" sz="1600" kern="1200" baseline="0" dirty="0" smtClean="0">
                          <a:solidFill>
                            <a:schemeClr val="dk1"/>
                          </a:solidFill>
                          <a:effectLst/>
                          <a:latin typeface="+mn-lt"/>
                          <a:ea typeface="+mn-ea"/>
                          <a:cs typeface="+mn-cs"/>
                        </a:rPr>
                        <a:t> e a </a:t>
                      </a:r>
                      <a:r>
                        <a:rPr lang="pt-BR" sz="1600" kern="1200" dirty="0" smtClean="0">
                          <a:solidFill>
                            <a:schemeClr val="dk1"/>
                          </a:solidFill>
                          <a:effectLst/>
                          <a:latin typeface="+mn-lt"/>
                          <a:ea typeface="+mn-ea"/>
                          <a:cs typeface="+mn-cs"/>
                        </a:rPr>
                        <a:t>Equipe Multiprofissional de Atenção Especializada em Saúde Mental / Unidades Ambulatoriais Especializada</a:t>
                      </a:r>
                      <a:endParaRPr lang="pt-BR" sz="1600" dirty="0">
                        <a:effectLst/>
                        <a:latin typeface="Calibri"/>
                        <a:ea typeface="Calibri"/>
                        <a:cs typeface="Times New Roman"/>
                      </a:endParaRPr>
                    </a:p>
                  </a:txBody>
                  <a:tcPr marL="44450" marR="44450" marT="0" marB="0" anchor="ctr"/>
                </a:tc>
              </a:tr>
              <a:tr h="736548">
                <a:tc>
                  <a:txBody>
                    <a:bodyPr/>
                    <a:lstStyle/>
                    <a:p>
                      <a:pPr algn="ctr">
                        <a:lnSpc>
                          <a:spcPct val="115000"/>
                        </a:lnSpc>
                        <a:spcAft>
                          <a:spcPts val="0"/>
                        </a:spcAft>
                      </a:pPr>
                      <a:r>
                        <a:rPr lang="pt-BR" sz="1600" dirty="0">
                          <a:effectLst/>
                        </a:rPr>
                        <a:t>Atenção de Urgência e Emergência</a:t>
                      </a:r>
                      <a:endParaRPr lang="pt-BR" sz="1600" dirty="0">
                        <a:effectLst/>
                        <a:latin typeface="Calibri"/>
                        <a:ea typeface="Calibri"/>
                        <a:cs typeface="Times New Roman"/>
                      </a:endParaRPr>
                    </a:p>
                  </a:txBody>
                  <a:tcPr marL="44450" marR="44450" marT="0" marB="0" anchor="ctr">
                    <a:solidFill>
                      <a:schemeClr val="accent6">
                        <a:lumMod val="75000"/>
                      </a:schemeClr>
                    </a:solidFill>
                  </a:tcPr>
                </a:tc>
                <a:tc>
                  <a:txBody>
                    <a:bodyPr/>
                    <a:lstStyle/>
                    <a:p>
                      <a:pPr>
                        <a:lnSpc>
                          <a:spcPct val="115000"/>
                        </a:lnSpc>
                        <a:spcAft>
                          <a:spcPts val="0"/>
                        </a:spcAft>
                      </a:pPr>
                      <a:r>
                        <a:rPr lang="pt-BR" sz="1600" dirty="0">
                          <a:effectLst/>
                        </a:rPr>
                        <a:t>•SAMU 192</a:t>
                      </a:r>
                      <a:br>
                        <a:rPr lang="pt-BR" sz="1600" dirty="0">
                          <a:effectLst/>
                        </a:rPr>
                      </a:br>
                      <a:r>
                        <a:rPr lang="pt-BR" sz="1600" dirty="0">
                          <a:effectLst/>
                        </a:rPr>
                        <a:t>•UPA 24 horas e portas hospitalares de atenção à urgência/pronto socorro, Unidades Básicas de Saúde</a:t>
                      </a:r>
                      <a:endParaRPr lang="pt-BR" sz="1600" dirty="0">
                        <a:effectLst/>
                        <a:latin typeface="Calibri"/>
                        <a:ea typeface="Calibri"/>
                        <a:cs typeface="Times New Roman"/>
                      </a:endParaRPr>
                    </a:p>
                  </a:txBody>
                  <a:tcPr marL="44450" marR="44450" marT="0" marB="0" anchor="ctr"/>
                </a:tc>
              </a:tr>
              <a:tr h="485789">
                <a:tc>
                  <a:txBody>
                    <a:bodyPr/>
                    <a:lstStyle/>
                    <a:p>
                      <a:pPr algn="ctr">
                        <a:lnSpc>
                          <a:spcPct val="115000"/>
                        </a:lnSpc>
                        <a:spcAft>
                          <a:spcPts val="0"/>
                        </a:spcAft>
                      </a:pPr>
                      <a:r>
                        <a:rPr lang="pt-BR" sz="1600" dirty="0">
                          <a:effectLst/>
                        </a:rPr>
                        <a:t>Atenção Residencial de Caráter Transitório</a:t>
                      </a:r>
                      <a:endParaRPr lang="pt-BR" sz="1600" dirty="0">
                        <a:effectLst/>
                        <a:latin typeface="Calibri"/>
                        <a:ea typeface="Calibri"/>
                        <a:cs typeface="Times New Roman"/>
                      </a:endParaRPr>
                    </a:p>
                  </a:txBody>
                  <a:tcPr marL="44450" marR="44450" marT="0" marB="0" anchor="ctr">
                    <a:solidFill>
                      <a:schemeClr val="accent6">
                        <a:lumMod val="75000"/>
                      </a:schemeClr>
                    </a:solidFill>
                  </a:tcPr>
                </a:tc>
                <a:tc>
                  <a:txBody>
                    <a:bodyPr/>
                    <a:lstStyle/>
                    <a:p>
                      <a:pPr>
                        <a:lnSpc>
                          <a:spcPct val="115000"/>
                        </a:lnSpc>
                        <a:spcAft>
                          <a:spcPts val="0"/>
                        </a:spcAft>
                      </a:pPr>
                      <a:r>
                        <a:rPr lang="pt-BR" sz="1600" dirty="0">
                          <a:effectLst/>
                        </a:rPr>
                        <a:t>•Unidade de </a:t>
                      </a:r>
                      <a:r>
                        <a:rPr lang="pt-BR" sz="1600" dirty="0" smtClean="0">
                          <a:effectLst/>
                        </a:rPr>
                        <a:t>Acolhimento (UA)</a:t>
                      </a:r>
                      <a:r>
                        <a:rPr lang="pt-BR" sz="1600" dirty="0">
                          <a:effectLst/>
                        </a:rPr>
                        <a:t/>
                      </a:r>
                      <a:br>
                        <a:rPr lang="pt-BR" sz="1600" dirty="0">
                          <a:effectLst/>
                        </a:rPr>
                      </a:br>
                      <a:r>
                        <a:rPr lang="pt-BR" sz="1600" dirty="0">
                          <a:effectLst/>
                        </a:rPr>
                        <a:t>•Serviço de Atenção em Regime Residencial CT</a:t>
                      </a:r>
                      <a:endParaRPr lang="pt-BR" sz="1600" dirty="0">
                        <a:effectLst/>
                        <a:latin typeface="Calibri"/>
                        <a:ea typeface="Calibri"/>
                        <a:cs typeface="Times New Roman"/>
                      </a:endParaRPr>
                    </a:p>
                  </a:txBody>
                  <a:tcPr marL="44450" marR="44450" marT="0" marB="0" anchor="ctr"/>
                </a:tc>
              </a:tr>
              <a:tr h="1012036">
                <a:tc>
                  <a:txBody>
                    <a:bodyPr/>
                    <a:lstStyle/>
                    <a:p>
                      <a:pPr algn="ctr">
                        <a:lnSpc>
                          <a:spcPct val="115000"/>
                        </a:lnSpc>
                        <a:spcAft>
                          <a:spcPts val="0"/>
                        </a:spcAft>
                      </a:pPr>
                      <a:r>
                        <a:rPr lang="pt-BR" sz="1600" dirty="0">
                          <a:effectLst/>
                        </a:rPr>
                        <a:t>Atenção Hospitalar</a:t>
                      </a:r>
                      <a:endParaRPr lang="pt-BR" sz="1600" dirty="0">
                        <a:effectLst/>
                        <a:latin typeface="Calibri"/>
                        <a:ea typeface="Calibri"/>
                        <a:cs typeface="Times New Roman"/>
                      </a:endParaRPr>
                    </a:p>
                  </a:txBody>
                  <a:tcPr marL="44450" marR="44450" marT="0" marB="0" anchor="ctr">
                    <a:solidFill>
                      <a:schemeClr val="accent6">
                        <a:lumMod val="75000"/>
                      </a:schemeClr>
                    </a:solidFill>
                  </a:tcPr>
                </a:tc>
                <a:tc>
                  <a:txBody>
                    <a:bodyPr/>
                    <a:lstStyle/>
                    <a:p>
                      <a:r>
                        <a:rPr lang="pt-BR" sz="1600" kern="1200" dirty="0" smtClean="0">
                          <a:solidFill>
                            <a:schemeClr val="dk1"/>
                          </a:solidFill>
                          <a:effectLst/>
                          <a:latin typeface="+mn-lt"/>
                          <a:ea typeface="+mn-ea"/>
                          <a:cs typeface="+mn-cs"/>
                        </a:rPr>
                        <a:t>Conforme Portaria 3.588/2017, mudou para:</a:t>
                      </a:r>
                    </a:p>
                    <a:p>
                      <a:r>
                        <a:rPr lang="pt-BR" sz="1600" kern="1200" dirty="0" smtClean="0">
                          <a:solidFill>
                            <a:schemeClr val="dk1"/>
                          </a:solidFill>
                          <a:effectLst/>
                          <a:latin typeface="+mn-lt"/>
                          <a:ea typeface="+mn-ea"/>
                          <a:cs typeface="+mn-cs"/>
                        </a:rPr>
                        <a:t>• Unidade de Referência Especializada em Hospital Geral</a:t>
                      </a:r>
                    </a:p>
                    <a:p>
                      <a:r>
                        <a:rPr lang="pt-BR" sz="1600" kern="1200" dirty="0" smtClean="0">
                          <a:solidFill>
                            <a:schemeClr val="dk1"/>
                          </a:solidFill>
                          <a:effectLst/>
                          <a:latin typeface="+mn-lt"/>
                          <a:ea typeface="+mn-ea"/>
                          <a:cs typeface="+mn-cs"/>
                        </a:rPr>
                        <a:t>• Hospital Psiquiátrico Especializado</a:t>
                      </a:r>
                    </a:p>
                    <a:p>
                      <a:r>
                        <a:rPr lang="pt-BR" sz="1600" kern="1200" dirty="0" smtClean="0">
                          <a:solidFill>
                            <a:schemeClr val="dk1"/>
                          </a:solidFill>
                          <a:effectLst/>
                          <a:latin typeface="+mn-lt"/>
                          <a:ea typeface="+mn-ea"/>
                          <a:cs typeface="+mn-cs"/>
                        </a:rPr>
                        <a:t>• Hospital Dia</a:t>
                      </a:r>
                      <a:endParaRPr lang="pt-BR" sz="1600" dirty="0">
                        <a:effectLst/>
                        <a:latin typeface="Calibri"/>
                        <a:ea typeface="Calibri"/>
                        <a:cs typeface="Times New Roman"/>
                      </a:endParaRPr>
                    </a:p>
                  </a:txBody>
                  <a:tcPr marL="44450" marR="44450" marT="0" marB="0" anchor="ctr"/>
                </a:tc>
              </a:tr>
              <a:tr h="633642">
                <a:tc>
                  <a:txBody>
                    <a:bodyPr/>
                    <a:lstStyle/>
                    <a:p>
                      <a:pPr algn="ctr">
                        <a:lnSpc>
                          <a:spcPct val="115000"/>
                        </a:lnSpc>
                        <a:spcAft>
                          <a:spcPts val="0"/>
                        </a:spcAft>
                      </a:pPr>
                      <a:r>
                        <a:rPr lang="pt-BR" sz="1600" dirty="0">
                          <a:effectLst/>
                        </a:rPr>
                        <a:t>Estratégias de </a:t>
                      </a:r>
                      <a:r>
                        <a:rPr lang="pt-BR" sz="1600" dirty="0" err="1">
                          <a:effectLst/>
                        </a:rPr>
                        <a:t>Desinstitucionalização</a:t>
                      </a:r>
                      <a:endParaRPr lang="pt-BR" sz="1600" dirty="0">
                        <a:effectLst/>
                        <a:latin typeface="Calibri"/>
                        <a:ea typeface="Calibri"/>
                        <a:cs typeface="Times New Roman"/>
                      </a:endParaRPr>
                    </a:p>
                  </a:txBody>
                  <a:tcPr marL="44450" marR="44450" marT="0" marB="0" anchor="ctr">
                    <a:solidFill>
                      <a:schemeClr val="accent6">
                        <a:lumMod val="75000"/>
                      </a:schemeClr>
                    </a:solidFill>
                  </a:tcPr>
                </a:tc>
                <a:tc>
                  <a:txBody>
                    <a:bodyPr/>
                    <a:lstStyle/>
                    <a:p>
                      <a:pPr>
                        <a:lnSpc>
                          <a:spcPct val="115000"/>
                        </a:lnSpc>
                        <a:spcAft>
                          <a:spcPts val="0"/>
                        </a:spcAft>
                      </a:pPr>
                      <a:r>
                        <a:rPr lang="pt-BR" sz="1600" dirty="0">
                          <a:effectLst/>
                        </a:rPr>
                        <a:t>•Serviços Residenciais </a:t>
                      </a:r>
                      <a:r>
                        <a:rPr lang="pt-BR" sz="1600" dirty="0" smtClean="0">
                          <a:effectLst/>
                        </a:rPr>
                        <a:t>Terapêuticos (SRT)</a:t>
                      </a:r>
                      <a:r>
                        <a:rPr lang="pt-BR" sz="1600" dirty="0">
                          <a:effectLst/>
                        </a:rPr>
                        <a:t/>
                      </a:r>
                      <a:br>
                        <a:rPr lang="pt-BR" sz="1600" dirty="0">
                          <a:effectLst/>
                        </a:rPr>
                      </a:br>
                      <a:r>
                        <a:rPr lang="pt-BR" sz="1600" dirty="0">
                          <a:effectLst/>
                        </a:rPr>
                        <a:t>•Programa de Volta para </a:t>
                      </a:r>
                      <a:r>
                        <a:rPr lang="pt-BR" sz="1600" dirty="0" smtClean="0">
                          <a:effectLst/>
                        </a:rPr>
                        <a:t>Casa</a:t>
                      </a:r>
                      <a:endParaRPr lang="pt-BR" sz="1600" dirty="0">
                        <a:effectLst/>
                        <a:latin typeface="Calibri"/>
                        <a:ea typeface="Calibri"/>
                        <a:cs typeface="Times New Roman"/>
                      </a:endParaRPr>
                    </a:p>
                  </a:txBody>
                  <a:tcPr marL="44450" marR="44450" marT="0" marB="0" anchor="ctr"/>
                </a:tc>
              </a:tr>
              <a:tr h="485789">
                <a:tc>
                  <a:txBody>
                    <a:bodyPr/>
                    <a:lstStyle/>
                    <a:p>
                      <a:pPr algn="ctr">
                        <a:lnSpc>
                          <a:spcPct val="115000"/>
                        </a:lnSpc>
                        <a:spcAft>
                          <a:spcPts val="0"/>
                        </a:spcAft>
                      </a:pPr>
                      <a:r>
                        <a:rPr lang="pt-BR" sz="1600" dirty="0">
                          <a:effectLst/>
                        </a:rPr>
                        <a:t>Estratégias de Reabilitação Psicossocial</a:t>
                      </a:r>
                      <a:endParaRPr lang="pt-BR" sz="1600" dirty="0">
                        <a:effectLst/>
                        <a:latin typeface="Calibri"/>
                        <a:ea typeface="Calibri"/>
                        <a:cs typeface="Times New Roman"/>
                      </a:endParaRPr>
                    </a:p>
                  </a:txBody>
                  <a:tcPr marL="44450" marR="44450" marT="0" marB="0" anchor="ctr">
                    <a:solidFill>
                      <a:schemeClr val="accent6">
                        <a:lumMod val="75000"/>
                      </a:schemeClr>
                    </a:solidFill>
                  </a:tcPr>
                </a:tc>
                <a:tc>
                  <a:txBody>
                    <a:bodyPr/>
                    <a:lstStyle/>
                    <a:p>
                      <a:pPr>
                        <a:lnSpc>
                          <a:spcPct val="115000"/>
                        </a:lnSpc>
                        <a:spcAft>
                          <a:spcPts val="0"/>
                        </a:spcAft>
                      </a:pPr>
                      <a:r>
                        <a:rPr lang="pt-BR" sz="1600" dirty="0">
                          <a:effectLst/>
                        </a:rPr>
                        <a:t>•Iniciativas de Geração de Trabalho e Renda,</a:t>
                      </a:r>
                      <a:br>
                        <a:rPr lang="pt-BR" sz="1600" dirty="0">
                          <a:effectLst/>
                        </a:rPr>
                      </a:br>
                      <a:r>
                        <a:rPr lang="pt-BR" sz="1600" dirty="0">
                          <a:effectLst/>
                        </a:rPr>
                        <a:t>• Fortalecimento do protagonismo de usuários e familiares</a:t>
                      </a:r>
                      <a:endParaRPr lang="pt-BR" sz="1600" dirty="0">
                        <a:effectLst/>
                        <a:latin typeface="Calibri"/>
                        <a:ea typeface="Calibri"/>
                        <a:cs typeface="Times New Roman"/>
                      </a:endParaRPr>
                    </a:p>
                  </a:txBody>
                  <a:tcPr marL="44450" marR="44450" marT="0" marB="0" anchor="ctr"/>
                </a:tc>
              </a:tr>
            </a:tbl>
          </a:graphicData>
        </a:graphic>
      </p:graphicFrame>
      <p:sp>
        <p:nvSpPr>
          <p:cNvPr id="6" name="CaixaDeTexto 5"/>
          <p:cNvSpPr txBox="1"/>
          <p:nvPr/>
        </p:nvSpPr>
        <p:spPr>
          <a:xfrm>
            <a:off x="1187624" y="6525344"/>
            <a:ext cx="3672408" cy="307777"/>
          </a:xfrm>
          <a:prstGeom prst="rect">
            <a:avLst/>
          </a:prstGeom>
          <a:noFill/>
        </p:spPr>
        <p:txBody>
          <a:bodyPr wrap="square" rtlCol="0">
            <a:spAutoFit/>
          </a:bodyPr>
          <a:lstStyle/>
          <a:p>
            <a:r>
              <a:rPr lang="pt-BR" sz="1400" dirty="0" smtClean="0"/>
              <a:t>Fonte: Ministério da Saúde, 2014.</a:t>
            </a:r>
            <a:endParaRPr lang="pt-BR" sz="1400" dirty="0"/>
          </a:p>
        </p:txBody>
      </p:sp>
    </p:spTree>
    <p:extLst>
      <p:ext uri="{BB962C8B-B14F-4D97-AF65-F5344CB8AC3E}">
        <p14:creationId xmlns:p14="http://schemas.microsoft.com/office/powerpoint/2010/main" val="18211214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2691" y="0"/>
            <a:ext cx="7498080" cy="1143000"/>
          </a:xfrm>
        </p:spPr>
        <p:txBody>
          <a:bodyPr/>
          <a:lstStyle/>
          <a:p>
            <a:r>
              <a:rPr lang="pt-BR" dirty="0"/>
              <a:t>Situação </a:t>
            </a:r>
            <a:r>
              <a:rPr lang="pt-BR" dirty="0" smtClean="0"/>
              <a:t>atual da RAPS</a:t>
            </a:r>
            <a:endParaRPr lang="pt-BR" dirty="0"/>
          </a:p>
        </p:txBody>
      </p:sp>
      <p:sp>
        <p:nvSpPr>
          <p:cNvPr id="3" name="Rectangle 2"/>
          <p:cNvSpPr>
            <a:spLocks noGrp="1"/>
          </p:cNvSpPr>
          <p:nvPr>
            <p:ph idx="1"/>
          </p:nvPr>
        </p:nvSpPr>
        <p:spPr>
          <a:xfrm>
            <a:off x="951182" y="980728"/>
            <a:ext cx="8157322" cy="5805264"/>
          </a:xfrm>
        </p:spPr>
        <p:txBody>
          <a:bodyPr>
            <a:noAutofit/>
          </a:bodyPr>
          <a:lstStyle/>
          <a:p>
            <a:pPr marL="82296" indent="0" algn="just">
              <a:buNone/>
            </a:pPr>
            <a:r>
              <a:rPr lang="pt-BR" sz="1800" dirty="0" smtClean="0"/>
              <a:t>Ocorreram inúmeras conquistas e a rede teve reconhecida expansão, contudo tais ações ocorreram de forma heterogênea nas regiões de saúde. Atualmente permanecem alguns desafios (que difere de região para região): </a:t>
            </a:r>
          </a:p>
          <a:p>
            <a:pPr algn="just"/>
            <a:r>
              <a:rPr lang="pt-BR" sz="1800" dirty="0" smtClean="0"/>
              <a:t>Cobertura </a:t>
            </a:r>
            <a:r>
              <a:rPr lang="pt-BR" sz="1800" dirty="0"/>
              <a:t>desigual da Estratégia Saúde da Família (ESF), dos Núcleos de Apoio da Saúde da Família (NASF) e de atendimentos em saúde mental na </a:t>
            </a:r>
            <a:r>
              <a:rPr lang="pt-BR" sz="1800" dirty="0" smtClean="0"/>
              <a:t>Atenção Básica.</a:t>
            </a:r>
          </a:p>
          <a:p>
            <a:pPr algn="just"/>
            <a:r>
              <a:rPr lang="pt-BR" sz="1800" dirty="0"/>
              <a:t>E</a:t>
            </a:r>
            <a:r>
              <a:rPr lang="pt-BR" sz="1800" dirty="0" smtClean="0"/>
              <a:t>xpansão intermitente de CAPS e SRT, com lacunas ou ausências do serviço.</a:t>
            </a:r>
          </a:p>
          <a:p>
            <a:pPr algn="just"/>
            <a:r>
              <a:rPr lang="pt-BR" sz="1800" dirty="0"/>
              <a:t>R</a:t>
            </a:r>
            <a:r>
              <a:rPr lang="pt-BR" sz="1800" dirty="0" smtClean="0"/>
              <a:t>aros </a:t>
            </a:r>
            <a:r>
              <a:rPr lang="pt-BR" sz="1800" dirty="0"/>
              <a:t>Centros de Convivência e Unidades de </a:t>
            </a:r>
            <a:r>
              <a:rPr lang="pt-BR" sz="1800" dirty="0" smtClean="0"/>
              <a:t>Acolhimento.</a:t>
            </a:r>
          </a:p>
          <a:p>
            <a:pPr algn="just"/>
            <a:r>
              <a:rPr lang="pt-BR" sz="1800" dirty="0" smtClean="0"/>
              <a:t>Dificuldades na redução de </a:t>
            </a:r>
            <a:r>
              <a:rPr lang="pt-BR" sz="1800" dirty="0"/>
              <a:t>leitos em hospitais psiquiátricos, com </a:t>
            </a:r>
            <a:r>
              <a:rPr lang="pt-BR" sz="1800" dirty="0" smtClean="0"/>
              <a:t>problemas </a:t>
            </a:r>
            <a:r>
              <a:rPr lang="pt-BR" sz="1800" dirty="0"/>
              <a:t>nas negociações para abertura de </a:t>
            </a:r>
            <a:r>
              <a:rPr lang="pt-BR" sz="1800" dirty="0" smtClean="0"/>
              <a:t>leitos </a:t>
            </a:r>
            <a:r>
              <a:rPr lang="pt-BR" sz="1800" dirty="0"/>
              <a:t>psiquiátricos em Hospitais Gerais. </a:t>
            </a:r>
          </a:p>
          <a:p>
            <a:pPr algn="just"/>
            <a:r>
              <a:rPr lang="pt-BR" sz="1800" dirty="0"/>
              <a:t>Presença de número </a:t>
            </a:r>
            <a:r>
              <a:rPr lang="pt-BR" sz="1800" dirty="0" smtClean="0"/>
              <a:t>ainda expressivo </a:t>
            </a:r>
            <a:r>
              <a:rPr lang="pt-BR" sz="1800" dirty="0"/>
              <a:t>de usuários moradores de hospitais </a:t>
            </a:r>
            <a:r>
              <a:rPr lang="pt-BR" sz="1800" dirty="0" smtClean="0"/>
              <a:t>psiquiátricos (cerca de 1.500 pessoas).</a:t>
            </a:r>
            <a:endParaRPr lang="pt-BR" sz="1800" dirty="0"/>
          </a:p>
          <a:p>
            <a:pPr algn="just"/>
            <a:r>
              <a:rPr lang="pt-BR" sz="1800" dirty="0"/>
              <a:t>Poucos beneficiários do Programa de Volta para Casa. Usuários com o Benefício de Prestação Continuada (BPC/Loas) são mais frequentes, </a:t>
            </a:r>
            <a:r>
              <a:rPr lang="pt-BR" sz="1800" dirty="0" smtClean="0"/>
              <a:t>contudo com necessidade de revisão das relações </a:t>
            </a:r>
            <a:r>
              <a:rPr lang="pt-BR" sz="1800" dirty="0"/>
              <a:t>de </a:t>
            </a:r>
            <a:r>
              <a:rPr lang="pt-BR" sz="1800" dirty="0" smtClean="0"/>
              <a:t>curatela. </a:t>
            </a:r>
            <a:endParaRPr lang="pt-BR" sz="1800" dirty="0"/>
          </a:p>
        </p:txBody>
      </p:sp>
    </p:spTree>
    <p:extLst>
      <p:ext uri="{BB962C8B-B14F-4D97-AF65-F5344CB8AC3E}">
        <p14:creationId xmlns:p14="http://schemas.microsoft.com/office/powerpoint/2010/main" val="41008054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27384"/>
            <a:ext cx="7498080" cy="1143000"/>
          </a:xfrm>
        </p:spPr>
        <p:txBody>
          <a:bodyPr>
            <a:normAutofit fontScale="90000"/>
          </a:bodyPr>
          <a:lstStyle/>
          <a:p>
            <a:r>
              <a:rPr lang="pt-BR" dirty="0" smtClean="0"/>
              <a:t>Desafios na Implantação da RAPS</a:t>
            </a:r>
            <a:endParaRPr lang="pt-BR" dirty="0"/>
          </a:p>
        </p:txBody>
      </p:sp>
      <p:sp>
        <p:nvSpPr>
          <p:cNvPr id="3" name="Rectangle 2"/>
          <p:cNvSpPr>
            <a:spLocks noGrp="1"/>
          </p:cNvSpPr>
          <p:nvPr>
            <p:ph idx="1"/>
          </p:nvPr>
        </p:nvSpPr>
        <p:spPr>
          <a:xfrm>
            <a:off x="1070383" y="1268761"/>
            <a:ext cx="7890080" cy="5606954"/>
          </a:xfrm>
        </p:spPr>
        <p:txBody>
          <a:bodyPr>
            <a:normAutofit/>
          </a:bodyPr>
          <a:lstStyle/>
          <a:p>
            <a:pPr algn="just"/>
            <a:r>
              <a:rPr lang="pt-BR" sz="1800" dirty="0" smtClean="0"/>
              <a:t>Depende da </a:t>
            </a:r>
            <a:r>
              <a:rPr lang="pt-BR" sz="1800" dirty="0"/>
              <a:t>criação de </a:t>
            </a:r>
            <a:r>
              <a:rPr lang="pt-BR" sz="1800" dirty="0" smtClean="0"/>
              <a:t>novos recursos (CAPS</a:t>
            </a:r>
            <a:r>
              <a:rPr lang="pt-BR" sz="1800" dirty="0"/>
              <a:t>, SRT, leitos psiquiátricos em hospitais gerais, entre </a:t>
            </a:r>
            <a:r>
              <a:rPr lang="pt-BR" sz="1800" dirty="0" smtClean="0"/>
              <a:t>outros).</a:t>
            </a:r>
          </a:p>
          <a:p>
            <a:pPr algn="just"/>
            <a:r>
              <a:rPr lang="pt-BR" sz="1800" dirty="0" smtClean="0"/>
              <a:t>Conflito </a:t>
            </a:r>
            <a:r>
              <a:rPr lang="pt-BR" sz="1800" dirty="0"/>
              <a:t>de duas correntes que </a:t>
            </a:r>
            <a:r>
              <a:rPr lang="pt-BR" sz="1800" dirty="0" smtClean="0"/>
              <a:t>coexistem e disputam </a:t>
            </a:r>
            <a:r>
              <a:rPr lang="pt-BR" sz="1800" dirty="0"/>
              <a:t>espaço no tipo de atendimento oferecido ao usuário</a:t>
            </a:r>
            <a:r>
              <a:rPr lang="pt-BR" sz="1800" dirty="0" smtClean="0"/>
              <a:t>. As propostas se conflitam em modelos que, na articulação controle vs. cuidado, alguns tendem mais para o lado do controle (do risco, da periculosidade, da recidiva).</a:t>
            </a:r>
          </a:p>
          <a:p>
            <a:pPr algn="just"/>
            <a:r>
              <a:rPr lang="pt-BR" sz="1800" dirty="0" smtClean="0"/>
              <a:t>A questão da dependência do álcool e outras drogas retoma uma série de desafios e discussões acerca desse complexo problema (dependência, ilegalidade, periculosidade), inclusive com o aumento de internações e institucionalização desse grupo,  com intensa disputa de modelos de cuidado.</a:t>
            </a:r>
          </a:p>
          <a:p>
            <a:pPr algn="just"/>
            <a:r>
              <a:rPr lang="pt-BR" sz="1800" dirty="0"/>
              <a:t>Campo tenso, complexo, permeado de muitas disputas (entre entes federados,  judiciário e ministério público, classes de trabalhadores, familiares e usuários)</a:t>
            </a:r>
          </a:p>
          <a:p>
            <a:pPr algn="just"/>
            <a:r>
              <a:rPr lang="pt-BR" sz="1800" dirty="0" smtClean="0"/>
              <a:t>Crise econômica, política e institucional do país.</a:t>
            </a:r>
            <a:endParaRPr lang="pt-BR" sz="1800" dirty="0"/>
          </a:p>
        </p:txBody>
      </p:sp>
    </p:spTree>
    <p:extLst>
      <p:ext uri="{BB962C8B-B14F-4D97-AF65-F5344CB8AC3E}">
        <p14:creationId xmlns:p14="http://schemas.microsoft.com/office/powerpoint/2010/main" val="19774611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243408"/>
            <a:ext cx="7498080" cy="1143000"/>
          </a:xfrm>
        </p:spPr>
        <p:txBody>
          <a:bodyPr>
            <a:normAutofit/>
          </a:bodyPr>
          <a:lstStyle/>
          <a:p>
            <a:r>
              <a:rPr lang="pt-BR" sz="3600" dirty="0" smtClean="0"/>
              <a:t>Sugestões de leitura</a:t>
            </a:r>
            <a:endParaRPr lang="pt-BR" sz="3600" dirty="0"/>
          </a:p>
        </p:txBody>
      </p:sp>
      <p:sp>
        <p:nvSpPr>
          <p:cNvPr id="3" name="Rectangle 2"/>
          <p:cNvSpPr>
            <a:spLocks noGrp="1"/>
          </p:cNvSpPr>
          <p:nvPr>
            <p:ph idx="1"/>
          </p:nvPr>
        </p:nvSpPr>
        <p:spPr>
          <a:xfrm>
            <a:off x="971600" y="908720"/>
            <a:ext cx="8172400" cy="6021288"/>
          </a:xfrm>
        </p:spPr>
        <p:txBody>
          <a:bodyPr>
            <a:noAutofit/>
          </a:bodyPr>
          <a:lstStyle/>
          <a:p>
            <a:pPr marL="82296" indent="0">
              <a:lnSpc>
                <a:spcPct val="100000"/>
              </a:lnSpc>
              <a:spcBef>
                <a:spcPts val="0"/>
              </a:spcBef>
              <a:buNone/>
            </a:pPr>
            <a:r>
              <a:rPr lang="pt-BR" sz="1300" dirty="0" err="1"/>
              <a:t>Ballarin</a:t>
            </a:r>
            <a:r>
              <a:rPr lang="pt-BR" sz="1300" dirty="0"/>
              <a:t>, m. L. G. S.; </a:t>
            </a:r>
            <a:r>
              <a:rPr lang="pt-BR" sz="1300" dirty="0" err="1"/>
              <a:t>Ferigato</a:t>
            </a:r>
            <a:r>
              <a:rPr lang="pt-BR" sz="1300" dirty="0"/>
              <a:t>, S. H.; Carvalho, F. B. Serviços de atenção à saúde mental: reflexões sobre os desafios da atenção integral à saúde da mulher. </a:t>
            </a:r>
            <a:r>
              <a:rPr lang="pt-BR" sz="1300" i="1" dirty="0"/>
              <a:t>O Mundo da Saúde</a:t>
            </a:r>
            <a:r>
              <a:rPr lang="pt-BR" sz="1300" dirty="0"/>
              <a:t>, São Paulo, v. 32, n. 4, p. 511-518, 2008. Disponível em: </a:t>
            </a:r>
            <a:r>
              <a:rPr lang="pt-BR" sz="1300" u="sng" dirty="0">
                <a:hlinkClick r:id="rId3"/>
              </a:rPr>
              <a:t>http://www.saocamilo-sp.br/pdf/mundo_saude/65/13_Servicos_baixa.pdf</a:t>
            </a:r>
            <a:endParaRPr lang="pt-BR" sz="1300" dirty="0"/>
          </a:p>
          <a:p>
            <a:pPr marL="82296" indent="0">
              <a:lnSpc>
                <a:spcPct val="100000"/>
              </a:lnSpc>
              <a:spcBef>
                <a:spcPts val="0"/>
              </a:spcBef>
              <a:buNone/>
            </a:pPr>
            <a:endParaRPr lang="pt-BR" sz="1300" dirty="0" smtClean="0"/>
          </a:p>
          <a:p>
            <a:pPr marL="82296" indent="0">
              <a:lnSpc>
                <a:spcPct val="100000"/>
              </a:lnSpc>
              <a:spcBef>
                <a:spcPts val="0"/>
              </a:spcBef>
              <a:buNone/>
            </a:pPr>
            <a:r>
              <a:rPr lang="pt-BR" sz="1300" dirty="0" smtClean="0"/>
              <a:t>Brasil</a:t>
            </a:r>
            <a:r>
              <a:rPr lang="pt-BR" sz="1300" dirty="0"/>
              <a:t>. Ministério da Saúde. Atenção psicossocial a crianças e adolescentes no SUS: tecendo redes para garantir direitos / Ministério da Saúde, Conselho Nacional do Ministério Público. – Brasília: Ministério da Saúde, 2014. 60 p. Disponível em: </a:t>
            </a:r>
            <a:r>
              <a:rPr lang="pt-BR" sz="1300" u="sng" dirty="0">
                <a:hlinkClick r:id="rId4"/>
              </a:rPr>
              <a:t>http://bvsms.saude.gov.br/bvs/publicacoes/atencao_psicossocial_criancas_adolescentes_sus.pdf</a:t>
            </a:r>
            <a:endParaRPr lang="pt-BR" sz="1300" dirty="0"/>
          </a:p>
          <a:p>
            <a:pPr marL="82296" indent="0">
              <a:lnSpc>
                <a:spcPct val="100000"/>
              </a:lnSpc>
              <a:spcBef>
                <a:spcPts val="0"/>
              </a:spcBef>
              <a:buNone/>
            </a:pPr>
            <a:endParaRPr lang="pt-BR" sz="1300" dirty="0" smtClean="0"/>
          </a:p>
          <a:p>
            <a:pPr marL="82296" indent="0">
              <a:lnSpc>
                <a:spcPct val="100000"/>
              </a:lnSpc>
              <a:spcBef>
                <a:spcPts val="0"/>
              </a:spcBef>
              <a:buNone/>
            </a:pPr>
            <a:r>
              <a:rPr lang="pt-BR" sz="1300" dirty="0" smtClean="0"/>
              <a:t>Carrara</a:t>
            </a:r>
            <a:r>
              <a:rPr lang="pt-BR" sz="1300" dirty="0"/>
              <a:t>, </a:t>
            </a:r>
            <a:r>
              <a:rPr lang="pt-BR" sz="1300" dirty="0" smtClean="0"/>
              <a:t>S R </a:t>
            </a:r>
            <a:r>
              <a:rPr lang="pt-BR" sz="1300" dirty="0"/>
              <a:t>Jane </a:t>
            </a:r>
            <a:r>
              <a:rPr lang="pt-BR" sz="1300" dirty="0" err="1"/>
              <a:t>A</a:t>
            </a:r>
            <a:r>
              <a:rPr lang="pt-BR" sz="1300" dirty="0" err="1" smtClean="0"/>
              <a:t>.,;Faro</a:t>
            </a:r>
            <a:r>
              <a:rPr lang="pt-BR" sz="1300" dirty="0"/>
              <a:t>, </a:t>
            </a:r>
            <a:r>
              <a:rPr lang="pt-BR" sz="1300" dirty="0" smtClean="0"/>
              <a:t>L. </a:t>
            </a:r>
            <a:r>
              <a:rPr lang="pt-BR" sz="1300" dirty="0"/>
              <a:t>(2009). A política de atenção à saúde do homem no Brasil: os paradoxos da medicalização do corpo masculino. </a:t>
            </a:r>
            <a:r>
              <a:rPr lang="pt-BR" sz="1300" i="1" dirty="0" err="1"/>
              <a:t>Physis</a:t>
            </a:r>
            <a:r>
              <a:rPr lang="pt-BR" sz="1300" i="1" dirty="0"/>
              <a:t>: Revista de Saúde Coletiva</a:t>
            </a:r>
            <a:r>
              <a:rPr lang="pt-BR" sz="1300" dirty="0"/>
              <a:t>, </a:t>
            </a:r>
            <a:r>
              <a:rPr lang="pt-BR" sz="1300" i="1" dirty="0"/>
              <a:t>19</a:t>
            </a:r>
            <a:r>
              <a:rPr lang="pt-BR" sz="1300" dirty="0"/>
              <a:t>(3), 659-678. </a:t>
            </a:r>
            <a:r>
              <a:rPr lang="pt-BR" sz="1300" u="sng" dirty="0">
                <a:hlinkClick r:id="rId5"/>
              </a:rPr>
              <a:t>https://</a:t>
            </a:r>
            <a:r>
              <a:rPr lang="pt-BR" sz="1300" u="sng" dirty="0" smtClean="0">
                <a:hlinkClick r:id="rId5"/>
              </a:rPr>
              <a:t>dx.doi.org/10.1590/S0103-73312009000300006</a:t>
            </a:r>
            <a:endParaRPr lang="pt-BR" sz="1300" u="sng" dirty="0" smtClean="0"/>
          </a:p>
          <a:p>
            <a:pPr marL="82296" indent="0">
              <a:lnSpc>
                <a:spcPct val="100000"/>
              </a:lnSpc>
              <a:spcBef>
                <a:spcPts val="0"/>
              </a:spcBef>
              <a:buNone/>
            </a:pPr>
            <a:endParaRPr lang="pt-BR" sz="1300" dirty="0" smtClean="0"/>
          </a:p>
          <a:p>
            <a:pPr marL="82296" indent="0">
              <a:lnSpc>
                <a:spcPct val="100000"/>
              </a:lnSpc>
              <a:spcBef>
                <a:spcPts val="0"/>
              </a:spcBef>
              <a:buNone/>
            </a:pPr>
            <a:r>
              <a:rPr lang="pt-BR" sz="1300" dirty="0" smtClean="0"/>
              <a:t>Centro </a:t>
            </a:r>
            <a:r>
              <a:rPr lang="pt-BR" sz="1300" dirty="0"/>
              <a:t>Brasileiro de Estudos de Saúde – CEBES. Redes de Atenção à Saúde: construindo o cuidado integral. </a:t>
            </a:r>
            <a:r>
              <a:rPr lang="pt-BR" sz="1300" i="1" dirty="0"/>
              <a:t>Divulgação em Saúde Para Debate</a:t>
            </a:r>
            <a:r>
              <a:rPr lang="pt-BR" sz="1300" dirty="0"/>
              <a:t>, Rio de Janeiro, n. 52, p. 153-164, out. 2014. Disponível em: </a:t>
            </a:r>
            <a:r>
              <a:rPr lang="pt-BR" sz="1300" u="sng" dirty="0">
                <a:hlinkClick r:id="rId6"/>
              </a:rPr>
              <a:t>http://cebes.org.br/site/wp-content/uploads/2014/12/Divulgacao-52.pdf</a:t>
            </a:r>
            <a:endParaRPr lang="pt-BR" sz="1300" dirty="0"/>
          </a:p>
          <a:p>
            <a:pPr marL="82296" indent="0">
              <a:lnSpc>
                <a:spcPct val="100000"/>
              </a:lnSpc>
              <a:spcBef>
                <a:spcPts val="0"/>
              </a:spcBef>
              <a:buNone/>
            </a:pPr>
            <a:endParaRPr lang="pt-BR" sz="1300" dirty="0" smtClean="0"/>
          </a:p>
          <a:p>
            <a:pPr marL="82296" indent="0">
              <a:lnSpc>
                <a:spcPct val="100000"/>
              </a:lnSpc>
              <a:spcBef>
                <a:spcPts val="0"/>
              </a:spcBef>
              <a:buNone/>
            </a:pPr>
            <a:r>
              <a:rPr lang="pt-BR" sz="1300" dirty="0" smtClean="0"/>
              <a:t>Couto</a:t>
            </a:r>
            <a:r>
              <a:rPr lang="pt-BR" sz="1300" dirty="0"/>
              <a:t>, </a:t>
            </a:r>
            <a:r>
              <a:rPr lang="pt-BR" sz="1300" dirty="0" smtClean="0"/>
              <a:t>MCV, </a:t>
            </a:r>
            <a:r>
              <a:rPr lang="pt-BR" sz="1300" dirty="0"/>
              <a:t>;</a:t>
            </a:r>
            <a:r>
              <a:rPr lang="pt-BR" sz="1300" dirty="0" smtClean="0"/>
              <a:t> </a:t>
            </a:r>
            <a:r>
              <a:rPr lang="pt-BR" sz="1300" dirty="0"/>
              <a:t>Delgado, </a:t>
            </a:r>
            <a:r>
              <a:rPr lang="pt-BR" sz="1300" dirty="0" smtClean="0"/>
              <a:t>PGG </a:t>
            </a:r>
            <a:r>
              <a:rPr lang="pt-BR" sz="1300" dirty="0"/>
              <a:t>(2015). Crianças e adolescentes na agenda política da saúde mental brasileira: inclusão tardia, desafios atuais. </a:t>
            </a:r>
            <a:r>
              <a:rPr lang="pt-BR" sz="1300" i="1" dirty="0"/>
              <a:t>Psicologia Clínica</a:t>
            </a:r>
            <a:r>
              <a:rPr lang="pt-BR" sz="1300" dirty="0"/>
              <a:t>, </a:t>
            </a:r>
            <a:r>
              <a:rPr lang="pt-BR" sz="1300" i="1" dirty="0"/>
              <a:t>27</a:t>
            </a:r>
            <a:r>
              <a:rPr lang="pt-BR" sz="1300" dirty="0"/>
              <a:t>(1), 17-40. </a:t>
            </a:r>
            <a:r>
              <a:rPr lang="pt-BR" sz="1300" u="sng" dirty="0">
                <a:hlinkClick r:id="rId7"/>
              </a:rPr>
              <a:t>https://</a:t>
            </a:r>
            <a:r>
              <a:rPr lang="pt-BR" sz="1300" u="sng" dirty="0" smtClean="0">
                <a:hlinkClick r:id="rId7"/>
              </a:rPr>
              <a:t>dx.doi.org/10.1590/0103-56652015000100002</a:t>
            </a:r>
            <a:r>
              <a:rPr lang="pt-BR" sz="1300" dirty="0"/>
              <a:t> </a:t>
            </a:r>
          </a:p>
          <a:p>
            <a:pPr marL="82296" indent="0">
              <a:lnSpc>
                <a:spcPct val="100000"/>
              </a:lnSpc>
              <a:spcBef>
                <a:spcPts val="0"/>
              </a:spcBef>
              <a:buNone/>
            </a:pPr>
            <a:endParaRPr lang="pt-BR" sz="1300" dirty="0" smtClean="0"/>
          </a:p>
          <a:p>
            <a:pPr marL="82296" indent="0">
              <a:lnSpc>
                <a:spcPct val="100000"/>
              </a:lnSpc>
              <a:spcBef>
                <a:spcPts val="0"/>
              </a:spcBef>
              <a:buNone/>
            </a:pPr>
            <a:r>
              <a:rPr lang="pt-BR" sz="1300" dirty="0" err="1" smtClean="0"/>
              <a:t>Louvison</a:t>
            </a:r>
            <a:r>
              <a:rPr lang="pt-BR" sz="1300" dirty="0"/>
              <a:t>, </a:t>
            </a:r>
            <a:r>
              <a:rPr lang="pt-BR" sz="1300" dirty="0" smtClean="0"/>
              <a:t>M C P; </a:t>
            </a:r>
            <a:r>
              <a:rPr lang="pt-BR" sz="1300" dirty="0"/>
              <a:t>Barros, </a:t>
            </a:r>
            <a:r>
              <a:rPr lang="pt-BR" sz="1300" dirty="0" smtClean="0"/>
              <a:t>S. </a:t>
            </a:r>
            <a:r>
              <a:rPr lang="pt-BR" sz="1300" dirty="0"/>
              <a:t>Políticas públicas e envelhecimento: a construção de uma política de direitos e os desafios da atenção integral à saúde da pessoa idosa no SUS.</a:t>
            </a:r>
            <a:r>
              <a:rPr lang="pt-BR" sz="1300" b="1" dirty="0"/>
              <a:t> </a:t>
            </a:r>
            <a:r>
              <a:rPr lang="pt-BR" sz="1300" i="1" dirty="0"/>
              <a:t>BIS, Bol. Inst. Saúde (Impr.)</a:t>
            </a:r>
            <a:r>
              <a:rPr lang="pt-BR" sz="1300" dirty="0"/>
              <a:t>,  São Paulo,  n. 47, abr.  2009.   Disponível em: </a:t>
            </a:r>
            <a:r>
              <a:rPr lang="pt-BR" sz="1300" u="sng" dirty="0">
                <a:hlinkClick r:id="rId8"/>
              </a:rPr>
              <a:t>http://periodicos.ses.sp.bvs.br/pdf/bis/n47/a02_bisn47.pdf</a:t>
            </a:r>
            <a:endParaRPr lang="pt-BR" sz="1300" dirty="0"/>
          </a:p>
          <a:p>
            <a:pPr marL="82296" indent="0">
              <a:lnSpc>
                <a:spcPct val="100000"/>
              </a:lnSpc>
              <a:spcBef>
                <a:spcPts val="0"/>
              </a:spcBef>
              <a:buNone/>
            </a:pPr>
            <a:endParaRPr lang="pt-BR" sz="1300" dirty="0" smtClean="0"/>
          </a:p>
          <a:p>
            <a:pPr marL="82296" indent="0">
              <a:lnSpc>
                <a:spcPct val="100000"/>
              </a:lnSpc>
              <a:spcBef>
                <a:spcPts val="0"/>
              </a:spcBef>
              <a:buNone/>
            </a:pPr>
            <a:r>
              <a:rPr lang="pt-BR" sz="1300" dirty="0" smtClean="0"/>
              <a:t>Malta</a:t>
            </a:r>
            <a:r>
              <a:rPr lang="pt-BR" sz="1300" dirty="0"/>
              <a:t>, </a:t>
            </a:r>
            <a:r>
              <a:rPr lang="pt-BR" sz="1300" dirty="0" smtClean="0"/>
              <a:t>D C.; </a:t>
            </a:r>
            <a:r>
              <a:rPr lang="pt-BR" sz="1300" dirty="0" err="1"/>
              <a:t>Merhy</a:t>
            </a:r>
            <a:r>
              <a:rPr lang="pt-BR" sz="1300" dirty="0"/>
              <a:t>, </a:t>
            </a:r>
            <a:r>
              <a:rPr lang="pt-BR" sz="1300" dirty="0" smtClean="0"/>
              <a:t>EE. </a:t>
            </a:r>
            <a:r>
              <a:rPr lang="pt-BR" sz="1300" dirty="0"/>
              <a:t>(2010). O percurso da linha do cuidado sob a perspectiva das doenças crônicas não transmissíveis. </a:t>
            </a:r>
            <a:r>
              <a:rPr lang="pt-BR" sz="1300" i="1" dirty="0"/>
              <a:t>Interface - Comunicação, Saúde, Educação</a:t>
            </a:r>
            <a:r>
              <a:rPr lang="pt-BR" sz="1300" dirty="0"/>
              <a:t>, </a:t>
            </a:r>
            <a:r>
              <a:rPr lang="pt-BR" sz="1300" i="1" dirty="0"/>
              <a:t>14</a:t>
            </a:r>
            <a:r>
              <a:rPr lang="pt-BR" sz="1300" dirty="0"/>
              <a:t>(34), 593-606. </a:t>
            </a:r>
            <a:r>
              <a:rPr lang="pt-BR" sz="1300" dirty="0" err="1"/>
              <a:t>Epub</a:t>
            </a:r>
            <a:r>
              <a:rPr lang="pt-BR" sz="1300" dirty="0"/>
              <a:t> </a:t>
            </a:r>
            <a:r>
              <a:rPr lang="pt-BR" sz="1300" dirty="0" err="1"/>
              <a:t>September</a:t>
            </a:r>
            <a:r>
              <a:rPr lang="pt-BR" sz="1300" dirty="0"/>
              <a:t> 17, 2010. Disponível em: </a:t>
            </a:r>
            <a:r>
              <a:rPr lang="pt-BR" sz="1300" u="sng" dirty="0">
                <a:hlinkClick r:id="rId9"/>
              </a:rPr>
              <a:t>http://</a:t>
            </a:r>
            <a:r>
              <a:rPr lang="pt-BR" sz="1300" u="sng" dirty="0" smtClean="0">
                <a:hlinkClick r:id="rId9"/>
              </a:rPr>
              <a:t>www.scielo.br/pdf/icse/v14n34/aop0510.pdf</a:t>
            </a:r>
            <a:endParaRPr lang="pt-BR" sz="1300" u="sng" dirty="0" smtClean="0"/>
          </a:p>
          <a:p>
            <a:pPr marL="82296" indent="0">
              <a:lnSpc>
                <a:spcPct val="100000"/>
              </a:lnSpc>
              <a:spcBef>
                <a:spcPts val="0"/>
              </a:spcBef>
              <a:buNone/>
            </a:pPr>
            <a:r>
              <a:rPr lang="pt-BR" sz="1300" b="1" dirty="0"/>
              <a:t/>
            </a:r>
            <a:br>
              <a:rPr lang="pt-BR" sz="1300" b="1" dirty="0"/>
            </a:br>
            <a:r>
              <a:rPr lang="pt-BR" sz="1300" dirty="0"/>
              <a:t>TÓTORA, Silvana Maria Corrêa. Genealogia da velhice. Revista </a:t>
            </a:r>
            <a:r>
              <a:rPr lang="pt-BR" sz="1300" dirty="0" err="1"/>
              <a:t>Ecopolítica</a:t>
            </a:r>
            <a:r>
              <a:rPr lang="pt-BR" sz="1300" dirty="0"/>
              <a:t>, v. 6, p. 04-21, 2013</a:t>
            </a:r>
            <a:r>
              <a:rPr lang="pt-BR" sz="1300" dirty="0" smtClean="0"/>
              <a:t>. Disponível em:  </a:t>
            </a:r>
            <a:r>
              <a:rPr lang="pt-BR" sz="1400" dirty="0">
                <a:hlinkClick r:id="rId10"/>
              </a:rPr>
              <a:t>https://revistas.pucsp.br/ecopolitica/article/view/16754/12536</a:t>
            </a:r>
            <a:endParaRPr lang="pt-BR" sz="1300" dirty="0" smtClean="0"/>
          </a:p>
        </p:txBody>
      </p:sp>
    </p:spTree>
    <p:extLst>
      <p:ext uri="{BB962C8B-B14F-4D97-AF65-F5344CB8AC3E}">
        <p14:creationId xmlns:p14="http://schemas.microsoft.com/office/powerpoint/2010/main" val="1579232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a:xfrm>
            <a:off x="1013722" y="188641"/>
            <a:ext cx="8100392" cy="3672407"/>
          </a:xfrm>
        </p:spPr>
        <p:txBody>
          <a:bodyPr>
            <a:noAutofit/>
          </a:bodyPr>
          <a:lstStyle/>
          <a:p>
            <a:pPr marL="72000" indent="0" algn="just">
              <a:spcBef>
                <a:spcPts val="0"/>
              </a:spcBef>
              <a:buNone/>
            </a:pPr>
            <a:r>
              <a:rPr lang="pt-BR" sz="1800" dirty="0" smtClean="0"/>
              <a:t>“Antigamente</a:t>
            </a:r>
            <a:r>
              <a:rPr lang="pt-BR" sz="1800" dirty="0"/>
              <a:t>, as </a:t>
            </a:r>
            <a:r>
              <a:rPr lang="pt-BR" sz="1800" dirty="0" err="1"/>
              <a:t>creanças</a:t>
            </a:r>
            <a:r>
              <a:rPr lang="pt-BR" sz="1800" dirty="0"/>
              <a:t> idiotas </a:t>
            </a:r>
            <a:r>
              <a:rPr lang="pt-BR" sz="1800" dirty="0" err="1"/>
              <a:t>asyladas</a:t>
            </a:r>
            <a:r>
              <a:rPr lang="pt-BR" sz="1800" dirty="0"/>
              <a:t> no </a:t>
            </a:r>
            <a:r>
              <a:rPr lang="pt-BR" sz="1800" dirty="0" err="1"/>
              <a:t>Hospicio</a:t>
            </a:r>
            <a:r>
              <a:rPr lang="pt-BR" sz="1800" dirty="0"/>
              <a:t> viviam, n’uma sala apenas aumentada, de rojo no chão, gritando e gargalhando, sem ensino, como </a:t>
            </a:r>
            <a:r>
              <a:rPr lang="pt-BR" sz="1800" dirty="0" err="1"/>
              <a:t>animaes</a:t>
            </a:r>
            <a:r>
              <a:rPr lang="pt-BR" sz="1800" dirty="0"/>
              <a:t> malfazejos ou repulsivos. Eram </a:t>
            </a:r>
            <a:r>
              <a:rPr lang="pt-BR" sz="1800" dirty="0" err="1"/>
              <a:t>asyladas</a:t>
            </a:r>
            <a:r>
              <a:rPr lang="pt-BR" sz="1800" dirty="0"/>
              <a:t> e alimentadas – e cifrava-se n’isso toda a </a:t>
            </a:r>
            <a:r>
              <a:rPr lang="pt-BR" sz="1800" dirty="0" err="1"/>
              <a:t>assistencia</a:t>
            </a:r>
            <a:r>
              <a:rPr lang="pt-BR" sz="1800" dirty="0"/>
              <a:t> que lhes dava o Estado. </a:t>
            </a:r>
            <a:r>
              <a:rPr lang="pt-BR" sz="1800" dirty="0" err="1"/>
              <a:t>Aquillo</a:t>
            </a:r>
            <a:r>
              <a:rPr lang="pt-BR" sz="1800" dirty="0"/>
              <a:t> era para </a:t>
            </a:r>
            <a:r>
              <a:rPr lang="pt-BR" sz="1800" dirty="0" err="1"/>
              <a:t>ellas</a:t>
            </a:r>
            <a:r>
              <a:rPr lang="pt-BR" sz="1800" dirty="0"/>
              <a:t> o limbo sem esperança. Uma vez entradas </a:t>
            </a:r>
            <a:r>
              <a:rPr lang="pt-BR" sz="1800" dirty="0" err="1"/>
              <a:t>alli</a:t>
            </a:r>
            <a:r>
              <a:rPr lang="pt-BR" sz="1800" dirty="0"/>
              <a:t>, como </a:t>
            </a:r>
            <a:r>
              <a:rPr lang="pt-BR" sz="1800" dirty="0" err="1"/>
              <a:t>creaturas</a:t>
            </a:r>
            <a:r>
              <a:rPr lang="pt-BR" sz="1800" dirty="0"/>
              <a:t> </a:t>
            </a:r>
            <a:r>
              <a:rPr lang="pt-BR" sz="1800" dirty="0" err="1"/>
              <a:t>incuraveis</a:t>
            </a:r>
            <a:r>
              <a:rPr lang="pt-BR" sz="1800" dirty="0"/>
              <a:t>, </a:t>
            </a:r>
            <a:r>
              <a:rPr lang="pt-BR" sz="1800" dirty="0" err="1"/>
              <a:t>alli</a:t>
            </a:r>
            <a:r>
              <a:rPr lang="pt-BR" sz="1800" dirty="0"/>
              <a:t> ficavam crescendo ao acaso, </a:t>
            </a:r>
            <a:r>
              <a:rPr lang="pt-BR" sz="1800" dirty="0" err="1"/>
              <a:t>condennadas</a:t>
            </a:r>
            <a:r>
              <a:rPr lang="pt-BR" sz="1800" dirty="0"/>
              <a:t> ao idiotismo perpetuo, ou votadas em futuro </a:t>
            </a:r>
            <a:r>
              <a:rPr lang="pt-BR" sz="1800" dirty="0" err="1"/>
              <a:t>proximo</a:t>
            </a:r>
            <a:r>
              <a:rPr lang="pt-BR" sz="1800" dirty="0"/>
              <a:t> ou remoto á loucura furiosa, á </a:t>
            </a:r>
            <a:r>
              <a:rPr lang="pt-BR" sz="1800" dirty="0" err="1"/>
              <a:t>demencia</a:t>
            </a:r>
            <a:r>
              <a:rPr lang="pt-BR" sz="1800" dirty="0"/>
              <a:t>, á </a:t>
            </a:r>
            <a:r>
              <a:rPr lang="pt-BR" sz="1800" dirty="0" err="1"/>
              <a:t>paralysia</a:t>
            </a:r>
            <a:r>
              <a:rPr lang="pt-BR" sz="1800" dirty="0"/>
              <a:t> geral, e a morte. </a:t>
            </a:r>
            <a:r>
              <a:rPr lang="pt-BR" sz="1800" dirty="0" err="1"/>
              <a:t>Inuteis</a:t>
            </a:r>
            <a:r>
              <a:rPr lang="pt-BR" sz="1800" dirty="0"/>
              <a:t> a si mesmas e </a:t>
            </a:r>
            <a:r>
              <a:rPr lang="pt-BR" sz="1800" dirty="0" err="1"/>
              <a:t>inuteis</a:t>
            </a:r>
            <a:r>
              <a:rPr lang="pt-BR" sz="1800" dirty="0"/>
              <a:t> a sociedade, os pequeninos idiotas assim ficavam, como </a:t>
            </a:r>
            <a:r>
              <a:rPr lang="pt-BR" sz="1800" dirty="0" err="1"/>
              <a:t>rebutalho</a:t>
            </a:r>
            <a:r>
              <a:rPr lang="pt-BR" sz="1800" dirty="0"/>
              <a:t> maldito da vida, flores gangrenadas logo ao nascer, sem problemas de melhor sorte... Hoje, </a:t>
            </a:r>
            <a:r>
              <a:rPr lang="pt-BR" sz="1800" dirty="0" err="1"/>
              <a:t>ninguem</a:t>
            </a:r>
            <a:r>
              <a:rPr lang="pt-BR" sz="1800" dirty="0"/>
              <a:t> lhes assegura a salvação completa, a completa e milagrosa cura, - porque a </a:t>
            </a:r>
            <a:r>
              <a:rPr lang="pt-BR" sz="1800" dirty="0" err="1"/>
              <a:t>Sciencia</a:t>
            </a:r>
            <a:r>
              <a:rPr lang="pt-BR" sz="1800" dirty="0"/>
              <a:t>, ai de nos! Ainda e para isso impotente e </a:t>
            </a:r>
            <a:r>
              <a:rPr lang="pt-BR" sz="1800" dirty="0" err="1"/>
              <a:t>fallaz</a:t>
            </a:r>
            <a:r>
              <a:rPr lang="pt-BR" sz="1800" dirty="0"/>
              <a:t>. Mas </a:t>
            </a:r>
            <a:r>
              <a:rPr lang="pt-BR" sz="1800" dirty="0" err="1"/>
              <a:t>ja</a:t>
            </a:r>
            <a:r>
              <a:rPr lang="pt-BR" sz="1800" dirty="0"/>
              <a:t> não ha </a:t>
            </a:r>
            <a:r>
              <a:rPr lang="pt-BR" sz="1800" dirty="0" err="1"/>
              <a:t>alli</a:t>
            </a:r>
            <a:r>
              <a:rPr lang="pt-BR" sz="1800" dirty="0"/>
              <a:t> um bando de </a:t>
            </a:r>
            <a:r>
              <a:rPr lang="pt-BR" sz="1800" dirty="0" err="1"/>
              <a:t>animaes</a:t>
            </a:r>
            <a:r>
              <a:rPr lang="pt-BR" sz="1800" dirty="0"/>
              <a:t> </a:t>
            </a:r>
            <a:r>
              <a:rPr lang="pt-BR" sz="1800" dirty="0" err="1"/>
              <a:t>inuteis</a:t>
            </a:r>
            <a:r>
              <a:rPr lang="pt-BR" sz="1800" dirty="0"/>
              <a:t> ou nocivos: d’</a:t>
            </a:r>
            <a:r>
              <a:rPr lang="pt-BR" sz="1800" dirty="0" err="1"/>
              <a:t>aquella</a:t>
            </a:r>
            <a:r>
              <a:rPr lang="pt-BR" sz="1800" dirty="0"/>
              <a:t> animalidade inconsciente e grosseira, a </a:t>
            </a:r>
            <a:r>
              <a:rPr lang="pt-BR" sz="1800" dirty="0" err="1"/>
              <a:t>sciencia</a:t>
            </a:r>
            <a:r>
              <a:rPr lang="pt-BR" sz="1800" dirty="0"/>
              <a:t> e o carinho procuram tirar uma humanidade incompleta e rudimentar, mas em todo caso, humanidade, com algum sentimento e algum pensamento. E, </a:t>
            </a:r>
            <a:r>
              <a:rPr lang="pt-BR" sz="1800" dirty="0" err="1"/>
              <a:t>qum</a:t>
            </a:r>
            <a:r>
              <a:rPr lang="pt-BR" sz="1800" dirty="0"/>
              <a:t> sabe? ... nunca se deve desesperar do resultado do trabalho </a:t>
            </a:r>
            <a:r>
              <a:rPr lang="pt-BR" sz="1800" dirty="0" err="1"/>
              <a:t>intelligente</a:t>
            </a:r>
            <a:r>
              <a:rPr lang="pt-BR" sz="1800" dirty="0"/>
              <a:t> e piedoso; d’</a:t>
            </a:r>
            <a:r>
              <a:rPr lang="pt-BR" sz="1800" dirty="0" err="1"/>
              <a:t>alli</a:t>
            </a:r>
            <a:r>
              <a:rPr lang="pt-BR" sz="1800" dirty="0"/>
              <a:t> </a:t>
            </a:r>
            <a:r>
              <a:rPr lang="pt-BR" sz="1800" dirty="0" err="1"/>
              <a:t>sahirão</a:t>
            </a:r>
            <a:r>
              <a:rPr lang="pt-BR" sz="1800" dirty="0"/>
              <a:t>, talvez, homens perfeitos e equilibrados, </a:t>
            </a:r>
            <a:r>
              <a:rPr lang="pt-BR" sz="1800" dirty="0" err="1"/>
              <a:t>creados</a:t>
            </a:r>
            <a:r>
              <a:rPr lang="pt-BR" sz="1800" dirty="0"/>
              <a:t> artificialmente n’</a:t>
            </a:r>
            <a:r>
              <a:rPr lang="pt-BR" sz="1800" dirty="0" err="1"/>
              <a:t>aquella</a:t>
            </a:r>
            <a:r>
              <a:rPr lang="pt-BR" sz="1800" dirty="0"/>
              <a:t> </a:t>
            </a:r>
            <a:r>
              <a:rPr lang="pt-BR" sz="1800" dirty="0" err="1"/>
              <a:t>officina</a:t>
            </a:r>
            <a:r>
              <a:rPr lang="pt-BR" sz="1800" dirty="0"/>
              <a:t> de </a:t>
            </a:r>
            <a:r>
              <a:rPr lang="pt-BR" sz="1800" dirty="0" err="1"/>
              <a:t>rehabilitação</a:t>
            </a:r>
            <a:r>
              <a:rPr lang="pt-BR" sz="1800" dirty="0"/>
              <a:t> humana</a:t>
            </a:r>
            <a:r>
              <a:rPr lang="pt-BR" sz="1800" dirty="0" smtClean="0"/>
              <a:t>.” (Olavo Bilac, 1905)</a:t>
            </a:r>
          </a:p>
        </p:txBody>
      </p:sp>
      <p:sp>
        <p:nvSpPr>
          <p:cNvPr id="5" name="Rectangle 1"/>
          <p:cNvSpPr>
            <a:spLocks noGrp="1"/>
          </p:cNvSpPr>
          <p:nvPr>
            <p:ph type="title"/>
          </p:nvPr>
        </p:nvSpPr>
        <p:spPr>
          <a:xfrm>
            <a:off x="1475656" y="-18256"/>
            <a:ext cx="7498080" cy="1143000"/>
          </a:xfrm>
        </p:spPr>
        <p:txBody>
          <a:bodyPr>
            <a:normAutofit/>
          </a:bodyPr>
          <a:lstStyle/>
          <a:p>
            <a:r>
              <a:rPr lang="pt-BR" sz="3600" dirty="0"/>
              <a:t> </a:t>
            </a:r>
          </a:p>
        </p:txBody>
      </p:sp>
    </p:spTree>
    <p:extLst>
      <p:ext uri="{BB962C8B-B14F-4D97-AF65-F5344CB8AC3E}">
        <p14:creationId xmlns:p14="http://schemas.microsoft.com/office/powerpoint/2010/main" val="29324622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243408"/>
            <a:ext cx="7498080" cy="1143000"/>
          </a:xfrm>
        </p:spPr>
        <p:txBody>
          <a:bodyPr>
            <a:normAutofit/>
          </a:bodyPr>
          <a:lstStyle/>
          <a:p>
            <a:r>
              <a:rPr lang="pt-BR" sz="3600" dirty="0" smtClean="0"/>
              <a:t>Sugestões de filmes</a:t>
            </a:r>
            <a:endParaRPr lang="pt-BR" sz="3600" dirty="0"/>
          </a:p>
        </p:txBody>
      </p:sp>
      <p:sp>
        <p:nvSpPr>
          <p:cNvPr id="3" name="Rectangle 2"/>
          <p:cNvSpPr>
            <a:spLocks noGrp="1"/>
          </p:cNvSpPr>
          <p:nvPr>
            <p:ph idx="1"/>
          </p:nvPr>
        </p:nvSpPr>
        <p:spPr>
          <a:xfrm>
            <a:off x="971600" y="774374"/>
            <a:ext cx="8172400" cy="5606954"/>
          </a:xfrm>
        </p:spPr>
        <p:txBody>
          <a:bodyPr>
            <a:noAutofit/>
          </a:bodyPr>
          <a:lstStyle/>
          <a:p>
            <a:pPr marL="82296" indent="0" algn="just">
              <a:lnSpc>
                <a:spcPct val="100000"/>
              </a:lnSpc>
              <a:spcBef>
                <a:spcPts val="0"/>
              </a:spcBef>
              <a:buNone/>
            </a:pPr>
            <a:r>
              <a:rPr lang="pt-BR" sz="1400" b="1" dirty="0" smtClean="0"/>
              <a:t>Holocausto Brasileiro. </a:t>
            </a:r>
            <a:r>
              <a:rPr lang="pt-BR" sz="1400" dirty="0" smtClean="0"/>
              <a:t>Pacientes </a:t>
            </a:r>
            <a:r>
              <a:rPr lang="pt-BR" sz="1400" dirty="0"/>
              <a:t>foram mantidos </a:t>
            </a:r>
            <a:r>
              <a:rPr lang="pt-BR" sz="1400" dirty="0" smtClean="0"/>
              <a:t>em </a:t>
            </a:r>
            <a:r>
              <a:rPr lang="pt-BR" sz="1400" dirty="0"/>
              <a:t>condições </a:t>
            </a:r>
            <a:r>
              <a:rPr lang="pt-BR" sz="1400" dirty="0" smtClean="0"/>
              <a:t>desumanas no Hospital Colônia de Barbacena, sem previsão de saída. Muitos passaram boa parte da vida nesse local. Maus-tratos, violências, torturas </a:t>
            </a:r>
            <a:r>
              <a:rPr lang="pt-BR" sz="1400" dirty="0"/>
              <a:t>e </a:t>
            </a:r>
            <a:r>
              <a:rPr lang="pt-BR" sz="1400" dirty="0" smtClean="0"/>
              <a:t>mortes de milhares de pessoas demoraram décadas para serem denunciados.  Esse documentário, inspirado nos relatos do livro de Daniela </a:t>
            </a:r>
            <a:r>
              <a:rPr lang="pt-BR" sz="1400" dirty="0" err="1" smtClean="0"/>
              <a:t>Arbex</a:t>
            </a:r>
            <a:r>
              <a:rPr lang="pt-BR" sz="1400" dirty="0" smtClean="0"/>
              <a:t>, procura resgatar a memória de parte dessa triste e chocante história que vitimou cerca de 60 mil pessoas. Link: </a:t>
            </a:r>
            <a:r>
              <a:rPr lang="pt-BR" sz="1400" dirty="0">
                <a:hlinkClick r:id="rId3"/>
              </a:rPr>
              <a:t>https://</a:t>
            </a:r>
            <a:r>
              <a:rPr lang="pt-BR" sz="1400" dirty="0" smtClean="0">
                <a:hlinkClick r:id="rId3"/>
              </a:rPr>
              <a:t>www.youtube.com/watch?v=9N3xqojgMaA</a:t>
            </a:r>
            <a:endParaRPr lang="pt-BR" sz="1400" dirty="0" smtClean="0"/>
          </a:p>
          <a:p>
            <a:pPr marL="82296" indent="0" algn="just">
              <a:lnSpc>
                <a:spcPct val="100000"/>
              </a:lnSpc>
              <a:spcBef>
                <a:spcPts val="0"/>
              </a:spcBef>
              <a:buNone/>
            </a:pPr>
            <a:endParaRPr lang="pt-BR" sz="1000" dirty="0"/>
          </a:p>
          <a:p>
            <a:pPr marL="82296" indent="0" algn="just">
              <a:lnSpc>
                <a:spcPct val="100000"/>
              </a:lnSpc>
              <a:spcBef>
                <a:spcPts val="0"/>
              </a:spcBef>
              <a:buNone/>
            </a:pPr>
            <a:r>
              <a:rPr lang="pt-BR" sz="1400" b="1" dirty="0" smtClean="0"/>
              <a:t>A chave da nossa casa. </a:t>
            </a:r>
            <a:r>
              <a:rPr lang="pt-BR" sz="1400" dirty="0" smtClean="0"/>
              <a:t>Documentário que </a:t>
            </a:r>
            <a:r>
              <a:rPr lang="pt-BR" sz="1400" dirty="0"/>
              <a:t>aborda a </a:t>
            </a:r>
            <a:r>
              <a:rPr lang="pt-BR" sz="1400" dirty="0" smtClean="0"/>
              <a:t>política de </a:t>
            </a:r>
            <a:r>
              <a:rPr lang="pt-BR" sz="1400" dirty="0" err="1"/>
              <a:t>desinstitucionalização</a:t>
            </a:r>
            <a:r>
              <a:rPr lang="pt-BR" sz="1400" dirty="0"/>
              <a:t> </a:t>
            </a:r>
            <a:r>
              <a:rPr lang="pt-BR" sz="1400" dirty="0" smtClean="0"/>
              <a:t>para residências terapêuticas (com suporte de serviços do SUS) de </a:t>
            </a:r>
            <a:r>
              <a:rPr lang="pt-BR" sz="1400" dirty="0"/>
              <a:t>pacientes </a:t>
            </a:r>
            <a:r>
              <a:rPr lang="pt-BR" sz="1400" dirty="0" smtClean="0"/>
              <a:t>provenientes de antigos manicômios e hospitais psiquiátricos. Estes viraram moradores desses estabelecimentos devido a internações que se prolongaram por anos e até décadas. Link: </a:t>
            </a:r>
            <a:r>
              <a:rPr lang="pt-BR" sz="1400" dirty="0">
                <a:hlinkClick r:id="rId4"/>
              </a:rPr>
              <a:t>https://</a:t>
            </a:r>
            <a:r>
              <a:rPr lang="pt-BR" sz="1400" dirty="0" smtClean="0">
                <a:hlinkClick r:id="rId4"/>
              </a:rPr>
              <a:t>www.youtube.com/watch?v=vWKQRHCCi0Q</a:t>
            </a:r>
            <a:endParaRPr lang="pt-BR" sz="1400" dirty="0" smtClean="0"/>
          </a:p>
          <a:p>
            <a:pPr marL="82296" indent="0" algn="just">
              <a:lnSpc>
                <a:spcPct val="100000"/>
              </a:lnSpc>
              <a:spcBef>
                <a:spcPts val="0"/>
              </a:spcBef>
              <a:buNone/>
            </a:pPr>
            <a:endParaRPr lang="pt-BR" sz="1000" dirty="0"/>
          </a:p>
          <a:p>
            <a:pPr marL="82296" indent="0" algn="just">
              <a:lnSpc>
                <a:spcPct val="100000"/>
              </a:lnSpc>
              <a:spcBef>
                <a:spcPts val="0"/>
              </a:spcBef>
              <a:buNone/>
            </a:pPr>
            <a:r>
              <a:rPr lang="pt-BR" sz="1400" b="1" dirty="0" smtClean="0"/>
              <a:t>Nise: no coração da loucura.</a:t>
            </a:r>
            <a:r>
              <a:rPr lang="pt-BR" sz="1400" dirty="0" smtClean="0"/>
              <a:t> Filme biográfico da psiquiatra Nise da Silveira que, nos anos de 1950, adota abordagem de cuidado inovadora por meio do trabalho desenvolvido no setor terapia ocupacional que assumiu na época.  Sua obra questionou o paradigma da psiquiatria tradicional dessa época, que incluía o eletrochoque e a lobotomia como técnicas usuais de tratamento, para além dos medicamentos e do isolamento terapêutico.  Link: </a:t>
            </a:r>
            <a:r>
              <a:rPr lang="pt-BR" sz="1400" dirty="0">
                <a:hlinkClick r:id="rId5"/>
              </a:rPr>
              <a:t>https://</a:t>
            </a:r>
            <a:r>
              <a:rPr lang="pt-BR" sz="1400" dirty="0" smtClean="0">
                <a:hlinkClick r:id="rId5"/>
              </a:rPr>
              <a:t>www.youtube.com/watch?v=pr6vfeOyxPY</a:t>
            </a:r>
            <a:endParaRPr lang="pt-BR" sz="1400" dirty="0" smtClean="0"/>
          </a:p>
          <a:p>
            <a:pPr marL="82296" indent="0" algn="just">
              <a:lnSpc>
                <a:spcPct val="100000"/>
              </a:lnSpc>
              <a:spcBef>
                <a:spcPts val="0"/>
              </a:spcBef>
              <a:buNone/>
            </a:pPr>
            <a:endParaRPr lang="pt-BR" sz="1000" dirty="0"/>
          </a:p>
          <a:p>
            <a:pPr marL="82296" indent="0" algn="just">
              <a:lnSpc>
                <a:spcPct val="100000"/>
              </a:lnSpc>
              <a:spcBef>
                <a:spcPts val="0"/>
              </a:spcBef>
              <a:buNone/>
            </a:pPr>
            <a:r>
              <a:rPr lang="pt-BR" sz="1400" b="1" dirty="0"/>
              <a:t>Bicho de Sete Cabeças. </a:t>
            </a:r>
            <a:r>
              <a:rPr lang="pt-BR" sz="1400" b="1" dirty="0" smtClean="0"/>
              <a:t> </a:t>
            </a:r>
            <a:r>
              <a:rPr lang="pt-BR" sz="1400" dirty="0" smtClean="0"/>
              <a:t>Adaptado de história real, narra a internação do jovem Neto num hospital psiquiátrico, por iniciativa de seu pai. </a:t>
            </a:r>
            <a:r>
              <a:rPr lang="pt-BR" sz="1400" dirty="0"/>
              <a:t>H</a:t>
            </a:r>
            <a:r>
              <a:rPr lang="pt-BR" sz="1400" dirty="0" smtClean="0"/>
              <a:t>omem rígido e conservador, procurou por essa medida, após encontrar um cigarro de maconha nos pertences do filho. No local, que adotava procedimentos muito invasivos como uso excessivo de medicamentos, eletrochoque e solitária, acabou por ser submetido a frequentes situações de violência.  O que trouxe uma série de traumas e sequelas à sua vida. Link: </a:t>
            </a:r>
            <a:r>
              <a:rPr lang="pt-BR" sz="1400" u="sng" dirty="0">
                <a:hlinkClick r:id="rId6"/>
              </a:rPr>
              <a:t>https://www.youtube.com/watch?v=F6Yky54edpo</a:t>
            </a:r>
            <a:endParaRPr lang="pt-BR" sz="1400" dirty="0" smtClean="0"/>
          </a:p>
          <a:p>
            <a:pPr marL="82296" indent="0">
              <a:lnSpc>
                <a:spcPct val="100000"/>
              </a:lnSpc>
              <a:spcBef>
                <a:spcPts val="0"/>
              </a:spcBef>
              <a:buNone/>
            </a:pPr>
            <a:endParaRPr lang="pt-BR" sz="1000" dirty="0" smtClean="0"/>
          </a:p>
          <a:p>
            <a:pPr marL="82296" indent="0">
              <a:lnSpc>
                <a:spcPct val="100000"/>
              </a:lnSpc>
              <a:spcBef>
                <a:spcPts val="0"/>
              </a:spcBef>
              <a:buNone/>
            </a:pPr>
            <a:r>
              <a:rPr lang="pt-BR" sz="1400" u="sng" dirty="0" smtClean="0"/>
              <a:t>Outras sugestões</a:t>
            </a:r>
            <a:r>
              <a:rPr lang="pt-BR" sz="1400" dirty="0" smtClean="0"/>
              <a:t>:</a:t>
            </a:r>
          </a:p>
          <a:p>
            <a:pPr marL="82296" indent="0">
              <a:lnSpc>
                <a:spcPct val="100000"/>
              </a:lnSpc>
              <a:spcBef>
                <a:spcPts val="0"/>
              </a:spcBef>
              <a:buNone/>
            </a:pPr>
            <a:endParaRPr lang="pt-BR" sz="1000" dirty="0"/>
          </a:p>
          <a:p>
            <a:pPr marL="82296" indent="0">
              <a:lnSpc>
                <a:spcPct val="100000"/>
              </a:lnSpc>
              <a:spcBef>
                <a:spcPts val="0"/>
              </a:spcBef>
              <a:buNone/>
            </a:pPr>
            <a:r>
              <a:rPr lang="pt-BR" sz="1400" b="1" dirty="0" smtClean="0"/>
              <a:t>Clube de Compra Dallas. </a:t>
            </a:r>
            <a:r>
              <a:rPr lang="pt-BR" sz="1400" dirty="0" smtClean="0"/>
              <a:t>Direção: Jean-Marc </a:t>
            </a:r>
            <a:r>
              <a:rPr lang="pt-BR" sz="1400" dirty="0" err="1" smtClean="0"/>
              <a:t>Vallée</a:t>
            </a:r>
            <a:r>
              <a:rPr lang="pt-BR" sz="1400" dirty="0" smtClean="0"/>
              <a:t>.</a:t>
            </a:r>
            <a:r>
              <a:rPr lang="pt-BR" sz="1400" b="1" dirty="0" smtClean="0"/>
              <a:t> </a:t>
            </a:r>
            <a:r>
              <a:rPr lang="pt-BR" sz="1400" dirty="0" smtClean="0"/>
              <a:t>(sobre conceito Promoção da Saúde)</a:t>
            </a:r>
          </a:p>
          <a:p>
            <a:pPr marL="82296" indent="0">
              <a:lnSpc>
                <a:spcPct val="100000"/>
              </a:lnSpc>
              <a:spcBef>
                <a:spcPts val="0"/>
              </a:spcBef>
              <a:buNone/>
            </a:pPr>
            <a:endParaRPr lang="pt-BR" sz="1000" dirty="0" smtClean="0"/>
          </a:p>
          <a:p>
            <a:pPr marL="82296" indent="0">
              <a:lnSpc>
                <a:spcPct val="100000"/>
              </a:lnSpc>
              <a:spcBef>
                <a:spcPts val="0"/>
              </a:spcBef>
              <a:buNone/>
            </a:pPr>
            <a:r>
              <a:rPr lang="pt-BR" sz="1400" b="1" dirty="0" smtClean="0"/>
              <a:t>Amor. </a:t>
            </a:r>
            <a:r>
              <a:rPr lang="pt-BR" sz="1400" dirty="0" smtClean="0"/>
              <a:t>Direção: Michael </a:t>
            </a:r>
            <a:r>
              <a:rPr lang="pt-BR" sz="1400" dirty="0" err="1" smtClean="0"/>
              <a:t>Haneke</a:t>
            </a:r>
            <a:r>
              <a:rPr lang="pt-BR" sz="1400" dirty="0" smtClean="0"/>
              <a:t>. (Sobre o tema Violência)</a:t>
            </a:r>
          </a:p>
        </p:txBody>
      </p:sp>
    </p:spTree>
    <p:extLst>
      <p:ext uri="{BB962C8B-B14F-4D97-AF65-F5344CB8AC3E}">
        <p14:creationId xmlns:p14="http://schemas.microsoft.com/office/powerpoint/2010/main" val="32923371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115616" y="1340768"/>
            <a:ext cx="7890080" cy="5112568"/>
          </a:xfrm>
        </p:spPr>
        <p:txBody>
          <a:bodyPr>
            <a:normAutofit fontScale="90000"/>
          </a:bodyPr>
          <a:lstStyle/>
          <a:p>
            <a:pPr algn="r"/>
            <a:r>
              <a:rPr lang="pt-BR" sz="4000" i="1" dirty="0">
                <a:solidFill>
                  <a:schemeClr val="tx2">
                    <a:lumMod val="75000"/>
                  </a:schemeClr>
                </a:solidFill>
                <a:effectLst/>
              </a:rPr>
              <a:t>“Temos o direito a ser iguais sempre que a diferença nos inferioriza;</a:t>
            </a:r>
            <a:r>
              <a:rPr lang="pt-BR" sz="4000" dirty="0">
                <a:solidFill>
                  <a:schemeClr val="tx2">
                    <a:lumMod val="75000"/>
                  </a:schemeClr>
                </a:solidFill>
                <a:effectLst/>
              </a:rPr>
              <a:t/>
            </a:r>
            <a:br>
              <a:rPr lang="pt-BR" sz="4000" dirty="0">
                <a:solidFill>
                  <a:schemeClr val="tx2">
                    <a:lumMod val="75000"/>
                  </a:schemeClr>
                </a:solidFill>
                <a:effectLst/>
              </a:rPr>
            </a:br>
            <a:r>
              <a:rPr lang="pt-BR" sz="4000" i="1" dirty="0">
                <a:solidFill>
                  <a:schemeClr val="tx2">
                    <a:lumMod val="75000"/>
                  </a:schemeClr>
                </a:solidFill>
                <a:effectLst/>
              </a:rPr>
              <a:t>Temos o direito de ser diferentes sempre que a igualde nos descaracteriza.”</a:t>
            </a:r>
            <a:r>
              <a:rPr lang="pt-BR" sz="4000" dirty="0">
                <a:solidFill>
                  <a:schemeClr val="tx2">
                    <a:lumMod val="75000"/>
                  </a:schemeClr>
                </a:solidFill>
                <a:effectLst/>
              </a:rPr>
              <a:t/>
            </a:r>
            <a:br>
              <a:rPr lang="pt-BR" sz="4000" dirty="0">
                <a:solidFill>
                  <a:schemeClr val="tx2">
                    <a:lumMod val="75000"/>
                  </a:schemeClr>
                </a:solidFill>
                <a:effectLst/>
              </a:rPr>
            </a:br>
            <a:r>
              <a:rPr lang="pt-BR" dirty="0" smtClean="0">
                <a:solidFill>
                  <a:schemeClr val="tx2">
                    <a:lumMod val="75000"/>
                  </a:schemeClr>
                </a:solidFill>
                <a:effectLst/>
              </a:rPr>
              <a:t/>
            </a:r>
            <a:br>
              <a:rPr lang="pt-BR" dirty="0" smtClean="0">
                <a:solidFill>
                  <a:schemeClr val="tx2">
                    <a:lumMod val="75000"/>
                  </a:schemeClr>
                </a:solidFill>
                <a:effectLst/>
              </a:rPr>
            </a:br>
            <a:r>
              <a:rPr lang="pt-BR" sz="4000" i="1" dirty="0" smtClean="0">
                <a:solidFill>
                  <a:schemeClr val="tx2">
                    <a:lumMod val="75000"/>
                  </a:schemeClr>
                </a:solidFill>
                <a:effectLst/>
              </a:rPr>
              <a:t>Boaventura </a:t>
            </a:r>
            <a:r>
              <a:rPr lang="pt-BR" sz="4000" i="1" dirty="0">
                <a:solidFill>
                  <a:schemeClr val="tx2">
                    <a:lumMod val="75000"/>
                  </a:schemeClr>
                </a:solidFill>
                <a:effectLst/>
              </a:rPr>
              <a:t>de Souza </a:t>
            </a:r>
            <a:r>
              <a:rPr lang="pt-BR" sz="4000" i="1" dirty="0" smtClean="0">
                <a:solidFill>
                  <a:schemeClr val="tx2">
                    <a:lumMod val="75000"/>
                  </a:schemeClr>
                </a:solidFill>
                <a:effectLst/>
              </a:rPr>
              <a:t>Santos</a:t>
            </a:r>
            <a:br>
              <a:rPr lang="pt-BR" sz="4000" i="1" dirty="0" smtClean="0">
                <a:solidFill>
                  <a:schemeClr val="tx2">
                    <a:lumMod val="75000"/>
                  </a:schemeClr>
                </a:solidFill>
                <a:effectLst/>
              </a:rPr>
            </a:br>
            <a:r>
              <a:rPr lang="pt-BR" sz="4000" i="1" dirty="0">
                <a:solidFill>
                  <a:schemeClr val="tx2">
                    <a:lumMod val="75000"/>
                  </a:schemeClr>
                </a:solidFill>
                <a:effectLst/>
              </a:rPr>
              <a:t/>
            </a:r>
            <a:br>
              <a:rPr lang="pt-BR" sz="4000" i="1" dirty="0">
                <a:solidFill>
                  <a:schemeClr val="tx2">
                    <a:lumMod val="75000"/>
                  </a:schemeClr>
                </a:solidFill>
                <a:effectLst/>
              </a:rPr>
            </a:br>
            <a:r>
              <a:rPr lang="pt-BR" sz="4000" i="1" dirty="0" smtClean="0">
                <a:solidFill>
                  <a:schemeClr val="tx2">
                    <a:lumMod val="75000"/>
                  </a:schemeClr>
                </a:solidFill>
                <a:effectLst/>
              </a:rPr>
              <a:t/>
            </a:r>
            <a:br>
              <a:rPr lang="pt-BR" sz="4000" i="1" dirty="0" smtClean="0">
                <a:solidFill>
                  <a:schemeClr val="tx2">
                    <a:lumMod val="75000"/>
                  </a:schemeClr>
                </a:solidFill>
                <a:effectLst/>
              </a:rPr>
            </a:br>
            <a:r>
              <a:rPr lang="pt-BR" sz="4000" i="1" dirty="0">
                <a:solidFill>
                  <a:schemeClr val="tx2">
                    <a:lumMod val="75000"/>
                  </a:schemeClr>
                </a:solidFill>
                <a:effectLst/>
              </a:rPr>
              <a:t/>
            </a:r>
            <a:br>
              <a:rPr lang="pt-BR" sz="4000" i="1" dirty="0">
                <a:solidFill>
                  <a:schemeClr val="tx2">
                    <a:lumMod val="75000"/>
                  </a:schemeClr>
                </a:solidFill>
                <a:effectLst/>
              </a:rPr>
            </a:br>
            <a:r>
              <a:rPr lang="pt-BR" sz="2800" dirty="0" smtClean="0">
                <a:solidFill>
                  <a:schemeClr val="tx2">
                    <a:lumMod val="75000"/>
                  </a:schemeClr>
                </a:solidFill>
                <a:effectLst/>
              </a:rPr>
              <a:t>Contato: </a:t>
            </a:r>
            <a:r>
              <a:rPr lang="pt-BR" sz="2800" dirty="0" smtClean="0">
                <a:solidFill>
                  <a:schemeClr val="tx2">
                    <a:lumMod val="75000"/>
                  </a:schemeClr>
                </a:solidFill>
                <a:effectLst/>
                <a:hlinkClick r:id="rId3"/>
              </a:rPr>
              <a:t>alinazoqui@gmail.com.br</a:t>
            </a:r>
            <a:r>
              <a:rPr lang="pt-BR" sz="2800" dirty="0" smtClean="0">
                <a:solidFill>
                  <a:schemeClr val="tx2">
                    <a:lumMod val="75000"/>
                  </a:schemeClr>
                </a:solidFill>
                <a:effectLst/>
              </a:rPr>
              <a:t>; </a:t>
            </a:r>
            <a:r>
              <a:rPr lang="pt-BR" sz="2800" dirty="0" smtClean="0">
                <a:solidFill>
                  <a:schemeClr val="tx2">
                    <a:lumMod val="75000"/>
                  </a:schemeClr>
                </a:solidFill>
                <a:effectLst/>
                <a:hlinkClick r:id="rId4"/>
              </a:rPr>
              <a:t>alinazoqui@uol.com.br</a:t>
            </a:r>
            <a:r>
              <a:rPr lang="pt-BR" sz="2800" dirty="0" smtClean="0">
                <a:solidFill>
                  <a:schemeClr val="tx2">
                    <a:lumMod val="75000"/>
                  </a:schemeClr>
                </a:solidFill>
                <a:effectLst/>
              </a:rPr>
              <a:t> </a:t>
            </a:r>
            <a:r>
              <a:rPr lang="pt-BR" sz="4000" dirty="0" smtClean="0">
                <a:solidFill>
                  <a:schemeClr val="tx2">
                    <a:lumMod val="75000"/>
                  </a:schemeClr>
                </a:solidFill>
                <a:effectLst/>
              </a:rPr>
              <a:t> </a:t>
            </a:r>
            <a:endParaRPr lang="pt-BR" sz="4000" dirty="0">
              <a:solidFill>
                <a:schemeClr val="tx2">
                  <a:lumMod val="75000"/>
                </a:schemeClr>
              </a:solidFill>
            </a:endParaRPr>
          </a:p>
        </p:txBody>
      </p:sp>
    </p:spTree>
    <p:extLst>
      <p:ext uri="{BB962C8B-B14F-4D97-AF65-F5344CB8AC3E}">
        <p14:creationId xmlns:p14="http://schemas.microsoft.com/office/powerpoint/2010/main" val="596291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a:xfrm>
            <a:off x="1013722" y="1052736"/>
            <a:ext cx="8100392" cy="3312367"/>
          </a:xfrm>
        </p:spPr>
        <p:txBody>
          <a:bodyPr>
            <a:noAutofit/>
          </a:bodyPr>
          <a:lstStyle/>
          <a:p>
            <a:pPr marL="357750" indent="-285750" algn="just">
              <a:spcBef>
                <a:spcPts val="0"/>
              </a:spcBef>
            </a:pPr>
            <a:r>
              <a:rPr lang="pt-BR" sz="1800" dirty="0" smtClean="0"/>
              <a:t>Modelo asilar: grandes estabelecimentos afastados da cidade. Isolamento como premissa terapêutica.</a:t>
            </a:r>
          </a:p>
          <a:p>
            <a:pPr marL="357750" indent="-285750" algn="just">
              <a:spcBef>
                <a:spcPts val="0"/>
              </a:spcBef>
            </a:pPr>
            <a:r>
              <a:rPr lang="pt-BR" sz="1800" dirty="0" smtClean="0"/>
              <a:t> Transformou-se em local de institucionalização indistinta de milhares de casos, sem previsão de saída (alta hospitalar), de casos de transtornos mentais (com diferentes graus de comprometimento da autonomia) ou histórico de desamparo ou de conflito social,  intensificado no período da ditadura. </a:t>
            </a:r>
          </a:p>
          <a:p>
            <a:pPr marL="357750" indent="-285750" algn="just">
              <a:spcBef>
                <a:spcPts val="0"/>
              </a:spcBef>
            </a:pPr>
            <a:r>
              <a:rPr lang="pt-BR" sz="1800" dirty="0" smtClean="0"/>
              <a:t>Em meados da década de 1970 começam a surgir uma série de denúncias de violência, tortura, maus-tratos com milhares de casos que vieram a óbito.</a:t>
            </a:r>
          </a:p>
          <a:p>
            <a:r>
              <a:rPr lang="pt-BR" sz="1800" dirty="0" smtClean="0"/>
              <a:t>Estopim para os Movimentos da Reforma Psiquiátrica e da Luta </a:t>
            </a:r>
            <a:r>
              <a:rPr lang="pt-BR" sz="1800" dirty="0" err="1" smtClean="0"/>
              <a:t>Antimanicomial</a:t>
            </a:r>
            <a:r>
              <a:rPr lang="pt-BR" sz="1800" dirty="0" smtClean="0"/>
              <a:t>.</a:t>
            </a:r>
          </a:p>
          <a:p>
            <a:r>
              <a:rPr lang="pt-BR" sz="1800" dirty="0" smtClean="0"/>
              <a:t>Foi um desdobramento da reforma sanitária – que culminou  na constituição do SUS com seu lema da </a:t>
            </a:r>
            <a:r>
              <a:rPr lang="pt-BR" sz="1800" dirty="0"/>
              <a:t>Saúde como direito </a:t>
            </a:r>
            <a:r>
              <a:rPr lang="pt-BR" sz="1800" dirty="0" smtClean="0"/>
              <a:t>universal, para todos.</a:t>
            </a:r>
            <a:endParaRPr lang="pt-BR" sz="1800" dirty="0"/>
          </a:p>
          <a:p>
            <a:r>
              <a:rPr lang="pt-BR" sz="1800" dirty="0"/>
              <a:t>P</a:t>
            </a:r>
            <a:r>
              <a:rPr lang="pt-BR" sz="1800" dirty="0" smtClean="0"/>
              <a:t>romulgação </a:t>
            </a:r>
            <a:r>
              <a:rPr lang="pt-BR" sz="1800" dirty="0"/>
              <a:t>da lei </a:t>
            </a:r>
            <a:r>
              <a:rPr lang="pt-BR" sz="1800" dirty="0" smtClean="0"/>
              <a:t>da Saúde Mental / Reforma Psiquiátrica – MS no. 10.216/2001 </a:t>
            </a:r>
            <a:r>
              <a:rPr lang="pt-BR" sz="1800" dirty="0"/>
              <a:t>(mudança </a:t>
            </a:r>
            <a:r>
              <a:rPr lang="pt-BR" sz="1800" dirty="0" smtClean="0"/>
              <a:t>de modelo</a:t>
            </a:r>
            <a:r>
              <a:rPr lang="pt-BR" sz="1800" dirty="0"/>
              <a:t>)</a:t>
            </a:r>
          </a:p>
          <a:p>
            <a:pPr marL="357750" indent="-285750" algn="just">
              <a:spcBef>
                <a:spcPts val="0"/>
              </a:spcBef>
            </a:pPr>
            <a:endParaRPr lang="pt-BR" sz="1800" dirty="0" smtClean="0"/>
          </a:p>
        </p:txBody>
      </p:sp>
      <p:sp>
        <p:nvSpPr>
          <p:cNvPr id="5" name="Rectangle 1"/>
          <p:cNvSpPr>
            <a:spLocks noGrp="1"/>
          </p:cNvSpPr>
          <p:nvPr>
            <p:ph type="title"/>
          </p:nvPr>
        </p:nvSpPr>
        <p:spPr>
          <a:xfrm>
            <a:off x="1475656" y="-18256"/>
            <a:ext cx="7498080" cy="1143000"/>
          </a:xfrm>
        </p:spPr>
        <p:txBody>
          <a:bodyPr>
            <a:normAutofit/>
          </a:bodyPr>
          <a:lstStyle/>
          <a:p>
            <a:r>
              <a:rPr lang="pt-BR" sz="3600" dirty="0"/>
              <a:t> </a:t>
            </a:r>
          </a:p>
        </p:txBody>
      </p:sp>
      <p:sp>
        <p:nvSpPr>
          <p:cNvPr id="4" name="Rectangle 1"/>
          <p:cNvSpPr txBox="1">
            <a:spLocks/>
          </p:cNvSpPr>
          <p:nvPr/>
        </p:nvSpPr>
        <p:spPr>
          <a:xfrm>
            <a:off x="1187624" y="-243408"/>
            <a:ext cx="7938512" cy="1143000"/>
          </a:xfrm>
          <a:prstGeom prst="rect">
            <a:avLst/>
          </a:prstGeom>
        </p:spPr>
        <p:txBody>
          <a:bodyPr anchor="ctr">
            <a:normAutofit fontScale="97500"/>
          </a:bodyPr>
          <a:lstStyle>
            <a:lvl1pPr algn="l" rtl="0" eaLnBrk="1" latinLnBrk="0" hangingPunct="1">
              <a:spcBef>
                <a:spcPct val="0"/>
              </a:spcBef>
              <a:buNone/>
              <a:defRPr lang="pt-BR" sz="44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pt-BR" sz="3600" dirty="0" smtClean="0"/>
              <a:t>O modelo asilar e a reforma psiquiátrica</a:t>
            </a:r>
            <a:endParaRPr lang="pt-BR"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a:xfrm>
            <a:off x="1013722" y="692696"/>
            <a:ext cx="8100392" cy="3672407"/>
          </a:xfrm>
        </p:spPr>
        <p:txBody>
          <a:bodyPr>
            <a:noAutofit/>
          </a:bodyPr>
          <a:lstStyle/>
          <a:p>
            <a:pPr marL="72000" indent="0" algn="just">
              <a:spcBef>
                <a:spcPts val="0"/>
              </a:spcBef>
              <a:buNone/>
            </a:pPr>
            <a:r>
              <a:rPr lang="pt-BR" sz="1800" dirty="0" smtClean="0"/>
              <a:t>A Organização Mundial de Saúde define Saúde como “estado de completo bem-estar físico, mental e social.” – Utopia?</a:t>
            </a:r>
          </a:p>
          <a:p>
            <a:pPr marL="72000" indent="0" algn="just">
              <a:spcBef>
                <a:spcPts val="0"/>
              </a:spcBef>
              <a:buNone/>
            </a:pPr>
            <a:r>
              <a:rPr lang="pt-BR" sz="1800" dirty="0" smtClean="0"/>
              <a:t>- Dialética da ausência entre a saúde e a doença. Do que é normal ou patológico. Em seu campo de atuação visa o tratamento da doença. Na vertente positiva visa </a:t>
            </a:r>
            <a:r>
              <a:rPr lang="pt-BR" sz="1800" dirty="0"/>
              <a:t>prevenção e </a:t>
            </a:r>
            <a:r>
              <a:rPr lang="pt-BR" sz="1800" dirty="0" smtClean="0"/>
              <a:t>promoção </a:t>
            </a:r>
            <a:r>
              <a:rPr lang="pt-BR" sz="1800" dirty="0"/>
              <a:t>da </a:t>
            </a:r>
            <a:r>
              <a:rPr lang="pt-BR" sz="1800" dirty="0" smtClean="0"/>
              <a:t>saúde. Com alerta para as armadilhas discursivas.</a:t>
            </a:r>
          </a:p>
          <a:p>
            <a:pPr marL="357750" indent="-285750" algn="just">
              <a:spcBef>
                <a:spcPts val="0"/>
              </a:spcBef>
              <a:buFontTx/>
              <a:buChar char="-"/>
            </a:pPr>
            <a:r>
              <a:rPr lang="pt-BR" sz="1800" dirty="0" smtClean="0"/>
              <a:t>Saúde Mental: </a:t>
            </a:r>
          </a:p>
          <a:p>
            <a:pPr marL="414900" indent="-342900" algn="just">
              <a:spcBef>
                <a:spcPts val="0"/>
              </a:spcBef>
              <a:buAutoNum type="arabicParenR"/>
            </a:pPr>
            <a:r>
              <a:rPr lang="pt-BR" sz="1800" dirty="0" smtClean="0"/>
              <a:t>Estado </a:t>
            </a:r>
            <a:r>
              <a:rPr lang="pt-BR" sz="1800" dirty="0"/>
              <a:t>mental saudável. </a:t>
            </a:r>
            <a:r>
              <a:rPr lang="pt-BR" sz="1800" dirty="0" smtClean="0"/>
              <a:t>É complexo e relativo </a:t>
            </a:r>
            <a:r>
              <a:rPr lang="pt-BR" sz="1800" dirty="0"/>
              <a:t>defini-lo</a:t>
            </a:r>
            <a:r>
              <a:rPr lang="pt-BR" sz="1800" dirty="0" smtClean="0"/>
              <a:t>, </a:t>
            </a:r>
            <a:r>
              <a:rPr lang="pt-BR" sz="1800" dirty="0"/>
              <a:t>do que </a:t>
            </a:r>
            <a:r>
              <a:rPr lang="pt-BR" sz="1800" dirty="0" smtClean="0"/>
              <a:t>pode ser </a:t>
            </a:r>
            <a:r>
              <a:rPr lang="pt-BR" sz="1800" dirty="0"/>
              <a:t>normal e/ou </a:t>
            </a:r>
            <a:r>
              <a:rPr lang="pt-BR" sz="1800" dirty="0" smtClean="0"/>
              <a:t>patológico</a:t>
            </a:r>
            <a:r>
              <a:rPr lang="pt-BR" sz="1800" dirty="0"/>
              <a:t>.</a:t>
            </a:r>
            <a:r>
              <a:rPr lang="pt-BR" sz="1800" dirty="0" smtClean="0"/>
              <a:t> </a:t>
            </a:r>
          </a:p>
          <a:p>
            <a:pPr marL="414900" indent="-342900" algn="just">
              <a:spcBef>
                <a:spcPts val="0"/>
              </a:spcBef>
              <a:buAutoNum type="arabicParenR"/>
            </a:pPr>
            <a:r>
              <a:rPr lang="pt-BR" sz="1800" dirty="0"/>
              <a:t>C</a:t>
            </a:r>
            <a:r>
              <a:rPr lang="pt-BR" sz="1800" dirty="0" smtClean="0"/>
              <a:t>ampo </a:t>
            </a:r>
            <a:r>
              <a:rPr lang="pt-BR" sz="1800" dirty="0"/>
              <a:t>ou área de conhecimento e de atuação </a:t>
            </a:r>
            <a:r>
              <a:rPr lang="pt-BR" sz="1800" dirty="0" smtClean="0"/>
              <a:t>técnica, pertencente às </a:t>
            </a:r>
            <a:r>
              <a:rPr lang="pt-BR" sz="1800" dirty="0"/>
              <a:t>políticas públicas de saúde. </a:t>
            </a:r>
            <a:r>
              <a:rPr lang="pt-BR" sz="1800" dirty="0" smtClean="0"/>
              <a:t>É atravessado por transversalidade </a:t>
            </a:r>
            <a:r>
              <a:rPr lang="pt-BR" sz="1800" dirty="0"/>
              <a:t>de saberes, pluralidades técnicas, ações integrais e </a:t>
            </a:r>
            <a:r>
              <a:rPr lang="pt-BR" sz="1800" dirty="0" err="1" smtClean="0"/>
              <a:t>intersetoriais</a:t>
            </a:r>
            <a:r>
              <a:rPr lang="pt-BR" sz="1800" dirty="0" smtClean="0"/>
              <a:t>, com o intuito de </a:t>
            </a:r>
            <a:r>
              <a:rPr lang="pt-BR" sz="1800" dirty="0"/>
              <a:t>melhor atender as complexidades inerentes </a:t>
            </a:r>
            <a:r>
              <a:rPr lang="pt-BR" sz="1800" dirty="0" smtClean="0"/>
              <a:t>ao </a:t>
            </a:r>
            <a:r>
              <a:rPr lang="pt-BR" sz="1800" dirty="0"/>
              <a:t>sofrimento mental. </a:t>
            </a:r>
            <a:endParaRPr lang="pt-BR" sz="1800" dirty="0" smtClean="0"/>
          </a:p>
          <a:p>
            <a:pPr marL="72000" indent="0" algn="just">
              <a:spcBef>
                <a:spcPts val="0"/>
              </a:spcBef>
              <a:buNone/>
            </a:pPr>
            <a:r>
              <a:rPr lang="pt-BR" sz="1800" dirty="0" smtClean="0"/>
              <a:t>- Crítica a área </a:t>
            </a:r>
            <a:r>
              <a:rPr lang="pt-BR" sz="1800" dirty="0"/>
              <a:t>da Saúde Mental: campo polissêmico, difuso, problemático, constituído de discursos normalizadores e </a:t>
            </a:r>
            <a:r>
              <a:rPr lang="pt-BR" sz="1800" dirty="0" err="1" smtClean="0"/>
              <a:t>adaptacionistas</a:t>
            </a:r>
            <a:r>
              <a:rPr lang="pt-BR" sz="1800" dirty="0" smtClean="0"/>
              <a:t>, marcado </a:t>
            </a:r>
            <a:r>
              <a:rPr lang="pt-BR" sz="1800" dirty="0"/>
              <a:t>pela diversidade teórica e de </a:t>
            </a:r>
            <a:r>
              <a:rPr lang="pt-BR" sz="1800" dirty="0" smtClean="0"/>
              <a:t>práticas de cuidado. </a:t>
            </a:r>
          </a:p>
          <a:p>
            <a:pPr marL="72000" indent="0" algn="just">
              <a:spcBef>
                <a:spcPts val="0"/>
              </a:spcBef>
              <a:buNone/>
            </a:pPr>
            <a:r>
              <a:rPr lang="pt-BR" sz="1800" dirty="0" smtClean="0"/>
              <a:t>(Amarante, 2007)</a:t>
            </a:r>
          </a:p>
        </p:txBody>
      </p:sp>
      <p:sp>
        <p:nvSpPr>
          <p:cNvPr id="5" name="Rectangle 1"/>
          <p:cNvSpPr>
            <a:spLocks noGrp="1"/>
          </p:cNvSpPr>
          <p:nvPr>
            <p:ph type="title"/>
          </p:nvPr>
        </p:nvSpPr>
        <p:spPr>
          <a:xfrm>
            <a:off x="1475656" y="-18256"/>
            <a:ext cx="7498080" cy="1143000"/>
          </a:xfrm>
        </p:spPr>
        <p:txBody>
          <a:bodyPr>
            <a:normAutofit/>
          </a:bodyPr>
          <a:lstStyle/>
          <a:p>
            <a:r>
              <a:rPr lang="pt-BR" sz="3600" dirty="0"/>
              <a:t> </a:t>
            </a:r>
          </a:p>
        </p:txBody>
      </p:sp>
      <p:sp>
        <p:nvSpPr>
          <p:cNvPr id="4" name="Rectangle 1"/>
          <p:cNvSpPr txBox="1">
            <a:spLocks/>
          </p:cNvSpPr>
          <p:nvPr/>
        </p:nvSpPr>
        <p:spPr>
          <a:xfrm>
            <a:off x="1187624" y="-243408"/>
            <a:ext cx="7938512" cy="1143000"/>
          </a:xfrm>
          <a:prstGeom prst="rect">
            <a:avLst/>
          </a:prstGeom>
        </p:spPr>
        <p:txBody>
          <a:bodyPr anchor="ctr">
            <a:normAutofit fontScale="97500"/>
          </a:bodyPr>
          <a:lstStyle>
            <a:lvl1pPr algn="l" rtl="0" eaLnBrk="1" latinLnBrk="0" hangingPunct="1">
              <a:spcBef>
                <a:spcPct val="0"/>
              </a:spcBef>
              <a:buNone/>
              <a:defRPr lang="pt-BR" sz="44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pt-BR" sz="3600" dirty="0" smtClean="0"/>
              <a:t>Conceito Saúde Mental</a:t>
            </a:r>
            <a:endParaRPr lang="pt-BR" sz="3600" dirty="0"/>
          </a:p>
        </p:txBody>
      </p:sp>
    </p:spTree>
    <p:extLst>
      <p:ext uri="{BB962C8B-B14F-4D97-AF65-F5344CB8AC3E}">
        <p14:creationId xmlns:p14="http://schemas.microsoft.com/office/powerpoint/2010/main" val="851572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03648" y="-99392"/>
            <a:ext cx="7498080" cy="1143000"/>
          </a:xfrm>
        </p:spPr>
        <p:txBody>
          <a:bodyPr>
            <a:normAutofit/>
          </a:bodyPr>
          <a:lstStyle/>
          <a:p>
            <a:r>
              <a:rPr lang="pt-BR" dirty="0" smtClean="0"/>
              <a:t>Ciclos de Vida </a:t>
            </a:r>
            <a:endParaRPr lang="pt-BR" dirty="0"/>
          </a:p>
        </p:txBody>
      </p:sp>
      <p:sp>
        <p:nvSpPr>
          <p:cNvPr id="3" name="Rectangle 2"/>
          <p:cNvSpPr>
            <a:spLocks noGrp="1"/>
          </p:cNvSpPr>
          <p:nvPr>
            <p:ph idx="1"/>
          </p:nvPr>
        </p:nvSpPr>
        <p:spPr>
          <a:xfrm>
            <a:off x="971600" y="836711"/>
            <a:ext cx="8172400" cy="6120681"/>
          </a:xfrm>
        </p:spPr>
        <p:txBody>
          <a:bodyPr>
            <a:normAutofit/>
          </a:bodyPr>
          <a:lstStyle/>
          <a:p>
            <a:pPr algn="just"/>
            <a:r>
              <a:rPr lang="pt-BR" sz="1800" dirty="0" smtClean="0"/>
              <a:t>Relaciona-se a progressão cronológica da vida das pessoas. Consiste na subdivisão de ciclos específicos de determinado momento de vida associada a algum processo de transformação. São marcados por interações da dimensão biológica com a sócio ambiental que condicionam processos de saúde e doença.</a:t>
            </a:r>
          </a:p>
          <a:p>
            <a:pPr algn="just"/>
            <a:r>
              <a:rPr lang="pt-BR" sz="1800" dirty="0" smtClean="0"/>
              <a:t>Os ciclos ou fases de vida correspondem a:</a:t>
            </a:r>
          </a:p>
          <a:p>
            <a:pPr algn="just">
              <a:buFontTx/>
              <a:buChar char="-"/>
            </a:pPr>
            <a:r>
              <a:rPr lang="pt-BR" sz="1800" dirty="0" smtClean="0"/>
              <a:t>Vida intrauterina / momento da gestação</a:t>
            </a:r>
          </a:p>
          <a:p>
            <a:pPr algn="just">
              <a:buFontTx/>
              <a:buChar char="-"/>
            </a:pPr>
            <a:r>
              <a:rPr lang="pt-BR" sz="1800" dirty="0" smtClean="0"/>
              <a:t>Do recém nascido ao bebê</a:t>
            </a:r>
          </a:p>
          <a:p>
            <a:pPr algn="just">
              <a:buFontTx/>
              <a:buChar char="-"/>
            </a:pPr>
            <a:r>
              <a:rPr lang="pt-BR" sz="1800" dirty="0" smtClean="0"/>
              <a:t>Criança</a:t>
            </a:r>
          </a:p>
          <a:p>
            <a:pPr algn="just">
              <a:buFontTx/>
              <a:buChar char="-"/>
            </a:pPr>
            <a:r>
              <a:rPr lang="pt-BR" sz="1800" dirty="0" smtClean="0"/>
              <a:t>Adolescente</a:t>
            </a:r>
          </a:p>
          <a:p>
            <a:pPr algn="just">
              <a:buFontTx/>
              <a:buChar char="-"/>
            </a:pPr>
            <a:r>
              <a:rPr lang="pt-BR" sz="1800" dirty="0" smtClean="0"/>
              <a:t>Adulto (homem e mulher)</a:t>
            </a:r>
          </a:p>
          <a:p>
            <a:pPr algn="just">
              <a:buFontTx/>
              <a:buChar char="-"/>
            </a:pPr>
            <a:r>
              <a:rPr lang="pt-BR" sz="1800" dirty="0"/>
              <a:t>I</a:t>
            </a:r>
            <a:r>
              <a:rPr lang="pt-BR" sz="1800" dirty="0" smtClean="0"/>
              <a:t>doso</a:t>
            </a:r>
          </a:p>
          <a:p>
            <a:pPr algn="just"/>
            <a:r>
              <a:rPr lang="pt-BR" sz="1800" dirty="0" smtClean="0"/>
              <a:t>Atualmente, efeito de influências socioeconômicas, a sociedade vive transição demográfica, nutricional e epidemiológica – vetores fertilidade, mortalidade e longevidade.</a:t>
            </a:r>
            <a:endParaRPr lang="pt-BR" sz="1800" dirty="0"/>
          </a:p>
        </p:txBody>
      </p:sp>
    </p:spTree>
    <p:extLst>
      <p:ext uri="{BB962C8B-B14F-4D97-AF65-F5344CB8AC3E}">
        <p14:creationId xmlns:p14="http://schemas.microsoft.com/office/powerpoint/2010/main" val="2400136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71600" y="0"/>
            <a:ext cx="8172400" cy="1143000"/>
          </a:xfrm>
        </p:spPr>
        <p:txBody>
          <a:bodyPr>
            <a:noAutofit/>
          </a:bodyPr>
          <a:lstStyle/>
          <a:p>
            <a:r>
              <a:rPr lang="pt-BR" sz="3200" dirty="0" smtClean="0"/>
              <a:t>Problemas de Saúde Mental mais esperados nos Ciclos de Vida </a:t>
            </a:r>
            <a:endParaRPr lang="pt-BR" sz="3200" dirty="0"/>
          </a:p>
        </p:txBody>
      </p:sp>
      <p:sp>
        <p:nvSpPr>
          <p:cNvPr id="3" name="Rectangle 2"/>
          <p:cNvSpPr>
            <a:spLocks noGrp="1"/>
          </p:cNvSpPr>
          <p:nvPr>
            <p:ph idx="1"/>
          </p:nvPr>
        </p:nvSpPr>
        <p:spPr>
          <a:xfrm>
            <a:off x="971600" y="1124743"/>
            <a:ext cx="8172400" cy="6120681"/>
          </a:xfrm>
        </p:spPr>
        <p:txBody>
          <a:bodyPr>
            <a:normAutofit/>
          </a:bodyPr>
          <a:lstStyle/>
          <a:p>
            <a:pPr algn="just">
              <a:buFontTx/>
              <a:buChar char="-"/>
            </a:pPr>
            <a:endParaRPr lang="pt-BR" sz="1800" dirty="0" smtClean="0"/>
          </a:p>
          <a:p>
            <a:pPr algn="just"/>
            <a:r>
              <a:rPr lang="pt-BR" sz="1800" b="1" u="sng" dirty="0" smtClean="0"/>
              <a:t>Criança</a:t>
            </a:r>
          </a:p>
          <a:p>
            <a:pPr algn="just">
              <a:buFontTx/>
              <a:buChar char="-"/>
            </a:pPr>
            <a:r>
              <a:rPr lang="pt-BR" sz="1800" dirty="0" smtClean="0"/>
              <a:t>Transtorno do Espectro Autista – TEA e outros transtornos </a:t>
            </a:r>
            <a:r>
              <a:rPr lang="pt-BR" sz="1800" dirty="0"/>
              <a:t>do </a:t>
            </a:r>
            <a:r>
              <a:rPr lang="pt-BR" sz="1800" dirty="0" smtClean="0"/>
              <a:t>desenvolvimento</a:t>
            </a:r>
          </a:p>
          <a:p>
            <a:pPr algn="just">
              <a:buFontTx/>
              <a:buChar char="-"/>
            </a:pPr>
            <a:r>
              <a:rPr lang="pt-BR" sz="1800" dirty="0" smtClean="0"/>
              <a:t>Deficiência mental (pode se correlacionar ao primeiro item)</a:t>
            </a:r>
          </a:p>
          <a:p>
            <a:pPr algn="just">
              <a:buFontTx/>
              <a:buChar char="-"/>
            </a:pPr>
            <a:r>
              <a:rPr lang="pt-BR" sz="1800" dirty="0" smtClean="0"/>
              <a:t>Problemas de aprendizagem</a:t>
            </a:r>
          </a:p>
          <a:p>
            <a:pPr algn="just">
              <a:buFontTx/>
              <a:buChar char="-"/>
            </a:pPr>
            <a:r>
              <a:rPr lang="pt-BR" sz="1800" dirty="0" smtClean="0"/>
              <a:t> </a:t>
            </a:r>
            <a:r>
              <a:rPr lang="pt-BR" sz="1800" dirty="0"/>
              <a:t>Transtorno do Déficit de Atenção com </a:t>
            </a:r>
            <a:r>
              <a:rPr lang="pt-BR" sz="1800" dirty="0" smtClean="0"/>
              <a:t>Hiperatividade –TDAH</a:t>
            </a:r>
          </a:p>
          <a:p>
            <a:pPr marL="82296" indent="0" algn="just">
              <a:buNone/>
            </a:pPr>
            <a:r>
              <a:rPr lang="pt-BR" sz="1800" u="sng" dirty="0" smtClean="0"/>
              <a:t>Situações que podem causar efeitos / sintomas</a:t>
            </a:r>
            <a:r>
              <a:rPr lang="pt-BR" sz="1800" dirty="0" smtClean="0"/>
              <a:t>:</a:t>
            </a:r>
          </a:p>
          <a:p>
            <a:pPr algn="just">
              <a:buFontTx/>
              <a:buChar char="-"/>
            </a:pPr>
            <a:r>
              <a:rPr lang="pt-BR" sz="1800" dirty="0" smtClean="0"/>
              <a:t>Violência doméstica </a:t>
            </a:r>
            <a:r>
              <a:rPr lang="pt-BR" sz="1800" dirty="0"/>
              <a:t>e abuso </a:t>
            </a:r>
            <a:r>
              <a:rPr lang="pt-BR" sz="1800" dirty="0" smtClean="0"/>
              <a:t>sexual</a:t>
            </a:r>
          </a:p>
          <a:p>
            <a:pPr algn="just">
              <a:buFontTx/>
              <a:buChar char="-"/>
            </a:pPr>
            <a:endParaRPr lang="pt-BR" sz="1800" dirty="0" smtClean="0"/>
          </a:p>
          <a:p>
            <a:pPr algn="just">
              <a:buFontTx/>
              <a:buChar char="-"/>
            </a:pPr>
            <a:r>
              <a:rPr lang="pt-BR" sz="1800" dirty="0" smtClean="0"/>
              <a:t>Tendência </a:t>
            </a:r>
            <a:r>
              <a:rPr lang="pt-BR" sz="1800" dirty="0"/>
              <a:t>em “</a:t>
            </a:r>
            <a:r>
              <a:rPr lang="pt-BR" sz="1800" dirty="0" err="1"/>
              <a:t>pedagogizar</a:t>
            </a:r>
            <a:r>
              <a:rPr lang="pt-BR" sz="1800" dirty="0"/>
              <a:t> o transtorno psiquiátrico, </a:t>
            </a:r>
            <a:r>
              <a:rPr lang="pt-BR" sz="1800" dirty="0" err="1"/>
              <a:t>psiquiatrizar</a:t>
            </a:r>
            <a:r>
              <a:rPr lang="pt-BR" sz="1800" dirty="0"/>
              <a:t> / </a:t>
            </a:r>
            <a:r>
              <a:rPr lang="pt-BR" sz="1800" dirty="0" err="1"/>
              <a:t>psicologizar</a:t>
            </a:r>
            <a:r>
              <a:rPr lang="pt-BR" sz="1800" dirty="0"/>
              <a:t> o distúrbio de aprendizagem e asilar a deficiência</a:t>
            </a:r>
            <a:r>
              <a:rPr lang="pt-BR" sz="1800" dirty="0" smtClean="0"/>
              <a:t>.” (Couto, 2004, p</a:t>
            </a:r>
            <a:r>
              <a:rPr lang="pt-BR" sz="1800" dirty="0"/>
              <a:t>. 69</a:t>
            </a:r>
            <a:r>
              <a:rPr lang="pt-BR" sz="1800" dirty="0" smtClean="0"/>
              <a:t>).</a:t>
            </a:r>
          </a:p>
        </p:txBody>
      </p:sp>
    </p:spTree>
    <p:extLst>
      <p:ext uri="{BB962C8B-B14F-4D97-AF65-F5344CB8AC3E}">
        <p14:creationId xmlns:p14="http://schemas.microsoft.com/office/powerpoint/2010/main" val="2297008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71600" y="0"/>
            <a:ext cx="8172400" cy="1143000"/>
          </a:xfrm>
        </p:spPr>
        <p:txBody>
          <a:bodyPr>
            <a:noAutofit/>
          </a:bodyPr>
          <a:lstStyle/>
          <a:p>
            <a:r>
              <a:rPr lang="pt-BR" sz="3200" dirty="0" smtClean="0"/>
              <a:t>Problemas de Saúde Mental mais esperados nos Ciclos de Vida </a:t>
            </a:r>
            <a:endParaRPr lang="pt-BR" sz="3200" dirty="0"/>
          </a:p>
        </p:txBody>
      </p:sp>
      <p:sp>
        <p:nvSpPr>
          <p:cNvPr id="3" name="Rectangle 2"/>
          <p:cNvSpPr>
            <a:spLocks noGrp="1"/>
          </p:cNvSpPr>
          <p:nvPr>
            <p:ph idx="1"/>
          </p:nvPr>
        </p:nvSpPr>
        <p:spPr>
          <a:xfrm>
            <a:off x="1002541" y="1143001"/>
            <a:ext cx="8172400" cy="5715000"/>
          </a:xfrm>
        </p:spPr>
        <p:txBody>
          <a:bodyPr>
            <a:normAutofit/>
          </a:bodyPr>
          <a:lstStyle/>
          <a:p>
            <a:pPr algn="just"/>
            <a:r>
              <a:rPr lang="pt-BR" sz="1800" b="1" dirty="0" smtClean="0"/>
              <a:t>Adolescente</a:t>
            </a:r>
          </a:p>
          <a:p>
            <a:pPr algn="just">
              <a:buFontTx/>
              <a:buChar char="-"/>
            </a:pPr>
            <a:r>
              <a:rPr lang="pt-BR" sz="1800" dirty="0" smtClean="0"/>
              <a:t>Transtornos alimentares</a:t>
            </a:r>
          </a:p>
          <a:p>
            <a:pPr algn="just">
              <a:buFontTx/>
              <a:buChar char="-"/>
            </a:pPr>
            <a:r>
              <a:rPr lang="pt-BR" sz="1800" dirty="0" smtClean="0"/>
              <a:t>Transtornos de conduta</a:t>
            </a:r>
          </a:p>
          <a:p>
            <a:pPr algn="just">
              <a:buFontTx/>
              <a:buChar char="-"/>
            </a:pPr>
            <a:r>
              <a:rPr lang="pt-BR" sz="1800" dirty="0" smtClean="0"/>
              <a:t>Dependência de álcool e/ou outras drogas</a:t>
            </a:r>
          </a:p>
          <a:p>
            <a:pPr algn="just">
              <a:buFontTx/>
              <a:buChar char="-"/>
            </a:pPr>
            <a:r>
              <a:rPr lang="pt-BR" sz="1800" dirty="0" smtClean="0"/>
              <a:t>Dependência tecnológica (celular, jogos computador, mídias sociais)</a:t>
            </a:r>
          </a:p>
          <a:p>
            <a:pPr algn="just">
              <a:buFontTx/>
              <a:buChar char="-"/>
            </a:pPr>
            <a:r>
              <a:rPr lang="pt-BR" sz="1800" dirty="0" smtClean="0"/>
              <a:t>Automutilação</a:t>
            </a:r>
          </a:p>
          <a:p>
            <a:pPr algn="just">
              <a:buFontTx/>
              <a:buChar char="-"/>
            </a:pPr>
            <a:r>
              <a:rPr lang="pt-BR" sz="1800" dirty="0" smtClean="0"/>
              <a:t>Suicídio</a:t>
            </a:r>
          </a:p>
          <a:p>
            <a:pPr marL="82296" indent="0" algn="just">
              <a:buNone/>
            </a:pPr>
            <a:r>
              <a:rPr lang="pt-BR" sz="1800" u="sng" dirty="0"/>
              <a:t>Situações que podem causar efeitos / sintomas</a:t>
            </a:r>
            <a:r>
              <a:rPr lang="pt-BR" sz="1800" dirty="0" smtClean="0"/>
              <a:t>:</a:t>
            </a:r>
          </a:p>
          <a:p>
            <a:pPr algn="just">
              <a:buFontTx/>
              <a:buChar char="-"/>
            </a:pPr>
            <a:r>
              <a:rPr lang="pt-BR" sz="1800" dirty="0"/>
              <a:t>Problemas relacionados com a sexualidade ativa:  AIDS e DST, </a:t>
            </a:r>
            <a:r>
              <a:rPr lang="pt-BR" sz="1800" dirty="0" smtClean="0"/>
              <a:t>gravidez</a:t>
            </a:r>
          </a:p>
          <a:p>
            <a:pPr algn="just">
              <a:buFontTx/>
              <a:buChar char="-"/>
            </a:pPr>
            <a:r>
              <a:rPr lang="pt-BR" sz="1800" dirty="0"/>
              <a:t>Jovens em medida socioeducativa / em conflito com a lei</a:t>
            </a:r>
          </a:p>
          <a:p>
            <a:pPr algn="just">
              <a:buFontTx/>
              <a:buChar char="-"/>
            </a:pPr>
            <a:r>
              <a:rPr lang="pt-BR" sz="1800" dirty="0" err="1" smtClean="0"/>
              <a:t>Bullying</a:t>
            </a:r>
            <a:endParaRPr lang="pt-BR" sz="1800" dirty="0" smtClean="0"/>
          </a:p>
          <a:p>
            <a:pPr algn="just">
              <a:buFontTx/>
              <a:buChar char="-"/>
            </a:pPr>
            <a:r>
              <a:rPr lang="pt-BR" sz="1800" dirty="0" smtClean="0"/>
              <a:t>Violência </a:t>
            </a:r>
            <a:r>
              <a:rPr lang="pt-BR" sz="1800" dirty="0"/>
              <a:t>doméstica e abuso sexual</a:t>
            </a:r>
          </a:p>
          <a:p>
            <a:pPr marL="82296" indent="0" algn="just">
              <a:buNone/>
            </a:pPr>
            <a:endParaRPr lang="pt-BR" sz="1800" dirty="0" smtClean="0"/>
          </a:p>
        </p:txBody>
      </p:sp>
    </p:spTree>
    <p:extLst>
      <p:ext uri="{BB962C8B-B14F-4D97-AF65-F5344CB8AC3E}">
        <p14:creationId xmlns:p14="http://schemas.microsoft.com/office/powerpoint/2010/main" val="461074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71600" y="0"/>
            <a:ext cx="8172400" cy="1143000"/>
          </a:xfrm>
        </p:spPr>
        <p:txBody>
          <a:bodyPr>
            <a:noAutofit/>
          </a:bodyPr>
          <a:lstStyle/>
          <a:p>
            <a:r>
              <a:rPr lang="pt-BR" sz="3200" dirty="0" smtClean="0"/>
              <a:t>Problemas de Saúde Mental mais esperados nos Ciclos de Vida </a:t>
            </a:r>
            <a:endParaRPr lang="pt-BR" sz="3200" dirty="0"/>
          </a:p>
        </p:txBody>
      </p:sp>
      <p:sp>
        <p:nvSpPr>
          <p:cNvPr id="3" name="Rectangle 2"/>
          <p:cNvSpPr>
            <a:spLocks noGrp="1"/>
          </p:cNvSpPr>
          <p:nvPr>
            <p:ph idx="1"/>
          </p:nvPr>
        </p:nvSpPr>
        <p:spPr>
          <a:xfrm>
            <a:off x="1002541" y="1458416"/>
            <a:ext cx="8172400" cy="5715000"/>
          </a:xfrm>
        </p:spPr>
        <p:txBody>
          <a:bodyPr>
            <a:normAutofit/>
          </a:bodyPr>
          <a:lstStyle/>
          <a:p>
            <a:pPr algn="just"/>
            <a:r>
              <a:rPr lang="pt-BR" sz="1800" b="1" dirty="0" smtClean="0"/>
              <a:t>Vida adulta (homens e mulheres)</a:t>
            </a:r>
          </a:p>
          <a:p>
            <a:pPr>
              <a:buFontTx/>
              <a:buChar char="-"/>
            </a:pPr>
            <a:r>
              <a:rPr lang="pt-BR" sz="1800" dirty="0" smtClean="0"/>
              <a:t>Transtornos </a:t>
            </a:r>
            <a:r>
              <a:rPr lang="pt-BR" sz="1800" dirty="0"/>
              <a:t>do </a:t>
            </a:r>
            <a:r>
              <a:rPr lang="pt-BR" sz="1800" dirty="0" smtClean="0"/>
              <a:t>puerpério (vida intrauterina, recém nascido e bebê)</a:t>
            </a:r>
          </a:p>
          <a:p>
            <a:pPr>
              <a:buFontTx/>
              <a:buChar char="-"/>
            </a:pPr>
            <a:r>
              <a:rPr lang="pt-BR" sz="1800" dirty="0" smtClean="0"/>
              <a:t>Depressão</a:t>
            </a:r>
          </a:p>
          <a:p>
            <a:pPr>
              <a:buFontTx/>
              <a:buChar char="-"/>
            </a:pPr>
            <a:r>
              <a:rPr lang="pt-BR" sz="1800" dirty="0" smtClean="0"/>
              <a:t>Dependência </a:t>
            </a:r>
            <a:r>
              <a:rPr lang="pt-BR" sz="1800" dirty="0"/>
              <a:t>de álcool e/ou outras </a:t>
            </a:r>
            <a:r>
              <a:rPr lang="pt-BR" sz="1800" dirty="0" smtClean="0"/>
              <a:t>drogas</a:t>
            </a:r>
          </a:p>
          <a:p>
            <a:pPr marL="82296" indent="0">
              <a:buNone/>
            </a:pPr>
            <a:r>
              <a:rPr lang="pt-BR" sz="1800" u="sng" dirty="0"/>
              <a:t>Situações que </a:t>
            </a:r>
            <a:r>
              <a:rPr lang="pt-BR" sz="1800" u="sng" dirty="0" smtClean="0"/>
              <a:t>podem causar efeitos </a:t>
            </a:r>
            <a:r>
              <a:rPr lang="pt-BR" sz="1800" u="sng" dirty="0"/>
              <a:t>/ sintomas</a:t>
            </a:r>
            <a:r>
              <a:rPr lang="pt-BR" sz="1800" dirty="0"/>
              <a:t>:</a:t>
            </a:r>
          </a:p>
          <a:p>
            <a:pPr>
              <a:buFontTx/>
              <a:buChar char="-"/>
            </a:pPr>
            <a:r>
              <a:rPr lang="pt-BR" sz="1800" dirty="0"/>
              <a:t>Problemas relacionados com a sexualidade ativa:  AIDS e </a:t>
            </a:r>
            <a:r>
              <a:rPr lang="pt-BR" sz="1800" dirty="0" err="1"/>
              <a:t>DSTs</a:t>
            </a:r>
            <a:r>
              <a:rPr lang="pt-BR" sz="1800" dirty="0"/>
              <a:t>, disfunção erétil, diminuição ou ausência de libido, etc.)</a:t>
            </a:r>
          </a:p>
          <a:p>
            <a:pPr>
              <a:buFontTx/>
              <a:buChar char="-"/>
            </a:pPr>
            <a:r>
              <a:rPr lang="pt-BR" sz="1800" dirty="0" smtClean="0"/>
              <a:t>Menopausa </a:t>
            </a:r>
            <a:r>
              <a:rPr lang="pt-BR" sz="1800" dirty="0"/>
              <a:t>/ </a:t>
            </a:r>
            <a:r>
              <a:rPr lang="pt-BR" sz="1800" dirty="0" smtClean="0"/>
              <a:t>Andropausa</a:t>
            </a:r>
          </a:p>
          <a:p>
            <a:pPr>
              <a:buFontTx/>
              <a:buChar char="-"/>
            </a:pPr>
            <a:r>
              <a:rPr lang="pt-BR" sz="1800" dirty="0"/>
              <a:t>Doenças e/ou condições crônicas</a:t>
            </a:r>
          </a:p>
          <a:p>
            <a:pPr>
              <a:buFontTx/>
              <a:buChar char="-"/>
            </a:pPr>
            <a:r>
              <a:rPr lang="pt-BR" sz="1800" dirty="0" smtClean="0"/>
              <a:t>Violência </a:t>
            </a:r>
            <a:r>
              <a:rPr lang="pt-BR" sz="1800" dirty="0"/>
              <a:t>doméstica e abuso sexual</a:t>
            </a:r>
          </a:p>
          <a:p>
            <a:pPr marL="82296" indent="0">
              <a:buNone/>
            </a:pPr>
            <a:endParaRPr lang="pt-BR" sz="1800" dirty="0"/>
          </a:p>
        </p:txBody>
      </p:sp>
    </p:spTree>
    <p:extLst>
      <p:ext uri="{BB962C8B-B14F-4D97-AF65-F5344CB8AC3E}">
        <p14:creationId xmlns:p14="http://schemas.microsoft.com/office/powerpoint/2010/main" val="3122556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71600" y="0"/>
            <a:ext cx="8172400" cy="1143000"/>
          </a:xfrm>
        </p:spPr>
        <p:txBody>
          <a:bodyPr>
            <a:noAutofit/>
          </a:bodyPr>
          <a:lstStyle/>
          <a:p>
            <a:r>
              <a:rPr lang="pt-BR" sz="3200" dirty="0" smtClean="0"/>
              <a:t>Problemas de Saúde Mental mais esperados nos Ciclos de Vida </a:t>
            </a:r>
            <a:endParaRPr lang="pt-BR" sz="3200" dirty="0"/>
          </a:p>
        </p:txBody>
      </p:sp>
      <p:sp>
        <p:nvSpPr>
          <p:cNvPr id="3" name="Rectangle 2"/>
          <p:cNvSpPr>
            <a:spLocks noGrp="1"/>
          </p:cNvSpPr>
          <p:nvPr>
            <p:ph idx="1"/>
          </p:nvPr>
        </p:nvSpPr>
        <p:spPr>
          <a:xfrm>
            <a:off x="1002541" y="1242392"/>
            <a:ext cx="8172400" cy="5715000"/>
          </a:xfrm>
        </p:spPr>
        <p:txBody>
          <a:bodyPr>
            <a:normAutofit/>
          </a:bodyPr>
          <a:lstStyle/>
          <a:p>
            <a:r>
              <a:rPr lang="pt-BR" sz="1800" b="1" dirty="0" smtClean="0"/>
              <a:t>Idoso</a:t>
            </a:r>
            <a:endParaRPr lang="pt-BR" sz="1800" b="1" dirty="0"/>
          </a:p>
          <a:p>
            <a:pPr>
              <a:buFontTx/>
              <a:buChar char="-"/>
            </a:pPr>
            <a:r>
              <a:rPr lang="pt-BR" sz="1800" dirty="0" smtClean="0"/>
              <a:t>Depressão </a:t>
            </a:r>
          </a:p>
          <a:p>
            <a:pPr>
              <a:buFontTx/>
              <a:buChar char="-"/>
            </a:pPr>
            <a:r>
              <a:rPr lang="pt-BR" sz="1800" dirty="0" smtClean="0"/>
              <a:t>Suicídio</a:t>
            </a:r>
          </a:p>
          <a:p>
            <a:pPr marL="82296" indent="0">
              <a:buNone/>
            </a:pPr>
            <a:r>
              <a:rPr lang="pt-BR" sz="1800" u="sng" dirty="0"/>
              <a:t>Situações que podem causar efeitos / sintomas</a:t>
            </a:r>
            <a:r>
              <a:rPr lang="pt-BR" sz="1800" dirty="0"/>
              <a:t>:</a:t>
            </a:r>
          </a:p>
          <a:p>
            <a:pPr>
              <a:buFontTx/>
              <a:buChar char="-"/>
            </a:pPr>
            <a:r>
              <a:rPr lang="pt-BR" sz="1800" dirty="0" smtClean="0"/>
              <a:t>Doenças </a:t>
            </a:r>
            <a:r>
              <a:rPr lang="pt-BR" sz="1800" dirty="0"/>
              <a:t>e/ou condições crônicas</a:t>
            </a:r>
          </a:p>
          <a:p>
            <a:pPr>
              <a:buFontTx/>
              <a:buChar char="-"/>
            </a:pPr>
            <a:r>
              <a:rPr lang="pt-BR" sz="1800" dirty="0"/>
              <a:t>Quadros agudos (infecção)</a:t>
            </a:r>
          </a:p>
          <a:p>
            <a:pPr>
              <a:buFontTx/>
              <a:buChar char="-"/>
            </a:pPr>
            <a:r>
              <a:rPr lang="pt-BR" sz="1800" dirty="0"/>
              <a:t>Distúrbios da memória / quadros de demência / Doença de Alzheimer</a:t>
            </a:r>
          </a:p>
          <a:p>
            <a:pPr>
              <a:buFontTx/>
              <a:buChar char="-"/>
            </a:pPr>
            <a:r>
              <a:rPr lang="pt-BR" sz="1800" dirty="0" smtClean="0"/>
              <a:t>Violência e abandono</a:t>
            </a:r>
          </a:p>
          <a:p>
            <a:pPr marL="82296" indent="0">
              <a:buNone/>
            </a:pPr>
            <a:r>
              <a:rPr lang="pt-BR" sz="1800" dirty="0" smtClean="0"/>
              <a:t>Normativa legal - garantia de direitos</a:t>
            </a:r>
          </a:p>
          <a:p>
            <a:pPr marL="82296" indent="0">
              <a:buNone/>
            </a:pPr>
            <a:r>
              <a:rPr lang="pt-BR" sz="1800" dirty="0" smtClean="0"/>
              <a:t>Crítica ao conceito de velhice ativa</a:t>
            </a:r>
          </a:p>
          <a:p>
            <a:pPr marL="82296" indent="0">
              <a:buNone/>
            </a:pPr>
            <a:r>
              <a:rPr lang="pt-BR" sz="1800" dirty="0" smtClean="0"/>
              <a:t>Casa do Saber:  Alzheimer - a doença de uma sociedade:</a:t>
            </a:r>
          </a:p>
          <a:p>
            <a:pPr marL="82296" indent="0">
              <a:buNone/>
            </a:pPr>
            <a:r>
              <a:rPr lang="pt-BR" sz="1800" dirty="0">
                <a:hlinkClick r:id="rId3"/>
              </a:rPr>
              <a:t>https://www.youtube.com/watch?v=yLBMcEMMaKc</a:t>
            </a:r>
            <a:endParaRPr lang="pt-BR" sz="1800" dirty="0"/>
          </a:p>
        </p:txBody>
      </p:sp>
    </p:spTree>
    <p:extLst>
      <p:ext uri="{BB962C8B-B14F-4D97-AF65-F5344CB8AC3E}">
        <p14:creationId xmlns:p14="http://schemas.microsoft.com/office/powerpoint/2010/main" val="21083418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ício">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Override1.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B9CD615-0D7D-49BD-86B7-4538816E7A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2363</Words>
  <Application>Microsoft Office PowerPoint</Application>
  <PresentationFormat>Apresentação na tela (4:3)</PresentationFormat>
  <Paragraphs>196</Paragraphs>
  <Slides>21</Slides>
  <Notes>21</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21</vt:i4>
      </vt:variant>
    </vt:vector>
  </HeadingPairs>
  <TitlesOfParts>
    <vt:vector size="27" baseType="lpstr">
      <vt:lpstr>Calibri</vt:lpstr>
      <vt:lpstr>Gill Sans MT</vt:lpstr>
      <vt:lpstr>Times New Roman</vt:lpstr>
      <vt:lpstr>Verdana</vt:lpstr>
      <vt:lpstr>Wingdings 2</vt:lpstr>
      <vt:lpstr>Solstício</vt:lpstr>
      <vt:lpstr>Saúde Mental e Ciclos de Vida   Alina Zoqui de Freitas Cayres  </vt:lpstr>
      <vt:lpstr> </vt:lpstr>
      <vt:lpstr> </vt:lpstr>
      <vt:lpstr> </vt:lpstr>
      <vt:lpstr>Ciclos de Vida </vt:lpstr>
      <vt:lpstr>Problemas de Saúde Mental mais esperados nos Ciclos de Vida </vt:lpstr>
      <vt:lpstr>Problemas de Saúde Mental mais esperados nos Ciclos de Vida </vt:lpstr>
      <vt:lpstr>Problemas de Saúde Mental mais esperados nos Ciclos de Vida </vt:lpstr>
      <vt:lpstr>Problemas de Saúde Mental mais esperados nos Ciclos de Vida </vt:lpstr>
      <vt:lpstr>Redes de saúde </vt:lpstr>
      <vt:lpstr>Mapa do Estado de São Paulo  Divisão por Redes, Regiões de Saúde e Departamentos Regionais de Saúde</vt:lpstr>
      <vt:lpstr>Regionalização e Redes de Saúde</vt:lpstr>
      <vt:lpstr>Dificuldades no funcionamento em Redes do SUS</vt:lpstr>
      <vt:lpstr>Desafios na Implantação das Redes de Saúde </vt:lpstr>
      <vt:lpstr>Saúde Mental no SUS – A Rede de Atenção Psicossocial</vt:lpstr>
      <vt:lpstr>Apresentação do PowerPoint</vt:lpstr>
      <vt:lpstr>Situação atual da RAPS</vt:lpstr>
      <vt:lpstr>Desafios na Implantação da RAPS</vt:lpstr>
      <vt:lpstr>Sugestões de leitura</vt:lpstr>
      <vt:lpstr>Sugestões de filmes</vt:lpstr>
      <vt:lpstr>“Temos o direito a ser iguais sempre que a diferença nos inferioriza; Temos o direito de ser diferentes sempre que a igualde nos descaracteriza.”  Boaventura de Souza Santos    Contato: alinazoqui@gmail.com.br; alinazoqui@uol.com.br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2017-06-06T01:25:45Z</dcterms:created>
  <dcterms:modified xsi:type="dcterms:W3CDTF">2019-05-28T00:56:28Z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TC101671299990</vt:lpwstr>
  </property>
</Properties>
</file>