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9" r:id="rId3"/>
    <p:sldId id="274" r:id="rId4"/>
    <p:sldId id="276" r:id="rId5"/>
    <p:sldId id="279" r:id="rId6"/>
    <p:sldId id="275" r:id="rId7"/>
    <p:sldId id="303" r:id="rId8"/>
    <p:sldId id="304" r:id="rId9"/>
    <p:sldId id="305" r:id="rId10"/>
    <p:sldId id="306" r:id="rId11"/>
    <p:sldId id="280" r:id="rId12"/>
    <p:sldId id="281" r:id="rId13"/>
    <p:sldId id="282" r:id="rId14"/>
    <p:sldId id="283" r:id="rId15"/>
    <p:sldId id="284" r:id="rId16"/>
    <p:sldId id="285" r:id="rId17"/>
    <p:sldId id="299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300" r:id="rId27"/>
    <p:sldId id="301" r:id="rId28"/>
    <p:sldId id="294" r:id="rId29"/>
    <p:sldId id="295" r:id="rId30"/>
    <p:sldId id="296" r:id="rId31"/>
    <p:sldId id="297" r:id="rId32"/>
    <p:sldId id="298" r:id="rId33"/>
    <p:sldId id="302" r:id="rId34"/>
    <p:sldId id="261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13/03/2017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jpg"/><Relationship Id="rId4" Type="http://schemas.openxmlformats.org/officeDocument/2006/relationships/image" Target="../media/image4.jpe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cpfl.com.br/documentos-tecnicos/GED-119.pdf" TargetMode="External"/><Relationship Id="rId2" Type="http://schemas.openxmlformats.org/officeDocument/2006/relationships/hyperlink" Target="http://sites.cpfl.com.br/documentos-tecnicos/GED-1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604320" cy="3744416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0311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ELÉTRICAS 1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400" dirty="0" smtClean="0">
                <a:solidFill>
                  <a:srgbClr val="FF9900"/>
                </a:solidFill>
              </a:rPr>
              <a:t>Aula 2</a:t>
            </a:r>
            <a:endParaRPr lang="pt-BR" sz="72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445224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9" y="150000"/>
            <a:ext cx="6657922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71" y="300000"/>
            <a:ext cx="4648258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2" y="450000"/>
            <a:ext cx="7129315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77" y="600000"/>
            <a:ext cx="4035245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44" y="750000"/>
            <a:ext cx="8488312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0" y="900000"/>
            <a:ext cx="4558219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83" y="1050000"/>
            <a:ext cx="7067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300" b="1" dirty="0" smtClean="0">
                <a:solidFill>
                  <a:srgbClr val="FF9900"/>
                </a:solidFill>
              </a:rPr>
              <a:t>Normatização</a:t>
            </a:r>
          </a:p>
          <a:p>
            <a:r>
              <a:rPr lang="pt-BR" sz="3300" b="1" dirty="0" smtClean="0"/>
              <a:t>Normas Técnicas</a:t>
            </a:r>
            <a:endParaRPr lang="pt-BR" sz="3300" b="1" dirty="0"/>
          </a:p>
          <a:p>
            <a:r>
              <a:rPr lang="pt-BR" sz="2400" dirty="0"/>
              <a:t>Um projeto de instalações elétricas prediais de baixa tensão deve obedecer as </a:t>
            </a:r>
            <a:r>
              <a:rPr lang="pt-BR" sz="2400" dirty="0" smtClean="0"/>
              <a:t>seguintes normas </a:t>
            </a:r>
            <a:r>
              <a:rPr lang="pt-BR" sz="2400" dirty="0"/>
              <a:t>técnicas:</a:t>
            </a:r>
          </a:p>
          <a:p>
            <a:pPr lvl="1"/>
            <a:r>
              <a:rPr lang="pt-BR" sz="2200" b="1" u="sng" dirty="0" smtClean="0"/>
              <a:t>ABNT:</a:t>
            </a:r>
            <a:endParaRPr lang="pt-BR" sz="2200" b="1" u="sng" dirty="0"/>
          </a:p>
          <a:p>
            <a:pPr lvl="2"/>
            <a:r>
              <a:rPr lang="pt-BR" dirty="0" smtClean="0"/>
              <a:t>NBR-5410</a:t>
            </a:r>
            <a:r>
              <a:rPr lang="pt-BR" dirty="0"/>
              <a:t>: Instalações Elétricas de Baixa Tensão;</a:t>
            </a:r>
          </a:p>
          <a:p>
            <a:pPr lvl="1"/>
            <a:r>
              <a:rPr lang="pt-BR" sz="2200" b="1" u="sng" dirty="0"/>
              <a:t>Concessionária local:</a:t>
            </a:r>
          </a:p>
          <a:p>
            <a:pPr lvl="2"/>
            <a:r>
              <a:rPr lang="pt-BR" dirty="0"/>
              <a:t>O projetista deverá atentar para as normas técnicas da concessionária local em que </a:t>
            </a:r>
            <a:r>
              <a:rPr lang="pt-BR" dirty="0" smtClean="0"/>
              <a:t>será executado </a:t>
            </a:r>
            <a:r>
              <a:rPr lang="pt-BR" dirty="0"/>
              <a:t>o projeto. </a:t>
            </a:r>
            <a:endParaRPr lang="pt-BR" dirty="0" smtClean="0"/>
          </a:p>
          <a:p>
            <a:pPr lvl="2"/>
            <a:r>
              <a:rPr lang="pt-BR" dirty="0" smtClean="0"/>
              <a:t>No caso, a nossa região é atendida pela CPFL</a:t>
            </a:r>
          </a:p>
          <a:p>
            <a:pPr lvl="2"/>
            <a:r>
              <a:rPr lang="pt-BR" dirty="0">
                <a:hlinkClick r:id="rId2"/>
              </a:rPr>
              <a:t>GED-13 - Fornecimento em Tensão Secundária de </a:t>
            </a:r>
            <a:r>
              <a:rPr lang="pt-BR" dirty="0" smtClean="0">
                <a:hlinkClick r:id="rId2"/>
              </a:rPr>
              <a:t>Distribuição</a:t>
            </a:r>
            <a:endParaRPr lang="pt-BR" dirty="0" smtClean="0"/>
          </a:p>
          <a:p>
            <a:pPr lvl="2"/>
            <a:r>
              <a:rPr lang="pt-BR" dirty="0" smtClean="0">
                <a:hlinkClick r:id="rId3"/>
              </a:rPr>
              <a:t>GED-119 </a:t>
            </a:r>
            <a:r>
              <a:rPr lang="pt-BR" dirty="0">
                <a:hlinkClick r:id="rId3"/>
              </a:rPr>
              <a:t>- Fornecimento de Energia Elétrica a Edifícios de uso </a:t>
            </a:r>
            <a:r>
              <a:rPr lang="pt-BR" dirty="0" smtClean="0">
                <a:hlinkClick r:id="rId3"/>
              </a:rPr>
              <a:t>Coletivo</a:t>
            </a:r>
            <a:endParaRPr lang="pt-BR" dirty="0"/>
          </a:p>
          <a:p>
            <a:pPr marL="914400" lvl="2" indent="0">
              <a:buNone/>
            </a:pPr>
            <a:r>
              <a:rPr lang="pt-BR" dirty="0"/>
              <a:t>Disponível em: https://www.cpfl.com.br/atendimento-a-consumidores/orientacoes-tecnicas/publicacoes-tecnicas/Paginas/normas-tecnicas.aspx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9900"/>
                </a:solidFill>
              </a:rPr>
              <a:t>Critérios </a:t>
            </a:r>
            <a:r>
              <a:rPr lang="pt-BR" sz="3000" b="1" dirty="0">
                <a:solidFill>
                  <a:srgbClr val="FF9900"/>
                </a:solidFill>
              </a:rPr>
              <a:t>para Elaboração do Projeto de Instalações Elétricas</a:t>
            </a:r>
          </a:p>
          <a:p>
            <a:r>
              <a:rPr lang="pt-BR" sz="2600" dirty="0"/>
              <a:t>Na concepção do projeto de instalações elétricas prediais, o projetista deve estar atento </a:t>
            </a:r>
            <a:r>
              <a:rPr lang="pt-BR" sz="2600" dirty="0" smtClean="0"/>
              <a:t>a pelo </a:t>
            </a:r>
            <a:r>
              <a:rPr lang="pt-BR" sz="2600" dirty="0"/>
              <a:t>menos três critérios, no que se refere à utilização das instalações projetadas:</a:t>
            </a:r>
          </a:p>
          <a:p>
            <a:pPr lvl="1"/>
            <a:r>
              <a:rPr lang="pt-BR" sz="2000" dirty="0" smtClean="0"/>
              <a:t>Acessibilidade</a:t>
            </a:r>
          </a:p>
          <a:p>
            <a:pPr lvl="1"/>
            <a:r>
              <a:rPr lang="pt-BR" sz="2000" dirty="0" smtClean="0"/>
              <a:t>Flexibilidade </a:t>
            </a:r>
            <a:r>
              <a:rPr lang="pt-BR" sz="2000" dirty="0"/>
              <a:t>e Reserva de </a:t>
            </a:r>
            <a:r>
              <a:rPr lang="pt-BR" sz="2000" dirty="0" smtClean="0"/>
              <a:t>Carga</a:t>
            </a:r>
          </a:p>
          <a:p>
            <a:pPr lvl="1"/>
            <a:r>
              <a:rPr lang="pt-BR" sz="2000" dirty="0" smtClean="0"/>
              <a:t>Confiabilidade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Acessibilidade</a:t>
            </a:r>
            <a:r>
              <a:rPr lang="pt-BR" sz="3600" dirty="0"/>
              <a:t>: </a:t>
            </a:r>
            <a:endParaRPr lang="pt-BR" sz="3600" dirty="0" smtClean="0"/>
          </a:p>
          <a:p>
            <a:pPr lvl="1"/>
            <a:r>
              <a:rPr lang="pt-BR" sz="2600" dirty="0" smtClean="0"/>
              <a:t>Todos </a:t>
            </a:r>
            <a:r>
              <a:rPr lang="pt-BR" sz="2600" dirty="0"/>
              <a:t>os pontos de utilização projetados, bem como os dispositivos </a:t>
            </a:r>
            <a:r>
              <a:rPr lang="pt-BR" sz="2600" dirty="0" smtClean="0"/>
              <a:t>de manobra </a:t>
            </a:r>
            <a:r>
              <a:rPr lang="pt-BR" sz="2600" dirty="0"/>
              <a:t>e proteção, deverão estar em locais perfeitamente acessíveis, que permitam </a:t>
            </a:r>
            <a:r>
              <a:rPr lang="pt-BR" sz="2600" dirty="0" smtClean="0"/>
              <a:t>manobra adequada </a:t>
            </a:r>
            <a:r>
              <a:rPr lang="pt-BR" sz="2600" dirty="0"/>
              <a:t>e eventuais manutenções.</a:t>
            </a:r>
          </a:p>
          <a:p>
            <a:r>
              <a:rPr lang="pt-BR" sz="3600" dirty="0"/>
              <a:t>Flexibilidade e Reserva de Carga</a:t>
            </a:r>
            <a:r>
              <a:rPr lang="pt-BR" sz="3600" dirty="0" smtClean="0"/>
              <a:t>:</a:t>
            </a:r>
          </a:p>
          <a:p>
            <a:pPr lvl="1"/>
            <a:r>
              <a:rPr lang="pt-BR" sz="2600" dirty="0" smtClean="0"/>
              <a:t>A </a:t>
            </a:r>
            <a:r>
              <a:rPr lang="pt-BR" sz="2600" dirty="0"/>
              <a:t>instalação deve ser projetada de forma a permitir </a:t>
            </a:r>
            <a:r>
              <a:rPr lang="pt-BR" sz="2600" dirty="0" smtClean="0"/>
              <a:t>certa reserva</a:t>
            </a:r>
            <a:r>
              <a:rPr lang="pt-BR" sz="2600" dirty="0"/>
              <a:t>, para acréscimos de cargas futuras e alguma flexibilidade para pequenas alterações.</a:t>
            </a:r>
          </a:p>
          <a:p>
            <a:r>
              <a:rPr lang="pt-BR" sz="3600" dirty="0" smtClean="0"/>
              <a:t>Confiabilidade:</a:t>
            </a:r>
          </a:p>
          <a:p>
            <a:pPr lvl="1"/>
            <a:r>
              <a:rPr lang="pt-BR" sz="2600" dirty="0" smtClean="0"/>
              <a:t>As </a:t>
            </a:r>
            <a:r>
              <a:rPr lang="pt-BR" sz="2600" dirty="0"/>
              <a:t>instalações devem ser projetadas em estreito atendimento às </a:t>
            </a:r>
            <a:r>
              <a:rPr lang="pt-BR" sz="2600" dirty="0" smtClean="0"/>
              <a:t>normas técnicas</a:t>
            </a:r>
            <a:r>
              <a:rPr lang="pt-BR" sz="2600" dirty="0"/>
              <a:t>, visando garantir o perfeito funcionamento dos componentes do sistema e </a:t>
            </a:r>
            <a:r>
              <a:rPr lang="pt-BR" sz="2600" dirty="0" smtClean="0"/>
              <a:t>a integridade </a:t>
            </a:r>
            <a:r>
              <a:rPr lang="pt-BR" sz="2600" dirty="0"/>
              <a:t>física dos seus usuários.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2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85000" lnSpcReduction="20000"/>
          </a:bodyPr>
          <a:lstStyle/>
          <a:p>
            <a:r>
              <a:rPr lang="pt-BR" sz="3300" b="1" dirty="0" smtClean="0">
                <a:solidFill>
                  <a:srgbClr val="FF9900"/>
                </a:solidFill>
              </a:rPr>
              <a:t>Etapas da Elaboração do Projeto</a:t>
            </a:r>
            <a:endParaRPr lang="pt-BR" sz="3300" b="1" dirty="0">
              <a:solidFill>
                <a:srgbClr val="FF9900"/>
              </a:solidFill>
            </a:endParaRPr>
          </a:p>
          <a:p>
            <a:r>
              <a:rPr lang="pt-BR" sz="2400" dirty="0" smtClean="0"/>
              <a:t>Informações preliminares</a:t>
            </a:r>
          </a:p>
          <a:p>
            <a:r>
              <a:rPr lang="pt-BR" sz="2400" dirty="0" smtClean="0"/>
              <a:t>Quantificação do sistema</a:t>
            </a:r>
          </a:p>
          <a:p>
            <a:r>
              <a:rPr lang="pt-BR" sz="2400" dirty="0" smtClean="0"/>
              <a:t>Determinação do padrão de atendimento</a:t>
            </a:r>
          </a:p>
          <a:p>
            <a:r>
              <a:rPr lang="pt-BR" sz="2400" dirty="0" smtClean="0"/>
              <a:t>Desenho das plantas</a:t>
            </a:r>
          </a:p>
          <a:p>
            <a:r>
              <a:rPr lang="pt-BR" sz="2400" dirty="0" smtClean="0"/>
              <a:t>Dimensionamento</a:t>
            </a:r>
          </a:p>
          <a:p>
            <a:r>
              <a:rPr lang="pt-BR" sz="2400" dirty="0" smtClean="0"/>
              <a:t>Quadros de distribuição e diagramas</a:t>
            </a:r>
          </a:p>
          <a:p>
            <a:r>
              <a:rPr lang="pt-BR" sz="2400" dirty="0" smtClean="0"/>
              <a:t>Elaboração dos detalhes construtivos</a:t>
            </a:r>
          </a:p>
          <a:p>
            <a:r>
              <a:rPr lang="pt-BR" sz="2400" dirty="0" smtClean="0"/>
              <a:t>Memorial descritivo</a:t>
            </a:r>
          </a:p>
          <a:p>
            <a:r>
              <a:rPr lang="pt-BR" sz="2400" dirty="0" smtClean="0"/>
              <a:t>Memorial de cálculos</a:t>
            </a:r>
          </a:p>
          <a:p>
            <a:r>
              <a:rPr lang="pt-BR" sz="2400" dirty="0" smtClean="0"/>
              <a:t>Elaboração das especificações técnicas</a:t>
            </a:r>
          </a:p>
          <a:p>
            <a:r>
              <a:rPr lang="pt-BR" sz="2400" dirty="0" smtClean="0"/>
              <a:t>Elaboração da lista de material</a:t>
            </a:r>
          </a:p>
          <a:p>
            <a:r>
              <a:rPr lang="pt-BR" sz="2400" dirty="0" smtClean="0"/>
              <a:t>ART</a:t>
            </a:r>
          </a:p>
          <a:p>
            <a:r>
              <a:rPr lang="pt-BR" sz="2400" dirty="0" smtClean="0"/>
              <a:t>1ª análise da concessionária</a:t>
            </a:r>
          </a:p>
          <a:p>
            <a:r>
              <a:rPr lang="pt-BR" sz="2400" dirty="0" smtClean="0"/>
              <a:t>Revisão do projeto (se necessário)</a:t>
            </a:r>
          </a:p>
          <a:p>
            <a:r>
              <a:rPr lang="pt-BR" sz="2400" dirty="0" smtClean="0"/>
              <a:t>Aprovação da concessionária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3300" b="1" dirty="0" smtClean="0">
                <a:solidFill>
                  <a:srgbClr val="FF9900"/>
                </a:solidFill>
              </a:rPr>
              <a:t>Informações preliminares</a:t>
            </a:r>
            <a:endParaRPr lang="pt-BR" sz="3300" b="1" dirty="0">
              <a:solidFill>
                <a:srgbClr val="FF9900"/>
              </a:solidFill>
            </a:endParaRPr>
          </a:p>
          <a:p>
            <a:r>
              <a:rPr lang="pt-BR" sz="2400" dirty="0"/>
              <a:t>Esta é uma das etapas de maior importância para o sucesso da elaboração de um </a:t>
            </a:r>
            <a:r>
              <a:rPr lang="pt-BR" sz="2400" dirty="0" smtClean="0"/>
              <a:t>bom projeto</a:t>
            </a:r>
            <a:r>
              <a:rPr lang="pt-BR" sz="2400" dirty="0"/>
              <a:t>. </a:t>
            </a:r>
            <a:endParaRPr lang="pt-BR" sz="2400" dirty="0" smtClean="0"/>
          </a:p>
          <a:p>
            <a:r>
              <a:rPr lang="pt-BR" sz="2400" dirty="0" smtClean="0"/>
              <a:t>Nesta </a:t>
            </a:r>
            <a:r>
              <a:rPr lang="pt-BR" sz="2400" dirty="0"/>
              <a:t>etapa, o projetista procurará obter das diversas fontes todas as </a:t>
            </a:r>
            <a:r>
              <a:rPr lang="pt-BR" sz="2400" dirty="0" smtClean="0"/>
              <a:t>informações necessárias </a:t>
            </a:r>
            <a:r>
              <a:rPr lang="pt-BR" sz="2400" dirty="0"/>
              <a:t>para a formação da concepção geral do projeto a ser desenvolvido, através de:</a:t>
            </a:r>
          </a:p>
          <a:p>
            <a:pPr lvl="1"/>
            <a:r>
              <a:rPr lang="pt-BR" sz="2000" dirty="0" smtClean="0"/>
              <a:t>Planta </a:t>
            </a:r>
            <a:r>
              <a:rPr lang="pt-BR" sz="2000" dirty="0"/>
              <a:t>de </a:t>
            </a:r>
            <a:r>
              <a:rPr lang="pt-BR" sz="2000" dirty="0" smtClean="0"/>
              <a:t>situação</a:t>
            </a:r>
          </a:p>
          <a:p>
            <a:pPr lvl="1"/>
            <a:r>
              <a:rPr lang="pt-BR" sz="2000" dirty="0" smtClean="0"/>
              <a:t>Projeto arquitetônico</a:t>
            </a:r>
          </a:p>
          <a:p>
            <a:pPr lvl="1"/>
            <a:r>
              <a:rPr lang="pt-BR" sz="2000" dirty="0" smtClean="0"/>
              <a:t>Projetos complementares</a:t>
            </a:r>
          </a:p>
          <a:p>
            <a:pPr lvl="1"/>
            <a:r>
              <a:rPr lang="pt-BR" sz="2000" dirty="0"/>
              <a:t>Informações obtidas com o proprietário, arquiteto ou responsável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2400" dirty="0"/>
              <a:t>Planta de </a:t>
            </a:r>
            <a:r>
              <a:rPr lang="pt-BR" sz="2400" dirty="0" smtClean="0"/>
              <a:t>situação</a:t>
            </a:r>
          </a:p>
          <a:p>
            <a:pPr lvl="1"/>
            <a:r>
              <a:rPr lang="pt-BR" sz="2200" dirty="0" smtClean="0"/>
              <a:t>localização </a:t>
            </a:r>
            <a:r>
              <a:rPr lang="pt-BR" sz="2200" dirty="0"/>
              <a:t>dos acessos ao edifício, bem com da rede de </a:t>
            </a:r>
            <a:r>
              <a:rPr lang="pt-BR" sz="2200" dirty="0" smtClean="0"/>
              <a:t>energia elétrica </a:t>
            </a:r>
            <a:r>
              <a:rPr lang="pt-BR" sz="2200" dirty="0"/>
              <a:t>da concessionária que atende ao local, verificando a existência, tipo </a:t>
            </a:r>
            <a:r>
              <a:rPr lang="pt-BR" sz="2200" dirty="0" smtClean="0"/>
              <a:t>de fornecimento</a:t>
            </a:r>
            <a:r>
              <a:rPr lang="pt-BR" sz="2200" dirty="0"/>
              <a:t>, localização da mesma em relação ao edifício e possíveis pontos </a:t>
            </a:r>
            <a:r>
              <a:rPr lang="pt-BR" sz="2200" dirty="0" smtClean="0"/>
              <a:t>de derivação para o atendimento.</a:t>
            </a:r>
          </a:p>
          <a:p>
            <a:r>
              <a:rPr lang="pt-BR" sz="2400" dirty="0" smtClean="0"/>
              <a:t>Projeto arquitetônico</a:t>
            </a:r>
          </a:p>
          <a:p>
            <a:pPr lvl="1"/>
            <a:r>
              <a:rPr lang="pt-BR" sz="2200" dirty="0" smtClean="0"/>
              <a:t>plantas</a:t>
            </a:r>
            <a:r>
              <a:rPr lang="pt-BR" sz="2200" dirty="0"/>
              <a:t>, cortes, detalhes, fachadas, etc. </a:t>
            </a:r>
            <a:endParaRPr lang="pt-BR" sz="2200" dirty="0" smtClean="0"/>
          </a:p>
          <a:p>
            <a:pPr lvl="1"/>
            <a:r>
              <a:rPr lang="pt-BR" sz="2200" dirty="0" smtClean="0"/>
              <a:t>Obtém-se </a:t>
            </a:r>
            <a:r>
              <a:rPr lang="pt-BR" sz="2200" dirty="0"/>
              <a:t>a partir </a:t>
            </a:r>
            <a:r>
              <a:rPr lang="pt-BR" sz="2200" dirty="0" smtClean="0"/>
              <a:t>daí todas </a:t>
            </a:r>
            <a:r>
              <a:rPr lang="pt-BR" sz="2200" dirty="0"/>
              <a:t>as dimensões, inclusive pé-direito, de todos os recintos e áreas externas, </a:t>
            </a:r>
            <a:r>
              <a:rPr lang="pt-BR" sz="2200" dirty="0" smtClean="0"/>
              <a:t>bem como </a:t>
            </a:r>
            <a:r>
              <a:rPr lang="pt-BR" sz="2200" dirty="0"/>
              <a:t>a sua respectiva utilização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Projetos complementares</a:t>
            </a:r>
          </a:p>
          <a:p>
            <a:pPr lvl="1"/>
            <a:r>
              <a:rPr lang="pt-BR" sz="2200" dirty="0" smtClean="0"/>
              <a:t>projeto </a:t>
            </a:r>
            <a:r>
              <a:rPr lang="pt-BR" sz="2200" dirty="0"/>
              <a:t>estrutural, projetos de instalações sanitárias, de </a:t>
            </a:r>
            <a:r>
              <a:rPr lang="pt-BR" sz="2200" dirty="0" smtClean="0"/>
              <a:t>águas pluviais</a:t>
            </a:r>
            <a:r>
              <a:rPr lang="pt-BR" sz="2200" dirty="0"/>
              <a:t>, de combate a incêndio, de sonorização e outros. </a:t>
            </a:r>
            <a:endParaRPr lang="pt-BR" sz="2200" dirty="0" smtClean="0"/>
          </a:p>
          <a:p>
            <a:pPr lvl="1"/>
            <a:r>
              <a:rPr lang="pt-BR" sz="2200" dirty="0" smtClean="0"/>
              <a:t>Neste </a:t>
            </a:r>
            <a:r>
              <a:rPr lang="pt-BR" sz="2200" dirty="0"/>
              <a:t>ponto, devem </a:t>
            </a:r>
            <a:r>
              <a:rPr lang="pt-BR" sz="2200" dirty="0" smtClean="0"/>
              <a:t>ser observadas </a:t>
            </a:r>
            <a:r>
              <a:rPr lang="pt-BR" sz="2200" dirty="0"/>
              <a:t>possíveis restrições e interferências com vigas, pilares, espessura de lajes</a:t>
            </a:r>
            <a:r>
              <a:rPr lang="pt-BR" sz="2200" dirty="0" smtClean="0"/>
              <a:t>, cruzamento </a:t>
            </a:r>
            <a:r>
              <a:rPr lang="pt-BR" sz="2200" dirty="0"/>
              <a:t>de tubulações, localização de prumadas e quadros. </a:t>
            </a:r>
            <a:endParaRPr lang="pt-BR" sz="2200" dirty="0" smtClean="0"/>
          </a:p>
          <a:p>
            <a:pPr lvl="1"/>
            <a:r>
              <a:rPr lang="pt-BR" sz="2200" dirty="0" smtClean="0"/>
              <a:t>Devemos </a:t>
            </a:r>
            <a:r>
              <a:rPr lang="pt-BR" sz="2200" dirty="0"/>
              <a:t>ter em </a:t>
            </a:r>
            <a:r>
              <a:rPr lang="pt-BR" sz="2200" dirty="0" smtClean="0"/>
              <a:t>mente que </a:t>
            </a:r>
            <a:r>
              <a:rPr lang="pt-BR" sz="2200" dirty="0"/>
              <a:t>o projeto de </a:t>
            </a:r>
            <a:r>
              <a:rPr lang="pt-BR" sz="2200" dirty="0" smtClean="0"/>
              <a:t>instalações </a:t>
            </a:r>
            <a:r>
              <a:rPr lang="pt-BR" sz="2200" dirty="0"/>
              <a:t>elétricas deve ser elaborado em harmonia com os </a:t>
            </a:r>
            <a:r>
              <a:rPr lang="pt-BR" sz="2200" dirty="0" smtClean="0"/>
              <a:t>demais projetos </a:t>
            </a:r>
            <a:r>
              <a:rPr lang="pt-BR" sz="2200" dirty="0"/>
              <a:t>de utilidades do edifício.</a:t>
            </a:r>
            <a:endParaRPr lang="pt-BR" sz="22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7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sz="2400" dirty="0"/>
              <a:t>Informações obtidas com o proprietário, arquiteto ou </a:t>
            </a:r>
            <a:r>
              <a:rPr lang="pt-BR" sz="2400" dirty="0" smtClean="0"/>
              <a:t>responsável</a:t>
            </a:r>
          </a:p>
          <a:p>
            <a:pPr lvl="1"/>
            <a:r>
              <a:rPr lang="pt-BR" sz="2200" dirty="0" smtClean="0"/>
              <a:t>localização preferencial </a:t>
            </a:r>
            <a:r>
              <a:rPr lang="pt-BR" sz="2200" dirty="0"/>
              <a:t>dos pontos de utilização conforme as necessidades do proprietário</a:t>
            </a:r>
            <a:r>
              <a:rPr lang="pt-BR" sz="2200" dirty="0" smtClean="0"/>
              <a:t>; </a:t>
            </a:r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de cargas ou aparelhos especiais como de ar-condicionado, aquecedor </a:t>
            </a:r>
            <a:r>
              <a:rPr lang="pt-BR" sz="2200" dirty="0" err="1"/>
              <a:t>etc</a:t>
            </a:r>
            <a:r>
              <a:rPr lang="pt-BR" sz="2200" dirty="0" smtClean="0"/>
              <a:t>; </a:t>
            </a:r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de utilização de determinadas linhas de materiais e sistemas de instalações</a:t>
            </a:r>
            <a:r>
              <a:rPr lang="pt-BR" sz="2200" dirty="0" smtClean="0"/>
              <a:t>; </a:t>
            </a:r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para futuros acréscimos de cargas e sistemas; </a:t>
            </a:r>
            <a:endParaRPr lang="pt-BR" sz="2200" dirty="0" smtClean="0"/>
          </a:p>
          <a:p>
            <a:pPr lvl="1"/>
            <a:r>
              <a:rPr lang="pt-BR" sz="2200" dirty="0" smtClean="0"/>
              <a:t>previsão </a:t>
            </a:r>
            <a:r>
              <a:rPr lang="pt-BR" sz="2200" dirty="0"/>
              <a:t>para utilização </a:t>
            </a:r>
            <a:r>
              <a:rPr lang="pt-BR" sz="2200" dirty="0" smtClean="0"/>
              <a:t>de alimentação </a:t>
            </a:r>
            <a:r>
              <a:rPr lang="pt-BR" sz="2200" dirty="0"/>
              <a:t>elétrica de segurança e/ou de substituição para determinadas situações</a:t>
            </a:r>
            <a:r>
              <a:rPr lang="pt-BR" sz="2200" dirty="0" smtClean="0"/>
              <a:t>, locais </a:t>
            </a:r>
            <a:r>
              <a:rPr lang="pt-BR" sz="2200" dirty="0"/>
              <a:t>ou cargas.</a:t>
            </a:r>
            <a:endParaRPr lang="pt-BR" sz="22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Quantificação do sistema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Com os dados obtidos nas informações preliminares, e de posse das normas </a:t>
            </a:r>
            <a:r>
              <a:rPr lang="pt-BR" sz="2400" dirty="0" smtClean="0"/>
              <a:t>técnicas aplicáveis</a:t>
            </a:r>
            <a:r>
              <a:rPr lang="pt-BR" sz="2400" dirty="0"/>
              <a:t>, no caso a NBR-5410, o projetista estará em condições de fazer um </a:t>
            </a:r>
            <a:r>
              <a:rPr lang="pt-BR" sz="2400" dirty="0" smtClean="0"/>
              <a:t>levantamento da </a:t>
            </a:r>
            <a:r>
              <a:rPr lang="pt-BR" sz="2400" dirty="0"/>
              <a:t>previsão de cargas do projeto, tanto em termos da quantidade de pontos de utilização</a:t>
            </a:r>
            <a:r>
              <a:rPr lang="pt-BR" sz="2400" dirty="0" smtClean="0"/>
              <a:t>, quanto </a:t>
            </a:r>
            <a:r>
              <a:rPr lang="pt-BR" sz="2400" dirty="0"/>
              <a:t>da potência nominal dos mesmos.</a:t>
            </a:r>
          </a:p>
          <a:p>
            <a:pPr lvl="1"/>
            <a:r>
              <a:rPr lang="pt-BR" sz="2000" dirty="0" smtClean="0"/>
              <a:t>Previsão </a:t>
            </a:r>
            <a:r>
              <a:rPr lang="pt-BR" sz="2000" dirty="0"/>
              <a:t>de tomadas;</a:t>
            </a:r>
          </a:p>
          <a:p>
            <a:pPr lvl="1"/>
            <a:r>
              <a:rPr lang="pt-BR" sz="2000" dirty="0" smtClean="0"/>
              <a:t>Previsão </a:t>
            </a:r>
            <a:r>
              <a:rPr lang="pt-BR" sz="2000" dirty="0"/>
              <a:t>de iluminação;</a:t>
            </a:r>
          </a:p>
          <a:p>
            <a:pPr lvl="1"/>
            <a:r>
              <a:rPr lang="pt-BR" sz="2000" dirty="0" smtClean="0"/>
              <a:t>Previsão </a:t>
            </a:r>
            <a:r>
              <a:rPr lang="pt-BR" sz="2000" dirty="0"/>
              <a:t>de cargas especiais: elevadores, bombas de recalque d’água, bombas </a:t>
            </a:r>
            <a:r>
              <a:rPr lang="pt-BR" sz="2000" dirty="0" smtClean="0"/>
              <a:t>de drenagem</a:t>
            </a:r>
            <a:r>
              <a:rPr lang="pt-BR" sz="2000" dirty="0"/>
              <a:t>, bombas de combate a incêndio, etc.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Introdução</a:t>
            </a:r>
          </a:p>
          <a:p>
            <a:pPr algn="just"/>
            <a:r>
              <a:rPr lang="pt-BR" sz="2400" dirty="0" smtClean="0"/>
              <a:t>É a </a:t>
            </a:r>
            <a:r>
              <a:rPr lang="pt-BR" sz="2400" dirty="0"/>
              <a:t>previsão escrita da instalação, com todos os seus detalhes, localização dos pontos </a:t>
            </a:r>
            <a:r>
              <a:rPr lang="pt-BR" sz="2400" dirty="0" smtClean="0"/>
              <a:t>de utilização </a:t>
            </a:r>
            <a:r>
              <a:rPr lang="pt-BR" sz="2400" dirty="0"/>
              <a:t>da energia elétrica, comandos, trajeto dos condutores, divisão em circuitos, </a:t>
            </a:r>
            <a:r>
              <a:rPr lang="pt-BR" sz="2400" dirty="0" smtClean="0"/>
              <a:t>seção dos </a:t>
            </a:r>
            <a:r>
              <a:rPr lang="pt-BR" sz="2400" dirty="0"/>
              <a:t>condutores, dispositivos de manobra, carga de cada circuito, carga total, etc. </a:t>
            </a:r>
            <a:endParaRPr lang="pt-BR" sz="2400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sz="2400" dirty="0" smtClean="0"/>
              <a:t>Projetar </a:t>
            </a:r>
            <a:r>
              <a:rPr lang="pt-BR" sz="2400" dirty="0"/>
              <a:t>uma instalação elétrica de um edifício consiste basicamente em:</a:t>
            </a:r>
          </a:p>
          <a:p>
            <a:pPr lvl="1" algn="just"/>
            <a:r>
              <a:rPr lang="pt-BR" sz="2000" dirty="0" smtClean="0"/>
              <a:t>quantificar</a:t>
            </a:r>
            <a:r>
              <a:rPr lang="pt-BR" sz="2000" dirty="0"/>
              <a:t>, determinar os tipos e localizar os pontos de utilização de energia elétrica;</a:t>
            </a:r>
          </a:p>
          <a:p>
            <a:pPr lvl="1" algn="just"/>
            <a:r>
              <a:rPr lang="pt-BR" sz="2000" dirty="0" smtClean="0"/>
              <a:t>dimensionar</a:t>
            </a:r>
            <a:r>
              <a:rPr lang="pt-BR" sz="2000" dirty="0"/>
              <a:t>, definir o tipo e o caminhamento dos condutores e condutos;</a:t>
            </a:r>
          </a:p>
          <a:p>
            <a:pPr lvl="1" algn="just"/>
            <a:r>
              <a:rPr lang="pt-BR" sz="2000" dirty="0" smtClean="0"/>
              <a:t>dimensionar</a:t>
            </a:r>
            <a:r>
              <a:rPr lang="pt-BR" sz="2000" dirty="0"/>
              <a:t>, definir o tipo e a localização dos dispositivos de proteção, de comando</a:t>
            </a:r>
            <a:r>
              <a:rPr lang="pt-BR" sz="2000" dirty="0" smtClean="0"/>
              <a:t>, de </a:t>
            </a:r>
            <a:r>
              <a:rPr lang="pt-BR" sz="2000" dirty="0"/>
              <a:t>medição de energia elétrica e </a:t>
            </a:r>
            <a:r>
              <a:rPr lang="pt-BR" sz="2000" dirty="0" smtClean="0"/>
              <a:t>demais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2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Determinação do padrão de atendimento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 smtClean="0"/>
              <a:t>Tendo </a:t>
            </a:r>
            <a:r>
              <a:rPr lang="pt-BR" sz="2400" dirty="0"/>
              <a:t>às mãos as normas técnicas da concessionária local, </a:t>
            </a:r>
            <a:r>
              <a:rPr lang="pt-BR" sz="2400" dirty="0" smtClean="0"/>
              <a:t>o projetista </a:t>
            </a:r>
            <a:r>
              <a:rPr lang="pt-BR" sz="2400" dirty="0"/>
              <a:t>determinará a demanda de cada consumidor do edifício e a sua respectiva </a:t>
            </a:r>
            <a:r>
              <a:rPr lang="pt-BR" sz="2400" dirty="0" smtClean="0"/>
              <a:t>categoria de </a:t>
            </a:r>
            <a:r>
              <a:rPr lang="pt-BR" sz="2400" dirty="0"/>
              <a:t>atendimento conforme os padrões da concessionária. </a:t>
            </a:r>
            <a:endParaRPr lang="pt-BR" sz="2400" dirty="0" smtClean="0"/>
          </a:p>
          <a:p>
            <a:r>
              <a:rPr lang="pt-BR" sz="2400" dirty="0" smtClean="0"/>
              <a:t>Determinará </a:t>
            </a:r>
            <a:r>
              <a:rPr lang="pt-BR" sz="2400" dirty="0"/>
              <a:t>igualmente a </a:t>
            </a:r>
            <a:r>
              <a:rPr lang="pt-BR" sz="2400" dirty="0" smtClean="0"/>
              <a:t>provável Demanda </a:t>
            </a:r>
            <a:r>
              <a:rPr lang="pt-BR" sz="2400" dirty="0"/>
              <a:t>do edifício e o padrão da sua entrada de serviço.</a:t>
            </a:r>
          </a:p>
          <a:p>
            <a:pPr lvl="1"/>
            <a:r>
              <a:rPr lang="pt-BR" sz="2000" dirty="0" smtClean="0"/>
              <a:t>Determinação </a:t>
            </a:r>
            <a:r>
              <a:rPr lang="pt-BR" sz="2000" dirty="0"/>
              <a:t>da demanda e da categoria de atendimento de cada consumidor;</a:t>
            </a:r>
          </a:p>
          <a:p>
            <a:pPr lvl="1"/>
            <a:r>
              <a:rPr lang="pt-BR" sz="2000" dirty="0" smtClean="0"/>
              <a:t>Determinação </a:t>
            </a:r>
            <a:r>
              <a:rPr lang="pt-BR" sz="2000" dirty="0"/>
              <a:t>da provável demanda do edifício e classificação da entrada de serviço.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lnSpcReduction="10000"/>
          </a:bodyPr>
          <a:lstStyle/>
          <a:p>
            <a:r>
              <a:rPr lang="pt-BR" sz="3300" b="1" dirty="0" smtClean="0">
                <a:solidFill>
                  <a:srgbClr val="FF9900"/>
                </a:solidFill>
              </a:rPr>
              <a:t>Desenho das plantas</a:t>
            </a:r>
          </a:p>
          <a:p>
            <a:r>
              <a:rPr lang="pt-BR" sz="2400" dirty="0"/>
              <a:t>Esta etapa compreende basicamente: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dos pontos de utilização;</a:t>
            </a:r>
          </a:p>
          <a:p>
            <a:pPr lvl="1"/>
            <a:r>
              <a:rPr lang="pt-BR" sz="2000" dirty="0" smtClean="0"/>
              <a:t>Localização </a:t>
            </a:r>
            <a:r>
              <a:rPr lang="pt-BR" sz="2000" dirty="0"/>
              <a:t>dos quadros de distribuição de luz (</a:t>
            </a:r>
            <a:r>
              <a:rPr lang="pt-BR" sz="2000" dirty="0" err="1"/>
              <a:t>QL´s</a:t>
            </a:r>
            <a:r>
              <a:rPr lang="pt-BR" sz="2000" dirty="0"/>
              <a:t>) e quadros de força (</a:t>
            </a:r>
            <a:r>
              <a:rPr lang="pt-BR" sz="2000" dirty="0" err="1"/>
              <a:t>QF´s</a:t>
            </a:r>
            <a:r>
              <a:rPr lang="pt-BR" sz="2000" dirty="0"/>
              <a:t>);</a:t>
            </a:r>
          </a:p>
          <a:p>
            <a:pPr lvl="1"/>
            <a:r>
              <a:rPr lang="pt-BR" sz="2000" dirty="0" smtClean="0"/>
              <a:t>Divisão </a:t>
            </a:r>
            <a:r>
              <a:rPr lang="pt-BR" sz="2000" dirty="0"/>
              <a:t>das cargas em circuitos terminais;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das tubulações dos circuitos terminais;</a:t>
            </a:r>
          </a:p>
          <a:p>
            <a:pPr lvl="1"/>
            <a:r>
              <a:rPr lang="pt-BR" sz="2000" dirty="0" smtClean="0"/>
              <a:t>Traçado </a:t>
            </a:r>
            <a:r>
              <a:rPr lang="pt-BR" sz="2000" dirty="0"/>
              <a:t>da fiação dos circuitos terminais;</a:t>
            </a:r>
          </a:p>
          <a:p>
            <a:pPr lvl="1"/>
            <a:r>
              <a:rPr lang="pt-BR" sz="2000" dirty="0" smtClean="0"/>
              <a:t>Localização </a:t>
            </a:r>
            <a:r>
              <a:rPr lang="pt-BR" sz="2000" dirty="0"/>
              <a:t>das caixas de passagem dos pavimentos e prumadas;</a:t>
            </a:r>
          </a:p>
          <a:p>
            <a:pPr lvl="1"/>
            <a:r>
              <a:rPr lang="pt-BR" sz="2000" dirty="0" smtClean="0"/>
              <a:t>Localização </a:t>
            </a:r>
            <a:r>
              <a:rPr lang="pt-BR" sz="2000" dirty="0"/>
              <a:t>do quadro geral de baixa tensão, centros de medidores, da </a:t>
            </a:r>
            <a:r>
              <a:rPr lang="pt-BR" sz="2000" dirty="0" smtClean="0"/>
              <a:t>caixa seccionadora</a:t>
            </a:r>
            <a:r>
              <a:rPr lang="pt-BR" sz="2000" dirty="0"/>
              <a:t>, do ramal alimentador e do ponto de entrega;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das tubulações dos circuitos alimentadores;</a:t>
            </a:r>
          </a:p>
          <a:p>
            <a:pPr lvl="1"/>
            <a:r>
              <a:rPr lang="pt-BR" sz="2000" dirty="0" smtClean="0"/>
              <a:t>Desenho </a:t>
            </a:r>
            <a:r>
              <a:rPr lang="pt-BR" sz="2000" dirty="0"/>
              <a:t>do esquema vertical (prumada);</a:t>
            </a:r>
          </a:p>
          <a:p>
            <a:pPr lvl="1"/>
            <a:r>
              <a:rPr lang="pt-BR" sz="2000" dirty="0" smtClean="0"/>
              <a:t>Traçado </a:t>
            </a:r>
            <a:r>
              <a:rPr lang="pt-BR" sz="2000" dirty="0"/>
              <a:t>da fiação dos circuitos alimentadores.</a:t>
            </a:r>
            <a:endParaRPr lang="pt-BR" sz="36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Dimensionamento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Nesta etapa, serão feitos os dimensionamentos de todos os componentes do </a:t>
            </a:r>
            <a:r>
              <a:rPr lang="pt-BR" sz="2400" dirty="0" smtClean="0"/>
              <a:t>projeto, calculados </a:t>
            </a:r>
            <a:r>
              <a:rPr lang="pt-BR" sz="2400" dirty="0"/>
              <a:t>com base nos dados registrados nas etapas anteriores, nas normas </a:t>
            </a:r>
            <a:r>
              <a:rPr lang="pt-BR" sz="2400" dirty="0" smtClean="0"/>
              <a:t>técnicas aplicáveis </a:t>
            </a:r>
            <a:r>
              <a:rPr lang="pt-BR" sz="2400" dirty="0"/>
              <a:t>a cada caso e nas tabelas de fabricantes.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condutores</a:t>
            </a:r>
            <a:r>
              <a:rPr lang="pt-BR" sz="2000" dirty="0" smtClean="0"/>
              <a:t>;</a:t>
            </a:r>
          </a:p>
          <a:p>
            <a:pPr lvl="1"/>
            <a:r>
              <a:rPr lang="pt-BR" sz="2000" dirty="0"/>
              <a:t>Dimensionamento das tubulações;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dispositivos de proteção;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quadros.</a:t>
            </a: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Quadros de distribuição e diagramas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Nesta etapa, serão elaborados os quadros de distribuição de carga (tabela), que têm </a:t>
            </a:r>
            <a:r>
              <a:rPr lang="pt-BR" sz="2400" dirty="0" smtClean="0"/>
              <a:t>a função </a:t>
            </a:r>
            <a:r>
              <a:rPr lang="pt-BR" sz="2400" dirty="0"/>
              <a:t>de representar a distribuição e o dimensionamento dos circuitos.</a:t>
            </a:r>
          </a:p>
          <a:p>
            <a:pPr lvl="1"/>
            <a:r>
              <a:rPr lang="pt-BR" sz="2000" dirty="0" smtClean="0"/>
              <a:t>Quadros </a:t>
            </a:r>
            <a:r>
              <a:rPr lang="pt-BR" sz="2000" dirty="0"/>
              <a:t>de distribuição de carga;</a:t>
            </a:r>
          </a:p>
          <a:p>
            <a:pPr lvl="1"/>
            <a:r>
              <a:rPr lang="pt-BR" sz="2000" dirty="0" smtClean="0"/>
              <a:t>Diagramas </a:t>
            </a:r>
            <a:r>
              <a:rPr lang="pt-BR" sz="2000" dirty="0" err="1"/>
              <a:t>unifilares</a:t>
            </a:r>
            <a:r>
              <a:rPr lang="pt-BR" sz="2000" dirty="0"/>
              <a:t> (ou </a:t>
            </a:r>
            <a:r>
              <a:rPr lang="pt-BR" sz="2000" dirty="0" err="1"/>
              <a:t>multifilares</a:t>
            </a:r>
            <a:r>
              <a:rPr lang="pt-BR" sz="2000" dirty="0"/>
              <a:t>) dos </a:t>
            </a:r>
            <a:r>
              <a:rPr lang="pt-BR" sz="2000" dirty="0" err="1"/>
              <a:t>QL´s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Diagramas </a:t>
            </a:r>
            <a:r>
              <a:rPr lang="pt-BR" sz="2000" dirty="0"/>
              <a:t>de força e comando dos motores (</a:t>
            </a:r>
            <a:r>
              <a:rPr lang="pt-BR" sz="2000" dirty="0" err="1"/>
              <a:t>QF´s</a:t>
            </a:r>
            <a:r>
              <a:rPr lang="pt-BR" sz="2000" dirty="0"/>
              <a:t>);</a:t>
            </a:r>
          </a:p>
          <a:p>
            <a:pPr lvl="1"/>
            <a:r>
              <a:rPr lang="pt-BR" sz="2000" dirty="0" smtClean="0"/>
              <a:t>Diagrama </a:t>
            </a:r>
            <a:r>
              <a:rPr lang="pt-BR" sz="2000" dirty="0" err="1"/>
              <a:t>unifilar</a:t>
            </a:r>
            <a:r>
              <a:rPr lang="pt-BR" sz="2000" dirty="0"/>
              <a:t> geral.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Elaboração dos detalhes construtivos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O objetivo da elaboração dos detalhes construtivos é facilitar a interpretação do projeto</a:t>
            </a:r>
            <a:r>
              <a:rPr lang="pt-BR" sz="2400" dirty="0" smtClean="0"/>
              <a:t>, permitindo</a:t>
            </a:r>
            <a:r>
              <a:rPr lang="pt-BR" sz="2400" dirty="0"/>
              <a:t>, desta maneira, que o mesmo seja fielmente executado. Vale lembrar que </a:t>
            </a:r>
            <a:r>
              <a:rPr lang="pt-BR" sz="2400" dirty="0" smtClean="0"/>
              <a:t>quanto melhor </a:t>
            </a:r>
            <a:r>
              <a:rPr lang="pt-BR" sz="2400" dirty="0"/>
              <a:t>detalhado está um projeto, melhor poderá ser a sua execução.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Memorial descritivo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O memorial descritivo tem por objetivo fazer uma descrição sucinta do projeto</a:t>
            </a:r>
            <a:r>
              <a:rPr lang="pt-BR" sz="2400" dirty="0" smtClean="0"/>
              <a:t>, justificando</a:t>
            </a:r>
            <a:r>
              <a:rPr lang="pt-BR" sz="2400" dirty="0"/>
              <a:t>, quando necessário, as soluções adotadas. </a:t>
            </a:r>
            <a:endParaRPr lang="pt-BR" sz="2400" dirty="0" smtClean="0"/>
          </a:p>
          <a:p>
            <a:r>
              <a:rPr lang="pt-BR" sz="2400" dirty="0" smtClean="0"/>
              <a:t>Ele </a:t>
            </a:r>
            <a:r>
              <a:rPr lang="pt-BR" sz="2400" dirty="0"/>
              <a:t>é composto basicamente </a:t>
            </a:r>
            <a:r>
              <a:rPr lang="pt-BR" sz="2400" dirty="0" smtClean="0"/>
              <a:t>dos seguintes </a:t>
            </a:r>
            <a:r>
              <a:rPr lang="pt-BR" sz="2400" dirty="0"/>
              <a:t>itens:</a:t>
            </a:r>
          </a:p>
          <a:p>
            <a:pPr lvl="1"/>
            <a:r>
              <a:rPr lang="pt-BR" sz="2000" dirty="0" smtClean="0"/>
              <a:t>Dados </a:t>
            </a:r>
            <a:r>
              <a:rPr lang="pt-BR" sz="2000" dirty="0"/>
              <a:t>básicos de identificação do projeto;</a:t>
            </a:r>
          </a:p>
          <a:p>
            <a:pPr lvl="1"/>
            <a:r>
              <a:rPr lang="pt-BR" sz="2000" dirty="0" smtClean="0"/>
              <a:t>Dados </a:t>
            </a:r>
            <a:r>
              <a:rPr lang="pt-BR" sz="2000" dirty="0"/>
              <a:t>quantitativos do projeto;</a:t>
            </a:r>
          </a:p>
          <a:p>
            <a:pPr lvl="1"/>
            <a:r>
              <a:rPr lang="pt-BR" sz="2000" dirty="0" smtClean="0"/>
              <a:t>Descrição </a:t>
            </a:r>
            <a:r>
              <a:rPr lang="pt-BR" sz="2000" dirty="0"/>
              <a:t>geral do projeto;</a:t>
            </a:r>
          </a:p>
          <a:p>
            <a:pPr lvl="1"/>
            <a:r>
              <a:rPr lang="pt-BR" sz="2000" dirty="0" smtClean="0"/>
              <a:t>Documentação </a:t>
            </a:r>
            <a:r>
              <a:rPr lang="pt-BR" sz="2000" dirty="0"/>
              <a:t>do projeto;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pt-BR" sz="3600" b="1" dirty="0"/>
              <a:t>Alguns tópicos de um memorial </a:t>
            </a:r>
            <a:r>
              <a:rPr lang="pt-BR" sz="3600" b="1" dirty="0" smtClean="0"/>
              <a:t>descritivo:</a:t>
            </a:r>
          </a:p>
          <a:p>
            <a:pPr lvl="1" fontAlgn="base"/>
            <a:r>
              <a:rPr lang="pt-BR" sz="2600" dirty="0" smtClean="0"/>
              <a:t>localização </a:t>
            </a:r>
            <a:r>
              <a:rPr lang="pt-BR" sz="2600" dirty="0"/>
              <a:t>da obra;</a:t>
            </a:r>
          </a:p>
          <a:p>
            <a:pPr lvl="1" fontAlgn="base"/>
            <a:r>
              <a:rPr lang="pt-BR" sz="2600" dirty="0"/>
              <a:t>proprietário;</a:t>
            </a:r>
          </a:p>
          <a:p>
            <a:pPr lvl="1" fontAlgn="base"/>
            <a:r>
              <a:rPr lang="pt-BR" sz="2600" dirty="0"/>
              <a:t>detalhe de cada etapa da construção;</a:t>
            </a:r>
          </a:p>
          <a:p>
            <a:pPr lvl="1" fontAlgn="base"/>
            <a:r>
              <a:rPr lang="pt-BR" sz="2600" dirty="0"/>
              <a:t>alvenaria;</a:t>
            </a:r>
          </a:p>
          <a:p>
            <a:pPr lvl="1" fontAlgn="base"/>
            <a:r>
              <a:rPr lang="pt-BR" sz="2600" dirty="0"/>
              <a:t>acabamento;</a:t>
            </a:r>
          </a:p>
          <a:p>
            <a:pPr lvl="1" fontAlgn="base"/>
            <a:r>
              <a:rPr lang="pt-BR" sz="2600" dirty="0"/>
              <a:t>conceituação do projeto;</a:t>
            </a:r>
          </a:p>
          <a:p>
            <a:pPr lvl="1" fontAlgn="base"/>
            <a:r>
              <a:rPr lang="pt-BR" sz="2600" dirty="0"/>
              <a:t>normas adotadas para a realização dos cálculos;</a:t>
            </a:r>
          </a:p>
          <a:p>
            <a:pPr lvl="1" fontAlgn="base"/>
            <a:r>
              <a:rPr lang="pt-BR" sz="2600" dirty="0"/>
              <a:t>premissas básicas adotadas durante o projeto;</a:t>
            </a:r>
          </a:p>
          <a:p>
            <a:pPr lvl="1" fontAlgn="base"/>
            <a:r>
              <a:rPr lang="pt-BR" sz="2600" dirty="0"/>
              <a:t>objetivos do projeto;</a:t>
            </a:r>
          </a:p>
          <a:p>
            <a:pPr lvl="1" fontAlgn="base"/>
            <a:r>
              <a:rPr lang="pt-BR" sz="2600" dirty="0"/>
              <a:t>detalhamento de materiais empregados na obra ou no produto;</a:t>
            </a:r>
          </a:p>
          <a:p>
            <a:pPr lvl="1" fontAlgn="base"/>
            <a:r>
              <a:rPr lang="pt-BR" sz="2600" dirty="0"/>
              <a:t>demais detalhes que pode ser importantes para o entendimento completo do projeto.</a:t>
            </a:r>
          </a:p>
          <a:p>
            <a:pPr marL="0" indent="0" fontAlgn="base">
              <a:buNone/>
            </a:pPr>
            <a:r>
              <a:rPr lang="pt-BR" sz="2600" dirty="0" smtClean="0"/>
              <a:t>(</a:t>
            </a:r>
            <a:r>
              <a:rPr lang="pt-BR" sz="2600" dirty="0"/>
              <a:t>NBR 15.575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3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sz="3000" dirty="0"/>
              <a:t>Para que serve um memorial descritivo?</a:t>
            </a:r>
          </a:p>
          <a:p>
            <a:pPr lvl="1" fontAlgn="base"/>
            <a:r>
              <a:rPr lang="pt-BR" sz="2200" dirty="0"/>
              <a:t>A finalidade do memorial descritivo é relatar em texto o que está representado no projeto, é um registro técnico com valor legal quando assinado pelo profissional ou responsável técnico</a:t>
            </a:r>
            <a:r>
              <a:rPr lang="pt-BR" sz="2200" dirty="0" smtClean="0"/>
              <a:t>, assim </a:t>
            </a:r>
            <a:r>
              <a:rPr lang="pt-BR" sz="2200" dirty="0"/>
              <a:t>como os laudos para regularização de construção existente</a:t>
            </a:r>
            <a:r>
              <a:rPr lang="pt-BR" sz="2200" dirty="0" smtClean="0"/>
              <a:t>.</a:t>
            </a:r>
          </a:p>
          <a:p>
            <a:pPr lvl="1" fontAlgn="base"/>
            <a:endParaRPr lang="pt-BR" sz="1100" dirty="0"/>
          </a:p>
          <a:p>
            <a:pPr fontAlgn="base"/>
            <a:r>
              <a:rPr lang="pt-BR" sz="3000" dirty="0"/>
              <a:t>Tipos de Memoriais Descritivos:</a:t>
            </a:r>
          </a:p>
          <a:p>
            <a:pPr lvl="1" fontAlgn="base"/>
            <a:r>
              <a:rPr lang="pt-BR" sz="2200" dirty="0"/>
              <a:t>MEMORIAL DESCRITIVO RESIDENCIAL</a:t>
            </a:r>
          </a:p>
          <a:p>
            <a:pPr lvl="1" fontAlgn="base"/>
            <a:r>
              <a:rPr lang="pt-BR" sz="2200" dirty="0"/>
              <a:t>MEMORIAL DESCRITIVO COMERCIAL</a:t>
            </a:r>
          </a:p>
          <a:p>
            <a:pPr lvl="1" fontAlgn="base"/>
            <a:r>
              <a:rPr lang="pt-BR" sz="2200" dirty="0"/>
              <a:t>MEMORIAL DESCRITIVO PARA EXECUÇÃO DE PISCINA</a:t>
            </a:r>
          </a:p>
          <a:p>
            <a:pPr lvl="1" fontAlgn="base"/>
            <a:r>
              <a:rPr lang="pt-BR" sz="2200" dirty="0"/>
              <a:t>MEMORIAL DESCRITIVO DE DESMEMBRAMENTO</a:t>
            </a:r>
          </a:p>
          <a:p>
            <a:pPr lvl="1" fontAlgn="base"/>
            <a:r>
              <a:rPr lang="pt-BR" sz="2200" dirty="0"/>
              <a:t>MEMORIAL DESCRITIVO DE UNIFICAÇÃO</a:t>
            </a:r>
          </a:p>
          <a:p>
            <a:pPr lvl="1" fontAlgn="base"/>
            <a:r>
              <a:rPr lang="pt-BR" sz="2200" dirty="0"/>
              <a:t>MEMORIAL DESCRITIVO DE RESIDÊNCIA PARA DEMOLIÇÃO</a:t>
            </a:r>
          </a:p>
          <a:p>
            <a:pPr lvl="1" fontAlgn="base"/>
            <a:r>
              <a:rPr lang="pt-BR" sz="2200" dirty="0"/>
              <a:t>MEMORIAL DE TANQUE SÉPTICO E FOSSA (constam desenhos e é solicitado geralmente quando não há rede de esgoto pública no local).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Memorial de cálculo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Neste documento, serão apresentados o resumo dos principais cálculos </a:t>
            </a:r>
            <a:r>
              <a:rPr lang="pt-BR" sz="2400" dirty="0" smtClean="0"/>
              <a:t>e dimensionamentos</a:t>
            </a:r>
            <a:r>
              <a:rPr lang="pt-BR" sz="2400" dirty="0"/>
              <a:t>:</a:t>
            </a:r>
          </a:p>
          <a:p>
            <a:pPr lvl="1"/>
            <a:r>
              <a:rPr lang="pt-BR" sz="2000" dirty="0" smtClean="0"/>
              <a:t>Cálculos </a:t>
            </a:r>
            <a:r>
              <a:rPr lang="pt-BR" sz="2000" dirty="0"/>
              <a:t>das previsões de cargas;</a:t>
            </a:r>
          </a:p>
          <a:p>
            <a:pPr lvl="1"/>
            <a:r>
              <a:rPr lang="pt-BR" sz="2000" dirty="0" smtClean="0"/>
              <a:t>Determinação </a:t>
            </a:r>
            <a:r>
              <a:rPr lang="pt-BR" sz="2000" dirty="0"/>
              <a:t>da provável demanda;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de condutores;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de </a:t>
            </a:r>
            <a:r>
              <a:rPr lang="pt-BR" sz="2000" dirty="0" err="1"/>
              <a:t>eletrodutos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Dimensionamento </a:t>
            </a:r>
            <a:r>
              <a:rPr lang="pt-BR" sz="2000" dirty="0"/>
              <a:t>dos dispositivos de proteção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Elaboração das especificações técnicas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As especificações técnicas detalham os tipos de materiais que serão empregados, </a:t>
            </a:r>
            <a:r>
              <a:rPr lang="pt-BR" sz="2400" dirty="0" smtClean="0"/>
              <a:t>como especificação </a:t>
            </a:r>
            <a:r>
              <a:rPr lang="pt-BR" sz="2400" dirty="0"/>
              <a:t>do fabricante, prevendo, porém, o uso de similares com a </a:t>
            </a:r>
            <a:r>
              <a:rPr lang="pt-BR" sz="2400" dirty="0" smtClean="0"/>
              <a:t>mesma qualificação </a:t>
            </a:r>
            <a:r>
              <a:rPr lang="pt-BR" sz="2400" dirty="0"/>
              <a:t>técnica. </a:t>
            </a:r>
            <a:endParaRPr lang="pt-BR" sz="2400" dirty="0" smtClean="0"/>
          </a:p>
          <a:p>
            <a:r>
              <a:rPr lang="pt-BR" sz="2400" dirty="0" smtClean="0"/>
              <a:t>Neste </a:t>
            </a:r>
            <a:r>
              <a:rPr lang="pt-BR" sz="2400" dirty="0"/>
              <a:t>documento, também, em alguns projetos, relacionam-se </a:t>
            </a:r>
            <a:r>
              <a:rPr lang="pt-BR" sz="2400" dirty="0" smtClean="0"/>
              <a:t>os serviços </a:t>
            </a:r>
            <a:r>
              <a:rPr lang="pt-BR" sz="2400" dirty="0"/>
              <a:t>a executar, bem como os procedimentos de sua execução, com a citação </a:t>
            </a:r>
            <a:r>
              <a:rPr lang="pt-BR" sz="2400" dirty="0" smtClean="0"/>
              <a:t>das respectivas </a:t>
            </a:r>
            <a:r>
              <a:rPr lang="pt-BR" sz="2400" dirty="0"/>
              <a:t>normas técnicas.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O objetivo de um projeto de instalações elétricas é garantir a transferência de energia </a:t>
            </a:r>
            <a:r>
              <a:rPr lang="pt-BR" sz="2400" dirty="0" smtClean="0"/>
              <a:t>desde uma </a:t>
            </a:r>
            <a:r>
              <a:rPr lang="pt-BR" sz="2400" dirty="0"/>
              <a:t>fonte, em geral a rede de distribuição da concessionária ou geradores particulares, até </a:t>
            </a:r>
            <a:r>
              <a:rPr lang="pt-BR" sz="2400" dirty="0" smtClean="0"/>
              <a:t>os pontos </a:t>
            </a:r>
            <a:r>
              <a:rPr lang="pt-BR" sz="2400" dirty="0"/>
              <a:t>de utilização (pontos de luz, tomadas, motores, </a:t>
            </a:r>
            <a:r>
              <a:rPr lang="pt-BR" sz="2400" dirty="0" err="1"/>
              <a:t>etc</a:t>
            </a:r>
            <a:r>
              <a:rPr lang="pt-BR" sz="2400" dirty="0"/>
              <a:t>). </a:t>
            </a:r>
            <a:endParaRPr lang="pt-BR" sz="2400" dirty="0" smtClean="0"/>
          </a:p>
          <a:p>
            <a:pPr algn="just"/>
            <a:endParaRPr lang="pt-BR" sz="1200" dirty="0"/>
          </a:p>
          <a:p>
            <a:pPr algn="just"/>
            <a:r>
              <a:rPr lang="pt-BR" sz="2400" dirty="0" smtClean="0"/>
              <a:t>Para </a:t>
            </a:r>
            <a:r>
              <a:rPr lang="pt-BR" sz="2400" dirty="0"/>
              <a:t>que isto se faça de </a:t>
            </a:r>
            <a:r>
              <a:rPr lang="pt-BR" sz="2400" dirty="0" smtClean="0"/>
              <a:t>maneira segura </a:t>
            </a:r>
            <a:r>
              <a:rPr lang="pt-BR" sz="2400" dirty="0"/>
              <a:t>e eficaz é necessário que o projeto seja elaborado, observando as prescrições </a:t>
            </a:r>
            <a:r>
              <a:rPr lang="pt-BR" sz="2400" dirty="0" smtClean="0"/>
              <a:t>das diversas </a:t>
            </a:r>
            <a:r>
              <a:rPr lang="pt-BR" sz="2400" dirty="0"/>
              <a:t>normas técnicas aplicáveis</a:t>
            </a:r>
            <a:r>
              <a:rPr lang="pt-BR" sz="2400" dirty="0" smtClean="0"/>
              <a:t>.</a:t>
            </a:r>
          </a:p>
          <a:p>
            <a:pPr algn="just"/>
            <a:endParaRPr lang="pt-BR" sz="1200" dirty="0"/>
          </a:p>
          <a:p>
            <a:pPr algn="just"/>
            <a:r>
              <a:rPr lang="pt-BR" sz="2400" dirty="0"/>
              <a:t>O projeto de instalações elétricas pode ser dividido em categorias:</a:t>
            </a:r>
          </a:p>
          <a:p>
            <a:pPr lvl="1" algn="just"/>
            <a:r>
              <a:rPr lang="pt-BR" sz="2000" dirty="0"/>
              <a:t>a) Residencial (único e coletivo);</a:t>
            </a:r>
          </a:p>
          <a:p>
            <a:pPr lvl="1" algn="just"/>
            <a:r>
              <a:rPr lang="pt-BR" sz="2000" dirty="0"/>
              <a:t>b) Comercial;</a:t>
            </a:r>
          </a:p>
          <a:p>
            <a:pPr lvl="1" algn="just"/>
            <a:r>
              <a:rPr lang="pt-BR" sz="2000" dirty="0"/>
              <a:t>c) Industrial;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Elaboração da lista de material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Listagem de todos os materiais que serão empregados na execução do projeto, com as </a:t>
            </a:r>
            <a:r>
              <a:rPr lang="pt-BR" sz="2400" dirty="0" smtClean="0"/>
              <a:t>suas respectivas </a:t>
            </a:r>
            <a:r>
              <a:rPr lang="pt-BR" sz="2400" dirty="0"/>
              <a:t>especificações e quantidades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ART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Anotação de Responsabilidade Técnica do Responsável Técnico pelo projeto junto </a:t>
            </a:r>
            <a:r>
              <a:rPr lang="pt-BR" sz="2400" dirty="0" smtClean="0"/>
              <a:t>à jurisdição </a:t>
            </a:r>
            <a:r>
              <a:rPr lang="pt-BR" sz="2400" dirty="0"/>
              <a:t>do CREA local</a:t>
            </a:r>
            <a:r>
              <a:rPr lang="pt-BR" sz="2000" dirty="0"/>
              <a:t>.</a:t>
            </a:r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1ª análise da concessionária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Análise, pelo órgão técnico da concessionária local, da adequação do projeto às </a:t>
            </a:r>
            <a:r>
              <a:rPr lang="pt-BR" sz="2400" dirty="0" smtClean="0"/>
              <a:t>normas técnicas </a:t>
            </a:r>
            <a:r>
              <a:rPr lang="pt-BR" sz="2400" dirty="0"/>
              <a:t>e padrões de fornecimento. </a:t>
            </a:r>
            <a:endParaRPr lang="pt-BR" sz="2400" dirty="0" smtClean="0"/>
          </a:p>
          <a:p>
            <a:r>
              <a:rPr lang="pt-BR" sz="2400" dirty="0" smtClean="0"/>
              <a:t>Em </a:t>
            </a:r>
            <a:r>
              <a:rPr lang="pt-BR" sz="2400" dirty="0"/>
              <a:t>geral, esta análise fica limitada ao cálculo </a:t>
            </a:r>
            <a:r>
              <a:rPr lang="pt-BR" sz="2400" dirty="0" smtClean="0"/>
              <a:t>da demanda</a:t>
            </a:r>
            <a:r>
              <a:rPr lang="pt-BR" sz="2400" dirty="0"/>
              <a:t>, ao padrão de fornecimento, à entrada de serviço e à rede de alimentadores até </a:t>
            </a:r>
            <a:r>
              <a:rPr lang="pt-BR" sz="2400" dirty="0" smtClean="0"/>
              <a:t>a chegada </a:t>
            </a:r>
            <a:r>
              <a:rPr lang="pt-BR" sz="2400" dirty="0"/>
              <a:t>nos quadros terminais (prumada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É importante observar que, em hipótese alguma, </a:t>
            </a:r>
            <a:r>
              <a:rPr lang="pt-BR" sz="2400" dirty="0" smtClean="0"/>
              <a:t>a análise </a:t>
            </a:r>
            <a:r>
              <a:rPr lang="pt-BR" sz="2400" dirty="0"/>
              <a:t>e posterior aprovação por parte da concessionária exime o projetista de </a:t>
            </a:r>
            <a:r>
              <a:rPr lang="pt-BR" sz="2400" dirty="0" smtClean="0"/>
              <a:t>sua responsabilidade </a:t>
            </a:r>
            <a:r>
              <a:rPr lang="pt-BR" sz="2400" dirty="0"/>
              <a:t>técnica.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Revisão do projeto (se necessário)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Possíveis adequações ou modificações para atender à padronização e normas técnicas </a:t>
            </a:r>
            <a:r>
              <a:rPr lang="pt-BR" sz="2400" dirty="0" smtClean="0"/>
              <a:t>da concessionária</a:t>
            </a:r>
          </a:p>
          <a:p>
            <a:endParaRPr lang="pt-BR" sz="2400" dirty="0"/>
          </a:p>
          <a:p>
            <a:r>
              <a:rPr lang="pt-BR" b="1" dirty="0" smtClean="0">
                <a:solidFill>
                  <a:srgbClr val="FF9900"/>
                </a:solidFill>
              </a:rPr>
              <a:t>Aprovação da concessionária</a:t>
            </a:r>
            <a:endParaRPr lang="pt-BR" b="1" dirty="0">
              <a:solidFill>
                <a:srgbClr val="FF9900"/>
              </a:solidFill>
            </a:endParaRPr>
          </a:p>
          <a:p>
            <a:r>
              <a:rPr lang="pt-BR" sz="2400" dirty="0"/>
              <a:t>Termo técnico que atesta que o projeto </a:t>
            </a:r>
            <a:r>
              <a:rPr lang="pt-BR" sz="2400" dirty="0" smtClean="0"/>
              <a:t>está </a:t>
            </a:r>
            <a:r>
              <a:rPr lang="pt-BR" sz="2400" dirty="0"/>
              <a:t>de acordo com os padrões </a:t>
            </a:r>
            <a:r>
              <a:rPr lang="pt-BR" sz="2400" dirty="0" smtClean="0"/>
              <a:t>e normas </a:t>
            </a:r>
            <a:r>
              <a:rPr lang="pt-BR" sz="2400" dirty="0"/>
              <a:t>técnicas da concessionária, e com o qual o consumidor poderá efetivar o pedido </a:t>
            </a:r>
            <a:r>
              <a:rPr lang="pt-BR" sz="2400" dirty="0" smtClean="0"/>
              <a:t>de ligação da instalação </a:t>
            </a:r>
            <a:r>
              <a:rPr lang="pt-BR" sz="2400" dirty="0"/>
              <a:t>à rede de distribuição de energia.</a:t>
            </a:r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4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7848872" cy="475252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Nota importante</a:t>
            </a:r>
          </a:p>
          <a:p>
            <a:r>
              <a:rPr lang="pt-BR" sz="2400" dirty="0"/>
              <a:t>O roteiro descrito anteriormente é em geral seguido por uma boa </a:t>
            </a:r>
            <a:r>
              <a:rPr lang="pt-BR" sz="2400" dirty="0" smtClean="0"/>
              <a:t>parcela de </a:t>
            </a:r>
            <a:r>
              <a:rPr lang="pt-BR" sz="2400" dirty="0"/>
              <a:t>projetistas. </a:t>
            </a:r>
            <a:endParaRPr lang="pt-BR" sz="2400" dirty="0" smtClean="0"/>
          </a:p>
          <a:p>
            <a:r>
              <a:rPr lang="pt-BR" sz="2400" dirty="0" smtClean="0"/>
              <a:t>Muitas </a:t>
            </a:r>
            <a:r>
              <a:rPr lang="pt-BR" sz="2400" dirty="0"/>
              <a:t>vezes esta ordem pode ser alterada, em função da complexidade de </a:t>
            </a:r>
            <a:r>
              <a:rPr lang="pt-BR" sz="2400" dirty="0" smtClean="0"/>
              <a:t>cada projeto </a:t>
            </a:r>
            <a:r>
              <a:rPr lang="pt-BR" sz="2400" dirty="0"/>
              <a:t>e conforme a composição numérica e qualitativa da equipe que o elabora. </a:t>
            </a:r>
            <a:endParaRPr lang="pt-BR" sz="2400" dirty="0" smtClean="0"/>
          </a:p>
          <a:p>
            <a:r>
              <a:rPr lang="pt-BR" sz="2400" dirty="0" smtClean="0"/>
              <a:t>Conforme a necessidade</a:t>
            </a:r>
            <a:r>
              <a:rPr lang="pt-BR" sz="2400" dirty="0"/>
              <a:t>, algumas etapas poderão ser acrescidas de outros níveis, suprimidas ou </a:t>
            </a:r>
            <a:r>
              <a:rPr lang="pt-BR" sz="2400" dirty="0" smtClean="0"/>
              <a:t>fundidas duas </a:t>
            </a:r>
            <a:r>
              <a:rPr lang="pt-BR" sz="2400" dirty="0"/>
              <a:t>ou mais delas em uma só.</a:t>
            </a:r>
            <a:endParaRPr lang="pt-BR" sz="4400" dirty="0"/>
          </a:p>
          <a:p>
            <a:pPr algn="just"/>
            <a:endParaRPr lang="pt-BR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smtClean="0">
                <a:solidFill>
                  <a:srgbClr val="FF9900"/>
                </a:solidFill>
              </a:rPr>
              <a:t>Apresentação do Curso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Componentes do Projeto</a:t>
            </a:r>
          </a:p>
          <a:p>
            <a:r>
              <a:rPr lang="pt-BR" sz="2400" dirty="0"/>
              <a:t>Sendo a representação escrita de uma instalação, o projeto consiste basicamente </a:t>
            </a:r>
            <a:r>
              <a:rPr lang="pt-BR" sz="2400" dirty="0" smtClean="0"/>
              <a:t>em desenhos </a:t>
            </a:r>
            <a:r>
              <a:rPr lang="pt-BR" sz="2400" dirty="0"/>
              <a:t>e documentos. </a:t>
            </a:r>
            <a:endParaRPr lang="pt-BR" sz="2400" dirty="0" smtClean="0"/>
          </a:p>
          <a:p>
            <a:r>
              <a:rPr lang="pt-BR" sz="2400" dirty="0" smtClean="0"/>
              <a:t>De </a:t>
            </a:r>
            <a:r>
              <a:rPr lang="pt-BR" sz="2400" dirty="0"/>
              <a:t>uma maneira geral, em um projeto de instalações elétricas </a:t>
            </a:r>
            <a:r>
              <a:rPr lang="pt-BR" sz="2400" dirty="0" smtClean="0"/>
              <a:t>de edifícios </a:t>
            </a:r>
            <a:r>
              <a:rPr lang="pt-BR" sz="2400" dirty="0"/>
              <a:t>de uso coletivo, temos as seguintes partes:</a:t>
            </a:r>
          </a:p>
          <a:p>
            <a:pPr lvl="1"/>
            <a:r>
              <a:rPr lang="pt-BR" sz="2000" dirty="0" smtClean="0"/>
              <a:t>ART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Carta </a:t>
            </a:r>
            <a:r>
              <a:rPr lang="pt-BR" sz="2000" dirty="0"/>
              <a:t>de solicitação de aprovação à concessionária;</a:t>
            </a:r>
          </a:p>
          <a:p>
            <a:pPr lvl="1"/>
            <a:r>
              <a:rPr lang="pt-BR" sz="2000" dirty="0" smtClean="0"/>
              <a:t>Memorial </a:t>
            </a:r>
            <a:r>
              <a:rPr lang="pt-BR" sz="2000" dirty="0"/>
              <a:t>descritivo;</a:t>
            </a:r>
          </a:p>
          <a:p>
            <a:pPr lvl="1"/>
            <a:r>
              <a:rPr lang="pt-BR" sz="2000" dirty="0" smtClean="0"/>
              <a:t>Memorial </a:t>
            </a:r>
            <a:r>
              <a:rPr lang="pt-BR" sz="2000" dirty="0"/>
              <a:t>de cálculo (cálculo da demanda, dimensionamento dos condutores</a:t>
            </a:r>
            <a:r>
              <a:rPr lang="pt-BR" sz="2000" dirty="0" smtClean="0"/>
              <a:t>, dimensionamento </a:t>
            </a:r>
            <a:r>
              <a:rPr lang="pt-BR" sz="2000" dirty="0"/>
              <a:t>dos condutos, dimensionamento das proteções</a:t>
            </a:r>
            <a:r>
              <a:rPr lang="pt-BR" sz="2000" dirty="0" smtClean="0"/>
              <a:t>);</a:t>
            </a:r>
          </a:p>
          <a:p>
            <a:pPr lvl="1"/>
            <a:r>
              <a:rPr lang="pt-BR" sz="2000" dirty="0" smtClean="0"/>
              <a:t>Plantas </a:t>
            </a:r>
            <a:r>
              <a:rPr lang="pt-BR" sz="2000" dirty="0"/>
              <a:t>(planta de situação, planta de pavimentos);</a:t>
            </a:r>
          </a:p>
          <a:p>
            <a:pPr lvl="1"/>
            <a:r>
              <a:rPr lang="pt-BR" sz="2000" dirty="0" smtClean="0"/>
              <a:t>Esquemas </a:t>
            </a:r>
            <a:r>
              <a:rPr lang="pt-BR" sz="2000" dirty="0"/>
              <a:t>verticais (prumadas);</a:t>
            </a:r>
          </a:p>
          <a:p>
            <a:pPr lvl="1"/>
            <a:r>
              <a:rPr lang="pt-BR" sz="2000" dirty="0" smtClean="0"/>
              <a:t>Quadros </a:t>
            </a:r>
            <a:r>
              <a:rPr lang="pt-BR" sz="2000" dirty="0"/>
              <a:t>(quadros de distribuição de cargas, diagramas </a:t>
            </a:r>
            <a:r>
              <a:rPr lang="pt-BR" sz="2000" dirty="0" err="1"/>
              <a:t>multifilares</a:t>
            </a:r>
            <a:r>
              <a:rPr lang="pt-BR" sz="2000" dirty="0"/>
              <a:t> ou </a:t>
            </a:r>
            <a:r>
              <a:rPr lang="pt-BR" sz="2000" dirty="0" err="1"/>
              <a:t>unifilares</a:t>
            </a:r>
            <a:r>
              <a:rPr lang="pt-BR" sz="2000" dirty="0"/>
              <a:t>);</a:t>
            </a:r>
          </a:p>
          <a:p>
            <a:pPr lvl="1"/>
            <a:r>
              <a:rPr lang="pt-BR" sz="2000" dirty="0" smtClean="0"/>
              <a:t>Detalhes </a:t>
            </a:r>
            <a:r>
              <a:rPr lang="pt-BR" sz="2000" dirty="0"/>
              <a:t>(entrada de serviço, caixa </a:t>
            </a:r>
            <a:r>
              <a:rPr lang="pt-BR" sz="2000" dirty="0" smtClean="0"/>
              <a:t>seccionadora</a:t>
            </a:r>
            <a:r>
              <a:rPr lang="pt-BR" sz="2000" dirty="0"/>
              <a:t>, centros de medição, caixas </a:t>
            </a:r>
            <a:r>
              <a:rPr lang="pt-BR" sz="2000" dirty="0" smtClean="0"/>
              <a:t>de passagem</a:t>
            </a:r>
            <a:r>
              <a:rPr lang="pt-BR" sz="2000" dirty="0"/>
              <a:t>, aterramentos, outros);</a:t>
            </a:r>
          </a:p>
          <a:p>
            <a:pPr lvl="1"/>
            <a:r>
              <a:rPr lang="pt-BR" sz="2000" dirty="0" smtClean="0"/>
              <a:t>Convenções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Especificações</a:t>
            </a:r>
            <a:r>
              <a:rPr lang="pt-BR" sz="2000" dirty="0"/>
              <a:t>;</a:t>
            </a:r>
          </a:p>
          <a:p>
            <a:pPr lvl="1"/>
            <a:r>
              <a:rPr lang="pt-BR" sz="2000" dirty="0" smtClean="0"/>
              <a:t>Lista </a:t>
            </a:r>
            <a:r>
              <a:rPr lang="pt-BR" sz="2000" dirty="0"/>
              <a:t>de </a:t>
            </a:r>
            <a:r>
              <a:rPr lang="pt-BR" sz="2000" dirty="0" smtClean="0"/>
              <a:t>materiais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0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91128" cy="501317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Normatização</a:t>
            </a:r>
          </a:p>
          <a:p>
            <a:r>
              <a:rPr lang="pt-BR" sz="2400" b="1" dirty="0"/>
              <a:t>Simbologia</a:t>
            </a:r>
          </a:p>
          <a:p>
            <a:pPr lvl="1"/>
            <a:r>
              <a:rPr lang="pt-BR" sz="2200" dirty="0"/>
              <a:t>A fim de facilitar a execução do projeto e a identificação dos diversos pontos de utilização</a:t>
            </a:r>
            <a:r>
              <a:rPr lang="pt-BR" sz="2200" dirty="0" smtClean="0"/>
              <a:t>, lança-se mão </a:t>
            </a:r>
            <a:r>
              <a:rPr lang="pt-BR" sz="2200" dirty="0"/>
              <a:t>de símbolos gráficos.</a:t>
            </a:r>
          </a:p>
          <a:p>
            <a:pPr lvl="1"/>
            <a:r>
              <a:rPr lang="pt-BR" sz="2200" dirty="0"/>
              <a:t>Os símbolos gráficos utilizados nos projetos de instalações elétricas são padronizados </a:t>
            </a:r>
            <a:r>
              <a:rPr lang="pt-BR" sz="2200" dirty="0" smtClean="0"/>
              <a:t>pela ABNT </a:t>
            </a:r>
            <a:r>
              <a:rPr lang="pt-BR" sz="2200" dirty="0"/>
              <a:t>– Associação Brasileira de Normas Técnicas, através das seguintes normas:</a:t>
            </a:r>
          </a:p>
          <a:p>
            <a:pPr lvl="2"/>
            <a:r>
              <a:rPr lang="pt-BR" sz="2000" dirty="0" smtClean="0"/>
              <a:t>NBR-5444</a:t>
            </a:r>
            <a:r>
              <a:rPr lang="pt-BR" sz="2000" dirty="0"/>
              <a:t>: símbolos gráficos para instalações prediais;</a:t>
            </a:r>
          </a:p>
          <a:p>
            <a:pPr lvl="2"/>
            <a:r>
              <a:rPr lang="pt-BR" sz="2000" dirty="0" smtClean="0"/>
              <a:t>NBR-5446</a:t>
            </a:r>
            <a:r>
              <a:rPr lang="pt-BR" sz="2000" dirty="0"/>
              <a:t>: símbolos gráficos de relacionamento usados na confecção de esquemas;</a:t>
            </a:r>
          </a:p>
          <a:p>
            <a:pPr lvl="2"/>
            <a:r>
              <a:rPr lang="pt-BR" sz="2000" dirty="0" smtClean="0"/>
              <a:t>NBR-5453</a:t>
            </a:r>
            <a:r>
              <a:rPr lang="pt-BR" sz="2000" dirty="0"/>
              <a:t>: sinais e símbolos para eletricidade;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80728"/>
            <a:ext cx="846313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solidFill>
                  <a:srgbClr val="FF9900"/>
                </a:solidFill>
              </a:rPr>
              <a:t>Projeto de Instalações Elétricas</a:t>
            </a:r>
            <a:r>
              <a:rPr lang="pt-BR" sz="4400" dirty="0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6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8" y="-744"/>
            <a:ext cx="3857625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90" y="1484784"/>
            <a:ext cx="458656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1" y="0"/>
            <a:ext cx="4648258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62" y="1556792"/>
            <a:ext cx="4141538" cy="39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" y="17690"/>
            <a:ext cx="4035245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14" y="1953342"/>
            <a:ext cx="4689085" cy="37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" y="-27384"/>
            <a:ext cx="4558219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6087"/>
            <a:ext cx="3959590" cy="38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940</TotalTime>
  <Words>2216</Words>
  <Application>Microsoft Office PowerPoint</Application>
  <PresentationFormat>Apresentação na tela (4:3)</PresentationFormat>
  <Paragraphs>255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térmico</vt:lpstr>
      <vt:lpstr>SEL 0311  INSTALAÇÃOES ELÉTRICAS 1 Aula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72</cp:revision>
  <dcterms:created xsi:type="dcterms:W3CDTF">2016-07-30T18:39:25Z</dcterms:created>
  <dcterms:modified xsi:type="dcterms:W3CDTF">2017-03-13T11:52:37Z</dcterms:modified>
</cp:coreProperties>
</file>