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Planilha_do_Microsoft_Excel_97-2003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79658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/>
              <a:t>Chapter 11</a:t>
            </a:r>
            <a:br>
              <a:rPr lang="en-GB" altLang="en-US" sz="5400" b="1" dirty="0"/>
            </a:br>
            <a:r>
              <a:rPr lang="en-GB" altLang="en-US" b="1" dirty="0"/>
              <a:t>Vertical Integration and the </a:t>
            </a:r>
            <a:br>
              <a:rPr lang="en-GB" altLang="en-US" b="1" dirty="0"/>
            </a:br>
            <a:r>
              <a:rPr lang="en-GB" altLang="en-US" b="1" dirty="0"/>
              <a:t>Scope of the Firm</a:t>
            </a:r>
            <a:r>
              <a:rPr lang="en-GB" altLang="en-US" b="1" dirty="0">
                <a:solidFill>
                  <a:srgbClr val="4F86B2"/>
                </a:solidFill>
              </a:rPr>
              <a:t/>
            </a:r>
            <a:br>
              <a:rPr lang="en-GB" altLang="en-US" b="1" dirty="0">
                <a:solidFill>
                  <a:srgbClr val="4F86B2"/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E21DE-BE67-426A-B03E-290C5683DB7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667188" y="0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Vertical Integration vs. Outsourcing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Key Considerations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73877"/>
              </p:ext>
            </p:extLst>
          </p:nvPr>
        </p:nvGraphicFramePr>
        <p:xfrm>
          <a:off x="0" y="1113221"/>
          <a:ext cx="9144000" cy="5012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2018"/>
                <a:gridCol w="4101982"/>
              </a:tblGrid>
              <a:tr h="548767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How many firms are available to transact with?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The few the companies,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the more attractive is VI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0" marB="45710">
                    <a:solidFill>
                      <a:schemeClr val="bg1"/>
                    </a:solidFill>
                  </a:tcPr>
                </a:tc>
              </a:tr>
              <a:tr h="33709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Is transaction-specific investment needed?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If yes, VI more attractive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</a:tr>
              <a:tr h="337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Does limited information permit cheating?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VI can limit opportunism 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</a:tr>
              <a:tr h="5264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Are taxes or regulation imposed  on transactions?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VI can avoid them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</a:tr>
              <a:tr h="54876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Are future market conditions uncertain?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Uncertainty favors VI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  <a:p>
                      <a:endParaRPr lang="en-GB" sz="1600" dirty="0"/>
                    </a:p>
                  </a:txBody>
                  <a:tcPr marL="91450" marR="91450" marT="45710" marB="45710"/>
                </a:tc>
              </a:tr>
              <a:tr h="5487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Do the 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different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stages have similar optimal stages of operation?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Greater the similarity, the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more attractive is VI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</a:tr>
              <a:tr h="337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Are the two stages strategically similar?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Strategic similarity favors VI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</a:tr>
              <a:tr h="54876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Is entrepreneurial initiative required?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If so, VI may blunt high-powered profit incentives</a:t>
                      </a:r>
                    </a:p>
                  </a:txBody>
                  <a:tcPr marL="91450" marR="91450" marT="45710" marB="45710"/>
                </a:tc>
              </a:tr>
              <a:tr h="5487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How uncertain is market demand?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Greater the unpredictability – the more costly VI</a:t>
                      </a: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1450" marR="91450" marT="45710" marB="45710"/>
                </a:tc>
              </a:tr>
              <a:tr h="54876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Are risks compounded by linkages between  vertical stages?</a:t>
                      </a:r>
                      <a:endParaRPr lang="en-GB" sz="16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VI increases risk</a:t>
                      </a:r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630EA-C69F-4A8D-BCC2-8CBAD373998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0" y="64540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Value Chain for Steel Cans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10359" y="555362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4267748"/>
            <a:ext cx="8448675" cy="123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600" dirty="0">
                <a:latin typeface="+mj-lt"/>
                <a:cs typeface="Arial" pitchFamily="34" charset="0"/>
              </a:rPr>
              <a:t>What factors explain </a:t>
            </a:r>
            <a:r>
              <a:rPr lang="en-US" sz="2600" i="1" dirty="0">
                <a:cs typeface="Arial" pitchFamily="34" charset="0"/>
              </a:rPr>
              <a:t>why some stages are vertically integrated, while others are linked by market transactions?</a:t>
            </a:r>
            <a:endParaRPr lang="en-US" sz="2600" dirty="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200" kern="0" dirty="0">
              <a:cs typeface="Arial" pitchFamily="34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451"/>
            <a:ext cx="90360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31D37-36EE-4434-A31F-C1C2E6C38FC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0" y="1606550"/>
            <a:ext cx="7924800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Choices not limited to vertical integration or arms’-length contracts: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Several intermediate types of vertical relationship: these may combine benefits of both market transactions and internalization</a:t>
            </a:r>
            <a:endParaRPr lang="en-GB" sz="24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kern="0" dirty="0">
                <a:latin typeface="+mj-lt"/>
                <a:cs typeface="Arial" pitchFamily="34" charset="0"/>
              </a:rPr>
              <a:t>Key issues in designing vertical relationships: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No generic solution: depends upon the resources, capabilities and strategy of the individual firm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How is risk to be allocated between the parties?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Are the incentives appropriate?</a:t>
            </a:r>
            <a:endParaRPr lang="en-US" sz="2400" kern="0" dirty="0">
              <a:cs typeface="Arial" pitchFamily="34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730250" y="160338"/>
            <a:ext cx="7956550" cy="11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300" b="1" dirty="0">
                <a:solidFill>
                  <a:srgbClr val="4F86B2"/>
                </a:solidFill>
              </a:rPr>
              <a:t>Designing Vertical Relationships: Long-Term Contracts &amp; Quasi-Vertical Integration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17462" y="568407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4076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82744-C5AB-4E60-8494-3D6C88E12F6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388" y="1212412"/>
            <a:ext cx="7924800" cy="449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cs typeface="Arial" pitchFamily="34" charset="0"/>
              </a:rPr>
              <a:t>From competitive contracting to supplier partnerships, e.g. in autos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cs typeface="Arial" pitchFamily="34" charset="0"/>
              </a:rPr>
              <a:t>From vertical integration to outsourcing (not just components, also IT, distribution, and administrative services)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cs typeface="Arial" pitchFamily="34" charset="0"/>
              </a:rPr>
              <a:t>Diffusion of  franchising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cs typeface="Arial" pitchFamily="34" charset="0"/>
              </a:rPr>
              <a:t>Technology partnerships (e.g. IBM- Apple; Canon- HP)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cs typeface="Arial" pitchFamily="34" charset="0"/>
              </a:rPr>
              <a:t>Inter-firm networks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600" kern="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600" b="1" kern="0" dirty="0">
                <a:cs typeface="Arial" pitchFamily="34" charset="0"/>
              </a:rPr>
              <a:t>General conclusion: B</a:t>
            </a:r>
            <a:r>
              <a:rPr lang="en-US" sz="2600" b="1" dirty="0">
                <a:cs typeface="Arial" pitchFamily="34" charset="0"/>
              </a:rPr>
              <a:t>oundaries between firms and markets becoming increasingly blurred</a:t>
            </a:r>
            <a:endParaRPr lang="en-US" sz="2600" b="1" kern="0" dirty="0">
              <a:cs typeface="Arial" pitchFamily="34" charset="0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69638" y="300831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Recent Trends in Vertical Relationships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7462" y="570662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2946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A71FB-D585-4E37-88CD-F6C3D232C5BA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Different Types of Vertical Relationship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5727701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  <p:pic>
        <p:nvPicPr>
          <p:cNvPr id="14341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1"/>
            <a:ext cx="90360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8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7462" y="57156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85E5C-7121-4853-9D69-99A4DB76164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572595" y="177581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Vertical Integration and the</a:t>
            </a:r>
          </a:p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Scope of the Firm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EDE49-3EB1-45D8-A975-F2337401E26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57437" y="1404938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2950367" y="1778794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900112" y="2870748"/>
            <a:ext cx="77755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Transactions costs and the scope of the firm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GB" altLang="en-US" sz="2600" dirty="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The costs and benefits of vertical integration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GB" altLang="en-US" sz="2600" dirty="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Designing vertical relationships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464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4F48A-88BA-446C-97A2-476E23283FF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451" y="1811501"/>
            <a:ext cx="79248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+mn-cs"/>
              </a:rPr>
              <a:t>Business Strategy</a:t>
            </a:r>
            <a:r>
              <a:rPr lang="en-GB" sz="2600" dirty="0">
                <a:latin typeface="+mj-lt"/>
                <a:cs typeface="+mn-cs"/>
              </a:rPr>
              <a:t> is concerned with </a:t>
            </a:r>
            <a:r>
              <a:rPr lang="en-GB" sz="2600" i="1" dirty="0">
                <a:latin typeface="+mj-lt"/>
                <a:cs typeface="+mn-cs"/>
              </a:rPr>
              <a:t>how</a:t>
            </a:r>
            <a:r>
              <a:rPr lang="en-GB" sz="2600" dirty="0">
                <a:latin typeface="+mj-lt"/>
                <a:cs typeface="+mn-cs"/>
              </a:rPr>
              <a:t> a firm competes within a particular market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kern="0" dirty="0">
                <a:latin typeface="+mj-lt"/>
                <a:cs typeface="+mn-cs"/>
              </a:rPr>
              <a:t>Corporate Strategy</a:t>
            </a:r>
            <a:r>
              <a:rPr lang="en-GB" sz="2600" kern="0" dirty="0">
                <a:latin typeface="+mj-lt"/>
                <a:cs typeface="+mn-cs"/>
              </a:rPr>
              <a:t> is concerned with </a:t>
            </a:r>
            <a:r>
              <a:rPr lang="en-GB" sz="2600" i="1" kern="0" dirty="0">
                <a:latin typeface="+mj-lt"/>
                <a:cs typeface="+mn-cs"/>
              </a:rPr>
              <a:t>where</a:t>
            </a:r>
            <a:r>
              <a:rPr lang="en-GB" sz="2600" kern="0" dirty="0">
                <a:latin typeface="+mj-lt"/>
                <a:cs typeface="+mn-cs"/>
              </a:rPr>
              <a:t> a firm competes, i.e. the </a:t>
            </a:r>
            <a:r>
              <a:rPr lang="en-GB" sz="2600" i="1" kern="0" dirty="0">
                <a:latin typeface="+mj-lt"/>
                <a:cs typeface="+mn-cs"/>
              </a:rPr>
              <a:t>scope </a:t>
            </a:r>
            <a:r>
              <a:rPr lang="en-GB" sz="2600" kern="0" dirty="0">
                <a:latin typeface="+mj-lt"/>
                <a:cs typeface="+mn-cs"/>
              </a:rPr>
              <a:t>of its activities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kern="0" dirty="0">
                <a:latin typeface="+mj-lt"/>
                <a:cs typeface="+mn-cs"/>
              </a:rPr>
              <a:t>The dimensions of the scope are: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200" kern="0" dirty="0">
                <a:latin typeface="+mj-lt"/>
                <a:cs typeface="+mn-cs"/>
              </a:rPr>
              <a:t>Vertical scope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200" kern="0" dirty="0">
                <a:latin typeface="+mj-lt"/>
                <a:cs typeface="+mn-cs"/>
              </a:rPr>
              <a:t>Geographical scope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200" kern="0" dirty="0">
                <a:latin typeface="+mj-lt"/>
                <a:cs typeface="+mn-cs"/>
              </a:rPr>
              <a:t>Product scope</a:t>
            </a:r>
            <a:endParaRPr lang="en-US" sz="2200" kern="0" dirty="0"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307975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From Business Strategy to Corporate Strategy: The Scope of the Firm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7462" y="57156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29564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1BAEB-686A-4242-AEB3-60B04B0C1D0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700115" y="0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Transaction Costs and the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Scope of the Firm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41" name="Text Box 1074"/>
          <p:cNvSpPr txBox="1">
            <a:spLocks noChangeArrowheads="1"/>
          </p:cNvSpPr>
          <p:nvPr/>
        </p:nvSpPr>
        <p:spPr bwMode="auto">
          <a:xfrm>
            <a:off x="792190" y="5092264"/>
            <a:ext cx="7772400" cy="10302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1400" dirty="0" smtClean="0">
                <a:latin typeface="+mj-lt"/>
                <a:cs typeface="Arial" pitchFamily="34" charset="0"/>
              </a:rPr>
              <a:t>In situation </a:t>
            </a:r>
            <a:r>
              <a:rPr lang="en-GB" sz="1400" b="1" dirty="0" smtClean="0">
                <a:latin typeface="+mj-lt"/>
                <a:cs typeface="Arial" pitchFamily="34" charset="0"/>
              </a:rPr>
              <a:t>[A]</a:t>
            </a:r>
            <a:r>
              <a:rPr lang="en-GB" sz="1400" dirty="0" smtClean="0">
                <a:latin typeface="+mj-lt"/>
                <a:cs typeface="Arial" pitchFamily="34" charset="0"/>
              </a:rPr>
              <a:t> businesses 1, 2 &amp; 3 are integrated within a single firm.</a:t>
            </a:r>
          </a:p>
          <a:p>
            <a:pPr>
              <a:defRPr/>
            </a:pPr>
            <a:r>
              <a:rPr lang="en-GB" sz="1400" dirty="0" smtClean="0">
                <a:latin typeface="+mj-lt"/>
                <a:cs typeface="Arial" pitchFamily="34" charset="0"/>
              </a:rPr>
              <a:t>In situation </a:t>
            </a:r>
            <a:r>
              <a:rPr lang="en-GB" sz="1400" b="1" dirty="0" smtClean="0">
                <a:latin typeface="+mj-lt"/>
                <a:cs typeface="Arial" pitchFamily="34" charset="0"/>
              </a:rPr>
              <a:t>[B] </a:t>
            </a:r>
            <a:r>
              <a:rPr lang="en-GB" sz="1400" dirty="0" smtClean="0">
                <a:latin typeface="+mj-lt"/>
                <a:cs typeface="Arial" pitchFamily="34" charset="0"/>
              </a:rPr>
              <a:t>businesses 1, 2 &amp; 3 are independent firms linked by markets.</a:t>
            </a:r>
          </a:p>
          <a:p>
            <a:pPr>
              <a:spcBef>
                <a:spcPts val="600"/>
              </a:spcBef>
              <a:defRPr/>
            </a:pPr>
            <a:r>
              <a:rPr lang="en-GB" sz="1400" dirty="0" smtClean="0">
                <a:latin typeface="+mj-lt"/>
                <a:cs typeface="Arial" pitchFamily="34" charset="0"/>
              </a:rPr>
              <a:t>Which situation is more efficient? —Depends upon whether the administrative costs of the integrated firm  are less than the transaction costs of markets?</a:t>
            </a:r>
            <a:endParaRPr lang="en-US" sz="1400" dirty="0" smtClean="0">
              <a:latin typeface="+mj-lt"/>
              <a:cs typeface="Arial" pitchFamily="34" charset="0"/>
            </a:endParaRP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4" y="1033190"/>
            <a:ext cx="7129463" cy="409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76598-4AF8-4382-AD67-03ABA966E2C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777547" y="56711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Aggregate Concentration in US Manufacturing, 1947-97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7462" y="57156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615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55921"/>
              </p:ext>
            </p:extLst>
          </p:nvPr>
        </p:nvGraphicFramePr>
        <p:xfrm>
          <a:off x="642335" y="1155700"/>
          <a:ext cx="7848600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7846232" imgH="4170025" progId="Excel.Chart.8">
                  <p:embed/>
                </p:oleObj>
              </mc:Choice>
              <mc:Fallback>
                <p:oleObj r:id="rId4" imgW="7846232" imgH="4170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35" y="1155700"/>
                        <a:ext cx="7848600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2588" y="1773238"/>
            <a:ext cx="2224087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200" b="1" kern="0" dirty="0">
                <a:cs typeface="Arial" pitchFamily="34" charset="0"/>
              </a:rPr>
              <a:t>Key observation</a:t>
            </a:r>
            <a:r>
              <a:rPr lang="en-US" sz="2200" kern="0" dirty="0">
                <a:cs typeface="Arial" pitchFamily="34" charset="0"/>
              </a:rPr>
              <a:t>: </a:t>
            </a:r>
            <a:r>
              <a:rPr lang="en-GB" sz="2200" dirty="0">
                <a:cs typeface="Arial" pitchFamily="34" charset="0"/>
              </a:rPr>
              <a:t>Throughout the 20</a:t>
            </a:r>
            <a:r>
              <a:rPr lang="en-GB" sz="2200" baseline="30000" dirty="0">
                <a:cs typeface="Arial" pitchFamily="34" charset="0"/>
              </a:rPr>
              <a:t>th</a:t>
            </a:r>
            <a:r>
              <a:rPr lang="en-GB" sz="2200" dirty="0">
                <a:cs typeface="Arial" pitchFamily="34" charset="0"/>
              </a:rPr>
              <a:t> century, firms grew in scale and scope. This trend went into reverse during  the late 1970s</a:t>
            </a:r>
            <a:endParaRPr lang="en-US" sz="2200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AC04D-4BE2-41BA-90BB-D387B3494F4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777547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Shifting Boundary Between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Firms and Markets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0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22497"/>
              </p:ext>
            </p:extLst>
          </p:nvPr>
        </p:nvGraphicFramePr>
        <p:xfrm>
          <a:off x="-2" y="1144752"/>
          <a:ext cx="9144001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1"/>
                <a:gridCol w="2540001"/>
                <a:gridCol w="53339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 Trend</a:t>
                      </a:r>
                      <a:endParaRPr lang="en-GB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Factors</a:t>
                      </a:r>
                      <a:r>
                        <a:rPr lang="en-GB" baseline="0" dirty="0" smtClean="0"/>
                        <a:t> Changing the Relative Efficiency of Firms and Markets</a:t>
                      </a:r>
                      <a:endParaRPr lang="en-GB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1800-1975</a:t>
                      </a:r>
                      <a:endParaRPr lang="en-GB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Expanding the scale</a:t>
                      </a:r>
                      <a:r>
                        <a:rPr lang="en-GB" baseline="0" dirty="0" smtClean="0"/>
                        <a:t> and </a:t>
                      </a:r>
                      <a:r>
                        <a:rPr lang="en-GB" dirty="0" smtClean="0"/>
                        <a:t>scope of firms</a:t>
                      </a:r>
                      <a:endParaRPr lang="en-GB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ministrative costs of firms fall due to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20675" marR="0" lvl="1" indent="-28575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Advancing technology in transport, communication, and IT</a:t>
                      </a:r>
                    </a:p>
                    <a:p>
                      <a:pPr marL="320675" marR="0" lvl="1" indent="-28575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Advances in management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—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accounting systems, scientific management, organizational innovations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1976-1995</a:t>
                      </a:r>
                      <a:endParaRPr lang="en-GB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Biggest  firms downsize: outsourcing; refocusing on core business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More turbulent external environment  increases administrative costs of big firms.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New digital technologies available to small firms and individuals as well as big corporations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1996-2007</a:t>
                      </a:r>
                      <a:endParaRPr lang="en-GB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Global consolidation of many industries:  (e.g. steel, oil, beer, banking)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Globalization of markets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Big corporations more effective at reconciling complexity with responsiveness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4" marR="9144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9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93E3C-AB30-41BC-89B7-3462995FA4C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871" y="1062092"/>
            <a:ext cx="7924800" cy="501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Technical </a:t>
            </a:r>
            <a:r>
              <a:rPr lang="en-US" sz="2600" dirty="0">
                <a:latin typeface="+mj-lt"/>
                <a:cs typeface="Arial" pitchFamily="34" charset="0"/>
              </a:rPr>
              <a:t>economies from integrating processes e.g. iron and steel production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u="sng" dirty="0">
                <a:latin typeface="+mj-lt"/>
                <a:cs typeface="Arial" pitchFamily="34" charset="0"/>
              </a:rPr>
              <a:t>But</a:t>
            </a:r>
            <a:r>
              <a:rPr lang="en-US" sz="2400" dirty="0">
                <a:latin typeface="+mj-lt"/>
                <a:cs typeface="Arial" pitchFamily="34" charset="0"/>
              </a:rPr>
              <a:t> doesn’t </a:t>
            </a:r>
            <a:r>
              <a:rPr lang="en-US" sz="2400" dirty="0">
                <a:cs typeface="Arial" pitchFamily="34" charset="0"/>
              </a:rPr>
              <a:t>necessarily require common ownership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cs typeface="Arial" pitchFamily="34" charset="0"/>
              </a:rPr>
              <a:t>Avoids transactions costs of market contracts </a:t>
            </a:r>
            <a:r>
              <a:rPr lang="en-GB" sz="2600" dirty="0">
                <a:latin typeface="+mj-lt"/>
                <a:cs typeface="Arial" pitchFamily="34" charset="0"/>
              </a:rPr>
              <a:t>in situations where there are: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Arial" pitchFamily="34" charset="0"/>
              </a:rPr>
              <a:t>Small numbers of firms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Transaction-specific investments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Opportunism and strategic misrepresentation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Taxes and regulations on market transactions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4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cs typeface="Arial" pitchFamily="34" charset="0"/>
              </a:rPr>
              <a:t>Superior coordination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200" kern="0" dirty="0">
              <a:cs typeface="Arial" pitchFamily="34" charset="0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806121" y="9415"/>
            <a:ext cx="7956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4F86B2"/>
                </a:solidFill>
              </a:rPr>
              <a:t>The Costs and Benefits of Vertical Integration:</a:t>
            </a:r>
          </a:p>
          <a:p>
            <a:pPr algn="ctr"/>
            <a:r>
              <a:rPr lang="en-GB" altLang="en-US" b="1" dirty="0">
                <a:solidFill>
                  <a:srgbClr val="4F86B2"/>
                </a:solidFill>
              </a:rPr>
              <a:t>Benefits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55575" y="568013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055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CB6A6-F2F5-4EC6-9925-86CF16A4653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1259708"/>
            <a:ext cx="7924800" cy="500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  <a:cs typeface="Arial" pitchFamily="34" charset="0"/>
              </a:rPr>
              <a:t>Differences in optimal scale of operation between different stages of production: prevents balanced vertical integration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  <a:cs typeface="Arial" pitchFamily="34" charset="0"/>
              </a:rPr>
              <a:t>Inhibits development of distinctive capabilities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  <a:cs typeface="Arial" pitchFamily="34" charset="0"/>
              </a:rPr>
              <a:t>Difficulties of managing strategically different businesses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500" dirty="0">
                <a:latin typeface="+mj-lt"/>
                <a:cs typeface="Arial" pitchFamily="34" charset="0"/>
              </a:rPr>
              <a:t>Incentive problems: lack of “high-powered” incentives</a:t>
            </a:r>
            <a:endParaRPr lang="en-US" sz="25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  <a:cs typeface="Arial" pitchFamily="34" charset="0"/>
              </a:rPr>
              <a:t>Limits flexibility: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latin typeface="+mj-lt"/>
                <a:cs typeface="Arial" pitchFamily="34" charset="0"/>
              </a:rPr>
              <a:t>In responding to demand fluctuations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latin typeface="+mj-lt"/>
                <a:cs typeface="Arial" pitchFamily="34" charset="0"/>
              </a:rPr>
              <a:t>In responding to changes in technology, customer preferences, etc.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  <a:cs typeface="Arial" pitchFamily="34" charset="0"/>
              </a:rPr>
              <a:t>Compounding of risk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200" kern="0" dirty="0">
              <a:cs typeface="Arial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588360" y="160338"/>
            <a:ext cx="7956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4F86B2"/>
                </a:solidFill>
              </a:rPr>
              <a:t>The Costs and Benefits of Vertical Integration:</a:t>
            </a:r>
          </a:p>
          <a:p>
            <a:pPr algn="ctr"/>
            <a:r>
              <a:rPr lang="en-GB" altLang="en-US" b="1" dirty="0">
                <a:solidFill>
                  <a:srgbClr val="4F86B2"/>
                </a:solidFill>
              </a:rPr>
              <a:t>Costs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204935" y="568407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4058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849</Words>
  <Application>Microsoft Office PowerPoint</Application>
  <PresentationFormat>Apresentação na tela (4:3)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Gráfico do Microsoft Excel</vt:lpstr>
      <vt:lpstr>Chapter 11 Vertical Integration and the  Scope of the Firm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58</cp:revision>
  <dcterms:created xsi:type="dcterms:W3CDTF">2015-02-26T17:46:44Z</dcterms:created>
  <dcterms:modified xsi:type="dcterms:W3CDTF">2016-02-12T17:06:49Z</dcterms:modified>
</cp:coreProperties>
</file>