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0" r:id="rId4"/>
    <p:sldId id="261" r:id="rId5"/>
    <p:sldId id="271" r:id="rId6"/>
    <p:sldId id="262" r:id="rId7"/>
    <p:sldId id="263" r:id="rId8"/>
    <p:sldId id="264" r:id="rId9"/>
    <p:sldId id="265" r:id="rId10"/>
    <p:sldId id="266" r:id="rId11"/>
    <p:sldId id="285" r:id="rId12"/>
    <p:sldId id="286" r:id="rId13"/>
    <p:sldId id="287" r:id="rId14"/>
    <p:sldId id="288" r:id="rId15"/>
    <p:sldId id="289" r:id="rId16"/>
    <p:sldId id="280" r:id="rId17"/>
    <p:sldId id="281" r:id="rId18"/>
    <p:sldId id="282" r:id="rId19"/>
    <p:sldId id="291" r:id="rId20"/>
    <p:sldId id="267" r:id="rId21"/>
    <p:sldId id="268" r:id="rId22"/>
    <p:sldId id="292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5" autoAdjust="0"/>
    <p:restoredTop sz="91103" autoAdjust="0"/>
  </p:normalViewPr>
  <p:slideViewPr>
    <p:cSldViewPr>
      <p:cViewPr>
        <p:scale>
          <a:sx n="60" d="100"/>
          <a:sy n="60" d="100"/>
        </p:scale>
        <p:origin x="-118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4641F-74A6-4980-AE1F-CF1FEEF625F3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A9A9E92-DD8C-4910-AAAF-0E98CADB7B07}">
      <dgm:prSet phldrT="[Texto]" phldr="1"/>
      <dgm:spPr/>
      <dgm:t>
        <a:bodyPr/>
        <a:lstStyle/>
        <a:p>
          <a:endParaRPr lang="pt-BR" dirty="0"/>
        </a:p>
      </dgm:t>
    </dgm:pt>
    <dgm:pt modelId="{1C34A25A-F0E2-49F8-90AD-26C8C593AF60}" type="parTrans" cxnId="{FF4BB504-D159-47B9-BB6A-535704606AC7}">
      <dgm:prSet/>
      <dgm:spPr/>
      <dgm:t>
        <a:bodyPr/>
        <a:lstStyle/>
        <a:p>
          <a:endParaRPr lang="pt-BR"/>
        </a:p>
      </dgm:t>
    </dgm:pt>
    <dgm:pt modelId="{C5ECF74E-2102-477A-99F0-3D54C1C63F55}" type="sibTrans" cxnId="{FF4BB504-D159-47B9-BB6A-535704606AC7}">
      <dgm:prSet/>
      <dgm:spPr/>
      <dgm:t>
        <a:bodyPr/>
        <a:lstStyle/>
        <a:p>
          <a:endParaRPr lang="pt-BR"/>
        </a:p>
      </dgm:t>
    </dgm:pt>
    <dgm:pt modelId="{5F34DA4D-4F54-46D9-8090-C004734478AD}">
      <dgm:prSet phldrT="[Texto]" phldr="1"/>
      <dgm:spPr/>
      <dgm:t>
        <a:bodyPr/>
        <a:lstStyle/>
        <a:p>
          <a:endParaRPr lang="pt-BR"/>
        </a:p>
      </dgm:t>
    </dgm:pt>
    <dgm:pt modelId="{A6862A87-0C44-4518-BA78-584E50FDD7DE}" type="parTrans" cxnId="{A414CCFE-9C72-487A-8D3D-04D54080FFDD}">
      <dgm:prSet/>
      <dgm:spPr/>
      <dgm:t>
        <a:bodyPr/>
        <a:lstStyle/>
        <a:p>
          <a:endParaRPr lang="pt-BR"/>
        </a:p>
      </dgm:t>
    </dgm:pt>
    <dgm:pt modelId="{3A72CF11-E002-41C9-ABA7-9D8358A12A7C}" type="sibTrans" cxnId="{A414CCFE-9C72-487A-8D3D-04D54080FFDD}">
      <dgm:prSet/>
      <dgm:spPr/>
      <dgm:t>
        <a:bodyPr/>
        <a:lstStyle/>
        <a:p>
          <a:endParaRPr lang="pt-BR"/>
        </a:p>
      </dgm:t>
    </dgm:pt>
    <dgm:pt modelId="{82B1933D-DFD3-43E4-83D6-1888985F4C2A}">
      <dgm:prSet phldrT="[Texto]" phldr="1"/>
      <dgm:spPr/>
      <dgm:t>
        <a:bodyPr/>
        <a:lstStyle/>
        <a:p>
          <a:endParaRPr lang="pt-BR"/>
        </a:p>
      </dgm:t>
    </dgm:pt>
    <dgm:pt modelId="{4F463E7F-E062-4A07-A906-F9A144CDE472}" type="parTrans" cxnId="{098FF26D-1A65-4777-8050-73E33C5A2898}">
      <dgm:prSet/>
      <dgm:spPr/>
      <dgm:t>
        <a:bodyPr/>
        <a:lstStyle/>
        <a:p>
          <a:endParaRPr lang="pt-BR"/>
        </a:p>
      </dgm:t>
    </dgm:pt>
    <dgm:pt modelId="{72BB439C-53D5-4312-8A16-9413F0CA19ED}" type="sibTrans" cxnId="{098FF26D-1A65-4777-8050-73E33C5A2898}">
      <dgm:prSet/>
      <dgm:spPr/>
      <dgm:t>
        <a:bodyPr/>
        <a:lstStyle/>
        <a:p>
          <a:endParaRPr lang="pt-BR"/>
        </a:p>
      </dgm:t>
    </dgm:pt>
    <dgm:pt modelId="{35F994B5-825D-4902-8562-F06802566296}">
      <dgm:prSet phldrT="[Texto]"/>
      <dgm:spPr/>
      <dgm:t>
        <a:bodyPr/>
        <a:lstStyle/>
        <a:p>
          <a:r>
            <a:rPr lang="pt-BR" dirty="0" smtClean="0"/>
            <a:t>Cor</a:t>
          </a:r>
          <a:endParaRPr lang="pt-BR" dirty="0"/>
        </a:p>
      </dgm:t>
    </dgm:pt>
    <dgm:pt modelId="{895FAD9A-58DA-4EE9-81E0-8A0007A564D5}" type="parTrans" cxnId="{06EEC109-581D-4F17-936A-3D5A14520616}">
      <dgm:prSet/>
      <dgm:spPr/>
      <dgm:t>
        <a:bodyPr/>
        <a:lstStyle/>
        <a:p>
          <a:endParaRPr lang="pt-BR"/>
        </a:p>
      </dgm:t>
    </dgm:pt>
    <dgm:pt modelId="{8FF9D7A6-D81F-4E7D-8370-C595207110FC}" type="sibTrans" cxnId="{06EEC109-581D-4F17-936A-3D5A14520616}">
      <dgm:prSet/>
      <dgm:spPr/>
      <dgm:t>
        <a:bodyPr/>
        <a:lstStyle/>
        <a:p>
          <a:endParaRPr lang="pt-BR"/>
        </a:p>
      </dgm:t>
    </dgm:pt>
    <dgm:pt modelId="{12EC3861-8A5E-48B6-A85F-7B11ED85F36D}">
      <dgm:prSet phldrT="[Texto]"/>
      <dgm:spPr/>
      <dgm:t>
        <a:bodyPr/>
        <a:lstStyle/>
        <a:p>
          <a:r>
            <a:rPr lang="pt-BR" dirty="0" smtClean="0"/>
            <a:t>Formato</a:t>
          </a:r>
          <a:endParaRPr lang="pt-BR" dirty="0"/>
        </a:p>
      </dgm:t>
    </dgm:pt>
    <dgm:pt modelId="{BF8A2177-E57A-47CB-9A3C-B05D765332E8}" type="sibTrans" cxnId="{421A5757-F5AD-4AE3-9E85-48689C1C6A04}">
      <dgm:prSet/>
      <dgm:spPr/>
      <dgm:t>
        <a:bodyPr/>
        <a:lstStyle/>
        <a:p>
          <a:endParaRPr lang="pt-BR"/>
        </a:p>
      </dgm:t>
    </dgm:pt>
    <dgm:pt modelId="{B3D58626-3553-4B4C-BA6D-7CF3E03EC6D4}" type="parTrans" cxnId="{421A5757-F5AD-4AE3-9E85-48689C1C6A04}">
      <dgm:prSet/>
      <dgm:spPr/>
      <dgm:t>
        <a:bodyPr/>
        <a:lstStyle/>
        <a:p>
          <a:endParaRPr lang="pt-BR"/>
        </a:p>
      </dgm:t>
    </dgm:pt>
    <dgm:pt modelId="{86D16465-1C7C-4DD2-A709-8D1A0FB7359F}">
      <dgm:prSet phldrT="[Texto]"/>
      <dgm:spPr/>
      <dgm:t>
        <a:bodyPr/>
        <a:lstStyle/>
        <a:p>
          <a:r>
            <a:rPr lang="pt-BR" dirty="0" smtClean="0"/>
            <a:t>Tamanho</a:t>
          </a:r>
          <a:endParaRPr lang="pt-BR" dirty="0"/>
        </a:p>
      </dgm:t>
    </dgm:pt>
    <dgm:pt modelId="{E2BF690B-1B1E-4FD5-806E-8305AB3355E9}" type="sibTrans" cxnId="{3CB8A331-B22E-4C4A-B04A-91EC867BC320}">
      <dgm:prSet/>
      <dgm:spPr/>
      <dgm:t>
        <a:bodyPr/>
        <a:lstStyle/>
        <a:p>
          <a:endParaRPr lang="pt-BR"/>
        </a:p>
      </dgm:t>
    </dgm:pt>
    <dgm:pt modelId="{46A088EB-5633-43F8-A91F-3F03C7E93479}" type="parTrans" cxnId="{3CB8A331-B22E-4C4A-B04A-91EC867BC320}">
      <dgm:prSet/>
      <dgm:spPr/>
      <dgm:t>
        <a:bodyPr/>
        <a:lstStyle/>
        <a:p>
          <a:endParaRPr lang="pt-BR"/>
        </a:p>
      </dgm:t>
    </dgm:pt>
    <dgm:pt modelId="{74392F85-4F8D-4687-BED0-1253DF4A39EC}" type="pres">
      <dgm:prSet presAssocID="{C6D4641F-74A6-4980-AE1F-CF1FEEF625F3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97150A4-AD81-4960-91DD-F4D84ADBD935}" type="pres">
      <dgm:prSet presAssocID="{C6D4641F-74A6-4980-AE1F-CF1FEEF625F3}" presName="cycle" presStyleCnt="0"/>
      <dgm:spPr/>
    </dgm:pt>
    <dgm:pt modelId="{AB89F70C-63FC-43B3-9E04-07869EC9C7BA}" type="pres">
      <dgm:prSet presAssocID="{C6D4641F-74A6-4980-AE1F-CF1FEEF625F3}" presName="centerShape" presStyleCnt="0"/>
      <dgm:spPr/>
    </dgm:pt>
    <dgm:pt modelId="{C847E9C0-260C-4FE4-B8B2-9B479E2A82D3}" type="pres">
      <dgm:prSet presAssocID="{C6D4641F-74A6-4980-AE1F-CF1FEEF625F3}" presName="connSite" presStyleLbl="node1" presStyleIdx="0" presStyleCnt="4"/>
      <dgm:spPr/>
    </dgm:pt>
    <dgm:pt modelId="{92CFD9B6-9E70-4659-ABFA-5F042DC5684F}" type="pres">
      <dgm:prSet presAssocID="{C6D4641F-74A6-4980-AE1F-CF1FEEF625F3}" presName="visible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81754017-34E8-44E1-BF91-A55B8B04D919}" type="pres">
      <dgm:prSet presAssocID="{1C34A25A-F0E2-49F8-90AD-26C8C593AF60}" presName="Name25" presStyleLbl="parChTrans1D1" presStyleIdx="0" presStyleCnt="3"/>
      <dgm:spPr/>
      <dgm:t>
        <a:bodyPr/>
        <a:lstStyle/>
        <a:p>
          <a:endParaRPr lang="pt-BR"/>
        </a:p>
      </dgm:t>
    </dgm:pt>
    <dgm:pt modelId="{4C16DDE0-D70F-4CF7-8348-C61E55463B60}" type="pres">
      <dgm:prSet presAssocID="{1A9A9E92-DD8C-4910-AAAF-0E98CADB7B07}" presName="node" presStyleCnt="0"/>
      <dgm:spPr/>
    </dgm:pt>
    <dgm:pt modelId="{126656BA-B32D-49DE-A58C-30293CB30E81}" type="pres">
      <dgm:prSet presAssocID="{1A9A9E92-DD8C-4910-AAAF-0E98CADB7B07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BFA895-9967-4475-A2EE-359C24685C24}" type="pres">
      <dgm:prSet presAssocID="{1A9A9E92-DD8C-4910-AAAF-0E98CADB7B07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32A93D1-A2DD-4A86-902F-5D7127BB95F3}" type="pres">
      <dgm:prSet presAssocID="{A6862A87-0C44-4518-BA78-584E50FDD7DE}" presName="Name25" presStyleLbl="parChTrans1D1" presStyleIdx="1" presStyleCnt="3"/>
      <dgm:spPr/>
      <dgm:t>
        <a:bodyPr/>
        <a:lstStyle/>
        <a:p>
          <a:endParaRPr lang="pt-BR"/>
        </a:p>
      </dgm:t>
    </dgm:pt>
    <dgm:pt modelId="{3AFAEE84-39FB-4BF3-96CF-0AA07A5E70DA}" type="pres">
      <dgm:prSet presAssocID="{5F34DA4D-4F54-46D9-8090-C004734478AD}" presName="node" presStyleCnt="0"/>
      <dgm:spPr/>
    </dgm:pt>
    <dgm:pt modelId="{B7F8684C-BDB0-4C42-BD12-B5E97026223E}" type="pres">
      <dgm:prSet presAssocID="{5F34DA4D-4F54-46D9-8090-C004734478AD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791131-FF1E-4129-8F1F-4E4914CB5A7C}" type="pres">
      <dgm:prSet presAssocID="{5F34DA4D-4F54-46D9-8090-C004734478AD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2CCA951-C887-4EDC-ABF3-5183C7964069}" type="pres">
      <dgm:prSet presAssocID="{4F463E7F-E062-4A07-A906-F9A144CDE472}" presName="Name25" presStyleLbl="parChTrans1D1" presStyleIdx="2" presStyleCnt="3"/>
      <dgm:spPr/>
      <dgm:t>
        <a:bodyPr/>
        <a:lstStyle/>
        <a:p>
          <a:endParaRPr lang="pt-BR"/>
        </a:p>
      </dgm:t>
    </dgm:pt>
    <dgm:pt modelId="{0B8D9F92-27A9-42D7-AEE3-FB7CBAD365E9}" type="pres">
      <dgm:prSet presAssocID="{82B1933D-DFD3-43E4-83D6-1888985F4C2A}" presName="node" presStyleCnt="0"/>
      <dgm:spPr/>
    </dgm:pt>
    <dgm:pt modelId="{5152A94F-8984-45BB-9EA9-2F352531F539}" type="pres">
      <dgm:prSet presAssocID="{82B1933D-DFD3-43E4-83D6-1888985F4C2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43A63C-E4EB-493B-9E53-1AFABBA87476}" type="pres">
      <dgm:prSet presAssocID="{82B1933D-DFD3-43E4-83D6-1888985F4C2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6030633-475B-4BB3-9AD7-AF2CB640CBCB}" type="presOf" srcId="{C6D4641F-74A6-4980-AE1F-CF1FEEF625F3}" destId="{74392F85-4F8D-4687-BED0-1253DF4A39EC}" srcOrd="0" destOrd="0" presId="urn:microsoft.com/office/officeart/2005/8/layout/radial2"/>
    <dgm:cxn modelId="{28FA970D-2E31-4C0B-9E66-14C9A0BD519B}" type="presOf" srcId="{1C34A25A-F0E2-49F8-90AD-26C8C593AF60}" destId="{81754017-34E8-44E1-BF91-A55B8B04D919}" srcOrd="0" destOrd="0" presId="urn:microsoft.com/office/officeart/2005/8/layout/radial2"/>
    <dgm:cxn modelId="{C9D2890E-FB07-43AB-AC57-D75D474ABFA2}" type="presOf" srcId="{12EC3861-8A5E-48B6-A85F-7B11ED85F36D}" destId="{78791131-FF1E-4129-8F1F-4E4914CB5A7C}" srcOrd="0" destOrd="0" presId="urn:microsoft.com/office/officeart/2005/8/layout/radial2"/>
    <dgm:cxn modelId="{421A5757-F5AD-4AE3-9E85-48689C1C6A04}" srcId="{5F34DA4D-4F54-46D9-8090-C004734478AD}" destId="{12EC3861-8A5E-48B6-A85F-7B11ED85F36D}" srcOrd="0" destOrd="0" parTransId="{B3D58626-3553-4B4C-BA6D-7CF3E03EC6D4}" sibTransId="{BF8A2177-E57A-47CB-9A3C-B05D765332E8}"/>
    <dgm:cxn modelId="{FF4BB504-D159-47B9-BB6A-535704606AC7}" srcId="{C6D4641F-74A6-4980-AE1F-CF1FEEF625F3}" destId="{1A9A9E92-DD8C-4910-AAAF-0E98CADB7B07}" srcOrd="0" destOrd="0" parTransId="{1C34A25A-F0E2-49F8-90AD-26C8C593AF60}" sibTransId="{C5ECF74E-2102-477A-99F0-3D54C1C63F55}"/>
    <dgm:cxn modelId="{06EEC109-581D-4F17-936A-3D5A14520616}" srcId="{82B1933D-DFD3-43E4-83D6-1888985F4C2A}" destId="{35F994B5-825D-4902-8562-F06802566296}" srcOrd="0" destOrd="0" parTransId="{895FAD9A-58DA-4EE9-81E0-8A0007A564D5}" sibTransId="{8FF9D7A6-D81F-4E7D-8370-C595207110FC}"/>
    <dgm:cxn modelId="{FD6857F5-F4E4-4625-B62F-BADB3E6A93DB}" type="presOf" srcId="{35F994B5-825D-4902-8562-F06802566296}" destId="{6F43A63C-E4EB-493B-9E53-1AFABBA87476}" srcOrd="0" destOrd="0" presId="urn:microsoft.com/office/officeart/2005/8/layout/radial2"/>
    <dgm:cxn modelId="{651247FC-B98E-4487-8788-A6CC2F6C5C31}" type="presOf" srcId="{4F463E7F-E062-4A07-A906-F9A144CDE472}" destId="{92CCA951-C887-4EDC-ABF3-5183C7964069}" srcOrd="0" destOrd="0" presId="urn:microsoft.com/office/officeart/2005/8/layout/radial2"/>
    <dgm:cxn modelId="{2CD22E38-13A7-40FB-8088-19FDC6996334}" type="presOf" srcId="{82B1933D-DFD3-43E4-83D6-1888985F4C2A}" destId="{5152A94F-8984-45BB-9EA9-2F352531F539}" srcOrd="0" destOrd="0" presId="urn:microsoft.com/office/officeart/2005/8/layout/radial2"/>
    <dgm:cxn modelId="{3CB8A331-B22E-4C4A-B04A-91EC867BC320}" srcId="{1A9A9E92-DD8C-4910-AAAF-0E98CADB7B07}" destId="{86D16465-1C7C-4DD2-A709-8D1A0FB7359F}" srcOrd="0" destOrd="0" parTransId="{46A088EB-5633-43F8-A91F-3F03C7E93479}" sibTransId="{E2BF690B-1B1E-4FD5-806E-8305AB3355E9}"/>
    <dgm:cxn modelId="{7440D35A-E14A-487E-A31F-86E390D8A8B5}" type="presOf" srcId="{A6862A87-0C44-4518-BA78-584E50FDD7DE}" destId="{732A93D1-A2DD-4A86-902F-5D7127BB95F3}" srcOrd="0" destOrd="0" presId="urn:microsoft.com/office/officeart/2005/8/layout/radial2"/>
    <dgm:cxn modelId="{0708433A-125D-403D-8973-29BF5C0C2082}" type="presOf" srcId="{1A9A9E92-DD8C-4910-AAAF-0E98CADB7B07}" destId="{126656BA-B32D-49DE-A58C-30293CB30E81}" srcOrd="0" destOrd="0" presId="urn:microsoft.com/office/officeart/2005/8/layout/radial2"/>
    <dgm:cxn modelId="{78F9BFA2-17D9-4645-9580-5C9823039B90}" type="presOf" srcId="{86D16465-1C7C-4DD2-A709-8D1A0FB7359F}" destId="{8EBFA895-9967-4475-A2EE-359C24685C24}" srcOrd="0" destOrd="0" presId="urn:microsoft.com/office/officeart/2005/8/layout/radial2"/>
    <dgm:cxn modelId="{A414CCFE-9C72-487A-8D3D-04D54080FFDD}" srcId="{C6D4641F-74A6-4980-AE1F-CF1FEEF625F3}" destId="{5F34DA4D-4F54-46D9-8090-C004734478AD}" srcOrd="1" destOrd="0" parTransId="{A6862A87-0C44-4518-BA78-584E50FDD7DE}" sibTransId="{3A72CF11-E002-41C9-ABA7-9D8358A12A7C}"/>
    <dgm:cxn modelId="{1D0F28F4-5918-43E1-BD4A-14471B527A14}" type="presOf" srcId="{5F34DA4D-4F54-46D9-8090-C004734478AD}" destId="{B7F8684C-BDB0-4C42-BD12-B5E97026223E}" srcOrd="0" destOrd="0" presId="urn:microsoft.com/office/officeart/2005/8/layout/radial2"/>
    <dgm:cxn modelId="{098FF26D-1A65-4777-8050-73E33C5A2898}" srcId="{C6D4641F-74A6-4980-AE1F-CF1FEEF625F3}" destId="{82B1933D-DFD3-43E4-83D6-1888985F4C2A}" srcOrd="2" destOrd="0" parTransId="{4F463E7F-E062-4A07-A906-F9A144CDE472}" sibTransId="{72BB439C-53D5-4312-8A16-9413F0CA19ED}"/>
    <dgm:cxn modelId="{8348AE64-6916-45FC-9941-AA85E21951DA}" type="presParOf" srcId="{74392F85-4F8D-4687-BED0-1253DF4A39EC}" destId="{E97150A4-AD81-4960-91DD-F4D84ADBD935}" srcOrd="0" destOrd="0" presId="urn:microsoft.com/office/officeart/2005/8/layout/radial2"/>
    <dgm:cxn modelId="{C47E72B9-CD4A-4C02-BA0D-194E6DC4F18B}" type="presParOf" srcId="{E97150A4-AD81-4960-91DD-F4D84ADBD935}" destId="{AB89F70C-63FC-43B3-9E04-07869EC9C7BA}" srcOrd="0" destOrd="0" presId="urn:microsoft.com/office/officeart/2005/8/layout/radial2"/>
    <dgm:cxn modelId="{A377413C-6444-448F-989A-D951B2096E9B}" type="presParOf" srcId="{AB89F70C-63FC-43B3-9E04-07869EC9C7BA}" destId="{C847E9C0-260C-4FE4-B8B2-9B479E2A82D3}" srcOrd="0" destOrd="0" presId="urn:microsoft.com/office/officeart/2005/8/layout/radial2"/>
    <dgm:cxn modelId="{7514411E-CB25-465B-8504-C3546010BE2B}" type="presParOf" srcId="{AB89F70C-63FC-43B3-9E04-07869EC9C7BA}" destId="{92CFD9B6-9E70-4659-ABFA-5F042DC5684F}" srcOrd="1" destOrd="0" presId="urn:microsoft.com/office/officeart/2005/8/layout/radial2"/>
    <dgm:cxn modelId="{C959FC07-735B-42DF-89DB-BB144D16D3A5}" type="presParOf" srcId="{E97150A4-AD81-4960-91DD-F4D84ADBD935}" destId="{81754017-34E8-44E1-BF91-A55B8B04D919}" srcOrd="1" destOrd="0" presId="urn:microsoft.com/office/officeart/2005/8/layout/radial2"/>
    <dgm:cxn modelId="{0ED4E7E0-D78F-49EC-89B8-ECEFA0D4921B}" type="presParOf" srcId="{E97150A4-AD81-4960-91DD-F4D84ADBD935}" destId="{4C16DDE0-D70F-4CF7-8348-C61E55463B60}" srcOrd="2" destOrd="0" presId="urn:microsoft.com/office/officeart/2005/8/layout/radial2"/>
    <dgm:cxn modelId="{BAFBE467-DABF-4B1E-BAC6-0211B8A9245D}" type="presParOf" srcId="{4C16DDE0-D70F-4CF7-8348-C61E55463B60}" destId="{126656BA-B32D-49DE-A58C-30293CB30E81}" srcOrd="0" destOrd="0" presId="urn:microsoft.com/office/officeart/2005/8/layout/radial2"/>
    <dgm:cxn modelId="{6F15346F-5452-4BFF-A7C4-754484305DD6}" type="presParOf" srcId="{4C16DDE0-D70F-4CF7-8348-C61E55463B60}" destId="{8EBFA895-9967-4475-A2EE-359C24685C24}" srcOrd="1" destOrd="0" presId="urn:microsoft.com/office/officeart/2005/8/layout/radial2"/>
    <dgm:cxn modelId="{32359AEE-BA91-4538-89F7-64DF13DE8CFD}" type="presParOf" srcId="{E97150A4-AD81-4960-91DD-F4D84ADBD935}" destId="{732A93D1-A2DD-4A86-902F-5D7127BB95F3}" srcOrd="3" destOrd="0" presId="urn:microsoft.com/office/officeart/2005/8/layout/radial2"/>
    <dgm:cxn modelId="{CE1D5022-8FA8-49B0-B764-4D36BD3C476F}" type="presParOf" srcId="{E97150A4-AD81-4960-91DD-F4D84ADBD935}" destId="{3AFAEE84-39FB-4BF3-96CF-0AA07A5E70DA}" srcOrd="4" destOrd="0" presId="urn:microsoft.com/office/officeart/2005/8/layout/radial2"/>
    <dgm:cxn modelId="{65B9AD64-0A46-483F-897C-251BDE3A8649}" type="presParOf" srcId="{3AFAEE84-39FB-4BF3-96CF-0AA07A5E70DA}" destId="{B7F8684C-BDB0-4C42-BD12-B5E97026223E}" srcOrd="0" destOrd="0" presId="urn:microsoft.com/office/officeart/2005/8/layout/radial2"/>
    <dgm:cxn modelId="{28A03A6D-8286-426F-AA0E-C7EF0E9135CD}" type="presParOf" srcId="{3AFAEE84-39FB-4BF3-96CF-0AA07A5E70DA}" destId="{78791131-FF1E-4129-8F1F-4E4914CB5A7C}" srcOrd="1" destOrd="0" presId="urn:microsoft.com/office/officeart/2005/8/layout/radial2"/>
    <dgm:cxn modelId="{03DFEF15-9CDE-490A-8D02-89571E43622A}" type="presParOf" srcId="{E97150A4-AD81-4960-91DD-F4D84ADBD935}" destId="{92CCA951-C887-4EDC-ABF3-5183C7964069}" srcOrd="5" destOrd="0" presId="urn:microsoft.com/office/officeart/2005/8/layout/radial2"/>
    <dgm:cxn modelId="{E0E6C954-B7AD-49DB-ACC6-C35FBBDCB229}" type="presParOf" srcId="{E97150A4-AD81-4960-91DD-F4D84ADBD935}" destId="{0B8D9F92-27A9-42D7-AEE3-FB7CBAD365E9}" srcOrd="6" destOrd="0" presId="urn:microsoft.com/office/officeart/2005/8/layout/radial2"/>
    <dgm:cxn modelId="{0632CAE3-C741-468F-AC7F-F829328E0DD1}" type="presParOf" srcId="{0B8D9F92-27A9-42D7-AEE3-FB7CBAD365E9}" destId="{5152A94F-8984-45BB-9EA9-2F352531F539}" srcOrd="0" destOrd="0" presId="urn:microsoft.com/office/officeart/2005/8/layout/radial2"/>
    <dgm:cxn modelId="{56494172-87BF-4AF0-8A0E-1B220693A706}" type="presParOf" srcId="{0B8D9F92-27A9-42D7-AEE3-FB7CBAD365E9}" destId="{6F43A63C-E4EB-493B-9E53-1AFABBA8747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CA951-C887-4EDC-ABF3-5183C7964069}">
      <dsp:nvSpPr>
        <dsp:cNvPr id="0" name=""/>
        <dsp:cNvSpPr/>
      </dsp:nvSpPr>
      <dsp:spPr>
        <a:xfrm rot="2561600">
          <a:off x="1930133" y="2842888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A93D1-A2DD-4A86-902F-5D7127BB95F3}">
      <dsp:nvSpPr>
        <dsp:cNvPr id="0" name=""/>
        <dsp:cNvSpPr/>
      </dsp:nvSpPr>
      <dsp:spPr>
        <a:xfrm>
          <a:off x="2011903" y="2003171"/>
          <a:ext cx="685829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85829" y="28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54017-34E8-44E1-BF91-A55B8B04D919}">
      <dsp:nvSpPr>
        <dsp:cNvPr id="0" name=""/>
        <dsp:cNvSpPr/>
      </dsp:nvSpPr>
      <dsp:spPr>
        <a:xfrm rot="19038400">
          <a:off x="1930133" y="1163454"/>
          <a:ext cx="61711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617111" y="288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CFD9B6-9E70-4659-ABFA-5F042DC5684F}">
      <dsp:nvSpPr>
        <dsp:cNvPr id="0" name=""/>
        <dsp:cNvSpPr/>
      </dsp:nvSpPr>
      <dsp:spPr>
        <a:xfrm>
          <a:off x="352171" y="1055687"/>
          <a:ext cx="1952625" cy="195262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6656BA-B32D-49DE-A58C-30293CB30E81}">
      <dsp:nvSpPr>
        <dsp:cNvPr id="0" name=""/>
        <dsp:cNvSpPr/>
      </dsp:nvSpPr>
      <dsp:spPr>
        <a:xfrm>
          <a:off x="2310238" y="64"/>
          <a:ext cx="1171575" cy="11715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 dirty="0"/>
        </a:p>
      </dsp:txBody>
      <dsp:txXfrm>
        <a:off x="2481811" y="171637"/>
        <a:ext cx="828429" cy="828429"/>
      </dsp:txXfrm>
    </dsp:sp>
    <dsp:sp modelId="{8EBFA895-9967-4475-A2EE-359C24685C24}">
      <dsp:nvSpPr>
        <dsp:cNvPr id="0" name=""/>
        <dsp:cNvSpPr/>
      </dsp:nvSpPr>
      <dsp:spPr>
        <a:xfrm>
          <a:off x="3598971" y="64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Tamanho</a:t>
          </a:r>
          <a:endParaRPr lang="pt-BR" sz="3000" kern="1200" dirty="0"/>
        </a:p>
      </dsp:txBody>
      <dsp:txXfrm>
        <a:off x="3598971" y="64"/>
        <a:ext cx="1757362" cy="1171575"/>
      </dsp:txXfrm>
    </dsp:sp>
    <dsp:sp modelId="{B7F8684C-BDB0-4C42-BD12-B5E97026223E}">
      <dsp:nvSpPr>
        <dsp:cNvPr id="0" name=""/>
        <dsp:cNvSpPr/>
      </dsp:nvSpPr>
      <dsp:spPr>
        <a:xfrm>
          <a:off x="2697733" y="1446212"/>
          <a:ext cx="1171575" cy="11715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2869306" y="1617785"/>
        <a:ext cx="828429" cy="828429"/>
      </dsp:txXfrm>
    </dsp:sp>
    <dsp:sp modelId="{78791131-FF1E-4129-8F1F-4E4914CB5A7C}">
      <dsp:nvSpPr>
        <dsp:cNvPr id="0" name=""/>
        <dsp:cNvSpPr/>
      </dsp:nvSpPr>
      <dsp:spPr>
        <a:xfrm>
          <a:off x="3986465" y="1446212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Formato</a:t>
          </a:r>
          <a:endParaRPr lang="pt-BR" sz="3000" kern="1200" dirty="0"/>
        </a:p>
      </dsp:txBody>
      <dsp:txXfrm>
        <a:off x="3986465" y="1446212"/>
        <a:ext cx="1757362" cy="1171575"/>
      </dsp:txXfrm>
    </dsp:sp>
    <dsp:sp modelId="{5152A94F-8984-45BB-9EA9-2F352531F539}">
      <dsp:nvSpPr>
        <dsp:cNvPr id="0" name=""/>
        <dsp:cNvSpPr/>
      </dsp:nvSpPr>
      <dsp:spPr>
        <a:xfrm>
          <a:off x="2310238" y="2892360"/>
          <a:ext cx="1171575" cy="11715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200" kern="1200"/>
        </a:p>
      </dsp:txBody>
      <dsp:txXfrm>
        <a:off x="2481811" y="3063933"/>
        <a:ext cx="828429" cy="828429"/>
      </dsp:txXfrm>
    </dsp:sp>
    <dsp:sp modelId="{6F43A63C-E4EB-493B-9E53-1AFABBA87476}">
      <dsp:nvSpPr>
        <dsp:cNvPr id="0" name=""/>
        <dsp:cNvSpPr/>
      </dsp:nvSpPr>
      <dsp:spPr>
        <a:xfrm>
          <a:off x="3598971" y="2892360"/>
          <a:ext cx="1757362" cy="1171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3000" kern="1200" dirty="0" smtClean="0"/>
            <a:t>Cor</a:t>
          </a:r>
          <a:endParaRPr lang="pt-BR" sz="3000" kern="1200" dirty="0"/>
        </a:p>
      </dsp:txBody>
      <dsp:txXfrm>
        <a:off x="3598971" y="2892360"/>
        <a:ext cx="1757362" cy="1171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05AE-0E19-42FA-B957-7642912D0736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16A07-133D-430B-8009-FCF72E64F6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11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6CACC-3D3C-4087-8AE1-3CF24AD21CD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77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pic>
        <p:nvPicPr>
          <p:cNvPr id="1026" name="Picture 2" descr="Resultado de imagem para feijão carioca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880" r="-2513" b="25613"/>
          <a:stretch/>
        </p:blipFill>
        <p:spPr bwMode="auto">
          <a:xfrm>
            <a:off x="7227722" y="5805264"/>
            <a:ext cx="1944216" cy="100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26/11/2017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2" descr="C:\Users\User\Pictures\green abstract smoke artwork white background curves 1920x1200 wallpaper_wallpaperswa.com_33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6"/>
          <a:stretch/>
        </p:blipFill>
        <p:spPr bwMode="auto">
          <a:xfrm>
            <a:off x="0" y="167432"/>
            <a:ext cx="914400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esalq logo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5"/>
          <a:stretch/>
        </p:blipFill>
        <p:spPr bwMode="auto">
          <a:xfrm>
            <a:off x="6516216" y="2332"/>
            <a:ext cx="1872208" cy="34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m para feijão carioca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5880" r="-2513" b="25613"/>
          <a:stretch/>
        </p:blipFill>
        <p:spPr bwMode="auto">
          <a:xfrm>
            <a:off x="7227722" y="5805264"/>
            <a:ext cx="1944216" cy="100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9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5.jpeg"/><Relationship Id="rId4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640960" cy="792088"/>
          </a:xfrm>
        </p:spPr>
        <p:txBody>
          <a:bodyPr>
            <a:noAutofit/>
          </a:bodyPr>
          <a:lstStyle/>
          <a:p>
            <a:pPr marL="0" indent="0"/>
            <a:r>
              <a:rPr lang="pt-B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 para avaliação do escurecimento do tegumento de grãos de feijão carioca</a:t>
            </a:r>
            <a:endParaRPr lang="pt-B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2"/>
          <p:cNvSpPr>
            <a:spLocks noGrp="1"/>
          </p:cNvSpPr>
          <p:nvPr/>
        </p:nvSpPr>
        <p:spPr>
          <a:xfrm>
            <a:off x="31090" y="3260576"/>
            <a:ext cx="9144000" cy="1752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pt-BR" sz="1800" b="0" i="1" cap="none" spc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pt-BR" sz="3600" b="0" i="1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0" i="1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José Felipe Gonzaga </a:t>
            </a:r>
            <a:r>
              <a:rPr lang="pt-BR" sz="2800" b="0" i="1" cap="none" spc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Sabadin</a:t>
            </a:r>
            <a:endParaRPr lang="pt-BR" sz="2800" b="0" i="1" cap="none" spc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pt-BR" sz="2800" b="0" i="1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Willian Giordani </a:t>
            </a:r>
          </a:p>
          <a:p>
            <a:pPr>
              <a:spcBef>
                <a:spcPts val="0"/>
              </a:spcBef>
            </a:pPr>
            <a:endParaRPr lang="pt-BR" sz="1800" b="0" i="1" cap="none" spc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pt-BR" sz="2000" b="0" i="1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Roberto </a:t>
            </a:r>
            <a:r>
              <a:rPr lang="pt-BR" sz="2000" b="0" i="1" cap="none" spc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Fritsche</a:t>
            </a:r>
            <a:r>
              <a:rPr lang="pt-BR" sz="2000" b="0" i="1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-Neto</a:t>
            </a:r>
          </a:p>
          <a:p>
            <a:pPr>
              <a:spcBef>
                <a:spcPts val="0"/>
              </a:spcBef>
            </a:pPr>
            <a:r>
              <a:rPr lang="en-US" sz="2000" b="0" i="1" cap="none" spc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Departamento</a:t>
            </a:r>
            <a:r>
              <a:rPr lang="en-US" sz="2000" b="0" i="1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000" b="0" i="1" cap="none" spc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Genética</a:t>
            </a:r>
            <a:endParaRPr lang="en-US" sz="2000" b="0" i="1" cap="none" spc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r>
              <a:rPr lang="en-US" sz="2000" b="0" i="1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ESALQ - USP</a:t>
            </a:r>
            <a:endParaRPr lang="pt-BR" sz="2000" b="0" i="1" cap="none" spc="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pt-BR" sz="2400" b="0" i="1" cap="none" spc="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</a:pPr>
            <a:endParaRPr lang="pt-BR" sz="2400" b="0" i="1" cap="none" dirty="0"/>
          </a:p>
        </p:txBody>
      </p:sp>
      <p:sp>
        <p:nvSpPr>
          <p:cNvPr id="6" name="Subtítulo 2"/>
          <p:cNvSpPr>
            <a:spLocks noGrp="1"/>
          </p:cNvSpPr>
          <p:nvPr/>
        </p:nvSpPr>
        <p:spPr>
          <a:xfrm>
            <a:off x="-35496" y="6140896"/>
            <a:ext cx="9144000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b="0" i="1" cap="none" spc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Piracicaba , 27 de novembro de 2017.</a:t>
            </a:r>
          </a:p>
          <a:p>
            <a:r>
              <a:rPr lang="en-US" sz="1800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endParaRPr lang="pt-B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37480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/>
              <a:t>“Desenvolver </a:t>
            </a:r>
            <a:r>
              <a:rPr lang="pt-BR" dirty="0"/>
              <a:t>um aplicativo para dispositivos móveis capaz de quantificar e avaliar o processo de escurecimento de grãos de feijão do grupo comercial carioca mediante a utilização de imagens </a:t>
            </a:r>
            <a:r>
              <a:rPr lang="pt-BR" dirty="0" smtClean="0"/>
              <a:t>RGB”</a:t>
            </a:r>
            <a:endParaRPr lang="pt-BR" dirty="0"/>
          </a:p>
          <a:p>
            <a:endParaRPr lang="pt-BR" dirty="0"/>
          </a:p>
        </p:txBody>
      </p:sp>
      <p:pic>
        <p:nvPicPr>
          <p:cNvPr id="5" name="Picture 2" descr="Resultado de imagem para feijão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97152"/>
            <a:ext cx="1872208" cy="1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da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99592" y="2026292"/>
            <a:ext cx="2054987" cy="1369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3134892" y="1843858"/>
            <a:ext cx="4663733" cy="1733915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pt-BR" sz="2400" b="1" dirty="0">
                <a:solidFill>
                  <a:srgbClr val="000099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Olho humano</a:t>
            </a:r>
          </a:p>
          <a:p>
            <a:pPr hangingPunct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pt-BR" sz="2000" dirty="0">
                <a:latin typeface="Liberation Sans" pitchFamily="18"/>
                <a:ea typeface="Noto Sans CJK SC Regular" pitchFamily="2"/>
                <a:cs typeface="FreeSans" pitchFamily="2"/>
              </a:rPr>
              <a:t>capacidade de perceber milhões de cores</a:t>
            </a:r>
          </a:p>
          <a:p>
            <a:pPr hangingPunct="0">
              <a:lnSpc>
                <a:spcPct val="115000"/>
              </a:lnSpc>
              <a:buSzPct val="45000"/>
              <a:buFont typeface="StarSymbol"/>
              <a:buChar char="●"/>
            </a:pPr>
            <a:r>
              <a:rPr lang="pt-BR" sz="2000" dirty="0">
                <a:latin typeface="Liberation Sans" pitchFamily="18"/>
                <a:ea typeface="Noto Sans CJK SC Regular" pitchFamily="2"/>
                <a:cs typeface="FreeSans" pitchFamily="2"/>
              </a:rPr>
              <a:t>percepção varia de acordo com o indivíduo</a:t>
            </a:r>
          </a:p>
          <a:p>
            <a:pPr hangingPunct="0">
              <a:lnSpc>
                <a:spcPct val="115000"/>
              </a:lnSpc>
              <a:buSzPct val="45000"/>
              <a:buFont typeface="StarSymbol"/>
              <a:buChar char="●"/>
            </a:pPr>
            <a:r>
              <a:rPr lang="pt-BR" sz="2000" b="1" dirty="0">
                <a:solidFill>
                  <a:srgbClr val="FF3333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subjetividade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36487" y="4015627"/>
            <a:ext cx="3460541" cy="22970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aixaDeTexto 13"/>
          <p:cNvSpPr txBox="1"/>
          <p:nvPr/>
        </p:nvSpPr>
        <p:spPr>
          <a:xfrm>
            <a:off x="1187624" y="4297184"/>
            <a:ext cx="2307062" cy="1733915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pt-BR" sz="2400" b="1" dirty="0">
                <a:solidFill>
                  <a:srgbClr val="000099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Cores</a:t>
            </a:r>
          </a:p>
          <a:p>
            <a:pPr hangingPunct="0">
              <a:lnSpc>
                <a:spcPct val="150000"/>
              </a:lnSpc>
              <a:buSzPct val="45000"/>
              <a:buFont typeface="StarSymbol"/>
              <a:buChar char="●"/>
            </a:pPr>
            <a:r>
              <a:rPr lang="pt-BR" sz="2000" dirty="0">
                <a:latin typeface="Liberation Sans" pitchFamily="18"/>
                <a:ea typeface="Noto Sans CJK SC Regular" pitchFamily="2"/>
                <a:cs typeface="FreeSans" pitchFamily="2"/>
              </a:rPr>
              <a:t>diversas tonalidades</a:t>
            </a:r>
          </a:p>
          <a:p>
            <a:pPr hangingPunct="0">
              <a:lnSpc>
                <a:spcPct val="115000"/>
              </a:lnSpc>
              <a:buSzPct val="45000"/>
              <a:buFont typeface="StarSymbol"/>
              <a:buChar char="●"/>
            </a:pPr>
            <a:r>
              <a:rPr lang="pt-BR" sz="2000" dirty="0">
                <a:latin typeface="Liberation Sans" pitchFamily="18"/>
                <a:ea typeface="Noto Sans CJK SC Regular" pitchFamily="2"/>
                <a:cs typeface="FreeSans" pitchFamily="2"/>
              </a:rPr>
              <a:t>luminosidade</a:t>
            </a:r>
          </a:p>
          <a:p>
            <a:pPr hangingPunct="0">
              <a:lnSpc>
                <a:spcPct val="115000"/>
              </a:lnSpc>
              <a:buSzPct val="45000"/>
              <a:buFont typeface="StarSymbol"/>
              <a:buChar char="●"/>
            </a:pPr>
            <a:r>
              <a:rPr lang="pt-BR" sz="2000" b="1" dirty="0">
                <a:solidFill>
                  <a:srgbClr val="FF3333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subjetividade</a:t>
            </a:r>
          </a:p>
        </p:txBody>
      </p:sp>
    </p:spTree>
    <p:extLst>
      <p:ext uri="{BB962C8B-B14F-4D97-AF65-F5344CB8AC3E}">
        <p14:creationId xmlns:p14="http://schemas.microsoft.com/office/powerpoint/2010/main" val="33547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da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744728" y="2362001"/>
            <a:ext cx="3689450" cy="36721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279959" y="2312866"/>
            <a:ext cx="2920242" cy="45811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algn="r" hangingPunct="0">
              <a:defRPr sz="1800"/>
            </a:pPr>
            <a:r>
              <a:rPr lang="pt-BR" sz="2400" b="1">
                <a:latin typeface="+mj-lt"/>
                <a:ea typeface="Noto Sans CJK SC Regular" pitchFamily="2"/>
                <a:cs typeface="FreeSans" pitchFamily="2"/>
              </a:rPr>
              <a:t>Qual é a cor do tênis?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76093" y="3672115"/>
            <a:ext cx="1858798" cy="45811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algn="r" hangingPunct="0">
              <a:defRPr sz="1800"/>
            </a:pPr>
            <a:r>
              <a:rPr lang="pt-BR" sz="2400" b="1" dirty="0">
                <a:latin typeface="+mj-lt"/>
                <a:ea typeface="Noto Sans CJK SC Regular" pitchFamily="2"/>
                <a:cs typeface="FreeSans" pitchFamily="2"/>
              </a:rPr>
              <a:t>Cinza e  </a:t>
            </a:r>
            <a:r>
              <a:rPr lang="pt-BR" sz="2400" b="1" dirty="0" smtClean="0">
                <a:latin typeface="+mj-lt"/>
                <a:ea typeface="Noto Sans CJK SC Regular" pitchFamily="2"/>
                <a:cs typeface="FreeSans" pitchFamily="2"/>
              </a:rPr>
              <a:t>azul?</a:t>
            </a:r>
            <a:endParaRPr lang="pt-BR" sz="2400" b="1" dirty="0">
              <a:latin typeface="+mj-lt"/>
              <a:ea typeface="Noto Sans CJK SC Regular" pitchFamily="2"/>
              <a:cs typeface="FreeSans" pitchFamily="2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47569" y="5252135"/>
            <a:ext cx="2087322" cy="458118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algn="r" hangingPunct="0">
              <a:defRPr sz="1800"/>
            </a:pPr>
            <a:r>
              <a:rPr lang="pt-BR" sz="2400" b="1" dirty="0">
                <a:latin typeface="+mj-lt"/>
                <a:ea typeface="Noto Sans CJK SC Regular" pitchFamily="2"/>
                <a:cs typeface="FreeSans" pitchFamily="2"/>
              </a:rPr>
              <a:t>Rosa e </a:t>
            </a:r>
            <a:r>
              <a:rPr lang="pt-BR" sz="2400" b="1" dirty="0" smtClean="0">
                <a:latin typeface="+mj-lt"/>
                <a:ea typeface="Noto Sans CJK SC Regular" pitchFamily="2"/>
                <a:cs typeface="FreeSans" pitchFamily="2"/>
              </a:rPr>
              <a:t>branco?</a:t>
            </a:r>
            <a:endParaRPr lang="pt-BR" sz="2400" b="1" dirty="0">
              <a:latin typeface="+mj-lt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4629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da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9245" y="2330304"/>
            <a:ext cx="8473235" cy="4276278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/>
          <a:p>
            <a:pPr hangingPunct="0">
              <a:lnSpc>
                <a:spcPct val="115000"/>
              </a:lnSpc>
            </a:pPr>
            <a:r>
              <a:rPr lang="pt-BR" b="1" dirty="0">
                <a:latin typeface="+mj-lt"/>
                <a:ea typeface="Noto Sans CJK SC Regular" pitchFamily="2"/>
                <a:cs typeface="FreeSans" pitchFamily="2"/>
              </a:rPr>
              <a:t>CIE (</a:t>
            </a:r>
            <a:r>
              <a:rPr lang="pt-BR" b="1" dirty="0" err="1">
                <a:latin typeface="+mj-lt"/>
                <a:ea typeface="Noto Sans CJK SC Regular" pitchFamily="2"/>
                <a:cs typeface="FreeSans" pitchFamily="2"/>
              </a:rPr>
              <a:t>Commission</a:t>
            </a:r>
            <a:r>
              <a:rPr lang="pt-BR" b="1" dirty="0">
                <a:latin typeface="+mj-lt"/>
                <a:ea typeface="Noto Sans CJK SC Regular" pitchFamily="2"/>
                <a:cs typeface="FreeSans" pitchFamily="2"/>
              </a:rPr>
              <a:t> </a:t>
            </a:r>
            <a:r>
              <a:rPr lang="pt-BR" b="1" dirty="0" err="1">
                <a:latin typeface="+mj-lt"/>
                <a:ea typeface="Noto Sans CJK SC Regular" pitchFamily="2"/>
                <a:cs typeface="FreeSans" pitchFamily="2"/>
              </a:rPr>
              <a:t>Internationale</a:t>
            </a:r>
            <a:r>
              <a:rPr lang="pt-BR" b="1" dirty="0">
                <a:latin typeface="+mj-lt"/>
                <a:ea typeface="Noto Sans CJK SC Regular" pitchFamily="2"/>
                <a:cs typeface="FreeSans" pitchFamily="2"/>
              </a:rPr>
              <a:t> de </a:t>
            </a:r>
            <a:r>
              <a:rPr lang="pt-BR" b="1" dirty="0" err="1">
                <a:latin typeface="+mj-lt"/>
                <a:ea typeface="Noto Sans CJK SC Regular" pitchFamily="2"/>
                <a:cs typeface="FreeSans" pitchFamily="2"/>
              </a:rPr>
              <a:t>I’éclairage</a:t>
            </a:r>
            <a:r>
              <a:rPr lang="pt-BR" b="1" dirty="0" smtClean="0">
                <a:latin typeface="+mj-lt"/>
                <a:ea typeface="Noto Sans CJK SC Regular" pitchFamily="2"/>
                <a:cs typeface="FreeSans" pitchFamily="2"/>
              </a:rPr>
              <a:t>)</a:t>
            </a:r>
            <a:endParaRPr lang="pt-BR" dirty="0">
              <a:latin typeface="+mj-lt"/>
              <a:ea typeface="Noto Sans CJK SC Regular" pitchFamily="2"/>
              <a:cs typeface="FreeSans" pitchFamily="2"/>
            </a:endParaRPr>
          </a:p>
          <a:p>
            <a:pPr hangingPunct="0">
              <a:lnSpc>
                <a:spcPct val="115000"/>
              </a:lnSpc>
            </a:pPr>
            <a:r>
              <a:rPr lang="pt-BR" b="1" dirty="0">
                <a:solidFill>
                  <a:srgbClr val="800000"/>
                </a:solidFill>
                <a:latin typeface="+mj-lt"/>
                <a:ea typeface="Noto Sans CJK SC Regular" pitchFamily="2"/>
                <a:cs typeface="FreeSans" pitchFamily="2"/>
              </a:rPr>
              <a:t>Espaço de cor</a:t>
            </a:r>
          </a:p>
          <a:p>
            <a:pPr marL="0" lvl="1" hangingPunct="0">
              <a:lnSpc>
                <a:spcPct val="115000"/>
              </a:lnSpc>
              <a:buSzPct val="45000"/>
              <a:buFont typeface="StarSymbol"/>
              <a:buChar char="●"/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método para expressar a cor de um objeto utilizando números</a:t>
            </a:r>
          </a:p>
          <a:p>
            <a:pPr hangingPunct="0">
              <a:lnSpc>
                <a:spcPct val="115000"/>
              </a:lnSpc>
              <a:buSzPct val="45000"/>
              <a:buFont typeface="StarSymbol"/>
              <a:buChar char="●"/>
            </a:pPr>
            <a:endParaRPr lang="pt-BR" dirty="0">
              <a:latin typeface="+mj-lt"/>
              <a:ea typeface="Noto Sans CJK SC Regular" pitchFamily="2"/>
              <a:cs typeface="FreeSans" pitchFamily="2"/>
            </a:endParaRPr>
          </a:p>
          <a:p>
            <a:pPr marL="0" lvl="1" hangingPunct="0">
              <a:lnSpc>
                <a:spcPct val="115000"/>
              </a:lnSpc>
              <a:buSzPct val="45000"/>
              <a:buFont typeface="StarSymbol"/>
              <a:buChar char="●"/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CIE XYZ,</a:t>
            </a:r>
          </a:p>
          <a:p>
            <a:pPr marL="0" lvl="1" hangingPunct="0">
              <a:lnSpc>
                <a:spcPct val="115000"/>
              </a:lnSpc>
              <a:buSzPct val="45000"/>
              <a:buFont typeface="StarSymbol"/>
              <a:buChar char="●"/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CIE L*C*h;</a:t>
            </a:r>
          </a:p>
          <a:p>
            <a:pPr marL="0" lvl="1" hangingPunct="0">
              <a:lnSpc>
                <a:spcPct val="115000"/>
              </a:lnSpc>
              <a:buSzPct val="45000"/>
              <a:buFont typeface="StarSymbol"/>
              <a:buChar char="●"/>
            </a:pPr>
            <a:r>
              <a:rPr lang="pt-BR" b="1" dirty="0">
                <a:solidFill>
                  <a:srgbClr val="000099"/>
                </a:solidFill>
                <a:latin typeface="+mj-lt"/>
                <a:ea typeface="Noto Sans CJK SC Regular" pitchFamily="2"/>
                <a:cs typeface="FreeSans" pitchFamily="2"/>
              </a:rPr>
              <a:t>CIE L*a*b</a:t>
            </a:r>
            <a:r>
              <a:rPr lang="pt-BR" b="1" dirty="0" smtClean="0">
                <a:solidFill>
                  <a:srgbClr val="000099"/>
                </a:solidFill>
                <a:latin typeface="+mj-lt"/>
                <a:ea typeface="Noto Sans CJK SC Regular" pitchFamily="2"/>
                <a:cs typeface="FreeSans" pitchFamily="2"/>
              </a:rPr>
              <a:t>*</a:t>
            </a:r>
            <a:endParaRPr lang="pt-BR" b="1" dirty="0">
              <a:solidFill>
                <a:srgbClr val="000099"/>
              </a:solidFill>
              <a:latin typeface="+mj-lt"/>
              <a:ea typeface="Noto Sans CJK SC Regular" pitchFamily="2"/>
              <a:cs typeface="FreeSans" pitchFamily="2"/>
            </a:endParaRPr>
          </a:p>
          <a:p>
            <a:pPr hangingPunct="0">
              <a:lnSpc>
                <a:spcPct val="115000"/>
              </a:lnSpc>
            </a:pPr>
            <a:r>
              <a:rPr lang="pt-BR" b="1" dirty="0">
                <a:solidFill>
                  <a:srgbClr val="000099"/>
                </a:solidFill>
                <a:latin typeface="+mj-lt"/>
                <a:ea typeface="Noto Sans CJK SC Regular" pitchFamily="2"/>
                <a:cs typeface="FreeSans" pitchFamily="2"/>
              </a:rPr>
              <a:t>CIELAB</a:t>
            </a:r>
          </a:p>
          <a:p>
            <a:pPr marL="0" lvl="1" hangingPunct="0">
              <a:lnSpc>
                <a:spcPct val="115000"/>
              </a:lnSpc>
              <a:buSzPct val="45000"/>
              <a:buFont typeface="StarSymbol"/>
              <a:buChar char="●"/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amplamente utilizado;</a:t>
            </a:r>
          </a:p>
          <a:p>
            <a:pPr marL="0" lvl="1" hangingPunct="0">
              <a:lnSpc>
                <a:spcPct val="115000"/>
              </a:lnSpc>
              <a:buSzPct val="45000"/>
              <a:buFont typeface="StarSymbol"/>
              <a:buChar char="●"/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correlaciona consistentemente os valores de cor com a </a:t>
            </a:r>
            <a:r>
              <a:rPr lang="pt-BR" dirty="0">
                <a:solidFill>
                  <a:srgbClr val="800000"/>
                </a:solidFill>
                <a:latin typeface="+mj-lt"/>
                <a:ea typeface="Noto Sans CJK SC Regular" pitchFamily="2"/>
                <a:cs typeface="FreeSans" pitchFamily="2"/>
              </a:rPr>
              <a:t>percepção visual</a:t>
            </a: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;</a:t>
            </a:r>
          </a:p>
          <a:p>
            <a:pPr marL="0" lvl="1" hangingPunct="0">
              <a:lnSpc>
                <a:spcPct val="115000"/>
              </a:lnSpc>
              <a:buSzPct val="45000"/>
              <a:buFont typeface="StarSymbol"/>
              <a:buChar char="●"/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utilizado em indústrias (plástico, tintas impressão, têxtil, </a:t>
            </a:r>
            <a:r>
              <a:rPr lang="pt-BR" dirty="0" err="1">
                <a:latin typeface="+mj-lt"/>
                <a:ea typeface="Noto Sans CJK SC Regular" pitchFamily="2"/>
                <a:cs typeface="FreeSans" pitchFamily="2"/>
              </a:rPr>
              <a:t>etc</a:t>
            </a: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) e estudos acadêmicos;</a:t>
            </a:r>
          </a:p>
          <a:p>
            <a:pPr marL="0" lvl="1" hangingPunct="0">
              <a:lnSpc>
                <a:spcPct val="115000"/>
              </a:lnSpc>
              <a:buSzPct val="45000"/>
              <a:buFont typeface="StarSymbol"/>
              <a:buChar char="●"/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identificar, comunicar e avaliar os atributos de cor além das inconsistências ou desvios de uma cor padrão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49984" y="1610590"/>
            <a:ext cx="8372064" cy="708634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="ctr" anchorCtr="0" compatLnSpc="0">
            <a:spAutoFit/>
          </a:bodyPr>
          <a:lstStyle/>
          <a:p>
            <a:pPr algn="ctr" hangingPunct="0">
              <a:defRPr b="1">
                <a:solidFill>
                  <a:srgbClr val="FF3333"/>
                </a:solidFill>
              </a:defRPr>
            </a:pPr>
            <a:r>
              <a:rPr lang="pt-BR" sz="2000" b="1" dirty="0">
                <a:solidFill>
                  <a:srgbClr val="FF3333"/>
                </a:solidFill>
                <a:latin typeface="+mj-lt"/>
                <a:ea typeface="Noto Sans CJK SC Regular" pitchFamily="2"/>
                <a:cs typeface="FreeSans" pitchFamily="2"/>
              </a:rPr>
              <a:t>Como podemos avaliar e expressar corretamente a cor de um objeto usando uma linguagem uniforme e padronizada?</a:t>
            </a:r>
          </a:p>
        </p:txBody>
      </p:sp>
    </p:spTree>
    <p:extLst>
      <p:ext uri="{BB962C8B-B14F-4D97-AF65-F5344CB8AC3E}">
        <p14:creationId xmlns:p14="http://schemas.microsoft.com/office/powerpoint/2010/main" val="361699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da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07504" y="4941168"/>
            <a:ext cx="7216547" cy="191749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pt-BR" sz="2400" b="1" dirty="0">
                <a:latin typeface="+mj-lt"/>
                <a:ea typeface="Noto Sans CJK SC Regular" pitchFamily="2"/>
                <a:cs typeface="FreeSans" pitchFamily="2"/>
              </a:rPr>
              <a:t>Parâmetros</a:t>
            </a:r>
          </a:p>
          <a:p>
            <a:pPr hangingPunct="0">
              <a:lnSpc>
                <a:spcPct val="150000"/>
              </a:lnSpc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   </a:t>
            </a:r>
            <a:r>
              <a:rPr lang="pt-BR" sz="2000" dirty="0">
                <a:latin typeface="+mj-lt"/>
                <a:ea typeface="Noto Sans CJK SC Regular" pitchFamily="2"/>
                <a:cs typeface="FreeSans" pitchFamily="2"/>
              </a:rPr>
              <a:t> </a:t>
            </a:r>
            <a:r>
              <a:rPr lang="pt-BR" b="1" dirty="0">
                <a:latin typeface="+mj-lt"/>
                <a:ea typeface="Noto Sans CJK SC Regular" pitchFamily="2"/>
                <a:cs typeface="FreeSans" pitchFamily="2"/>
              </a:rPr>
              <a:t>L*</a:t>
            </a: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 = Luminosidade (0 = preto; 100 = branco)</a:t>
            </a:r>
          </a:p>
          <a:p>
            <a:pPr hangingPunct="0">
              <a:lnSpc>
                <a:spcPct val="150000"/>
              </a:lnSpc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    </a:t>
            </a:r>
            <a:r>
              <a:rPr lang="pt-BR" b="1" dirty="0">
                <a:latin typeface="+mj-lt"/>
                <a:ea typeface="Noto Sans CJK SC Regular" pitchFamily="2"/>
                <a:cs typeface="FreeSans" pitchFamily="2"/>
              </a:rPr>
              <a:t>a*</a:t>
            </a: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 = coordenada vermelho / verde (</a:t>
            </a:r>
            <a:r>
              <a:rPr lang="pt-BR" b="1" dirty="0">
                <a:solidFill>
                  <a:srgbClr val="FF3333"/>
                </a:solidFill>
                <a:latin typeface="+mj-lt"/>
                <a:ea typeface="Noto Sans CJK SC Regular" pitchFamily="2"/>
                <a:cs typeface="FreeSans" pitchFamily="2"/>
              </a:rPr>
              <a:t>+a</a:t>
            </a: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 indica vermelho e </a:t>
            </a:r>
            <a:r>
              <a:rPr lang="pt-BR" b="1" dirty="0">
                <a:solidFill>
                  <a:srgbClr val="006600"/>
                </a:solidFill>
                <a:latin typeface="+mj-lt"/>
                <a:ea typeface="Noto Sans CJK SC Regular" pitchFamily="2"/>
                <a:cs typeface="FreeSans" pitchFamily="2"/>
              </a:rPr>
              <a:t>–a</a:t>
            </a: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 indica verde)</a:t>
            </a:r>
          </a:p>
          <a:p>
            <a:pPr hangingPunct="0">
              <a:lnSpc>
                <a:spcPct val="150000"/>
              </a:lnSpc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    </a:t>
            </a:r>
            <a:r>
              <a:rPr lang="pt-BR" b="1" dirty="0">
                <a:latin typeface="+mj-lt"/>
                <a:ea typeface="Noto Sans CJK SC Regular" pitchFamily="2"/>
                <a:cs typeface="FreeSans" pitchFamily="2"/>
              </a:rPr>
              <a:t>b*</a:t>
            </a: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 = coordenada amarelo / azul (</a:t>
            </a:r>
            <a:r>
              <a:rPr lang="pt-BR" b="1" dirty="0">
                <a:solidFill>
                  <a:srgbClr val="CC9900"/>
                </a:solidFill>
                <a:latin typeface="+mj-lt"/>
                <a:ea typeface="Noto Sans CJK SC Regular" pitchFamily="2"/>
                <a:cs typeface="FreeSans" pitchFamily="2"/>
              </a:rPr>
              <a:t>+b</a:t>
            </a: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 indica amarelo e </a:t>
            </a:r>
            <a:r>
              <a:rPr lang="pt-BR" b="1" dirty="0">
                <a:solidFill>
                  <a:srgbClr val="000099"/>
                </a:solidFill>
                <a:latin typeface="+mj-lt"/>
                <a:ea typeface="Noto Sans CJK SC Regular" pitchFamily="2"/>
                <a:cs typeface="FreeSans" pitchFamily="2"/>
              </a:rPr>
              <a:t>–b</a:t>
            </a: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 indica azul)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81762" y="1643935"/>
            <a:ext cx="4637027" cy="3178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247375" y="1621074"/>
            <a:ext cx="3657372" cy="3224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60032" y="4438780"/>
            <a:ext cx="1492452" cy="1429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4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 da 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coloração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31801" y="1772816"/>
            <a:ext cx="5080157" cy="2350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64607" y="4516134"/>
            <a:ext cx="5414545" cy="119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911857" y="6032142"/>
            <a:ext cx="3319719" cy="5741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779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4342" y="3613964"/>
            <a:ext cx="2351169" cy="12602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4780208" y="2992372"/>
            <a:ext cx="3828184" cy="39553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algn="ctr" hangingPunct="0">
              <a:defRPr b="1"/>
            </a:pPr>
            <a:r>
              <a:rPr lang="pt-BR" sz="2000" b="1" dirty="0">
                <a:latin typeface="+mj-lt"/>
                <a:ea typeface="Noto Sans CJK SC Regular" pitchFamily="2"/>
                <a:cs typeface="FreeSans" pitchFamily="2"/>
              </a:rPr>
              <a:t>Conversão de CIE XYZ para CIE LAB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249777" y="3620966"/>
            <a:ext cx="3200202" cy="182887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aixaDeTexto 9"/>
          <p:cNvSpPr txBox="1"/>
          <p:nvPr/>
        </p:nvSpPr>
        <p:spPr>
          <a:xfrm>
            <a:off x="1091796" y="2092377"/>
            <a:ext cx="1081918" cy="569045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algn="ctr" hangingPunct="0">
              <a:defRPr b="1"/>
            </a:pPr>
            <a:r>
              <a:rPr lang="pt-BR" sz="3300" b="1">
                <a:solidFill>
                  <a:srgbClr val="FF3333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R</a:t>
            </a:r>
            <a:r>
              <a:rPr lang="pt-BR" sz="3300" b="1">
                <a:solidFill>
                  <a:srgbClr val="006600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G</a:t>
            </a:r>
            <a:r>
              <a:rPr lang="pt-BR" sz="3300" b="1">
                <a:solidFill>
                  <a:srgbClr val="000099"/>
                </a:solidFill>
                <a:latin typeface="Liberation Sans" pitchFamily="18"/>
                <a:ea typeface="Noto Sans CJK SC Regular" pitchFamily="2"/>
                <a:cs typeface="FreeSans" pitchFamily="2"/>
              </a:rPr>
              <a:t>B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384814" y="2092377"/>
            <a:ext cx="1916635" cy="569045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algn="ctr" hangingPunct="0">
              <a:defRPr b="1"/>
            </a:pPr>
            <a:r>
              <a:rPr lang="pt-BR" sz="3300" b="1">
                <a:latin typeface="Liberation Sans" pitchFamily="18"/>
                <a:ea typeface="Noto Sans CJK SC Regular" pitchFamily="2"/>
                <a:cs typeface="FreeSans" pitchFamily="2"/>
              </a:rPr>
              <a:t>CIE XYZ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368099" y="2092377"/>
            <a:ext cx="1893295" cy="569045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algn="ctr" hangingPunct="0">
              <a:defRPr b="1"/>
            </a:pPr>
            <a:r>
              <a:rPr lang="pt-BR" sz="3300" b="1">
                <a:latin typeface="Liberation Sans" pitchFamily="18"/>
                <a:ea typeface="Noto Sans CJK SC Regular" pitchFamily="2"/>
                <a:cs typeface="FreeSans" pitchFamily="2"/>
              </a:rPr>
              <a:t>CIE LAB</a:t>
            </a:r>
          </a:p>
        </p:txBody>
      </p:sp>
      <p:sp>
        <p:nvSpPr>
          <p:cNvPr id="13" name="Forma livre 12"/>
          <p:cNvSpPr/>
          <p:nvPr/>
        </p:nvSpPr>
        <p:spPr>
          <a:xfrm>
            <a:off x="2449134" y="2234768"/>
            <a:ext cx="718413" cy="261268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pt-BR" sz="16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4" name="Forma livre 13"/>
          <p:cNvSpPr/>
          <p:nvPr/>
        </p:nvSpPr>
        <p:spPr>
          <a:xfrm>
            <a:off x="5551370" y="2234768"/>
            <a:ext cx="718413" cy="261268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  <a:prstDash val="solid"/>
          </a:ln>
        </p:spPr>
        <p:txBody>
          <a:bodyPr vert="horz" wrap="none" lIns="81639" tIns="40820" rIns="81639" bIns="40820" anchor="ctr" anchorCtr="0" compatLnSpc="0"/>
          <a:lstStyle/>
          <a:p>
            <a:pPr hangingPunct="0"/>
            <a:endParaRPr lang="pt-BR" sz="1600"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87792" y="5566192"/>
            <a:ext cx="4541712" cy="959152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defRPr b="1"/>
            </a:pPr>
            <a:r>
              <a:rPr lang="pt-BR" b="1" dirty="0">
                <a:latin typeface="+mj-lt"/>
                <a:ea typeface="Noto Sans CJK SC Regular" pitchFamily="2"/>
                <a:cs typeface="FreeSans" pitchFamily="2"/>
              </a:rPr>
              <a:t>Pacotes e softwares</a:t>
            </a:r>
          </a:p>
          <a:p>
            <a:pPr hangingPunct="0">
              <a:defRPr b="1"/>
            </a:pPr>
            <a:endParaRPr lang="pt-BR" sz="2000" dirty="0">
              <a:latin typeface="+mj-lt"/>
              <a:ea typeface="Noto Sans CJK SC Regular" pitchFamily="2"/>
              <a:cs typeface="FreeSans" pitchFamily="2"/>
            </a:endParaRPr>
          </a:p>
          <a:p>
            <a:pPr hangingPunct="0">
              <a:defRPr b="1"/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*Pacotes R = </a:t>
            </a:r>
            <a:r>
              <a:rPr lang="pt-BR" dirty="0" err="1">
                <a:latin typeface="+mj-lt"/>
                <a:ea typeface="Noto Sans CJK SC Regular" pitchFamily="2"/>
                <a:cs typeface="FreeSans" pitchFamily="2"/>
              </a:rPr>
              <a:t>grDevices</a:t>
            </a: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 (função: </a:t>
            </a:r>
            <a:r>
              <a:rPr lang="pt-BR" dirty="0" err="1">
                <a:latin typeface="+mj-lt"/>
                <a:ea typeface="Noto Sans CJK SC Regular" pitchFamily="2"/>
                <a:cs typeface="FreeSans" pitchFamily="2"/>
              </a:rPr>
              <a:t>convertColor</a:t>
            </a: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12557" y="3000547"/>
            <a:ext cx="3483025" cy="395536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>
              <a:defRPr b="1"/>
            </a:pPr>
            <a:r>
              <a:rPr lang="pt-BR" sz="2000" b="1" dirty="0">
                <a:latin typeface="+mj-lt"/>
                <a:ea typeface="Noto Sans CJK SC Regular" pitchFamily="2"/>
                <a:cs typeface="FreeSans" pitchFamily="2"/>
              </a:rPr>
              <a:t>Conversão de RGB para CIE XYZ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13184" y="908720"/>
            <a:ext cx="857929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para conversão RGB em </a:t>
            </a:r>
            <a:r>
              <a:rPr lang="pt-B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5844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171" y="1797404"/>
            <a:ext cx="5086361" cy="11995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5975640" y="1916832"/>
            <a:ext cx="2590088" cy="646053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algn="ctr" hangingPunct="0">
              <a:defRPr b="1"/>
            </a:pPr>
            <a:r>
              <a:rPr lang="pt-BR" b="1">
                <a:latin typeface="+mj-lt"/>
                <a:ea typeface="Noto Sans CJK SC Regular" pitchFamily="2"/>
                <a:cs typeface="FreeSans" pitchFamily="2"/>
              </a:rPr>
              <a:t>Escala visual</a:t>
            </a:r>
          </a:p>
          <a:p>
            <a:pPr algn="ctr" hangingPunct="0">
              <a:defRPr b="1"/>
            </a:pPr>
            <a:r>
              <a:rPr lang="pt-BR">
                <a:latin typeface="+mj-lt"/>
                <a:ea typeface="Noto Sans CJK SC Regular" pitchFamily="2"/>
                <a:cs typeface="FreeSans" pitchFamily="2"/>
              </a:rPr>
              <a:t>(notas de escurecimento)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5576" y="3743816"/>
            <a:ext cx="4058052" cy="27815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ixaDeTexto 7"/>
          <p:cNvSpPr txBox="1"/>
          <p:nvPr/>
        </p:nvSpPr>
        <p:spPr>
          <a:xfrm>
            <a:off x="4139952" y="3719208"/>
            <a:ext cx="5009468" cy="2336901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algn="ctr" hangingPunct="0">
              <a:defRPr b="0"/>
            </a:pPr>
            <a:r>
              <a:rPr lang="pt-BR" b="1" dirty="0">
                <a:latin typeface="+mj-lt"/>
                <a:ea typeface="Noto Sans CJK SC Regular" pitchFamily="2"/>
                <a:cs typeface="FreeSans" pitchFamily="2"/>
              </a:rPr>
              <a:t>1.000 amostras</a:t>
            </a:r>
          </a:p>
          <a:p>
            <a:pPr algn="ctr" hangingPunct="0">
              <a:defRPr b="0"/>
            </a:pPr>
            <a:endParaRPr lang="pt-BR" dirty="0">
              <a:latin typeface="+mj-lt"/>
              <a:ea typeface="Noto Sans CJK SC Regular" pitchFamily="2"/>
              <a:cs typeface="FreeSans" pitchFamily="2"/>
            </a:endParaRPr>
          </a:p>
          <a:p>
            <a:pPr algn="ctr" hangingPunct="0">
              <a:defRPr b="0"/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Notas visuais atribuídas por avaliadores experientes</a:t>
            </a:r>
          </a:p>
          <a:p>
            <a:pPr algn="ctr" hangingPunct="0">
              <a:defRPr b="0"/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e</a:t>
            </a:r>
          </a:p>
          <a:p>
            <a:pPr algn="ctr" hangingPunct="0">
              <a:defRPr b="0"/>
            </a:pPr>
            <a:r>
              <a:rPr lang="pt-BR" dirty="0">
                <a:latin typeface="+mj-lt"/>
                <a:ea typeface="Noto Sans CJK SC Regular" pitchFamily="2"/>
                <a:cs typeface="FreeSans" pitchFamily="2"/>
              </a:rPr>
              <a:t>Imagem obtida por câmera</a:t>
            </a:r>
          </a:p>
          <a:p>
            <a:pPr algn="ctr" hangingPunct="0">
              <a:defRPr b="0"/>
            </a:pPr>
            <a:endParaRPr lang="pt-BR" dirty="0">
              <a:latin typeface="+mj-lt"/>
              <a:ea typeface="Noto Sans CJK SC Regular" pitchFamily="2"/>
              <a:cs typeface="FreeSans" pitchFamily="2"/>
            </a:endParaRPr>
          </a:p>
          <a:p>
            <a:pPr algn="ctr" hangingPunct="0">
              <a:defRPr b="0"/>
            </a:pPr>
            <a:r>
              <a:rPr lang="pt-BR" b="1" dirty="0">
                <a:latin typeface="+mj-lt"/>
                <a:ea typeface="Noto Sans CJK SC Regular" pitchFamily="2"/>
                <a:cs typeface="FreeSans" pitchFamily="2"/>
              </a:rPr>
              <a:t>75% do valores (calibração do modelo)</a:t>
            </a:r>
          </a:p>
          <a:p>
            <a:pPr algn="ctr" hangingPunct="0">
              <a:defRPr b="0"/>
            </a:pPr>
            <a:r>
              <a:rPr lang="pt-BR" b="1" dirty="0">
                <a:latin typeface="+mj-lt"/>
                <a:ea typeface="Noto Sans CJK SC Regular" pitchFamily="2"/>
                <a:cs typeface="FreeSans" pitchFamily="2"/>
              </a:rPr>
              <a:t>25% dos valores (estimação)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195736" y="2840017"/>
            <a:ext cx="479061" cy="805007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algn="ctr" hangingPunct="0">
              <a:defRPr b="1"/>
            </a:pPr>
            <a:r>
              <a:rPr lang="pt-BR" sz="4900" b="1" dirty="0">
                <a:latin typeface="Liberation Sans" pitchFamily="18"/>
                <a:ea typeface="Noto Sans CJK SC Regular" pitchFamily="2"/>
                <a:cs typeface="FreeSans" pitchFamily="2"/>
              </a:rPr>
              <a:t>x</a:t>
            </a: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313184" y="908720"/>
            <a:ext cx="857929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Validação e calibração do modelo</a:t>
            </a:r>
          </a:p>
        </p:txBody>
      </p:sp>
    </p:spTree>
    <p:extLst>
      <p:ext uri="{BB962C8B-B14F-4D97-AF65-F5344CB8AC3E}">
        <p14:creationId xmlns:p14="http://schemas.microsoft.com/office/powerpoint/2010/main" val="219078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7504" y="1945386"/>
            <a:ext cx="3100019" cy="16276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3347864" y="1690799"/>
            <a:ext cx="5824050" cy="2493162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pt-BR" sz="2200" b="1" dirty="0" smtClean="0">
                <a:latin typeface="+mj-lt"/>
                <a:ea typeface="Noto Sans CJK SC Regular" pitchFamily="2"/>
                <a:cs typeface="FreeSans" pitchFamily="2"/>
              </a:rPr>
              <a:t>Padronização</a:t>
            </a:r>
            <a:r>
              <a:rPr lang="pt-BR" sz="2200" dirty="0" smtClean="0">
                <a:latin typeface="+mj-lt"/>
                <a:ea typeface="Noto Sans CJK SC Regular" pitchFamily="2"/>
                <a:cs typeface="FreeSans" pitchFamily="2"/>
              </a:rPr>
              <a:t> </a:t>
            </a:r>
          </a:p>
          <a:p>
            <a:pPr hangingPunct="0"/>
            <a:endParaRPr lang="pt-BR" sz="2200" dirty="0" smtClean="0">
              <a:latin typeface="+mj-lt"/>
              <a:ea typeface="Noto Sans CJK SC Regular" pitchFamily="2"/>
              <a:cs typeface="FreeSans" pitchFamily="2"/>
            </a:endParaRPr>
          </a:p>
          <a:p>
            <a:pPr marL="342900" indent="-342900" hangingPunct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latin typeface="+mj-lt"/>
                <a:ea typeface="Noto Sans CJK SC Regular" pitchFamily="2"/>
                <a:cs typeface="FreeSans" pitchFamily="2"/>
              </a:rPr>
              <a:t>1</a:t>
            </a:r>
            <a:r>
              <a:rPr lang="pt-BR" sz="2200" dirty="0" smtClean="0">
                <a:latin typeface="+mj-lt"/>
                <a:ea typeface="Noto Sans CJK SC Regular" pitchFamily="2"/>
                <a:cs typeface="FreeSans" pitchFamily="2"/>
              </a:rPr>
              <a:t>0 </a:t>
            </a:r>
            <a:r>
              <a:rPr lang="pt-BR" sz="2200" dirty="0">
                <a:latin typeface="+mj-lt"/>
                <a:ea typeface="Noto Sans CJK SC Regular" pitchFamily="2"/>
                <a:cs typeface="FreeSans" pitchFamily="2"/>
              </a:rPr>
              <a:t>principais </a:t>
            </a:r>
            <a:r>
              <a:rPr lang="pt-BR" sz="2200" dirty="0" smtClean="0">
                <a:latin typeface="+mj-lt"/>
                <a:ea typeface="Noto Sans CJK SC Regular" pitchFamily="2"/>
                <a:cs typeface="FreeSans" pitchFamily="2"/>
              </a:rPr>
              <a:t>cultivares de feijão carioca</a:t>
            </a:r>
            <a:endParaRPr lang="pt-BR" sz="2200" dirty="0">
              <a:latin typeface="+mj-lt"/>
              <a:ea typeface="Noto Sans CJK SC Regular" pitchFamily="2"/>
              <a:cs typeface="FreeSans" pitchFamily="2"/>
            </a:endParaRPr>
          </a:p>
          <a:p>
            <a:pPr marL="342900" indent="-342900" hangingPunct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200" dirty="0">
                <a:latin typeface="+mj-lt"/>
                <a:ea typeface="Noto Sans CJK SC Regular" pitchFamily="2"/>
                <a:cs typeface="FreeSans" pitchFamily="2"/>
              </a:rPr>
              <a:t>Manejo </a:t>
            </a:r>
            <a:r>
              <a:rPr lang="pt-BR" sz="2200" dirty="0" smtClean="0">
                <a:latin typeface="+mj-lt"/>
                <a:ea typeface="Noto Sans CJK SC Regular" pitchFamily="2"/>
                <a:cs typeface="FreeSans" pitchFamily="2"/>
              </a:rPr>
              <a:t>– evitar escurecimento </a:t>
            </a:r>
            <a:r>
              <a:rPr lang="pt-BR" sz="2200" dirty="0" err="1" smtClean="0">
                <a:latin typeface="+mj-lt"/>
                <a:ea typeface="Noto Sans CJK SC Regular" pitchFamily="2"/>
                <a:cs typeface="FreeSans" pitchFamily="2"/>
              </a:rPr>
              <a:t>pré</a:t>
            </a:r>
            <a:r>
              <a:rPr lang="pt-BR" sz="2200" dirty="0" smtClean="0">
                <a:latin typeface="+mj-lt"/>
                <a:ea typeface="Noto Sans CJK SC Regular" pitchFamily="2"/>
                <a:cs typeface="FreeSans" pitchFamily="2"/>
              </a:rPr>
              <a:t>-colheita</a:t>
            </a:r>
            <a:endParaRPr lang="pt-BR" sz="2200" dirty="0">
              <a:latin typeface="+mj-lt"/>
              <a:ea typeface="Noto Sans CJK SC Regular" pitchFamily="2"/>
              <a:cs typeface="FreeSans" pitchFamily="2"/>
            </a:endParaRPr>
          </a:p>
          <a:p>
            <a:pPr marL="342900" indent="-342900" hangingPunct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  <a:ea typeface="Noto Sans CJK SC Regular" pitchFamily="2"/>
                <a:cs typeface="FreeSans" pitchFamily="2"/>
              </a:rPr>
              <a:t>Armazenamento - principal </a:t>
            </a:r>
            <a:r>
              <a:rPr lang="pt-BR" sz="2200" dirty="0">
                <a:latin typeface="+mj-lt"/>
                <a:ea typeface="Noto Sans CJK SC Regular" pitchFamily="2"/>
                <a:cs typeface="FreeSans" pitchFamily="2"/>
              </a:rPr>
              <a:t>condição </a:t>
            </a:r>
            <a:r>
              <a:rPr lang="pt-BR" sz="2200" dirty="0" smtClean="0">
                <a:latin typeface="+mj-lt"/>
                <a:ea typeface="Noto Sans CJK SC Regular" pitchFamily="2"/>
                <a:cs typeface="FreeSans" pitchFamily="2"/>
              </a:rPr>
              <a:t>brasileira</a:t>
            </a:r>
            <a:endParaRPr lang="pt-BR" sz="2200" dirty="0">
              <a:latin typeface="+mj-lt"/>
              <a:ea typeface="Noto Sans CJK SC Regular" pitchFamily="2"/>
              <a:cs typeface="FreeSans" pitchFamily="2"/>
            </a:endParaRPr>
          </a:p>
          <a:p>
            <a:pPr hangingPunct="0"/>
            <a:endParaRPr lang="pt-BR" sz="2200" dirty="0">
              <a:latin typeface="+mj-lt"/>
              <a:ea typeface="Noto Sans CJK SC Regular" pitchFamily="2"/>
              <a:cs typeface="FreeSans" pitchFamily="2"/>
            </a:endParaRPr>
          </a:p>
          <a:p>
            <a:pPr hangingPunct="0"/>
            <a:endParaRPr lang="pt-BR" sz="2200" dirty="0">
              <a:latin typeface="+mj-lt"/>
              <a:ea typeface="Noto Sans CJK SC Regular" pitchFamily="2"/>
              <a:cs typeface="FreeSans" pitchFamily="2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68776" y="4258130"/>
            <a:ext cx="4111736" cy="25998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1043608" y="4567237"/>
            <a:ext cx="3653520" cy="2148772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/>
          <a:p>
            <a:pPr hangingPunct="0"/>
            <a:r>
              <a:rPr lang="pt-BR" sz="2200" b="1" dirty="0" smtClean="0">
                <a:latin typeface="+mj-lt"/>
                <a:ea typeface="Noto Sans CJK SC Regular" pitchFamily="2"/>
                <a:cs typeface="FreeSans" pitchFamily="2"/>
              </a:rPr>
              <a:t>Curvas</a:t>
            </a:r>
          </a:p>
          <a:p>
            <a:pPr hangingPunct="0"/>
            <a:endParaRPr lang="pt-BR" sz="2200" dirty="0">
              <a:latin typeface="+mj-lt"/>
              <a:ea typeface="Noto Sans CJK SC Regular" pitchFamily="2"/>
              <a:cs typeface="FreeSans" pitchFamily="2"/>
            </a:endParaRPr>
          </a:p>
          <a:p>
            <a:pPr marL="342900" indent="-342900" hangingPunct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  <a:ea typeface="Noto Sans CJK SC Regular" pitchFamily="2"/>
                <a:cs typeface="FreeSans" pitchFamily="2"/>
              </a:rPr>
              <a:t>10 amostras diárias</a:t>
            </a:r>
          </a:p>
          <a:p>
            <a:pPr marL="342900" indent="-342900" hangingPunct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  <a:ea typeface="Noto Sans CJK SC Regular" pitchFamily="2"/>
                <a:cs typeface="FreeSans" pitchFamily="2"/>
              </a:rPr>
              <a:t>Obtenção dos valores de L*</a:t>
            </a:r>
          </a:p>
          <a:p>
            <a:pPr marL="342900" indent="-342900" hangingPunct="0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200" dirty="0" smtClean="0">
                <a:latin typeface="+mj-lt"/>
                <a:ea typeface="Noto Sans CJK SC Regular" pitchFamily="2"/>
                <a:cs typeface="FreeSans" pitchFamily="2"/>
              </a:rPr>
              <a:t>Durante 120 dias</a:t>
            </a:r>
            <a:endParaRPr lang="pt-BR" sz="2200" dirty="0">
              <a:latin typeface="+mj-lt"/>
              <a:ea typeface="Noto Sans CJK SC Regular" pitchFamily="2"/>
              <a:cs typeface="FreeSans" pitchFamily="2"/>
            </a:endParaRPr>
          </a:p>
          <a:p>
            <a:pPr hangingPunct="0"/>
            <a:endParaRPr lang="pt-BR" sz="2200" dirty="0">
              <a:latin typeface="+mj-lt"/>
              <a:ea typeface="Noto Sans CJK SC Regular" pitchFamily="2"/>
              <a:cs typeface="FreeSans" pitchFamily="2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13184" y="764704"/>
            <a:ext cx="857929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Curvas de escurecimento</a:t>
            </a:r>
          </a:p>
        </p:txBody>
      </p:sp>
    </p:spTree>
    <p:extLst>
      <p:ext uri="{BB962C8B-B14F-4D97-AF65-F5344CB8AC3E}">
        <p14:creationId xmlns:p14="http://schemas.microsoft.com/office/powerpoint/2010/main" val="1425820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13184" y="2996952"/>
            <a:ext cx="857929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2124992" y="3933056"/>
            <a:ext cx="4955679" cy="1195140"/>
            <a:chOff x="20459" y="4129014"/>
            <a:chExt cx="4955679" cy="1195140"/>
          </a:xfrm>
        </p:grpSpPr>
        <p:pic>
          <p:nvPicPr>
            <p:cNvPr id="11" name="Picture 2" descr="Resultado de imagem para feijão vect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834" y="4129014"/>
              <a:ext cx="1193304" cy="1195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Render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59" y="4259859"/>
              <a:ext cx="3762375" cy="933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632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Introdução</a:t>
            </a:r>
            <a:endParaRPr lang="pt-B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39552" y="2735332"/>
            <a:ext cx="3726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Qualidade Comercial</a:t>
            </a:r>
            <a:endParaRPr lang="pt-B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2843808" y="2204864"/>
            <a:ext cx="6096000" cy="4207431"/>
            <a:chOff x="1688673" y="1993388"/>
            <a:chExt cx="6096000" cy="4207431"/>
          </a:xfrm>
        </p:grpSpPr>
        <p:graphicFrame>
          <p:nvGraphicFramePr>
            <p:cNvPr id="6" name="Diagrama 5"/>
            <p:cNvGraphicFramePr/>
            <p:nvPr>
              <p:extLst>
                <p:ext uri="{D42A27DB-BD31-4B8C-83A1-F6EECF244321}">
                  <p14:modId xmlns:p14="http://schemas.microsoft.com/office/powerpoint/2010/main" val="2881697943"/>
                </p:ext>
              </p:extLst>
            </p:nvPr>
          </p:nvGraphicFramePr>
          <p:xfrm>
            <a:off x="1688673" y="2026561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054" name="Picture 6" descr="https://fruitofadventure.files.wordpress.com/2012/01/beans_crop.jpg?w=630&amp;h=56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778" y="1993388"/>
              <a:ext cx="1414059" cy="127040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84" t="43922" r="65280" b="40858"/>
            <a:stretch/>
          </p:blipFill>
          <p:spPr bwMode="auto">
            <a:xfrm>
              <a:off x="3866777" y="4904675"/>
              <a:ext cx="1414059" cy="12961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 descr="Imagem relacionad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831" y="3373587"/>
              <a:ext cx="1414059" cy="129614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80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Expectativa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2816"/>
            <a:ext cx="8212020" cy="4608512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800" dirty="0" smtClean="0"/>
              <a:t>Auxiliar o agricultor na </a:t>
            </a:r>
            <a:r>
              <a:rPr lang="pt-BR" sz="2800" dirty="0"/>
              <a:t>tomada de decisão </a:t>
            </a:r>
            <a:endParaRPr lang="pt-BR" sz="2800" dirty="0" smtClean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Momento </a:t>
            </a:r>
            <a:r>
              <a:rPr lang="pt-BR" sz="2400" dirty="0"/>
              <a:t>de comercialização do produto, </a:t>
            </a:r>
            <a:endParaRPr lang="pt-BR" sz="240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800" dirty="0" smtClean="0"/>
              <a:t>Reduzir prejuízos </a:t>
            </a:r>
            <a:r>
              <a:rPr lang="pt-BR" sz="2800" dirty="0"/>
              <a:t>resultantes do </a:t>
            </a:r>
            <a:r>
              <a:rPr lang="pt-BR" sz="2800" dirty="0" smtClean="0"/>
              <a:t>escurecimento.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400" dirty="0" smtClean="0"/>
              <a:t> </a:t>
            </a:r>
            <a:r>
              <a:rPr lang="pt-BR" sz="2400" dirty="0"/>
              <a:t>Caso seja utilizado por apenas </a:t>
            </a:r>
            <a:r>
              <a:rPr lang="pt-BR" sz="2400" b="1" dirty="0"/>
              <a:t>10% dos produtores </a:t>
            </a:r>
            <a:r>
              <a:rPr lang="pt-BR" sz="2400" dirty="0"/>
              <a:t>de feijão carioca, estima-se que a utilização do aplicativo possa representar um ganho superior </a:t>
            </a:r>
            <a:r>
              <a:rPr lang="pt-BR" sz="2400" dirty="0" smtClean="0"/>
              <a:t>a </a:t>
            </a:r>
            <a:r>
              <a:rPr lang="pt-BR" sz="2400" b="1" dirty="0" smtClean="0"/>
              <a:t>R$</a:t>
            </a:r>
            <a:r>
              <a:rPr lang="pt-BR" sz="2400" dirty="0" smtClean="0"/>
              <a:t> </a:t>
            </a:r>
            <a:r>
              <a:rPr lang="pt-BR" sz="2400" b="1" dirty="0"/>
              <a:t>100 </a:t>
            </a:r>
            <a:r>
              <a:rPr lang="pt-BR" sz="2400" b="1" dirty="0" smtClean="0"/>
              <a:t>milhões</a:t>
            </a:r>
            <a:r>
              <a:rPr lang="pt-BR" sz="2400" dirty="0" smtClean="0"/>
              <a:t>.</a:t>
            </a:r>
            <a:endParaRPr lang="pt-BR" sz="2400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800" dirty="0" smtClean="0"/>
              <a:t>Comercialização </a:t>
            </a:r>
            <a:r>
              <a:rPr lang="pt-BR" sz="2800" dirty="0"/>
              <a:t>mais </a:t>
            </a:r>
            <a:r>
              <a:rPr lang="pt-BR" sz="2800" dirty="0" smtClean="0"/>
              <a:t>transparente e objetiva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800" dirty="0" smtClean="0"/>
              <a:t>Indicativo </a:t>
            </a:r>
            <a:r>
              <a:rPr lang="pt-BR" sz="2800" dirty="0"/>
              <a:t>da condição de </a:t>
            </a:r>
            <a:r>
              <a:rPr lang="pt-BR" sz="2800" dirty="0" smtClean="0"/>
              <a:t>armazenamento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sz="2400" dirty="0"/>
              <a:t>A</a:t>
            </a:r>
            <a:r>
              <a:rPr lang="pt-BR" sz="2400" dirty="0" smtClean="0"/>
              <a:t>lertar sobre a estocagem </a:t>
            </a:r>
            <a:r>
              <a:rPr lang="pt-BR" sz="2400" dirty="0"/>
              <a:t>dos grãos.</a:t>
            </a:r>
          </a:p>
          <a:p>
            <a:endParaRPr lang="pt-BR" sz="2800" dirty="0"/>
          </a:p>
        </p:txBody>
      </p:sp>
      <p:grpSp>
        <p:nvGrpSpPr>
          <p:cNvPr id="4" name="Grupo 3"/>
          <p:cNvGrpSpPr/>
          <p:nvPr/>
        </p:nvGrpSpPr>
        <p:grpSpPr>
          <a:xfrm>
            <a:off x="6767736" y="764704"/>
            <a:ext cx="2376264" cy="2016224"/>
            <a:chOff x="5889772" y="548680"/>
            <a:chExt cx="2880320" cy="2160240"/>
          </a:xfrm>
        </p:grpSpPr>
        <p:pic>
          <p:nvPicPr>
            <p:cNvPr id="13318" name="Picture 6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85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772" y="548680"/>
              <a:ext cx="2880320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320" name="Picture 8" descr="Resultado de imagem para carioca feija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811" b="15047"/>
            <a:stretch/>
          </p:blipFill>
          <p:spPr bwMode="auto">
            <a:xfrm>
              <a:off x="6640583" y="1159678"/>
              <a:ext cx="1304709" cy="8956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24" name="Picture 12" descr="Resultado de imagem para bar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136" y="5373216"/>
            <a:ext cx="147818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2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735" y="1851659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Negociação à distância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Praticidade de </a:t>
            </a:r>
            <a:r>
              <a:rPr lang="pt-BR" dirty="0" err="1" smtClean="0"/>
              <a:t>fenotipagem</a:t>
            </a:r>
            <a:r>
              <a:rPr lang="pt-BR" dirty="0" smtClean="0"/>
              <a:t> em programas de melhoramento</a:t>
            </a:r>
            <a:endParaRPr lang="pt-BR" dirty="0"/>
          </a:p>
        </p:txBody>
      </p:sp>
      <p:pic>
        <p:nvPicPr>
          <p:cNvPr id="14342" name="Picture 6" descr="Resultado de imagem para armazém feija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" y="2676596"/>
            <a:ext cx="2939345" cy="196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Outras aplicações potenciais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132732" y="3140968"/>
            <a:ext cx="2376264" cy="2016224"/>
            <a:chOff x="5889772" y="548680"/>
            <a:chExt cx="2880320" cy="2160240"/>
          </a:xfrm>
        </p:grpSpPr>
        <p:pic>
          <p:nvPicPr>
            <p:cNvPr id="5" name="Picture 6" descr="Imagem relaciona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85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9772" y="548680"/>
              <a:ext cx="2880320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Resultado de imagem para carioca feija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811" b="15047"/>
            <a:stretch/>
          </p:blipFill>
          <p:spPr bwMode="auto">
            <a:xfrm>
              <a:off x="6640583" y="1159678"/>
              <a:ext cx="1304709" cy="8956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40" name="Picture 4" descr="Resultado de imagem para businessman ce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8182" y="2514781"/>
            <a:ext cx="302433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41595" r="31903" b="9482"/>
          <a:stretch/>
        </p:blipFill>
        <p:spPr bwMode="auto">
          <a:xfrm>
            <a:off x="3851920" y="5687113"/>
            <a:ext cx="2088232" cy="116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1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313184" y="2996952"/>
            <a:ext cx="8579296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 pela atenção!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432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/>
          <a:lstStyle/>
          <a:p>
            <a:r>
              <a:rPr lang="pt-B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</a:t>
            </a:r>
            <a:endParaRPr lang="pt-B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Escurecimento pós-colheita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Mudança </a:t>
            </a:r>
            <a:r>
              <a:rPr lang="pt-BR" dirty="0"/>
              <a:t>gradual na coloração do tegumento </a:t>
            </a:r>
            <a:r>
              <a:rPr lang="pt-BR" dirty="0" smtClean="0"/>
              <a:t>durante </a:t>
            </a:r>
            <a:r>
              <a:rPr lang="pt-BR" dirty="0"/>
              <a:t>o </a:t>
            </a:r>
            <a:r>
              <a:rPr lang="pt-BR" dirty="0" smtClean="0"/>
              <a:t>armazenamento</a:t>
            </a:r>
            <a:r>
              <a:rPr lang="pt-BR" dirty="0"/>
              <a:t>. </a:t>
            </a:r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12787"/>
            <a:ext cx="1794491" cy="179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77072"/>
            <a:ext cx="1865919" cy="18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sultado de imagem para feijão cario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054" y="4406243"/>
            <a:ext cx="2189162" cy="130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18" y="3691725"/>
            <a:ext cx="2664296" cy="135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897130" y="5907278"/>
            <a:ext cx="10793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Pinto</a:t>
            </a:r>
            <a:endParaRPr lang="pt-BR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51236" y="5907277"/>
            <a:ext cx="18750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Cranberry</a:t>
            </a:r>
            <a:endParaRPr lang="pt-BR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99740" y="5907277"/>
            <a:ext cx="1443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Carioca</a:t>
            </a:r>
            <a:endParaRPr lang="pt-BR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6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Fatores que influenciam o escurecimento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164388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Armazenamentos </a:t>
            </a:r>
            <a:r>
              <a:rPr lang="pt-BR" dirty="0"/>
              <a:t>por longos períodos, </a:t>
            </a:r>
            <a:endParaRPr lang="pt-BR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/>
              <a:t>A</a:t>
            </a:r>
            <a:r>
              <a:rPr lang="pt-BR" dirty="0" smtClean="0"/>
              <a:t>ltas </a:t>
            </a:r>
            <a:r>
              <a:rPr lang="pt-BR" dirty="0"/>
              <a:t>temperaturas, </a:t>
            </a:r>
            <a:endParaRPr lang="pt-BR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Alta </a:t>
            </a:r>
            <a:r>
              <a:rPr lang="pt-BR" dirty="0"/>
              <a:t>umidade relativa </a:t>
            </a:r>
            <a:endParaRPr lang="pt-BR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/>
              <a:t>E</a:t>
            </a:r>
            <a:r>
              <a:rPr lang="pt-BR" dirty="0" smtClean="0"/>
              <a:t>xposição </a:t>
            </a:r>
            <a:r>
              <a:rPr lang="pt-BR" dirty="0"/>
              <a:t>à luz </a:t>
            </a:r>
            <a:r>
              <a:rPr lang="pt-BR" dirty="0" smtClean="0"/>
              <a:t>e ao oxigênio </a:t>
            </a:r>
          </a:p>
          <a:p>
            <a:pPr marL="1371600" lvl="3" indent="0">
              <a:buNone/>
            </a:pPr>
            <a:r>
              <a:rPr lang="pt-BR" dirty="0"/>
              <a:t>	</a:t>
            </a:r>
            <a:r>
              <a:rPr lang="pt-BR" dirty="0" smtClean="0"/>
              <a:t>				(</a:t>
            </a:r>
            <a:r>
              <a:rPr lang="pt-BR" dirty="0"/>
              <a:t>PARK; MAGA, 1999). 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6148" name="Picture 4" descr="Resultado de imagem para tempera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2622547"/>
            <a:ext cx="576064" cy="82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m para ti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69" y="2132856"/>
            <a:ext cx="618180" cy="61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m para wa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27" y="3304561"/>
            <a:ext cx="504056" cy="7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Resultado de imagem para la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7" y="3583317"/>
            <a:ext cx="516281" cy="8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Resultado de imagem para oxygen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22" y="3745285"/>
            <a:ext cx="576064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dobrada 4"/>
          <p:cNvSpPr/>
          <p:nvPr/>
        </p:nvSpPr>
        <p:spPr>
          <a:xfrm rot="10800000">
            <a:off x="5976157" y="5085184"/>
            <a:ext cx="1224136" cy="1123875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6158" name="Picture 14" descr="Resultado de imagem para panela de pressã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b="14253"/>
          <a:stretch/>
        </p:blipFill>
        <p:spPr bwMode="auto">
          <a:xfrm>
            <a:off x="2771800" y="4698986"/>
            <a:ext cx="2664296" cy="1896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2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36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Deságio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Resultado de imagem para feijão mer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3060848" cy="2284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32" y="1982381"/>
            <a:ext cx="2520280" cy="197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Resultado de imagem para panela de pressã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b="14253"/>
          <a:stretch/>
        </p:blipFill>
        <p:spPr bwMode="auto">
          <a:xfrm>
            <a:off x="2894989" y="2600690"/>
            <a:ext cx="1034657" cy="73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88" y="2242897"/>
            <a:ext cx="797452" cy="4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04330"/>
            <a:ext cx="2520280" cy="189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Deságio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04858" y="5746725"/>
            <a:ext cx="2232248" cy="9226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 smtClean="0"/>
              <a:t>(</a:t>
            </a:r>
            <a:r>
              <a:rPr lang="pt-BR" sz="1600" dirty="0"/>
              <a:t>BOLSINHA, 2017).</a:t>
            </a:r>
          </a:p>
          <a:p>
            <a:endParaRPr lang="pt-BR" sz="1600" dirty="0"/>
          </a:p>
        </p:txBody>
      </p:sp>
      <p:pic>
        <p:nvPicPr>
          <p:cNvPr id="8194" name="Picture 2" descr="Resultado de imagem para bean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73" y="1916832"/>
            <a:ext cx="2456402" cy="162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m para cranberry 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76400"/>
            <a:ext cx="1383410" cy="12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763045" y="4766000"/>
            <a:ext cx="176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(ROBSON, 2017).</a:t>
            </a:r>
          </a:p>
        </p:txBody>
      </p:sp>
      <p:sp>
        <p:nvSpPr>
          <p:cNvPr id="8" name="Retângulo 7"/>
          <p:cNvSpPr/>
          <p:nvPr/>
        </p:nvSpPr>
        <p:spPr>
          <a:xfrm>
            <a:off x="4761704" y="4149080"/>
            <a:ext cx="33602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 – 15 USD por </a:t>
            </a:r>
            <a:r>
              <a:rPr lang="pt-BR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</a:t>
            </a:r>
            <a:endParaRPr lang="pt-B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Seta para a direita 4"/>
          <p:cNvSpPr/>
          <p:nvPr/>
        </p:nvSpPr>
        <p:spPr>
          <a:xfrm rot="5400000">
            <a:off x="4242764" y="4242816"/>
            <a:ext cx="504056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200" name="Picture 8" descr="Resultado de imagem para carioca feijá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72" y="5135332"/>
            <a:ext cx="1989002" cy="10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ta para a direita 10"/>
          <p:cNvSpPr/>
          <p:nvPr/>
        </p:nvSpPr>
        <p:spPr>
          <a:xfrm rot="5400000">
            <a:off x="4211960" y="5460053"/>
            <a:ext cx="504056" cy="50405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4716016" y="5407557"/>
            <a:ext cx="9941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20% </a:t>
            </a:r>
            <a:endParaRPr lang="pt-B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AutoShape 10" descr="Resultado de imagem para us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12" descr="Resultado de imagem para us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4" descr="Resultado de imagem para us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18" descr="Resultado de imagem para brazi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212" name="Picture 20" descr="Resultado de imagem para braz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27233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4" name="Picture 22" descr="Resultado de imagem para u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57" y="3863557"/>
            <a:ext cx="1670800" cy="104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Quantificação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escurecimento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t="41595" r="31903" b="9482"/>
          <a:stretch/>
        </p:blipFill>
        <p:spPr bwMode="auto">
          <a:xfrm>
            <a:off x="4644008" y="3179236"/>
            <a:ext cx="3804592" cy="212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69425"/>
            <a:ext cx="2592288" cy="202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Comum em laboratórios e programas de melhoramento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Tanino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1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Comércio de feijão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Observações visuais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Escala de notas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endParaRPr lang="pt-BR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Impedimento de armazenagem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§"/>
            </a:pPr>
            <a:r>
              <a:rPr lang="pt-BR" dirty="0" smtClean="0"/>
              <a:t>Comercialização na safra</a:t>
            </a:r>
            <a:endParaRPr lang="pt-BR" dirty="0"/>
          </a:p>
        </p:txBody>
      </p:sp>
      <p:pic>
        <p:nvPicPr>
          <p:cNvPr id="4" name="Picture 10" descr="Resultado de imagem para colorimetro feij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02043"/>
            <a:ext cx="4608512" cy="108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Resultado de imagem para colorimetro feija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411" y="2132856"/>
            <a:ext cx="1989997" cy="1201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/>
          <p:cNvGrpSpPr/>
          <p:nvPr/>
        </p:nvGrpSpPr>
        <p:grpSpPr>
          <a:xfrm>
            <a:off x="6422094" y="3351997"/>
            <a:ext cx="2592288" cy="2376264"/>
            <a:chOff x="2604852" y="4509689"/>
            <a:chExt cx="2592288" cy="2376264"/>
          </a:xfrm>
        </p:grpSpPr>
        <p:pic>
          <p:nvPicPr>
            <p:cNvPr id="10244" name="Picture 4" descr="Imagem relacionad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797152"/>
              <a:ext cx="1970360" cy="180133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Multiplicar 4"/>
            <p:cNvSpPr/>
            <p:nvPr/>
          </p:nvSpPr>
          <p:spPr>
            <a:xfrm>
              <a:off x="2604852" y="4509689"/>
              <a:ext cx="2592288" cy="2376264"/>
            </a:xfrm>
            <a:prstGeom prst="mathMultiply">
              <a:avLst>
                <a:gd name="adj1" fmla="val 958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0246" name="Picture 6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103" y="5007207"/>
            <a:ext cx="2016224" cy="17393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2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Tecnologia na Agricultura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endParaRPr lang="pt-BR"/>
          </a:p>
        </p:txBody>
      </p:sp>
      <p:pic>
        <p:nvPicPr>
          <p:cNvPr id="11268" name="Picture 4" descr="Resultado de imagem para aplicativos agricul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59" y="2002911"/>
            <a:ext cx="3482129" cy="221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78" y="2002910"/>
            <a:ext cx="3312368" cy="2210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Resultado de imagem para aplicativos agricultu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99" y="4429152"/>
            <a:ext cx="3432447" cy="2262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Resultado de imagem para aplicativos agricultu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53" y="4437112"/>
            <a:ext cx="3490019" cy="2254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Resultado de imagem para grão ardido so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13" y="3365549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2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12507</TotalTime>
  <Words>559</Words>
  <Application>Microsoft Office PowerPoint</Application>
  <PresentationFormat>Apresentação na tela (4:3)</PresentationFormat>
  <Paragraphs>130</Paragraphs>
  <Slides>22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Aplicativo para avaliação do escurecimento do tegumento de grãos de feijão carioca</vt:lpstr>
      <vt:lpstr>Introdução</vt:lpstr>
      <vt:lpstr>Cor</vt:lpstr>
      <vt:lpstr>Fatores que influenciam o escurecimento</vt:lpstr>
      <vt:lpstr>Deságio</vt:lpstr>
      <vt:lpstr>Deságio</vt:lpstr>
      <vt:lpstr>Quantificação do escurecimento</vt:lpstr>
      <vt:lpstr>Comércio de feijão</vt:lpstr>
      <vt:lpstr>Tecnologia na Agricultura</vt:lpstr>
      <vt:lpstr>Objetivo</vt:lpstr>
      <vt:lpstr>Análise da coloração</vt:lpstr>
      <vt:lpstr>Análise da coloração</vt:lpstr>
      <vt:lpstr>Análise da coloração</vt:lpstr>
      <vt:lpstr>Análise da coloração</vt:lpstr>
      <vt:lpstr>Análise da coloração</vt:lpstr>
      <vt:lpstr>Apresentação do PowerPoint</vt:lpstr>
      <vt:lpstr>Apresentação do PowerPoint</vt:lpstr>
      <vt:lpstr>Apresentação do PowerPoint</vt:lpstr>
      <vt:lpstr>Apresentação do PowerPoint</vt:lpstr>
      <vt:lpstr>Expectativa</vt:lpstr>
      <vt:lpstr>Outras aplicações potenciais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Soja Fotoperíodismo, Importância em São Paulo e Zoneamento de Risco Agroclimático</dc:title>
  <dc:creator>Windows</dc:creator>
  <cp:lastModifiedBy>Windows</cp:lastModifiedBy>
  <cp:revision>323</cp:revision>
  <dcterms:created xsi:type="dcterms:W3CDTF">2017-09-01T19:38:49Z</dcterms:created>
  <dcterms:modified xsi:type="dcterms:W3CDTF">2017-11-26T15:57:40Z</dcterms:modified>
</cp:coreProperties>
</file>