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5" r:id="rId2"/>
    <p:sldId id="260" r:id="rId3"/>
    <p:sldId id="295" r:id="rId4"/>
    <p:sldId id="291" r:id="rId5"/>
    <p:sldId id="264" r:id="rId6"/>
    <p:sldId id="294" r:id="rId7"/>
    <p:sldId id="263" r:id="rId8"/>
    <p:sldId id="286" r:id="rId9"/>
    <p:sldId id="296" r:id="rId10"/>
    <p:sldId id="297" r:id="rId11"/>
    <p:sldId id="281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09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4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CDE3F-66A4-4B7F-86BB-A304DA588DE0}" type="datetimeFigureOut">
              <a:rPr lang="pt-BR" smtClean="0"/>
              <a:t>11/03/2023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528C21-849E-4E98-B505-FDCDD3BAAB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6116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1980-0BF3-461C-95D4-87E094E9751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296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5C143-966F-48B9-875B-3F75C3810C1C}" type="datetimeFigureOut">
              <a:rPr lang="pt-BR" smtClean="0"/>
              <a:t>11/03/2023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29D9-F5D9-4F30-9B32-31FE27459A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1764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5C143-966F-48B9-875B-3F75C3810C1C}" type="datetimeFigureOut">
              <a:rPr lang="pt-BR" smtClean="0"/>
              <a:t>11/03/2023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29D9-F5D9-4F30-9B32-31FE27459A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0325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5C143-966F-48B9-875B-3F75C3810C1C}" type="datetimeFigureOut">
              <a:rPr lang="pt-BR" smtClean="0"/>
              <a:t>11/03/2023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29D9-F5D9-4F30-9B32-31FE27459A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3634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5C143-966F-48B9-875B-3F75C3810C1C}" type="datetimeFigureOut">
              <a:rPr lang="pt-BR" smtClean="0"/>
              <a:t>11/03/2023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29D9-F5D9-4F30-9B32-31FE27459A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4899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5C143-966F-48B9-875B-3F75C3810C1C}" type="datetimeFigureOut">
              <a:rPr lang="pt-BR" smtClean="0"/>
              <a:t>11/03/2023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29D9-F5D9-4F30-9B32-31FE27459A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4496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5C143-966F-48B9-875B-3F75C3810C1C}" type="datetimeFigureOut">
              <a:rPr lang="pt-BR" smtClean="0"/>
              <a:t>11/03/2023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29D9-F5D9-4F30-9B32-31FE27459A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2545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5C143-966F-48B9-875B-3F75C3810C1C}" type="datetimeFigureOut">
              <a:rPr lang="pt-BR" smtClean="0"/>
              <a:t>11/03/2023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29D9-F5D9-4F30-9B32-31FE27459A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2406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5C143-966F-48B9-875B-3F75C3810C1C}" type="datetimeFigureOut">
              <a:rPr lang="pt-BR" smtClean="0"/>
              <a:t>11/03/2023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29D9-F5D9-4F30-9B32-31FE27459A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191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5C143-966F-48B9-875B-3F75C3810C1C}" type="datetimeFigureOut">
              <a:rPr lang="pt-BR" smtClean="0"/>
              <a:t>11/03/2023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29D9-F5D9-4F30-9B32-31FE27459A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4564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5C143-966F-48B9-875B-3F75C3810C1C}" type="datetimeFigureOut">
              <a:rPr lang="pt-BR" smtClean="0"/>
              <a:t>11/03/2023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29D9-F5D9-4F30-9B32-31FE27459A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3763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5C143-966F-48B9-875B-3F75C3810C1C}" type="datetimeFigureOut">
              <a:rPr lang="pt-BR" smtClean="0"/>
              <a:t>11/03/2023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429D9-F5D9-4F30-9B32-31FE27459A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6694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5C143-966F-48B9-875B-3F75C3810C1C}" type="datetimeFigureOut">
              <a:rPr lang="pt-BR" smtClean="0"/>
              <a:t>11/03/2023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429D9-F5D9-4F30-9B32-31FE27459A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3446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5307" y="2873376"/>
            <a:ext cx="1110432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6000" b="1" dirty="0" smtClean="0">
                <a:ln w="10541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latin typeface="Book Antiqua" pitchFamily="18" charset="0"/>
                <a:cs typeface="Arial" pitchFamily="34" charset="0"/>
              </a:rPr>
              <a:t>0110130</a:t>
            </a:r>
          </a:p>
          <a:p>
            <a:pPr algn="ctr"/>
            <a:r>
              <a:rPr lang="pt-BR" sz="6000" b="1" dirty="0" smtClean="0">
                <a:ln w="10541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latin typeface="Book Antiqua" pitchFamily="18" charset="0"/>
                <a:cs typeface="Arial" pitchFamily="34" charset="0"/>
              </a:rPr>
              <a:t>Vida </a:t>
            </a:r>
            <a:r>
              <a:rPr lang="pt-BR" sz="6000" b="1" dirty="0">
                <a:ln w="10541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latin typeface="Book Antiqua" pitchFamily="18" charset="0"/>
                <a:cs typeface="Arial" pitchFamily="34" charset="0"/>
              </a:rPr>
              <a:t>Universitária e </a:t>
            </a:r>
            <a:r>
              <a:rPr lang="pt-BR" sz="6000" b="1" dirty="0" smtClean="0">
                <a:ln w="10541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latin typeface="Book Antiqua" pitchFamily="18" charset="0"/>
                <a:cs typeface="Arial" pitchFamily="34" charset="0"/>
              </a:rPr>
              <a:t>Cidadania</a:t>
            </a:r>
            <a:endParaRPr lang="pt-PT" sz="6000" b="1" dirty="0">
              <a:ln w="10541" cmpd="sng">
                <a:solidFill>
                  <a:schemeClr val="accent3">
                    <a:lumMod val="50000"/>
                  </a:schemeClr>
                </a:solidFill>
                <a:prstDash val="solid"/>
              </a:ln>
              <a:latin typeface="Book Antiqua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6158" y="685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pic>
        <p:nvPicPr>
          <p:cNvPr id="8" name="Imagem 7" descr="Top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2571750"/>
          </a:xfrm>
          <a:prstGeom prst="rect">
            <a:avLst/>
          </a:prstGeom>
        </p:spPr>
      </p:pic>
      <p:sp>
        <p:nvSpPr>
          <p:cNvPr id="12" name="Subtítulo 2"/>
          <p:cNvSpPr txBox="1">
            <a:spLocks/>
          </p:cNvSpPr>
          <p:nvPr/>
        </p:nvSpPr>
        <p:spPr>
          <a:xfrm>
            <a:off x="1524000" y="4221163"/>
            <a:ext cx="9144000" cy="165576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pt-BR" smtClean="0"/>
          </a:p>
          <a:p>
            <a:pPr marL="0" indent="0" algn="ctr">
              <a:buNone/>
            </a:pPr>
            <a:endParaRPr lang="pt-BR" smtClean="0"/>
          </a:p>
          <a:p>
            <a:pPr marL="0" indent="0" algn="ctr">
              <a:buNone/>
            </a:pPr>
            <a:r>
              <a:rPr lang="pt-BR" sz="8600" smtClean="0"/>
              <a:t>Bem vindos!</a:t>
            </a:r>
            <a:endParaRPr lang="pt-BR" sz="8600" dirty="0" smtClean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1" y="5601295"/>
            <a:ext cx="4634965" cy="11551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971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Claudia Leschonsk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383" y="471864"/>
            <a:ext cx="4200942" cy="280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90525" y="749290"/>
            <a:ext cx="69151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2925" indent="-542925"/>
            <a:r>
              <a:rPr lang="pt-BR" sz="3600" dirty="0" smtClean="0"/>
              <a:t>1) Leitura para após a aula: </a:t>
            </a:r>
            <a:r>
              <a:rPr lang="pt-BR" sz="3600" b="1" dirty="0"/>
              <a:t>Publicação (post) de Claudia </a:t>
            </a:r>
            <a:r>
              <a:rPr lang="pt-BR" sz="3600" b="1" dirty="0" err="1"/>
              <a:t>Leschonski</a:t>
            </a:r>
            <a:r>
              <a:rPr lang="pt-BR" sz="3600" b="1" dirty="0"/>
              <a:t> em </a:t>
            </a:r>
            <a:r>
              <a:rPr lang="pt-BR" sz="3600" b="1" dirty="0" smtClean="0"/>
              <a:t>8/dez/2016 (slides a seguir)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76250" y="3596342"/>
            <a:ext cx="112680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3600" b="1" dirty="0"/>
          </a:p>
          <a:p>
            <a:pPr marL="542925" indent="-542925"/>
            <a:r>
              <a:rPr lang="pt-BR" sz="3600" b="1" dirty="0" smtClean="0"/>
              <a:t>2) Lembrem-se que esta disciplina tem aulas de apenas 50 minutos: pontualidade e menos de uma hora de </a:t>
            </a:r>
            <a:r>
              <a:rPr lang="pt-BR" sz="3600" b="1" dirty="0" err="1" smtClean="0"/>
              <a:t>ateção</a:t>
            </a:r>
            <a:r>
              <a:rPr lang="pt-BR" sz="3600" b="1" dirty="0" smtClean="0"/>
              <a:t> (sem celular, conversa paralela, </a:t>
            </a:r>
            <a:r>
              <a:rPr lang="pt-BR" sz="3600" dirty="0" smtClean="0"/>
              <a:t>...”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89651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fontAlgn="t"/>
            <a:r>
              <a:rPr lang="pt-BR" b="1" dirty="0" smtClean="0"/>
              <a:t>Publicação (post) de </a:t>
            </a:r>
            <a:r>
              <a:rPr lang="pt-BR" b="1" dirty="0"/>
              <a:t>Claudia </a:t>
            </a:r>
            <a:r>
              <a:rPr lang="pt-BR" b="1" dirty="0" err="1" smtClean="0"/>
              <a:t>Leschonski</a:t>
            </a:r>
            <a:r>
              <a:rPr lang="pt-BR" b="1" dirty="0" smtClean="0"/>
              <a:t> em 8/dez/2016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pt-BR" sz="3600" dirty="0"/>
              <a:t>Caros estudantes, especificamente aqueles que são ou serão meus alunos em disciplinas universitárias, vejam algumas sugestões básicas</a:t>
            </a:r>
            <a:r>
              <a:rPr lang="pt-BR" sz="3600" dirty="0" smtClean="0"/>
              <a:t>: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394198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fontAlgn="t"/>
            <a:r>
              <a:rPr lang="pt-BR" b="1" dirty="0" smtClean="0"/>
              <a:t>Publicação (post) de </a:t>
            </a:r>
            <a:r>
              <a:rPr lang="pt-BR" b="1" dirty="0"/>
              <a:t>Claudia </a:t>
            </a:r>
            <a:r>
              <a:rPr lang="pt-BR" b="1" dirty="0" err="1" smtClean="0"/>
              <a:t>Leschonski</a:t>
            </a:r>
            <a:r>
              <a:rPr lang="pt-BR" b="1" dirty="0" smtClean="0"/>
              <a:t> em 8/dez/2016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742950" indent="-742950">
              <a:lnSpc>
                <a:spcPct val="125000"/>
              </a:lnSpc>
              <a:spcBef>
                <a:spcPts val="0"/>
              </a:spcBef>
              <a:buAutoNum type="arabicPeriod"/>
            </a:pPr>
            <a:r>
              <a:rPr lang="pt-BR" sz="3600" dirty="0" smtClean="0"/>
              <a:t>Tem </a:t>
            </a:r>
            <a:r>
              <a:rPr lang="pt-BR" sz="3600" dirty="0"/>
              <a:t>que prestar atenção em aula. Aliás, tem que vir nas aulas. O conteúdo exposto nelas é único, e não é encontrado em livros. Para isso é que serve um professor presencial</a:t>
            </a:r>
            <a:r>
              <a:rPr lang="pt-BR" sz="36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139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fontAlgn="t"/>
            <a:r>
              <a:rPr lang="pt-BR" b="1" dirty="0" smtClean="0"/>
              <a:t>Publicação (post) de </a:t>
            </a:r>
            <a:r>
              <a:rPr lang="pt-BR" b="1" dirty="0"/>
              <a:t>Claudia </a:t>
            </a:r>
            <a:r>
              <a:rPr lang="pt-BR" b="1" dirty="0" err="1" smtClean="0"/>
              <a:t>Leschonski</a:t>
            </a:r>
            <a:r>
              <a:rPr lang="pt-BR" b="1" dirty="0" smtClean="0"/>
              <a:t> em 8/dez/2016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742950" indent="-742950">
              <a:lnSpc>
                <a:spcPct val="125000"/>
              </a:lnSpc>
              <a:spcBef>
                <a:spcPts val="0"/>
              </a:spcBef>
              <a:buFont typeface="+mj-lt"/>
              <a:buAutoNum type="arabicPeriod" startAt="2"/>
            </a:pPr>
            <a:r>
              <a:rPr lang="pt-BR" sz="3200" dirty="0" smtClean="0"/>
              <a:t>Tem </a:t>
            </a:r>
            <a:r>
              <a:rPr lang="pt-BR" sz="3200" dirty="0"/>
              <a:t>que fazer anotações em sala de aula. A mão. Com papel e caneta. Sabe por quê? Tem a ver com fisiologia do cérebro, concentração e fixação do aprendizado. Integração do </a:t>
            </a:r>
            <a:r>
              <a:rPr lang="pt-BR" sz="3200" dirty="0" err="1"/>
              <a:t>audio-visual</a:t>
            </a:r>
            <a:r>
              <a:rPr lang="pt-BR" sz="3200" dirty="0"/>
              <a:t> com a memória. Digitar no computador só é substituto se você for realmente bom e rápido na digitação - e se conseguir digitar ao mesmo tempo em que presta atenção no professor. E sem olhar para o teclado. </a:t>
            </a:r>
          </a:p>
        </p:txBody>
      </p:sp>
    </p:spTree>
    <p:extLst>
      <p:ext uri="{BB962C8B-B14F-4D97-AF65-F5344CB8AC3E}">
        <p14:creationId xmlns:p14="http://schemas.microsoft.com/office/powerpoint/2010/main" val="30521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fontAlgn="t"/>
            <a:r>
              <a:rPr lang="pt-BR" b="1" dirty="0" smtClean="0"/>
              <a:t>Publicação (post) de </a:t>
            </a:r>
            <a:r>
              <a:rPr lang="pt-BR" b="1" dirty="0"/>
              <a:t>Claudia </a:t>
            </a:r>
            <a:r>
              <a:rPr lang="pt-BR" b="1" dirty="0" err="1" smtClean="0"/>
              <a:t>Leschonski</a:t>
            </a:r>
            <a:r>
              <a:rPr lang="pt-BR" b="1" dirty="0" smtClean="0"/>
              <a:t> em 8/dez/2016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742950" indent="-742950">
              <a:lnSpc>
                <a:spcPct val="125000"/>
              </a:lnSpc>
              <a:spcBef>
                <a:spcPts val="0"/>
              </a:spcBef>
              <a:buFont typeface="+mj-lt"/>
              <a:buAutoNum type="arabicPeriod" startAt="3"/>
            </a:pPr>
            <a:r>
              <a:rPr lang="pt-BR" sz="3600" dirty="0" smtClean="0"/>
              <a:t>Para </a:t>
            </a:r>
            <a:r>
              <a:rPr lang="pt-BR" sz="3600" dirty="0"/>
              <a:t>que aconteça o item 2., tem que trazer caneta e papel para a aula. Incrível não</a:t>
            </a:r>
            <a:r>
              <a:rPr lang="pt-BR" sz="3600" dirty="0" smtClean="0"/>
              <a:t>!!!!!!!</a:t>
            </a:r>
          </a:p>
          <a:p>
            <a:pPr marL="742950" indent="-742950">
              <a:lnSpc>
                <a:spcPct val="125000"/>
              </a:lnSpc>
              <a:spcBef>
                <a:spcPts val="0"/>
              </a:spcBef>
              <a:buFont typeface="+mj-lt"/>
              <a:buAutoNum type="arabicPeriod" startAt="3"/>
            </a:pPr>
            <a:endParaRPr lang="pt-BR" sz="3600" dirty="0" smtClean="0"/>
          </a:p>
          <a:p>
            <a:pPr marL="742950" indent="-742950">
              <a:lnSpc>
                <a:spcPct val="125000"/>
              </a:lnSpc>
              <a:spcBef>
                <a:spcPts val="0"/>
              </a:spcBef>
              <a:buFont typeface="+mj-lt"/>
              <a:buAutoNum type="arabicPeriod" startAt="3"/>
            </a:pPr>
            <a:r>
              <a:rPr lang="pt-BR" sz="3600" dirty="0" smtClean="0"/>
              <a:t>Digitar </a:t>
            </a:r>
            <a:r>
              <a:rPr lang="pt-BR" sz="3600" dirty="0"/>
              <a:t>no celular: na minha opinião funciona mal, pois é quase obrigatório que a pessoa olhe para o teclado virtual. Perde concentração</a:t>
            </a:r>
            <a:r>
              <a:rPr lang="pt-BR" sz="3600" dirty="0" smtClean="0"/>
              <a:t>.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390436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fontAlgn="t"/>
            <a:r>
              <a:rPr lang="pt-BR" b="1" dirty="0" smtClean="0"/>
              <a:t>Publicação (post) de </a:t>
            </a:r>
            <a:r>
              <a:rPr lang="pt-BR" b="1" dirty="0"/>
              <a:t>Claudia </a:t>
            </a:r>
            <a:r>
              <a:rPr lang="pt-BR" b="1" dirty="0" err="1" smtClean="0"/>
              <a:t>Leschonski</a:t>
            </a:r>
            <a:r>
              <a:rPr lang="pt-BR" b="1" dirty="0" smtClean="0"/>
              <a:t> em 8/dez/2016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742950" indent="-742950">
              <a:lnSpc>
                <a:spcPct val="125000"/>
              </a:lnSpc>
              <a:spcBef>
                <a:spcPts val="0"/>
              </a:spcBef>
              <a:buFont typeface="+mj-lt"/>
              <a:buAutoNum type="arabicPeriod" startAt="5"/>
            </a:pPr>
            <a:r>
              <a:rPr lang="pt-BR" sz="3600" dirty="0" smtClean="0"/>
              <a:t>Gravar </a:t>
            </a:r>
            <a:r>
              <a:rPr lang="pt-BR" sz="3600" dirty="0"/>
              <a:t>vídeo da aula: ruim. Pois a pessoa automaticamente desconcentra - "vou assistir depois". </a:t>
            </a:r>
            <a:endParaRPr lang="pt-BR" sz="3600" dirty="0" smtClean="0"/>
          </a:p>
          <a:p>
            <a:pPr marL="742950" indent="-742950">
              <a:lnSpc>
                <a:spcPct val="125000"/>
              </a:lnSpc>
              <a:spcBef>
                <a:spcPts val="0"/>
              </a:spcBef>
              <a:buFont typeface="+mj-lt"/>
              <a:buAutoNum type="arabicPeriod" startAt="5"/>
            </a:pPr>
            <a:r>
              <a:rPr lang="pt-BR" sz="3200" dirty="0" smtClean="0"/>
              <a:t>Aula </a:t>
            </a:r>
            <a:r>
              <a:rPr lang="pt-BR" sz="3200" dirty="0"/>
              <a:t>prática: não basta assistir, tem que fazer anotações. Aqui sim fotos e vídeos são bacanas, mas complementam, não substituem, as anotações. ATENÇÃO: o professor tem que autorizar vídeos e fotos antes de você fazer. </a:t>
            </a:r>
          </a:p>
        </p:txBody>
      </p:sp>
    </p:spTree>
    <p:extLst>
      <p:ext uri="{BB962C8B-B14F-4D97-AF65-F5344CB8AC3E}">
        <p14:creationId xmlns:p14="http://schemas.microsoft.com/office/powerpoint/2010/main" val="273711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fontAlgn="t"/>
            <a:r>
              <a:rPr lang="pt-BR" b="1" dirty="0" smtClean="0"/>
              <a:t>Publicação (post) de </a:t>
            </a:r>
            <a:r>
              <a:rPr lang="pt-BR" b="1" dirty="0"/>
              <a:t>Claudia </a:t>
            </a:r>
            <a:r>
              <a:rPr lang="pt-BR" b="1" dirty="0" err="1" smtClean="0"/>
              <a:t>Leschonski</a:t>
            </a:r>
            <a:r>
              <a:rPr lang="pt-BR" b="1" dirty="0" smtClean="0"/>
              <a:t> em 8/dez/2016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742950" indent="-742950">
              <a:lnSpc>
                <a:spcPct val="125000"/>
              </a:lnSpc>
              <a:spcBef>
                <a:spcPts val="0"/>
              </a:spcBef>
              <a:buFont typeface="+mj-lt"/>
              <a:buAutoNum type="arabicPeriod" startAt="7"/>
            </a:pPr>
            <a:r>
              <a:rPr lang="pt-BR" sz="3600" dirty="0" smtClean="0"/>
              <a:t>Livros </a:t>
            </a:r>
            <a:r>
              <a:rPr lang="pt-BR" sz="3600" dirty="0"/>
              <a:t>e textos passados: tem que ler. Ler estudando, o que significa "fazer anotações enquanto lê", comparar textos e referências, etc. Não basta carregar na bolsa e colocar debaixo do travesseiro. </a:t>
            </a:r>
            <a:br>
              <a:rPr lang="pt-BR" sz="3600" dirty="0"/>
            </a:b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330335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fontAlgn="t"/>
            <a:r>
              <a:rPr lang="pt-BR" b="1" dirty="0" smtClean="0"/>
              <a:t>Publicação (post) de </a:t>
            </a:r>
            <a:r>
              <a:rPr lang="pt-BR" b="1" dirty="0"/>
              <a:t>Claudia </a:t>
            </a:r>
            <a:r>
              <a:rPr lang="pt-BR" b="1" dirty="0" err="1" smtClean="0"/>
              <a:t>Leschonski</a:t>
            </a:r>
            <a:r>
              <a:rPr lang="pt-BR" b="1" dirty="0" smtClean="0"/>
              <a:t> em 8/dez/2016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742950" indent="-742950">
              <a:lnSpc>
                <a:spcPct val="125000"/>
              </a:lnSpc>
              <a:spcBef>
                <a:spcPts val="0"/>
              </a:spcBef>
              <a:buFont typeface="+mj-lt"/>
              <a:buAutoNum type="arabicPeriod" startAt="8"/>
            </a:pPr>
            <a:r>
              <a:rPr lang="pt-BR" sz="3600" dirty="0" smtClean="0"/>
              <a:t>ESTUDAR </a:t>
            </a:r>
            <a:r>
              <a:rPr lang="pt-BR" sz="3600" dirty="0"/>
              <a:t>PARA PROVA: tem que juntar os cadernos com anotações, os livros passados, os capítulos xerocados, e ler tudo isso. Tem que ler escrevendo, fazendo diagramas, checando, etc. Só assim o conhecimento passivo passa a ser ativo. (Conhecimento passivo = "eu entendi mas não sei explicar</a:t>
            </a:r>
            <a:r>
              <a:rPr lang="pt-BR" sz="3600" dirty="0" smtClean="0"/>
              <a:t>".)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156802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fontAlgn="t"/>
            <a:r>
              <a:rPr lang="pt-BR" b="1" dirty="0" smtClean="0"/>
              <a:t>Publicação (post) de </a:t>
            </a:r>
            <a:r>
              <a:rPr lang="pt-BR" b="1" dirty="0"/>
              <a:t>Claudia </a:t>
            </a:r>
            <a:r>
              <a:rPr lang="pt-BR" b="1" dirty="0" err="1" smtClean="0"/>
              <a:t>Leschonski</a:t>
            </a:r>
            <a:r>
              <a:rPr lang="pt-BR" b="1" dirty="0" smtClean="0"/>
              <a:t> em 8/dez/2016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742950" indent="-742950">
              <a:lnSpc>
                <a:spcPct val="125000"/>
              </a:lnSpc>
              <a:spcBef>
                <a:spcPts val="0"/>
              </a:spcBef>
              <a:buFont typeface="+mj-lt"/>
              <a:buAutoNum type="arabicPeriod" startAt="9"/>
            </a:pPr>
            <a:r>
              <a:rPr lang="pt-BR" sz="3200" dirty="0" smtClean="0"/>
              <a:t>Escrever </a:t>
            </a:r>
            <a:r>
              <a:rPr lang="pt-BR" sz="3200" dirty="0"/>
              <a:t>trabalhos e pesquisas: o celular não serve. Acredite, você não vai se graduar fazendo trabalhos, pesquisas, </a:t>
            </a:r>
            <a:r>
              <a:rPr lang="pt-BR" sz="3200" dirty="0" err="1"/>
              <a:t>tcc</a:t>
            </a:r>
            <a:r>
              <a:rPr lang="pt-BR" sz="3200" dirty="0"/>
              <a:t>, numa tela de celular. Tem que enxergar, abrir vários documentos lado a lado, trabalhar imagens, diagramar segundo normas da instituição, usar </a:t>
            </a:r>
            <a:r>
              <a:rPr lang="pt-BR" sz="3200" dirty="0" err="1"/>
              <a:t>word</a:t>
            </a:r>
            <a:r>
              <a:rPr lang="pt-BR" sz="3200" dirty="0"/>
              <a:t>, </a:t>
            </a:r>
            <a:r>
              <a:rPr lang="pt-BR" sz="3200" dirty="0" err="1"/>
              <a:t>excel</a:t>
            </a:r>
            <a:r>
              <a:rPr lang="pt-BR" sz="3200" dirty="0"/>
              <a:t>, </a:t>
            </a:r>
            <a:r>
              <a:rPr lang="pt-BR" sz="3200" dirty="0" err="1"/>
              <a:t>pdf</a:t>
            </a:r>
            <a:r>
              <a:rPr lang="pt-BR" sz="3200" dirty="0"/>
              <a:t> e </a:t>
            </a:r>
            <a:r>
              <a:rPr lang="pt-BR" sz="3200" dirty="0" err="1"/>
              <a:t>powerpoint</a:t>
            </a:r>
            <a:r>
              <a:rPr lang="pt-BR" sz="3200" dirty="0"/>
              <a:t>, etc. Celular não foi feito para isso. Computador (</a:t>
            </a:r>
            <a:r>
              <a:rPr lang="pt-BR" sz="3200" dirty="0" err="1"/>
              <a:t>desk</a:t>
            </a:r>
            <a:r>
              <a:rPr lang="pt-BR" sz="3200" dirty="0"/>
              <a:t> ou note) foi. Não há melhor investimento pra você fazer. </a:t>
            </a:r>
          </a:p>
        </p:txBody>
      </p:sp>
    </p:spTree>
    <p:extLst>
      <p:ext uri="{BB962C8B-B14F-4D97-AF65-F5344CB8AC3E}">
        <p14:creationId xmlns:p14="http://schemas.microsoft.com/office/powerpoint/2010/main" val="194359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fontAlgn="t"/>
            <a:r>
              <a:rPr lang="pt-BR" b="1" dirty="0" smtClean="0"/>
              <a:t>Publicação (post) de </a:t>
            </a:r>
            <a:r>
              <a:rPr lang="pt-BR" b="1" dirty="0"/>
              <a:t>Claudia </a:t>
            </a:r>
            <a:r>
              <a:rPr lang="pt-BR" b="1" dirty="0" err="1" smtClean="0"/>
              <a:t>Leschonski</a:t>
            </a:r>
            <a:r>
              <a:rPr lang="pt-BR" b="1" dirty="0" smtClean="0"/>
              <a:t> em 8/dez/2016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742950" indent="-742950">
              <a:lnSpc>
                <a:spcPct val="125000"/>
              </a:lnSpc>
              <a:spcBef>
                <a:spcPts val="0"/>
              </a:spcBef>
              <a:buFont typeface="+mj-lt"/>
              <a:buAutoNum type="arabicPeriod" startAt="10"/>
            </a:pPr>
            <a:r>
              <a:rPr lang="pt-BR" sz="3600" dirty="0" smtClean="0"/>
              <a:t>RESUMO</a:t>
            </a:r>
            <a:r>
              <a:rPr lang="pt-BR" sz="3600" dirty="0"/>
              <a:t>: Graduação = prestar atenção na aula + ler + escrever + estudar. </a:t>
            </a:r>
            <a:r>
              <a:rPr lang="pt-BR" sz="3600" dirty="0" smtClean="0"/>
              <a:t>Ainda </a:t>
            </a:r>
            <a:r>
              <a:rPr lang="pt-BR" sz="3600" dirty="0"/>
              <a:t>é assim, e vai continuar sendo. E não apenas nas minhas aulas. Pois são as habilidades intelectuais (saber ler, escrever e PENSAR com algum brilho) que caracterizam a educação de nível superior. Essa é a razão de ser de tudo isso.</a:t>
            </a:r>
          </a:p>
        </p:txBody>
      </p:sp>
    </p:spTree>
    <p:extLst>
      <p:ext uri="{BB962C8B-B14F-4D97-AF65-F5344CB8AC3E}">
        <p14:creationId xmlns:p14="http://schemas.microsoft.com/office/powerpoint/2010/main" val="59768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4.esalq.usp.br/sites/default/files/bandeira_esal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921" y="215671"/>
            <a:ext cx="3131193" cy="219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ncarnad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915" y="3494089"/>
            <a:ext cx="1657313" cy="156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707571" y="2277836"/>
            <a:ext cx="23295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dirty="0" smtClean="0"/>
              <a:t>Você</a:t>
            </a:r>
            <a:endParaRPr lang="pt-BR" sz="80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8157029" y="1108116"/>
            <a:ext cx="38889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0" dirty="0" smtClean="0"/>
              <a:t>Mercado de Trabalho</a:t>
            </a:r>
            <a:endParaRPr lang="pt-BR" sz="8000" dirty="0"/>
          </a:p>
        </p:txBody>
      </p:sp>
      <p:sp>
        <p:nvSpPr>
          <p:cNvPr id="3" name="Seta para a direita 2"/>
          <p:cNvSpPr/>
          <p:nvPr/>
        </p:nvSpPr>
        <p:spPr>
          <a:xfrm>
            <a:off x="3341914" y="2365942"/>
            <a:ext cx="4615543" cy="123632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3341914" y="5288442"/>
            <a:ext cx="87834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200" dirty="0">
                <a:solidFill>
                  <a:srgbClr val="FF0000"/>
                </a:solidFill>
              </a:rPr>
              <a:t>446 cursos de Agronomia </a:t>
            </a:r>
            <a:r>
              <a:rPr lang="pt-BR" sz="3200" dirty="0" smtClean="0">
                <a:solidFill>
                  <a:srgbClr val="FF0000"/>
                </a:solidFill>
              </a:rPr>
              <a:t>presencial – 42.000 vagas</a:t>
            </a:r>
          </a:p>
          <a:p>
            <a:pPr>
              <a:lnSpc>
                <a:spcPct val="150000"/>
              </a:lnSpc>
            </a:pPr>
            <a:r>
              <a:rPr lang="pt-BR" sz="3200" dirty="0" smtClean="0">
                <a:solidFill>
                  <a:srgbClr val="FF0000"/>
                </a:solidFill>
              </a:rPr>
              <a:t>10 </a:t>
            </a:r>
            <a:r>
              <a:rPr lang="pt-BR" sz="3200" dirty="0">
                <a:solidFill>
                  <a:srgbClr val="FF0000"/>
                </a:solidFill>
              </a:rPr>
              <a:t>cursos </a:t>
            </a:r>
            <a:r>
              <a:rPr lang="pt-BR" sz="3200" dirty="0" smtClean="0">
                <a:solidFill>
                  <a:srgbClr val="FF0000"/>
                </a:solidFill>
              </a:rPr>
              <a:t>EAD Agronomia – 50.700 </a:t>
            </a:r>
            <a:r>
              <a:rPr lang="pt-BR" sz="3200" dirty="0">
                <a:solidFill>
                  <a:srgbClr val="FF0000"/>
                </a:solidFill>
              </a:rPr>
              <a:t>vagas</a:t>
            </a:r>
          </a:p>
        </p:txBody>
      </p:sp>
      <p:sp>
        <p:nvSpPr>
          <p:cNvPr id="8" name="Retângulo 7"/>
          <p:cNvSpPr/>
          <p:nvPr/>
        </p:nvSpPr>
        <p:spPr>
          <a:xfrm>
            <a:off x="1999097" y="5589655"/>
            <a:ext cx="995477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200" dirty="0" err="1" smtClean="0">
                <a:solidFill>
                  <a:srgbClr val="FF0000"/>
                </a:solidFill>
              </a:rPr>
              <a:t>Obs</a:t>
            </a:r>
            <a:r>
              <a:rPr lang="pt-BR" sz="3200" dirty="0" smtClean="0">
                <a:solidFill>
                  <a:srgbClr val="FF0000"/>
                </a:solidFill>
              </a:rPr>
              <a:t>:</a:t>
            </a:r>
            <a:endParaRPr lang="pt-BR" sz="3200" dirty="0">
              <a:solidFill>
                <a:srgbClr val="FF0000"/>
              </a:solidFill>
            </a:endParaRPr>
          </a:p>
        </p:txBody>
      </p:sp>
      <p:sp>
        <p:nvSpPr>
          <p:cNvPr id="6" name="Chave Esquerda 5"/>
          <p:cNvSpPr/>
          <p:nvPr/>
        </p:nvSpPr>
        <p:spPr>
          <a:xfrm>
            <a:off x="3124200" y="5505450"/>
            <a:ext cx="217714" cy="1219200"/>
          </a:xfrm>
          <a:prstGeom prst="lef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782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4" grpId="0" uiExpand="1" build="p"/>
      <p:bldP spid="8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404" y="1690688"/>
            <a:ext cx="1934687" cy="197321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t"/>
            <a:r>
              <a:rPr lang="pt-BR" b="1" dirty="0" smtClean="0"/>
              <a:t>Professores responsáveis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6525" y="3806351"/>
            <a:ext cx="6096000" cy="736600"/>
          </a:xfrm>
        </p:spPr>
        <p:txBody>
          <a:bodyPr>
            <a:normAutofit/>
          </a:bodyPr>
          <a:lstStyle/>
          <a:p>
            <a:pPr algn="ctr">
              <a:lnSpc>
                <a:spcPct val="125000"/>
              </a:lnSpc>
              <a:spcBef>
                <a:spcPts val="0"/>
              </a:spcBef>
            </a:pPr>
            <a:r>
              <a:rPr lang="pt-BR" sz="3200" dirty="0" smtClean="0"/>
              <a:t>Evaristo </a:t>
            </a:r>
            <a:r>
              <a:rPr lang="pt-BR" sz="3200" dirty="0" err="1" smtClean="0"/>
              <a:t>Marzabal</a:t>
            </a:r>
            <a:r>
              <a:rPr lang="pt-BR" sz="3200" dirty="0" smtClean="0"/>
              <a:t> Neves</a:t>
            </a:r>
            <a:endParaRPr lang="pt-BR" sz="3200" dirty="0"/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6067131" y="3819449"/>
            <a:ext cx="6096000" cy="736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5000"/>
              </a:lnSpc>
              <a:spcBef>
                <a:spcPts val="0"/>
              </a:spcBef>
            </a:pPr>
            <a:r>
              <a:rPr lang="pt-BR" sz="3200" dirty="0" smtClean="0"/>
              <a:t>Roberto Arruda de Souza Lima</a:t>
            </a:r>
            <a:endParaRPr lang="pt-BR" sz="3200" dirty="0"/>
          </a:p>
        </p:txBody>
      </p:sp>
      <p:pic>
        <p:nvPicPr>
          <p:cNvPr id="2050" name="Picture 2" descr="Evaristo Marzabal Nev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646" y="1690688"/>
            <a:ext cx="1934686" cy="193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images.terra.com/2015/05/20/corinthian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426" y="2628996"/>
            <a:ext cx="1086866" cy="108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522180" y="5434246"/>
            <a:ext cx="11108427" cy="655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350" indent="-6350" algn="ctr">
              <a:lnSpc>
                <a:spcPct val="107000"/>
              </a:lnSpc>
              <a:spcAft>
                <a:spcPts val="600"/>
              </a:spcAft>
            </a:pPr>
            <a:r>
              <a:rPr lang="pt-BR" sz="36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Monitores</a:t>
            </a:r>
            <a:r>
              <a:rPr lang="pt-BR" sz="3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: Paula, </a:t>
            </a:r>
            <a:r>
              <a:rPr lang="pt-BR" sz="36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Thauani</a:t>
            </a:r>
            <a:r>
              <a:rPr lang="pt-BR" sz="3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Leandro, Vitoria </a:t>
            </a:r>
            <a:r>
              <a:rPr lang="pt-BR" sz="36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Julienn</a:t>
            </a:r>
            <a:r>
              <a:rPr lang="pt-BR" sz="3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e Carla</a:t>
            </a:r>
            <a:endParaRPr lang="pt-BR" sz="4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8" name="Picture 10" descr="http://www.palmeiras.com.br/public/upload/imagem/times/imagem_20_origina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239" y="2581983"/>
            <a:ext cx="990916" cy="99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84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m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4629" y="127269"/>
            <a:ext cx="3226903" cy="4582236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7942211" y="1943486"/>
            <a:ext cx="16633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LZT - Zootecnia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967567" y="4775018"/>
            <a:ext cx="4286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dirty="0" smtClean="0"/>
              <a:t>LES - Economia</a:t>
            </a:r>
            <a:r>
              <a:rPr lang="pt-BR" dirty="0"/>
              <a:t>, Administração e </a:t>
            </a:r>
            <a:r>
              <a:rPr lang="pt-BR" dirty="0" smtClean="0"/>
              <a:t>Sociologia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 rot="16200000">
            <a:off x="9780255" y="4417495"/>
            <a:ext cx="4040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LAN -Agroindústria</a:t>
            </a:r>
            <a:r>
              <a:rPr lang="pt-BR" dirty="0"/>
              <a:t>, Alimentos e </a:t>
            </a:r>
            <a:r>
              <a:rPr lang="pt-BR" dirty="0" smtClean="0"/>
              <a:t>Nutrição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3956465" y="6254344"/>
            <a:ext cx="2134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LSO - Ciência </a:t>
            </a:r>
            <a:r>
              <a:rPr lang="pt-BR" dirty="0"/>
              <a:t>do </a:t>
            </a:r>
            <a:r>
              <a:rPr lang="pt-BR" dirty="0" smtClean="0"/>
              <a:t>Solo</a:t>
            </a:r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 rot="20101249">
            <a:off x="2413417" y="1551869"/>
            <a:ext cx="1989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Ciências Biológicas</a:t>
            </a:r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4477117" y="5659437"/>
            <a:ext cx="2135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LCE - Ciências Exatas</a:t>
            </a:r>
            <a:endParaRPr lang="pt-BR" dirty="0"/>
          </a:p>
        </p:txBody>
      </p:sp>
      <p:sp>
        <p:nvSpPr>
          <p:cNvPr id="10" name="Retângulo 9"/>
          <p:cNvSpPr/>
          <p:nvPr/>
        </p:nvSpPr>
        <p:spPr>
          <a:xfrm>
            <a:off x="7942211" y="4076777"/>
            <a:ext cx="37621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LEB - Engenharia </a:t>
            </a:r>
            <a:r>
              <a:rPr lang="pt-BR" dirty="0"/>
              <a:t>de </a:t>
            </a:r>
            <a:r>
              <a:rPr lang="pt-BR" dirty="0" smtClean="0"/>
              <a:t>Biossistemas</a:t>
            </a:r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9031843" y="1560629"/>
            <a:ext cx="31316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dirty="0" smtClean="0"/>
              <a:t>LEA - Entomologia </a:t>
            </a:r>
            <a:r>
              <a:rPr lang="pt-BR" dirty="0"/>
              <a:t>e </a:t>
            </a:r>
            <a:r>
              <a:rPr lang="pt-BR" dirty="0" smtClean="0"/>
              <a:t>Acarologia</a:t>
            </a:r>
            <a:endParaRPr lang="pt-BR" dirty="0"/>
          </a:p>
        </p:txBody>
      </p:sp>
      <p:sp>
        <p:nvSpPr>
          <p:cNvPr id="12" name="Retângulo 11"/>
          <p:cNvSpPr/>
          <p:nvPr/>
        </p:nvSpPr>
        <p:spPr>
          <a:xfrm>
            <a:off x="346434" y="1954755"/>
            <a:ext cx="16750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LGN - Genética</a:t>
            </a:r>
            <a:endParaRPr lang="pt-BR" dirty="0"/>
          </a:p>
        </p:txBody>
      </p:sp>
      <p:sp>
        <p:nvSpPr>
          <p:cNvPr id="13" name="Retângulo 12"/>
          <p:cNvSpPr/>
          <p:nvPr/>
        </p:nvSpPr>
        <p:spPr>
          <a:xfrm>
            <a:off x="282145" y="4405686"/>
            <a:ext cx="24013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LPV - Produção Vegetal</a:t>
            </a:r>
            <a:endParaRPr lang="pt-BR" dirty="0"/>
          </a:p>
        </p:txBody>
      </p:sp>
      <p:sp>
        <p:nvSpPr>
          <p:cNvPr id="14" name="Elipse 13"/>
          <p:cNvSpPr/>
          <p:nvPr/>
        </p:nvSpPr>
        <p:spPr>
          <a:xfrm>
            <a:off x="4627653" y="3770812"/>
            <a:ext cx="1764441" cy="33963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6" name="Conector de Seta Reta 15"/>
          <p:cNvCxnSpPr>
            <a:endCxn id="4" idx="1"/>
          </p:cNvCxnSpPr>
          <p:nvPr/>
        </p:nvCxnSpPr>
        <p:spPr>
          <a:xfrm flipV="1">
            <a:off x="5878286" y="2128152"/>
            <a:ext cx="2063925" cy="513575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 flipH="1">
            <a:off x="4493623" y="4134618"/>
            <a:ext cx="1016250" cy="701303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m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2167" y="323949"/>
            <a:ext cx="2043022" cy="1150093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930" y="2805250"/>
            <a:ext cx="2555719" cy="1493499"/>
          </a:xfrm>
          <a:prstGeom prst="rect">
            <a:avLst/>
          </a:prstGeom>
        </p:spPr>
      </p:pic>
      <p:cxnSp>
        <p:nvCxnSpPr>
          <p:cNvPr id="21" name="Conector de Seta Reta 20"/>
          <p:cNvCxnSpPr>
            <a:endCxn id="13" idx="0"/>
          </p:cNvCxnSpPr>
          <p:nvPr/>
        </p:nvCxnSpPr>
        <p:spPr>
          <a:xfrm flipH="1">
            <a:off x="1482839" y="3906936"/>
            <a:ext cx="626981" cy="498750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m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673" y="148988"/>
            <a:ext cx="2020796" cy="1808430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2180" y="4532696"/>
            <a:ext cx="1533797" cy="2045772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062" y="5145573"/>
            <a:ext cx="2690813" cy="1581150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2337" y="5155317"/>
            <a:ext cx="2356764" cy="1600292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3553" y="2477272"/>
            <a:ext cx="2790825" cy="1638300"/>
          </a:xfrm>
          <a:prstGeom prst="rect">
            <a:avLst/>
          </a:prstGeom>
        </p:spPr>
      </p:pic>
      <p:cxnSp>
        <p:nvCxnSpPr>
          <p:cNvPr id="30" name="Conector de Seta Reta 29"/>
          <p:cNvCxnSpPr/>
          <p:nvPr/>
        </p:nvCxnSpPr>
        <p:spPr>
          <a:xfrm flipH="1">
            <a:off x="6536474" y="5678117"/>
            <a:ext cx="1225498" cy="175441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de Seta Reta 30"/>
          <p:cNvCxnSpPr/>
          <p:nvPr/>
        </p:nvCxnSpPr>
        <p:spPr>
          <a:xfrm>
            <a:off x="2946501" y="5928722"/>
            <a:ext cx="1061237" cy="477891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de Seta Reta 37"/>
          <p:cNvCxnSpPr/>
          <p:nvPr/>
        </p:nvCxnSpPr>
        <p:spPr>
          <a:xfrm>
            <a:off x="9031843" y="953608"/>
            <a:ext cx="103448" cy="751988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917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t"/>
            <a:r>
              <a:rPr lang="pt-BR" b="1" dirty="0" smtClean="0"/>
              <a:t>Objetivos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pt-BR" sz="3600" dirty="0" smtClean="0"/>
              <a:t>A </a:t>
            </a:r>
            <a:r>
              <a:rPr lang="pt-BR" sz="3600" dirty="0"/>
              <a:t>disciplina tem como objetivo a recepção e introdução do ingressante à vida universitária (etapa de Prevenção/Precaução) como subsídio às outras disciplinas que iniciam com a "etapa de adaptação". </a:t>
            </a:r>
            <a:endParaRPr lang="pt-BR" sz="3600" dirty="0" smtClean="0"/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pt-BR" sz="3600" dirty="0" smtClean="0"/>
              <a:t>O </a:t>
            </a:r>
            <a:r>
              <a:rPr lang="pt-BR" sz="3600" dirty="0"/>
              <a:t>aluno fará uso dos conhecimentos adquiridos como um instrumento auxiliar no planejamento de sua vida acadêmica durante todo o curso</a:t>
            </a:r>
          </a:p>
          <a:p>
            <a:pPr>
              <a:lnSpc>
                <a:spcPct val="125000"/>
              </a:lnSpc>
              <a:spcBef>
                <a:spcPts val="0"/>
              </a:spcBef>
            </a:pP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95093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4136866"/>
              </p:ext>
            </p:extLst>
          </p:nvPr>
        </p:nvGraphicFramePr>
        <p:xfrm>
          <a:off x="1821179" y="82296"/>
          <a:ext cx="8549641" cy="6775704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729673">
                  <a:extLst>
                    <a:ext uri="{9D8B030D-6E8A-4147-A177-3AD203B41FA5}">
                      <a16:colId xmlns:a16="http://schemas.microsoft.com/office/drawing/2014/main" val="404462425"/>
                    </a:ext>
                  </a:extLst>
                </a:gridCol>
                <a:gridCol w="1050203">
                  <a:extLst>
                    <a:ext uri="{9D8B030D-6E8A-4147-A177-3AD203B41FA5}">
                      <a16:colId xmlns:a16="http://schemas.microsoft.com/office/drawing/2014/main" val="1231761587"/>
                    </a:ext>
                  </a:extLst>
                </a:gridCol>
                <a:gridCol w="3721765">
                  <a:extLst>
                    <a:ext uri="{9D8B030D-6E8A-4147-A177-3AD203B41FA5}">
                      <a16:colId xmlns:a16="http://schemas.microsoft.com/office/drawing/2014/main" val="485999827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640232722"/>
                    </a:ext>
                  </a:extLst>
                </a:gridCol>
              </a:tblGrid>
              <a:tr h="289384"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</a:rPr>
                        <a:t>Aula 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/>
                </a:tc>
                <a:tc>
                  <a:txBody>
                    <a:bodyPr/>
                    <a:lstStyle/>
                    <a:p>
                      <a:pPr marL="6350" marR="3556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Dia 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/>
                </a:tc>
                <a:tc>
                  <a:txBody>
                    <a:bodyPr/>
                    <a:lstStyle/>
                    <a:p>
                      <a:pPr marL="6350" marR="3365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</a:rPr>
                        <a:t>Conteúdo 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/>
                </a:tc>
                <a:tc>
                  <a:txBody>
                    <a:bodyPr/>
                    <a:lstStyle/>
                    <a:p>
                      <a:pPr marL="6350" marR="3556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Colaboração 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/>
                </a:tc>
                <a:extLst>
                  <a:ext uri="{0D108BD9-81ED-4DB2-BD59-A6C34878D82A}">
                    <a16:rowId xmlns:a16="http://schemas.microsoft.com/office/drawing/2014/main" val="1573232424"/>
                  </a:ext>
                </a:extLst>
              </a:tr>
              <a:tr h="289384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1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</a:rPr>
                        <a:t>15-mar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</a:rPr>
                        <a:t>Programa / Organização do tempo 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Prof. Roberto /Prof. Evaristo 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extLst>
                  <a:ext uri="{0D108BD9-81ED-4DB2-BD59-A6C34878D82A}">
                    <a16:rowId xmlns:a16="http://schemas.microsoft.com/office/drawing/2014/main" val="730634869"/>
                  </a:ext>
                </a:extLst>
              </a:tr>
              <a:tr h="289384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2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</a:rPr>
                        <a:t>22-mar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Saúde Mental 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</a:rPr>
                        <a:t>Paula 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extLst>
                  <a:ext uri="{0D108BD9-81ED-4DB2-BD59-A6C34878D82A}">
                    <a16:rowId xmlns:a16="http://schemas.microsoft.com/office/drawing/2014/main" val="433926332"/>
                  </a:ext>
                </a:extLst>
              </a:tr>
              <a:tr h="289384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3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</a:rPr>
                        <a:t>29-mar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</a:rPr>
                        <a:t>Estrutura universidade / CREA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Prof. Roberto 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extLst>
                  <a:ext uri="{0D108BD9-81ED-4DB2-BD59-A6C34878D82A}">
                    <a16:rowId xmlns:a16="http://schemas.microsoft.com/office/drawing/2014/main" val="523966418"/>
                  </a:ext>
                </a:extLst>
              </a:tr>
              <a:tr h="289384"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 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b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</a:rPr>
                        <a:t>5-abr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</a:rPr>
                        <a:t>Semana Santa (não haverá aula)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b"/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 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extLst>
                  <a:ext uri="{0D108BD9-81ED-4DB2-BD59-A6C34878D82A}">
                    <a16:rowId xmlns:a16="http://schemas.microsoft.com/office/drawing/2014/main" val="3776477933"/>
                  </a:ext>
                </a:extLst>
              </a:tr>
              <a:tr h="289384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4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12-abr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Importância das Disciplinas básicas 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err="1">
                          <a:effectLst/>
                          <a:latin typeface="+mn-lt"/>
                        </a:rPr>
                        <a:t>Profa</a:t>
                      </a:r>
                      <a:r>
                        <a:rPr lang="pt-BR" sz="2000" dirty="0">
                          <a:effectLst/>
                          <a:latin typeface="+mn-lt"/>
                        </a:rPr>
                        <a:t> Sonia 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extLst>
                  <a:ext uri="{0D108BD9-81ED-4DB2-BD59-A6C34878D82A}">
                    <a16:rowId xmlns:a16="http://schemas.microsoft.com/office/drawing/2014/main" val="930614599"/>
                  </a:ext>
                </a:extLst>
              </a:tr>
              <a:tr h="289384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5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</a:rPr>
                        <a:t>19-abr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Direitos Humanos 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</a:rPr>
                        <a:t>GTDH + Integra ESALQ 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extLst>
                  <a:ext uri="{0D108BD9-81ED-4DB2-BD59-A6C34878D82A}">
                    <a16:rowId xmlns:a16="http://schemas.microsoft.com/office/drawing/2014/main" val="2374089962"/>
                  </a:ext>
                </a:extLst>
              </a:tr>
              <a:tr h="289384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6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</a:rPr>
                        <a:t>26-abr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</a:rPr>
                        <a:t>Esportes e atividades físicas 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</a:rPr>
                        <a:t>Silvio e AAALQ 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extLst>
                  <a:ext uri="{0D108BD9-81ED-4DB2-BD59-A6C34878D82A}">
                    <a16:rowId xmlns:a16="http://schemas.microsoft.com/office/drawing/2014/main" val="3202987943"/>
                  </a:ext>
                </a:extLst>
              </a:tr>
              <a:tr h="289384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</a:rPr>
                        <a:t>7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</a:rPr>
                        <a:t>3-mai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</a:rPr>
                        <a:t>Biblioteca 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Bibliotecárias 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extLst>
                  <a:ext uri="{0D108BD9-81ED-4DB2-BD59-A6C34878D82A}">
                    <a16:rowId xmlns:a16="http://schemas.microsoft.com/office/drawing/2014/main" val="3132439620"/>
                  </a:ext>
                </a:extLst>
              </a:tr>
              <a:tr h="289384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8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10-mai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</a:rPr>
                        <a:t>Biblioteca 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Bibliotecárias 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extLst>
                  <a:ext uri="{0D108BD9-81ED-4DB2-BD59-A6C34878D82A}">
                    <a16:rowId xmlns:a16="http://schemas.microsoft.com/office/drawing/2014/main" val="2190309593"/>
                  </a:ext>
                </a:extLst>
              </a:tr>
              <a:tr h="289384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9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17-mai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</a:rPr>
                        <a:t>Biblioteca 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Bibliotecárias 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extLst>
                  <a:ext uri="{0D108BD9-81ED-4DB2-BD59-A6C34878D82A}">
                    <a16:rowId xmlns:a16="http://schemas.microsoft.com/office/drawing/2014/main" val="330749009"/>
                  </a:ext>
                </a:extLst>
              </a:tr>
              <a:tr h="289384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10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24-mai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</a:rPr>
                        <a:t>Responsabilidade </a:t>
                      </a:r>
                      <a:r>
                        <a:rPr lang="pt-BR" sz="2000" dirty="0" err="1">
                          <a:effectLst/>
                          <a:latin typeface="+mn-lt"/>
                        </a:rPr>
                        <a:t>SocioAmbiental</a:t>
                      </a:r>
                      <a:r>
                        <a:rPr lang="pt-BR" sz="2000" dirty="0">
                          <a:effectLst/>
                          <a:latin typeface="+mn-lt"/>
                        </a:rPr>
                        <a:t> 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</a:rPr>
                        <a:t>Ana Meira/USP Recicla 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extLst>
                  <a:ext uri="{0D108BD9-81ED-4DB2-BD59-A6C34878D82A}">
                    <a16:rowId xmlns:a16="http://schemas.microsoft.com/office/drawing/2014/main" val="1064052116"/>
                  </a:ext>
                </a:extLst>
              </a:tr>
              <a:tr h="289384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11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31-mai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</a:rPr>
                        <a:t>Responsabilidade </a:t>
                      </a:r>
                      <a:r>
                        <a:rPr lang="pt-BR" sz="2000" dirty="0" err="1">
                          <a:effectLst/>
                          <a:latin typeface="+mn-lt"/>
                        </a:rPr>
                        <a:t>SocioAmbiental</a:t>
                      </a:r>
                      <a:r>
                        <a:rPr lang="pt-BR" sz="2000" dirty="0">
                          <a:effectLst/>
                          <a:latin typeface="+mn-lt"/>
                        </a:rPr>
                        <a:t> 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</a:rPr>
                        <a:t>Ana Meira/USP Recicla 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extLst>
                  <a:ext uri="{0D108BD9-81ED-4DB2-BD59-A6C34878D82A}">
                    <a16:rowId xmlns:a16="http://schemas.microsoft.com/office/drawing/2014/main" val="1502768433"/>
                  </a:ext>
                </a:extLst>
              </a:tr>
              <a:tr h="289384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12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7-jun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</a:rPr>
                        <a:t>Atividades culturais 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</a:rPr>
                        <a:t>Cintia / </a:t>
                      </a:r>
                      <a:r>
                        <a:rPr lang="pt-BR" sz="2000" dirty="0" err="1">
                          <a:effectLst/>
                          <a:latin typeface="+mn-lt"/>
                        </a:rPr>
                        <a:t>Edno</a:t>
                      </a:r>
                      <a:r>
                        <a:rPr lang="pt-BR" sz="2000" dirty="0">
                          <a:effectLst/>
                          <a:latin typeface="+mn-lt"/>
                        </a:rPr>
                        <a:t> 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extLst>
                  <a:ext uri="{0D108BD9-81ED-4DB2-BD59-A6C34878D82A}">
                    <a16:rowId xmlns:a16="http://schemas.microsoft.com/office/drawing/2014/main" val="1357884290"/>
                  </a:ext>
                </a:extLst>
              </a:tr>
              <a:tr h="289384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13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14-jun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</a:rPr>
                        <a:t>Grupos de extensão 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effectLst/>
                          <a:latin typeface="+mn-lt"/>
                        </a:rPr>
                        <a:t>PET-GAEA </a:t>
                      </a:r>
                      <a:r>
                        <a:rPr lang="pt-BR" sz="2000" dirty="0">
                          <a:effectLst/>
                          <a:latin typeface="+mn-lt"/>
                        </a:rPr>
                        <a:t>/ Marcela 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extLst>
                  <a:ext uri="{0D108BD9-81ED-4DB2-BD59-A6C34878D82A}">
                    <a16:rowId xmlns:a16="http://schemas.microsoft.com/office/drawing/2014/main" val="1939894878"/>
                  </a:ext>
                </a:extLst>
              </a:tr>
              <a:tr h="289384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14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21-jun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err="1">
                          <a:effectLst/>
                          <a:latin typeface="+mn-lt"/>
                        </a:rPr>
                        <a:t>Esalq</a:t>
                      </a:r>
                      <a:r>
                        <a:rPr lang="pt-BR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pt-BR" sz="2000" dirty="0" err="1">
                          <a:effectLst/>
                          <a:latin typeface="+mn-lt"/>
                        </a:rPr>
                        <a:t>Tec</a:t>
                      </a:r>
                      <a:r>
                        <a:rPr lang="pt-BR" sz="2000" dirty="0">
                          <a:effectLst/>
                          <a:latin typeface="+mn-lt"/>
                        </a:rPr>
                        <a:t> / Pesquisa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</a:rPr>
                        <a:t>Sergio </a:t>
                      </a:r>
                      <a:r>
                        <a:rPr lang="pt-BR" sz="2000" dirty="0" smtClean="0">
                          <a:effectLst/>
                          <a:latin typeface="+mn-lt"/>
                        </a:rPr>
                        <a:t>/ Prof. </a:t>
                      </a:r>
                      <a:r>
                        <a:rPr lang="pt-BR" sz="2000" dirty="0" err="1" smtClean="0">
                          <a:effectLst/>
                          <a:latin typeface="+mn-lt"/>
                        </a:rPr>
                        <a:t>Mondin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extLst>
                  <a:ext uri="{0D108BD9-81ED-4DB2-BD59-A6C34878D82A}">
                    <a16:rowId xmlns:a16="http://schemas.microsoft.com/office/drawing/2014/main" val="566294380"/>
                  </a:ext>
                </a:extLst>
              </a:tr>
              <a:tr h="289384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15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28-jun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</a:rPr>
                        <a:t>ADEALQ / CALQ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n-lt"/>
                        </a:rPr>
                        <a:t>ADEALQ / CALQ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extLst>
                  <a:ext uri="{0D108BD9-81ED-4DB2-BD59-A6C34878D82A}">
                    <a16:rowId xmlns:a16="http://schemas.microsoft.com/office/drawing/2014/main" val="3856032688"/>
                  </a:ext>
                </a:extLst>
              </a:tr>
              <a:tr h="289384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16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5-jul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Licenciatura 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err="1">
                          <a:effectLst/>
                          <a:latin typeface="+mn-lt"/>
                        </a:rPr>
                        <a:t>Profas</a:t>
                      </a:r>
                      <a:r>
                        <a:rPr lang="pt-BR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pt-BR" sz="2000" dirty="0" err="1">
                          <a:effectLst/>
                          <a:latin typeface="+mn-lt"/>
                        </a:rPr>
                        <a:t>Rosebelly</a:t>
                      </a:r>
                      <a:r>
                        <a:rPr lang="pt-BR" sz="2000" dirty="0">
                          <a:effectLst/>
                          <a:latin typeface="+mn-lt"/>
                        </a:rPr>
                        <a:t>/Vânia 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extLst>
                  <a:ext uri="{0D108BD9-81ED-4DB2-BD59-A6C34878D82A}">
                    <a16:rowId xmlns:a16="http://schemas.microsoft.com/office/drawing/2014/main" val="4262505051"/>
                  </a:ext>
                </a:extLst>
              </a:tr>
              <a:tr h="277491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17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12-jul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+mn-lt"/>
                        </a:rPr>
                        <a:t>Ética </a:t>
                      </a:r>
                      <a:endParaRPr lang="pt-BR" sz="200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tc>
                  <a:txBody>
                    <a:bodyPr/>
                    <a:lstStyle/>
                    <a:p>
                      <a:pPr marL="6350" indent="-635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err="1">
                          <a:effectLst/>
                          <a:latin typeface="+mn-lt"/>
                        </a:rPr>
                        <a:t>Prof</a:t>
                      </a:r>
                      <a:r>
                        <a:rPr lang="pt-BR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pt-BR" sz="2000" dirty="0" err="1">
                          <a:effectLst/>
                          <a:latin typeface="+mn-lt"/>
                        </a:rPr>
                        <a:t>Andrès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4290" marT="30480" marB="0" anchor="ctr"/>
                </a:tc>
                <a:extLst>
                  <a:ext uri="{0D108BD9-81ED-4DB2-BD59-A6C34878D82A}">
                    <a16:rowId xmlns:a16="http://schemas.microsoft.com/office/drawing/2014/main" val="1882989278"/>
                  </a:ext>
                </a:extLst>
              </a:tr>
            </a:tbl>
          </a:graphicData>
        </a:graphic>
      </p:graphicFrame>
      <p:sp>
        <p:nvSpPr>
          <p:cNvPr id="3" name="Retângulo 2"/>
          <p:cNvSpPr/>
          <p:nvPr/>
        </p:nvSpPr>
        <p:spPr>
          <a:xfrm>
            <a:off x="936171" y="2143616"/>
            <a:ext cx="615553" cy="2570768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algn="ctr"/>
            <a:r>
              <a:rPr lang="pt-BR" sz="2800" dirty="0">
                <a:ea typeface="Times New Roman" panose="02020603050405020304" pitchFamily="18" charset="0"/>
              </a:rPr>
              <a:t>CARGA DIDÁTICA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51210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fontAlgn="t"/>
            <a:r>
              <a:rPr lang="pt-BR" b="1" dirty="0" smtClean="0"/>
              <a:t>Critério de Avaliação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19668" y="1825625"/>
            <a:ext cx="10761133" cy="435133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pt-BR" sz="3600" dirty="0" smtClean="0"/>
              <a:t>A </a:t>
            </a:r>
            <a:r>
              <a:rPr lang="pt-BR" sz="3600" dirty="0"/>
              <a:t>avaliação será feita por meio de média aritmética dos exercícios/trabalhos e reflexões (peso 0,8), relatório de voluntariado (peso 0,1) e análise SWOT (peso 0,1), que serão realizados na plataforma STOA. Será considerado aprovado o aluno que obtiver média ponderada igual ou superior a 5,0. </a:t>
            </a:r>
            <a:endParaRPr lang="pt-BR" sz="3600" dirty="0" smtClean="0"/>
          </a:p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endParaRPr lang="pt-BR" sz="3600" dirty="0"/>
          </a:p>
          <a:p>
            <a:r>
              <a:rPr lang="pt-BR" sz="3600" dirty="0" smtClean="0"/>
              <a:t>Não </a:t>
            </a:r>
            <a:r>
              <a:rPr lang="pt-BR" sz="3600" dirty="0"/>
              <a:t>há recuperação nessa disciplina.</a:t>
            </a:r>
          </a:p>
        </p:txBody>
      </p:sp>
    </p:spTree>
    <p:extLst>
      <p:ext uri="{BB962C8B-B14F-4D97-AF65-F5344CB8AC3E}">
        <p14:creationId xmlns:p14="http://schemas.microsoft.com/office/powerpoint/2010/main" val="363433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fontAlgn="t"/>
            <a:r>
              <a:rPr lang="pt-BR" b="1" dirty="0" smtClean="0"/>
              <a:t>Critério de Avaliação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pt-BR" sz="3600" dirty="0" smtClean="0"/>
              <a:t>Atenção especial para:</a:t>
            </a: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pt-BR" sz="3600" dirty="0" smtClean="0"/>
              <a:t>Analise SWOT</a:t>
            </a: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pt-BR" sz="3600" dirty="0" smtClean="0"/>
              <a:t>Trabalho voluntariado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82364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9886"/>
            <a:ext cx="6981825" cy="4549889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315200" y="1530340"/>
            <a:ext cx="4648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/>
              <a:t>“... a função principal da universidade não é profissionalizar, mas formar criticamente o direcionamento para uma profissionalização”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92717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9525</TotalTime>
  <Words>954</Words>
  <Application>Microsoft Office PowerPoint</Application>
  <PresentationFormat>Widescreen</PresentationFormat>
  <Paragraphs>138</Paragraphs>
  <Slides>19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5" baseType="lpstr">
      <vt:lpstr>Arial</vt:lpstr>
      <vt:lpstr>Book Antiqua</vt:lpstr>
      <vt:lpstr>Calibri</vt:lpstr>
      <vt:lpstr>Calibri Light</vt:lpstr>
      <vt:lpstr>Times New Roman</vt:lpstr>
      <vt:lpstr>Tema do Office</vt:lpstr>
      <vt:lpstr>Apresentação do PowerPoint</vt:lpstr>
      <vt:lpstr>Apresentação do PowerPoint</vt:lpstr>
      <vt:lpstr>Professores responsáveis</vt:lpstr>
      <vt:lpstr>Apresentação do PowerPoint</vt:lpstr>
      <vt:lpstr>Objetivos</vt:lpstr>
      <vt:lpstr>Apresentação do PowerPoint</vt:lpstr>
      <vt:lpstr>Critério de Avaliação</vt:lpstr>
      <vt:lpstr>Critério de Avaliação</vt:lpstr>
      <vt:lpstr>Apresentação do PowerPoint</vt:lpstr>
      <vt:lpstr>Apresentação do PowerPoint</vt:lpstr>
      <vt:lpstr>Publicação (post) de Claudia Leschonski em 8/dez/2016</vt:lpstr>
      <vt:lpstr>Publicação (post) de Claudia Leschonski em 8/dez/2016</vt:lpstr>
      <vt:lpstr>Publicação (post) de Claudia Leschonski em 8/dez/2016</vt:lpstr>
      <vt:lpstr>Publicação (post) de Claudia Leschonski em 8/dez/2016</vt:lpstr>
      <vt:lpstr>Publicação (post) de Claudia Leschonski em 8/dez/2016</vt:lpstr>
      <vt:lpstr>Publicação (post) de Claudia Leschonski em 8/dez/2016</vt:lpstr>
      <vt:lpstr>Publicação (post) de Claudia Leschonski em 8/dez/2016</vt:lpstr>
      <vt:lpstr>Publicação (post) de Claudia Leschonski em 8/dez/2016</vt:lpstr>
      <vt:lpstr>Publicação (post) de Claudia Leschonski em 8/dez/2016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USP</dc:creator>
  <cp:lastModifiedBy>Roberto</cp:lastModifiedBy>
  <cp:revision>53</cp:revision>
  <dcterms:created xsi:type="dcterms:W3CDTF">2016-02-08T01:03:15Z</dcterms:created>
  <dcterms:modified xsi:type="dcterms:W3CDTF">2023-03-15T13:50:53Z</dcterms:modified>
</cp:coreProperties>
</file>