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Economica"/>
      <p:regular r:id="rId34"/>
      <p:bold r:id="rId35"/>
      <p:italic r:id="rId36"/>
      <p:boldItalic r:id="rId37"/>
    </p:embeddedFont>
    <p:embeddedFont>
      <p:font typeface="Playfair Display"/>
      <p:regular r:id="rId38"/>
      <p:bold r:id="rId39"/>
      <p:italic r:id="rId40"/>
      <p:boldItalic r:id="rId41"/>
    </p:embeddedFont>
    <p:embeddedFont>
      <p:font typeface="Nunito"/>
      <p:regular r:id="rId42"/>
      <p:bold r:id="rId43"/>
      <p:italic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0" roundtripDataSignature="AMtx7mhHxbihC9JxdUnLW6CsSKVFXkyU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lessandra Luzia de Rezende"/>
  <p:cmAuthor clrIdx="1" id="1" initials="" lastIdx="1" name="Eloha Flória Lima Santo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42" Type="http://schemas.openxmlformats.org/officeDocument/2006/relationships/font" Target="fonts/Nunito-regular.fntdata"/><Relationship Id="rId41" Type="http://schemas.openxmlformats.org/officeDocument/2006/relationships/font" Target="fonts/PlayfairDisplay-boldItalic.fntdata"/><Relationship Id="rId44" Type="http://schemas.openxmlformats.org/officeDocument/2006/relationships/font" Target="fonts/Nunito-italic.fntdata"/><Relationship Id="rId43" Type="http://schemas.openxmlformats.org/officeDocument/2006/relationships/font" Target="fonts/Nunito-bold.fntdata"/><Relationship Id="rId46" Type="http://schemas.openxmlformats.org/officeDocument/2006/relationships/font" Target="fonts/OpenSans-regular.fntdata"/><Relationship Id="rId45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Economica-bold.fntdata"/><Relationship Id="rId34" Type="http://schemas.openxmlformats.org/officeDocument/2006/relationships/font" Target="fonts/Economica-regular.fntdata"/><Relationship Id="rId37" Type="http://schemas.openxmlformats.org/officeDocument/2006/relationships/font" Target="fonts/Economica-boldItalic.fntdata"/><Relationship Id="rId36" Type="http://schemas.openxmlformats.org/officeDocument/2006/relationships/font" Target="fonts/Economica-italic.fntdata"/><Relationship Id="rId39" Type="http://schemas.openxmlformats.org/officeDocument/2006/relationships/font" Target="fonts/PlayfairDisplay-bold.fntdata"/><Relationship Id="rId38" Type="http://schemas.openxmlformats.org/officeDocument/2006/relationships/font" Target="fonts/PlayfairDisplay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23T20:56:17.757">
    <p:pos x="6000" y="0"/>
    <p:text>Eloha começo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voJYKjI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3-04-23T20:38:32.712">
    <p:pos x="6000" y="0"/>
    <p:text>Eloha fim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voJYKi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6902b836a7593a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56902b836a7593a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56902b836a7593a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1aa5f7388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1e1aa5f7388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1e1aa5f7388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1aa5f7388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g1e1aa5f7388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65f04c73d329588_481"/>
          <p:cNvSpPr/>
          <p:nvPr/>
        </p:nvSpPr>
        <p:spPr>
          <a:xfrm>
            <a:off x="3658683" y="10089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" name="Google Shape;15;g165f04c73d329588_481"/>
          <p:cNvSpPr/>
          <p:nvPr/>
        </p:nvSpPr>
        <p:spPr>
          <a:xfrm rot="10800000">
            <a:off x="7091169" y="43556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" name="Google Shape;16;g165f04c73d329588_481"/>
          <p:cNvSpPr txBox="1"/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" name="Google Shape;17;g165f04c73d329588_481"/>
          <p:cNvSpPr txBox="1"/>
          <p:nvPr>
            <p:ph idx="1" type="subTitle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" name="Google Shape;18;g165f04c73d329588_4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65f04c73d329588_523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165f04c73d329588_523"/>
          <p:cNvSpPr txBox="1"/>
          <p:nvPr>
            <p:ph hasCustomPrompt="1" type="title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165f04c73d329588_523"/>
          <p:cNvSpPr txBox="1"/>
          <p:nvPr>
            <p:ph idx="1" type="body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" name="Google Shape;59;g165f04c73d329588_5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5f04c73d329588_5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5f04c73d329588_530"/>
          <p:cNvSpPr txBox="1"/>
          <p:nvPr>
            <p:ph type="title"/>
          </p:nvPr>
        </p:nvSpPr>
        <p:spPr>
          <a:xfrm>
            <a:off x="845127" y="36576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65f04c73d329588_530"/>
          <p:cNvSpPr txBox="1"/>
          <p:nvPr>
            <p:ph idx="1" type="body"/>
          </p:nvPr>
        </p:nvSpPr>
        <p:spPr>
          <a:xfrm>
            <a:off x="845127" y="1828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g165f04c73d329588_5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165f04c73d329588_5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165f04c73d329588_530"/>
          <p:cNvSpPr txBox="1"/>
          <p:nvPr>
            <p:ph idx="12" type="sldNum"/>
          </p:nvPr>
        </p:nvSpPr>
        <p:spPr>
          <a:xfrm>
            <a:off x="8617527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65f04c73d329588_487"/>
          <p:cNvSpPr/>
          <p:nvPr/>
        </p:nvSpPr>
        <p:spPr>
          <a:xfrm flipH="1">
            <a:off x="10127953" y="6136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g165f04c73d329588_487"/>
          <p:cNvSpPr/>
          <p:nvPr/>
        </p:nvSpPr>
        <p:spPr>
          <a:xfrm flipH="1" rot="10800000">
            <a:off x="621900" y="47444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" name="Google Shape;22;g165f04c73d329588_487"/>
          <p:cNvSpPr txBox="1"/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g165f04c73d329588_4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65f04c73d329588_492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g165f04c73d329588_492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g165f04c73d329588_492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8" name="Google Shape;28;g165f04c73d329588_4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65f04c73d329588_497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g165f04c73d329588_497"/>
          <p:cNvSpPr txBox="1"/>
          <p:nvPr>
            <p:ph idx="1" type="body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g165f04c73d329588_497"/>
          <p:cNvSpPr txBox="1"/>
          <p:nvPr>
            <p:ph idx="2" type="body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165f04c73d329588_4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65f04c73d329588_502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g165f04c73d329588_5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65f04c73d329588_50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9" name="Google Shape;39;g165f04c73d329588_505"/>
          <p:cNvSpPr txBox="1"/>
          <p:nvPr>
            <p:ph idx="1" type="body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g165f04c73d329588_5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65f04c73d329588_509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165f04c73d329588_509"/>
          <p:cNvSpPr txBox="1"/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" name="Google Shape;44;g165f04c73d329588_50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65f04c73d329588_513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g165f04c73d329588_513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g165f04c73d329588_513"/>
          <p:cNvSpPr txBox="1"/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Google Shape;49;g165f04c73d329588_513"/>
          <p:cNvSpPr txBox="1"/>
          <p:nvPr>
            <p:ph idx="1" type="subTitle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0" name="Google Shape;50;g165f04c73d329588_513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165f04c73d329588_5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65f04c73d329588_520"/>
          <p:cNvSpPr txBox="1"/>
          <p:nvPr>
            <p:ph idx="1" type="body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4" name="Google Shape;54;g165f04c73d329588_5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65f04c73d329588_477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" name="Google Shape;11;g165f04c73d329588_477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g165f04c73d329588_4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2.xml"/><Relationship Id="rId4" Type="http://schemas.openxmlformats.org/officeDocument/2006/relationships/image" Target="../media/image19.jpg"/><Relationship Id="rId5" Type="http://schemas.openxmlformats.org/officeDocument/2006/relationships/image" Target="../media/image21.gif"/><Relationship Id="rId6" Type="http://schemas.openxmlformats.org/officeDocument/2006/relationships/image" Target="../media/image12.gif"/><Relationship Id="rId7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i.org/10.1016/j.jaac.2016.05.012" TargetMode="External"/><Relationship Id="rId4" Type="http://schemas.openxmlformats.org/officeDocument/2006/relationships/hyperlink" Target="http://dx.doi.org/10.15448/1980-8623.2016.2.20806" TargetMode="External"/><Relationship Id="rId5" Type="http://schemas.openxmlformats.org/officeDocument/2006/relationships/hyperlink" Target="https://dx.doi.org/10.9788/TP2014.4-05" TargetMode="External"/><Relationship Id="rId6" Type="http://schemas.openxmlformats.org/officeDocument/2006/relationships/hyperlink" Target="http://www.ccbd.net/teacherresources" TargetMode="External"/><Relationship Id="rId7" Type="http://schemas.openxmlformats.org/officeDocument/2006/relationships/hyperlink" Target="https://doi.org/10.1016/j.jaac.2016.05.01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gif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1031600" y="1786475"/>
            <a:ext cx="9238500" cy="26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pt-BR" sz="525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Transtornos Internalizantes e Externalizantes</a:t>
            </a:r>
            <a:endParaRPr b="1" sz="525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" name="Google Shape;73;p1"/>
          <p:cNvSpPr txBox="1"/>
          <p:nvPr>
            <p:ph idx="4294967295" type="subTitle"/>
          </p:nvPr>
        </p:nvSpPr>
        <p:spPr>
          <a:xfrm>
            <a:off x="787425" y="4326483"/>
            <a:ext cx="76116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Docente: Profa. Dra. Carmem Beatriz Neufeld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Docente colaboradora: Profa. Dra. Fabiana M. Versutti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Monitoras: </a:t>
            </a: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Dnda Myrian Silveira, Mnda Camila Amorim, Dnda Isabela Wada, Me Fernanda Esteves, Me Beatriz Lobo, Me Isabela Rebessi, Psic Alessandra Rezende, Psic Mariana Risso, Psic Eloha Flória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C:\Users\Isabela Ferreira\OneDrive\Documentos\Mestrado\Logo lapicc.png" id="74" name="Google Shape;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0" y="4839042"/>
            <a:ext cx="3100825" cy="16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375152" y="182880"/>
            <a:ext cx="105216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5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Psicopatologia infantil – contexto geral</a:t>
            </a:r>
            <a:endParaRPr b="1" sz="45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375150" y="1350499"/>
            <a:ext cx="115824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Inclusão tardia da saúde mental infanto-juvenil na agenda das políticas públicas, tanto no cenário nacional quanto internacional.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Aspectos que impactam no diagnóstico e prognósticos de dificuldades emocionais e comportamentais: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Etapas do desenvolvimento</a:t>
            </a:r>
            <a:endParaRPr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Fatores de proteção e de risco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32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Heterogeneidade das manifestações clínicas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508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9805181" y="4243071"/>
            <a:ext cx="215235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(Gauy &amp; Rocha, 2013)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834487" y="4929270"/>
            <a:ext cx="10663701" cy="172377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•"/>
            </a:pPr>
            <a:r>
              <a:rPr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Uma criança pode apresentar agitação em resposta a eventos considerados aversivos (ameaça e punição) 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•"/>
            </a:pPr>
            <a:r>
              <a:rPr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Outra criança pode apresentar a mesma topografia comportamental em resposta a eventos considerados positivos (elogio de um adulto)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6369041" y="1667339"/>
            <a:ext cx="532121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pt-BR" sz="3000">
                <a:latin typeface="Nunito"/>
                <a:ea typeface="Nunito"/>
                <a:cs typeface="Nunito"/>
                <a:sym typeface="Nunito"/>
              </a:rPr>
              <a:t>Por que mais uma classificação?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7196690" y="3343423"/>
            <a:ext cx="3860516" cy="181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Alternativas diagnósticas: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Char char="●"/>
            </a:pPr>
            <a:r>
              <a:rPr lang="pt-BR" sz="2800">
                <a:latin typeface="Nunito"/>
                <a:ea typeface="Nunito"/>
                <a:cs typeface="Nunito"/>
                <a:sym typeface="Nunito"/>
              </a:rPr>
              <a:t>CID 10 / 11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Char char="●"/>
            </a:pPr>
            <a:r>
              <a:rPr lang="pt-BR" sz="2800">
                <a:latin typeface="Nunito"/>
                <a:ea typeface="Nunito"/>
                <a:cs typeface="Nunito"/>
                <a:sym typeface="Nunito"/>
              </a:rPr>
              <a:t>DSM-5 TR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Resultado de imagem para interrogaÃ§ao"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566" y="1470074"/>
            <a:ext cx="4438357" cy="4438357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descr="Resultado de imagem para interrogaÃ§ao" id="169" name="Google Shape;169;p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187569" y="455441"/>
            <a:ext cx="11816862" cy="988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i="0" lang="pt-BR" sz="4300" u="none" cap="none" strike="noStrike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Transtornos internalizantes e transtornos externalizantes</a:t>
            </a:r>
            <a:endParaRPr b="1" i="0" sz="4300" u="none" cap="none" strike="noStrike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i="0" sz="2800" u="none" cap="none" strike="noStrike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838202" y="59756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5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Necessidade de um sistema para classificar a psicopatologia infantil  </a:t>
            </a:r>
            <a:br>
              <a:rPr lang="pt-BR" sz="45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sz="45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6" name="Google Shape;176;p10"/>
          <p:cNvSpPr txBox="1"/>
          <p:nvPr>
            <p:ph idx="1" type="body"/>
          </p:nvPr>
        </p:nvSpPr>
        <p:spPr>
          <a:xfrm>
            <a:off x="845127" y="2459421"/>
            <a:ext cx="10515600" cy="3720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Favorece a pesquisa em etiologia, prognóstico e tratamento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Melhora a formação de profissionais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Melhora a comunicação entre  os profissionais e a família (psicoeducação)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Promove políticas públicas e sociais com crianças e adolescentes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586" y="1383131"/>
            <a:ext cx="10492821" cy="5306057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11"/>
          <p:cNvSpPr txBox="1"/>
          <p:nvPr/>
        </p:nvSpPr>
        <p:spPr>
          <a:xfrm>
            <a:off x="9833317" y="499866"/>
            <a:ext cx="2152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Introdução, p. 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11"/>
          <p:cNvCxnSpPr/>
          <p:nvPr/>
        </p:nvCxnSpPr>
        <p:spPr>
          <a:xfrm>
            <a:off x="1603717" y="2405575"/>
            <a:ext cx="8356209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11"/>
          <p:cNvCxnSpPr/>
          <p:nvPr/>
        </p:nvCxnSpPr>
        <p:spPr>
          <a:xfrm>
            <a:off x="2602523" y="2783058"/>
            <a:ext cx="8496886" cy="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11"/>
          <p:cNvCxnSpPr/>
          <p:nvPr/>
        </p:nvCxnSpPr>
        <p:spPr>
          <a:xfrm>
            <a:off x="982393" y="3162880"/>
            <a:ext cx="3603675" cy="0"/>
          </a:xfrm>
          <a:prstGeom prst="straightConnector1">
            <a:avLst/>
          </a:pr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11"/>
          <p:cNvCxnSpPr/>
          <p:nvPr/>
        </p:nvCxnSpPr>
        <p:spPr>
          <a:xfrm>
            <a:off x="6705599" y="3162880"/>
            <a:ext cx="4393810" cy="0"/>
          </a:xfrm>
          <a:prstGeom prst="straightConnector1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1"/>
          <p:cNvCxnSpPr/>
          <p:nvPr/>
        </p:nvCxnSpPr>
        <p:spPr>
          <a:xfrm>
            <a:off x="982392" y="3527474"/>
            <a:ext cx="9652783" cy="0"/>
          </a:xfrm>
          <a:prstGeom prst="straightConnector1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1"/>
          <p:cNvCxnSpPr/>
          <p:nvPr/>
        </p:nvCxnSpPr>
        <p:spPr>
          <a:xfrm>
            <a:off x="2419643" y="4161694"/>
            <a:ext cx="8578948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11"/>
          <p:cNvCxnSpPr/>
          <p:nvPr/>
        </p:nvCxnSpPr>
        <p:spPr>
          <a:xfrm>
            <a:off x="897982" y="4567311"/>
            <a:ext cx="4110116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11"/>
          <p:cNvSpPr txBox="1"/>
          <p:nvPr>
            <p:ph type="title"/>
          </p:nvPr>
        </p:nvSpPr>
        <p:spPr>
          <a:xfrm>
            <a:off x="1535100" y="498272"/>
            <a:ext cx="91218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5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DSM</a:t>
            </a:r>
            <a:endParaRPr sz="45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2436082" y="706335"/>
            <a:ext cx="7315200" cy="807154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pt-BR" sz="5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Internalizantes</a:t>
            </a:r>
            <a:endParaRPr b="1" sz="5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1119470" y="2169802"/>
            <a:ext cx="101772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87350" lvl="0" marL="4572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unito"/>
              <a:buChar char="●"/>
            </a:pP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São os que se expressam em relação ao próprio indivíduo. 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unito"/>
              <a:buChar char="●"/>
            </a:pP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Presença de sintomas de  tristeza, retraimento, queixas somáticas, medo, timidez, sensibilidade, temor, desatenção e passividade.</a:t>
            </a:r>
            <a:endParaRPr sz="2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unito"/>
              <a:buChar char="●"/>
            </a:pP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Maior nível associado ao </a:t>
            </a: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gênero </a:t>
            </a: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feminino.</a:t>
            </a:r>
            <a:endParaRPr sz="2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Resultado de imagem para transtornos internalizantes" id="198" name="Google Shape;1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4552" y="4552664"/>
            <a:ext cx="2893520" cy="193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title"/>
          </p:nvPr>
        </p:nvSpPr>
        <p:spPr>
          <a:xfrm>
            <a:off x="389198" y="329814"/>
            <a:ext cx="3579499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pt-BR" sz="2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Problemas associados</a:t>
            </a:r>
            <a:endParaRPr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8670747" y="5718661"/>
            <a:ext cx="32496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(Achenbach et al., 2016; Del Prette &amp; Del Prette, 2013; Carmack, 2012 )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4"/>
          <p:cNvCxnSpPr/>
          <p:nvPr/>
        </p:nvCxnSpPr>
        <p:spPr>
          <a:xfrm>
            <a:off x="377478" y="970671"/>
            <a:ext cx="9823835" cy="14173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6716" y="1039131"/>
            <a:ext cx="3114650" cy="259138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159834" y="2304595"/>
            <a:ext cx="3986497" cy="57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00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B40000"/>
                </a:solidFill>
                <a:latin typeface="Nunito"/>
                <a:ea typeface="Nunito"/>
                <a:cs typeface="Nunito"/>
                <a:sym typeface="Nunito"/>
              </a:rPr>
              <a:t>Dificuldade de regulação de afeto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7886952" y="2598575"/>
            <a:ext cx="2545909" cy="821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3B3860"/>
                </a:solidFill>
                <a:latin typeface="Nunito"/>
                <a:ea typeface="Nunito"/>
                <a:cs typeface="Nunito"/>
                <a:sym typeface="Nunito"/>
              </a:rPr>
              <a:t>Sentimento de inutilidade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9199038" y="3542279"/>
            <a:ext cx="3011717" cy="45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00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B40000"/>
                </a:solidFill>
                <a:latin typeface="Nunito"/>
                <a:ea typeface="Nunito"/>
                <a:cs typeface="Nunito"/>
                <a:sym typeface="Nunito"/>
              </a:rPr>
              <a:t>Isolamento social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9125602" y="2047768"/>
            <a:ext cx="3226417" cy="580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00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B40000"/>
                </a:solidFill>
                <a:latin typeface="Nunito"/>
                <a:ea typeface="Nunito"/>
                <a:cs typeface="Nunito"/>
                <a:sym typeface="Nunito"/>
              </a:rPr>
              <a:t>Baixo autoconceito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347943" y="4302830"/>
            <a:ext cx="9303657" cy="440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00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B40000"/>
                </a:solidFill>
                <a:latin typeface="Nunito"/>
                <a:ea typeface="Nunito"/>
                <a:cs typeface="Nunito"/>
                <a:sym typeface="Nunito"/>
              </a:rPr>
              <a:t>Estilos desadaptativos de resolução de problemas interpessoais 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7926755" y="1212219"/>
            <a:ext cx="2972073" cy="77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3B3860"/>
                </a:solidFill>
                <a:latin typeface="Nunito"/>
                <a:ea typeface="Nunito"/>
                <a:cs typeface="Nunito"/>
                <a:sym typeface="Nunito"/>
              </a:rPr>
              <a:t>Pensamentos ou falas suicidas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249852" y="3398179"/>
            <a:ext cx="3896479" cy="580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3B3860"/>
                </a:solidFill>
                <a:latin typeface="Nunito"/>
                <a:ea typeface="Nunito"/>
                <a:cs typeface="Nunito"/>
                <a:sym typeface="Nunito"/>
              </a:rPr>
              <a:t>Crises repentinas e frequentes de choro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159834" y="1421277"/>
            <a:ext cx="4488491" cy="580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3B3860"/>
                </a:solidFill>
                <a:latin typeface="Nunito"/>
                <a:ea typeface="Nunito"/>
                <a:cs typeface="Nunito"/>
                <a:sym typeface="Nunito"/>
              </a:rPr>
              <a:t>Desinteresse nas atividades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1284941" y="5613271"/>
            <a:ext cx="6956694" cy="52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Obsessão em certos pensamentos, ideias situações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249852" y="4941915"/>
            <a:ext cx="7133758" cy="610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Comportamentos repetitivos ou “sem utilidade”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249852" y="6333888"/>
            <a:ext cx="12079941" cy="52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3B3860"/>
                </a:solidFill>
                <a:latin typeface="Nunito"/>
                <a:ea typeface="Nunito"/>
                <a:cs typeface="Nunito"/>
                <a:sym typeface="Nunito"/>
              </a:rPr>
              <a:t>Dores de cabeça, de estomago, náuseas, tontura como resultado do medo ou ansiedade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8782894" y="4460420"/>
            <a:ext cx="3299934" cy="481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unito"/>
              <a:buChar char="●"/>
            </a:pPr>
            <a:r>
              <a:rPr i="0" lang="pt-BR" sz="2000" u="none" cap="none" strike="noStrike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Podem sofrer bullying ou “invisíveis”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/>
          <p:nvPr/>
        </p:nvSpPr>
        <p:spPr>
          <a:xfrm>
            <a:off x="6686225" y="3219300"/>
            <a:ext cx="2297100" cy="209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"/>
          <p:cNvSpPr txBox="1"/>
          <p:nvPr>
            <p:ph type="title"/>
          </p:nvPr>
        </p:nvSpPr>
        <p:spPr>
          <a:xfrm>
            <a:off x="1907250" y="532708"/>
            <a:ext cx="83775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pt-BR" sz="4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Transtornos associados a problemas internalizantes</a:t>
            </a:r>
            <a:endParaRPr b="1" sz="4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6" name="Google Shape;226;p15"/>
          <p:cNvSpPr txBox="1"/>
          <p:nvPr>
            <p:ph idx="1" type="body"/>
          </p:nvPr>
        </p:nvSpPr>
        <p:spPr>
          <a:xfrm>
            <a:off x="1151484" y="2343053"/>
            <a:ext cx="47046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unito"/>
              <a:buChar char="●"/>
            </a:pP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Ansiedade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unito"/>
              <a:buChar char="●"/>
            </a:pP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Fobia social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unito"/>
              <a:buChar char="●"/>
            </a:pP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Depressão</a:t>
            </a:r>
            <a:endParaRPr sz="2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unito"/>
              <a:buChar char="●"/>
            </a:pP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Queixas </a:t>
            </a:r>
            <a:r>
              <a:rPr lang="pt-BR" sz="25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somáticas</a:t>
            </a:r>
            <a:endParaRPr sz="25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8" name="Google Shape;228;p15"/>
          <p:cNvSpPr txBox="1"/>
          <p:nvPr/>
        </p:nvSpPr>
        <p:spPr>
          <a:xfrm>
            <a:off x="6589985" y="2343041"/>
            <a:ext cx="4750713" cy="2701924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None/>
            </a:pPr>
            <a:r>
              <a:rPr b="1" i="0" lang="pt-BR" sz="27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Muitas vezes, passam </a:t>
            </a:r>
            <a:r>
              <a:rPr b="1" lang="pt-BR" sz="2700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despercebidos</a:t>
            </a:r>
            <a:r>
              <a:rPr b="1" i="0" lang="pt-BR" sz="27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 por profissionais de saúde, professores, cuidadores, etc.</a:t>
            </a:r>
            <a:endParaRPr i="0" sz="27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7" y="3619414"/>
            <a:ext cx="3927088" cy="298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7605" y="127163"/>
            <a:ext cx="4024390" cy="250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8061" y="2394337"/>
            <a:ext cx="3506676" cy="2529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-99140"/>
            <a:ext cx="3124604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idx="1" type="body"/>
          </p:nvPr>
        </p:nvSpPr>
        <p:spPr>
          <a:xfrm>
            <a:off x="994675" y="1601526"/>
            <a:ext cx="10959000" cy="4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unito"/>
              <a:buChar char="●"/>
            </a:pP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 expressam em relação a outras pessoas.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unito"/>
              <a:buChar char="●"/>
            </a:pP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Comportamentos infantis marcados pela: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unito"/>
              <a:buChar char="○"/>
            </a:pP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agressividade física e/ou verbal, 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unito"/>
              <a:buChar char="○"/>
            </a:pP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comportamentos opositores ou desafiantes, 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unito"/>
              <a:buChar char="○"/>
            </a:pP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condutas antissociais como mentir e roubar,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unito"/>
              <a:buChar char="○"/>
            </a:pP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hiperatividade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unito"/>
              <a:buChar char="●"/>
            </a:pP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Maior nível associado ao </a:t>
            </a: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gênero </a:t>
            </a:r>
            <a:r>
              <a:rPr lang="pt-BR" sz="26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masculino.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Image result for crianÃ§a agressiva" id="243" name="Google Shape;2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8341" y="2660915"/>
            <a:ext cx="2260979" cy="156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pt-BR" sz="5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Externalizantes</a:t>
            </a:r>
            <a:endParaRPr b="1" sz="50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Resultado de imagem para tirinha do contra turma da monica" id="250" name="Google Shape;2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04" y="1796819"/>
            <a:ext cx="10740713" cy="365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6902b836a7593a0_0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Disparador</a:t>
            </a:r>
            <a:endParaRPr b="1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sultado de imagem para interrogaÃ§ao" id="255" name="Google Shape;255;p1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5057" y="9523"/>
            <a:ext cx="5317588" cy="181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3193" y="1791630"/>
            <a:ext cx="5317588" cy="171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45056" y="3471204"/>
            <a:ext cx="5346101" cy="171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44680" y="5181956"/>
            <a:ext cx="5346101" cy="19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sultado de imagem para interrogaÃ§ao" id="264" name="Google Shape;264;p2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93" y="1676473"/>
            <a:ext cx="11527733" cy="350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6225487" y="460663"/>
            <a:ext cx="5673969" cy="3481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1"/>
          <p:cNvCxnSpPr/>
          <p:nvPr/>
        </p:nvCxnSpPr>
        <p:spPr>
          <a:xfrm>
            <a:off x="250794" y="910829"/>
            <a:ext cx="8811677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21"/>
          <p:cNvSpPr txBox="1"/>
          <p:nvPr>
            <p:ph type="title"/>
          </p:nvPr>
        </p:nvSpPr>
        <p:spPr>
          <a:xfrm>
            <a:off x="409879" y="334688"/>
            <a:ext cx="3579499" cy="6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pt-BR" sz="28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Problemas associados</a:t>
            </a:r>
            <a:endParaRPr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74" name="Google Shape;2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2950" y="1018388"/>
            <a:ext cx="428625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1"/>
          <p:cNvSpPr txBox="1"/>
          <p:nvPr/>
        </p:nvSpPr>
        <p:spPr>
          <a:xfrm>
            <a:off x="4277663" y="6386365"/>
            <a:ext cx="4236824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5814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Rejeição de colegas e adultos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8807844" y="2303534"/>
            <a:ext cx="2933587" cy="1094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     a probabilidade de fracasso e  evasão escolar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121103" y="5361821"/>
            <a:ext cx="4286250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6957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Baixo rendimento acadêmico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952366" y="1278464"/>
            <a:ext cx="2324366" cy="57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Nunito"/>
              <a:buChar char="●"/>
            </a:pPr>
            <a:r>
              <a:rPr i="0" lang="pt-BR" sz="24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Indisciplina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21"/>
          <p:cNvSpPr txBox="1"/>
          <p:nvPr/>
        </p:nvSpPr>
        <p:spPr>
          <a:xfrm>
            <a:off x="5427366" y="4236604"/>
            <a:ext cx="6723326" cy="443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5814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comportamentos de delinquência e criminalidade 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21"/>
          <p:cNvSpPr txBox="1"/>
          <p:nvPr/>
        </p:nvSpPr>
        <p:spPr>
          <a:xfrm>
            <a:off x="952366" y="2814933"/>
            <a:ext cx="2494526" cy="1165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Nunito"/>
              <a:buChar char="●"/>
            </a:pPr>
            <a:r>
              <a:rPr i="0" lang="pt-BR" sz="2400" u="none" cap="none" strike="noStrike">
                <a:solidFill>
                  <a:srgbClr val="1E4E79"/>
                </a:solidFill>
                <a:latin typeface="Nunito"/>
                <a:ea typeface="Nunito"/>
                <a:cs typeface="Nunito"/>
                <a:sym typeface="Nunito"/>
              </a:rPr>
              <a:t>Abuso de álcool e drogas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1" name="Google Shape;281;p21"/>
          <p:cNvSpPr/>
          <p:nvPr/>
        </p:nvSpPr>
        <p:spPr>
          <a:xfrm rot="10800000">
            <a:off x="1327398" y="4869331"/>
            <a:ext cx="236807" cy="296976"/>
          </a:xfrm>
          <a:prstGeom prst="downArrow">
            <a:avLst>
              <a:gd fmla="val 35714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585019" y="1927964"/>
            <a:ext cx="3753896" cy="939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Não complacente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250794" y="4253706"/>
            <a:ext cx="4026869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Agressão física e/ou verbal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66971" y="6062143"/>
            <a:ext cx="4516305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5814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Frequente falta de autocontrole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4338915" y="5541046"/>
            <a:ext cx="4026869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6957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Excesso de argumentação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6802916" y="4865557"/>
            <a:ext cx="3693807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6957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Roubo, mentira, trapaça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8165130" y="5762939"/>
            <a:ext cx="4026870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5814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Comportamentos invasivos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8807844" y="1373300"/>
            <a:ext cx="2933587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Birra persistente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8692635" y="3706593"/>
            <a:ext cx="3335711" cy="47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unito"/>
              <a:buChar char="●"/>
            </a:pPr>
            <a:r>
              <a:rPr i="0" lang="pt-BR" sz="2400" u="none" cap="none" strike="noStrike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Impõe sua vontade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8365784" y="6533778"/>
            <a:ext cx="39309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(Achenbach et al., 2016; Del Prette &amp; Del Prette, 2013; Carmack, 2012)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/>
          <p:nvPr>
            <p:ph idx="1" type="body"/>
          </p:nvPr>
        </p:nvSpPr>
        <p:spPr>
          <a:xfrm>
            <a:off x="799665" y="1815766"/>
            <a:ext cx="9574064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Transtorno da Conduta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Transtorno Opositor Desafiante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Comportamento antissocial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Transtorno de Desatenção e Hiperatividade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97" name="Google Shape;297;p22"/>
          <p:cNvSpPr txBox="1"/>
          <p:nvPr>
            <p:ph type="title"/>
          </p:nvPr>
        </p:nvSpPr>
        <p:spPr>
          <a:xfrm>
            <a:off x="2422199" y="465890"/>
            <a:ext cx="73476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pt-BR" sz="36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Transtornos associados a problemas externalizantes</a:t>
            </a:r>
            <a:endParaRPr b="1" sz="36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pt-BR" sz="5000">
                <a:solidFill>
                  <a:srgbClr val="E0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Atenção!</a:t>
            </a:r>
            <a:endParaRPr b="1" sz="5000">
              <a:solidFill>
                <a:srgbClr val="E066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3" name="Google Shape;303;p24"/>
          <p:cNvSpPr txBox="1"/>
          <p:nvPr>
            <p:ph idx="1" type="body"/>
          </p:nvPr>
        </p:nvSpPr>
        <p:spPr>
          <a:xfrm>
            <a:off x="607350" y="1863825"/>
            <a:ext cx="10977300" cy="3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Essas crianças são mais frequentemente encaminhadas para atendimento, possivelmente porque são mais difíceis de serem ignoradas pelas pessoas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Mais estáveis do que os comportamentos internalizantes, levando a um pior prognóstico e problemas mais </a:t>
            </a: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sérios no futuro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●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Apresentam mai</a:t>
            </a: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 resistência a programas de intervenção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/>
          <p:nvPr>
            <p:ph idx="1" type="body"/>
          </p:nvPr>
        </p:nvSpPr>
        <p:spPr>
          <a:xfrm>
            <a:off x="623402" y="2078227"/>
            <a:ext cx="109452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Essa divisão é uma forma didática de organizar problemas e transtornos psicológicos</a:t>
            </a:r>
            <a:endParaRPr sz="2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Porém, vários transtornos se expressam tanto por problemas internalizantes como por externalizantes. </a:t>
            </a:r>
            <a:endParaRPr sz="2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Exemplos: transtornos de aprendizagem, transtorno do </a:t>
            </a:r>
            <a:r>
              <a:rPr lang="pt-BR" sz="22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desenvolvimento intelectual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0" name="Google Shape;310;p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11" name="Google Shape;311;p25"/>
          <p:cNvSpPr txBox="1"/>
          <p:nvPr>
            <p:ph type="title"/>
          </p:nvPr>
        </p:nvSpPr>
        <p:spPr>
          <a:xfrm>
            <a:off x="2893282" y="378372"/>
            <a:ext cx="6446507" cy="1246883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pt-BR" sz="5000">
                <a:solidFill>
                  <a:srgbClr val="E066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Lembrar que...</a:t>
            </a:r>
            <a:endParaRPr b="1" sz="5000">
              <a:solidFill>
                <a:srgbClr val="E066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/>
          <p:nvPr/>
        </p:nvSpPr>
        <p:spPr>
          <a:xfrm>
            <a:off x="2317958" y="1580567"/>
            <a:ext cx="2511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Internalizantes</a:t>
            </a:r>
            <a:r>
              <a:rPr i="0" lang="pt-BR" sz="18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i="0" sz="14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478301" y="295421"/>
            <a:ext cx="11211951" cy="1069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Crianças com problemas emocionais e/ou comportamentais podem exibir comportamentos internalizantes e externalizantes!</a:t>
            </a:r>
            <a:endParaRPr i="0" sz="2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Resultado de imagem para monica" id="318" name="Google Shape;3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94695"/>
            <a:ext cx="159067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/>
          <p:nvPr/>
        </p:nvSpPr>
        <p:spPr>
          <a:xfrm>
            <a:off x="1892189" y="1364566"/>
            <a:ext cx="3371960" cy="519801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6"/>
          <p:cNvSpPr txBox="1"/>
          <p:nvPr/>
        </p:nvSpPr>
        <p:spPr>
          <a:xfrm>
            <a:off x="2291274" y="2404729"/>
            <a:ext cx="2511000" cy="1776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pt-BR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 sala de aula ela não se expõe, é introvertida, se mantém fechada em si mesma</a:t>
            </a:r>
            <a:endParaRPr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2365830" y="4492562"/>
            <a:ext cx="2511000" cy="1631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pt-BR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Algumas vezes, colegas fazem graça dela, mas ela não externaliza seu sentimento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6297836" y="1364566"/>
            <a:ext cx="3371960" cy="519801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6683822" y="1642693"/>
            <a:ext cx="2511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pt-BR" sz="25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Externalizantes</a:t>
            </a:r>
            <a:endParaRPr b="1" i="0" sz="25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26"/>
          <p:cNvSpPr txBox="1"/>
          <p:nvPr/>
        </p:nvSpPr>
        <p:spPr>
          <a:xfrm>
            <a:off x="6728330" y="2471057"/>
            <a:ext cx="2511000" cy="1323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pt-BR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 condomínio, de vez em quando  ataca os outros colegas</a:t>
            </a:r>
            <a:endParaRPr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6596739" y="4543364"/>
            <a:ext cx="2511000" cy="1102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pt-BR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Bate e xinga outra</a:t>
            </a:r>
            <a:r>
              <a:rPr lang="pt-BR"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 crianças </a:t>
            </a:r>
            <a:r>
              <a:rPr i="0" lang="pt-BR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quando se irrita</a:t>
            </a:r>
            <a:endParaRPr i="0" sz="2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6" name="Google Shape;32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6170" y="4991880"/>
            <a:ext cx="2311404" cy="1733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 txBox="1"/>
          <p:nvPr>
            <p:ph type="title"/>
          </p:nvPr>
        </p:nvSpPr>
        <p:spPr>
          <a:xfrm>
            <a:off x="313111" y="425953"/>
            <a:ext cx="42327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45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Referências</a:t>
            </a:r>
            <a:endParaRPr b="1" sz="450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222725" y="1002851"/>
            <a:ext cx="11746500" cy="58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Achenbach , T. M. &amp; Edelbrock, C. S. (1978).  The Classification of Child Psychopathology: A Review and Analysis of Empirical Efforts. 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Psychological Bulletin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85 (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), 1275-1301.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Achenbach, T. M., Dias, P., Ramalho, V., Lima, V. Machado, B., &amp; Gonçalves, M. (2014).  Manual do Sistema de Avaliação empiricamente Validado (ASEBA) para o Período Pré-Escolar e Escolar: Um Sistema Integrado de Avaliação com Múltiplos Informadores. [Manual 1-5) Braga: Psiquilíbrios Edições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Achenbach, T. M., Ivanova, M. Y., Rescorla, L. A., Turner, L. V., &amp; Althoff, R. R. (2016). Internalizing/ Externalizing problems: review and recommendations for clinical and research applications. Journal of the American Academy of Child E Adolscent Psychiatry, 55(8),647-656. DOI: </a:t>
            </a:r>
            <a:r>
              <a:rPr i="0" lang="pt-BR" sz="1200" u="sng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https://doi.org/10.1016/j.jaac.2016.05.012</a:t>
            </a:r>
            <a:endParaRPr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Bolsoni-Silva, A. T., Loureiro, S.R. &amp; Marturano, E.M. (2016). Comportamentos internalizantes: associações com habilidades sociais, práticas educativas, recursos do ambiente familiar e depressão materna. Psico, 47(2), 111-120. DOI: </a:t>
            </a:r>
            <a:r>
              <a:rPr i="0" lang="pt-BR" sz="1200" u="sng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http://dx.doi.org/10.15448/1980-8623.2016.2.20806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Bunge, E., Gomar, M., &amp; Mandil, J. (2012). Terapia Cognitiva com crianças e adolescentes: aportes técnicos. 2ª. Edição. RJ: Casa do Psicólogo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Carvalho, H. W., Jorge, M. R., &amp; Lara, D. R. (2014). Modelo estrutural de internalização e externalização: emergência, validade e utilidade clínica. 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Temas em Psicologia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 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22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(4), 725-743. </a:t>
            </a:r>
            <a:r>
              <a:rPr i="0" lang="pt-BR" sz="1200" u="sng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https://dx.doi.org/10.9788/TP2014.4-05</a:t>
            </a:r>
            <a:endParaRPr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Carmack, C. (2012) Characteristics of students with emotional and behavioral disorders: internalizing and externalizing behavior. [arquivo de vídeo]. Recuperado de </a:t>
            </a:r>
            <a:r>
              <a:rPr i="0" lang="pt-BR" sz="1200" u="sng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http://www.ccbd.net/teacherresources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Del Prette, Z A. &amp; Del Prette, A. (2013). Importância das habilidades sociais na infância. In Z. A., Del Prette. &amp; A., Del Prette, 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Psicologia das habilidades sociais na infância: teoria e prática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 (pp. 15-30). Petrópolis: Vozes.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Fleitlich-Bilyk, B. &amp; Goodman, R. (2004), Prevalence of child and adolescent psychiatric disorders in southeast Brazil. 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Journal of American Academy Child and Adolescence Psychiatry, 43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(6), 727-734.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Gauy, F. V. &amp; Rocha, M. M. (2014). Manifestação clínica, modelos de classificação e fatores de risco/ proteção para psicopatologias na infancia e adolescencia. Temas em Psicologia, 22(4), 783-793. DOI: </a:t>
            </a:r>
            <a:r>
              <a:rPr i="0" lang="pt-BR" sz="1200" u="sng" cap="none" strike="noStrike">
                <a:solidFill>
                  <a:srgbClr val="3366CC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</a:t>
            </a:r>
            <a:r>
              <a:rPr i="0" lang="pt-BR" sz="1200" u="sng" cap="none" strike="noStrike">
                <a:solidFill>
                  <a:srgbClr val="3366CC"/>
                </a:solidFill>
                <a:latin typeface="Nunito"/>
                <a:ea typeface="Nunito"/>
                <a:cs typeface="Nunito"/>
                <a:sym typeface="Nunito"/>
              </a:rPr>
              <a:t>9788/TP2014.4-09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Hinshaw, S. P. (1992). Externalizing Behavior Problems and Academic Underachievement in Childhood and Adolescence: Causal Relationships and Underlying Mechanisms. 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Psychological Bulletin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111(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), 127-155. 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Macedo, D. M., Petersen, C. S., &amp; Koller, S. H. (2017) Desenvolvimento cognitivo, socioemocional e físico na adolescência e as terapias cognitivas contemporâneas. In:  Neufeld, C. B. (org.) Terapia Cognitivo-Comportamental para adolescentes: uma perspectiva transdiagnóstica e desenvolvimental. Porto Alegre, Artmed, 16-28.</a:t>
            </a:r>
            <a:endParaRPr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22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</a:pP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Silvares, E. F. M.; Souza, C. L. (2008). Discórdia conjugal: distúrbios psicológicos infantis e avaliação diagnostica comportamental-cognitiva. </a:t>
            </a:r>
            <a:r>
              <a:rPr i="1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Psicologia: Teoria e Prática,</a:t>
            </a:r>
            <a:r>
              <a:rPr i="0" lang="pt-BR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10, 200-213.</a:t>
            </a:r>
            <a:endParaRPr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460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1aa5f7388_0_5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Perguntas norteadoras </a:t>
            </a:r>
            <a:endParaRPr b="1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g1e1aa5f7388_0_5"/>
          <p:cNvSpPr txBox="1"/>
          <p:nvPr>
            <p:ph idx="1" type="body"/>
          </p:nvPr>
        </p:nvSpPr>
        <p:spPr>
          <a:xfrm>
            <a:off x="571500" y="1810275"/>
            <a:ext cx="9220500" cy="4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1-) </a:t>
            </a:r>
            <a:r>
              <a:rPr lang="pt-BR">
                <a:latin typeface="Nunito"/>
                <a:ea typeface="Nunito"/>
                <a:cs typeface="Nunito"/>
                <a:sym typeface="Nunito"/>
              </a:rPr>
              <a:t>Como os personagens reagem diante dos estressores que experienciam?</a:t>
            </a:r>
            <a:r>
              <a:rPr lang="pt-BR"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2-) Como esses comportamentos afetam os próprios personagens?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3-) </a:t>
            </a:r>
            <a:r>
              <a:rPr lang="pt-BR">
                <a:latin typeface="Nunito"/>
                <a:ea typeface="Nunito"/>
                <a:cs typeface="Nunito"/>
                <a:sym typeface="Nunito"/>
              </a:rPr>
              <a:t>Como esses comportamentos afetam as pessoas de fora?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idx="1" type="body"/>
          </p:nvPr>
        </p:nvSpPr>
        <p:spPr>
          <a:xfrm>
            <a:off x="719403" y="2084851"/>
            <a:ext cx="11137237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507985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-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Pressão por diversos tipos de grupos;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507985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-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Participação em diversas atividades;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507985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-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Convivência com diferentes valores;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507985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-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Realidade violenta nos meios de comunicação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507985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-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Cobranças X Permissividade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507985" lvl="0" marL="60958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unito"/>
              <a:buChar char="-"/>
            </a:pPr>
            <a:r>
              <a:rPr lang="pt-BR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Consequências da pandemia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471649" y="5637250"/>
            <a:ext cx="9536700" cy="85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Necessidade de um repertório de diversas habilidades cada vez mais elaborado para lidar com as demandas do cotidiano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999990" y="4773149"/>
            <a:ext cx="480053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1198179" y="993640"/>
            <a:ext cx="10310649" cy="9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pt-BR" sz="400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Situações complexas vivenciadas pela criança e adolescente</a:t>
            </a:r>
            <a:endParaRPr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719400" y="947107"/>
            <a:ext cx="3801900" cy="115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Dificuldades e baixo repertório de enfrentamento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290655" y="2350066"/>
            <a:ext cx="3552300" cy="10560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Problemas comportamentais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7879340" y="3693715"/>
            <a:ext cx="3552395" cy="105611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Transtornos Psicológicos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3"/>
          <p:cNvCxnSpPr>
            <a:stCxn id="102" idx="2"/>
          </p:cNvCxnSpPr>
          <p:nvPr/>
        </p:nvCxnSpPr>
        <p:spPr>
          <a:xfrm>
            <a:off x="2620350" y="2099107"/>
            <a:ext cx="0" cy="15363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6" name="Google Shape;106;p3"/>
          <p:cNvSpPr/>
          <p:nvPr/>
        </p:nvSpPr>
        <p:spPr>
          <a:xfrm>
            <a:off x="569881" y="3957307"/>
            <a:ext cx="4800600" cy="1344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Repertório pobre de habilidades + correlatos cognitivos e emocionais (baixa autoestima, distorções cognitivas)</a:t>
            </a:r>
            <a:endParaRPr b="1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3"/>
          <p:cNvCxnSpPr>
            <a:stCxn id="103" idx="2"/>
          </p:cNvCxnSpPr>
          <p:nvPr/>
        </p:nvCxnSpPr>
        <p:spPr>
          <a:xfrm>
            <a:off x="6066805" y="3406066"/>
            <a:ext cx="0" cy="207600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3"/>
          <p:cNvCxnSpPr/>
          <p:nvPr/>
        </p:nvCxnSpPr>
        <p:spPr>
          <a:xfrm>
            <a:off x="6066803" y="5482081"/>
            <a:ext cx="1085400" cy="0"/>
          </a:xfrm>
          <a:prstGeom prst="straightConnector1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9" name="Google Shape;109;p3"/>
          <p:cNvSpPr/>
          <p:nvPr/>
        </p:nvSpPr>
        <p:spPr>
          <a:xfrm>
            <a:off x="7842949" y="5061175"/>
            <a:ext cx="3613800" cy="1152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Internalizantes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X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Externalizantes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847" y="1404954"/>
            <a:ext cx="5556035" cy="466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type="title"/>
          </p:nvPr>
        </p:nvSpPr>
        <p:spPr>
          <a:xfrm>
            <a:off x="365761" y="112541"/>
            <a:ext cx="11099408" cy="1167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500">
                <a:latin typeface="Playfair Display"/>
                <a:ea typeface="Playfair Display"/>
                <a:cs typeface="Playfair Display"/>
                <a:sym typeface="Playfair Display"/>
              </a:rPr>
              <a:t>O que vocês podem descrever a partir dos desenhos?</a:t>
            </a:r>
            <a:endParaRPr sz="3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8185" y="1280159"/>
            <a:ext cx="2161736" cy="4921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6240921" y="6535729"/>
            <a:ext cx="155257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Figuras retiradas da internet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e1aa5f7388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3648" y="112540"/>
            <a:ext cx="2407186" cy="317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e1aa5f7388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3647" y="3565599"/>
            <a:ext cx="2407187" cy="30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e1aa5f7388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166" y="1765441"/>
            <a:ext cx="5082686" cy="339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e1aa5f7388_0_19"/>
          <p:cNvSpPr txBox="1"/>
          <p:nvPr>
            <p:ph type="title"/>
          </p:nvPr>
        </p:nvSpPr>
        <p:spPr>
          <a:xfrm>
            <a:off x="365761" y="112540"/>
            <a:ext cx="75966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500">
                <a:latin typeface="Playfair Display"/>
                <a:ea typeface="Playfair Display"/>
                <a:cs typeface="Playfair Display"/>
                <a:sym typeface="Playfair Display"/>
              </a:rPr>
              <a:t>Construa o final da história...</a:t>
            </a:r>
            <a:endParaRPr sz="4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7" name="Google Shape;127;g1e1aa5f7388_0_19"/>
          <p:cNvSpPr txBox="1"/>
          <p:nvPr/>
        </p:nvSpPr>
        <p:spPr>
          <a:xfrm>
            <a:off x="506438" y="6400577"/>
            <a:ext cx="2236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(Bunge, Gomar, &amp; Mandil, 2012, p. 76)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2900282" y="2421553"/>
            <a:ext cx="3375900" cy="272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4856956" y="2880319"/>
            <a:ext cx="2866500" cy="272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2319107" y="1087821"/>
            <a:ext cx="7630500" cy="472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2789050" y="1135050"/>
            <a:ext cx="6690600" cy="4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5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pt-BR" sz="3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Vocês diriam que esses comportamentos são associados a alguma psicopatologia (na infância e/ou adolescência)</a:t>
            </a:r>
            <a:r>
              <a:rPr lang="pt-BR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3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pt-BR" sz="3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Por qu</a:t>
            </a:r>
            <a:r>
              <a:rPr lang="pt-BR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ê</a:t>
            </a:r>
            <a:r>
              <a:rPr i="0" lang="pt-BR" sz="35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i="0" sz="3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9148525" y="566076"/>
            <a:ext cx="1695600" cy="189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3665400" y="905125"/>
            <a:ext cx="2913900" cy="1626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633046" y="1533378"/>
            <a:ext cx="7610622" cy="4958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1060800" y="407600"/>
            <a:ext cx="100704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Comportamentos de crianças com distúrbios emocionais nem sempre são totalmente diferentes de outras crianças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9664504" y="6513305"/>
            <a:ext cx="1364567" cy="246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(Carmack, 2012)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3280966" y="1431802"/>
            <a:ext cx="5630100" cy="5059500"/>
          </a:xfrm>
          <a:prstGeom prst="ellipse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164949" y="1597489"/>
            <a:ext cx="1946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Frequência alta</a:t>
            </a:r>
            <a:endParaRPr b="1" i="0" sz="14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3665409" y="2056069"/>
            <a:ext cx="4861200" cy="4418400"/>
          </a:xfrm>
          <a:prstGeom prst="ellipse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lin ang="5400012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5138851" y="2289788"/>
            <a:ext cx="1998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Intensidade alta</a:t>
            </a:r>
            <a:endParaRPr b="1" i="0" sz="14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4061709" y="2815148"/>
            <a:ext cx="4068600" cy="3677100"/>
          </a:xfrm>
          <a:prstGeom prst="ellipse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5233131" y="3057600"/>
            <a:ext cx="1946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Longa duração </a:t>
            </a:r>
            <a:endParaRPr b="1" i="0" sz="14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4508254" y="3519209"/>
            <a:ext cx="3175500" cy="2955300"/>
          </a:xfrm>
          <a:prstGeom prst="ellipse">
            <a:avLst/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4980450" y="4671650"/>
            <a:ext cx="22311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Impacto negativo na vida da criança</a:t>
            </a:r>
            <a:endParaRPr b="1" i="0" sz="1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2018-03-30T13:04:59Z</dcterms:created>
  <dc:creator>360graus</dc:creator>
</cp:coreProperties>
</file>