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358" r:id="rId3"/>
    <p:sldId id="359" r:id="rId4"/>
    <p:sldId id="360" r:id="rId5"/>
    <p:sldId id="338" r:id="rId6"/>
    <p:sldId id="339" r:id="rId7"/>
    <p:sldId id="340" r:id="rId8"/>
    <p:sldId id="348" r:id="rId9"/>
    <p:sldId id="349" r:id="rId10"/>
    <p:sldId id="357" r:id="rId11"/>
    <p:sldId id="332" r:id="rId12"/>
    <p:sldId id="341" r:id="rId13"/>
    <p:sldId id="361" r:id="rId14"/>
    <p:sldId id="362" r:id="rId15"/>
    <p:sldId id="363" r:id="rId16"/>
    <p:sldId id="364" r:id="rId17"/>
    <p:sldId id="365" r:id="rId18"/>
    <p:sldId id="366" r:id="rId19"/>
    <p:sldId id="367" r:id="rId20"/>
    <p:sldId id="368" r:id="rId21"/>
  </p:sldIdLst>
  <p:sldSz cx="9144000" cy="6858000" type="screen4x3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08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79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maury Gremaud" userId="d26e1613d7451de6" providerId="Windows Live" clId="Web-{5E532D9A-7B45-45B0-A7FF-2F04E18E1B7D}"/>
    <pc:docChg chg="modSld">
      <pc:chgData name="Amaury Gremaud" userId="d26e1613d7451de6" providerId="Windows Live" clId="Web-{5E532D9A-7B45-45B0-A7FF-2F04E18E1B7D}" dt="2019-06-06T22:20:24.934" v="1" actId="20577"/>
      <pc:docMkLst>
        <pc:docMk/>
      </pc:docMkLst>
      <pc:sldChg chg="modSp">
        <pc:chgData name="Amaury Gremaud" userId="d26e1613d7451de6" providerId="Windows Live" clId="Web-{5E532D9A-7B45-45B0-A7FF-2F04E18E1B7D}" dt="2019-06-06T22:20:24.934" v="1" actId="20577"/>
        <pc:sldMkLst>
          <pc:docMk/>
          <pc:sldMk cId="0" sldId="359"/>
        </pc:sldMkLst>
        <pc:spChg chg="mod">
          <ac:chgData name="Amaury Gremaud" userId="d26e1613d7451de6" providerId="Windows Live" clId="Web-{5E532D9A-7B45-45B0-A7FF-2F04E18E1B7D}" dt="2019-06-06T22:20:24.934" v="1" actId="20577"/>
          <ac:spMkLst>
            <pc:docMk/>
            <pc:sldMk cId="0" sldId="359"/>
            <ac:spMk id="7171" creationId="{39C0A6CF-39C2-46FE-8812-D2DA8DF58718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7E7B3CE0-7A67-4326-A8FB-4919618F858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Perpetua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80C2795E-7ADB-4F59-8E8E-3F9957A156B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Perpetua" pitchFamily="18" charset="0"/>
              </a:defRPr>
            </a:lvl1pPr>
          </a:lstStyle>
          <a:p>
            <a:pPr>
              <a:defRPr/>
            </a:pPr>
            <a:fld id="{87A702A1-7EED-4E70-B447-90D756B2F7F9}" type="datetimeFigureOut">
              <a:rPr lang="pt-BR"/>
              <a:pPr>
                <a:defRPr/>
              </a:pPr>
              <a:t>06/06/2019</a:t>
            </a:fld>
            <a:endParaRPr lang="pt-BR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66F3AF5D-C899-4743-A2D9-B960F192ABB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45" name="Rectangle 5">
            <a:extLst>
              <a:ext uri="{FF2B5EF4-FFF2-40B4-BE49-F238E27FC236}">
                <a16:creationId xmlns:a16="http://schemas.microsoft.com/office/drawing/2014/main" id="{7915A343-56B0-4BFC-99B5-A66ACB3B119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1446" name="Rectangle 6">
            <a:extLst>
              <a:ext uri="{FF2B5EF4-FFF2-40B4-BE49-F238E27FC236}">
                <a16:creationId xmlns:a16="http://schemas.microsoft.com/office/drawing/2014/main" id="{23C0718B-93A0-48B5-940E-087E644A235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Perpetua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1447" name="Rectangle 7">
            <a:extLst>
              <a:ext uri="{FF2B5EF4-FFF2-40B4-BE49-F238E27FC236}">
                <a16:creationId xmlns:a16="http://schemas.microsoft.com/office/drawing/2014/main" id="{19F19A52-ABDB-454D-9761-29936DFCE8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Perpetua" panose="02020502060401020303" pitchFamily="18" charset="0"/>
              </a:defRPr>
            </a:lvl1pPr>
          </a:lstStyle>
          <a:p>
            <a:pPr>
              <a:defRPr/>
            </a:pPr>
            <a:fld id="{9346DEAB-BEA5-435A-BCEF-906767195D96}" type="slidenum">
              <a:rPr lang="pt-BR" altLang="pt-BR"/>
              <a:pPr>
                <a:defRPr/>
              </a:pPr>
              <a:t>‹#›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D237E21C-C68E-4F28-BE42-C05EF086AA7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F3387749-82EC-494E-ABA0-8857026090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727B83F8-0D0F-4998-9F8F-CFAE610AB9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9BBCC7C3-7E2D-4AFC-ADF1-05F7505586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4C7EF81A-467F-4868-B396-1F51D30CDA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998AAEE4-BD5F-42A3-A1EA-57F70488C0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>
            <a:extLst>
              <a:ext uri="{FF2B5EF4-FFF2-40B4-BE49-F238E27FC236}">
                <a16:creationId xmlns:a16="http://schemas.microsoft.com/office/drawing/2014/main" id="{1F6B0D89-9416-4BEF-933A-0085C537E1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4713" y="695325"/>
            <a:ext cx="2570162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pt-BR" altLang="pt-BR" sz="1800">
              <a:latin typeface="Arial" panose="020B0604020202020204" pitchFamily="34" charset="0"/>
            </a:endParaRP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E4D391DD-5B27-4CC5-9566-2B327E56335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7388" y="4343400"/>
            <a:ext cx="5483225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>
            <a:extLst>
              <a:ext uri="{FF2B5EF4-FFF2-40B4-BE49-F238E27FC236}">
                <a16:creationId xmlns:a16="http://schemas.microsoft.com/office/drawing/2014/main" id="{FD26835B-82BD-4A7B-AB61-2688AEE02D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4713" y="695325"/>
            <a:ext cx="2570162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pt-BR" altLang="pt-BR" sz="1800">
              <a:latin typeface="Arial" panose="020B0604020202020204" pitchFamily="34" charset="0"/>
            </a:endParaRP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8D25DF54-095C-4FA4-B019-4206CD6F14F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7388" y="4343400"/>
            <a:ext cx="5483225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>
            <a:extLst>
              <a:ext uri="{FF2B5EF4-FFF2-40B4-BE49-F238E27FC236}">
                <a16:creationId xmlns:a16="http://schemas.microsoft.com/office/drawing/2014/main" id="{A7212CC0-E5A5-45B3-85F8-428BCC0E80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4713" y="695325"/>
            <a:ext cx="2570162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pt-BR" altLang="pt-BR" sz="1800">
              <a:latin typeface="Arial" panose="020B0604020202020204" pitchFamily="34" charset="0"/>
            </a:endParaRP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EF23A496-63BA-44EB-A746-8A642DDF6AF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7388" y="4343400"/>
            <a:ext cx="5483225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3F76D56E-E532-4F6E-BEFE-685E8A1F7B9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3746163" y="-11064875"/>
            <a:ext cx="15681326" cy="11760200"/>
          </a:xfrm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8A03FCF9-5D87-489C-964D-C02348B7CB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7388" y="4343400"/>
            <a:ext cx="5483225" cy="402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alt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11">
            <a:extLst>
              <a:ext uri="{FF2B5EF4-FFF2-40B4-BE49-F238E27FC236}">
                <a16:creationId xmlns:a16="http://schemas.microsoft.com/office/drawing/2014/main" id="{380E5E8F-4FAC-4D63-BDB5-E6ACDBB50319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etângulo de cantos arredondados 12">
            <a:extLst>
              <a:ext uri="{FF2B5EF4-FFF2-40B4-BE49-F238E27FC236}">
                <a16:creationId xmlns:a16="http://schemas.microsoft.com/office/drawing/2014/main" id="{62EB8EFE-1322-491C-88B9-B855DF5D861B}"/>
              </a:ext>
            </a:extLst>
          </p:cNvPr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tângulo 6">
            <a:extLst>
              <a:ext uri="{FF2B5EF4-FFF2-40B4-BE49-F238E27FC236}">
                <a16:creationId xmlns:a16="http://schemas.microsoft.com/office/drawing/2014/main" id="{72ED70E4-59E5-4339-8C0E-0D5CA5824F47}"/>
              </a:ext>
            </a:extLst>
          </p:cNvPr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tângulo 9">
            <a:extLst>
              <a:ext uri="{FF2B5EF4-FFF2-40B4-BE49-F238E27FC236}">
                <a16:creationId xmlns:a16="http://schemas.microsoft.com/office/drawing/2014/main" id="{125772E2-E68B-4BC8-BDA3-31E32144A44D}"/>
              </a:ext>
            </a:extLst>
          </p:cNvPr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tângulo 10">
            <a:extLst>
              <a:ext uri="{FF2B5EF4-FFF2-40B4-BE49-F238E27FC236}">
                <a16:creationId xmlns:a16="http://schemas.microsoft.com/office/drawing/2014/main" id="{76B05D38-8343-4854-B886-D67281CF672C}"/>
              </a:ext>
            </a:extLst>
          </p:cNvPr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11" name="Espaço Reservado para Data 27">
            <a:extLst>
              <a:ext uri="{FF2B5EF4-FFF2-40B4-BE49-F238E27FC236}">
                <a16:creationId xmlns:a16="http://schemas.microsoft.com/office/drawing/2014/main" id="{62668689-0659-4557-BF8A-9E296CF19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CFF834-9D14-4B17-A1C6-322C04CE6087}" type="datetimeFigureOut">
              <a:rPr lang="pt-BR"/>
              <a:pPr>
                <a:defRPr/>
              </a:pPr>
              <a:t>06/06/2019</a:t>
            </a:fld>
            <a:endParaRPr lang="pt-BR"/>
          </a:p>
        </p:txBody>
      </p:sp>
      <p:sp>
        <p:nvSpPr>
          <p:cNvPr id="12" name="Espaço Reservado para Rodapé 16">
            <a:extLst>
              <a:ext uri="{FF2B5EF4-FFF2-40B4-BE49-F238E27FC236}">
                <a16:creationId xmlns:a16="http://schemas.microsoft.com/office/drawing/2014/main" id="{216F7F9C-92AE-4F0E-BCCB-F34801F9F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" name="Espaço Reservado para Número de Slide 28">
            <a:extLst>
              <a:ext uri="{FF2B5EF4-FFF2-40B4-BE49-F238E27FC236}">
                <a16:creationId xmlns:a16="http://schemas.microsoft.com/office/drawing/2014/main" id="{103EFC4E-E2B5-4638-83AF-6B33A566E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4C9162-3037-4D7A-AEE5-AC1A659FB379}" type="slidenum">
              <a:rPr lang="pt-BR" altLang="pt-BR"/>
              <a:pPr>
                <a:defRPr/>
              </a:pPr>
              <a:t>‹#›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50772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ítulo, conteúdo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914400" y="1447800"/>
            <a:ext cx="3810000" cy="457200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876800" y="1447800"/>
            <a:ext cx="3810000" cy="457200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13">
            <a:extLst>
              <a:ext uri="{FF2B5EF4-FFF2-40B4-BE49-F238E27FC236}">
                <a16:creationId xmlns:a16="http://schemas.microsoft.com/office/drawing/2014/main" id="{C72A198C-DFCC-4D8D-97B5-98558B33C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239CE-375F-42F7-B2BE-C9B1B7DDCE4F}" type="datetimeFigureOut">
              <a:rPr lang="pt-BR"/>
              <a:pPr>
                <a:defRPr/>
              </a:pPr>
              <a:t>06/06/2019</a:t>
            </a:fld>
            <a:endParaRPr lang="pt-BR"/>
          </a:p>
        </p:txBody>
      </p:sp>
      <p:sp>
        <p:nvSpPr>
          <p:cNvPr id="6" name="Espaço Reservado para Rodapé 2">
            <a:extLst>
              <a:ext uri="{FF2B5EF4-FFF2-40B4-BE49-F238E27FC236}">
                <a16:creationId xmlns:a16="http://schemas.microsoft.com/office/drawing/2014/main" id="{4E62FD34-28B2-4844-B2D8-75B664AC6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22">
            <a:extLst>
              <a:ext uri="{FF2B5EF4-FFF2-40B4-BE49-F238E27FC236}">
                <a16:creationId xmlns:a16="http://schemas.microsoft.com/office/drawing/2014/main" id="{47F10BEA-0121-4794-927B-8926598FE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43B45-ACA8-42C8-8A28-5D7577595141}" type="slidenum">
              <a:rPr lang="pt-BR" altLang="pt-BR"/>
              <a:pPr>
                <a:defRPr/>
              </a:pPr>
              <a:t>‹#›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55095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914400" y="1447800"/>
            <a:ext cx="3810000" cy="457200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876800" y="1447800"/>
            <a:ext cx="3810000" cy="457200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13">
            <a:extLst>
              <a:ext uri="{FF2B5EF4-FFF2-40B4-BE49-F238E27FC236}">
                <a16:creationId xmlns:a16="http://schemas.microsoft.com/office/drawing/2014/main" id="{65104D9C-2469-4EA9-90A3-4134BD879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DCD27C-4231-469E-B191-094D55F5DCA7}" type="datetimeFigureOut">
              <a:rPr lang="pt-BR"/>
              <a:pPr>
                <a:defRPr/>
              </a:pPr>
              <a:t>06/06/2019</a:t>
            </a:fld>
            <a:endParaRPr lang="pt-BR"/>
          </a:p>
        </p:txBody>
      </p:sp>
      <p:sp>
        <p:nvSpPr>
          <p:cNvPr id="6" name="Espaço Reservado para Rodapé 2">
            <a:extLst>
              <a:ext uri="{FF2B5EF4-FFF2-40B4-BE49-F238E27FC236}">
                <a16:creationId xmlns:a16="http://schemas.microsoft.com/office/drawing/2014/main" id="{35F32989-59DA-45F1-A1C5-F0243A120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22">
            <a:extLst>
              <a:ext uri="{FF2B5EF4-FFF2-40B4-BE49-F238E27FC236}">
                <a16:creationId xmlns:a16="http://schemas.microsoft.com/office/drawing/2014/main" id="{80B8928E-B89D-4194-B2B2-83F2D70D9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AB115-BEC0-4B55-AC47-E869FB883F23}" type="slidenum">
              <a:rPr lang="pt-BR" altLang="pt-BR"/>
              <a:pPr>
                <a:defRPr/>
              </a:pPr>
              <a:t>‹#›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065286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914400" y="274638"/>
            <a:ext cx="7772400" cy="574516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3" name="Espaço Reservado para Data 13">
            <a:extLst>
              <a:ext uri="{FF2B5EF4-FFF2-40B4-BE49-F238E27FC236}">
                <a16:creationId xmlns:a16="http://schemas.microsoft.com/office/drawing/2014/main" id="{CDFCDD75-0CF7-4E4D-9B29-1DE9DAAC6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3F6284-E4CF-4519-B87F-B41E02F77103}" type="datetimeFigureOut">
              <a:rPr lang="pt-BR"/>
              <a:pPr>
                <a:defRPr/>
              </a:pPr>
              <a:t>06/06/2019</a:t>
            </a:fld>
            <a:endParaRPr lang="pt-BR"/>
          </a:p>
        </p:txBody>
      </p:sp>
      <p:sp>
        <p:nvSpPr>
          <p:cNvPr id="4" name="Espaço Reservado para Rodapé 2">
            <a:extLst>
              <a:ext uri="{FF2B5EF4-FFF2-40B4-BE49-F238E27FC236}">
                <a16:creationId xmlns:a16="http://schemas.microsoft.com/office/drawing/2014/main" id="{CE40DCC4-A382-4DF2-991A-CA6AD25B8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22">
            <a:extLst>
              <a:ext uri="{FF2B5EF4-FFF2-40B4-BE49-F238E27FC236}">
                <a16:creationId xmlns:a16="http://schemas.microsoft.com/office/drawing/2014/main" id="{5318DCFA-4B59-4943-951F-A0BF36231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10042-668B-48BD-A014-9E5008ACE1E6}" type="slidenum">
              <a:rPr lang="pt-BR" altLang="pt-BR"/>
              <a:pPr>
                <a:defRPr/>
              </a:pPr>
              <a:t>‹#›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699124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13">
            <a:extLst>
              <a:ext uri="{FF2B5EF4-FFF2-40B4-BE49-F238E27FC236}">
                <a16:creationId xmlns:a16="http://schemas.microsoft.com/office/drawing/2014/main" id="{650855C2-15D7-4B2D-AFCB-CE51AC613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60CBA-DC98-4DF8-9303-9E4D183917B7}" type="datetimeFigureOut">
              <a:rPr lang="pt-BR"/>
              <a:pPr>
                <a:defRPr/>
              </a:pPr>
              <a:t>06/06/2019</a:t>
            </a:fld>
            <a:endParaRPr lang="pt-BR"/>
          </a:p>
        </p:txBody>
      </p:sp>
      <p:sp>
        <p:nvSpPr>
          <p:cNvPr id="5" name="Espaço Reservado para Rodapé 2">
            <a:extLst>
              <a:ext uri="{FF2B5EF4-FFF2-40B4-BE49-F238E27FC236}">
                <a16:creationId xmlns:a16="http://schemas.microsoft.com/office/drawing/2014/main" id="{22C40C32-DCCE-4E0E-8BE3-138E838C5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2">
            <a:extLst>
              <a:ext uri="{FF2B5EF4-FFF2-40B4-BE49-F238E27FC236}">
                <a16:creationId xmlns:a16="http://schemas.microsoft.com/office/drawing/2014/main" id="{C83FE297-9727-49DA-8031-34FE5BAB3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B516F-6486-4094-9371-B25899DFF289}" type="slidenum">
              <a:rPr lang="pt-BR" altLang="pt-BR"/>
              <a:pPr>
                <a:defRPr/>
              </a:pPr>
              <a:t>‹#›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293886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ítulo, texto e clip-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914400" y="1447800"/>
            <a:ext cx="3810000" cy="457200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Imagem Online 3"/>
          <p:cNvSpPr>
            <a:spLocks noGrp="1"/>
          </p:cNvSpPr>
          <p:nvPr>
            <p:ph type="clipArt" sz="half" idx="2"/>
          </p:nvPr>
        </p:nvSpPr>
        <p:spPr>
          <a:xfrm>
            <a:off x="4876800" y="1447800"/>
            <a:ext cx="3810000" cy="4572000"/>
          </a:xfrm>
        </p:spPr>
        <p:txBody>
          <a:bodyPr/>
          <a:lstStyle/>
          <a:p>
            <a:pPr lvl="0"/>
            <a:endParaRPr lang="pt-BR" noProof="0"/>
          </a:p>
        </p:txBody>
      </p:sp>
      <p:sp>
        <p:nvSpPr>
          <p:cNvPr id="5" name="Espaço Reservado para Data 13">
            <a:extLst>
              <a:ext uri="{FF2B5EF4-FFF2-40B4-BE49-F238E27FC236}">
                <a16:creationId xmlns:a16="http://schemas.microsoft.com/office/drawing/2014/main" id="{64F7D8C6-CEE3-45ED-ACC3-0B7A1E010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02B32D-D5CF-4CD1-90D4-6EC978154E66}" type="datetimeFigureOut">
              <a:rPr lang="pt-BR"/>
              <a:pPr>
                <a:defRPr/>
              </a:pPr>
              <a:t>06/06/2019</a:t>
            </a:fld>
            <a:endParaRPr lang="pt-BR"/>
          </a:p>
        </p:txBody>
      </p:sp>
      <p:sp>
        <p:nvSpPr>
          <p:cNvPr id="6" name="Espaço Reservado para Rodapé 2">
            <a:extLst>
              <a:ext uri="{FF2B5EF4-FFF2-40B4-BE49-F238E27FC236}">
                <a16:creationId xmlns:a16="http://schemas.microsoft.com/office/drawing/2014/main" id="{52F2943D-9A8B-4DB0-8EE2-2E24F487D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22">
            <a:extLst>
              <a:ext uri="{FF2B5EF4-FFF2-40B4-BE49-F238E27FC236}">
                <a16:creationId xmlns:a16="http://schemas.microsoft.com/office/drawing/2014/main" id="{D5170644-6C05-4095-B8B8-D14FBF336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125A0-1826-43C0-AF38-0BB5623AEB63}" type="slidenum">
              <a:rPr lang="pt-BR" altLang="pt-BR"/>
              <a:pPr>
                <a:defRPr/>
              </a:pPr>
              <a:t>‹#›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81081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13">
            <a:extLst>
              <a:ext uri="{FF2B5EF4-FFF2-40B4-BE49-F238E27FC236}">
                <a16:creationId xmlns:a16="http://schemas.microsoft.com/office/drawing/2014/main" id="{BE97846C-10DB-4DA1-88F7-BBD3E0EDD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A0E72-F897-4B3D-9F41-BE83A0AA04BB}" type="datetimeFigureOut">
              <a:rPr lang="pt-BR"/>
              <a:pPr>
                <a:defRPr/>
              </a:pPr>
              <a:t>06/06/2019</a:t>
            </a:fld>
            <a:endParaRPr lang="pt-BR"/>
          </a:p>
        </p:txBody>
      </p:sp>
      <p:sp>
        <p:nvSpPr>
          <p:cNvPr id="5" name="Espaço Reservado para Rodapé 2">
            <a:extLst>
              <a:ext uri="{FF2B5EF4-FFF2-40B4-BE49-F238E27FC236}">
                <a16:creationId xmlns:a16="http://schemas.microsoft.com/office/drawing/2014/main" id="{3FBE6304-C8F1-47B6-A993-9FAE5CF4D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2">
            <a:extLst>
              <a:ext uri="{FF2B5EF4-FFF2-40B4-BE49-F238E27FC236}">
                <a16:creationId xmlns:a16="http://schemas.microsoft.com/office/drawing/2014/main" id="{1BA502D7-04E6-4B7F-A67D-C8E3603B0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C970C-5673-4DD3-BC54-5556956F8639}" type="slidenum">
              <a:rPr lang="pt-BR" altLang="pt-BR"/>
              <a:pPr>
                <a:defRPr/>
              </a:pPr>
              <a:t>‹#›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26503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10">
            <a:extLst>
              <a:ext uri="{FF2B5EF4-FFF2-40B4-BE49-F238E27FC236}">
                <a16:creationId xmlns:a16="http://schemas.microsoft.com/office/drawing/2014/main" id="{B3F4A0A5-C72B-4600-8D18-6A60518B8BDA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etângulo de cantos arredondados 9">
            <a:extLst>
              <a:ext uri="{FF2B5EF4-FFF2-40B4-BE49-F238E27FC236}">
                <a16:creationId xmlns:a16="http://schemas.microsoft.com/office/drawing/2014/main" id="{D0C50876-3645-402F-9C17-6AC0B5B83416}"/>
              </a:ext>
            </a:extLst>
          </p:cNvPr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tângulo 6">
            <a:extLst>
              <a:ext uri="{FF2B5EF4-FFF2-40B4-BE49-F238E27FC236}">
                <a16:creationId xmlns:a16="http://schemas.microsoft.com/office/drawing/2014/main" id="{90788014-44EA-4B5B-A3F6-A1CFC7AEEE58}"/>
              </a:ext>
            </a:extLst>
          </p:cNvPr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tângulo 7">
            <a:extLst>
              <a:ext uri="{FF2B5EF4-FFF2-40B4-BE49-F238E27FC236}">
                <a16:creationId xmlns:a16="http://schemas.microsoft.com/office/drawing/2014/main" id="{0732E176-796D-416B-B7E2-18925800C56C}"/>
              </a:ext>
            </a:extLst>
          </p:cNvPr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tângulo 8">
            <a:extLst>
              <a:ext uri="{FF2B5EF4-FFF2-40B4-BE49-F238E27FC236}">
                <a16:creationId xmlns:a16="http://schemas.microsoft.com/office/drawing/2014/main" id="{C1E71705-7B07-4C3A-9936-9F4AAF95A1E3}"/>
              </a:ext>
            </a:extLst>
          </p:cNvPr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9" name="Espaço Reservado para Data 3">
            <a:extLst>
              <a:ext uri="{FF2B5EF4-FFF2-40B4-BE49-F238E27FC236}">
                <a16:creationId xmlns:a16="http://schemas.microsoft.com/office/drawing/2014/main" id="{B3FA0512-ACFD-483B-93C4-E050A6792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E194E2-ED44-460E-B42B-35E06B50E285}" type="datetimeFigureOut">
              <a:rPr lang="pt-BR"/>
              <a:pPr>
                <a:defRPr/>
              </a:pPr>
              <a:t>06/06/2019</a:t>
            </a:fld>
            <a:endParaRPr lang="pt-BR"/>
          </a:p>
        </p:txBody>
      </p:sp>
      <p:sp>
        <p:nvSpPr>
          <p:cNvPr id="10" name="Espaço Reservado para Rodapé 4">
            <a:extLst>
              <a:ext uri="{FF2B5EF4-FFF2-40B4-BE49-F238E27FC236}">
                <a16:creationId xmlns:a16="http://schemas.microsoft.com/office/drawing/2014/main" id="{BD376FBA-50D1-4D93-A8A9-6F966EE8E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" name="Espaço Reservado para Número de Slide 5">
            <a:extLst>
              <a:ext uri="{FF2B5EF4-FFF2-40B4-BE49-F238E27FC236}">
                <a16:creationId xmlns:a16="http://schemas.microsoft.com/office/drawing/2014/main" id="{789837F0-2730-41D4-88A5-065C23BEE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F3C382-7809-4DAB-B596-1284084E2EE9}" type="slidenum">
              <a:rPr lang="pt-BR" altLang="pt-BR"/>
              <a:pPr>
                <a:defRPr/>
              </a:pPr>
              <a:t>‹#›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111095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Data 13">
            <a:extLst>
              <a:ext uri="{FF2B5EF4-FFF2-40B4-BE49-F238E27FC236}">
                <a16:creationId xmlns:a16="http://schemas.microsoft.com/office/drawing/2014/main" id="{037779E4-8370-4977-9135-356300EBA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DBEDB-77A0-4B71-8EF0-FA40FABAD6EB}" type="datetimeFigureOut">
              <a:rPr lang="pt-BR"/>
              <a:pPr>
                <a:defRPr/>
              </a:pPr>
              <a:t>06/06/2019</a:t>
            </a:fld>
            <a:endParaRPr lang="pt-BR"/>
          </a:p>
        </p:txBody>
      </p:sp>
      <p:sp>
        <p:nvSpPr>
          <p:cNvPr id="6" name="Espaço Reservado para Rodapé 2">
            <a:extLst>
              <a:ext uri="{FF2B5EF4-FFF2-40B4-BE49-F238E27FC236}">
                <a16:creationId xmlns:a16="http://schemas.microsoft.com/office/drawing/2014/main" id="{63680DB2-E7FC-4F2E-B032-1456F1E85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22">
            <a:extLst>
              <a:ext uri="{FF2B5EF4-FFF2-40B4-BE49-F238E27FC236}">
                <a16:creationId xmlns:a16="http://schemas.microsoft.com/office/drawing/2014/main" id="{101751A9-7228-4015-87CE-0CB11484A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887642-B9C5-4C59-9D84-504EB05EB86C}" type="slidenum">
              <a:rPr lang="pt-BR" altLang="pt-BR"/>
              <a:pPr>
                <a:defRPr/>
              </a:pPr>
              <a:t>‹#›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68130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11" name="Espaço Reservado para Conteúd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Espaço Reservado para Data 13">
            <a:extLst>
              <a:ext uri="{FF2B5EF4-FFF2-40B4-BE49-F238E27FC236}">
                <a16:creationId xmlns:a16="http://schemas.microsoft.com/office/drawing/2014/main" id="{8A294C2E-84B3-412F-9E79-B36F0755A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10DB2B-7D10-4C17-9D27-AAB083407CEC}" type="datetimeFigureOut">
              <a:rPr lang="pt-BR"/>
              <a:pPr>
                <a:defRPr/>
              </a:pPr>
              <a:t>06/06/2019</a:t>
            </a:fld>
            <a:endParaRPr lang="pt-BR"/>
          </a:p>
        </p:txBody>
      </p:sp>
      <p:sp>
        <p:nvSpPr>
          <p:cNvPr id="8" name="Espaço Reservado para Rodapé 2">
            <a:extLst>
              <a:ext uri="{FF2B5EF4-FFF2-40B4-BE49-F238E27FC236}">
                <a16:creationId xmlns:a16="http://schemas.microsoft.com/office/drawing/2014/main" id="{30E17C7F-D44A-41C9-B90F-20788FD48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22">
            <a:extLst>
              <a:ext uri="{FF2B5EF4-FFF2-40B4-BE49-F238E27FC236}">
                <a16:creationId xmlns:a16="http://schemas.microsoft.com/office/drawing/2014/main" id="{15A3967C-D43B-44AC-BD34-CA3640C40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6810D-198D-4F7C-86C4-781EE94D35BD}" type="slidenum">
              <a:rPr lang="pt-BR" altLang="pt-BR"/>
              <a:pPr>
                <a:defRPr/>
              </a:pPr>
              <a:t>‹#›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56746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Data 13">
            <a:extLst>
              <a:ext uri="{FF2B5EF4-FFF2-40B4-BE49-F238E27FC236}">
                <a16:creationId xmlns:a16="http://schemas.microsoft.com/office/drawing/2014/main" id="{9F0C25EE-782E-442C-A0BE-1461D867A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D41BF-59FF-4CB5-8624-8E64D0D387EC}" type="datetimeFigureOut">
              <a:rPr lang="pt-BR"/>
              <a:pPr>
                <a:defRPr/>
              </a:pPr>
              <a:t>06/06/2019</a:t>
            </a:fld>
            <a:endParaRPr lang="pt-BR"/>
          </a:p>
        </p:txBody>
      </p:sp>
      <p:sp>
        <p:nvSpPr>
          <p:cNvPr id="4" name="Espaço Reservado para Rodapé 2">
            <a:extLst>
              <a:ext uri="{FF2B5EF4-FFF2-40B4-BE49-F238E27FC236}">
                <a16:creationId xmlns:a16="http://schemas.microsoft.com/office/drawing/2014/main" id="{4A8B43E1-F453-43BA-AE82-E2A820E9D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22">
            <a:extLst>
              <a:ext uri="{FF2B5EF4-FFF2-40B4-BE49-F238E27FC236}">
                <a16:creationId xmlns:a16="http://schemas.microsoft.com/office/drawing/2014/main" id="{73FF08CC-2D85-4D6F-8949-0299FF728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DFC9E3-8C53-4708-9233-7840D1C097A0}" type="slidenum">
              <a:rPr lang="pt-BR" altLang="pt-BR"/>
              <a:pPr>
                <a:defRPr/>
              </a:pPr>
              <a:t>‹#›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7342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3">
            <a:extLst>
              <a:ext uri="{FF2B5EF4-FFF2-40B4-BE49-F238E27FC236}">
                <a16:creationId xmlns:a16="http://schemas.microsoft.com/office/drawing/2014/main" id="{F4F90C52-CC70-4B91-92BE-6043BDC18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87E668-83D1-43A6-9EBE-24DA4F521429}" type="datetimeFigureOut">
              <a:rPr lang="pt-BR"/>
              <a:pPr>
                <a:defRPr/>
              </a:pPr>
              <a:t>06/06/2019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12A4CF26-5B47-497D-8D54-7868BB718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22">
            <a:extLst>
              <a:ext uri="{FF2B5EF4-FFF2-40B4-BE49-F238E27FC236}">
                <a16:creationId xmlns:a16="http://schemas.microsoft.com/office/drawing/2014/main" id="{0E6A1EEB-CEC2-47EE-BC9C-B0BC29C62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1433B-2877-4397-93E6-174CDA9E3F35}" type="slidenum">
              <a:rPr lang="pt-BR" altLang="pt-BR"/>
              <a:pPr>
                <a:defRPr/>
              </a:pPr>
              <a:t>‹#›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23049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13">
            <a:extLst>
              <a:ext uri="{FF2B5EF4-FFF2-40B4-BE49-F238E27FC236}">
                <a16:creationId xmlns:a16="http://schemas.microsoft.com/office/drawing/2014/main" id="{2C8C318F-2B8D-41D1-9972-2BAE3083A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22766-3E61-4D8A-B038-7780209653F1}" type="datetimeFigureOut">
              <a:rPr lang="pt-BR"/>
              <a:pPr>
                <a:defRPr/>
              </a:pPr>
              <a:t>06/06/2019</a:t>
            </a:fld>
            <a:endParaRPr lang="pt-BR"/>
          </a:p>
        </p:txBody>
      </p:sp>
      <p:sp>
        <p:nvSpPr>
          <p:cNvPr id="5" name="Espaço Reservado para Rodapé 2">
            <a:extLst>
              <a:ext uri="{FF2B5EF4-FFF2-40B4-BE49-F238E27FC236}">
                <a16:creationId xmlns:a16="http://schemas.microsoft.com/office/drawing/2014/main" id="{EB7AB784-6DA4-4735-B072-DC011C674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2">
            <a:extLst>
              <a:ext uri="{FF2B5EF4-FFF2-40B4-BE49-F238E27FC236}">
                <a16:creationId xmlns:a16="http://schemas.microsoft.com/office/drawing/2014/main" id="{8051BF39-B0C2-4F8F-BD8E-D9B74FDF7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BB2901-C445-4E15-9427-4583A269C618}" type="slidenum">
              <a:rPr lang="pt-BR" altLang="pt-BR"/>
              <a:pPr>
                <a:defRPr/>
              </a:pPr>
              <a:t>‹#›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50030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13">
            <a:extLst>
              <a:ext uri="{FF2B5EF4-FFF2-40B4-BE49-F238E27FC236}">
                <a16:creationId xmlns:a16="http://schemas.microsoft.com/office/drawing/2014/main" id="{3E74DEF0-726F-4666-B449-27C33B646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DB1AC-BC84-4BF8-8017-8A6DF6D30A59}" type="datetimeFigureOut">
              <a:rPr lang="pt-BR"/>
              <a:pPr>
                <a:defRPr/>
              </a:pPr>
              <a:t>06/06/2019</a:t>
            </a:fld>
            <a:endParaRPr lang="pt-BR"/>
          </a:p>
        </p:txBody>
      </p:sp>
      <p:sp>
        <p:nvSpPr>
          <p:cNvPr id="5" name="Espaço Reservado para Rodapé 2">
            <a:extLst>
              <a:ext uri="{FF2B5EF4-FFF2-40B4-BE49-F238E27FC236}">
                <a16:creationId xmlns:a16="http://schemas.microsoft.com/office/drawing/2014/main" id="{4D64F36E-ECDD-41CF-93B3-8AF903947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2">
            <a:extLst>
              <a:ext uri="{FF2B5EF4-FFF2-40B4-BE49-F238E27FC236}">
                <a16:creationId xmlns:a16="http://schemas.microsoft.com/office/drawing/2014/main" id="{FD6A2E5F-C64A-4823-9536-73C36DC9A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EF4CE-6DA6-49E1-9A99-99D926A0FAB8}" type="slidenum">
              <a:rPr lang="pt-BR" altLang="pt-BR"/>
              <a:pPr>
                <a:defRPr/>
              </a:pPr>
              <a:t>‹#›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67615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>
            <a:extLst>
              <a:ext uri="{FF2B5EF4-FFF2-40B4-BE49-F238E27FC236}">
                <a16:creationId xmlns:a16="http://schemas.microsoft.com/office/drawing/2014/main" id="{CE35F711-6017-4DB6-9607-2CF771B6F82E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Retângulo de cantos arredondados 7">
            <a:extLst>
              <a:ext uri="{FF2B5EF4-FFF2-40B4-BE49-F238E27FC236}">
                <a16:creationId xmlns:a16="http://schemas.microsoft.com/office/drawing/2014/main" id="{9A24C40F-D9BA-4C2E-AB81-B75C4E3B776E}"/>
              </a:ext>
            </a:extLst>
          </p:cNvPr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Espaço Reservado para Título 21">
            <a:extLst>
              <a:ext uri="{FF2B5EF4-FFF2-40B4-BE49-F238E27FC236}">
                <a16:creationId xmlns:a16="http://schemas.microsoft.com/office/drawing/2014/main" id="{F166506D-DC34-4299-8D77-BD611E4DC54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  <a:endParaRPr lang="en-US" altLang="pt-BR"/>
          </a:p>
        </p:txBody>
      </p:sp>
      <p:sp>
        <p:nvSpPr>
          <p:cNvPr id="1029" name="Espaço Reservado para Texto 12">
            <a:extLst>
              <a:ext uri="{FF2B5EF4-FFF2-40B4-BE49-F238E27FC236}">
                <a16:creationId xmlns:a16="http://schemas.microsoft.com/office/drawing/2014/main" id="{AF246507-AECF-4C17-BF77-2F1F6733055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  <a:endParaRPr lang="en-US" altLang="pt-BR"/>
          </a:p>
        </p:txBody>
      </p:sp>
      <p:sp>
        <p:nvSpPr>
          <p:cNvPr id="14" name="Espaço Reservado para Data 13">
            <a:extLst>
              <a:ext uri="{FF2B5EF4-FFF2-40B4-BE49-F238E27FC236}">
                <a16:creationId xmlns:a16="http://schemas.microsoft.com/office/drawing/2014/main" id="{B7AE6619-1A95-46DF-9BEB-FE886B973B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BCD8C24D-B930-4BFE-A1E4-5CB86E716FB3}" type="datetimeFigureOut">
              <a:rPr lang="pt-BR"/>
              <a:pPr>
                <a:defRPr/>
              </a:pPr>
              <a:t>06/06/2019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3C62D5AE-D970-4806-9465-D10FDA8F7A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3" name="Espaço Reservado para Número de Slide 22">
            <a:extLst>
              <a:ext uri="{FF2B5EF4-FFF2-40B4-BE49-F238E27FC236}">
                <a16:creationId xmlns:a16="http://schemas.microsoft.com/office/drawing/2014/main" id="{F4BF58E1-0DE9-46C3-939C-15FCDD2145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vert="horz" wrap="none" lIns="0" tIns="0" rIns="0" bIns="0" numCol="1" anchor="ctr" anchorCtr="1" compatLnSpc="1">
            <a:prstTxWarp prst="textNoShape">
              <a:avLst/>
            </a:prstTxWarp>
            <a:noAutofit/>
          </a:bodyPr>
          <a:lstStyle>
            <a:lvl1pPr algn="ctr" eaLnBrk="1" hangingPunct="1">
              <a:defRPr sz="1400">
                <a:solidFill>
                  <a:srgbClr val="FFFFFF"/>
                </a:solidFill>
                <a:latin typeface="Franklin Gothic Book" panose="020B0503020102020204" pitchFamily="34" charset="0"/>
              </a:defRPr>
            </a:lvl1pPr>
          </a:lstStyle>
          <a:p>
            <a:pPr>
              <a:defRPr/>
            </a:pPr>
            <a:fld id="{1FAE5C05-BA67-4B83-9403-DBD8483F5476}" type="slidenum">
              <a:rPr lang="pt-BR" altLang="pt-BR"/>
              <a:pPr>
                <a:defRPr/>
              </a:pPr>
              <a:t>‹#›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03" r:id="rId2"/>
    <p:sldLayoutId id="2147483816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  <p:sldLayoutId id="2147483812" r:id="rId12"/>
    <p:sldLayoutId id="2147483813" r:id="rId13"/>
    <p:sldLayoutId id="2147483814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//upload.wikimedia.org/wikipedia/commons/0/02/US-jobs2040.jpg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Public_Works_Administratio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hyperlink" Target="//upload.wikimedia.org/wikipedia/commons/3/3b/NewDealNRA.jpg" TargetMode="External"/><Relationship Id="rId4" Type="http://schemas.openxmlformats.org/officeDocument/2006/relationships/hyperlink" Target="http://es.wikipedia.org/wiki/Civilian_Conservation_Corps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//upload.wikimedia.org/wikipedia/commons/8/8e/Debt1929-50.jpg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ubtítulo 2">
            <a:extLst>
              <a:ext uri="{FF2B5EF4-FFF2-40B4-BE49-F238E27FC236}">
                <a16:creationId xmlns:a16="http://schemas.microsoft.com/office/drawing/2014/main" id="{CB254267-9B3C-45EB-B71D-2285AE1BD1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857750"/>
            <a:ext cx="6400800" cy="1600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pt-BR" altLang="pt-BR"/>
          </a:p>
          <a:p>
            <a:pPr eaLnBrk="1" hangingPunct="1">
              <a:lnSpc>
                <a:spcPct val="90000"/>
              </a:lnSpc>
            </a:pPr>
            <a:r>
              <a:rPr lang="pt-BR" altLang="pt-BR" sz="3200"/>
              <a:t>Amaury Gremaud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3200"/>
              <a:t>HEG II 1</a:t>
            </a:r>
            <a:r>
              <a:rPr lang="pt-BR" altLang="pt-BR" sz="3200" baseline="30000"/>
              <a:t>º</a:t>
            </a:r>
            <a:r>
              <a:rPr lang="pt-BR" altLang="pt-BR" sz="3200"/>
              <a:t> semestre 2019</a:t>
            </a:r>
          </a:p>
        </p:txBody>
      </p:sp>
      <p:sp>
        <p:nvSpPr>
          <p:cNvPr id="5123" name="Título 1">
            <a:extLst>
              <a:ext uri="{FF2B5EF4-FFF2-40B4-BE49-F238E27FC236}">
                <a16:creationId xmlns:a16="http://schemas.microsoft.com/office/drawing/2014/main" id="{3E055E66-D7D3-4BDF-8F93-C8AD7D9FCF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9388" y="1628775"/>
            <a:ext cx="8964612" cy="1295400"/>
          </a:xfrm>
        </p:spPr>
        <p:txBody>
          <a:bodyPr/>
          <a:lstStyle/>
          <a:p>
            <a:pPr eaLnBrk="1" hangingPunct="1"/>
            <a:r>
              <a:rPr lang="pt-BR" altLang="pt-BR" sz="3600"/>
              <a:t>Aula 21: </a:t>
            </a:r>
            <a:r>
              <a:rPr lang="pt-BR" altLang="pt-BR" sz="3600">
                <a:solidFill>
                  <a:schemeClr val="bg1"/>
                </a:solidFill>
              </a:rPr>
              <a:t>A recuperação no pós Crise: 		EUA e Europa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Ficheiro:US-jobs2040.jpg">
            <a:hlinkClick r:id="rId2"/>
            <a:extLst>
              <a:ext uri="{FF2B5EF4-FFF2-40B4-BE49-F238E27FC236}">
                <a16:creationId xmlns:a16="http://schemas.microsoft.com/office/drawing/2014/main" id="{CABAF3CB-E44A-4169-BE31-3F7BB03C9A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04813"/>
            <a:ext cx="8208962" cy="597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FB7A8BA8-78B3-4015-BD01-400B2A4C8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3600"/>
              <a:t> Recuperação fases e características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E1B00BE5-BC54-46C1-B6FD-C246AAEE46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507413" cy="48529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altLang="pt-BR" sz="3000"/>
              <a:t>Formato de W – (bem) aproximado </a:t>
            </a:r>
          </a:p>
          <a:p>
            <a:pPr lvl="1">
              <a:lnSpc>
                <a:spcPct val="80000"/>
              </a:lnSpc>
            </a:pPr>
            <a:r>
              <a:rPr lang="pt-BR" altLang="pt-BR" sz="2800"/>
              <a:t>Recuperação: 1º semestre 33 (1º ND): “100 dias de Roosevelt”</a:t>
            </a:r>
          </a:p>
          <a:p>
            <a:pPr lvl="2">
              <a:lnSpc>
                <a:spcPct val="80000"/>
              </a:lnSpc>
            </a:pPr>
            <a:r>
              <a:rPr lang="pt-BR" altLang="pt-BR" sz="2400"/>
              <a:t>Abranda: estagnação: até fim 34</a:t>
            </a:r>
          </a:p>
          <a:p>
            <a:pPr lvl="1">
              <a:lnSpc>
                <a:spcPct val="80000"/>
              </a:lnSpc>
            </a:pPr>
            <a:r>
              <a:rPr lang="pt-BR" altLang="pt-BR" sz="2800"/>
              <a:t>Expansão até meados de 37 (2º ND)</a:t>
            </a:r>
          </a:p>
          <a:p>
            <a:pPr lvl="2">
              <a:lnSpc>
                <a:spcPct val="80000"/>
              </a:lnSpc>
            </a:pPr>
            <a:r>
              <a:rPr lang="pt-BR" altLang="pt-BR" sz="2400"/>
              <a:t>Recessão fim 37 e 38</a:t>
            </a:r>
          </a:p>
          <a:p>
            <a:pPr lvl="1">
              <a:lnSpc>
                <a:spcPct val="80000"/>
              </a:lnSpc>
            </a:pPr>
            <a:r>
              <a:rPr lang="pt-BR" altLang="pt-BR" sz="2800"/>
              <a:t>Recuperação 39 (PIB alcança níveis de 29) </a:t>
            </a:r>
          </a:p>
          <a:p>
            <a:pPr lvl="1">
              <a:lnSpc>
                <a:spcPct val="80000"/>
              </a:lnSpc>
            </a:pPr>
            <a:r>
              <a:rPr lang="pt-BR" altLang="pt-BR" sz="2800"/>
              <a:t>Guerra – forte crescimento</a:t>
            </a:r>
          </a:p>
          <a:p>
            <a:pPr>
              <a:lnSpc>
                <a:spcPct val="80000"/>
              </a:lnSpc>
            </a:pPr>
            <a:r>
              <a:rPr lang="pt-BR" altLang="pt-BR" sz="3000"/>
              <a:t>Recuperação – queda do desemprego, mas mínimo próximo a 10% (assistência)</a:t>
            </a:r>
          </a:p>
          <a:p>
            <a:pPr lvl="1">
              <a:lnSpc>
                <a:spcPct val="80000"/>
              </a:lnSpc>
            </a:pPr>
            <a:r>
              <a:rPr lang="pt-BR" altLang="pt-BR" sz="2800"/>
              <a:t>Com guerra desaparece</a:t>
            </a:r>
          </a:p>
          <a:p>
            <a:pPr>
              <a:lnSpc>
                <a:spcPct val="80000"/>
              </a:lnSpc>
            </a:pPr>
            <a:r>
              <a:rPr lang="pt-BR" altLang="pt-BR" sz="3000"/>
              <a:t>Deflação no início, depois preços sobem lentamente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>
            <a:extLst>
              <a:ext uri="{FF2B5EF4-FFF2-40B4-BE49-F238E27FC236}">
                <a16:creationId xmlns:a16="http://schemas.microsoft.com/office/drawing/2014/main" id="{5ED32887-0725-4F16-93BF-0CFCFBED53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0825" y="1484313"/>
            <a:ext cx="7772400" cy="4572000"/>
          </a:xfrm>
        </p:spPr>
        <p:txBody>
          <a:bodyPr/>
          <a:lstStyle/>
          <a:p>
            <a:r>
              <a:rPr lang="pt-BR" altLang="pt-BR"/>
              <a:t>"Despeço-me esta noite com grande tristeza. Há algo, no entanto, que devo sempre lembrar. Duas pessoas inventaram o New Deal: o Presidente do Brasil e o Presidente dos Estados Unidos.”</a:t>
            </a:r>
          </a:p>
          <a:p>
            <a:pPr>
              <a:buFont typeface="Wingdings 2" panose="05020102010507070707" pitchFamily="18" charset="2"/>
              <a:buNone/>
            </a:pPr>
            <a:endParaRPr lang="pt-BR" altLang="pt-BR" i="1"/>
          </a:p>
          <a:p>
            <a:pPr>
              <a:buFont typeface="Wingdings 2" panose="05020102010507070707" pitchFamily="18" charset="2"/>
              <a:buNone/>
            </a:pPr>
            <a:r>
              <a:rPr lang="pt-BR" altLang="pt-BR" i="1"/>
              <a:t>	Franklin Delano Roosevelt,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pt-BR" altLang="pt-BR" i="1"/>
              <a:t>	27 de novembro de 1936.</a:t>
            </a:r>
          </a:p>
        </p:txBody>
      </p:sp>
      <p:pic>
        <p:nvPicPr>
          <p:cNvPr id="19459" name="Picture 5" descr="re_estado_novo_3">
            <a:extLst>
              <a:ext uri="{FF2B5EF4-FFF2-40B4-BE49-F238E27FC236}">
                <a16:creationId xmlns:a16="http://schemas.microsoft.com/office/drawing/2014/main" id="{718C4D18-1498-4A6F-8777-4C84C41A73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3357563"/>
            <a:ext cx="3810000" cy="240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1690595B-28A4-47EC-8E65-E19658E88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A Crise fora dos EUA </a:t>
            </a:r>
          </a:p>
        </p:txBody>
      </p:sp>
      <p:pic>
        <p:nvPicPr>
          <p:cNvPr id="20483" name="Picture 4">
            <a:extLst>
              <a:ext uri="{FF2B5EF4-FFF2-40B4-BE49-F238E27FC236}">
                <a16:creationId xmlns:a16="http://schemas.microsoft.com/office/drawing/2014/main" id="{8CEADEE2-592D-472C-B008-65136DECA1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700213"/>
            <a:ext cx="8208962" cy="435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ítulo 1">
            <a:extLst>
              <a:ext uri="{FF2B5EF4-FFF2-40B4-BE49-F238E27FC236}">
                <a16:creationId xmlns:a16="http://schemas.microsoft.com/office/drawing/2014/main" id="{E38FA8C0-99D4-48BC-A8F1-BE308812C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Debates:</a:t>
            </a:r>
          </a:p>
        </p:txBody>
      </p:sp>
      <p:sp>
        <p:nvSpPr>
          <p:cNvPr id="21507" name="Espaço Reservado para Conteúdo 2">
            <a:extLst>
              <a:ext uri="{FF2B5EF4-FFF2-40B4-BE49-F238E27FC236}">
                <a16:creationId xmlns:a16="http://schemas.microsoft.com/office/drawing/2014/main" id="{7A83CAF8-50EE-4C6F-A431-B1D142215A2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altLang="pt-BR" sz="3600"/>
              <a:t>A Grande Depressão – foi um fenômeno Norte americano que se espalha pelo mundo (mesmo que de forma desigual)</a:t>
            </a:r>
          </a:p>
          <a:p>
            <a:endParaRPr lang="pt-BR" altLang="pt-BR" sz="3600"/>
          </a:p>
          <a:p>
            <a:r>
              <a:rPr lang="pt-BR" altLang="pt-BR" sz="3600"/>
              <a:t>Economia Mundial tinha inconsistências que redundaram em uma grande crise  (deflagrados por alguns fenômenos locais)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6162CF8B-33E9-4258-9490-03EC620F0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549275"/>
            <a:ext cx="7775575" cy="612775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algn="ctr" defTabSz="449263">
              <a:lnSpc>
                <a:spcPct val="8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altLang="pt-BR" sz="3600"/>
              <a:t>Sistema internacional problemas antes da crise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F4BF969D-C903-4295-81DF-98C2028B63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388" y="1196975"/>
            <a:ext cx="8785225" cy="5661025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marL="339725" indent="-339725" defTabSz="449263">
              <a:lnSpc>
                <a:spcPct val="8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pt-BR" altLang="pt-BR" sz="2800">
                <a:latin typeface="Times New Roman" panose="02020603050405020304" pitchFamily="18" charset="0"/>
              </a:rPr>
              <a:t>Volta do Padrão Ouro (+/- 1925) – mal funcionamento</a:t>
            </a:r>
          </a:p>
          <a:p>
            <a:pPr marL="739775" lvl="1" indent="-282575" defTabSz="449263">
              <a:lnSpc>
                <a:spcPct val="8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pt-BR" altLang="pt-BR" sz="2600">
                <a:latin typeface="Times New Roman" panose="02020603050405020304" pitchFamily="18" charset="0"/>
              </a:rPr>
              <a:t>Desigualdades se amplificam </a:t>
            </a:r>
          </a:p>
          <a:p>
            <a:pPr marL="739775" lvl="1" indent="-282575" defTabSz="449263">
              <a:lnSpc>
                <a:spcPct val="8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pt-BR" altLang="pt-BR" sz="2600">
                <a:latin typeface="Times New Roman" panose="02020603050405020304" pitchFamily="18" charset="0"/>
              </a:rPr>
              <a:t>Cambio fixados em patamares “não equilibrados”</a:t>
            </a:r>
          </a:p>
          <a:p>
            <a:pPr marL="1143000" lvl="2" defTabSz="449263">
              <a:lnSpc>
                <a:spcPct val="8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pt-BR" altLang="pt-BR" sz="2200">
                <a:latin typeface="Times New Roman" panose="02020603050405020304" pitchFamily="18" charset="0"/>
              </a:rPr>
              <a:t>Volta de certo protecionismo</a:t>
            </a:r>
          </a:p>
          <a:p>
            <a:pPr marL="739775" lvl="1" indent="-282575" defTabSz="449263">
              <a:lnSpc>
                <a:spcPct val="8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pt-BR" altLang="pt-BR" sz="2600">
                <a:latin typeface="Times New Roman" panose="02020603050405020304" pitchFamily="18" charset="0"/>
              </a:rPr>
              <a:t>Dependência de financiamento dos Estados Unidos </a:t>
            </a:r>
          </a:p>
          <a:p>
            <a:pPr marL="1143000" lvl="2" defTabSz="449263">
              <a:lnSpc>
                <a:spcPct val="8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pt-BR" altLang="pt-BR" sz="2200">
                <a:latin typeface="Times New Roman" panose="02020603050405020304" pitchFamily="18" charset="0"/>
              </a:rPr>
              <a:t>Início não colaboração</a:t>
            </a:r>
          </a:p>
          <a:p>
            <a:pPr marL="1143000" lvl="2" defTabSz="449263">
              <a:lnSpc>
                <a:spcPct val="8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pt-BR" altLang="pt-BR" sz="2200">
                <a:latin typeface="Times New Roman" panose="02020603050405020304" pitchFamily="18" charset="0"/>
              </a:rPr>
              <a:t>Depois de 1924, financiamento internacional com fluxos privados </a:t>
            </a:r>
          </a:p>
          <a:p>
            <a:pPr marL="339725" indent="-339725" defTabSz="449263">
              <a:lnSpc>
                <a:spcPct val="8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pt-BR" altLang="pt-BR" sz="2700">
                <a:latin typeface="Times New Roman" panose="02020603050405020304" pitchFamily="18" charset="0"/>
              </a:rPr>
              <a:t>Crescimento desigual na década de 20</a:t>
            </a:r>
          </a:p>
          <a:p>
            <a:pPr marL="739775" lvl="1" indent="-282575" defTabSz="449263">
              <a:lnSpc>
                <a:spcPct val="8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pt-BR" altLang="pt-BR" sz="2500">
                <a:latin typeface="Times New Roman" panose="02020603050405020304" pitchFamily="18" charset="0"/>
              </a:rPr>
              <a:t>EUA crescimento forte, França (depois de 25) também assim como países que fixaram cambio em patamares desvalorizados</a:t>
            </a:r>
          </a:p>
          <a:p>
            <a:pPr marL="739775" lvl="1" indent="-282575" defTabSz="449263">
              <a:lnSpc>
                <a:spcPct val="8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pt-BR" altLang="pt-BR" sz="2500">
                <a:latin typeface="Times New Roman" panose="02020603050405020304" pitchFamily="18" charset="0"/>
              </a:rPr>
              <a:t>Inglaterra, dificuldades, assim como países com cambio valorizado</a:t>
            </a:r>
          </a:p>
          <a:p>
            <a:pPr marL="739775" lvl="1" indent="-282575" defTabSz="449263">
              <a:lnSpc>
                <a:spcPct val="8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pt-BR" altLang="pt-BR" sz="2500">
                <a:latin typeface="Times New Roman" panose="02020603050405020304" pitchFamily="18" charset="0"/>
              </a:rPr>
              <a:t>Países em desenvolvimento – loteria das commodities</a:t>
            </a:r>
          </a:p>
          <a:p>
            <a:pPr marL="1143000" lvl="2" defTabSz="449263">
              <a:lnSpc>
                <a:spcPct val="8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pt-BR" altLang="pt-BR" sz="2100">
                <a:latin typeface="Times New Roman" panose="02020603050405020304" pitchFamily="18" charset="0"/>
              </a:rPr>
              <a:t>Problema: queda da maior parte dos preços de produtos primários</a:t>
            </a:r>
          </a:p>
          <a:p>
            <a:pPr marL="1600200" lvl="3" defTabSz="449263">
              <a:lnSpc>
                <a:spcPct val="8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pt-BR" altLang="pt-BR" sz="2100">
                <a:latin typeface="Times New Roman" panose="02020603050405020304" pitchFamily="18" charset="0"/>
              </a:rPr>
              <a:t>Excesso de produção x diminuição relativa da demanda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CCFBC5D1-AC0F-4EA7-B556-3A29C6FB1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274638"/>
            <a:ext cx="8362950" cy="1143000"/>
          </a:xfrm>
        </p:spPr>
        <p:txBody>
          <a:bodyPr/>
          <a:lstStyle/>
          <a:p>
            <a:pPr algn="ctr"/>
            <a:r>
              <a:rPr lang="pt-BR" altLang="pt-BR" sz="3600"/>
              <a:t>1928: fluxos de capitais norte americanos se revertem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6E3E7FD2-4CAD-4F24-AE3D-4BDCF3409D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3850" y="1557338"/>
            <a:ext cx="8569325" cy="51117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altLang="pt-BR" sz="2400"/>
              <a:t>Reversão da política econômica nos EUA (1928) acaba com “cooperação”</a:t>
            </a:r>
          </a:p>
          <a:p>
            <a:pPr lvl="2">
              <a:spcBef>
                <a:spcPts val="650"/>
              </a:spcBef>
              <a:buSzPct val="105000"/>
              <a:buFont typeface="Monotype Sorts"/>
              <a:buChar char="Ä"/>
            </a:pPr>
            <a:r>
              <a:rPr lang="pt-BR" altLang="pt-BR" sz="1800"/>
              <a:t>elevação das taxas de juros nos EUA passam a atrair capital: </a:t>
            </a:r>
          </a:p>
          <a:p>
            <a:pPr lvl="2">
              <a:spcBef>
                <a:spcPts val="650"/>
              </a:spcBef>
              <a:buSzPct val="105000"/>
              <a:buFont typeface="Monotype Sorts"/>
              <a:buChar char="Ä"/>
            </a:pPr>
            <a:r>
              <a:rPr lang="pt-BR" altLang="pt-BR" sz="1800"/>
              <a:t>Inverte fluxo de fornecedor a tomador de crédito internacional</a:t>
            </a:r>
          </a:p>
          <a:p>
            <a:pPr lvl="3">
              <a:spcBef>
                <a:spcPts val="650"/>
              </a:spcBef>
              <a:buFont typeface="Monotype Sorts"/>
              <a:buChar char=""/>
            </a:pPr>
            <a:r>
              <a:rPr lang="pt-BR" altLang="pt-BR" sz="1800"/>
              <a:t>dificulta mercado internacional de crédito – penalização de devedores</a:t>
            </a:r>
          </a:p>
          <a:p>
            <a:pPr lvl="1">
              <a:spcBef>
                <a:spcPts val="650"/>
              </a:spcBef>
              <a:buFont typeface="Wingdings" panose="05000000000000000000" pitchFamily="2" charset="2"/>
              <a:buChar char="Ø"/>
            </a:pPr>
            <a:r>
              <a:rPr lang="pt-BR" altLang="pt-BR" sz="2000"/>
              <a:t>América Latina: fuga de capitais, necessidade de aumentar exportações em meio à reversão de demanda Norte maericana </a:t>
            </a:r>
          </a:p>
          <a:p>
            <a:pPr lvl="2">
              <a:spcBef>
                <a:spcPts val="700"/>
              </a:spcBef>
              <a:buFont typeface="Wingdings" panose="05000000000000000000" pitchFamily="2" charset="2"/>
              <a:buChar char="Ø"/>
            </a:pPr>
            <a:r>
              <a:rPr lang="pt-BR" altLang="pt-BR" sz="1800"/>
              <a:t>Excessiva especialização – tendência a superprodução </a:t>
            </a:r>
          </a:p>
          <a:p>
            <a:pPr lvl="2">
              <a:spcBef>
                <a:spcPct val="0"/>
              </a:spcBef>
              <a:spcAft>
                <a:spcPct val="75000"/>
              </a:spcAft>
              <a:buFont typeface="Wingdings" panose="05000000000000000000" pitchFamily="2" charset="2"/>
              <a:buChar char="Ø"/>
            </a:pPr>
            <a:r>
              <a:rPr lang="pt-BR" altLang="pt-BR" sz="1800"/>
              <a:t>Problema com preço das commodities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GB" altLang="pt-BR" sz="2200"/>
              <a:t>Sistema tarifário americano não ajuda: </a:t>
            </a:r>
            <a:r>
              <a:rPr lang="en-GB" altLang="pt-BR" sz="2000"/>
              <a:t>Tarifa Smooth Havley (elevação das tarifas de importação)</a:t>
            </a:r>
          </a:p>
          <a:p>
            <a:pPr lvl="1">
              <a:spcBef>
                <a:spcPts val="650"/>
              </a:spcBef>
              <a:buFont typeface="Wingdings" panose="05000000000000000000" pitchFamily="2" charset="2"/>
              <a:buChar char="Ø"/>
            </a:pPr>
            <a:r>
              <a:rPr lang="pt-BR" altLang="pt-BR" sz="2000"/>
              <a:t>Áustria e Alemanha problemas com falta de capitais</a:t>
            </a:r>
          </a:p>
          <a:p>
            <a:pPr lvl="2">
              <a:spcBef>
                <a:spcPts val="650"/>
              </a:spcBef>
              <a:buFont typeface="Wingdings" panose="05000000000000000000" pitchFamily="2" charset="2"/>
              <a:buChar char="Ø"/>
            </a:pPr>
            <a:r>
              <a:rPr lang="pt-BR" altLang="pt-BR" sz="1600"/>
              <a:t>Crise do </a:t>
            </a:r>
            <a:r>
              <a:rPr lang="pt-BR" altLang="pt-BR" sz="1600" i="1"/>
              <a:t>Credit Anstalt</a:t>
            </a:r>
          </a:p>
          <a:p>
            <a:pPr lvl="1">
              <a:spcBef>
                <a:spcPts val="650"/>
              </a:spcBef>
              <a:buFont typeface="Wingdings" panose="05000000000000000000" pitchFamily="2" charset="2"/>
              <a:buChar char="Ø"/>
            </a:pPr>
            <a:r>
              <a:rPr lang="pt-BR" altLang="pt-BR" sz="2000"/>
              <a:t>GB eleva taxas de juros – aprofunda problemas pré existentes</a:t>
            </a:r>
          </a:p>
          <a:p>
            <a:pPr lvl="1">
              <a:spcBef>
                <a:spcPts val="650"/>
              </a:spcBef>
              <a:buFont typeface="Wingdings" panose="05000000000000000000" pitchFamily="2" charset="2"/>
              <a:buChar char="Ø"/>
            </a:pPr>
            <a:r>
              <a:rPr lang="pt-BR" altLang="pt-BR" sz="2000"/>
              <a:t>França volta trocar libra e outras moedas por Ouro - especulação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E270A2AA-9583-4A24-9EC9-85E705B46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650" y="274638"/>
            <a:ext cx="7931150" cy="993775"/>
          </a:xfrm>
        </p:spPr>
        <p:txBody>
          <a:bodyPr/>
          <a:lstStyle/>
          <a:p>
            <a:r>
              <a:rPr lang="pt-BR" altLang="pt-BR" sz="3700"/>
              <a:t>Padrão Ouro reforça e espalha crise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4B34D7ED-0E1C-4DFD-BE1D-94A65D6EC3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3850" y="1447800"/>
            <a:ext cx="8362950" cy="4572000"/>
          </a:xfrm>
        </p:spPr>
        <p:txBody>
          <a:bodyPr/>
          <a:lstStyle/>
          <a:p>
            <a:pPr>
              <a:spcBef>
                <a:spcPts val="650"/>
              </a:spcBef>
              <a:buFont typeface="Monotype Sorts"/>
              <a:buChar char=""/>
            </a:pPr>
            <a:r>
              <a:rPr lang="en-GB" altLang="pt-BR" sz="2200"/>
              <a:t>Se EUA elevam juros para atrair capital - outros países também o fazem</a:t>
            </a:r>
          </a:p>
          <a:p>
            <a:pPr lvl="1">
              <a:spcBef>
                <a:spcPts val="650"/>
              </a:spcBef>
              <a:buFont typeface="Monotype Sorts"/>
              <a:buChar char=""/>
            </a:pPr>
            <a:r>
              <a:rPr lang="en-GB" altLang="pt-BR" sz="2000"/>
              <a:t>Compromisso com Padrão Ouro: impõe políticas deflacionárias</a:t>
            </a:r>
          </a:p>
          <a:p>
            <a:pPr lvl="2">
              <a:spcBef>
                <a:spcPts val="650"/>
              </a:spcBef>
              <a:buFont typeface="Monotype Sorts"/>
              <a:buChar char=""/>
            </a:pPr>
            <a:r>
              <a:rPr lang="en-GB" altLang="pt-BR" sz="1800"/>
              <a:t>Todos os  países procuram contrair política monetária</a:t>
            </a:r>
          </a:p>
          <a:p>
            <a:pPr lvl="1">
              <a:spcBef>
                <a:spcPts val="650"/>
              </a:spcBef>
              <a:buFont typeface="Monotype Sorts"/>
              <a:buChar char=""/>
            </a:pPr>
            <a:r>
              <a:rPr lang="en-GB" altLang="pt-BR" sz="2000"/>
              <a:t>Amplia problemas de recessão</a:t>
            </a:r>
          </a:p>
          <a:p>
            <a:pPr lvl="2">
              <a:spcBef>
                <a:spcPts val="650"/>
              </a:spcBef>
              <a:buFont typeface="Monotype Sorts"/>
              <a:buChar char=""/>
            </a:pPr>
            <a:r>
              <a:rPr lang="en-GB" altLang="pt-BR" sz="1800"/>
              <a:t>Bancos passam a ter problemas: liquidez e inadimplencia </a:t>
            </a:r>
          </a:p>
          <a:p>
            <a:pPr lvl="2">
              <a:spcBef>
                <a:spcPts val="650"/>
              </a:spcBef>
              <a:buFont typeface="Monotype Sorts"/>
              <a:buChar char=""/>
            </a:pPr>
            <a:r>
              <a:rPr lang="en-GB" altLang="pt-BR" sz="1800"/>
              <a:t>Defesa do PO impede socorro </a:t>
            </a:r>
          </a:p>
          <a:p>
            <a:pPr lvl="2">
              <a:spcBef>
                <a:spcPts val="650"/>
              </a:spcBef>
              <a:buFont typeface="Monotype Sorts"/>
              <a:buChar char=""/>
            </a:pPr>
            <a:r>
              <a:rPr lang="en-GB" altLang="pt-BR" sz="1700"/>
              <a:t>Algumas corridas e quebras de bancos </a:t>
            </a:r>
          </a:p>
          <a:p>
            <a:pPr lvl="2">
              <a:spcBef>
                <a:spcPts val="650"/>
              </a:spcBef>
              <a:buFont typeface="Monotype Sorts"/>
              <a:buChar char=""/>
            </a:pPr>
            <a:endParaRPr lang="en-GB" altLang="pt-BR" sz="1700"/>
          </a:p>
          <a:p>
            <a:pPr>
              <a:spcBef>
                <a:spcPts val="650"/>
              </a:spcBef>
              <a:buFont typeface="Monotype Sorts"/>
              <a:buChar char=""/>
            </a:pPr>
            <a:r>
              <a:rPr lang="en-GB" altLang="pt-BR" sz="2100"/>
              <a:t>Em algum momento países abandonam Padrão Ouro (em parte ou completamente)</a:t>
            </a:r>
          </a:p>
          <a:p>
            <a:pPr lvl="1">
              <a:spcBef>
                <a:spcPts val="650"/>
              </a:spcBef>
              <a:buFont typeface="Monotype Sorts"/>
              <a:buChar char=""/>
            </a:pPr>
            <a:r>
              <a:rPr lang="en-GB" altLang="pt-BR" sz="1900"/>
              <a:t>Protecionismo também se espalha</a:t>
            </a:r>
          </a:p>
          <a:p>
            <a:pPr>
              <a:lnSpc>
                <a:spcPct val="80000"/>
              </a:lnSpc>
            </a:pPr>
            <a:endParaRPr lang="pt-BR" altLang="pt-BR" sz="22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307B09EF-50EC-4586-85A5-F52BE92A7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113" y="260350"/>
            <a:ext cx="7775575" cy="739775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pt-BR"/>
              <a:t>O fim do Padrão Ouro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B115F353-5726-40EB-89CE-3854C3A7B5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1052513"/>
            <a:ext cx="8964613" cy="5616575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marL="339725" indent="-339725" defTabSz="449263">
              <a:lnSpc>
                <a:spcPct val="105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pt-BR" altLang="pt-BR" sz="2400"/>
              <a:t>Conseqüências da GD sobre GB:</a:t>
            </a:r>
          </a:p>
          <a:p>
            <a:pPr marL="739775" lvl="1" indent="-282575" defTabSz="449263">
              <a:lnSpc>
                <a:spcPct val="105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pt-BR" altLang="pt-BR" sz="2000"/>
              <a:t>dificuldade de entrada de capital e comércio (outros países suspendem fluxos)</a:t>
            </a:r>
            <a:r>
              <a:rPr lang="ar-SA" altLang="pt-BR" sz="2000">
                <a:cs typeface="Arial" panose="020B0604020202020204" pitchFamily="34" charset="0"/>
              </a:rPr>
              <a:t>‏</a:t>
            </a:r>
            <a:endParaRPr lang="pt-BR" altLang="pt-BR" sz="2000"/>
          </a:p>
          <a:p>
            <a:pPr marL="739775" lvl="1" indent="-282575" defTabSz="449263">
              <a:lnSpc>
                <a:spcPct val="105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pt-BR" altLang="pt-BR" sz="2000"/>
              <a:t>desemprego se acelera e  pressões políticas - tentativas de diminuir crise: diminuir juros e ampliar moeda (incompatível com PO)</a:t>
            </a:r>
            <a:r>
              <a:rPr lang="ar-SA" altLang="pt-BR" sz="2000">
                <a:cs typeface="Arial" panose="020B0604020202020204" pitchFamily="34" charset="0"/>
              </a:rPr>
              <a:t>‏</a:t>
            </a:r>
            <a:endParaRPr lang="pt-BR" altLang="pt-BR" sz="2000"/>
          </a:p>
          <a:p>
            <a:pPr marL="739775" lvl="1" indent="-282575" defTabSz="449263">
              <a:lnSpc>
                <a:spcPct val="105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pt-BR" altLang="pt-BR" sz="2000"/>
              <a:t>fuga de capitais e ataque contra a libra</a:t>
            </a:r>
            <a:r>
              <a:rPr lang="ar-SA" altLang="pt-BR" sz="2000">
                <a:cs typeface="Arial" panose="020B0604020202020204" pitchFamily="34" charset="0"/>
              </a:rPr>
              <a:t>‏</a:t>
            </a:r>
            <a:r>
              <a:rPr lang="pt-BR" altLang="pt-BR" sz="2000">
                <a:cs typeface="Arial" panose="020B0604020202020204" pitchFamily="34" charset="0"/>
              </a:rPr>
              <a:t> </a:t>
            </a:r>
          </a:p>
          <a:p>
            <a:pPr marL="739775" lvl="1" indent="-282575" defTabSz="449263">
              <a:lnSpc>
                <a:spcPct val="105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pt-BR" altLang="pt-BR" sz="2000">
                <a:cs typeface="Arial" panose="020B0604020202020204" pitchFamily="34" charset="0"/>
              </a:rPr>
              <a:t>GB  a</a:t>
            </a:r>
            <a:r>
              <a:rPr lang="pt-BR" altLang="pt-BR" sz="2000"/>
              <a:t>bre mão do PO (1931): desvalorização da libra; crise nos países com reservas em libras e especulação no mercado de ouro (preço sobe)</a:t>
            </a:r>
          </a:p>
          <a:p>
            <a:pPr marL="339725" indent="-339725" defTabSz="449263">
              <a:lnSpc>
                <a:spcPct val="90000"/>
              </a:lnSpc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pt-BR" altLang="pt-BR" sz="2400"/>
              <a:t>Outros (25) países também abandonam PO </a:t>
            </a:r>
            <a:endParaRPr lang="pt-BR" altLang="pt-BR" sz="1800">
              <a:cs typeface="Arial" panose="020B0604020202020204" pitchFamily="34" charset="0"/>
            </a:endParaRPr>
          </a:p>
          <a:p>
            <a:pPr marL="739775" lvl="1" indent="-282575" defTabSz="449263">
              <a:lnSpc>
                <a:spcPct val="90000"/>
              </a:lnSpc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pt-BR" altLang="pt-BR" sz="2000"/>
              <a:t>alguns mantém taxas, mas impõem restrições aos fluxos de capital e à conversibilidade (Áustria, Hungria, Alemanha e Itália); França, Holanda, Bélgica, Suíça  mantém PO até 1936</a:t>
            </a:r>
          </a:p>
          <a:p>
            <a:pPr marL="739775" lvl="1" indent="-282575" defTabSz="449263">
              <a:lnSpc>
                <a:spcPct val="9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pt-BR" altLang="pt-BR" sz="2000"/>
              <a:t>Países que desvalorizaram antes: recuperação mais rápida (GB)</a:t>
            </a:r>
          </a:p>
          <a:p>
            <a:pPr marL="339725" indent="-339725" defTabSz="449263">
              <a:lnSpc>
                <a:spcPct val="9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pt-BR" altLang="pt-BR" sz="2400"/>
              <a:t>EUA: O que fazer com câmbio ? </a:t>
            </a:r>
          </a:p>
          <a:p>
            <a:pPr marL="739775" lvl="1" indent="-282575" defTabSz="449263">
              <a:lnSpc>
                <a:spcPct val="9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pt-BR" altLang="pt-BR" sz="2000"/>
              <a:t>Roosevelt: desvaloriza (33) e volta ao Padrão Ouro com Gold Reserv Act (34) </a:t>
            </a:r>
          </a:p>
          <a:p>
            <a:pPr marL="1143000" lvl="2" defTabSz="449263">
              <a:lnSpc>
                <a:spcPct val="9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pt-BR" altLang="pt-BR" sz="1800"/>
              <a:t>35 dolar p.onça ; não livre movimento de capitais, proibição de posse de ouro,  </a:t>
            </a:r>
          </a:p>
          <a:p>
            <a:pPr marL="739775" lvl="1" indent="-282575" defTabSz="449263">
              <a:lnSpc>
                <a:spcPct val="9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pt-BR" altLang="pt-BR" sz="2000"/>
              <a:t>auxilia recuperação dos EUA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AEFF9AAD-7F56-4071-88B5-911A41585D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79450"/>
            <a:ext cx="7775575" cy="739775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pt-BR"/>
              <a:t>Autarquização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0A2CBD49-F279-46C6-AC2B-C6406F3A13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55650" y="1412875"/>
            <a:ext cx="7704138" cy="4872038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marL="339725" indent="-339725" defTabSz="449263">
              <a:lnSpc>
                <a:spcPct val="9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pt-BR" sz="2200"/>
              <a:t>Desvalorizações - aspectos positivos, mas</a:t>
            </a:r>
          </a:p>
          <a:p>
            <a:pPr marL="739775" lvl="1" indent="-282575" defTabSz="449263">
              <a:lnSpc>
                <a:spcPct val="9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pt-BR" sz="2000"/>
              <a:t>desvalorizações competitivas e retaliadoras: até onde não passa a existir uma Guerra cambial ?</a:t>
            </a:r>
          </a:p>
          <a:p>
            <a:pPr marL="339725" indent="-339725" defTabSz="449263">
              <a:lnSpc>
                <a:spcPct val="9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pt-BR" sz="2200"/>
              <a:t>Junto com:</a:t>
            </a:r>
          </a:p>
          <a:p>
            <a:pPr marL="739775" lvl="1" indent="-282575" defTabSz="449263">
              <a:lnSpc>
                <a:spcPct val="9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pt-BR" sz="2000"/>
              <a:t>Restrições comerciais</a:t>
            </a:r>
          </a:p>
          <a:p>
            <a:pPr marL="1143000" lvl="2" defTabSz="449263">
              <a:lnSpc>
                <a:spcPct val="9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pt-BR" sz="1800"/>
              <a:t>tarifas (Smoot-Hawley), quotas de importação (França)</a:t>
            </a:r>
            <a:r>
              <a:rPr lang="ar-SA" altLang="pt-BR" sz="1800">
                <a:cs typeface="Arial" panose="020B0604020202020204" pitchFamily="34" charset="0"/>
              </a:rPr>
              <a:t>‏</a:t>
            </a:r>
            <a:endParaRPr lang="pt-BR" altLang="pt-BR" sz="1800">
              <a:cs typeface="Arial" panose="020B0604020202020204" pitchFamily="34" charset="0"/>
            </a:endParaRPr>
          </a:p>
          <a:p>
            <a:pPr marL="1143000" lvl="2" defTabSz="449263">
              <a:lnSpc>
                <a:spcPct val="90000"/>
              </a:lnSpc>
              <a:buFont typeface="Wingdings" panose="05000000000000000000" pitchFamily="2" charset="2"/>
              <a:buChar char="Ø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pt-BR" sz="1800"/>
              <a:t>Ouro volta a ser principal unidade de pagamento: desalavancagem dos pagamentos internacionais</a:t>
            </a:r>
          </a:p>
          <a:p>
            <a:pPr marL="739775" lvl="1" indent="-282575" defTabSz="449263">
              <a:lnSpc>
                <a:spcPct val="9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pt-BR" sz="2000"/>
              <a:t>Restrições ao movimento de capital </a:t>
            </a:r>
          </a:p>
          <a:p>
            <a:pPr marL="1143000" lvl="2" defTabSz="449263">
              <a:lnSpc>
                <a:spcPct val="90000"/>
              </a:lnSpc>
              <a:spcBef>
                <a:spcPts val="800"/>
              </a:spcBef>
              <a:buFontTx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pt-BR"/>
              <a:t>várias formas: controles administrativos, câmbios múltiplos </a:t>
            </a:r>
          </a:p>
          <a:p>
            <a:pPr marL="339725" indent="-339725" defTabSz="449263">
              <a:lnSpc>
                <a:spcPct val="90000"/>
              </a:lnSpc>
              <a:spcBef>
                <a:spcPts val="800"/>
              </a:spcBef>
              <a:buFontTx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pt-BR" sz="2400"/>
              <a:t>Busca manter </a:t>
            </a:r>
            <a:r>
              <a:rPr lang="en-GB" altLang="pt-BR" sz="2200"/>
              <a:t>DA restrita ao mercado doméstico </a:t>
            </a:r>
          </a:p>
          <a:p>
            <a:pPr marL="739775" lvl="1" indent="-282575" defTabSz="449263">
              <a:lnSpc>
                <a:spcPct val="90000"/>
              </a:lnSpc>
              <a:buFont typeface="Wingdings" panose="05000000000000000000" pitchFamily="2" charset="2"/>
              <a:buChar char="Ø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pt-BR" sz="2000"/>
              <a:t>Até onde políticas de ajustamento sobre o vizinho (?)</a:t>
            </a:r>
            <a:r>
              <a:rPr lang="ar-SA" altLang="pt-BR" sz="2000">
                <a:cs typeface="Arial" panose="020B0604020202020204" pitchFamily="34" charset="0"/>
              </a:rPr>
              <a:t>‏</a:t>
            </a:r>
            <a:endParaRPr lang="en-GB" altLang="pt-BR" sz="20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ulo 1">
            <a:extLst>
              <a:ext uri="{FF2B5EF4-FFF2-40B4-BE49-F238E27FC236}">
                <a16:creationId xmlns:a16="http://schemas.microsoft.com/office/drawing/2014/main" id="{7F88B477-5B14-411C-B205-48C48DB16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Resposta à crise </a:t>
            </a:r>
          </a:p>
        </p:txBody>
      </p:sp>
      <p:sp>
        <p:nvSpPr>
          <p:cNvPr id="6147" name="Espaço Reservado para Conteúdo 2">
            <a:extLst>
              <a:ext uri="{FF2B5EF4-FFF2-40B4-BE49-F238E27FC236}">
                <a16:creationId xmlns:a16="http://schemas.microsoft.com/office/drawing/2014/main" id="{CFCE8C0A-E2AF-4582-95B8-C90E9CA8474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933950"/>
          </a:xfrm>
        </p:spPr>
        <p:txBody>
          <a:bodyPr/>
          <a:lstStyle/>
          <a:p>
            <a:r>
              <a:rPr lang="pt-BR" altLang="pt-BR"/>
              <a:t>Primeiro momento passividade com Hoover </a:t>
            </a:r>
          </a:p>
          <a:p>
            <a:pPr lvl="1"/>
            <a:r>
              <a:rPr lang="pt-BR" altLang="pt-BR"/>
              <a:t>DeLong (90) – importância da teses liquidacionistas – defesa de politicas passivas – autoregulação - intervenção contra producente </a:t>
            </a:r>
          </a:p>
          <a:p>
            <a:pPr lvl="2"/>
            <a:r>
              <a:rPr lang="pt-BR" altLang="pt-BR"/>
              <a:t>Gestão de Andrew Mellon e do FED – evitar intervenções  </a:t>
            </a:r>
          </a:p>
          <a:p>
            <a:pPr lvl="3"/>
            <a:r>
              <a:rPr lang="pt-BR" altLang="pt-BR"/>
              <a:t>Necessário ter paciência e esperar a tormenta passar </a:t>
            </a:r>
          </a:p>
          <a:p>
            <a:pPr lvl="3"/>
            <a:r>
              <a:rPr lang="pt-BR" altLang="pt-BR"/>
              <a:t>Crise se resolve quando grande numero de empresas ineficientes fossem liquidadas</a:t>
            </a:r>
          </a:p>
          <a:p>
            <a:pPr lvl="3"/>
            <a:r>
              <a:rPr lang="pt-BR" altLang="pt-BR"/>
              <a:t>Corpo efêmero – tem que ter altas febres antes de recuperar</a:t>
            </a:r>
          </a:p>
          <a:p>
            <a:r>
              <a:rPr lang="pt-BR" altLang="pt-BR"/>
              <a:t>Com tempo – mudança de posição – (Roosevelt – ainda com Hoover)</a:t>
            </a:r>
          </a:p>
          <a:p>
            <a:pPr lvl="1"/>
            <a:r>
              <a:rPr lang="pt-BR" altLang="pt-BR"/>
              <a:t>Ativismo na politica econômica (Keynes ?)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267EC07D-7C45-4E7B-BF27-73E76A696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307975"/>
            <a:ext cx="7773988" cy="1076325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449263">
              <a:lnSpc>
                <a:spcPct val="10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pt-BR"/>
              <a:t>O que faltou no período de entre guerras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941597AD-4311-4EE6-A13A-0504C8A051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2575" y="1728788"/>
            <a:ext cx="8537575" cy="478155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339725" indent="-339725" defTabSz="449263"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pt-BR" sz="3000"/>
              <a:t>Kindleberger tese da (falta de) responsabilidade:</a:t>
            </a:r>
          </a:p>
          <a:p>
            <a:pPr marL="739775" lvl="1" indent="-282575" defTabSz="449263"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pt-BR" sz="2800"/>
              <a:t>Faltou potência hegemônica para dar estabilidade</a:t>
            </a:r>
          </a:p>
          <a:p>
            <a:pPr marL="1143000" lvl="2" defTabSz="449263"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pt-BR" sz="2400"/>
              <a:t>GB não mais condições de Banco da Inglaterra de ser emprestador em ultima instância</a:t>
            </a:r>
          </a:p>
          <a:p>
            <a:pPr marL="1143000" lvl="2" defTabSz="449263"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pt-BR" sz="2400"/>
              <a:t>EUA ainda não condição de assumir</a:t>
            </a:r>
          </a:p>
          <a:p>
            <a:pPr marL="339725" indent="-339725" defTabSz="449263"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pt-BR" sz="3000"/>
              <a:t>Einchengreen: Tese da falta de cooperação</a:t>
            </a:r>
          </a:p>
          <a:p>
            <a:pPr marL="739775" lvl="1" indent="-282575" defTabSz="449263"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pt-BR" sz="2800"/>
              <a:t>Faltou credibilidade para cada país sustentar sua paridade</a:t>
            </a:r>
          </a:p>
          <a:p>
            <a:pPr marL="739775" lvl="1" indent="-282575" defTabSz="449263"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pt-BR" sz="2800"/>
              <a:t>Cooperação entre países para auxiliar nesta tarefa</a:t>
            </a:r>
          </a:p>
          <a:p>
            <a:pPr marL="739775" lvl="1" indent="-282575" defTabSz="449263"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pt-BR" sz="28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>
            <a:extLst>
              <a:ext uri="{FF2B5EF4-FFF2-40B4-BE49-F238E27FC236}">
                <a16:creationId xmlns:a16="http://schemas.microsoft.com/office/drawing/2014/main" id="{CE3E907D-FFAB-40B8-9D2D-6D31BBB25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altLang="pt-BR"/>
          </a:p>
        </p:txBody>
      </p:sp>
      <p:sp>
        <p:nvSpPr>
          <p:cNvPr id="7171" name="Espaço Reservado para Conteúdo 2">
            <a:extLst>
              <a:ext uri="{FF2B5EF4-FFF2-40B4-BE49-F238E27FC236}">
                <a16:creationId xmlns:a16="http://schemas.microsoft.com/office/drawing/2014/main" id="{39C0A6CF-39C2-46FE-8812-D2DA8DF58718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altLang="pt-BR" dirty="0"/>
              <a:t> muitos importância das alterações monetárias e financeiras</a:t>
            </a:r>
          </a:p>
          <a:p>
            <a:pPr marL="547370" lvl="1"/>
            <a:r>
              <a:rPr lang="pt-BR" altLang="pt-BR" dirty="0"/>
              <a:t>Flexibilização monetária </a:t>
            </a:r>
          </a:p>
          <a:p>
            <a:pPr lvl="2"/>
            <a:r>
              <a:rPr lang="pt-BR" altLang="pt-BR" dirty="0"/>
              <a:t>Flexibilização do Padrão Ouro (alavancagem, desvalorização)</a:t>
            </a:r>
          </a:p>
          <a:p>
            <a:pPr lvl="2"/>
            <a:r>
              <a:rPr lang="pt-BR" altLang="pt-BR" dirty="0"/>
              <a:t>Abandono por algum tempo </a:t>
            </a:r>
          </a:p>
          <a:p>
            <a:pPr lvl="2"/>
            <a:r>
              <a:rPr lang="pt-BR" altLang="pt-BR" dirty="0"/>
              <a:t>Controles sobre Ouro (capitais)</a:t>
            </a:r>
          </a:p>
          <a:p>
            <a:pPr marL="547370" lvl="1"/>
            <a:r>
              <a:rPr lang="pt-BR" altLang="pt-BR" dirty="0"/>
              <a:t>Reestruturação Financeira </a:t>
            </a:r>
          </a:p>
          <a:p>
            <a:pPr lvl="2"/>
            <a:r>
              <a:rPr lang="pt-BR" altLang="pt-BR" dirty="0"/>
              <a:t>Criação de garantia de depósitos (FDIC)</a:t>
            </a:r>
          </a:p>
          <a:p>
            <a:pPr lvl="2"/>
            <a:r>
              <a:rPr lang="pt-BR" altLang="pt-BR" dirty="0"/>
              <a:t>Agencia de supervisão das operações e negociações no mercado financeiro (SEC)</a:t>
            </a:r>
          </a:p>
          <a:p>
            <a:pPr lvl="2"/>
            <a:r>
              <a:rPr lang="pt-BR" altLang="pt-BR" dirty="0"/>
              <a:t>Segmentação financeira (Glass </a:t>
            </a:r>
            <a:r>
              <a:rPr lang="pt-BR" altLang="pt-BR" dirty="0" err="1"/>
              <a:t>Steagall</a:t>
            </a:r>
            <a:r>
              <a:rPr lang="pt-BR" altLang="pt-BR" dirty="0"/>
              <a:t> </a:t>
            </a:r>
            <a:r>
              <a:rPr lang="pt-BR" altLang="pt-BR" dirty="0" err="1"/>
              <a:t>Act</a:t>
            </a:r>
            <a:r>
              <a:rPr lang="pt-BR" altLang="pt-BR" dirty="0"/>
              <a:t>)</a:t>
            </a:r>
          </a:p>
          <a:p>
            <a:pPr lvl="2"/>
            <a:r>
              <a:rPr lang="pt-BR" altLang="pt-BR" dirty="0"/>
              <a:t>Reestruturação parte dos bancos – assistência e capitalização</a:t>
            </a:r>
          </a:p>
          <a:p>
            <a:pPr lvl="2"/>
            <a:r>
              <a:rPr lang="pt-BR" altLang="pt-BR" dirty="0"/>
              <a:t>Limitação de concorrência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>
            <a:extLst>
              <a:ext uri="{FF2B5EF4-FFF2-40B4-BE49-F238E27FC236}">
                <a16:creationId xmlns:a16="http://schemas.microsoft.com/office/drawing/2014/main" id="{0791E5DC-F912-4520-94D3-849E9DAD8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altLang="pt-BR"/>
          </a:p>
        </p:txBody>
      </p:sp>
      <p:sp>
        <p:nvSpPr>
          <p:cNvPr id="8195" name="Espaço Reservado para Conteúdo 2">
            <a:extLst>
              <a:ext uri="{FF2B5EF4-FFF2-40B4-BE49-F238E27FC236}">
                <a16:creationId xmlns:a16="http://schemas.microsoft.com/office/drawing/2014/main" id="{59A09926-59F5-4D28-8DA3-843960B6D679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altLang="pt-BR"/>
              <a:t>Agricultura</a:t>
            </a:r>
          </a:p>
          <a:p>
            <a:pPr lvl="1"/>
            <a:r>
              <a:rPr lang="pt-BR" altLang="pt-BR"/>
              <a:t>limitar queda de preços e garantia de preços mínimos para produtos agrícolas</a:t>
            </a:r>
          </a:p>
          <a:p>
            <a:pPr lvl="2"/>
            <a:r>
              <a:rPr lang="pt-BR" altLang="pt-BR"/>
              <a:t>Controles de oferta </a:t>
            </a:r>
          </a:p>
          <a:p>
            <a:pPr lvl="2"/>
            <a:r>
              <a:rPr lang="pt-BR" altLang="pt-BR"/>
              <a:t>Revisão politicas de estocagem</a:t>
            </a:r>
          </a:p>
          <a:p>
            <a:pPr lvl="2"/>
            <a:r>
              <a:rPr lang="pt-BR" altLang="pt-BR"/>
              <a:t>intervenção nos mercados agricultura - industria</a:t>
            </a:r>
          </a:p>
          <a:p>
            <a:pPr lvl="1"/>
            <a:r>
              <a:rPr lang="pt-BR" altLang="pt-BR"/>
              <a:t>Reeestruturação setorial</a:t>
            </a:r>
          </a:p>
          <a:p>
            <a:pPr lvl="2"/>
            <a:r>
              <a:rPr lang="pt-BR" altLang="pt-BR"/>
              <a:t>Readequação de dividas e Novos formatos politicas creditícias</a:t>
            </a:r>
          </a:p>
          <a:p>
            <a:pPr lvl="2"/>
            <a:r>
              <a:rPr lang="pt-BR" altLang="pt-BR"/>
              <a:t>Intervenção parte das terras </a:t>
            </a:r>
          </a:p>
          <a:p>
            <a:pPr lvl="3"/>
            <a:r>
              <a:rPr lang="pt-BR" altLang="pt-BR"/>
              <a:t>Conservação</a:t>
            </a:r>
          </a:p>
          <a:p>
            <a:pPr lvl="3"/>
            <a:r>
              <a:rPr lang="pt-BR" altLang="pt-BR"/>
              <a:t>Eletrificação rural</a:t>
            </a:r>
          </a:p>
          <a:p>
            <a:pPr lvl="3"/>
            <a:r>
              <a:rPr lang="pt-BR" altLang="pt-BR"/>
              <a:t>acesso</a:t>
            </a:r>
          </a:p>
          <a:p>
            <a:pPr lvl="2"/>
            <a:endParaRPr lang="pt-BR" altLang="pt-BR"/>
          </a:p>
          <a:p>
            <a:pPr lvl="1"/>
            <a:endParaRPr lang="pt-BR" altLang="pt-B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A018AB69-79F7-4AD9-9B70-9F1591B06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113" y="0"/>
            <a:ext cx="7772400" cy="908050"/>
          </a:xfrm>
        </p:spPr>
        <p:txBody>
          <a:bodyPr/>
          <a:lstStyle/>
          <a:p>
            <a:r>
              <a:rPr lang="pt-BR" altLang="pt-BR"/>
              <a:t>Medidas do New Deal (4) 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645412E2-EDE9-4838-95B3-9133C5A476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2088" y="765175"/>
            <a:ext cx="8640762" cy="5732463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pt-BR" altLang="pt-BR" sz="2300"/>
              <a:t>Recuperação da indústria e desenvolvimento regional</a:t>
            </a:r>
          </a:p>
          <a:p>
            <a:pPr>
              <a:lnSpc>
                <a:spcPct val="90000"/>
              </a:lnSpc>
            </a:pPr>
            <a:r>
              <a:rPr lang="pt-BR" altLang="pt-BR" sz="2500" i="1"/>
              <a:t>Emergency  Relief Appropriations Act - National Industrial Recovery Act </a:t>
            </a:r>
          </a:p>
          <a:p>
            <a:pPr lvl="1">
              <a:lnSpc>
                <a:spcPct val="90000"/>
              </a:lnSpc>
            </a:pPr>
            <a:r>
              <a:rPr lang="pt-BR" altLang="pt-BR" sz="1800"/>
              <a:t>Obras publicas: hidroelétrica, controle de inundações, recuperação de vias publicas (tb escolas, hospitais, aeroportos)</a:t>
            </a:r>
          </a:p>
          <a:p>
            <a:pPr lvl="2">
              <a:lnSpc>
                <a:spcPct val="90000"/>
              </a:lnSpc>
            </a:pPr>
            <a:r>
              <a:rPr lang="pt-BR" altLang="pt-BR" sz="1600">
                <a:latin typeface="Arial" panose="020B0604020202020204" pitchFamily="34" charset="0"/>
                <a:hlinkClick r:id="rId3" tooltip="Public Works Administration"/>
              </a:rPr>
              <a:t>Agencias </a:t>
            </a:r>
            <a:r>
              <a:rPr lang="pt-BR" altLang="pt-BR" sz="1600">
                <a:hlinkClick r:id="rId3" tooltip="Public Works Administration"/>
              </a:rPr>
              <a:t>: Public Works Administration</a:t>
            </a:r>
            <a:r>
              <a:rPr lang="pt-BR" altLang="pt-BR" sz="1600"/>
              <a:t> </a:t>
            </a:r>
            <a:r>
              <a:rPr lang="pt-BR" altLang="pt-BR" sz="1600">
                <a:solidFill>
                  <a:srgbClr val="080808"/>
                </a:solidFill>
              </a:rPr>
              <a:t>(PWA), </a:t>
            </a:r>
            <a:r>
              <a:rPr lang="pt-BR" altLang="pt-BR" sz="1600" i="1">
                <a:solidFill>
                  <a:schemeClr val="hlink"/>
                </a:solidFill>
                <a:hlinkClick r:id="rId4" tooltip="Civilian Conservation Corps"/>
              </a:rPr>
              <a:t>Civilian Conservation Corps</a:t>
            </a:r>
            <a:r>
              <a:rPr lang="pt-BR" altLang="pt-BR" sz="1600">
                <a:solidFill>
                  <a:schemeClr val="hlink"/>
                </a:solidFill>
              </a:rPr>
              <a:t> </a:t>
            </a:r>
            <a:r>
              <a:rPr lang="pt-BR" altLang="pt-BR" sz="1600">
                <a:solidFill>
                  <a:srgbClr val="080808"/>
                </a:solidFill>
              </a:rPr>
              <a:t>(CCC)</a:t>
            </a:r>
          </a:p>
          <a:p>
            <a:pPr lvl="2">
              <a:lnSpc>
                <a:spcPct val="90000"/>
              </a:lnSpc>
            </a:pPr>
            <a:r>
              <a:rPr lang="pt-BR" altLang="pt-BR" sz="1600"/>
              <a:t>criação de empresas para desenvolvimento regional (</a:t>
            </a:r>
            <a:r>
              <a:rPr lang="pt-BR" altLang="pt-BR" sz="1600" i="1">
                <a:solidFill>
                  <a:schemeClr val="hlink"/>
                </a:solidFill>
              </a:rPr>
              <a:t>Tennesse Valley Authority</a:t>
            </a:r>
            <a:r>
              <a:rPr lang="pt-BR" altLang="pt-BR" sz="1600" i="1"/>
              <a:t> </a:t>
            </a:r>
            <a:r>
              <a:rPr lang="pt-BR" altLang="pt-BR" sz="1600" i="1">
                <a:solidFill>
                  <a:schemeClr val="hlink"/>
                </a:solidFill>
              </a:rPr>
              <a:t>Act</a:t>
            </a:r>
            <a:r>
              <a:rPr lang="pt-BR" altLang="pt-BR" sz="1600"/>
              <a:t>) por meio de construção de obras publicas, difusão de técnicas agrícolas e atração de industrias</a:t>
            </a:r>
          </a:p>
          <a:p>
            <a:pPr lvl="3">
              <a:lnSpc>
                <a:spcPct val="90000"/>
              </a:lnSpc>
            </a:pPr>
            <a:r>
              <a:rPr lang="pt-BR" altLang="pt-BR" sz="1400" i="1">
                <a:solidFill>
                  <a:schemeClr val="hlink"/>
                </a:solidFill>
              </a:rPr>
              <a:t>Federal Emergency Relief Administration</a:t>
            </a:r>
            <a:r>
              <a:rPr lang="pt-BR" altLang="pt-BR" sz="1400"/>
              <a:t> (FERA) </a:t>
            </a:r>
          </a:p>
          <a:p>
            <a:pPr lvl="1">
              <a:lnSpc>
                <a:spcPct val="90000"/>
              </a:lnSpc>
            </a:pPr>
            <a:r>
              <a:rPr lang="pt-BR" altLang="pt-BR" sz="1800"/>
              <a:t>Planejamento governamental associado a indústria:</a:t>
            </a:r>
            <a:r>
              <a:rPr lang="pt-BR" altLang="pt-BR" sz="1800" i="1"/>
              <a:t> </a:t>
            </a:r>
            <a:r>
              <a:rPr lang="pt-BR" altLang="pt-BR" sz="1800"/>
              <a:t>evitar guerra de preços - reflação</a:t>
            </a:r>
          </a:p>
          <a:p>
            <a:pPr lvl="2">
              <a:lnSpc>
                <a:spcPct val="90000"/>
              </a:lnSpc>
            </a:pPr>
            <a:r>
              <a:rPr lang="pt-BR" altLang="pt-BR" sz="1600" i="1"/>
              <a:t>Regulações setoriais – intervenção em preços</a:t>
            </a:r>
          </a:p>
          <a:p>
            <a:pPr lvl="2">
              <a:lnSpc>
                <a:spcPct val="90000"/>
              </a:lnSpc>
            </a:pPr>
            <a:r>
              <a:rPr lang="pt-BR" altLang="pt-BR" sz="1600" i="1"/>
              <a:t> </a:t>
            </a:r>
            <a:r>
              <a:rPr lang="pt-BR" altLang="pt-BR" sz="1600"/>
              <a:t>Comissões tripartites e acordos setoriais:</a:t>
            </a:r>
          </a:p>
          <a:p>
            <a:pPr lvl="3">
              <a:lnSpc>
                <a:spcPct val="90000"/>
              </a:lnSpc>
            </a:pPr>
            <a:r>
              <a:rPr lang="pt-BR" altLang="pt-BR" sz="1600"/>
              <a:t>preços, salários, horas trabalhadas, </a:t>
            </a:r>
          </a:p>
          <a:p>
            <a:pPr lvl="3">
              <a:lnSpc>
                <a:spcPct val="90000"/>
              </a:lnSpc>
            </a:pPr>
            <a:r>
              <a:rPr lang="pt-BR" altLang="pt-BR" sz="1600"/>
              <a:t>metas de produção, acordos à montante e à jusante .</a:t>
            </a:r>
          </a:p>
          <a:p>
            <a:pPr lvl="2">
              <a:lnSpc>
                <a:spcPct val="90000"/>
              </a:lnSpc>
            </a:pPr>
            <a:r>
              <a:rPr lang="pt-BR" altLang="pt-BR" sz="1400" i="1"/>
              <a:t>Codes of fair competion  e </a:t>
            </a:r>
            <a:r>
              <a:rPr lang="pt-BR" altLang="pt-BR" sz="1600" i="1"/>
              <a:t>National Recovery Administration </a:t>
            </a:r>
            <a:endParaRPr lang="pt-BR" altLang="pt-BR" sz="1400" i="1"/>
          </a:p>
          <a:p>
            <a:pPr lvl="2">
              <a:lnSpc>
                <a:spcPct val="90000"/>
              </a:lnSpc>
            </a:pPr>
            <a:r>
              <a:rPr lang="pt-BR" altLang="pt-BR" sz="1600"/>
              <a:t>Críticas: </a:t>
            </a:r>
          </a:p>
          <a:p>
            <a:pPr lvl="3">
              <a:lnSpc>
                <a:spcPct val="90000"/>
              </a:lnSpc>
            </a:pPr>
            <a:r>
              <a:rPr lang="pt-BR" altLang="pt-BR" sz="1600"/>
              <a:t>excessiva estatização</a:t>
            </a:r>
          </a:p>
          <a:p>
            <a:pPr lvl="3">
              <a:lnSpc>
                <a:spcPct val="90000"/>
              </a:lnSpc>
            </a:pPr>
            <a:r>
              <a:rPr lang="pt-BR" altLang="pt-BR" sz="1600"/>
              <a:t>pequenas x grandes empresas: fomento de cartéis</a:t>
            </a:r>
          </a:p>
          <a:p>
            <a:pPr lvl="4">
              <a:lnSpc>
                <a:spcPct val="90000"/>
              </a:lnSpc>
            </a:pPr>
            <a:r>
              <a:rPr lang="pt-BR" altLang="pt-BR" sz="1600"/>
              <a:t>Debates em torno das leis antitruste - suspensa</a:t>
            </a:r>
          </a:p>
          <a:p>
            <a:pPr lvl="3">
              <a:lnSpc>
                <a:spcPct val="90000"/>
              </a:lnSpc>
            </a:pPr>
            <a:r>
              <a:rPr lang="pt-BR" altLang="pt-BR" sz="1600"/>
              <a:t>instrumento dos patrões x critica à legislação trabalhista</a:t>
            </a:r>
          </a:p>
          <a:p>
            <a:pPr lvl="2">
              <a:lnSpc>
                <a:spcPct val="90000"/>
              </a:lnSpc>
            </a:pPr>
            <a:r>
              <a:rPr lang="pt-BR" altLang="pt-BR" sz="1600"/>
              <a:t>Suprema corte – decide contra NRA</a:t>
            </a:r>
          </a:p>
          <a:p>
            <a:pPr lvl="1">
              <a:lnSpc>
                <a:spcPct val="90000"/>
              </a:lnSpc>
            </a:pPr>
            <a:r>
              <a:rPr lang="pt-BR" altLang="pt-BR" sz="2000"/>
              <a:t>Protecionismo – tarifa Hawley - Smoot</a:t>
            </a:r>
          </a:p>
        </p:txBody>
      </p:sp>
      <p:pic>
        <p:nvPicPr>
          <p:cNvPr id="9220" name="Picture 5" descr="File:NewDealNRA.jpg">
            <a:hlinkClick r:id="rId5"/>
            <a:extLst>
              <a:ext uri="{FF2B5EF4-FFF2-40B4-BE49-F238E27FC236}">
                <a16:creationId xmlns:a16="http://schemas.microsoft.com/office/drawing/2014/main" id="{9AD68910-47FC-4527-A8F6-46144527AD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4292600"/>
            <a:ext cx="1739900" cy="208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6C66E42A-B86E-4B3B-A894-5BC0C376F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113" y="0"/>
            <a:ext cx="7772400" cy="1143000"/>
          </a:xfrm>
        </p:spPr>
        <p:txBody>
          <a:bodyPr/>
          <a:lstStyle/>
          <a:p>
            <a:r>
              <a:rPr lang="pt-BR" altLang="pt-BR"/>
              <a:t>Medidas do New Deal (5)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3AF72D00-2AEF-4328-B84B-FEC188CB0F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388" y="1196975"/>
            <a:ext cx="8785225" cy="5661025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pt-BR" altLang="pt-BR" sz="2100"/>
              <a:t>Medidas de apoio às famílias</a:t>
            </a:r>
          </a:p>
          <a:p>
            <a:pPr lvl="1">
              <a:lnSpc>
                <a:spcPct val="80000"/>
              </a:lnSpc>
            </a:pPr>
            <a:r>
              <a:rPr lang="pt-BR" altLang="pt-BR" sz="2000"/>
              <a:t>Agencias destinadas a criação de empregos (obras publicas – barragens, conservação, plantio de arvores etc) e repasses de recursos para agencias locais (FERA)</a:t>
            </a:r>
          </a:p>
          <a:p>
            <a:pPr lvl="3">
              <a:lnSpc>
                <a:spcPct val="80000"/>
              </a:lnSpc>
            </a:pPr>
            <a:r>
              <a:rPr lang="pt-BR" altLang="pt-BR" sz="1800" i="1"/>
              <a:t>alphabet agencies</a:t>
            </a:r>
            <a:r>
              <a:rPr lang="pt-BR" altLang="pt-BR" sz="1800"/>
              <a:t> (agências alfabéticas):</a:t>
            </a:r>
            <a:r>
              <a:rPr lang="pt-BR" altLang="pt-BR" sz="1200"/>
              <a:t> </a:t>
            </a:r>
            <a:r>
              <a:rPr lang="pt-BR" altLang="pt-BR" sz="1800"/>
              <a:t>CCC, PMW, CWA, WPA, </a:t>
            </a:r>
          </a:p>
          <a:p>
            <a:pPr lvl="1">
              <a:lnSpc>
                <a:spcPct val="80000"/>
              </a:lnSpc>
            </a:pPr>
            <a:r>
              <a:rPr lang="pt-BR" altLang="pt-BR" sz="2000"/>
              <a:t>refinanciamentos de débitos hipotecários – Fannie Mae </a:t>
            </a:r>
          </a:p>
          <a:p>
            <a:pPr lvl="1">
              <a:lnSpc>
                <a:spcPct val="80000"/>
              </a:lnSpc>
            </a:pPr>
            <a:r>
              <a:rPr lang="pt-BR" altLang="pt-BR" sz="2000"/>
              <a:t>Regras (códigos) de defesa do consumidor </a:t>
            </a:r>
          </a:p>
          <a:p>
            <a:pPr lvl="2">
              <a:lnSpc>
                <a:spcPct val="80000"/>
              </a:lnSpc>
            </a:pPr>
            <a:r>
              <a:rPr lang="pt-BR" altLang="pt-BR" sz="1600" i="1"/>
              <a:t>Consumers Advisory Board</a:t>
            </a:r>
            <a:r>
              <a:rPr lang="pt-BR" altLang="pt-BR" sz="1600"/>
              <a:t> – Consumidor’s Guide</a:t>
            </a:r>
          </a:p>
          <a:p>
            <a:pPr lvl="1">
              <a:lnSpc>
                <a:spcPct val="80000"/>
              </a:lnSpc>
            </a:pPr>
            <a:r>
              <a:rPr lang="pt-BR" altLang="pt-BR" sz="2000"/>
              <a:t>recursos para necessitados: enfermos, inválidos, cegos</a:t>
            </a:r>
            <a:endParaRPr lang="pt-BR" altLang="pt-BR" sz="180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pt-BR" altLang="pt-BR" sz="2100"/>
              <a:t>Montagem de um sistema de proteção social nos EUA</a:t>
            </a:r>
          </a:p>
          <a:p>
            <a:pPr lvl="2">
              <a:lnSpc>
                <a:spcPct val="80000"/>
              </a:lnSpc>
            </a:pPr>
            <a:r>
              <a:rPr lang="pt-BR" altLang="pt-BR" sz="1800"/>
              <a:t>1935: Virada à esquerda de Roosevelt (?)</a:t>
            </a:r>
          </a:p>
          <a:p>
            <a:pPr lvl="1">
              <a:lnSpc>
                <a:spcPct val="80000"/>
              </a:lnSpc>
            </a:pPr>
            <a:r>
              <a:rPr lang="pt-BR" altLang="pt-BR" sz="2000" i="1"/>
              <a:t>Wagner Act - National Labor Relations Board </a:t>
            </a:r>
          </a:p>
          <a:p>
            <a:pPr lvl="2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pt-BR" altLang="pt-BR" sz="1800" i="1"/>
              <a:t>Elimina company unions e da liberdade de organização dos trabalhadores </a:t>
            </a:r>
          </a:p>
          <a:p>
            <a:pPr lvl="3">
              <a:lnSpc>
                <a:spcPct val="80000"/>
              </a:lnSpc>
            </a:pPr>
            <a:r>
              <a:rPr lang="pt-BR" altLang="pt-BR" sz="1800" i="1"/>
              <a:t>amplia sindicalização dos EUA e favorece negociações coletivas </a:t>
            </a:r>
          </a:p>
          <a:p>
            <a:pPr lvl="1">
              <a:lnSpc>
                <a:spcPct val="80000"/>
              </a:lnSpc>
            </a:pPr>
            <a:r>
              <a:rPr lang="pt-BR" altLang="pt-BR" sz="2000" i="1"/>
              <a:t>Social Security Act</a:t>
            </a:r>
          </a:p>
          <a:p>
            <a:pPr lvl="2">
              <a:lnSpc>
                <a:spcPct val="80000"/>
              </a:lnSpc>
            </a:pPr>
            <a:r>
              <a:rPr lang="pt-BR" altLang="pt-BR" sz="1800" i="1"/>
              <a:t>Aposentadoria – compulsoriedade (mínimo)</a:t>
            </a:r>
          </a:p>
          <a:p>
            <a:pPr lvl="2">
              <a:lnSpc>
                <a:spcPct val="80000"/>
              </a:lnSpc>
            </a:pPr>
            <a:r>
              <a:rPr lang="pt-BR" altLang="pt-BR" sz="1800" i="1"/>
              <a:t>Seguro desemprego</a:t>
            </a:r>
          </a:p>
          <a:p>
            <a:pPr lvl="1">
              <a:lnSpc>
                <a:spcPct val="80000"/>
              </a:lnSpc>
            </a:pPr>
            <a:r>
              <a:rPr lang="pt-BR" altLang="pt-BR" sz="2000" i="1"/>
              <a:t>Outras medidas trabalhistas</a:t>
            </a:r>
          </a:p>
          <a:p>
            <a:pPr lvl="2">
              <a:lnSpc>
                <a:spcPct val="80000"/>
              </a:lnSpc>
            </a:pPr>
            <a:r>
              <a:rPr lang="pt-BR" altLang="pt-BR" sz="1800" i="1"/>
              <a:t>fixou-se o salário mínimo,</a:t>
            </a:r>
            <a:r>
              <a:rPr lang="pt-BR" altLang="pt-BR" sz="1200" i="1"/>
              <a:t> </a:t>
            </a:r>
          </a:p>
          <a:p>
            <a:pPr lvl="2">
              <a:lnSpc>
                <a:spcPct val="80000"/>
              </a:lnSpc>
            </a:pPr>
            <a:r>
              <a:rPr lang="pt-BR" altLang="pt-BR" sz="1800" i="1"/>
              <a:t>Diminuição da jornada de trabalho, menores, pagamento por horas extras.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37BD543F-2097-4C07-A785-75DCF712D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113" y="0"/>
            <a:ext cx="7772400" cy="1143000"/>
          </a:xfrm>
        </p:spPr>
        <p:txBody>
          <a:bodyPr/>
          <a:lstStyle/>
          <a:p>
            <a:r>
              <a:rPr lang="pt-BR" altLang="pt-BR"/>
              <a:t>Roosevelt e o déficit Público 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C7217DD2-32D9-4D09-8572-E4BA73F9EB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3850" y="1196975"/>
            <a:ext cx="8424863" cy="51498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altLang="pt-BR" sz="2700"/>
              <a:t>Medidas – ampliação da ação do Estado possuem impactos fiscais</a:t>
            </a:r>
          </a:p>
          <a:p>
            <a:pPr lvl="1">
              <a:lnSpc>
                <a:spcPct val="80000"/>
              </a:lnSpc>
            </a:pPr>
            <a:r>
              <a:rPr lang="pt-BR" altLang="pt-BR"/>
              <a:t>Roosevelt – favorável a orçamento equilibrado</a:t>
            </a:r>
          </a:p>
          <a:p>
            <a:pPr lvl="2">
              <a:lnSpc>
                <a:spcPct val="80000"/>
              </a:lnSpc>
            </a:pPr>
            <a:r>
              <a:rPr lang="pt-BR" altLang="pt-BR"/>
              <a:t>Criticou fortemente Hoover por ter aumentado os gastos sem contrapartida</a:t>
            </a:r>
          </a:p>
          <a:p>
            <a:pPr lvl="1">
              <a:lnSpc>
                <a:spcPct val="80000"/>
              </a:lnSpc>
            </a:pPr>
            <a:r>
              <a:rPr lang="pt-BR" altLang="pt-BR"/>
              <a:t>Apesar de tentativas legais de equilibrar orçamento, na prática déficits</a:t>
            </a:r>
          </a:p>
          <a:p>
            <a:pPr lvl="2">
              <a:lnSpc>
                <a:spcPct val="80000"/>
              </a:lnSpc>
            </a:pPr>
            <a:r>
              <a:rPr lang="pt-BR" altLang="pt-BR"/>
              <a:t>Vistos como temporários, busca ampliação de receita</a:t>
            </a:r>
          </a:p>
          <a:p>
            <a:pPr lvl="2">
              <a:lnSpc>
                <a:spcPct val="80000"/>
              </a:lnSpc>
            </a:pPr>
            <a:r>
              <a:rPr lang="pt-BR" altLang="pt-BR"/>
              <a:t>Grande expansão da dívida pública </a:t>
            </a:r>
          </a:p>
          <a:p>
            <a:pPr lvl="2">
              <a:lnSpc>
                <a:spcPct val="80000"/>
              </a:lnSpc>
            </a:pPr>
            <a:r>
              <a:rPr lang="pt-BR" altLang="pt-BR"/>
              <a:t>Poderiam ter sido maiores e encurtado a crise ?</a:t>
            </a:r>
          </a:p>
          <a:p>
            <a:pPr lvl="1">
              <a:lnSpc>
                <a:spcPct val="80000"/>
              </a:lnSpc>
            </a:pPr>
            <a:r>
              <a:rPr lang="pt-BR" altLang="pt-BR"/>
              <a:t>37/38 – controle orçamentário (junto com inversão da política monetária)</a:t>
            </a:r>
          </a:p>
          <a:p>
            <a:pPr lvl="3">
              <a:lnSpc>
                <a:spcPct val="80000"/>
              </a:lnSpc>
            </a:pPr>
            <a:r>
              <a:rPr lang="pt-BR" altLang="pt-BR"/>
              <a:t>Desemprego volta a aumentar – crise em W</a:t>
            </a:r>
          </a:p>
          <a:p>
            <a:pPr lvl="3">
              <a:lnSpc>
                <a:spcPct val="80000"/>
              </a:lnSpc>
            </a:pPr>
            <a:r>
              <a:rPr lang="pt-BR" altLang="pt-BR"/>
              <a:t>2 milhões a mais de desempregados </a:t>
            </a:r>
          </a:p>
          <a:p>
            <a:pPr lvl="1">
              <a:lnSpc>
                <a:spcPct val="80000"/>
              </a:lnSpc>
            </a:pPr>
            <a:r>
              <a:rPr lang="pt-BR" altLang="pt-BR"/>
              <a:t>Antes da Guerra passa a aceitar política fiscal definitivamente expansionista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Ficheiro:Debt1929-50.jpg">
            <a:hlinkClick r:id="rId2"/>
            <a:extLst>
              <a:ext uri="{FF2B5EF4-FFF2-40B4-BE49-F238E27FC236}">
                <a16:creationId xmlns:a16="http://schemas.microsoft.com/office/drawing/2014/main" id="{061458C4-51A4-419C-9855-0956988A78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620713"/>
            <a:ext cx="7993062" cy="568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Object 2">
            <a:extLst>
              <a:ext uri="{FF2B5EF4-FFF2-40B4-BE49-F238E27FC236}">
                <a16:creationId xmlns:a16="http://schemas.microsoft.com/office/drawing/2014/main" id="{E9FF5A2A-AA93-4AED-B0CE-8E711E1B77A7}"/>
              </a:ext>
            </a:extLst>
          </p:cNvPr>
          <p:cNvGraphicFramePr>
            <a:graphicFrameLocks noGrp="1" noChangeAspect="1"/>
          </p:cNvGraphicFramePr>
          <p:nvPr>
            <p:ph/>
          </p:nvPr>
        </p:nvGraphicFramePr>
        <p:xfrm>
          <a:off x="395288" y="415925"/>
          <a:ext cx="8543925" cy="597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5" name="Gráfico" r:id="rId3" imgW="8772668" imgH="6134052" progId="MSGraph.Chart.8">
                  <p:embed followColorScheme="full"/>
                </p:oleObj>
              </mc:Choice>
              <mc:Fallback>
                <p:oleObj name="Gráfico" r:id="rId3" imgW="8772668" imgH="6134052" progId="MSGraph.Chart.8">
                  <p:embed followColorScheme="full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415925"/>
                        <a:ext cx="8543925" cy="5973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trimônio Líquido">
  <a:themeElements>
    <a:clrScheme name="Patrimônio Líquid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Patrimônio Líquid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trimônio Líquid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5474</TotalTime>
  <Words>1480</Words>
  <Application>Microsoft Office PowerPoint</Application>
  <PresentationFormat>On-screen Show (4:3)</PresentationFormat>
  <Paragraphs>176</Paragraphs>
  <Slides>20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Patrimônio Líquido</vt:lpstr>
      <vt:lpstr>Aula 21: A recuperação no pós Crise:   EUA e Europa </vt:lpstr>
      <vt:lpstr>Resposta à crise </vt:lpstr>
      <vt:lpstr>PowerPoint Presentation</vt:lpstr>
      <vt:lpstr>PowerPoint Presentation</vt:lpstr>
      <vt:lpstr>Medidas do New Deal (4) </vt:lpstr>
      <vt:lpstr>Medidas do New Deal (5)</vt:lpstr>
      <vt:lpstr>Roosevelt e o déficit Público </vt:lpstr>
      <vt:lpstr>PowerPoint Presentation</vt:lpstr>
      <vt:lpstr>PowerPoint Presentation</vt:lpstr>
      <vt:lpstr>PowerPoint Presentation</vt:lpstr>
      <vt:lpstr> Recuperação fases e características</vt:lpstr>
      <vt:lpstr>PowerPoint Presentation</vt:lpstr>
      <vt:lpstr>A Crise fora dos EUA </vt:lpstr>
      <vt:lpstr>Debates:</vt:lpstr>
      <vt:lpstr>Sistema internacional problemas antes da crise</vt:lpstr>
      <vt:lpstr>1928: fluxos de capitais norte americanos se revertem</vt:lpstr>
      <vt:lpstr>Padrão Ouro reforça e espalha crise</vt:lpstr>
      <vt:lpstr>O fim do Padrão Ouro</vt:lpstr>
      <vt:lpstr>Autarquização</vt:lpstr>
      <vt:lpstr>O que faltou no período de entre guerras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01: A Revolução Industrial</dc:title>
  <dc:creator>Familia Gremaud</dc:creator>
  <cp:lastModifiedBy>Amaury Gremaud</cp:lastModifiedBy>
  <cp:revision>217</cp:revision>
  <dcterms:created xsi:type="dcterms:W3CDTF">2010-03-02T13:48:41Z</dcterms:created>
  <dcterms:modified xsi:type="dcterms:W3CDTF">2019-06-06T22:20:26Z</dcterms:modified>
</cp:coreProperties>
</file>