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media/image35.jpg" ContentType="image/jpg"/>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9"/>
  </p:notesMasterIdLst>
  <p:sldIdLst>
    <p:sldId id="470" r:id="rId2"/>
    <p:sldId id="465" r:id="rId3"/>
    <p:sldId id="483" r:id="rId4"/>
    <p:sldId id="359" r:id="rId5"/>
    <p:sldId id="366" r:id="rId6"/>
    <p:sldId id="472" r:id="rId7"/>
    <p:sldId id="471" r:id="rId8"/>
    <p:sldId id="473" r:id="rId9"/>
    <p:sldId id="474" r:id="rId10"/>
    <p:sldId id="475" r:id="rId11"/>
    <p:sldId id="367" r:id="rId12"/>
    <p:sldId id="413" r:id="rId13"/>
    <p:sldId id="466" r:id="rId14"/>
    <p:sldId id="415" r:id="rId15"/>
    <p:sldId id="418" r:id="rId16"/>
    <p:sldId id="419" r:id="rId17"/>
    <p:sldId id="370" r:id="rId18"/>
    <p:sldId id="337" r:id="rId19"/>
    <p:sldId id="285" r:id="rId20"/>
    <p:sldId id="289" r:id="rId21"/>
    <p:sldId id="341" r:id="rId22"/>
    <p:sldId id="345" r:id="rId23"/>
    <p:sldId id="295" r:id="rId24"/>
    <p:sldId id="296" r:id="rId25"/>
    <p:sldId id="354" r:id="rId26"/>
    <p:sldId id="300" r:id="rId27"/>
    <p:sldId id="355" r:id="rId28"/>
    <p:sldId id="301" r:id="rId29"/>
    <p:sldId id="308" r:id="rId30"/>
    <p:sldId id="313" r:id="rId31"/>
    <p:sldId id="378" r:id="rId32"/>
    <p:sldId id="476" r:id="rId33"/>
    <p:sldId id="477" r:id="rId34"/>
    <p:sldId id="484" r:id="rId35"/>
    <p:sldId id="485" r:id="rId36"/>
    <p:sldId id="376" r:id="rId37"/>
    <p:sldId id="468" r:id="rId38"/>
  </p:sldIdLst>
  <p:sldSz cx="12192000" cy="6858000"/>
  <p:notesSz cx="6858000" cy="9144000"/>
  <p:defaultText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9338" autoAdjust="0"/>
    <p:restoredTop sz="94660"/>
  </p:normalViewPr>
  <p:slideViewPr>
    <p:cSldViewPr snapToGrid="0">
      <p:cViewPr varScale="1">
        <p:scale>
          <a:sx n="72" d="100"/>
          <a:sy n="72" d="100"/>
        </p:scale>
        <p:origin x="72" y="120"/>
      </p:cViewPr>
      <p:guideLst/>
    </p:cSldViewPr>
  </p:slideViewPr>
  <p:notesTextViewPr>
    <p:cViewPr>
      <p:scale>
        <a:sx n="1" d="1"/>
        <a:sy n="1" d="1"/>
      </p:scale>
      <p:origin x="0" y="0"/>
    </p:cViewPr>
  </p:notesTextViewPr>
  <p:sorterViewPr>
    <p:cViewPr>
      <p:scale>
        <a:sx n="90" d="100"/>
        <a:sy n="90"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notesMaster" Target="notesMasters/notesMaster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Cabeçalh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t-BR"/>
          </a:p>
        </p:txBody>
      </p:sp>
      <p:sp>
        <p:nvSpPr>
          <p:cNvPr id="3" name="Espaço Reservado para Dat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6A1C39A-9579-480C-9131-FEDDE24BB648}" type="datetimeFigureOut">
              <a:rPr lang="pt-BR" smtClean="0"/>
              <a:t>23/08/2021</a:t>
            </a:fld>
            <a:endParaRPr lang="pt-BR"/>
          </a:p>
        </p:txBody>
      </p:sp>
      <p:sp>
        <p:nvSpPr>
          <p:cNvPr id="4" name="Espaço Reservado para Imagem de Slide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t-BR"/>
          </a:p>
        </p:txBody>
      </p:sp>
      <p:sp>
        <p:nvSpPr>
          <p:cNvPr id="5" name="Espaço Reservado para Anotaçõe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6" name="Espaço Reservado para Rodapé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t-BR"/>
          </a:p>
        </p:txBody>
      </p:sp>
      <p:sp>
        <p:nvSpPr>
          <p:cNvPr id="7" name="Espaço Reservado para Número de Slide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A6F3AB8-03DB-49AE-A55F-74BC9EFDA7B0}" type="slidenum">
              <a:rPr lang="pt-BR" smtClean="0"/>
              <a:t>‹nº›</a:t>
            </a:fld>
            <a:endParaRPr lang="pt-BR"/>
          </a:p>
        </p:txBody>
      </p:sp>
    </p:spTree>
    <p:extLst>
      <p:ext uri="{BB962C8B-B14F-4D97-AF65-F5344CB8AC3E}">
        <p14:creationId xmlns:p14="http://schemas.microsoft.com/office/powerpoint/2010/main" val="57555321"/>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5"/>
          </p:nvPr>
        </p:nvSpPr>
        <p:spPr>
          <a:noFill/>
        </p:spPr>
        <p:txBody>
          <a:bodyPr/>
          <a:lstStyle>
            <a:lvl1pPr>
              <a:defRPr sz="1200" b="1">
                <a:solidFill>
                  <a:schemeClr val="tx1"/>
                </a:solidFill>
                <a:latin typeface="Bookman Old Style" panose="02050604050505020204" pitchFamily="18" charset="0"/>
              </a:defRPr>
            </a:lvl1pPr>
            <a:lvl2pPr marL="742950" indent="-285750">
              <a:defRPr sz="1200" b="1">
                <a:solidFill>
                  <a:schemeClr val="tx1"/>
                </a:solidFill>
                <a:latin typeface="Bookman Old Style" panose="02050604050505020204" pitchFamily="18" charset="0"/>
              </a:defRPr>
            </a:lvl2pPr>
            <a:lvl3pPr marL="1143000" indent="-228600">
              <a:defRPr sz="1200" b="1">
                <a:solidFill>
                  <a:schemeClr val="tx1"/>
                </a:solidFill>
                <a:latin typeface="Bookman Old Style" panose="02050604050505020204" pitchFamily="18" charset="0"/>
              </a:defRPr>
            </a:lvl3pPr>
            <a:lvl4pPr marL="1600200" indent="-228600">
              <a:defRPr sz="1200" b="1">
                <a:solidFill>
                  <a:schemeClr val="tx1"/>
                </a:solidFill>
                <a:latin typeface="Bookman Old Style" panose="02050604050505020204" pitchFamily="18" charset="0"/>
              </a:defRPr>
            </a:lvl4pPr>
            <a:lvl5pPr marL="2057400" indent="-228600">
              <a:defRPr sz="1200" b="1">
                <a:solidFill>
                  <a:schemeClr val="tx1"/>
                </a:solidFill>
                <a:latin typeface="Bookman Old Style" panose="02050604050505020204" pitchFamily="18" charset="0"/>
              </a:defRPr>
            </a:lvl5pPr>
            <a:lvl6pPr marL="2514600" indent="-228600" eaLnBrk="0" fontAlgn="base" hangingPunct="0">
              <a:spcBef>
                <a:spcPct val="0"/>
              </a:spcBef>
              <a:spcAft>
                <a:spcPct val="0"/>
              </a:spcAft>
              <a:defRPr sz="1200" b="1">
                <a:solidFill>
                  <a:schemeClr val="tx1"/>
                </a:solidFill>
                <a:latin typeface="Bookman Old Style" panose="02050604050505020204" pitchFamily="18" charset="0"/>
              </a:defRPr>
            </a:lvl6pPr>
            <a:lvl7pPr marL="2971800" indent="-228600" eaLnBrk="0" fontAlgn="base" hangingPunct="0">
              <a:spcBef>
                <a:spcPct val="0"/>
              </a:spcBef>
              <a:spcAft>
                <a:spcPct val="0"/>
              </a:spcAft>
              <a:defRPr sz="1200" b="1">
                <a:solidFill>
                  <a:schemeClr val="tx1"/>
                </a:solidFill>
                <a:latin typeface="Bookman Old Style" panose="02050604050505020204" pitchFamily="18" charset="0"/>
              </a:defRPr>
            </a:lvl7pPr>
            <a:lvl8pPr marL="3429000" indent="-228600" eaLnBrk="0" fontAlgn="base" hangingPunct="0">
              <a:spcBef>
                <a:spcPct val="0"/>
              </a:spcBef>
              <a:spcAft>
                <a:spcPct val="0"/>
              </a:spcAft>
              <a:defRPr sz="1200" b="1">
                <a:solidFill>
                  <a:schemeClr val="tx1"/>
                </a:solidFill>
                <a:latin typeface="Bookman Old Style" panose="02050604050505020204" pitchFamily="18" charset="0"/>
              </a:defRPr>
            </a:lvl8pPr>
            <a:lvl9pPr marL="3886200" indent="-228600" eaLnBrk="0" fontAlgn="base" hangingPunct="0">
              <a:spcBef>
                <a:spcPct val="0"/>
              </a:spcBef>
              <a:spcAft>
                <a:spcPct val="0"/>
              </a:spcAft>
              <a:defRPr sz="1200" b="1">
                <a:solidFill>
                  <a:schemeClr val="tx1"/>
                </a:solidFill>
                <a:latin typeface="Bookman Old Style" panose="02050604050505020204" pitchFamily="18" charset="0"/>
              </a:defRPr>
            </a:lvl9pPr>
          </a:lstStyle>
          <a:p>
            <a:fld id="{198C31C3-A1CA-4C82-A1E5-9877B8DE9602}" type="slidenum">
              <a:rPr lang="en-US" altLang="pt-BR" b="0">
                <a:latin typeface="Times New Roman" panose="02020603050405020304" pitchFamily="18" charset="0"/>
              </a:rPr>
              <a:pPr/>
              <a:t>18</a:t>
            </a:fld>
            <a:endParaRPr lang="en-US" altLang="pt-BR" b="0">
              <a:latin typeface="Times New Roman" panose="02020603050405020304" pitchFamily="18" charset="0"/>
            </a:endParaRPr>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p:spPr>
        <p:txBody>
          <a:bodyPr/>
          <a:lstStyle/>
          <a:p>
            <a:pPr eaLnBrk="1" hangingPunct="1"/>
            <a:endParaRPr lang="en-US" altLang="pt-BR" smtClean="0"/>
          </a:p>
        </p:txBody>
      </p:sp>
    </p:spTree>
    <p:extLst>
      <p:ext uri="{BB962C8B-B14F-4D97-AF65-F5344CB8AC3E}">
        <p14:creationId xmlns:p14="http://schemas.microsoft.com/office/powerpoint/2010/main" val="102065475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p:cNvSpPr>
            <a:spLocks noGrp="1" noChangeArrowheads="1"/>
          </p:cNvSpPr>
          <p:nvPr>
            <p:ph type="sldNum" sz="quarter" idx="5"/>
          </p:nvPr>
        </p:nvSpPr>
        <p:spPr>
          <a:noFill/>
        </p:spPr>
        <p:txBody>
          <a:bodyPr/>
          <a:lstStyle>
            <a:lvl1pPr>
              <a:defRPr sz="1200" b="1">
                <a:solidFill>
                  <a:schemeClr val="tx1"/>
                </a:solidFill>
                <a:latin typeface="Bookman Old Style" panose="02050604050505020204" pitchFamily="18" charset="0"/>
              </a:defRPr>
            </a:lvl1pPr>
            <a:lvl2pPr marL="742950" indent="-285750">
              <a:defRPr sz="1200" b="1">
                <a:solidFill>
                  <a:schemeClr val="tx1"/>
                </a:solidFill>
                <a:latin typeface="Bookman Old Style" panose="02050604050505020204" pitchFamily="18" charset="0"/>
              </a:defRPr>
            </a:lvl2pPr>
            <a:lvl3pPr marL="1143000" indent="-228600">
              <a:defRPr sz="1200" b="1">
                <a:solidFill>
                  <a:schemeClr val="tx1"/>
                </a:solidFill>
                <a:latin typeface="Bookman Old Style" panose="02050604050505020204" pitchFamily="18" charset="0"/>
              </a:defRPr>
            </a:lvl3pPr>
            <a:lvl4pPr marL="1600200" indent="-228600">
              <a:defRPr sz="1200" b="1">
                <a:solidFill>
                  <a:schemeClr val="tx1"/>
                </a:solidFill>
                <a:latin typeface="Bookman Old Style" panose="02050604050505020204" pitchFamily="18" charset="0"/>
              </a:defRPr>
            </a:lvl4pPr>
            <a:lvl5pPr marL="2057400" indent="-228600">
              <a:defRPr sz="1200" b="1">
                <a:solidFill>
                  <a:schemeClr val="tx1"/>
                </a:solidFill>
                <a:latin typeface="Bookman Old Style" panose="02050604050505020204" pitchFamily="18" charset="0"/>
              </a:defRPr>
            </a:lvl5pPr>
            <a:lvl6pPr marL="2514600" indent="-228600" eaLnBrk="0" fontAlgn="base" hangingPunct="0">
              <a:spcBef>
                <a:spcPct val="0"/>
              </a:spcBef>
              <a:spcAft>
                <a:spcPct val="0"/>
              </a:spcAft>
              <a:defRPr sz="1200" b="1">
                <a:solidFill>
                  <a:schemeClr val="tx1"/>
                </a:solidFill>
                <a:latin typeface="Bookman Old Style" panose="02050604050505020204" pitchFamily="18" charset="0"/>
              </a:defRPr>
            </a:lvl6pPr>
            <a:lvl7pPr marL="2971800" indent="-228600" eaLnBrk="0" fontAlgn="base" hangingPunct="0">
              <a:spcBef>
                <a:spcPct val="0"/>
              </a:spcBef>
              <a:spcAft>
                <a:spcPct val="0"/>
              </a:spcAft>
              <a:defRPr sz="1200" b="1">
                <a:solidFill>
                  <a:schemeClr val="tx1"/>
                </a:solidFill>
                <a:latin typeface="Bookman Old Style" panose="02050604050505020204" pitchFamily="18" charset="0"/>
              </a:defRPr>
            </a:lvl7pPr>
            <a:lvl8pPr marL="3429000" indent="-228600" eaLnBrk="0" fontAlgn="base" hangingPunct="0">
              <a:spcBef>
                <a:spcPct val="0"/>
              </a:spcBef>
              <a:spcAft>
                <a:spcPct val="0"/>
              </a:spcAft>
              <a:defRPr sz="1200" b="1">
                <a:solidFill>
                  <a:schemeClr val="tx1"/>
                </a:solidFill>
                <a:latin typeface="Bookman Old Style" panose="02050604050505020204" pitchFamily="18" charset="0"/>
              </a:defRPr>
            </a:lvl8pPr>
            <a:lvl9pPr marL="3886200" indent="-228600" eaLnBrk="0" fontAlgn="base" hangingPunct="0">
              <a:spcBef>
                <a:spcPct val="0"/>
              </a:spcBef>
              <a:spcAft>
                <a:spcPct val="0"/>
              </a:spcAft>
              <a:defRPr sz="1200" b="1">
                <a:solidFill>
                  <a:schemeClr val="tx1"/>
                </a:solidFill>
                <a:latin typeface="Bookman Old Style" panose="02050604050505020204" pitchFamily="18" charset="0"/>
              </a:defRPr>
            </a:lvl9pPr>
          </a:lstStyle>
          <a:p>
            <a:fld id="{ED5ECDBB-E781-48C9-A1CD-3AFC26D0DD65}" type="slidenum">
              <a:rPr lang="en-US" altLang="pt-BR" b="0">
                <a:latin typeface="Times New Roman" panose="02020603050405020304" pitchFamily="18" charset="0"/>
              </a:rPr>
              <a:pPr/>
              <a:t>19</a:t>
            </a:fld>
            <a:endParaRPr lang="en-US" altLang="pt-BR" b="0">
              <a:latin typeface="Times New Roman" panose="02020603050405020304" pitchFamily="18" charset="0"/>
            </a:endParaRPr>
          </a:p>
        </p:txBody>
      </p:sp>
      <p:sp>
        <p:nvSpPr>
          <p:cNvPr id="12291" name="Rectangle 2"/>
          <p:cNvSpPr>
            <a:spLocks noGrp="1" noRot="1" noChangeAspect="1" noChangeArrowheads="1" noTextEdit="1"/>
          </p:cNvSpPr>
          <p:nvPr>
            <p:ph type="sldImg"/>
          </p:nvPr>
        </p:nvSpPr>
        <p:spPr>
          <a:ln/>
        </p:spPr>
      </p:sp>
      <p:sp>
        <p:nvSpPr>
          <p:cNvPr id="12292" name="Rectangle 3"/>
          <p:cNvSpPr>
            <a:spLocks noGrp="1" noChangeArrowheads="1"/>
          </p:cNvSpPr>
          <p:nvPr>
            <p:ph type="body" idx="1"/>
          </p:nvPr>
        </p:nvSpPr>
        <p:spPr>
          <a:noFill/>
        </p:spPr>
        <p:txBody>
          <a:bodyPr/>
          <a:lstStyle/>
          <a:p>
            <a:pPr eaLnBrk="1" hangingPunct="1"/>
            <a:endParaRPr lang="en-US" altLang="pt-BR" smtClean="0"/>
          </a:p>
        </p:txBody>
      </p:sp>
    </p:spTree>
    <p:extLst>
      <p:ext uri="{BB962C8B-B14F-4D97-AF65-F5344CB8AC3E}">
        <p14:creationId xmlns:p14="http://schemas.microsoft.com/office/powerpoint/2010/main" val="26418708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7"/>
          <p:cNvSpPr>
            <a:spLocks noGrp="1" noChangeArrowheads="1"/>
          </p:cNvSpPr>
          <p:nvPr>
            <p:ph type="sldNum" sz="quarter" idx="5"/>
          </p:nvPr>
        </p:nvSpPr>
        <p:spPr>
          <a:noFill/>
        </p:spPr>
        <p:txBody>
          <a:bodyPr/>
          <a:lstStyle>
            <a:lvl1pPr>
              <a:defRPr sz="1200" b="1">
                <a:solidFill>
                  <a:schemeClr val="tx1"/>
                </a:solidFill>
                <a:latin typeface="Bookman Old Style" panose="02050604050505020204" pitchFamily="18" charset="0"/>
              </a:defRPr>
            </a:lvl1pPr>
            <a:lvl2pPr marL="742950" indent="-285750">
              <a:defRPr sz="1200" b="1">
                <a:solidFill>
                  <a:schemeClr val="tx1"/>
                </a:solidFill>
                <a:latin typeface="Bookman Old Style" panose="02050604050505020204" pitchFamily="18" charset="0"/>
              </a:defRPr>
            </a:lvl2pPr>
            <a:lvl3pPr marL="1143000" indent="-228600">
              <a:defRPr sz="1200" b="1">
                <a:solidFill>
                  <a:schemeClr val="tx1"/>
                </a:solidFill>
                <a:latin typeface="Bookman Old Style" panose="02050604050505020204" pitchFamily="18" charset="0"/>
              </a:defRPr>
            </a:lvl3pPr>
            <a:lvl4pPr marL="1600200" indent="-228600">
              <a:defRPr sz="1200" b="1">
                <a:solidFill>
                  <a:schemeClr val="tx1"/>
                </a:solidFill>
                <a:latin typeface="Bookman Old Style" panose="02050604050505020204" pitchFamily="18" charset="0"/>
              </a:defRPr>
            </a:lvl4pPr>
            <a:lvl5pPr marL="2057400" indent="-228600">
              <a:defRPr sz="1200" b="1">
                <a:solidFill>
                  <a:schemeClr val="tx1"/>
                </a:solidFill>
                <a:latin typeface="Bookman Old Style" panose="02050604050505020204" pitchFamily="18" charset="0"/>
              </a:defRPr>
            </a:lvl5pPr>
            <a:lvl6pPr marL="2514600" indent="-228600" eaLnBrk="0" fontAlgn="base" hangingPunct="0">
              <a:spcBef>
                <a:spcPct val="0"/>
              </a:spcBef>
              <a:spcAft>
                <a:spcPct val="0"/>
              </a:spcAft>
              <a:defRPr sz="1200" b="1">
                <a:solidFill>
                  <a:schemeClr val="tx1"/>
                </a:solidFill>
                <a:latin typeface="Bookman Old Style" panose="02050604050505020204" pitchFamily="18" charset="0"/>
              </a:defRPr>
            </a:lvl6pPr>
            <a:lvl7pPr marL="2971800" indent="-228600" eaLnBrk="0" fontAlgn="base" hangingPunct="0">
              <a:spcBef>
                <a:spcPct val="0"/>
              </a:spcBef>
              <a:spcAft>
                <a:spcPct val="0"/>
              </a:spcAft>
              <a:defRPr sz="1200" b="1">
                <a:solidFill>
                  <a:schemeClr val="tx1"/>
                </a:solidFill>
                <a:latin typeface="Bookman Old Style" panose="02050604050505020204" pitchFamily="18" charset="0"/>
              </a:defRPr>
            </a:lvl7pPr>
            <a:lvl8pPr marL="3429000" indent="-228600" eaLnBrk="0" fontAlgn="base" hangingPunct="0">
              <a:spcBef>
                <a:spcPct val="0"/>
              </a:spcBef>
              <a:spcAft>
                <a:spcPct val="0"/>
              </a:spcAft>
              <a:defRPr sz="1200" b="1">
                <a:solidFill>
                  <a:schemeClr val="tx1"/>
                </a:solidFill>
                <a:latin typeface="Bookman Old Style" panose="02050604050505020204" pitchFamily="18" charset="0"/>
              </a:defRPr>
            </a:lvl8pPr>
            <a:lvl9pPr marL="3886200" indent="-228600" eaLnBrk="0" fontAlgn="base" hangingPunct="0">
              <a:spcBef>
                <a:spcPct val="0"/>
              </a:spcBef>
              <a:spcAft>
                <a:spcPct val="0"/>
              </a:spcAft>
              <a:defRPr sz="1200" b="1">
                <a:solidFill>
                  <a:schemeClr val="tx1"/>
                </a:solidFill>
                <a:latin typeface="Bookman Old Style" panose="02050604050505020204" pitchFamily="18" charset="0"/>
              </a:defRPr>
            </a:lvl9pPr>
          </a:lstStyle>
          <a:p>
            <a:fld id="{868FF3AC-26EB-4033-B05D-2F8B8183DA93}" type="slidenum">
              <a:rPr lang="en-US" altLang="pt-BR" b="0">
                <a:latin typeface="Times New Roman" panose="02020603050405020304" pitchFamily="18" charset="0"/>
              </a:rPr>
              <a:pPr/>
              <a:t>20</a:t>
            </a:fld>
            <a:endParaRPr lang="en-US" altLang="pt-BR" b="0">
              <a:latin typeface="Times New Roman" panose="02020603050405020304" pitchFamily="18" charset="0"/>
            </a:endParaRPr>
          </a:p>
        </p:txBody>
      </p:sp>
      <p:sp>
        <p:nvSpPr>
          <p:cNvPr id="20483" name="Rectangle 2"/>
          <p:cNvSpPr>
            <a:spLocks noGrp="1" noRot="1" noChangeAspect="1" noChangeArrowheads="1" noTextEdit="1"/>
          </p:cNvSpPr>
          <p:nvPr>
            <p:ph type="sldImg"/>
          </p:nvPr>
        </p:nvSpPr>
        <p:spPr>
          <a:ln/>
        </p:spPr>
      </p:sp>
      <p:sp>
        <p:nvSpPr>
          <p:cNvPr id="20484" name="Rectangle 3"/>
          <p:cNvSpPr>
            <a:spLocks noGrp="1" noChangeArrowheads="1"/>
          </p:cNvSpPr>
          <p:nvPr>
            <p:ph type="body" idx="1"/>
          </p:nvPr>
        </p:nvSpPr>
        <p:spPr>
          <a:noFill/>
        </p:spPr>
        <p:txBody>
          <a:bodyPr/>
          <a:lstStyle/>
          <a:p>
            <a:pPr eaLnBrk="1" hangingPunct="1"/>
            <a:endParaRPr lang="en-US" altLang="pt-BR" smtClean="0"/>
          </a:p>
        </p:txBody>
      </p:sp>
    </p:spTree>
    <p:extLst>
      <p:ext uri="{BB962C8B-B14F-4D97-AF65-F5344CB8AC3E}">
        <p14:creationId xmlns:p14="http://schemas.microsoft.com/office/powerpoint/2010/main" val="55062473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pt-BR" smtClean="0"/>
              <a:t>Clique para editar o título mestre</a:t>
            </a:r>
            <a:endParaRPr lang="pt-BR"/>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smtClean="0"/>
              <a:t>Clique para editar o estilo do subtítulo Mestre</a:t>
            </a:r>
            <a:endParaRPr lang="pt-BR"/>
          </a:p>
        </p:txBody>
      </p:sp>
      <p:sp>
        <p:nvSpPr>
          <p:cNvPr id="4" name="Espaço Reservado para Data 3"/>
          <p:cNvSpPr>
            <a:spLocks noGrp="1"/>
          </p:cNvSpPr>
          <p:nvPr>
            <p:ph type="dt" sz="half" idx="10"/>
          </p:nvPr>
        </p:nvSpPr>
        <p:spPr/>
        <p:txBody>
          <a:bodyPr/>
          <a:lstStyle/>
          <a:p>
            <a:fld id="{947CC088-E888-4E56-BB82-71A31B53629F}" type="datetime1">
              <a:rPr lang="en-US" smtClean="0"/>
              <a:t>8/23/2021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E1A08A7-2995-4C31-B488-9B29FD58C060}" type="slidenum">
              <a:rPr lang="pt-BR" smtClean="0"/>
              <a:t>‹nº›</a:t>
            </a:fld>
            <a:endParaRPr lang="pt-BR"/>
          </a:p>
        </p:txBody>
      </p:sp>
    </p:spTree>
    <p:extLst>
      <p:ext uri="{BB962C8B-B14F-4D97-AF65-F5344CB8AC3E}">
        <p14:creationId xmlns:p14="http://schemas.microsoft.com/office/powerpoint/2010/main" val="4337088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Texto Vertical 2"/>
          <p:cNvSpPr>
            <a:spLocks noGrp="1"/>
          </p:cNvSpPr>
          <p:nvPr>
            <p:ph type="body" orient="vert" idx="1"/>
          </p:nvPr>
        </p:nvSpPr>
        <p:spPr/>
        <p:txBody>
          <a:bodyPr vert="eaVert"/>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6CD953C8-F3C4-4681-B96B-E7AC1F5C0868}" type="datetime1">
              <a:rPr lang="en-US" smtClean="0"/>
              <a:t>8/23/2021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E1A08A7-2995-4C31-B488-9B29FD58C060}" type="slidenum">
              <a:rPr lang="pt-BR" smtClean="0"/>
              <a:t>‹nº›</a:t>
            </a:fld>
            <a:endParaRPr lang="pt-BR"/>
          </a:p>
        </p:txBody>
      </p:sp>
    </p:spTree>
    <p:extLst>
      <p:ext uri="{BB962C8B-B14F-4D97-AF65-F5344CB8AC3E}">
        <p14:creationId xmlns:p14="http://schemas.microsoft.com/office/powerpoint/2010/main" val="18683675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pt-BR" smtClean="0"/>
              <a:t>Clique para editar o título mestre</a:t>
            </a:r>
            <a:endParaRPr lang="pt-BR"/>
          </a:p>
        </p:txBody>
      </p:sp>
      <p:sp>
        <p:nvSpPr>
          <p:cNvPr id="3" name="Espaço Reservado para Texto Vertical 2"/>
          <p:cNvSpPr>
            <a:spLocks noGrp="1"/>
          </p:cNvSpPr>
          <p:nvPr>
            <p:ph type="body" orient="vert" idx="1"/>
          </p:nvPr>
        </p:nvSpPr>
        <p:spPr>
          <a:xfrm>
            <a:off x="838200" y="365125"/>
            <a:ext cx="7734300" cy="5811838"/>
          </a:xfrm>
        </p:spPr>
        <p:txBody>
          <a:bodyPr vert="eaVert"/>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8B157FB6-F8E2-48FB-AA83-EF555853970D}" type="datetime1">
              <a:rPr lang="en-US" smtClean="0"/>
              <a:t>8/23/2021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E1A08A7-2995-4C31-B488-9B29FD58C060}" type="slidenum">
              <a:rPr lang="pt-BR" smtClean="0"/>
              <a:t>‹nº›</a:t>
            </a:fld>
            <a:endParaRPr lang="pt-BR"/>
          </a:p>
        </p:txBody>
      </p:sp>
    </p:spTree>
    <p:extLst>
      <p:ext uri="{BB962C8B-B14F-4D97-AF65-F5344CB8AC3E}">
        <p14:creationId xmlns:p14="http://schemas.microsoft.com/office/powerpoint/2010/main" val="356915176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cSld name="Blank">
    <p:spTree>
      <p:nvGrpSpPr>
        <p:cNvPr id="1" name=""/>
        <p:cNvGrpSpPr/>
        <p:nvPr/>
      </p:nvGrpSpPr>
      <p:grpSpPr>
        <a:xfrm>
          <a:off x="0" y="0"/>
          <a:ext cx="0" cy="0"/>
          <a:chOff x="0" y="0"/>
          <a:chExt cx="0" cy="0"/>
        </a:xfrm>
      </p:grpSpPr>
      <p:sp>
        <p:nvSpPr>
          <p:cNvPr id="2" name="Holder 2"/>
          <p:cNvSpPr>
            <a:spLocks noGrp="1"/>
          </p:cNvSpPr>
          <p:nvPr>
            <p:ph type="ftr" sz="quarter" idx="5"/>
          </p:nvPr>
        </p:nvSpPr>
        <p:spPr/>
        <p:txBody>
          <a:bodyPr lIns="0" tIns="0" rIns="0" bIns="0"/>
          <a:lstStyle>
            <a:lvl1pPr algn="ctr">
              <a:defRPr>
                <a:solidFill>
                  <a:schemeClr val="tx1">
                    <a:tint val="75000"/>
                  </a:schemeClr>
                </a:solidFill>
              </a:defRPr>
            </a:lvl1pPr>
          </a:lstStyle>
          <a:p>
            <a:endParaRPr/>
          </a:p>
        </p:txBody>
      </p:sp>
      <p:sp>
        <p:nvSpPr>
          <p:cNvPr id="3" name="Holder 3"/>
          <p:cNvSpPr>
            <a:spLocks noGrp="1"/>
          </p:cNvSpPr>
          <p:nvPr>
            <p:ph type="dt" sz="half" idx="6"/>
          </p:nvPr>
        </p:nvSpPr>
        <p:spPr/>
        <p:txBody>
          <a:bodyPr lIns="0" tIns="0" rIns="0" bIns="0"/>
          <a:lstStyle>
            <a:lvl1pPr algn="l">
              <a:defRPr>
                <a:solidFill>
                  <a:schemeClr val="tx1">
                    <a:tint val="75000"/>
                  </a:schemeClr>
                </a:solidFill>
              </a:defRPr>
            </a:lvl1pPr>
          </a:lstStyle>
          <a:p>
            <a:fld id="{D357CCA6-A6AE-46DE-9D7B-87B2A8BAD48F}" type="datetime1">
              <a:rPr lang="en-US" smtClean="0"/>
              <a:t>8/23/2021</a:t>
            </a:fld>
            <a:endParaRPr lang="en-US"/>
          </a:p>
        </p:txBody>
      </p:sp>
      <p:sp>
        <p:nvSpPr>
          <p:cNvPr id="4" name="Holder 4"/>
          <p:cNvSpPr>
            <a:spLocks noGrp="1"/>
          </p:cNvSpPr>
          <p:nvPr>
            <p:ph type="sldNum" sz="quarter" idx="7"/>
          </p:nvPr>
        </p:nvSpPr>
        <p:spPr/>
        <p:txBody>
          <a:bodyPr lIns="0" tIns="0" rIns="0" bIns="0"/>
          <a:lstStyle>
            <a:lvl1pPr algn="r">
              <a:defRPr>
                <a:solidFill>
                  <a:schemeClr val="tx1">
                    <a:tint val="75000"/>
                  </a:schemeClr>
                </a:solidFill>
              </a:defRPr>
            </a:lvl1pPr>
          </a:lstStyle>
          <a:p>
            <a:fld id="{B6F15528-21DE-4FAA-801E-634DDDAF4B2B}" type="slidenum">
              <a:t>‹nº›</a:t>
            </a:fld>
            <a:endParaRPr/>
          </a:p>
        </p:txBody>
      </p:sp>
    </p:spTree>
    <p:extLst>
      <p:ext uri="{BB962C8B-B14F-4D97-AF65-F5344CB8AC3E}">
        <p14:creationId xmlns:p14="http://schemas.microsoft.com/office/powerpoint/2010/main" val="5391898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idx="1"/>
          </p:nvPr>
        </p:nvSpPr>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10"/>
          </p:nvPr>
        </p:nvSpPr>
        <p:spPr/>
        <p:txBody>
          <a:bodyPr/>
          <a:lstStyle/>
          <a:p>
            <a:fld id="{85BDD6A2-BAC6-46C9-8381-CD3C0D9B077C}" type="datetime1">
              <a:rPr lang="en-US" smtClean="0"/>
              <a:t>8/23/2021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E1A08A7-2995-4C31-B488-9B29FD58C060}" type="slidenum">
              <a:rPr lang="pt-BR" smtClean="0"/>
              <a:t>‹nº›</a:t>
            </a:fld>
            <a:endParaRPr lang="pt-BR"/>
          </a:p>
        </p:txBody>
      </p:sp>
    </p:spTree>
    <p:extLst>
      <p:ext uri="{BB962C8B-B14F-4D97-AF65-F5344CB8AC3E}">
        <p14:creationId xmlns:p14="http://schemas.microsoft.com/office/powerpoint/2010/main" val="75588733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pt-BR" smtClean="0"/>
              <a:t>Clique para editar o título mestre</a:t>
            </a:r>
            <a:endParaRPr lang="pt-BR"/>
          </a:p>
        </p:txBody>
      </p:sp>
      <p:sp>
        <p:nvSpPr>
          <p:cNvPr id="3" name="Espaço Reservado para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smtClean="0"/>
              <a:t>Editar estilos de texto Mestre</a:t>
            </a:r>
          </a:p>
        </p:txBody>
      </p:sp>
      <p:sp>
        <p:nvSpPr>
          <p:cNvPr id="4" name="Espaço Reservado para Data 3"/>
          <p:cNvSpPr>
            <a:spLocks noGrp="1"/>
          </p:cNvSpPr>
          <p:nvPr>
            <p:ph type="dt" sz="half" idx="10"/>
          </p:nvPr>
        </p:nvSpPr>
        <p:spPr/>
        <p:txBody>
          <a:bodyPr/>
          <a:lstStyle/>
          <a:p>
            <a:fld id="{EF899B83-8C68-4C8B-8FEF-95A51FF30535}" type="datetime1">
              <a:rPr lang="en-US" smtClean="0"/>
              <a:t>8/23/2021</a:t>
            </a:fld>
            <a:endParaRPr lang="pt-BR"/>
          </a:p>
        </p:txBody>
      </p:sp>
      <p:sp>
        <p:nvSpPr>
          <p:cNvPr id="5" name="Espaço Reservado para Rodapé 4"/>
          <p:cNvSpPr>
            <a:spLocks noGrp="1"/>
          </p:cNvSpPr>
          <p:nvPr>
            <p:ph type="ftr" sz="quarter" idx="11"/>
          </p:nvPr>
        </p:nvSpPr>
        <p:spPr/>
        <p:txBody>
          <a:bodyPr/>
          <a:lstStyle/>
          <a:p>
            <a:endParaRPr lang="pt-BR"/>
          </a:p>
        </p:txBody>
      </p:sp>
      <p:sp>
        <p:nvSpPr>
          <p:cNvPr id="6" name="Espaço Reservado para Número de Slide 5"/>
          <p:cNvSpPr>
            <a:spLocks noGrp="1"/>
          </p:cNvSpPr>
          <p:nvPr>
            <p:ph type="sldNum" sz="quarter" idx="12"/>
          </p:nvPr>
        </p:nvSpPr>
        <p:spPr/>
        <p:txBody>
          <a:bodyPr/>
          <a:lstStyle/>
          <a:p>
            <a:fld id="{9E1A08A7-2995-4C31-B488-9B29FD58C060}" type="slidenum">
              <a:rPr lang="pt-BR" smtClean="0"/>
              <a:t>‹nº›</a:t>
            </a:fld>
            <a:endParaRPr lang="pt-BR"/>
          </a:p>
        </p:txBody>
      </p:sp>
    </p:spTree>
    <p:extLst>
      <p:ext uri="{BB962C8B-B14F-4D97-AF65-F5344CB8AC3E}">
        <p14:creationId xmlns:p14="http://schemas.microsoft.com/office/powerpoint/2010/main" val="297811275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Conteúdo 2"/>
          <p:cNvSpPr>
            <a:spLocks noGrp="1"/>
          </p:cNvSpPr>
          <p:nvPr>
            <p:ph sz="half" idx="1"/>
          </p:nvPr>
        </p:nvSpPr>
        <p:spPr>
          <a:xfrm>
            <a:off x="838200" y="1825625"/>
            <a:ext cx="5181600" cy="435133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Conteúdo 3"/>
          <p:cNvSpPr>
            <a:spLocks noGrp="1"/>
          </p:cNvSpPr>
          <p:nvPr>
            <p:ph sz="half" idx="2"/>
          </p:nvPr>
        </p:nvSpPr>
        <p:spPr>
          <a:xfrm>
            <a:off x="6172200" y="1825625"/>
            <a:ext cx="5181600" cy="435133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Data 4"/>
          <p:cNvSpPr>
            <a:spLocks noGrp="1"/>
          </p:cNvSpPr>
          <p:nvPr>
            <p:ph type="dt" sz="half" idx="10"/>
          </p:nvPr>
        </p:nvSpPr>
        <p:spPr/>
        <p:txBody>
          <a:bodyPr/>
          <a:lstStyle/>
          <a:p>
            <a:fld id="{F4CDD534-3C0E-4969-9C0E-23B0B7572EBF}" type="datetime1">
              <a:rPr lang="en-US" smtClean="0"/>
              <a:t>8/23/2021</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E1A08A7-2995-4C31-B488-9B29FD58C060}" type="slidenum">
              <a:rPr lang="pt-BR" smtClean="0"/>
              <a:t>‹nº›</a:t>
            </a:fld>
            <a:endParaRPr lang="pt-BR"/>
          </a:p>
        </p:txBody>
      </p:sp>
    </p:spTree>
    <p:extLst>
      <p:ext uri="{BB962C8B-B14F-4D97-AF65-F5344CB8AC3E}">
        <p14:creationId xmlns:p14="http://schemas.microsoft.com/office/powerpoint/2010/main" val="329405776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pt-BR" smtClean="0"/>
              <a:t>Clique para editar o título mestre</a:t>
            </a:r>
            <a:endParaRPr lang="pt-BR"/>
          </a:p>
        </p:txBody>
      </p:sp>
      <p:sp>
        <p:nvSpPr>
          <p:cNvPr id="3" name="Espaço Reservado para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Editar estilos de texto Mestre</a:t>
            </a:r>
          </a:p>
        </p:txBody>
      </p:sp>
      <p:sp>
        <p:nvSpPr>
          <p:cNvPr id="4" name="Espaço Reservado para Conteúdo 3"/>
          <p:cNvSpPr>
            <a:spLocks noGrp="1"/>
          </p:cNvSpPr>
          <p:nvPr>
            <p:ph sz="half" idx="2"/>
          </p:nvPr>
        </p:nvSpPr>
        <p:spPr>
          <a:xfrm>
            <a:off x="839788" y="2505075"/>
            <a:ext cx="5157787" cy="368458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5" name="Espaço Reservado para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smtClean="0"/>
              <a:t>Editar estilos de texto Mestre</a:t>
            </a:r>
          </a:p>
        </p:txBody>
      </p:sp>
      <p:sp>
        <p:nvSpPr>
          <p:cNvPr id="6" name="Espaço Reservado para Conteúdo 5"/>
          <p:cNvSpPr>
            <a:spLocks noGrp="1"/>
          </p:cNvSpPr>
          <p:nvPr>
            <p:ph sz="quarter" idx="4"/>
          </p:nvPr>
        </p:nvSpPr>
        <p:spPr>
          <a:xfrm>
            <a:off x="6172200" y="2505075"/>
            <a:ext cx="5183188" cy="3684588"/>
          </a:xfrm>
        </p:spPr>
        <p:txBody>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7" name="Espaço Reservado para Data 6"/>
          <p:cNvSpPr>
            <a:spLocks noGrp="1"/>
          </p:cNvSpPr>
          <p:nvPr>
            <p:ph type="dt" sz="half" idx="10"/>
          </p:nvPr>
        </p:nvSpPr>
        <p:spPr/>
        <p:txBody>
          <a:bodyPr/>
          <a:lstStyle/>
          <a:p>
            <a:fld id="{B192C6FA-C6B2-4245-BA2F-357E19068B09}" type="datetime1">
              <a:rPr lang="en-US" smtClean="0"/>
              <a:t>8/23/2021</a:t>
            </a:fld>
            <a:endParaRPr lang="pt-BR"/>
          </a:p>
        </p:txBody>
      </p:sp>
      <p:sp>
        <p:nvSpPr>
          <p:cNvPr id="8" name="Espaço Reservado para Rodapé 7"/>
          <p:cNvSpPr>
            <a:spLocks noGrp="1"/>
          </p:cNvSpPr>
          <p:nvPr>
            <p:ph type="ftr" sz="quarter" idx="11"/>
          </p:nvPr>
        </p:nvSpPr>
        <p:spPr/>
        <p:txBody>
          <a:bodyPr/>
          <a:lstStyle/>
          <a:p>
            <a:endParaRPr lang="pt-BR"/>
          </a:p>
        </p:txBody>
      </p:sp>
      <p:sp>
        <p:nvSpPr>
          <p:cNvPr id="9" name="Espaço Reservado para Número de Slide 8"/>
          <p:cNvSpPr>
            <a:spLocks noGrp="1"/>
          </p:cNvSpPr>
          <p:nvPr>
            <p:ph type="sldNum" sz="quarter" idx="12"/>
          </p:nvPr>
        </p:nvSpPr>
        <p:spPr/>
        <p:txBody>
          <a:bodyPr/>
          <a:lstStyle/>
          <a:p>
            <a:fld id="{9E1A08A7-2995-4C31-B488-9B29FD58C060}" type="slidenum">
              <a:rPr lang="pt-BR" smtClean="0"/>
              <a:t>‹nº›</a:t>
            </a:fld>
            <a:endParaRPr lang="pt-BR"/>
          </a:p>
        </p:txBody>
      </p:sp>
    </p:spTree>
    <p:extLst>
      <p:ext uri="{BB962C8B-B14F-4D97-AF65-F5344CB8AC3E}">
        <p14:creationId xmlns:p14="http://schemas.microsoft.com/office/powerpoint/2010/main" val="32796355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pt-BR" smtClean="0"/>
              <a:t>Clique para editar o título mestre</a:t>
            </a:r>
            <a:endParaRPr lang="pt-BR"/>
          </a:p>
        </p:txBody>
      </p:sp>
      <p:sp>
        <p:nvSpPr>
          <p:cNvPr id="3" name="Espaço Reservado para Data 2"/>
          <p:cNvSpPr>
            <a:spLocks noGrp="1"/>
          </p:cNvSpPr>
          <p:nvPr>
            <p:ph type="dt" sz="half" idx="10"/>
          </p:nvPr>
        </p:nvSpPr>
        <p:spPr/>
        <p:txBody>
          <a:bodyPr/>
          <a:lstStyle/>
          <a:p>
            <a:fld id="{8AB3E027-58F4-437F-AE9C-8C1EE77AB130}" type="datetime1">
              <a:rPr lang="en-US" smtClean="0"/>
              <a:t>8/23/2021</a:t>
            </a:fld>
            <a:endParaRPr lang="pt-BR"/>
          </a:p>
        </p:txBody>
      </p:sp>
      <p:sp>
        <p:nvSpPr>
          <p:cNvPr id="4" name="Espaço Reservado para Rodapé 3"/>
          <p:cNvSpPr>
            <a:spLocks noGrp="1"/>
          </p:cNvSpPr>
          <p:nvPr>
            <p:ph type="ftr" sz="quarter" idx="11"/>
          </p:nvPr>
        </p:nvSpPr>
        <p:spPr/>
        <p:txBody>
          <a:bodyPr/>
          <a:lstStyle/>
          <a:p>
            <a:endParaRPr lang="pt-BR"/>
          </a:p>
        </p:txBody>
      </p:sp>
      <p:sp>
        <p:nvSpPr>
          <p:cNvPr id="5" name="Espaço Reservado para Número de Slide 4"/>
          <p:cNvSpPr>
            <a:spLocks noGrp="1"/>
          </p:cNvSpPr>
          <p:nvPr>
            <p:ph type="sldNum" sz="quarter" idx="12"/>
          </p:nvPr>
        </p:nvSpPr>
        <p:spPr/>
        <p:txBody>
          <a:bodyPr/>
          <a:lstStyle/>
          <a:p>
            <a:fld id="{9E1A08A7-2995-4C31-B488-9B29FD58C060}" type="slidenum">
              <a:rPr lang="pt-BR" smtClean="0"/>
              <a:t>‹nº›</a:t>
            </a:fld>
            <a:endParaRPr lang="pt-BR"/>
          </a:p>
        </p:txBody>
      </p:sp>
    </p:spTree>
    <p:extLst>
      <p:ext uri="{BB962C8B-B14F-4D97-AF65-F5344CB8AC3E}">
        <p14:creationId xmlns:p14="http://schemas.microsoft.com/office/powerpoint/2010/main" val="8121778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Espaço Reservado para Data 1"/>
          <p:cNvSpPr>
            <a:spLocks noGrp="1"/>
          </p:cNvSpPr>
          <p:nvPr>
            <p:ph type="dt" sz="half" idx="10"/>
          </p:nvPr>
        </p:nvSpPr>
        <p:spPr/>
        <p:txBody>
          <a:bodyPr/>
          <a:lstStyle/>
          <a:p>
            <a:fld id="{06607C8C-837B-424C-92F5-ED840E979FCA}" type="datetime1">
              <a:rPr lang="en-US" smtClean="0"/>
              <a:t>8/23/2021</a:t>
            </a:fld>
            <a:endParaRPr lang="pt-BR"/>
          </a:p>
        </p:txBody>
      </p:sp>
      <p:sp>
        <p:nvSpPr>
          <p:cNvPr id="3" name="Espaço Reservado para Rodapé 2"/>
          <p:cNvSpPr>
            <a:spLocks noGrp="1"/>
          </p:cNvSpPr>
          <p:nvPr>
            <p:ph type="ftr" sz="quarter" idx="11"/>
          </p:nvPr>
        </p:nvSpPr>
        <p:spPr/>
        <p:txBody>
          <a:bodyPr/>
          <a:lstStyle/>
          <a:p>
            <a:endParaRPr lang="pt-BR"/>
          </a:p>
        </p:txBody>
      </p:sp>
      <p:sp>
        <p:nvSpPr>
          <p:cNvPr id="4" name="Espaço Reservado para Número de Slide 3"/>
          <p:cNvSpPr>
            <a:spLocks noGrp="1"/>
          </p:cNvSpPr>
          <p:nvPr>
            <p:ph type="sldNum" sz="quarter" idx="12"/>
          </p:nvPr>
        </p:nvSpPr>
        <p:spPr/>
        <p:txBody>
          <a:bodyPr/>
          <a:lstStyle/>
          <a:p>
            <a:fld id="{9E1A08A7-2995-4C31-B488-9B29FD58C060}" type="slidenum">
              <a:rPr lang="pt-BR" smtClean="0"/>
              <a:t>‹nº›</a:t>
            </a:fld>
            <a:endParaRPr lang="pt-BR"/>
          </a:p>
        </p:txBody>
      </p:sp>
    </p:spTree>
    <p:extLst>
      <p:ext uri="{BB962C8B-B14F-4D97-AF65-F5344CB8AC3E}">
        <p14:creationId xmlns:p14="http://schemas.microsoft.com/office/powerpoint/2010/main" val="1320842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Conteú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Editar estilos de texto Mestre</a:t>
            </a:r>
          </a:p>
        </p:txBody>
      </p:sp>
      <p:sp>
        <p:nvSpPr>
          <p:cNvPr id="5" name="Espaço Reservado para Data 4"/>
          <p:cNvSpPr>
            <a:spLocks noGrp="1"/>
          </p:cNvSpPr>
          <p:nvPr>
            <p:ph type="dt" sz="half" idx="10"/>
          </p:nvPr>
        </p:nvSpPr>
        <p:spPr/>
        <p:txBody>
          <a:bodyPr/>
          <a:lstStyle/>
          <a:p>
            <a:fld id="{52CD6625-E992-46DB-BD7B-CEB39A133E39}" type="datetime1">
              <a:rPr lang="en-US" smtClean="0"/>
              <a:t>8/23/2021</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E1A08A7-2995-4C31-B488-9B29FD58C060}" type="slidenum">
              <a:rPr lang="pt-BR" smtClean="0"/>
              <a:t>‹nº›</a:t>
            </a:fld>
            <a:endParaRPr lang="pt-BR"/>
          </a:p>
        </p:txBody>
      </p:sp>
    </p:spTree>
    <p:extLst>
      <p:ext uri="{BB962C8B-B14F-4D97-AF65-F5344CB8AC3E}">
        <p14:creationId xmlns:p14="http://schemas.microsoft.com/office/powerpoint/2010/main" val="38222709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pt-BR" smtClean="0"/>
              <a:t>Clique para editar o título mestre</a:t>
            </a:r>
            <a:endParaRPr lang="pt-BR"/>
          </a:p>
        </p:txBody>
      </p:sp>
      <p:sp>
        <p:nvSpPr>
          <p:cNvPr id="3" name="Espaço Reservado para Imagem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t-BR"/>
          </a:p>
        </p:txBody>
      </p:sp>
      <p:sp>
        <p:nvSpPr>
          <p:cNvPr id="4" name="Espaço Reservado para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smtClean="0"/>
              <a:t>Editar estilos de texto Mestre</a:t>
            </a:r>
          </a:p>
        </p:txBody>
      </p:sp>
      <p:sp>
        <p:nvSpPr>
          <p:cNvPr id="5" name="Espaço Reservado para Data 4"/>
          <p:cNvSpPr>
            <a:spLocks noGrp="1"/>
          </p:cNvSpPr>
          <p:nvPr>
            <p:ph type="dt" sz="half" idx="10"/>
          </p:nvPr>
        </p:nvSpPr>
        <p:spPr/>
        <p:txBody>
          <a:bodyPr/>
          <a:lstStyle/>
          <a:p>
            <a:fld id="{47C78098-1B66-4FFA-8BBC-0873D97123B1}" type="datetime1">
              <a:rPr lang="en-US" smtClean="0"/>
              <a:t>8/23/2021</a:t>
            </a:fld>
            <a:endParaRPr lang="pt-BR"/>
          </a:p>
        </p:txBody>
      </p:sp>
      <p:sp>
        <p:nvSpPr>
          <p:cNvPr id="6" name="Espaço Reservado para Rodapé 5"/>
          <p:cNvSpPr>
            <a:spLocks noGrp="1"/>
          </p:cNvSpPr>
          <p:nvPr>
            <p:ph type="ftr" sz="quarter" idx="11"/>
          </p:nvPr>
        </p:nvSpPr>
        <p:spPr/>
        <p:txBody>
          <a:bodyPr/>
          <a:lstStyle/>
          <a:p>
            <a:endParaRPr lang="pt-BR"/>
          </a:p>
        </p:txBody>
      </p:sp>
      <p:sp>
        <p:nvSpPr>
          <p:cNvPr id="7" name="Espaço Reservado para Número de Slide 6"/>
          <p:cNvSpPr>
            <a:spLocks noGrp="1"/>
          </p:cNvSpPr>
          <p:nvPr>
            <p:ph type="sldNum" sz="quarter" idx="12"/>
          </p:nvPr>
        </p:nvSpPr>
        <p:spPr/>
        <p:txBody>
          <a:bodyPr/>
          <a:lstStyle/>
          <a:p>
            <a:fld id="{9E1A08A7-2995-4C31-B488-9B29FD58C060}" type="slidenum">
              <a:rPr lang="pt-BR" smtClean="0"/>
              <a:t>‹nº›</a:t>
            </a:fld>
            <a:endParaRPr lang="pt-BR"/>
          </a:p>
        </p:txBody>
      </p:sp>
    </p:spTree>
    <p:extLst>
      <p:ext uri="{BB962C8B-B14F-4D97-AF65-F5344CB8AC3E}">
        <p14:creationId xmlns:p14="http://schemas.microsoft.com/office/powerpoint/2010/main" val="7027650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ço Reservado para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pt-BR" smtClean="0"/>
              <a:t>Clique para editar o título mestre</a:t>
            </a:r>
            <a:endParaRPr lang="pt-BR"/>
          </a:p>
        </p:txBody>
      </p:sp>
      <p:sp>
        <p:nvSpPr>
          <p:cNvPr id="3" name="Espaço Reservado para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pt-BR" smtClean="0"/>
              <a:t>Editar estilos de texto Mestre</a:t>
            </a:r>
          </a:p>
          <a:p>
            <a:pPr lvl="1"/>
            <a:r>
              <a:rPr lang="pt-BR" smtClean="0"/>
              <a:t>Segundo nível</a:t>
            </a:r>
          </a:p>
          <a:p>
            <a:pPr lvl="2"/>
            <a:r>
              <a:rPr lang="pt-BR" smtClean="0"/>
              <a:t>Terceiro nível</a:t>
            </a:r>
          </a:p>
          <a:p>
            <a:pPr lvl="3"/>
            <a:r>
              <a:rPr lang="pt-BR" smtClean="0"/>
              <a:t>Quarto nível</a:t>
            </a:r>
          </a:p>
          <a:p>
            <a:pPr lvl="4"/>
            <a:r>
              <a:rPr lang="pt-BR" smtClean="0"/>
              <a:t>Quinto nível</a:t>
            </a:r>
            <a:endParaRPr lang="pt-BR"/>
          </a:p>
        </p:txBody>
      </p:sp>
      <p:sp>
        <p:nvSpPr>
          <p:cNvPr id="4" name="Espaço Reservado para Dat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54009581-C31B-496D-B712-6A9715464E62}" type="datetime1">
              <a:rPr lang="en-US" smtClean="0"/>
              <a:t>8/23/2021</a:t>
            </a:fld>
            <a:endParaRPr lang="pt-BR"/>
          </a:p>
        </p:txBody>
      </p:sp>
      <p:sp>
        <p:nvSpPr>
          <p:cNvPr id="5" name="Espaço Reservado para Rodapé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pt-BR"/>
          </a:p>
        </p:txBody>
      </p:sp>
      <p:sp>
        <p:nvSpPr>
          <p:cNvPr id="6" name="Espaço Reservado para Número de Slide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E1A08A7-2995-4C31-B488-9B29FD58C060}" type="slidenum">
              <a:rPr lang="pt-BR" smtClean="0"/>
              <a:t>‹nº›</a:t>
            </a:fld>
            <a:endParaRPr lang="pt-BR"/>
          </a:p>
        </p:txBody>
      </p:sp>
    </p:spTree>
    <p:extLst>
      <p:ext uri="{BB962C8B-B14F-4D97-AF65-F5344CB8AC3E}">
        <p14:creationId xmlns:p14="http://schemas.microsoft.com/office/powerpoint/2010/main" val="214395167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t-B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elidamarnunes@gmail.com" TargetMode="External"/><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gif"/><Relationship Id="rId2" Type="http://schemas.openxmlformats.org/officeDocument/2006/relationships/image" Target="../media/image10.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2.jpeg"/></Relationships>
</file>

<file path=ppt/slides/_rels/slide1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gif"/><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5.jpeg"/></Relationships>
</file>

<file path=ppt/slides/_rels/slide1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18.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1.png"/></Relationships>
</file>

<file path=ppt/slides/_rels/slide16.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17.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png"/><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6.jpeg"/></Relationships>
</file>

<file path=ppt/slides/_rels/slide1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xml"/><Relationship Id="rId1" Type="http://schemas.openxmlformats.org/officeDocument/2006/relationships/slideLayout" Target="../slideLayouts/slideLayout2.xml"/><Relationship Id="rId5" Type="http://schemas.openxmlformats.org/officeDocument/2006/relationships/image" Target="../media/image3.jpe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29.jpeg"/><Relationship Id="rId7" Type="http://schemas.openxmlformats.org/officeDocument/2006/relationships/image" Target="../media/image33.jpe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32.jpg"/><Relationship Id="rId5" Type="http://schemas.openxmlformats.org/officeDocument/2006/relationships/image" Target="../media/image31.jpeg"/><Relationship Id="rId4" Type="http://schemas.openxmlformats.org/officeDocument/2006/relationships/image" Target="../media/image30.jpeg"/></Relationships>
</file>

<file path=ppt/slides/_rels/slide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4.gif"/><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jpeg"/></Relationships>
</file>

<file path=ppt/slides/_rels/slide2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5.jp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37.wm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38.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0.jpe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3.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image" Target="../media/image44.jpeg"/><Relationship Id="rId1" Type="http://schemas.openxmlformats.org/officeDocument/2006/relationships/slideLayout" Target="../slideLayouts/slideLayout7.xml"/><Relationship Id="rId4" Type="http://schemas.openxmlformats.org/officeDocument/2006/relationships/image" Target="../media/image3.jpeg"/></Relationships>
</file>

<file path=ppt/slides/_rels/slide29.xml.rels><?xml version="1.0" encoding="UTF-8" standalone="yes"?>
<Relationships xmlns="http://schemas.openxmlformats.org/package/2006/relationships"><Relationship Id="rId8" Type="http://schemas.openxmlformats.org/officeDocument/2006/relationships/image" Target="../media/image3.jpeg"/><Relationship Id="rId3" Type="http://schemas.openxmlformats.org/officeDocument/2006/relationships/image" Target="../media/image47.jpeg"/><Relationship Id="rId7" Type="http://schemas.openxmlformats.org/officeDocument/2006/relationships/image" Target="../media/image51.jpeg"/><Relationship Id="rId2" Type="http://schemas.openxmlformats.org/officeDocument/2006/relationships/image" Target="../media/image46.jpeg"/><Relationship Id="rId1" Type="http://schemas.openxmlformats.org/officeDocument/2006/relationships/slideLayout" Target="../slideLayouts/slideLayout7.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png"/><Relationship Id="rId1" Type="http://schemas.openxmlformats.org/officeDocument/2006/relationships/slideLayout" Target="../slideLayouts/slideLayout7.xml"/><Relationship Id="rId5" Type="http://schemas.openxmlformats.org/officeDocument/2006/relationships/image" Target="../media/image3.jpeg"/><Relationship Id="rId4" Type="http://schemas.openxmlformats.org/officeDocument/2006/relationships/image" Target="../media/image54.jpeg"/></Relationships>
</file>

<file path=ppt/slides/_rels/slide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hyperlink" Target="https://www.youtube.com/watch?v=4i1_v5wL4uk" TargetMode="External"/><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hyperlink" Target="mailto:elidamarnunes@gmail.com" TargetMode="External"/><Relationship Id="rId2" Type="http://schemas.openxmlformats.org/officeDocument/2006/relationships/image" Target="../media/image58.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Imagem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4625"/>
            <a:ext cx="994610" cy="994610"/>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
          <p:cNvSpPr txBox="1">
            <a:spLocks noChangeArrowheads="1"/>
          </p:cNvSpPr>
          <p:nvPr/>
        </p:nvSpPr>
        <p:spPr bwMode="auto">
          <a:xfrm>
            <a:off x="497306" y="378987"/>
            <a:ext cx="10635914" cy="19732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round/>
                <a:headEnd/>
                <a:tailEnd/>
              </a14:hiddenLine>
            </a:ext>
          </a:extLst>
        </p:spPr>
        <p:txBody>
          <a:bodyPr lIns="90000" tIns="45000" rIns="90000" bIns="45000"/>
          <a:lstStyle>
            <a:lvl1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1pPr>
            <a:lvl2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2pPr>
            <a:lvl3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3pPr>
            <a:lvl4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4pPr>
            <a:lvl5pPr>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ct val="0"/>
              </a:spcBef>
              <a:spcAft>
                <a:spcPct val="0"/>
              </a:spcAft>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chemeClr val="bg1"/>
                </a:solidFill>
                <a:latin typeface="Times New Roman" panose="02020603050405020304" pitchFamily="18" charset="0"/>
                <a:ea typeface="Microsoft YaHei" panose="020B0503020204020204" pitchFamily="34" charset="-122"/>
              </a:defRPr>
            </a:lvl9pPr>
          </a:lstStyle>
          <a:p>
            <a:pPr algn="ctr" eaLnBrk="1" hangingPunct="1">
              <a:buSzPct val="100000"/>
              <a:buFont typeface="Times New Roman" panose="02020603050405020304" pitchFamily="18" charset="0"/>
              <a:buNone/>
            </a:pPr>
            <a:r>
              <a:rPr lang="pt-BR" altLang="en-US" sz="2600" dirty="0" smtClean="0">
                <a:solidFill>
                  <a:schemeClr val="tx1"/>
                </a:solidFill>
                <a:cs typeface="Times New Roman" panose="02020603050405020304" pitchFamily="18" charset="0"/>
              </a:rPr>
              <a:t>Disciplina</a:t>
            </a:r>
            <a:r>
              <a:rPr lang="pt-BR" altLang="en-US" sz="2600" dirty="0">
                <a:solidFill>
                  <a:schemeClr val="tx1"/>
                </a:solidFill>
                <a:cs typeface="Times New Roman" panose="02020603050405020304" pitchFamily="18" charset="0"/>
              </a:rPr>
              <a:t>: </a:t>
            </a:r>
            <a:r>
              <a:rPr lang="pt-BR" altLang="en-US" sz="2600" dirty="0" smtClean="0">
                <a:solidFill>
                  <a:schemeClr val="tx1"/>
                </a:solidFill>
                <a:cs typeface="Times New Roman" panose="02020603050405020304" pitchFamily="18" charset="0"/>
              </a:rPr>
              <a:t>ACH5527 - </a:t>
            </a:r>
            <a:r>
              <a:rPr lang="pt-BR" altLang="en-US" sz="2600" dirty="0" err="1" smtClean="0">
                <a:solidFill>
                  <a:schemeClr val="tx1"/>
                </a:solidFill>
                <a:cs typeface="Times New Roman" panose="02020603050405020304" pitchFamily="18" charset="0"/>
              </a:rPr>
              <a:t>Biorremediação</a:t>
            </a:r>
            <a:endParaRPr lang="pt-BR" altLang="en-US" sz="2600" dirty="0">
              <a:solidFill>
                <a:schemeClr val="tx1"/>
              </a:solidFill>
              <a:cs typeface="Times New Roman" panose="02020603050405020304" pitchFamily="18" charset="0"/>
            </a:endParaRPr>
          </a:p>
          <a:p>
            <a:pPr algn="ctr" eaLnBrk="1" hangingPunct="1">
              <a:buSzPct val="100000"/>
              <a:buFont typeface="Times New Roman" panose="02020603050405020304" pitchFamily="18" charset="0"/>
              <a:buNone/>
            </a:pPr>
            <a:endParaRPr lang="pt-BR" altLang="en-US" sz="2600" dirty="0" smtClean="0">
              <a:solidFill>
                <a:schemeClr val="tx1"/>
              </a:solidFill>
              <a:cs typeface="Times New Roman" panose="02020603050405020304" pitchFamily="18" charset="0"/>
            </a:endParaRPr>
          </a:p>
          <a:p>
            <a:pPr algn="ctr" eaLnBrk="1" hangingPunct="1">
              <a:buSzPct val="100000"/>
              <a:buFont typeface="Times New Roman" panose="02020603050405020304" pitchFamily="18" charset="0"/>
              <a:buNone/>
            </a:pPr>
            <a:r>
              <a:rPr lang="pt-BR" altLang="en-US" sz="2600" dirty="0" smtClean="0">
                <a:solidFill>
                  <a:schemeClr val="tx1"/>
                </a:solidFill>
                <a:cs typeface="Times New Roman" panose="02020603050405020304" pitchFamily="18" charset="0"/>
              </a:rPr>
              <a:t>Aula: 02</a:t>
            </a:r>
          </a:p>
          <a:p>
            <a:pPr algn="ctr" eaLnBrk="1" hangingPunct="1">
              <a:buSzPct val="100000"/>
              <a:buFont typeface="Times New Roman" panose="02020603050405020304" pitchFamily="18" charset="0"/>
              <a:buNone/>
            </a:pPr>
            <a:endParaRPr lang="pt-BR" altLang="en-US" sz="2600" dirty="0" smtClean="0">
              <a:solidFill>
                <a:schemeClr val="tx1"/>
              </a:solidFill>
              <a:cs typeface="Times New Roman" panose="02020603050405020304" pitchFamily="18" charset="0"/>
            </a:endParaRPr>
          </a:p>
          <a:p>
            <a:pPr algn="ctr" eaLnBrk="1" hangingPunct="1">
              <a:buSzPct val="100000"/>
              <a:buFont typeface="Times New Roman" panose="02020603050405020304" pitchFamily="18" charset="0"/>
              <a:buNone/>
            </a:pPr>
            <a:r>
              <a:rPr lang="pt-BR" altLang="en-US" sz="4800" b="1" dirty="0" smtClean="0">
                <a:solidFill>
                  <a:srgbClr val="FF0000"/>
                </a:solidFill>
                <a:cs typeface="Times New Roman" panose="02020603050405020304" pitchFamily="18" charset="0"/>
              </a:rPr>
              <a:t>INTRODUÇÃO À BIORREMEDIAÇÃO &amp; ECOTOXICOLOGIA</a:t>
            </a:r>
            <a:endParaRPr lang="pt-BR" altLang="en-US" sz="4000" b="1" i="1" dirty="0" smtClean="0">
              <a:solidFill>
                <a:srgbClr val="FF0000"/>
              </a:solidFill>
              <a:cs typeface="Times New Roman" panose="02020603050405020304" pitchFamily="18" charset="0"/>
            </a:endParaRPr>
          </a:p>
          <a:p>
            <a:pPr algn="ctr" eaLnBrk="1" hangingPunct="1">
              <a:buSzPct val="100000"/>
              <a:buFont typeface="Times New Roman" panose="02020603050405020304" pitchFamily="18" charset="0"/>
              <a:buNone/>
            </a:pPr>
            <a:endParaRPr lang="pt-BR" altLang="en-US" sz="2600" dirty="0" smtClean="0">
              <a:solidFill>
                <a:srgbClr val="7030A0"/>
              </a:solidFill>
              <a:cs typeface="Times New Roman" panose="02020603050405020304" pitchFamily="18" charset="0"/>
            </a:endParaRPr>
          </a:p>
          <a:p>
            <a:pPr algn="ctr" eaLnBrk="1" hangingPunct="1">
              <a:buSzPct val="100000"/>
              <a:buFont typeface="Times New Roman" panose="02020603050405020304" pitchFamily="18" charset="0"/>
              <a:buNone/>
            </a:pPr>
            <a:r>
              <a:rPr lang="pt-BR" altLang="en-US" sz="2600" dirty="0" smtClean="0">
                <a:solidFill>
                  <a:schemeClr val="tx1"/>
                </a:solidFill>
                <a:cs typeface="Times New Roman" panose="02020603050405020304" pitchFamily="18" charset="0"/>
              </a:rPr>
              <a:t>Prof. </a:t>
            </a:r>
            <a:r>
              <a:rPr lang="pt-BR" altLang="en-US" sz="2600" dirty="0" err="1" smtClean="0">
                <a:solidFill>
                  <a:schemeClr val="tx1"/>
                </a:solidFill>
                <a:cs typeface="Times New Roman" panose="02020603050405020304" pitchFamily="18" charset="0"/>
              </a:rPr>
              <a:t>Elidamar</a:t>
            </a:r>
            <a:r>
              <a:rPr lang="pt-BR" altLang="en-US" sz="2600" dirty="0" smtClean="0">
                <a:solidFill>
                  <a:schemeClr val="tx1"/>
                </a:solidFill>
                <a:cs typeface="Times New Roman" panose="02020603050405020304" pitchFamily="18" charset="0"/>
              </a:rPr>
              <a:t> Nunes de Carvalho Lima </a:t>
            </a:r>
          </a:p>
          <a:p>
            <a:pPr algn="ctr" eaLnBrk="1" hangingPunct="1">
              <a:buSzPct val="100000"/>
              <a:buFont typeface="Times New Roman" panose="02020603050405020304" pitchFamily="18" charset="0"/>
              <a:buNone/>
            </a:pPr>
            <a:r>
              <a:rPr lang="pt-BR" altLang="en-US" sz="2600" dirty="0" err="1" smtClean="0">
                <a:solidFill>
                  <a:schemeClr val="tx1"/>
                </a:solidFill>
                <a:cs typeface="Times New Roman" panose="02020603050405020304" pitchFamily="18" charset="0"/>
              </a:rPr>
              <a:t>email</a:t>
            </a:r>
            <a:r>
              <a:rPr lang="pt-BR" altLang="en-US" sz="2600" dirty="0">
                <a:solidFill>
                  <a:schemeClr val="tx1"/>
                </a:solidFill>
                <a:cs typeface="Times New Roman" panose="02020603050405020304" pitchFamily="18" charset="0"/>
              </a:rPr>
              <a:t>: </a:t>
            </a:r>
            <a:r>
              <a:rPr lang="pt-BR" altLang="en-US" sz="2600" dirty="0" smtClean="0">
                <a:solidFill>
                  <a:srgbClr val="7030A0"/>
                </a:solidFill>
                <a:cs typeface="Times New Roman" panose="02020603050405020304" pitchFamily="18" charset="0"/>
                <a:hlinkClick r:id="rId3"/>
              </a:rPr>
              <a:t>elidamarnunes@usp.br</a:t>
            </a:r>
            <a:endParaRPr lang="pt-BR" altLang="en-US" sz="2600" dirty="0">
              <a:solidFill>
                <a:srgbClr val="7030A0"/>
              </a:solidFill>
              <a:cs typeface="Times New Roman" panose="02020603050405020304" pitchFamily="18" charset="0"/>
            </a:endParaRPr>
          </a:p>
          <a:p>
            <a:pPr eaLnBrk="1" hangingPunct="1">
              <a:buSzPct val="100000"/>
              <a:buFont typeface="Times New Roman" panose="02020603050405020304" pitchFamily="18" charset="0"/>
              <a:buNone/>
            </a:pPr>
            <a:endParaRPr lang="pt-BR" altLang="en-US" sz="2600" dirty="0" smtClean="0">
              <a:solidFill>
                <a:srgbClr val="7030A0"/>
              </a:solidFill>
              <a:cs typeface="Times New Roman" panose="02020603050405020304" pitchFamily="18" charset="0"/>
            </a:endParaRPr>
          </a:p>
          <a:p>
            <a:pPr eaLnBrk="1" hangingPunct="1">
              <a:buSzPct val="100000"/>
              <a:buFont typeface="Times New Roman" panose="02020603050405020304" pitchFamily="18" charset="0"/>
              <a:buNone/>
            </a:pPr>
            <a:endParaRPr lang="pt-BR" altLang="en-US" sz="2600" dirty="0">
              <a:solidFill>
                <a:srgbClr val="7030A0"/>
              </a:solidFill>
              <a:cs typeface="Times New Roman" panose="02020603050405020304" pitchFamily="18" charset="0"/>
            </a:endParaRPr>
          </a:p>
          <a:p>
            <a:pPr algn="ctr" eaLnBrk="1" hangingPunct="1">
              <a:buSzPct val="100000"/>
              <a:buFont typeface="Times New Roman" panose="02020603050405020304" pitchFamily="18" charset="0"/>
              <a:buNone/>
            </a:pPr>
            <a:r>
              <a:rPr lang="pt-BR" altLang="en-US" sz="2600" dirty="0">
                <a:solidFill>
                  <a:schemeClr val="tx1"/>
                </a:solidFill>
                <a:cs typeface="Times New Roman" panose="02020603050405020304" pitchFamily="18" charset="0"/>
              </a:rPr>
              <a:t>São Paulo, </a:t>
            </a:r>
            <a:r>
              <a:rPr lang="pt-BR" altLang="en-US" sz="2600" dirty="0" smtClean="0">
                <a:solidFill>
                  <a:schemeClr val="tx1"/>
                </a:solidFill>
                <a:cs typeface="Times New Roman" panose="02020603050405020304" pitchFamily="18" charset="0"/>
              </a:rPr>
              <a:t>23 </a:t>
            </a:r>
            <a:r>
              <a:rPr lang="pt-BR" altLang="en-US" sz="2600" dirty="0">
                <a:solidFill>
                  <a:schemeClr val="tx1"/>
                </a:solidFill>
                <a:cs typeface="Times New Roman" panose="02020603050405020304" pitchFamily="18" charset="0"/>
              </a:rPr>
              <a:t>de </a:t>
            </a:r>
            <a:r>
              <a:rPr lang="pt-BR" altLang="en-US" sz="2600" dirty="0" smtClean="0">
                <a:solidFill>
                  <a:schemeClr val="tx1"/>
                </a:solidFill>
                <a:cs typeface="Times New Roman" panose="02020603050405020304" pitchFamily="18" charset="0"/>
              </a:rPr>
              <a:t>Agosto de 2021</a:t>
            </a:r>
            <a:endParaRPr lang="pt-BR" altLang="en-US" dirty="0">
              <a:solidFill>
                <a:srgbClr val="7030A0"/>
              </a:solidFill>
              <a:cs typeface="Times New Roman" panose="02020603050405020304" pitchFamily="18" charset="0"/>
            </a:endParaRPr>
          </a:p>
          <a:p>
            <a:pPr eaLnBrk="1" hangingPunct="1">
              <a:buSzPct val="100000"/>
              <a:buFont typeface="Times New Roman" panose="02020603050405020304" pitchFamily="18" charset="0"/>
              <a:buNone/>
            </a:pPr>
            <a:endParaRPr lang="pt-BR" altLang="en-US" dirty="0">
              <a:solidFill>
                <a:srgbClr val="7030A0"/>
              </a:solidFill>
              <a:cs typeface="Times New Roman" panose="02020603050405020304" pitchFamily="18" charset="0"/>
            </a:endParaRPr>
          </a:p>
          <a:p>
            <a:pPr eaLnBrk="1" hangingPunct="1">
              <a:buSzPct val="100000"/>
            </a:pPr>
            <a:endParaRPr lang="pt-BR" altLang="en-US" dirty="0">
              <a:solidFill>
                <a:srgbClr val="7030A0"/>
              </a:solidFill>
              <a:cs typeface="Times New Roman" panose="02020603050405020304" pitchFamily="18" charset="0"/>
            </a:endParaRPr>
          </a:p>
        </p:txBody>
      </p:sp>
      <p:sp>
        <p:nvSpPr>
          <p:cNvPr id="2" name="Espaço Reservado para Número de Slide 1"/>
          <p:cNvSpPr>
            <a:spLocks noGrp="1"/>
          </p:cNvSpPr>
          <p:nvPr>
            <p:ph type="sldNum" sz="quarter" idx="12"/>
          </p:nvPr>
        </p:nvSpPr>
        <p:spPr/>
        <p:txBody>
          <a:bodyPr/>
          <a:lstStyle/>
          <a:p>
            <a:fld id="{E36D1638-8690-4664-9A67-0649ADF23F1F}" type="slidenum">
              <a:rPr lang="pt-BR" smtClean="0"/>
              <a:t>1</a:t>
            </a:fld>
            <a:endParaRPr lang="pt-BR"/>
          </a:p>
        </p:txBody>
      </p:sp>
    </p:spTree>
    <p:extLst>
      <p:ext uri="{BB962C8B-B14F-4D97-AF65-F5344CB8AC3E}">
        <p14:creationId xmlns:p14="http://schemas.microsoft.com/office/powerpoint/2010/main" val="158122068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1066526" y="-283711"/>
            <a:ext cx="10287274" cy="1325563"/>
          </a:xfrm>
        </p:spPr>
        <p:txBody>
          <a:bodyPr>
            <a:normAutofit/>
          </a:bodyPr>
          <a:lstStyle/>
          <a:p>
            <a:pPr algn="ctr"/>
            <a:r>
              <a:rPr lang="pt-BR" sz="4000" b="1" dirty="0" smtClean="0">
                <a:solidFill>
                  <a:srgbClr val="FF0000"/>
                </a:solidFill>
                <a:latin typeface="+mn-lt"/>
              </a:rPr>
              <a:t>2. COMO FUNCIONA A BIORREMEDIAÇÃO?</a:t>
            </a:r>
            <a:endParaRPr lang="pt-BR" sz="4000" b="1" dirty="0">
              <a:solidFill>
                <a:srgbClr val="FF0000"/>
              </a:solidFill>
              <a:latin typeface="+mn-lt"/>
            </a:endParaRPr>
          </a:p>
        </p:txBody>
      </p:sp>
      <p:sp>
        <p:nvSpPr>
          <p:cNvPr id="3" name="Espaço Reservado para Conteúdo 2"/>
          <p:cNvSpPr>
            <a:spLocks noGrp="1"/>
          </p:cNvSpPr>
          <p:nvPr>
            <p:ph idx="1"/>
          </p:nvPr>
        </p:nvSpPr>
        <p:spPr>
          <a:xfrm>
            <a:off x="117222" y="1041852"/>
            <a:ext cx="11704320" cy="4351338"/>
          </a:xfrm>
        </p:spPr>
        <p:txBody>
          <a:bodyPr>
            <a:noAutofit/>
          </a:bodyPr>
          <a:lstStyle/>
          <a:p>
            <a:pPr algn="just">
              <a:lnSpc>
                <a:spcPct val="100000"/>
              </a:lnSpc>
              <a:spcBef>
                <a:spcPts val="0"/>
              </a:spcBef>
            </a:pPr>
            <a:r>
              <a:rPr lang="pt-BR" sz="2400" dirty="0" smtClean="0"/>
              <a:t>Os </a:t>
            </a:r>
            <a:r>
              <a:rPr lang="pt-BR" sz="2400" dirty="0"/>
              <a:t>processos </a:t>
            </a:r>
            <a:r>
              <a:rPr lang="pt-BR" sz="2400" dirty="0" smtClean="0">
                <a:solidFill>
                  <a:srgbClr val="0070C0"/>
                </a:solidFill>
              </a:rPr>
              <a:t>são </a:t>
            </a:r>
            <a:r>
              <a:rPr lang="pt-BR" sz="2400" dirty="0">
                <a:solidFill>
                  <a:srgbClr val="0070C0"/>
                </a:solidFill>
              </a:rPr>
              <a:t>muito particulares</a:t>
            </a:r>
            <a:r>
              <a:rPr lang="pt-BR" sz="2400" dirty="0"/>
              <a:t>, </a:t>
            </a:r>
            <a:r>
              <a:rPr lang="pt-BR" sz="2400" dirty="0" smtClean="0"/>
              <a:t>passam </a:t>
            </a:r>
            <a:r>
              <a:rPr lang="pt-BR" sz="2400" dirty="0"/>
              <a:t>por </a:t>
            </a:r>
            <a:r>
              <a:rPr lang="pt-BR" sz="2400" dirty="0" smtClean="0">
                <a:solidFill>
                  <a:srgbClr val="0070C0"/>
                </a:solidFill>
              </a:rPr>
              <a:t>adequação/otimização</a:t>
            </a:r>
            <a:r>
              <a:rPr lang="pt-BR" sz="2400" dirty="0" smtClean="0"/>
              <a:t> </a:t>
            </a:r>
            <a:r>
              <a:rPr lang="pt-BR" sz="2400" dirty="0"/>
              <a:t>para diferentes locais que foram </a:t>
            </a:r>
            <a:r>
              <a:rPr lang="pt-BR" sz="2400" dirty="0">
                <a:solidFill>
                  <a:srgbClr val="0070C0"/>
                </a:solidFill>
              </a:rPr>
              <a:t>afetados</a:t>
            </a:r>
            <a:r>
              <a:rPr lang="pt-BR" sz="2400" dirty="0"/>
              <a:t> pela </a:t>
            </a:r>
            <a:r>
              <a:rPr lang="pt-BR" sz="2400" dirty="0">
                <a:solidFill>
                  <a:srgbClr val="0070C0"/>
                </a:solidFill>
              </a:rPr>
              <a:t>poluição</a:t>
            </a:r>
            <a:r>
              <a:rPr lang="pt-BR" sz="2400" dirty="0"/>
              <a:t>. </a:t>
            </a:r>
            <a:endParaRPr lang="pt-BR" sz="2400" dirty="0" smtClean="0"/>
          </a:p>
          <a:p>
            <a:pPr algn="just">
              <a:lnSpc>
                <a:spcPct val="100000"/>
              </a:lnSpc>
              <a:spcBef>
                <a:spcPts val="0"/>
              </a:spcBef>
            </a:pPr>
            <a:r>
              <a:rPr lang="pt-BR" sz="2400" dirty="0" smtClean="0"/>
              <a:t>Para funcionar, </a:t>
            </a:r>
            <a:r>
              <a:rPr lang="pt-BR" sz="2400" dirty="0"/>
              <a:t>é </a:t>
            </a:r>
            <a:r>
              <a:rPr lang="pt-BR" sz="2400" dirty="0" smtClean="0"/>
              <a:t>preciso:</a:t>
            </a:r>
          </a:p>
          <a:p>
            <a:pPr marL="0" indent="0" algn="just">
              <a:lnSpc>
                <a:spcPct val="100000"/>
              </a:lnSpc>
              <a:spcBef>
                <a:spcPts val="0"/>
              </a:spcBef>
              <a:buNone/>
            </a:pPr>
            <a:endParaRPr lang="pt-BR" sz="2400" i="1" dirty="0"/>
          </a:p>
          <a:p>
            <a:pPr marL="571500" indent="-571500" algn="just">
              <a:lnSpc>
                <a:spcPct val="100000"/>
              </a:lnSpc>
              <a:spcBef>
                <a:spcPts val="0"/>
              </a:spcBef>
              <a:buAutoNum type="romanLcParenR"/>
            </a:pPr>
            <a:r>
              <a:rPr lang="pt-BR" sz="2400" i="1" dirty="0" smtClean="0"/>
              <a:t>Avaliação</a:t>
            </a:r>
            <a:r>
              <a:rPr lang="pt-BR" sz="2400" i="1" dirty="0" smtClean="0">
                <a:solidFill>
                  <a:srgbClr val="0070C0"/>
                </a:solidFill>
              </a:rPr>
              <a:t> </a:t>
            </a:r>
            <a:r>
              <a:rPr lang="pt-BR" sz="2400" i="1" dirty="0">
                <a:solidFill>
                  <a:srgbClr val="0070C0"/>
                </a:solidFill>
              </a:rPr>
              <a:t>da natureza </a:t>
            </a:r>
            <a:r>
              <a:rPr lang="pt-BR" sz="2400" i="1" dirty="0"/>
              <a:t>do composto que será </a:t>
            </a:r>
            <a:r>
              <a:rPr lang="pt-BR" sz="2400" i="1" dirty="0" smtClean="0">
                <a:solidFill>
                  <a:srgbClr val="0070C0"/>
                </a:solidFill>
              </a:rPr>
              <a:t>usado</a:t>
            </a:r>
          </a:p>
          <a:p>
            <a:pPr marL="571500" indent="-571500" algn="just">
              <a:lnSpc>
                <a:spcPct val="100000"/>
              </a:lnSpc>
              <a:spcBef>
                <a:spcPts val="0"/>
              </a:spcBef>
              <a:buAutoNum type="romanLcParenR"/>
            </a:pPr>
            <a:r>
              <a:rPr lang="pt-BR" sz="2400" i="1" dirty="0" smtClean="0">
                <a:solidFill>
                  <a:srgbClr val="0070C0"/>
                </a:solidFill>
              </a:rPr>
              <a:t>Caracterização</a:t>
            </a:r>
            <a:r>
              <a:rPr lang="pt-BR" sz="2400" i="1" dirty="0" smtClean="0"/>
              <a:t> </a:t>
            </a:r>
            <a:r>
              <a:rPr lang="pt-BR" sz="2400" i="1" dirty="0"/>
              <a:t>da poluição – contaminação do </a:t>
            </a:r>
            <a:r>
              <a:rPr lang="pt-BR" sz="2400" i="1" dirty="0" smtClean="0"/>
              <a:t>ambiente</a:t>
            </a:r>
          </a:p>
          <a:p>
            <a:pPr marL="571500" indent="-571500" algn="just">
              <a:lnSpc>
                <a:spcPct val="100000"/>
              </a:lnSpc>
              <a:spcBef>
                <a:spcPts val="0"/>
              </a:spcBef>
              <a:buAutoNum type="romanLcParenR"/>
            </a:pPr>
            <a:r>
              <a:rPr lang="pt-BR" sz="2400" i="1" dirty="0" smtClean="0">
                <a:solidFill>
                  <a:srgbClr val="0070C0"/>
                </a:solidFill>
              </a:rPr>
              <a:t>Planejamento</a:t>
            </a:r>
            <a:r>
              <a:rPr lang="pt-BR" sz="2400" i="1" dirty="0" smtClean="0"/>
              <a:t> </a:t>
            </a:r>
            <a:r>
              <a:rPr lang="pt-BR" sz="2400" i="1" dirty="0"/>
              <a:t>do </a:t>
            </a:r>
            <a:r>
              <a:rPr lang="pt-BR" sz="2400" i="1" dirty="0" smtClean="0"/>
              <a:t>tipo </a:t>
            </a:r>
            <a:r>
              <a:rPr lang="pt-BR" sz="2400" i="1" dirty="0"/>
              <a:t>de </a:t>
            </a:r>
            <a:r>
              <a:rPr lang="pt-BR" sz="2400" i="1" dirty="0" err="1"/>
              <a:t>biorremediação</a:t>
            </a:r>
            <a:r>
              <a:rPr lang="pt-BR" sz="2400" i="1" dirty="0"/>
              <a:t> que </a:t>
            </a:r>
            <a:r>
              <a:rPr lang="pt-BR" sz="2400" i="1" dirty="0" smtClean="0"/>
              <a:t>será usado - metodologias</a:t>
            </a:r>
          </a:p>
          <a:p>
            <a:pPr marL="571500" indent="-571500" algn="just">
              <a:lnSpc>
                <a:spcPct val="100000"/>
              </a:lnSpc>
              <a:spcBef>
                <a:spcPts val="0"/>
              </a:spcBef>
              <a:buAutoNum type="romanLcParenR"/>
            </a:pPr>
            <a:r>
              <a:rPr lang="pt-BR" sz="2400" i="1" dirty="0" smtClean="0">
                <a:solidFill>
                  <a:srgbClr val="0070C0"/>
                </a:solidFill>
              </a:rPr>
              <a:t>Decisão</a:t>
            </a:r>
            <a:r>
              <a:rPr lang="pt-BR" sz="2400" i="1" dirty="0" smtClean="0"/>
              <a:t> </a:t>
            </a:r>
            <a:r>
              <a:rPr lang="pt-BR" sz="2400" i="1" dirty="0"/>
              <a:t>por </a:t>
            </a:r>
            <a:r>
              <a:rPr lang="pt-BR" sz="2400" i="1" dirty="0" err="1"/>
              <a:t>biorremediação</a:t>
            </a:r>
            <a:r>
              <a:rPr lang="pt-BR" sz="2400" i="1" dirty="0"/>
              <a:t> in situ ou </a:t>
            </a:r>
            <a:r>
              <a:rPr lang="pt-BR" sz="2400" i="1" dirty="0" err="1"/>
              <a:t>ex</a:t>
            </a:r>
            <a:r>
              <a:rPr lang="pt-BR" sz="2400" i="1" dirty="0"/>
              <a:t> </a:t>
            </a:r>
            <a:r>
              <a:rPr lang="pt-BR" sz="2400" i="1" dirty="0" smtClean="0"/>
              <a:t>situ</a:t>
            </a:r>
          </a:p>
          <a:p>
            <a:pPr marL="571500" indent="-571500" algn="just">
              <a:lnSpc>
                <a:spcPct val="100000"/>
              </a:lnSpc>
              <a:spcBef>
                <a:spcPts val="0"/>
              </a:spcBef>
              <a:buAutoNum type="romanLcParenR"/>
            </a:pPr>
            <a:r>
              <a:rPr lang="pt-BR" sz="2400" i="1" dirty="0" smtClean="0">
                <a:solidFill>
                  <a:srgbClr val="0070C0"/>
                </a:solidFill>
              </a:rPr>
              <a:t>Escolher</a:t>
            </a:r>
            <a:r>
              <a:rPr lang="pt-BR" sz="2400" i="1" dirty="0" smtClean="0"/>
              <a:t> </a:t>
            </a:r>
            <a:r>
              <a:rPr lang="pt-BR" sz="2400" i="1" dirty="0"/>
              <a:t>o tipo de processo de </a:t>
            </a:r>
            <a:r>
              <a:rPr lang="pt-BR" sz="2400" i="1" dirty="0" err="1"/>
              <a:t>biorremediação</a:t>
            </a:r>
            <a:r>
              <a:rPr lang="pt-BR" sz="2400" i="1" dirty="0"/>
              <a:t>: </a:t>
            </a:r>
            <a:r>
              <a:rPr lang="pt-BR" sz="2400" i="1" dirty="0" smtClean="0"/>
              <a:t>plantas </a:t>
            </a:r>
            <a:r>
              <a:rPr lang="pt-BR" sz="2400" i="1" dirty="0"/>
              <a:t>ou microrganismos.</a:t>
            </a:r>
          </a:p>
          <a:p>
            <a:pPr algn="just">
              <a:lnSpc>
                <a:spcPct val="100000"/>
              </a:lnSpc>
              <a:spcBef>
                <a:spcPts val="0"/>
              </a:spcBef>
            </a:pPr>
            <a:endParaRPr lang="pt-BR" sz="2400" dirty="0"/>
          </a:p>
        </p:txBody>
      </p:sp>
      <p:sp>
        <p:nvSpPr>
          <p:cNvPr id="4" name="Espaço Reservado para Número de Slide 3"/>
          <p:cNvSpPr>
            <a:spLocks noGrp="1"/>
          </p:cNvSpPr>
          <p:nvPr>
            <p:ph type="sldNum" sz="quarter" idx="12"/>
          </p:nvPr>
        </p:nvSpPr>
        <p:spPr/>
        <p:txBody>
          <a:bodyPr/>
          <a:lstStyle/>
          <a:p>
            <a:fld id="{E36D1638-8690-4664-9A67-0649ADF23F1F}" type="slidenum">
              <a:rPr lang="pt-BR" smtClean="0"/>
              <a:t>10</a:t>
            </a:fld>
            <a:endParaRPr lang="pt-BR"/>
          </a:p>
        </p:txBody>
      </p:sp>
      <p:pic>
        <p:nvPicPr>
          <p:cNvPr id="5" name="Picture 2" descr="Imagem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2082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26107" y="1386558"/>
            <a:ext cx="11678195" cy="1890032"/>
          </a:xfrm>
        </p:spPr>
        <p:txBody>
          <a:bodyPr>
            <a:normAutofit/>
          </a:bodyPr>
          <a:lstStyle/>
          <a:p>
            <a:pPr algn="just"/>
            <a:r>
              <a:rPr lang="pt-BR" sz="2400" dirty="0" smtClean="0"/>
              <a:t>Objetivo restaurar equilíbrio </a:t>
            </a:r>
            <a:r>
              <a:rPr lang="pt-BR" sz="2400" dirty="0"/>
              <a:t>ecológico em determinado </a:t>
            </a:r>
            <a:r>
              <a:rPr lang="pt-BR" sz="2400" dirty="0" smtClean="0"/>
              <a:t>ambiente, afetado </a:t>
            </a:r>
            <a:r>
              <a:rPr lang="pt-BR" sz="2400" dirty="0"/>
              <a:t>pela poluição. </a:t>
            </a:r>
            <a:endParaRPr lang="pt-BR" sz="2400" dirty="0" smtClean="0"/>
          </a:p>
          <a:p>
            <a:pPr algn="just"/>
            <a:r>
              <a:rPr lang="pt-BR" sz="2400" dirty="0" smtClean="0"/>
              <a:t>Além </a:t>
            </a:r>
            <a:r>
              <a:rPr lang="pt-BR" sz="2400" dirty="0"/>
              <a:t>disso, </a:t>
            </a:r>
            <a:r>
              <a:rPr lang="pt-BR" sz="2400" dirty="0" smtClean="0"/>
              <a:t>proteger </a:t>
            </a:r>
            <a:r>
              <a:rPr lang="pt-BR" sz="2400" dirty="0"/>
              <a:t>as espécies preservando a cadeia alimentar em todos os níveis trópicos.</a:t>
            </a:r>
          </a:p>
          <a:p>
            <a:pPr algn="just"/>
            <a:endParaRPr lang="pt-BR" sz="2400" dirty="0"/>
          </a:p>
        </p:txBody>
      </p:sp>
      <p:sp>
        <p:nvSpPr>
          <p:cNvPr id="9" name="Título 1"/>
          <p:cNvSpPr>
            <a:spLocks noGrp="1"/>
          </p:cNvSpPr>
          <p:nvPr>
            <p:ph type="title"/>
          </p:nvPr>
        </p:nvSpPr>
        <p:spPr>
          <a:xfrm>
            <a:off x="3971650" y="24989"/>
            <a:ext cx="4475664" cy="922502"/>
          </a:xfrm>
        </p:spPr>
        <p:txBody>
          <a:bodyPr>
            <a:normAutofit/>
          </a:bodyPr>
          <a:lstStyle/>
          <a:p>
            <a:r>
              <a:rPr lang="pt-BR" sz="3600" b="1" dirty="0" smtClean="0">
                <a:solidFill>
                  <a:srgbClr val="FF0000"/>
                </a:solidFill>
                <a:latin typeface="+mn-lt"/>
              </a:rPr>
              <a:t>3. OBJETIVOS</a:t>
            </a:r>
            <a:endParaRPr lang="pt-BR" sz="3600" b="1" dirty="0">
              <a:solidFill>
                <a:srgbClr val="FF0000"/>
              </a:solidFill>
              <a:latin typeface="+mn-lt"/>
            </a:endParaRPr>
          </a:p>
        </p:txBody>
      </p:sp>
      <p:sp>
        <p:nvSpPr>
          <p:cNvPr id="10" name="Título 1"/>
          <p:cNvSpPr txBox="1">
            <a:spLocks/>
          </p:cNvSpPr>
          <p:nvPr/>
        </p:nvSpPr>
        <p:spPr>
          <a:xfrm>
            <a:off x="2191657" y="464056"/>
            <a:ext cx="7068458" cy="92250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600" b="1" i="1" dirty="0" smtClean="0">
                <a:solidFill>
                  <a:srgbClr val="0070C0"/>
                </a:solidFill>
                <a:latin typeface="+mn-lt"/>
              </a:rPr>
              <a:t>Qual a finalidade da </a:t>
            </a:r>
            <a:r>
              <a:rPr lang="pt-BR" sz="3600" b="1" i="1" dirty="0" err="1" smtClean="0">
                <a:solidFill>
                  <a:srgbClr val="0070C0"/>
                </a:solidFill>
                <a:latin typeface="+mn-lt"/>
              </a:rPr>
              <a:t>Biorremediação</a:t>
            </a:r>
            <a:r>
              <a:rPr lang="pt-BR" sz="3600" b="1" i="1" dirty="0" smtClean="0">
                <a:solidFill>
                  <a:srgbClr val="0070C0"/>
                </a:solidFill>
                <a:latin typeface="+mn-lt"/>
              </a:rPr>
              <a:t> ?</a:t>
            </a:r>
            <a:endParaRPr lang="pt-BR" sz="3600" b="1" i="1" dirty="0">
              <a:solidFill>
                <a:srgbClr val="0070C0"/>
              </a:solidFill>
              <a:latin typeface="+mn-lt"/>
            </a:endParaRPr>
          </a:p>
        </p:txBody>
      </p:sp>
      <p:pic>
        <p:nvPicPr>
          <p:cNvPr id="4098" name="Picture 2" descr="BIOREMEDIATION - Biopulcher S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983376" y="2640169"/>
            <a:ext cx="6029430" cy="4273359"/>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2" name="Espaço Reservado para Número de Slide 1"/>
          <p:cNvSpPr>
            <a:spLocks noGrp="1"/>
          </p:cNvSpPr>
          <p:nvPr>
            <p:ph type="sldNum" sz="quarter" idx="12"/>
          </p:nvPr>
        </p:nvSpPr>
        <p:spPr/>
        <p:txBody>
          <a:bodyPr/>
          <a:lstStyle/>
          <a:p>
            <a:fld id="{9E1A08A7-2995-4C31-B488-9B29FD58C060}" type="slidenum">
              <a:rPr lang="pt-BR" smtClean="0"/>
              <a:t>11</a:t>
            </a:fld>
            <a:endParaRPr lang="pt-BR"/>
          </a:p>
        </p:txBody>
      </p:sp>
    </p:spTree>
    <p:extLst>
      <p:ext uri="{BB962C8B-B14F-4D97-AF65-F5344CB8AC3E}">
        <p14:creationId xmlns:p14="http://schemas.microsoft.com/office/powerpoint/2010/main" val="25427470"/>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1273725"/>
            <a:ext cx="11904301" cy="1900969"/>
          </a:xfrm>
        </p:spPr>
        <p:txBody>
          <a:bodyPr>
            <a:noAutofit/>
          </a:bodyPr>
          <a:lstStyle/>
          <a:p>
            <a:pPr algn="just"/>
            <a:r>
              <a:rPr lang="pt-BR" sz="2400" dirty="0"/>
              <a:t>A Revolução Industrial </a:t>
            </a:r>
            <a:r>
              <a:rPr lang="pt-BR" sz="2400" dirty="0" smtClean="0"/>
              <a:t>= avanço tecnológico/acúmulo </a:t>
            </a:r>
            <a:r>
              <a:rPr lang="pt-BR" sz="2400" dirty="0"/>
              <a:t>de capitais com a expansão do comércio </a:t>
            </a:r>
            <a:r>
              <a:rPr lang="pt-BR" sz="2400" dirty="0" smtClean="0"/>
              <a:t>mundial (produção </a:t>
            </a:r>
            <a:r>
              <a:rPr lang="pt-BR" sz="2400" dirty="0"/>
              <a:t>industrial </a:t>
            </a:r>
            <a:r>
              <a:rPr lang="pt-BR" sz="2400" dirty="0" smtClean="0"/>
              <a:t>= </a:t>
            </a:r>
            <a:r>
              <a:rPr lang="pt-BR" sz="2400" dirty="0"/>
              <a:t>padrões de consumo impostos pelo </a:t>
            </a:r>
            <a:r>
              <a:rPr lang="pt-BR" sz="2400" dirty="0" smtClean="0"/>
              <a:t>capitalismo). </a:t>
            </a:r>
          </a:p>
          <a:p>
            <a:pPr algn="just"/>
            <a:r>
              <a:rPr lang="pt-BR" sz="2400" dirty="0" smtClean="0"/>
              <a:t>Anos </a:t>
            </a:r>
            <a:r>
              <a:rPr lang="pt-BR" sz="2400" dirty="0"/>
              <a:t>60 </a:t>
            </a:r>
            <a:r>
              <a:rPr lang="pt-BR" sz="2400" dirty="0" smtClean="0"/>
              <a:t>percebe-se impactos </a:t>
            </a:r>
            <a:r>
              <a:rPr lang="pt-BR" sz="2400" dirty="0"/>
              <a:t>gerados pela Revolução </a:t>
            </a:r>
            <a:r>
              <a:rPr lang="pt-BR" sz="2400" dirty="0" smtClean="0"/>
              <a:t>Industrial, </a:t>
            </a:r>
            <a:r>
              <a:rPr lang="pt-BR" sz="2400" dirty="0"/>
              <a:t>as pessoas se reuniram em grupos e </a:t>
            </a:r>
            <a:r>
              <a:rPr lang="pt-BR" sz="2400" dirty="0" err="1"/>
              <a:t>ONG’s</a:t>
            </a:r>
            <a:r>
              <a:rPr lang="pt-BR" sz="2400" dirty="0"/>
              <a:t> para protestarem contra a devastação </a:t>
            </a:r>
            <a:r>
              <a:rPr lang="pt-BR" sz="2400" dirty="0" smtClean="0"/>
              <a:t>ambiental =  Nações </a:t>
            </a:r>
            <a:r>
              <a:rPr lang="pt-BR" sz="2400" dirty="0"/>
              <a:t>Unidas convocassem uma conferência sobre o meio ambiente. </a:t>
            </a:r>
            <a:endParaRPr lang="pt-BR" sz="2400" dirty="0" smtClean="0"/>
          </a:p>
        </p:txBody>
      </p:sp>
      <p:sp>
        <p:nvSpPr>
          <p:cNvPr id="8" name="Título 1"/>
          <p:cNvSpPr>
            <a:spLocks noGrp="1"/>
          </p:cNvSpPr>
          <p:nvPr>
            <p:ph type="title"/>
          </p:nvPr>
        </p:nvSpPr>
        <p:spPr>
          <a:xfrm>
            <a:off x="3971650" y="24989"/>
            <a:ext cx="4475664" cy="922502"/>
          </a:xfrm>
        </p:spPr>
        <p:txBody>
          <a:bodyPr>
            <a:normAutofit/>
          </a:bodyPr>
          <a:lstStyle/>
          <a:p>
            <a:r>
              <a:rPr lang="pt-BR" sz="3600" b="1" dirty="0" smtClean="0">
                <a:solidFill>
                  <a:srgbClr val="FF0000"/>
                </a:solidFill>
                <a:latin typeface="+mn-lt"/>
              </a:rPr>
              <a:t>4. HISTÓRICO</a:t>
            </a:r>
            <a:endParaRPr lang="pt-BR" sz="3600" b="1" dirty="0">
              <a:solidFill>
                <a:srgbClr val="FF0000"/>
              </a:solidFill>
              <a:latin typeface="+mn-lt"/>
            </a:endParaRPr>
          </a:p>
        </p:txBody>
      </p:sp>
      <p:sp>
        <p:nvSpPr>
          <p:cNvPr id="9" name="Título 1"/>
          <p:cNvSpPr txBox="1">
            <a:spLocks/>
          </p:cNvSpPr>
          <p:nvPr/>
        </p:nvSpPr>
        <p:spPr>
          <a:xfrm>
            <a:off x="552734" y="450376"/>
            <a:ext cx="11276836" cy="92250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600" b="1" i="1" dirty="0" smtClean="0">
                <a:solidFill>
                  <a:srgbClr val="0070C0"/>
                </a:solidFill>
                <a:latin typeface="+mn-lt"/>
              </a:rPr>
              <a:t>O que a Revolução Industrial tem a ver com a </a:t>
            </a:r>
            <a:r>
              <a:rPr lang="pt-BR" sz="3600" b="1" i="1" dirty="0" err="1" smtClean="0">
                <a:solidFill>
                  <a:srgbClr val="0070C0"/>
                </a:solidFill>
                <a:latin typeface="+mn-lt"/>
              </a:rPr>
              <a:t>Biorremediação</a:t>
            </a:r>
            <a:r>
              <a:rPr lang="pt-BR" sz="3600" b="1" i="1" dirty="0" smtClean="0">
                <a:solidFill>
                  <a:srgbClr val="0070C0"/>
                </a:solidFill>
                <a:latin typeface="+mn-lt"/>
              </a:rPr>
              <a:t> ? </a:t>
            </a:r>
            <a:endParaRPr lang="pt-BR" sz="3600" b="1" i="1" dirty="0">
              <a:solidFill>
                <a:srgbClr val="0070C0"/>
              </a:solidFill>
              <a:latin typeface="+mn-lt"/>
            </a:endParaRPr>
          </a:p>
        </p:txBody>
      </p:sp>
      <p:pic>
        <p:nvPicPr>
          <p:cNvPr id="5122" name="Picture 2" descr="Lebanon cabinet approves plan to end trash crisis - World New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972" y="3548547"/>
            <a:ext cx="4175975" cy="278176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124" name="Picture 4" descr="1972: o Brasil na Conferência de Estocolmo | Eco Kids Eco Teens"/>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79881" y="3273847"/>
            <a:ext cx="2910858" cy="3409863"/>
          </a:xfrm>
          <a:prstGeom prst="rect">
            <a:avLst/>
          </a:prstGeom>
          <a:noFill/>
          <a:extLst>
            <a:ext uri="{909E8E84-426E-40DD-AFC4-6F175D3DCCD1}">
              <a14:hiddenFill xmlns:a14="http://schemas.microsoft.com/office/drawing/2010/main">
                <a:solidFill>
                  <a:srgbClr val="FFFFFF"/>
                </a:solidFill>
              </a14:hiddenFill>
            </a:ext>
          </a:extLst>
        </p:spPr>
      </p:pic>
      <p:pic>
        <p:nvPicPr>
          <p:cNvPr id="5126" name="Picture 6" descr="A ONU e o meio ambiente | As Nações Unidas no Brasil"/>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59144" y="3548547"/>
            <a:ext cx="3945157" cy="26301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4" name="Espaço Reservado para Número de Slide 3"/>
          <p:cNvSpPr>
            <a:spLocks noGrp="1"/>
          </p:cNvSpPr>
          <p:nvPr>
            <p:ph type="sldNum" sz="quarter" idx="12"/>
          </p:nvPr>
        </p:nvSpPr>
        <p:spPr/>
        <p:txBody>
          <a:bodyPr/>
          <a:lstStyle/>
          <a:p>
            <a:fld id="{9E1A08A7-2995-4C31-B488-9B29FD58C060}" type="slidenum">
              <a:rPr lang="pt-BR" smtClean="0"/>
              <a:t>12</a:t>
            </a:fld>
            <a:endParaRPr lang="pt-BR"/>
          </a:p>
        </p:txBody>
      </p:sp>
    </p:spTree>
    <p:extLst>
      <p:ext uri="{BB962C8B-B14F-4D97-AF65-F5344CB8AC3E}">
        <p14:creationId xmlns:p14="http://schemas.microsoft.com/office/powerpoint/2010/main" val="265963596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98534" y="1334297"/>
            <a:ext cx="11640884" cy="1759404"/>
          </a:xfrm>
        </p:spPr>
        <p:txBody>
          <a:bodyPr>
            <a:noAutofit/>
          </a:bodyPr>
          <a:lstStyle/>
          <a:p>
            <a:pPr algn="just"/>
            <a:r>
              <a:rPr lang="pt-BR" sz="2400" dirty="0"/>
              <a:t>A conferência de Estocolmo </a:t>
            </a:r>
            <a:r>
              <a:rPr lang="pt-BR" sz="2400" dirty="0" smtClean="0"/>
              <a:t>= marco </a:t>
            </a:r>
            <a:r>
              <a:rPr lang="pt-BR" sz="2400" dirty="0"/>
              <a:t>histórico para a questão </a:t>
            </a:r>
            <a:r>
              <a:rPr lang="pt-BR" sz="2400" dirty="0" smtClean="0"/>
              <a:t>ambiental/Preocupação se tornou mundial</a:t>
            </a:r>
          </a:p>
          <a:p>
            <a:pPr algn="just"/>
            <a:r>
              <a:rPr lang="pt-BR" sz="2400" dirty="0" smtClean="0"/>
              <a:t>Diversos países </a:t>
            </a:r>
            <a:r>
              <a:rPr lang="pt-BR" sz="2400" dirty="0"/>
              <a:t>iniciaram o controle da poluição, fundando órgãos ambientais, criando leis e desenvolvendo tecnologias mais limpas a fim de diminuir os impactos </a:t>
            </a:r>
            <a:r>
              <a:rPr lang="pt-BR" sz="2400" dirty="0" smtClean="0"/>
              <a:t>gerados. </a:t>
            </a:r>
            <a:endParaRPr lang="pt-BR" sz="2400" dirty="0"/>
          </a:p>
        </p:txBody>
      </p:sp>
      <p:sp>
        <p:nvSpPr>
          <p:cNvPr id="6" name="Título 1"/>
          <p:cNvSpPr>
            <a:spLocks noGrp="1"/>
          </p:cNvSpPr>
          <p:nvPr>
            <p:ph type="title"/>
          </p:nvPr>
        </p:nvSpPr>
        <p:spPr>
          <a:xfrm>
            <a:off x="3971650" y="24989"/>
            <a:ext cx="4475664" cy="922502"/>
          </a:xfrm>
        </p:spPr>
        <p:txBody>
          <a:bodyPr>
            <a:normAutofit/>
          </a:bodyPr>
          <a:lstStyle/>
          <a:p>
            <a:r>
              <a:rPr lang="pt-BR" sz="3600" b="1" dirty="0" smtClean="0">
                <a:solidFill>
                  <a:srgbClr val="FF0000"/>
                </a:solidFill>
                <a:latin typeface="+mn-lt"/>
              </a:rPr>
              <a:t>4. HISTÓRICO</a:t>
            </a:r>
            <a:endParaRPr lang="pt-BR" sz="3600" b="1" dirty="0">
              <a:solidFill>
                <a:srgbClr val="FF0000"/>
              </a:solidFill>
              <a:latin typeface="+mn-lt"/>
            </a:endParaRPr>
          </a:p>
        </p:txBody>
      </p:sp>
      <p:sp>
        <p:nvSpPr>
          <p:cNvPr id="7" name="Título 1"/>
          <p:cNvSpPr txBox="1">
            <a:spLocks/>
          </p:cNvSpPr>
          <p:nvPr/>
        </p:nvSpPr>
        <p:spPr>
          <a:xfrm>
            <a:off x="552734" y="450376"/>
            <a:ext cx="11276836" cy="92250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600" b="1" i="1" dirty="0" smtClean="0">
                <a:solidFill>
                  <a:srgbClr val="0070C0"/>
                </a:solidFill>
                <a:latin typeface="+mn-lt"/>
              </a:rPr>
              <a:t>O que a Revolução Industrial tem a ver com a </a:t>
            </a:r>
            <a:r>
              <a:rPr lang="pt-BR" sz="3600" b="1" i="1" dirty="0" err="1" smtClean="0">
                <a:solidFill>
                  <a:srgbClr val="0070C0"/>
                </a:solidFill>
                <a:latin typeface="+mn-lt"/>
              </a:rPr>
              <a:t>Biorremediação</a:t>
            </a:r>
            <a:r>
              <a:rPr lang="pt-BR" sz="3600" b="1" i="1" dirty="0" smtClean="0">
                <a:solidFill>
                  <a:srgbClr val="0070C0"/>
                </a:solidFill>
                <a:latin typeface="+mn-lt"/>
              </a:rPr>
              <a:t> ? </a:t>
            </a:r>
            <a:endParaRPr lang="pt-BR" sz="3600" b="1" i="1" dirty="0">
              <a:solidFill>
                <a:srgbClr val="0070C0"/>
              </a:solidFill>
              <a:latin typeface="+mn-lt"/>
            </a:endParaRPr>
          </a:p>
        </p:txBody>
      </p:sp>
      <p:pic>
        <p:nvPicPr>
          <p:cNvPr id="6148" name="Picture 4" descr="Conferências Ambientai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53671" y="3353930"/>
            <a:ext cx="2194838" cy="3356128"/>
          </a:xfrm>
          <a:prstGeom prst="rect">
            <a:avLst/>
          </a:prstGeom>
          <a:noFill/>
          <a:extLst>
            <a:ext uri="{909E8E84-426E-40DD-AFC4-6F175D3DCCD1}">
              <a14:hiddenFill xmlns:a14="http://schemas.microsoft.com/office/drawing/2010/main">
                <a:solidFill>
                  <a:srgbClr val="FFFFFF"/>
                </a:solidFill>
              </a14:hiddenFill>
            </a:ext>
          </a:extLst>
        </p:spPr>
      </p:pic>
      <p:pic>
        <p:nvPicPr>
          <p:cNvPr id="6150" name="Picture 6" descr="Conferência De Estocolmo: Encontro Mundial Sobre o Homem e o Meio Ambiente  | Meio Ambiente - Cultura Mix"/>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77821" y="3629742"/>
            <a:ext cx="3651286" cy="2724423"/>
          </a:xfrm>
          <a:prstGeom prst="rect">
            <a:avLst/>
          </a:prstGeom>
          <a:noFill/>
          <a:extLst>
            <a:ext uri="{909E8E84-426E-40DD-AFC4-6F175D3DCCD1}">
              <a14:hiddenFill xmlns:a14="http://schemas.microsoft.com/office/drawing/2010/main">
                <a:solidFill>
                  <a:srgbClr val="FFFFFF"/>
                </a:solidFill>
              </a14:hiddenFill>
            </a:ext>
          </a:extLst>
        </p:spPr>
      </p:pic>
      <p:pic>
        <p:nvPicPr>
          <p:cNvPr id="6152" name="Picture 8" descr="Conferências sobre o meio ambiente - Mundo Educação"/>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7929418" y="3629742"/>
            <a:ext cx="3810000" cy="2571751"/>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2" name="Espaço Reservado para Número de Slide 1"/>
          <p:cNvSpPr>
            <a:spLocks noGrp="1"/>
          </p:cNvSpPr>
          <p:nvPr>
            <p:ph type="sldNum" sz="quarter" idx="12"/>
          </p:nvPr>
        </p:nvSpPr>
        <p:spPr/>
        <p:txBody>
          <a:bodyPr/>
          <a:lstStyle/>
          <a:p>
            <a:fld id="{9E1A08A7-2995-4C31-B488-9B29FD58C060}" type="slidenum">
              <a:rPr lang="pt-BR" smtClean="0"/>
              <a:t>13</a:t>
            </a:fld>
            <a:endParaRPr lang="pt-BR"/>
          </a:p>
        </p:txBody>
      </p:sp>
    </p:spTree>
    <p:extLst>
      <p:ext uri="{BB962C8B-B14F-4D97-AF65-F5344CB8AC3E}">
        <p14:creationId xmlns:p14="http://schemas.microsoft.com/office/powerpoint/2010/main" val="238993126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4" name="Picture 6" descr="EXXON VALDEZ: Could it happen again? -- Friday, March 22, 2019 --  www.eenews.ne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25950" y="2147482"/>
            <a:ext cx="4554033" cy="2344988"/>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Conteúdo 2"/>
          <p:cNvSpPr>
            <a:spLocks noGrp="1"/>
          </p:cNvSpPr>
          <p:nvPr>
            <p:ph idx="1"/>
          </p:nvPr>
        </p:nvSpPr>
        <p:spPr>
          <a:xfrm>
            <a:off x="0" y="1408742"/>
            <a:ext cx="11939451" cy="1581201"/>
          </a:xfrm>
        </p:spPr>
        <p:txBody>
          <a:bodyPr>
            <a:normAutofit/>
          </a:bodyPr>
          <a:lstStyle/>
          <a:p>
            <a:pPr algn="just"/>
            <a:r>
              <a:rPr lang="pt-BR" sz="2400" dirty="0" smtClean="0"/>
              <a:t>Registros 1940</a:t>
            </a:r>
            <a:r>
              <a:rPr lang="pt-BR" sz="2400" dirty="0"/>
              <a:t>, </a:t>
            </a:r>
            <a:r>
              <a:rPr lang="pt-BR" sz="2400" dirty="0" smtClean="0"/>
              <a:t>popularmente </a:t>
            </a:r>
            <a:r>
              <a:rPr lang="pt-BR" sz="2400" dirty="0"/>
              <a:t>difundida no final dos anos </a:t>
            </a:r>
            <a:r>
              <a:rPr lang="pt-BR" sz="2400" dirty="0" smtClean="0"/>
              <a:t>80 (acidente </a:t>
            </a:r>
            <a:r>
              <a:rPr lang="pt-BR" sz="2400" dirty="0"/>
              <a:t>com derramamento de óleo na baía de Prince William, </a:t>
            </a:r>
            <a:r>
              <a:rPr lang="pt-BR" sz="2400" dirty="0" smtClean="0"/>
              <a:t>Alasca). </a:t>
            </a:r>
          </a:p>
        </p:txBody>
      </p:sp>
      <p:sp>
        <p:nvSpPr>
          <p:cNvPr id="8" name="Título 1"/>
          <p:cNvSpPr>
            <a:spLocks noGrp="1"/>
          </p:cNvSpPr>
          <p:nvPr>
            <p:ph type="title"/>
          </p:nvPr>
        </p:nvSpPr>
        <p:spPr>
          <a:xfrm>
            <a:off x="3971650" y="24989"/>
            <a:ext cx="4475664" cy="922502"/>
          </a:xfrm>
        </p:spPr>
        <p:txBody>
          <a:bodyPr>
            <a:normAutofit/>
          </a:bodyPr>
          <a:lstStyle/>
          <a:p>
            <a:r>
              <a:rPr lang="pt-BR" sz="3600" b="1" dirty="0" smtClean="0">
                <a:solidFill>
                  <a:srgbClr val="FF0000"/>
                </a:solidFill>
                <a:latin typeface="+mn-lt"/>
              </a:rPr>
              <a:t>4. HISTÓRICO</a:t>
            </a:r>
            <a:endParaRPr lang="pt-BR" sz="3600" b="1" dirty="0">
              <a:solidFill>
                <a:srgbClr val="FF0000"/>
              </a:solidFill>
              <a:latin typeface="+mn-lt"/>
            </a:endParaRPr>
          </a:p>
        </p:txBody>
      </p:sp>
      <p:sp>
        <p:nvSpPr>
          <p:cNvPr id="9" name="Título 1"/>
          <p:cNvSpPr txBox="1">
            <a:spLocks/>
          </p:cNvSpPr>
          <p:nvPr/>
        </p:nvSpPr>
        <p:spPr>
          <a:xfrm>
            <a:off x="1859020" y="486240"/>
            <a:ext cx="9113780" cy="92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600" b="1" i="1" dirty="0" smtClean="0">
                <a:solidFill>
                  <a:srgbClr val="0070C0"/>
                </a:solidFill>
                <a:latin typeface="+mn-lt"/>
              </a:rPr>
              <a:t>Catalisadores da </a:t>
            </a:r>
            <a:r>
              <a:rPr lang="pt-BR" sz="3600" b="1" i="1" dirty="0" err="1" smtClean="0">
                <a:solidFill>
                  <a:srgbClr val="0070C0"/>
                </a:solidFill>
                <a:latin typeface="+mn-lt"/>
              </a:rPr>
              <a:t>Biorremediação</a:t>
            </a:r>
            <a:r>
              <a:rPr lang="pt-BR" sz="3600" b="1" i="1" dirty="0" smtClean="0">
                <a:solidFill>
                  <a:srgbClr val="0070C0"/>
                </a:solidFill>
                <a:latin typeface="+mn-lt"/>
              </a:rPr>
              <a:t> – Alasca/80</a:t>
            </a:r>
            <a:endParaRPr lang="pt-BR" sz="3600" b="1" i="1" dirty="0">
              <a:solidFill>
                <a:srgbClr val="0070C0"/>
              </a:solidFill>
              <a:latin typeface="+mn-lt"/>
            </a:endParaRPr>
          </a:p>
        </p:txBody>
      </p:sp>
      <p:pic>
        <p:nvPicPr>
          <p:cNvPr id="7172" name="Picture 4" descr="Prince William Sound - Wikipedi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532" y="2228669"/>
            <a:ext cx="3681786" cy="2773612"/>
          </a:xfrm>
          <a:prstGeom prst="rect">
            <a:avLst/>
          </a:prstGeom>
          <a:noFill/>
          <a:extLst>
            <a:ext uri="{909E8E84-426E-40DD-AFC4-6F175D3DCCD1}">
              <a14:hiddenFill xmlns:a14="http://schemas.microsoft.com/office/drawing/2010/main">
                <a:solidFill>
                  <a:srgbClr val="FFFFFF"/>
                </a:solidFill>
              </a14:hiddenFill>
            </a:ext>
          </a:extLst>
        </p:spPr>
      </p:pic>
      <p:pic>
        <p:nvPicPr>
          <p:cNvPr id="7170" name="Picture 2" descr="25 Years After the Exxon Valdez, Oil Is Still Being Spilled | Time"/>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607279" y="3802971"/>
            <a:ext cx="4360315" cy="2918504"/>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4" name="Espaço Reservado para Número de Slide 3"/>
          <p:cNvSpPr>
            <a:spLocks noGrp="1"/>
          </p:cNvSpPr>
          <p:nvPr>
            <p:ph type="sldNum" sz="quarter" idx="12"/>
          </p:nvPr>
        </p:nvSpPr>
        <p:spPr/>
        <p:txBody>
          <a:bodyPr/>
          <a:lstStyle/>
          <a:p>
            <a:fld id="{9E1A08A7-2995-4C31-B488-9B29FD58C060}" type="slidenum">
              <a:rPr lang="pt-BR" smtClean="0"/>
              <a:t>14</a:t>
            </a:fld>
            <a:endParaRPr lang="pt-BR"/>
          </a:p>
        </p:txBody>
      </p:sp>
    </p:spTree>
    <p:extLst>
      <p:ext uri="{BB962C8B-B14F-4D97-AF65-F5344CB8AC3E}">
        <p14:creationId xmlns:p14="http://schemas.microsoft.com/office/powerpoint/2010/main" val="3117512797"/>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47731" y="1304405"/>
            <a:ext cx="11756571" cy="2304557"/>
          </a:xfrm>
        </p:spPr>
        <p:txBody>
          <a:bodyPr>
            <a:normAutofit/>
          </a:bodyPr>
          <a:lstStyle/>
          <a:p>
            <a:pPr algn="just"/>
            <a:r>
              <a:rPr lang="pt-BR" sz="2400" dirty="0" smtClean="0"/>
              <a:t>1997</a:t>
            </a:r>
            <a:r>
              <a:rPr lang="pt-BR" sz="2400" dirty="0"/>
              <a:t>, </a:t>
            </a:r>
            <a:r>
              <a:rPr lang="pt-BR" sz="2400" dirty="0" smtClean="0"/>
              <a:t>+- 5 </a:t>
            </a:r>
            <a:r>
              <a:rPr lang="pt-BR" sz="2400" dirty="0"/>
              <a:t>milhões de litros de óleo </a:t>
            </a:r>
            <a:r>
              <a:rPr lang="pt-BR" sz="2400" dirty="0" smtClean="0"/>
              <a:t>derramados </a:t>
            </a:r>
            <a:r>
              <a:rPr lang="pt-BR" sz="2400" dirty="0"/>
              <a:t>no mar do Japão. </a:t>
            </a:r>
            <a:endParaRPr lang="pt-BR" sz="2400" dirty="0" smtClean="0"/>
          </a:p>
          <a:p>
            <a:pPr algn="just"/>
            <a:r>
              <a:rPr lang="pt-BR" sz="2400" dirty="0" smtClean="0"/>
              <a:t>Com </a:t>
            </a:r>
            <a:r>
              <a:rPr lang="pt-BR" sz="2400" dirty="0"/>
              <a:t>o objetivo de </a:t>
            </a:r>
            <a:r>
              <a:rPr lang="pt-BR" sz="2400" dirty="0" err="1"/>
              <a:t>biorremediar</a:t>
            </a:r>
            <a:r>
              <a:rPr lang="pt-BR" sz="2400" dirty="0"/>
              <a:t>, </a:t>
            </a:r>
            <a:r>
              <a:rPr lang="pt-BR" sz="2400" dirty="0" smtClean="0"/>
              <a:t>experimentos </a:t>
            </a:r>
            <a:r>
              <a:rPr lang="pt-BR" sz="2400" dirty="0"/>
              <a:t>utilizando culturas </a:t>
            </a:r>
            <a:r>
              <a:rPr lang="pt-BR" sz="2400" dirty="0" smtClean="0"/>
              <a:t>de </a:t>
            </a:r>
            <a:r>
              <a:rPr lang="pt-BR" sz="2400" dirty="0"/>
              <a:t>microrganismos, </a:t>
            </a:r>
            <a:r>
              <a:rPr lang="pt-BR" sz="2400" dirty="0" smtClean="0"/>
              <a:t>produzidos </a:t>
            </a:r>
            <a:r>
              <a:rPr lang="pt-BR" sz="2400" dirty="0"/>
              <a:t>pela Oppenheimer </a:t>
            </a:r>
            <a:r>
              <a:rPr lang="pt-BR" sz="2400" dirty="0" err="1"/>
              <a:t>Biotechnology</a:t>
            </a:r>
            <a:r>
              <a:rPr lang="pt-BR" sz="2400" dirty="0"/>
              <a:t>, Inc. </a:t>
            </a:r>
            <a:endParaRPr lang="pt-BR" sz="2400" dirty="0" smtClean="0"/>
          </a:p>
          <a:p>
            <a:pPr algn="just"/>
            <a:r>
              <a:rPr lang="pt-BR" sz="2400" dirty="0" smtClean="0"/>
              <a:t>Testes </a:t>
            </a:r>
            <a:r>
              <a:rPr lang="pt-BR" sz="2400" i="1" dirty="0"/>
              <a:t>in vitro </a:t>
            </a:r>
            <a:r>
              <a:rPr lang="pt-BR" sz="2400" dirty="0" smtClean="0"/>
              <a:t>com microrganismos, </a:t>
            </a:r>
            <a:r>
              <a:rPr lang="pt-BR" sz="2400" dirty="0" err="1" smtClean="0"/>
              <a:t>biodegradação</a:t>
            </a:r>
            <a:r>
              <a:rPr lang="pt-BR" sz="2400" dirty="0" smtClean="0"/>
              <a:t> </a:t>
            </a:r>
            <a:r>
              <a:rPr lang="pt-BR" sz="2400" dirty="0"/>
              <a:t>de 35% do </a:t>
            </a:r>
            <a:r>
              <a:rPr lang="pt-BR" sz="2400" dirty="0" smtClean="0"/>
              <a:t>óleo.</a:t>
            </a:r>
            <a:endParaRPr lang="pt-BR" sz="2400" dirty="0"/>
          </a:p>
        </p:txBody>
      </p:sp>
      <p:sp>
        <p:nvSpPr>
          <p:cNvPr id="8" name="Título 1"/>
          <p:cNvSpPr>
            <a:spLocks noGrp="1"/>
          </p:cNvSpPr>
          <p:nvPr>
            <p:ph type="title"/>
          </p:nvPr>
        </p:nvSpPr>
        <p:spPr>
          <a:xfrm>
            <a:off x="3971650" y="24989"/>
            <a:ext cx="4475664" cy="922502"/>
          </a:xfrm>
        </p:spPr>
        <p:txBody>
          <a:bodyPr>
            <a:normAutofit/>
          </a:bodyPr>
          <a:lstStyle/>
          <a:p>
            <a:r>
              <a:rPr lang="pt-BR" sz="3600" b="1" dirty="0" smtClean="0">
                <a:solidFill>
                  <a:srgbClr val="FF0000"/>
                </a:solidFill>
                <a:latin typeface="+mn-lt"/>
              </a:rPr>
              <a:t>4. HISTÓRICO</a:t>
            </a:r>
            <a:endParaRPr lang="pt-BR" sz="3600" b="1" dirty="0">
              <a:solidFill>
                <a:srgbClr val="FF0000"/>
              </a:solidFill>
              <a:latin typeface="+mn-lt"/>
            </a:endParaRPr>
          </a:p>
        </p:txBody>
      </p:sp>
      <p:sp>
        <p:nvSpPr>
          <p:cNvPr id="9" name="Título 1"/>
          <p:cNvSpPr txBox="1">
            <a:spLocks/>
          </p:cNvSpPr>
          <p:nvPr/>
        </p:nvSpPr>
        <p:spPr>
          <a:xfrm>
            <a:off x="1859020" y="486240"/>
            <a:ext cx="9113780" cy="92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600" b="1" i="1" dirty="0" smtClean="0">
                <a:solidFill>
                  <a:srgbClr val="0070C0"/>
                </a:solidFill>
                <a:latin typeface="+mn-lt"/>
              </a:rPr>
              <a:t>Catalisadores da </a:t>
            </a:r>
            <a:r>
              <a:rPr lang="pt-BR" sz="3600" b="1" i="1" dirty="0" err="1" smtClean="0">
                <a:solidFill>
                  <a:srgbClr val="0070C0"/>
                </a:solidFill>
                <a:latin typeface="+mn-lt"/>
              </a:rPr>
              <a:t>Biorremediação</a:t>
            </a:r>
            <a:r>
              <a:rPr lang="pt-BR" sz="3600" b="1" i="1" dirty="0" smtClean="0">
                <a:solidFill>
                  <a:srgbClr val="0070C0"/>
                </a:solidFill>
                <a:latin typeface="+mn-lt"/>
              </a:rPr>
              <a:t> – Japão/90</a:t>
            </a:r>
            <a:endParaRPr lang="pt-BR" sz="3600" b="1" i="1" dirty="0">
              <a:solidFill>
                <a:srgbClr val="0070C0"/>
              </a:solidFill>
              <a:latin typeface="+mn-lt"/>
            </a:endParaRPr>
          </a:p>
        </p:txBody>
      </p:sp>
      <p:pic>
        <p:nvPicPr>
          <p:cNvPr id="8194" name="Picture 2" descr="Services and Consulting from Oppenheimer Biotechnology Inc | ..."/>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3358" y="4282310"/>
            <a:ext cx="2750697" cy="1375349"/>
          </a:xfrm>
          <a:prstGeom prst="rect">
            <a:avLst/>
          </a:prstGeom>
          <a:noFill/>
          <a:extLst>
            <a:ext uri="{909E8E84-426E-40DD-AFC4-6F175D3DCCD1}">
              <a14:hiddenFill xmlns:a14="http://schemas.microsoft.com/office/drawing/2010/main">
                <a:solidFill>
                  <a:srgbClr val="FFFFFF"/>
                </a:solidFill>
              </a14:hiddenFill>
            </a:ext>
          </a:extLst>
        </p:spPr>
      </p:pic>
      <p:pic>
        <p:nvPicPr>
          <p:cNvPr id="8196" name="Picture 4" descr="Tokyo Bay oil spill: The 14,000 kilo litre crude oil spillage on Tokyo Bay in July 1997 is considered to be one of Japan's worst oil spills. The spillage from the tanker Diamond Grace near the Yokohama port created a 66.5-sq km oil slick and was declared a national disaster. Public warnings were issued when the winds started pushing the highly volatile oil slick towards downtown Toky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7201" y="3353102"/>
            <a:ext cx="3997918" cy="3123374"/>
          </a:xfrm>
          <a:prstGeom prst="rect">
            <a:avLst/>
          </a:prstGeom>
          <a:noFill/>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01839" y="3172349"/>
            <a:ext cx="5327784" cy="3411133"/>
          </a:xfrm>
          <a:prstGeom prst="rect">
            <a:avLst/>
          </a:prstGeom>
        </p:spPr>
      </p:pic>
      <p:pic>
        <p:nvPicPr>
          <p:cNvPr id="12" name="Picture 2"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10" name="Espaço Reservado para Número de Slide 9"/>
          <p:cNvSpPr>
            <a:spLocks noGrp="1"/>
          </p:cNvSpPr>
          <p:nvPr>
            <p:ph type="sldNum" sz="quarter" idx="12"/>
          </p:nvPr>
        </p:nvSpPr>
        <p:spPr/>
        <p:txBody>
          <a:bodyPr/>
          <a:lstStyle/>
          <a:p>
            <a:fld id="{9E1A08A7-2995-4C31-B488-9B29FD58C060}" type="slidenum">
              <a:rPr lang="pt-BR" smtClean="0"/>
              <a:t>15</a:t>
            </a:fld>
            <a:endParaRPr lang="pt-BR"/>
          </a:p>
        </p:txBody>
      </p:sp>
    </p:spTree>
    <p:extLst>
      <p:ext uri="{BB962C8B-B14F-4D97-AF65-F5344CB8AC3E}">
        <p14:creationId xmlns:p14="http://schemas.microsoft.com/office/powerpoint/2010/main" val="400200752"/>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1206146"/>
            <a:ext cx="11983453" cy="4351338"/>
          </a:xfrm>
        </p:spPr>
        <p:txBody>
          <a:bodyPr>
            <a:noAutofit/>
          </a:bodyPr>
          <a:lstStyle/>
          <a:p>
            <a:pPr algn="just"/>
            <a:r>
              <a:rPr lang="pt-BR" sz="2400" dirty="0" smtClean="0"/>
              <a:t>É pouco utilizada</a:t>
            </a:r>
            <a:r>
              <a:rPr lang="pt-BR" sz="2400" dirty="0"/>
              <a:t>, porém, </a:t>
            </a:r>
            <a:r>
              <a:rPr lang="pt-BR" sz="2400" dirty="0" smtClean="0"/>
              <a:t>promissora </a:t>
            </a:r>
            <a:r>
              <a:rPr lang="pt-BR" sz="2400" dirty="0"/>
              <a:t>e </a:t>
            </a:r>
            <a:r>
              <a:rPr lang="pt-BR" sz="2400" dirty="0" smtClean="0"/>
              <a:t>eficiente. Pesquisas </a:t>
            </a:r>
            <a:r>
              <a:rPr lang="pt-BR" sz="2400" dirty="0"/>
              <a:t>nessa área são financiadas por empresas </a:t>
            </a:r>
            <a:r>
              <a:rPr lang="pt-BR" sz="2400" dirty="0" smtClean="0"/>
              <a:t>petrolíferas (Petrobras), </a:t>
            </a:r>
            <a:r>
              <a:rPr lang="pt-BR" sz="2400" dirty="0"/>
              <a:t>para desenvolver métodos de </a:t>
            </a:r>
            <a:r>
              <a:rPr lang="pt-BR" sz="2400" dirty="0" err="1" smtClean="0"/>
              <a:t>biorremediação</a:t>
            </a:r>
            <a:r>
              <a:rPr lang="pt-BR" sz="2400" dirty="0" smtClean="0"/>
              <a:t> </a:t>
            </a:r>
            <a:r>
              <a:rPr lang="pt-BR" sz="2400" dirty="0"/>
              <a:t>em casos de derrame de petróleo e/ou seus derivados. </a:t>
            </a:r>
            <a:endParaRPr lang="pt-BR" sz="2400" dirty="0" smtClean="0"/>
          </a:p>
          <a:p>
            <a:pPr algn="just"/>
            <a:r>
              <a:rPr lang="pt-BR" sz="2400" dirty="0" smtClean="0"/>
              <a:t>São </a:t>
            </a:r>
            <a:r>
              <a:rPr lang="pt-BR" sz="2400" dirty="0"/>
              <a:t>Paulo, </a:t>
            </a:r>
            <a:r>
              <a:rPr lang="pt-BR" sz="2400" dirty="0" smtClean="0"/>
              <a:t>tem &gt; 4,5 </a:t>
            </a:r>
            <a:r>
              <a:rPr lang="pt-BR" sz="2400" dirty="0"/>
              <a:t>mil áreas contaminadas por produtos </a:t>
            </a:r>
            <a:r>
              <a:rPr lang="pt-BR" sz="2400" dirty="0" smtClean="0"/>
              <a:t>tóxicos (dados </a:t>
            </a:r>
            <a:r>
              <a:rPr lang="pt-BR" sz="2400" dirty="0"/>
              <a:t>da </a:t>
            </a:r>
            <a:r>
              <a:rPr lang="pt-BR" sz="2400" dirty="0" smtClean="0"/>
              <a:t>CETESB-Companhia </a:t>
            </a:r>
            <a:r>
              <a:rPr lang="pt-BR" sz="2400" dirty="0"/>
              <a:t>Ambiental do Estado de São Paulo). </a:t>
            </a:r>
            <a:r>
              <a:rPr lang="pt-BR" sz="2400" dirty="0" smtClean="0"/>
              <a:t>Três </a:t>
            </a:r>
            <a:r>
              <a:rPr lang="pt-BR" sz="2400" dirty="0"/>
              <a:t>de cada quatro pontos </a:t>
            </a:r>
            <a:r>
              <a:rPr lang="pt-BR" sz="2400" dirty="0" smtClean="0"/>
              <a:t>são poluição </a:t>
            </a:r>
            <a:r>
              <a:rPr lang="pt-BR" sz="2400" dirty="0"/>
              <a:t>do </a:t>
            </a:r>
            <a:r>
              <a:rPr lang="pt-BR" sz="2400" dirty="0" smtClean="0"/>
              <a:t>solo, causada </a:t>
            </a:r>
            <a:r>
              <a:rPr lang="pt-BR" sz="2400" dirty="0"/>
              <a:t>por postos de combustíveis. </a:t>
            </a:r>
            <a:endParaRPr lang="pt-BR" sz="2400" dirty="0" smtClean="0"/>
          </a:p>
          <a:p>
            <a:pPr algn="just"/>
            <a:r>
              <a:rPr lang="pt-BR" sz="2400" dirty="0" smtClean="0"/>
              <a:t>Pesquisas </a:t>
            </a:r>
            <a:r>
              <a:rPr lang="pt-BR" sz="2400" dirty="0"/>
              <a:t>sobre </a:t>
            </a:r>
            <a:r>
              <a:rPr lang="pt-BR" sz="2400" dirty="0" smtClean="0"/>
              <a:t>eficiência </a:t>
            </a:r>
            <a:r>
              <a:rPr lang="pt-BR" sz="2400" dirty="0"/>
              <a:t>da </a:t>
            </a:r>
            <a:r>
              <a:rPr lang="pt-BR" sz="2400" dirty="0" err="1"/>
              <a:t>biorremediação</a:t>
            </a:r>
            <a:r>
              <a:rPr lang="pt-BR" sz="2400" dirty="0"/>
              <a:t> em diferentes locais e com diferentes </a:t>
            </a:r>
            <a:r>
              <a:rPr lang="pt-BR" sz="2400" dirty="0" smtClean="0"/>
              <a:t>contaminantes, </a:t>
            </a:r>
            <a:r>
              <a:rPr lang="pt-BR" sz="2400" dirty="0" err="1" smtClean="0"/>
              <a:t>ex</a:t>
            </a:r>
            <a:r>
              <a:rPr lang="pt-BR" sz="2400" dirty="0" smtClean="0"/>
              <a:t>: Laboratório </a:t>
            </a:r>
            <a:r>
              <a:rPr lang="pt-BR" sz="2400" dirty="0"/>
              <a:t>de </a:t>
            </a:r>
            <a:r>
              <a:rPr lang="pt-BR" sz="2400" dirty="0" err="1"/>
              <a:t>Biorremediação</a:t>
            </a:r>
            <a:r>
              <a:rPr lang="pt-BR" sz="2400" dirty="0"/>
              <a:t> e </a:t>
            </a:r>
            <a:r>
              <a:rPr lang="pt-BR" sz="2400" dirty="0" err="1"/>
              <a:t>Fitotecnologias</a:t>
            </a:r>
            <a:r>
              <a:rPr lang="pt-BR" sz="2400" dirty="0"/>
              <a:t> (LABIFI) da </a:t>
            </a:r>
            <a:r>
              <a:rPr lang="pt-BR" sz="2400" dirty="0" smtClean="0"/>
              <a:t>(</a:t>
            </a:r>
            <a:r>
              <a:rPr lang="pt-BR" sz="2400" dirty="0"/>
              <a:t>UERJ). </a:t>
            </a:r>
          </a:p>
        </p:txBody>
      </p:sp>
      <p:sp>
        <p:nvSpPr>
          <p:cNvPr id="8" name="Título 1"/>
          <p:cNvSpPr>
            <a:spLocks noGrp="1"/>
          </p:cNvSpPr>
          <p:nvPr>
            <p:ph type="title"/>
          </p:nvPr>
        </p:nvSpPr>
        <p:spPr>
          <a:xfrm>
            <a:off x="3971650" y="24989"/>
            <a:ext cx="4475664" cy="922502"/>
          </a:xfrm>
        </p:spPr>
        <p:txBody>
          <a:bodyPr>
            <a:normAutofit/>
          </a:bodyPr>
          <a:lstStyle/>
          <a:p>
            <a:r>
              <a:rPr lang="pt-BR" sz="3600" b="1" dirty="0" smtClean="0">
                <a:solidFill>
                  <a:srgbClr val="FF0000"/>
                </a:solidFill>
                <a:latin typeface="+mn-lt"/>
              </a:rPr>
              <a:t>4. HISTÓRICO</a:t>
            </a:r>
            <a:endParaRPr lang="pt-BR" sz="3600" b="1" dirty="0">
              <a:solidFill>
                <a:srgbClr val="FF0000"/>
              </a:solidFill>
              <a:latin typeface="+mn-lt"/>
            </a:endParaRPr>
          </a:p>
        </p:txBody>
      </p:sp>
      <p:sp>
        <p:nvSpPr>
          <p:cNvPr id="9" name="Título 1"/>
          <p:cNvSpPr txBox="1">
            <a:spLocks/>
          </p:cNvSpPr>
          <p:nvPr/>
        </p:nvSpPr>
        <p:spPr>
          <a:xfrm>
            <a:off x="1500192" y="486240"/>
            <a:ext cx="8645294" cy="92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600" b="1" i="1" dirty="0" smtClean="0">
                <a:solidFill>
                  <a:srgbClr val="0070C0"/>
                </a:solidFill>
                <a:latin typeface="+mn-lt"/>
              </a:rPr>
              <a:t>Catalisadores da </a:t>
            </a:r>
            <a:r>
              <a:rPr lang="pt-BR" sz="3600" b="1" i="1" dirty="0" err="1" smtClean="0">
                <a:solidFill>
                  <a:srgbClr val="0070C0"/>
                </a:solidFill>
                <a:latin typeface="+mn-lt"/>
              </a:rPr>
              <a:t>Biorremediação</a:t>
            </a:r>
            <a:r>
              <a:rPr lang="pt-BR" sz="3600" b="1" i="1" dirty="0" smtClean="0">
                <a:solidFill>
                  <a:srgbClr val="0070C0"/>
                </a:solidFill>
                <a:latin typeface="+mn-lt"/>
              </a:rPr>
              <a:t> – Brasil</a:t>
            </a:r>
            <a:endParaRPr lang="pt-BR" sz="3600" b="1" i="1" dirty="0">
              <a:solidFill>
                <a:srgbClr val="0070C0"/>
              </a:solidFill>
              <a:latin typeface="+mn-lt"/>
            </a:endParaRPr>
          </a:p>
        </p:txBody>
      </p:sp>
      <p:pic>
        <p:nvPicPr>
          <p:cNvPr id="9218" name="Picture 2" descr="Peamb-UERJ - Laboratório de Biorremediação e Fitotecnologias (LABIFI)"/>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35618" y="4167434"/>
            <a:ext cx="3405388" cy="255404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9220" name="Picture 4" descr="UERJ 2021: confira as mudanças para a segunda fase | Guia do Estudant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52468" y="4214353"/>
            <a:ext cx="3693018" cy="2460202"/>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m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0" y="0"/>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4" name="Espaço Reservado para Número de Slide 3"/>
          <p:cNvSpPr>
            <a:spLocks noGrp="1"/>
          </p:cNvSpPr>
          <p:nvPr>
            <p:ph type="sldNum" sz="quarter" idx="12"/>
          </p:nvPr>
        </p:nvSpPr>
        <p:spPr/>
        <p:txBody>
          <a:bodyPr/>
          <a:lstStyle/>
          <a:p>
            <a:fld id="{9E1A08A7-2995-4C31-B488-9B29FD58C060}" type="slidenum">
              <a:rPr lang="pt-BR" smtClean="0"/>
              <a:t>16</a:t>
            </a:fld>
            <a:endParaRPr lang="pt-BR"/>
          </a:p>
        </p:txBody>
      </p:sp>
    </p:spTree>
    <p:extLst>
      <p:ext uri="{BB962C8B-B14F-4D97-AF65-F5344CB8AC3E}">
        <p14:creationId xmlns:p14="http://schemas.microsoft.com/office/powerpoint/2010/main" val="1420863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35933" y="1374706"/>
            <a:ext cx="11868881" cy="1194103"/>
          </a:xfrm>
        </p:spPr>
        <p:txBody>
          <a:bodyPr>
            <a:normAutofit lnSpcReduction="10000"/>
          </a:bodyPr>
          <a:lstStyle/>
          <a:p>
            <a:pPr algn="just"/>
            <a:r>
              <a:rPr lang="pt-BR" sz="2400" dirty="0" smtClean="0"/>
              <a:t>Metais </a:t>
            </a:r>
            <a:r>
              <a:rPr lang="pt-BR" sz="2400" dirty="0"/>
              <a:t>pesados, substâncias radioativas, poluentes orgânicos </a:t>
            </a:r>
            <a:r>
              <a:rPr lang="pt-BR" sz="2400" dirty="0" smtClean="0"/>
              <a:t>tóxicos/derivados </a:t>
            </a:r>
            <a:r>
              <a:rPr lang="pt-BR" sz="2400" dirty="0"/>
              <a:t>do </a:t>
            </a:r>
            <a:r>
              <a:rPr lang="pt-BR" sz="2400" dirty="0" smtClean="0"/>
              <a:t>petróleo, entre </a:t>
            </a:r>
            <a:r>
              <a:rPr lang="pt-BR" sz="2400" dirty="0"/>
              <a:t>outros</a:t>
            </a:r>
            <a:r>
              <a:rPr lang="pt-BR" sz="2400" dirty="0" smtClean="0"/>
              <a:t>.</a:t>
            </a:r>
          </a:p>
          <a:p>
            <a:pPr algn="just"/>
            <a:r>
              <a:rPr lang="pt-BR" sz="2400" dirty="0"/>
              <a:t>Substâncias que causam/induzem </a:t>
            </a:r>
            <a:r>
              <a:rPr lang="pt-BR" sz="2400" dirty="0" err="1"/>
              <a:t>Ecotoxicologia</a:t>
            </a:r>
            <a:r>
              <a:rPr lang="pt-BR" sz="2400" dirty="0" smtClean="0"/>
              <a:t>.</a:t>
            </a:r>
          </a:p>
          <a:p>
            <a:pPr algn="just"/>
            <a:endParaRPr lang="pt-BR" sz="2400" dirty="0"/>
          </a:p>
        </p:txBody>
      </p:sp>
      <p:sp>
        <p:nvSpPr>
          <p:cNvPr id="9" name="Título 1"/>
          <p:cNvSpPr>
            <a:spLocks noGrp="1"/>
          </p:cNvSpPr>
          <p:nvPr>
            <p:ph type="title"/>
          </p:nvPr>
        </p:nvSpPr>
        <p:spPr>
          <a:xfrm>
            <a:off x="3131304" y="-76373"/>
            <a:ext cx="6696350" cy="922502"/>
          </a:xfrm>
        </p:spPr>
        <p:txBody>
          <a:bodyPr>
            <a:normAutofit fontScale="90000"/>
          </a:bodyPr>
          <a:lstStyle/>
          <a:p>
            <a:r>
              <a:rPr lang="pt-BR" sz="3600" b="1" dirty="0" smtClean="0">
                <a:solidFill>
                  <a:srgbClr val="FF0000"/>
                </a:solidFill>
                <a:latin typeface="+mn-lt"/>
              </a:rPr>
              <a:t>5. FUNDAMENTOS TECNOLÓGICOS</a:t>
            </a:r>
            <a:endParaRPr lang="pt-BR" sz="3600" b="1" dirty="0">
              <a:solidFill>
                <a:srgbClr val="FF0000"/>
              </a:solidFill>
              <a:latin typeface="+mn-lt"/>
            </a:endParaRPr>
          </a:p>
        </p:txBody>
      </p:sp>
      <p:sp>
        <p:nvSpPr>
          <p:cNvPr id="10" name="Título 1"/>
          <p:cNvSpPr txBox="1">
            <a:spLocks/>
          </p:cNvSpPr>
          <p:nvPr/>
        </p:nvSpPr>
        <p:spPr>
          <a:xfrm>
            <a:off x="3590449" y="452204"/>
            <a:ext cx="6087151" cy="92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b="1" i="1" dirty="0" smtClean="0">
                <a:solidFill>
                  <a:srgbClr val="0070C0"/>
                </a:solidFill>
                <a:latin typeface="+mn-lt"/>
              </a:rPr>
              <a:t>O que pode ser </a:t>
            </a:r>
            <a:r>
              <a:rPr lang="pt-BR" sz="3200" b="1" i="1" dirty="0" err="1" smtClean="0">
                <a:solidFill>
                  <a:srgbClr val="0070C0"/>
                </a:solidFill>
                <a:latin typeface="+mn-lt"/>
              </a:rPr>
              <a:t>Biorremediado</a:t>
            </a:r>
            <a:r>
              <a:rPr lang="pt-BR" sz="3200" b="1" i="1" dirty="0" smtClean="0">
                <a:solidFill>
                  <a:srgbClr val="0070C0"/>
                </a:solidFill>
                <a:latin typeface="+mn-lt"/>
              </a:rPr>
              <a:t> ?</a:t>
            </a:r>
            <a:endParaRPr lang="pt-BR" sz="3200" b="1" i="1" dirty="0">
              <a:solidFill>
                <a:srgbClr val="0070C0"/>
              </a:solidFill>
              <a:latin typeface="+mn-lt"/>
            </a:endParaRPr>
          </a:p>
        </p:txBody>
      </p:sp>
      <p:pic>
        <p:nvPicPr>
          <p:cNvPr id="10242" name="Picture 2" descr="Brumadinho e os Metais Pesados – INNAC"/>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23945" y="2834467"/>
            <a:ext cx="4532372" cy="339927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0244" name="Picture 4" descr="Analise metais pesados - Terra"/>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66986" y="2882368"/>
            <a:ext cx="3343614" cy="3343615"/>
          </a:xfrm>
          <a:prstGeom prst="rect">
            <a:avLst/>
          </a:prstGeom>
          <a:noFill/>
          <a:extLst>
            <a:ext uri="{909E8E84-426E-40DD-AFC4-6F175D3DCCD1}">
              <a14:hiddenFill xmlns:a14="http://schemas.microsoft.com/office/drawing/2010/main">
                <a:solidFill>
                  <a:srgbClr val="FFFFFF"/>
                </a:solidFill>
              </a14:hiddenFill>
            </a:ext>
          </a:extLst>
        </p:spPr>
      </p:pic>
      <p:pic>
        <p:nvPicPr>
          <p:cNvPr id="10246" name="Picture 6" descr="Metais Pesados: Entenda o que são, seus riscos, e como são determinados"/>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93439" y="3500258"/>
            <a:ext cx="3311375" cy="18247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2" name="Espaço Reservado para Número de Slide 1"/>
          <p:cNvSpPr>
            <a:spLocks noGrp="1"/>
          </p:cNvSpPr>
          <p:nvPr>
            <p:ph type="sldNum" sz="quarter" idx="12"/>
          </p:nvPr>
        </p:nvSpPr>
        <p:spPr/>
        <p:txBody>
          <a:bodyPr/>
          <a:lstStyle/>
          <a:p>
            <a:fld id="{9E1A08A7-2995-4C31-B488-9B29FD58C060}" type="slidenum">
              <a:rPr lang="pt-BR" smtClean="0"/>
              <a:t>17</a:t>
            </a:fld>
            <a:endParaRPr lang="pt-BR"/>
          </a:p>
        </p:txBody>
      </p:sp>
    </p:spTree>
    <p:extLst>
      <p:ext uri="{BB962C8B-B14F-4D97-AF65-F5344CB8AC3E}">
        <p14:creationId xmlns:p14="http://schemas.microsoft.com/office/powerpoint/2010/main" val="18284492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3" name="Rectangle 3"/>
          <p:cNvSpPr>
            <a:spLocks noGrp="1" noChangeArrowheads="1"/>
          </p:cNvSpPr>
          <p:nvPr>
            <p:ph type="body" idx="1"/>
          </p:nvPr>
        </p:nvSpPr>
        <p:spPr>
          <a:xfrm>
            <a:off x="334522" y="1559885"/>
            <a:ext cx="8209577" cy="3465497"/>
          </a:xfrm>
        </p:spPr>
        <p:txBody>
          <a:bodyPr>
            <a:noAutofit/>
          </a:bodyPr>
          <a:lstStyle/>
          <a:p>
            <a:pPr marL="0" indent="0" algn="just">
              <a:lnSpc>
                <a:spcPct val="150000"/>
              </a:lnSpc>
              <a:spcBef>
                <a:spcPct val="0"/>
              </a:spcBef>
              <a:buNone/>
            </a:pPr>
            <a:r>
              <a:rPr lang="pt-BR" altLang="pt-BR" sz="2400" dirty="0" smtClean="0">
                <a:latin typeface="Calibri" panose="020F0502020204030204" pitchFamily="34" charset="0"/>
              </a:rPr>
              <a:t>• </a:t>
            </a:r>
            <a:r>
              <a:rPr lang="pt-BR" altLang="pt-BR" sz="2400" dirty="0" err="1" smtClean="0"/>
              <a:t>Ecotoxicologia</a:t>
            </a:r>
            <a:r>
              <a:rPr lang="pt-BR" altLang="pt-BR" sz="2400" dirty="0" smtClean="0"/>
              <a:t>/Toxicologia Ambiental = estudo</a:t>
            </a:r>
            <a:r>
              <a:rPr lang="pt-BR" altLang="pt-BR" sz="2400" dirty="0" smtClean="0">
                <a:ea typeface="+mj-ea"/>
                <a:cs typeface="+mj-cs"/>
              </a:rPr>
              <a:t> </a:t>
            </a:r>
            <a:r>
              <a:rPr lang="pt-BR" altLang="pt-BR" sz="2400" dirty="0">
                <a:ea typeface="+mj-ea"/>
                <a:cs typeface="+mj-cs"/>
              </a:rPr>
              <a:t>efeitos tóxicos </a:t>
            </a:r>
            <a:r>
              <a:rPr lang="pt-BR" altLang="pt-BR" sz="2400" dirty="0" smtClean="0">
                <a:ea typeface="+mj-ea"/>
                <a:cs typeface="+mj-cs"/>
              </a:rPr>
              <a:t>no </a:t>
            </a:r>
            <a:r>
              <a:rPr lang="pt-BR" altLang="pt-BR" sz="2400" dirty="0">
                <a:ea typeface="+mj-ea"/>
                <a:cs typeface="+mj-cs"/>
              </a:rPr>
              <a:t>ecossistemas, causados por poluentes sintéticos ou </a:t>
            </a:r>
            <a:r>
              <a:rPr lang="pt-BR" altLang="pt-BR" sz="2400" dirty="0" smtClean="0">
                <a:ea typeface="+mj-ea"/>
                <a:cs typeface="+mj-cs"/>
              </a:rPr>
              <a:t>naturais.</a:t>
            </a:r>
          </a:p>
          <a:p>
            <a:pPr marL="0" indent="0" algn="just">
              <a:lnSpc>
                <a:spcPct val="150000"/>
              </a:lnSpc>
              <a:spcBef>
                <a:spcPct val="0"/>
              </a:spcBef>
              <a:buNone/>
            </a:pPr>
            <a:endParaRPr lang="pt-BR" altLang="pt-BR" sz="2400" dirty="0" smtClean="0">
              <a:ea typeface="+mj-ea"/>
              <a:cs typeface="+mj-cs"/>
            </a:endParaRPr>
          </a:p>
          <a:p>
            <a:pPr marL="0" indent="0" algn="just">
              <a:lnSpc>
                <a:spcPct val="150000"/>
              </a:lnSpc>
              <a:spcBef>
                <a:spcPct val="0"/>
              </a:spcBef>
              <a:buNone/>
            </a:pPr>
            <a:r>
              <a:rPr lang="pt-BR" altLang="pt-BR" sz="2400" dirty="0" smtClean="0">
                <a:latin typeface="Calibri" panose="020F0502020204030204" pitchFamily="34" charset="0"/>
              </a:rPr>
              <a:t>• </a:t>
            </a:r>
            <a:r>
              <a:rPr lang="pt-BR" sz="2400" i="1" dirty="0" smtClean="0"/>
              <a:t>René </a:t>
            </a:r>
            <a:r>
              <a:rPr lang="pt-BR" sz="2400" i="1" dirty="0" err="1" smtClean="0"/>
              <a:t>Truhaut</a:t>
            </a:r>
            <a:r>
              <a:rPr lang="pt-BR" sz="2400" dirty="0" smtClean="0"/>
              <a:t>, 1960, "o </a:t>
            </a:r>
            <a:r>
              <a:rPr lang="pt-BR" sz="2400" dirty="0"/>
              <a:t>ramo da toxicologia preocupado com o estudo de efeitos tóxicos causados por poluentes naturais ou sintéticos, sobre quaisquer constituintes dos ecossistemas: animais, vegetais ou </a:t>
            </a:r>
            <a:r>
              <a:rPr lang="pt-BR" sz="2400" dirty="0" smtClean="0"/>
              <a:t>microrganismos.</a:t>
            </a:r>
            <a:endParaRPr lang="pt-BR" altLang="pt-BR" sz="2400" dirty="0">
              <a:ea typeface="+mj-ea"/>
              <a:cs typeface="+mj-cs"/>
            </a:endParaRPr>
          </a:p>
        </p:txBody>
      </p:sp>
      <p:sp>
        <p:nvSpPr>
          <p:cNvPr id="11" name="Título 1"/>
          <p:cNvSpPr>
            <a:spLocks noGrp="1"/>
          </p:cNvSpPr>
          <p:nvPr>
            <p:ph type="title"/>
          </p:nvPr>
        </p:nvSpPr>
        <p:spPr>
          <a:xfrm>
            <a:off x="2138137" y="-88066"/>
            <a:ext cx="8240659" cy="922502"/>
          </a:xfrm>
        </p:spPr>
        <p:txBody>
          <a:bodyPr>
            <a:normAutofit fontScale="90000"/>
          </a:bodyPr>
          <a:lstStyle/>
          <a:p>
            <a:r>
              <a:rPr lang="pt-BR" sz="3600" b="1" dirty="0" smtClean="0">
                <a:solidFill>
                  <a:srgbClr val="FF0000"/>
                </a:solidFill>
                <a:latin typeface="+mn-lt"/>
              </a:rPr>
              <a:t>6. ECOTOXICOLOGIA/POLUIÇÃO AMBIENTAL</a:t>
            </a:r>
            <a:endParaRPr lang="pt-BR" sz="3600" b="1" dirty="0">
              <a:solidFill>
                <a:srgbClr val="FF0000"/>
              </a:solidFill>
              <a:latin typeface="+mn-lt"/>
            </a:endParaRPr>
          </a:p>
        </p:txBody>
      </p:sp>
      <p:sp>
        <p:nvSpPr>
          <p:cNvPr id="12" name="Título 1"/>
          <p:cNvSpPr txBox="1">
            <a:spLocks/>
          </p:cNvSpPr>
          <p:nvPr/>
        </p:nvSpPr>
        <p:spPr>
          <a:xfrm>
            <a:off x="5354035" y="461251"/>
            <a:ext cx="1808865" cy="92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b="1" i="1" dirty="0" smtClean="0">
                <a:solidFill>
                  <a:srgbClr val="0070C0"/>
                </a:solidFill>
                <a:latin typeface="+mn-lt"/>
              </a:rPr>
              <a:t>O que é?</a:t>
            </a:r>
            <a:endParaRPr lang="pt-BR" sz="3200" b="1" i="1" dirty="0">
              <a:solidFill>
                <a:srgbClr val="0070C0"/>
              </a:solidFill>
              <a:latin typeface="+mn-lt"/>
            </a:endParaRPr>
          </a:p>
        </p:txBody>
      </p:sp>
      <p:pic>
        <p:nvPicPr>
          <p:cNvPr id="11266" name="Picture 2" descr="Sans titre-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42582" y="705146"/>
            <a:ext cx="2011218" cy="290389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268" name="Picture 4" descr="Frases de ecossistema - Grupo Escola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610601" y="3609045"/>
            <a:ext cx="3131344" cy="324895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2"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2" name="Espaço Reservado para Número de Slide 1"/>
          <p:cNvSpPr>
            <a:spLocks noGrp="1"/>
          </p:cNvSpPr>
          <p:nvPr>
            <p:ph type="sldNum" sz="quarter" idx="12"/>
          </p:nvPr>
        </p:nvSpPr>
        <p:spPr/>
        <p:txBody>
          <a:bodyPr/>
          <a:lstStyle/>
          <a:p>
            <a:fld id="{9E1A08A7-2995-4C31-B488-9B29FD58C060}" type="slidenum">
              <a:rPr lang="pt-BR" smtClean="0"/>
              <a:t>18</a:t>
            </a:fld>
            <a:endParaRPr lang="pt-BR"/>
          </a:p>
        </p:txBody>
      </p:sp>
    </p:spTree>
    <p:extLst>
      <p:ext uri="{BB962C8B-B14F-4D97-AF65-F5344CB8AC3E}">
        <p14:creationId xmlns:p14="http://schemas.microsoft.com/office/powerpoint/2010/main" val="3228053397"/>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p:txBody>
          <a:bodyPr/>
          <a:lstStyle/>
          <a:p>
            <a:pPr eaLnBrk="1" hangingPunct="1"/>
            <a:r>
              <a:rPr lang="en-US" altLang="pt-BR" sz="4000">
                <a:solidFill>
                  <a:schemeClr val="bg1"/>
                </a:solidFill>
                <a:latin typeface="Bodoni MT Black" panose="02070A03080606020203" pitchFamily="18" charset="0"/>
              </a:rPr>
              <a:t>Possibilidades de contaminação</a:t>
            </a:r>
          </a:p>
        </p:txBody>
      </p:sp>
      <p:sp>
        <p:nvSpPr>
          <p:cNvPr id="11267" name="Rectangle 3"/>
          <p:cNvSpPr>
            <a:spLocks noGrp="1" noChangeArrowheads="1"/>
          </p:cNvSpPr>
          <p:nvPr>
            <p:ph type="body" idx="1"/>
          </p:nvPr>
        </p:nvSpPr>
        <p:spPr>
          <a:xfrm>
            <a:off x="321972" y="1468264"/>
            <a:ext cx="10515600" cy="2364238"/>
          </a:xfrm>
        </p:spPr>
        <p:txBody>
          <a:bodyPr>
            <a:noAutofit/>
          </a:bodyPr>
          <a:lstStyle/>
          <a:p>
            <a:r>
              <a:rPr lang="en-US" altLang="pt-BR" sz="2400" dirty="0" err="1" smtClean="0"/>
              <a:t>Áreas</a:t>
            </a:r>
            <a:r>
              <a:rPr lang="en-US" altLang="pt-BR" sz="2400" dirty="0" smtClean="0"/>
              <a:t> </a:t>
            </a:r>
            <a:r>
              <a:rPr lang="en-US" altLang="pt-BR" sz="2400" dirty="0" err="1" smtClean="0"/>
              <a:t>agricultadas</a:t>
            </a:r>
            <a:r>
              <a:rPr lang="en-US" altLang="pt-BR" sz="2400" dirty="0" smtClean="0"/>
              <a:t> </a:t>
            </a:r>
            <a:r>
              <a:rPr lang="en-US" altLang="pt-BR" sz="2400" dirty="0" err="1" smtClean="0"/>
              <a:t>usam</a:t>
            </a:r>
            <a:r>
              <a:rPr lang="en-US" altLang="pt-BR" sz="2400" dirty="0" smtClean="0"/>
              <a:t>/</a:t>
            </a:r>
            <a:r>
              <a:rPr lang="en-US" altLang="pt-BR" sz="2400" dirty="0" err="1" smtClean="0"/>
              <a:t>armazenam</a:t>
            </a:r>
            <a:r>
              <a:rPr lang="en-US" altLang="pt-BR" sz="2400" dirty="0" smtClean="0"/>
              <a:t> </a:t>
            </a:r>
            <a:r>
              <a:rPr lang="en-US" altLang="pt-BR" sz="2400" dirty="0" err="1" smtClean="0"/>
              <a:t>agrotóxicos</a:t>
            </a:r>
            <a:endParaRPr lang="en-US" altLang="pt-BR" sz="2400" dirty="0" smtClean="0"/>
          </a:p>
          <a:p>
            <a:r>
              <a:rPr lang="en-US" altLang="pt-BR" sz="2400" dirty="0" err="1" smtClean="0"/>
              <a:t>Produtos</a:t>
            </a:r>
            <a:r>
              <a:rPr lang="en-US" altLang="pt-BR" sz="2400" dirty="0" smtClean="0"/>
              <a:t> </a:t>
            </a:r>
            <a:r>
              <a:rPr lang="en-US" altLang="pt-BR" sz="2400" dirty="0" err="1" smtClean="0"/>
              <a:t>sanitários</a:t>
            </a:r>
            <a:r>
              <a:rPr lang="en-US" altLang="pt-BR" sz="2400" dirty="0" smtClean="0"/>
              <a:t> </a:t>
            </a:r>
            <a:endParaRPr lang="pt-BR" altLang="pt-BR" sz="2400" dirty="0" smtClean="0"/>
          </a:p>
          <a:p>
            <a:pPr algn="just" eaLnBrk="1" hangingPunct="1">
              <a:lnSpc>
                <a:spcPct val="90000"/>
              </a:lnSpc>
            </a:pPr>
            <a:r>
              <a:rPr lang="en-US" altLang="pt-BR" sz="2400" dirty="0" err="1" smtClean="0"/>
              <a:t>Lixo</a:t>
            </a:r>
            <a:r>
              <a:rPr lang="en-US" altLang="pt-BR" sz="2400" dirty="0" smtClean="0"/>
              <a:t> industrial de </a:t>
            </a:r>
            <a:r>
              <a:rPr lang="en-US" altLang="pt-BR" sz="2400" dirty="0" err="1" smtClean="0"/>
              <a:t>fábricas</a:t>
            </a:r>
            <a:r>
              <a:rPr lang="en-US" altLang="pt-BR" sz="2400" dirty="0" smtClean="0"/>
              <a:t> de </a:t>
            </a:r>
            <a:r>
              <a:rPr lang="en-US" altLang="pt-BR" sz="2400" dirty="0" err="1" smtClean="0"/>
              <a:t>agrotóxicos</a:t>
            </a:r>
            <a:r>
              <a:rPr lang="en-US" altLang="pt-BR" sz="2400" dirty="0" smtClean="0"/>
              <a:t>/</a:t>
            </a:r>
            <a:r>
              <a:rPr lang="en-US" altLang="pt-BR" sz="2400" dirty="0" err="1" smtClean="0"/>
              <a:t>alimentos</a:t>
            </a:r>
            <a:endParaRPr lang="en-US" altLang="pt-BR" sz="2400" dirty="0" smtClean="0"/>
          </a:p>
          <a:p>
            <a:pPr algn="just" eaLnBrk="1" hangingPunct="1">
              <a:lnSpc>
                <a:spcPct val="90000"/>
              </a:lnSpc>
            </a:pPr>
            <a:r>
              <a:rPr lang="en-US" altLang="pt-BR" sz="2400" dirty="0" err="1" smtClean="0"/>
              <a:t>Uso</a:t>
            </a:r>
            <a:r>
              <a:rPr lang="en-US" altLang="pt-BR" sz="2400" dirty="0" smtClean="0"/>
              <a:t> </a:t>
            </a:r>
            <a:r>
              <a:rPr lang="en-US" altLang="pt-BR" sz="2400" dirty="0" err="1" smtClean="0"/>
              <a:t>doméstico</a:t>
            </a:r>
            <a:r>
              <a:rPr lang="en-US" altLang="pt-BR" sz="2400" dirty="0" smtClean="0"/>
              <a:t> (</a:t>
            </a:r>
            <a:r>
              <a:rPr lang="en-US" altLang="pt-BR" sz="2400" dirty="0" err="1" smtClean="0"/>
              <a:t>esgoto</a:t>
            </a:r>
            <a:r>
              <a:rPr lang="en-US" altLang="pt-BR" sz="2400" dirty="0" smtClean="0"/>
              <a:t>)</a:t>
            </a:r>
          </a:p>
          <a:p>
            <a:pPr algn="just" eaLnBrk="1" hangingPunct="1">
              <a:lnSpc>
                <a:spcPct val="90000"/>
              </a:lnSpc>
            </a:pPr>
            <a:r>
              <a:rPr lang="en-US" altLang="pt-BR" sz="2400" dirty="0" err="1" smtClean="0"/>
              <a:t>Limpeza</a:t>
            </a:r>
            <a:r>
              <a:rPr lang="en-US" altLang="pt-BR" sz="2400" dirty="0" smtClean="0"/>
              <a:t> de </a:t>
            </a:r>
            <a:r>
              <a:rPr lang="en-US" altLang="pt-BR" sz="2400" dirty="0" err="1" smtClean="0"/>
              <a:t>banheiras</a:t>
            </a:r>
            <a:r>
              <a:rPr lang="en-US" altLang="pt-BR" sz="2400" dirty="0" smtClean="0"/>
              <a:t> </a:t>
            </a:r>
            <a:r>
              <a:rPr lang="en-US" altLang="pt-BR" sz="2400" dirty="0" err="1" smtClean="0"/>
              <a:t>carrapaticidas</a:t>
            </a:r>
            <a:endParaRPr lang="pt-BR" altLang="pt-BR" sz="2400" dirty="0" smtClean="0"/>
          </a:p>
        </p:txBody>
      </p:sp>
      <p:sp>
        <p:nvSpPr>
          <p:cNvPr id="5" name="Rectangle 2"/>
          <p:cNvSpPr txBox="1">
            <a:spLocks noChangeArrowheads="1"/>
          </p:cNvSpPr>
          <p:nvPr/>
        </p:nvSpPr>
        <p:spPr>
          <a:xfrm>
            <a:off x="2286000" y="381000"/>
            <a:ext cx="777240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altLang="pt-BR" smtClean="0">
                <a:solidFill>
                  <a:schemeClr val="bg1"/>
                </a:solidFill>
                <a:latin typeface="Bodoni MT Black" panose="02070A03080606020203" pitchFamily="18" charset="0"/>
              </a:rPr>
              <a:t>Objetivos mais comuns</a:t>
            </a:r>
            <a:r>
              <a:rPr lang="pt-BR" altLang="pt-BR" smtClean="0"/>
              <a:t> </a:t>
            </a:r>
            <a:endParaRPr lang="pt-BR" altLang="pt-BR"/>
          </a:p>
        </p:txBody>
      </p:sp>
      <p:sp>
        <p:nvSpPr>
          <p:cNvPr id="7" name="Retângulo 6"/>
          <p:cNvSpPr/>
          <p:nvPr/>
        </p:nvSpPr>
        <p:spPr>
          <a:xfrm>
            <a:off x="3707096" y="676767"/>
            <a:ext cx="5102744" cy="523220"/>
          </a:xfrm>
          <a:prstGeom prst="rect">
            <a:avLst/>
          </a:prstGeom>
        </p:spPr>
        <p:txBody>
          <a:bodyPr wrap="none">
            <a:spAutoFit/>
          </a:bodyPr>
          <a:lstStyle/>
          <a:p>
            <a:r>
              <a:rPr lang="pt-BR" altLang="pt-BR" sz="2800" b="1" i="1" dirty="0" smtClean="0">
                <a:solidFill>
                  <a:srgbClr val="0070C0"/>
                </a:solidFill>
              </a:rPr>
              <a:t>Possibilidades de Contaminações</a:t>
            </a:r>
            <a:endParaRPr lang="pt-BR" sz="2800" b="1" i="1" dirty="0">
              <a:solidFill>
                <a:srgbClr val="0070C0"/>
              </a:solidFill>
            </a:endParaRPr>
          </a:p>
        </p:txBody>
      </p:sp>
      <p:pic>
        <p:nvPicPr>
          <p:cNvPr id="12290" name="Picture 2" descr="Entenda qual a diferença entre efluente industrial e esgoto sanitário? |  Fragmaq"/>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770" y="4151941"/>
            <a:ext cx="3206839" cy="203772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292" name="Picture 4" descr="Quais são os tipos de energias renováveis? - Pensamento Verd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74961" y="4100779"/>
            <a:ext cx="2161251" cy="216125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294" name="Picture 6" descr="A importância da coleta de lixo industrial - Grupo Pac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777564" y="4100779"/>
            <a:ext cx="3032276" cy="20888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Imagem 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809840" y="4157657"/>
            <a:ext cx="3306276" cy="1975126"/>
          </a:xfrm>
          <a:prstGeom prst="rect">
            <a:avLst/>
          </a:prstGeom>
          <a:ln>
            <a:noFill/>
          </a:ln>
          <a:effectLst>
            <a:softEdge rad="112500"/>
          </a:effectLst>
        </p:spPr>
      </p:pic>
      <p:pic>
        <p:nvPicPr>
          <p:cNvPr id="12298" name="Picture 10" descr="Agricultura e pesticidas – Blog do Mesquita"/>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767767" y="1620271"/>
            <a:ext cx="3423973" cy="228264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 name="Picture 2" descr="Imagem relacionad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Número de Slide 2"/>
          <p:cNvSpPr>
            <a:spLocks noGrp="1"/>
          </p:cNvSpPr>
          <p:nvPr>
            <p:ph type="sldNum" sz="quarter" idx="12"/>
          </p:nvPr>
        </p:nvSpPr>
        <p:spPr/>
        <p:txBody>
          <a:bodyPr/>
          <a:lstStyle/>
          <a:p>
            <a:fld id="{9E1A08A7-2995-4C31-B488-9B29FD58C060}" type="slidenum">
              <a:rPr lang="pt-BR" smtClean="0"/>
              <a:t>19</a:t>
            </a:fld>
            <a:endParaRPr lang="pt-BR"/>
          </a:p>
        </p:txBody>
      </p:sp>
      <p:sp>
        <p:nvSpPr>
          <p:cNvPr id="18" name="Título 1"/>
          <p:cNvSpPr txBox="1">
            <a:spLocks/>
          </p:cNvSpPr>
          <p:nvPr/>
        </p:nvSpPr>
        <p:spPr>
          <a:xfrm>
            <a:off x="2138137" y="-88066"/>
            <a:ext cx="8240659" cy="92250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600" b="1" smtClean="0">
                <a:solidFill>
                  <a:srgbClr val="FF0000"/>
                </a:solidFill>
                <a:latin typeface="+mn-lt"/>
              </a:rPr>
              <a:t>6. ECOTOXICOLOGIA/POLUIÇÃO AMBIENTAL</a:t>
            </a:r>
            <a:endParaRPr lang="pt-BR" sz="3600" b="1" dirty="0">
              <a:solidFill>
                <a:srgbClr val="FF0000"/>
              </a:solidFill>
              <a:latin typeface="+mn-lt"/>
            </a:endParaRPr>
          </a:p>
        </p:txBody>
      </p:sp>
    </p:spTree>
    <p:extLst>
      <p:ext uri="{BB962C8B-B14F-4D97-AF65-F5344CB8AC3E}">
        <p14:creationId xmlns:p14="http://schemas.microsoft.com/office/powerpoint/2010/main" val="38585282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Enhanced Aerobic Bioremediation - FUTURE SCIENC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5" name="Text Box 1"/>
          <p:cNvSpPr txBox="1">
            <a:spLocks noChangeArrowheads="1"/>
          </p:cNvSpPr>
          <p:nvPr/>
        </p:nvSpPr>
        <p:spPr bwMode="auto">
          <a:xfrm>
            <a:off x="216471" y="1173409"/>
            <a:ext cx="9765729" cy="5046416"/>
          </a:xfrm>
          <a:prstGeom prst="rect">
            <a:avLst/>
          </a:prstGeom>
          <a:noFill/>
          <a:ln>
            <a:noFill/>
          </a:ln>
          <a:effectLst/>
          <a:extLst/>
        </p:spPr>
        <p:txBody>
          <a:bodyPr lIns="90000" tIns="45000" rIns="90000" bIns="45000"/>
          <a:lstStyle>
            <a:lvl1pPr>
              <a:spcBef>
                <a:spcPts val="8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3200">
                <a:solidFill>
                  <a:srgbClr val="000000"/>
                </a:solidFill>
                <a:latin typeface="Times New Roman" panose="02020603050405020304" pitchFamily="18" charset="0"/>
                <a:ea typeface="Microsoft YaHei" panose="020B0503020204020204" pitchFamily="34" charset="-122"/>
              </a:defRPr>
            </a:lvl1pPr>
            <a:lvl2pPr>
              <a:spcBef>
                <a:spcPts val="7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800">
                <a:solidFill>
                  <a:srgbClr val="000000"/>
                </a:solidFill>
                <a:latin typeface="Times New Roman" panose="02020603050405020304" pitchFamily="18" charset="0"/>
                <a:ea typeface="Microsoft YaHei" panose="020B0503020204020204" pitchFamily="34" charset="-122"/>
              </a:defRPr>
            </a:lvl2pPr>
            <a:lvl3pPr>
              <a:spcBef>
                <a:spcPts val="6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400">
                <a:solidFill>
                  <a:srgbClr val="000000"/>
                </a:solidFill>
                <a:latin typeface="Times New Roman" panose="02020603050405020304" pitchFamily="18" charset="0"/>
                <a:ea typeface="Microsoft YaHei" panose="020B0503020204020204" pitchFamily="34" charset="-122"/>
              </a:defRPr>
            </a:lvl3pPr>
            <a:lvl4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Microsoft YaHei" panose="020B0503020204020204" pitchFamily="34" charset="-122"/>
              </a:defRPr>
            </a:lvl4pPr>
            <a:lvl5pPr>
              <a:spcBef>
                <a:spcPts val="500"/>
              </a:spcBef>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Microsoft YaHei" panose="020B0503020204020204" pitchFamily="34" charset="-122"/>
              </a:defRPr>
            </a:lvl5pPr>
            <a:lvl6pPr marL="25146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Microsoft YaHei" panose="020B0503020204020204" pitchFamily="34" charset="-122"/>
              </a:defRPr>
            </a:lvl6pPr>
            <a:lvl7pPr marL="29718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Microsoft YaHei" panose="020B0503020204020204" pitchFamily="34" charset="-122"/>
              </a:defRPr>
            </a:lvl7pPr>
            <a:lvl8pPr marL="34290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Microsoft YaHei" panose="020B0503020204020204" pitchFamily="34" charset="-122"/>
              </a:defRPr>
            </a:lvl8pPr>
            <a:lvl9pPr marL="3886200" indent="-228600" defTabSz="449263" eaLnBrk="0" fontAlgn="base" hangingPunct="0">
              <a:spcBef>
                <a:spcPts val="500"/>
              </a:spcBef>
              <a:spcAft>
                <a:spcPct val="0"/>
              </a:spcAft>
              <a:buClr>
                <a:srgbClr val="000000"/>
              </a:buClr>
              <a:buSzPct val="100000"/>
              <a:buFont typeface="Times New Roman" panose="02020603050405020304" pitchFamily="18" charset="0"/>
              <a:tabLst>
                <a:tab pos="0" algn="l"/>
                <a:tab pos="447675" algn="l"/>
                <a:tab pos="896938" algn="l"/>
                <a:tab pos="1346200" algn="l"/>
                <a:tab pos="1795463" algn="l"/>
                <a:tab pos="2244725" algn="l"/>
                <a:tab pos="2693988" algn="l"/>
                <a:tab pos="3143250" algn="l"/>
                <a:tab pos="3592513" algn="l"/>
                <a:tab pos="4041775" algn="l"/>
                <a:tab pos="4491038" algn="l"/>
                <a:tab pos="4940300" algn="l"/>
                <a:tab pos="5389563" algn="l"/>
                <a:tab pos="5838825" algn="l"/>
                <a:tab pos="6288088" algn="l"/>
                <a:tab pos="6737350" algn="l"/>
                <a:tab pos="7186613" algn="l"/>
                <a:tab pos="7635875" algn="l"/>
                <a:tab pos="8085138" algn="l"/>
                <a:tab pos="8534400" algn="l"/>
                <a:tab pos="8983663" algn="l"/>
              </a:tabLst>
              <a:defRPr sz="2000">
                <a:solidFill>
                  <a:srgbClr val="000000"/>
                </a:solidFill>
                <a:latin typeface="Times New Roman" panose="02020603050405020304" pitchFamily="18" charset="0"/>
                <a:ea typeface="Microsoft YaHei" panose="020B0503020204020204" pitchFamily="34" charset="-122"/>
              </a:defRPr>
            </a:lvl9pPr>
          </a:lstStyle>
          <a:p>
            <a:pPr>
              <a:lnSpc>
                <a:spcPct val="150000"/>
              </a:lnSpc>
              <a:spcBef>
                <a:spcPts val="0"/>
              </a:spcBef>
            </a:pPr>
            <a:r>
              <a:rPr lang="pt-BR" b="1" dirty="0">
                <a:solidFill>
                  <a:srgbClr val="FF0000"/>
                </a:solidFill>
                <a:latin typeface="+mn-lt"/>
              </a:rPr>
              <a:t>1. </a:t>
            </a:r>
            <a:r>
              <a:rPr lang="pt-BR" b="1" dirty="0" err="1" smtClean="0">
                <a:solidFill>
                  <a:srgbClr val="FF0000"/>
                </a:solidFill>
                <a:latin typeface="+mn-lt"/>
              </a:rPr>
              <a:t>Biorremediação</a:t>
            </a:r>
            <a:r>
              <a:rPr lang="pt-BR" b="1" dirty="0" smtClean="0">
                <a:solidFill>
                  <a:srgbClr val="FF0000"/>
                </a:solidFill>
                <a:latin typeface="+mn-lt"/>
              </a:rPr>
              <a:t>; Contextualizações</a:t>
            </a:r>
            <a:endParaRPr lang="pt-BR" b="1" dirty="0">
              <a:solidFill>
                <a:srgbClr val="FF0000"/>
              </a:solidFill>
              <a:latin typeface="+mn-lt"/>
            </a:endParaRPr>
          </a:p>
          <a:p>
            <a:pPr>
              <a:lnSpc>
                <a:spcPct val="150000"/>
              </a:lnSpc>
              <a:spcBef>
                <a:spcPts val="0"/>
              </a:spcBef>
            </a:pPr>
            <a:r>
              <a:rPr lang="pt-BR" b="1" dirty="0">
                <a:solidFill>
                  <a:srgbClr val="FF0000"/>
                </a:solidFill>
                <a:latin typeface="+mn-lt"/>
              </a:rPr>
              <a:t>2. </a:t>
            </a:r>
            <a:r>
              <a:rPr lang="pt-BR" b="1" dirty="0" smtClean="0">
                <a:solidFill>
                  <a:srgbClr val="FF0000"/>
                </a:solidFill>
                <a:latin typeface="+mn-lt"/>
              </a:rPr>
              <a:t>Como Funciona a </a:t>
            </a:r>
            <a:r>
              <a:rPr lang="pt-BR" b="1" dirty="0" err="1" smtClean="0">
                <a:solidFill>
                  <a:srgbClr val="FF0000"/>
                </a:solidFill>
                <a:latin typeface="+mn-lt"/>
              </a:rPr>
              <a:t>Biorremediação</a:t>
            </a:r>
            <a:endParaRPr lang="pt-BR" b="1" dirty="0">
              <a:solidFill>
                <a:srgbClr val="FF0000"/>
              </a:solidFill>
              <a:latin typeface="+mn-lt"/>
            </a:endParaRPr>
          </a:p>
          <a:p>
            <a:pPr>
              <a:lnSpc>
                <a:spcPct val="150000"/>
              </a:lnSpc>
              <a:spcBef>
                <a:spcPts val="0"/>
              </a:spcBef>
            </a:pPr>
            <a:r>
              <a:rPr lang="pt-BR" b="1" dirty="0">
                <a:solidFill>
                  <a:srgbClr val="FF0000"/>
                </a:solidFill>
                <a:latin typeface="+mn-lt"/>
              </a:rPr>
              <a:t>3. </a:t>
            </a:r>
            <a:r>
              <a:rPr lang="pt-BR" b="1" dirty="0" smtClean="0">
                <a:solidFill>
                  <a:srgbClr val="FF0000"/>
                </a:solidFill>
                <a:latin typeface="+mn-lt"/>
              </a:rPr>
              <a:t>Objetivos</a:t>
            </a:r>
            <a:endParaRPr lang="pt-BR" b="1" dirty="0">
              <a:solidFill>
                <a:srgbClr val="FF0000"/>
              </a:solidFill>
              <a:latin typeface="+mn-lt"/>
            </a:endParaRPr>
          </a:p>
          <a:p>
            <a:pPr>
              <a:lnSpc>
                <a:spcPct val="150000"/>
              </a:lnSpc>
              <a:spcBef>
                <a:spcPts val="0"/>
              </a:spcBef>
            </a:pPr>
            <a:r>
              <a:rPr lang="pt-BR" b="1" dirty="0">
                <a:solidFill>
                  <a:srgbClr val="FF0000"/>
                </a:solidFill>
                <a:latin typeface="+mn-lt"/>
              </a:rPr>
              <a:t>4. </a:t>
            </a:r>
            <a:r>
              <a:rPr lang="pt-BR" b="1" dirty="0" smtClean="0">
                <a:solidFill>
                  <a:srgbClr val="FF0000"/>
                </a:solidFill>
                <a:latin typeface="+mn-lt"/>
              </a:rPr>
              <a:t>Histórico</a:t>
            </a:r>
          </a:p>
          <a:p>
            <a:pPr>
              <a:lnSpc>
                <a:spcPct val="150000"/>
              </a:lnSpc>
              <a:spcBef>
                <a:spcPts val="0"/>
              </a:spcBef>
            </a:pPr>
            <a:r>
              <a:rPr lang="pt-BR" b="1" dirty="0" smtClean="0">
                <a:solidFill>
                  <a:srgbClr val="FF0000"/>
                </a:solidFill>
                <a:latin typeface="+mn-lt"/>
              </a:rPr>
              <a:t>5. Fundamentos Tecnológicos</a:t>
            </a:r>
            <a:endParaRPr lang="pt-BR" b="1" dirty="0">
              <a:solidFill>
                <a:srgbClr val="FF0000"/>
              </a:solidFill>
              <a:latin typeface="+mn-lt"/>
            </a:endParaRPr>
          </a:p>
          <a:p>
            <a:pPr>
              <a:lnSpc>
                <a:spcPct val="150000"/>
              </a:lnSpc>
              <a:spcBef>
                <a:spcPts val="0"/>
              </a:spcBef>
            </a:pPr>
            <a:r>
              <a:rPr lang="pt-BR" b="1" dirty="0" smtClean="0">
                <a:solidFill>
                  <a:srgbClr val="FF0000"/>
                </a:solidFill>
                <a:latin typeface="+mn-lt"/>
              </a:rPr>
              <a:t>6. </a:t>
            </a:r>
            <a:r>
              <a:rPr lang="pt-BR" b="1" dirty="0" err="1" smtClean="0">
                <a:solidFill>
                  <a:srgbClr val="FF0000"/>
                </a:solidFill>
                <a:latin typeface="+mn-lt"/>
              </a:rPr>
              <a:t>Ecotoxicologia</a:t>
            </a:r>
            <a:r>
              <a:rPr lang="pt-BR" b="1" dirty="0" smtClean="0">
                <a:solidFill>
                  <a:srgbClr val="FF0000"/>
                </a:solidFill>
                <a:latin typeface="+mn-lt"/>
              </a:rPr>
              <a:t>/Poluição Ambiental</a:t>
            </a:r>
            <a:endParaRPr lang="pt-BR" b="1" dirty="0">
              <a:solidFill>
                <a:srgbClr val="FF0000"/>
              </a:solidFill>
              <a:latin typeface="+mn-lt"/>
            </a:endParaRPr>
          </a:p>
          <a:p>
            <a:pPr>
              <a:lnSpc>
                <a:spcPct val="150000"/>
              </a:lnSpc>
              <a:spcBef>
                <a:spcPts val="0"/>
              </a:spcBef>
            </a:pPr>
            <a:r>
              <a:rPr lang="pt-BR" b="1" dirty="0" smtClean="0">
                <a:solidFill>
                  <a:srgbClr val="FF0000"/>
                </a:solidFill>
                <a:latin typeface="+mn-lt"/>
              </a:rPr>
              <a:t>7</a:t>
            </a:r>
            <a:r>
              <a:rPr lang="pt-BR" b="1" dirty="0">
                <a:solidFill>
                  <a:srgbClr val="FF0000"/>
                </a:solidFill>
                <a:latin typeface="+mn-lt"/>
              </a:rPr>
              <a:t>. Tipos de </a:t>
            </a:r>
            <a:r>
              <a:rPr lang="pt-BR" b="1" dirty="0" err="1" smtClean="0">
                <a:solidFill>
                  <a:srgbClr val="FF0000"/>
                </a:solidFill>
                <a:latin typeface="+mn-lt"/>
              </a:rPr>
              <a:t>Biorremediação</a:t>
            </a:r>
            <a:endParaRPr lang="pt-BR" b="1" dirty="0" smtClean="0">
              <a:solidFill>
                <a:srgbClr val="FF0000"/>
              </a:solidFill>
              <a:latin typeface="+mn-lt"/>
            </a:endParaRPr>
          </a:p>
          <a:p>
            <a:pPr algn="just">
              <a:lnSpc>
                <a:spcPct val="150000"/>
              </a:lnSpc>
              <a:spcBef>
                <a:spcPts val="0"/>
              </a:spcBef>
              <a:buClrTx/>
              <a:defRPr/>
            </a:pPr>
            <a:endParaRPr lang="pt-BR" altLang="en-US" b="1" dirty="0">
              <a:solidFill>
                <a:srgbClr val="FF0000"/>
              </a:solidFill>
              <a:latin typeface="+mn-lt"/>
            </a:endParaRPr>
          </a:p>
        </p:txBody>
      </p:sp>
      <p:sp>
        <p:nvSpPr>
          <p:cNvPr id="7" name="CaixaDeTexto 6"/>
          <p:cNvSpPr txBox="1"/>
          <p:nvPr/>
        </p:nvSpPr>
        <p:spPr>
          <a:xfrm>
            <a:off x="5236249" y="0"/>
            <a:ext cx="2151551" cy="913583"/>
          </a:xfrm>
          <a:prstGeom prst="rect">
            <a:avLst/>
          </a:prstGeom>
          <a:noFill/>
        </p:spPr>
        <p:txBody>
          <a:bodyPr wrap="none" rtlCol="0">
            <a:spAutoFit/>
          </a:bodyPr>
          <a:lstStyle/>
          <a:p>
            <a:pPr algn="just">
              <a:lnSpc>
                <a:spcPct val="150000"/>
              </a:lnSpc>
              <a:spcBef>
                <a:spcPct val="0"/>
              </a:spcBef>
              <a:defRPr/>
            </a:pPr>
            <a:r>
              <a:rPr lang="pt-BR" altLang="en-US" sz="4000" b="1" dirty="0">
                <a:solidFill>
                  <a:srgbClr val="FF0000"/>
                </a:solidFill>
                <a:latin typeface="Comic Sans MS" panose="030F0702030302020204" pitchFamily="66" charset="0"/>
              </a:rPr>
              <a:t>Sumário</a:t>
            </a:r>
          </a:p>
        </p:txBody>
      </p:sp>
      <p:sp>
        <p:nvSpPr>
          <p:cNvPr id="3" name="Espaço Reservado para Número de Slide 2"/>
          <p:cNvSpPr>
            <a:spLocks noGrp="1"/>
          </p:cNvSpPr>
          <p:nvPr>
            <p:ph type="sldNum" sz="quarter" idx="12"/>
          </p:nvPr>
        </p:nvSpPr>
        <p:spPr/>
        <p:txBody>
          <a:bodyPr/>
          <a:lstStyle/>
          <a:p>
            <a:fld id="{95470915-2C74-4C35-BE72-707C68BC48E5}" type="slidenum">
              <a:rPr lang="pt-BR" smtClean="0"/>
              <a:t>2</a:t>
            </a:fld>
            <a:endParaRPr lang="pt-BR"/>
          </a:p>
        </p:txBody>
      </p:sp>
    </p:spTree>
    <p:extLst>
      <p:ext uri="{BB962C8B-B14F-4D97-AF65-F5344CB8AC3E}">
        <p14:creationId xmlns:p14="http://schemas.microsoft.com/office/powerpoint/2010/main" val="9232389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 Box 5"/>
          <p:cNvSpPr txBox="1">
            <a:spLocks noChangeArrowheads="1"/>
          </p:cNvSpPr>
          <p:nvPr/>
        </p:nvSpPr>
        <p:spPr bwMode="auto">
          <a:xfrm>
            <a:off x="68466" y="1304835"/>
            <a:ext cx="11835836"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1200" b="1">
                <a:solidFill>
                  <a:schemeClr val="tx1"/>
                </a:solidFill>
                <a:latin typeface="Bookman Old Style" panose="02050604050505020204" pitchFamily="18" charset="0"/>
              </a:defRPr>
            </a:lvl1pPr>
            <a:lvl2pPr marL="742950" indent="-285750">
              <a:defRPr sz="1200" b="1">
                <a:solidFill>
                  <a:schemeClr val="tx1"/>
                </a:solidFill>
                <a:latin typeface="Bookman Old Style" panose="02050604050505020204" pitchFamily="18" charset="0"/>
              </a:defRPr>
            </a:lvl2pPr>
            <a:lvl3pPr marL="1143000" indent="-228600">
              <a:defRPr sz="1200" b="1">
                <a:solidFill>
                  <a:schemeClr val="tx1"/>
                </a:solidFill>
                <a:latin typeface="Bookman Old Style" panose="02050604050505020204" pitchFamily="18" charset="0"/>
              </a:defRPr>
            </a:lvl3pPr>
            <a:lvl4pPr marL="1600200" indent="-228600">
              <a:defRPr sz="1200" b="1">
                <a:solidFill>
                  <a:schemeClr val="tx1"/>
                </a:solidFill>
                <a:latin typeface="Bookman Old Style" panose="02050604050505020204" pitchFamily="18" charset="0"/>
              </a:defRPr>
            </a:lvl4pPr>
            <a:lvl5pPr marL="2057400" indent="-228600">
              <a:defRPr sz="1200" b="1">
                <a:solidFill>
                  <a:schemeClr val="tx1"/>
                </a:solidFill>
                <a:latin typeface="Bookman Old Style" panose="02050604050505020204" pitchFamily="18" charset="0"/>
              </a:defRPr>
            </a:lvl5pPr>
            <a:lvl6pPr marL="2514600" indent="-228600" eaLnBrk="0" fontAlgn="base" hangingPunct="0">
              <a:spcBef>
                <a:spcPct val="0"/>
              </a:spcBef>
              <a:spcAft>
                <a:spcPct val="0"/>
              </a:spcAft>
              <a:defRPr sz="1200" b="1">
                <a:solidFill>
                  <a:schemeClr val="tx1"/>
                </a:solidFill>
                <a:latin typeface="Bookman Old Style" panose="02050604050505020204" pitchFamily="18" charset="0"/>
              </a:defRPr>
            </a:lvl6pPr>
            <a:lvl7pPr marL="2971800" indent="-228600" eaLnBrk="0" fontAlgn="base" hangingPunct="0">
              <a:spcBef>
                <a:spcPct val="0"/>
              </a:spcBef>
              <a:spcAft>
                <a:spcPct val="0"/>
              </a:spcAft>
              <a:defRPr sz="1200" b="1">
                <a:solidFill>
                  <a:schemeClr val="tx1"/>
                </a:solidFill>
                <a:latin typeface="Bookman Old Style" panose="02050604050505020204" pitchFamily="18" charset="0"/>
              </a:defRPr>
            </a:lvl7pPr>
            <a:lvl8pPr marL="3429000" indent="-228600" eaLnBrk="0" fontAlgn="base" hangingPunct="0">
              <a:spcBef>
                <a:spcPct val="0"/>
              </a:spcBef>
              <a:spcAft>
                <a:spcPct val="0"/>
              </a:spcAft>
              <a:defRPr sz="1200" b="1">
                <a:solidFill>
                  <a:schemeClr val="tx1"/>
                </a:solidFill>
                <a:latin typeface="Bookman Old Style" panose="02050604050505020204" pitchFamily="18" charset="0"/>
              </a:defRPr>
            </a:lvl8pPr>
            <a:lvl9pPr marL="3886200" indent="-228600" eaLnBrk="0" fontAlgn="base" hangingPunct="0">
              <a:spcBef>
                <a:spcPct val="0"/>
              </a:spcBef>
              <a:spcAft>
                <a:spcPct val="0"/>
              </a:spcAft>
              <a:defRPr sz="1200" b="1">
                <a:solidFill>
                  <a:schemeClr val="tx1"/>
                </a:solidFill>
                <a:latin typeface="Bookman Old Style" panose="02050604050505020204" pitchFamily="18" charset="0"/>
              </a:defRPr>
            </a:lvl9pPr>
          </a:lstStyle>
          <a:p>
            <a:pPr eaLnBrk="1" hangingPunct="1">
              <a:lnSpc>
                <a:spcPct val="150000"/>
              </a:lnSpc>
            </a:pPr>
            <a:r>
              <a:rPr lang="en-US" altLang="pt-BR" sz="2400" dirty="0" smtClean="0">
                <a:latin typeface="+mn-lt"/>
              </a:rPr>
              <a:t>- </a:t>
            </a:r>
            <a:r>
              <a:rPr lang="en-US" altLang="pt-BR" sz="2400" dirty="0" err="1" smtClean="0">
                <a:latin typeface="+mn-lt"/>
              </a:rPr>
              <a:t>Toxicidade</a:t>
            </a:r>
            <a:r>
              <a:rPr lang="en-US" altLang="pt-BR" sz="2400" dirty="0" smtClean="0">
                <a:latin typeface="+mn-lt"/>
              </a:rPr>
              <a:t> </a:t>
            </a:r>
            <a:r>
              <a:rPr lang="en-US" altLang="pt-BR" sz="2400" dirty="0" err="1" smtClean="0">
                <a:latin typeface="+mn-lt"/>
              </a:rPr>
              <a:t>Aguda</a:t>
            </a:r>
            <a:r>
              <a:rPr lang="en-US" altLang="pt-BR" sz="2400" dirty="0" smtClean="0">
                <a:latin typeface="+mn-lt"/>
              </a:rPr>
              <a:t>: </a:t>
            </a:r>
            <a:r>
              <a:rPr lang="en-US" altLang="pt-BR" sz="2400" b="0" dirty="0" err="1" smtClean="0">
                <a:latin typeface="+mn-lt"/>
              </a:rPr>
              <a:t>dano</a:t>
            </a:r>
            <a:r>
              <a:rPr lang="en-US" altLang="pt-BR" sz="2400" b="0" dirty="0" smtClean="0">
                <a:latin typeface="+mn-lt"/>
              </a:rPr>
              <a:t>/</a:t>
            </a:r>
            <a:r>
              <a:rPr lang="en-US" altLang="pt-BR" sz="2400" b="0" dirty="0" err="1" smtClean="0">
                <a:latin typeface="+mn-lt"/>
              </a:rPr>
              <a:t>morte</a:t>
            </a:r>
            <a:r>
              <a:rPr lang="en-US" altLang="pt-BR" sz="2400" b="0" dirty="0" smtClean="0">
                <a:latin typeface="+mn-lt"/>
              </a:rPr>
              <a:t> </a:t>
            </a:r>
            <a:r>
              <a:rPr lang="en-US" altLang="pt-BR" sz="2400" b="0" dirty="0" err="1">
                <a:latin typeface="+mn-lt"/>
              </a:rPr>
              <a:t>em</a:t>
            </a:r>
            <a:r>
              <a:rPr lang="en-US" altLang="pt-BR" sz="2400" b="0" dirty="0">
                <a:latin typeface="+mn-lt"/>
              </a:rPr>
              <a:t> </a:t>
            </a:r>
            <a:r>
              <a:rPr lang="en-US" altLang="pt-BR" sz="2400" b="0" dirty="0" err="1" smtClean="0">
                <a:latin typeface="+mn-lt"/>
              </a:rPr>
              <a:t>curto</a:t>
            </a:r>
            <a:r>
              <a:rPr lang="en-US" altLang="pt-BR" sz="2400" b="0" dirty="0" smtClean="0">
                <a:latin typeface="+mn-lt"/>
              </a:rPr>
              <a:t> </a:t>
            </a:r>
            <a:r>
              <a:rPr lang="en-US" altLang="pt-BR" sz="2400" b="0" dirty="0" err="1" smtClean="0">
                <a:latin typeface="+mn-lt"/>
              </a:rPr>
              <a:t>espaço</a:t>
            </a:r>
            <a:r>
              <a:rPr lang="en-US" altLang="pt-BR" sz="2400" b="0" dirty="0" smtClean="0">
                <a:latin typeface="+mn-lt"/>
              </a:rPr>
              <a:t> </a:t>
            </a:r>
            <a:r>
              <a:rPr lang="en-US" altLang="pt-BR" sz="2400" b="0" dirty="0">
                <a:latin typeface="+mn-lt"/>
              </a:rPr>
              <a:t>de tempo </a:t>
            </a:r>
            <a:r>
              <a:rPr lang="en-US" altLang="pt-BR" sz="2400" b="0" dirty="0" err="1">
                <a:latin typeface="+mn-lt"/>
              </a:rPr>
              <a:t>após</a:t>
            </a:r>
            <a:r>
              <a:rPr lang="en-US" altLang="pt-BR" sz="2400" b="0" dirty="0">
                <a:latin typeface="+mn-lt"/>
              </a:rPr>
              <a:t> </a:t>
            </a:r>
            <a:r>
              <a:rPr lang="en-US" altLang="pt-BR" sz="2400" b="0" dirty="0" err="1" smtClean="0">
                <a:latin typeface="+mn-lt"/>
              </a:rPr>
              <a:t>contato</a:t>
            </a:r>
            <a:r>
              <a:rPr lang="en-US" altLang="pt-BR" sz="2400" b="0" dirty="0" smtClean="0">
                <a:latin typeface="+mn-lt"/>
              </a:rPr>
              <a:t>.</a:t>
            </a:r>
          </a:p>
          <a:p>
            <a:pPr eaLnBrk="1" hangingPunct="1">
              <a:lnSpc>
                <a:spcPct val="150000"/>
              </a:lnSpc>
            </a:pPr>
            <a:r>
              <a:rPr lang="en-US" altLang="pt-BR" sz="2400" dirty="0" smtClean="0">
                <a:latin typeface="+mn-lt"/>
              </a:rPr>
              <a:t>- </a:t>
            </a:r>
            <a:r>
              <a:rPr lang="en-US" altLang="pt-BR" sz="2400" dirty="0" err="1" smtClean="0">
                <a:latin typeface="+mn-lt"/>
              </a:rPr>
              <a:t>Toxicidade</a:t>
            </a:r>
            <a:r>
              <a:rPr lang="en-US" altLang="pt-BR" sz="2400" dirty="0" smtClean="0">
                <a:latin typeface="+mn-lt"/>
              </a:rPr>
              <a:t> </a:t>
            </a:r>
            <a:r>
              <a:rPr lang="en-US" altLang="pt-BR" sz="2400" dirty="0" err="1" smtClean="0">
                <a:latin typeface="+mn-lt"/>
              </a:rPr>
              <a:t>Crônica</a:t>
            </a:r>
            <a:r>
              <a:rPr lang="en-US" altLang="pt-BR" sz="2400" dirty="0" smtClean="0">
                <a:latin typeface="+mn-lt"/>
              </a:rPr>
              <a:t>: </a:t>
            </a:r>
            <a:r>
              <a:rPr lang="en-US" altLang="pt-BR" sz="2400" b="0" dirty="0" err="1" smtClean="0">
                <a:latin typeface="+mn-lt"/>
              </a:rPr>
              <a:t>dano</a:t>
            </a:r>
            <a:r>
              <a:rPr lang="en-US" altLang="pt-BR" sz="2400" b="0" dirty="0" smtClean="0">
                <a:latin typeface="+mn-lt"/>
              </a:rPr>
              <a:t>/</a:t>
            </a:r>
            <a:r>
              <a:rPr lang="en-US" altLang="pt-BR" sz="2400" b="0" dirty="0" err="1" smtClean="0">
                <a:latin typeface="+mn-lt"/>
              </a:rPr>
              <a:t>morte</a:t>
            </a:r>
            <a:r>
              <a:rPr lang="en-US" altLang="pt-BR" sz="2400" b="0" dirty="0" smtClean="0">
                <a:latin typeface="+mn-lt"/>
              </a:rPr>
              <a:t>, </a:t>
            </a:r>
            <a:r>
              <a:rPr lang="en-US" altLang="pt-BR" sz="2400" b="0" dirty="0" err="1">
                <a:latin typeface="+mn-lt"/>
              </a:rPr>
              <a:t>após</a:t>
            </a:r>
            <a:r>
              <a:rPr lang="en-US" altLang="pt-BR" sz="2400" b="0" dirty="0">
                <a:latin typeface="+mn-lt"/>
              </a:rPr>
              <a:t> um </a:t>
            </a:r>
            <a:r>
              <a:rPr lang="en-US" altLang="pt-BR" sz="2400" b="0" dirty="0" err="1">
                <a:latin typeface="+mn-lt"/>
              </a:rPr>
              <a:t>longo</a:t>
            </a:r>
            <a:r>
              <a:rPr lang="en-US" altLang="pt-BR" sz="2400" b="0" dirty="0">
                <a:latin typeface="+mn-lt"/>
              </a:rPr>
              <a:t> </a:t>
            </a:r>
            <a:r>
              <a:rPr lang="en-US" altLang="pt-BR" sz="2400" b="0" dirty="0" err="1" smtClean="0">
                <a:latin typeface="+mn-lt"/>
              </a:rPr>
              <a:t>espaço</a:t>
            </a:r>
            <a:r>
              <a:rPr lang="en-US" altLang="pt-BR" sz="2400" b="0" dirty="0" smtClean="0">
                <a:latin typeface="+mn-lt"/>
              </a:rPr>
              <a:t> de tempo, </a:t>
            </a:r>
            <a:r>
              <a:rPr lang="en-US" altLang="pt-BR" sz="2400" b="0" dirty="0" err="1" smtClean="0">
                <a:latin typeface="+mn-lt"/>
              </a:rPr>
              <a:t>sucessivas</a:t>
            </a:r>
            <a:r>
              <a:rPr lang="en-US" altLang="pt-BR" sz="2400" b="0" dirty="0" smtClean="0">
                <a:latin typeface="+mn-lt"/>
              </a:rPr>
              <a:t> </a:t>
            </a:r>
            <a:r>
              <a:rPr lang="en-US" altLang="pt-BR" sz="2400" b="0" dirty="0" err="1">
                <a:latin typeface="+mn-lt"/>
              </a:rPr>
              <a:t>exposições</a:t>
            </a:r>
            <a:r>
              <a:rPr lang="en-US" altLang="pt-BR" sz="2400" b="0" dirty="0" smtClean="0">
                <a:latin typeface="+mn-lt"/>
              </a:rPr>
              <a:t>.</a:t>
            </a:r>
            <a:endParaRPr lang="en-US" altLang="pt-BR" sz="2400" b="0" dirty="0">
              <a:latin typeface="+mn-lt"/>
            </a:endParaRPr>
          </a:p>
        </p:txBody>
      </p:sp>
      <p:sp>
        <p:nvSpPr>
          <p:cNvPr id="4" name="Rectangle 2"/>
          <p:cNvSpPr>
            <a:spLocks noGrp="1" noChangeArrowheads="1"/>
          </p:cNvSpPr>
          <p:nvPr>
            <p:ph type="title"/>
          </p:nvPr>
        </p:nvSpPr>
        <p:spPr>
          <a:xfrm>
            <a:off x="2286000" y="381000"/>
            <a:ext cx="7772400" cy="1143000"/>
          </a:xfrm>
        </p:spPr>
        <p:txBody>
          <a:bodyPr/>
          <a:lstStyle/>
          <a:p>
            <a:pPr eaLnBrk="1" hangingPunct="1"/>
            <a:r>
              <a:rPr lang="pt-BR" altLang="pt-BR" dirty="0" smtClean="0">
                <a:solidFill>
                  <a:schemeClr val="bg1"/>
                </a:solidFill>
                <a:latin typeface="Bodoni MT Black" panose="02070A03080606020203" pitchFamily="18" charset="0"/>
              </a:rPr>
              <a:t>Objetivos mais comuns</a:t>
            </a:r>
            <a:r>
              <a:rPr lang="pt-BR" altLang="pt-BR" dirty="0" smtClean="0"/>
              <a:t> </a:t>
            </a:r>
          </a:p>
        </p:txBody>
      </p:sp>
      <p:sp>
        <p:nvSpPr>
          <p:cNvPr id="6" name="Retângulo 5"/>
          <p:cNvSpPr/>
          <p:nvPr/>
        </p:nvSpPr>
        <p:spPr>
          <a:xfrm>
            <a:off x="4338722" y="699008"/>
            <a:ext cx="3578928" cy="523220"/>
          </a:xfrm>
          <a:prstGeom prst="rect">
            <a:avLst/>
          </a:prstGeom>
        </p:spPr>
        <p:txBody>
          <a:bodyPr wrap="none">
            <a:spAutoFit/>
          </a:bodyPr>
          <a:lstStyle/>
          <a:p>
            <a:r>
              <a:rPr lang="pt-BR" altLang="pt-BR" sz="2800" b="1" i="1" dirty="0" smtClean="0">
                <a:solidFill>
                  <a:srgbClr val="0070C0"/>
                </a:solidFill>
              </a:rPr>
              <a:t>Toxicidade - Definições</a:t>
            </a:r>
            <a:endParaRPr lang="pt-BR" sz="2800" b="1" i="1" dirty="0">
              <a:solidFill>
                <a:srgbClr val="0070C0"/>
              </a:solidFill>
            </a:endParaRPr>
          </a:p>
        </p:txBody>
      </p:sp>
      <p:pic>
        <p:nvPicPr>
          <p:cNvPr id="13316" name="Picture 4" descr="Acute toxicity|Chronic toxicity|Chronic toxicity|Chronic toxicity Stages |  Microbiolog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54146" y="2790545"/>
            <a:ext cx="5615612" cy="3930930"/>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2" descr="Imagem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Número de Slide 2"/>
          <p:cNvSpPr>
            <a:spLocks noGrp="1"/>
          </p:cNvSpPr>
          <p:nvPr>
            <p:ph type="sldNum" sz="quarter" idx="12"/>
          </p:nvPr>
        </p:nvSpPr>
        <p:spPr/>
        <p:txBody>
          <a:bodyPr/>
          <a:lstStyle/>
          <a:p>
            <a:fld id="{9E1A08A7-2995-4C31-B488-9B29FD58C060}" type="slidenum">
              <a:rPr lang="pt-BR" smtClean="0"/>
              <a:t>20</a:t>
            </a:fld>
            <a:endParaRPr lang="pt-BR"/>
          </a:p>
        </p:txBody>
      </p:sp>
      <p:sp>
        <p:nvSpPr>
          <p:cNvPr id="15" name="Título 1"/>
          <p:cNvSpPr txBox="1">
            <a:spLocks/>
          </p:cNvSpPr>
          <p:nvPr/>
        </p:nvSpPr>
        <p:spPr>
          <a:xfrm>
            <a:off x="2138137" y="-88066"/>
            <a:ext cx="8240659" cy="922502"/>
          </a:xfrm>
          <a:prstGeom prst="rect">
            <a:avLst/>
          </a:prstGeom>
        </p:spPr>
        <p:txBody>
          <a:bodyPr vert="horz" lIns="91440" tIns="45720" rIns="91440" bIns="45720" rtlCol="0" anchor="ct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600" b="1" smtClean="0">
                <a:solidFill>
                  <a:srgbClr val="FF0000"/>
                </a:solidFill>
                <a:latin typeface="+mn-lt"/>
              </a:rPr>
              <a:t>6. ECOTOXICOLOGIA/POLUIÇÃO AMBIENTAL</a:t>
            </a:r>
            <a:endParaRPr lang="pt-BR" sz="3600" b="1" dirty="0">
              <a:solidFill>
                <a:srgbClr val="FF0000"/>
              </a:solidFill>
              <a:latin typeface="+mn-lt"/>
            </a:endParaRPr>
          </a:p>
        </p:txBody>
      </p:sp>
    </p:spTree>
    <p:extLst>
      <p:ext uri="{BB962C8B-B14F-4D97-AF65-F5344CB8AC3E}">
        <p14:creationId xmlns:p14="http://schemas.microsoft.com/office/powerpoint/2010/main" val="27816921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object 2"/>
          <p:cNvGrpSpPr/>
          <p:nvPr/>
        </p:nvGrpSpPr>
        <p:grpSpPr>
          <a:xfrm>
            <a:off x="2100202" y="1369151"/>
            <a:ext cx="7246963" cy="5230566"/>
            <a:chOff x="1976627" y="1453890"/>
            <a:chExt cx="2947035" cy="2776855"/>
          </a:xfrm>
        </p:grpSpPr>
        <p:sp>
          <p:nvSpPr>
            <p:cNvPr id="3" name="object 3"/>
            <p:cNvSpPr/>
            <p:nvPr/>
          </p:nvSpPr>
          <p:spPr>
            <a:xfrm>
              <a:off x="2191511" y="1453890"/>
              <a:ext cx="2731672" cy="2776728"/>
            </a:xfrm>
            <a:prstGeom prst="rect">
              <a:avLst/>
            </a:prstGeom>
            <a:blipFill>
              <a:blip r:embed="rId2" cstate="print"/>
              <a:stretch>
                <a:fillRect/>
              </a:stretch>
            </a:blipFill>
          </p:spPr>
          <p:txBody>
            <a:bodyPr wrap="square" lIns="0" tIns="0" rIns="0" bIns="0" rtlCol="0"/>
            <a:lstStyle/>
            <a:p>
              <a:endParaRPr sz="1154"/>
            </a:p>
          </p:txBody>
        </p:sp>
        <p:sp>
          <p:nvSpPr>
            <p:cNvPr id="4" name="object 4"/>
            <p:cNvSpPr/>
            <p:nvPr/>
          </p:nvSpPr>
          <p:spPr>
            <a:xfrm>
              <a:off x="1976627" y="2439918"/>
              <a:ext cx="1572895" cy="1447800"/>
            </a:xfrm>
            <a:custGeom>
              <a:avLst/>
              <a:gdLst/>
              <a:ahLst/>
              <a:cxnLst/>
              <a:rect l="l" t="t" r="r" b="b"/>
              <a:pathLst>
                <a:path w="1572895" h="1447800">
                  <a:moveTo>
                    <a:pt x="786384" y="0"/>
                  </a:moveTo>
                  <a:lnTo>
                    <a:pt x="745236" y="1524"/>
                  </a:lnTo>
                  <a:lnTo>
                    <a:pt x="705612" y="4572"/>
                  </a:lnTo>
                  <a:lnTo>
                    <a:pt x="665988" y="9144"/>
                  </a:lnTo>
                  <a:lnTo>
                    <a:pt x="627888" y="15240"/>
                  </a:lnTo>
                  <a:lnTo>
                    <a:pt x="589788" y="22860"/>
                  </a:lnTo>
                  <a:lnTo>
                    <a:pt x="551688" y="33528"/>
                  </a:lnTo>
                  <a:lnTo>
                    <a:pt x="515112" y="44196"/>
                  </a:lnTo>
                  <a:lnTo>
                    <a:pt x="445008" y="71628"/>
                  </a:lnTo>
                  <a:lnTo>
                    <a:pt x="377952" y="105156"/>
                  </a:lnTo>
                  <a:lnTo>
                    <a:pt x="284988" y="166116"/>
                  </a:lnTo>
                  <a:lnTo>
                    <a:pt x="230124" y="211836"/>
                  </a:lnTo>
                  <a:lnTo>
                    <a:pt x="179832" y="263652"/>
                  </a:lnTo>
                  <a:lnTo>
                    <a:pt x="112776" y="348996"/>
                  </a:lnTo>
                  <a:lnTo>
                    <a:pt x="77724" y="409956"/>
                  </a:lnTo>
                  <a:lnTo>
                    <a:pt x="47244" y="475488"/>
                  </a:lnTo>
                  <a:lnTo>
                    <a:pt x="24384" y="542544"/>
                  </a:lnTo>
                  <a:lnTo>
                    <a:pt x="9144" y="614172"/>
                  </a:lnTo>
                  <a:lnTo>
                    <a:pt x="3048" y="649224"/>
                  </a:lnTo>
                  <a:lnTo>
                    <a:pt x="121" y="685800"/>
                  </a:lnTo>
                  <a:lnTo>
                    <a:pt x="0" y="760476"/>
                  </a:lnTo>
                  <a:lnTo>
                    <a:pt x="3048" y="798576"/>
                  </a:lnTo>
                  <a:lnTo>
                    <a:pt x="9144" y="833628"/>
                  </a:lnTo>
                  <a:lnTo>
                    <a:pt x="15240" y="870204"/>
                  </a:lnTo>
                  <a:lnTo>
                    <a:pt x="35052" y="938784"/>
                  </a:lnTo>
                  <a:lnTo>
                    <a:pt x="60960" y="1005840"/>
                  </a:lnTo>
                  <a:lnTo>
                    <a:pt x="94488" y="1068324"/>
                  </a:lnTo>
                  <a:lnTo>
                    <a:pt x="155448" y="1156716"/>
                  </a:lnTo>
                  <a:lnTo>
                    <a:pt x="204216" y="1210056"/>
                  </a:lnTo>
                  <a:lnTo>
                    <a:pt x="257556" y="1258824"/>
                  </a:lnTo>
                  <a:lnTo>
                    <a:pt x="315468" y="1303020"/>
                  </a:lnTo>
                  <a:lnTo>
                    <a:pt x="377952" y="1342644"/>
                  </a:lnTo>
                  <a:lnTo>
                    <a:pt x="445008" y="1376172"/>
                  </a:lnTo>
                  <a:lnTo>
                    <a:pt x="515112" y="1403604"/>
                  </a:lnTo>
                  <a:lnTo>
                    <a:pt x="551688" y="1414272"/>
                  </a:lnTo>
                  <a:lnTo>
                    <a:pt x="589788" y="1424940"/>
                  </a:lnTo>
                  <a:lnTo>
                    <a:pt x="627888" y="1432560"/>
                  </a:lnTo>
                  <a:lnTo>
                    <a:pt x="665988" y="1438656"/>
                  </a:lnTo>
                  <a:lnTo>
                    <a:pt x="705612" y="1443228"/>
                  </a:lnTo>
                  <a:lnTo>
                    <a:pt x="745236" y="1446276"/>
                  </a:lnTo>
                  <a:lnTo>
                    <a:pt x="786384" y="1447800"/>
                  </a:lnTo>
                  <a:lnTo>
                    <a:pt x="826008" y="1446276"/>
                  </a:lnTo>
                  <a:lnTo>
                    <a:pt x="865632" y="1443228"/>
                  </a:lnTo>
                  <a:lnTo>
                    <a:pt x="892048" y="1440180"/>
                  </a:lnTo>
                  <a:lnTo>
                    <a:pt x="745236" y="1440180"/>
                  </a:lnTo>
                  <a:lnTo>
                    <a:pt x="705612" y="1437132"/>
                  </a:lnTo>
                  <a:lnTo>
                    <a:pt x="667512" y="1432560"/>
                  </a:lnTo>
                  <a:lnTo>
                    <a:pt x="627888" y="1426464"/>
                  </a:lnTo>
                  <a:lnTo>
                    <a:pt x="553212" y="1408176"/>
                  </a:lnTo>
                  <a:lnTo>
                    <a:pt x="481584" y="1383792"/>
                  </a:lnTo>
                  <a:lnTo>
                    <a:pt x="414528" y="1354836"/>
                  </a:lnTo>
                  <a:lnTo>
                    <a:pt x="381000" y="1336548"/>
                  </a:lnTo>
                  <a:lnTo>
                    <a:pt x="318516" y="1298448"/>
                  </a:lnTo>
                  <a:lnTo>
                    <a:pt x="260604" y="1254252"/>
                  </a:lnTo>
                  <a:lnTo>
                    <a:pt x="208788" y="1205484"/>
                  </a:lnTo>
                  <a:lnTo>
                    <a:pt x="160020" y="1152144"/>
                  </a:lnTo>
                  <a:lnTo>
                    <a:pt x="118872" y="1095756"/>
                  </a:lnTo>
                  <a:lnTo>
                    <a:pt x="82296" y="1034796"/>
                  </a:lnTo>
                  <a:lnTo>
                    <a:pt x="53340" y="970788"/>
                  </a:lnTo>
                  <a:lnTo>
                    <a:pt x="30480" y="902208"/>
                  </a:lnTo>
                  <a:lnTo>
                    <a:pt x="15240" y="833628"/>
                  </a:lnTo>
                  <a:lnTo>
                    <a:pt x="6096" y="723900"/>
                  </a:lnTo>
                  <a:lnTo>
                    <a:pt x="9144" y="650748"/>
                  </a:lnTo>
                  <a:lnTo>
                    <a:pt x="21336" y="579120"/>
                  </a:lnTo>
                  <a:lnTo>
                    <a:pt x="41148" y="510540"/>
                  </a:lnTo>
                  <a:lnTo>
                    <a:pt x="67056" y="445008"/>
                  </a:lnTo>
                  <a:lnTo>
                    <a:pt x="118872" y="352044"/>
                  </a:lnTo>
                  <a:lnTo>
                    <a:pt x="160020" y="295656"/>
                  </a:lnTo>
                  <a:lnTo>
                    <a:pt x="208788" y="242316"/>
                  </a:lnTo>
                  <a:lnTo>
                    <a:pt x="289560" y="170688"/>
                  </a:lnTo>
                  <a:lnTo>
                    <a:pt x="348996" y="129540"/>
                  </a:lnTo>
                  <a:lnTo>
                    <a:pt x="414528" y="92964"/>
                  </a:lnTo>
                  <a:lnTo>
                    <a:pt x="481584" y="64008"/>
                  </a:lnTo>
                  <a:lnTo>
                    <a:pt x="518160" y="50292"/>
                  </a:lnTo>
                  <a:lnTo>
                    <a:pt x="591312" y="28956"/>
                  </a:lnTo>
                  <a:lnTo>
                    <a:pt x="667512" y="15240"/>
                  </a:lnTo>
                  <a:lnTo>
                    <a:pt x="705612" y="10668"/>
                  </a:lnTo>
                  <a:lnTo>
                    <a:pt x="745236" y="7620"/>
                  </a:lnTo>
                  <a:lnTo>
                    <a:pt x="892048" y="7620"/>
                  </a:lnTo>
                  <a:lnTo>
                    <a:pt x="865632" y="4572"/>
                  </a:lnTo>
                  <a:lnTo>
                    <a:pt x="826008" y="1524"/>
                  </a:lnTo>
                  <a:lnTo>
                    <a:pt x="786384" y="0"/>
                  </a:lnTo>
                  <a:close/>
                </a:path>
                <a:path w="1572895" h="1447800">
                  <a:moveTo>
                    <a:pt x="892048" y="7620"/>
                  </a:moveTo>
                  <a:lnTo>
                    <a:pt x="826008" y="7620"/>
                  </a:lnTo>
                  <a:lnTo>
                    <a:pt x="865632" y="10668"/>
                  </a:lnTo>
                  <a:lnTo>
                    <a:pt x="905256" y="15240"/>
                  </a:lnTo>
                  <a:lnTo>
                    <a:pt x="943356" y="21336"/>
                  </a:lnTo>
                  <a:lnTo>
                    <a:pt x="981456" y="28956"/>
                  </a:lnTo>
                  <a:lnTo>
                    <a:pt x="1054608" y="50292"/>
                  </a:lnTo>
                  <a:lnTo>
                    <a:pt x="1124712" y="77724"/>
                  </a:lnTo>
                  <a:lnTo>
                    <a:pt x="1222248" y="129540"/>
                  </a:lnTo>
                  <a:lnTo>
                    <a:pt x="1281684" y="170688"/>
                  </a:lnTo>
                  <a:lnTo>
                    <a:pt x="1338072" y="216408"/>
                  </a:lnTo>
                  <a:lnTo>
                    <a:pt x="1388364" y="268224"/>
                  </a:lnTo>
                  <a:lnTo>
                    <a:pt x="1432560" y="323088"/>
                  </a:lnTo>
                  <a:lnTo>
                    <a:pt x="1472184" y="382524"/>
                  </a:lnTo>
                  <a:lnTo>
                    <a:pt x="1504188" y="445008"/>
                  </a:lnTo>
                  <a:lnTo>
                    <a:pt x="1530096" y="510540"/>
                  </a:lnTo>
                  <a:lnTo>
                    <a:pt x="1549908" y="579120"/>
                  </a:lnTo>
                  <a:lnTo>
                    <a:pt x="1562100" y="650748"/>
                  </a:lnTo>
                  <a:lnTo>
                    <a:pt x="1565148" y="760476"/>
                  </a:lnTo>
                  <a:lnTo>
                    <a:pt x="1562100" y="797052"/>
                  </a:lnTo>
                  <a:lnTo>
                    <a:pt x="1549908" y="868680"/>
                  </a:lnTo>
                  <a:lnTo>
                    <a:pt x="1530096" y="937260"/>
                  </a:lnTo>
                  <a:lnTo>
                    <a:pt x="1504188" y="1002792"/>
                  </a:lnTo>
                  <a:lnTo>
                    <a:pt x="1472184" y="1065276"/>
                  </a:lnTo>
                  <a:lnTo>
                    <a:pt x="1432560" y="1124712"/>
                  </a:lnTo>
                  <a:lnTo>
                    <a:pt x="1388364" y="1179576"/>
                  </a:lnTo>
                  <a:lnTo>
                    <a:pt x="1362456" y="1205484"/>
                  </a:lnTo>
                  <a:lnTo>
                    <a:pt x="1338072" y="1231392"/>
                  </a:lnTo>
                  <a:lnTo>
                    <a:pt x="1281684" y="1277112"/>
                  </a:lnTo>
                  <a:lnTo>
                    <a:pt x="1222248" y="1318260"/>
                  </a:lnTo>
                  <a:lnTo>
                    <a:pt x="1158240" y="1354836"/>
                  </a:lnTo>
                  <a:lnTo>
                    <a:pt x="1054608" y="1397508"/>
                  </a:lnTo>
                  <a:lnTo>
                    <a:pt x="981456" y="1418844"/>
                  </a:lnTo>
                  <a:lnTo>
                    <a:pt x="943356" y="1426464"/>
                  </a:lnTo>
                  <a:lnTo>
                    <a:pt x="905256" y="1432560"/>
                  </a:lnTo>
                  <a:lnTo>
                    <a:pt x="865632" y="1437132"/>
                  </a:lnTo>
                  <a:lnTo>
                    <a:pt x="826008" y="1440180"/>
                  </a:lnTo>
                  <a:lnTo>
                    <a:pt x="892048" y="1440180"/>
                  </a:lnTo>
                  <a:lnTo>
                    <a:pt x="944880" y="1432560"/>
                  </a:lnTo>
                  <a:lnTo>
                    <a:pt x="982980" y="1424940"/>
                  </a:lnTo>
                  <a:lnTo>
                    <a:pt x="1056132" y="1403604"/>
                  </a:lnTo>
                  <a:lnTo>
                    <a:pt x="1126236" y="1376172"/>
                  </a:lnTo>
                  <a:lnTo>
                    <a:pt x="1161288" y="1359408"/>
                  </a:lnTo>
                  <a:lnTo>
                    <a:pt x="1225296" y="1324356"/>
                  </a:lnTo>
                  <a:lnTo>
                    <a:pt x="1286256" y="1281684"/>
                  </a:lnTo>
                  <a:lnTo>
                    <a:pt x="1341120" y="1235964"/>
                  </a:lnTo>
                  <a:lnTo>
                    <a:pt x="1392936" y="1184148"/>
                  </a:lnTo>
                  <a:lnTo>
                    <a:pt x="1458468" y="1098804"/>
                  </a:lnTo>
                  <a:lnTo>
                    <a:pt x="1495044" y="1037844"/>
                  </a:lnTo>
                  <a:lnTo>
                    <a:pt x="1524000" y="972312"/>
                  </a:lnTo>
                  <a:lnTo>
                    <a:pt x="1546860" y="905256"/>
                  </a:lnTo>
                  <a:lnTo>
                    <a:pt x="1563624" y="833628"/>
                  </a:lnTo>
                  <a:lnTo>
                    <a:pt x="1571244" y="760476"/>
                  </a:lnTo>
                  <a:lnTo>
                    <a:pt x="1572768" y="723900"/>
                  </a:lnTo>
                  <a:lnTo>
                    <a:pt x="1571244" y="685800"/>
                  </a:lnTo>
                  <a:lnTo>
                    <a:pt x="1563624" y="614172"/>
                  </a:lnTo>
                  <a:lnTo>
                    <a:pt x="1546860" y="542544"/>
                  </a:lnTo>
                  <a:lnTo>
                    <a:pt x="1524000" y="475488"/>
                  </a:lnTo>
                  <a:lnTo>
                    <a:pt x="1495044" y="409956"/>
                  </a:lnTo>
                  <a:lnTo>
                    <a:pt x="1458468" y="348996"/>
                  </a:lnTo>
                  <a:lnTo>
                    <a:pt x="1415796" y="291084"/>
                  </a:lnTo>
                  <a:lnTo>
                    <a:pt x="1341120" y="211836"/>
                  </a:lnTo>
                  <a:lnTo>
                    <a:pt x="1286256" y="166116"/>
                  </a:lnTo>
                  <a:lnTo>
                    <a:pt x="1225296" y="123444"/>
                  </a:lnTo>
                  <a:lnTo>
                    <a:pt x="1126236" y="71628"/>
                  </a:lnTo>
                  <a:lnTo>
                    <a:pt x="1056132" y="44196"/>
                  </a:lnTo>
                  <a:lnTo>
                    <a:pt x="1019556" y="33528"/>
                  </a:lnTo>
                  <a:lnTo>
                    <a:pt x="981456" y="22860"/>
                  </a:lnTo>
                  <a:lnTo>
                    <a:pt x="943356" y="15240"/>
                  </a:lnTo>
                  <a:lnTo>
                    <a:pt x="905256" y="9144"/>
                  </a:lnTo>
                  <a:lnTo>
                    <a:pt x="892048" y="7620"/>
                  </a:lnTo>
                  <a:close/>
                </a:path>
              </a:pathLst>
            </a:custGeom>
            <a:solidFill>
              <a:srgbClr val="FF0000"/>
            </a:solidFill>
          </p:spPr>
          <p:txBody>
            <a:bodyPr wrap="square" lIns="0" tIns="0" rIns="0" bIns="0" rtlCol="0"/>
            <a:lstStyle/>
            <a:p>
              <a:endParaRPr sz="1154"/>
            </a:p>
          </p:txBody>
        </p:sp>
      </p:grpSp>
      <p:sp>
        <p:nvSpPr>
          <p:cNvPr id="20" name="Rectangle 2"/>
          <p:cNvSpPr txBox="1">
            <a:spLocks noChangeArrowheads="1"/>
          </p:cNvSpPr>
          <p:nvPr/>
        </p:nvSpPr>
        <p:spPr>
          <a:xfrm>
            <a:off x="4050280" y="174057"/>
            <a:ext cx="3346808" cy="713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altLang="pt-BR" sz="4000" b="1" dirty="0">
              <a:solidFill>
                <a:srgbClr val="FF0000"/>
              </a:solidFill>
              <a:latin typeface="+mn-lt"/>
            </a:endParaRPr>
          </a:p>
        </p:txBody>
      </p:sp>
      <p:sp>
        <p:nvSpPr>
          <p:cNvPr id="21" name="Retângulo 20"/>
          <p:cNvSpPr/>
          <p:nvPr/>
        </p:nvSpPr>
        <p:spPr>
          <a:xfrm>
            <a:off x="5398807" y="660892"/>
            <a:ext cx="1176989" cy="523220"/>
          </a:xfrm>
          <a:prstGeom prst="rect">
            <a:avLst/>
          </a:prstGeom>
        </p:spPr>
        <p:txBody>
          <a:bodyPr wrap="none">
            <a:spAutoFit/>
          </a:bodyPr>
          <a:lstStyle/>
          <a:p>
            <a:r>
              <a:rPr lang="pt-BR" altLang="pt-BR" sz="2800" b="1" i="1" dirty="0" smtClean="0">
                <a:solidFill>
                  <a:srgbClr val="0070C0"/>
                </a:solidFill>
              </a:rPr>
              <a:t>Efeitos</a:t>
            </a:r>
            <a:endParaRPr lang="pt-BR" sz="2800" b="1" i="1" dirty="0">
              <a:solidFill>
                <a:srgbClr val="0070C0"/>
              </a:solidFill>
            </a:endParaRPr>
          </a:p>
        </p:txBody>
      </p:sp>
      <p:pic>
        <p:nvPicPr>
          <p:cNvPr id="14" name="Picture 2"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6" name="Espaço Reservado para Número de Slide 5"/>
          <p:cNvSpPr>
            <a:spLocks noGrp="1"/>
          </p:cNvSpPr>
          <p:nvPr>
            <p:ph type="sldNum" sz="quarter" idx="7"/>
          </p:nvPr>
        </p:nvSpPr>
        <p:spPr/>
        <p:txBody>
          <a:bodyPr/>
          <a:lstStyle/>
          <a:p>
            <a:fld id="{B6F15528-21DE-4FAA-801E-634DDDAF4B2B}" type="slidenum">
              <a:rPr lang="pt-BR" smtClean="0"/>
              <a:t>21</a:t>
            </a:fld>
            <a:endParaRPr lang="pt-BR"/>
          </a:p>
        </p:txBody>
      </p:sp>
      <p:sp>
        <p:nvSpPr>
          <p:cNvPr id="15" name="Título 1"/>
          <p:cNvSpPr txBox="1">
            <a:spLocks/>
          </p:cNvSpPr>
          <p:nvPr/>
        </p:nvSpPr>
        <p:spPr>
          <a:xfrm>
            <a:off x="2138137" y="-88066"/>
            <a:ext cx="8240659" cy="922502"/>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600" b="1" smtClean="0">
                <a:solidFill>
                  <a:srgbClr val="FF0000"/>
                </a:solidFill>
                <a:latin typeface="+mn-lt"/>
              </a:rPr>
              <a:t>6. ECOTOXICOLOGIA/POLUIÇÃO AMBIENTAL</a:t>
            </a:r>
            <a:endParaRPr lang="pt-BR" sz="3600" b="1" dirty="0">
              <a:solidFill>
                <a:srgbClr val="FF0000"/>
              </a:solidFill>
              <a:latin typeface="+mn-lt"/>
            </a:endParaRPr>
          </a:p>
        </p:txBody>
      </p:sp>
    </p:spTree>
    <p:extLst>
      <p:ext uri="{BB962C8B-B14F-4D97-AF65-F5344CB8AC3E}">
        <p14:creationId xmlns:p14="http://schemas.microsoft.com/office/powerpoint/2010/main" val="72696534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object 9"/>
          <p:cNvSpPr txBox="1"/>
          <p:nvPr/>
        </p:nvSpPr>
        <p:spPr>
          <a:xfrm>
            <a:off x="196893" y="1257419"/>
            <a:ext cx="11725884" cy="4508927"/>
          </a:xfrm>
          <a:prstGeom prst="rect">
            <a:avLst/>
          </a:prstGeom>
          <a:ln w="12191">
            <a:noFill/>
          </a:ln>
        </p:spPr>
        <p:txBody>
          <a:bodyPr vert="horz" wrap="square" lIns="0" tIns="0" rIns="0" bIns="0" rtlCol="0">
            <a:spAutoFit/>
          </a:bodyPr>
          <a:lstStyle/>
          <a:p>
            <a:pPr marR="930510" algn="ctr">
              <a:lnSpc>
                <a:spcPct val="150000"/>
              </a:lnSpc>
            </a:pPr>
            <a:r>
              <a:rPr sz="2400" b="1" spc="-10" dirty="0" smtClean="0">
                <a:cs typeface="Arial"/>
              </a:rPr>
              <a:t>IBAMA</a:t>
            </a:r>
            <a:r>
              <a:rPr sz="2400" b="1" spc="-10" dirty="0">
                <a:cs typeface="Arial"/>
              </a:rPr>
              <a:t>: </a:t>
            </a:r>
            <a:r>
              <a:rPr sz="2400" spc="-6" dirty="0">
                <a:cs typeface="Arial"/>
              </a:rPr>
              <a:t>“Potencial </a:t>
            </a:r>
            <a:r>
              <a:rPr sz="2400" spc="-3" dirty="0">
                <a:cs typeface="Arial"/>
              </a:rPr>
              <a:t>de </a:t>
            </a:r>
            <a:r>
              <a:rPr sz="2400" spc="-6" dirty="0">
                <a:cs typeface="Arial"/>
              </a:rPr>
              <a:t>Periculosidade </a:t>
            </a:r>
            <a:r>
              <a:rPr sz="2400" spc="-3" dirty="0">
                <a:cs typeface="Arial"/>
              </a:rPr>
              <a:t>Ambiental“</a:t>
            </a:r>
            <a:r>
              <a:rPr sz="2400" spc="87" dirty="0">
                <a:cs typeface="Arial"/>
              </a:rPr>
              <a:t> </a:t>
            </a:r>
            <a:r>
              <a:rPr sz="2400" spc="-19" dirty="0">
                <a:cs typeface="Arial"/>
              </a:rPr>
              <a:t>(</a:t>
            </a:r>
            <a:r>
              <a:rPr sz="2400" b="1" spc="-19" dirty="0">
                <a:cs typeface="Arial"/>
              </a:rPr>
              <a:t>PPA</a:t>
            </a:r>
            <a:r>
              <a:rPr sz="2400" spc="-19" dirty="0" smtClean="0">
                <a:cs typeface="Arial"/>
              </a:rPr>
              <a:t>)</a:t>
            </a:r>
            <a:endParaRPr lang="pt-BR" sz="2400" spc="-19" dirty="0" smtClean="0">
              <a:cs typeface="Arial"/>
            </a:endParaRPr>
          </a:p>
          <a:p>
            <a:pPr marR="899154" algn="ctr">
              <a:lnSpc>
                <a:spcPct val="150000"/>
              </a:lnSpc>
              <a:spcBef>
                <a:spcPts val="154"/>
              </a:spcBef>
            </a:pPr>
            <a:r>
              <a:rPr sz="2400" b="1" i="1" spc="-6" dirty="0" err="1" smtClean="0">
                <a:cs typeface="Arial"/>
              </a:rPr>
              <a:t>Avaliação</a:t>
            </a:r>
            <a:r>
              <a:rPr sz="2400" b="1" i="1" spc="-6" dirty="0" smtClean="0">
                <a:cs typeface="Arial"/>
              </a:rPr>
              <a:t> </a:t>
            </a:r>
            <a:r>
              <a:rPr sz="2400" b="1" i="1" spc="-3" dirty="0">
                <a:cs typeface="Arial"/>
              </a:rPr>
              <a:t>de </a:t>
            </a:r>
            <a:r>
              <a:rPr sz="2400" b="1" i="1" spc="-6" dirty="0" err="1">
                <a:cs typeface="Arial"/>
              </a:rPr>
              <a:t>diversos</a:t>
            </a:r>
            <a:r>
              <a:rPr sz="2400" b="1" i="1" spc="-6" dirty="0">
                <a:cs typeface="Arial"/>
              </a:rPr>
              <a:t> </a:t>
            </a:r>
            <a:r>
              <a:rPr sz="2400" b="1" i="1" spc="-3" dirty="0" err="1" smtClean="0">
                <a:cs typeface="Arial"/>
              </a:rPr>
              <a:t>aspectos</a:t>
            </a:r>
            <a:r>
              <a:rPr sz="2400" b="1" i="1" spc="-35" dirty="0" smtClean="0">
                <a:cs typeface="Arial"/>
              </a:rPr>
              <a:t>:</a:t>
            </a:r>
            <a:endParaRPr sz="2400" dirty="0">
              <a:cs typeface="Arial"/>
            </a:endParaRPr>
          </a:p>
          <a:p>
            <a:pPr marL="314378" indent="-133163">
              <a:lnSpc>
                <a:spcPct val="150000"/>
              </a:lnSpc>
              <a:spcBef>
                <a:spcPts val="154"/>
              </a:spcBef>
              <a:buChar char="•"/>
              <a:tabLst>
                <a:tab pos="314378" algn="l"/>
                <a:tab pos="314785" algn="l"/>
              </a:tabLst>
            </a:pPr>
            <a:r>
              <a:rPr lang="pt-BR" sz="2400" spc="-3" dirty="0" smtClean="0">
                <a:cs typeface="Arial"/>
              </a:rPr>
              <a:t> C</a:t>
            </a:r>
            <a:r>
              <a:rPr sz="2400" spc="-3" dirty="0" err="1" smtClean="0">
                <a:cs typeface="Arial"/>
              </a:rPr>
              <a:t>aracterísticas</a:t>
            </a:r>
            <a:r>
              <a:rPr sz="2400" spc="-32" dirty="0" smtClean="0">
                <a:cs typeface="Arial"/>
              </a:rPr>
              <a:t> </a:t>
            </a:r>
            <a:r>
              <a:rPr sz="2400" spc="-3" dirty="0">
                <a:cs typeface="Arial"/>
              </a:rPr>
              <a:t>fisico-químicas</a:t>
            </a:r>
            <a:endParaRPr sz="2400" dirty="0">
              <a:cs typeface="Arial"/>
            </a:endParaRPr>
          </a:p>
          <a:p>
            <a:pPr marL="291981" marR="1496961" indent="-110765">
              <a:lnSpc>
                <a:spcPct val="150000"/>
              </a:lnSpc>
              <a:buChar char="•"/>
              <a:tabLst>
                <a:tab pos="291981" algn="l"/>
                <a:tab pos="292388" algn="l"/>
              </a:tabLst>
            </a:pPr>
            <a:r>
              <a:rPr lang="pt-BR" sz="2400" spc="-3" dirty="0">
                <a:cs typeface="Arial"/>
              </a:rPr>
              <a:t> </a:t>
            </a:r>
            <a:r>
              <a:rPr lang="pt-BR" sz="2400" spc="-3" dirty="0" smtClean="0">
                <a:cs typeface="Arial"/>
              </a:rPr>
              <a:t>C</a:t>
            </a:r>
            <a:r>
              <a:rPr sz="2400" spc="-3" dirty="0" err="1" smtClean="0">
                <a:cs typeface="Arial"/>
              </a:rPr>
              <a:t>omportamento</a:t>
            </a:r>
            <a:r>
              <a:rPr sz="2400" spc="-3" dirty="0" smtClean="0">
                <a:cs typeface="Arial"/>
              </a:rPr>
              <a:t> </a:t>
            </a:r>
            <a:r>
              <a:rPr sz="2400" spc="-3" dirty="0" err="1" smtClean="0">
                <a:cs typeface="Arial"/>
              </a:rPr>
              <a:t>ambiental</a:t>
            </a:r>
            <a:r>
              <a:rPr lang="pt-BR" sz="2400" spc="-3" dirty="0" smtClean="0">
                <a:cs typeface="Arial"/>
              </a:rPr>
              <a:t> como </a:t>
            </a:r>
            <a:r>
              <a:rPr sz="2400" spc="-3" dirty="0" err="1" smtClean="0">
                <a:cs typeface="Arial"/>
              </a:rPr>
              <a:t>degradação</a:t>
            </a:r>
            <a:r>
              <a:rPr sz="2400" spc="-3" dirty="0">
                <a:cs typeface="Arial"/>
              </a:rPr>
              <a:t>,  </a:t>
            </a:r>
            <a:r>
              <a:rPr sz="2400" spc="-6" dirty="0">
                <a:cs typeface="Arial"/>
              </a:rPr>
              <a:t>mobilidade, </a:t>
            </a:r>
            <a:r>
              <a:rPr sz="2400" spc="-3" dirty="0" smtClean="0">
                <a:cs typeface="Arial"/>
              </a:rPr>
              <a:t>etc.</a:t>
            </a:r>
            <a:endParaRPr sz="2400" dirty="0">
              <a:cs typeface="Arial"/>
            </a:endParaRPr>
          </a:p>
          <a:p>
            <a:pPr marL="291981" indent="-110765">
              <a:lnSpc>
                <a:spcPct val="150000"/>
              </a:lnSpc>
              <a:spcBef>
                <a:spcPts val="154"/>
              </a:spcBef>
              <a:buClr>
                <a:srgbClr val="000000"/>
              </a:buClr>
              <a:buChar char="•"/>
              <a:tabLst>
                <a:tab pos="291981" algn="l"/>
                <a:tab pos="292388" algn="l"/>
              </a:tabLst>
            </a:pPr>
            <a:r>
              <a:rPr lang="pt-BR" sz="2400" spc="-6" dirty="0" smtClean="0">
                <a:cs typeface="Arial"/>
              </a:rPr>
              <a:t> T</a:t>
            </a:r>
            <a:r>
              <a:rPr sz="2400" spc="-6" dirty="0" err="1" smtClean="0">
                <a:cs typeface="Arial"/>
              </a:rPr>
              <a:t>oxicidade</a:t>
            </a:r>
            <a:r>
              <a:rPr sz="2400" spc="-6" dirty="0" smtClean="0">
                <a:cs typeface="Arial"/>
              </a:rPr>
              <a:t> </a:t>
            </a:r>
            <a:r>
              <a:rPr sz="2400" spc="-6" dirty="0">
                <a:cs typeface="Arial"/>
              </a:rPr>
              <a:t>em</a:t>
            </a:r>
            <a:r>
              <a:rPr sz="2400" spc="19" dirty="0">
                <a:cs typeface="Arial"/>
              </a:rPr>
              <a:t> </a:t>
            </a:r>
            <a:r>
              <a:rPr sz="2400" spc="-3" dirty="0">
                <a:cs typeface="Arial"/>
              </a:rPr>
              <a:t>organismos-modelo</a:t>
            </a:r>
            <a:endParaRPr sz="2400" dirty="0">
              <a:cs typeface="Arial"/>
            </a:endParaRPr>
          </a:p>
          <a:p>
            <a:pPr marL="291981" marR="1083220" indent="-110765">
              <a:lnSpc>
                <a:spcPct val="150000"/>
              </a:lnSpc>
              <a:buClr>
                <a:srgbClr val="000000"/>
              </a:buClr>
              <a:buChar char="•"/>
              <a:tabLst>
                <a:tab pos="291981" algn="l"/>
                <a:tab pos="292388" algn="l"/>
              </a:tabLst>
            </a:pPr>
            <a:r>
              <a:rPr lang="pt-BR" sz="2400" spc="-6" dirty="0" smtClean="0">
                <a:cs typeface="Arial"/>
              </a:rPr>
              <a:t> G</a:t>
            </a:r>
            <a:r>
              <a:rPr sz="2400" spc="-6" dirty="0" err="1" smtClean="0">
                <a:cs typeface="Arial"/>
              </a:rPr>
              <a:t>enotoxicidade</a:t>
            </a:r>
            <a:endParaRPr lang="pt-BR" sz="2400" spc="-6" dirty="0" smtClean="0">
              <a:cs typeface="Arial"/>
            </a:endParaRPr>
          </a:p>
          <a:p>
            <a:pPr marL="291981" marR="1083220" indent="-110765">
              <a:lnSpc>
                <a:spcPct val="150000"/>
              </a:lnSpc>
              <a:buClr>
                <a:srgbClr val="000000"/>
              </a:buClr>
              <a:buChar char="•"/>
              <a:tabLst>
                <a:tab pos="291981" algn="l"/>
                <a:tab pos="292388" algn="l"/>
              </a:tabLst>
            </a:pPr>
            <a:r>
              <a:rPr lang="pt-BR" sz="2400" spc="-6" dirty="0">
                <a:cs typeface="Arial"/>
              </a:rPr>
              <a:t> </a:t>
            </a:r>
            <a:r>
              <a:rPr lang="pt-BR" sz="2400" spc="-6" dirty="0" smtClean="0">
                <a:cs typeface="Arial"/>
              </a:rPr>
              <a:t>C</a:t>
            </a:r>
            <a:r>
              <a:rPr sz="2400" spc="-6" dirty="0" err="1" smtClean="0">
                <a:cs typeface="Arial"/>
              </a:rPr>
              <a:t>arcinogenicidade</a:t>
            </a:r>
            <a:endParaRPr lang="pt-BR" sz="2400" spc="-6" dirty="0" smtClean="0">
              <a:cs typeface="Arial"/>
            </a:endParaRPr>
          </a:p>
          <a:p>
            <a:pPr marL="291981" marR="1083220" indent="-110765">
              <a:lnSpc>
                <a:spcPct val="150000"/>
              </a:lnSpc>
              <a:buClr>
                <a:srgbClr val="000000"/>
              </a:buClr>
              <a:buChar char="•"/>
              <a:tabLst>
                <a:tab pos="291981" algn="l"/>
                <a:tab pos="292388" algn="l"/>
              </a:tabLst>
            </a:pPr>
            <a:r>
              <a:rPr lang="pt-BR" sz="2400" spc="-6" dirty="0">
                <a:cs typeface="Arial"/>
              </a:rPr>
              <a:t> </a:t>
            </a:r>
            <a:r>
              <a:rPr lang="pt-BR" sz="2400" spc="-6" dirty="0" smtClean="0">
                <a:cs typeface="Arial"/>
              </a:rPr>
              <a:t>E</a:t>
            </a:r>
            <a:r>
              <a:rPr sz="2400" spc="-3" dirty="0" err="1" smtClean="0">
                <a:cs typeface="Arial"/>
              </a:rPr>
              <a:t>mbriotoxicidade</a:t>
            </a:r>
            <a:r>
              <a:rPr sz="2400" spc="-3" dirty="0" smtClean="0">
                <a:cs typeface="Arial"/>
              </a:rPr>
              <a:t>  </a:t>
            </a:r>
            <a:r>
              <a:rPr sz="2400" spc="-3" dirty="0">
                <a:cs typeface="Arial"/>
              </a:rPr>
              <a:t>(organismos</a:t>
            </a:r>
            <a:r>
              <a:rPr sz="2400" spc="-10" dirty="0">
                <a:cs typeface="Arial"/>
              </a:rPr>
              <a:t> </a:t>
            </a:r>
            <a:r>
              <a:rPr sz="2400" spc="-3" dirty="0">
                <a:cs typeface="Arial"/>
              </a:rPr>
              <a:t>superiores)</a:t>
            </a:r>
            <a:endParaRPr sz="2400" dirty="0">
              <a:cs typeface="Arial"/>
            </a:endParaRPr>
          </a:p>
        </p:txBody>
      </p:sp>
      <p:sp>
        <p:nvSpPr>
          <p:cNvPr id="15" name="Rectangle 2"/>
          <p:cNvSpPr txBox="1">
            <a:spLocks noChangeArrowheads="1"/>
          </p:cNvSpPr>
          <p:nvPr/>
        </p:nvSpPr>
        <p:spPr>
          <a:xfrm>
            <a:off x="4050280" y="174057"/>
            <a:ext cx="3346808" cy="713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altLang="pt-BR" sz="4000" b="1" dirty="0">
              <a:solidFill>
                <a:srgbClr val="FF0000"/>
              </a:solidFill>
              <a:latin typeface="+mn-lt"/>
            </a:endParaRPr>
          </a:p>
        </p:txBody>
      </p:sp>
      <p:sp>
        <p:nvSpPr>
          <p:cNvPr id="8" name="Retângulo 7"/>
          <p:cNvSpPr/>
          <p:nvPr/>
        </p:nvSpPr>
        <p:spPr>
          <a:xfrm>
            <a:off x="3642588" y="734199"/>
            <a:ext cx="4804200" cy="523220"/>
          </a:xfrm>
          <a:prstGeom prst="rect">
            <a:avLst/>
          </a:prstGeom>
        </p:spPr>
        <p:txBody>
          <a:bodyPr wrap="none">
            <a:spAutoFit/>
          </a:bodyPr>
          <a:lstStyle/>
          <a:p>
            <a:r>
              <a:rPr lang="pt-BR" altLang="pt-BR" sz="2800" b="1" i="1" dirty="0" smtClean="0">
                <a:solidFill>
                  <a:srgbClr val="0070C0"/>
                </a:solidFill>
              </a:rPr>
              <a:t>Como avaliar a </a:t>
            </a:r>
            <a:r>
              <a:rPr lang="pt-BR" altLang="pt-BR" sz="2800" b="1" i="1" dirty="0" err="1" smtClean="0">
                <a:solidFill>
                  <a:srgbClr val="0070C0"/>
                </a:solidFill>
              </a:rPr>
              <a:t>ecotoxicidade</a:t>
            </a:r>
            <a:r>
              <a:rPr lang="pt-BR" altLang="pt-BR" sz="2800" b="1" i="1" dirty="0" smtClean="0">
                <a:solidFill>
                  <a:srgbClr val="0070C0"/>
                </a:solidFill>
              </a:rPr>
              <a:t> ?</a:t>
            </a:r>
            <a:endParaRPr lang="pt-BR" sz="2800" b="1" i="1" dirty="0">
              <a:solidFill>
                <a:srgbClr val="0070C0"/>
              </a:solidFill>
            </a:endParaRPr>
          </a:p>
        </p:txBody>
      </p:sp>
      <p:pic>
        <p:nvPicPr>
          <p:cNvPr id="10242" name="Picture 2" descr="Microrganismos no ar - Airfree Purificadores de Ar | Blo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93994" y="3995864"/>
            <a:ext cx="3634149" cy="2725611"/>
          </a:xfrm>
          <a:prstGeom prst="rect">
            <a:avLst/>
          </a:prstGeom>
          <a:noFill/>
          <a:extLst>
            <a:ext uri="{909E8E84-426E-40DD-AFC4-6F175D3DCCD1}">
              <a14:hiddenFill xmlns:a14="http://schemas.microsoft.com/office/drawing/2010/main">
                <a:solidFill>
                  <a:srgbClr val="FFFFFF"/>
                </a:solidFill>
              </a14:hiddenFill>
            </a:ext>
          </a:extLst>
        </p:spPr>
      </p:pic>
      <p:pic>
        <p:nvPicPr>
          <p:cNvPr id="13" name="Picture 2"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Número de Slide 2"/>
          <p:cNvSpPr>
            <a:spLocks noGrp="1"/>
          </p:cNvSpPr>
          <p:nvPr>
            <p:ph type="sldNum" sz="quarter" idx="7"/>
          </p:nvPr>
        </p:nvSpPr>
        <p:spPr/>
        <p:txBody>
          <a:bodyPr/>
          <a:lstStyle/>
          <a:p>
            <a:fld id="{B6F15528-21DE-4FAA-801E-634DDDAF4B2B}" type="slidenum">
              <a:rPr lang="pt-BR" smtClean="0"/>
              <a:t>22</a:t>
            </a:fld>
            <a:endParaRPr lang="pt-BR"/>
          </a:p>
        </p:txBody>
      </p:sp>
      <p:sp>
        <p:nvSpPr>
          <p:cNvPr id="14" name="Título 1"/>
          <p:cNvSpPr txBox="1">
            <a:spLocks/>
          </p:cNvSpPr>
          <p:nvPr/>
        </p:nvSpPr>
        <p:spPr>
          <a:xfrm>
            <a:off x="2138137" y="-88066"/>
            <a:ext cx="8240659" cy="922502"/>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600" b="1" smtClean="0">
                <a:solidFill>
                  <a:srgbClr val="FF0000"/>
                </a:solidFill>
                <a:latin typeface="+mn-lt"/>
              </a:rPr>
              <a:t>6. ECOTOXICOLOGIA/POLUIÇÃO AMBIENTAL</a:t>
            </a:r>
            <a:endParaRPr lang="pt-BR" sz="3600" b="1" dirty="0">
              <a:solidFill>
                <a:srgbClr val="FF0000"/>
              </a:solidFill>
              <a:latin typeface="+mn-lt"/>
            </a:endParaRPr>
          </a:p>
        </p:txBody>
      </p:sp>
    </p:spTree>
    <p:extLst>
      <p:ext uri="{BB962C8B-B14F-4D97-AF65-F5344CB8AC3E}">
        <p14:creationId xmlns:p14="http://schemas.microsoft.com/office/powerpoint/2010/main" val="103254838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78982"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 name="Título 1"/>
          <p:cNvSpPr txBox="1">
            <a:spLocks/>
          </p:cNvSpPr>
          <p:nvPr/>
        </p:nvSpPr>
        <p:spPr>
          <a:xfrm>
            <a:off x="4024384" y="158520"/>
            <a:ext cx="4143232" cy="435828"/>
          </a:xfrm>
          <a:prstGeom prst="rect">
            <a:avLst/>
          </a:prstGeom>
        </p:spPr>
        <p:txBody>
          <a:bodyPr>
            <a:normAutofit fontScale="77500" lnSpcReduction="2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4000" b="1" dirty="0" smtClean="0">
                <a:solidFill>
                  <a:srgbClr val="FF0000"/>
                </a:solidFill>
                <a:latin typeface="+mn-lt"/>
              </a:rPr>
              <a:t>POLUIÇÃO AMBIENTAL</a:t>
            </a:r>
            <a:endParaRPr lang="pt-BR" sz="4000" b="1" dirty="0">
              <a:solidFill>
                <a:srgbClr val="FF0000"/>
              </a:solidFill>
              <a:latin typeface="+mn-lt"/>
            </a:endParaRPr>
          </a:p>
        </p:txBody>
      </p:sp>
      <p:sp>
        <p:nvSpPr>
          <p:cNvPr id="3" name="Espaço Reservado para Número de Slide 2"/>
          <p:cNvSpPr>
            <a:spLocks noGrp="1"/>
          </p:cNvSpPr>
          <p:nvPr>
            <p:ph type="sldNum" sz="quarter" idx="12"/>
          </p:nvPr>
        </p:nvSpPr>
        <p:spPr/>
        <p:txBody>
          <a:bodyPr/>
          <a:lstStyle/>
          <a:p>
            <a:fld id="{9E1A08A7-2995-4C31-B488-9B29FD58C060}" type="slidenum">
              <a:rPr lang="pt-BR" smtClean="0"/>
              <a:t>23</a:t>
            </a:fld>
            <a:endParaRPr lang="pt-BR"/>
          </a:p>
        </p:txBody>
      </p:sp>
    </p:spTree>
    <p:extLst>
      <p:ext uri="{BB962C8B-B14F-4D97-AF65-F5344CB8AC3E}">
        <p14:creationId xmlns:p14="http://schemas.microsoft.com/office/powerpoint/2010/main" val="41877125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idx="4294967295"/>
          </p:nvPr>
        </p:nvSpPr>
        <p:spPr>
          <a:xfrm>
            <a:off x="172993" y="722316"/>
            <a:ext cx="11739532" cy="3020481"/>
          </a:xfrm>
        </p:spPr>
        <p:txBody>
          <a:bodyPr>
            <a:noAutofit/>
          </a:bodyPr>
          <a:lstStyle/>
          <a:p>
            <a:pPr>
              <a:lnSpc>
                <a:spcPct val="150000"/>
              </a:lnSpc>
            </a:pPr>
            <a:r>
              <a:rPr lang="pt-BR" altLang="pt-BR" sz="2400" dirty="0" smtClean="0">
                <a:latin typeface="Calibri" panose="020F0502020204030204" pitchFamily="34" charset="0"/>
                <a:ea typeface="Arial Unicode MS" pitchFamily="34" charset="-128"/>
              </a:rPr>
              <a:t>• Ano </a:t>
            </a:r>
            <a:r>
              <a:rPr lang="pt-BR" altLang="pt-BR" sz="2400" dirty="0" smtClean="0">
                <a:latin typeface="+mn-lt"/>
                <a:ea typeface="Arial Unicode MS" pitchFamily="34" charset="-128"/>
              </a:rPr>
              <a:t>2000</a:t>
            </a:r>
            <a:r>
              <a:rPr lang="pt-BR" altLang="pt-BR" sz="2400" dirty="0">
                <a:latin typeface="+mn-lt"/>
                <a:ea typeface="Arial Unicode MS" pitchFamily="34" charset="-128"/>
              </a:rPr>
              <a:t>, </a:t>
            </a:r>
            <a:r>
              <a:rPr lang="pt-BR" altLang="pt-BR" sz="2400" dirty="0" smtClean="0">
                <a:latin typeface="+mn-lt"/>
                <a:ea typeface="Arial Unicode MS" pitchFamily="34" charset="-128"/>
              </a:rPr>
              <a:t>63.6</a:t>
            </a:r>
            <a:r>
              <a:rPr lang="pt-BR" altLang="pt-BR" sz="2400" dirty="0">
                <a:latin typeface="+mn-lt"/>
                <a:ea typeface="Arial Unicode MS" pitchFamily="34" charset="-128"/>
              </a:rPr>
              <a:t>% do total de internações por Doenças Infecciosas e Parasitárias </a:t>
            </a:r>
            <a:r>
              <a:rPr lang="pt-BR" altLang="pt-BR" sz="2400" dirty="0" smtClean="0">
                <a:latin typeface="+mn-lt"/>
                <a:ea typeface="Arial Unicode MS" pitchFamily="34" charset="-128"/>
              </a:rPr>
              <a:t>= Doenças Relacionadas </a:t>
            </a:r>
            <a:r>
              <a:rPr lang="pt-BR" altLang="pt-BR" sz="2400" dirty="0">
                <a:latin typeface="+mn-lt"/>
                <a:ea typeface="Arial Unicode MS" pitchFamily="34" charset="-128"/>
              </a:rPr>
              <a:t>a um </a:t>
            </a:r>
            <a:r>
              <a:rPr lang="pt-BR" altLang="pt-BR" sz="2400" dirty="0" smtClean="0">
                <a:latin typeface="+mn-lt"/>
                <a:ea typeface="Arial Unicode MS" pitchFamily="34" charset="-128"/>
              </a:rPr>
              <a:t>Saneamento Ambiental Inadequado – D.R.S.A.I. </a:t>
            </a:r>
            <a:br>
              <a:rPr lang="pt-BR" altLang="pt-BR" sz="2400" dirty="0" smtClean="0">
                <a:latin typeface="+mn-lt"/>
                <a:ea typeface="Arial Unicode MS" pitchFamily="34" charset="-128"/>
              </a:rPr>
            </a:br>
            <a:r>
              <a:rPr lang="pt-BR" altLang="pt-BR" sz="2400" dirty="0" smtClean="0">
                <a:latin typeface="Calibri" panose="020F0502020204030204" pitchFamily="34" charset="0"/>
                <a:ea typeface="Arial Unicode MS" pitchFamily="34" charset="-128"/>
              </a:rPr>
              <a:t>• </a:t>
            </a:r>
            <a:r>
              <a:rPr lang="pt-BR" altLang="pt-BR" sz="2400" dirty="0" smtClean="0">
                <a:latin typeface="+mn-lt"/>
                <a:ea typeface="Arial Unicode MS" pitchFamily="34" charset="-128"/>
              </a:rPr>
              <a:t>Norte </a:t>
            </a:r>
            <a:r>
              <a:rPr lang="pt-BR" altLang="pt-BR" sz="2400" dirty="0">
                <a:latin typeface="+mn-lt"/>
                <a:ea typeface="Arial Unicode MS" pitchFamily="34" charset="-128"/>
              </a:rPr>
              <a:t>e Nordeste </a:t>
            </a:r>
            <a:r>
              <a:rPr lang="pt-BR" altLang="pt-BR" sz="2400" dirty="0" smtClean="0">
                <a:latin typeface="+mn-lt"/>
                <a:ea typeface="Arial Unicode MS" pitchFamily="34" charset="-128"/>
              </a:rPr>
              <a:t>&gt; 70</a:t>
            </a:r>
            <a:r>
              <a:rPr lang="pt-BR" altLang="pt-BR" sz="2400" dirty="0">
                <a:latin typeface="+mn-lt"/>
                <a:ea typeface="Arial Unicode MS" pitchFamily="34" charset="-128"/>
              </a:rPr>
              <a:t>%, </a:t>
            </a:r>
            <a:r>
              <a:rPr lang="pt-BR" altLang="pt-BR" sz="2400" dirty="0" smtClean="0">
                <a:latin typeface="+mn-lt"/>
                <a:ea typeface="Arial Unicode MS" pitchFamily="34" charset="-128"/>
              </a:rPr>
              <a:t>alto </a:t>
            </a:r>
            <a:r>
              <a:rPr lang="pt-BR" altLang="pt-BR" sz="2400" dirty="0">
                <a:latin typeface="+mn-lt"/>
                <a:ea typeface="Arial Unicode MS" pitchFamily="34" charset="-128"/>
              </a:rPr>
              <a:t>número de hospitalizações por </a:t>
            </a:r>
            <a:r>
              <a:rPr lang="pt-BR" altLang="pt-BR" sz="2400" dirty="0" smtClean="0">
                <a:latin typeface="+mn-lt"/>
                <a:ea typeface="Arial Unicode MS" pitchFamily="34" charset="-128"/>
              </a:rPr>
              <a:t>diarreia </a:t>
            </a:r>
            <a:r>
              <a:rPr lang="pt-BR" altLang="pt-BR" sz="2400" dirty="0">
                <a:latin typeface="+mn-lt"/>
                <a:ea typeface="Arial Unicode MS" pitchFamily="34" charset="-128"/>
              </a:rPr>
              <a:t>nessas regiões</a:t>
            </a:r>
            <a:r>
              <a:rPr lang="pt-BR" altLang="pt-BR" sz="2400" dirty="0" smtClean="0">
                <a:latin typeface="+mn-lt"/>
                <a:ea typeface="Arial Unicode MS" pitchFamily="34" charset="-128"/>
              </a:rPr>
              <a:t>.</a:t>
            </a:r>
            <a:endParaRPr lang="en-US" altLang="pt-BR" dirty="0" smtClean="0">
              <a:latin typeface="+mn-lt"/>
              <a:ea typeface="Arial Unicode MS" pitchFamily="34" charset="-128"/>
            </a:endParaRPr>
          </a:p>
        </p:txBody>
      </p:sp>
      <p:sp>
        <p:nvSpPr>
          <p:cNvPr id="4" name="Rectangle 2"/>
          <p:cNvSpPr txBox="1">
            <a:spLocks noChangeArrowheads="1"/>
          </p:cNvSpPr>
          <p:nvPr/>
        </p:nvSpPr>
        <p:spPr>
          <a:xfrm>
            <a:off x="4050280" y="174057"/>
            <a:ext cx="3346808" cy="713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altLang="pt-BR" sz="4000" b="1" dirty="0">
              <a:solidFill>
                <a:srgbClr val="FF0000"/>
              </a:solidFill>
              <a:latin typeface="+mn-lt"/>
            </a:endParaRPr>
          </a:p>
        </p:txBody>
      </p:sp>
      <p:sp>
        <p:nvSpPr>
          <p:cNvPr id="6" name="Retângulo 5"/>
          <p:cNvSpPr/>
          <p:nvPr/>
        </p:nvSpPr>
        <p:spPr>
          <a:xfrm>
            <a:off x="4521509" y="749611"/>
            <a:ext cx="3042500" cy="523220"/>
          </a:xfrm>
          <a:prstGeom prst="rect">
            <a:avLst/>
          </a:prstGeom>
        </p:spPr>
        <p:txBody>
          <a:bodyPr wrap="none">
            <a:spAutoFit/>
          </a:bodyPr>
          <a:lstStyle/>
          <a:p>
            <a:r>
              <a:rPr lang="pt-BR" altLang="pt-BR" sz="2800" b="1" i="1" dirty="0" err="1" smtClean="0">
                <a:solidFill>
                  <a:srgbClr val="0070C0"/>
                </a:solidFill>
              </a:rPr>
              <a:t>Morbi-mortalidade</a:t>
            </a:r>
            <a:endParaRPr lang="pt-BR" sz="2800" b="1" i="1" dirty="0">
              <a:solidFill>
                <a:srgbClr val="0070C0"/>
              </a:solidFill>
            </a:endParaRPr>
          </a:p>
        </p:txBody>
      </p:sp>
      <p:pic>
        <p:nvPicPr>
          <p:cNvPr id="14338" name="Picture 2" descr="Falta de saneamento básico afeta desenvolvimento de crianças – Horizonte,  educação e comunicaçã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9274" y="3172589"/>
            <a:ext cx="4697204" cy="313146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342" name="Picture 6" descr="Internações de crianças em UTIs por doenças respiratórias comuns caem 80%  no ano no Brasil - Jornal O Globo"/>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042759" y="3172589"/>
            <a:ext cx="5072929" cy="3136918"/>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Imagem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5" name="Espaço Reservado para Número de Slide 4"/>
          <p:cNvSpPr>
            <a:spLocks noGrp="1"/>
          </p:cNvSpPr>
          <p:nvPr>
            <p:ph type="sldNum" sz="quarter" idx="12"/>
          </p:nvPr>
        </p:nvSpPr>
        <p:spPr/>
        <p:txBody>
          <a:bodyPr/>
          <a:lstStyle/>
          <a:p>
            <a:fld id="{9E1A08A7-2995-4C31-B488-9B29FD58C060}" type="slidenum">
              <a:rPr lang="pt-BR" smtClean="0"/>
              <a:t>24</a:t>
            </a:fld>
            <a:endParaRPr lang="pt-BR"/>
          </a:p>
        </p:txBody>
      </p:sp>
      <p:sp>
        <p:nvSpPr>
          <p:cNvPr id="14" name="Título 1"/>
          <p:cNvSpPr txBox="1">
            <a:spLocks/>
          </p:cNvSpPr>
          <p:nvPr/>
        </p:nvSpPr>
        <p:spPr>
          <a:xfrm>
            <a:off x="2138137" y="-88066"/>
            <a:ext cx="8240659" cy="922502"/>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600" b="1" smtClean="0">
                <a:solidFill>
                  <a:srgbClr val="FF0000"/>
                </a:solidFill>
                <a:latin typeface="+mn-lt"/>
              </a:rPr>
              <a:t>6. ECOTOXICOLOGIA/POLUIÇÃO AMBIENTAL</a:t>
            </a:r>
            <a:endParaRPr lang="pt-BR" sz="3600" b="1" dirty="0">
              <a:solidFill>
                <a:srgbClr val="FF0000"/>
              </a:solidFill>
              <a:latin typeface="+mn-lt"/>
            </a:endParaRPr>
          </a:p>
        </p:txBody>
      </p:sp>
    </p:spTree>
    <p:extLst>
      <p:ext uri="{BB962C8B-B14F-4D97-AF65-F5344CB8AC3E}">
        <p14:creationId xmlns:p14="http://schemas.microsoft.com/office/powerpoint/2010/main" val="330365221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514" name="Picture 2" descr="Petição Saneamento Já | SOS Mata Atlântica | Saneamento básico, Saneamento  ambiental, Educação ambient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5873" y="1321340"/>
            <a:ext cx="9155195" cy="5400135"/>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4050280" y="174057"/>
            <a:ext cx="3346808" cy="713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altLang="pt-BR" sz="4000" b="1" dirty="0">
              <a:solidFill>
                <a:srgbClr val="FF0000"/>
              </a:solidFill>
              <a:latin typeface="+mn-lt"/>
            </a:endParaRPr>
          </a:p>
        </p:txBody>
      </p:sp>
      <p:sp>
        <p:nvSpPr>
          <p:cNvPr id="7" name="Retângulo 6"/>
          <p:cNvSpPr/>
          <p:nvPr/>
        </p:nvSpPr>
        <p:spPr>
          <a:xfrm>
            <a:off x="4521509" y="749611"/>
            <a:ext cx="3042500" cy="523220"/>
          </a:xfrm>
          <a:prstGeom prst="rect">
            <a:avLst/>
          </a:prstGeom>
        </p:spPr>
        <p:txBody>
          <a:bodyPr wrap="none">
            <a:spAutoFit/>
          </a:bodyPr>
          <a:lstStyle/>
          <a:p>
            <a:r>
              <a:rPr lang="pt-BR" altLang="pt-BR" sz="2800" b="1" i="1" dirty="0" err="1" smtClean="0">
                <a:solidFill>
                  <a:srgbClr val="0070C0"/>
                </a:solidFill>
              </a:rPr>
              <a:t>Morbi-mortalidade</a:t>
            </a:r>
            <a:endParaRPr lang="pt-BR" sz="2400" b="1" i="1" dirty="0">
              <a:solidFill>
                <a:srgbClr val="0070C0"/>
              </a:solidFill>
            </a:endParaRPr>
          </a:p>
        </p:txBody>
      </p:sp>
      <p:pic>
        <p:nvPicPr>
          <p:cNvPr id="11" name="Picture 2"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Número de Slide 2"/>
          <p:cNvSpPr>
            <a:spLocks noGrp="1"/>
          </p:cNvSpPr>
          <p:nvPr>
            <p:ph type="sldNum" sz="quarter" idx="12"/>
          </p:nvPr>
        </p:nvSpPr>
        <p:spPr/>
        <p:txBody>
          <a:bodyPr/>
          <a:lstStyle/>
          <a:p>
            <a:fld id="{9E1A08A7-2995-4C31-B488-9B29FD58C060}" type="slidenum">
              <a:rPr lang="pt-BR" smtClean="0"/>
              <a:t>25</a:t>
            </a:fld>
            <a:endParaRPr lang="pt-BR"/>
          </a:p>
        </p:txBody>
      </p:sp>
      <p:sp>
        <p:nvSpPr>
          <p:cNvPr id="12" name="Título 1"/>
          <p:cNvSpPr txBox="1">
            <a:spLocks/>
          </p:cNvSpPr>
          <p:nvPr/>
        </p:nvSpPr>
        <p:spPr>
          <a:xfrm>
            <a:off x="2138137" y="-88066"/>
            <a:ext cx="8240659" cy="922502"/>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600" b="1" smtClean="0">
                <a:solidFill>
                  <a:srgbClr val="FF0000"/>
                </a:solidFill>
                <a:latin typeface="+mn-lt"/>
              </a:rPr>
              <a:t>6. ECOTOXICOLOGIA/POLUIÇÃO AMBIENTAL</a:t>
            </a:r>
            <a:endParaRPr lang="pt-BR" sz="3600" b="1" dirty="0">
              <a:solidFill>
                <a:srgbClr val="FF0000"/>
              </a:solidFill>
              <a:latin typeface="+mn-lt"/>
            </a:endParaRPr>
          </a:p>
        </p:txBody>
      </p:sp>
    </p:spTree>
    <p:extLst>
      <p:ext uri="{BB962C8B-B14F-4D97-AF65-F5344CB8AC3E}">
        <p14:creationId xmlns:p14="http://schemas.microsoft.com/office/powerpoint/2010/main" val="174129563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Rectangle 3"/>
          <p:cNvSpPr>
            <a:spLocks noChangeArrowheads="1"/>
          </p:cNvSpPr>
          <p:nvPr/>
        </p:nvSpPr>
        <p:spPr bwMode="auto">
          <a:xfrm>
            <a:off x="128720" y="1238226"/>
            <a:ext cx="11641541" cy="17543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a:lnSpc>
                <a:spcPct val="150000"/>
              </a:lnSpc>
            </a:pPr>
            <a:r>
              <a:rPr lang="pt-BR" altLang="pt-BR" dirty="0">
                <a:latin typeface="Calibri" panose="020F0502020204030204" pitchFamily="34" charset="0"/>
                <a:ea typeface="Arial Unicode MS" pitchFamily="34" charset="-128"/>
              </a:rPr>
              <a:t>• </a:t>
            </a:r>
            <a:r>
              <a:rPr lang="pt-BR" altLang="pt-BR" dirty="0" smtClean="0">
                <a:latin typeface="Calibri" panose="020F0502020204030204" pitchFamily="34" charset="0"/>
                <a:ea typeface="Arial Unicode MS" pitchFamily="34" charset="-128"/>
              </a:rPr>
              <a:t>A contaminação ocupacional por agrotóxicos é uma questão relevante</a:t>
            </a:r>
            <a:r>
              <a:rPr lang="pt-BR" altLang="pt-BR" dirty="0" smtClean="0">
                <a:latin typeface="+mn-lt"/>
                <a:ea typeface="Arial Unicode MS" pitchFamily="34" charset="-128"/>
              </a:rPr>
              <a:t>, variam </a:t>
            </a:r>
            <a:r>
              <a:rPr lang="pt-BR" altLang="pt-BR" dirty="0">
                <a:latin typeface="+mn-lt"/>
                <a:ea typeface="Arial Unicode MS" pitchFamily="34" charset="-128"/>
              </a:rPr>
              <a:t>de 3 a 23</a:t>
            </a:r>
            <a:r>
              <a:rPr lang="pt-BR" altLang="pt-BR" dirty="0" smtClean="0">
                <a:latin typeface="+mn-lt"/>
                <a:ea typeface="Arial Unicode MS" pitchFamily="34" charset="-128"/>
              </a:rPr>
              <a:t>%.</a:t>
            </a:r>
            <a:endParaRPr lang="pt-BR" altLang="pt-BR" dirty="0">
              <a:latin typeface="+mn-lt"/>
              <a:ea typeface="Arial Unicode MS" pitchFamily="34" charset="-128"/>
            </a:endParaRPr>
          </a:p>
          <a:p>
            <a:pPr algn="just">
              <a:lnSpc>
                <a:spcPct val="150000"/>
              </a:lnSpc>
            </a:pPr>
            <a:r>
              <a:rPr lang="pt-BR" altLang="pt-BR" dirty="0">
                <a:latin typeface="Calibri" panose="020F0502020204030204" pitchFamily="34" charset="0"/>
                <a:ea typeface="Arial Unicode MS" pitchFamily="34" charset="-128"/>
              </a:rPr>
              <a:t>• </a:t>
            </a:r>
            <a:r>
              <a:rPr lang="pt-BR" altLang="pt-BR" dirty="0" smtClean="0">
                <a:latin typeface="Calibri" panose="020F0502020204030204" pitchFamily="34" charset="0"/>
                <a:ea typeface="Arial Unicode MS" pitchFamily="34" charset="-128"/>
              </a:rPr>
              <a:t>Baseado </a:t>
            </a:r>
            <a:r>
              <a:rPr lang="pt-BR" altLang="pt-BR" dirty="0" smtClean="0">
                <a:latin typeface="+mn-lt"/>
                <a:ea typeface="Arial Unicode MS" pitchFamily="34" charset="-128"/>
              </a:rPr>
              <a:t>na </a:t>
            </a:r>
            <a:r>
              <a:rPr lang="pt-BR" altLang="pt-BR" dirty="0">
                <a:latin typeface="+mn-lt"/>
                <a:ea typeface="Arial Unicode MS" pitchFamily="34" charset="-128"/>
              </a:rPr>
              <a:t>população rural brasileira envolvida em atividades agrícolas, </a:t>
            </a:r>
            <a:r>
              <a:rPr lang="pt-BR" altLang="pt-BR" dirty="0" smtClean="0">
                <a:latin typeface="+mn-lt"/>
                <a:ea typeface="Arial Unicode MS" pitchFamily="34" charset="-128"/>
              </a:rPr>
              <a:t>estima-se anualmente que estão contaminados 540.000</a:t>
            </a:r>
            <a:r>
              <a:rPr lang="pt-BR" altLang="pt-BR" dirty="0">
                <a:latin typeface="+mn-lt"/>
                <a:ea typeface="Arial Unicode MS" pitchFamily="34" charset="-128"/>
              </a:rPr>
              <a:t>, </a:t>
            </a:r>
            <a:r>
              <a:rPr lang="pt-BR" altLang="pt-BR" dirty="0" smtClean="0">
                <a:latin typeface="+mn-lt"/>
                <a:ea typeface="Arial Unicode MS" pitchFamily="34" charset="-128"/>
              </a:rPr>
              <a:t>com +- mortos 4.000. </a:t>
            </a:r>
          </a:p>
        </p:txBody>
      </p:sp>
      <p:sp>
        <p:nvSpPr>
          <p:cNvPr id="6" name="Rectangle 2"/>
          <p:cNvSpPr txBox="1">
            <a:spLocks noChangeArrowheads="1"/>
          </p:cNvSpPr>
          <p:nvPr/>
        </p:nvSpPr>
        <p:spPr>
          <a:xfrm>
            <a:off x="4050280" y="174057"/>
            <a:ext cx="3346808" cy="713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altLang="pt-BR" sz="4000" b="1" dirty="0">
              <a:solidFill>
                <a:srgbClr val="FF0000"/>
              </a:solidFill>
              <a:latin typeface="+mn-lt"/>
            </a:endParaRPr>
          </a:p>
        </p:txBody>
      </p:sp>
      <p:sp>
        <p:nvSpPr>
          <p:cNvPr id="7" name="Retângulo 6"/>
          <p:cNvSpPr/>
          <p:nvPr/>
        </p:nvSpPr>
        <p:spPr>
          <a:xfrm>
            <a:off x="4003675" y="718611"/>
            <a:ext cx="4261936" cy="523220"/>
          </a:xfrm>
          <a:prstGeom prst="rect">
            <a:avLst/>
          </a:prstGeom>
        </p:spPr>
        <p:txBody>
          <a:bodyPr wrap="none">
            <a:spAutoFit/>
          </a:bodyPr>
          <a:lstStyle/>
          <a:p>
            <a:r>
              <a:rPr lang="pt-BR" altLang="pt-BR" sz="2800" b="1" i="1" dirty="0" smtClean="0">
                <a:solidFill>
                  <a:srgbClr val="0070C0"/>
                </a:solidFill>
              </a:rPr>
              <a:t>Contaminação Ocupacional</a:t>
            </a:r>
            <a:endParaRPr lang="pt-BR" sz="2800" b="1" i="1" dirty="0">
              <a:solidFill>
                <a:srgbClr val="0070C0"/>
              </a:solidFill>
            </a:endParaRPr>
          </a:p>
        </p:txBody>
      </p:sp>
      <p:pic>
        <p:nvPicPr>
          <p:cNvPr id="15364" name="Picture 4" descr="Contaminação ambiental por agrotóxicos - Brasil Escol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949490" y="3126497"/>
            <a:ext cx="4606120" cy="358356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366" name="Picture 6" descr="Cáritas lamenta que persista mito de produtividade ligada a agrotóxico -  Rede Brasil Atual"/>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2734" y="3179646"/>
            <a:ext cx="4752004" cy="3216742"/>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2" name="Picture 2" descr="Imagem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Número de Slide 2"/>
          <p:cNvSpPr>
            <a:spLocks noGrp="1"/>
          </p:cNvSpPr>
          <p:nvPr>
            <p:ph type="sldNum" sz="quarter" idx="12"/>
          </p:nvPr>
        </p:nvSpPr>
        <p:spPr/>
        <p:txBody>
          <a:bodyPr/>
          <a:lstStyle/>
          <a:p>
            <a:fld id="{9E1A08A7-2995-4C31-B488-9B29FD58C060}" type="slidenum">
              <a:rPr lang="pt-BR" smtClean="0"/>
              <a:t>26</a:t>
            </a:fld>
            <a:endParaRPr lang="pt-BR"/>
          </a:p>
        </p:txBody>
      </p:sp>
      <p:sp>
        <p:nvSpPr>
          <p:cNvPr id="14" name="Título 1"/>
          <p:cNvSpPr txBox="1">
            <a:spLocks/>
          </p:cNvSpPr>
          <p:nvPr/>
        </p:nvSpPr>
        <p:spPr>
          <a:xfrm>
            <a:off x="2165433" y="140164"/>
            <a:ext cx="8240659" cy="922502"/>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600" b="1" smtClean="0">
                <a:solidFill>
                  <a:srgbClr val="FF0000"/>
                </a:solidFill>
                <a:latin typeface="+mn-lt"/>
              </a:rPr>
              <a:t>6. ECOTOXICOLOGIA/POLUIÇÃO AMBIENTAL</a:t>
            </a:r>
            <a:endParaRPr lang="pt-BR" sz="3600" b="1" dirty="0">
              <a:solidFill>
                <a:srgbClr val="FF0000"/>
              </a:solidFill>
              <a:latin typeface="+mn-lt"/>
            </a:endParaRPr>
          </a:p>
        </p:txBody>
      </p:sp>
    </p:spTree>
    <p:extLst>
      <p:ext uri="{BB962C8B-B14F-4D97-AF65-F5344CB8AC3E}">
        <p14:creationId xmlns:p14="http://schemas.microsoft.com/office/powerpoint/2010/main" val="15822740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5538" name="Picture 2" descr="Mais de 70% das mortes por agrotóxicos ocorrem nas regiões | Geral"/>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40306" y="1610310"/>
            <a:ext cx="9006456" cy="5111165"/>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a:xfrm>
            <a:off x="4050280" y="174057"/>
            <a:ext cx="3346808" cy="713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altLang="pt-BR" sz="4000" b="1" dirty="0">
              <a:solidFill>
                <a:srgbClr val="FF0000"/>
              </a:solidFill>
              <a:latin typeface="+mn-lt"/>
            </a:endParaRPr>
          </a:p>
        </p:txBody>
      </p:sp>
      <p:sp>
        <p:nvSpPr>
          <p:cNvPr id="7" name="Retângulo 6"/>
          <p:cNvSpPr/>
          <p:nvPr/>
        </p:nvSpPr>
        <p:spPr>
          <a:xfrm>
            <a:off x="3765260" y="779101"/>
            <a:ext cx="4210640" cy="523220"/>
          </a:xfrm>
          <a:prstGeom prst="rect">
            <a:avLst/>
          </a:prstGeom>
        </p:spPr>
        <p:txBody>
          <a:bodyPr wrap="none">
            <a:spAutoFit/>
          </a:bodyPr>
          <a:lstStyle/>
          <a:p>
            <a:r>
              <a:rPr lang="pt-BR" altLang="pt-BR" sz="2800" b="1" i="1" dirty="0" smtClean="0">
                <a:solidFill>
                  <a:srgbClr val="0070C0"/>
                </a:solidFill>
              </a:rPr>
              <a:t>Contaminação ocupacional</a:t>
            </a:r>
            <a:endParaRPr lang="pt-BR" sz="2800" b="1" i="1" dirty="0">
              <a:solidFill>
                <a:srgbClr val="0070C0"/>
              </a:solidFill>
            </a:endParaRPr>
          </a:p>
        </p:txBody>
      </p:sp>
      <p:pic>
        <p:nvPicPr>
          <p:cNvPr id="12" name="Picture 2"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Número de Slide 2"/>
          <p:cNvSpPr>
            <a:spLocks noGrp="1"/>
          </p:cNvSpPr>
          <p:nvPr>
            <p:ph type="sldNum" sz="quarter" idx="12"/>
          </p:nvPr>
        </p:nvSpPr>
        <p:spPr/>
        <p:txBody>
          <a:bodyPr/>
          <a:lstStyle/>
          <a:p>
            <a:fld id="{9E1A08A7-2995-4C31-B488-9B29FD58C060}" type="slidenum">
              <a:rPr lang="pt-BR" smtClean="0"/>
              <a:t>27</a:t>
            </a:fld>
            <a:endParaRPr lang="pt-BR"/>
          </a:p>
        </p:txBody>
      </p:sp>
      <p:sp>
        <p:nvSpPr>
          <p:cNvPr id="13" name="Título 1"/>
          <p:cNvSpPr txBox="1">
            <a:spLocks/>
          </p:cNvSpPr>
          <p:nvPr/>
        </p:nvSpPr>
        <p:spPr>
          <a:xfrm>
            <a:off x="2138137" y="-6178"/>
            <a:ext cx="8240659" cy="922502"/>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600" b="1" smtClean="0">
                <a:solidFill>
                  <a:srgbClr val="FF0000"/>
                </a:solidFill>
                <a:latin typeface="+mn-lt"/>
              </a:rPr>
              <a:t>6. ECOTOXICOLOGIA/POLUIÇÃO AMBIENTAL</a:t>
            </a:r>
            <a:endParaRPr lang="pt-BR" sz="3600" b="1" dirty="0">
              <a:solidFill>
                <a:srgbClr val="FF0000"/>
              </a:solidFill>
              <a:latin typeface="+mn-lt"/>
            </a:endParaRPr>
          </a:p>
        </p:txBody>
      </p:sp>
    </p:spTree>
    <p:extLst>
      <p:ext uri="{BB962C8B-B14F-4D97-AF65-F5344CB8AC3E}">
        <p14:creationId xmlns:p14="http://schemas.microsoft.com/office/powerpoint/2010/main" val="3505849047"/>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ChangeArrowheads="1"/>
          </p:cNvSpPr>
          <p:nvPr/>
        </p:nvSpPr>
        <p:spPr bwMode="auto">
          <a:xfrm>
            <a:off x="321972" y="1237414"/>
            <a:ext cx="6761408"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a:lnSpc>
                <a:spcPct val="150000"/>
              </a:lnSpc>
            </a:pPr>
            <a:r>
              <a:rPr lang="pt-BR" altLang="pt-BR" dirty="0">
                <a:latin typeface="+mn-lt"/>
                <a:ea typeface="Arial Unicode MS" pitchFamily="34" charset="-128"/>
              </a:rPr>
              <a:t>• </a:t>
            </a:r>
            <a:r>
              <a:rPr lang="pt-BR" altLang="pt-BR" dirty="0" smtClean="0">
                <a:latin typeface="+mn-lt"/>
                <a:ea typeface="Arial Unicode MS" pitchFamily="34" charset="-128"/>
              </a:rPr>
              <a:t>Um </a:t>
            </a:r>
            <a:r>
              <a:rPr lang="pt-BR" altLang="pt-BR" dirty="0">
                <a:latin typeface="+mn-lt"/>
                <a:ea typeface="Arial Unicode MS" pitchFamily="34" charset="-128"/>
              </a:rPr>
              <a:t>estudo </a:t>
            </a:r>
            <a:r>
              <a:rPr lang="pt-BR" altLang="pt-BR" dirty="0" smtClean="0">
                <a:latin typeface="+mn-lt"/>
                <a:ea typeface="Arial Unicode MS" pitchFamily="34" charset="-128"/>
              </a:rPr>
              <a:t>realizado, Fiocruz = contaminação </a:t>
            </a:r>
            <a:r>
              <a:rPr lang="pt-BR" altLang="pt-BR" dirty="0">
                <a:latin typeface="+mn-lt"/>
                <a:ea typeface="Arial Unicode MS" pitchFamily="34" charset="-128"/>
              </a:rPr>
              <a:t>por resíduos de </a:t>
            </a:r>
            <a:r>
              <a:rPr lang="pt-BR" altLang="pt-BR" dirty="0" smtClean="0">
                <a:latin typeface="+mn-lt"/>
                <a:ea typeface="Arial Unicode MS" pitchFamily="34" charset="-128"/>
              </a:rPr>
              <a:t>pesticidas de </a:t>
            </a:r>
            <a:r>
              <a:rPr lang="pt-BR" altLang="pt-BR" dirty="0">
                <a:latin typeface="+mn-lt"/>
                <a:ea typeface="Arial Unicode MS" pitchFamily="34" charset="-128"/>
              </a:rPr>
              <a:t>frutas brasileiras (morango, tomate e mamão</a:t>
            </a:r>
            <a:r>
              <a:rPr lang="pt-BR" altLang="pt-BR" dirty="0" smtClean="0">
                <a:latin typeface="+mn-lt"/>
                <a:ea typeface="Arial Unicode MS" pitchFamily="34" charset="-128"/>
              </a:rPr>
              <a:t>). C</a:t>
            </a:r>
            <a:r>
              <a:rPr lang="pt-BR" altLang="pt-BR" dirty="0" smtClean="0">
                <a:latin typeface="+mn-lt"/>
              </a:rPr>
              <a:t>ontaminação 70</a:t>
            </a:r>
            <a:r>
              <a:rPr lang="pt-BR" altLang="pt-BR" dirty="0">
                <a:latin typeface="+mn-lt"/>
              </a:rPr>
              <a:t>% das amostras </a:t>
            </a:r>
            <a:r>
              <a:rPr lang="pt-BR" altLang="pt-BR" dirty="0" smtClean="0">
                <a:latin typeface="+mn-lt"/>
              </a:rPr>
              <a:t>analisadas, mais comum = </a:t>
            </a:r>
            <a:r>
              <a:rPr lang="pt-BR" altLang="pt-BR" dirty="0" err="1" smtClean="0">
                <a:latin typeface="+mn-lt"/>
              </a:rPr>
              <a:t>Dicofol</a:t>
            </a:r>
            <a:r>
              <a:rPr lang="pt-BR" altLang="pt-BR" dirty="0">
                <a:latin typeface="+mn-lt"/>
              </a:rPr>
              <a:t>, </a:t>
            </a:r>
            <a:r>
              <a:rPr lang="pt-BR" altLang="pt-BR" dirty="0" smtClean="0">
                <a:latin typeface="+mn-lt"/>
              </a:rPr>
              <a:t>ação carcinogênica</a:t>
            </a:r>
            <a:r>
              <a:rPr lang="pt-BR" altLang="pt-BR" dirty="0">
                <a:latin typeface="+mn-lt"/>
              </a:rPr>
              <a:t>, endócrina, </a:t>
            </a:r>
            <a:r>
              <a:rPr lang="pt-BR" altLang="pt-BR" dirty="0" err="1">
                <a:latin typeface="+mn-lt"/>
              </a:rPr>
              <a:t>imunotóxica</a:t>
            </a:r>
            <a:r>
              <a:rPr lang="pt-BR" altLang="pt-BR" dirty="0">
                <a:latin typeface="+mn-lt"/>
              </a:rPr>
              <a:t> e </a:t>
            </a:r>
            <a:r>
              <a:rPr lang="pt-BR" altLang="pt-BR" dirty="0" err="1" smtClean="0">
                <a:latin typeface="+mn-lt"/>
              </a:rPr>
              <a:t>neurotóxica</a:t>
            </a:r>
            <a:r>
              <a:rPr lang="pt-BR" altLang="pt-BR" dirty="0" smtClean="0">
                <a:latin typeface="+mn-lt"/>
              </a:rPr>
              <a:t>.</a:t>
            </a:r>
            <a:r>
              <a:rPr lang="en-US" altLang="pt-BR" dirty="0" smtClean="0">
                <a:latin typeface="+mn-lt"/>
              </a:rPr>
              <a:t> </a:t>
            </a:r>
            <a:endParaRPr lang="en-US" altLang="pt-BR" dirty="0">
              <a:latin typeface="+mn-lt"/>
            </a:endParaRPr>
          </a:p>
        </p:txBody>
      </p:sp>
      <p:sp>
        <p:nvSpPr>
          <p:cNvPr id="6" name="Rectangle 2"/>
          <p:cNvSpPr txBox="1">
            <a:spLocks noChangeArrowheads="1"/>
          </p:cNvSpPr>
          <p:nvPr/>
        </p:nvSpPr>
        <p:spPr>
          <a:xfrm>
            <a:off x="4050280" y="174057"/>
            <a:ext cx="3346808" cy="713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altLang="pt-BR" sz="4000" b="1" dirty="0">
              <a:solidFill>
                <a:srgbClr val="FF0000"/>
              </a:solidFill>
              <a:latin typeface="+mn-lt"/>
            </a:endParaRPr>
          </a:p>
        </p:txBody>
      </p:sp>
      <p:sp>
        <p:nvSpPr>
          <p:cNvPr id="7" name="Retângulo 6"/>
          <p:cNvSpPr/>
          <p:nvPr/>
        </p:nvSpPr>
        <p:spPr>
          <a:xfrm>
            <a:off x="4777957" y="693875"/>
            <a:ext cx="2439963" cy="523220"/>
          </a:xfrm>
          <a:prstGeom prst="rect">
            <a:avLst/>
          </a:prstGeom>
        </p:spPr>
        <p:txBody>
          <a:bodyPr wrap="none">
            <a:spAutoFit/>
          </a:bodyPr>
          <a:lstStyle/>
          <a:p>
            <a:r>
              <a:rPr lang="pt-BR" altLang="pt-BR" sz="2800" b="1" i="1" dirty="0" smtClean="0">
                <a:solidFill>
                  <a:srgbClr val="0070C0"/>
                </a:solidFill>
              </a:rPr>
              <a:t>Contaminantes</a:t>
            </a:r>
            <a:endParaRPr lang="pt-BR" sz="2800" b="1" i="1" dirty="0">
              <a:solidFill>
                <a:srgbClr val="0070C0"/>
              </a:solidFill>
            </a:endParaRPr>
          </a:p>
        </p:txBody>
      </p:sp>
      <p:pic>
        <p:nvPicPr>
          <p:cNvPr id="17410" name="Picture 2" descr="Como remover pesticidas de frutas - Tropical Estufas Agrícolas | Hidroponia  | Filme Agrícola | Tela Agrícola | Plástico para Estuf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83313" y="4243507"/>
            <a:ext cx="3438726" cy="2295405"/>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7414" name="Picture 6" descr="É impossível remover agrotóxicos dos alimentos | FUNVERD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397088" y="1439997"/>
            <a:ext cx="4324842" cy="4723378"/>
          </a:xfrm>
          <a:prstGeom prst="rect">
            <a:avLst/>
          </a:prstGeom>
          <a:noFill/>
          <a:extLst>
            <a:ext uri="{909E8E84-426E-40DD-AFC4-6F175D3DCCD1}">
              <a14:hiddenFill xmlns:a14="http://schemas.microsoft.com/office/drawing/2010/main">
                <a:solidFill>
                  <a:srgbClr val="FFFFFF"/>
                </a:solidFill>
              </a14:hiddenFill>
            </a:ext>
          </a:extLst>
        </p:spPr>
      </p:pic>
      <p:pic>
        <p:nvPicPr>
          <p:cNvPr id="12" name="Picture 2" descr="Imagem relacionada"/>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Número de Slide 2"/>
          <p:cNvSpPr>
            <a:spLocks noGrp="1"/>
          </p:cNvSpPr>
          <p:nvPr>
            <p:ph type="sldNum" sz="quarter" idx="12"/>
          </p:nvPr>
        </p:nvSpPr>
        <p:spPr/>
        <p:txBody>
          <a:bodyPr/>
          <a:lstStyle/>
          <a:p>
            <a:fld id="{9E1A08A7-2995-4C31-B488-9B29FD58C060}" type="slidenum">
              <a:rPr lang="pt-BR" smtClean="0"/>
              <a:t>28</a:t>
            </a:fld>
            <a:endParaRPr lang="pt-BR"/>
          </a:p>
        </p:txBody>
      </p:sp>
      <p:sp>
        <p:nvSpPr>
          <p:cNvPr id="14" name="Título 1"/>
          <p:cNvSpPr txBox="1">
            <a:spLocks/>
          </p:cNvSpPr>
          <p:nvPr/>
        </p:nvSpPr>
        <p:spPr>
          <a:xfrm>
            <a:off x="1983313" y="188680"/>
            <a:ext cx="8240659" cy="922502"/>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600" b="1" smtClean="0">
                <a:solidFill>
                  <a:srgbClr val="FF0000"/>
                </a:solidFill>
                <a:latin typeface="+mn-lt"/>
              </a:rPr>
              <a:t>6. ECOTOXICOLOGIA/POLUIÇÃO AMBIENTAL</a:t>
            </a:r>
            <a:endParaRPr lang="pt-BR" sz="3600" b="1" dirty="0">
              <a:solidFill>
                <a:srgbClr val="FF0000"/>
              </a:solidFill>
              <a:latin typeface="+mn-lt"/>
            </a:endParaRPr>
          </a:p>
        </p:txBody>
      </p:sp>
    </p:spTree>
    <p:extLst>
      <p:ext uri="{BB962C8B-B14F-4D97-AF65-F5344CB8AC3E}">
        <p14:creationId xmlns:p14="http://schemas.microsoft.com/office/powerpoint/2010/main" val="23703979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3" name="Rectangle 4"/>
          <p:cNvSpPr>
            <a:spLocks noChangeArrowheads="1"/>
          </p:cNvSpPr>
          <p:nvPr/>
        </p:nvSpPr>
        <p:spPr bwMode="auto">
          <a:xfrm>
            <a:off x="3352800" y="1990726"/>
            <a:ext cx="9144000" cy="4616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eaLnBrk="1" hangingPunct="1"/>
            <a:endParaRPr lang="pt-BR" altLang="pt-BR"/>
          </a:p>
        </p:txBody>
      </p:sp>
      <p:sp>
        <p:nvSpPr>
          <p:cNvPr id="7" name="Rectangle 2"/>
          <p:cNvSpPr txBox="1">
            <a:spLocks noChangeArrowheads="1"/>
          </p:cNvSpPr>
          <p:nvPr/>
        </p:nvSpPr>
        <p:spPr>
          <a:xfrm>
            <a:off x="4050280" y="174057"/>
            <a:ext cx="3346808" cy="713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altLang="pt-BR" sz="4000" b="1" dirty="0">
              <a:solidFill>
                <a:srgbClr val="FF0000"/>
              </a:solidFill>
              <a:latin typeface="+mn-lt"/>
            </a:endParaRPr>
          </a:p>
        </p:txBody>
      </p:sp>
      <p:sp>
        <p:nvSpPr>
          <p:cNvPr id="8" name="Retângulo 7"/>
          <p:cNvSpPr/>
          <p:nvPr/>
        </p:nvSpPr>
        <p:spPr>
          <a:xfrm>
            <a:off x="4225288" y="629209"/>
            <a:ext cx="3400483" cy="523220"/>
          </a:xfrm>
          <a:prstGeom prst="rect">
            <a:avLst/>
          </a:prstGeom>
        </p:spPr>
        <p:txBody>
          <a:bodyPr wrap="none">
            <a:spAutoFit/>
          </a:bodyPr>
          <a:lstStyle/>
          <a:p>
            <a:r>
              <a:rPr lang="pt-BR" altLang="pt-BR" sz="2800" b="1" i="1" dirty="0" smtClean="0">
                <a:solidFill>
                  <a:srgbClr val="0070C0"/>
                </a:solidFill>
              </a:rPr>
              <a:t>Poluição Atmosférica </a:t>
            </a:r>
            <a:endParaRPr lang="pt-BR" sz="2800" b="1" i="1" dirty="0">
              <a:solidFill>
                <a:srgbClr val="0070C0"/>
              </a:solidFill>
            </a:endParaRPr>
          </a:p>
        </p:txBody>
      </p:sp>
      <p:pic>
        <p:nvPicPr>
          <p:cNvPr id="40962" name="Picture 2" descr="Queimadas no Pantanal e falta de vento e chuva fazem camada de poluição  sobre São Paulo dobrar, detecta Ipen | São Paulo | G1"/>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84176" y="1177497"/>
            <a:ext cx="4020324" cy="2680216"/>
          </a:xfrm>
          <a:prstGeom prst="rect">
            <a:avLst/>
          </a:prstGeom>
          <a:noFill/>
          <a:extLst>
            <a:ext uri="{909E8E84-426E-40DD-AFC4-6F175D3DCCD1}">
              <a14:hiddenFill xmlns:a14="http://schemas.microsoft.com/office/drawing/2010/main">
                <a:solidFill>
                  <a:srgbClr val="FFFFFF"/>
                </a:solidFill>
              </a14:hiddenFill>
            </a:ext>
          </a:extLst>
        </p:spPr>
      </p:pic>
      <p:pic>
        <p:nvPicPr>
          <p:cNvPr id="40964" name="Picture 4" descr="Milhares de peixes podem ter morrido por contaminação no Pantanal, admite  PMA — CaarapoNews - O número 1 de Caarapó"/>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259" y="5229725"/>
            <a:ext cx="2436646" cy="1542181"/>
          </a:xfrm>
          <a:prstGeom prst="rect">
            <a:avLst/>
          </a:prstGeom>
          <a:noFill/>
          <a:extLst>
            <a:ext uri="{909E8E84-426E-40DD-AFC4-6F175D3DCCD1}">
              <a14:hiddenFill xmlns:a14="http://schemas.microsoft.com/office/drawing/2010/main">
                <a:solidFill>
                  <a:srgbClr val="FFFFFF"/>
                </a:solidFill>
              </a14:hiddenFill>
            </a:ext>
          </a:extLst>
        </p:spPr>
      </p:pic>
      <p:pic>
        <p:nvPicPr>
          <p:cNvPr id="40966" name="Picture 6" descr="Incêndios no Pantanal obrigam remoção de populações indígenas, que ficam  expostas à covid-19 | Atualidade | EL PAÍS Brasil"/>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3321982" y="5279199"/>
            <a:ext cx="2331843" cy="1544358"/>
          </a:xfrm>
          <a:prstGeom prst="rect">
            <a:avLst/>
          </a:prstGeom>
          <a:noFill/>
          <a:extLst>
            <a:ext uri="{909E8E84-426E-40DD-AFC4-6F175D3DCCD1}">
              <a14:hiddenFill xmlns:a14="http://schemas.microsoft.com/office/drawing/2010/main">
                <a:solidFill>
                  <a:srgbClr val="FFFFFF"/>
                </a:solidFill>
              </a14:hiddenFill>
            </a:ext>
          </a:extLst>
        </p:spPr>
      </p:pic>
      <p:pic>
        <p:nvPicPr>
          <p:cNvPr id="40968" name="Picture 8" descr="A vida no Pantanal: uma das zonas mais extremas do mundo"/>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63172" y="3526713"/>
            <a:ext cx="2449461" cy="1635014"/>
          </a:xfrm>
          <a:prstGeom prst="rect">
            <a:avLst/>
          </a:prstGeom>
          <a:noFill/>
          <a:extLst>
            <a:ext uri="{909E8E84-426E-40DD-AFC4-6F175D3DCCD1}">
              <a14:hiddenFill xmlns:a14="http://schemas.microsoft.com/office/drawing/2010/main">
                <a:solidFill>
                  <a:srgbClr val="FFFFFF"/>
                </a:solidFill>
              </a14:hiddenFill>
            </a:ext>
          </a:extLst>
        </p:spPr>
      </p:pic>
      <p:pic>
        <p:nvPicPr>
          <p:cNvPr id="40970" name="Picture 10" descr="Queimadas do Pantanal e Amazônia e seu vínculo com a Covid-19 - Guarulhos  Online"/>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30430" y="3440650"/>
            <a:ext cx="2380304" cy="1587663"/>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Apesar de proibição, Greenpeace flagra queimadas em floresta do Mato Grosso  | CNN Brasil"/>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903735" y="1216269"/>
            <a:ext cx="4725888" cy="3151222"/>
          </a:xfrm>
          <a:prstGeom prst="rect">
            <a:avLst/>
          </a:prstGeom>
          <a:noFill/>
          <a:extLst>
            <a:ext uri="{909E8E84-426E-40DD-AFC4-6F175D3DCCD1}">
              <a14:hiddenFill xmlns:a14="http://schemas.microsoft.com/office/drawing/2010/main">
                <a:solidFill>
                  <a:srgbClr val="FFFFFF"/>
                </a:solidFill>
              </a14:hiddenFill>
            </a:ext>
          </a:extLst>
        </p:spPr>
      </p:pic>
      <p:sp>
        <p:nvSpPr>
          <p:cNvPr id="18" name="Rectangle 3"/>
          <p:cNvSpPr>
            <a:spLocks noChangeArrowheads="1"/>
          </p:cNvSpPr>
          <p:nvPr/>
        </p:nvSpPr>
        <p:spPr bwMode="auto">
          <a:xfrm>
            <a:off x="6760747" y="4367491"/>
            <a:ext cx="5067355" cy="221599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eaLnBrk="1" hangingPunct="1">
              <a:lnSpc>
                <a:spcPct val="150000"/>
              </a:lnSpc>
            </a:pPr>
            <a:r>
              <a:rPr lang="pt-BR" altLang="pt-BR" sz="2300" dirty="0" smtClean="0">
                <a:latin typeface="Calibri" panose="020F0502020204030204" pitchFamily="34" charset="0"/>
                <a:ea typeface="Arial Unicode MS" pitchFamily="34" charset="-128"/>
              </a:rPr>
              <a:t>• </a:t>
            </a:r>
            <a:r>
              <a:rPr lang="pt-BR" altLang="pt-BR" sz="2300" dirty="0" smtClean="0">
                <a:latin typeface="MSTT31c5b3" charset="0"/>
                <a:ea typeface="Arial Unicode MS" pitchFamily="34" charset="-128"/>
              </a:rPr>
              <a:t>Em </a:t>
            </a:r>
            <a:r>
              <a:rPr lang="pt-BR" altLang="pt-BR" sz="2300" dirty="0">
                <a:latin typeface="MSTT31c5b3" charset="0"/>
                <a:ea typeface="Arial Unicode MS" pitchFamily="34" charset="-128"/>
              </a:rPr>
              <a:t>Alta </a:t>
            </a:r>
            <a:r>
              <a:rPr lang="pt-BR" altLang="pt-BR" sz="2300" dirty="0" smtClean="0">
                <a:latin typeface="MSTT31c5b3" charset="0"/>
                <a:ea typeface="Arial Unicode MS" pitchFamily="34" charset="-128"/>
              </a:rPr>
              <a:t>Floresta/MT, aumento </a:t>
            </a:r>
            <a:r>
              <a:rPr lang="pt-BR" altLang="pt-BR" sz="2300" dirty="0">
                <a:latin typeface="MSTT31c5b3" charset="0"/>
                <a:ea typeface="Arial Unicode MS" pitchFamily="34" charset="-128"/>
              </a:rPr>
              <a:t>de </a:t>
            </a:r>
            <a:r>
              <a:rPr lang="pt-BR" altLang="pt-BR" sz="2300" dirty="0" smtClean="0">
                <a:latin typeface="MSTT31c5b3" charset="0"/>
                <a:ea typeface="Arial Unicode MS" pitchFamily="34" charset="-128"/>
              </a:rPr>
              <a:t>20X </a:t>
            </a:r>
            <a:r>
              <a:rPr lang="pt-BR" altLang="pt-BR" sz="2300" dirty="0">
                <a:latin typeface="MSTT31c5b3" charset="0"/>
                <a:ea typeface="Arial Unicode MS" pitchFamily="34" charset="-128"/>
              </a:rPr>
              <a:t>pacientes portadores de doen</a:t>
            </a:r>
            <a:r>
              <a:rPr lang="pt-BR" altLang="pt-BR" sz="2300" dirty="0">
                <a:ea typeface="Arial Unicode MS" pitchFamily="34" charset="-128"/>
              </a:rPr>
              <a:t>ç</a:t>
            </a:r>
            <a:r>
              <a:rPr lang="pt-BR" altLang="pt-BR" sz="2300" dirty="0">
                <a:latin typeface="MSTT31c5b3" charset="0"/>
                <a:ea typeface="Arial Unicode MS" pitchFamily="34" charset="-128"/>
              </a:rPr>
              <a:t>as </a:t>
            </a:r>
            <a:r>
              <a:rPr lang="pt-BR" altLang="pt-BR" sz="2300" dirty="0" smtClean="0">
                <a:latin typeface="MSTT31c5b3" charset="0"/>
                <a:ea typeface="Arial Unicode MS" pitchFamily="34" charset="-128"/>
              </a:rPr>
              <a:t>respirat</a:t>
            </a:r>
            <a:r>
              <a:rPr lang="pt-BR" altLang="pt-BR" sz="2300" dirty="0" smtClean="0">
                <a:ea typeface="Arial Unicode MS" pitchFamily="34" charset="-128"/>
              </a:rPr>
              <a:t>ó</a:t>
            </a:r>
            <a:r>
              <a:rPr lang="pt-BR" altLang="pt-BR" sz="2300" dirty="0" smtClean="0">
                <a:latin typeface="MSTT31c5b3" charset="0"/>
                <a:ea typeface="Arial Unicode MS" pitchFamily="34" charset="-128"/>
              </a:rPr>
              <a:t>rias, </a:t>
            </a:r>
            <a:r>
              <a:rPr lang="pt-BR" altLang="pt-BR" sz="2300" dirty="0" smtClean="0">
                <a:latin typeface="MSTT31c5b3" charset="0"/>
              </a:rPr>
              <a:t>durante queima </a:t>
            </a:r>
            <a:r>
              <a:rPr lang="pt-BR" altLang="pt-BR" sz="2300" dirty="0">
                <a:latin typeface="MSTT31c5b3" charset="0"/>
              </a:rPr>
              <a:t>de </a:t>
            </a:r>
            <a:r>
              <a:rPr lang="pt-BR" altLang="pt-BR" sz="2300" dirty="0" smtClean="0">
                <a:latin typeface="MSTT31c5b3" charset="0"/>
              </a:rPr>
              <a:t>biomassa.</a:t>
            </a:r>
            <a:endParaRPr lang="en-US" altLang="pt-BR" sz="2300" dirty="0"/>
          </a:p>
        </p:txBody>
      </p:sp>
      <p:pic>
        <p:nvPicPr>
          <p:cNvPr id="19" name="Picture 2" descr="Imagem relacionad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Número de Slide 2"/>
          <p:cNvSpPr>
            <a:spLocks noGrp="1"/>
          </p:cNvSpPr>
          <p:nvPr>
            <p:ph type="sldNum" sz="quarter" idx="12"/>
          </p:nvPr>
        </p:nvSpPr>
        <p:spPr/>
        <p:txBody>
          <a:bodyPr/>
          <a:lstStyle/>
          <a:p>
            <a:fld id="{9E1A08A7-2995-4C31-B488-9B29FD58C060}" type="slidenum">
              <a:rPr lang="pt-BR" smtClean="0"/>
              <a:t>29</a:t>
            </a:fld>
            <a:endParaRPr lang="pt-BR"/>
          </a:p>
        </p:txBody>
      </p:sp>
      <p:sp>
        <p:nvSpPr>
          <p:cNvPr id="20" name="Título 1"/>
          <p:cNvSpPr txBox="1">
            <a:spLocks/>
          </p:cNvSpPr>
          <p:nvPr/>
        </p:nvSpPr>
        <p:spPr>
          <a:xfrm>
            <a:off x="1983313" y="188680"/>
            <a:ext cx="8240659" cy="922502"/>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600" b="1" smtClean="0">
                <a:solidFill>
                  <a:srgbClr val="FF0000"/>
                </a:solidFill>
                <a:latin typeface="+mn-lt"/>
              </a:rPr>
              <a:t>6. ECOTOXICOLOGIA/POLUIÇÃO AMBIENTAL</a:t>
            </a:r>
            <a:endParaRPr lang="pt-BR" sz="3600" b="1" dirty="0">
              <a:solidFill>
                <a:srgbClr val="FF0000"/>
              </a:solidFill>
              <a:latin typeface="+mn-lt"/>
            </a:endParaRPr>
          </a:p>
        </p:txBody>
      </p:sp>
    </p:spTree>
    <p:extLst>
      <p:ext uri="{BB962C8B-B14F-4D97-AF65-F5344CB8AC3E}">
        <p14:creationId xmlns:p14="http://schemas.microsoft.com/office/powerpoint/2010/main" val="158832632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749202" y="1963220"/>
            <a:ext cx="7107002" cy="3305616"/>
          </a:xfrm>
          <a:solidFill>
            <a:schemeClr val="bg2">
              <a:lumMod val="90000"/>
            </a:schemeClr>
          </a:solidFill>
        </p:spPr>
        <p:txBody>
          <a:bodyPr>
            <a:noAutofit/>
          </a:bodyPr>
          <a:lstStyle/>
          <a:p>
            <a:pPr algn="just"/>
            <a:r>
              <a:rPr lang="pt-BR" sz="2400" b="1" dirty="0" smtClean="0"/>
              <a:t>O que é </a:t>
            </a:r>
            <a:r>
              <a:rPr lang="pt-BR" sz="2400" b="1" dirty="0" err="1" smtClean="0"/>
              <a:t>Biorremediação</a:t>
            </a:r>
            <a:r>
              <a:rPr lang="pt-BR" sz="2400" b="1" dirty="0" smtClean="0"/>
              <a:t> </a:t>
            </a:r>
            <a:r>
              <a:rPr lang="pt-BR" sz="2400" b="1" dirty="0" smtClean="0"/>
              <a:t>?</a:t>
            </a:r>
            <a:endParaRPr lang="pt-BR" sz="2400" b="1" dirty="0" smtClean="0"/>
          </a:p>
          <a:p>
            <a:pPr marL="0" indent="0" algn="just">
              <a:buNone/>
            </a:pPr>
            <a:endParaRPr lang="pt-BR" sz="2400" b="1" dirty="0" smtClean="0"/>
          </a:p>
          <a:p>
            <a:pPr algn="just"/>
            <a:r>
              <a:rPr lang="pt-BR" sz="2400" b="1" dirty="0" smtClean="0"/>
              <a:t>O que diz a lei ambiental ?</a:t>
            </a:r>
          </a:p>
          <a:p>
            <a:pPr algn="just"/>
            <a:endParaRPr lang="pt-BR" sz="2400" b="1" dirty="0"/>
          </a:p>
          <a:p>
            <a:pPr algn="just"/>
            <a:r>
              <a:rPr lang="pt-BR" sz="2400" b="1" dirty="0" smtClean="0"/>
              <a:t>O que é </a:t>
            </a:r>
            <a:r>
              <a:rPr lang="pt-BR" sz="2400" b="1" dirty="0" err="1" smtClean="0"/>
              <a:t>ecotoxicologia</a:t>
            </a:r>
            <a:r>
              <a:rPr lang="pt-BR" sz="2400" b="1" dirty="0" smtClean="0"/>
              <a:t> ?</a:t>
            </a:r>
          </a:p>
          <a:p>
            <a:pPr marL="0" indent="0" algn="just">
              <a:buNone/>
            </a:pPr>
            <a:endParaRPr lang="pt-BR" sz="2400" b="1" dirty="0" smtClean="0"/>
          </a:p>
          <a:p>
            <a:pPr algn="just"/>
            <a:r>
              <a:rPr lang="pt-BR" sz="2400" b="1" dirty="0" smtClean="0"/>
              <a:t>Quais os tipos de </a:t>
            </a:r>
            <a:r>
              <a:rPr lang="pt-BR" sz="2400" b="1" dirty="0" err="1" smtClean="0"/>
              <a:t>Biorremediação</a:t>
            </a:r>
            <a:r>
              <a:rPr lang="pt-BR" sz="2400" b="1" dirty="0" smtClean="0"/>
              <a:t> ? </a:t>
            </a:r>
          </a:p>
        </p:txBody>
      </p:sp>
      <p:sp>
        <p:nvSpPr>
          <p:cNvPr id="4" name="Espaço Reservado para Número de Slide 3"/>
          <p:cNvSpPr>
            <a:spLocks noGrp="1"/>
          </p:cNvSpPr>
          <p:nvPr>
            <p:ph type="sldNum" sz="quarter" idx="12"/>
          </p:nvPr>
        </p:nvSpPr>
        <p:spPr>
          <a:xfrm>
            <a:off x="9329056" y="6286249"/>
            <a:ext cx="2743200" cy="365125"/>
          </a:xfrm>
        </p:spPr>
        <p:txBody>
          <a:bodyPr/>
          <a:lstStyle/>
          <a:p>
            <a:fld id="{E36D1638-8690-4664-9A67-0649ADF23F1F}" type="slidenum">
              <a:rPr lang="pt-BR" smtClean="0"/>
              <a:t>3</a:t>
            </a:fld>
            <a:endParaRPr lang="pt-BR"/>
          </a:p>
        </p:txBody>
      </p:sp>
      <p:sp>
        <p:nvSpPr>
          <p:cNvPr id="9" name="Título 1"/>
          <p:cNvSpPr txBox="1">
            <a:spLocks/>
          </p:cNvSpPr>
          <p:nvPr/>
        </p:nvSpPr>
        <p:spPr>
          <a:xfrm>
            <a:off x="5230800" y="484556"/>
            <a:ext cx="2143806" cy="92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600" b="1" i="1" dirty="0" smtClean="0">
                <a:solidFill>
                  <a:srgbClr val="0070C0"/>
                </a:solidFill>
                <a:latin typeface="+mn-lt"/>
              </a:rPr>
              <a:t>Ao final ...</a:t>
            </a:r>
            <a:endParaRPr lang="pt-BR" sz="3600" b="1" i="1" dirty="0">
              <a:solidFill>
                <a:srgbClr val="0070C0"/>
              </a:solidFill>
              <a:latin typeface="+mn-lt"/>
            </a:endParaRPr>
          </a:p>
        </p:txBody>
      </p:sp>
      <p:pic>
        <p:nvPicPr>
          <p:cNvPr id="11" name="Picture 2" descr="Imagem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p:cNvSpPr>
            <a:spLocks noGrp="1" noChangeArrowheads="1"/>
          </p:cNvSpPr>
          <p:nvPr>
            <p:ph type="title" idx="4294967295"/>
          </p:nvPr>
        </p:nvSpPr>
        <p:spPr>
          <a:xfrm>
            <a:off x="1964966" y="-197193"/>
            <a:ext cx="8675477" cy="1143000"/>
          </a:xfrm>
        </p:spPr>
        <p:txBody>
          <a:bodyPr>
            <a:normAutofit/>
          </a:bodyPr>
          <a:lstStyle/>
          <a:p>
            <a:pPr algn="ctr" eaLnBrk="1" hangingPunct="1"/>
            <a:r>
              <a:rPr lang="pt-BR" altLang="pt-BR" sz="4000" b="1" dirty="0" smtClean="0">
                <a:solidFill>
                  <a:srgbClr val="FF0000"/>
                </a:solidFill>
                <a:latin typeface="+mn-lt"/>
              </a:rPr>
              <a:t>OBJETIVOS DA AULA</a:t>
            </a:r>
          </a:p>
        </p:txBody>
      </p:sp>
    </p:spTree>
    <p:extLst>
      <p:ext uri="{BB962C8B-B14F-4D97-AF65-F5344CB8AC3E}">
        <p14:creationId xmlns:p14="http://schemas.microsoft.com/office/powerpoint/2010/main" val="261441899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Rectangle 5"/>
          <p:cNvSpPr>
            <a:spLocks noChangeArrowheads="1"/>
          </p:cNvSpPr>
          <p:nvPr/>
        </p:nvSpPr>
        <p:spPr bwMode="auto">
          <a:xfrm>
            <a:off x="219654" y="981547"/>
            <a:ext cx="11655188" cy="3416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sz="2400">
                <a:solidFill>
                  <a:schemeClr val="tx1"/>
                </a:solidFill>
                <a:latin typeface="Times New Roman" panose="02020603050405020304" pitchFamily="18" charset="0"/>
                <a:cs typeface="Times New Roman" panose="02020603050405020304" pitchFamily="18" charset="0"/>
              </a:defRPr>
            </a:lvl1pPr>
            <a:lvl2pPr marL="742950" indent="-285750">
              <a:defRPr sz="2400">
                <a:solidFill>
                  <a:schemeClr val="tx1"/>
                </a:solidFill>
                <a:latin typeface="Times New Roman" panose="02020603050405020304" pitchFamily="18" charset="0"/>
                <a:cs typeface="Times New Roman" panose="02020603050405020304" pitchFamily="18" charset="0"/>
              </a:defRPr>
            </a:lvl2pPr>
            <a:lvl3pPr marL="1143000" indent="-228600">
              <a:defRPr sz="2400">
                <a:solidFill>
                  <a:schemeClr val="tx1"/>
                </a:solidFill>
                <a:latin typeface="Times New Roman" panose="02020603050405020304" pitchFamily="18" charset="0"/>
                <a:cs typeface="Times New Roman" panose="02020603050405020304" pitchFamily="18" charset="0"/>
              </a:defRPr>
            </a:lvl3pPr>
            <a:lvl4pPr marL="1600200" indent="-228600">
              <a:defRPr sz="2400">
                <a:solidFill>
                  <a:schemeClr val="tx1"/>
                </a:solidFill>
                <a:latin typeface="Times New Roman" panose="02020603050405020304" pitchFamily="18" charset="0"/>
                <a:cs typeface="Times New Roman" panose="02020603050405020304" pitchFamily="18" charset="0"/>
              </a:defRPr>
            </a:lvl4pPr>
            <a:lvl5pPr marL="2057400" indent="-228600">
              <a:defRPr sz="2400">
                <a:solidFill>
                  <a:schemeClr val="tx1"/>
                </a:solidFill>
                <a:latin typeface="Times New Roman" panose="02020603050405020304" pitchFamily="18" charset="0"/>
                <a:cs typeface="Times New Roman" panose="02020603050405020304" pitchFamily="18"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Times New Roman" panose="02020603050405020304" pitchFamily="18" charset="0"/>
              </a:defRPr>
            </a:lvl9pPr>
          </a:lstStyle>
          <a:p>
            <a:pPr algn="just">
              <a:lnSpc>
                <a:spcPct val="150000"/>
              </a:lnSpc>
            </a:pPr>
            <a:r>
              <a:rPr lang="pt-BR" altLang="pt-BR" dirty="0" smtClean="0">
                <a:latin typeface="Calibri" panose="020F0502020204030204" pitchFamily="34" charset="0"/>
                <a:ea typeface="Arial Unicode MS" pitchFamily="34" charset="-128"/>
              </a:rPr>
              <a:t>• Em </a:t>
            </a:r>
            <a:r>
              <a:rPr lang="pt-BR" altLang="pt-BR" dirty="0" smtClean="0">
                <a:latin typeface="+mn-lt"/>
                <a:ea typeface="Arial Unicode MS" pitchFamily="34" charset="-128"/>
              </a:rPr>
              <a:t>1983, Cubatão – SP, centenas </a:t>
            </a:r>
            <a:r>
              <a:rPr lang="pt-BR" altLang="pt-BR" dirty="0">
                <a:latin typeface="+mn-lt"/>
                <a:ea typeface="Arial Unicode MS" pitchFamily="34" charset="-128"/>
              </a:rPr>
              <a:t>de casos de intoxicação por </a:t>
            </a:r>
            <a:r>
              <a:rPr lang="pt-BR" altLang="pt-BR" u="sng" dirty="0">
                <a:latin typeface="+mn-lt"/>
                <a:ea typeface="Arial Unicode MS" pitchFamily="34" charset="-128"/>
              </a:rPr>
              <a:t>benzeno</a:t>
            </a:r>
            <a:r>
              <a:rPr lang="pt-BR" altLang="pt-BR" dirty="0">
                <a:latin typeface="+mn-lt"/>
                <a:ea typeface="Arial Unicode MS" pitchFamily="34" charset="-128"/>
              </a:rPr>
              <a:t> </a:t>
            </a:r>
            <a:r>
              <a:rPr lang="pt-BR" altLang="pt-BR" dirty="0" smtClean="0">
                <a:latin typeface="+mn-lt"/>
                <a:ea typeface="Arial Unicode MS" pitchFamily="34" charset="-128"/>
              </a:rPr>
              <a:t>foram diagnosticados.</a:t>
            </a:r>
          </a:p>
          <a:p>
            <a:pPr algn="just">
              <a:lnSpc>
                <a:spcPct val="150000"/>
              </a:lnSpc>
            </a:pPr>
            <a:r>
              <a:rPr lang="pt-BR" altLang="pt-BR" dirty="0" smtClean="0">
                <a:latin typeface="+mn-lt"/>
                <a:ea typeface="Arial Unicode MS" pitchFamily="34" charset="-128"/>
              </a:rPr>
              <a:t>- O mesmo problema foi identificado </a:t>
            </a:r>
            <a:r>
              <a:rPr lang="pt-BR" altLang="pt-BR" dirty="0">
                <a:latin typeface="+mn-lt"/>
                <a:ea typeface="Arial Unicode MS" pitchFamily="34" charset="-128"/>
              </a:rPr>
              <a:t>em diversos </a:t>
            </a:r>
            <a:r>
              <a:rPr lang="pt-BR" altLang="pt-BR" dirty="0" smtClean="0">
                <a:latin typeface="+mn-lt"/>
                <a:ea typeface="Arial Unicode MS" pitchFamily="34" charset="-128"/>
              </a:rPr>
              <a:t>polos </a:t>
            </a:r>
            <a:r>
              <a:rPr lang="pt-BR" altLang="pt-BR" dirty="0">
                <a:latin typeface="+mn-lt"/>
                <a:ea typeface="Arial Unicode MS" pitchFamily="34" charset="-128"/>
              </a:rPr>
              <a:t>petroquímicos e siderúrgicos do país </a:t>
            </a:r>
            <a:r>
              <a:rPr lang="pt-BR" altLang="pt-BR" dirty="0" smtClean="0">
                <a:latin typeface="+mn-lt"/>
                <a:ea typeface="Arial Unicode MS" pitchFamily="34" charset="-128"/>
              </a:rPr>
              <a:t>(</a:t>
            </a:r>
            <a:r>
              <a:rPr lang="pt-BR" altLang="pt-BR" dirty="0" err="1" smtClean="0">
                <a:latin typeface="+mn-lt"/>
                <a:ea typeface="Arial Unicode MS" pitchFamily="34" charset="-128"/>
              </a:rPr>
              <a:t>ex</a:t>
            </a:r>
            <a:r>
              <a:rPr lang="pt-BR" altLang="pt-BR" dirty="0" smtClean="0">
                <a:latin typeface="+mn-lt"/>
                <a:ea typeface="Arial Unicode MS" pitchFamily="34" charset="-128"/>
              </a:rPr>
              <a:t>: Volta </a:t>
            </a:r>
            <a:r>
              <a:rPr lang="pt-BR" altLang="pt-BR" dirty="0">
                <a:latin typeface="+mn-lt"/>
                <a:ea typeface="Arial Unicode MS" pitchFamily="34" charset="-128"/>
              </a:rPr>
              <a:t>Redonda-RJ, Ouro Branco-MG, Camaçari-BA, </a:t>
            </a:r>
            <a:r>
              <a:rPr lang="pt-BR" altLang="pt-BR" dirty="0" err="1">
                <a:latin typeface="+mn-lt"/>
                <a:ea typeface="Arial Unicode MS" pitchFamily="34" charset="-128"/>
              </a:rPr>
              <a:t>Vitória-ES</a:t>
            </a:r>
            <a:r>
              <a:rPr lang="pt-BR" altLang="pt-BR" dirty="0">
                <a:latin typeface="+mn-lt"/>
                <a:ea typeface="Arial Unicode MS" pitchFamily="34" charset="-128"/>
              </a:rPr>
              <a:t>), </a:t>
            </a:r>
            <a:r>
              <a:rPr lang="pt-BR" altLang="pt-BR" dirty="0" smtClean="0">
                <a:latin typeface="+mn-lt"/>
                <a:ea typeface="Arial Unicode MS" pitchFamily="34" charset="-128"/>
              </a:rPr>
              <a:t>com </a:t>
            </a:r>
            <a:r>
              <a:rPr lang="pt-BR" altLang="pt-BR" dirty="0">
                <a:latin typeface="+mn-lt"/>
                <a:ea typeface="Arial Unicode MS" pitchFamily="34" charset="-128"/>
              </a:rPr>
              <a:t>mais de 4.000 casos diagnosticados.</a:t>
            </a:r>
            <a:endParaRPr lang="en-US" altLang="pt-BR" dirty="0">
              <a:latin typeface="+mn-lt"/>
              <a:ea typeface="Arial Unicode MS" pitchFamily="34" charset="-128"/>
            </a:endParaRPr>
          </a:p>
          <a:p>
            <a:pPr algn="just">
              <a:lnSpc>
                <a:spcPct val="150000"/>
              </a:lnSpc>
            </a:pPr>
            <a:endParaRPr lang="en-US" altLang="pt-BR" dirty="0">
              <a:latin typeface="+mn-lt"/>
            </a:endParaRPr>
          </a:p>
        </p:txBody>
      </p:sp>
      <p:sp>
        <p:nvSpPr>
          <p:cNvPr id="6" name="Rectangle 2"/>
          <p:cNvSpPr txBox="1">
            <a:spLocks noChangeArrowheads="1"/>
          </p:cNvSpPr>
          <p:nvPr/>
        </p:nvSpPr>
        <p:spPr>
          <a:xfrm>
            <a:off x="4050280" y="174057"/>
            <a:ext cx="3346808" cy="713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altLang="pt-BR" sz="4000" b="1" dirty="0">
              <a:solidFill>
                <a:srgbClr val="FF0000"/>
              </a:solidFill>
              <a:latin typeface="+mn-lt"/>
            </a:endParaRPr>
          </a:p>
        </p:txBody>
      </p:sp>
      <p:sp>
        <p:nvSpPr>
          <p:cNvPr id="10" name="Retângulo 9"/>
          <p:cNvSpPr/>
          <p:nvPr/>
        </p:nvSpPr>
        <p:spPr>
          <a:xfrm>
            <a:off x="3587615" y="579898"/>
            <a:ext cx="5245218" cy="523220"/>
          </a:xfrm>
          <a:prstGeom prst="rect">
            <a:avLst/>
          </a:prstGeom>
        </p:spPr>
        <p:txBody>
          <a:bodyPr wrap="none">
            <a:spAutoFit/>
          </a:bodyPr>
          <a:lstStyle/>
          <a:p>
            <a:r>
              <a:rPr lang="pt-BR" altLang="pt-BR" sz="2800" b="1" i="1" dirty="0" smtClean="0">
                <a:solidFill>
                  <a:srgbClr val="0070C0"/>
                </a:solidFill>
              </a:rPr>
              <a:t>Histórico Contaminações no Brasil</a:t>
            </a:r>
            <a:endParaRPr lang="pt-BR" sz="2800" b="1" i="1" dirty="0">
              <a:solidFill>
                <a:srgbClr val="0070C0"/>
              </a:solidFill>
            </a:endParaRPr>
          </a:p>
        </p:txBody>
      </p:sp>
      <p:pic>
        <p:nvPicPr>
          <p:cNvPr id="35842" name="Picture 2" descr="Cubatão o Polo que abastece o Brasil – Cide"/>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1972" y="3648229"/>
            <a:ext cx="3348282" cy="289068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386" name="Picture 2" descr="Companhia Siderúrgica Nacional – Wikipédia, a enciclopédia liv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863752" y="3703349"/>
            <a:ext cx="4228494" cy="281899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6388" name="Picture 4" descr="Em Camaçari, a cidade repensa seu futuro com o fechamento da Ford"/>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85744" y="3703349"/>
            <a:ext cx="3810913" cy="2835563"/>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2" descr="Imagem relaciona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3" name="Espaço Reservado para Número de Slide 2"/>
          <p:cNvSpPr>
            <a:spLocks noGrp="1"/>
          </p:cNvSpPr>
          <p:nvPr>
            <p:ph type="sldNum" sz="quarter" idx="12"/>
          </p:nvPr>
        </p:nvSpPr>
        <p:spPr/>
        <p:txBody>
          <a:bodyPr/>
          <a:lstStyle/>
          <a:p>
            <a:fld id="{9E1A08A7-2995-4C31-B488-9B29FD58C060}" type="slidenum">
              <a:rPr lang="pt-BR" smtClean="0"/>
              <a:t>30</a:t>
            </a:fld>
            <a:endParaRPr lang="pt-BR"/>
          </a:p>
        </p:txBody>
      </p:sp>
      <p:sp>
        <p:nvSpPr>
          <p:cNvPr id="15" name="Título 1"/>
          <p:cNvSpPr txBox="1">
            <a:spLocks/>
          </p:cNvSpPr>
          <p:nvPr/>
        </p:nvSpPr>
        <p:spPr>
          <a:xfrm>
            <a:off x="1983313" y="188680"/>
            <a:ext cx="8240659" cy="922502"/>
          </a:xfrm>
          <a:prstGeom prst="rect">
            <a:avLst/>
          </a:prstGeom>
        </p:spPr>
        <p:txBody>
          <a:bodyPr>
            <a:normAutofit fontScale="900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600" b="1" smtClean="0">
                <a:solidFill>
                  <a:srgbClr val="FF0000"/>
                </a:solidFill>
                <a:latin typeface="+mn-lt"/>
              </a:rPr>
              <a:t>6. ECOTOXICOLOGIA/POLUIÇÃO AMBIENTAL</a:t>
            </a:r>
            <a:endParaRPr lang="pt-BR" sz="3600" b="1" dirty="0">
              <a:solidFill>
                <a:srgbClr val="FF0000"/>
              </a:solidFill>
              <a:latin typeface="+mn-lt"/>
            </a:endParaRPr>
          </a:p>
        </p:txBody>
      </p:sp>
    </p:spTree>
    <p:extLst>
      <p:ext uri="{BB962C8B-B14F-4D97-AF65-F5344CB8AC3E}">
        <p14:creationId xmlns:p14="http://schemas.microsoft.com/office/powerpoint/2010/main" val="2405684846"/>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0" y="1317884"/>
            <a:ext cx="5782614" cy="2709848"/>
          </a:xfrm>
        </p:spPr>
        <p:txBody>
          <a:bodyPr>
            <a:noAutofit/>
          </a:bodyPr>
          <a:lstStyle/>
          <a:p>
            <a:pPr marL="457200" indent="-457200" algn="just">
              <a:buAutoNum type="alphaUcParenR"/>
            </a:pPr>
            <a:r>
              <a:rPr lang="pt-BR" sz="2400" b="1" u="sng" dirty="0" smtClean="0"/>
              <a:t>Intrínseca:</a:t>
            </a:r>
            <a:r>
              <a:rPr lang="pt-BR" sz="2400" b="1" dirty="0" smtClean="0"/>
              <a:t>  </a:t>
            </a:r>
            <a:r>
              <a:rPr lang="pt-BR" sz="2400" dirty="0" smtClean="0"/>
              <a:t>realizada </a:t>
            </a:r>
            <a:r>
              <a:rPr lang="pt-BR" sz="2400" dirty="0"/>
              <a:t>sem intervenção humana por </a:t>
            </a:r>
            <a:r>
              <a:rPr lang="pt-BR" sz="2400" dirty="0" smtClean="0"/>
              <a:t>microrganismos encontrados naturalmente </a:t>
            </a:r>
            <a:r>
              <a:rPr lang="pt-BR" sz="2400" dirty="0"/>
              <a:t>na matriz contaminada. </a:t>
            </a:r>
            <a:endParaRPr lang="pt-BR" sz="2400" dirty="0" smtClean="0"/>
          </a:p>
          <a:p>
            <a:pPr marL="0" indent="0" algn="just">
              <a:buNone/>
            </a:pPr>
            <a:r>
              <a:rPr lang="pt-BR" sz="2400" b="1" dirty="0"/>
              <a:t>B) </a:t>
            </a:r>
            <a:r>
              <a:rPr lang="pt-BR" sz="2400" b="1" u="sng" dirty="0" smtClean="0"/>
              <a:t>Projetada:</a:t>
            </a:r>
            <a:r>
              <a:rPr lang="pt-BR" sz="2400" b="1" dirty="0" smtClean="0"/>
              <a:t> </a:t>
            </a:r>
            <a:r>
              <a:rPr lang="pt-BR" sz="2400" dirty="0" smtClean="0"/>
              <a:t>construção </a:t>
            </a:r>
            <a:r>
              <a:rPr lang="pt-BR" sz="2400" dirty="0"/>
              <a:t>sistemas de engenharia para fornecer nutrientes, </a:t>
            </a:r>
            <a:r>
              <a:rPr lang="pt-BR" sz="2400" dirty="0" smtClean="0"/>
              <a:t>ou </a:t>
            </a:r>
            <a:r>
              <a:rPr lang="pt-BR" sz="2400" dirty="0"/>
              <a:t>outros materiais </a:t>
            </a:r>
            <a:r>
              <a:rPr lang="pt-BR" sz="2400" dirty="0" smtClean="0"/>
              <a:t>interfiram taxa degradação</a:t>
            </a:r>
            <a:r>
              <a:rPr lang="pt-BR" sz="2400" dirty="0"/>
              <a:t>. </a:t>
            </a:r>
          </a:p>
          <a:p>
            <a:pPr algn="just">
              <a:buFontTx/>
              <a:buChar char="-"/>
            </a:pPr>
            <a:r>
              <a:rPr lang="pt-BR" sz="2400" dirty="0" smtClean="0"/>
              <a:t>É preciso observar: características da </a:t>
            </a:r>
            <a:r>
              <a:rPr lang="pt-BR" sz="2400" dirty="0" err="1" smtClean="0"/>
              <a:t>biorremediação</a:t>
            </a:r>
            <a:r>
              <a:rPr lang="pt-BR" sz="2400" dirty="0" smtClean="0"/>
              <a:t> projetada/intrínseca são similares, mas precisa considerar fatores que afetam a capacidade de introduzir produtos químicos para o meio ambiente (</a:t>
            </a:r>
            <a:r>
              <a:rPr lang="pt-BR" sz="2400" dirty="0" err="1" smtClean="0"/>
              <a:t>ex</a:t>
            </a:r>
            <a:r>
              <a:rPr lang="pt-BR" sz="2400" dirty="0" smtClean="0"/>
              <a:t>: permeabilidade dos solos, </a:t>
            </a:r>
            <a:r>
              <a:rPr lang="pt-BR" sz="2400" dirty="0" err="1" smtClean="0"/>
              <a:t>subsuperfície</a:t>
            </a:r>
            <a:r>
              <a:rPr lang="pt-BR" sz="2400" dirty="0" smtClean="0"/>
              <a:t>...).</a:t>
            </a:r>
          </a:p>
          <a:p>
            <a:pPr marL="0" indent="0" algn="just">
              <a:buNone/>
            </a:pPr>
            <a:endParaRPr lang="pt-BR" sz="2400" dirty="0" smtClean="0"/>
          </a:p>
        </p:txBody>
      </p:sp>
      <p:sp>
        <p:nvSpPr>
          <p:cNvPr id="2" name="Espaço Reservado para Número de Slide 1"/>
          <p:cNvSpPr>
            <a:spLocks noGrp="1"/>
          </p:cNvSpPr>
          <p:nvPr>
            <p:ph type="sldNum" sz="quarter" idx="12"/>
          </p:nvPr>
        </p:nvSpPr>
        <p:spPr/>
        <p:txBody>
          <a:bodyPr/>
          <a:lstStyle/>
          <a:p>
            <a:fld id="{E36D1638-8690-4664-9A67-0649ADF23F1F}" type="slidenum">
              <a:rPr lang="pt-BR" smtClean="0"/>
              <a:t>31</a:t>
            </a:fld>
            <a:endParaRPr lang="pt-BR"/>
          </a:p>
        </p:txBody>
      </p:sp>
      <p:sp>
        <p:nvSpPr>
          <p:cNvPr id="8" name="Rectangle 2"/>
          <p:cNvSpPr txBox="1">
            <a:spLocks noChangeArrowheads="1"/>
          </p:cNvSpPr>
          <p:nvPr/>
        </p:nvSpPr>
        <p:spPr>
          <a:xfrm>
            <a:off x="4050280" y="174057"/>
            <a:ext cx="3346808" cy="713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altLang="pt-BR" sz="4000" b="1" dirty="0">
              <a:solidFill>
                <a:srgbClr val="FF0000"/>
              </a:solidFill>
              <a:latin typeface="+mn-lt"/>
            </a:endParaRPr>
          </a:p>
        </p:txBody>
      </p:sp>
      <p:pic>
        <p:nvPicPr>
          <p:cNvPr id="19458" name="Picture 2" descr="Home - The Engineering Projects"/>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37757" y="1558835"/>
            <a:ext cx="5947922" cy="44587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2"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p:cNvSpPr>
            <a:spLocks noGrp="1" noChangeArrowheads="1"/>
          </p:cNvSpPr>
          <p:nvPr>
            <p:ph type="title" idx="4294967295"/>
          </p:nvPr>
        </p:nvSpPr>
        <p:spPr>
          <a:xfrm>
            <a:off x="1988376" y="-182053"/>
            <a:ext cx="8611890" cy="1143000"/>
          </a:xfrm>
        </p:spPr>
        <p:txBody>
          <a:bodyPr>
            <a:normAutofit/>
          </a:bodyPr>
          <a:lstStyle/>
          <a:p>
            <a:pPr algn="ctr"/>
            <a:r>
              <a:rPr lang="pt-BR" altLang="pt-BR" sz="4000" b="1" dirty="0" smtClean="0">
                <a:solidFill>
                  <a:srgbClr val="FF0000"/>
                </a:solidFill>
                <a:latin typeface="+mn-lt"/>
              </a:rPr>
              <a:t>7. TIPOS DE BIORREMEDIAÇÃO</a:t>
            </a:r>
          </a:p>
        </p:txBody>
      </p:sp>
    </p:spTree>
    <p:extLst>
      <p:ext uri="{BB962C8B-B14F-4D97-AF65-F5344CB8AC3E}">
        <p14:creationId xmlns:p14="http://schemas.microsoft.com/office/powerpoint/2010/main" val="1652625613"/>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49888" y="1001642"/>
            <a:ext cx="6279700" cy="3149822"/>
          </a:xfrm>
        </p:spPr>
        <p:txBody>
          <a:bodyPr>
            <a:noAutofit/>
          </a:bodyPr>
          <a:lstStyle/>
          <a:p>
            <a:pPr marL="0" indent="0" algn="just">
              <a:lnSpc>
                <a:spcPct val="100000"/>
              </a:lnSpc>
              <a:spcBef>
                <a:spcPts val="0"/>
              </a:spcBef>
              <a:buNone/>
            </a:pPr>
            <a:r>
              <a:rPr lang="pt-BR" sz="2400" b="1" u="sng" dirty="0" smtClean="0">
                <a:solidFill>
                  <a:schemeClr val="accent5">
                    <a:lumMod val="75000"/>
                  </a:schemeClr>
                </a:solidFill>
              </a:rPr>
              <a:t>c) </a:t>
            </a:r>
            <a:r>
              <a:rPr lang="pt-BR" sz="2400" b="1" u="sng" dirty="0">
                <a:solidFill>
                  <a:schemeClr val="accent5">
                    <a:lumMod val="75000"/>
                  </a:schemeClr>
                </a:solidFill>
              </a:rPr>
              <a:t>Combinação de </a:t>
            </a:r>
            <a:r>
              <a:rPr lang="pt-BR" sz="2400" b="1" u="sng" dirty="0" smtClean="0">
                <a:solidFill>
                  <a:schemeClr val="accent5">
                    <a:lumMod val="75000"/>
                  </a:schemeClr>
                </a:solidFill>
              </a:rPr>
              <a:t>tecnologias:</a:t>
            </a:r>
            <a:r>
              <a:rPr lang="pt-BR" sz="2400" b="1" dirty="0">
                <a:solidFill>
                  <a:schemeClr val="accent5">
                    <a:lumMod val="75000"/>
                  </a:schemeClr>
                </a:solidFill>
              </a:rPr>
              <a:t> </a:t>
            </a:r>
            <a:r>
              <a:rPr lang="pt-BR" sz="2400" dirty="0" smtClean="0"/>
              <a:t>tecnologias </a:t>
            </a:r>
            <a:r>
              <a:rPr lang="pt-BR" sz="2400" dirty="0"/>
              <a:t>de </a:t>
            </a:r>
            <a:r>
              <a:rPr lang="pt-BR" sz="2400" dirty="0">
                <a:solidFill>
                  <a:schemeClr val="accent1">
                    <a:lumMod val="75000"/>
                  </a:schemeClr>
                </a:solidFill>
              </a:rPr>
              <a:t>tratamento não biológico </a:t>
            </a:r>
            <a:r>
              <a:rPr lang="pt-BR" sz="2400" dirty="0"/>
              <a:t>ou remoção de fontes podem ser </a:t>
            </a:r>
            <a:r>
              <a:rPr lang="pt-BR" sz="2400" dirty="0">
                <a:solidFill>
                  <a:schemeClr val="accent1">
                    <a:lumMod val="75000"/>
                  </a:schemeClr>
                </a:solidFill>
              </a:rPr>
              <a:t>usadas para reduzir o </a:t>
            </a:r>
            <a:r>
              <a:rPr lang="pt-BR" sz="2400" dirty="0" smtClean="0">
                <a:solidFill>
                  <a:schemeClr val="accent1">
                    <a:lumMod val="75000"/>
                  </a:schemeClr>
                </a:solidFill>
              </a:rPr>
              <a:t>total quantidade </a:t>
            </a:r>
            <a:r>
              <a:rPr lang="pt-BR" sz="2400" dirty="0"/>
              <a:t>de </a:t>
            </a:r>
            <a:r>
              <a:rPr lang="pt-BR" sz="2400" dirty="0">
                <a:solidFill>
                  <a:schemeClr val="accent1">
                    <a:lumMod val="75000"/>
                  </a:schemeClr>
                </a:solidFill>
              </a:rPr>
              <a:t>contaminante </a:t>
            </a:r>
            <a:r>
              <a:rPr lang="pt-BR" sz="2400" dirty="0" smtClean="0"/>
              <a:t>(</a:t>
            </a:r>
            <a:r>
              <a:rPr lang="pt-BR" sz="2400" dirty="0" err="1" smtClean="0"/>
              <a:t>Ex</a:t>
            </a:r>
            <a:r>
              <a:rPr lang="pt-BR" sz="2400" dirty="0" smtClean="0"/>
              <a:t>: solos </a:t>
            </a:r>
            <a:r>
              <a:rPr lang="pt-BR" sz="2400" dirty="0"/>
              <a:t>excessivamente </a:t>
            </a:r>
            <a:r>
              <a:rPr lang="pt-BR" sz="2400" dirty="0">
                <a:solidFill>
                  <a:schemeClr val="accent1">
                    <a:lumMod val="75000"/>
                  </a:schemeClr>
                </a:solidFill>
              </a:rPr>
              <a:t>contaminados podem ser escavados</a:t>
            </a:r>
            <a:r>
              <a:rPr lang="pt-BR" sz="2400" dirty="0"/>
              <a:t> na fonte de contaminação</a:t>
            </a:r>
            <a:r>
              <a:rPr lang="pt-BR" sz="2400" dirty="0" smtClean="0"/>
              <a:t>, contaminantes </a:t>
            </a:r>
            <a:r>
              <a:rPr lang="pt-BR" sz="2400" dirty="0">
                <a:solidFill>
                  <a:schemeClr val="accent1">
                    <a:lumMod val="75000"/>
                  </a:schemeClr>
                </a:solidFill>
              </a:rPr>
              <a:t>voláteis podem ser extraídos a vácuo</a:t>
            </a:r>
            <a:r>
              <a:rPr lang="pt-BR" sz="2400" dirty="0"/>
              <a:t>, ou </a:t>
            </a:r>
            <a:r>
              <a:rPr lang="pt-BR" sz="2400" dirty="0" smtClean="0">
                <a:solidFill>
                  <a:schemeClr val="accent1">
                    <a:lumMod val="75000"/>
                  </a:schemeClr>
                </a:solidFill>
              </a:rPr>
              <a:t>bombeado </a:t>
            </a:r>
            <a:r>
              <a:rPr lang="pt-BR" sz="2400" dirty="0">
                <a:solidFill>
                  <a:schemeClr val="accent1">
                    <a:lumMod val="75000"/>
                  </a:schemeClr>
                </a:solidFill>
              </a:rPr>
              <a:t>de </a:t>
            </a:r>
            <a:r>
              <a:rPr lang="pt-BR" sz="2400" dirty="0" smtClean="0">
                <a:solidFill>
                  <a:schemeClr val="accent1">
                    <a:lumMod val="75000"/>
                  </a:schemeClr>
                </a:solidFill>
              </a:rPr>
              <a:t>aquíferos).</a:t>
            </a:r>
          </a:p>
          <a:p>
            <a:pPr marL="0" indent="0" algn="just">
              <a:lnSpc>
                <a:spcPct val="100000"/>
              </a:lnSpc>
              <a:spcBef>
                <a:spcPts val="0"/>
              </a:spcBef>
              <a:buNone/>
            </a:pPr>
            <a:endParaRPr lang="pt-BR" sz="2400" dirty="0" smtClean="0">
              <a:solidFill>
                <a:schemeClr val="accent1">
                  <a:lumMod val="75000"/>
                </a:schemeClr>
              </a:solidFill>
            </a:endParaRPr>
          </a:p>
          <a:p>
            <a:pPr marL="0" indent="0" algn="just">
              <a:lnSpc>
                <a:spcPct val="100000"/>
              </a:lnSpc>
              <a:spcBef>
                <a:spcPts val="0"/>
              </a:spcBef>
              <a:buNone/>
            </a:pPr>
            <a:r>
              <a:rPr lang="pt-BR" sz="2400" b="1" u="sng" dirty="0">
                <a:solidFill>
                  <a:schemeClr val="accent5">
                    <a:lumMod val="75000"/>
                  </a:schemeClr>
                </a:solidFill>
              </a:rPr>
              <a:t>d) </a:t>
            </a:r>
            <a:r>
              <a:rPr lang="pt-BR" sz="2400" b="1" u="sng" dirty="0" err="1">
                <a:solidFill>
                  <a:schemeClr val="accent5">
                    <a:lumMod val="75000"/>
                  </a:schemeClr>
                </a:solidFill>
              </a:rPr>
              <a:t>Biorremediação</a:t>
            </a:r>
            <a:r>
              <a:rPr lang="pt-BR" sz="2400" b="1" u="sng" dirty="0">
                <a:solidFill>
                  <a:schemeClr val="accent5">
                    <a:lumMod val="75000"/>
                  </a:schemeClr>
                </a:solidFill>
              </a:rPr>
              <a:t> in situ:</a:t>
            </a:r>
            <a:r>
              <a:rPr lang="pt-BR" sz="2400" b="1" dirty="0">
                <a:solidFill>
                  <a:schemeClr val="accent5">
                    <a:lumMod val="75000"/>
                  </a:schemeClr>
                </a:solidFill>
              </a:rPr>
              <a:t> </a:t>
            </a:r>
            <a:r>
              <a:rPr lang="pt-BR" sz="2400" dirty="0"/>
              <a:t>tecnologias de </a:t>
            </a:r>
            <a:endParaRPr lang="pt-BR" sz="2400" dirty="0" smtClean="0"/>
          </a:p>
          <a:p>
            <a:pPr marL="0" indent="0" algn="just">
              <a:lnSpc>
                <a:spcPct val="100000"/>
              </a:lnSpc>
              <a:spcBef>
                <a:spcPts val="0"/>
              </a:spcBef>
              <a:buNone/>
            </a:pPr>
            <a:r>
              <a:rPr lang="pt-BR" sz="2400" dirty="0" err="1" smtClean="0"/>
              <a:t>biorremediação</a:t>
            </a:r>
            <a:r>
              <a:rPr lang="pt-BR" sz="2400" dirty="0" smtClean="0"/>
              <a:t> </a:t>
            </a:r>
            <a:r>
              <a:rPr lang="pt-BR" sz="2400" dirty="0">
                <a:solidFill>
                  <a:schemeClr val="accent1">
                    <a:lumMod val="75000"/>
                  </a:schemeClr>
                </a:solidFill>
              </a:rPr>
              <a:t>usadas "no local", </a:t>
            </a:r>
            <a:r>
              <a:rPr lang="pt-BR" sz="2400" dirty="0"/>
              <a:t>sem remoção </a:t>
            </a:r>
            <a:endParaRPr lang="pt-BR" sz="2400" dirty="0" smtClean="0"/>
          </a:p>
          <a:p>
            <a:pPr marL="0" indent="0" algn="just">
              <a:lnSpc>
                <a:spcPct val="100000"/>
              </a:lnSpc>
              <a:spcBef>
                <a:spcPts val="0"/>
              </a:spcBef>
              <a:buNone/>
            </a:pPr>
            <a:r>
              <a:rPr lang="pt-BR" sz="2400" dirty="0" smtClean="0">
                <a:solidFill>
                  <a:schemeClr val="accent1">
                    <a:lumMod val="75000"/>
                  </a:schemeClr>
                </a:solidFill>
              </a:rPr>
              <a:t>do contaminado </a:t>
            </a:r>
            <a:r>
              <a:rPr lang="pt-BR" sz="2400" dirty="0">
                <a:solidFill>
                  <a:schemeClr val="accent1">
                    <a:lumMod val="75000"/>
                  </a:schemeClr>
                </a:solidFill>
              </a:rPr>
              <a:t>matriz</a:t>
            </a:r>
            <a:r>
              <a:rPr lang="pt-BR" sz="2400" dirty="0"/>
              <a:t>. </a:t>
            </a:r>
            <a:endParaRPr lang="pt-BR" sz="2400" dirty="0" smtClean="0"/>
          </a:p>
          <a:p>
            <a:pPr marL="0" indent="0" algn="just">
              <a:lnSpc>
                <a:spcPct val="100000"/>
              </a:lnSpc>
              <a:spcBef>
                <a:spcPts val="0"/>
              </a:spcBef>
              <a:buNone/>
            </a:pPr>
            <a:endParaRPr lang="pt-BR" sz="2400" dirty="0"/>
          </a:p>
          <a:p>
            <a:pPr marL="0" indent="0" algn="just">
              <a:lnSpc>
                <a:spcPct val="100000"/>
              </a:lnSpc>
              <a:spcBef>
                <a:spcPts val="0"/>
              </a:spcBef>
              <a:buNone/>
            </a:pPr>
            <a:endParaRPr lang="pt-BR" sz="2400" dirty="0">
              <a:solidFill>
                <a:schemeClr val="accent1">
                  <a:lumMod val="75000"/>
                </a:schemeClr>
              </a:solidFill>
            </a:endParaRPr>
          </a:p>
        </p:txBody>
      </p:sp>
      <p:sp>
        <p:nvSpPr>
          <p:cNvPr id="2" name="Espaço Reservado para Número de Slide 1"/>
          <p:cNvSpPr>
            <a:spLocks noGrp="1"/>
          </p:cNvSpPr>
          <p:nvPr>
            <p:ph type="sldNum" sz="quarter" idx="12"/>
          </p:nvPr>
        </p:nvSpPr>
        <p:spPr/>
        <p:txBody>
          <a:bodyPr/>
          <a:lstStyle/>
          <a:p>
            <a:fld id="{E36D1638-8690-4664-9A67-0649ADF23F1F}" type="slidenum">
              <a:rPr lang="pt-BR" smtClean="0"/>
              <a:t>32</a:t>
            </a:fld>
            <a:endParaRPr lang="pt-BR"/>
          </a:p>
        </p:txBody>
      </p:sp>
      <p:pic>
        <p:nvPicPr>
          <p:cNvPr id="11266" name="Picture 2" descr="https://4.bp.blogspot.com/-6IETMV6XkpI/TtE0vbmrqEI/AAAAAAAAA-o/TnX5gHrRkZo/s1600/charge_mn_24_11_20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89989" y="1908660"/>
            <a:ext cx="5235848" cy="3036792"/>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idx="4294967295"/>
          </p:nvPr>
        </p:nvSpPr>
        <p:spPr>
          <a:xfrm>
            <a:off x="1988376" y="106998"/>
            <a:ext cx="8611890" cy="1143000"/>
          </a:xfrm>
        </p:spPr>
        <p:txBody>
          <a:bodyPr>
            <a:normAutofit/>
          </a:bodyPr>
          <a:lstStyle/>
          <a:p>
            <a:pPr algn="ctr"/>
            <a:r>
              <a:rPr lang="pt-BR" altLang="pt-BR" sz="4000" b="1" dirty="0" smtClean="0">
                <a:solidFill>
                  <a:srgbClr val="FF0000"/>
                </a:solidFill>
                <a:latin typeface="+mn-lt"/>
              </a:rPr>
              <a:t>7. TIPOS DE BIORREMEDIAÇÃO</a:t>
            </a:r>
          </a:p>
        </p:txBody>
      </p:sp>
      <p:sp>
        <p:nvSpPr>
          <p:cNvPr id="4" name="Retângulo 3"/>
          <p:cNvSpPr/>
          <p:nvPr/>
        </p:nvSpPr>
        <p:spPr>
          <a:xfrm>
            <a:off x="249888" y="5604114"/>
            <a:ext cx="11869183" cy="461665"/>
          </a:xfrm>
          <a:prstGeom prst="rect">
            <a:avLst/>
          </a:prstGeom>
        </p:spPr>
        <p:txBody>
          <a:bodyPr wrap="square">
            <a:spAutoFit/>
          </a:bodyPr>
          <a:lstStyle/>
          <a:p>
            <a:pPr algn="just"/>
            <a:r>
              <a:rPr lang="pt-BR" altLang="en-US" sz="2400" b="1" dirty="0">
                <a:solidFill>
                  <a:schemeClr val="accent5">
                    <a:lumMod val="75000"/>
                  </a:schemeClr>
                </a:solidFill>
              </a:rPr>
              <a:t>e) </a:t>
            </a:r>
            <a:r>
              <a:rPr lang="pt-BR" altLang="en-US" sz="2400" b="1" u="sng" dirty="0" err="1" smtClean="0">
                <a:solidFill>
                  <a:schemeClr val="accent5">
                    <a:lumMod val="75000"/>
                  </a:schemeClr>
                </a:solidFill>
              </a:rPr>
              <a:t>Biorremediação</a:t>
            </a:r>
            <a:r>
              <a:rPr lang="pt-BR" altLang="en-US" sz="2400" b="1" u="sng" dirty="0" smtClean="0">
                <a:solidFill>
                  <a:schemeClr val="accent5">
                    <a:lumMod val="75000"/>
                  </a:schemeClr>
                </a:solidFill>
              </a:rPr>
              <a:t> </a:t>
            </a:r>
            <a:r>
              <a:rPr lang="pt-BR" altLang="en-US" sz="2400" b="1" i="1" u="sng" dirty="0" err="1" smtClean="0">
                <a:solidFill>
                  <a:schemeClr val="accent5">
                    <a:lumMod val="75000"/>
                  </a:schemeClr>
                </a:solidFill>
              </a:rPr>
              <a:t>ex</a:t>
            </a:r>
            <a:r>
              <a:rPr lang="pt-BR" altLang="en-US" sz="2400" b="1" i="1" u="sng" dirty="0" smtClean="0">
                <a:solidFill>
                  <a:schemeClr val="accent5">
                    <a:lumMod val="75000"/>
                  </a:schemeClr>
                </a:solidFill>
              </a:rPr>
              <a:t> situ</a:t>
            </a:r>
            <a:r>
              <a:rPr lang="pt-BR" altLang="en-US" sz="2400" b="1" u="sng" dirty="0" smtClean="0">
                <a:solidFill>
                  <a:schemeClr val="accent5">
                    <a:lumMod val="75000"/>
                  </a:schemeClr>
                </a:solidFill>
              </a:rPr>
              <a:t>:</a:t>
            </a:r>
            <a:r>
              <a:rPr lang="pt-BR" altLang="en-US" sz="2400" dirty="0" smtClean="0"/>
              <a:t> </a:t>
            </a:r>
            <a:r>
              <a:rPr lang="pt-BR" altLang="en-US" sz="2400" dirty="0" smtClean="0">
                <a:solidFill>
                  <a:srgbClr val="0070C0"/>
                </a:solidFill>
              </a:rPr>
              <a:t>transportado </a:t>
            </a:r>
            <a:r>
              <a:rPr lang="pt-BR" altLang="en-US" sz="2400" dirty="0">
                <a:solidFill>
                  <a:srgbClr val="0070C0"/>
                </a:solidFill>
              </a:rPr>
              <a:t>até o local de tratamento </a:t>
            </a:r>
            <a:r>
              <a:rPr lang="pt-BR" altLang="en-US" sz="2400" dirty="0" smtClean="0"/>
              <a:t>– biorreatores.</a:t>
            </a:r>
            <a:endParaRPr lang="pt-BR" altLang="en-US" sz="2400" dirty="0"/>
          </a:p>
        </p:txBody>
      </p:sp>
    </p:spTree>
    <p:extLst>
      <p:ext uri="{BB962C8B-B14F-4D97-AF65-F5344CB8AC3E}">
        <p14:creationId xmlns:p14="http://schemas.microsoft.com/office/powerpoint/2010/main" val="1775782029"/>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aixaDeTexto 4"/>
          <p:cNvSpPr txBox="1">
            <a:spLocks noChangeArrowheads="1"/>
          </p:cNvSpPr>
          <p:nvPr/>
        </p:nvSpPr>
        <p:spPr bwMode="auto">
          <a:xfrm>
            <a:off x="142725" y="1696977"/>
            <a:ext cx="6927775" cy="30469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sz="3200">
                <a:solidFill>
                  <a:schemeClr val="tx1"/>
                </a:solidFill>
                <a:latin typeface="Times New Roman" panose="02020603050405020304" pitchFamily="18" charset="0"/>
                <a:ea typeface="MS PGothic" panose="020B0600070205080204" pitchFamily="34" charset="-128"/>
              </a:defRPr>
            </a:lvl1pPr>
            <a:lvl2pPr marL="742950" indent="-285750">
              <a:spcBef>
                <a:spcPct val="20000"/>
              </a:spcBef>
              <a:buChar char="–"/>
              <a:defRPr sz="2800">
                <a:solidFill>
                  <a:schemeClr val="tx1"/>
                </a:solidFill>
                <a:latin typeface="Times New Roman" panose="02020603050405020304" pitchFamily="18" charset="0"/>
                <a:ea typeface="MS PGothic" panose="020B0600070205080204" pitchFamily="34" charset="-128"/>
              </a:defRPr>
            </a:lvl2pPr>
            <a:lvl3pPr marL="1143000" indent="-228600">
              <a:spcBef>
                <a:spcPct val="20000"/>
              </a:spcBef>
              <a:buChar char="•"/>
              <a:defRPr sz="2400">
                <a:solidFill>
                  <a:schemeClr val="tx1"/>
                </a:solidFill>
                <a:latin typeface="Times New Roman" panose="02020603050405020304" pitchFamily="18" charset="0"/>
                <a:ea typeface="MS PGothic" panose="020B0600070205080204" pitchFamily="34" charset="-128"/>
              </a:defRPr>
            </a:lvl3pPr>
            <a:lvl4pPr marL="16002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4pPr>
            <a:lvl5pPr marL="2057400" indent="-228600">
              <a:spcBef>
                <a:spcPct val="20000"/>
              </a:spcBef>
              <a:buChar char="»"/>
              <a:defRPr sz="2000">
                <a:solidFill>
                  <a:schemeClr val="tx1"/>
                </a:solidFill>
                <a:latin typeface="Times New Roman" panose="02020603050405020304" pitchFamily="18"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Times New Roman" panose="02020603050405020304" pitchFamily="18" charset="0"/>
                <a:ea typeface="MS PGothic" panose="020B0600070205080204" pitchFamily="34" charset="-128"/>
              </a:defRPr>
            </a:lvl9pPr>
          </a:lstStyle>
          <a:p>
            <a:pPr marL="228600" indent="-228600" algn="just">
              <a:spcBef>
                <a:spcPts val="0"/>
              </a:spcBef>
              <a:buFont typeface="Arial" panose="020B0604020202020204" pitchFamily="34" charset="0"/>
              <a:buChar char="•"/>
            </a:pPr>
            <a:r>
              <a:rPr lang="pt-BR" altLang="en-US" sz="2400" b="1" dirty="0" err="1" smtClean="0">
                <a:solidFill>
                  <a:schemeClr val="accent5">
                    <a:lumMod val="75000"/>
                  </a:schemeClr>
                </a:solidFill>
                <a:latin typeface="+mn-lt"/>
                <a:ea typeface="+mn-ea"/>
              </a:rPr>
              <a:t>Biorremediação</a:t>
            </a:r>
            <a:r>
              <a:rPr lang="pt-BR" altLang="en-US" sz="2400" b="1" dirty="0" smtClean="0">
                <a:solidFill>
                  <a:schemeClr val="accent5">
                    <a:lumMod val="75000"/>
                  </a:schemeClr>
                </a:solidFill>
                <a:latin typeface="+mn-lt"/>
                <a:ea typeface="+mn-ea"/>
              </a:rPr>
              <a:t> </a:t>
            </a:r>
            <a:r>
              <a:rPr lang="pt-BR" altLang="en-US" sz="2400" b="1" dirty="0">
                <a:solidFill>
                  <a:schemeClr val="accent5">
                    <a:lumMod val="75000"/>
                  </a:schemeClr>
                </a:solidFill>
                <a:latin typeface="+mn-lt"/>
                <a:ea typeface="+mn-ea"/>
              </a:rPr>
              <a:t>passiva </a:t>
            </a:r>
            <a:r>
              <a:rPr lang="pt-BR" altLang="en-US" sz="2400" dirty="0">
                <a:latin typeface="+mn-lt"/>
                <a:ea typeface="+mn-ea"/>
              </a:rPr>
              <a:t>- degradação </a:t>
            </a:r>
            <a:r>
              <a:rPr lang="pt-BR" altLang="en-US" sz="2400" dirty="0" smtClean="0">
                <a:solidFill>
                  <a:srgbClr val="0070C0"/>
                </a:solidFill>
                <a:latin typeface="+mn-lt"/>
                <a:ea typeface="+mn-ea"/>
              </a:rPr>
              <a:t>intrínseca/natural</a:t>
            </a:r>
            <a:r>
              <a:rPr lang="pt-BR" altLang="en-US" sz="2400" dirty="0" smtClean="0">
                <a:latin typeface="+mn-lt"/>
                <a:ea typeface="+mn-ea"/>
              </a:rPr>
              <a:t> </a:t>
            </a:r>
            <a:r>
              <a:rPr lang="pt-BR" altLang="en-US" sz="2400" dirty="0">
                <a:latin typeface="+mn-lt"/>
                <a:ea typeface="+mn-ea"/>
              </a:rPr>
              <a:t>pelos </a:t>
            </a:r>
            <a:r>
              <a:rPr lang="pt-BR" altLang="en-US" sz="2400" dirty="0" smtClean="0">
                <a:solidFill>
                  <a:srgbClr val="0070C0"/>
                </a:solidFill>
                <a:latin typeface="+mn-lt"/>
                <a:ea typeface="+mn-ea"/>
              </a:rPr>
              <a:t>microrganismos </a:t>
            </a:r>
            <a:r>
              <a:rPr lang="pt-BR" altLang="en-US" sz="2400" dirty="0">
                <a:solidFill>
                  <a:srgbClr val="0070C0"/>
                </a:solidFill>
                <a:latin typeface="+mn-lt"/>
                <a:ea typeface="+mn-ea"/>
              </a:rPr>
              <a:t>do </a:t>
            </a:r>
            <a:r>
              <a:rPr lang="pt-BR" altLang="en-US" sz="2400" dirty="0" smtClean="0">
                <a:solidFill>
                  <a:srgbClr val="0070C0"/>
                </a:solidFill>
                <a:latin typeface="+mn-lt"/>
                <a:ea typeface="+mn-ea"/>
              </a:rPr>
              <a:t>solo;</a:t>
            </a:r>
          </a:p>
          <a:p>
            <a:pPr algn="just">
              <a:spcBef>
                <a:spcPts val="0"/>
              </a:spcBef>
              <a:buNone/>
            </a:pPr>
            <a:endParaRPr lang="pt-BR" altLang="en-US" sz="2400" dirty="0">
              <a:solidFill>
                <a:srgbClr val="0070C0"/>
              </a:solidFill>
              <a:latin typeface="+mn-lt"/>
              <a:ea typeface="+mn-ea"/>
            </a:endParaRPr>
          </a:p>
          <a:p>
            <a:pPr marL="228600" indent="-228600" algn="just">
              <a:spcBef>
                <a:spcPts val="0"/>
              </a:spcBef>
              <a:buFont typeface="Arial" panose="020B0604020202020204" pitchFamily="34" charset="0"/>
              <a:buChar char="•"/>
            </a:pPr>
            <a:r>
              <a:rPr lang="pt-BR" altLang="en-US" sz="2400" dirty="0">
                <a:solidFill>
                  <a:schemeClr val="accent5">
                    <a:lumMod val="75000"/>
                  </a:schemeClr>
                </a:solidFill>
                <a:latin typeface="+mn-lt"/>
                <a:ea typeface="+mn-ea"/>
              </a:rPr>
              <a:t> </a:t>
            </a:r>
            <a:r>
              <a:rPr lang="pt-BR" altLang="en-US" sz="2400" b="1" dirty="0" err="1">
                <a:solidFill>
                  <a:schemeClr val="accent5">
                    <a:lumMod val="75000"/>
                  </a:schemeClr>
                </a:solidFill>
                <a:latin typeface="+mn-lt"/>
                <a:ea typeface="+mn-ea"/>
              </a:rPr>
              <a:t>Bioestimulação</a:t>
            </a:r>
            <a:r>
              <a:rPr lang="pt-BR" altLang="en-US" sz="2400" dirty="0">
                <a:solidFill>
                  <a:schemeClr val="accent5">
                    <a:lumMod val="75000"/>
                  </a:schemeClr>
                </a:solidFill>
                <a:latin typeface="+mn-lt"/>
                <a:ea typeface="+mn-ea"/>
              </a:rPr>
              <a:t> </a:t>
            </a:r>
            <a:r>
              <a:rPr lang="pt-BR" altLang="en-US" sz="2400" dirty="0">
                <a:latin typeface="+mn-lt"/>
                <a:ea typeface="+mn-ea"/>
              </a:rPr>
              <a:t>- </a:t>
            </a:r>
            <a:r>
              <a:rPr lang="pt-BR" altLang="en-US" sz="2400" dirty="0">
                <a:solidFill>
                  <a:srgbClr val="0070C0"/>
                </a:solidFill>
                <a:latin typeface="+mn-lt"/>
                <a:ea typeface="+mn-ea"/>
              </a:rPr>
              <a:t>adição de </a:t>
            </a:r>
            <a:r>
              <a:rPr lang="pt-BR" altLang="en-US" sz="2400" dirty="0" smtClean="0">
                <a:solidFill>
                  <a:srgbClr val="0070C0"/>
                </a:solidFill>
                <a:latin typeface="+mn-lt"/>
                <a:ea typeface="+mn-ea"/>
              </a:rPr>
              <a:t>nutrientes,</a:t>
            </a:r>
            <a:r>
              <a:rPr lang="pt-BR" altLang="en-US" sz="2400" dirty="0" smtClean="0">
                <a:latin typeface="+mn-lt"/>
                <a:ea typeface="+mn-ea"/>
              </a:rPr>
              <a:t> </a:t>
            </a:r>
            <a:r>
              <a:rPr lang="pt-BR" altLang="en-US" sz="2400" dirty="0">
                <a:latin typeface="+mn-lt"/>
                <a:ea typeface="+mn-ea"/>
              </a:rPr>
              <a:t>N e P para </a:t>
            </a:r>
            <a:r>
              <a:rPr lang="pt-BR" altLang="en-US" sz="2400" dirty="0">
                <a:solidFill>
                  <a:srgbClr val="0070C0"/>
                </a:solidFill>
                <a:latin typeface="+mn-lt"/>
                <a:ea typeface="+mn-ea"/>
              </a:rPr>
              <a:t>estimular</a:t>
            </a:r>
            <a:r>
              <a:rPr lang="pt-BR" altLang="en-US" sz="2400" dirty="0">
                <a:latin typeface="+mn-lt"/>
                <a:ea typeface="+mn-ea"/>
              </a:rPr>
              <a:t> os microrganismos </a:t>
            </a:r>
            <a:r>
              <a:rPr lang="pt-BR" altLang="en-US" sz="2400" dirty="0" smtClean="0">
                <a:solidFill>
                  <a:srgbClr val="0070C0"/>
                </a:solidFill>
                <a:latin typeface="+mn-lt"/>
                <a:ea typeface="+mn-ea"/>
              </a:rPr>
              <a:t>degradadores;</a:t>
            </a:r>
          </a:p>
          <a:p>
            <a:pPr algn="just">
              <a:spcBef>
                <a:spcPts val="0"/>
              </a:spcBef>
              <a:buNone/>
            </a:pPr>
            <a:endParaRPr lang="pt-BR" altLang="en-US" sz="2400" dirty="0">
              <a:solidFill>
                <a:srgbClr val="0070C0"/>
              </a:solidFill>
              <a:latin typeface="+mn-lt"/>
              <a:ea typeface="+mn-ea"/>
            </a:endParaRPr>
          </a:p>
          <a:p>
            <a:pPr marL="228600" indent="-228600" algn="just">
              <a:spcBef>
                <a:spcPts val="0"/>
              </a:spcBef>
              <a:buFont typeface="Arial" panose="020B0604020202020204" pitchFamily="34" charset="0"/>
              <a:buChar char="•"/>
            </a:pPr>
            <a:r>
              <a:rPr lang="pt-BR" altLang="en-US" sz="2400" b="1" dirty="0">
                <a:solidFill>
                  <a:schemeClr val="accent5">
                    <a:lumMod val="75000"/>
                  </a:schemeClr>
                </a:solidFill>
                <a:latin typeface="+mn-lt"/>
                <a:ea typeface="+mn-ea"/>
              </a:rPr>
              <a:t> </a:t>
            </a:r>
            <a:r>
              <a:rPr lang="pt-BR" altLang="en-US" sz="2400" b="1" dirty="0" err="1">
                <a:solidFill>
                  <a:schemeClr val="accent5">
                    <a:lumMod val="75000"/>
                  </a:schemeClr>
                </a:solidFill>
                <a:latin typeface="+mn-lt"/>
                <a:ea typeface="+mn-ea"/>
              </a:rPr>
              <a:t>Bioventilação</a:t>
            </a:r>
            <a:r>
              <a:rPr lang="pt-BR" altLang="en-US" sz="2400" b="1" dirty="0">
                <a:solidFill>
                  <a:schemeClr val="accent5">
                    <a:lumMod val="75000"/>
                  </a:schemeClr>
                </a:solidFill>
                <a:latin typeface="+mn-lt"/>
                <a:ea typeface="+mn-ea"/>
              </a:rPr>
              <a:t> </a:t>
            </a:r>
            <a:r>
              <a:rPr lang="pt-BR" altLang="en-US" sz="2400" dirty="0">
                <a:latin typeface="+mn-lt"/>
                <a:ea typeface="+mn-ea"/>
              </a:rPr>
              <a:t>- </a:t>
            </a:r>
            <a:r>
              <a:rPr lang="pt-BR" altLang="en-US" sz="2400" dirty="0" err="1">
                <a:latin typeface="+mn-lt"/>
                <a:ea typeface="+mn-ea"/>
              </a:rPr>
              <a:t>bioestimulação</a:t>
            </a:r>
            <a:r>
              <a:rPr lang="pt-BR" altLang="en-US" sz="2400" dirty="0">
                <a:latin typeface="+mn-lt"/>
                <a:ea typeface="+mn-ea"/>
              </a:rPr>
              <a:t> por meio da </a:t>
            </a:r>
            <a:r>
              <a:rPr lang="pt-BR" altLang="en-US" sz="2400" dirty="0">
                <a:solidFill>
                  <a:srgbClr val="0070C0"/>
                </a:solidFill>
                <a:latin typeface="+mn-lt"/>
                <a:ea typeface="+mn-ea"/>
              </a:rPr>
              <a:t>adição de </a:t>
            </a:r>
            <a:r>
              <a:rPr lang="pt-BR" altLang="en-US" sz="2400" dirty="0" smtClean="0">
                <a:solidFill>
                  <a:srgbClr val="0070C0"/>
                </a:solidFill>
                <a:latin typeface="+mn-lt"/>
                <a:ea typeface="+mn-ea"/>
              </a:rPr>
              <a:t>gases/</a:t>
            </a:r>
            <a:r>
              <a:rPr lang="pt-BR" altLang="en-US" sz="2400" dirty="0" smtClean="0">
                <a:latin typeface="+mn-lt"/>
                <a:ea typeface="+mn-ea"/>
              </a:rPr>
              <a:t>oxigênio.</a:t>
            </a:r>
            <a:endParaRPr lang="pt-BR" altLang="en-US" sz="2400" dirty="0">
              <a:latin typeface="+mn-lt"/>
              <a:ea typeface="+mn-ea"/>
            </a:endParaRPr>
          </a:p>
        </p:txBody>
      </p:sp>
      <p:sp>
        <p:nvSpPr>
          <p:cNvPr id="3" name="Espaço Reservado para Número de Slide 2"/>
          <p:cNvSpPr>
            <a:spLocks noGrp="1"/>
          </p:cNvSpPr>
          <p:nvPr>
            <p:ph type="sldNum" sz="quarter" idx="12"/>
          </p:nvPr>
        </p:nvSpPr>
        <p:spPr/>
        <p:txBody>
          <a:bodyPr/>
          <a:lstStyle/>
          <a:p>
            <a:fld id="{E36D1638-8690-4664-9A67-0649ADF23F1F}" type="slidenum">
              <a:rPr lang="pt-BR" smtClean="0"/>
              <a:t>33</a:t>
            </a:fld>
            <a:endParaRPr lang="pt-BR"/>
          </a:p>
        </p:txBody>
      </p:sp>
      <p:pic>
        <p:nvPicPr>
          <p:cNvPr id="17410" name="Picture 2" descr="https://w0.pngwave.com/png/54/280/quorum-sensing-bacteria-biofilm-infection-cartoon-expression-png-clip-art.pn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82625" y="1438249"/>
            <a:ext cx="4140264" cy="4440547"/>
          </a:xfrm>
          <a:prstGeom prst="rect">
            <a:avLst/>
          </a:prstGeom>
          <a:noFill/>
          <a:extLst>
            <a:ext uri="{909E8E84-426E-40DD-AFC4-6F175D3DCCD1}">
              <a14:hiddenFill xmlns:a14="http://schemas.microsoft.com/office/drawing/2010/main">
                <a:solidFill>
                  <a:srgbClr val="FFFFFF"/>
                </a:solidFill>
              </a14:hiddenFill>
            </a:ext>
          </a:extLst>
        </p:spPr>
      </p:pic>
      <p:pic>
        <p:nvPicPr>
          <p:cNvPr id="6" name="Picture 2"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8" name="Rectangle 2"/>
          <p:cNvSpPr>
            <a:spLocks noGrp="1" noChangeArrowheads="1"/>
          </p:cNvSpPr>
          <p:nvPr>
            <p:ph type="title" idx="4294967295"/>
          </p:nvPr>
        </p:nvSpPr>
        <p:spPr>
          <a:xfrm>
            <a:off x="1988376" y="106998"/>
            <a:ext cx="8611890" cy="1143000"/>
          </a:xfrm>
        </p:spPr>
        <p:txBody>
          <a:bodyPr>
            <a:normAutofit/>
          </a:bodyPr>
          <a:lstStyle/>
          <a:p>
            <a:pPr algn="ctr"/>
            <a:r>
              <a:rPr lang="pt-BR" altLang="pt-BR" sz="4000" b="1" dirty="0" smtClean="0">
                <a:solidFill>
                  <a:srgbClr val="FF0000"/>
                </a:solidFill>
                <a:latin typeface="+mn-lt"/>
              </a:rPr>
              <a:t>7. TIPOS DE BIORREMEDIAÇÃO</a:t>
            </a:r>
          </a:p>
        </p:txBody>
      </p:sp>
    </p:spTree>
    <p:extLst>
      <p:ext uri="{BB962C8B-B14F-4D97-AF65-F5344CB8AC3E}">
        <p14:creationId xmlns:p14="http://schemas.microsoft.com/office/powerpoint/2010/main" val="3056632547"/>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9E1A08A7-2995-4C31-B488-9B29FD58C060}" type="slidenum">
              <a:rPr lang="pt-BR" smtClean="0"/>
              <a:t>34</a:t>
            </a:fld>
            <a:endParaRPr lang="pt-BR"/>
          </a:p>
        </p:txBody>
      </p:sp>
      <p:sp>
        <p:nvSpPr>
          <p:cNvPr id="3" name="Retângulo 2"/>
          <p:cNvSpPr/>
          <p:nvPr/>
        </p:nvSpPr>
        <p:spPr>
          <a:xfrm>
            <a:off x="3719709" y="1688489"/>
            <a:ext cx="5569282" cy="400110"/>
          </a:xfrm>
          <a:prstGeom prst="rect">
            <a:avLst/>
          </a:prstGeom>
          <a:solidFill>
            <a:schemeClr val="bg2">
              <a:lumMod val="90000"/>
            </a:schemeClr>
          </a:solidFill>
          <a:ln>
            <a:solidFill>
              <a:schemeClr val="accent1"/>
            </a:solidFill>
          </a:ln>
        </p:spPr>
        <p:txBody>
          <a:bodyPr wrap="none">
            <a:spAutoFit/>
          </a:bodyPr>
          <a:lstStyle/>
          <a:p>
            <a:r>
              <a:rPr lang="pt-BR" sz="2000" b="1" dirty="0">
                <a:hlinkClick r:id="rId2"/>
              </a:rPr>
              <a:t>https://www.youtube.com/watch?v=4i1_v5wL4uk</a:t>
            </a:r>
            <a:endParaRPr lang="pt-BR" sz="2000" b="1" dirty="0"/>
          </a:p>
        </p:txBody>
      </p:sp>
      <p:sp>
        <p:nvSpPr>
          <p:cNvPr id="4" name="Rectangle 2"/>
          <p:cNvSpPr txBox="1">
            <a:spLocks noChangeArrowheads="1"/>
          </p:cNvSpPr>
          <p:nvPr/>
        </p:nvSpPr>
        <p:spPr>
          <a:xfrm>
            <a:off x="4050280" y="174057"/>
            <a:ext cx="3346808" cy="713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altLang="pt-BR" sz="4000" b="1" dirty="0">
              <a:solidFill>
                <a:srgbClr val="FF0000"/>
              </a:solidFill>
              <a:latin typeface="+mn-lt"/>
            </a:endParaRPr>
          </a:p>
        </p:txBody>
      </p:sp>
      <p:pic>
        <p:nvPicPr>
          <p:cNvPr id="5" name="Picture 2"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2"/>
          <p:cNvSpPr txBox="1">
            <a:spLocks noChangeArrowheads="1"/>
          </p:cNvSpPr>
          <p:nvPr/>
        </p:nvSpPr>
        <p:spPr>
          <a:xfrm>
            <a:off x="1988376" y="-182053"/>
            <a:ext cx="861189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altLang="pt-BR" sz="4000" b="1" dirty="0" smtClean="0">
                <a:solidFill>
                  <a:srgbClr val="FF0000"/>
                </a:solidFill>
                <a:latin typeface="+mn-lt"/>
              </a:rPr>
              <a:t>VÍDEO </a:t>
            </a:r>
            <a:r>
              <a:rPr lang="pt-BR" altLang="pt-BR" sz="4000" b="1" dirty="0" smtClean="0">
                <a:solidFill>
                  <a:srgbClr val="FF0000"/>
                </a:solidFill>
                <a:latin typeface="+mn-lt"/>
              </a:rPr>
              <a:t>– PRÁTICAS/PESQUISA </a:t>
            </a:r>
            <a:endParaRPr lang="pt-BR" altLang="pt-BR" sz="4000" b="1" dirty="0" smtClean="0">
              <a:solidFill>
                <a:srgbClr val="FF0000"/>
              </a:solidFill>
              <a:latin typeface="+mn-lt"/>
            </a:endParaRPr>
          </a:p>
        </p:txBody>
      </p:sp>
    </p:spTree>
    <p:extLst>
      <p:ext uri="{BB962C8B-B14F-4D97-AF65-F5344CB8AC3E}">
        <p14:creationId xmlns:p14="http://schemas.microsoft.com/office/powerpoint/2010/main" val="78611465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Espaço Reservado para Número de Slide 1"/>
          <p:cNvSpPr>
            <a:spLocks noGrp="1"/>
          </p:cNvSpPr>
          <p:nvPr>
            <p:ph type="sldNum" sz="quarter" idx="12"/>
          </p:nvPr>
        </p:nvSpPr>
        <p:spPr/>
        <p:txBody>
          <a:bodyPr/>
          <a:lstStyle/>
          <a:p>
            <a:fld id="{9E1A08A7-2995-4C31-B488-9B29FD58C060}" type="slidenum">
              <a:rPr lang="pt-BR" smtClean="0"/>
              <a:t>35</a:t>
            </a:fld>
            <a:endParaRPr lang="pt-BR"/>
          </a:p>
        </p:txBody>
      </p:sp>
      <p:sp>
        <p:nvSpPr>
          <p:cNvPr id="3" name="Rectangle 2"/>
          <p:cNvSpPr txBox="1">
            <a:spLocks noChangeArrowheads="1"/>
          </p:cNvSpPr>
          <p:nvPr/>
        </p:nvSpPr>
        <p:spPr>
          <a:xfrm>
            <a:off x="4050280" y="174057"/>
            <a:ext cx="3346808" cy="713048"/>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endParaRPr lang="pt-BR" altLang="pt-BR" sz="4000" b="1" dirty="0">
              <a:solidFill>
                <a:srgbClr val="FF0000"/>
              </a:solidFill>
              <a:latin typeface="+mn-lt"/>
            </a:endParaRPr>
          </a:p>
        </p:txBody>
      </p:sp>
      <p:pic>
        <p:nvPicPr>
          <p:cNvPr id="4" name="Picture 2" descr="Imagem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2"/>
          <p:cNvSpPr txBox="1">
            <a:spLocks noChangeArrowheads="1"/>
          </p:cNvSpPr>
          <p:nvPr/>
        </p:nvSpPr>
        <p:spPr>
          <a:xfrm>
            <a:off x="1961080" y="0"/>
            <a:ext cx="8611890" cy="1143000"/>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gn="ctr"/>
            <a:r>
              <a:rPr lang="pt-BR" altLang="pt-BR" sz="4000" b="1" dirty="0" smtClean="0">
                <a:solidFill>
                  <a:srgbClr val="FF0000"/>
                </a:solidFill>
                <a:latin typeface="+mn-lt"/>
              </a:rPr>
              <a:t>LEGISLAÇÃO - BIORREMEDIAÇÃO</a:t>
            </a:r>
          </a:p>
        </p:txBody>
      </p:sp>
      <p:sp>
        <p:nvSpPr>
          <p:cNvPr id="6" name="Retângulo 5"/>
          <p:cNvSpPr/>
          <p:nvPr/>
        </p:nvSpPr>
        <p:spPr>
          <a:xfrm>
            <a:off x="3858220" y="1811319"/>
            <a:ext cx="5020925" cy="830997"/>
          </a:xfrm>
          <a:prstGeom prst="rect">
            <a:avLst/>
          </a:prstGeom>
          <a:solidFill>
            <a:schemeClr val="accent6">
              <a:lumMod val="60000"/>
              <a:lumOff val="40000"/>
            </a:schemeClr>
          </a:solidFill>
          <a:ln>
            <a:solidFill>
              <a:schemeClr val="accent1"/>
            </a:solidFill>
          </a:ln>
        </p:spPr>
        <p:txBody>
          <a:bodyPr wrap="none">
            <a:spAutoFit/>
          </a:bodyPr>
          <a:lstStyle/>
          <a:p>
            <a:pPr algn="ctr"/>
            <a:r>
              <a:rPr lang="pt-BR" sz="2400" b="1" dirty="0"/>
              <a:t>LEI Nº 13.577, DE 8 DE JULHO DE </a:t>
            </a:r>
            <a:r>
              <a:rPr lang="pt-BR" sz="2400" b="1" dirty="0" smtClean="0"/>
              <a:t>2009</a:t>
            </a:r>
          </a:p>
          <a:p>
            <a:pPr algn="ctr"/>
            <a:r>
              <a:rPr lang="pt-BR" sz="2400" b="1" dirty="0" smtClean="0"/>
              <a:t>Estado de São Paulo</a:t>
            </a:r>
            <a:endParaRPr lang="pt-BR" sz="2400" b="1" dirty="0"/>
          </a:p>
        </p:txBody>
      </p:sp>
    </p:spTree>
    <p:extLst>
      <p:ext uri="{BB962C8B-B14F-4D97-AF65-F5344CB8AC3E}">
        <p14:creationId xmlns:p14="http://schemas.microsoft.com/office/powerpoint/2010/main" val="38327994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224246" y="0"/>
            <a:ext cx="10515600" cy="1325563"/>
          </a:xfrm>
        </p:spPr>
        <p:txBody>
          <a:bodyPr/>
          <a:lstStyle/>
          <a:p>
            <a:r>
              <a:rPr lang="pt-BR" b="1" dirty="0" smtClean="0">
                <a:solidFill>
                  <a:srgbClr val="FF0000"/>
                </a:solidFill>
                <a:latin typeface="+mn-lt"/>
              </a:rPr>
              <a:t>REFERÊNCIAS</a:t>
            </a:r>
            <a:endParaRPr lang="pt-BR" dirty="0">
              <a:solidFill>
                <a:srgbClr val="FF0000"/>
              </a:solidFill>
              <a:latin typeface="+mn-lt"/>
            </a:endParaRPr>
          </a:p>
        </p:txBody>
      </p:sp>
      <p:sp>
        <p:nvSpPr>
          <p:cNvPr id="3" name="Espaço Reservado para Conteúdo 2"/>
          <p:cNvSpPr>
            <a:spLocks noGrp="1"/>
          </p:cNvSpPr>
          <p:nvPr>
            <p:ph idx="1"/>
          </p:nvPr>
        </p:nvSpPr>
        <p:spPr>
          <a:xfrm>
            <a:off x="224246" y="1007249"/>
            <a:ext cx="11848011" cy="5714226"/>
          </a:xfrm>
        </p:spPr>
        <p:txBody>
          <a:bodyPr>
            <a:noAutofit/>
          </a:bodyPr>
          <a:lstStyle/>
          <a:p>
            <a:pPr algn="just"/>
            <a:r>
              <a:rPr lang="pt-BR" sz="1800" dirty="0" err="1" smtClean="0"/>
              <a:t>Eweis</a:t>
            </a:r>
            <a:r>
              <a:rPr lang="pt-BR" sz="1800" dirty="0" smtClean="0"/>
              <a:t> </a:t>
            </a:r>
            <a:r>
              <a:rPr lang="pt-BR" sz="1800" dirty="0"/>
              <a:t>JB, Ergas, SJ, Chang, DPY e </a:t>
            </a:r>
            <a:r>
              <a:rPr lang="pt-BR" sz="1800" dirty="0" err="1"/>
              <a:t>Schoeder</a:t>
            </a:r>
            <a:r>
              <a:rPr lang="pt-BR" sz="1800" dirty="0"/>
              <a:t>, D. (1999). Princípios de recuperação biológica. McGraw-Hill </a:t>
            </a:r>
            <a:r>
              <a:rPr lang="pt-BR" sz="1800" dirty="0" err="1"/>
              <a:t>Interamerican</a:t>
            </a:r>
            <a:r>
              <a:rPr lang="pt-BR" sz="1800" dirty="0"/>
              <a:t> da Espanha, Madri. 296.</a:t>
            </a:r>
          </a:p>
          <a:p>
            <a:pPr algn="just"/>
            <a:r>
              <a:rPr lang="pt-BR" sz="1800" dirty="0" err="1"/>
              <a:t>Madigan</a:t>
            </a:r>
            <a:r>
              <a:rPr lang="pt-BR" sz="1800" dirty="0"/>
              <a:t>, MT, </a:t>
            </a:r>
            <a:r>
              <a:rPr lang="pt-BR" sz="1800" dirty="0" err="1"/>
              <a:t>Martinko</a:t>
            </a:r>
            <a:r>
              <a:rPr lang="pt-BR" sz="1800" dirty="0"/>
              <a:t>, JM, </a:t>
            </a:r>
            <a:r>
              <a:rPr lang="pt-BR" sz="1800" dirty="0" err="1"/>
              <a:t>Bender</a:t>
            </a:r>
            <a:r>
              <a:rPr lang="pt-BR" sz="1800" dirty="0"/>
              <a:t>, KS, </a:t>
            </a:r>
            <a:r>
              <a:rPr lang="pt-BR" sz="1800" dirty="0" err="1"/>
              <a:t>Buckley</a:t>
            </a:r>
            <a:r>
              <a:rPr lang="pt-BR" sz="1800" dirty="0"/>
              <a:t>, DH </a:t>
            </a:r>
            <a:r>
              <a:rPr lang="pt-BR" sz="1800" dirty="0" err="1"/>
              <a:t>Stahl</a:t>
            </a:r>
            <a:r>
              <a:rPr lang="pt-BR" sz="1800" dirty="0"/>
              <a:t>, DA e </a:t>
            </a:r>
            <a:r>
              <a:rPr lang="pt-BR" sz="1800" dirty="0" err="1"/>
              <a:t>Brock</a:t>
            </a:r>
            <a:r>
              <a:rPr lang="pt-BR" sz="1800" dirty="0"/>
              <a:t>, T. (2015). Biologia de </a:t>
            </a:r>
            <a:r>
              <a:rPr lang="pt-BR" sz="1800" dirty="0" err="1"/>
              <a:t>Brock</a:t>
            </a:r>
            <a:r>
              <a:rPr lang="pt-BR" sz="1800" dirty="0"/>
              <a:t> de microrganismos. 14 ed. Benjamin </a:t>
            </a:r>
            <a:r>
              <a:rPr lang="pt-BR" sz="1800" dirty="0" err="1"/>
              <a:t>Cummings</a:t>
            </a:r>
            <a:r>
              <a:rPr lang="pt-BR" sz="1800" dirty="0"/>
              <a:t> pp 1041.</a:t>
            </a:r>
          </a:p>
          <a:p>
            <a:pPr algn="just"/>
            <a:r>
              <a:rPr lang="pt-BR" sz="1800" dirty="0" err="1"/>
              <a:t>McKinney</a:t>
            </a:r>
            <a:r>
              <a:rPr lang="pt-BR" sz="1800" dirty="0"/>
              <a:t>, RE (2004). Microbiologia de Controle de Poluição Ambiental. M. Dekker pp 453.</a:t>
            </a:r>
          </a:p>
          <a:p>
            <a:pPr algn="just"/>
            <a:r>
              <a:rPr lang="pt-BR" sz="1800" spc="-3" dirty="0" smtClean="0">
                <a:cs typeface="Times New Roman"/>
              </a:rPr>
              <a:t>S</a:t>
            </a:r>
            <a:r>
              <a:rPr lang="pt-BR" sz="1800" spc="-3" dirty="0">
                <a:cs typeface="Times New Roman"/>
              </a:rPr>
              <a:t>. </a:t>
            </a:r>
            <a:r>
              <a:rPr lang="pt-BR" sz="1800" spc="-6" dirty="0" err="1">
                <a:cs typeface="Times New Roman"/>
              </a:rPr>
              <a:t>Oga</a:t>
            </a:r>
            <a:r>
              <a:rPr lang="pt-BR" sz="1800" spc="-6" dirty="0">
                <a:cs typeface="Times New Roman"/>
              </a:rPr>
              <a:t> </a:t>
            </a:r>
            <a:r>
              <a:rPr lang="pt-BR" sz="1800" i="1" spc="-3" dirty="0">
                <a:cs typeface="Times New Roman"/>
              </a:rPr>
              <a:t>et al</a:t>
            </a:r>
            <a:r>
              <a:rPr lang="pt-BR" sz="1800" spc="-3" dirty="0">
                <a:cs typeface="Times New Roman"/>
              </a:rPr>
              <a:t>., </a:t>
            </a:r>
            <a:r>
              <a:rPr lang="pt-BR" sz="1800" i="1" spc="-3" dirty="0">
                <a:cs typeface="Times New Roman"/>
              </a:rPr>
              <a:t>Fundamentos </a:t>
            </a:r>
            <a:r>
              <a:rPr lang="pt-BR" sz="1800" i="1" dirty="0">
                <a:cs typeface="Times New Roman"/>
              </a:rPr>
              <a:t>de </a:t>
            </a:r>
            <a:r>
              <a:rPr lang="pt-BR" sz="1800" i="1" spc="-6" dirty="0">
                <a:cs typeface="Times New Roman"/>
              </a:rPr>
              <a:t>Toxicologia </a:t>
            </a:r>
            <a:r>
              <a:rPr lang="pt-BR" sz="1800" spc="-3" dirty="0">
                <a:cs typeface="Times New Roman"/>
              </a:rPr>
              <a:t>– </a:t>
            </a:r>
            <a:r>
              <a:rPr lang="pt-BR" sz="1800" dirty="0">
                <a:cs typeface="Times New Roman"/>
              </a:rPr>
              <a:t>4ª </a:t>
            </a:r>
            <a:r>
              <a:rPr lang="pt-BR" sz="1800" spc="-3" dirty="0">
                <a:cs typeface="Times New Roman"/>
              </a:rPr>
              <a:t>Ed.</a:t>
            </a:r>
            <a:r>
              <a:rPr lang="pt-BR" sz="1800" spc="10" dirty="0">
                <a:cs typeface="Times New Roman"/>
              </a:rPr>
              <a:t> </a:t>
            </a:r>
            <a:r>
              <a:rPr lang="pt-BR" sz="1800" dirty="0">
                <a:cs typeface="Times New Roman"/>
              </a:rPr>
              <a:t>(2014).</a:t>
            </a:r>
          </a:p>
          <a:p>
            <a:pPr algn="just">
              <a:lnSpc>
                <a:spcPct val="150000"/>
              </a:lnSpc>
            </a:pPr>
            <a:r>
              <a:rPr lang="pt-BR" sz="1800" dirty="0" smtClean="0">
                <a:latin typeface="Times New Roman" panose="02020603050405020304" pitchFamily="18" charset="0"/>
                <a:cs typeface="Times New Roman" panose="02020603050405020304" pitchFamily="18" charset="0"/>
              </a:rPr>
              <a:t>Manzoni </a:t>
            </a:r>
            <a:r>
              <a:rPr lang="pt-BR" sz="1800" dirty="0">
                <a:latin typeface="Times New Roman" panose="02020603050405020304" pitchFamily="18" charset="0"/>
                <a:cs typeface="Times New Roman" panose="02020603050405020304" pitchFamily="18" charset="0"/>
              </a:rPr>
              <a:t>C, Kia DA, </a:t>
            </a:r>
            <a:r>
              <a:rPr lang="pt-BR" sz="1800" dirty="0" err="1">
                <a:latin typeface="Times New Roman" panose="02020603050405020304" pitchFamily="18" charset="0"/>
                <a:cs typeface="Times New Roman" panose="02020603050405020304" pitchFamily="18" charset="0"/>
              </a:rPr>
              <a:t>Vandrovcova</a:t>
            </a:r>
            <a:r>
              <a:rPr lang="pt-BR" sz="1800" dirty="0">
                <a:latin typeface="Times New Roman" panose="02020603050405020304" pitchFamily="18" charset="0"/>
                <a:cs typeface="Times New Roman" panose="02020603050405020304" pitchFamily="18" charset="0"/>
              </a:rPr>
              <a:t> J, et al. (2018) </a:t>
            </a:r>
            <a:r>
              <a:rPr lang="en-US" sz="1800" dirty="0">
                <a:latin typeface="Times New Roman" panose="02020603050405020304" pitchFamily="18" charset="0"/>
                <a:cs typeface="Times New Roman" panose="02020603050405020304" pitchFamily="18" charset="0"/>
              </a:rPr>
              <a:t>Genome, </a:t>
            </a:r>
            <a:r>
              <a:rPr lang="en-US" sz="1800" dirty="0" err="1">
                <a:latin typeface="Times New Roman" panose="02020603050405020304" pitchFamily="18" charset="0"/>
                <a:cs typeface="Times New Roman" panose="02020603050405020304" pitchFamily="18" charset="0"/>
              </a:rPr>
              <a:t>transcriptome</a:t>
            </a:r>
            <a:r>
              <a:rPr lang="en-US" sz="1800" dirty="0">
                <a:latin typeface="Times New Roman" panose="02020603050405020304" pitchFamily="18" charset="0"/>
                <a:cs typeface="Times New Roman" panose="02020603050405020304" pitchFamily="18" charset="0"/>
              </a:rPr>
              <a:t> and proteome: the rise of </a:t>
            </a:r>
            <a:r>
              <a:rPr lang="en-US" sz="1800" dirty="0" err="1">
                <a:latin typeface="Times New Roman" panose="02020603050405020304" pitchFamily="18" charset="0"/>
                <a:cs typeface="Times New Roman" panose="02020603050405020304" pitchFamily="18" charset="0"/>
              </a:rPr>
              <a:t>omics</a:t>
            </a:r>
            <a:r>
              <a:rPr lang="en-US" sz="1800" dirty="0">
                <a:latin typeface="Times New Roman" panose="02020603050405020304" pitchFamily="18" charset="0"/>
                <a:cs typeface="Times New Roman" panose="02020603050405020304" pitchFamily="18" charset="0"/>
              </a:rPr>
              <a:t> data and their integration in biomedical sciences. </a:t>
            </a:r>
            <a:r>
              <a:rPr lang="pt-BR" sz="1800" dirty="0">
                <a:latin typeface="Times New Roman" panose="02020603050405020304" pitchFamily="18" charset="0"/>
                <a:cs typeface="Times New Roman" panose="02020603050405020304" pitchFamily="18" charset="0"/>
              </a:rPr>
              <a:t>Briefings in </a:t>
            </a:r>
            <a:r>
              <a:rPr lang="pt-BR" sz="1800" dirty="0" err="1">
                <a:latin typeface="Times New Roman" panose="02020603050405020304" pitchFamily="18" charset="0"/>
                <a:cs typeface="Times New Roman" panose="02020603050405020304" pitchFamily="18" charset="0"/>
              </a:rPr>
              <a:t>Bioinformatics</a:t>
            </a:r>
            <a:r>
              <a:rPr lang="pt-BR" sz="1800" dirty="0">
                <a:latin typeface="Times New Roman" panose="02020603050405020304" pitchFamily="18" charset="0"/>
                <a:cs typeface="Times New Roman" panose="02020603050405020304" pitchFamily="18" charset="0"/>
              </a:rPr>
              <a:t>, 19(2), 286–302 </a:t>
            </a:r>
            <a:r>
              <a:rPr lang="pt-BR" sz="1800" dirty="0" err="1">
                <a:latin typeface="Times New Roman" panose="02020603050405020304" pitchFamily="18" charset="0"/>
                <a:cs typeface="Times New Roman" panose="02020603050405020304" pitchFamily="18" charset="0"/>
              </a:rPr>
              <a:t>doi</a:t>
            </a:r>
            <a:r>
              <a:rPr lang="pt-BR" sz="1800" dirty="0">
                <a:latin typeface="Times New Roman" panose="02020603050405020304" pitchFamily="18" charset="0"/>
                <a:cs typeface="Times New Roman" panose="02020603050405020304" pitchFamily="18" charset="0"/>
              </a:rPr>
              <a:t>: 10.1093/</a:t>
            </a:r>
            <a:r>
              <a:rPr lang="pt-BR" sz="1800" dirty="0" err="1">
                <a:latin typeface="Times New Roman" panose="02020603050405020304" pitchFamily="18" charset="0"/>
                <a:cs typeface="Times New Roman" panose="02020603050405020304" pitchFamily="18" charset="0"/>
              </a:rPr>
              <a:t>bib</a:t>
            </a:r>
            <a:r>
              <a:rPr lang="pt-BR" sz="1800" dirty="0">
                <a:latin typeface="Times New Roman" panose="02020603050405020304" pitchFamily="18" charset="0"/>
                <a:cs typeface="Times New Roman" panose="02020603050405020304" pitchFamily="18" charset="0"/>
              </a:rPr>
              <a:t>/bbw114.</a:t>
            </a:r>
          </a:p>
          <a:p>
            <a:pPr algn="just">
              <a:lnSpc>
                <a:spcPct val="150000"/>
              </a:lnSpc>
            </a:pPr>
            <a:r>
              <a:rPr lang="pt-BR" sz="1800" dirty="0" err="1" smtClean="0"/>
              <a:t>Engineering</a:t>
            </a:r>
            <a:r>
              <a:rPr lang="pt-BR" sz="1800" dirty="0" smtClean="0"/>
              <a:t> </a:t>
            </a:r>
            <a:r>
              <a:rPr lang="pt-BR" sz="1800" dirty="0" err="1"/>
              <a:t>Bacteria</a:t>
            </a:r>
            <a:r>
              <a:rPr lang="pt-BR" sz="1800" dirty="0"/>
              <a:t> for </a:t>
            </a:r>
            <a:r>
              <a:rPr lang="pt-BR" sz="1800" dirty="0" err="1"/>
              <a:t>Bioremediation</a:t>
            </a:r>
            <a:r>
              <a:rPr lang="pt-BR" sz="1800" dirty="0"/>
              <a:t> </a:t>
            </a:r>
            <a:r>
              <a:rPr lang="pt-BR" sz="1800" dirty="0" err="1"/>
              <a:t>By</a:t>
            </a:r>
            <a:r>
              <a:rPr lang="pt-BR" sz="1800" dirty="0"/>
              <a:t> </a:t>
            </a:r>
            <a:r>
              <a:rPr lang="pt-BR" sz="1800" dirty="0" err="1"/>
              <a:t>Elen</a:t>
            </a:r>
            <a:r>
              <a:rPr lang="pt-BR" sz="1800" dirty="0"/>
              <a:t> Aquino Perpetuo, Cleide Barbieri Souza </a:t>
            </a:r>
            <a:r>
              <a:rPr lang="pt-BR" sz="1800" dirty="0" err="1"/>
              <a:t>and</a:t>
            </a:r>
            <a:r>
              <a:rPr lang="pt-BR" sz="1800" dirty="0"/>
              <a:t> Claudio Augusto </a:t>
            </a:r>
            <a:r>
              <a:rPr lang="pt-BR" sz="1800" dirty="0" err="1"/>
              <a:t>Oller</a:t>
            </a:r>
            <a:r>
              <a:rPr lang="pt-BR" sz="1800" dirty="0"/>
              <a:t> Nascimento </a:t>
            </a:r>
            <a:r>
              <a:rPr lang="pt-BR" sz="1800" dirty="0" err="1"/>
              <a:t>Submitted</a:t>
            </a:r>
            <a:r>
              <a:rPr lang="pt-BR" sz="1800" dirty="0"/>
              <a:t>: </a:t>
            </a:r>
            <a:r>
              <a:rPr lang="pt-BR" sz="1800" dirty="0" err="1"/>
              <a:t>November</a:t>
            </a:r>
            <a:r>
              <a:rPr lang="pt-BR" sz="1800" dirty="0"/>
              <a:t> 3rd 2010Reviewed: </a:t>
            </a:r>
            <a:r>
              <a:rPr lang="pt-BR" sz="1800" dirty="0" err="1"/>
              <a:t>April</a:t>
            </a:r>
            <a:r>
              <a:rPr lang="pt-BR" sz="1800" dirty="0"/>
              <a:t> 4th 2011Published: August 1st </a:t>
            </a:r>
            <a:r>
              <a:rPr lang="pt-BR" sz="1800" dirty="0" smtClean="0"/>
              <a:t>2011.DOI</a:t>
            </a:r>
            <a:r>
              <a:rPr lang="pt-BR" sz="1800" dirty="0"/>
              <a:t>: 10.5772/19546</a:t>
            </a:r>
          </a:p>
          <a:p>
            <a:pPr algn="just">
              <a:lnSpc>
                <a:spcPct val="150000"/>
              </a:lnSpc>
            </a:pPr>
            <a:r>
              <a:rPr lang="pt-BR" sz="1800" dirty="0" smtClean="0"/>
              <a:t> </a:t>
            </a:r>
            <a:r>
              <a:rPr lang="pt-BR" sz="1800" dirty="0"/>
              <a:t>Katia Regina Evaristo de Jesus. Biotecnologia ambiental: aplicações e oportunidades para o Brasil. Embrapa Meio Ambiente - Empresa Brasileira de Pesquisa Agropecuária. Meio Ambiente: múltiplos olhares </a:t>
            </a:r>
            <a:r>
              <a:rPr lang="pt-BR" sz="1800" dirty="0" smtClean="0"/>
              <a:t>1171.</a:t>
            </a:r>
          </a:p>
          <a:p>
            <a:pPr algn="just">
              <a:lnSpc>
                <a:spcPct val="150000"/>
              </a:lnSpc>
            </a:pPr>
            <a:r>
              <a:rPr lang="pt-BR" sz="1800" dirty="0" err="1" smtClean="0"/>
              <a:t>Biotechnology</a:t>
            </a:r>
            <a:r>
              <a:rPr lang="pt-BR" sz="1800" dirty="0" smtClean="0"/>
              <a:t> </a:t>
            </a:r>
            <a:r>
              <a:rPr lang="pt-BR" sz="1800" dirty="0" err="1"/>
              <a:t>microbiology</a:t>
            </a:r>
            <a:r>
              <a:rPr lang="pt-BR" sz="1800" dirty="0"/>
              <a:t> </a:t>
            </a:r>
            <a:r>
              <a:rPr lang="pt-BR" sz="1800" dirty="0" err="1"/>
              <a:t>immunology</a:t>
            </a:r>
            <a:r>
              <a:rPr lang="pt-BR" sz="1800" dirty="0"/>
              <a:t>. A T </a:t>
            </a:r>
            <a:r>
              <a:rPr lang="pt-BR" sz="1800" dirty="0" err="1"/>
              <a:t>Thomas,P</a:t>
            </a:r>
            <a:r>
              <a:rPr lang="pt-BR" sz="1800" dirty="0"/>
              <a:t> </a:t>
            </a:r>
            <a:r>
              <a:rPr lang="pt-BR" sz="1800" dirty="0" err="1"/>
              <a:t>Cyril,Boby</a:t>
            </a:r>
            <a:r>
              <a:rPr lang="pt-BR" sz="1800" dirty="0"/>
              <a:t> </a:t>
            </a:r>
            <a:r>
              <a:rPr lang="pt-BR" sz="1800" dirty="0" err="1"/>
              <a:t>jose</a:t>
            </a:r>
            <a:r>
              <a:rPr lang="pt-BR" sz="1800" dirty="0"/>
              <a:t> – </a:t>
            </a:r>
            <a:r>
              <a:rPr lang="pt-BR" sz="1800" dirty="0" err="1"/>
              <a:t>Manjusha</a:t>
            </a:r>
            <a:r>
              <a:rPr lang="pt-BR" sz="1800" dirty="0"/>
              <a:t> </a:t>
            </a:r>
            <a:r>
              <a:rPr lang="pt-BR" sz="1800" dirty="0" err="1"/>
              <a:t>publication</a:t>
            </a:r>
            <a:endParaRPr lang="pt-BR" sz="1800" dirty="0"/>
          </a:p>
          <a:p>
            <a:pPr marL="586828" indent="-342900" algn="just">
              <a:buFontTx/>
              <a:buChar char="-"/>
            </a:pPr>
            <a:endParaRPr lang="pt-BR" sz="1800" dirty="0">
              <a:cs typeface="Arial"/>
            </a:endParaRPr>
          </a:p>
          <a:p>
            <a:pPr marL="586828" indent="-342900" algn="just">
              <a:buFontTx/>
              <a:buChar char="-"/>
            </a:pPr>
            <a:endParaRPr lang="pt-BR" sz="1800" dirty="0">
              <a:cs typeface="Times New Roman"/>
            </a:endParaRPr>
          </a:p>
          <a:p>
            <a:pPr algn="just"/>
            <a:endParaRPr lang="pt-BR" sz="1800" dirty="0"/>
          </a:p>
          <a:p>
            <a:pPr algn="just"/>
            <a:endParaRPr lang="pt-BR" sz="1800" dirty="0"/>
          </a:p>
        </p:txBody>
      </p:sp>
      <p:sp>
        <p:nvSpPr>
          <p:cNvPr id="4" name="Espaço Reservado para Número de Slide 3"/>
          <p:cNvSpPr>
            <a:spLocks noGrp="1"/>
          </p:cNvSpPr>
          <p:nvPr>
            <p:ph type="sldNum" sz="quarter" idx="12"/>
          </p:nvPr>
        </p:nvSpPr>
        <p:spPr/>
        <p:txBody>
          <a:bodyPr/>
          <a:lstStyle/>
          <a:p>
            <a:fld id="{E36D1638-8690-4664-9A67-0649ADF23F1F}" type="slidenum">
              <a:rPr lang="pt-BR" smtClean="0"/>
              <a:t>36</a:t>
            </a:fld>
            <a:endParaRPr lang="pt-BR"/>
          </a:p>
        </p:txBody>
      </p:sp>
    </p:spTree>
    <p:extLst>
      <p:ext uri="{BB962C8B-B14F-4D97-AF65-F5344CB8AC3E}">
        <p14:creationId xmlns:p14="http://schemas.microsoft.com/office/powerpoint/2010/main" val="1445975840"/>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O Earth 2 é uma terra virtual e está se tornando viral - o que você precisa  sabe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CaixaDeTexto 1"/>
          <p:cNvSpPr txBox="1"/>
          <p:nvPr/>
        </p:nvSpPr>
        <p:spPr>
          <a:xfrm>
            <a:off x="2423591" y="2115097"/>
            <a:ext cx="7344816" cy="3724096"/>
          </a:xfrm>
          <a:prstGeom prst="rect">
            <a:avLst/>
          </a:prstGeom>
          <a:noFill/>
        </p:spPr>
        <p:txBody>
          <a:bodyPr wrap="square" rtlCol="0">
            <a:spAutoFit/>
          </a:bodyPr>
          <a:lstStyle/>
          <a:p>
            <a:pPr algn="ctr"/>
            <a:r>
              <a:rPr lang="pt-BR" sz="3200" b="1" dirty="0">
                <a:solidFill>
                  <a:schemeClr val="bg1"/>
                </a:solidFill>
                <a:latin typeface="Times New Roman" panose="02020603050405020304" pitchFamily="18" charset="0"/>
                <a:cs typeface="Times New Roman" panose="02020603050405020304" pitchFamily="18" charset="0"/>
              </a:rPr>
              <a:t>Grata a todos pela Atenção!</a:t>
            </a:r>
          </a:p>
          <a:p>
            <a:pPr algn="ctr"/>
            <a:r>
              <a:rPr lang="pt-BR" sz="3200" b="1" dirty="0">
                <a:solidFill>
                  <a:schemeClr val="bg1"/>
                </a:solidFill>
                <a:latin typeface="Times New Roman" panose="02020603050405020304" pitchFamily="18" charset="0"/>
                <a:cs typeface="Times New Roman" panose="02020603050405020304" pitchFamily="18" charset="0"/>
              </a:rPr>
              <a:t>Contem comigo,</a:t>
            </a:r>
          </a:p>
          <a:p>
            <a:pPr algn="ctr"/>
            <a:r>
              <a:rPr lang="pt-BR" sz="3200" b="1" dirty="0">
                <a:solidFill>
                  <a:schemeClr val="bg1"/>
                </a:solidFill>
                <a:latin typeface="Times New Roman" panose="02020603050405020304" pitchFamily="18" charset="0"/>
                <a:cs typeface="Times New Roman" panose="02020603050405020304" pitchFamily="18" charset="0"/>
              </a:rPr>
              <a:t> </a:t>
            </a:r>
          </a:p>
          <a:p>
            <a:pPr algn="ctr"/>
            <a:r>
              <a:rPr lang="pt-BR" sz="2800" dirty="0">
                <a:solidFill>
                  <a:schemeClr val="bg1"/>
                </a:solidFill>
                <a:latin typeface="Times New Roman" panose="02020603050405020304" pitchFamily="18" charset="0"/>
                <a:cs typeface="Times New Roman" panose="02020603050405020304" pitchFamily="18" charset="0"/>
              </a:rPr>
              <a:t>Prof. Elidamar </a:t>
            </a:r>
            <a:r>
              <a:rPr lang="pt-BR" sz="2800" dirty="0" smtClean="0">
                <a:solidFill>
                  <a:schemeClr val="bg1"/>
                </a:solidFill>
                <a:latin typeface="Times New Roman" panose="02020603050405020304" pitchFamily="18" charset="0"/>
                <a:cs typeface="Times New Roman" panose="02020603050405020304" pitchFamily="18" charset="0"/>
              </a:rPr>
              <a:t>Nunes </a:t>
            </a:r>
            <a:endParaRPr lang="pt-BR" sz="2800" dirty="0">
              <a:solidFill>
                <a:schemeClr val="bg1"/>
              </a:solidFill>
              <a:latin typeface="Times New Roman" panose="02020603050405020304" pitchFamily="18" charset="0"/>
              <a:cs typeface="Times New Roman" panose="02020603050405020304" pitchFamily="18" charset="0"/>
            </a:endParaRPr>
          </a:p>
          <a:p>
            <a:pPr algn="ctr"/>
            <a:endParaRPr lang="pt-BR" sz="2800" dirty="0">
              <a:solidFill>
                <a:schemeClr val="bg1"/>
              </a:solidFill>
              <a:latin typeface="Times New Roman" panose="02020603050405020304" pitchFamily="18" charset="0"/>
              <a:cs typeface="Times New Roman" panose="02020603050405020304" pitchFamily="18" charset="0"/>
            </a:endParaRPr>
          </a:p>
          <a:p>
            <a:pPr algn="ctr"/>
            <a:r>
              <a:rPr lang="pt-BR" sz="2800" dirty="0" err="1">
                <a:solidFill>
                  <a:schemeClr val="bg1"/>
                </a:solidFill>
                <a:latin typeface="Times New Roman" panose="02020603050405020304" pitchFamily="18" charset="0"/>
                <a:cs typeface="Times New Roman" panose="02020603050405020304" pitchFamily="18" charset="0"/>
              </a:rPr>
              <a:t>Email</a:t>
            </a:r>
            <a:r>
              <a:rPr lang="pt-BR" sz="2800" dirty="0">
                <a:solidFill>
                  <a:schemeClr val="bg1"/>
                </a:solidFill>
                <a:latin typeface="Times New Roman" panose="02020603050405020304" pitchFamily="18" charset="0"/>
                <a:cs typeface="Times New Roman" panose="02020603050405020304" pitchFamily="18" charset="0"/>
              </a:rPr>
              <a:t> : </a:t>
            </a:r>
            <a:r>
              <a:rPr lang="pt-BR" sz="2800" dirty="0">
                <a:solidFill>
                  <a:schemeClr val="bg1"/>
                </a:solidFill>
                <a:latin typeface="Times New Roman" panose="02020603050405020304" pitchFamily="18" charset="0"/>
                <a:cs typeface="Times New Roman" panose="02020603050405020304" pitchFamily="18" charset="0"/>
                <a:hlinkClick r:id="rId3"/>
              </a:rPr>
              <a:t>elidamarnunes@usp.br</a:t>
            </a:r>
            <a:r>
              <a:rPr lang="pt-BR" sz="2800" dirty="0">
                <a:solidFill>
                  <a:schemeClr val="bg1"/>
                </a:solidFill>
                <a:latin typeface="Times New Roman" panose="02020603050405020304" pitchFamily="18" charset="0"/>
                <a:cs typeface="Times New Roman" panose="02020603050405020304" pitchFamily="18" charset="0"/>
              </a:rPr>
              <a:t> </a:t>
            </a:r>
          </a:p>
          <a:p>
            <a:pPr algn="ctr"/>
            <a:endParaRPr lang="pt-BR" sz="2800" dirty="0">
              <a:solidFill>
                <a:schemeClr val="bg1"/>
              </a:solidFill>
              <a:latin typeface="Times New Roman" panose="02020603050405020304" pitchFamily="18" charset="0"/>
              <a:cs typeface="Times New Roman" panose="02020603050405020304" pitchFamily="18" charset="0"/>
            </a:endParaRPr>
          </a:p>
          <a:p>
            <a:pPr algn="ctr"/>
            <a:endParaRPr lang="pt-BR" sz="2800" dirty="0">
              <a:solidFill>
                <a:schemeClr val="bg1"/>
              </a:solidFill>
              <a:latin typeface="Times New Roman" panose="02020603050405020304" pitchFamily="18" charset="0"/>
              <a:cs typeface="Times New Roman" panose="02020603050405020304" pitchFamily="18" charset="0"/>
            </a:endParaRPr>
          </a:p>
        </p:txBody>
      </p:sp>
      <p:sp>
        <p:nvSpPr>
          <p:cNvPr id="5" name="Espaço Reservado para Número de Slide 4"/>
          <p:cNvSpPr>
            <a:spLocks noGrp="1"/>
          </p:cNvSpPr>
          <p:nvPr>
            <p:ph type="sldNum" sz="quarter" idx="12"/>
          </p:nvPr>
        </p:nvSpPr>
        <p:spPr/>
        <p:txBody>
          <a:bodyPr/>
          <a:lstStyle/>
          <a:p>
            <a:fld id="{95470915-2C74-4C35-BE72-707C68BC48E5}" type="slidenum">
              <a:rPr lang="pt-BR" smtClean="0"/>
              <a:t>37</a:t>
            </a:fld>
            <a:endParaRPr lang="pt-BR" dirty="0"/>
          </a:p>
        </p:txBody>
      </p:sp>
    </p:spTree>
    <p:extLst>
      <p:ext uri="{BB962C8B-B14F-4D97-AF65-F5344CB8AC3E}">
        <p14:creationId xmlns:p14="http://schemas.microsoft.com/office/powerpoint/2010/main" val="14799720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11182" y="2017341"/>
            <a:ext cx="5069156" cy="1685787"/>
          </a:xfrm>
        </p:spPr>
        <p:txBody>
          <a:bodyPr>
            <a:noAutofit/>
          </a:bodyPr>
          <a:lstStyle/>
          <a:p>
            <a:pPr algn="just"/>
            <a:r>
              <a:rPr lang="pt-BR" sz="2400" dirty="0" smtClean="0"/>
              <a:t>É o </a:t>
            </a:r>
            <a:r>
              <a:rPr lang="pt-BR" sz="2400" dirty="0"/>
              <a:t>nome que recebe o processo em que os organismos </a:t>
            </a:r>
            <a:r>
              <a:rPr lang="pt-BR" sz="2400" dirty="0" smtClean="0"/>
              <a:t>vivos, plantas/microrganismos </a:t>
            </a:r>
            <a:r>
              <a:rPr lang="pt-BR" sz="2400" dirty="0"/>
              <a:t>podem ser usados para </a:t>
            </a:r>
            <a:r>
              <a:rPr lang="pt-BR" sz="2400" dirty="0" smtClean="0"/>
              <a:t>remoção/redução substâncias </a:t>
            </a:r>
            <a:r>
              <a:rPr lang="pt-BR" sz="2400" dirty="0"/>
              <a:t>poluentes </a:t>
            </a:r>
            <a:r>
              <a:rPr lang="pt-BR" sz="2400" dirty="0" smtClean="0"/>
              <a:t>nos ambientes.</a:t>
            </a:r>
          </a:p>
          <a:p>
            <a:pPr marL="0" indent="0" algn="just">
              <a:buNone/>
            </a:pPr>
            <a:endParaRPr lang="pt-BR" sz="2400" dirty="0" smtClean="0"/>
          </a:p>
          <a:p>
            <a:pPr algn="just"/>
            <a:r>
              <a:rPr lang="pt-BR" sz="2400" dirty="0" smtClean="0"/>
              <a:t>Esse </a:t>
            </a:r>
            <a:r>
              <a:rPr lang="pt-BR" sz="2400" dirty="0"/>
              <a:t>método </a:t>
            </a:r>
            <a:r>
              <a:rPr lang="pt-BR" sz="2400" dirty="0" smtClean="0"/>
              <a:t>é recomendado </a:t>
            </a:r>
            <a:r>
              <a:rPr lang="pt-BR" sz="2400" dirty="0"/>
              <a:t>pela comunidade científica, pois não </a:t>
            </a:r>
            <a:r>
              <a:rPr lang="pt-BR" sz="2400" dirty="0" smtClean="0"/>
              <a:t>causa/ou causa </a:t>
            </a:r>
            <a:r>
              <a:rPr lang="pt-BR" sz="2400" dirty="0"/>
              <a:t>menos  poluição </a:t>
            </a:r>
            <a:r>
              <a:rPr lang="pt-BR" sz="2400" dirty="0" smtClean="0"/>
              <a:t>secundária, do </a:t>
            </a:r>
            <a:r>
              <a:rPr lang="pt-BR" sz="2400" dirty="0"/>
              <a:t>que os outros métodos. </a:t>
            </a:r>
            <a:endParaRPr lang="pt-BR" sz="2400" dirty="0" smtClean="0"/>
          </a:p>
        </p:txBody>
      </p:sp>
      <p:sp>
        <p:nvSpPr>
          <p:cNvPr id="4" name="Espaço Reservado para Número de Slide 3"/>
          <p:cNvSpPr>
            <a:spLocks noGrp="1"/>
          </p:cNvSpPr>
          <p:nvPr>
            <p:ph type="sldNum" sz="quarter" idx="12"/>
          </p:nvPr>
        </p:nvSpPr>
        <p:spPr>
          <a:xfrm>
            <a:off x="9329056" y="6286249"/>
            <a:ext cx="2743200" cy="365125"/>
          </a:xfrm>
        </p:spPr>
        <p:txBody>
          <a:bodyPr/>
          <a:lstStyle/>
          <a:p>
            <a:fld id="{E36D1638-8690-4664-9A67-0649ADF23F1F}" type="slidenum">
              <a:rPr lang="pt-BR" smtClean="0"/>
              <a:t>4</a:t>
            </a:fld>
            <a:endParaRPr lang="pt-BR"/>
          </a:p>
        </p:txBody>
      </p:sp>
      <p:sp>
        <p:nvSpPr>
          <p:cNvPr id="9" name="Título 1"/>
          <p:cNvSpPr txBox="1">
            <a:spLocks/>
          </p:cNvSpPr>
          <p:nvPr/>
        </p:nvSpPr>
        <p:spPr>
          <a:xfrm>
            <a:off x="3404167" y="559914"/>
            <a:ext cx="5302926" cy="922502"/>
          </a:xfrm>
          <a:prstGeom prst="rect">
            <a:avLst/>
          </a:prstGeom>
        </p:spPr>
        <p:txBody>
          <a:bodyPr vert="horz" lIns="91440" tIns="45720" rIns="91440" bIns="45720" rtlCol="0" anchor="ctr">
            <a:normAutofit fontScale="92500"/>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600" b="1" i="1" dirty="0" smtClean="0">
                <a:solidFill>
                  <a:srgbClr val="0070C0"/>
                </a:solidFill>
                <a:latin typeface="+mn-lt"/>
              </a:rPr>
              <a:t>Conceitos - </a:t>
            </a:r>
            <a:r>
              <a:rPr lang="pt-BR" sz="3600" b="1" i="1" dirty="0" err="1" smtClean="0">
                <a:solidFill>
                  <a:srgbClr val="0070C0"/>
                </a:solidFill>
                <a:latin typeface="+mn-lt"/>
              </a:rPr>
              <a:t>Biorremediação</a:t>
            </a:r>
            <a:endParaRPr lang="pt-BR" sz="3600" b="1" i="1" dirty="0">
              <a:solidFill>
                <a:srgbClr val="0070C0"/>
              </a:solidFill>
              <a:latin typeface="+mn-lt"/>
            </a:endParaRPr>
          </a:p>
        </p:txBody>
      </p:sp>
      <p:pic>
        <p:nvPicPr>
          <p:cNvPr id="10" name="Imagem 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507095" y="2223403"/>
            <a:ext cx="6399995" cy="3572090"/>
          </a:xfrm>
          <a:prstGeom prst="rect">
            <a:avLst/>
          </a:prstGeom>
          <a:ln>
            <a:noFill/>
          </a:ln>
          <a:effectLst>
            <a:softEdge rad="112500"/>
          </a:effectLst>
        </p:spPr>
      </p:pic>
      <p:pic>
        <p:nvPicPr>
          <p:cNvPr id="11" name="Picture 2"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p:cNvSpPr>
            <a:spLocks noGrp="1" noChangeArrowheads="1"/>
          </p:cNvSpPr>
          <p:nvPr>
            <p:ph type="title" idx="4294967295"/>
          </p:nvPr>
        </p:nvSpPr>
        <p:spPr>
          <a:xfrm>
            <a:off x="1964966" y="-197193"/>
            <a:ext cx="8675477" cy="1143000"/>
          </a:xfrm>
        </p:spPr>
        <p:txBody>
          <a:bodyPr>
            <a:normAutofit fontScale="90000"/>
          </a:bodyPr>
          <a:lstStyle/>
          <a:p>
            <a:pPr algn="ctr" eaLnBrk="1" hangingPunct="1"/>
            <a:r>
              <a:rPr lang="pt-BR" altLang="pt-BR" sz="4000" b="1" dirty="0" smtClean="0">
                <a:solidFill>
                  <a:srgbClr val="FF0000"/>
                </a:solidFill>
                <a:latin typeface="+mn-lt"/>
              </a:rPr>
              <a:t>1. BIORREMEDIAÇÃO - CONTEXTUALIZAÇÕES</a:t>
            </a:r>
          </a:p>
        </p:txBody>
      </p:sp>
    </p:spTree>
    <p:extLst>
      <p:ext uri="{BB962C8B-B14F-4D97-AF65-F5344CB8AC3E}">
        <p14:creationId xmlns:p14="http://schemas.microsoft.com/office/powerpoint/2010/main" val="130917937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27605" y="1864313"/>
            <a:ext cx="6688350" cy="2751134"/>
          </a:xfrm>
        </p:spPr>
        <p:txBody>
          <a:bodyPr>
            <a:noAutofit/>
          </a:bodyPr>
          <a:lstStyle/>
          <a:p>
            <a:pPr algn="just"/>
            <a:r>
              <a:rPr lang="pt-BR" sz="2400" dirty="0" smtClean="0"/>
              <a:t>Analisar área afetada;</a:t>
            </a:r>
            <a:endParaRPr lang="pt-BR" sz="2400" dirty="0"/>
          </a:p>
          <a:p>
            <a:pPr algn="just"/>
            <a:r>
              <a:rPr lang="pt-BR" sz="2400" dirty="0"/>
              <a:t>Avaliação da natureza do composto que será </a:t>
            </a:r>
            <a:r>
              <a:rPr lang="pt-BR" sz="2400" dirty="0" smtClean="0"/>
              <a:t>usado;</a:t>
            </a:r>
            <a:endParaRPr lang="pt-BR" sz="2400" dirty="0"/>
          </a:p>
          <a:p>
            <a:pPr algn="just"/>
            <a:r>
              <a:rPr lang="pt-BR" sz="2400" dirty="0"/>
              <a:t>Caracterização da poluição – contaminação do </a:t>
            </a:r>
            <a:r>
              <a:rPr lang="pt-BR" sz="2400" dirty="0" smtClean="0"/>
              <a:t>ambiente;</a:t>
            </a:r>
            <a:endParaRPr lang="pt-BR" sz="2400" dirty="0"/>
          </a:p>
          <a:p>
            <a:pPr algn="just"/>
            <a:r>
              <a:rPr lang="pt-BR" sz="2400" dirty="0"/>
              <a:t>Planejamento do melhor tipo de </a:t>
            </a:r>
            <a:r>
              <a:rPr lang="pt-BR" sz="2400" dirty="0" err="1"/>
              <a:t>biorremediação</a:t>
            </a:r>
            <a:r>
              <a:rPr lang="pt-BR" sz="2400" dirty="0"/>
              <a:t> que pode ser </a:t>
            </a:r>
            <a:r>
              <a:rPr lang="pt-BR" sz="2400" dirty="0" smtClean="0"/>
              <a:t>usado;</a:t>
            </a:r>
            <a:endParaRPr lang="pt-BR" sz="2400" dirty="0"/>
          </a:p>
          <a:p>
            <a:pPr algn="just"/>
            <a:r>
              <a:rPr lang="pt-BR" sz="2400" dirty="0"/>
              <a:t>Decisão por </a:t>
            </a:r>
            <a:r>
              <a:rPr lang="pt-BR" sz="2400" dirty="0" err="1"/>
              <a:t>biorremediação</a:t>
            </a:r>
            <a:r>
              <a:rPr lang="pt-BR" sz="2400" dirty="0"/>
              <a:t> </a:t>
            </a:r>
            <a:r>
              <a:rPr lang="pt-BR" sz="2400" i="1" dirty="0"/>
              <a:t>in situ </a:t>
            </a:r>
            <a:r>
              <a:rPr lang="pt-BR" sz="2400" dirty="0"/>
              <a:t>ou </a:t>
            </a:r>
            <a:r>
              <a:rPr lang="pt-BR" sz="2400" i="1" dirty="0" err="1"/>
              <a:t>ex</a:t>
            </a:r>
            <a:r>
              <a:rPr lang="pt-BR" sz="2400" i="1" dirty="0"/>
              <a:t> </a:t>
            </a:r>
            <a:r>
              <a:rPr lang="pt-BR" sz="2400" i="1" dirty="0" smtClean="0"/>
              <a:t>situ;</a:t>
            </a:r>
            <a:endParaRPr lang="pt-BR" sz="2400" dirty="0"/>
          </a:p>
          <a:p>
            <a:pPr algn="just"/>
            <a:r>
              <a:rPr lang="pt-BR" sz="2400" dirty="0" smtClean="0"/>
              <a:t>Posteriormente, escolher processo </a:t>
            </a:r>
            <a:r>
              <a:rPr lang="pt-BR" sz="2400" dirty="0"/>
              <a:t>de </a:t>
            </a:r>
            <a:r>
              <a:rPr lang="pt-BR" sz="2400" dirty="0" err="1" smtClean="0"/>
              <a:t>biorremediação</a:t>
            </a:r>
            <a:r>
              <a:rPr lang="pt-BR" sz="2400" dirty="0" smtClean="0"/>
              <a:t>/plantas </a:t>
            </a:r>
            <a:r>
              <a:rPr lang="pt-BR" sz="2400" dirty="0"/>
              <a:t>ou microrganismos.</a:t>
            </a:r>
          </a:p>
          <a:p>
            <a:pPr algn="just"/>
            <a:endParaRPr lang="pt-BR" sz="2400" dirty="0"/>
          </a:p>
        </p:txBody>
      </p:sp>
      <p:sp>
        <p:nvSpPr>
          <p:cNvPr id="10" name="Título 1"/>
          <p:cNvSpPr txBox="1">
            <a:spLocks/>
          </p:cNvSpPr>
          <p:nvPr/>
        </p:nvSpPr>
        <p:spPr>
          <a:xfrm>
            <a:off x="2106955" y="486240"/>
            <a:ext cx="9010988" cy="922502"/>
          </a:xfrm>
          <a:prstGeom prst="rect">
            <a:avLst/>
          </a:prstGeom>
        </p:spPr>
        <p:txBody>
          <a:bodyPr vert="horz" lIns="91440" tIns="45720" rIns="91440" bIns="45720" rtlCol="0" anchor="ctr">
            <a:norm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r>
              <a:rPr lang="pt-BR" sz="3200" b="1" i="1" dirty="0" smtClean="0">
                <a:solidFill>
                  <a:srgbClr val="0070C0"/>
                </a:solidFill>
                <a:latin typeface="+mn-lt"/>
              </a:rPr>
              <a:t>O que devo considerar na </a:t>
            </a:r>
            <a:r>
              <a:rPr lang="pt-BR" sz="3200" b="1" i="1" dirty="0" err="1" smtClean="0">
                <a:solidFill>
                  <a:srgbClr val="0070C0"/>
                </a:solidFill>
                <a:latin typeface="+mn-lt"/>
              </a:rPr>
              <a:t>Biorremediação</a:t>
            </a:r>
            <a:r>
              <a:rPr lang="pt-BR" sz="3200" b="1" i="1" dirty="0" smtClean="0">
                <a:solidFill>
                  <a:srgbClr val="0070C0"/>
                </a:solidFill>
                <a:latin typeface="+mn-lt"/>
              </a:rPr>
              <a:t> ?</a:t>
            </a:r>
            <a:endParaRPr lang="pt-BR" sz="3200" b="1" i="1" dirty="0">
              <a:solidFill>
                <a:srgbClr val="0070C0"/>
              </a:solidFill>
              <a:latin typeface="+mn-lt"/>
            </a:endParaRPr>
          </a:p>
        </p:txBody>
      </p:sp>
      <p:pic>
        <p:nvPicPr>
          <p:cNvPr id="3074" name="Picture 2" descr="Bioremediation Basics | O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280210" y="2074144"/>
            <a:ext cx="4705727" cy="3139301"/>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1" name="Picture 2"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12" name="Rectangle 2"/>
          <p:cNvSpPr>
            <a:spLocks noGrp="1" noChangeArrowheads="1"/>
          </p:cNvSpPr>
          <p:nvPr>
            <p:ph type="title" idx="4294967295"/>
          </p:nvPr>
        </p:nvSpPr>
        <p:spPr>
          <a:xfrm>
            <a:off x="1964966" y="-197193"/>
            <a:ext cx="8675477" cy="1143000"/>
          </a:xfrm>
        </p:spPr>
        <p:txBody>
          <a:bodyPr>
            <a:normAutofit fontScale="90000"/>
          </a:bodyPr>
          <a:lstStyle/>
          <a:p>
            <a:pPr algn="ctr" eaLnBrk="1" hangingPunct="1"/>
            <a:r>
              <a:rPr lang="pt-BR" altLang="pt-BR" sz="4000" b="1" dirty="0" smtClean="0">
                <a:solidFill>
                  <a:srgbClr val="FF0000"/>
                </a:solidFill>
                <a:latin typeface="+mn-lt"/>
              </a:rPr>
              <a:t>1. BIORREMEDIAÇÃO - CONTEXTUALIZAÇÕES</a:t>
            </a:r>
          </a:p>
        </p:txBody>
      </p:sp>
      <p:sp>
        <p:nvSpPr>
          <p:cNvPr id="8" name="Espaço Reservado para Número de Slide 7"/>
          <p:cNvSpPr>
            <a:spLocks noGrp="1"/>
          </p:cNvSpPr>
          <p:nvPr>
            <p:ph type="sldNum" sz="quarter" idx="12"/>
          </p:nvPr>
        </p:nvSpPr>
        <p:spPr/>
        <p:txBody>
          <a:bodyPr/>
          <a:lstStyle/>
          <a:p>
            <a:fld id="{9E1A08A7-2995-4C31-B488-9B29FD58C060}" type="slidenum">
              <a:rPr lang="pt-BR" smtClean="0"/>
              <a:t>5</a:t>
            </a:fld>
            <a:endParaRPr lang="pt-BR"/>
          </a:p>
        </p:txBody>
      </p:sp>
    </p:spTree>
    <p:extLst>
      <p:ext uri="{BB962C8B-B14F-4D97-AF65-F5344CB8AC3E}">
        <p14:creationId xmlns:p14="http://schemas.microsoft.com/office/powerpoint/2010/main" val="3237201171"/>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283754" y="1693428"/>
            <a:ext cx="11709780" cy="2044947"/>
          </a:xfrm>
        </p:spPr>
        <p:txBody>
          <a:bodyPr>
            <a:noAutofit/>
          </a:bodyPr>
          <a:lstStyle/>
          <a:p>
            <a:pPr marL="0" indent="0" algn="just">
              <a:lnSpc>
                <a:spcPct val="100000"/>
              </a:lnSpc>
              <a:spcBef>
                <a:spcPts val="0"/>
              </a:spcBef>
              <a:buNone/>
            </a:pPr>
            <a:r>
              <a:rPr lang="pt-BR" sz="2400" b="1" u="sng" dirty="0" err="1" smtClean="0">
                <a:solidFill>
                  <a:schemeClr val="accent5">
                    <a:lumMod val="75000"/>
                  </a:schemeClr>
                </a:solidFill>
              </a:rPr>
              <a:t>Degradabilidade</a:t>
            </a:r>
            <a:r>
              <a:rPr lang="pt-BR" sz="2400" b="1" u="sng" dirty="0" smtClean="0">
                <a:solidFill>
                  <a:schemeClr val="accent5">
                    <a:lumMod val="75000"/>
                  </a:schemeClr>
                </a:solidFill>
              </a:rPr>
              <a:t> </a:t>
            </a:r>
            <a:r>
              <a:rPr lang="pt-BR" sz="2400" b="1" u="sng" dirty="0">
                <a:solidFill>
                  <a:schemeClr val="accent5">
                    <a:lumMod val="75000"/>
                  </a:schemeClr>
                </a:solidFill>
              </a:rPr>
              <a:t>de </a:t>
            </a:r>
            <a:r>
              <a:rPr lang="pt-BR" sz="2400" b="1" u="sng" dirty="0" smtClean="0">
                <a:solidFill>
                  <a:schemeClr val="accent5">
                    <a:lumMod val="75000"/>
                  </a:schemeClr>
                </a:solidFill>
              </a:rPr>
              <a:t>contaminantes;</a:t>
            </a:r>
            <a:r>
              <a:rPr lang="pt-BR" sz="2400" b="1" dirty="0" smtClean="0">
                <a:solidFill>
                  <a:schemeClr val="accent5">
                    <a:lumMod val="75000"/>
                  </a:schemeClr>
                </a:solidFill>
              </a:rPr>
              <a:t> </a:t>
            </a:r>
          </a:p>
          <a:p>
            <a:pPr marL="514350" indent="-514350" algn="just">
              <a:lnSpc>
                <a:spcPct val="100000"/>
              </a:lnSpc>
              <a:spcBef>
                <a:spcPts val="0"/>
              </a:spcBef>
              <a:buAutoNum type="romanLcParenR"/>
            </a:pPr>
            <a:r>
              <a:rPr lang="pt-BR" sz="2400" dirty="0" smtClean="0"/>
              <a:t>a </a:t>
            </a:r>
            <a:r>
              <a:rPr lang="pt-BR" sz="2400" dirty="0"/>
              <a:t>biodegradabilidade de um composto </a:t>
            </a:r>
            <a:r>
              <a:rPr lang="pt-BR" sz="2400" dirty="0">
                <a:solidFill>
                  <a:schemeClr val="accent1">
                    <a:lumMod val="75000"/>
                  </a:schemeClr>
                </a:solidFill>
              </a:rPr>
              <a:t>é </a:t>
            </a:r>
            <a:r>
              <a:rPr lang="pt-BR" sz="2400" dirty="0" smtClean="0">
                <a:solidFill>
                  <a:schemeClr val="accent1">
                    <a:lumMod val="75000"/>
                  </a:schemeClr>
                </a:solidFill>
              </a:rPr>
              <a:t>alta </a:t>
            </a:r>
            <a:r>
              <a:rPr lang="pt-BR" sz="2400" dirty="0">
                <a:solidFill>
                  <a:schemeClr val="accent1">
                    <a:lumMod val="75000"/>
                  </a:schemeClr>
                </a:solidFill>
              </a:rPr>
              <a:t>se o composto ocorre naturalmente </a:t>
            </a:r>
            <a:r>
              <a:rPr lang="pt-BR" sz="2400" dirty="0" smtClean="0"/>
              <a:t>no ambiente; </a:t>
            </a:r>
          </a:p>
          <a:p>
            <a:pPr marL="514350" indent="-514350" algn="just">
              <a:lnSpc>
                <a:spcPct val="100000"/>
              </a:lnSpc>
              <a:spcBef>
                <a:spcPts val="0"/>
              </a:spcBef>
              <a:buAutoNum type="romanLcParenR"/>
            </a:pPr>
            <a:r>
              <a:rPr lang="pt-BR" sz="2400" dirty="0" smtClean="0"/>
              <a:t>a extensão </a:t>
            </a:r>
            <a:r>
              <a:rPr lang="pt-BR" sz="2400" dirty="0"/>
              <a:t>na qual o </a:t>
            </a:r>
            <a:r>
              <a:rPr lang="pt-BR" sz="2400" dirty="0">
                <a:solidFill>
                  <a:schemeClr val="accent1">
                    <a:lumMod val="75000"/>
                  </a:schemeClr>
                </a:solidFill>
              </a:rPr>
              <a:t>composto é </a:t>
            </a:r>
            <a:r>
              <a:rPr lang="pt-BR" sz="2400" dirty="0" smtClean="0">
                <a:solidFill>
                  <a:schemeClr val="accent1">
                    <a:lumMod val="75000"/>
                  </a:schemeClr>
                </a:solidFill>
              </a:rPr>
              <a:t>metabolizado </a:t>
            </a:r>
            <a:r>
              <a:rPr lang="pt-BR" sz="2400" dirty="0"/>
              <a:t>no meio ambiente é </a:t>
            </a:r>
            <a:r>
              <a:rPr lang="pt-BR" sz="2400" dirty="0" smtClean="0">
                <a:solidFill>
                  <a:schemeClr val="accent1">
                    <a:lumMod val="75000"/>
                  </a:schemeClr>
                </a:solidFill>
              </a:rPr>
              <a:t>determinada pela disponibilidade</a:t>
            </a:r>
            <a:r>
              <a:rPr lang="pt-BR" sz="2400" dirty="0" smtClean="0"/>
              <a:t> de </a:t>
            </a:r>
            <a:r>
              <a:rPr lang="pt-BR" sz="2400" dirty="0"/>
              <a:t>aceitadores </a:t>
            </a:r>
            <a:r>
              <a:rPr lang="pt-BR" sz="2400" dirty="0" smtClean="0"/>
              <a:t>desses receptores/</a:t>
            </a:r>
            <a:r>
              <a:rPr lang="pt-BR" sz="2400" dirty="0" smtClean="0">
                <a:solidFill>
                  <a:schemeClr val="accent1">
                    <a:lumMod val="75000"/>
                  </a:schemeClr>
                </a:solidFill>
              </a:rPr>
              <a:t>nutrientes</a:t>
            </a:r>
            <a:r>
              <a:rPr lang="pt-BR" sz="2400" dirty="0">
                <a:solidFill>
                  <a:schemeClr val="accent1">
                    <a:lumMod val="75000"/>
                  </a:schemeClr>
                </a:solidFill>
              </a:rPr>
              <a:t>.</a:t>
            </a:r>
          </a:p>
          <a:p>
            <a:pPr marL="0" indent="0">
              <a:lnSpc>
                <a:spcPct val="100000"/>
              </a:lnSpc>
              <a:spcBef>
                <a:spcPts val="0"/>
              </a:spcBef>
              <a:buNone/>
            </a:pPr>
            <a:endParaRPr lang="pt-BR" sz="2400" dirty="0"/>
          </a:p>
        </p:txBody>
      </p:sp>
      <p:sp>
        <p:nvSpPr>
          <p:cNvPr id="2" name="Espaço Reservado para Número de Slide 1"/>
          <p:cNvSpPr>
            <a:spLocks noGrp="1"/>
          </p:cNvSpPr>
          <p:nvPr>
            <p:ph type="sldNum" sz="quarter" idx="12"/>
          </p:nvPr>
        </p:nvSpPr>
        <p:spPr/>
        <p:txBody>
          <a:bodyPr/>
          <a:lstStyle/>
          <a:p>
            <a:fld id="{E36D1638-8690-4664-9A67-0649ADF23F1F}" type="slidenum">
              <a:rPr lang="pt-BR" smtClean="0"/>
              <a:t>6</a:t>
            </a:fld>
            <a:endParaRPr lang="pt-BR"/>
          </a:p>
        </p:txBody>
      </p:sp>
      <p:pic>
        <p:nvPicPr>
          <p:cNvPr id="3074" name="Picture 2" descr="https://www.greendotbioplastics.com/wp-content/uploads/2019/02/Biodegradation-2.p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139335" y="4049959"/>
            <a:ext cx="5471265" cy="2671516"/>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p:cNvSpPr/>
          <p:nvPr/>
        </p:nvSpPr>
        <p:spPr>
          <a:xfrm>
            <a:off x="1581815" y="936674"/>
            <a:ext cx="9251187" cy="523220"/>
          </a:xfrm>
          <a:prstGeom prst="rect">
            <a:avLst/>
          </a:prstGeom>
        </p:spPr>
        <p:txBody>
          <a:bodyPr wrap="none">
            <a:spAutoFit/>
          </a:bodyPr>
          <a:lstStyle/>
          <a:p>
            <a:pPr algn="just"/>
            <a:r>
              <a:rPr lang="pt-BR" sz="2800" b="1" i="1" dirty="0">
                <a:solidFill>
                  <a:srgbClr val="0070C0"/>
                </a:solidFill>
              </a:rPr>
              <a:t>Fatores críticos, o que considerar no uso de </a:t>
            </a:r>
            <a:r>
              <a:rPr lang="pt-BR" sz="2800" b="1" i="1" dirty="0" err="1">
                <a:solidFill>
                  <a:srgbClr val="0070C0"/>
                </a:solidFill>
              </a:rPr>
              <a:t>biorremediação</a:t>
            </a:r>
            <a:r>
              <a:rPr lang="pt-BR" sz="2800" b="1" i="1" dirty="0">
                <a:solidFill>
                  <a:srgbClr val="0070C0"/>
                </a:solidFill>
              </a:rPr>
              <a:t> ?</a:t>
            </a:r>
          </a:p>
        </p:txBody>
      </p:sp>
      <p:sp>
        <p:nvSpPr>
          <p:cNvPr id="9" name="Rectangle 2"/>
          <p:cNvSpPr>
            <a:spLocks noGrp="1" noChangeArrowheads="1"/>
          </p:cNvSpPr>
          <p:nvPr>
            <p:ph type="title" idx="4294967295"/>
          </p:nvPr>
        </p:nvSpPr>
        <p:spPr>
          <a:xfrm>
            <a:off x="1964966" y="-197193"/>
            <a:ext cx="8675477" cy="1143000"/>
          </a:xfrm>
        </p:spPr>
        <p:txBody>
          <a:bodyPr>
            <a:normAutofit fontScale="90000"/>
          </a:bodyPr>
          <a:lstStyle/>
          <a:p>
            <a:pPr algn="ctr" eaLnBrk="1" hangingPunct="1"/>
            <a:r>
              <a:rPr lang="pt-BR" altLang="pt-BR" sz="4000" b="1" dirty="0" smtClean="0">
                <a:solidFill>
                  <a:srgbClr val="FF0000"/>
                </a:solidFill>
                <a:latin typeface="+mn-lt"/>
              </a:rPr>
              <a:t>1. BIORREMEDIAÇÃO - CONTEXTUALIZAÇÕES</a:t>
            </a:r>
          </a:p>
        </p:txBody>
      </p:sp>
    </p:spTree>
    <p:extLst>
      <p:ext uri="{BB962C8B-B14F-4D97-AF65-F5344CB8AC3E}">
        <p14:creationId xmlns:p14="http://schemas.microsoft.com/office/powerpoint/2010/main" val="23495482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55415" y="1696869"/>
            <a:ext cx="8872675" cy="2026596"/>
          </a:xfrm>
        </p:spPr>
        <p:txBody>
          <a:bodyPr>
            <a:noAutofit/>
          </a:bodyPr>
          <a:lstStyle/>
          <a:p>
            <a:pPr marL="0" indent="0" algn="just">
              <a:lnSpc>
                <a:spcPct val="100000"/>
              </a:lnSpc>
              <a:spcBef>
                <a:spcPts val="0"/>
              </a:spcBef>
              <a:buNone/>
            </a:pPr>
            <a:r>
              <a:rPr lang="pt-BR" sz="2400" b="1" u="sng" dirty="0" smtClean="0">
                <a:solidFill>
                  <a:schemeClr val="accent5">
                    <a:lumMod val="75000"/>
                  </a:schemeClr>
                </a:solidFill>
              </a:rPr>
              <a:t>Proximidade </a:t>
            </a:r>
            <a:r>
              <a:rPr lang="pt-BR" sz="2400" b="1" u="sng" dirty="0">
                <a:solidFill>
                  <a:schemeClr val="accent5">
                    <a:lumMod val="75000"/>
                  </a:schemeClr>
                </a:solidFill>
              </a:rPr>
              <a:t>de receptores humanos e </a:t>
            </a:r>
            <a:r>
              <a:rPr lang="pt-BR" sz="2400" b="1" u="sng" dirty="0" smtClean="0">
                <a:solidFill>
                  <a:schemeClr val="accent5">
                    <a:lumMod val="75000"/>
                  </a:schemeClr>
                </a:solidFill>
              </a:rPr>
              <a:t>ambientais; </a:t>
            </a:r>
          </a:p>
          <a:p>
            <a:pPr marL="0" indent="0" algn="just">
              <a:lnSpc>
                <a:spcPct val="100000"/>
              </a:lnSpc>
              <a:spcBef>
                <a:spcPts val="0"/>
              </a:spcBef>
              <a:buNone/>
            </a:pPr>
            <a:endParaRPr lang="pt-BR" sz="2400" dirty="0" smtClean="0"/>
          </a:p>
          <a:p>
            <a:pPr marL="514350" indent="-514350" algn="just">
              <a:lnSpc>
                <a:spcPct val="100000"/>
              </a:lnSpc>
              <a:spcBef>
                <a:spcPts val="0"/>
              </a:spcBef>
              <a:buAutoNum type="romanLcParenR"/>
            </a:pPr>
            <a:r>
              <a:rPr lang="pt-BR" sz="2400" dirty="0" smtClean="0"/>
              <a:t>a </a:t>
            </a:r>
            <a:r>
              <a:rPr lang="pt-BR" sz="2400" dirty="0" err="1"/>
              <a:t>biorremediação</a:t>
            </a:r>
            <a:r>
              <a:rPr lang="pt-BR" sz="2400" dirty="0"/>
              <a:t> é </a:t>
            </a:r>
            <a:r>
              <a:rPr lang="pt-BR" sz="2400" dirty="0" smtClean="0"/>
              <a:t>apropriada </a:t>
            </a:r>
            <a:r>
              <a:rPr lang="pt-BR" sz="2400" dirty="0"/>
              <a:t>para </a:t>
            </a:r>
            <a:r>
              <a:rPr lang="pt-BR" sz="2400" dirty="0" smtClean="0"/>
              <a:t>local?</a:t>
            </a:r>
          </a:p>
          <a:p>
            <a:pPr marL="514350" indent="-514350" algn="just">
              <a:lnSpc>
                <a:spcPct val="100000"/>
              </a:lnSpc>
              <a:spcBef>
                <a:spcPts val="0"/>
              </a:spcBef>
              <a:buAutoNum type="romanLcParenR"/>
            </a:pPr>
            <a:r>
              <a:rPr lang="pt-BR" sz="2400" dirty="0" smtClean="0"/>
              <a:t>depende da </a:t>
            </a:r>
            <a:r>
              <a:rPr lang="pt-BR" sz="2400" dirty="0"/>
              <a:t>taxa e a extensão da degradação do contaminante </a:t>
            </a:r>
            <a:endParaRPr lang="pt-BR" sz="2400" dirty="0" smtClean="0"/>
          </a:p>
          <a:p>
            <a:pPr marL="514350" indent="-514350" algn="just">
              <a:lnSpc>
                <a:spcPct val="100000"/>
              </a:lnSpc>
              <a:spcBef>
                <a:spcPts val="0"/>
              </a:spcBef>
              <a:buAutoNum type="romanLcParenR"/>
            </a:pPr>
            <a:r>
              <a:rPr lang="pt-BR" sz="2400" dirty="0" smtClean="0"/>
              <a:t>são </a:t>
            </a:r>
            <a:r>
              <a:rPr lang="pt-BR" sz="2400" dirty="0"/>
              <a:t>suficientes para manter baixos riscos para humanos ou receptores ambientais.</a:t>
            </a:r>
          </a:p>
          <a:p>
            <a:pPr marL="0" indent="0" algn="just">
              <a:lnSpc>
                <a:spcPct val="100000"/>
              </a:lnSpc>
              <a:spcBef>
                <a:spcPts val="0"/>
              </a:spcBef>
              <a:buNone/>
            </a:pPr>
            <a:endParaRPr lang="pt-BR" sz="2400" dirty="0"/>
          </a:p>
          <a:p>
            <a:pPr marL="0" indent="0" algn="just">
              <a:lnSpc>
                <a:spcPct val="100000"/>
              </a:lnSpc>
              <a:spcBef>
                <a:spcPts val="0"/>
              </a:spcBef>
              <a:buNone/>
            </a:pPr>
            <a:endParaRPr lang="pt-BR" sz="2400" dirty="0"/>
          </a:p>
        </p:txBody>
      </p:sp>
      <p:sp>
        <p:nvSpPr>
          <p:cNvPr id="2" name="Espaço Reservado para Número de Slide 1"/>
          <p:cNvSpPr>
            <a:spLocks noGrp="1"/>
          </p:cNvSpPr>
          <p:nvPr>
            <p:ph type="sldNum" sz="quarter" idx="12"/>
          </p:nvPr>
        </p:nvSpPr>
        <p:spPr/>
        <p:txBody>
          <a:bodyPr/>
          <a:lstStyle/>
          <a:p>
            <a:fld id="{E36D1638-8690-4664-9A67-0649ADF23F1F}" type="slidenum">
              <a:rPr lang="pt-BR" smtClean="0"/>
              <a:t>7</a:t>
            </a:fld>
            <a:endParaRPr lang="pt-BR"/>
          </a:p>
        </p:txBody>
      </p:sp>
      <p:pic>
        <p:nvPicPr>
          <p:cNvPr id="9" name="Imagem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84119" y="2710167"/>
            <a:ext cx="2721245" cy="2721245"/>
          </a:xfrm>
          <a:prstGeom prst="rect">
            <a:avLst/>
          </a:prstGeom>
        </p:spPr>
      </p:pic>
      <p:pic>
        <p:nvPicPr>
          <p:cNvPr id="6" name="Picture 2"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p:cNvSpPr/>
          <p:nvPr/>
        </p:nvSpPr>
        <p:spPr>
          <a:xfrm>
            <a:off x="1581815" y="936674"/>
            <a:ext cx="9251187" cy="523220"/>
          </a:xfrm>
          <a:prstGeom prst="rect">
            <a:avLst/>
          </a:prstGeom>
        </p:spPr>
        <p:txBody>
          <a:bodyPr wrap="none">
            <a:spAutoFit/>
          </a:bodyPr>
          <a:lstStyle/>
          <a:p>
            <a:pPr algn="just"/>
            <a:r>
              <a:rPr lang="pt-BR" sz="2800" b="1" i="1" dirty="0">
                <a:solidFill>
                  <a:srgbClr val="0070C0"/>
                </a:solidFill>
              </a:rPr>
              <a:t>Fatores críticos, o que considerar no uso de </a:t>
            </a:r>
            <a:r>
              <a:rPr lang="pt-BR" sz="2800" b="1" i="1" dirty="0" err="1">
                <a:solidFill>
                  <a:srgbClr val="0070C0"/>
                </a:solidFill>
              </a:rPr>
              <a:t>biorremediação</a:t>
            </a:r>
            <a:r>
              <a:rPr lang="pt-BR" sz="2800" b="1" i="1" dirty="0">
                <a:solidFill>
                  <a:srgbClr val="0070C0"/>
                </a:solidFill>
              </a:rPr>
              <a:t> ?</a:t>
            </a:r>
          </a:p>
        </p:txBody>
      </p:sp>
      <p:sp>
        <p:nvSpPr>
          <p:cNvPr id="10" name="Rectangle 2"/>
          <p:cNvSpPr>
            <a:spLocks noGrp="1" noChangeArrowheads="1"/>
          </p:cNvSpPr>
          <p:nvPr>
            <p:ph type="title" idx="4294967295"/>
          </p:nvPr>
        </p:nvSpPr>
        <p:spPr>
          <a:xfrm>
            <a:off x="1964966" y="-197193"/>
            <a:ext cx="8675477" cy="1143000"/>
          </a:xfrm>
        </p:spPr>
        <p:txBody>
          <a:bodyPr>
            <a:normAutofit fontScale="90000"/>
          </a:bodyPr>
          <a:lstStyle/>
          <a:p>
            <a:pPr algn="ctr" eaLnBrk="1" hangingPunct="1"/>
            <a:r>
              <a:rPr lang="pt-BR" altLang="pt-BR" sz="4000" b="1" dirty="0" smtClean="0">
                <a:solidFill>
                  <a:srgbClr val="FF0000"/>
                </a:solidFill>
                <a:latin typeface="+mn-lt"/>
              </a:rPr>
              <a:t>1. BIORREMEDIAÇÃO - CONTEXTUALIZAÇÕES</a:t>
            </a:r>
          </a:p>
        </p:txBody>
      </p:sp>
    </p:spTree>
    <p:extLst>
      <p:ext uri="{BB962C8B-B14F-4D97-AF65-F5344CB8AC3E}">
        <p14:creationId xmlns:p14="http://schemas.microsoft.com/office/powerpoint/2010/main" val="320104027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302654" y="1552738"/>
            <a:ext cx="11677192" cy="3589750"/>
          </a:xfrm>
        </p:spPr>
        <p:txBody>
          <a:bodyPr>
            <a:noAutofit/>
          </a:bodyPr>
          <a:lstStyle/>
          <a:p>
            <a:pPr marL="0" indent="0" algn="just">
              <a:lnSpc>
                <a:spcPct val="100000"/>
              </a:lnSpc>
              <a:spcBef>
                <a:spcPts val="0"/>
              </a:spcBef>
              <a:buNone/>
            </a:pPr>
            <a:r>
              <a:rPr lang="pt-BR" sz="2400" b="1" u="sng" dirty="0" smtClean="0">
                <a:solidFill>
                  <a:schemeClr val="accent5">
                    <a:lumMod val="75000"/>
                  </a:schemeClr>
                </a:solidFill>
              </a:rPr>
              <a:t>Capacidade </a:t>
            </a:r>
            <a:r>
              <a:rPr lang="pt-BR" sz="2400" b="1" u="sng" dirty="0">
                <a:solidFill>
                  <a:schemeClr val="accent5">
                    <a:lumMod val="75000"/>
                  </a:schemeClr>
                </a:solidFill>
              </a:rPr>
              <a:t>de monitorar </a:t>
            </a:r>
            <a:r>
              <a:rPr lang="pt-BR" sz="2400" b="1" u="sng" dirty="0" smtClean="0">
                <a:solidFill>
                  <a:schemeClr val="accent5">
                    <a:lumMod val="75000"/>
                  </a:schemeClr>
                </a:solidFill>
              </a:rPr>
              <a:t>adequadamente;</a:t>
            </a:r>
            <a:r>
              <a:rPr lang="pt-BR" sz="2400" b="1" dirty="0" smtClean="0">
                <a:solidFill>
                  <a:schemeClr val="accent5">
                    <a:lumMod val="75000"/>
                  </a:schemeClr>
                </a:solidFill>
              </a:rPr>
              <a:t> </a:t>
            </a:r>
          </a:p>
          <a:p>
            <a:pPr marL="514350" indent="-514350" algn="just">
              <a:lnSpc>
                <a:spcPct val="100000"/>
              </a:lnSpc>
              <a:spcBef>
                <a:spcPts val="0"/>
              </a:spcBef>
              <a:buAutoNum type="romanLcParenR"/>
            </a:pPr>
            <a:r>
              <a:rPr lang="pt-BR" sz="2400" dirty="0" smtClean="0">
                <a:solidFill>
                  <a:schemeClr val="accent1">
                    <a:lumMod val="75000"/>
                  </a:schemeClr>
                </a:solidFill>
              </a:rPr>
              <a:t>incertezas</a:t>
            </a:r>
            <a:r>
              <a:rPr lang="pt-BR" sz="2400" dirty="0" smtClean="0"/>
              <a:t> uso </a:t>
            </a:r>
            <a:r>
              <a:rPr lang="pt-BR" sz="2400" dirty="0"/>
              <a:t>de </a:t>
            </a:r>
            <a:r>
              <a:rPr lang="pt-BR" sz="2400" dirty="0" err="1">
                <a:solidFill>
                  <a:schemeClr val="accent1">
                    <a:lumMod val="75000"/>
                  </a:schemeClr>
                </a:solidFill>
              </a:rPr>
              <a:t>biorremediação</a:t>
            </a:r>
            <a:r>
              <a:rPr lang="pt-BR" sz="2400" dirty="0">
                <a:solidFill>
                  <a:schemeClr val="accent1">
                    <a:lumMod val="75000"/>
                  </a:schemeClr>
                </a:solidFill>
              </a:rPr>
              <a:t> </a:t>
            </a:r>
            <a:r>
              <a:rPr lang="pt-BR" sz="2400" dirty="0"/>
              <a:t>para solos contaminados </a:t>
            </a:r>
            <a:r>
              <a:rPr lang="pt-BR" sz="2400" dirty="0" smtClean="0"/>
              <a:t>e aquíferos </a:t>
            </a:r>
            <a:r>
              <a:rPr lang="pt-BR" sz="2400" dirty="0"/>
              <a:t>devido </a:t>
            </a:r>
            <a:r>
              <a:rPr lang="pt-BR" sz="2400" dirty="0" smtClean="0"/>
              <a:t>existência </a:t>
            </a:r>
            <a:r>
              <a:rPr lang="pt-BR" sz="2400" dirty="0" smtClean="0">
                <a:solidFill>
                  <a:schemeClr val="accent1">
                    <a:lumMod val="75000"/>
                  </a:schemeClr>
                </a:solidFill>
              </a:rPr>
              <a:t>heterogeneidades </a:t>
            </a:r>
            <a:r>
              <a:rPr lang="pt-BR" sz="2400" dirty="0">
                <a:solidFill>
                  <a:schemeClr val="accent1">
                    <a:lumMod val="75000"/>
                  </a:schemeClr>
                </a:solidFill>
              </a:rPr>
              <a:t>físicas, químicas e </a:t>
            </a:r>
            <a:r>
              <a:rPr lang="pt-BR" sz="2400" dirty="0" smtClean="0">
                <a:solidFill>
                  <a:schemeClr val="accent1">
                    <a:lumMod val="75000"/>
                  </a:schemeClr>
                </a:solidFill>
              </a:rPr>
              <a:t>biológicas</a:t>
            </a:r>
            <a:r>
              <a:rPr lang="pt-BR" sz="2400" dirty="0" smtClean="0"/>
              <a:t>;</a:t>
            </a:r>
          </a:p>
          <a:p>
            <a:pPr marL="0" indent="0" algn="just">
              <a:lnSpc>
                <a:spcPct val="100000"/>
              </a:lnSpc>
              <a:spcBef>
                <a:spcPts val="0"/>
              </a:spcBef>
              <a:buNone/>
            </a:pPr>
            <a:r>
              <a:rPr lang="pt-BR" sz="2400" dirty="0" err="1" smtClean="0"/>
              <a:t>ii</a:t>
            </a:r>
            <a:r>
              <a:rPr lang="pt-BR" sz="2400" dirty="0" smtClean="0"/>
              <a:t>)     é importante </a:t>
            </a:r>
            <a:r>
              <a:rPr lang="pt-BR" sz="2400" dirty="0"/>
              <a:t>reconhecer que </a:t>
            </a:r>
            <a:r>
              <a:rPr lang="pt-BR" sz="2400" dirty="0" smtClean="0">
                <a:solidFill>
                  <a:schemeClr val="accent1">
                    <a:lumMod val="75000"/>
                  </a:schemeClr>
                </a:solidFill>
              </a:rPr>
              <a:t>processos biológicos </a:t>
            </a:r>
            <a:r>
              <a:rPr lang="pt-BR" sz="2400" dirty="0">
                <a:solidFill>
                  <a:schemeClr val="accent1">
                    <a:lumMod val="75000"/>
                  </a:schemeClr>
                </a:solidFill>
              </a:rPr>
              <a:t>são </a:t>
            </a:r>
            <a:r>
              <a:rPr lang="pt-BR" sz="2400" dirty="0" smtClean="0">
                <a:solidFill>
                  <a:schemeClr val="accent1">
                    <a:lumMod val="75000"/>
                  </a:schemeClr>
                </a:solidFill>
              </a:rPr>
              <a:t>dinâmicos</a:t>
            </a:r>
            <a:r>
              <a:rPr lang="pt-BR" sz="2400" dirty="0" smtClean="0"/>
              <a:t>, precisam da </a:t>
            </a:r>
          </a:p>
          <a:p>
            <a:pPr marL="0" indent="0" algn="just">
              <a:lnSpc>
                <a:spcPct val="100000"/>
              </a:lnSpc>
              <a:spcBef>
                <a:spcPts val="0"/>
              </a:spcBef>
              <a:buNone/>
            </a:pPr>
            <a:r>
              <a:rPr lang="pt-BR" sz="2400" dirty="0" smtClean="0">
                <a:solidFill>
                  <a:schemeClr val="accent1">
                    <a:lumMod val="75000"/>
                  </a:schemeClr>
                </a:solidFill>
              </a:rPr>
              <a:t>previsibilidade </a:t>
            </a:r>
            <a:r>
              <a:rPr lang="pt-BR" sz="2400" dirty="0">
                <a:solidFill>
                  <a:schemeClr val="accent1">
                    <a:lumMod val="75000"/>
                  </a:schemeClr>
                </a:solidFill>
              </a:rPr>
              <a:t>de tecnologias de remediação </a:t>
            </a:r>
            <a:r>
              <a:rPr lang="pt-BR" sz="2400" dirty="0" smtClean="0"/>
              <a:t>convencionais; </a:t>
            </a:r>
          </a:p>
          <a:p>
            <a:pPr marL="0" indent="0" algn="just">
              <a:lnSpc>
                <a:spcPct val="100000"/>
              </a:lnSpc>
              <a:spcBef>
                <a:spcPts val="0"/>
              </a:spcBef>
              <a:buNone/>
            </a:pPr>
            <a:r>
              <a:rPr lang="pt-BR" sz="2400" dirty="0" err="1" smtClean="0"/>
              <a:t>iii</a:t>
            </a:r>
            <a:r>
              <a:rPr lang="pt-BR" sz="2400" dirty="0" smtClean="0"/>
              <a:t>)    esses processos garantem que sejam minimizados os riscos ​​futuros (incluindo migração </a:t>
            </a:r>
            <a:r>
              <a:rPr lang="pt-BR" sz="2400" dirty="0"/>
              <a:t>de contaminantes para meios previamente não contaminados e falha da </a:t>
            </a:r>
            <a:r>
              <a:rPr lang="pt-BR" sz="2400" dirty="0" err="1" smtClean="0"/>
              <a:t>biorremediação</a:t>
            </a:r>
            <a:r>
              <a:rPr lang="pt-BR" sz="2400" dirty="0" smtClean="0"/>
              <a:t>.</a:t>
            </a:r>
            <a:endParaRPr lang="pt-BR" sz="2400" dirty="0"/>
          </a:p>
          <a:p>
            <a:pPr algn="just">
              <a:lnSpc>
                <a:spcPct val="100000"/>
              </a:lnSpc>
              <a:spcBef>
                <a:spcPts val="0"/>
              </a:spcBef>
            </a:pPr>
            <a:endParaRPr lang="pt-BR" sz="2400" dirty="0"/>
          </a:p>
          <a:p>
            <a:pPr marL="0" indent="0" algn="just">
              <a:lnSpc>
                <a:spcPct val="100000"/>
              </a:lnSpc>
              <a:spcBef>
                <a:spcPts val="0"/>
              </a:spcBef>
              <a:buNone/>
            </a:pPr>
            <a:endParaRPr lang="pt-BR" sz="2400" dirty="0"/>
          </a:p>
        </p:txBody>
      </p:sp>
      <p:sp>
        <p:nvSpPr>
          <p:cNvPr id="2" name="Espaço Reservado para Número de Slide 1"/>
          <p:cNvSpPr>
            <a:spLocks noGrp="1"/>
          </p:cNvSpPr>
          <p:nvPr>
            <p:ph type="sldNum" sz="quarter" idx="12"/>
          </p:nvPr>
        </p:nvSpPr>
        <p:spPr/>
        <p:txBody>
          <a:bodyPr/>
          <a:lstStyle/>
          <a:p>
            <a:fld id="{E36D1638-8690-4664-9A67-0649ADF23F1F}" type="slidenum">
              <a:rPr lang="pt-BR" smtClean="0"/>
              <a:t>8</a:t>
            </a:fld>
            <a:endParaRPr lang="pt-BR"/>
          </a:p>
        </p:txBody>
      </p:sp>
      <p:pic>
        <p:nvPicPr>
          <p:cNvPr id="4098" name="Picture 2" descr="https://pubs.rsc.org/en/Content/Image/GA/B805055D"/>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03044" y="4299548"/>
            <a:ext cx="4830761" cy="2421927"/>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2" descr="Imagem relacionada"/>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7" name="Rectangle 2"/>
          <p:cNvSpPr>
            <a:spLocks noGrp="1" noChangeArrowheads="1"/>
          </p:cNvSpPr>
          <p:nvPr>
            <p:ph type="title" idx="4294967295"/>
          </p:nvPr>
        </p:nvSpPr>
        <p:spPr>
          <a:xfrm>
            <a:off x="1964966" y="-197193"/>
            <a:ext cx="8675477" cy="1143000"/>
          </a:xfrm>
        </p:spPr>
        <p:txBody>
          <a:bodyPr>
            <a:normAutofit fontScale="90000"/>
          </a:bodyPr>
          <a:lstStyle/>
          <a:p>
            <a:pPr algn="ctr" eaLnBrk="1" hangingPunct="1"/>
            <a:r>
              <a:rPr lang="pt-BR" altLang="pt-BR" sz="4000" b="1" dirty="0" smtClean="0">
                <a:solidFill>
                  <a:srgbClr val="FF0000"/>
                </a:solidFill>
                <a:latin typeface="+mn-lt"/>
              </a:rPr>
              <a:t>1. BIORREMEDIAÇÃO - CONTEXTUALIZAÇÕES</a:t>
            </a:r>
          </a:p>
        </p:txBody>
      </p:sp>
      <p:sp>
        <p:nvSpPr>
          <p:cNvPr id="8" name="Retângulo 7"/>
          <p:cNvSpPr/>
          <p:nvPr/>
        </p:nvSpPr>
        <p:spPr>
          <a:xfrm>
            <a:off x="1581815" y="936674"/>
            <a:ext cx="9251187" cy="523220"/>
          </a:xfrm>
          <a:prstGeom prst="rect">
            <a:avLst/>
          </a:prstGeom>
        </p:spPr>
        <p:txBody>
          <a:bodyPr wrap="none">
            <a:spAutoFit/>
          </a:bodyPr>
          <a:lstStyle/>
          <a:p>
            <a:pPr algn="just"/>
            <a:r>
              <a:rPr lang="pt-BR" sz="2800" b="1" i="1" dirty="0">
                <a:solidFill>
                  <a:srgbClr val="0070C0"/>
                </a:solidFill>
              </a:rPr>
              <a:t>Fatores críticos, o que considerar no uso de </a:t>
            </a:r>
            <a:r>
              <a:rPr lang="pt-BR" sz="2800" b="1" i="1" dirty="0" err="1">
                <a:solidFill>
                  <a:srgbClr val="0070C0"/>
                </a:solidFill>
              </a:rPr>
              <a:t>biorremediação</a:t>
            </a:r>
            <a:r>
              <a:rPr lang="pt-BR" sz="2800" b="1" i="1" dirty="0">
                <a:solidFill>
                  <a:srgbClr val="0070C0"/>
                </a:solidFill>
              </a:rPr>
              <a:t> ?</a:t>
            </a:r>
          </a:p>
        </p:txBody>
      </p:sp>
    </p:spTree>
    <p:extLst>
      <p:ext uri="{BB962C8B-B14F-4D97-AF65-F5344CB8AC3E}">
        <p14:creationId xmlns:p14="http://schemas.microsoft.com/office/powerpoint/2010/main" val="1048517673"/>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Espaço Reservado para Conteúdo 2"/>
          <p:cNvSpPr>
            <a:spLocks noGrp="1"/>
          </p:cNvSpPr>
          <p:nvPr>
            <p:ph idx="1"/>
          </p:nvPr>
        </p:nvSpPr>
        <p:spPr>
          <a:xfrm>
            <a:off x="163027" y="1763329"/>
            <a:ext cx="11691257" cy="4117909"/>
          </a:xfrm>
        </p:spPr>
        <p:txBody>
          <a:bodyPr>
            <a:noAutofit/>
          </a:bodyPr>
          <a:lstStyle/>
          <a:p>
            <a:pPr algn="just">
              <a:lnSpc>
                <a:spcPct val="100000"/>
              </a:lnSpc>
              <a:spcBef>
                <a:spcPts val="0"/>
              </a:spcBef>
            </a:pPr>
            <a:r>
              <a:rPr lang="pt-BR" sz="2400" dirty="0" smtClean="0"/>
              <a:t>Existem </a:t>
            </a:r>
            <a:r>
              <a:rPr lang="pt-BR" sz="2400" dirty="0" smtClean="0">
                <a:solidFill>
                  <a:schemeClr val="accent1">
                    <a:lumMod val="75000"/>
                  </a:schemeClr>
                </a:solidFill>
              </a:rPr>
              <a:t>fatores </a:t>
            </a:r>
            <a:r>
              <a:rPr lang="pt-BR" sz="2400" dirty="0">
                <a:solidFill>
                  <a:schemeClr val="accent1">
                    <a:lumMod val="75000"/>
                  </a:schemeClr>
                </a:solidFill>
              </a:rPr>
              <a:t>que influenciam a </a:t>
            </a:r>
            <a:r>
              <a:rPr lang="pt-BR" sz="2400" dirty="0" smtClean="0">
                <a:solidFill>
                  <a:schemeClr val="accent1">
                    <a:lumMod val="75000"/>
                  </a:schemeClr>
                </a:solidFill>
              </a:rPr>
              <a:t>extensão de degradação</a:t>
            </a:r>
            <a:r>
              <a:rPr lang="pt-BR" sz="2400" dirty="0" smtClean="0"/>
              <a:t> </a:t>
            </a:r>
            <a:r>
              <a:rPr lang="pt-BR" sz="2400" dirty="0"/>
              <a:t>de contaminantes por </a:t>
            </a:r>
            <a:r>
              <a:rPr lang="pt-BR" sz="2400" dirty="0" smtClean="0">
                <a:solidFill>
                  <a:schemeClr val="accent1">
                    <a:lumMod val="75000"/>
                  </a:schemeClr>
                </a:solidFill>
              </a:rPr>
              <a:t>microrganismos</a:t>
            </a:r>
            <a:r>
              <a:rPr lang="pt-BR" sz="2400" dirty="0" smtClean="0"/>
              <a:t>, estão agrupados </a:t>
            </a:r>
            <a:r>
              <a:rPr lang="pt-BR" sz="2400" dirty="0"/>
              <a:t>em duas </a:t>
            </a:r>
            <a:r>
              <a:rPr lang="pt-BR" sz="2400" dirty="0" smtClean="0"/>
              <a:t>classes: </a:t>
            </a:r>
          </a:p>
          <a:p>
            <a:pPr marL="0" indent="0" algn="just">
              <a:lnSpc>
                <a:spcPct val="100000"/>
              </a:lnSpc>
              <a:spcBef>
                <a:spcPts val="0"/>
              </a:spcBef>
              <a:buNone/>
            </a:pPr>
            <a:endParaRPr lang="pt-BR" sz="2400" dirty="0" smtClean="0"/>
          </a:p>
          <a:p>
            <a:pPr marL="342900" indent="-342900" algn="just">
              <a:lnSpc>
                <a:spcPct val="100000"/>
              </a:lnSpc>
              <a:spcBef>
                <a:spcPts val="0"/>
              </a:spcBef>
              <a:buFont typeface="Arial" panose="020B0604020202020204" pitchFamily="34" charset="0"/>
              <a:buAutoNum type="alphaLcParenBoth"/>
            </a:pPr>
            <a:r>
              <a:rPr lang="pt-BR" sz="2400" b="1" u="sng" dirty="0" smtClean="0">
                <a:solidFill>
                  <a:schemeClr val="accent5">
                    <a:lumMod val="75000"/>
                  </a:schemeClr>
                </a:solidFill>
              </a:rPr>
              <a:t> fatores biológicos:</a:t>
            </a:r>
            <a:r>
              <a:rPr lang="pt-BR" sz="2400" b="1" dirty="0" smtClean="0">
                <a:solidFill>
                  <a:schemeClr val="accent5">
                    <a:lumMod val="75000"/>
                  </a:schemeClr>
                </a:solidFill>
              </a:rPr>
              <a:t> </a:t>
            </a:r>
            <a:r>
              <a:rPr lang="pt-BR" sz="2400" dirty="0" smtClean="0">
                <a:solidFill>
                  <a:schemeClr val="accent1">
                    <a:lumMod val="75000"/>
                  </a:schemeClr>
                </a:solidFill>
              </a:rPr>
              <a:t>relacionados </a:t>
            </a:r>
            <a:r>
              <a:rPr lang="pt-BR" sz="2400" dirty="0">
                <a:solidFill>
                  <a:schemeClr val="accent1">
                    <a:lumMod val="75000"/>
                  </a:schemeClr>
                </a:solidFill>
              </a:rPr>
              <a:t>com o tipo de microrganismos </a:t>
            </a:r>
            <a:r>
              <a:rPr lang="pt-BR" sz="2400" dirty="0" smtClean="0"/>
              <a:t>e expressão/atividade </a:t>
            </a:r>
            <a:r>
              <a:rPr lang="pt-BR" sz="2400" dirty="0"/>
              <a:t>de enzimas </a:t>
            </a:r>
            <a:r>
              <a:rPr lang="pt-BR" sz="2400" dirty="0" smtClean="0"/>
              <a:t>metabólicas = </a:t>
            </a:r>
            <a:r>
              <a:rPr lang="pt-BR" sz="2400" dirty="0" smtClean="0">
                <a:solidFill>
                  <a:schemeClr val="accent1">
                    <a:lumMod val="75000"/>
                  </a:schemeClr>
                </a:solidFill>
              </a:rPr>
              <a:t>quantidade </a:t>
            </a:r>
            <a:r>
              <a:rPr lang="pt-BR" sz="2400" dirty="0">
                <a:solidFill>
                  <a:schemeClr val="accent1">
                    <a:lumMod val="75000"/>
                  </a:schemeClr>
                </a:solidFill>
              </a:rPr>
              <a:t>de “catalisador” </a:t>
            </a:r>
            <a:r>
              <a:rPr lang="pt-BR" sz="2400" dirty="0"/>
              <a:t>presente. </a:t>
            </a:r>
          </a:p>
          <a:p>
            <a:pPr marL="342900" indent="-342900" algn="just">
              <a:lnSpc>
                <a:spcPct val="100000"/>
              </a:lnSpc>
              <a:spcBef>
                <a:spcPts val="0"/>
              </a:spcBef>
              <a:buAutoNum type="alphaLcParenBoth"/>
            </a:pPr>
            <a:endParaRPr lang="pt-BR" sz="2400" b="1" u="sng" dirty="0" smtClean="0">
              <a:solidFill>
                <a:schemeClr val="accent5">
                  <a:lumMod val="75000"/>
                </a:schemeClr>
              </a:solidFill>
            </a:endParaRPr>
          </a:p>
          <a:p>
            <a:pPr marL="342900" indent="-342900" algn="just">
              <a:lnSpc>
                <a:spcPct val="100000"/>
              </a:lnSpc>
              <a:spcBef>
                <a:spcPts val="0"/>
              </a:spcBef>
              <a:buAutoNum type="alphaLcParenBoth"/>
            </a:pPr>
            <a:r>
              <a:rPr lang="pt-BR" sz="2400" b="1" u="sng" dirty="0" smtClean="0">
                <a:solidFill>
                  <a:schemeClr val="accent5">
                    <a:lumMod val="75000"/>
                  </a:schemeClr>
                </a:solidFill>
              </a:rPr>
              <a:t> fatores ambientais:</a:t>
            </a:r>
            <a:r>
              <a:rPr lang="pt-BR" sz="2400" b="1" dirty="0" smtClean="0">
                <a:solidFill>
                  <a:schemeClr val="accent5">
                    <a:lumMod val="75000"/>
                  </a:schemeClr>
                </a:solidFill>
              </a:rPr>
              <a:t> </a:t>
            </a:r>
            <a:r>
              <a:rPr lang="pt-BR" sz="2400" dirty="0" smtClean="0">
                <a:solidFill>
                  <a:schemeClr val="accent1">
                    <a:lumMod val="75000"/>
                  </a:schemeClr>
                </a:solidFill>
              </a:rPr>
              <a:t>características químicas/físicas </a:t>
            </a:r>
            <a:r>
              <a:rPr lang="pt-BR" sz="2400" dirty="0" smtClean="0"/>
              <a:t>= </a:t>
            </a:r>
            <a:r>
              <a:rPr lang="pt-BR" sz="2400" dirty="0"/>
              <a:t>influenciam </a:t>
            </a:r>
            <a:r>
              <a:rPr lang="pt-BR" sz="2400" dirty="0" smtClean="0"/>
              <a:t>o </a:t>
            </a:r>
            <a:r>
              <a:rPr lang="pt-BR" sz="2400" dirty="0" smtClean="0">
                <a:solidFill>
                  <a:schemeClr val="accent1">
                    <a:lumMod val="75000"/>
                  </a:schemeClr>
                </a:solidFill>
              </a:rPr>
              <a:t>biodisponibilidade </a:t>
            </a:r>
            <a:r>
              <a:rPr lang="pt-BR" sz="2400" dirty="0">
                <a:solidFill>
                  <a:schemeClr val="accent1">
                    <a:lumMod val="75000"/>
                  </a:schemeClr>
                </a:solidFill>
              </a:rPr>
              <a:t>de contaminantes</a:t>
            </a:r>
            <a:r>
              <a:rPr lang="pt-BR" sz="2400" dirty="0"/>
              <a:t>, </a:t>
            </a:r>
            <a:r>
              <a:rPr lang="pt-BR" sz="2400" dirty="0" smtClean="0"/>
              <a:t>outros </a:t>
            </a:r>
            <a:r>
              <a:rPr lang="pt-BR" sz="2400" dirty="0"/>
              <a:t>nutrientes, </a:t>
            </a:r>
            <a:r>
              <a:rPr lang="pt-BR" sz="2400" dirty="0" smtClean="0"/>
              <a:t>e como os </a:t>
            </a:r>
            <a:r>
              <a:rPr lang="pt-BR" sz="2400" dirty="0">
                <a:solidFill>
                  <a:schemeClr val="accent1">
                    <a:lumMod val="75000"/>
                  </a:schemeClr>
                </a:solidFill>
              </a:rPr>
              <a:t>contaminantes </a:t>
            </a:r>
            <a:r>
              <a:rPr lang="pt-BR" sz="2400" dirty="0" smtClean="0">
                <a:solidFill>
                  <a:schemeClr val="accent1">
                    <a:lumMod val="75000"/>
                  </a:schemeClr>
                </a:solidFill>
              </a:rPr>
              <a:t>interagem </a:t>
            </a:r>
            <a:r>
              <a:rPr lang="pt-BR" sz="2400" dirty="0">
                <a:solidFill>
                  <a:schemeClr val="accent1">
                    <a:lumMod val="75000"/>
                  </a:schemeClr>
                </a:solidFill>
              </a:rPr>
              <a:t>com as características geoquímicas </a:t>
            </a:r>
            <a:r>
              <a:rPr lang="pt-BR" sz="2400" dirty="0" smtClean="0"/>
              <a:t>do </a:t>
            </a:r>
            <a:r>
              <a:rPr lang="pt-BR" sz="2400" dirty="0"/>
              <a:t>local.</a:t>
            </a:r>
          </a:p>
          <a:p>
            <a:pPr algn="just">
              <a:lnSpc>
                <a:spcPct val="100000"/>
              </a:lnSpc>
              <a:spcBef>
                <a:spcPts val="0"/>
              </a:spcBef>
            </a:pPr>
            <a:endParaRPr lang="pt-BR" sz="2400" dirty="0"/>
          </a:p>
        </p:txBody>
      </p:sp>
      <p:sp>
        <p:nvSpPr>
          <p:cNvPr id="2" name="Espaço Reservado para Número de Slide 1"/>
          <p:cNvSpPr>
            <a:spLocks noGrp="1"/>
          </p:cNvSpPr>
          <p:nvPr>
            <p:ph type="sldNum" sz="quarter" idx="12"/>
          </p:nvPr>
        </p:nvSpPr>
        <p:spPr/>
        <p:txBody>
          <a:bodyPr/>
          <a:lstStyle/>
          <a:p>
            <a:fld id="{E36D1638-8690-4664-9A67-0649ADF23F1F}" type="slidenum">
              <a:rPr lang="pt-BR" smtClean="0"/>
              <a:t>9</a:t>
            </a:fld>
            <a:endParaRPr lang="pt-BR" dirty="0"/>
          </a:p>
        </p:txBody>
      </p:sp>
      <p:pic>
        <p:nvPicPr>
          <p:cNvPr id="6" name="Picture 2" descr="Imagem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 y="44625"/>
            <a:ext cx="605306" cy="605306"/>
          </a:xfrm>
          <a:prstGeom prst="rect">
            <a:avLst/>
          </a:prstGeom>
          <a:noFill/>
          <a:extLst>
            <a:ext uri="{909E8E84-426E-40DD-AFC4-6F175D3DCCD1}">
              <a14:hiddenFill xmlns:a14="http://schemas.microsoft.com/office/drawing/2010/main">
                <a:solidFill>
                  <a:srgbClr val="FFFFFF"/>
                </a:solidFill>
              </a14:hiddenFill>
            </a:ext>
          </a:extLst>
        </p:spPr>
      </p:pic>
      <p:sp>
        <p:nvSpPr>
          <p:cNvPr id="8" name="Retângulo 7"/>
          <p:cNvSpPr/>
          <p:nvPr/>
        </p:nvSpPr>
        <p:spPr>
          <a:xfrm>
            <a:off x="1846606" y="936674"/>
            <a:ext cx="8721618" cy="523220"/>
          </a:xfrm>
          <a:prstGeom prst="rect">
            <a:avLst/>
          </a:prstGeom>
        </p:spPr>
        <p:txBody>
          <a:bodyPr wrap="none">
            <a:spAutoFit/>
          </a:bodyPr>
          <a:lstStyle/>
          <a:p>
            <a:pPr algn="just"/>
            <a:r>
              <a:rPr lang="pt-BR" sz="2800" b="1" i="1" dirty="0" smtClean="0">
                <a:solidFill>
                  <a:srgbClr val="0070C0"/>
                </a:solidFill>
              </a:rPr>
              <a:t>O que pode influenciar nos processos de </a:t>
            </a:r>
            <a:r>
              <a:rPr lang="pt-BR" sz="2800" b="1" i="1" dirty="0" err="1">
                <a:solidFill>
                  <a:srgbClr val="0070C0"/>
                </a:solidFill>
              </a:rPr>
              <a:t>biorremediação</a:t>
            </a:r>
            <a:r>
              <a:rPr lang="pt-BR" sz="2800" b="1" i="1" dirty="0">
                <a:solidFill>
                  <a:srgbClr val="0070C0"/>
                </a:solidFill>
              </a:rPr>
              <a:t> ?</a:t>
            </a:r>
          </a:p>
        </p:txBody>
      </p:sp>
      <p:sp>
        <p:nvSpPr>
          <p:cNvPr id="9" name="Rectangle 2"/>
          <p:cNvSpPr>
            <a:spLocks noGrp="1" noChangeArrowheads="1"/>
          </p:cNvSpPr>
          <p:nvPr>
            <p:ph type="title" idx="4294967295"/>
          </p:nvPr>
        </p:nvSpPr>
        <p:spPr>
          <a:xfrm>
            <a:off x="1964966" y="-197193"/>
            <a:ext cx="8675477" cy="1143000"/>
          </a:xfrm>
        </p:spPr>
        <p:txBody>
          <a:bodyPr>
            <a:normAutofit fontScale="90000"/>
          </a:bodyPr>
          <a:lstStyle/>
          <a:p>
            <a:pPr algn="ctr" eaLnBrk="1" hangingPunct="1"/>
            <a:r>
              <a:rPr lang="pt-BR" altLang="pt-BR" sz="4000" b="1" dirty="0" smtClean="0">
                <a:solidFill>
                  <a:srgbClr val="FF0000"/>
                </a:solidFill>
                <a:latin typeface="+mn-lt"/>
              </a:rPr>
              <a:t>1. BIORREMEDIAÇÃO - CONTEXTUALIZAÇÕES</a:t>
            </a:r>
          </a:p>
        </p:txBody>
      </p:sp>
    </p:spTree>
    <p:extLst>
      <p:ext uri="{BB962C8B-B14F-4D97-AF65-F5344CB8AC3E}">
        <p14:creationId xmlns:p14="http://schemas.microsoft.com/office/powerpoint/2010/main" val="3438130191"/>
      </p:ext>
    </p:extLst>
  </p:cSld>
  <p:clrMapOvr>
    <a:masterClrMapping/>
  </p:clrMapOvr>
</p:sld>
</file>

<file path=ppt/theme/theme1.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 do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3723</TotalTime>
  <Words>1861</Words>
  <Application>Microsoft Office PowerPoint</Application>
  <PresentationFormat>Widescreen</PresentationFormat>
  <Paragraphs>237</Paragraphs>
  <Slides>37</Slides>
  <Notes>3</Notes>
  <HiddenSlides>0</HiddenSlides>
  <MMClips>0</MMClips>
  <ScaleCrop>false</ScaleCrop>
  <HeadingPairs>
    <vt:vector size="6" baseType="variant">
      <vt:variant>
        <vt:lpstr>Fontes usadas</vt:lpstr>
      </vt:variant>
      <vt:variant>
        <vt:i4>9</vt:i4>
      </vt:variant>
      <vt:variant>
        <vt:lpstr>Tema</vt:lpstr>
      </vt:variant>
      <vt:variant>
        <vt:i4>1</vt:i4>
      </vt:variant>
      <vt:variant>
        <vt:lpstr>Títulos de slides</vt:lpstr>
      </vt:variant>
      <vt:variant>
        <vt:i4>37</vt:i4>
      </vt:variant>
    </vt:vector>
  </HeadingPairs>
  <TitlesOfParts>
    <vt:vector size="47" baseType="lpstr">
      <vt:lpstr>Arial Unicode MS</vt:lpstr>
      <vt:lpstr>Microsoft YaHei</vt:lpstr>
      <vt:lpstr>Arial</vt:lpstr>
      <vt:lpstr>Bodoni MT Black</vt:lpstr>
      <vt:lpstr>Calibri</vt:lpstr>
      <vt:lpstr>Calibri Light</vt:lpstr>
      <vt:lpstr>Comic Sans MS</vt:lpstr>
      <vt:lpstr>MSTT31c5b3</vt:lpstr>
      <vt:lpstr>Times New Roman</vt:lpstr>
      <vt:lpstr>Tema do Office</vt:lpstr>
      <vt:lpstr>Apresentação do PowerPoint</vt:lpstr>
      <vt:lpstr>Apresentação do PowerPoint</vt:lpstr>
      <vt:lpstr>OBJETIVOS DA AULA</vt:lpstr>
      <vt:lpstr>1. BIORREMEDIAÇÃO - CONTEXTUALIZAÇÕES</vt:lpstr>
      <vt:lpstr>1. BIORREMEDIAÇÃO - CONTEXTUALIZAÇÕES</vt:lpstr>
      <vt:lpstr>1. BIORREMEDIAÇÃO - CONTEXTUALIZAÇÕES</vt:lpstr>
      <vt:lpstr>1. BIORREMEDIAÇÃO - CONTEXTUALIZAÇÕES</vt:lpstr>
      <vt:lpstr>1. BIORREMEDIAÇÃO - CONTEXTUALIZAÇÕES</vt:lpstr>
      <vt:lpstr>1. BIORREMEDIAÇÃO - CONTEXTUALIZAÇÕES</vt:lpstr>
      <vt:lpstr>2. COMO FUNCIONA A BIORREMEDIAÇÃO?</vt:lpstr>
      <vt:lpstr>3. OBJETIVOS</vt:lpstr>
      <vt:lpstr>4. HISTÓRICO</vt:lpstr>
      <vt:lpstr>4. HISTÓRICO</vt:lpstr>
      <vt:lpstr>4. HISTÓRICO</vt:lpstr>
      <vt:lpstr>4. HISTÓRICO</vt:lpstr>
      <vt:lpstr>4. HISTÓRICO</vt:lpstr>
      <vt:lpstr>5. FUNDAMENTOS TECNOLÓGICOS</vt:lpstr>
      <vt:lpstr>6. ECOTOXICOLOGIA/POLUIÇÃO AMBIENTAL</vt:lpstr>
      <vt:lpstr>Possibilidades de contaminação</vt:lpstr>
      <vt:lpstr>Objetivos mais comuns </vt:lpstr>
      <vt:lpstr>Apresentação do PowerPoint</vt:lpstr>
      <vt:lpstr>Apresentação do PowerPoint</vt:lpstr>
      <vt:lpstr>Apresentação do PowerPoint</vt:lpstr>
      <vt:lpstr>• Ano 2000, 63.6% do total de internações por Doenças Infecciosas e Parasitárias = Doenças Relacionadas a um Saneamento Ambiental Inadequado – D.R.S.A.I.  • Norte e Nordeste &gt; 70%, alto número de hospitalizações por diarreia nessas regiões.</vt:lpstr>
      <vt:lpstr>Apresentação do PowerPoint</vt:lpstr>
      <vt:lpstr>Apresentação do PowerPoint</vt:lpstr>
      <vt:lpstr>Apresentação do PowerPoint</vt:lpstr>
      <vt:lpstr>Apresentação do PowerPoint</vt:lpstr>
      <vt:lpstr>Apresentação do PowerPoint</vt:lpstr>
      <vt:lpstr>Apresentação do PowerPoint</vt:lpstr>
      <vt:lpstr>7. TIPOS DE BIORREMEDIAÇÃO</vt:lpstr>
      <vt:lpstr>7. TIPOS DE BIORREMEDIAÇÃO</vt:lpstr>
      <vt:lpstr>7. TIPOS DE BIORREMEDIAÇÃO</vt:lpstr>
      <vt:lpstr>Apresentação do PowerPoint</vt:lpstr>
      <vt:lpstr>Apresentação do PowerPoint</vt:lpstr>
      <vt:lpstr>REFERÊNCIAS</vt:lpstr>
      <vt:lpstr>Apresentação do PowerPoint</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Apresentação do PowerPoint</dc:title>
  <dc:creator>Elida</dc:creator>
  <cp:lastModifiedBy>Elidamar nunes</cp:lastModifiedBy>
  <cp:revision>406</cp:revision>
  <dcterms:created xsi:type="dcterms:W3CDTF">2020-11-08T18:23:57Z</dcterms:created>
  <dcterms:modified xsi:type="dcterms:W3CDTF">2021-08-23T13:14:17Z</dcterms:modified>
</cp:coreProperties>
</file>