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98" r:id="rId2"/>
    <p:sldId id="445" r:id="rId3"/>
    <p:sldId id="563" r:id="rId4"/>
    <p:sldId id="552" r:id="rId5"/>
    <p:sldId id="561" r:id="rId6"/>
    <p:sldId id="565" r:id="rId7"/>
    <p:sldId id="567" r:id="rId8"/>
    <p:sldId id="569" r:id="rId9"/>
    <p:sldId id="571" r:id="rId10"/>
    <p:sldId id="573" r:id="rId11"/>
    <p:sldId id="602" r:id="rId12"/>
    <p:sldId id="575" r:id="rId13"/>
    <p:sldId id="577" r:id="rId14"/>
    <p:sldId id="580" r:id="rId15"/>
    <p:sldId id="560" r:id="rId16"/>
    <p:sldId id="582" r:id="rId17"/>
    <p:sldId id="584" r:id="rId18"/>
    <p:sldId id="586" r:id="rId19"/>
    <p:sldId id="588" r:id="rId20"/>
    <p:sldId id="590" r:id="rId21"/>
    <p:sldId id="592" r:id="rId22"/>
    <p:sldId id="594" r:id="rId23"/>
    <p:sldId id="596" r:id="rId24"/>
    <p:sldId id="600" r:id="rId25"/>
    <p:sldId id="598" r:id="rId26"/>
    <p:sldId id="551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B5E"/>
    <a:srgbClr val="000000"/>
    <a:srgbClr val="FF3300"/>
    <a:srgbClr val="225439"/>
    <a:srgbClr val="C2D5DC"/>
    <a:srgbClr val="333333"/>
    <a:srgbClr val="6699FF"/>
    <a:srgbClr val="C0C0C0"/>
    <a:srgbClr val="FF99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6" autoAdjust="0"/>
    <p:restoredTop sz="79643" autoAdjust="0"/>
  </p:normalViewPr>
  <p:slideViewPr>
    <p:cSldViewPr>
      <p:cViewPr varScale="1">
        <p:scale>
          <a:sx n="92" d="100"/>
          <a:sy n="92" d="100"/>
        </p:scale>
        <p:origin x="23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5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D8BDBC2-76F7-4C0F-B30E-3941A7E18F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655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EAB0B8-E89D-419E-8421-4277D63152F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b="1" dirty="0" smtClean="0"/>
              <a:t>Modelo de abertura de apresentação: </a:t>
            </a:r>
          </a:p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smtClean="0"/>
              <a:t>“Olá, meu nome é XXX e sou professor do Depto de XXXX da Faculdade de Medicina de Ribeirão Preto da Universidade de São Paulo.  </a:t>
            </a:r>
            <a:br>
              <a:rPr lang="pt-BR" b="1" dirty="0" smtClean="0"/>
            </a:br>
            <a:r>
              <a:rPr lang="pt-BR" b="1" dirty="0" smtClean="0"/>
              <a:t>O</a:t>
            </a:r>
            <a:r>
              <a:rPr lang="pt-BR" b="1" baseline="0" dirty="0" smtClean="0"/>
              <a:t> tema desta aula é XXXXX 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612601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10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618488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11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2859206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352269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976935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575095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Ilustração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ser </a:t>
            </a:r>
            <a:r>
              <a:rPr lang="en-US" baseline="0" dirty="0" err="1" smtClean="0"/>
              <a:t>bem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observada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precisa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sozinha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, com </a:t>
            </a:r>
            <a:r>
              <a:rPr lang="en-US" baseline="0" dirty="0" err="1" smtClean="0"/>
              <a:t>menos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adornos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redor</a:t>
            </a:r>
            <a:r>
              <a:rPr lang="en-US" baseline="0" dirty="0" smtClean="0"/>
              <a:t>. A </a:t>
            </a:r>
            <a:r>
              <a:rPr lang="en-US" baseline="0" dirty="0" err="1" smtClean="0"/>
              <a:t>situação</a:t>
            </a:r>
            <a:r>
              <a:rPr lang="en-US" baseline="0" dirty="0" smtClean="0"/>
              <a:t> ideal é </a:t>
            </a:r>
            <a:r>
              <a:rPr lang="en-US" baseline="0" dirty="0" err="1" smtClean="0"/>
              <a:t>deixá</a:t>
            </a:r>
            <a:r>
              <a:rPr lang="en-US" baseline="0" dirty="0" smtClean="0"/>
              <a:t>-la </a:t>
            </a:r>
            <a:r>
              <a:rPr lang="en-US" baseline="0" dirty="0" err="1" smtClean="0"/>
              <a:t>sozinha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um </a:t>
            </a:r>
            <a:r>
              <a:rPr lang="en-US" baseline="0" dirty="0" err="1" smtClean="0"/>
              <a:t>fundo</a:t>
            </a:r>
            <a:r>
              <a:rPr lang="en-US" baseline="0" dirty="0" smtClean="0"/>
              <a:t> negro.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15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980285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323889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2737071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18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6356093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19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84005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Tamanho</a:t>
            </a:r>
            <a:r>
              <a:rPr lang="en-US" dirty="0" smtClean="0"/>
              <a:t> da aula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smtClean="0"/>
              <a:t> 4x3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err="1" smtClean="0"/>
              <a:t>Vá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‘</a:t>
            </a:r>
            <a:r>
              <a:rPr lang="en-US" dirty="0" err="1" smtClean="0"/>
              <a:t>configurar</a:t>
            </a:r>
            <a:r>
              <a:rPr lang="en-US" dirty="0" smtClean="0"/>
              <a:t> </a:t>
            </a:r>
            <a:r>
              <a:rPr lang="en-US" dirty="0" err="1" smtClean="0"/>
              <a:t>página</a:t>
            </a:r>
            <a:r>
              <a:rPr lang="en-US" dirty="0" smtClean="0"/>
              <a:t>’ e </a:t>
            </a:r>
            <a:r>
              <a:rPr lang="en-US" dirty="0" err="1" smtClean="0"/>
              <a:t>lá</a:t>
            </a:r>
            <a:r>
              <a:rPr lang="en-US" dirty="0" smtClean="0"/>
              <a:t> </a:t>
            </a:r>
            <a:r>
              <a:rPr lang="en-US" dirty="0" err="1" smtClean="0"/>
              <a:t>encontrará</a:t>
            </a:r>
            <a:r>
              <a:rPr lang="en-US" dirty="0" smtClean="0"/>
              <a:t>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opção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, é a </a:t>
            </a:r>
            <a:r>
              <a:rPr lang="en-US" dirty="0" err="1" smtClean="0"/>
              <a:t>primeira</a:t>
            </a:r>
            <a:r>
              <a:rPr lang="en-US" dirty="0" smtClean="0"/>
              <a:t> da </a:t>
            </a:r>
            <a:r>
              <a:rPr lang="en-US" dirty="0" err="1" smtClean="0"/>
              <a:t>lista</a:t>
            </a:r>
            <a:r>
              <a:rPr lang="en-US" dirty="0" smtClean="0"/>
              <a:t>. </a:t>
            </a:r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949330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20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5375168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21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2676765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78648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5617999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4595755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25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547964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85FD2-A511-4336-B9C5-AF86670489DE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b="1" dirty="0" smtClean="0"/>
              <a:t>Neste</a:t>
            </a:r>
            <a:r>
              <a:rPr lang="pt-BR" b="1" baseline="0" dirty="0" smtClean="0"/>
              <a:t> slide, o docente, no momento final da gravação, despede-se dizendo algo como: </a:t>
            </a:r>
            <a:br>
              <a:rPr lang="pt-BR" b="1" baseline="0" dirty="0" smtClean="0"/>
            </a:br>
            <a:r>
              <a:rPr lang="pt-BR" b="1" baseline="0" dirty="0" smtClean="0"/>
              <a:t/>
            </a:r>
            <a:br>
              <a:rPr lang="pt-BR" b="1" baseline="0" dirty="0" smtClean="0"/>
            </a:br>
            <a:r>
              <a:rPr lang="pt-BR" b="1" baseline="0" dirty="0" smtClean="0"/>
              <a:t>“-Espero que estas informações tenham contribuído para sua formação e me coloco à disposição de vocês para eventuais dúvidas através do e-mail que aparece na tela. Muito obrigado pela atenção.” </a:t>
            </a:r>
          </a:p>
          <a:p>
            <a:pPr eaLnBrk="1" hangingPunct="1"/>
            <a:endParaRPr lang="pt-BR" b="1" baseline="0" dirty="0" smtClean="0"/>
          </a:p>
          <a:p>
            <a:pPr eaLnBrk="1" hangingPunct="1"/>
            <a:r>
              <a:rPr lang="pt-BR" b="1" baseline="0" dirty="0" smtClean="0"/>
              <a:t> 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1412103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Recomendações</a:t>
            </a:r>
            <a:r>
              <a:rPr lang="en-US" dirty="0" smtClean="0"/>
              <a:t> de </a:t>
            </a:r>
            <a:r>
              <a:rPr lang="en-US" dirty="0" err="1" smtClean="0"/>
              <a:t>qualidade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relação</a:t>
            </a:r>
            <a:r>
              <a:rPr lang="en-US" dirty="0" smtClean="0"/>
              <a:t> a </a:t>
            </a:r>
            <a:r>
              <a:rPr lang="en-US" dirty="0" err="1" smtClean="0"/>
              <a:t>letras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</a:t>
            </a:r>
            <a:r>
              <a:rPr lang="en-US" dirty="0" err="1" smtClean="0"/>
              <a:t>linhamento</a:t>
            </a:r>
            <a:r>
              <a:rPr lang="en-US" dirty="0" smtClean="0"/>
              <a:t> de </a:t>
            </a:r>
            <a:r>
              <a:rPr lang="en-US" dirty="0" err="1" smtClean="0"/>
              <a:t>texto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harmonia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estética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Fundo </a:t>
            </a:r>
            <a:r>
              <a:rPr lang="en-US" baseline="0" dirty="0" err="1" smtClean="0"/>
              <a:t>brabco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Letra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preta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Procure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utlizar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modelos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prontos</a:t>
            </a:r>
            <a:r>
              <a:rPr lang="en-US" baseline="0" dirty="0" smtClean="0"/>
              <a:t> do PowerPoint, </a:t>
            </a:r>
            <a:r>
              <a:rPr lang="en-US" baseline="0" dirty="0" err="1" smtClean="0"/>
              <a:t>pois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muitos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roubam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espaço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útil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valioso</a:t>
            </a:r>
            <a:r>
              <a:rPr lang="en-US" baseline="0" dirty="0" smtClean="0"/>
              <a:t> do slide, </a:t>
            </a:r>
            <a:r>
              <a:rPr lang="en-US" baseline="0" dirty="0" err="1" smtClean="0"/>
              <a:t>além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derivar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quem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assiste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542725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Aqui</a:t>
            </a:r>
            <a:r>
              <a:rPr lang="en-US" dirty="0" smtClean="0"/>
              <a:t>, </a:t>
            </a:r>
            <a:r>
              <a:rPr lang="en-US" dirty="0" err="1" smtClean="0"/>
              <a:t>nesta</a:t>
            </a:r>
            <a:r>
              <a:rPr lang="en-US" dirty="0" smtClean="0"/>
              <a:t> </a:t>
            </a:r>
            <a:r>
              <a:rPr lang="en-US" dirty="0" err="1" smtClean="0"/>
              <a:t>área</a:t>
            </a:r>
            <a:r>
              <a:rPr lang="en-US" dirty="0" smtClean="0"/>
              <a:t> </a:t>
            </a:r>
            <a:r>
              <a:rPr lang="en-US" dirty="0" err="1" smtClean="0"/>
              <a:t>abaixo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baseline="0" dirty="0" err="1" smtClean="0"/>
              <a:t>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diagramação</a:t>
            </a:r>
            <a:r>
              <a:rPr lang="en-US" baseline="0" dirty="0" smtClean="0"/>
              <a:t> do slide, </a:t>
            </a:r>
            <a:r>
              <a:rPr lang="en-US" dirty="0" smtClean="0"/>
              <a:t>é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escreve</a:t>
            </a:r>
            <a:r>
              <a:rPr lang="en-US" dirty="0" smtClean="0"/>
              <a:t> 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longo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servirá</a:t>
            </a:r>
            <a:r>
              <a:rPr lang="en-US" dirty="0" smtClean="0"/>
              <a:t> de </a:t>
            </a:r>
            <a:r>
              <a:rPr lang="en-US" dirty="0" err="1" smtClean="0"/>
              <a:t>treinamento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memória</a:t>
            </a:r>
            <a:r>
              <a:rPr lang="en-US" dirty="0" smtClean="0"/>
              <a:t> do </a:t>
            </a:r>
            <a:r>
              <a:rPr lang="en-US" dirty="0" err="1" smtClean="0"/>
              <a:t>apresentador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err="1" smtClean="0"/>
              <a:t>área</a:t>
            </a:r>
            <a:r>
              <a:rPr lang="en-US" dirty="0" smtClean="0"/>
              <a:t> </a:t>
            </a:r>
            <a:r>
              <a:rPr lang="en-US" dirty="0" err="1" smtClean="0"/>
              <a:t>efetiva</a:t>
            </a:r>
            <a:r>
              <a:rPr lang="en-US" baseline="0" dirty="0" smtClean="0"/>
              <a:t> de slide </a:t>
            </a:r>
            <a:r>
              <a:rPr lang="en-US" baseline="0" dirty="0" err="1" smtClean="0"/>
              <a:t>contém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apenas</a:t>
            </a:r>
            <a:r>
              <a:rPr lang="en-US" baseline="0" dirty="0" smtClean="0"/>
              <a:t> ‘</a:t>
            </a:r>
            <a:r>
              <a:rPr lang="en-US" baseline="0" dirty="0" err="1" smtClean="0"/>
              <a:t>chamadas</a:t>
            </a:r>
            <a:r>
              <a:rPr lang="en-US" baseline="0" dirty="0" smtClean="0"/>
              <a:t>’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discurso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pré-apreendido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memorizado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orientação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lógica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236349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5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108042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58556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Confirmam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conformam</a:t>
            </a:r>
            <a:r>
              <a:rPr lang="en-US" baseline="0" dirty="0" smtClean="0"/>
              <a:t>?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34762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8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0007050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Neste</a:t>
            </a:r>
            <a:r>
              <a:rPr lang="en-US" dirty="0" smtClean="0"/>
              <a:t> slide, </a:t>
            </a:r>
            <a:r>
              <a:rPr lang="en-US" dirty="0" err="1" smtClean="0"/>
              <a:t>explicamos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resolver slide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várias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 ideal é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surjam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progressivamente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Quando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apresenta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texto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completa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tendência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platéia</a:t>
            </a:r>
            <a:r>
              <a:rPr lang="en-US" baseline="0" dirty="0" smtClean="0"/>
              <a:t> é </a:t>
            </a:r>
            <a:r>
              <a:rPr lang="en-US" baseline="0" dirty="0" err="1" smtClean="0"/>
              <a:t>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antes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explicação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planejado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comprometedno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atenção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eficiência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aprendizado</a:t>
            </a:r>
            <a:r>
              <a:rPr lang="en-US" baseline="0" dirty="0" smtClean="0"/>
              <a:t>. 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Para </a:t>
            </a:r>
            <a:r>
              <a:rPr lang="en-US" baseline="0" dirty="0" err="1" smtClean="0"/>
              <a:t>evitar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isto</a:t>
            </a:r>
            <a:r>
              <a:rPr lang="en-US" baseline="0" dirty="0" smtClean="0"/>
              <a:t>, o slide </a:t>
            </a:r>
            <a:r>
              <a:rPr lang="en-US" baseline="0" dirty="0" err="1" smtClean="0"/>
              <a:t>explica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trazê-las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comando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apresentador</a:t>
            </a:r>
            <a:r>
              <a:rPr lang="en-US" baseline="0" dirty="0" smtClean="0"/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Estes </a:t>
            </a:r>
            <a:r>
              <a:rPr lang="en-US" baseline="0" dirty="0" err="1" smtClean="0"/>
              <a:t>nomes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locais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comandos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variar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versão</a:t>
            </a:r>
            <a:r>
              <a:rPr lang="en-US" baseline="0" dirty="0" smtClean="0"/>
              <a:t> do PowerPoint. O </a:t>
            </a:r>
            <a:r>
              <a:rPr lang="en-US" baseline="0" dirty="0" err="1" smtClean="0"/>
              <a:t>conceito</a:t>
            </a:r>
            <a:r>
              <a:rPr lang="en-US" baseline="0" dirty="0" smtClean="0"/>
              <a:t>, no </a:t>
            </a:r>
            <a:r>
              <a:rPr lang="en-US" baseline="0" dirty="0" err="1" smtClean="0"/>
              <a:t>entanto</a:t>
            </a:r>
            <a:r>
              <a:rPr lang="en-US" baseline="0" dirty="0" smtClean="0"/>
              <a:t> é o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. </a:t>
            </a:r>
            <a:endParaRPr lang="en-US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94602-03CD-4499-B7B9-B1C52E3D8961}" type="slidenum">
              <a:rPr lang="pt-BR" smtClean="0"/>
              <a:pPr/>
              <a:t>9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30374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244408" y="6525344"/>
            <a:ext cx="82746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FMRP USP</a:t>
            </a:r>
            <a:endParaRPr lang="pt-BR" sz="9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Imagem 11" descr="Brasao_Medicina_USP_PNG_TRSP_COR_AGUIA_gre3y-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351960" y="5917237"/>
            <a:ext cx="647900" cy="6081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 bwMode="auto">
          <a:xfrm>
            <a:off x="0" y="1484784"/>
            <a:ext cx="9144000" cy="151216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3022248" y="3636313"/>
            <a:ext cx="3159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Prof. </a:t>
            </a:r>
            <a:r>
              <a:rPr lang="pt-BR" sz="2000" dirty="0" err="1" smtClean="0">
                <a:solidFill>
                  <a:schemeClr val="tx1"/>
                </a:solidFill>
              </a:rPr>
              <a:t>Dr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Regina C Fiorati</a:t>
            </a:r>
            <a:r>
              <a:rPr lang="pt-BR" sz="2400" b="0" dirty="0">
                <a:solidFill>
                  <a:schemeClr val="tx1"/>
                </a:solidFill>
              </a:rPr>
              <a:t/>
            </a:r>
            <a:br>
              <a:rPr lang="pt-BR" sz="2400" b="0" dirty="0">
                <a:solidFill>
                  <a:schemeClr val="tx1"/>
                </a:solidFill>
              </a:rPr>
            </a:br>
            <a:r>
              <a:rPr lang="pt-BR" sz="1200" b="0" dirty="0" smtClean="0">
                <a:solidFill>
                  <a:schemeClr val="tx1"/>
                </a:solidFill>
              </a:rPr>
              <a:t>Depto. Ciências da Saúde</a:t>
            </a:r>
            <a:endParaRPr lang="pt-BR" sz="1200" b="0" dirty="0">
              <a:solidFill>
                <a:schemeClr val="tx1"/>
              </a:solidFill>
            </a:endParaRPr>
          </a:p>
        </p:txBody>
      </p:sp>
      <p:sp>
        <p:nvSpPr>
          <p:cNvPr id="221190" name="Rectangle 6"/>
          <p:cNvSpPr>
            <a:spLocks noChangeArrowheads="1"/>
          </p:cNvSpPr>
          <p:nvPr/>
        </p:nvSpPr>
        <p:spPr bwMode="auto">
          <a:xfrm>
            <a:off x="2339975" y="5301208"/>
            <a:ext cx="4465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dirty="0" smtClean="0">
                <a:solidFill>
                  <a:schemeClr val="tx1"/>
                </a:solidFill>
              </a:rPr>
              <a:t>Faculdade </a:t>
            </a:r>
            <a:r>
              <a:rPr lang="pt-BR" sz="1400" dirty="0">
                <a:solidFill>
                  <a:schemeClr val="tx1"/>
                </a:solidFill>
              </a:rPr>
              <a:t>de Medicina de Ribeirão Preto </a:t>
            </a:r>
          </a:p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Universidade de São Paulo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0" y="167361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dirty="0">
                <a:solidFill>
                  <a:schemeClr val="bg1"/>
                </a:solidFill>
              </a:rPr>
              <a:t>A REALIDADE DA VIDA COTIDIANA</a:t>
            </a:r>
            <a:endParaRPr lang="pt-BR" sz="3200" b="0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Users\hermes\Desktop\Brasao_logo_medicina_USP_trsp_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1234" y="4653136"/>
            <a:ext cx="1237428" cy="1800200"/>
          </a:xfrm>
          <a:prstGeom prst="rect">
            <a:avLst/>
          </a:prstGeom>
          <a:noFill/>
          <a:effectLst/>
        </p:spPr>
      </p:pic>
      <p:pic>
        <p:nvPicPr>
          <p:cNvPr id="1029" name="Picture 5" descr="C:\Users\hermes\Desktop\Brasao_logo_USP_trsp_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1663" y="4509120"/>
            <a:ext cx="1344113" cy="196986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466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A realidade do cotidiano pode conviver com realidades paralelas desde que estas não causem nenhuma ruptura deste </a:t>
            </a:r>
            <a:r>
              <a:rPr lang="pt-BR" dirty="0" smtClean="0"/>
              <a:t>real</a:t>
            </a:r>
          </a:p>
          <a:p>
            <a:endParaRPr lang="pt-BR" dirty="0"/>
          </a:p>
          <a:p>
            <a:r>
              <a:rPr lang="pt-BR" dirty="0"/>
              <a:t>Ser humano é capaz de transitar entre a realidade do cotidiano, passar por uma realidade extraordinária </a:t>
            </a:r>
            <a:r>
              <a:rPr lang="pt-BR" dirty="0">
                <a:sym typeface="Wingdings" pitchFamily="2" charset="2"/>
              </a:rPr>
              <a:t> desde que ele possa retornar ao </a:t>
            </a:r>
            <a:r>
              <a:rPr lang="pt-BR" dirty="0" smtClean="0">
                <a:sym typeface="Wingdings" pitchFamily="2" charset="2"/>
              </a:rPr>
              <a:t>cotidiano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Deslocamento de atenção do cotidiano para um campo pontual de significação extraordinário  quando esse campo pontual não monopoliza a atenção e permite a interface e transição  absorção desse campo pelo </a:t>
            </a:r>
            <a:r>
              <a:rPr lang="pt-BR" dirty="0" smtClean="0">
                <a:sym typeface="Wingdings" pitchFamily="2" charset="2"/>
              </a:rPr>
              <a:t>cotidiano</a:t>
            </a:r>
          </a:p>
          <a:p>
            <a:r>
              <a:rPr lang="pt-BR" dirty="0" err="1" smtClean="0">
                <a:solidFill>
                  <a:srgbClr val="398B5E"/>
                </a:solidFill>
                <a:sym typeface="Wingdings" pitchFamily="2" charset="2"/>
              </a:rPr>
              <a:t>Ex</a:t>
            </a:r>
            <a:r>
              <a:rPr lang="pt-BR" dirty="0">
                <a:solidFill>
                  <a:srgbClr val="398B5E"/>
                </a:solidFill>
                <a:sym typeface="Wingdings" pitchFamily="2" charset="2"/>
              </a:rPr>
              <a:t>: Teatro, cinema, sonho, festa, compromissos inesperados, viagens, etc</a:t>
            </a:r>
            <a:r>
              <a:rPr lang="pt-BR" dirty="0" smtClean="0">
                <a:sym typeface="Wingdings" pitchFamily="2" charset="2"/>
              </a:rPr>
              <a:t>.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/>
              <a:t>Não permite a interface e transição – loucura, morte, acidentes com perdas físicas e mentais, </a:t>
            </a:r>
            <a:r>
              <a:rPr lang="pt-BR" dirty="0" err="1" smtClean="0"/>
              <a:t>etc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>
                <a:solidFill>
                  <a:srgbClr val="C00000"/>
                </a:solidFill>
                <a:sym typeface="Wingdings" pitchFamily="2" charset="2"/>
              </a:rPr>
              <a:t>RUPTURA</a:t>
            </a:r>
            <a:endParaRPr lang="pt-BR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6232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COTIDIANO E REALIDADES PARALELAS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97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5980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COTIDIANO E </a:t>
            </a:r>
            <a:r>
              <a:rPr lang="pt-BR" sz="2400" dirty="0" smtClean="0"/>
              <a:t>TERAPIA OCUPACIONAL</a:t>
            </a:r>
            <a:endParaRPr lang="pt-BR" sz="2400" b="0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55576" y="1700808"/>
            <a:ext cx="824238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POR QUE O MUNDO DA VIDA COTIDIANA INTERESSA À TO?</a:t>
            </a:r>
          </a:p>
          <a:p>
            <a:r>
              <a:rPr lang="pt-BR" dirty="0" smtClean="0"/>
              <a:t>Quando o cotidiano passa a ser um instrumento de trabalho </a:t>
            </a:r>
            <a:r>
              <a:rPr lang="pt-BR" dirty="0" err="1" smtClean="0"/>
              <a:t>dX</a:t>
            </a:r>
            <a:r>
              <a:rPr lang="pt-BR" dirty="0" smtClean="0"/>
              <a:t> TO?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Porque é no mundo da vida cotidiana de uma pessoa ou grupo </a:t>
            </a:r>
          </a:p>
          <a:p>
            <a:r>
              <a:rPr lang="pt-BR" dirty="0" smtClean="0"/>
              <a:t>que um/a TO vai atuar </a:t>
            </a:r>
            <a:r>
              <a:rPr lang="pt-BR" dirty="0" smtClean="0">
                <a:sym typeface="Wingdings" panose="05000000000000000000" pitchFamily="2" charset="2"/>
              </a:rPr>
              <a:t> mundo das ocupações</a:t>
            </a:r>
          </a:p>
          <a:p>
            <a:endParaRPr lang="pt-BR" dirty="0" smtClean="0"/>
          </a:p>
          <a:p>
            <a:r>
              <a:rPr lang="pt-BR" dirty="0" smtClean="0"/>
              <a:t>Quando alguém ou um grupo social vive uma RUPTURA de seu cotidiano</a:t>
            </a:r>
          </a:p>
          <a:p>
            <a:r>
              <a:rPr lang="pt-BR" dirty="0" smtClean="0"/>
              <a:t>E tudo se desorganiza, vira CAOS e perde o sentido </a:t>
            </a:r>
            <a:r>
              <a:rPr lang="pt-BR" dirty="0" smtClean="0">
                <a:sym typeface="Wingdings" panose="05000000000000000000" pitchFamily="2" charset="2"/>
              </a:rPr>
              <a:t> x TO entra </a:t>
            </a:r>
          </a:p>
          <a:p>
            <a:pPr algn="ctr"/>
            <a:endParaRPr lang="pt-BR" dirty="0" smtClean="0">
              <a:sym typeface="Wingdings" panose="05000000000000000000" pitchFamily="2" charset="2"/>
            </a:endParaRPr>
          </a:p>
          <a:p>
            <a:endParaRPr lang="pt-BR" dirty="0">
              <a:sym typeface="Wingdings" panose="05000000000000000000" pitchFamily="2" charset="2"/>
            </a:endParaRPr>
          </a:p>
          <a:p>
            <a:pPr algn="ctr"/>
            <a:r>
              <a:rPr lang="pt-BR" dirty="0" smtClean="0">
                <a:sym typeface="Wingdings" panose="05000000000000000000" pitchFamily="2" charset="2"/>
              </a:rPr>
              <a:t>REORGANIZAR  e RESSIGNIFICAR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Seta para Baixo 5"/>
          <p:cNvSpPr/>
          <p:nvPr/>
        </p:nvSpPr>
        <p:spPr bwMode="auto">
          <a:xfrm>
            <a:off x="4211960" y="2492896"/>
            <a:ext cx="484632" cy="576064"/>
          </a:xfrm>
          <a:prstGeom prst="down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cxnSp>
        <p:nvCxnSpPr>
          <p:cNvPr id="8" name="Conector de Seta Reta 7"/>
          <p:cNvCxnSpPr/>
          <p:nvPr/>
        </p:nvCxnSpPr>
        <p:spPr bwMode="auto">
          <a:xfrm>
            <a:off x="4696592" y="4797152"/>
            <a:ext cx="0" cy="432048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031211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Radical transformação da vida cotidiana</a:t>
            </a:r>
            <a:r>
              <a:rPr lang="pt-BR" dirty="0">
                <a:sym typeface="Wingdings" pitchFamily="2" charset="2"/>
              </a:rPr>
              <a:t> tensão na </a:t>
            </a:r>
            <a:r>
              <a:rPr lang="pt-BR" dirty="0" smtClean="0">
                <a:sym typeface="Wingdings" pitchFamily="2" charset="2"/>
              </a:rPr>
              <a:t>consciência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Experiência de CAOS – desorganização do que é conhecido do que é </a:t>
            </a:r>
            <a:r>
              <a:rPr lang="pt-BR" dirty="0" smtClean="0">
                <a:sym typeface="Wingdings" pitchFamily="2" charset="2"/>
              </a:rPr>
              <a:t>familiar</a:t>
            </a:r>
          </a:p>
          <a:p>
            <a:r>
              <a:rPr lang="pt-BR" dirty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                                                    </a:t>
            </a:r>
            <a:endParaRPr lang="pt-BR" dirty="0">
              <a:sym typeface="Wingdings" pitchFamily="2" charset="2"/>
            </a:endParaRPr>
          </a:p>
          <a:p>
            <a:pPr>
              <a:buNone/>
            </a:pPr>
            <a:r>
              <a:rPr lang="pt-BR" dirty="0">
                <a:sym typeface="Wingdings" pitchFamily="2" charset="2"/>
              </a:rPr>
              <a:t>                               </a:t>
            </a:r>
          </a:p>
          <a:p>
            <a:r>
              <a:rPr lang="pt-BR" dirty="0">
                <a:sym typeface="Wingdings" pitchFamily="2" charset="2"/>
              </a:rPr>
              <a:t>Experiência do desconhecido – tensão da existência (experiência não significada) o que vem agora? Como restabeleço minha vida anterior</a:t>
            </a:r>
            <a:r>
              <a:rPr lang="pt-BR" dirty="0" smtClean="0">
                <a:sym typeface="Wingdings" pitchFamily="2" charset="2"/>
              </a:rPr>
              <a:t>?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olidFill>
                  <a:srgbClr val="00B050"/>
                </a:solidFill>
                <a:sym typeface="Wingdings" pitchFamily="2" charset="2"/>
              </a:rPr>
              <a:t>Reorganização e ressignificação do cotidiano</a:t>
            </a:r>
            <a:endParaRPr lang="pt-BR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2546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RUPTURAS DO COTIDIANO</a:t>
            </a:r>
            <a:endParaRPr lang="pt-BR" sz="2400" b="0" dirty="0">
              <a:solidFill>
                <a:schemeClr val="tx1"/>
              </a:solidFill>
            </a:endParaRPr>
          </a:p>
        </p:txBody>
      </p:sp>
      <p:sp>
        <p:nvSpPr>
          <p:cNvPr id="2" name="Seta para Baixo 1"/>
          <p:cNvSpPr/>
          <p:nvPr/>
        </p:nvSpPr>
        <p:spPr bwMode="auto">
          <a:xfrm rot="10800000" flipH="1" flipV="1">
            <a:off x="4185670" y="2564904"/>
            <a:ext cx="503450" cy="432048"/>
          </a:xfrm>
          <a:prstGeom prst="down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90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T</a:t>
            </a:r>
            <a:r>
              <a:rPr lang="pt-BR" dirty="0" smtClean="0"/>
              <a:t>raduzir </a:t>
            </a:r>
            <a:r>
              <a:rPr lang="pt-BR" dirty="0"/>
              <a:t>essa nova realidade – entendê-la, </a:t>
            </a:r>
            <a:r>
              <a:rPr lang="pt-BR" dirty="0" smtClean="0"/>
              <a:t>compreendê-la</a:t>
            </a:r>
          </a:p>
          <a:p>
            <a:endParaRPr lang="pt-BR" dirty="0"/>
          </a:p>
          <a:p>
            <a:r>
              <a:rPr lang="pt-BR" dirty="0"/>
              <a:t>Possibilitar sua expressão por meio da linguagem – ganhar um significado</a:t>
            </a:r>
          </a:p>
          <a:p>
            <a:r>
              <a:rPr lang="pt-BR" dirty="0"/>
              <a:t>Traduzir as experiências não pertencentes ao cotidiano em realidades da dimensão da vida </a:t>
            </a:r>
            <a:r>
              <a:rPr lang="pt-BR" dirty="0" smtClean="0"/>
              <a:t>diária</a:t>
            </a:r>
          </a:p>
          <a:p>
            <a:endParaRPr lang="pt-BR" dirty="0"/>
          </a:p>
          <a:p>
            <a:r>
              <a:rPr lang="pt-BR" dirty="0"/>
              <a:t>Contextualizar – dar um chão </a:t>
            </a:r>
            <a:r>
              <a:rPr lang="pt-BR" dirty="0">
                <a:sym typeface="Wingdings" pitchFamily="2" charset="2"/>
              </a:rPr>
              <a:t> continência (continente) </a:t>
            </a:r>
            <a:r>
              <a:rPr lang="pt-BR" dirty="0" err="1">
                <a:sym typeface="Wingdings" pitchFamily="2" charset="2"/>
              </a:rPr>
              <a:t>ressignificar</a:t>
            </a:r>
            <a:r>
              <a:rPr lang="pt-BR" dirty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</a:t>
            </a:r>
          </a:p>
          <a:p>
            <a:r>
              <a:rPr lang="pt-BR" dirty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                                                             </a:t>
            </a:r>
            <a:endParaRPr lang="pt-BR" dirty="0">
              <a:sym typeface="Wingdings" pitchFamily="2" charset="2"/>
            </a:endParaRPr>
          </a:p>
          <a:p>
            <a:pPr>
              <a:buNone/>
            </a:pPr>
            <a:r>
              <a:rPr lang="pt-BR" dirty="0">
                <a:sym typeface="Wingdings" pitchFamily="2" charset="2"/>
              </a:rPr>
              <a:t>                                 </a:t>
            </a:r>
          </a:p>
          <a:p>
            <a:r>
              <a:rPr lang="pt-BR" dirty="0">
                <a:sym typeface="Wingdings" pitchFamily="2" charset="2"/>
              </a:rPr>
              <a:t> propiciar uma situação na qual aquela realidade estranha possa ganhar um nome e passe a ser </a:t>
            </a:r>
            <a:r>
              <a:rPr lang="pt-BR" dirty="0" smtClean="0">
                <a:sym typeface="Wingdings" pitchFamily="2" charset="2"/>
              </a:rPr>
              <a:t>conhecida  </a:t>
            </a:r>
            <a:r>
              <a:rPr lang="pt-BR" dirty="0">
                <a:sym typeface="Wingdings" pitchFamily="2" charset="2"/>
              </a:rPr>
              <a:t>reorganização do cotidiano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54152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RESSIGNIFICAÇÃO DO COTIDIANO</a:t>
            </a:r>
            <a:endParaRPr lang="pt-BR" sz="2400" b="0" dirty="0">
              <a:solidFill>
                <a:schemeClr val="tx1"/>
              </a:solidFill>
            </a:endParaRPr>
          </a:p>
        </p:txBody>
      </p:sp>
      <p:sp>
        <p:nvSpPr>
          <p:cNvPr id="2" name="Seta para Baixo 1"/>
          <p:cNvSpPr/>
          <p:nvPr/>
        </p:nvSpPr>
        <p:spPr bwMode="auto">
          <a:xfrm>
            <a:off x="4067944" y="3501008"/>
            <a:ext cx="484632" cy="576064"/>
          </a:xfrm>
          <a:prstGeom prst="down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67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O mundo cotidiano é estruturado espacial e </a:t>
            </a:r>
            <a:r>
              <a:rPr lang="pt-BR" dirty="0" smtClean="0"/>
              <a:t>temporalmente </a:t>
            </a:r>
            <a:br>
              <a:rPr lang="pt-BR" dirty="0" smtClean="0"/>
            </a:b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>
                <a:solidFill>
                  <a:srgbClr val="FF0000"/>
                </a:solidFill>
              </a:rPr>
              <a:t>Desorganização</a:t>
            </a:r>
            <a:r>
              <a:rPr lang="pt-BR" dirty="0" smtClean="0"/>
              <a:t> </a:t>
            </a:r>
            <a:r>
              <a:rPr lang="pt-BR" dirty="0"/>
              <a:t>-  ruptura do aqui-agora – nesse </a:t>
            </a:r>
            <a:r>
              <a:rPr lang="pt-BR" dirty="0" smtClean="0"/>
              <a:t>lugar</a:t>
            </a:r>
          </a:p>
          <a:p>
            <a:endParaRPr lang="pt-BR" dirty="0"/>
          </a:p>
          <a:p>
            <a:r>
              <a:rPr lang="pt-BR" dirty="0" err="1">
                <a:solidFill>
                  <a:srgbClr val="00B050"/>
                </a:solidFill>
              </a:rPr>
              <a:t>Recontextualizar</a:t>
            </a:r>
            <a:r>
              <a:rPr lang="pt-BR" dirty="0">
                <a:solidFill>
                  <a:srgbClr val="00B050"/>
                </a:solidFill>
              </a:rPr>
              <a:t> </a:t>
            </a:r>
            <a:r>
              <a:rPr lang="pt-BR" dirty="0"/>
              <a:t>as zonas de contato e manipulação que essa pessoa tem consigo própria e com os </a:t>
            </a:r>
            <a:r>
              <a:rPr lang="pt-BR" dirty="0" smtClean="0"/>
              <a:t>outros</a:t>
            </a:r>
          </a:p>
          <a:p>
            <a:endParaRPr lang="pt-BR" dirty="0"/>
          </a:p>
          <a:p>
            <a:r>
              <a:rPr lang="pt-BR" dirty="0"/>
              <a:t>Temporalidade é uma propriedade intrínseca </a:t>
            </a:r>
            <a:r>
              <a:rPr lang="pt-BR" dirty="0" smtClean="0"/>
              <a:t>à </a:t>
            </a:r>
            <a:r>
              <a:rPr lang="pt-BR" dirty="0"/>
              <a:t>consciência – tanto a nível subjetivo, quanto </a:t>
            </a:r>
            <a:r>
              <a:rPr lang="pt-BR" dirty="0" smtClean="0"/>
              <a:t>intersubjetivo 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</a:t>
            </a:r>
            <a:r>
              <a:rPr lang="pt-BR" dirty="0"/>
              <a:t>intersecção entre o tempo cósmico e o padrão de temporalidade e registro socialmente </a:t>
            </a:r>
            <a:r>
              <a:rPr lang="pt-BR" dirty="0" smtClean="0"/>
              <a:t>estabelecido</a:t>
            </a:r>
          </a:p>
          <a:p>
            <a:endParaRPr lang="pt-BR" dirty="0"/>
          </a:p>
          <a:p>
            <a:r>
              <a:rPr lang="pt-BR" dirty="0" err="1">
                <a:solidFill>
                  <a:srgbClr val="00B050"/>
                </a:solidFill>
              </a:rPr>
              <a:t>Recontextualizar</a:t>
            </a:r>
            <a:r>
              <a:rPr lang="pt-BR" dirty="0">
                <a:solidFill>
                  <a:srgbClr val="00B050"/>
                </a:solidFill>
              </a:rPr>
              <a:t> as experiências temporais</a:t>
            </a:r>
            <a:r>
              <a:rPr lang="pt-BR" dirty="0">
                <a:sym typeface="Wingdings" pitchFamily="2" charset="2"/>
              </a:rPr>
              <a:t> novos padrões de espera – tudo pode ser mais devagar agora</a:t>
            </a:r>
            <a:r>
              <a:rPr lang="pt-BR" dirty="0"/>
              <a:t> </a:t>
            </a:r>
          </a:p>
          <a:p>
            <a:r>
              <a:rPr lang="pt-BR" dirty="0" err="1">
                <a:solidFill>
                  <a:srgbClr val="00B050"/>
                </a:solidFill>
              </a:rPr>
              <a:t>Recontextualizar</a:t>
            </a:r>
            <a:r>
              <a:rPr lang="pt-BR" dirty="0">
                <a:solidFill>
                  <a:srgbClr val="00B050"/>
                </a:solidFill>
              </a:rPr>
              <a:t> e Sincronizar os projetos atuais </a:t>
            </a:r>
          </a:p>
          <a:p>
            <a:pPr>
              <a:buNone/>
            </a:pPr>
            <a:r>
              <a:rPr lang="pt-BR" dirty="0"/>
              <a:t>                    </a:t>
            </a:r>
            <a:r>
              <a:rPr lang="pt-BR" dirty="0" smtClean="0"/>
              <a:t>                                                                  </a:t>
            </a:r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u="sng" dirty="0" err="1">
                <a:solidFill>
                  <a:srgbClr val="00B050"/>
                </a:solidFill>
              </a:rPr>
              <a:t>Ressignificar</a:t>
            </a:r>
            <a:r>
              <a:rPr lang="pt-BR" u="sng" dirty="0">
                <a:solidFill>
                  <a:srgbClr val="00B050"/>
                </a:solidFill>
              </a:rPr>
              <a:t> e reorganizar PROJETOS DE VIDA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5296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REORGANIZAÇÃO DO COTIDIANO</a:t>
            </a:r>
            <a:endParaRPr lang="pt-BR" sz="2400" b="0" dirty="0">
              <a:solidFill>
                <a:schemeClr val="tx1"/>
              </a:solidFill>
            </a:endParaRPr>
          </a:p>
        </p:txBody>
      </p:sp>
      <p:sp>
        <p:nvSpPr>
          <p:cNvPr id="2" name="Seta para Baixo 1"/>
          <p:cNvSpPr/>
          <p:nvPr/>
        </p:nvSpPr>
        <p:spPr bwMode="auto">
          <a:xfrm>
            <a:off x="4499992" y="5229200"/>
            <a:ext cx="484632" cy="360040"/>
          </a:xfrm>
          <a:prstGeom prst="downArrow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3162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27584" y="2348880"/>
            <a:ext cx="74888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/>
              <a:t>A CRISE DO </a:t>
            </a:r>
            <a:r>
              <a:rPr lang="pt-BR" sz="2400" dirty="0" smtClean="0"/>
              <a:t>COTIDIANO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endParaRPr lang="pt-BR" sz="2400" dirty="0" smtClean="0">
              <a:solidFill>
                <a:schemeClr val="tx1"/>
              </a:solidFill>
            </a:endParaRPr>
          </a:p>
          <a:p>
            <a:r>
              <a:rPr lang="pt-BR" sz="2400" dirty="0" smtClean="0">
                <a:solidFill>
                  <a:schemeClr val="tx1"/>
                </a:solidFill>
              </a:rPr>
              <a:t>Como </a:t>
            </a:r>
            <a:r>
              <a:rPr lang="pt-BR" sz="2400" dirty="0" err="1" smtClean="0">
                <a:solidFill>
                  <a:schemeClr val="tx1"/>
                </a:solidFill>
              </a:rPr>
              <a:t>ressignificar</a:t>
            </a:r>
            <a:r>
              <a:rPr lang="pt-BR" sz="2400" dirty="0" smtClean="0">
                <a:solidFill>
                  <a:schemeClr val="tx1"/>
                </a:solidFill>
              </a:rPr>
              <a:t> projetos de vida em contexto de crise social?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488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O fim da modernidade? </a:t>
            </a:r>
            <a:r>
              <a:rPr lang="pt-BR" dirty="0">
                <a:sym typeface="Wingdings" pitchFamily="2" charset="2"/>
              </a:rPr>
              <a:t> crise e transformação das expressões e manifestações que nasceram com a era moderna, o racionalismo, a ciência, a tecnologia, humanismo, trabalho, entre outros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Extensão geográfica e social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Irrompe na política, economia, moral, direito, ciência, técnica, arte, religião, costumes...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Cotidiano de crises reportados pela imprensa mundial</a:t>
            </a:r>
          </a:p>
          <a:p>
            <a:r>
              <a:rPr lang="pt-BR" dirty="0">
                <a:sym typeface="Wingdings" pitchFamily="2" charset="2"/>
              </a:rPr>
              <a:t>Não se trata de crises isoladas – da ciência, da religião, </a:t>
            </a:r>
            <a:r>
              <a:rPr lang="pt-BR" dirty="0" err="1">
                <a:sym typeface="Wingdings" pitchFamily="2" charset="2"/>
              </a:rPr>
              <a:t>etc</a:t>
            </a:r>
            <a:endParaRPr lang="pt-BR" dirty="0">
              <a:sym typeface="Wingdings" pitchFamily="2" charset="2"/>
            </a:endParaRP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É uma crise paradigmática geral na qual a VERDADE perde sentido para a CONSTRUÇÃO de sentido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UNIVERSAL perde sentido para a CONTEXTUALIDADE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66461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SÉCULO XX – </a:t>
            </a:r>
            <a:r>
              <a:rPr lang="pt-BR" sz="2400" dirty="0" smtClean="0"/>
              <a:t>SÉCULO </a:t>
            </a:r>
            <a:r>
              <a:rPr lang="pt-BR" sz="2400" dirty="0"/>
              <a:t>DA </a:t>
            </a:r>
            <a:r>
              <a:rPr lang="pt-BR" sz="2400" dirty="0" smtClean="0"/>
              <a:t>CRISE</a:t>
            </a:r>
            <a:r>
              <a:rPr lang="pt-BR" sz="2400" dirty="0" smtClean="0">
                <a:sym typeface="Wingdings" panose="05000000000000000000" pitchFamily="2" charset="2"/>
              </a:rPr>
              <a:t> séc. XXI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3320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A crise atinge o HOMEM COMUM</a:t>
            </a:r>
          </a:p>
          <a:p>
            <a:endParaRPr lang="pt-BR" dirty="0"/>
          </a:p>
          <a:p>
            <a:r>
              <a:rPr lang="pt-BR" dirty="0"/>
              <a:t>Crise da vida humana como um todo – crise do sentido</a:t>
            </a:r>
          </a:p>
          <a:p>
            <a:endParaRPr lang="pt-BR" dirty="0"/>
          </a:p>
          <a:p>
            <a:r>
              <a:rPr lang="pt-BR" dirty="0"/>
              <a:t>Cotidiano é o palco da crise generalizada</a:t>
            </a:r>
          </a:p>
          <a:p>
            <a:endParaRPr lang="pt-BR" dirty="0"/>
          </a:p>
          <a:p>
            <a:r>
              <a:rPr lang="pt-BR" dirty="0"/>
              <a:t>Todas as estruturas edificadas da cultura estão em processo de transformação</a:t>
            </a:r>
          </a:p>
          <a:p>
            <a:endParaRPr lang="pt-BR" dirty="0"/>
          </a:p>
          <a:p>
            <a:r>
              <a:rPr lang="pt-BR" dirty="0"/>
              <a:t>As estruturas do </a:t>
            </a:r>
            <a:r>
              <a:rPr lang="pt-BR" dirty="0" smtClean="0"/>
              <a:t>dia a dia </a:t>
            </a:r>
            <a:r>
              <a:rPr lang="pt-BR" dirty="0"/>
              <a:t>transformam-se radicalmente e perde-se o sequenciamento do tempo</a:t>
            </a:r>
          </a:p>
          <a:p>
            <a:endParaRPr lang="pt-BR" dirty="0"/>
          </a:p>
          <a:p>
            <a:r>
              <a:rPr lang="pt-BR" dirty="0"/>
              <a:t>Gera sensação de estranhamento no/do mundo – estrangeiros em sua própria terra </a:t>
            </a:r>
            <a:r>
              <a:rPr lang="pt-BR" dirty="0">
                <a:sym typeface="Wingdings" pitchFamily="2" charset="2"/>
              </a:rPr>
              <a:t> mal-estar existencial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O ESTAR  no mundo torna-se fluido 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3111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no cotidiano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62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Não tenho </a:t>
            </a:r>
            <a:r>
              <a:rPr lang="pt-BR" dirty="0" smtClean="0"/>
              <a:t>um mundo </a:t>
            </a:r>
            <a:r>
              <a:rPr lang="pt-BR" dirty="0"/>
              <a:t>privado – </a:t>
            </a:r>
            <a:r>
              <a:rPr lang="pt-BR" dirty="0" err="1"/>
              <a:t>errância</a:t>
            </a:r>
            <a:r>
              <a:rPr lang="pt-BR" dirty="0"/>
              <a:t> da existência</a:t>
            </a:r>
          </a:p>
          <a:p>
            <a:endParaRPr lang="pt-BR" dirty="0"/>
          </a:p>
          <a:p>
            <a:r>
              <a:rPr lang="pt-BR" dirty="0"/>
              <a:t>Não ficar parado</a:t>
            </a:r>
          </a:p>
          <a:p>
            <a:endParaRPr lang="pt-BR" dirty="0"/>
          </a:p>
          <a:p>
            <a:r>
              <a:rPr lang="pt-BR" dirty="0"/>
              <a:t>Não permanecer em um espaço apenas, mas em todos</a:t>
            </a:r>
          </a:p>
          <a:p>
            <a:endParaRPr lang="pt-BR" dirty="0"/>
          </a:p>
          <a:p>
            <a:r>
              <a:rPr lang="pt-BR" dirty="0"/>
              <a:t>Habitar o mundo e não um local, uma casa</a:t>
            </a:r>
          </a:p>
          <a:p>
            <a:endParaRPr lang="pt-BR" dirty="0"/>
          </a:p>
          <a:p>
            <a:r>
              <a:rPr lang="pt-BR" dirty="0"/>
              <a:t>A imperiosa necessidade da VIAGEM</a:t>
            </a:r>
          </a:p>
          <a:p>
            <a:endParaRPr lang="pt-BR" dirty="0"/>
          </a:p>
          <a:p>
            <a:r>
              <a:rPr lang="pt-BR" dirty="0"/>
              <a:t>O </a:t>
            </a:r>
            <a:r>
              <a:rPr lang="pt-BR" dirty="0" smtClean="0"/>
              <a:t>público </a:t>
            </a:r>
            <a:r>
              <a:rPr lang="pt-BR" dirty="0"/>
              <a:t>invadiu o privado – vive-se a privação a privatização de um lugar</a:t>
            </a:r>
          </a:p>
          <a:p>
            <a:endParaRPr lang="pt-BR" dirty="0"/>
          </a:p>
          <a:p>
            <a:r>
              <a:rPr lang="pt-BR" dirty="0"/>
              <a:t>Como não se habita um espaço privado nem um público – leva-se a vida privada para o público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5205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DO ESTAR – MAL-ESTAR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36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A crise da centralidade do trabalho?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A crise da sociedade salarial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Desemprego</a:t>
            </a:r>
          </a:p>
          <a:p>
            <a:pPr>
              <a:buNone/>
            </a:pPr>
            <a:endParaRPr lang="pt-BR" dirty="0"/>
          </a:p>
          <a:p>
            <a:r>
              <a:rPr lang="pt-BR" dirty="0"/>
              <a:t>Formas alternativas de geração de renda</a:t>
            </a: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3781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DO TRABALHO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698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5576" y="2852936"/>
            <a:ext cx="7992888" cy="238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/>
              <a:t>Realidade interpretada e internalizada subjetivamente como um mundo coerente </a:t>
            </a:r>
            <a:r>
              <a:rPr lang="pt-BR" sz="1600" dirty="0">
                <a:sym typeface="Wingdings" pitchFamily="2" charset="2"/>
              </a:rPr>
              <a:t> o que é</a:t>
            </a:r>
          </a:p>
          <a:p>
            <a:endParaRPr lang="pt-BR" sz="1600" dirty="0">
              <a:sym typeface="Wingdings" pitchFamily="2" charset="2"/>
            </a:endParaRPr>
          </a:p>
          <a:p>
            <a:r>
              <a:rPr lang="pt-BR" sz="1600" dirty="0">
                <a:sym typeface="Wingdings" pitchFamily="2" charset="2"/>
              </a:rPr>
              <a:t>Uma realidade certa – realidade dotada de  sentido que comanda suas atitudes diárias e tomadas como comuns – uma realidade que é tomada como sendo igual para todos</a:t>
            </a:r>
          </a:p>
          <a:p>
            <a:endParaRPr lang="pt-BR" sz="1600" dirty="0">
              <a:sym typeface="Wingdings" pitchFamily="2" charset="2"/>
            </a:endParaRPr>
          </a:p>
          <a:p>
            <a:r>
              <a:rPr lang="pt-BR" sz="1600" dirty="0">
                <a:sym typeface="Wingdings" pitchFamily="2" charset="2"/>
              </a:rPr>
              <a:t>Senso comum</a:t>
            </a:r>
            <a:endParaRPr lang="pt-BR" sz="1600" dirty="0"/>
          </a:p>
          <a:p>
            <a:pPr>
              <a:lnSpc>
                <a:spcPct val="150000"/>
              </a:lnSpc>
            </a:pPr>
            <a:endParaRPr lang="pt-BR" sz="1600" b="0" dirty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11560" y="1916832"/>
            <a:ext cx="51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REALIDADE DA VIDA COTIDIANA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Crise da conversação diária do face a face</a:t>
            </a:r>
          </a:p>
          <a:p>
            <a:pPr>
              <a:buNone/>
            </a:pPr>
            <a:r>
              <a:rPr lang="pt-BR" dirty="0"/>
              <a:t>                                             </a:t>
            </a:r>
            <a:r>
              <a:rPr lang="pt-BR" sz="2400" dirty="0">
                <a:latin typeface="Arial Black" panose="020B0A04020102020204" pitchFamily="34" charset="0"/>
              </a:rPr>
              <a:t>↓</a:t>
            </a:r>
            <a:endParaRPr lang="pt-BR" dirty="0">
              <a:latin typeface="Arial Black" panose="020B0A04020102020204" pitchFamily="34" charset="0"/>
            </a:endParaRPr>
          </a:p>
          <a:p>
            <a:r>
              <a:rPr lang="pt-BR" dirty="0"/>
              <a:t>Conversação virtual mediada pelo computador</a:t>
            </a:r>
          </a:p>
          <a:p>
            <a:r>
              <a:rPr lang="pt-BR" dirty="0"/>
              <a:t>Formulação dos sentidos expressos – a palavra virou fórmula</a:t>
            </a:r>
          </a:p>
          <a:p>
            <a:endParaRPr lang="pt-BR" dirty="0"/>
          </a:p>
          <a:p>
            <a:r>
              <a:rPr lang="pt-BR" dirty="0"/>
              <a:t>Outra crise da comunicação </a:t>
            </a:r>
            <a:r>
              <a:rPr lang="pt-BR" dirty="0">
                <a:sym typeface="Wingdings" pitchFamily="2" charset="2"/>
              </a:rPr>
              <a:t> a imposição da técnica sobre as decisões </a:t>
            </a:r>
            <a:r>
              <a:rPr lang="pt-BR" dirty="0" smtClean="0">
                <a:sym typeface="Wingdings" pitchFamily="2" charset="2"/>
              </a:rPr>
              <a:t>coletivas</a:t>
            </a:r>
          </a:p>
          <a:p>
            <a:endParaRPr lang="pt-BR" dirty="0" smtClean="0">
              <a:sym typeface="Wingdings" pitchFamily="2" charset="2"/>
            </a:endParaRPr>
          </a:p>
          <a:p>
            <a:r>
              <a:rPr lang="pt-BR" dirty="0" smtClean="0">
                <a:sym typeface="Wingdings" pitchFamily="2" charset="2"/>
              </a:rPr>
              <a:t>Aparecimento de uma censura sobre o que se diz</a:t>
            </a:r>
            <a:endParaRPr lang="pt-BR" dirty="0">
              <a:sym typeface="Wingdings" pitchFamily="2" charset="2"/>
            </a:endParaRPr>
          </a:p>
          <a:p>
            <a:pPr>
              <a:buNone/>
            </a:pPr>
            <a:endParaRPr lang="pt-BR" dirty="0">
              <a:sym typeface="Wingdings" pitchFamily="2" charset="2"/>
            </a:endParaRPr>
          </a:p>
          <a:p>
            <a:r>
              <a:rPr lang="pt-BR" dirty="0" smtClean="0">
                <a:sym typeface="Wingdings" pitchFamily="2" charset="2"/>
              </a:rPr>
              <a:t>Desejo de destruição do </a:t>
            </a:r>
            <a:r>
              <a:rPr lang="pt-BR" dirty="0">
                <a:sym typeface="Wingdings" pitchFamily="2" charset="2"/>
              </a:rPr>
              <a:t>político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4049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DA COMUNICAÇÃO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906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o espaço urbano era apropriado corporalmente – face a face</a:t>
            </a:r>
          </a:p>
          <a:p>
            <a:endParaRPr lang="pt-BR" dirty="0"/>
          </a:p>
          <a:p>
            <a:r>
              <a:rPr lang="pt-BR" dirty="0"/>
              <a:t>Andar pela cidade era consolidar identidades – encontro com o outro </a:t>
            </a:r>
            <a:r>
              <a:rPr lang="pt-BR" dirty="0">
                <a:sym typeface="Wingdings" pitchFamily="2" charset="2"/>
              </a:rPr>
              <a:t> contorno da cidade </a:t>
            </a:r>
            <a:r>
              <a:rPr lang="pt-BR" dirty="0" smtClean="0">
                <a:sym typeface="Wingdings" pitchFamily="2" charset="2"/>
              </a:rPr>
              <a:t> pontos </a:t>
            </a:r>
            <a:r>
              <a:rPr lang="pt-BR" dirty="0">
                <a:sym typeface="Wingdings" pitchFamily="2" charset="2"/>
              </a:rPr>
              <a:t>de referência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O andar pela cidade é a apropriação da trama social dos significados – gerando a identidade através do reconhecimento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O andar é substituído velo veículo máquina</a:t>
            </a:r>
          </a:p>
          <a:p>
            <a:r>
              <a:rPr lang="pt-BR" dirty="0">
                <a:sym typeface="Wingdings" pitchFamily="2" charset="2"/>
              </a:rPr>
              <a:t> encontro humano  pelo MSN e WHATS e POKEMONS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54914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DO ESPAÇO APROPRIADO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204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A perda dos rituais</a:t>
            </a:r>
          </a:p>
          <a:p>
            <a:r>
              <a:rPr lang="pt-BR" dirty="0"/>
              <a:t>A perda da sensualidade do comer</a:t>
            </a:r>
          </a:p>
          <a:p>
            <a:endParaRPr lang="pt-BR" dirty="0"/>
          </a:p>
          <a:p>
            <a:r>
              <a:rPr lang="pt-BR" dirty="0" err="1" smtClean="0"/>
              <a:t>McDonalds</a:t>
            </a:r>
            <a:endParaRPr lang="pt-BR" dirty="0"/>
          </a:p>
          <a:p>
            <a:r>
              <a:rPr lang="pt-BR" dirty="0" err="1"/>
              <a:t>Fast</a:t>
            </a:r>
            <a:r>
              <a:rPr lang="pt-BR" dirty="0"/>
              <a:t> </a:t>
            </a:r>
            <a:r>
              <a:rPr lang="pt-BR" dirty="0" err="1"/>
              <a:t>food</a:t>
            </a:r>
            <a:endParaRPr lang="pt-BR" dirty="0"/>
          </a:p>
          <a:p>
            <a:endParaRPr lang="pt-BR" dirty="0"/>
          </a:p>
          <a:p>
            <a:r>
              <a:rPr lang="pt-BR" dirty="0"/>
              <a:t>Qualidade </a:t>
            </a:r>
            <a:r>
              <a:rPr lang="pt-BR" dirty="0">
                <a:sym typeface="Wingdings" pitchFamily="2" charset="2"/>
              </a:rPr>
              <a:t> quantidade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Sensual (aroma, paladar)  visual (</a:t>
            </a:r>
            <a:r>
              <a:rPr lang="pt-BR" dirty="0" smtClean="0">
                <a:sym typeface="Wingdings" pitchFamily="2" charset="2"/>
              </a:rPr>
              <a:t>sanduíche</a:t>
            </a:r>
            <a:r>
              <a:rPr lang="pt-BR" dirty="0">
                <a:sym typeface="Wingdings" pitchFamily="2" charset="2"/>
              </a:rPr>
              <a:t>)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De um comer sensualizado e ritualizado comer de subsistência?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31997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DO COMER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45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Crise de IDENTIDADE  - desagregação da personalidade, o sentido do ser perde-se na efemeridade das coisas e nos muitos “</a:t>
            </a:r>
            <a:r>
              <a:rPr lang="pt-BR" dirty="0" err="1"/>
              <a:t>Eus</a:t>
            </a:r>
            <a:r>
              <a:rPr lang="pt-BR" dirty="0"/>
              <a:t>” que se tem que assumir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Crise da FAMILIARIDADE</a:t>
            </a:r>
            <a:r>
              <a:rPr lang="pt-BR" dirty="0" smtClean="0">
                <a:sym typeface="Wingdings" panose="05000000000000000000" pitchFamily="2" charset="2"/>
              </a:rPr>
              <a:t></a:t>
            </a:r>
            <a:r>
              <a:rPr lang="pt-BR" dirty="0" smtClean="0"/>
              <a:t> ESTRANHAMENTO </a:t>
            </a:r>
            <a:r>
              <a:rPr lang="pt-BR" dirty="0"/>
              <a:t>com o mundo – as mudanças vertiginosas imperam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Crise da segurança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INSEGURANÇA </a:t>
            </a:r>
            <a:r>
              <a:rPr lang="pt-BR" dirty="0"/>
              <a:t>– oscilação da existência – lembra o que Freud chama de “desamparo</a:t>
            </a:r>
            <a:r>
              <a:rPr lang="pt-BR" dirty="0" smtClean="0"/>
              <a:t>” </a:t>
            </a:r>
            <a:r>
              <a:rPr lang="pt-BR" dirty="0" smtClean="0">
                <a:sym typeface="Wingdings" panose="05000000000000000000" pitchFamily="2" charset="2"/>
              </a:rPr>
              <a:t> estar sozinho no mundo e ser responsável pelas próprias decisões?</a:t>
            </a:r>
            <a:endParaRPr lang="pt-BR" dirty="0"/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943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CRISE DO CONTEMPORÂNEO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95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27724" y="2420888"/>
            <a:ext cx="83529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Como </a:t>
            </a:r>
            <a:r>
              <a:rPr lang="pt-BR" dirty="0" err="1"/>
              <a:t>ressignificar</a:t>
            </a:r>
            <a:r>
              <a:rPr lang="pt-BR" dirty="0"/>
              <a:t>/reorganizar projetos de </a:t>
            </a:r>
            <a:r>
              <a:rPr lang="pt-BR" dirty="0" smtClean="0"/>
              <a:t>vida significativos em contexto de crise da existência e momento de transição?</a:t>
            </a: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853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0" dirty="0">
                <a:solidFill>
                  <a:schemeClr val="tx1"/>
                </a:solidFill>
              </a:rPr>
              <a:t>C</a:t>
            </a:r>
            <a:r>
              <a:rPr lang="pt-BR" sz="2400" b="0" dirty="0" smtClean="0">
                <a:solidFill>
                  <a:schemeClr val="tx1"/>
                </a:solidFill>
              </a:rPr>
              <a:t>omo lidar com essa crise diante das rupturas do cotidiano?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4280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b="0" dirty="0"/>
              <a:t>BERGER, P. ; LUCKMANN, T.  Os fundamentos do conhecimento da vida cotidiana. In: BERGER, P. ; LUCKMANN, T. A construção social da realidade: tratado de sociologia do conhecimento. Petrópolis:  Vozes, </a:t>
            </a:r>
            <a:r>
              <a:rPr lang="pt-BR" b="0"/>
              <a:t>1978</a:t>
            </a:r>
            <a:r>
              <a:rPr lang="pt-BR" b="0" smtClean="0"/>
              <a:t>.</a:t>
            </a:r>
          </a:p>
          <a:p>
            <a:pPr>
              <a:lnSpc>
                <a:spcPct val="150000"/>
              </a:lnSpc>
            </a:pPr>
            <a:endParaRPr lang="pt-BR" b="0" dirty="0"/>
          </a:p>
          <a:p>
            <a:pPr>
              <a:lnSpc>
                <a:spcPct val="150000"/>
              </a:lnSpc>
            </a:pPr>
            <a:r>
              <a:rPr lang="pt-BR" b="0" dirty="0" err="1" smtClean="0">
                <a:solidFill>
                  <a:schemeClr val="tx1"/>
                </a:solidFill>
              </a:rPr>
              <a:t>Kujawsky</a:t>
            </a:r>
            <a:r>
              <a:rPr lang="pt-BR" b="0" dirty="0" smtClean="0">
                <a:solidFill>
                  <a:schemeClr val="tx1"/>
                </a:solidFill>
              </a:rPr>
              <a:t>, GM. A crise do século XX. São Paulo: Ática, 1988.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2392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 smtClean="0"/>
              <a:t>REFERÊNCIAS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62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 bwMode="auto">
          <a:xfrm>
            <a:off x="0" y="1772816"/>
            <a:ext cx="9144000" cy="151216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604991" y="3519488"/>
            <a:ext cx="214994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</a:rPr>
              <a:t>Regina C Fiorati</a:t>
            </a:r>
            <a:r>
              <a:rPr lang="pt-BR" sz="2000" b="0" dirty="0">
                <a:solidFill>
                  <a:schemeClr val="tx1"/>
                </a:solidFill>
              </a:rPr>
              <a:t/>
            </a:r>
            <a:br>
              <a:rPr lang="pt-BR" sz="2000" b="0" dirty="0">
                <a:solidFill>
                  <a:schemeClr val="tx1"/>
                </a:solidFill>
              </a:rPr>
            </a:br>
            <a:r>
              <a:rPr lang="pt-BR" sz="1200" b="0" dirty="0" smtClean="0">
                <a:solidFill>
                  <a:schemeClr val="tx1"/>
                </a:solidFill>
              </a:rPr>
              <a:t>reginacf@fmrp.usp.br </a:t>
            </a:r>
            <a:br>
              <a:rPr lang="pt-BR" sz="1200" b="0" dirty="0" smtClean="0">
                <a:solidFill>
                  <a:schemeClr val="tx1"/>
                </a:solidFill>
              </a:rPr>
            </a:br>
            <a:endParaRPr lang="pt-BR" sz="1200" b="0" dirty="0">
              <a:solidFill>
                <a:srgbClr val="FF0000"/>
              </a:solidFill>
            </a:endParaRP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2339975" y="5085184"/>
            <a:ext cx="44656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Departamento de </a:t>
            </a:r>
            <a:r>
              <a:rPr lang="pt-BR" sz="1400" dirty="0" smtClean="0">
                <a:solidFill>
                  <a:schemeClr val="tx1"/>
                </a:solidFill>
              </a:rPr>
              <a:t>Ciências da Saúde</a:t>
            </a:r>
            <a:endParaRPr lang="pt-BR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Faculdade de Medicina de Ribeirão Preto </a:t>
            </a:r>
          </a:p>
          <a:p>
            <a:pPr algn="ctr">
              <a:defRPr/>
            </a:pPr>
            <a:r>
              <a:rPr lang="pt-BR" sz="1400" dirty="0">
                <a:solidFill>
                  <a:schemeClr val="tx1"/>
                </a:solidFill>
              </a:rPr>
              <a:t>Universidade de São Paulo</a:t>
            </a:r>
          </a:p>
        </p:txBody>
      </p:sp>
      <p:sp>
        <p:nvSpPr>
          <p:cNvPr id="525319" name="Text Box 7"/>
          <p:cNvSpPr txBox="1">
            <a:spLocks noChangeArrowheads="1"/>
          </p:cNvSpPr>
          <p:nvPr/>
        </p:nvSpPr>
        <p:spPr bwMode="auto">
          <a:xfrm>
            <a:off x="0" y="233330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dirty="0">
                <a:solidFill>
                  <a:schemeClr val="bg1"/>
                </a:solidFill>
              </a:rPr>
              <a:t>Muito </a:t>
            </a:r>
            <a:r>
              <a:rPr lang="pt-BR" sz="2800" dirty="0" smtClean="0">
                <a:solidFill>
                  <a:schemeClr val="bg1"/>
                </a:solidFill>
              </a:rPr>
              <a:t>obrigada </a:t>
            </a:r>
            <a:r>
              <a:rPr lang="pt-BR" sz="2800" dirty="0">
                <a:solidFill>
                  <a:schemeClr val="bg1"/>
                </a:solidFill>
              </a:rPr>
              <a:t>pela atenção!</a:t>
            </a:r>
            <a:endParaRPr lang="pt-BR" sz="2400" b="0" dirty="0">
              <a:solidFill>
                <a:schemeClr val="bg1"/>
              </a:solidFill>
            </a:endParaRPr>
          </a:p>
        </p:txBody>
      </p:sp>
      <p:pic>
        <p:nvPicPr>
          <p:cNvPr id="10" name="Picture 4" descr="C:\Users\hermes\Desktop\Brasao_logo_medicina_USP_trsp_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0640" y="4755975"/>
            <a:ext cx="1067744" cy="1553345"/>
          </a:xfrm>
          <a:prstGeom prst="rect">
            <a:avLst/>
          </a:prstGeom>
          <a:noFill/>
          <a:effectLst/>
        </p:spPr>
      </p:pic>
      <p:pic>
        <p:nvPicPr>
          <p:cNvPr id="11" name="Picture 5" descr="C:\Users\hermes\Desktop\Brasao_logo_USP_trsp_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1663" y="4581128"/>
            <a:ext cx="1170691" cy="171570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9552" y="1772816"/>
            <a:ext cx="79928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/>
              <a:t>Realidade compartilhada como </a:t>
            </a:r>
            <a:r>
              <a:rPr lang="pt-BR" sz="2400" dirty="0" smtClean="0"/>
              <a:t>certa</a:t>
            </a:r>
          </a:p>
          <a:p>
            <a:endParaRPr lang="pt-BR" sz="2400" dirty="0"/>
          </a:p>
          <a:p>
            <a:r>
              <a:rPr lang="pt-BR" sz="2400" dirty="0"/>
              <a:t>Realidade da consciência </a:t>
            </a:r>
            <a:r>
              <a:rPr lang="pt-BR" sz="2400" dirty="0" smtClean="0"/>
              <a:t>imediata</a:t>
            </a:r>
          </a:p>
          <a:p>
            <a:endParaRPr lang="pt-BR" sz="2400" dirty="0"/>
          </a:p>
          <a:p>
            <a:r>
              <a:rPr lang="pt-BR" sz="2400" dirty="0"/>
              <a:t>Realidade por excelência – realidade predominante</a:t>
            </a:r>
          </a:p>
          <a:p>
            <a:r>
              <a:rPr lang="pt-BR" sz="2400" dirty="0"/>
              <a:t>A experiência do cotidiano se dá em total </a:t>
            </a:r>
            <a:r>
              <a:rPr lang="pt-BR" sz="2400" dirty="0" smtClean="0"/>
              <a:t>vigília</a:t>
            </a:r>
          </a:p>
          <a:p>
            <a:endParaRPr lang="pt-BR" sz="2400" dirty="0"/>
          </a:p>
          <a:p>
            <a:r>
              <a:rPr lang="pt-BR" sz="2400" dirty="0"/>
              <a:t>A apreensão da vida cotidiana é normal e evidente – forma naturalizada da </a:t>
            </a:r>
            <a:r>
              <a:rPr lang="pt-BR" sz="2400" dirty="0" smtClean="0"/>
              <a:t>existência</a:t>
            </a:r>
          </a:p>
          <a:p>
            <a:endParaRPr lang="pt-BR" sz="2400" dirty="0"/>
          </a:p>
          <a:p>
            <a:r>
              <a:rPr lang="pt-BR" sz="2400" dirty="0"/>
              <a:t>Realidade ordenada - objetivada</a:t>
            </a:r>
          </a:p>
          <a:p>
            <a:pPr>
              <a:lnSpc>
                <a:spcPct val="150000"/>
              </a:lnSpc>
            </a:pPr>
            <a:endParaRPr lang="pt-BR" sz="1600" b="0" dirty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2544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SENSO COMUM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6102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9552" y="1628800"/>
            <a:ext cx="835292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/>
              <a:t>A linguagem fornece as devidas subjetivações – determinam a ordem das coisas e dão sentido </a:t>
            </a:r>
            <a:r>
              <a:rPr lang="pt-BR" sz="1600" dirty="0" smtClean="0"/>
              <a:t>à </a:t>
            </a:r>
            <a:r>
              <a:rPr lang="pt-BR" sz="1600" dirty="0"/>
              <a:t>vida cotidiana</a:t>
            </a:r>
          </a:p>
          <a:p>
            <a:endParaRPr lang="pt-BR" sz="1600" dirty="0"/>
          </a:p>
          <a:p>
            <a:r>
              <a:rPr lang="pt-BR" sz="1600" dirty="0"/>
              <a:t>Linguagem é compartilhada por uma rede social extensa – grupo social, comunidade, sociedade</a:t>
            </a:r>
          </a:p>
          <a:p>
            <a:endParaRPr lang="pt-BR" sz="1600" dirty="0"/>
          </a:p>
          <a:p>
            <a:r>
              <a:rPr lang="pt-BR" sz="1600" dirty="0"/>
              <a:t>Dá todos os significados que  guiam a vida social e intersubjetiva daquele grupo</a:t>
            </a:r>
          </a:p>
          <a:p>
            <a:endParaRPr lang="pt-BR" sz="1600" dirty="0"/>
          </a:p>
          <a:p>
            <a:r>
              <a:rPr lang="pt-BR" sz="1600" dirty="0"/>
              <a:t>Expressa e conforma todo o universo simbólico que gerencia a vida comum no cotidiano</a:t>
            </a:r>
          </a:p>
          <a:p>
            <a:endParaRPr lang="pt-BR" sz="1600" b="0" dirty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4230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LINGUAGEM DO COTIDIANO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Realidade organizada em torno do </a:t>
            </a:r>
            <a:r>
              <a:rPr lang="pt-BR" dirty="0" smtClean="0"/>
              <a:t>corpo aqui e do tempo </a:t>
            </a:r>
            <a:r>
              <a:rPr lang="pt-BR" dirty="0"/>
              <a:t>presente – o que está se passando</a:t>
            </a:r>
          </a:p>
          <a:p>
            <a:endParaRPr lang="pt-BR" dirty="0"/>
          </a:p>
          <a:p>
            <a:r>
              <a:rPr lang="pt-BR" dirty="0"/>
              <a:t>Foco da atenção – o que está acontecendo – (embora exista a memória que marca e condiciona o presente) </a:t>
            </a:r>
          </a:p>
          <a:p>
            <a:endParaRPr lang="pt-BR" dirty="0"/>
          </a:p>
          <a:p>
            <a:r>
              <a:rPr lang="pt-BR" dirty="0"/>
              <a:t>Realimentação da consciência</a:t>
            </a:r>
          </a:p>
          <a:p>
            <a:endParaRPr lang="pt-BR" dirty="0"/>
          </a:p>
          <a:p>
            <a:r>
              <a:rPr lang="pt-BR" dirty="0"/>
              <a:t>Realidade diretamente acessível a manipulação corporal  - o mundo ao alcance – o mundo no qual se atua</a:t>
            </a:r>
          </a:p>
          <a:p>
            <a:endParaRPr lang="pt-BR" dirty="0"/>
          </a:p>
          <a:p>
            <a:r>
              <a:rPr lang="pt-BR" dirty="0"/>
              <a:t>Mundo da vida e da reprodução desta (trabalho, formas de reprodução da vida) 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66940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AQUI E </a:t>
            </a:r>
            <a:r>
              <a:rPr lang="pt-BR" sz="2400" dirty="0" smtClean="0"/>
              <a:t>AGORA – realidade espaço-temporal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267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Os atos são guiados pelas finalidades determinadas</a:t>
            </a:r>
          </a:p>
          <a:p>
            <a:endParaRPr lang="pt-BR" dirty="0"/>
          </a:p>
          <a:p>
            <a:r>
              <a:rPr lang="pt-BR" dirty="0"/>
              <a:t>Busca sempre um êxito prático</a:t>
            </a:r>
          </a:p>
          <a:p>
            <a:endParaRPr lang="pt-BR" dirty="0"/>
          </a:p>
          <a:p>
            <a:r>
              <a:rPr lang="pt-BR" dirty="0"/>
              <a:t>Constitui a dimensão do possível a ser atingido</a:t>
            </a:r>
          </a:p>
          <a:p>
            <a:endParaRPr lang="pt-BR" dirty="0"/>
          </a:p>
          <a:p>
            <a:r>
              <a:rPr lang="pt-BR" dirty="0"/>
              <a:t>As atividades que compõem as ocupações diárias realizáveis pelo sujeito da ação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556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REFERENCIAL PRAGMÁTICO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99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Mundo compartilhado com outros homens e mulheres que participam coletivamente e de forma comum dos acontecimentos e que todos têm consciência</a:t>
            </a:r>
          </a:p>
          <a:p>
            <a:endParaRPr lang="pt-BR" dirty="0"/>
          </a:p>
          <a:p>
            <a:r>
              <a:rPr lang="pt-BR" dirty="0"/>
              <a:t>Realidade para um e para todos</a:t>
            </a:r>
          </a:p>
          <a:p>
            <a:endParaRPr lang="pt-BR" dirty="0"/>
          </a:p>
          <a:p>
            <a:r>
              <a:rPr lang="pt-BR" dirty="0"/>
              <a:t>Interação e comunicação contínuas</a:t>
            </a:r>
          </a:p>
          <a:p>
            <a:endParaRPr lang="pt-BR" dirty="0"/>
          </a:p>
          <a:p>
            <a:r>
              <a:rPr lang="pt-BR" dirty="0"/>
              <a:t>Realidade compartilhada – objetivações existem e </a:t>
            </a:r>
            <a:r>
              <a:rPr lang="pt-BR" dirty="0" smtClean="0"/>
              <a:t>confirmam </a:t>
            </a:r>
            <a:r>
              <a:rPr lang="pt-BR" dirty="0"/>
              <a:t>o mundo vivido</a:t>
            </a:r>
          </a:p>
          <a:p>
            <a:endParaRPr lang="pt-BR" dirty="0"/>
          </a:p>
          <a:p>
            <a:r>
              <a:rPr lang="pt-BR" dirty="0"/>
              <a:t>Contínua correspondência entre os significados de uns e outros  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1008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MUNDO INTERSUBJETIVO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06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Não precisa de </a:t>
            </a:r>
            <a:r>
              <a:rPr lang="pt-BR" dirty="0" smtClean="0"/>
              <a:t>verificação</a:t>
            </a:r>
          </a:p>
          <a:p>
            <a:endParaRPr lang="pt-BR" dirty="0"/>
          </a:p>
          <a:p>
            <a:r>
              <a:rPr lang="pt-BR" dirty="0"/>
              <a:t>Simplesmente aí</a:t>
            </a:r>
          </a:p>
          <a:p>
            <a:r>
              <a:rPr lang="pt-BR" dirty="0"/>
              <a:t>Não é passível de dúvidas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 Qualquer contestação é remetida a dimensão do indizível – ruptura com o real (loucura, sonho</a:t>
            </a:r>
            <a:r>
              <a:rPr lang="pt-BR" dirty="0" smtClean="0"/>
              <a:t>)</a:t>
            </a:r>
          </a:p>
          <a:p>
            <a:endParaRPr lang="pt-BR" dirty="0"/>
          </a:p>
          <a:p>
            <a:r>
              <a:rPr lang="pt-BR" dirty="0"/>
              <a:t>É aquilo que compõe o conhecimento </a:t>
            </a:r>
            <a:r>
              <a:rPr lang="pt-BR" dirty="0" smtClean="0"/>
              <a:t>imediato</a:t>
            </a:r>
          </a:p>
          <a:p>
            <a:endParaRPr lang="pt-BR" dirty="0"/>
          </a:p>
          <a:p>
            <a:r>
              <a:rPr lang="pt-BR" dirty="0"/>
              <a:t>Não problemático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227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A REALIDADE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1508006"/>
            <a:ext cx="8352928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Quando aparece um problema – doença, acidente, etc. </a:t>
            </a:r>
            <a:r>
              <a:rPr lang="pt-BR" dirty="0" smtClean="0">
                <a:sym typeface="Wingdings" pitchFamily="2" charset="2"/>
              </a:rPr>
              <a:t> a </a:t>
            </a:r>
            <a:r>
              <a:rPr lang="pt-BR" dirty="0">
                <a:sym typeface="Wingdings" pitchFamily="2" charset="2"/>
              </a:rPr>
              <a:t>realidade é </a:t>
            </a:r>
            <a:r>
              <a:rPr lang="pt-BR" dirty="0" smtClean="0">
                <a:sym typeface="Wingdings" pitchFamily="2" charset="2"/>
              </a:rPr>
              <a:t>suspensa</a:t>
            </a:r>
          </a:p>
          <a:p>
            <a:endParaRPr lang="pt-BR" dirty="0" smtClean="0">
              <a:sym typeface="Wingdings" pitchFamily="2" charset="2"/>
            </a:endParaRPr>
          </a:p>
          <a:p>
            <a:r>
              <a:rPr lang="pt-BR" dirty="0" smtClean="0">
                <a:sym typeface="Wingdings" pitchFamily="2" charset="2"/>
              </a:rPr>
              <a:t> </a:t>
            </a:r>
            <a:r>
              <a:rPr lang="pt-BR" dirty="0">
                <a:sym typeface="Wingdings" pitchFamily="2" charset="2"/>
              </a:rPr>
              <a:t>Desorganização do real e da vida </a:t>
            </a:r>
            <a:r>
              <a:rPr lang="pt-BR" dirty="0" smtClean="0">
                <a:sym typeface="Wingdings" pitchFamily="2" charset="2"/>
              </a:rPr>
              <a:t>cotidiana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Busca-se uma nova </a:t>
            </a:r>
            <a:r>
              <a:rPr lang="pt-BR" dirty="0" smtClean="0">
                <a:sym typeface="Wingdings" pitchFamily="2" charset="2"/>
              </a:rPr>
              <a:t>organização</a:t>
            </a:r>
          </a:p>
          <a:p>
            <a:endParaRPr lang="pt-BR" dirty="0">
              <a:sym typeface="Wingdings" pitchFamily="2" charset="2"/>
            </a:endParaRPr>
          </a:p>
          <a:p>
            <a:r>
              <a:rPr lang="pt-BR" dirty="0">
                <a:sym typeface="Wingdings" pitchFamily="2" charset="2"/>
              </a:rPr>
              <a:t>Essa nova realidade </a:t>
            </a:r>
            <a:r>
              <a:rPr lang="pt-BR" dirty="0" smtClean="0">
                <a:sym typeface="Wingdings" pitchFamily="2" charset="2"/>
              </a:rPr>
              <a:t>reorganiza  uma </a:t>
            </a:r>
            <a:r>
              <a:rPr lang="pt-BR" dirty="0">
                <a:sym typeface="Wingdings" pitchFamily="2" charset="2"/>
              </a:rPr>
              <a:t>nova realidade cotidiana</a:t>
            </a:r>
          </a:p>
          <a:p>
            <a:pPr>
              <a:lnSpc>
                <a:spcPct val="150000"/>
              </a:lnSpc>
            </a:pPr>
            <a:endParaRPr lang="pt-BR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4430" y="764704"/>
            <a:ext cx="46841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dirty="0"/>
              <a:t>O PROBLEMA E O COTIDIANO</a:t>
            </a:r>
            <a:endParaRPr lang="pt-B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061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3884</TotalTime>
  <Words>2751</Words>
  <Application>Microsoft Office PowerPoint</Application>
  <PresentationFormat>Apresentação na tela (4:3)</PresentationFormat>
  <Paragraphs>389</Paragraphs>
  <Slides>26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0" baseType="lpstr">
      <vt:lpstr>Arial</vt:lpstr>
      <vt:lpstr>Arial Black</vt:lpstr>
      <vt:lpstr>Wingdings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artes medicas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Sidereus Nuntius</dc:creator>
  <cp:lastModifiedBy>Regina Fiorati</cp:lastModifiedBy>
  <cp:revision>805</cp:revision>
  <dcterms:created xsi:type="dcterms:W3CDTF">2007-03-09T16:12:58Z</dcterms:created>
  <dcterms:modified xsi:type="dcterms:W3CDTF">2019-04-09T14:43:39Z</dcterms:modified>
</cp:coreProperties>
</file>