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40" r:id="rId2"/>
  </p:sldMasterIdLst>
  <p:notesMasterIdLst>
    <p:notesMasterId r:id="rId55"/>
  </p:notesMasterIdLst>
  <p:sldIdLst>
    <p:sldId id="258" r:id="rId3"/>
    <p:sldId id="291" r:id="rId4"/>
    <p:sldId id="262" r:id="rId5"/>
    <p:sldId id="263" r:id="rId6"/>
    <p:sldId id="264" r:id="rId7"/>
    <p:sldId id="265" r:id="rId8"/>
    <p:sldId id="277" r:id="rId9"/>
    <p:sldId id="278" r:id="rId10"/>
    <p:sldId id="279" r:id="rId11"/>
    <p:sldId id="30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96" r:id="rId20"/>
    <p:sldId id="297" r:id="rId21"/>
    <p:sldId id="298" r:id="rId22"/>
    <p:sldId id="294" r:id="rId23"/>
    <p:sldId id="295" r:id="rId24"/>
    <p:sldId id="293" r:id="rId25"/>
    <p:sldId id="292" r:id="rId26"/>
    <p:sldId id="299" r:id="rId27"/>
    <p:sldId id="276" r:id="rId28"/>
    <p:sldId id="275" r:id="rId29"/>
    <p:sldId id="300" r:id="rId30"/>
    <p:sldId id="280" r:id="rId31"/>
    <p:sldId id="305" r:id="rId32"/>
    <p:sldId id="283" r:id="rId33"/>
    <p:sldId id="281" r:id="rId34"/>
    <p:sldId id="282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57" r:id="rId43"/>
    <p:sldId id="312" r:id="rId44"/>
    <p:sldId id="313" r:id="rId45"/>
    <p:sldId id="301" r:id="rId46"/>
    <p:sldId id="303" r:id="rId47"/>
    <p:sldId id="304" r:id="rId48"/>
    <p:sldId id="302" r:id="rId49"/>
    <p:sldId id="307" r:id="rId50"/>
    <p:sldId id="308" r:id="rId51"/>
    <p:sldId id="309" r:id="rId52"/>
    <p:sldId id="310" r:id="rId53"/>
    <p:sldId id="311" r:id="rId5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1506A-490A-48C8-88E4-9902638D118F}" type="datetimeFigureOut">
              <a:rPr lang="pt-BR" smtClean="0"/>
              <a:t>07/04/2015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6836-6AB3-405A-81FF-F59120D8A4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454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B6CE2116-970D-43C9-8887-D93463E012AE}" type="slidenum">
              <a:rPr lang="pt-BR" altLang="pt-BR">
                <a:solidFill>
                  <a:prstClr val="black"/>
                </a:solidFill>
              </a:rPr>
              <a:pPr eaLnBrk="1" hangingPunct="1"/>
              <a:t>3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376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495EF321-464C-4A31-AB93-F821BBFA44C4}" type="slidenum">
              <a:rPr lang="pt-BR" altLang="pt-BR">
                <a:solidFill>
                  <a:prstClr val="black"/>
                </a:solidFill>
              </a:rPr>
              <a:pPr eaLnBrk="1" hangingPunct="1"/>
              <a:t>16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565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9093F147-AB2B-4F04-8271-09A58AC8505C}" type="slidenum">
              <a:rPr lang="pt-BR" altLang="pt-BR">
                <a:solidFill>
                  <a:prstClr val="black"/>
                </a:solidFill>
              </a:rPr>
              <a:pPr eaLnBrk="1" hangingPunct="1"/>
              <a:t>17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94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C701D96F-4975-4F20-BD08-36C8BFBC8F82}" type="slidenum">
              <a:rPr lang="pt-BR" altLang="pt-BR">
                <a:solidFill>
                  <a:prstClr val="black"/>
                </a:solidFill>
              </a:rPr>
              <a:pPr eaLnBrk="1" hangingPunct="1"/>
              <a:t>25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608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00C0F4-8244-47F7-862B-FC02D44E7250}" type="slidenum">
              <a:rPr lang="pt-BR" altLang="pt-BR"/>
              <a:pPr eaLnBrk="1" hangingPunct="1"/>
              <a:t>27</a:t>
            </a:fld>
            <a:endParaRPr lang="pt-BR" altLang="pt-BR"/>
          </a:p>
        </p:txBody>
      </p:sp>
      <p:sp>
        <p:nvSpPr>
          <p:cNvPr id="307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altLang="pt-BR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t>Dentro das linhas de cuidados são trabalhadas as especificidades.</a:t>
            </a:r>
          </a:p>
        </p:txBody>
      </p:sp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417D596-E799-43D1-ABDC-34371E174C62}" type="slidenum">
              <a:rPr lang="pt-BR" altLang="pt-BR" sz="1200">
                <a:solidFill>
                  <a:srgbClr val="000000"/>
                </a:solidFill>
              </a:rPr>
              <a:pPr algn="r" eaLnBrk="1" hangingPunct="1"/>
              <a:t>27</a:t>
            </a:fld>
            <a:endParaRPr lang="pt-BR" altLang="pt-BR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652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34987698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6FAADFD-CC27-4E33-8BC5-A9A4629FA69D}" type="slidenum">
              <a:rPr lang="en-US" altLang="pt-BR"/>
              <a:pPr eaLnBrk="1" hangingPunct="1"/>
              <a:t>29</a:t>
            </a:fld>
            <a:endParaRPr lang="en-US" altLang="pt-BR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607481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935B2AB-6796-4667-9F28-4F614A30D562}" type="slidenum">
              <a:rPr lang="en-US" altLang="pt-BR"/>
              <a:pPr eaLnBrk="1" hangingPunct="1"/>
              <a:t>31</a:t>
            </a:fld>
            <a:endParaRPr lang="en-US" altLang="pt-BR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123235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5F6FFAF-C955-4495-A199-0A36A2CED7D0}" type="slidenum">
              <a:rPr lang="en-US" altLang="pt-BR"/>
              <a:pPr eaLnBrk="1" hangingPunct="1"/>
              <a:t>32</a:t>
            </a:fld>
            <a:endParaRPr lang="en-US" altLang="pt-BR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923144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BA12F75-636E-4F7F-A89C-38E5191EB20B}" type="slidenum">
              <a:rPr lang="en-US" altLang="pt-BR"/>
              <a:pPr eaLnBrk="1" hangingPunct="1"/>
              <a:t>33</a:t>
            </a:fld>
            <a:endParaRPr lang="en-US" altLang="pt-BR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969964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C28BD3F-ACAE-4AA9-92C1-E1E12C7254FB}" type="slidenum">
              <a:rPr lang="en-US" altLang="pt-BR"/>
              <a:pPr eaLnBrk="1" hangingPunct="1"/>
              <a:t>34</a:t>
            </a:fld>
            <a:endParaRPr lang="en-US" altLang="pt-BR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2619690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2031896F-28A4-47F5-A918-537DD76DEA4F}" type="slidenum">
              <a:rPr lang="pt-BR" altLang="pt-BR">
                <a:solidFill>
                  <a:prstClr val="black"/>
                </a:solidFill>
              </a:rPr>
              <a:pPr eaLnBrk="1" hangingPunct="1"/>
              <a:t>4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29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EF84360-82F9-4EE2-B680-444DC60254D0}" type="slidenum">
              <a:rPr lang="en-US" altLang="pt-BR"/>
              <a:pPr eaLnBrk="1" hangingPunct="1"/>
              <a:t>35</a:t>
            </a:fld>
            <a:endParaRPr lang="en-US" altLang="pt-BR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556365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CCACA11-8EA0-4DDD-A35E-F11FE14106FD}" type="slidenum">
              <a:rPr lang="en-US" altLang="pt-BR"/>
              <a:pPr eaLnBrk="1" hangingPunct="1"/>
              <a:t>36</a:t>
            </a:fld>
            <a:endParaRPr lang="en-US" altLang="pt-BR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112235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EBF8A32-CCBF-4417-914D-D0D03C2CD6DA}" type="slidenum">
              <a:rPr lang="en-US" altLang="pt-BR"/>
              <a:pPr eaLnBrk="1" hangingPunct="1"/>
              <a:t>37</a:t>
            </a:fld>
            <a:endParaRPr lang="en-US" altLang="pt-BR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28168231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27BDFB6-43CA-40DA-A893-8642E7A429DB}" type="slidenum">
              <a:rPr lang="en-US" altLang="pt-BR"/>
              <a:pPr eaLnBrk="1" hangingPunct="1"/>
              <a:t>38</a:t>
            </a:fld>
            <a:endParaRPr lang="en-US" altLang="pt-BR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2075774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6F882BAB-869F-4F61-B5F0-D41B62B4C0C0}" type="slidenum">
              <a:rPr lang="en-US" altLang="pt-BR"/>
              <a:pPr eaLnBrk="1" hangingPunct="1"/>
              <a:t>39</a:t>
            </a:fld>
            <a:endParaRPr lang="en-US" altLang="pt-BR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7593686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8315925-F0C5-48EA-90AB-2B987F40639A}" type="slidenum">
              <a:rPr lang="en-US" altLang="pt-BR"/>
              <a:pPr eaLnBrk="1" hangingPunct="1"/>
              <a:t>40</a:t>
            </a:fld>
            <a:endParaRPr lang="en-US" altLang="pt-BR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pt-BR" smtClean="0"/>
          </a:p>
        </p:txBody>
      </p:sp>
    </p:spTree>
    <p:extLst>
      <p:ext uri="{BB962C8B-B14F-4D97-AF65-F5344CB8AC3E}">
        <p14:creationId xmlns:p14="http://schemas.microsoft.com/office/powerpoint/2010/main" val="3429611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F8A811E1-EF0E-47E9-A288-4D198D30A706}" type="slidenum">
              <a:rPr lang="pt-BR" altLang="pt-BR">
                <a:solidFill>
                  <a:prstClr val="black"/>
                </a:solidFill>
              </a:rPr>
              <a:pPr eaLnBrk="1" hangingPunct="1"/>
              <a:t>5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01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B6C465D2-BFB0-4EE8-A1D2-A7E7CC2A5A62}" type="slidenum">
              <a:rPr lang="pt-BR" altLang="pt-BR">
                <a:solidFill>
                  <a:prstClr val="black"/>
                </a:solidFill>
              </a:rPr>
              <a:pPr eaLnBrk="1" hangingPunct="1"/>
              <a:t>6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850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pt-BR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B1245A7F-D250-4F66-B2F2-01CCFF1102FA}" type="slidenum">
              <a:rPr lang="pt-BR" altLang="pt-BR">
                <a:solidFill>
                  <a:prstClr val="black"/>
                </a:solidFill>
              </a:rPr>
              <a:pPr eaLnBrk="1" hangingPunct="1"/>
              <a:t>11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65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pt-BR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03CFBB7D-0B5F-4A79-AF39-AB12DDC2DBEE}" type="slidenum">
              <a:rPr lang="pt-BR" altLang="pt-BR">
                <a:solidFill>
                  <a:prstClr val="black"/>
                </a:solidFill>
              </a:rPr>
              <a:pPr eaLnBrk="1" hangingPunct="1"/>
              <a:t>12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40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pt-BR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86B5C4AC-4F68-45C3-8DD5-B4C4DD7197FB}" type="slidenum">
              <a:rPr lang="pt-BR" altLang="pt-BR">
                <a:solidFill>
                  <a:prstClr val="black"/>
                </a:solidFill>
              </a:rPr>
              <a:pPr eaLnBrk="1" hangingPunct="1"/>
              <a:t>13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51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pt-BR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D460F472-DD82-44AA-B4D5-29677B0EBEDB}" type="slidenum">
              <a:rPr lang="pt-BR" altLang="pt-BR">
                <a:solidFill>
                  <a:prstClr val="black"/>
                </a:solidFill>
              </a:rPr>
              <a:pPr eaLnBrk="1" hangingPunct="1"/>
              <a:t>14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38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pt-BR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hangingPunct="1"/>
            <a:fld id="{7030D5E3-A839-42FA-A037-5B68225D33A0}" type="slidenum">
              <a:rPr lang="pt-BR" altLang="pt-BR">
                <a:solidFill>
                  <a:prstClr val="black"/>
                </a:solidFill>
              </a:rPr>
              <a:pPr eaLnBrk="1" hangingPunct="1"/>
              <a:t>15</a:t>
            </a:fld>
            <a:endParaRPr lang="pt-BR" alt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1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02C0-2D94-4F5F-9B1D-D91444A079CC}" type="datetimeFigureOut">
              <a:rPr lang="pt-BR" smtClean="0"/>
              <a:t>07/04/2015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FB07E56-7A98-476C-AF68-4CE8231BE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214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47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2138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04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9666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4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02C0-2D94-4F5F-9B1D-D91444A079CC}" type="datetimeFigureOut">
              <a:rPr lang="pt-BR" smtClean="0"/>
              <a:t>07/04/2015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7E56-7A98-476C-AF68-4CE8231BE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089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02C0-2D94-4F5F-9B1D-D91444A079CC}" type="datetimeFigureOut">
              <a:rPr lang="pt-BR" smtClean="0"/>
              <a:t>07/04/2015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7E56-7A98-476C-AF68-4CE8231BE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78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50E690B7-E646-4DA1-94EE-34A75DBF76B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907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3543605-224E-495D-A8E2-EA2010AE40F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3190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096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02C0-2D94-4F5F-9B1D-D91444A079CC}" type="datetimeFigureOut">
              <a:rPr lang="pt-BR" smtClean="0"/>
              <a:t>07/04/2015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7E56-7A98-476C-AF68-4CE8231BE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2448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1316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658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97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7720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316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59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78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1169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09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982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02C0-2D94-4F5F-9B1D-D91444A079CC}" type="datetimeFigureOut">
              <a:rPr lang="pt-BR" smtClean="0"/>
              <a:t>07/04/2015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FB07E56-7A98-476C-AF68-4CE8231BE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1816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536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3654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4927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22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89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02C0-2D94-4F5F-9B1D-D91444A079CC}" type="datetimeFigureOut">
              <a:rPr lang="pt-BR" smtClean="0"/>
              <a:t>07/04/2015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FB07E56-7A98-476C-AF68-4CE8231BE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202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02C0-2D94-4F5F-9B1D-D91444A079CC}" type="datetimeFigureOut">
              <a:rPr lang="pt-BR" smtClean="0"/>
              <a:t>07/04/2015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FB07E56-7A98-476C-AF68-4CE8231BE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5855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02C0-2D94-4F5F-9B1D-D91444A079CC}" type="datetimeFigureOut">
              <a:rPr lang="pt-BR" smtClean="0"/>
              <a:t>07/04/2015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7E56-7A98-476C-AF68-4CE8231BE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523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02C0-2D94-4F5F-9B1D-D91444A079CC}" type="datetimeFigureOut">
              <a:rPr lang="pt-BR" smtClean="0"/>
              <a:t>07/04/2015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7E56-7A98-476C-AF68-4CE8231BE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1440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02C0-2D94-4F5F-9B1D-D91444A079CC}" type="datetimeFigureOut">
              <a:rPr lang="pt-BR" smtClean="0"/>
              <a:t>07/04/2015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07E56-7A98-476C-AF68-4CE8231BE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709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802C0-2D94-4F5F-9B1D-D91444A079CC}" type="datetimeFigureOut">
              <a:rPr lang="pt-BR" smtClean="0"/>
              <a:t>07/04/2015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FB07E56-7A98-476C-AF68-4CE8231BEE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0937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91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42456F5-F9C3-4DCF-A063-4F5F970B305B}" type="slidenum">
              <a:rPr lang="pt-BR" altLang="pt-BR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62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idiniz@usp.br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velhescencia.com.br/trailer/envelhescencia/0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7.xml"/><Relationship Id="rId7" Type="http://schemas.openxmlformats.org/officeDocument/2006/relationships/slide" Target="slide3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3.xml"/><Relationship Id="rId5" Type="http://schemas.openxmlformats.org/officeDocument/2006/relationships/slide" Target="slide27.xml"/><Relationship Id="rId10" Type="http://schemas.openxmlformats.org/officeDocument/2006/relationships/image" Target="../media/image23.jpeg"/><Relationship Id="rId4" Type="http://schemas.openxmlformats.org/officeDocument/2006/relationships/slide" Target="slide33.xml"/><Relationship Id="rId9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oriaemovimentossociais.com.br/bancodeimagens/albums/userpics/10002/88002016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8702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Nutrição e Promoção da Saúde das Mulheres</a:t>
            </a:r>
            <a:br>
              <a:rPr lang="pt-BR" dirty="0" smtClean="0"/>
            </a:br>
            <a:r>
              <a:rPr lang="pt-BR" b="1" dirty="0" smtClean="0"/>
              <a:t>HSM 130 – CICLOS DA VIDA II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30332"/>
          </a:xfrm>
        </p:spPr>
        <p:txBody>
          <a:bodyPr/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530810" y="6301581"/>
            <a:ext cx="3751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Profa. Simone G. Diniz </a:t>
            </a:r>
            <a:r>
              <a:rPr lang="pt-BR" u="sng" dirty="0" smtClean="0">
                <a:hlinkClick r:id="rId2"/>
              </a:rPr>
              <a:t>sidiniz@usp.br</a:t>
            </a:r>
            <a:r>
              <a:rPr lang="pt-BR" dirty="0" smtClean="0"/>
              <a:t>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389" y="1411157"/>
            <a:ext cx="7838303" cy="466156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408716" y="6064757"/>
            <a:ext cx="606768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dirty="0" smtClean="0"/>
              <a:t>Crédito: mulheres como elas são - http://www.newsderv.com.br/pg.php?id=884&amp;titpg=mulheres-como-elas-sao#prettyPhoto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736198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Oval 4"/>
          <p:cNvSpPr>
            <a:spLocks noChangeArrowheads="1"/>
          </p:cNvSpPr>
          <p:nvPr/>
        </p:nvSpPr>
        <p:spPr bwMode="auto">
          <a:xfrm>
            <a:off x="3863975" y="836613"/>
            <a:ext cx="5976938" cy="54721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0484" name="Oval 5"/>
          <p:cNvSpPr>
            <a:spLocks noChangeArrowheads="1"/>
          </p:cNvSpPr>
          <p:nvPr/>
        </p:nvSpPr>
        <p:spPr bwMode="auto">
          <a:xfrm>
            <a:off x="4727575" y="1484313"/>
            <a:ext cx="4464050" cy="42481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/>
              <a:t>Saúde materna</a:t>
            </a:r>
          </a:p>
        </p:txBody>
      </p:sp>
      <p:sp>
        <p:nvSpPr>
          <p:cNvPr id="20485" name="Oval 6"/>
          <p:cNvSpPr>
            <a:spLocks noChangeArrowheads="1"/>
          </p:cNvSpPr>
          <p:nvPr/>
        </p:nvSpPr>
        <p:spPr bwMode="auto">
          <a:xfrm>
            <a:off x="5303838" y="2276475"/>
            <a:ext cx="3384550" cy="29527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pt-BR" altLang="pt-BR"/>
          </a:p>
        </p:txBody>
      </p:sp>
      <p:sp>
        <p:nvSpPr>
          <p:cNvPr id="20486" name="Text Box 9"/>
          <p:cNvSpPr txBox="1">
            <a:spLocks noChangeArrowheads="1"/>
          </p:cNvSpPr>
          <p:nvPr/>
        </p:nvSpPr>
        <p:spPr bwMode="auto">
          <a:xfrm>
            <a:off x="6024563" y="1125538"/>
            <a:ext cx="1924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Saúde da mulher</a:t>
            </a:r>
          </a:p>
        </p:txBody>
      </p:sp>
      <p:sp>
        <p:nvSpPr>
          <p:cNvPr id="20487" name="Text Box 14"/>
          <p:cNvSpPr txBox="1">
            <a:spLocks noChangeArrowheads="1"/>
          </p:cNvSpPr>
          <p:nvPr/>
        </p:nvSpPr>
        <p:spPr bwMode="auto">
          <a:xfrm>
            <a:off x="5951538" y="2565401"/>
            <a:ext cx="2051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Saúde reprodutiva</a:t>
            </a:r>
          </a:p>
        </p:txBody>
      </p:sp>
      <p:graphicFrame>
        <p:nvGraphicFramePr>
          <p:cNvPr id="20482" name="Object 16"/>
          <p:cNvGraphicFramePr>
            <a:graphicFrameLocks noChangeAspect="1"/>
          </p:cNvGraphicFramePr>
          <p:nvPr/>
        </p:nvGraphicFramePr>
        <p:xfrm>
          <a:off x="1847851" y="333376"/>
          <a:ext cx="1255713" cy="615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Imagem de bitmap" r:id="rId3" imgW="771429" imgH="3780952" progId="Paint.Picture">
                  <p:embed/>
                </p:oleObj>
              </mc:Choice>
              <mc:Fallback>
                <p:oleObj name="Imagem de bitmap" r:id="rId3" imgW="771429" imgH="378095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333376"/>
                        <a:ext cx="1255713" cy="615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18"/>
          <p:cNvSpPr txBox="1">
            <a:spLocks noChangeArrowheads="1"/>
          </p:cNvSpPr>
          <p:nvPr/>
        </p:nvSpPr>
        <p:spPr bwMode="auto">
          <a:xfrm>
            <a:off x="4583113" y="333376"/>
            <a:ext cx="4413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Saúde integral da mulher (e do homem?) </a:t>
            </a:r>
          </a:p>
        </p:txBody>
      </p:sp>
      <p:sp>
        <p:nvSpPr>
          <p:cNvPr id="20489" name="Text Box 19"/>
          <p:cNvSpPr txBox="1">
            <a:spLocks noChangeArrowheads="1"/>
          </p:cNvSpPr>
          <p:nvPr/>
        </p:nvSpPr>
        <p:spPr bwMode="auto">
          <a:xfrm>
            <a:off x="6167438" y="1773238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Saúde Sexual </a:t>
            </a:r>
          </a:p>
        </p:txBody>
      </p:sp>
      <p:sp>
        <p:nvSpPr>
          <p:cNvPr id="13" name="Elipse 12"/>
          <p:cNvSpPr/>
          <p:nvPr/>
        </p:nvSpPr>
        <p:spPr>
          <a:xfrm>
            <a:off x="5880101" y="2997200"/>
            <a:ext cx="2303463" cy="172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</a:rPr>
              <a:t>Saúde Materna</a:t>
            </a:r>
          </a:p>
        </p:txBody>
      </p:sp>
    </p:spTree>
    <p:extLst>
      <p:ext uri="{BB962C8B-B14F-4D97-AF65-F5344CB8AC3E}">
        <p14:creationId xmlns:p14="http://schemas.microsoft.com/office/powerpoint/2010/main" val="81905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PT" altLang="pt-BR" sz="3200"/>
              <a:t>Material do Ministério da Saúde na década de 80 (papel do movimento feminista)</a:t>
            </a:r>
            <a:endParaRPr lang="en-US" altLang="pt-BR" sz="3200" b="1">
              <a:solidFill>
                <a:srgbClr val="FF3399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altLang="pt-BR" sz="3000"/>
              <a:t>Direcionado para os grupos de concientização</a:t>
            </a:r>
          </a:p>
          <a:p>
            <a:r>
              <a:rPr lang="pt-BR" altLang="pt-BR" sz="3000"/>
              <a:t>Com base no grupo de aprendizagem, a pedagogia feminista, perspectiva freiriana</a:t>
            </a:r>
          </a:p>
          <a:p>
            <a:r>
              <a:rPr lang="pt-BR" altLang="pt-BR" sz="3000"/>
              <a:t>Crítica à medicalização</a:t>
            </a:r>
          </a:p>
          <a:p>
            <a:r>
              <a:rPr lang="pt-BR" altLang="pt-BR" sz="3000"/>
              <a:t>Auto-ajuda,  o auto-conhecimento</a:t>
            </a:r>
          </a:p>
          <a:p>
            <a:r>
              <a:rPr lang="pt-BR" altLang="pt-BR" sz="3000"/>
              <a:t>Sexualidade e Política, Sexualidade e Saúde (mais aceitável, para a “infiltração  feminista”) </a:t>
            </a:r>
          </a:p>
        </p:txBody>
      </p:sp>
    </p:spTree>
    <p:extLst>
      <p:ext uri="{BB962C8B-B14F-4D97-AF65-F5344CB8AC3E}">
        <p14:creationId xmlns:p14="http://schemas.microsoft.com/office/powerpoint/2010/main" val="194112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?attid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484313"/>
            <a:ext cx="41703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6527800" y="2205039"/>
            <a:ext cx="338455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800">
                <a:solidFill>
                  <a:srgbClr val="C00000"/>
                </a:solidFill>
              </a:rPr>
              <a:t>Direcionado para os grupos de concientização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2800">
              <a:solidFill>
                <a:srgbClr val="C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800">
                <a:solidFill>
                  <a:srgbClr val="C00000"/>
                </a:solidFill>
              </a:rPr>
              <a:t>Abordagem feminista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pt-BR" altLang="pt-BR" sz="2800">
              <a:solidFill>
                <a:srgbClr val="C00000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800">
                <a:solidFill>
                  <a:srgbClr val="C00000"/>
                </a:solidFill>
              </a:rPr>
              <a:t>Auto-exame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992314" y="260350"/>
            <a:ext cx="82391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BR" sz="2800">
                <a:solidFill>
                  <a:srgbClr val="000000"/>
                </a:solidFill>
              </a:rPr>
              <a:t>Material do Ministério da Saúde na década de 80 (papel do movimento feminista)</a:t>
            </a:r>
            <a:endParaRPr lang="en-US" altLang="pt-BR" sz="2800" b="1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9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9"/>
            <a:ext cx="8229600" cy="706437"/>
          </a:xfrm>
        </p:spPr>
        <p:txBody>
          <a:bodyPr>
            <a:normAutofit fontScale="90000"/>
          </a:bodyPr>
          <a:lstStyle/>
          <a:p>
            <a:r>
              <a:rPr lang="pt-PT" altLang="pt-BR" sz="2800"/>
              <a:t>Material do Ministério da Saúde na década de 80 (papel do movimento feminista)</a:t>
            </a:r>
            <a:endParaRPr lang="en-US" altLang="pt-BR" sz="2800" b="1">
              <a:solidFill>
                <a:srgbClr val="FF3399"/>
              </a:solidFill>
            </a:endParaRPr>
          </a:p>
        </p:txBody>
      </p:sp>
      <p:pic>
        <p:nvPicPr>
          <p:cNvPr id="10243" name="Picture 4" descr="?attid=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7214" y="981076"/>
            <a:ext cx="3908425" cy="5400675"/>
          </a:xfrm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6167438" y="1625600"/>
            <a:ext cx="403225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800">
                <a:solidFill>
                  <a:srgbClr val="000000"/>
                </a:solidFill>
              </a:rPr>
              <a:t>Muito sex-positive</a:t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/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>Como uma ferramenta para o auto-cuidado</a:t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>e apreciar o sexo</a:t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/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>Diversidade sexual foi</a:t>
            </a:r>
            <a:br>
              <a:rPr lang="pt-BR" altLang="pt-BR" sz="2800">
                <a:solidFill>
                  <a:srgbClr val="000000"/>
                </a:solidFill>
              </a:rPr>
            </a:br>
            <a:r>
              <a:rPr lang="pt-BR" altLang="pt-BR" sz="2800">
                <a:solidFill>
                  <a:srgbClr val="000000"/>
                </a:solidFill>
              </a:rPr>
              <a:t>já está lá (timidamente</a:t>
            </a:r>
            <a:r>
              <a:rPr lang="en-US" altLang="pt-BR" sz="2600" b="1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408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?attid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9" y="1412875"/>
            <a:ext cx="380682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287714" y="260350"/>
            <a:ext cx="64087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PT" altLang="pt-BR" sz="2400">
                <a:solidFill>
                  <a:srgbClr val="000000"/>
                </a:solidFill>
              </a:rPr>
              <a:t>Material do Ministério da Saúde na década de 80 (papel do movimento feminista)</a:t>
            </a:r>
            <a:r>
              <a:rPr lang="en-US" altLang="pt-BR" b="1">
                <a:solidFill>
                  <a:srgbClr val="FF3399"/>
                </a:solidFill>
              </a:rPr>
              <a:t>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67439" y="1933575"/>
            <a:ext cx="3673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 sz="2400">
                <a:solidFill>
                  <a:srgbClr val="000000"/>
                </a:solidFill>
              </a:rPr>
              <a:t>Material muito gráfico e baseado em pessoas reais, não estilizadas</a:t>
            </a:r>
          </a:p>
        </p:txBody>
      </p:sp>
    </p:spTree>
    <p:extLst>
      <p:ext uri="{BB962C8B-B14F-4D97-AF65-F5344CB8AC3E}">
        <p14:creationId xmlns:p14="http://schemas.microsoft.com/office/powerpoint/2010/main" val="41187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?attid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88914"/>
            <a:ext cx="4103687" cy="645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940551" y="1501775"/>
            <a:ext cx="311626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>
                <a:solidFill>
                  <a:srgbClr val="000000"/>
                </a:solidFill>
              </a:rPr>
              <a:t>Uma forte crítica de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medicalização da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o corpo da mulher e da vida,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e da falta de médico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a atenção para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escolhas informadas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pt-BR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1268414"/>
            <a:ext cx="3903662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2135188" y="260351"/>
            <a:ext cx="8208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000">
                <a:solidFill>
                  <a:srgbClr val="000000"/>
                </a:solidFill>
              </a:rPr>
              <a:t>"Conhecer o seu corpo" Material pelo Ministério da Saúde</a:t>
            </a:r>
            <a:br>
              <a:rPr lang="pt-BR" altLang="pt-BR" sz="2000">
                <a:solidFill>
                  <a:srgbClr val="000000"/>
                </a:solidFill>
              </a:rPr>
            </a:br>
            <a:r>
              <a:rPr lang="pt-BR" altLang="pt-BR" sz="2000">
                <a:solidFill>
                  <a:srgbClr val="000000"/>
                </a:solidFill>
              </a:rPr>
              <a:t>Muito gráfico e muito sexo positivo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6240463" y="2003426"/>
            <a:ext cx="38163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>
                <a:solidFill>
                  <a:srgbClr val="000000"/>
                </a:solidFill>
              </a:rPr>
              <a:t>Atenção dada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a capacidade das mulheres de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explorar o seu sexual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potencial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/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Essas publicações eram do Programa de Saúde da Mulher e da Criança, com base nos folhetos da Fundação  Carlos Chagas  (feministas)</a:t>
            </a:r>
          </a:p>
        </p:txBody>
      </p:sp>
    </p:spTree>
    <p:extLst>
      <p:ext uri="{BB962C8B-B14F-4D97-AF65-F5344CB8AC3E}">
        <p14:creationId xmlns:p14="http://schemas.microsoft.com/office/powerpoint/2010/main" val="246415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1125538"/>
            <a:ext cx="387826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1919289" y="188913"/>
            <a:ext cx="8353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>
                <a:solidFill>
                  <a:srgbClr val="000000"/>
                </a:solidFill>
              </a:rPr>
              <a:t>"Conhecer o seu corpo" Material pelo Ministério da Saúde - Muito gráfico e muito sexo-positivo</a:t>
            </a:r>
          </a:p>
        </p:txBody>
      </p:sp>
      <p:pic>
        <p:nvPicPr>
          <p:cNvPr id="14340" name="Picture 5" descr="?attid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9" y="1341438"/>
            <a:ext cx="35337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83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1774826" y="333376"/>
          <a:ext cx="1584325" cy="610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Imagem de bitmap" r:id="rId3" imgW="1019048" imgH="3657143" progId="Paint.Picture">
                  <p:embed/>
                </p:oleObj>
              </mc:Choice>
              <mc:Fallback>
                <p:oleObj name="Imagem de bitmap" r:id="rId3" imgW="1019048" imgH="36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333376"/>
                        <a:ext cx="1584325" cy="610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3792538" y="404813"/>
            <a:ext cx="62849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ct val="50000"/>
              </a:spcAft>
              <a:buFontTx/>
              <a:buChar char="•"/>
            </a:pPr>
            <a:r>
              <a:rPr lang="pt-BR" altLang="pt-BR" sz="2800" b="1">
                <a:solidFill>
                  <a:srgbClr val="996633"/>
                </a:solidFill>
              </a:rPr>
              <a:t>Saúde reprodutiva na década de 80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3575050" y="1268414"/>
            <a:ext cx="67691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 sz="2000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3432175" y="1125539"/>
            <a:ext cx="69850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/>
              <a:t>Contexto do surgimento do conceito:</a:t>
            </a:r>
          </a:p>
          <a:p>
            <a:pPr algn="just" eaLnBrk="1" hangingPunct="1"/>
            <a:endParaRPr lang="pt-BR" altLang="pt-BR" sz="2400"/>
          </a:p>
          <a:p>
            <a:pPr algn="just" eaLnBrk="1" hangingPunct="1"/>
            <a:r>
              <a:rPr lang="pt-BR" altLang="pt-BR" sz="2400"/>
              <a:t>Organização Mundial da Saúde: reprodução humana, foco no modelo biomédico e em pesquisas sobre contracepção</a:t>
            </a:r>
          </a:p>
          <a:p>
            <a:pPr algn="just" eaLnBrk="1" hangingPunct="1"/>
            <a:endParaRPr lang="pt-BR" altLang="pt-BR" sz="2400"/>
          </a:p>
          <a:p>
            <a:pPr algn="just" eaLnBrk="1" hangingPunct="1"/>
            <a:r>
              <a:rPr lang="pt-BR" altLang="pt-BR" sz="2400" b="1"/>
              <a:t>“A capacidade </a:t>
            </a:r>
            <a:r>
              <a:rPr lang="pt-BR" altLang="pt-BR" sz="2400" b="1">
                <a:solidFill>
                  <a:srgbClr val="993300"/>
                </a:solidFill>
              </a:rPr>
              <a:t>da mulher</a:t>
            </a:r>
            <a:r>
              <a:rPr lang="pt-BR" altLang="pt-BR" sz="2400" b="1"/>
              <a:t> de viver desde a adolescência ou casamento, o que vier primeiro, até a morte, com escolha reprodutiva, dignidade e maternidade bem-sucedida e viver </a:t>
            </a:r>
            <a:r>
              <a:rPr lang="pt-BR" altLang="pt-BR" sz="2400" b="1">
                <a:solidFill>
                  <a:srgbClr val="993300"/>
                </a:solidFill>
              </a:rPr>
              <a:t>razoavelmente livre</a:t>
            </a:r>
            <a:r>
              <a:rPr lang="pt-BR" altLang="pt-BR" sz="2400" b="1"/>
              <a:t> de doenças e riscos ginecológicos”</a:t>
            </a:r>
          </a:p>
          <a:p>
            <a:pPr algn="r" eaLnBrk="1" hangingPunct="1"/>
            <a:r>
              <a:rPr lang="pt-BR" altLang="pt-BR" sz="1200"/>
              <a:t>Evans et al., 1987, apud Barzelatto, 1998</a:t>
            </a:r>
            <a:r>
              <a:rPr lang="pt-BR" altLang="pt-BR"/>
              <a:t>.</a:t>
            </a:r>
          </a:p>
          <a:p>
            <a:pPr algn="r" eaLnBrk="1" hangingPunct="1"/>
            <a:endParaRPr lang="pt-BR" altLang="pt-BR"/>
          </a:p>
          <a:p>
            <a:pPr algn="ctr" eaLnBrk="1" hangingPunct="1"/>
            <a:r>
              <a:rPr lang="pt-BR" altLang="pt-BR" sz="2400" b="1">
                <a:solidFill>
                  <a:srgbClr val="993300"/>
                </a:solidFill>
              </a:rPr>
              <a:t>O sexo materno ainda mal estava em pauta</a:t>
            </a:r>
          </a:p>
        </p:txBody>
      </p:sp>
    </p:spTree>
    <p:extLst>
      <p:ext uri="{BB962C8B-B14F-4D97-AF65-F5344CB8AC3E}">
        <p14:creationId xmlns:p14="http://schemas.microsoft.com/office/powerpoint/2010/main" val="184910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1774825" y="260351"/>
          <a:ext cx="1512888" cy="62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Imagem de bitmap" r:id="rId3" imgW="990738" imgH="3790476" progId="Paint.Picture">
                  <p:embed/>
                </p:oleObj>
              </mc:Choice>
              <mc:Fallback>
                <p:oleObj name="Imagem de bitmap" r:id="rId3" imgW="990738" imgH="379047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260351"/>
                        <a:ext cx="1512888" cy="626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4727576" y="333375"/>
            <a:ext cx="4392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rgbClr val="993300"/>
                </a:solidFill>
              </a:rPr>
              <a:t>Uma evolução do conceito</a:t>
            </a: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3432176" y="908051"/>
            <a:ext cx="6911975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100"/>
              <a:t>“Saúde reprodutiva significa:</a:t>
            </a:r>
          </a:p>
          <a:p>
            <a:pPr algn="just" eaLnBrk="1" hangingPunct="1"/>
            <a:r>
              <a:rPr lang="pt-BR" altLang="pt-BR" sz="2100"/>
              <a:t>a) Que as pessoas tenham a capacidade de reproduzir-se assim como de </a:t>
            </a:r>
            <a:r>
              <a:rPr lang="pt-BR" altLang="pt-BR" sz="2100" b="1">
                <a:solidFill>
                  <a:srgbClr val="993300"/>
                </a:solidFill>
              </a:rPr>
              <a:t>regular sua fertilidade</a:t>
            </a:r>
            <a:r>
              <a:rPr lang="pt-BR" altLang="pt-BR" sz="2100"/>
              <a:t>, de forma segura; b) Que as mulheres tenham acesso à </a:t>
            </a:r>
            <a:r>
              <a:rPr lang="pt-BR" altLang="pt-BR" sz="2100" b="1">
                <a:solidFill>
                  <a:srgbClr val="993300"/>
                </a:solidFill>
              </a:rPr>
              <a:t>maternidade segura</a:t>
            </a:r>
            <a:r>
              <a:rPr lang="pt-BR" altLang="pt-BR" sz="2100"/>
              <a:t>; c) Que a gravidez seja bem sucedida quanto ao </a:t>
            </a:r>
            <a:r>
              <a:rPr lang="pt-BR" altLang="pt-BR" sz="2100" b="1">
                <a:solidFill>
                  <a:srgbClr val="993300"/>
                </a:solidFill>
              </a:rPr>
              <a:t>bem-estar e à sobrevivência materna e da criança</a:t>
            </a:r>
            <a:r>
              <a:rPr lang="pt-BR" altLang="pt-BR" sz="2100"/>
              <a:t>. Além disso, que os casais possam ter relações em </a:t>
            </a:r>
            <a:r>
              <a:rPr lang="pt-BR" altLang="pt-BR" sz="2100" b="1">
                <a:solidFill>
                  <a:srgbClr val="993300"/>
                </a:solidFill>
              </a:rPr>
              <a:t>medo</a:t>
            </a:r>
            <a:r>
              <a:rPr lang="pt-BR" altLang="pt-BR" sz="2100"/>
              <a:t> de gravidez indesejada ou de doenças.”</a:t>
            </a:r>
          </a:p>
          <a:p>
            <a:pPr algn="r" eaLnBrk="1" hangingPunct="1"/>
            <a:r>
              <a:rPr lang="pt-BR" altLang="pt-BR" sz="1200" b="1">
                <a:solidFill>
                  <a:srgbClr val="993300"/>
                </a:solidFill>
              </a:rPr>
              <a:t>M. Fathallah, (1988) citado por Barzellato, 1998</a:t>
            </a:r>
          </a:p>
          <a:p>
            <a:pPr eaLnBrk="1" hangingPunct="1"/>
            <a:endParaRPr lang="pt-BR" altLang="pt-BR" sz="1200"/>
          </a:p>
          <a:p>
            <a:pPr eaLnBrk="1" hangingPunct="1"/>
            <a:r>
              <a:rPr lang="pt-BR" altLang="pt-BR" sz="2100"/>
              <a:t>“A capacidade de </a:t>
            </a:r>
            <a:r>
              <a:rPr lang="pt-BR" altLang="pt-BR" sz="2100" b="1">
                <a:solidFill>
                  <a:srgbClr val="993300"/>
                </a:solidFill>
              </a:rPr>
              <a:t>desfrutar de relações sexuais</a:t>
            </a:r>
            <a:r>
              <a:rPr lang="pt-BR" altLang="pt-BR" sz="2100"/>
              <a:t> sem </a:t>
            </a:r>
            <a:r>
              <a:rPr lang="pt-BR" altLang="pt-BR" sz="2100" b="1">
                <a:solidFill>
                  <a:srgbClr val="993300"/>
                </a:solidFill>
              </a:rPr>
              <a:t>medo</a:t>
            </a:r>
            <a:r>
              <a:rPr lang="pt-BR" altLang="pt-BR" sz="2100"/>
              <a:t> de infecções, gravidez não-desejada, ou coerção; de regular a fertilidade sem riscos de efeitos colaterais perigosos ou não-desejados; ter acesso à </a:t>
            </a:r>
            <a:r>
              <a:rPr lang="pt-BR" altLang="pt-BR" sz="2100" b="1">
                <a:solidFill>
                  <a:srgbClr val="993300"/>
                </a:solidFill>
              </a:rPr>
              <a:t>maternidade segura</a:t>
            </a:r>
            <a:r>
              <a:rPr lang="pt-BR" altLang="pt-BR" sz="2100"/>
              <a:t>; ter </a:t>
            </a:r>
            <a:r>
              <a:rPr lang="pt-BR" altLang="pt-BR" sz="2100" b="1">
                <a:solidFill>
                  <a:srgbClr val="993300"/>
                </a:solidFill>
              </a:rPr>
              <a:t>gestações e criar cranças saudáveis</a:t>
            </a:r>
            <a:r>
              <a:rPr lang="pt-BR" altLang="pt-BR" sz="2100"/>
              <a:t>”</a:t>
            </a:r>
          </a:p>
          <a:p>
            <a:pPr algn="r" eaLnBrk="1" hangingPunct="1"/>
            <a:r>
              <a:rPr lang="pt-BR" altLang="pt-BR" sz="1200" b="1">
                <a:solidFill>
                  <a:srgbClr val="993300"/>
                </a:solidFill>
              </a:rPr>
              <a:t>Germain e Antrobus, 1989</a:t>
            </a:r>
          </a:p>
        </p:txBody>
      </p:sp>
    </p:spTree>
    <p:extLst>
      <p:ext uri="{BB962C8B-B14F-4D97-AF65-F5344CB8AC3E}">
        <p14:creationId xmlns:p14="http://schemas.microsoft.com/office/powerpoint/2010/main" val="143534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983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Perguntas norteadoras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59028" y="1112108"/>
            <a:ext cx="11063416" cy="537107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t-BR" dirty="0" smtClean="0"/>
          </a:p>
          <a:p>
            <a:pPr lvl="0">
              <a:lnSpc>
                <a:spcPct val="150000"/>
              </a:lnSpc>
            </a:pPr>
            <a:r>
              <a:rPr lang="pt-BR" sz="3100" dirty="0"/>
              <a:t>Quais as principais </a:t>
            </a:r>
            <a:r>
              <a:rPr lang="pt-BR" sz="3100" b="1" dirty="0"/>
              <a:t>necessidades</a:t>
            </a:r>
            <a:r>
              <a:rPr lang="pt-BR" sz="3100" dirty="0"/>
              <a:t> de saúde das mulheres </a:t>
            </a:r>
            <a:r>
              <a:rPr lang="pt-BR" sz="3100" dirty="0" smtClean="0"/>
              <a:t>em </a:t>
            </a:r>
            <a:r>
              <a:rPr lang="pt-BR" sz="3100" dirty="0"/>
              <a:t>idade </a:t>
            </a:r>
            <a:r>
              <a:rPr lang="pt-BR" sz="3100" dirty="0" smtClean="0"/>
              <a:t>reprodutiva?</a:t>
            </a:r>
            <a:endParaRPr lang="pt-BR" sz="3100" dirty="0"/>
          </a:p>
          <a:p>
            <a:pPr lvl="0">
              <a:lnSpc>
                <a:spcPct val="150000"/>
              </a:lnSpc>
            </a:pPr>
            <a:r>
              <a:rPr lang="pt-BR" sz="3100" dirty="0" smtClean="0"/>
              <a:t>O que são “saúde sexual” e “saúde reprodutiva”? </a:t>
            </a:r>
            <a:endParaRPr lang="pt-BR" sz="3100" dirty="0"/>
          </a:p>
          <a:p>
            <a:pPr>
              <a:lnSpc>
                <a:spcPct val="150000"/>
              </a:lnSpc>
            </a:pPr>
            <a:r>
              <a:rPr lang="pt-BR" sz="3100" dirty="0" smtClean="0"/>
              <a:t>O </a:t>
            </a:r>
            <a:r>
              <a:rPr lang="pt-BR" sz="3100" dirty="0"/>
              <a:t>que “saúde integral da mulher” e o que são o PAISM e o PNAISM?</a:t>
            </a:r>
          </a:p>
          <a:p>
            <a:pPr lvl="0">
              <a:lnSpc>
                <a:spcPct val="150000"/>
              </a:lnSpc>
            </a:pPr>
            <a:r>
              <a:rPr lang="pt-BR" sz="3100" dirty="0" smtClean="0"/>
              <a:t>Quais </a:t>
            </a:r>
            <a:r>
              <a:rPr lang="pt-BR" sz="3100" dirty="0"/>
              <a:t>os principais </a:t>
            </a:r>
            <a:r>
              <a:rPr lang="pt-BR" sz="3100" b="1" dirty="0"/>
              <a:t>programas</a:t>
            </a:r>
            <a:r>
              <a:rPr lang="pt-BR" sz="3100" dirty="0"/>
              <a:t> de saúde da mulher no SUS</a:t>
            </a:r>
            <a:r>
              <a:rPr lang="pt-BR" sz="3100" dirty="0" smtClean="0"/>
              <a:t>?</a:t>
            </a:r>
            <a:endParaRPr lang="pt-BR" sz="3100" dirty="0"/>
          </a:p>
          <a:p>
            <a:pPr>
              <a:lnSpc>
                <a:spcPct val="150000"/>
              </a:lnSpc>
            </a:pPr>
            <a:r>
              <a:rPr lang="pt-BR" sz="3100" dirty="0"/>
              <a:t>Quais as principais necessidades de saúde das mulheres de meia idade / </a:t>
            </a:r>
            <a:r>
              <a:rPr lang="pt-BR" sz="3100" dirty="0" err="1"/>
              <a:t>envelhescência</a:t>
            </a:r>
            <a:r>
              <a:rPr lang="pt-BR" sz="3100" dirty="0"/>
              <a:t>? </a:t>
            </a:r>
            <a:r>
              <a:rPr lang="pt-BR" sz="3100" u="sng" dirty="0">
                <a:hlinkClick r:id="rId2"/>
              </a:rPr>
              <a:t>http://www.envelhescencia.com.br/trailer/envelhescencia/0</a:t>
            </a:r>
            <a:r>
              <a:rPr lang="pt-BR" sz="3100" dirty="0"/>
              <a:t> </a:t>
            </a:r>
          </a:p>
          <a:p>
            <a:pPr lvl="0">
              <a:lnSpc>
                <a:spcPct val="150000"/>
              </a:lnSpc>
            </a:pPr>
            <a:r>
              <a:rPr lang="pt-BR" sz="3100" dirty="0" smtClean="0"/>
              <a:t>O </a:t>
            </a:r>
            <a:r>
              <a:rPr lang="pt-BR" sz="3100" dirty="0"/>
              <a:t>que é </a:t>
            </a:r>
            <a:r>
              <a:rPr lang="pt-BR" sz="3100" b="1" dirty="0" smtClean="0"/>
              <a:t>promoção da saúde </a:t>
            </a:r>
            <a:r>
              <a:rPr lang="pt-BR" sz="3100" dirty="0" smtClean="0"/>
              <a:t>e o que é </a:t>
            </a:r>
            <a:r>
              <a:rPr lang="pt-BR" sz="3100" b="1" dirty="0" smtClean="0"/>
              <a:t>prevenção </a:t>
            </a:r>
            <a:r>
              <a:rPr lang="pt-BR" sz="3100" b="1" dirty="0"/>
              <a:t>quaternária </a:t>
            </a:r>
            <a:r>
              <a:rPr lang="pt-BR" sz="3100" dirty="0"/>
              <a:t>em saúde da mulher</a:t>
            </a:r>
            <a:r>
              <a:rPr lang="pt-BR" sz="3100" dirty="0" smtClean="0"/>
              <a:t>?</a:t>
            </a:r>
            <a:endParaRPr lang="pt-BR" sz="3100" dirty="0"/>
          </a:p>
          <a:p>
            <a:pPr marL="0" lvl="0" indent="0">
              <a:buNone/>
            </a:pPr>
            <a:endParaRPr lang="pt-BR" sz="3100" dirty="0" smtClean="0"/>
          </a:p>
          <a:p>
            <a:r>
              <a:rPr lang="pt-BR" sz="3100" dirty="0" smtClean="0"/>
              <a:t>As mulheres têm necessidades nutricionais específicas? Se sim, quais, e em que fases da vida?</a:t>
            </a:r>
          </a:p>
          <a:p>
            <a:endParaRPr lang="pt-BR" sz="3100" dirty="0" smtClean="0"/>
          </a:p>
          <a:p>
            <a:pPr marL="0" indent="0" algn="ctr">
              <a:buNone/>
            </a:pPr>
            <a:r>
              <a:rPr lang="pt-BR" sz="3800" b="1" dirty="0" smtClean="0">
                <a:solidFill>
                  <a:schemeClr val="accent1">
                    <a:lumMod val="75000"/>
                  </a:schemeClr>
                </a:solidFill>
              </a:rPr>
              <a:t>Casos clínicos para apresentação em sala e entrega posterior</a:t>
            </a:r>
            <a:endParaRPr lang="pt-BR" sz="3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3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274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3719514" y="476251"/>
            <a:ext cx="64801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Definição de </a:t>
            </a:r>
            <a:r>
              <a:rPr lang="pt-BR" altLang="pt-BR" sz="2400" b="1">
                <a:solidFill>
                  <a:srgbClr val="993300"/>
                </a:solidFill>
              </a:rPr>
              <a:t>(falta de)</a:t>
            </a:r>
            <a:r>
              <a:rPr lang="pt-BR" altLang="pt-BR" sz="2400" b="1"/>
              <a:t> saúde reprodutiva:</a:t>
            </a:r>
          </a:p>
          <a:p>
            <a:pPr eaLnBrk="1" hangingPunct="1"/>
            <a:r>
              <a:rPr lang="pt-BR" altLang="pt-BR" sz="2400" b="1"/>
              <a:t> morbidade reprodutiva (OMS, 1989)</a:t>
            </a: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719514" y="2492375"/>
            <a:ext cx="64801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b="1"/>
              <a:t>Morbidade obstétrica ou materna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Morbidade obstétrica direta 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Morbidade obstétrica indireta 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Distúrbios psicológicos associados (depressão pós-parto, etc)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Morbidade não-obstétrica (violência, acidentes)</a:t>
            </a:r>
          </a:p>
          <a:p>
            <a:pPr eaLnBrk="1" hangingPunct="1"/>
            <a:endParaRPr lang="pt-BR" altLang="pt-BR">
              <a:solidFill>
                <a:srgbClr val="993300"/>
              </a:solidFill>
            </a:endParaRPr>
          </a:p>
          <a:p>
            <a:pPr eaLnBrk="1" hangingPunct="1"/>
            <a:r>
              <a:rPr lang="pt-BR" altLang="pt-BR" b="1"/>
              <a:t>Morbidade ginecológica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Morbidade ginecológica direta (DSTs/AIDS, tumores, etc.)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Morbidade ginecológica indireta (MGF, iatrogenia, etc.)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Distúrbios psicológicos associados (sexuais, depressão, etc.)</a:t>
            </a:r>
          </a:p>
          <a:p>
            <a:pPr eaLnBrk="1" hangingPunct="1"/>
            <a:endParaRPr lang="pt-BR" altLang="pt-BR">
              <a:solidFill>
                <a:srgbClr val="993300"/>
              </a:solidFill>
            </a:endParaRPr>
          </a:p>
          <a:p>
            <a:pPr eaLnBrk="1" hangingPunct="1"/>
            <a:r>
              <a:rPr lang="pt-BR" altLang="pt-BR" b="1"/>
              <a:t>Morbidade contraceptiva</a:t>
            </a:r>
          </a:p>
          <a:p>
            <a:pPr eaLnBrk="1" hangingPunct="1"/>
            <a:r>
              <a:rPr lang="pt-BR" altLang="pt-BR">
                <a:solidFill>
                  <a:srgbClr val="993300"/>
                </a:solidFill>
              </a:rPr>
              <a:t>(Iatrogenia contraceptiva em geral, efeitos colaterais, etc.)</a:t>
            </a:r>
          </a:p>
          <a:p>
            <a:pPr algn="r" eaLnBrk="1" hangingPunct="1"/>
            <a:r>
              <a:rPr lang="pt-BR" altLang="pt-BR" sz="1000"/>
              <a:t> Fortney (1995) Aquino, E M L. e cols, 2002</a:t>
            </a:r>
            <a:r>
              <a:rPr lang="pt-BR" altLang="pt-BR"/>
              <a:t>.</a:t>
            </a:r>
            <a:endParaRPr lang="pt-BR" altLang="pt-BR">
              <a:solidFill>
                <a:srgbClr val="993300"/>
              </a:solidFill>
            </a:endParaRPr>
          </a:p>
        </p:txBody>
      </p:sp>
      <p:graphicFrame>
        <p:nvGraphicFramePr>
          <p:cNvPr id="10242" name="Object 7"/>
          <p:cNvGraphicFramePr>
            <a:graphicFrameLocks noChangeAspect="1"/>
          </p:cNvGraphicFramePr>
          <p:nvPr/>
        </p:nvGraphicFramePr>
        <p:xfrm>
          <a:off x="1847851" y="620714"/>
          <a:ext cx="1317625" cy="576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Imagem de bitmap" r:id="rId3" imgW="857143" imgH="3753374" progId="Paint.Picture">
                  <p:embed/>
                </p:oleObj>
              </mc:Choice>
              <mc:Fallback>
                <p:oleObj name="Imagem de bitmap" r:id="rId3" imgW="857143" imgH="375337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620714"/>
                        <a:ext cx="1317625" cy="576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3287714" y="1557338"/>
            <a:ext cx="7380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b="1">
                <a:solidFill>
                  <a:srgbClr val="993300"/>
                </a:solidFill>
              </a:rPr>
              <a:t>Ampliação: dos efeitos da concepção, gravidez e parto aos aspectos relacionados à sexualidade e à regulação da fertilidade</a:t>
            </a:r>
            <a:r>
              <a:rPr lang="pt-BR" altLang="pt-BR" b="1"/>
              <a:t>.</a:t>
            </a:r>
            <a:endParaRPr lang="pt-BR" altLang="pt-BR" sz="2400" b="1"/>
          </a:p>
        </p:txBody>
      </p:sp>
    </p:spTree>
    <p:extLst>
      <p:ext uri="{BB962C8B-B14F-4D97-AF65-F5344CB8AC3E}">
        <p14:creationId xmlns:p14="http://schemas.microsoft.com/office/powerpoint/2010/main" val="2310328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1847851" y="333375"/>
          <a:ext cx="22320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Imagem de bitmap" r:id="rId3" imgW="2219635" imgH="828791" progId="Paint.Picture">
                  <p:embed/>
                </p:oleObj>
              </mc:Choice>
              <mc:Fallback>
                <p:oleObj name="Imagem de bitmap" r:id="rId3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333375"/>
                        <a:ext cx="223202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4008439" y="333376"/>
          <a:ext cx="2219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Imagem de bitmap" r:id="rId5" imgW="2219635" imgH="828791" progId="Paint.Picture">
                  <p:embed/>
                </p:oleObj>
              </mc:Choice>
              <mc:Fallback>
                <p:oleObj name="Imagem de bitmap" r:id="rId5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9" y="333376"/>
                        <a:ext cx="2219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6"/>
          <p:cNvGraphicFramePr>
            <a:graphicFrameLocks noChangeAspect="1"/>
          </p:cNvGraphicFramePr>
          <p:nvPr/>
        </p:nvGraphicFramePr>
        <p:xfrm>
          <a:off x="6096001" y="333376"/>
          <a:ext cx="2219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Imagem de bitmap" r:id="rId6" imgW="2219635" imgH="828791" progId="Paint.Picture">
                  <p:embed/>
                </p:oleObj>
              </mc:Choice>
              <mc:Fallback>
                <p:oleObj name="Imagem de bitmap" r:id="rId6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333376"/>
                        <a:ext cx="2219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7"/>
          <p:cNvGraphicFramePr>
            <a:graphicFrameLocks noChangeAspect="1"/>
          </p:cNvGraphicFramePr>
          <p:nvPr/>
        </p:nvGraphicFramePr>
        <p:xfrm>
          <a:off x="8040689" y="333376"/>
          <a:ext cx="2219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Imagem de bitmap" r:id="rId7" imgW="2219635" imgH="828791" progId="Paint.Picture">
                  <p:embed/>
                </p:oleObj>
              </mc:Choice>
              <mc:Fallback>
                <p:oleObj name="Imagem de bitmap" r:id="rId7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9" y="333376"/>
                        <a:ext cx="2219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071814" y="1268413"/>
            <a:ext cx="5832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rgbClr val="993300"/>
                </a:solidFill>
              </a:rPr>
              <a:t>Direitos Reprodutivos na década de 80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1900238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1272" name="Rectangle 10"/>
          <p:cNvSpPr>
            <a:spLocks noChangeArrowheads="1"/>
          </p:cNvSpPr>
          <p:nvPr/>
        </p:nvSpPr>
        <p:spPr bwMode="auto">
          <a:xfrm>
            <a:off x="1774825" y="1773239"/>
            <a:ext cx="8642350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1900"/>
              <a:t>Herdeiro da luta pela auto-determinação: nossos corpos nos pertencem – luta pelo </a:t>
            </a:r>
            <a:r>
              <a:rPr lang="pt-BR" altLang="pt-BR" sz="1900" b="1">
                <a:solidFill>
                  <a:srgbClr val="993300"/>
                </a:solidFill>
              </a:rPr>
              <a:t>aborto e contracepção legais</a:t>
            </a:r>
          </a:p>
          <a:p>
            <a:pPr algn="just" eaLnBrk="1" hangingPunct="1"/>
            <a:endParaRPr lang="pt-BR" altLang="pt-BR" sz="1900"/>
          </a:p>
          <a:p>
            <a:pPr algn="just" eaLnBrk="1" hangingPunct="1"/>
            <a:r>
              <a:rPr lang="pt-BR" altLang="pt-BR" sz="1900"/>
              <a:t>International Women’s Health Meeting – Amsterdan (1984)</a:t>
            </a:r>
          </a:p>
          <a:p>
            <a:pPr algn="just" eaLnBrk="1" hangingPunct="1"/>
            <a:endParaRPr lang="pt-BR" altLang="pt-BR" sz="1900"/>
          </a:p>
          <a:p>
            <a:pPr algn="just" eaLnBrk="1" hangingPunct="1"/>
            <a:r>
              <a:rPr lang="pt-BR" altLang="pt-BR" sz="1900"/>
              <a:t>Incorporam os debates sobre </a:t>
            </a:r>
            <a:r>
              <a:rPr lang="pt-BR" altLang="pt-BR" sz="1900" b="1">
                <a:solidFill>
                  <a:srgbClr val="993300"/>
                </a:solidFill>
              </a:rPr>
              <a:t>medicalização, abuso no uso de tecnologia</a:t>
            </a:r>
            <a:r>
              <a:rPr lang="pt-BR" altLang="pt-BR" sz="1900"/>
              <a:t> (anticoncepcionais orais, DIU, esterilização, gravidez e parto)</a:t>
            </a:r>
          </a:p>
          <a:p>
            <a:pPr algn="just" eaLnBrk="1" hangingPunct="1"/>
            <a:endParaRPr lang="pt-BR" altLang="pt-BR" sz="1900"/>
          </a:p>
          <a:p>
            <a:pPr algn="just" eaLnBrk="1" hangingPunct="1"/>
            <a:r>
              <a:rPr lang="pt-BR" altLang="pt-BR" sz="1900"/>
              <a:t>Inauguram uma </a:t>
            </a:r>
            <a:r>
              <a:rPr lang="pt-BR" altLang="pt-BR" sz="1900" b="1">
                <a:solidFill>
                  <a:srgbClr val="993300"/>
                </a:solidFill>
              </a:rPr>
              <a:t>noção inédita de direito</a:t>
            </a:r>
            <a:r>
              <a:rPr lang="pt-BR" altLang="pt-BR" sz="1900"/>
              <a:t>, referido a uma esfera antes considerada ‘natural’, regulada pelo Estado, família e religião. </a:t>
            </a:r>
          </a:p>
          <a:p>
            <a:pPr algn="just" eaLnBrk="1" hangingPunct="1"/>
            <a:endParaRPr lang="pt-BR" altLang="pt-BR" sz="1900"/>
          </a:p>
          <a:p>
            <a:pPr algn="just" eaLnBrk="1" hangingPunct="1"/>
            <a:r>
              <a:rPr lang="pt-BR" altLang="pt-BR" sz="1900"/>
              <a:t>Direitos reprodutivos como </a:t>
            </a:r>
            <a:r>
              <a:rPr lang="pt-BR" altLang="pt-BR" sz="1900" b="1">
                <a:solidFill>
                  <a:srgbClr val="993300"/>
                </a:solidFill>
              </a:rPr>
              <a:t>demandas de justiça social</a:t>
            </a:r>
            <a:r>
              <a:rPr lang="pt-BR" altLang="pt-BR" sz="1900"/>
              <a:t> – não necessariamente  de direitos previstos – já que são </a:t>
            </a:r>
            <a:r>
              <a:rPr lang="pt-BR" altLang="pt-BR" sz="1900" b="1">
                <a:solidFill>
                  <a:srgbClr val="993300"/>
                </a:solidFill>
              </a:rPr>
              <a:t>inéditos</a:t>
            </a:r>
          </a:p>
          <a:p>
            <a:pPr algn="just" eaLnBrk="1" hangingPunct="1"/>
            <a:endParaRPr lang="pt-BR" altLang="pt-BR" sz="1900"/>
          </a:p>
          <a:p>
            <a:pPr algn="just" eaLnBrk="1" hangingPunct="1"/>
            <a:r>
              <a:rPr lang="pt-BR" altLang="pt-BR" sz="1900"/>
              <a:t>Direito reprodutivos como </a:t>
            </a:r>
            <a:r>
              <a:rPr lang="pt-BR" altLang="pt-BR" sz="1900" b="1">
                <a:solidFill>
                  <a:srgbClr val="993300"/>
                </a:solidFill>
              </a:rPr>
              <a:t>direitos humanos</a:t>
            </a:r>
            <a:r>
              <a:rPr lang="pt-BR" altLang="pt-BR" sz="1900"/>
              <a:t>: à condição de pessoa, à integridade corporal, à equidade e à diversidade</a:t>
            </a:r>
          </a:p>
        </p:txBody>
      </p:sp>
    </p:spTree>
    <p:extLst>
      <p:ext uri="{BB962C8B-B14F-4D97-AF65-F5344CB8AC3E}">
        <p14:creationId xmlns:p14="http://schemas.microsoft.com/office/powerpoint/2010/main" val="94670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575050" y="476250"/>
            <a:ext cx="7092950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Aft>
                <a:spcPct val="50000"/>
              </a:spcAft>
            </a:pPr>
            <a:r>
              <a:rPr lang="pt-BR" altLang="pt-BR" sz="2600" b="1"/>
              <a:t>Os conceitos e as conferências da ONU</a:t>
            </a:r>
          </a:p>
          <a:p>
            <a:pPr algn="ctr" eaLnBrk="1" hangingPunct="1">
              <a:lnSpc>
                <a:spcPct val="50000"/>
              </a:lnSpc>
              <a:spcAft>
                <a:spcPct val="50000"/>
              </a:spcAft>
            </a:pPr>
            <a:r>
              <a:rPr lang="pt-BR" altLang="pt-BR" sz="2600" b="1"/>
              <a:t>década  de 90 (Rio, Viena, Cairo e Pequim)</a:t>
            </a: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1774825" y="404814"/>
          <a:ext cx="1441450" cy="616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Imagem de bitmap" r:id="rId3" imgW="1276190" imgH="4172532" progId="Paint.Picture">
                  <p:embed/>
                </p:oleObj>
              </mc:Choice>
              <mc:Fallback>
                <p:oleObj name="Imagem de bitmap" r:id="rId3" imgW="1276190" imgH="417253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404814"/>
                        <a:ext cx="1441450" cy="616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3359150" y="1484313"/>
            <a:ext cx="698500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200"/>
              <a:t>O deslocamento da questão do </a:t>
            </a:r>
            <a:r>
              <a:rPr lang="pt-BR" altLang="pt-BR" sz="2200" b="1">
                <a:solidFill>
                  <a:srgbClr val="993300"/>
                </a:solidFill>
              </a:rPr>
              <a:t>planejamento familiar</a:t>
            </a:r>
            <a:r>
              <a:rPr lang="pt-BR" altLang="pt-BR" sz="2200"/>
              <a:t> para além do problema da suposta explosão demográfica (Rio, 1992)</a:t>
            </a:r>
          </a:p>
          <a:p>
            <a:pPr algn="just" eaLnBrk="1" hangingPunct="1"/>
            <a:endParaRPr lang="pt-BR" altLang="pt-BR" sz="2200"/>
          </a:p>
          <a:p>
            <a:pPr algn="just" eaLnBrk="1" hangingPunct="1"/>
            <a:r>
              <a:rPr lang="pt-BR" altLang="pt-BR" sz="2200"/>
              <a:t>O marco dos </a:t>
            </a:r>
            <a:r>
              <a:rPr lang="pt-BR" altLang="pt-BR" sz="2200" b="1">
                <a:solidFill>
                  <a:srgbClr val="993300"/>
                </a:solidFill>
              </a:rPr>
              <a:t>Direitos Humanos das Mulheres</a:t>
            </a:r>
            <a:r>
              <a:rPr lang="pt-BR" altLang="pt-BR" sz="2200"/>
              <a:t>: direitos reprodutivos e direitos sexuais. </a:t>
            </a:r>
            <a:r>
              <a:rPr lang="pt-BR" altLang="pt-BR" sz="2200" b="1">
                <a:solidFill>
                  <a:srgbClr val="993300"/>
                </a:solidFill>
              </a:rPr>
              <a:t>Violência de gênero</a:t>
            </a:r>
            <a:r>
              <a:rPr lang="pt-BR" altLang="pt-BR" sz="2200"/>
              <a:t> e direitos humanos e questão de saúde (Viena, 1993)</a:t>
            </a:r>
          </a:p>
          <a:p>
            <a:pPr algn="just" eaLnBrk="1" hangingPunct="1"/>
            <a:endParaRPr lang="pt-BR" altLang="pt-BR" sz="2200"/>
          </a:p>
          <a:p>
            <a:pPr algn="just" eaLnBrk="1" hangingPunct="1"/>
            <a:r>
              <a:rPr lang="pt-BR" altLang="pt-BR" sz="2200"/>
              <a:t>Institucionalização dos </a:t>
            </a:r>
            <a:r>
              <a:rPr lang="pt-BR" altLang="pt-BR" sz="2200" b="1">
                <a:solidFill>
                  <a:srgbClr val="993300"/>
                </a:solidFill>
              </a:rPr>
              <a:t>direitos reprodutivos</a:t>
            </a:r>
            <a:r>
              <a:rPr lang="pt-BR" altLang="pt-BR" sz="2200"/>
              <a:t>: saúde reprodutiva no marcos desses direitos. (Cairo, 1994)</a:t>
            </a:r>
          </a:p>
          <a:p>
            <a:pPr algn="just" eaLnBrk="1" hangingPunct="1"/>
            <a:endParaRPr lang="pt-BR" altLang="pt-BR" sz="2200"/>
          </a:p>
          <a:p>
            <a:pPr algn="just" eaLnBrk="1" hangingPunct="1"/>
            <a:r>
              <a:rPr lang="pt-BR" altLang="pt-BR" sz="2200"/>
              <a:t>O advento dos </a:t>
            </a:r>
            <a:r>
              <a:rPr lang="pt-BR" altLang="pt-BR" sz="2200" b="1">
                <a:solidFill>
                  <a:srgbClr val="993300"/>
                </a:solidFill>
              </a:rPr>
              <a:t>direitos sexuais</a:t>
            </a:r>
            <a:r>
              <a:rPr lang="pt-BR" altLang="pt-BR" sz="2200"/>
              <a:t>, legitimados na Conferência de Pequim. Saúde, gênero e sexualidade. (Beijing, 1995)</a:t>
            </a:r>
          </a:p>
        </p:txBody>
      </p:sp>
    </p:spTree>
    <p:extLst>
      <p:ext uri="{BB962C8B-B14F-4D97-AF65-F5344CB8AC3E}">
        <p14:creationId xmlns:p14="http://schemas.microsoft.com/office/powerpoint/2010/main" val="27772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3000375" y="476250"/>
            <a:ext cx="66246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600" b="1">
                <a:solidFill>
                  <a:srgbClr val="993300"/>
                </a:solidFill>
              </a:rPr>
              <a:t>A Conferência do Cairo: o Capítulo IV</a:t>
            </a:r>
          </a:p>
        </p:txBody>
      </p:sp>
      <p:graphicFrame>
        <p:nvGraphicFramePr>
          <p:cNvPr id="13314" name="Object 5"/>
          <p:cNvGraphicFramePr>
            <a:graphicFrameLocks noChangeAspect="1"/>
          </p:cNvGraphicFramePr>
          <p:nvPr/>
        </p:nvGraphicFramePr>
        <p:xfrm>
          <a:off x="1774826" y="5734050"/>
          <a:ext cx="2232025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Imagem de bitmap" r:id="rId3" imgW="2219635" imgH="828791" progId="Paint.Picture">
                  <p:embed/>
                </p:oleObj>
              </mc:Choice>
              <mc:Fallback>
                <p:oleObj name="Imagem de bitmap" r:id="rId3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5734050"/>
                        <a:ext cx="2232025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6"/>
          <p:cNvGraphicFramePr>
            <a:graphicFrameLocks noChangeAspect="1"/>
          </p:cNvGraphicFramePr>
          <p:nvPr/>
        </p:nvGraphicFramePr>
        <p:xfrm>
          <a:off x="3935414" y="5734051"/>
          <a:ext cx="2219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Imagem de bitmap" r:id="rId5" imgW="2219635" imgH="828791" progId="Paint.Picture">
                  <p:embed/>
                </p:oleObj>
              </mc:Choice>
              <mc:Fallback>
                <p:oleObj name="Imagem de bitmap" r:id="rId5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4" y="5734051"/>
                        <a:ext cx="2219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7"/>
          <p:cNvGraphicFramePr>
            <a:graphicFrameLocks noChangeAspect="1"/>
          </p:cNvGraphicFramePr>
          <p:nvPr/>
        </p:nvGraphicFramePr>
        <p:xfrm>
          <a:off x="6096001" y="5734051"/>
          <a:ext cx="2219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Imagem de bitmap" r:id="rId6" imgW="2219635" imgH="828791" progId="Paint.Picture">
                  <p:embed/>
                </p:oleObj>
              </mc:Choice>
              <mc:Fallback>
                <p:oleObj name="Imagem de bitmap" r:id="rId6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1" y="5734051"/>
                        <a:ext cx="2219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8"/>
          <p:cNvGraphicFramePr>
            <a:graphicFrameLocks noChangeAspect="1"/>
          </p:cNvGraphicFramePr>
          <p:nvPr/>
        </p:nvGraphicFramePr>
        <p:xfrm>
          <a:off x="8183564" y="5734051"/>
          <a:ext cx="2219325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Imagem de bitmap" r:id="rId7" imgW="2219635" imgH="828791" progId="Paint.Picture">
                  <p:embed/>
                </p:oleObj>
              </mc:Choice>
              <mc:Fallback>
                <p:oleObj name="Imagem de bitmap" r:id="rId7" imgW="2219635" imgH="82879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3564" y="5734051"/>
                        <a:ext cx="2219325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2063750" y="1125539"/>
            <a:ext cx="8135938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500"/>
              <a:t>“A saúde reprodutiva é um estado de completo bem-estar físico, mental e social, e não mera ausência de enfermidade ou doença, em todos os </a:t>
            </a:r>
            <a:r>
              <a:rPr lang="pt-BR" altLang="pt-BR" sz="2500" b="1">
                <a:solidFill>
                  <a:srgbClr val="993300"/>
                </a:solidFill>
              </a:rPr>
              <a:t>aspectos relacionados ao sistema reprodutivo e a suas funções e processos</a:t>
            </a:r>
            <a:r>
              <a:rPr lang="pt-BR" altLang="pt-BR" sz="2500"/>
              <a:t>. Conseqüentemente, a saúde reprodutiva implica a capacidade de desfrutar de uma </a:t>
            </a:r>
            <a:r>
              <a:rPr lang="pt-BR" altLang="pt-BR" sz="2500" b="1">
                <a:solidFill>
                  <a:srgbClr val="993300"/>
                </a:solidFill>
              </a:rPr>
              <a:t>vida sexual satisfatória</a:t>
            </a:r>
            <a:r>
              <a:rPr lang="pt-BR" altLang="pt-BR" sz="2500" b="1"/>
              <a:t> </a:t>
            </a:r>
            <a:r>
              <a:rPr lang="pt-BR" altLang="pt-BR" sz="2500"/>
              <a:t>(...) Inclui também a </a:t>
            </a:r>
            <a:r>
              <a:rPr lang="pt-BR" altLang="pt-BR" sz="2500" b="1"/>
              <a:t>saúde sexual</a:t>
            </a:r>
            <a:r>
              <a:rPr lang="pt-BR" altLang="pt-BR" sz="2500"/>
              <a:t>, cujo objetivo é a </a:t>
            </a:r>
            <a:r>
              <a:rPr lang="pt-BR" altLang="pt-BR" sz="2500" b="1"/>
              <a:t>melhoria da vida e das relações pessoais</a:t>
            </a:r>
            <a:r>
              <a:rPr lang="pt-BR" altLang="pt-BR" sz="2500"/>
              <a:t>, e não somente o aconselhamento e a atenção referentes à reprodução e às doenças sexualmente transmissíveis”</a:t>
            </a:r>
          </a:p>
        </p:txBody>
      </p:sp>
    </p:spTree>
    <p:extLst>
      <p:ext uri="{BB962C8B-B14F-4D97-AF65-F5344CB8AC3E}">
        <p14:creationId xmlns:p14="http://schemas.microsoft.com/office/powerpoint/2010/main" val="62529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2063750" y="2043114"/>
            <a:ext cx="8135938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300" i="1"/>
              <a:t>“A Saúde Sexual é a capacidade de mulheres e homens para </a:t>
            </a:r>
            <a:r>
              <a:rPr lang="pt-BR" altLang="pt-BR" sz="2300" i="1">
                <a:solidFill>
                  <a:srgbClr val="993300"/>
                </a:solidFill>
              </a:rPr>
              <a:t>desfrutar e expressar sua sexualidade</a:t>
            </a:r>
            <a:r>
              <a:rPr lang="pt-BR" altLang="pt-BR" sz="2300" i="1"/>
              <a:t>, sem riscos de </a:t>
            </a:r>
            <a:r>
              <a:rPr lang="pt-BR" altLang="pt-BR" sz="2300" i="1">
                <a:solidFill>
                  <a:srgbClr val="993300"/>
                </a:solidFill>
              </a:rPr>
              <a:t>doenças</a:t>
            </a:r>
            <a:r>
              <a:rPr lang="pt-BR" altLang="pt-BR" sz="2300" i="1"/>
              <a:t> sexualmente transmissíveis, </a:t>
            </a:r>
            <a:r>
              <a:rPr lang="pt-BR" altLang="pt-BR" sz="2300" i="1">
                <a:solidFill>
                  <a:srgbClr val="993300"/>
                </a:solidFill>
              </a:rPr>
              <a:t>gestações não desejadas, coerção, violência e discriminação</a:t>
            </a:r>
            <a:r>
              <a:rPr lang="pt-BR" altLang="pt-BR" sz="2300" i="1"/>
              <a:t>. A Saúde Sexual possibilita experimentar uma vida sexual informada, agradável e segura, baseada no respeito de si mesmo, que implica uma abordagem positiva da sexualidade humana, e no respeito mútuo nas relações sexuais. A Saúde Sexual valoriza a </a:t>
            </a:r>
            <a:r>
              <a:rPr lang="pt-BR" altLang="pt-BR" sz="2300" i="1">
                <a:solidFill>
                  <a:srgbClr val="993300"/>
                </a:solidFill>
              </a:rPr>
              <a:t>vida, as relações pessoais e a expressão da identidade própria da pessoa</a:t>
            </a:r>
            <a:r>
              <a:rPr lang="pt-BR" altLang="pt-BR" sz="2300" i="1"/>
              <a:t>. Ela é enriquecedora, </a:t>
            </a:r>
            <a:r>
              <a:rPr lang="pt-BR" altLang="pt-BR" sz="2300" b="1" i="1">
                <a:solidFill>
                  <a:srgbClr val="993300"/>
                </a:solidFill>
              </a:rPr>
              <a:t>inclui o prazer</a:t>
            </a:r>
            <a:r>
              <a:rPr lang="pt-BR" altLang="pt-BR" sz="2300" i="1"/>
              <a:t>, e estimula a determinação pessoal, a comunicação e os relacionamentos”</a:t>
            </a:r>
            <a:r>
              <a:rPr lang="pt-BR" altLang="pt-BR" sz="2300"/>
              <a:t>  (Cairo, 1994)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5087939" y="1484313"/>
            <a:ext cx="24479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>
                <a:solidFill>
                  <a:srgbClr val="993300"/>
                </a:solidFill>
              </a:rPr>
              <a:t>Saúde Sexual </a:t>
            </a:r>
          </a:p>
        </p:txBody>
      </p:sp>
      <p:graphicFrame>
        <p:nvGraphicFramePr>
          <p:cNvPr id="17410" name="Object 6"/>
          <p:cNvGraphicFramePr>
            <a:graphicFrameLocks noChangeAspect="1"/>
          </p:cNvGraphicFramePr>
          <p:nvPr/>
        </p:nvGraphicFramePr>
        <p:xfrm>
          <a:off x="2063750" y="260351"/>
          <a:ext cx="8064500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Imagem de bitmap" r:id="rId3" imgW="3419952" imgH="571731" progId="Paint.Picture">
                  <p:embed/>
                </p:oleObj>
              </mc:Choice>
              <mc:Fallback>
                <p:oleObj name="Imagem de bitmap" r:id="rId3" imgW="3419952" imgH="57173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260351"/>
                        <a:ext cx="8064500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292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aria Maria - Mulheres em Movi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357563"/>
            <a:ext cx="7994650" cy="301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882775" y="333376"/>
            <a:ext cx="85344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>
                <a:solidFill>
                  <a:srgbClr val="000000"/>
                </a:solidFill>
              </a:rPr>
              <a:t>Na década de 90: uma nova agenda - HIV / AIDS, violência, saúde sexual e reprodutiva e os direitos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/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O Brasil possui uma Rede Nacional de ativos sexual e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saúde reprodutiva e os direitos (desde 1991) RedeSaúde</a:t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/>
            </a:r>
            <a:br>
              <a:rPr lang="pt-BR" altLang="pt-BR" sz="2400">
                <a:solidFill>
                  <a:srgbClr val="000000"/>
                </a:solidFill>
              </a:rPr>
            </a:br>
            <a:r>
              <a:rPr lang="pt-BR" altLang="pt-BR" sz="2400">
                <a:solidFill>
                  <a:srgbClr val="000000"/>
                </a:solidFill>
              </a:rPr>
              <a:t>Um contexto diferente, nacional e internacionalmente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pt-BR" sz="24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2024063" y="1"/>
            <a:ext cx="8229600" cy="714375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>
              <a:defRPr/>
            </a:pPr>
            <a:r>
              <a:rPr lang="pt-BR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PAISM ao PNAISM</a:t>
            </a:r>
          </a:p>
        </p:txBody>
      </p:sp>
      <p:sp>
        <p:nvSpPr>
          <p:cNvPr id="4" name="Retângulo de cantos arredondados 3"/>
          <p:cNvSpPr/>
          <p:nvPr/>
        </p:nvSpPr>
        <p:spPr>
          <a:xfrm>
            <a:off x="1881188" y="928688"/>
            <a:ext cx="4000500" cy="278606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600" b="1" dirty="0"/>
              <a:t>O PAISM /1983 nasce no contexto da redemocratização do país/ Conferência de Alma-Ata (1978). </a:t>
            </a:r>
          </a:p>
          <a:p>
            <a:pPr algn="ctr">
              <a:defRPr/>
            </a:pPr>
            <a:endParaRPr lang="pt-BR" sz="1600" b="1" dirty="0"/>
          </a:p>
          <a:p>
            <a:pPr algn="ctr">
              <a:defRPr/>
            </a:pPr>
            <a:r>
              <a:rPr lang="pt-BR" sz="1600" b="1" dirty="0"/>
              <a:t>A  participação dos movimentos sociais e de mulheres, em especial  o movimento feminista, influenciaram a construção do Programa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4024313" y="4071938"/>
            <a:ext cx="5072062" cy="278606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7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Arial" pitchFamily="34" charset="0"/>
              </a:rPr>
              <a:t>Em 2004 - É elaborada a Política Nacional de Atenção Integral a Saúde da Mulher. </a:t>
            </a:r>
          </a:p>
          <a:p>
            <a:pPr algn="ctr">
              <a:defRPr/>
            </a:pPr>
            <a:endParaRPr lang="pt-BR" sz="1700" b="1" dirty="0">
              <a:solidFill>
                <a:schemeClr val="tx1"/>
              </a:solidFill>
              <a:latin typeface="+mj-lt"/>
              <a:ea typeface="Times New Roman" pitchFamily="18" charset="0"/>
              <a:cs typeface="Arial" pitchFamily="34" charset="0"/>
            </a:endParaRPr>
          </a:p>
          <a:p>
            <a:pPr algn="ctr">
              <a:defRPr/>
            </a:pPr>
            <a:r>
              <a:rPr lang="pt-BR" sz="1700" b="1" dirty="0"/>
              <a:t>Objetivos: promover a melhoria das condições de vida e saúde das mulheres</a:t>
            </a:r>
          </a:p>
          <a:p>
            <a:pPr algn="ctr">
              <a:defRPr/>
            </a:pPr>
            <a:r>
              <a:rPr lang="pt-BR" sz="1700" b="1" dirty="0"/>
              <a:t> </a:t>
            </a:r>
          </a:p>
          <a:p>
            <a:pPr algn="ctr">
              <a:defRPr/>
            </a:pPr>
            <a:r>
              <a:rPr lang="pt-BR" sz="1700" b="1" dirty="0"/>
              <a:t>*garantia de direitos</a:t>
            </a:r>
          </a:p>
          <a:p>
            <a:pPr algn="ctr">
              <a:defRPr/>
            </a:pPr>
            <a:r>
              <a:rPr lang="pt-BR" sz="1700" b="1" dirty="0"/>
              <a:t> *ampliação do acesso aos meios e serviços de Promoção, prevenção, assistência e recuperação da saúde</a:t>
            </a:r>
            <a:endParaRPr lang="pt-BR" sz="1700" b="1" dirty="0">
              <a:latin typeface="+mj-lt"/>
            </a:endParaRPr>
          </a:p>
        </p:txBody>
      </p:sp>
      <p:sp>
        <p:nvSpPr>
          <p:cNvPr id="8" name="Retângulo de cantos arredondados 7"/>
          <p:cNvSpPr/>
          <p:nvPr/>
        </p:nvSpPr>
        <p:spPr>
          <a:xfrm>
            <a:off x="6381751" y="928688"/>
            <a:ext cx="3929063" cy="27860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1700" b="1" dirty="0"/>
              <a:t>Movimento Sanitário . Formulação do SUS. </a:t>
            </a:r>
          </a:p>
          <a:p>
            <a:pPr algn="ctr">
              <a:defRPr/>
            </a:pPr>
            <a:endParaRPr lang="pt-BR" sz="1700" b="1" dirty="0"/>
          </a:p>
          <a:p>
            <a:pPr algn="ctr">
              <a:defRPr/>
            </a:pPr>
            <a:r>
              <a:rPr lang="pt-BR" sz="1700" b="1" dirty="0"/>
              <a:t>O PAISM  foi influenciado pelas características dessa nova política de saúde: integralidade e equidade da atenção</a:t>
            </a:r>
          </a:p>
        </p:txBody>
      </p:sp>
      <p:cxnSp>
        <p:nvCxnSpPr>
          <p:cNvPr id="19" name="Conector reto 18"/>
          <p:cNvCxnSpPr/>
          <p:nvPr/>
        </p:nvCxnSpPr>
        <p:spPr>
          <a:xfrm>
            <a:off x="5881688" y="2392363"/>
            <a:ext cx="500062" cy="322262"/>
          </a:xfrm>
          <a:prstGeom prst="line">
            <a:avLst/>
          </a:prstGeom>
          <a:ln>
            <a:solidFill>
              <a:srgbClr val="D846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onector angulado 27"/>
          <p:cNvCxnSpPr/>
          <p:nvPr/>
        </p:nvCxnSpPr>
        <p:spPr>
          <a:xfrm flipH="1">
            <a:off x="3309938" y="2392364"/>
            <a:ext cx="6858000" cy="1608137"/>
          </a:xfrm>
          <a:prstGeom prst="bentConnector3">
            <a:avLst>
              <a:gd name="adj1" fmla="val -3333"/>
            </a:avLst>
          </a:prstGeom>
          <a:ln>
            <a:solidFill>
              <a:srgbClr val="D846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Forma 29"/>
          <p:cNvCxnSpPr/>
          <p:nvPr/>
        </p:nvCxnSpPr>
        <p:spPr>
          <a:xfrm rot="16200000" flipH="1">
            <a:off x="2988470" y="4321970"/>
            <a:ext cx="1357313" cy="714375"/>
          </a:xfrm>
          <a:prstGeom prst="bentConnector2">
            <a:avLst/>
          </a:prstGeom>
          <a:ln>
            <a:solidFill>
              <a:srgbClr val="D84699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82" name="Retângulo 9"/>
          <p:cNvSpPr>
            <a:spLocks noChangeArrowheads="1"/>
          </p:cNvSpPr>
          <p:nvPr/>
        </p:nvSpPr>
        <p:spPr bwMode="auto">
          <a:xfrm>
            <a:off x="1666875" y="6500813"/>
            <a:ext cx="37861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latin typeface="+mj-lt"/>
                <a:cs typeface="Arial" charset="0"/>
              </a:rPr>
              <a:t>Fonte: ATSM/DAPES/SAS/MS</a:t>
            </a:r>
          </a:p>
        </p:txBody>
      </p:sp>
    </p:spTree>
    <p:extLst>
      <p:ext uri="{BB962C8B-B14F-4D97-AF65-F5344CB8AC3E}">
        <p14:creationId xmlns:p14="http://schemas.microsoft.com/office/powerpoint/2010/main" val="283489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Conector reto 23"/>
          <p:cNvCxnSpPr/>
          <p:nvPr/>
        </p:nvCxnSpPr>
        <p:spPr>
          <a:xfrm>
            <a:off x="7239000" y="3743325"/>
            <a:ext cx="642938" cy="115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to 25"/>
          <p:cNvCxnSpPr/>
          <p:nvPr/>
        </p:nvCxnSpPr>
        <p:spPr>
          <a:xfrm rot="16200000" flipH="1">
            <a:off x="6995320" y="3863182"/>
            <a:ext cx="881062" cy="2536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rot="10800000" flipV="1">
            <a:off x="3487738" y="4714875"/>
            <a:ext cx="2679700" cy="857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66939" y="1000126"/>
            <a:ext cx="2643187" cy="1693863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 Saúde Sexual e Saúde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Reprodutiva, incluindo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o Planejamento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Reprodutivo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 e as DST/HIV/</a:t>
            </a:r>
            <a:r>
              <a:rPr lang="pt-BR" sz="2000" b="1" dirty="0" err="1">
                <a:solidFill>
                  <a:schemeClr val="bg1"/>
                </a:solidFill>
              </a:rPr>
              <a:t>Aids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6150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38405" y="5214951"/>
            <a:ext cx="2786063" cy="1071563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Câncer de colo de útero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e mama</a:t>
            </a:r>
          </a:p>
        </p:txBody>
      </p:sp>
      <p:sp>
        <p:nvSpPr>
          <p:cNvPr id="6154" name="Rectangl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7810501" y="3071813"/>
            <a:ext cx="2663825" cy="1574800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ts val="500"/>
              </a:spcBef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000" b="1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  <a:spcBef>
                <a:spcPts val="500"/>
              </a:spcBef>
              <a:buSzPct val="75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Atenção às Mulheres e Adolescentes em Situação de Violência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8" name="Rectangle 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738313" y="3214688"/>
            <a:ext cx="2786062" cy="1357312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Atenção à Saúde de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Segmentos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Específicos da População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Feminina</a:t>
            </a:r>
          </a:p>
        </p:txBody>
      </p:sp>
      <p:sp>
        <p:nvSpPr>
          <p:cNvPr id="19" name="Rectangle 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453342" y="5214951"/>
            <a:ext cx="2786062" cy="1071563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Atenção Clínico 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Ginecológica</a:t>
            </a:r>
          </a:p>
        </p:txBody>
      </p:sp>
      <p:sp>
        <p:nvSpPr>
          <p:cNvPr id="20" name="Rectangle 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239001" y="1000126"/>
            <a:ext cx="2786063" cy="1071563"/>
          </a:xfrm>
          <a:prstGeom prst="rect">
            <a:avLst/>
          </a:prstGeom>
          <a:solidFill>
            <a:srgbClr val="7A5E9C"/>
          </a:solidFill>
          <a:ln>
            <a:noFill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pt-BR" sz="2000" b="1" dirty="0">
                <a:solidFill>
                  <a:schemeClr val="bg1"/>
                </a:solidFill>
              </a:rPr>
              <a:t> Atenção Obstétrica</a:t>
            </a:r>
          </a:p>
        </p:txBody>
      </p:sp>
      <p:cxnSp>
        <p:nvCxnSpPr>
          <p:cNvPr id="22" name="Conector reto 21"/>
          <p:cNvCxnSpPr/>
          <p:nvPr/>
        </p:nvCxnSpPr>
        <p:spPr>
          <a:xfrm rot="5400000" flipH="1" flipV="1">
            <a:off x="6971507" y="1267620"/>
            <a:ext cx="857250" cy="2465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/>
          <p:cNvCxnSpPr/>
          <p:nvPr/>
        </p:nvCxnSpPr>
        <p:spPr>
          <a:xfrm rot="10800000" flipV="1">
            <a:off x="4595814" y="3749675"/>
            <a:ext cx="714375" cy="179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/>
          <p:cNvCxnSpPr/>
          <p:nvPr/>
        </p:nvCxnSpPr>
        <p:spPr>
          <a:xfrm rot="16200000" flipV="1">
            <a:off x="4947445" y="1708945"/>
            <a:ext cx="1082675" cy="13573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1991544" y="0"/>
            <a:ext cx="8176992" cy="692696"/>
          </a:xfrm>
          <a:prstGeom prst="rect">
            <a:avLst/>
          </a:prstGeom>
          <a:noFill/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+mj-ea"/>
              </a:rPr>
              <a:t>EIXOS DA PNAISM</a:t>
            </a:r>
          </a:p>
        </p:txBody>
      </p:sp>
      <p:pic>
        <p:nvPicPr>
          <p:cNvPr id="9243" name="Picture 3" descr="07_0409_C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2428875"/>
            <a:ext cx="1928812" cy="263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688" y="6364288"/>
            <a:ext cx="135731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026424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aixaDeTexto 4"/>
          <p:cNvSpPr txBox="1">
            <a:spLocks noChangeArrowheads="1"/>
          </p:cNvSpPr>
          <p:nvPr/>
        </p:nvSpPr>
        <p:spPr bwMode="auto">
          <a:xfrm>
            <a:off x="1493838" y="519113"/>
            <a:ext cx="9144001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latin typeface="Arial" charset="0"/>
                <a:cs typeface="Arial" charset="0"/>
              </a:rPr>
              <a:t>DESTAQUES  </a:t>
            </a:r>
          </a:p>
        </p:txBody>
      </p:sp>
      <p:sp>
        <p:nvSpPr>
          <p:cNvPr id="9220" name="CaixaDeTexto 6"/>
          <p:cNvSpPr txBox="1">
            <a:spLocks noChangeArrowheads="1"/>
          </p:cNvSpPr>
          <p:nvPr/>
        </p:nvSpPr>
        <p:spPr bwMode="auto">
          <a:xfrm>
            <a:off x="2424113" y="1700213"/>
            <a:ext cx="76009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12800" indent="-355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000" dirty="0">
                <a:cs typeface="Times New Roman" pitchFamily="18" charset="0"/>
              </a:rPr>
              <a:t>Marcas de Governo: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rgbClr val="FF0000"/>
                </a:solidFill>
                <a:cs typeface="Times New Roman" pitchFamily="18" charset="0"/>
              </a:rPr>
              <a:t>Rede Cegonha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cs typeface="Times New Roman" pitchFamily="18" charset="0"/>
              </a:rPr>
              <a:t>Rede de Urgência e Emergência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solidFill>
                  <a:srgbClr val="FF0000"/>
                </a:solidFill>
                <a:cs typeface="Times New Roman" pitchFamily="18" charset="0"/>
              </a:rPr>
              <a:t>Rede de Prevenção, diagnóstico e tratamento do câncer: fortalecimento do programa nacional de controle do  câncer de colo uterino e mama</a:t>
            </a:r>
          </a:p>
          <a:p>
            <a:pPr lvl="1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pt-BR" sz="2000" dirty="0">
                <a:cs typeface="Times New Roman" pitchFamily="18" charset="0"/>
              </a:rPr>
              <a:t>Rede de Atenção psicossocial e combate ao crack</a:t>
            </a:r>
          </a:p>
          <a:p>
            <a:pPr marL="457200" lvl="1" indent="0">
              <a:spcAft>
                <a:spcPts val="600"/>
              </a:spcAft>
              <a:defRPr/>
            </a:pPr>
            <a:endParaRPr lang="pt-BR" sz="20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interno_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870076" y="1038225"/>
            <a:ext cx="7796213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74625" indent="-174625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70000"/>
              </a:spcBef>
              <a:buFontTx/>
              <a:buChar char="•"/>
            </a:pPr>
            <a:r>
              <a:rPr lang="pt-BR" altLang="pt-BR" sz="2200">
                <a:cs typeface="Times New Roman" panose="02020603050405020304" pitchFamily="18" charset="0"/>
                <a:sym typeface="Wingdings" panose="05000000000000000000" pitchFamily="2" charset="2"/>
              </a:rPr>
              <a:t>A Pesquisa Nacional de Demografia e Saúde da Criança e da Mulher (PNDS-2006) traça um perfil da população feminina em idade fértil e das crianças menores de 5 anos no Brasil. 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Tx/>
              <a:buChar char="•"/>
            </a:pPr>
            <a:r>
              <a:rPr lang="pt-BR" altLang="pt-BR" sz="2200">
                <a:cs typeface="Times New Roman" panose="02020603050405020304" pitchFamily="18" charset="0"/>
                <a:sym typeface="Wingdings" panose="05000000000000000000" pitchFamily="2" charset="2"/>
              </a:rPr>
              <a:t>Os resultados recentes fornecem subsídios para uma avaliação dos avanços ocorridos na saúde da mulher e da criança no Brasil.</a:t>
            </a:r>
          </a:p>
          <a:p>
            <a:pPr eaLnBrk="1" hangingPunct="1">
              <a:lnSpc>
                <a:spcPct val="110000"/>
              </a:lnSpc>
              <a:spcBef>
                <a:spcPct val="70000"/>
              </a:spcBef>
              <a:buFontTx/>
              <a:buChar char="•"/>
            </a:pPr>
            <a:r>
              <a:rPr lang="pt-BR" altLang="pt-BR" sz="2200">
                <a:cs typeface="Times New Roman" panose="02020603050405020304" pitchFamily="18" charset="0"/>
                <a:sym typeface="Wingdings" panose="05000000000000000000" pitchFamily="2" charset="2"/>
              </a:rPr>
              <a:t>Além disso, permitem comparações internacionais e auxiliam na formulação de políticas e estratégias de ações. </a:t>
            </a:r>
          </a:p>
        </p:txBody>
      </p:sp>
    </p:spTree>
    <p:extLst>
      <p:ext uri="{BB962C8B-B14F-4D97-AF65-F5344CB8AC3E}">
        <p14:creationId xmlns:p14="http://schemas.microsoft.com/office/powerpoint/2010/main" val="276453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ChangeArrowheads="1"/>
          </p:cNvSpPr>
          <p:nvPr/>
        </p:nvSpPr>
        <p:spPr bwMode="auto">
          <a:xfrm>
            <a:off x="1666876" y="357189"/>
            <a:ext cx="958601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600" dirty="0">
                <a:solidFill>
                  <a:srgbClr val="000000"/>
                </a:solidFill>
              </a:rPr>
              <a:t>O movimento de mulheres e a criação do PAISM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solidFill>
                  <a:schemeClr val="accent1">
                    <a:lumMod val="75000"/>
                  </a:schemeClr>
                </a:solidFill>
              </a:rPr>
              <a:t>Programa de Atenção Integral à Saúde das Mulheres</a:t>
            </a:r>
          </a:p>
        </p:txBody>
      </p:sp>
      <p:pic>
        <p:nvPicPr>
          <p:cNvPr id="4099" name="Picture 2" descr="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1714501"/>
            <a:ext cx="70723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46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Principais demandas de serviços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Contracepção</a:t>
            </a:r>
          </a:p>
          <a:p>
            <a:r>
              <a:rPr lang="pt-BR" dirty="0" err="1" smtClean="0"/>
              <a:t>Pre-natal</a:t>
            </a:r>
            <a:r>
              <a:rPr lang="pt-BR" dirty="0" smtClean="0"/>
              <a:t> </a:t>
            </a:r>
          </a:p>
          <a:p>
            <a:r>
              <a:rPr lang="pt-BR" dirty="0" smtClean="0"/>
              <a:t>Parto e pós-parto</a:t>
            </a:r>
          </a:p>
          <a:p>
            <a:r>
              <a:rPr lang="pt-BR" dirty="0" smtClean="0"/>
              <a:t>Queixas ginecológicas (vaginais, menstruais – “ginecologia banal”)</a:t>
            </a:r>
          </a:p>
          <a:p>
            <a:r>
              <a:rPr lang="pt-BR" dirty="0" smtClean="0"/>
              <a:t>Envelhecimento / menopausa</a:t>
            </a:r>
          </a:p>
          <a:p>
            <a:r>
              <a:rPr lang="pt-BR" dirty="0" smtClean="0"/>
              <a:t>Prevenção de cânceres de colo e mama</a:t>
            </a:r>
          </a:p>
          <a:p>
            <a:r>
              <a:rPr lang="pt-BR" dirty="0" smtClean="0"/>
              <a:t>Procedimentos estéticos / cirurgia cosmética</a:t>
            </a:r>
          </a:p>
          <a:p>
            <a:r>
              <a:rPr lang="pt-BR" dirty="0" smtClean="0"/>
              <a:t>Sexualidade</a:t>
            </a:r>
          </a:p>
          <a:p>
            <a:r>
              <a:rPr lang="pt-BR" dirty="0" smtClean="0"/>
              <a:t>Doenças comuns aos “humanos em geral”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8955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2525713" y="1509714"/>
            <a:ext cx="7308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/>
              <a:t>Porcentagem de uso atual de métodos anticoncepcionais. PNDS 1996 e 2006.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5851526" y="2679701"/>
            <a:ext cx="1331913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pt-BR" altLang="pt-BR"/>
              <a:t>Mulheres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pt-BR" altLang="pt-BR"/>
              <a:t>unidas</a:t>
            </a: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4494213" y="2708275"/>
            <a:ext cx="14017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pt-BR" altLang="pt-BR"/>
              <a:t>Todas as mulheres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7202488" y="2674938"/>
            <a:ext cx="2398712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pt-BR" altLang="pt-BR"/>
              <a:t>Sexualmente ativas*</a:t>
            </a:r>
          </a:p>
          <a:p>
            <a:pPr algn="ctr" eaLnBrk="1" hangingPunct="1">
              <a:lnSpc>
                <a:spcPct val="70000"/>
              </a:lnSpc>
              <a:spcBef>
                <a:spcPct val="20000"/>
              </a:spcBef>
            </a:pPr>
            <a:r>
              <a:rPr lang="pt-BR" altLang="pt-BR"/>
              <a:t>não unidas 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2990850" y="3443288"/>
            <a:ext cx="472437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1996		</a:t>
            </a:r>
            <a:r>
              <a:rPr lang="pt-BR">
                <a:latin typeface="Arial" charset="0"/>
              </a:rPr>
              <a:t> 55%          77%	      55%</a:t>
            </a:r>
          </a:p>
        </p:txBody>
      </p:sp>
      <p:sp>
        <p:nvSpPr>
          <p:cNvPr id="30727" name="Rectangle 10"/>
          <p:cNvSpPr>
            <a:spLocks noChangeArrowheads="1"/>
          </p:cNvSpPr>
          <p:nvPr/>
        </p:nvSpPr>
        <p:spPr bwMode="auto">
          <a:xfrm>
            <a:off x="7605713" y="6165850"/>
            <a:ext cx="26084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*Nos últimos 12 meses.</a:t>
            </a:r>
          </a:p>
        </p:txBody>
      </p:sp>
      <p:sp>
        <p:nvSpPr>
          <p:cNvPr id="30728" name="Rectangle 11"/>
          <p:cNvSpPr>
            <a:spLocks noChangeArrowheads="1"/>
          </p:cNvSpPr>
          <p:nvPr/>
        </p:nvSpPr>
        <p:spPr bwMode="auto">
          <a:xfrm>
            <a:off x="2811463" y="2795588"/>
            <a:ext cx="1973262" cy="2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10000"/>
              </a:spcBef>
            </a:pPr>
            <a:r>
              <a:rPr lang="pt-BR" altLang="pt-BR"/>
              <a:t>Uso atual</a:t>
            </a:r>
          </a:p>
        </p:txBody>
      </p:sp>
      <p:sp>
        <p:nvSpPr>
          <p:cNvPr id="166925" name="Text Box 13"/>
          <p:cNvSpPr txBox="1">
            <a:spLocks noChangeArrowheads="1"/>
          </p:cNvSpPr>
          <p:nvPr/>
        </p:nvSpPr>
        <p:spPr bwMode="auto">
          <a:xfrm>
            <a:off x="3016250" y="4029075"/>
            <a:ext cx="4660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2006		</a:t>
            </a:r>
            <a:r>
              <a:rPr lang="pt-BR">
                <a:latin typeface="Arial" charset="0"/>
              </a:rPr>
              <a:t> 68%          81%	     75%</a:t>
            </a:r>
          </a:p>
        </p:txBody>
      </p:sp>
      <p:sp>
        <p:nvSpPr>
          <p:cNvPr id="166934" name="Text Box 22"/>
          <p:cNvSpPr txBox="1">
            <a:spLocks noChangeArrowheads="1"/>
          </p:cNvSpPr>
          <p:nvPr/>
        </p:nvSpPr>
        <p:spPr bwMode="auto">
          <a:xfrm>
            <a:off x="2541588" y="249238"/>
            <a:ext cx="537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ANTICONCEPÇÃO</a:t>
            </a:r>
          </a:p>
        </p:txBody>
      </p:sp>
      <p:sp>
        <p:nvSpPr>
          <p:cNvPr id="166935" name="Text Box 23"/>
          <p:cNvSpPr txBox="1">
            <a:spLocks noChangeArrowheads="1"/>
          </p:cNvSpPr>
          <p:nvPr/>
        </p:nvSpPr>
        <p:spPr bwMode="auto">
          <a:xfrm>
            <a:off x="8023225" y="279401"/>
            <a:ext cx="2459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Ignez Perpétuo</a:t>
            </a:r>
          </a:p>
        </p:txBody>
      </p:sp>
      <p:sp>
        <p:nvSpPr>
          <p:cNvPr id="30732" name="Line 15"/>
          <p:cNvSpPr>
            <a:spLocks noChangeShapeType="1"/>
          </p:cNvSpPr>
          <p:nvPr/>
        </p:nvSpPr>
        <p:spPr bwMode="auto">
          <a:xfrm>
            <a:off x="2473325" y="3321050"/>
            <a:ext cx="688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3" name="Line 16"/>
          <p:cNvSpPr>
            <a:spLocks noChangeShapeType="1"/>
          </p:cNvSpPr>
          <p:nvPr/>
        </p:nvSpPr>
        <p:spPr bwMode="auto">
          <a:xfrm>
            <a:off x="2473325" y="2535238"/>
            <a:ext cx="688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734" name="Line 24"/>
          <p:cNvSpPr>
            <a:spLocks noChangeShapeType="1"/>
          </p:cNvSpPr>
          <p:nvPr/>
        </p:nvSpPr>
        <p:spPr bwMode="auto">
          <a:xfrm>
            <a:off x="2473325" y="4587875"/>
            <a:ext cx="688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1834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386013" y="633414"/>
            <a:ext cx="7620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0"/>
              <a:t>Taxas de fecundidade total, segundo características sociodemográficas. PNDS 1996 e 2006.</a:t>
            </a:r>
          </a:p>
        </p:txBody>
      </p:sp>
      <p:sp>
        <p:nvSpPr>
          <p:cNvPr id="28675" name="Rectangle 87"/>
          <p:cNvSpPr>
            <a:spLocks noChangeArrowheads="1"/>
          </p:cNvSpPr>
          <p:nvPr/>
        </p:nvSpPr>
        <p:spPr bwMode="auto">
          <a:xfrm>
            <a:off x="2670175" y="3932239"/>
            <a:ext cx="274638" cy="1425575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76" name="Rectangle 88"/>
          <p:cNvSpPr>
            <a:spLocks noChangeArrowheads="1"/>
          </p:cNvSpPr>
          <p:nvPr/>
        </p:nvSpPr>
        <p:spPr bwMode="auto">
          <a:xfrm>
            <a:off x="3944938" y="4041775"/>
            <a:ext cx="273050" cy="1316038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77" name="Rectangle 89"/>
          <p:cNvSpPr>
            <a:spLocks noChangeArrowheads="1"/>
          </p:cNvSpPr>
          <p:nvPr/>
        </p:nvSpPr>
        <p:spPr bwMode="auto">
          <a:xfrm>
            <a:off x="4587875" y="3357563"/>
            <a:ext cx="274638" cy="2000250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78" name="Rectangle 90"/>
          <p:cNvSpPr>
            <a:spLocks noChangeArrowheads="1"/>
          </p:cNvSpPr>
          <p:nvPr/>
        </p:nvSpPr>
        <p:spPr bwMode="auto">
          <a:xfrm>
            <a:off x="5881688" y="2508251"/>
            <a:ext cx="254000" cy="2849563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79" name="Rectangle 91"/>
          <p:cNvSpPr>
            <a:spLocks noChangeArrowheads="1"/>
          </p:cNvSpPr>
          <p:nvPr/>
        </p:nvSpPr>
        <p:spPr bwMode="auto">
          <a:xfrm>
            <a:off x="6505575" y="3302001"/>
            <a:ext cx="274638" cy="2055813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0" name="Rectangle 92"/>
          <p:cNvSpPr>
            <a:spLocks noChangeArrowheads="1"/>
          </p:cNvSpPr>
          <p:nvPr/>
        </p:nvSpPr>
        <p:spPr bwMode="auto">
          <a:xfrm>
            <a:off x="7150100" y="3644901"/>
            <a:ext cx="273050" cy="1712913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1" name="Rectangle 93"/>
          <p:cNvSpPr>
            <a:spLocks noChangeArrowheads="1"/>
          </p:cNvSpPr>
          <p:nvPr/>
        </p:nvSpPr>
        <p:spPr bwMode="auto">
          <a:xfrm>
            <a:off x="7793039" y="3987801"/>
            <a:ext cx="274637" cy="1370013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2" name="Rectangle 94"/>
          <p:cNvSpPr>
            <a:spLocks noChangeArrowheads="1"/>
          </p:cNvSpPr>
          <p:nvPr/>
        </p:nvSpPr>
        <p:spPr bwMode="auto">
          <a:xfrm>
            <a:off x="8443913" y="4384675"/>
            <a:ext cx="254000" cy="973138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3" name="Rectangle 95"/>
          <p:cNvSpPr>
            <a:spLocks noChangeArrowheads="1"/>
          </p:cNvSpPr>
          <p:nvPr/>
        </p:nvSpPr>
        <p:spPr bwMode="auto">
          <a:xfrm>
            <a:off x="9066214" y="4508501"/>
            <a:ext cx="274637" cy="849313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4" name="Rectangle 96"/>
          <p:cNvSpPr>
            <a:spLocks noChangeArrowheads="1"/>
          </p:cNvSpPr>
          <p:nvPr/>
        </p:nvSpPr>
        <p:spPr bwMode="auto">
          <a:xfrm>
            <a:off x="2944814" y="4330701"/>
            <a:ext cx="280987" cy="1027113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5" name="Rectangle 97"/>
          <p:cNvSpPr>
            <a:spLocks noChangeArrowheads="1"/>
          </p:cNvSpPr>
          <p:nvPr/>
        </p:nvSpPr>
        <p:spPr bwMode="auto">
          <a:xfrm>
            <a:off x="4217988" y="4330701"/>
            <a:ext cx="284162" cy="1027113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6" name="Rectangle 98"/>
          <p:cNvSpPr>
            <a:spLocks noChangeArrowheads="1"/>
          </p:cNvSpPr>
          <p:nvPr/>
        </p:nvSpPr>
        <p:spPr bwMode="auto">
          <a:xfrm>
            <a:off x="4862514" y="4219575"/>
            <a:ext cx="280987" cy="1138238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7" name="Rectangle 99"/>
          <p:cNvSpPr>
            <a:spLocks noChangeArrowheads="1"/>
          </p:cNvSpPr>
          <p:nvPr/>
        </p:nvSpPr>
        <p:spPr bwMode="auto">
          <a:xfrm>
            <a:off x="6135689" y="2932113"/>
            <a:ext cx="280987" cy="2425700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8" name="Rectangle 100"/>
          <p:cNvSpPr>
            <a:spLocks noChangeArrowheads="1"/>
          </p:cNvSpPr>
          <p:nvPr/>
        </p:nvSpPr>
        <p:spPr bwMode="auto">
          <a:xfrm>
            <a:off x="6780214" y="3741739"/>
            <a:ext cx="280987" cy="1616075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89" name="Rectangle 101"/>
          <p:cNvSpPr>
            <a:spLocks noChangeArrowheads="1"/>
          </p:cNvSpPr>
          <p:nvPr/>
        </p:nvSpPr>
        <p:spPr bwMode="auto">
          <a:xfrm>
            <a:off x="7423150" y="3741739"/>
            <a:ext cx="280988" cy="1616075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90" name="Rectangle 102"/>
          <p:cNvSpPr>
            <a:spLocks noChangeArrowheads="1"/>
          </p:cNvSpPr>
          <p:nvPr/>
        </p:nvSpPr>
        <p:spPr bwMode="auto">
          <a:xfrm>
            <a:off x="8067675" y="4165601"/>
            <a:ext cx="280988" cy="1192213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91" name="Rectangle 103"/>
          <p:cNvSpPr>
            <a:spLocks noChangeArrowheads="1"/>
          </p:cNvSpPr>
          <p:nvPr/>
        </p:nvSpPr>
        <p:spPr bwMode="auto">
          <a:xfrm>
            <a:off x="8697914" y="4440239"/>
            <a:ext cx="280987" cy="917575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92" name="Rectangle 104"/>
          <p:cNvSpPr>
            <a:spLocks noChangeArrowheads="1"/>
          </p:cNvSpPr>
          <p:nvPr/>
        </p:nvSpPr>
        <p:spPr bwMode="auto">
          <a:xfrm>
            <a:off x="9340850" y="4781551"/>
            <a:ext cx="280988" cy="576263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693" name="Line 105"/>
          <p:cNvSpPr>
            <a:spLocks noChangeShapeType="1"/>
          </p:cNvSpPr>
          <p:nvPr/>
        </p:nvSpPr>
        <p:spPr bwMode="auto">
          <a:xfrm>
            <a:off x="2505075" y="1933575"/>
            <a:ext cx="1588" cy="34242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4" name="Line 106"/>
          <p:cNvSpPr>
            <a:spLocks noChangeShapeType="1"/>
          </p:cNvSpPr>
          <p:nvPr/>
        </p:nvSpPr>
        <p:spPr bwMode="auto">
          <a:xfrm>
            <a:off x="2449513" y="5357814"/>
            <a:ext cx="555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5" name="Line 107"/>
          <p:cNvSpPr>
            <a:spLocks noChangeShapeType="1"/>
          </p:cNvSpPr>
          <p:nvPr/>
        </p:nvSpPr>
        <p:spPr bwMode="auto">
          <a:xfrm>
            <a:off x="2449513" y="4219575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6" name="Line 108"/>
          <p:cNvSpPr>
            <a:spLocks noChangeShapeType="1"/>
          </p:cNvSpPr>
          <p:nvPr/>
        </p:nvSpPr>
        <p:spPr bwMode="auto">
          <a:xfrm>
            <a:off x="2449513" y="3070225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7" name="Line 109"/>
          <p:cNvSpPr>
            <a:spLocks noChangeShapeType="1"/>
          </p:cNvSpPr>
          <p:nvPr/>
        </p:nvSpPr>
        <p:spPr bwMode="auto">
          <a:xfrm>
            <a:off x="2449513" y="1933575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8" name="Line 110"/>
          <p:cNvSpPr>
            <a:spLocks noChangeShapeType="1"/>
          </p:cNvSpPr>
          <p:nvPr/>
        </p:nvSpPr>
        <p:spPr bwMode="auto">
          <a:xfrm>
            <a:off x="2481263" y="5357814"/>
            <a:ext cx="717550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699" name="Line 111"/>
          <p:cNvSpPr>
            <a:spLocks noChangeShapeType="1"/>
          </p:cNvSpPr>
          <p:nvPr/>
        </p:nvSpPr>
        <p:spPr bwMode="auto">
          <a:xfrm flipV="1">
            <a:off x="2505075" y="5357814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0" name="Line 114"/>
          <p:cNvSpPr>
            <a:spLocks noChangeShapeType="1"/>
          </p:cNvSpPr>
          <p:nvPr/>
        </p:nvSpPr>
        <p:spPr bwMode="auto">
          <a:xfrm flipV="1">
            <a:off x="4533900" y="5357814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1" name="Line 117"/>
          <p:cNvSpPr>
            <a:spLocks noChangeShapeType="1"/>
          </p:cNvSpPr>
          <p:nvPr/>
        </p:nvSpPr>
        <p:spPr bwMode="auto">
          <a:xfrm flipV="1">
            <a:off x="6451600" y="5357814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2" name="Line 118"/>
          <p:cNvSpPr>
            <a:spLocks noChangeShapeType="1"/>
          </p:cNvSpPr>
          <p:nvPr/>
        </p:nvSpPr>
        <p:spPr bwMode="auto">
          <a:xfrm flipV="1">
            <a:off x="7094539" y="5357814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3" name="Line 119"/>
          <p:cNvSpPr>
            <a:spLocks noChangeShapeType="1"/>
          </p:cNvSpPr>
          <p:nvPr/>
        </p:nvSpPr>
        <p:spPr bwMode="auto">
          <a:xfrm flipV="1">
            <a:off x="7739064" y="5357814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4" name="Line 120"/>
          <p:cNvSpPr>
            <a:spLocks noChangeShapeType="1"/>
          </p:cNvSpPr>
          <p:nvPr/>
        </p:nvSpPr>
        <p:spPr bwMode="auto">
          <a:xfrm flipV="1">
            <a:off x="8382000" y="5357814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5" name="Line 121"/>
          <p:cNvSpPr>
            <a:spLocks noChangeShapeType="1"/>
          </p:cNvSpPr>
          <p:nvPr/>
        </p:nvSpPr>
        <p:spPr bwMode="auto">
          <a:xfrm flipV="1">
            <a:off x="9012239" y="5357814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06" name="Rectangle 123"/>
          <p:cNvSpPr>
            <a:spLocks noChangeArrowheads="1"/>
          </p:cNvSpPr>
          <p:nvPr/>
        </p:nvSpPr>
        <p:spPr bwMode="auto">
          <a:xfrm>
            <a:off x="2659064" y="3597276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66"/>
                </a:solidFill>
              </a:rPr>
              <a:t>2,5</a:t>
            </a:r>
          </a:p>
        </p:txBody>
      </p:sp>
      <p:sp>
        <p:nvSpPr>
          <p:cNvPr id="28707" name="Rectangle 124"/>
          <p:cNvSpPr>
            <a:spLocks noChangeArrowheads="1"/>
          </p:cNvSpPr>
          <p:nvPr/>
        </p:nvSpPr>
        <p:spPr bwMode="auto">
          <a:xfrm>
            <a:off x="3932239" y="3708401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66"/>
                </a:solidFill>
              </a:rPr>
              <a:t>2,3</a:t>
            </a:r>
          </a:p>
        </p:txBody>
      </p:sp>
      <p:sp>
        <p:nvSpPr>
          <p:cNvPr id="28708" name="Rectangle 125"/>
          <p:cNvSpPr>
            <a:spLocks noChangeArrowheads="1"/>
          </p:cNvSpPr>
          <p:nvPr/>
        </p:nvSpPr>
        <p:spPr bwMode="auto">
          <a:xfrm>
            <a:off x="4576764" y="3022601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66"/>
                </a:solidFill>
              </a:rPr>
              <a:t>3,5</a:t>
            </a:r>
          </a:p>
        </p:txBody>
      </p:sp>
      <p:sp>
        <p:nvSpPr>
          <p:cNvPr id="28709" name="Rectangle 126"/>
          <p:cNvSpPr>
            <a:spLocks noChangeArrowheads="1"/>
          </p:cNvSpPr>
          <p:nvPr/>
        </p:nvSpPr>
        <p:spPr bwMode="auto">
          <a:xfrm>
            <a:off x="5849939" y="2173289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66"/>
                </a:solidFill>
              </a:rPr>
              <a:t>5,0</a:t>
            </a:r>
          </a:p>
        </p:txBody>
      </p:sp>
      <p:sp>
        <p:nvSpPr>
          <p:cNvPr id="28710" name="Rectangle 127"/>
          <p:cNvSpPr>
            <a:spLocks noChangeArrowheads="1"/>
          </p:cNvSpPr>
          <p:nvPr/>
        </p:nvSpPr>
        <p:spPr bwMode="auto">
          <a:xfrm>
            <a:off x="6494464" y="2968626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66"/>
                </a:solidFill>
              </a:rPr>
              <a:t>3,6</a:t>
            </a:r>
          </a:p>
        </p:txBody>
      </p:sp>
      <p:sp>
        <p:nvSpPr>
          <p:cNvPr id="28711" name="Rectangle 128"/>
          <p:cNvSpPr>
            <a:spLocks noChangeArrowheads="1"/>
          </p:cNvSpPr>
          <p:nvPr/>
        </p:nvSpPr>
        <p:spPr bwMode="auto">
          <a:xfrm>
            <a:off x="7137401" y="3309939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66"/>
                </a:solidFill>
              </a:rPr>
              <a:t>3,0</a:t>
            </a:r>
          </a:p>
        </p:txBody>
      </p:sp>
      <p:sp>
        <p:nvSpPr>
          <p:cNvPr id="28712" name="Rectangle 129"/>
          <p:cNvSpPr>
            <a:spLocks noChangeArrowheads="1"/>
          </p:cNvSpPr>
          <p:nvPr/>
        </p:nvSpPr>
        <p:spPr bwMode="auto">
          <a:xfrm>
            <a:off x="7781926" y="3652839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66"/>
                </a:solidFill>
              </a:rPr>
              <a:t>2,4</a:t>
            </a:r>
          </a:p>
        </p:txBody>
      </p:sp>
      <p:sp>
        <p:nvSpPr>
          <p:cNvPr id="28713" name="Rectangle 130"/>
          <p:cNvSpPr>
            <a:spLocks noChangeArrowheads="1"/>
          </p:cNvSpPr>
          <p:nvPr/>
        </p:nvSpPr>
        <p:spPr bwMode="auto">
          <a:xfrm>
            <a:off x="8412164" y="4049714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66"/>
                </a:solidFill>
              </a:rPr>
              <a:t>1,7</a:t>
            </a:r>
          </a:p>
        </p:txBody>
      </p:sp>
      <p:sp>
        <p:nvSpPr>
          <p:cNvPr id="28714" name="Rectangle 131"/>
          <p:cNvSpPr>
            <a:spLocks noChangeArrowheads="1"/>
          </p:cNvSpPr>
          <p:nvPr/>
        </p:nvSpPr>
        <p:spPr bwMode="auto">
          <a:xfrm>
            <a:off x="9055101" y="4173539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66"/>
                </a:solidFill>
              </a:rPr>
              <a:t>1,5</a:t>
            </a:r>
          </a:p>
        </p:txBody>
      </p:sp>
      <p:sp>
        <p:nvSpPr>
          <p:cNvPr id="28715" name="Rectangle 132"/>
          <p:cNvSpPr>
            <a:spLocks noChangeArrowheads="1"/>
          </p:cNvSpPr>
          <p:nvPr/>
        </p:nvSpPr>
        <p:spPr bwMode="auto">
          <a:xfrm>
            <a:off x="2981326" y="4062414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1,8</a:t>
            </a:r>
            <a:endParaRPr lang="pt-BR" altLang="pt-BR" sz="1600"/>
          </a:p>
        </p:txBody>
      </p:sp>
      <p:sp>
        <p:nvSpPr>
          <p:cNvPr id="28716" name="Rectangle 133"/>
          <p:cNvSpPr>
            <a:spLocks noChangeArrowheads="1"/>
          </p:cNvSpPr>
          <p:nvPr/>
        </p:nvSpPr>
        <p:spPr bwMode="auto">
          <a:xfrm>
            <a:off x="4256089" y="4062414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1,8</a:t>
            </a:r>
            <a:endParaRPr lang="pt-BR" altLang="pt-BR" sz="1600"/>
          </a:p>
        </p:txBody>
      </p:sp>
      <p:sp>
        <p:nvSpPr>
          <p:cNvPr id="28717" name="Rectangle 134"/>
          <p:cNvSpPr>
            <a:spLocks noChangeArrowheads="1"/>
          </p:cNvSpPr>
          <p:nvPr/>
        </p:nvSpPr>
        <p:spPr bwMode="auto">
          <a:xfrm>
            <a:off x="4899026" y="3952876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2,0</a:t>
            </a:r>
            <a:endParaRPr lang="pt-BR" altLang="pt-BR" sz="1600"/>
          </a:p>
        </p:txBody>
      </p:sp>
      <p:sp>
        <p:nvSpPr>
          <p:cNvPr id="28718" name="Rectangle 135"/>
          <p:cNvSpPr>
            <a:spLocks noChangeArrowheads="1"/>
          </p:cNvSpPr>
          <p:nvPr/>
        </p:nvSpPr>
        <p:spPr bwMode="auto">
          <a:xfrm>
            <a:off x="6172201" y="2665414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4,2</a:t>
            </a:r>
            <a:endParaRPr lang="pt-BR" altLang="pt-BR" sz="1600"/>
          </a:p>
        </p:txBody>
      </p:sp>
      <p:sp>
        <p:nvSpPr>
          <p:cNvPr id="28719" name="Rectangle 136"/>
          <p:cNvSpPr>
            <a:spLocks noChangeArrowheads="1"/>
          </p:cNvSpPr>
          <p:nvPr/>
        </p:nvSpPr>
        <p:spPr bwMode="auto">
          <a:xfrm>
            <a:off x="6816726" y="3473451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2,8</a:t>
            </a:r>
            <a:endParaRPr lang="pt-BR" altLang="pt-BR" sz="1600"/>
          </a:p>
        </p:txBody>
      </p:sp>
      <p:sp>
        <p:nvSpPr>
          <p:cNvPr id="28720" name="Rectangle 137"/>
          <p:cNvSpPr>
            <a:spLocks noChangeArrowheads="1"/>
          </p:cNvSpPr>
          <p:nvPr/>
        </p:nvSpPr>
        <p:spPr bwMode="auto">
          <a:xfrm>
            <a:off x="7459664" y="3473451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2,8</a:t>
            </a:r>
            <a:endParaRPr lang="pt-BR" altLang="pt-BR" sz="1600"/>
          </a:p>
        </p:txBody>
      </p:sp>
      <p:sp>
        <p:nvSpPr>
          <p:cNvPr id="28721" name="Rectangle 138"/>
          <p:cNvSpPr>
            <a:spLocks noChangeArrowheads="1"/>
          </p:cNvSpPr>
          <p:nvPr/>
        </p:nvSpPr>
        <p:spPr bwMode="auto">
          <a:xfrm>
            <a:off x="8104189" y="3897314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2,1</a:t>
            </a:r>
            <a:endParaRPr lang="pt-BR" altLang="pt-BR" sz="1600"/>
          </a:p>
        </p:txBody>
      </p:sp>
      <p:sp>
        <p:nvSpPr>
          <p:cNvPr id="28722" name="Rectangle 139"/>
          <p:cNvSpPr>
            <a:spLocks noChangeArrowheads="1"/>
          </p:cNvSpPr>
          <p:nvPr/>
        </p:nvSpPr>
        <p:spPr bwMode="auto">
          <a:xfrm>
            <a:off x="8734426" y="4171951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1,6</a:t>
            </a:r>
            <a:endParaRPr lang="pt-BR" altLang="pt-BR" sz="1600"/>
          </a:p>
        </p:txBody>
      </p:sp>
      <p:sp>
        <p:nvSpPr>
          <p:cNvPr id="28723" name="Rectangle 140"/>
          <p:cNvSpPr>
            <a:spLocks noChangeArrowheads="1"/>
          </p:cNvSpPr>
          <p:nvPr/>
        </p:nvSpPr>
        <p:spPr bwMode="auto">
          <a:xfrm>
            <a:off x="9377364" y="4513264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1,0</a:t>
            </a:r>
            <a:endParaRPr lang="pt-BR" altLang="pt-BR" sz="1600"/>
          </a:p>
        </p:txBody>
      </p:sp>
      <p:sp>
        <p:nvSpPr>
          <p:cNvPr id="28724" name="Rectangle 141"/>
          <p:cNvSpPr>
            <a:spLocks noChangeArrowheads="1"/>
          </p:cNvSpPr>
          <p:nvPr/>
        </p:nvSpPr>
        <p:spPr bwMode="auto">
          <a:xfrm>
            <a:off x="2259013" y="5248275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0</a:t>
            </a:r>
            <a:endParaRPr lang="pt-BR" altLang="pt-BR"/>
          </a:p>
        </p:txBody>
      </p:sp>
      <p:sp>
        <p:nvSpPr>
          <p:cNvPr id="28725" name="Rectangle 142"/>
          <p:cNvSpPr>
            <a:spLocks noChangeArrowheads="1"/>
          </p:cNvSpPr>
          <p:nvPr/>
        </p:nvSpPr>
        <p:spPr bwMode="auto">
          <a:xfrm>
            <a:off x="2259013" y="4110038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2</a:t>
            </a:r>
            <a:endParaRPr lang="pt-BR" altLang="pt-BR"/>
          </a:p>
        </p:txBody>
      </p:sp>
      <p:sp>
        <p:nvSpPr>
          <p:cNvPr id="28726" name="Rectangle 143"/>
          <p:cNvSpPr>
            <a:spLocks noChangeArrowheads="1"/>
          </p:cNvSpPr>
          <p:nvPr/>
        </p:nvSpPr>
        <p:spPr bwMode="auto">
          <a:xfrm>
            <a:off x="2259013" y="2960688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4</a:t>
            </a:r>
            <a:endParaRPr lang="pt-BR" altLang="pt-BR"/>
          </a:p>
        </p:txBody>
      </p:sp>
      <p:sp>
        <p:nvSpPr>
          <p:cNvPr id="28727" name="Rectangle 144"/>
          <p:cNvSpPr>
            <a:spLocks noChangeArrowheads="1"/>
          </p:cNvSpPr>
          <p:nvPr/>
        </p:nvSpPr>
        <p:spPr bwMode="auto">
          <a:xfrm>
            <a:off x="2259013" y="1824038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6</a:t>
            </a:r>
            <a:endParaRPr lang="pt-BR" altLang="pt-BR"/>
          </a:p>
        </p:txBody>
      </p:sp>
      <p:sp>
        <p:nvSpPr>
          <p:cNvPr id="28728" name="Rectangle 145"/>
          <p:cNvSpPr>
            <a:spLocks noChangeArrowheads="1"/>
          </p:cNvSpPr>
          <p:nvPr/>
        </p:nvSpPr>
        <p:spPr bwMode="auto">
          <a:xfrm>
            <a:off x="2711450" y="5510213"/>
            <a:ext cx="40665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Total</a:t>
            </a:r>
            <a:endParaRPr lang="pt-BR" altLang="pt-BR"/>
          </a:p>
        </p:txBody>
      </p:sp>
      <p:sp>
        <p:nvSpPr>
          <p:cNvPr id="28729" name="Rectangle 146"/>
          <p:cNvSpPr>
            <a:spLocks noChangeArrowheads="1"/>
          </p:cNvSpPr>
          <p:nvPr/>
        </p:nvSpPr>
        <p:spPr bwMode="auto">
          <a:xfrm>
            <a:off x="3917951" y="5510213"/>
            <a:ext cx="5953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urbana</a:t>
            </a:r>
            <a:endParaRPr lang="pt-BR" altLang="pt-BR"/>
          </a:p>
        </p:txBody>
      </p:sp>
      <p:sp>
        <p:nvSpPr>
          <p:cNvPr id="28730" name="Rectangle 147"/>
          <p:cNvSpPr>
            <a:spLocks noChangeArrowheads="1"/>
          </p:cNvSpPr>
          <p:nvPr/>
        </p:nvSpPr>
        <p:spPr bwMode="auto">
          <a:xfrm>
            <a:off x="4670425" y="5510213"/>
            <a:ext cx="3825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rural</a:t>
            </a:r>
            <a:endParaRPr lang="pt-BR" altLang="pt-BR"/>
          </a:p>
        </p:txBody>
      </p:sp>
      <p:sp>
        <p:nvSpPr>
          <p:cNvPr id="28731" name="Rectangle 148"/>
          <p:cNvSpPr>
            <a:spLocks noChangeArrowheads="1"/>
          </p:cNvSpPr>
          <p:nvPr/>
        </p:nvSpPr>
        <p:spPr bwMode="auto">
          <a:xfrm>
            <a:off x="5794376" y="5510213"/>
            <a:ext cx="6905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nenhum</a:t>
            </a:r>
            <a:endParaRPr lang="pt-BR" altLang="pt-BR"/>
          </a:p>
        </p:txBody>
      </p:sp>
      <p:sp>
        <p:nvSpPr>
          <p:cNvPr id="28732" name="Rectangle 149"/>
          <p:cNvSpPr>
            <a:spLocks noChangeArrowheads="1"/>
          </p:cNvSpPr>
          <p:nvPr/>
        </p:nvSpPr>
        <p:spPr bwMode="auto">
          <a:xfrm>
            <a:off x="6561138" y="5510213"/>
            <a:ext cx="4280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1 a 3</a:t>
            </a:r>
            <a:endParaRPr lang="pt-BR" altLang="pt-BR"/>
          </a:p>
        </p:txBody>
      </p:sp>
      <p:sp>
        <p:nvSpPr>
          <p:cNvPr id="28733" name="Rectangle 150"/>
          <p:cNvSpPr>
            <a:spLocks noChangeArrowheads="1"/>
          </p:cNvSpPr>
          <p:nvPr/>
        </p:nvSpPr>
        <p:spPr bwMode="auto">
          <a:xfrm>
            <a:off x="7354888" y="5510213"/>
            <a:ext cx="1074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4</a:t>
            </a:r>
            <a:endParaRPr lang="pt-BR" altLang="pt-BR"/>
          </a:p>
        </p:txBody>
      </p:sp>
      <p:sp>
        <p:nvSpPr>
          <p:cNvPr id="28734" name="Rectangle 151"/>
          <p:cNvSpPr>
            <a:spLocks noChangeArrowheads="1"/>
          </p:cNvSpPr>
          <p:nvPr/>
        </p:nvSpPr>
        <p:spPr bwMode="auto">
          <a:xfrm>
            <a:off x="7834313" y="5510213"/>
            <a:ext cx="4280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5 a 8</a:t>
            </a:r>
            <a:endParaRPr lang="pt-BR" altLang="pt-BR"/>
          </a:p>
        </p:txBody>
      </p:sp>
      <p:sp>
        <p:nvSpPr>
          <p:cNvPr id="28735" name="Rectangle 152"/>
          <p:cNvSpPr>
            <a:spLocks noChangeArrowheads="1"/>
          </p:cNvSpPr>
          <p:nvPr/>
        </p:nvSpPr>
        <p:spPr bwMode="auto">
          <a:xfrm>
            <a:off x="8423276" y="5510213"/>
            <a:ext cx="530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9 a 11</a:t>
            </a:r>
            <a:endParaRPr lang="pt-BR" altLang="pt-BR"/>
          </a:p>
        </p:txBody>
      </p:sp>
      <p:sp>
        <p:nvSpPr>
          <p:cNvPr id="28736" name="Rectangle 153"/>
          <p:cNvSpPr>
            <a:spLocks noChangeArrowheads="1"/>
          </p:cNvSpPr>
          <p:nvPr/>
        </p:nvSpPr>
        <p:spPr bwMode="auto">
          <a:xfrm>
            <a:off x="9094788" y="5421313"/>
            <a:ext cx="4825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12 ou</a:t>
            </a:r>
            <a:endParaRPr lang="pt-BR" altLang="pt-BR"/>
          </a:p>
        </p:txBody>
      </p:sp>
      <p:sp>
        <p:nvSpPr>
          <p:cNvPr id="28737" name="Rectangle 154"/>
          <p:cNvSpPr>
            <a:spLocks noChangeArrowheads="1"/>
          </p:cNvSpPr>
          <p:nvPr/>
        </p:nvSpPr>
        <p:spPr bwMode="auto">
          <a:xfrm>
            <a:off x="9148764" y="5667375"/>
            <a:ext cx="403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mais</a:t>
            </a:r>
            <a:endParaRPr lang="pt-BR" altLang="pt-BR"/>
          </a:p>
        </p:txBody>
      </p:sp>
      <p:sp>
        <p:nvSpPr>
          <p:cNvPr id="28738" name="Rectangle 155"/>
          <p:cNvSpPr>
            <a:spLocks noChangeArrowheads="1"/>
          </p:cNvSpPr>
          <p:nvPr/>
        </p:nvSpPr>
        <p:spPr bwMode="auto">
          <a:xfrm>
            <a:off x="9120189" y="1946276"/>
            <a:ext cx="1095375" cy="83661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739" name="Rectangle 156"/>
          <p:cNvSpPr>
            <a:spLocks noChangeArrowheads="1"/>
          </p:cNvSpPr>
          <p:nvPr/>
        </p:nvSpPr>
        <p:spPr bwMode="auto">
          <a:xfrm>
            <a:off x="9215439" y="2084388"/>
            <a:ext cx="192087" cy="190500"/>
          </a:xfrm>
          <a:prstGeom prst="rect">
            <a:avLst/>
          </a:prstGeom>
          <a:solidFill>
            <a:srgbClr val="3333CC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740" name="Rectangle 157"/>
          <p:cNvSpPr>
            <a:spLocks noChangeArrowheads="1"/>
          </p:cNvSpPr>
          <p:nvPr/>
        </p:nvSpPr>
        <p:spPr bwMode="auto">
          <a:xfrm>
            <a:off x="9475788" y="2014539"/>
            <a:ext cx="6477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300">
                <a:solidFill>
                  <a:srgbClr val="000000"/>
                </a:solidFill>
              </a:rPr>
              <a:t>1996</a:t>
            </a:r>
            <a:endParaRPr lang="pt-BR" altLang="pt-BR"/>
          </a:p>
        </p:txBody>
      </p:sp>
      <p:sp>
        <p:nvSpPr>
          <p:cNvPr id="28741" name="Rectangle 158"/>
          <p:cNvSpPr>
            <a:spLocks noChangeArrowheads="1"/>
          </p:cNvSpPr>
          <p:nvPr/>
        </p:nvSpPr>
        <p:spPr bwMode="auto">
          <a:xfrm>
            <a:off x="9215439" y="2493964"/>
            <a:ext cx="192087" cy="192087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8742" name="Rectangle 159"/>
          <p:cNvSpPr>
            <a:spLocks noChangeArrowheads="1"/>
          </p:cNvSpPr>
          <p:nvPr/>
        </p:nvSpPr>
        <p:spPr bwMode="auto">
          <a:xfrm>
            <a:off x="9475788" y="2425700"/>
            <a:ext cx="6477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300">
                <a:solidFill>
                  <a:srgbClr val="000000"/>
                </a:solidFill>
              </a:rPr>
              <a:t>2006</a:t>
            </a:r>
            <a:endParaRPr lang="pt-BR" altLang="pt-BR"/>
          </a:p>
        </p:txBody>
      </p:sp>
      <p:sp>
        <p:nvSpPr>
          <p:cNvPr id="28743" name="Line 161"/>
          <p:cNvSpPr>
            <a:spLocks noChangeShapeType="1"/>
          </p:cNvSpPr>
          <p:nvPr/>
        </p:nvSpPr>
        <p:spPr bwMode="auto">
          <a:xfrm>
            <a:off x="3521075" y="1911350"/>
            <a:ext cx="0" cy="3449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44" name="Line 162"/>
          <p:cNvSpPr>
            <a:spLocks noChangeShapeType="1"/>
          </p:cNvSpPr>
          <p:nvPr/>
        </p:nvSpPr>
        <p:spPr bwMode="auto">
          <a:xfrm>
            <a:off x="5472113" y="1917700"/>
            <a:ext cx="0" cy="3449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8745" name="Rectangle 163"/>
          <p:cNvSpPr>
            <a:spLocks noChangeArrowheads="1"/>
          </p:cNvSpPr>
          <p:nvPr/>
        </p:nvSpPr>
        <p:spPr bwMode="auto">
          <a:xfrm>
            <a:off x="2724150" y="1974851"/>
            <a:ext cx="5113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Brasil</a:t>
            </a:r>
            <a:endParaRPr lang="pt-BR" altLang="pt-BR" sz="1600"/>
          </a:p>
        </p:txBody>
      </p:sp>
      <p:sp>
        <p:nvSpPr>
          <p:cNvPr id="28746" name="Rectangle 164"/>
          <p:cNvSpPr>
            <a:spLocks noChangeArrowheads="1"/>
          </p:cNvSpPr>
          <p:nvPr/>
        </p:nvSpPr>
        <p:spPr bwMode="auto">
          <a:xfrm>
            <a:off x="4017964" y="1985964"/>
            <a:ext cx="101149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Residência</a:t>
            </a:r>
            <a:endParaRPr lang="pt-BR" altLang="pt-BR" sz="1600"/>
          </a:p>
        </p:txBody>
      </p:sp>
      <p:sp>
        <p:nvSpPr>
          <p:cNvPr id="28747" name="Rectangle 165"/>
          <p:cNvSpPr>
            <a:spLocks noChangeArrowheads="1"/>
          </p:cNvSpPr>
          <p:nvPr/>
        </p:nvSpPr>
        <p:spPr bwMode="auto">
          <a:xfrm>
            <a:off x="7164388" y="2008189"/>
            <a:ext cx="1425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Anos de estudo</a:t>
            </a:r>
            <a:endParaRPr lang="pt-BR" altLang="pt-BR" sz="1600"/>
          </a:p>
        </p:txBody>
      </p:sp>
      <p:sp>
        <p:nvSpPr>
          <p:cNvPr id="28748" name="Rectangle 166"/>
          <p:cNvSpPr>
            <a:spLocks noChangeArrowheads="1"/>
          </p:cNvSpPr>
          <p:nvPr/>
        </p:nvSpPr>
        <p:spPr bwMode="auto">
          <a:xfrm rot="-5400000">
            <a:off x="809319" y="3440828"/>
            <a:ext cx="23945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>
                <a:solidFill>
                  <a:srgbClr val="000000"/>
                </a:solidFill>
              </a:rPr>
              <a:t>Taxa de fecundidade total </a:t>
            </a:r>
            <a:endParaRPr lang="pt-BR" altLang="pt-BR" sz="1600"/>
          </a:p>
        </p:txBody>
      </p:sp>
    </p:spTree>
    <p:extLst>
      <p:ext uri="{BB962C8B-B14F-4D97-AF65-F5344CB8AC3E}">
        <p14:creationId xmlns:p14="http://schemas.microsoft.com/office/powerpoint/2010/main" val="231262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ChangeArrowheads="1"/>
          </p:cNvSpPr>
          <p:nvPr/>
        </p:nvSpPr>
        <p:spPr bwMode="auto">
          <a:xfrm>
            <a:off x="4479926" y="131763"/>
            <a:ext cx="5122863" cy="55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699" name="Text Box 1027"/>
          <p:cNvSpPr txBox="1">
            <a:spLocks noChangeArrowheads="1"/>
          </p:cNvSpPr>
          <p:nvPr/>
        </p:nvSpPr>
        <p:spPr bwMode="auto">
          <a:xfrm>
            <a:off x="2100263" y="731839"/>
            <a:ext cx="79438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/>
              <a:t>Porcentagem de nascimentos ocorridos nos 5 anos anteriores à pesquisa, segundo o planejamento. PNDS 1996 e 2006.</a:t>
            </a:r>
          </a:p>
        </p:txBody>
      </p:sp>
      <p:sp>
        <p:nvSpPr>
          <p:cNvPr id="29700" name="Arc 1029"/>
          <p:cNvSpPr>
            <a:spLocks/>
          </p:cNvSpPr>
          <p:nvPr/>
        </p:nvSpPr>
        <p:spPr bwMode="auto">
          <a:xfrm>
            <a:off x="5408613" y="2763839"/>
            <a:ext cx="1439862" cy="2638425"/>
          </a:xfrm>
          <a:custGeom>
            <a:avLst/>
            <a:gdLst>
              <a:gd name="T0" fmla="*/ 431325455 w 23570"/>
              <a:gd name="T1" fmla="*/ 0 h 43200"/>
              <a:gd name="T2" fmla="*/ 0 w 23570"/>
              <a:gd name="T3" fmla="*/ 2147483647 h 43200"/>
              <a:gd name="T4" fmla="*/ 449107654 w 23570"/>
              <a:gd name="T5" fmla="*/ 2147483647 h 43200"/>
              <a:gd name="T6" fmla="*/ 0 60000 65536"/>
              <a:gd name="T7" fmla="*/ 0 60000 65536"/>
              <a:gd name="T8" fmla="*/ 0 60000 65536"/>
              <a:gd name="T9" fmla="*/ 0 w 23570"/>
              <a:gd name="T10" fmla="*/ 0 h 43200"/>
              <a:gd name="T11" fmla="*/ 23570 w 2357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70" h="43200" fill="none" extrusionOk="0">
                <a:moveTo>
                  <a:pt x="1892" y="0"/>
                </a:moveTo>
                <a:cubicBezTo>
                  <a:pt x="1918" y="0"/>
                  <a:pt x="1944" y="-1"/>
                  <a:pt x="1970" y="0"/>
                </a:cubicBezTo>
                <a:cubicBezTo>
                  <a:pt x="13899" y="0"/>
                  <a:pt x="23570" y="9670"/>
                  <a:pt x="23570" y="21600"/>
                </a:cubicBezTo>
                <a:cubicBezTo>
                  <a:pt x="23570" y="33529"/>
                  <a:pt x="13899" y="43200"/>
                  <a:pt x="1970" y="43200"/>
                </a:cubicBezTo>
                <a:cubicBezTo>
                  <a:pt x="1312" y="43200"/>
                  <a:pt x="654" y="43169"/>
                  <a:pt x="0" y="43109"/>
                </a:cubicBezTo>
              </a:path>
              <a:path w="23570" h="43200" stroke="0" extrusionOk="0">
                <a:moveTo>
                  <a:pt x="1892" y="0"/>
                </a:moveTo>
                <a:cubicBezTo>
                  <a:pt x="1918" y="0"/>
                  <a:pt x="1944" y="-1"/>
                  <a:pt x="1970" y="0"/>
                </a:cubicBezTo>
                <a:cubicBezTo>
                  <a:pt x="13899" y="0"/>
                  <a:pt x="23570" y="9670"/>
                  <a:pt x="23570" y="21600"/>
                </a:cubicBezTo>
                <a:cubicBezTo>
                  <a:pt x="23570" y="33529"/>
                  <a:pt x="13899" y="43200"/>
                  <a:pt x="1970" y="43200"/>
                </a:cubicBezTo>
                <a:cubicBezTo>
                  <a:pt x="1312" y="43200"/>
                  <a:pt x="654" y="43169"/>
                  <a:pt x="0" y="43109"/>
                </a:cubicBezTo>
                <a:lnTo>
                  <a:pt x="1970" y="2160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1" name="Arc 1030"/>
          <p:cNvSpPr>
            <a:spLocks/>
          </p:cNvSpPr>
          <p:nvPr/>
        </p:nvSpPr>
        <p:spPr bwMode="auto">
          <a:xfrm>
            <a:off x="4210051" y="3849689"/>
            <a:ext cx="1319213" cy="1546225"/>
          </a:xfrm>
          <a:custGeom>
            <a:avLst/>
            <a:gdLst>
              <a:gd name="T0" fmla="*/ 2147483647 w 21600"/>
              <a:gd name="T1" fmla="*/ 2147483647 h 25326"/>
              <a:gd name="T2" fmla="*/ 77455884 w 21600"/>
              <a:gd name="T3" fmla="*/ 0 h 25326"/>
              <a:gd name="T4" fmla="*/ 2147483647 w 21600"/>
              <a:gd name="T5" fmla="*/ 868414054 h 25326"/>
              <a:gd name="T6" fmla="*/ 0 60000 65536"/>
              <a:gd name="T7" fmla="*/ 0 60000 65536"/>
              <a:gd name="T8" fmla="*/ 0 60000 65536"/>
              <a:gd name="T9" fmla="*/ 0 w 21600"/>
              <a:gd name="T10" fmla="*/ 0 h 25326"/>
              <a:gd name="T11" fmla="*/ 21600 w 21600"/>
              <a:gd name="T12" fmla="*/ 25326 h 253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326" fill="none" extrusionOk="0">
                <a:moveTo>
                  <a:pt x="19630" y="25325"/>
                </a:moveTo>
                <a:cubicBezTo>
                  <a:pt x="8510" y="24307"/>
                  <a:pt x="0" y="14982"/>
                  <a:pt x="0" y="3816"/>
                </a:cubicBezTo>
                <a:cubicBezTo>
                  <a:pt x="-1" y="2536"/>
                  <a:pt x="113" y="1259"/>
                  <a:pt x="339" y="-1"/>
                </a:cubicBezTo>
              </a:path>
              <a:path w="21600" h="25326" stroke="0" extrusionOk="0">
                <a:moveTo>
                  <a:pt x="19630" y="25325"/>
                </a:moveTo>
                <a:cubicBezTo>
                  <a:pt x="8510" y="24307"/>
                  <a:pt x="0" y="14982"/>
                  <a:pt x="0" y="3816"/>
                </a:cubicBezTo>
                <a:cubicBezTo>
                  <a:pt x="-1" y="2536"/>
                  <a:pt x="113" y="1259"/>
                  <a:pt x="339" y="-1"/>
                </a:cubicBezTo>
                <a:lnTo>
                  <a:pt x="21600" y="3816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2" name="Arc 1031"/>
          <p:cNvSpPr>
            <a:spLocks/>
          </p:cNvSpPr>
          <p:nvPr/>
        </p:nvSpPr>
        <p:spPr bwMode="auto">
          <a:xfrm>
            <a:off x="4230689" y="2763838"/>
            <a:ext cx="1298575" cy="1319212"/>
          </a:xfrm>
          <a:custGeom>
            <a:avLst/>
            <a:gdLst>
              <a:gd name="T0" fmla="*/ 0 w 21260"/>
              <a:gd name="T1" fmla="*/ 2147483647 h 21600"/>
              <a:gd name="T2" fmla="*/ 2147483647 w 21260"/>
              <a:gd name="T3" fmla="*/ 0 h 21600"/>
              <a:gd name="T4" fmla="*/ 2147483647 w 21260"/>
              <a:gd name="T5" fmla="*/ 2147483647 h 21600"/>
              <a:gd name="T6" fmla="*/ 0 60000 65536"/>
              <a:gd name="T7" fmla="*/ 0 60000 65536"/>
              <a:gd name="T8" fmla="*/ 0 60000 65536"/>
              <a:gd name="T9" fmla="*/ 0 w 21260"/>
              <a:gd name="T10" fmla="*/ 0 h 21600"/>
              <a:gd name="T11" fmla="*/ 21260 w 2126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260" h="21600" fill="none" extrusionOk="0">
                <a:moveTo>
                  <a:pt x="-1" y="17783"/>
                </a:moveTo>
                <a:cubicBezTo>
                  <a:pt x="1842" y="7520"/>
                  <a:pt x="10754" y="37"/>
                  <a:pt x="21182" y="0"/>
                </a:cubicBezTo>
              </a:path>
              <a:path w="21260" h="21600" stroke="0" extrusionOk="0">
                <a:moveTo>
                  <a:pt x="-1" y="17783"/>
                </a:moveTo>
                <a:cubicBezTo>
                  <a:pt x="1842" y="7520"/>
                  <a:pt x="10754" y="37"/>
                  <a:pt x="21182" y="0"/>
                </a:cubicBezTo>
                <a:lnTo>
                  <a:pt x="21260" y="216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3" name="Rectangle 1032"/>
          <p:cNvSpPr>
            <a:spLocks noChangeArrowheads="1"/>
          </p:cNvSpPr>
          <p:nvPr/>
        </p:nvSpPr>
        <p:spPr bwMode="auto">
          <a:xfrm>
            <a:off x="5959475" y="4010025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51%</a:t>
            </a:r>
            <a:endParaRPr lang="pt-BR" altLang="pt-BR" sz="3600"/>
          </a:p>
        </p:txBody>
      </p:sp>
      <p:sp>
        <p:nvSpPr>
          <p:cNvPr id="29704" name="Rectangle 1033"/>
          <p:cNvSpPr>
            <a:spLocks noChangeArrowheads="1"/>
          </p:cNvSpPr>
          <p:nvPr/>
        </p:nvSpPr>
        <p:spPr bwMode="auto">
          <a:xfrm>
            <a:off x="4716463" y="4487863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26%</a:t>
            </a:r>
            <a:endParaRPr lang="pt-BR" altLang="pt-BR" sz="3600"/>
          </a:p>
        </p:txBody>
      </p:sp>
      <p:sp>
        <p:nvSpPr>
          <p:cNvPr id="29705" name="Rectangle 1034"/>
          <p:cNvSpPr>
            <a:spLocks noChangeArrowheads="1"/>
          </p:cNvSpPr>
          <p:nvPr/>
        </p:nvSpPr>
        <p:spPr bwMode="auto">
          <a:xfrm>
            <a:off x="4764088" y="3260725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22%</a:t>
            </a:r>
            <a:endParaRPr lang="pt-BR" altLang="pt-BR" sz="3600"/>
          </a:p>
        </p:txBody>
      </p:sp>
      <p:sp>
        <p:nvSpPr>
          <p:cNvPr id="29706" name="Arc 1035"/>
          <p:cNvSpPr>
            <a:spLocks/>
          </p:cNvSpPr>
          <p:nvPr/>
        </p:nvSpPr>
        <p:spPr bwMode="auto">
          <a:xfrm>
            <a:off x="8385175" y="2771776"/>
            <a:ext cx="1658938" cy="2657475"/>
          </a:xfrm>
          <a:custGeom>
            <a:avLst/>
            <a:gdLst>
              <a:gd name="T0" fmla="*/ 1231539800 w 26967"/>
              <a:gd name="T1" fmla="*/ 0 h 43200"/>
              <a:gd name="T2" fmla="*/ 0 w 26967"/>
              <a:gd name="T3" fmla="*/ 2147483647 h 43200"/>
              <a:gd name="T4" fmla="*/ 1249466438 w 26967"/>
              <a:gd name="T5" fmla="*/ 2147483647 h 43200"/>
              <a:gd name="T6" fmla="*/ 0 60000 65536"/>
              <a:gd name="T7" fmla="*/ 0 60000 65536"/>
              <a:gd name="T8" fmla="*/ 0 60000 65536"/>
              <a:gd name="T9" fmla="*/ 0 w 26967"/>
              <a:gd name="T10" fmla="*/ 0 h 43200"/>
              <a:gd name="T11" fmla="*/ 26967 w 26967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967" h="43200" fill="none" extrusionOk="0">
                <a:moveTo>
                  <a:pt x="5290" y="0"/>
                </a:moveTo>
                <a:cubicBezTo>
                  <a:pt x="5315" y="0"/>
                  <a:pt x="5341" y="-1"/>
                  <a:pt x="5367" y="0"/>
                </a:cubicBezTo>
                <a:cubicBezTo>
                  <a:pt x="17296" y="0"/>
                  <a:pt x="26967" y="9670"/>
                  <a:pt x="26967" y="21600"/>
                </a:cubicBezTo>
                <a:cubicBezTo>
                  <a:pt x="26967" y="33529"/>
                  <a:pt x="17296" y="43200"/>
                  <a:pt x="5367" y="43200"/>
                </a:cubicBezTo>
                <a:cubicBezTo>
                  <a:pt x="3556" y="43200"/>
                  <a:pt x="1753" y="42972"/>
                  <a:pt x="0" y="42522"/>
                </a:cubicBezTo>
              </a:path>
              <a:path w="26967" h="43200" stroke="0" extrusionOk="0">
                <a:moveTo>
                  <a:pt x="5290" y="0"/>
                </a:moveTo>
                <a:cubicBezTo>
                  <a:pt x="5315" y="0"/>
                  <a:pt x="5341" y="-1"/>
                  <a:pt x="5367" y="0"/>
                </a:cubicBezTo>
                <a:cubicBezTo>
                  <a:pt x="17296" y="0"/>
                  <a:pt x="26967" y="9670"/>
                  <a:pt x="26967" y="21600"/>
                </a:cubicBezTo>
                <a:cubicBezTo>
                  <a:pt x="26967" y="33529"/>
                  <a:pt x="17296" y="43200"/>
                  <a:pt x="5367" y="43200"/>
                </a:cubicBezTo>
                <a:cubicBezTo>
                  <a:pt x="3556" y="43200"/>
                  <a:pt x="1753" y="42972"/>
                  <a:pt x="0" y="42522"/>
                </a:cubicBezTo>
                <a:lnTo>
                  <a:pt x="5367" y="2160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7" name="Arc 1036"/>
          <p:cNvSpPr>
            <a:spLocks/>
          </p:cNvSpPr>
          <p:nvPr/>
        </p:nvSpPr>
        <p:spPr bwMode="auto">
          <a:xfrm>
            <a:off x="7386639" y="3535363"/>
            <a:ext cx="1328737" cy="1852612"/>
          </a:xfrm>
          <a:custGeom>
            <a:avLst/>
            <a:gdLst>
              <a:gd name="T0" fmla="*/ 2147483647 w 21600"/>
              <a:gd name="T1" fmla="*/ 2147483647 h 30116"/>
              <a:gd name="T2" fmla="*/ 478141038 w 21600"/>
              <a:gd name="T3" fmla="*/ 0 h 30116"/>
              <a:gd name="T4" fmla="*/ 2147483647 w 21600"/>
              <a:gd name="T5" fmla="*/ 2140026394 h 30116"/>
              <a:gd name="T6" fmla="*/ 0 60000 65536"/>
              <a:gd name="T7" fmla="*/ 0 60000 65536"/>
              <a:gd name="T8" fmla="*/ 0 60000 65536"/>
              <a:gd name="T9" fmla="*/ 0 w 21600"/>
              <a:gd name="T10" fmla="*/ 0 h 30116"/>
              <a:gd name="T11" fmla="*/ 21600 w 21600"/>
              <a:gd name="T12" fmla="*/ 30116 h 30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116" fill="none" extrusionOk="0">
                <a:moveTo>
                  <a:pt x="16233" y="30115"/>
                </a:moveTo>
                <a:cubicBezTo>
                  <a:pt x="6680" y="27665"/>
                  <a:pt x="0" y="19055"/>
                  <a:pt x="0" y="9193"/>
                </a:cubicBezTo>
                <a:cubicBezTo>
                  <a:pt x="-1" y="6014"/>
                  <a:pt x="701" y="2875"/>
                  <a:pt x="2053" y="-1"/>
                </a:cubicBezTo>
              </a:path>
              <a:path w="21600" h="30116" stroke="0" extrusionOk="0">
                <a:moveTo>
                  <a:pt x="16233" y="30115"/>
                </a:moveTo>
                <a:cubicBezTo>
                  <a:pt x="6680" y="27665"/>
                  <a:pt x="0" y="19055"/>
                  <a:pt x="0" y="9193"/>
                </a:cubicBezTo>
                <a:cubicBezTo>
                  <a:pt x="-1" y="6014"/>
                  <a:pt x="701" y="2875"/>
                  <a:pt x="2053" y="-1"/>
                </a:cubicBezTo>
                <a:lnTo>
                  <a:pt x="21600" y="9193"/>
                </a:lnTo>
                <a:close/>
              </a:path>
            </a:pathLst>
          </a:custGeom>
          <a:solidFill>
            <a:srgbClr val="FF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8" name="Arc 1037"/>
          <p:cNvSpPr>
            <a:spLocks/>
          </p:cNvSpPr>
          <p:nvPr/>
        </p:nvSpPr>
        <p:spPr bwMode="auto">
          <a:xfrm>
            <a:off x="7513639" y="2771775"/>
            <a:ext cx="1201737" cy="1328738"/>
          </a:xfrm>
          <a:custGeom>
            <a:avLst/>
            <a:gdLst>
              <a:gd name="T0" fmla="*/ 0 w 19546"/>
              <a:gd name="T1" fmla="*/ 2147483647 h 21600"/>
              <a:gd name="T2" fmla="*/ 2147483647 w 19546"/>
              <a:gd name="T3" fmla="*/ 0 h 21600"/>
              <a:gd name="T4" fmla="*/ 2147483647 w 19546"/>
              <a:gd name="T5" fmla="*/ 2147483647 h 21600"/>
              <a:gd name="T6" fmla="*/ 0 60000 65536"/>
              <a:gd name="T7" fmla="*/ 0 60000 65536"/>
              <a:gd name="T8" fmla="*/ 0 60000 65536"/>
              <a:gd name="T9" fmla="*/ 0 w 19546"/>
              <a:gd name="T10" fmla="*/ 0 h 21600"/>
              <a:gd name="T11" fmla="*/ 19546 w 1954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546" h="21600" fill="none" extrusionOk="0">
                <a:moveTo>
                  <a:pt x="-1" y="12406"/>
                </a:moveTo>
                <a:cubicBezTo>
                  <a:pt x="3549" y="4859"/>
                  <a:pt x="11128" y="29"/>
                  <a:pt x="19469" y="0"/>
                </a:cubicBezTo>
              </a:path>
              <a:path w="19546" h="21600" stroke="0" extrusionOk="0">
                <a:moveTo>
                  <a:pt x="-1" y="12406"/>
                </a:moveTo>
                <a:cubicBezTo>
                  <a:pt x="3549" y="4859"/>
                  <a:pt x="11128" y="29"/>
                  <a:pt x="19469" y="0"/>
                </a:cubicBezTo>
                <a:lnTo>
                  <a:pt x="19546" y="216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9709" name="Rectangle 1038"/>
          <p:cNvSpPr>
            <a:spLocks noChangeArrowheads="1"/>
          </p:cNvSpPr>
          <p:nvPr/>
        </p:nvSpPr>
        <p:spPr bwMode="auto">
          <a:xfrm>
            <a:off x="9185275" y="3957638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54%</a:t>
            </a:r>
            <a:endParaRPr lang="pt-BR" altLang="pt-BR" sz="3600"/>
          </a:p>
        </p:txBody>
      </p:sp>
      <p:sp>
        <p:nvSpPr>
          <p:cNvPr id="29710" name="Rectangle 1039"/>
          <p:cNvSpPr>
            <a:spLocks noChangeArrowheads="1"/>
          </p:cNvSpPr>
          <p:nvPr/>
        </p:nvSpPr>
        <p:spPr bwMode="auto">
          <a:xfrm>
            <a:off x="7832725" y="436245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28%</a:t>
            </a:r>
            <a:endParaRPr lang="pt-BR" altLang="pt-BR" sz="3600"/>
          </a:p>
        </p:txBody>
      </p:sp>
      <p:sp>
        <p:nvSpPr>
          <p:cNvPr id="29711" name="Rectangle 1040"/>
          <p:cNvSpPr>
            <a:spLocks noChangeArrowheads="1"/>
          </p:cNvSpPr>
          <p:nvPr/>
        </p:nvSpPr>
        <p:spPr bwMode="auto">
          <a:xfrm>
            <a:off x="8024813" y="3182938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18%</a:t>
            </a:r>
            <a:endParaRPr lang="pt-BR" altLang="pt-BR" sz="3600"/>
          </a:p>
        </p:txBody>
      </p:sp>
      <p:sp>
        <p:nvSpPr>
          <p:cNvPr id="29712" name="Rectangle 1041"/>
          <p:cNvSpPr>
            <a:spLocks noChangeArrowheads="1"/>
          </p:cNvSpPr>
          <p:nvPr/>
        </p:nvSpPr>
        <p:spPr bwMode="auto">
          <a:xfrm>
            <a:off x="5214938" y="21907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1996</a:t>
            </a:r>
            <a:endParaRPr lang="pt-BR" altLang="pt-BR" sz="2000"/>
          </a:p>
        </p:txBody>
      </p:sp>
      <p:sp>
        <p:nvSpPr>
          <p:cNvPr id="29713" name="Rectangle 1042"/>
          <p:cNvSpPr>
            <a:spLocks noChangeArrowheads="1"/>
          </p:cNvSpPr>
          <p:nvPr/>
        </p:nvSpPr>
        <p:spPr bwMode="auto">
          <a:xfrm>
            <a:off x="8629650" y="2195513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2006</a:t>
            </a:r>
            <a:endParaRPr lang="pt-BR" altLang="pt-BR" sz="2000"/>
          </a:p>
        </p:txBody>
      </p:sp>
      <p:sp>
        <p:nvSpPr>
          <p:cNvPr id="29714" name="Rectangle 1043"/>
          <p:cNvSpPr>
            <a:spLocks noChangeArrowheads="1"/>
          </p:cNvSpPr>
          <p:nvPr/>
        </p:nvSpPr>
        <p:spPr bwMode="auto">
          <a:xfrm>
            <a:off x="1981200" y="2860676"/>
            <a:ext cx="215900" cy="20637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5" name="Rectangle 1044"/>
          <p:cNvSpPr>
            <a:spLocks noChangeArrowheads="1"/>
          </p:cNvSpPr>
          <p:nvPr/>
        </p:nvSpPr>
        <p:spPr bwMode="auto">
          <a:xfrm>
            <a:off x="1973263" y="3760789"/>
            <a:ext cx="215900" cy="206375"/>
          </a:xfrm>
          <a:prstGeom prst="rect">
            <a:avLst/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6" name="Rectangle 1045"/>
          <p:cNvSpPr>
            <a:spLocks noChangeArrowheads="1"/>
          </p:cNvSpPr>
          <p:nvPr/>
        </p:nvSpPr>
        <p:spPr bwMode="auto">
          <a:xfrm>
            <a:off x="2278064" y="2755900"/>
            <a:ext cx="1900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Planejados para aquele momento</a:t>
            </a:r>
            <a:endParaRPr lang="pt-BR" altLang="pt-BR" sz="1500"/>
          </a:p>
        </p:txBody>
      </p:sp>
      <p:sp>
        <p:nvSpPr>
          <p:cNvPr id="29717" name="Rectangle 1046"/>
          <p:cNvSpPr>
            <a:spLocks noChangeArrowheads="1"/>
          </p:cNvSpPr>
          <p:nvPr/>
        </p:nvSpPr>
        <p:spPr bwMode="auto">
          <a:xfrm>
            <a:off x="1993900" y="4746626"/>
            <a:ext cx="215900" cy="206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9718" name="Rectangle 1047"/>
          <p:cNvSpPr>
            <a:spLocks noChangeArrowheads="1"/>
          </p:cNvSpPr>
          <p:nvPr/>
        </p:nvSpPr>
        <p:spPr bwMode="auto">
          <a:xfrm>
            <a:off x="2278063" y="3678238"/>
            <a:ext cx="13890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Planejados para mais tarde</a:t>
            </a:r>
            <a:endParaRPr lang="pt-BR" altLang="pt-BR" sz="1500"/>
          </a:p>
        </p:txBody>
      </p:sp>
      <p:sp>
        <p:nvSpPr>
          <p:cNvPr id="29719" name="Rectangle 1048"/>
          <p:cNvSpPr>
            <a:spLocks noChangeArrowheads="1"/>
          </p:cNvSpPr>
          <p:nvPr/>
        </p:nvSpPr>
        <p:spPr bwMode="auto">
          <a:xfrm>
            <a:off x="2338388" y="4727575"/>
            <a:ext cx="128721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Não desejados</a:t>
            </a:r>
            <a:endParaRPr lang="pt-BR" altLang="pt-BR" sz="1500"/>
          </a:p>
        </p:txBody>
      </p:sp>
    </p:spTree>
    <p:extLst>
      <p:ext uri="{BB962C8B-B14F-4D97-AF65-F5344CB8AC3E}">
        <p14:creationId xmlns:p14="http://schemas.microsoft.com/office/powerpoint/2010/main" val="124362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"/>
          <p:cNvSpPr>
            <a:spLocks noChangeArrowheads="1"/>
          </p:cNvSpPr>
          <p:nvPr/>
        </p:nvSpPr>
        <p:spPr bwMode="auto">
          <a:xfrm>
            <a:off x="2479676" y="431801"/>
            <a:ext cx="74279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0"/>
              <a:t>Porcentagem de mulheres atualmente unidas e mulheres sexualmente ativas não unidas usando algum método, segundo o tipo de método usado. PNDS 1996 e 2006.</a:t>
            </a:r>
          </a:p>
        </p:txBody>
      </p:sp>
      <p:sp>
        <p:nvSpPr>
          <p:cNvPr id="31747" name="Rectangle 476"/>
          <p:cNvSpPr>
            <a:spLocks noChangeArrowheads="1"/>
          </p:cNvSpPr>
          <p:nvPr/>
        </p:nvSpPr>
        <p:spPr bwMode="auto">
          <a:xfrm>
            <a:off x="8093075" y="1820863"/>
            <a:ext cx="2357438" cy="4062412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48" name="Rectangle 477"/>
          <p:cNvSpPr>
            <a:spLocks noChangeArrowheads="1"/>
          </p:cNvSpPr>
          <p:nvPr/>
        </p:nvSpPr>
        <p:spPr bwMode="auto">
          <a:xfrm>
            <a:off x="8159751" y="1944688"/>
            <a:ext cx="149225" cy="150812"/>
          </a:xfrm>
          <a:prstGeom prst="rect">
            <a:avLst/>
          </a:prstGeom>
          <a:solidFill>
            <a:srgbClr val="FF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49" name="Rectangle 478"/>
          <p:cNvSpPr>
            <a:spLocks noChangeArrowheads="1"/>
          </p:cNvSpPr>
          <p:nvPr/>
        </p:nvSpPr>
        <p:spPr bwMode="auto">
          <a:xfrm>
            <a:off x="8377239" y="1916113"/>
            <a:ext cx="19989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Não está usando método</a:t>
            </a:r>
            <a:endParaRPr lang="pt-BR" altLang="pt-BR" sz="3200"/>
          </a:p>
        </p:txBody>
      </p:sp>
      <p:sp>
        <p:nvSpPr>
          <p:cNvPr id="31750" name="Rectangle 479"/>
          <p:cNvSpPr>
            <a:spLocks noChangeArrowheads="1"/>
          </p:cNvSpPr>
          <p:nvPr/>
        </p:nvSpPr>
        <p:spPr bwMode="auto">
          <a:xfrm>
            <a:off x="8159751" y="2276475"/>
            <a:ext cx="149225" cy="147638"/>
          </a:xfrm>
          <a:prstGeom prst="rect">
            <a:avLst/>
          </a:prstGeom>
          <a:solidFill>
            <a:srgbClr val="008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1" name="Rectangle 480"/>
          <p:cNvSpPr>
            <a:spLocks noChangeArrowheads="1"/>
          </p:cNvSpPr>
          <p:nvPr/>
        </p:nvSpPr>
        <p:spPr bwMode="auto">
          <a:xfrm>
            <a:off x="8377239" y="2247900"/>
            <a:ext cx="44884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Pílula</a:t>
            </a:r>
            <a:endParaRPr lang="pt-BR" altLang="pt-BR" sz="3200"/>
          </a:p>
        </p:txBody>
      </p:sp>
      <p:sp>
        <p:nvSpPr>
          <p:cNvPr id="31752" name="Rectangle 481"/>
          <p:cNvSpPr>
            <a:spLocks noChangeArrowheads="1"/>
          </p:cNvSpPr>
          <p:nvPr/>
        </p:nvSpPr>
        <p:spPr bwMode="auto">
          <a:xfrm>
            <a:off x="8159751" y="2673351"/>
            <a:ext cx="149225" cy="150813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3" name="Rectangle 482"/>
          <p:cNvSpPr>
            <a:spLocks noChangeArrowheads="1"/>
          </p:cNvSpPr>
          <p:nvPr/>
        </p:nvSpPr>
        <p:spPr bwMode="auto">
          <a:xfrm>
            <a:off x="8377239" y="2644775"/>
            <a:ext cx="174246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Esterilização feminina</a:t>
            </a:r>
            <a:endParaRPr lang="pt-BR" altLang="pt-BR" sz="3200"/>
          </a:p>
        </p:txBody>
      </p:sp>
      <p:sp>
        <p:nvSpPr>
          <p:cNvPr id="31754" name="Rectangle 483"/>
          <p:cNvSpPr>
            <a:spLocks noChangeArrowheads="1"/>
          </p:cNvSpPr>
          <p:nvPr/>
        </p:nvSpPr>
        <p:spPr bwMode="auto">
          <a:xfrm>
            <a:off x="8159751" y="3005139"/>
            <a:ext cx="149225" cy="147637"/>
          </a:xfrm>
          <a:prstGeom prst="rect">
            <a:avLst/>
          </a:prstGeom>
          <a:solidFill>
            <a:srgbClr val="FF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5" name="Rectangle 484"/>
          <p:cNvSpPr>
            <a:spLocks noChangeArrowheads="1"/>
          </p:cNvSpPr>
          <p:nvPr/>
        </p:nvSpPr>
        <p:spPr bwMode="auto">
          <a:xfrm>
            <a:off x="8377239" y="2974975"/>
            <a:ext cx="170238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Camisinha masculina</a:t>
            </a:r>
            <a:endParaRPr lang="pt-BR" altLang="pt-BR" sz="3200"/>
          </a:p>
        </p:txBody>
      </p:sp>
      <p:sp>
        <p:nvSpPr>
          <p:cNvPr id="31756" name="Rectangle 485"/>
          <p:cNvSpPr>
            <a:spLocks noChangeArrowheads="1"/>
          </p:cNvSpPr>
          <p:nvPr/>
        </p:nvSpPr>
        <p:spPr bwMode="auto">
          <a:xfrm>
            <a:off x="8159751" y="3343275"/>
            <a:ext cx="149225" cy="147638"/>
          </a:xfrm>
          <a:prstGeom prst="rect">
            <a:avLst/>
          </a:prstGeom>
          <a:solidFill>
            <a:srgbClr val="00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7" name="Rectangle 486"/>
          <p:cNvSpPr>
            <a:spLocks noChangeArrowheads="1"/>
          </p:cNvSpPr>
          <p:nvPr/>
        </p:nvSpPr>
        <p:spPr bwMode="auto">
          <a:xfrm>
            <a:off x="8377239" y="3314700"/>
            <a:ext cx="169116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Injeção contraceptiva</a:t>
            </a:r>
            <a:endParaRPr lang="pt-BR" altLang="pt-BR" sz="3200"/>
          </a:p>
        </p:txBody>
      </p:sp>
      <p:sp>
        <p:nvSpPr>
          <p:cNvPr id="31758" name="Rectangle 487"/>
          <p:cNvSpPr>
            <a:spLocks noChangeArrowheads="1"/>
          </p:cNvSpPr>
          <p:nvPr/>
        </p:nvSpPr>
        <p:spPr bwMode="auto">
          <a:xfrm>
            <a:off x="8159751" y="3673476"/>
            <a:ext cx="149225" cy="150813"/>
          </a:xfrm>
          <a:prstGeom prst="rect">
            <a:avLst/>
          </a:prstGeom>
          <a:solidFill>
            <a:srgbClr val="CCFF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59" name="Rectangle 488"/>
          <p:cNvSpPr>
            <a:spLocks noChangeArrowheads="1"/>
          </p:cNvSpPr>
          <p:nvPr/>
        </p:nvSpPr>
        <p:spPr bwMode="auto">
          <a:xfrm>
            <a:off x="8377239" y="3644900"/>
            <a:ext cx="146193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Coito interrompido</a:t>
            </a:r>
            <a:endParaRPr lang="pt-BR" altLang="pt-BR" sz="3200"/>
          </a:p>
        </p:txBody>
      </p:sp>
      <p:sp>
        <p:nvSpPr>
          <p:cNvPr id="31760" name="Rectangle 489"/>
          <p:cNvSpPr>
            <a:spLocks noChangeArrowheads="1"/>
          </p:cNvSpPr>
          <p:nvPr/>
        </p:nvSpPr>
        <p:spPr bwMode="auto">
          <a:xfrm>
            <a:off x="8159751" y="4005264"/>
            <a:ext cx="149225" cy="147637"/>
          </a:xfrm>
          <a:prstGeom prst="rect">
            <a:avLst/>
          </a:prstGeom>
          <a:solidFill>
            <a:srgbClr val="FFCC99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61" name="Rectangle 490"/>
          <p:cNvSpPr>
            <a:spLocks noChangeArrowheads="1"/>
          </p:cNvSpPr>
          <p:nvPr/>
        </p:nvSpPr>
        <p:spPr bwMode="auto">
          <a:xfrm>
            <a:off x="8377239" y="3975100"/>
            <a:ext cx="156228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Tabela/abst./billings</a:t>
            </a:r>
            <a:endParaRPr lang="pt-BR" altLang="pt-BR" sz="3200"/>
          </a:p>
        </p:txBody>
      </p:sp>
      <p:sp>
        <p:nvSpPr>
          <p:cNvPr id="31762" name="Rectangle 491"/>
          <p:cNvSpPr>
            <a:spLocks noChangeArrowheads="1"/>
          </p:cNvSpPr>
          <p:nvPr/>
        </p:nvSpPr>
        <p:spPr bwMode="auto">
          <a:xfrm>
            <a:off x="8159751" y="4335463"/>
            <a:ext cx="149225" cy="150812"/>
          </a:xfrm>
          <a:prstGeom prst="rect">
            <a:avLst/>
          </a:prstGeom>
          <a:solidFill>
            <a:srgbClr val="660066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63" name="Rectangle 492"/>
          <p:cNvSpPr>
            <a:spLocks noChangeArrowheads="1"/>
          </p:cNvSpPr>
          <p:nvPr/>
        </p:nvSpPr>
        <p:spPr bwMode="auto">
          <a:xfrm>
            <a:off x="8377238" y="4306888"/>
            <a:ext cx="30938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DIU</a:t>
            </a:r>
            <a:endParaRPr lang="pt-BR" altLang="pt-BR" sz="3200"/>
          </a:p>
        </p:txBody>
      </p:sp>
      <p:sp>
        <p:nvSpPr>
          <p:cNvPr id="31764" name="Rectangle 493"/>
          <p:cNvSpPr>
            <a:spLocks noChangeArrowheads="1"/>
          </p:cNvSpPr>
          <p:nvPr/>
        </p:nvSpPr>
        <p:spPr bwMode="auto">
          <a:xfrm>
            <a:off x="8159751" y="4665663"/>
            <a:ext cx="149225" cy="150812"/>
          </a:xfrm>
          <a:prstGeom prst="rect">
            <a:avLst/>
          </a:prstGeom>
          <a:solidFill>
            <a:srgbClr val="CC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65" name="Rectangle 494"/>
          <p:cNvSpPr>
            <a:spLocks noChangeArrowheads="1"/>
          </p:cNvSpPr>
          <p:nvPr/>
        </p:nvSpPr>
        <p:spPr bwMode="auto">
          <a:xfrm>
            <a:off x="8377238" y="4637088"/>
            <a:ext cx="139301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Métodos vaginais</a:t>
            </a:r>
            <a:endParaRPr lang="pt-BR" altLang="pt-BR" sz="3200"/>
          </a:p>
        </p:txBody>
      </p:sp>
      <p:sp>
        <p:nvSpPr>
          <p:cNvPr id="31766" name="Rectangle 495"/>
          <p:cNvSpPr>
            <a:spLocks noChangeArrowheads="1"/>
          </p:cNvSpPr>
          <p:nvPr/>
        </p:nvSpPr>
        <p:spPr bwMode="auto">
          <a:xfrm>
            <a:off x="8159751" y="4997450"/>
            <a:ext cx="149225" cy="147638"/>
          </a:xfrm>
          <a:prstGeom prst="rect">
            <a:avLst/>
          </a:prstGeom>
          <a:solidFill>
            <a:srgbClr val="FF99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67" name="Rectangle 496"/>
          <p:cNvSpPr>
            <a:spLocks noChangeArrowheads="1"/>
          </p:cNvSpPr>
          <p:nvPr/>
        </p:nvSpPr>
        <p:spPr bwMode="auto">
          <a:xfrm>
            <a:off x="8377239" y="4967288"/>
            <a:ext cx="187230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Esterilização masculina</a:t>
            </a:r>
            <a:endParaRPr lang="pt-BR" altLang="pt-BR" sz="3200"/>
          </a:p>
        </p:txBody>
      </p:sp>
      <p:sp>
        <p:nvSpPr>
          <p:cNvPr id="31768" name="Rectangle 497"/>
          <p:cNvSpPr>
            <a:spLocks noChangeArrowheads="1"/>
          </p:cNvSpPr>
          <p:nvPr/>
        </p:nvSpPr>
        <p:spPr bwMode="auto">
          <a:xfrm>
            <a:off x="8159751" y="5335588"/>
            <a:ext cx="149225" cy="150812"/>
          </a:xfrm>
          <a:prstGeom prst="rect">
            <a:avLst/>
          </a:prstGeom>
          <a:solidFill>
            <a:srgbClr val="8000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69" name="Rectangle 498"/>
          <p:cNvSpPr>
            <a:spLocks noChangeArrowheads="1"/>
          </p:cNvSpPr>
          <p:nvPr/>
        </p:nvSpPr>
        <p:spPr bwMode="auto">
          <a:xfrm>
            <a:off x="8377238" y="5307013"/>
            <a:ext cx="127278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Outros métodos</a:t>
            </a:r>
            <a:endParaRPr lang="pt-BR" altLang="pt-BR" sz="3200"/>
          </a:p>
        </p:txBody>
      </p:sp>
      <p:sp>
        <p:nvSpPr>
          <p:cNvPr id="31770" name="Rectangle 499"/>
          <p:cNvSpPr>
            <a:spLocks noChangeArrowheads="1"/>
          </p:cNvSpPr>
          <p:nvPr/>
        </p:nvSpPr>
        <p:spPr bwMode="auto">
          <a:xfrm>
            <a:off x="8159751" y="5665788"/>
            <a:ext cx="149225" cy="150812"/>
          </a:xfrm>
          <a:prstGeom prst="rect">
            <a:avLst/>
          </a:prstGeom>
          <a:solidFill>
            <a:srgbClr val="9999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71" name="Rectangle 500"/>
          <p:cNvSpPr>
            <a:spLocks noChangeArrowheads="1"/>
          </p:cNvSpPr>
          <p:nvPr/>
        </p:nvSpPr>
        <p:spPr bwMode="auto">
          <a:xfrm>
            <a:off x="8377239" y="5637213"/>
            <a:ext cx="7758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Implantes</a:t>
            </a:r>
            <a:endParaRPr lang="pt-BR" altLang="pt-BR" sz="3200"/>
          </a:p>
        </p:txBody>
      </p:sp>
      <p:sp>
        <p:nvSpPr>
          <p:cNvPr id="31772" name="Line 510"/>
          <p:cNvSpPr>
            <a:spLocks noChangeShapeType="1"/>
          </p:cNvSpPr>
          <p:nvPr/>
        </p:nvSpPr>
        <p:spPr bwMode="auto">
          <a:xfrm>
            <a:off x="2371725" y="3868739"/>
            <a:ext cx="5487988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73" name="Line 512"/>
          <p:cNvSpPr>
            <a:spLocks noChangeShapeType="1"/>
          </p:cNvSpPr>
          <p:nvPr/>
        </p:nvSpPr>
        <p:spPr bwMode="auto">
          <a:xfrm>
            <a:off x="2371725" y="1776414"/>
            <a:ext cx="5487988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774" name="Rectangle 513"/>
          <p:cNvSpPr>
            <a:spLocks noChangeArrowheads="1"/>
          </p:cNvSpPr>
          <p:nvPr/>
        </p:nvSpPr>
        <p:spPr bwMode="auto">
          <a:xfrm>
            <a:off x="3822700" y="5938839"/>
            <a:ext cx="857250" cy="14287"/>
          </a:xfrm>
          <a:prstGeom prst="rect">
            <a:avLst/>
          </a:prstGeom>
          <a:solidFill>
            <a:srgbClr val="9999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75" name="Rectangle 514"/>
          <p:cNvSpPr>
            <a:spLocks noChangeArrowheads="1"/>
          </p:cNvSpPr>
          <p:nvPr/>
        </p:nvSpPr>
        <p:spPr bwMode="auto">
          <a:xfrm>
            <a:off x="2630488" y="5946775"/>
            <a:ext cx="857250" cy="6350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76" name="Rectangle 515"/>
          <p:cNvSpPr>
            <a:spLocks noChangeArrowheads="1"/>
          </p:cNvSpPr>
          <p:nvPr/>
        </p:nvSpPr>
        <p:spPr bwMode="auto">
          <a:xfrm>
            <a:off x="3822700" y="5926138"/>
            <a:ext cx="857250" cy="12700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77" name="Rectangle 516"/>
          <p:cNvSpPr>
            <a:spLocks noChangeArrowheads="1"/>
          </p:cNvSpPr>
          <p:nvPr/>
        </p:nvSpPr>
        <p:spPr bwMode="auto">
          <a:xfrm>
            <a:off x="5395913" y="5938839"/>
            <a:ext cx="850900" cy="14287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78" name="Rectangle 517"/>
          <p:cNvSpPr>
            <a:spLocks noChangeArrowheads="1"/>
          </p:cNvSpPr>
          <p:nvPr/>
        </p:nvSpPr>
        <p:spPr bwMode="auto">
          <a:xfrm>
            <a:off x="6562725" y="5938839"/>
            <a:ext cx="858838" cy="14287"/>
          </a:xfrm>
          <a:prstGeom prst="rect">
            <a:avLst/>
          </a:prstGeom>
          <a:solidFill>
            <a:srgbClr val="9933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79" name="Rectangle 518"/>
          <p:cNvSpPr>
            <a:spLocks noChangeArrowheads="1"/>
          </p:cNvSpPr>
          <p:nvPr/>
        </p:nvSpPr>
        <p:spPr bwMode="auto">
          <a:xfrm>
            <a:off x="2630488" y="5938839"/>
            <a:ext cx="857250" cy="7937"/>
          </a:xfrm>
          <a:prstGeom prst="rect">
            <a:avLst/>
          </a:prstGeom>
          <a:solidFill>
            <a:srgbClr val="FF99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80" name="Rectangle 519"/>
          <p:cNvSpPr>
            <a:spLocks noChangeArrowheads="1"/>
          </p:cNvSpPr>
          <p:nvPr/>
        </p:nvSpPr>
        <p:spPr bwMode="auto">
          <a:xfrm>
            <a:off x="3822700" y="5918200"/>
            <a:ext cx="857250" cy="7938"/>
          </a:xfrm>
          <a:prstGeom prst="rect">
            <a:avLst/>
          </a:prstGeom>
          <a:solidFill>
            <a:srgbClr val="FF99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81" name="Rectangle 520"/>
          <p:cNvSpPr>
            <a:spLocks noChangeArrowheads="1"/>
          </p:cNvSpPr>
          <p:nvPr/>
        </p:nvSpPr>
        <p:spPr bwMode="auto">
          <a:xfrm>
            <a:off x="5395913" y="5835650"/>
            <a:ext cx="850900" cy="103188"/>
          </a:xfrm>
          <a:prstGeom prst="rect">
            <a:avLst/>
          </a:prstGeom>
          <a:solidFill>
            <a:srgbClr val="FF99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82" name="Rectangle 521"/>
          <p:cNvSpPr>
            <a:spLocks noChangeArrowheads="1"/>
          </p:cNvSpPr>
          <p:nvPr/>
        </p:nvSpPr>
        <p:spPr bwMode="auto">
          <a:xfrm>
            <a:off x="6562725" y="5722938"/>
            <a:ext cx="858838" cy="215900"/>
          </a:xfrm>
          <a:prstGeom prst="rect">
            <a:avLst/>
          </a:prstGeom>
          <a:solidFill>
            <a:srgbClr val="FF99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83" name="Rectangle 522"/>
          <p:cNvSpPr>
            <a:spLocks noChangeArrowheads="1"/>
          </p:cNvSpPr>
          <p:nvPr/>
        </p:nvSpPr>
        <p:spPr bwMode="auto">
          <a:xfrm>
            <a:off x="2630488" y="5932488"/>
            <a:ext cx="857250" cy="6350"/>
          </a:xfrm>
          <a:prstGeom prst="rect">
            <a:avLst/>
          </a:prstGeom>
          <a:solidFill>
            <a:srgbClr val="CC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84" name="Rectangle 523"/>
          <p:cNvSpPr>
            <a:spLocks noChangeArrowheads="1"/>
          </p:cNvSpPr>
          <p:nvPr/>
        </p:nvSpPr>
        <p:spPr bwMode="auto">
          <a:xfrm>
            <a:off x="5395913" y="5827714"/>
            <a:ext cx="850900" cy="7937"/>
          </a:xfrm>
          <a:prstGeom prst="rect">
            <a:avLst/>
          </a:prstGeom>
          <a:solidFill>
            <a:srgbClr val="CC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85" name="Rectangle 524"/>
          <p:cNvSpPr>
            <a:spLocks noChangeArrowheads="1"/>
          </p:cNvSpPr>
          <p:nvPr/>
        </p:nvSpPr>
        <p:spPr bwMode="auto">
          <a:xfrm>
            <a:off x="2630488" y="5891214"/>
            <a:ext cx="857250" cy="41275"/>
          </a:xfrm>
          <a:prstGeom prst="rect">
            <a:avLst/>
          </a:prstGeom>
          <a:solidFill>
            <a:srgbClr val="66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86" name="Rectangle 525"/>
          <p:cNvSpPr>
            <a:spLocks noChangeArrowheads="1"/>
          </p:cNvSpPr>
          <p:nvPr/>
        </p:nvSpPr>
        <p:spPr bwMode="auto">
          <a:xfrm>
            <a:off x="3822700" y="5870576"/>
            <a:ext cx="857250" cy="47625"/>
          </a:xfrm>
          <a:prstGeom prst="rect">
            <a:avLst/>
          </a:prstGeom>
          <a:solidFill>
            <a:srgbClr val="66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87" name="Rectangle 526"/>
          <p:cNvSpPr>
            <a:spLocks noChangeArrowheads="1"/>
          </p:cNvSpPr>
          <p:nvPr/>
        </p:nvSpPr>
        <p:spPr bwMode="auto">
          <a:xfrm>
            <a:off x="5395913" y="5778501"/>
            <a:ext cx="850900" cy="49213"/>
          </a:xfrm>
          <a:prstGeom prst="rect">
            <a:avLst/>
          </a:prstGeom>
          <a:solidFill>
            <a:srgbClr val="66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88" name="Rectangle 527"/>
          <p:cNvSpPr>
            <a:spLocks noChangeArrowheads="1"/>
          </p:cNvSpPr>
          <p:nvPr/>
        </p:nvSpPr>
        <p:spPr bwMode="auto">
          <a:xfrm>
            <a:off x="6562725" y="5646738"/>
            <a:ext cx="858838" cy="76200"/>
          </a:xfrm>
          <a:prstGeom prst="rect">
            <a:avLst/>
          </a:prstGeom>
          <a:solidFill>
            <a:srgbClr val="660066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89" name="Rectangle 528"/>
          <p:cNvSpPr>
            <a:spLocks noChangeArrowheads="1"/>
          </p:cNvSpPr>
          <p:nvPr/>
        </p:nvSpPr>
        <p:spPr bwMode="auto">
          <a:xfrm>
            <a:off x="2630488" y="5835651"/>
            <a:ext cx="857250" cy="55563"/>
          </a:xfrm>
          <a:prstGeom prst="rect">
            <a:avLst/>
          </a:prstGeom>
          <a:solidFill>
            <a:srgbClr val="FFCC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90" name="Rectangle 529"/>
          <p:cNvSpPr>
            <a:spLocks noChangeArrowheads="1"/>
          </p:cNvSpPr>
          <p:nvPr/>
        </p:nvSpPr>
        <p:spPr bwMode="auto">
          <a:xfrm>
            <a:off x="3822700" y="5842001"/>
            <a:ext cx="857250" cy="28575"/>
          </a:xfrm>
          <a:prstGeom prst="rect">
            <a:avLst/>
          </a:prstGeom>
          <a:solidFill>
            <a:srgbClr val="FFCC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91" name="Rectangle 530"/>
          <p:cNvSpPr>
            <a:spLocks noChangeArrowheads="1"/>
          </p:cNvSpPr>
          <p:nvPr/>
        </p:nvSpPr>
        <p:spPr bwMode="auto">
          <a:xfrm>
            <a:off x="5395913" y="5653088"/>
            <a:ext cx="850900" cy="125412"/>
          </a:xfrm>
          <a:prstGeom prst="rect">
            <a:avLst/>
          </a:prstGeom>
          <a:solidFill>
            <a:srgbClr val="FFCC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92" name="Rectangle 531"/>
          <p:cNvSpPr>
            <a:spLocks noChangeArrowheads="1"/>
          </p:cNvSpPr>
          <p:nvPr/>
        </p:nvSpPr>
        <p:spPr bwMode="auto">
          <a:xfrm>
            <a:off x="6562725" y="5597526"/>
            <a:ext cx="858838" cy="49213"/>
          </a:xfrm>
          <a:prstGeom prst="rect">
            <a:avLst/>
          </a:prstGeom>
          <a:solidFill>
            <a:srgbClr val="FFCC99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93" name="Rectangle 532"/>
          <p:cNvSpPr>
            <a:spLocks noChangeArrowheads="1"/>
          </p:cNvSpPr>
          <p:nvPr/>
        </p:nvSpPr>
        <p:spPr bwMode="auto">
          <a:xfrm>
            <a:off x="2630488" y="5765800"/>
            <a:ext cx="857250" cy="69850"/>
          </a:xfrm>
          <a:prstGeom prst="rect">
            <a:avLst/>
          </a:prstGeom>
          <a:solidFill>
            <a:srgbClr val="CC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94" name="Rectangle 533"/>
          <p:cNvSpPr>
            <a:spLocks noChangeArrowheads="1"/>
          </p:cNvSpPr>
          <p:nvPr/>
        </p:nvSpPr>
        <p:spPr bwMode="auto">
          <a:xfrm>
            <a:off x="3822700" y="5800726"/>
            <a:ext cx="857250" cy="41275"/>
          </a:xfrm>
          <a:prstGeom prst="rect">
            <a:avLst/>
          </a:prstGeom>
          <a:solidFill>
            <a:srgbClr val="CC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95" name="Rectangle 534"/>
          <p:cNvSpPr>
            <a:spLocks noChangeArrowheads="1"/>
          </p:cNvSpPr>
          <p:nvPr/>
        </p:nvSpPr>
        <p:spPr bwMode="auto">
          <a:xfrm>
            <a:off x="5395913" y="5527676"/>
            <a:ext cx="850900" cy="125413"/>
          </a:xfrm>
          <a:prstGeom prst="rect">
            <a:avLst/>
          </a:prstGeom>
          <a:solidFill>
            <a:srgbClr val="CC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96" name="Rectangle 535"/>
          <p:cNvSpPr>
            <a:spLocks noChangeArrowheads="1"/>
          </p:cNvSpPr>
          <p:nvPr/>
        </p:nvSpPr>
        <p:spPr bwMode="auto">
          <a:xfrm>
            <a:off x="6562725" y="5514975"/>
            <a:ext cx="858838" cy="82550"/>
          </a:xfrm>
          <a:prstGeom prst="rect">
            <a:avLst/>
          </a:prstGeom>
          <a:solidFill>
            <a:srgbClr val="CCFFCC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97" name="Rectangle 536"/>
          <p:cNvSpPr>
            <a:spLocks noChangeArrowheads="1"/>
          </p:cNvSpPr>
          <p:nvPr/>
        </p:nvSpPr>
        <p:spPr bwMode="auto">
          <a:xfrm>
            <a:off x="2630488" y="5667376"/>
            <a:ext cx="857250" cy="98425"/>
          </a:xfrm>
          <a:prstGeom prst="rect">
            <a:avLst/>
          </a:prstGeom>
          <a:solidFill>
            <a:srgbClr val="00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98" name="Rectangle 537"/>
          <p:cNvSpPr>
            <a:spLocks noChangeArrowheads="1"/>
          </p:cNvSpPr>
          <p:nvPr/>
        </p:nvSpPr>
        <p:spPr bwMode="auto">
          <a:xfrm>
            <a:off x="3822700" y="5618163"/>
            <a:ext cx="857250" cy="182562"/>
          </a:xfrm>
          <a:prstGeom prst="rect">
            <a:avLst/>
          </a:prstGeom>
          <a:solidFill>
            <a:srgbClr val="00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799" name="Rectangle 538"/>
          <p:cNvSpPr>
            <a:spLocks noChangeArrowheads="1"/>
          </p:cNvSpPr>
          <p:nvPr/>
        </p:nvSpPr>
        <p:spPr bwMode="auto">
          <a:xfrm>
            <a:off x="5395913" y="5480051"/>
            <a:ext cx="850900" cy="47625"/>
          </a:xfrm>
          <a:prstGeom prst="rect">
            <a:avLst/>
          </a:prstGeom>
          <a:solidFill>
            <a:srgbClr val="00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00" name="Rectangle 539"/>
          <p:cNvSpPr>
            <a:spLocks noChangeArrowheads="1"/>
          </p:cNvSpPr>
          <p:nvPr/>
        </p:nvSpPr>
        <p:spPr bwMode="auto">
          <a:xfrm>
            <a:off x="6562725" y="5340351"/>
            <a:ext cx="858838" cy="174625"/>
          </a:xfrm>
          <a:prstGeom prst="rect">
            <a:avLst/>
          </a:prstGeom>
          <a:solidFill>
            <a:srgbClr val="00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01" name="Rectangle 540"/>
          <p:cNvSpPr>
            <a:spLocks noChangeArrowheads="1"/>
          </p:cNvSpPr>
          <p:nvPr/>
        </p:nvSpPr>
        <p:spPr bwMode="auto">
          <a:xfrm>
            <a:off x="2630488" y="5194301"/>
            <a:ext cx="857250" cy="473075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02" name="Rectangle 541"/>
          <p:cNvSpPr>
            <a:spLocks noChangeArrowheads="1"/>
          </p:cNvSpPr>
          <p:nvPr/>
        </p:nvSpPr>
        <p:spPr bwMode="auto">
          <a:xfrm>
            <a:off x="3822700" y="4530725"/>
            <a:ext cx="857250" cy="1087438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03" name="Rectangle 542"/>
          <p:cNvSpPr>
            <a:spLocks noChangeArrowheads="1"/>
          </p:cNvSpPr>
          <p:nvPr/>
        </p:nvSpPr>
        <p:spPr bwMode="auto">
          <a:xfrm>
            <a:off x="5395913" y="5291138"/>
            <a:ext cx="850900" cy="188912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04" name="Rectangle 543"/>
          <p:cNvSpPr>
            <a:spLocks noChangeArrowheads="1"/>
          </p:cNvSpPr>
          <p:nvPr/>
        </p:nvSpPr>
        <p:spPr bwMode="auto">
          <a:xfrm>
            <a:off x="6562725" y="4830764"/>
            <a:ext cx="858838" cy="509587"/>
          </a:xfrm>
          <a:prstGeom prst="rect">
            <a:avLst/>
          </a:prstGeom>
          <a:solidFill>
            <a:srgbClr val="FFFF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05" name="Rectangle 544"/>
          <p:cNvSpPr>
            <a:spLocks noChangeArrowheads="1"/>
          </p:cNvSpPr>
          <p:nvPr/>
        </p:nvSpPr>
        <p:spPr bwMode="auto">
          <a:xfrm>
            <a:off x="2630488" y="4573588"/>
            <a:ext cx="857250" cy="620712"/>
          </a:xfrm>
          <a:prstGeom prst="rect">
            <a:avLst/>
          </a:prstGeom>
          <a:solidFill>
            <a:srgbClr val="FF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06" name="Rectangle 545"/>
          <p:cNvSpPr>
            <a:spLocks noChangeArrowheads="1"/>
          </p:cNvSpPr>
          <p:nvPr/>
        </p:nvSpPr>
        <p:spPr bwMode="auto">
          <a:xfrm>
            <a:off x="3822700" y="4078289"/>
            <a:ext cx="857250" cy="452437"/>
          </a:xfrm>
          <a:prstGeom prst="rect">
            <a:avLst/>
          </a:prstGeom>
          <a:solidFill>
            <a:srgbClr val="FF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07" name="Rectangle 546"/>
          <p:cNvSpPr>
            <a:spLocks noChangeArrowheads="1"/>
          </p:cNvSpPr>
          <p:nvPr/>
        </p:nvSpPr>
        <p:spPr bwMode="auto">
          <a:xfrm>
            <a:off x="5395913" y="3617914"/>
            <a:ext cx="850900" cy="1673225"/>
          </a:xfrm>
          <a:prstGeom prst="rect">
            <a:avLst/>
          </a:prstGeom>
          <a:solidFill>
            <a:srgbClr val="FF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08" name="Rectangle 547"/>
          <p:cNvSpPr>
            <a:spLocks noChangeArrowheads="1"/>
          </p:cNvSpPr>
          <p:nvPr/>
        </p:nvSpPr>
        <p:spPr bwMode="auto">
          <a:xfrm>
            <a:off x="6562725" y="3617913"/>
            <a:ext cx="858838" cy="1212850"/>
          </a:xfrm>
          <a:prstGeom prst="rect">
            <a:avLst/>
          </a:prstGeom>
          <a:solidFill>
            <a:srgbClr val="FF00FF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09" name="Rectangle 548"/>
          <p:cNvSpPr>
            <a:spLocks noChangeArrowheads="1"/>
          </p:cNvSpPr>
          <p:nvPr/>
        </p:nvSpPr>
        <p:spPr bwMode="auto">
          <a:xfrm>
            <a:off x="2630488" y="3679826"/>
            <a:ext cx="857250" cy="893763"/>
          </a:xfrm>
          <a:prstGeom prst="rect">
            <a:avLst/>
          </a:prstGeom>
          <a:solidFill>
            <a:srgbClr val="008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10" name="Rectangle 549"/>
          <p:cNvSpPr>
            <a:spLocks noChangeArrowheads="1"/>
          </p:cNvSpPr>
          <p:nvPr/>
        </p:nvSpPr>
        <p:spPr bwMode="auto">
          <a:xfrm>
            <a:off x="3822700" y="2816226"/>
            <a:ext cx="857250" cy="1262063"/>
          </a:xfrm>
          <a:prstGeom prst="rect">
            <a:avLst/>
          </a:prstGeom>
          <a:solidFill>
            <a:srgbClr val="008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11" name="Rectangle 550"/>
          <p:cNvSpPr>
            <a:spLocks noChangeArrowheads="1"/>
          </p:cNvSpPr>
          <p:nvPr/>
        </p:nvSpPr>
        <p:spPr bwMode="auto">
          <a:xfrm>
            <a:off x="5395913" y="2752725"/>
            <a:ext cx="850900" cy="865188"/>
          </a:xfrm>
          <a:prstGeom prst="rect">
            <a:avLst/>
          </a:prstGeom>
          <a:solidFill>
            <a:srgbClr val="008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12" name="Rectangle 551"/>
          <p:cNvSpPr>
            <a:spLocks noChangeArrowheads="1"/>
          </p:cNvSpPr>
          <p:nvPr/>
        </p:nvSpPr>
        <p:spPr bwMode="auto">
          <a:xfrm>
            <a:off x="6562725" y="2586039"/>
            <a:ext cx="858838" cy="1031875"/>
          </a:xfrm>
          <a:prstGeom prst="rect">
            <a:avLst/>
          </a:prstGeom>
          <a:solidFill>
            <a:srgbClr val="008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13" name="Rectangle 552"/>
          <p:cNvSpPr>
            <a:spLocks noChangeArrowheads="1"/>
          </p:cNvSpPr>
          <p:nvPr/>
        </p:nvSpPr>
        <p:spPr bwMode="auto">
          <a:xfrm>
            <a:off x="2630488" y="1776413"/>
            <a:ext cx="857250" cy="1903412"/>
          </a:xfrm>
          <a:prstGeom prst="rect">
            <a:avLst/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14" name="Rectangle 553"/>
          <p:cNvSpPr>
            <a:spLocks noChangeArrowheads="1"/>
          </p:cNvSpPr>
          <p:nvPr/>
        </p:nvSpPr>
        <p:spPr bwMode="auto">
          <a:xfrm>
            <a:off x="3822700" y="1776413"/>
            <a:ext cx="857250" cy="1039812"/>
          </a:xfrm>
          <a:prstGeom prst="rect">
            <a:avLst/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15" name="Rectangle 554"/>
          <p:cNvSpPr>
            <a:spLocks noChangeArrowheads="1"/>
          </p:cNvSpPr>
          <p:nvPr/>
        </p:nvSpPr>
        <p:spPr bwMode="auto">
          <a:xfrm>
            <a:off x="5395913" y="1776413"/>
            <a:ext cx="850900" cy="976312"/>
          </a:xfrm>
          <a:prstGeom prst="rect">
            <a:avLst/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16" name="Rectangle 555"/>
          <p:cNvSpPr>
            <a:spLocks noChangeArrowheads="1"/>
          </p:cNvSpPr>
          <p:nvPr/>
        </p:nvSpPr>
        <p:spPr bwMode="auto">
          <a:xfrm>
            <a:off x="6562725" y="1776414"/>
            <a:ext cx="858838" cy="809625"/>
          </a:xfrm>
          <a:prstGeom prst="rect">
            <a:avLst/>
          </a:prstGeom>
          <a:solidFill>
            <a:srgbClr val="FF0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1817" name="Line 556"/>
          <p:cNvSpPr>
            <a:spLocks noChangeShapeType="1"/>
          </p:cNvSpPr>
          <p:nvPr/>
        </p:nvSpPr>
        <p:spPr bwMode="auto">
          <a:xfrm>
            <a:off x="2371725" y="1776413"/>
            <a:ext cx="1588" cy="41767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818" name="Line 557"/>
          <p:cNvSpPr>
            <a:spLocks noChangeShapeType="1"/>
          </p:cNvSpPr>
          <p:nvPr/>
        </p:nvSpPr>
        <p:spPr bwMode="auto">
          <a:xfrm>
            <a:off x="2322513" y="5953125"/>
            <a:ext cx="4921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819" name="Line 559"/>
          <p:cNvSpPr>
            <a:spLocks noChangeShapeType="1"/>
          </p:cNvSpPr>
          <p:nvPr/>
        </p:nvSpPr>
        <p:spPr bwMode="auto">
          <a:xfrm>
            <a:off x="2322513" y="3868739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820" name="Line 561"/>
          <p:cNvSpPr>
            <a:spLocks noChangeShapeType="1"/>
          </p:cNvSpPr>
          <p:nvPr/>
        </p:nvSpPr>
        <p:spPr bwMode="auto">
          <a:xfrm>
            <a:off x="2322513" y="1776414"/>
            <a:ext cx="4921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821" name="Line 562"/>
          <p:cNvSpPr>
            <a:spLocks noChangeShapeType="1"/>
          </p:cNvSpPr>
          <p:nvPr/>
        </p:nvSpPr>
        <p:spPr bwMode="auto">
          <a:xfrm>
            <a:off x="2371725" y="5953125"/>
            <a:ext cx="548798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822" name="Line 563"/>
          <p:cNvSpPr>
            <a:spLocks noChangeShapeType="1"/>
          </p:cNvSpPr>
          <p:nvPr/>
        </p:nvSpPr>
        <p:spPr bwMode="auto">
          <a:xfrm flipV="1">
            <a:off x="2371725" y="5953126"/>
            <a:ext cx="1588" cy="492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1823" name="Rectangle 579"/>
          <p:cNvSpPr>
            <a:spLocks noChangeArrowheads="1"/>
          </p:cNvSpPr>
          <p:nvPr/>
        </p:nvSpPr>
        <p:spPr bwMode="auto">
          <a:xfrm>
            <a:off x="6946901" y="5719764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5</a:t>
            </a:r>
            <a:endParaRPr lang="pt-BR" altLang="pt-BR" sz="3200"/>
          </a:p>
        </p:txBody>
      </p:sp>
      <p:sp>
        <p:nvSpPr>
          <p:cNvPr id="31824" name="Rectangle 597"/>
          <p:cNvSpPr>
            <a:spLocks noChangeArrowheads="1"/>
          </p:cNvSpPr>
          <p:nvPr/>
        </p:nvSpPr>
        <p:spPr bwMode="auto">
          <a:xfrm>
            <a:off x="4187826" y="5578476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4</a:t>
            </a:r>
            <a:endParaRPr lang="pt-BR" altLang="pt-BR" sz="3200">
              <a:solidFill>
                <a:schemeClr val="bg1"/>
              </a:solidFill>
            </a:endParaRPr>
          </a:p>
        </p:txBody>
      </p:sp>
      <p:sp>
        <p:nvSpPr>
          <p:cNvPr id="31825" name="Rectangle 599"/>
          <p:cNvSpPr>
            <a:spLocks noChangeArrowheads="1"/>
          </p:cNvSpPr>
          <p:nvPr/>
        </p:nvSpPr>
        <p:spPr bwMode="auto">
          <a:xfrm>
            <a:off x="6951663" y="53070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4</a:t>
            </a:r>
            <a:endParaRPr lang="pt-BR" altLang="pt-BR" sz="3200">
              <a:solidFill>
                <a:schemeClr val="bg1"/>
              </a:solidFill>
            </a:endParaRPr>
          </a:p>
        </p:txBody>
      </p:sp>
      <p:sp>
        <p:nvSpPr>
          <p:cNvPr id="31826" name="Rectangle 600"/>
          <p:cNvSpPr>
            <a:spLocks noChangeArrowheads="1"/>
          </p:cNvSpPr>
          <p:nvPr/>
        </p:nvSpPr>
        <p:spPr bwMode="auto">
          <a:xfrm>
            <a:off x="2952750" y="5299076"/>
            <a:ext cx="21236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11</a:t>
            </a:r>
            <a:endParaRPr lang="pt-BR" altLang="pt-BR" sz="3200"/>
          </a:p>
        </p:txBody>
      </p:sp>
      <p:sp>
        <p:nvSpPr>
          <p:cNvPr id="31827" name="Rectangle 601"/>
          <p:cNvSpPr>
            <a:spLocks noChangeArrowheads="1"/>
          </p:cNvSpPr>
          <p:nvPr/>
        </p:nvSpPr>
        <p:spPr bwMode="auto">
          <a:xfrm>
            <a:off x="4144964" y="4943476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26</a:t>
            </a:r>
            <a:endParaRPr lang="pt-BR" altLang="pt-BR" sz="3200"/>
          </a:p>
        </p:txBody>
      </p:sp>
      <p:sp>
        <p:nvSpPr>
          <p:cNvPr id="31828" name="Rectangle 602"/>
          <p:cNvSpPr>
            <a:spLocks noChangeArrowheads="1"/>
          </p:cNvSpPr>
          <p:nvPr/>
        </p:nvSpPr>
        <p:spPr bwMode="auto">
          <a:xfrm>
            <a:off x="5761038" y="526256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4</a:t>
            </a:r>
            <a:endParaRPr lang="pt-BR" altLang="pt-BR" sz="3200"/>
          </a:p>
        </p:txBody>
      </p:sp>
      <p:sp>
        <p:nvSpPr>
          <p:cNvPr id="31829" name="Rectangle 603"/>
          <p:cNvSpPr>
            <a:spLocks noChangeArrowheads="1"/>
          </p:cNvSpPr>
          <p:nvPr/>
        </p:nvSpPr>
        <p:spPr bwMode="auto">
          <a:xfrm>
            <a:off x="6886576" y="495141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12</a:t>
            </a:r>
            <a:endParaRPr lang="pt-BR" altLang="pt-BR" sz="3200"/>
          </a:p>
        </p:txBody>
      </p:sp>
      <p:sp>
        <p:nvSpPr>
          <p:cNvPr id="31830" name="Rectangle 604"/>
          <p:cNvSpPr>
            <a:spLocks noChangeArrowheads="1"/>
          </p:cNvSpPr>
          <p:nvPr/>
        </p:nvSpPr>
        <p:spPr bwMode="auto">
          <a:xfrm>
            <a:off x="2959101" y="475615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15</a:t>
            </a:r>
            <a:endParaRPr lang="pt-BR" altLang="pt-BR" sz="3200"/>
          </a:p>
        </p:txBody>
      </p:sp>
      <p:sp>
        <p:nvSpPr>
          <p:cNvPr id="31831" name="Rectangle 605"/>
          <p:cNvSpPr>
            <a:spLocks noChangeArrowheads="1"/>
          </p:cNvSpPr>
          <p:nvPr/>
        </p:nvSpPr>
        <p:spPr bwMode="auto">
          <a:xfrm>
            <a:off x="4152900" y="4176713"/>
            <a:ext cx="20050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11</a:t>
            </a:r>
            <a:endParaRPr lang="pt-BR" altLang="pt-BR" sz="3200"/>
          </a:p>
        </p:txBody>
      </p:sp>
      <p:sp>
        <p:nvSpPr>
          <p:cNvPr id="31832" name="Rectangle 606"/>
          <p:cNvSpPr>
            <a:spLocks noChangeArrowheads="1"/>
          </p:cNvSpPr>
          <p:nvPr/>
        </p:nvSpPr>
        <p:spPr bwMode="auto">
          <a:xfrm>
            <a:off x="5726114" y="43307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40</a:t>
            </a:r>
            <a:endParaRPr lang="pt-BR" altLang="pt-BR" sz="3200"/>
          </a:p>
        </p:txBody>
      </p:sp>
      <p:sp>
        <p:nvSpPr>
          <p:cNvPr id="31833" name="Rectangle 607"/>
          <p:cNvSpPr>
            <a:spLocks noChangeArrowheads="1"/>
          </p:cNvSpPr>
          <p:nvPr/>
        </p:nvSpPr>
        <p:spPr bwMode="auto">
          <a:xfrm>
            <a:off x="6892926" y="410051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29</a:t>
            </a:r>
            <a:endParaRPr lang="pt-BR" altLang="pt-BR" sz="3200"/>
          </a:p>
        </p:txBody>
      </p:sp>
      <p:sp>
        <p:nvSpPr>
          <p:cNvPr id="31834" name="Rectangle 608"/>
          <p:cNvSpPr>
            <a:spLocks noChangeArrowheads="1"/>
          </p:cNvSpPr>
          <p:nvPr/>
        </p:nvSpPr>
        <p:spPr bwMode="auto">
          <a:xfrm>
            <a:off x="2959101" y="4002088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chemeClr val="bg1"/>
                </a:solidFill>
              </a:rPr>
              <a:t>22</a:t>
            </a:r>
            <a:endParaRPr lang="pt-BR" altLang="pt-BR" sz="3200">
              <a:solidFill>
                <a:schemeClr val="bg1"/>
              </a:solidFill>
            </a:endParaRPr>
          </a:p>
        </p:txBody>
      </p:sp>
      <p:sp>
        <p:nvSpPr>
          <p:cNvPr id="31835" name="Rectangle 609"/>
          <p:cNvSpPr>
            <a:spLocks noChangeArrowheads="1"/>
          </p:cNvSpPr>
          <p:nvPr/>
        </p:nvSpPr>
        <p:spPr bwMode="auto">
          <a:xfrm>
            <a:off x="4152901" y="3319463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chemeClr val="bg1"/>
                </a:solidFill>
              </a:rPr>
              <a:t>30</a:t>
            </a:r>
            <a:endParaRPr lang="pt-BR" altLang="pt-BR" sz="3200">
              <a:solidFill>
                <a:schemeClr val="bg1"/>
              </a:solidFill>
            </a:endParaRPr>
          </a:p>
        </p:txBody>
      </p:sp>
      <p:sp>
        <p:nvSpPr>
          <p:cNvPr id="31836" name="Rectangle 610"/>
          <p:cNvSpPr>
            <a:spLocks noChangeArrowheads="1"/>
          </p:cNvSpPr>
          <p:nvPr/>
        </p:nvSpPr>
        <p:spPr bwMode="auto">
          <a:xfrm>
            <a:off x="5726114" y="30607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chemeClr val="bg1"/>
                </a:solidFill>
              </a:rPr>
              <a:t>21</a:t>
            </a:r>
            <a:endParaRPr lang="pt-BR" altLang="pt-BR" sz="3200">
              <a:solidFill>
                <a:schemeClr val="bg1"/>
              </a:solidFill>
            </a:endParaRPr>
          </a:p>
        </p:txBody>
      </p:sp>
      <p:sp>
        <p:nvSpPr>
          <p:cNvPr id="31837" name="Rectangle 611"/>
          <p:cNvSpPr>
            <a:spLocks noChangeArrowheads="1"/>
          </p:cNvSpPr>
          <p:nvPr/>
        </p:nvSpPr>
        <p:spPr bwMode="auto">
          <a:xfrm>
            <a:off x="6892926" y="297815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chemeClr val="bg1"/>
                </a:solidFill>
              </a:rPr>
              <a:t>25</a:t>
            </a:r>
            <a:endParaRPr lang="pt-BR" altLang="pt-BR" sz="3200">
              <a:solidFill>
                <a:schemeClr val="bg1"/>
              </a:solidFill>
            </a:endParaRPr>
          </a:p>
        </p:txBody>
      </p:sp>
      <p:sp>
        <p:nvSpPr>
          <p:cNvPr id="31838" name="Rectangle 612"/>
          <p:cNvSpPr>
            <a:spLocks noChangeArrowheads="1"/>
          </p:cNvSpPr>
          <p:nvPr/>
        </p:nvSpPr>
        <p:spPr bwMode="auto">
          <a:xfrm>
            <a:off x="2959101" y="2600325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46</a:t>
            </a:r>
            <a:endParaRPr lang="pt-BR" altLang="pt-BR" sz="3200"/>
          </a:p>
        </p:txBody>
      </p:sp>
      <p:sp>
        <p:nvSpPr>
          <p:cNvPr id="31839" name="Rectangle 613"/>
          <p:cNvSpPr>
            <a:spLocks noChangeArrowheads="1"/>
          </p:cNvSpPr>
          <p:nvPr/>
        </p:nvSpPr>
        <p:spPr bwMode="auto">
          <a:xfrm>
            <a:off x="4152901" y="2168525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25</a:t>
            </a:r>
            <a:endParaRPr lang="pt-BR" altLang="pt-BR" sz="3200"/>
          </a:p>
        </p:txBody>
      </p:sp>
      <p:sp>
        <p:nvSpPr>
          <p:cNvPr id="31840" name="Rectangle 614"/>
          <p:cNvSpPr>
            <a:spLocks noChangeArrowheads="1"/>
          </p:cNvSpPr>
          <p:nvPr/>
        </p:nvSpPr>
        <p:spPr bwMode="auto">
          <a:xfrm>
            <a:off x="5726114" y="2141538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23</a:t>
            </a:r>
            <a:endParaRPr lang="pt-BR" altLang="pt-BR" sz="3200"/>
          </a:p>
        </p:txBody>
      </p:sp>
      <p:sp>
        <p:nvSpPr>
          <p:cNvPr id="31841" name="Rectangle 615"/>
          <p:cNvSpPr>
            <a:spLocks noChangeArrowheads="1"/>
          </p:cNvSpPr>
          <p:nvPr/>
        </p:nvSpPr>
        <p:spPr bwMode="auto">
          <a:xfrm>
            <a:off x="6892926" y="2057400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19</a:t>
            </a:r>
            <a:endParaRPr lang="pt-BR" altLang="pt-BR" sz="3200"/>
          </a:p>
        </p:txBody>
      </p:sp>
      <p:sp>
        <p:nvSpPr>
          <p:cNvPr id="31842" name="Rectangle 616"/>
          <p:cNvSpPr>
            <a:spLocks noChangeArrowheads="1"/>
          </p:cNvSpPr>
          <p:nvPr/>
        </p:nvSpPr>
        <p:spPr bwMode="auto">
          <a:xfrm>
            <a:off x="2030413" y="5870575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>
                <a:solidFill>
                  <a:srgbClr val="000000"/>
                </a:solidFill>
              </a:rPr>
              <a:t>0%</a:t>
            </a:r>
            <a:endParaRPr lang="pt-BR" altLang="pt-BR"/>
          </a:p>
        </p:txBody>
      </p:sp>
      <p:sp>
        <p:nvSpPr>
          <p:cNvPr id="31843" name="Rectangle 618"/>
          <p:cNvSpPr>
            <a:spLocks noChangeArrowheads="1"/>
          </p:cNvSpPr>
          <p:nvPr/>
        </p:nvSpPr>
        <p:spPr bwMode="auto">
          <a:xfrm>
            <a:off x="1946275" y="3784600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>
                <a:solidFill>
                  <a:srgbClr val="000000"/>
                </a:solidFill>
              </a:rPr>
              <a:t>50%</a:t>
            </a:r>
            <a:endParaRPr lang="pt-BR" altLang="pt-BR"/>
          </a:p>
        </p:txBody>
      </p:sp>
      <p:sp>
        <p:nvSpPr>
          <p:cNvPr id="31844" name="Rectangle 620"/>
          <p:cNvSpPr>
            <a:spLocks noChangeArrowheads="1"/>
          </p:cNvSpPr>
          <p:nvPr/>
        </p:nvSpPr>
        <p:spPr bwMode="auto">
          <a:xfrm>
            <a:off x="1863726" y="1693863"/>
            <a:ext cx="3911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>
                <a:solidFill>
                  <a:srgbClr val="000000"/>
                </a:solidFill>
              </a:rPr>
              <a:t>100%</a:t>
            </a:r>
            <a:endParaRPr lang="pt-BR" altLang="pt-BR"/>
          </a:p>
        </p:txBody>
      </p:sp>
      <p:sp>
        <p:nvSpPr>
          <p:cNvPr id="106098" name="Rectangle 626"/>
          <p:cNvSpPr>
            <a:spLocks noChangeArrowheads="1"/>
          </p:cNvSpPr>
          <p:nvPr/>
        </p:nvSpPr>
        <p:spPr bwMode="auto">
          <a:xfrm>
            <a:off x="5588000" y="6040438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pt-BR" sz="1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1996</a:t>
            </a:r>
            <a:endParaRPr lang="pt-BR" sz="32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6099" name="Rectangle 627"/>
          <p:cNvSpPr>
            <a:spLocks noChangeArrowheads="1"/>
          </p:cNvSpPr>
          <p:nvPr/>
        </p:nvSpPr>
        <p:spPr bwMode="auto">
          <a:xfrm>
            <a:off x="6875463" y="6040438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pt-BR" sz="1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2006</a:t>
            </a:r>
            <a:endParaRPr lang="pt-BR" sz="32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6100" name="Rectangle 628"/>
          <p:cNvSpPr>
            <a:spLocks noChangeArrowheads="1"/>
          </p:cNvSpPr>
          <p:nvPr/>
        </p:nvSpPr>
        <p:spPr bwMode="auto">
          <a:xfrm>
            <a:off x="2767013" y="6040438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pt-BR" sz="1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1996</a:t>
            </a:r>
            <a:endParaRPr lang="pt-BR" sz="32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06101" name="Rectangle 629"/>
          <p:cNvSpPr>
            <a:spLocks noChangeArrowheads="1"/>
          </p:cNvSpPr>
          <p:nvPr/>
        </p:nvSpPr>
        <p:spPr bwMode="auto">
          <a:xfrm>
            <a:off x="4067175" y="6040438"/>
            <a:ext cx="4254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pt-BR" sz="15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2006</a:t>
            </a:r>
            <a:endParaRPr lang="pt-BR" sz="32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31849" name="Rectangle 630"/>
          <p:cNvSpPr>
            <a:spLocks noChangeArrowheads="1"/>
          </p:cNvSpPr>
          <p:nvPr/>
        </p:nvSpPr>
        <p:spPr bwMode="auto">
          <a:xfrm>
            <a:off x="5699125" y="6318250"/>
            <a:ext cx="141545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Mulheres unidas</a:t>
            </a:r>
            <a:endParaRPr lang="pt-BR" altLang="pt-BR" sz="3200"/>
          </a:p>
        </p:txBody>
      </p:sp>
      <p:sp>
        <p:nvSpPr>
          <p:cNvPr id="31850" name="Rectangle 631"/>
          <p:cNvSpPr>
            <a:spLocks noChangeArrowheads="1"/>
          </p:cNvSpPr>
          <p:nvPr/>
        </p:nvSpPr>
        <p:spPr bwMode="auto">
          <a:xfrm>
            <a:off x="2579688" y="629285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500">
                <a:solidFill>
                  <a:srgbClr val="000000"/>
                </a:solidFill>
              </a:rPr>
              <a:t>Mulheres sexualmente ativas não unidas</a:t>
            </a:r>
            <a:endParaRPr lang="pt-BR" altLang="pt-BR" sz="3200"/>
          </a:p>
        </p:txBody>
      </p:sp>
    </p:spTree>
    <p:extLst>
      <p:ext uri="{BB962C8B-B14F-4D97-AF65-F5344CB8AC3E}">
        <p14:creationId xmlns:p14="http://schemas.microsoft.com/office/powerpoint/2010/main" val="1253639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2311400" y="646114"/>
            <a:ext cx="77993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0"/>
              <a:t>Porcentagem de mulheres que atualmente usam métodos modernos, segundo a mais recente fonte de obtenção, por método específico. PNDS 2006.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2271714" y="1860550"/>
            <a:ext cx="8137525" cy="3371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72" name="Line 5"/>
          <p:cNvSpPr>
            <a:spLocks noChangeShapeType="1"/>
          </p:cNvSpPr>
          <p:nvPr/>
        </p:nvSpPr>
        <p:spPr bwMode="auto">
          <a:xfrm>
            <a:off x="2271714" y="4392614"/>
            <a:ext cx="8137525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3" name="Line 6"/>
          <p:cNvSpPr>
            <a:spLocks noChangeShapeType="1"/>
          </p:cNvSpPr>
          <p:nvPr/>
        </p:nvSpPr>
        <p:spPr bwMode="auto">
          <a:xfrm>
            <a:off x="2271714" y="3546475"/>
            <a:ext cx="81375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4" name="Line 7"/>
          <p:cNvSpPr>
            <a:spLocks noChangeShapeType="1"/>
          </p:cNvSpPr>
          <p:nvPr/>
        </p:nvSpPr>
        <p:spPr bwMode="auto">
          <a:xfrm>
            <a:off x="2271714" y="2706689"/>
            <a:ext cx="8137525" cy="1587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5" name="Line 8"/>
          <p:cNvSpPr>
            <a:spLocks noChangeShapeType="1"/>
          </p:cNvSpPr>
          <p:nvPr/>
        </p:nvSpPr>
        <p:spPr bwMode="auto">
          <a:xfrm>
            <a:off x="2271714" y="1860550"/>
            <a:ext cx="8137525" cy="1588"/>
          </a:xfrm>
          <a:prstGeom prst="line">
            <a:avLst/>
          </a:prstGeom>
          <a:noFill/>
          <a:ln w="0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2271714" y="1860550"/>
            <a:ext cx="8137525" cy="3371850"/>
          </a:xfrm>
          <a:prstGeom prst="rect">
            <a:avLst/>
          </a:prstGeom>
          <a:noFill/>
          <a:ln w="7938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2570163" y="3086100"/>
            <a:ext cx="749300" cy="2146300"/>
          </a:xfrm>
          <a:prstGeom prst="rect">
            <a:avLst/>
          </a:prstGeom>
          <a:solidFill>
            <a:srgbClr val="FF66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78" name="Rectangle 11"/>
          <p:cNvSpPr>
            <a:spLocks noChangeArrowheads="1"/>
          </p:cNvSpPr>
          <p:nvPr/>
        </p:nvSpPr>
        <p:spPr bwMode="auto">
          <a:xfrm>
            <a:off x="3924300" y="4005264"/>
            <a:ext cx="750888" cy="1227137"/>
          </a:xfrm>
          <a:prstGeom prst="rect">
            <a:avLst/>
          </a:prstGeom>
          <a:solidFill>
            <a:srgbClr val="FF66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79" name="Rectangle 12"/>
          <p:cNvSpPr>
            <a:spLocks noChangeArrowheads="1"/>
          </p:cNvSpPr>
          <p:nvPr/>
        </p:nvSpPr>
        <p:spPr bwMode="auto">
          <a:xfrm>
            <a:off x="5280025" y="3232150"/>
            <a:ext cx="757238" cy="2000250"/>
          </a:xfrm>
          <a:prstGeom prst="rect">
            <a:avLst/>
          </a:prstGeom>
          <a:solidFill>
            <a:srgbClr val="FF66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0" name="Rectangle 13"/>
          <p:cNvSpPr>
            <a:spLocks noChangeArrowheads="1"/>
          </p:cNvSpPr>
          <p:nvPr/>
        </p:nvSpPr>
        <p:spPr bwMode="auto">
          <a:xfrm>
            <a:off x="6642100" y="4514850"/>
            <a:ext cx="750888" cy="717550"/>
          </a:xfrm>
          <a:prstGeom prst="rect">
            <a:avLst/>
          </a:prstGeom>
          <a:solidFill>
            <a:srgbClr val="FF66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1" name="Rectangle 14"/>
          <p:cNvSpPr>
            <a:spLocks noChangeArrowheads="1"/>
          </p:cNvSpPr>
          <p:nvPr/>
        </p:nvSpPr>
        <p:spPr bwMode="auto">
          <a:xfrm>
            <a:off x="7997825" y="4473576"/>
            <a:ext cx="750888" cy="758825"/>
          </a:xfrm>
          <a:prstGeom prst="rect">
            <a:avLst/>
          </a:prstGeom>
          <a:solidFill>
            <a:srgbClr val="FF66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2" name="Rectangle 15"/>
          <p:cNvSpPr>
            <a:spLocks noChangeArrowheads="1"/>
          </p:cNvSpPr>
          <p:nvPr/>
        </p:nvSpPr>
        <p:spPr bwMode="auto">
          <a:xfrm>
            <a:off x="9353550" y="4384676"/>
            <a:ext cx="749300" cy="847725"/>
          </a:xfrm>
          <a:prstGeom prst="rect">
            <a:avLst/>
          </a:prstGeom>
          <a:solidFill>
            <a:srgbClr val="FF66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3" name="Rectangle 16"/>
          <p:cNvSpPr>
            <a:spLocks noChangeArrowheads="1"/>
          </p:cNvSpPr>
          <p:nvPr/>
        </p:nvSpPr>
        <p:spPr bwMode="auto">
          <a:xfrm>
            <a:off x="2570163" y="2722564"/>
            <a:ext cx="749300" cy="363537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4" name="Rectangle 17"/>
          <p:cNvSpPr>
            <a:spLocks noChangeArrowheads="1"/>
          </p:cNvSpPr>
          <p:nvPr/>
        </p:nvSpPr>
        <p:spPr bwMode="auto">
          <a:xfrm>
            <a:off x="3924300" y="3473451"/>
            <a:ext cx="750888" cy="531813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5" name="Rectangle 18"/>
          <p:cNvSpPr>
            <a:spLocks noChangeArrowheads="1"/>
          </p:cNvSpPr>
          <p:nvPr/>
        </p:nvSpPr>
        <p:spPr bwMode="auto">
          <a:xfrm>
            <a:off x="5280025" y="2747964"/>
            <a:ext cx="757238" cy="484187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6" name="Rectangle 19"/>
          <p:cNvSpPr>
            <a:spLocks noChangeArrowheads="1"/>
          </p:cNvSpPr>
          <p:nvPr/>
        </p:nvSpPr>
        <p:spPr bwMode="auto">
          <a:xfrm>
            <a:off x="6642100" y="4489450"/>
            <a:ext cx="750888" cy="25400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7" name="Rectangle 20"/>
          <p:cNvSpPr>
            <a:spLocks noChangeArrowheads="1"/>
          </p:cNvSpPr>
          <p:nvPr/>
        </p:nvSpPr>
        <p:spPr bwMode="auto">
          <a:xfrm>
            <a:off x="7997825" y="4441825"/>
            <a:ext cx="750888" cy="31750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8" name="Rectangle 21"/>
          <p:cNvSpPr>
            <a:spLocks noChangeArrowheads="1"/>
          </p:cNvSpPr>
          <p:nvPr/>
        </p:nvSpPr>
        <p:spPr bwMode="auto">
          <a:xfrm>
            <a:off x="9353550" y="4321175"/>
            <a:ext cx="749300" cy="63500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89" name="Rectangle 22"/>
          <p:cNvSpPr>
            <a:spLocks noChangeArrowheads="1"/>
          </p:cNvSpPr>
          <p:nvPr/>
        </p:nvSpPr>
        <p:spPr bwMode="auto">
          <a:xfrm>
            <a:off x="2570163" y="1876425"/>
            <a:ext cx="749300" cy="846138"/>
          </a:xfrm>
          <a:prstGeom prst="rect">
            <a:avLst/>
          </a:prstGeom>
          <a:solidFill>
            <a:srgbClr val="00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90" name="Rectangle 23"/>
          <p:cNvSpPr>
            <a:spLocks noChangeArrowheads="1"/>
          </p:cNvSpPr>
          <p:nvPr/>
        </p:nvSpPr>
        <p:spPr bwMode="auto">
          <a:xfrm>
            <a:off x="3924300" y="1965326"/>
            <a:ext cx="750888" cy="1508125"/>
          </a:xfrm>
          <a:prstGeom prst="rect">
            <a:avLst/>
          </a:prstGeom>
          <a:solidFill>
            <a:srgbClr val="00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91" name="Rectangle 24"/>
          <p:cNvSpPr>
            <a:spLocks noChangeArrowheads="1"/>
          </p:cNvSpPr>
          <p:nvPr/>
        </p:nvSpPr>
        <p:spPr bwMode="auto">
          <a:xfrm>
            <a:off x="5280025" y="2141539"/>
            <a:ext cx="757238" cy="606425"/>
          </a:xfrm>
          <a:prstGeom prst="rect">
            <a:avLst/>
          </a:prstGeom>
          <a:solidFill>
            <a:srgbClr val="00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92" name="Rectangle 25"/>
          <p:cNvSpPr>
            <a:spLocks noChangeArrowheads="1"/>
          </p:cNvSpPr>
          <p:nvPr/>
        </p:nvSpPr>
        <p:spPr bwMode="auto">
          <a:xfrm>
            <a:off x="6642100" y="4465638"/>
            <a:ext cx="750888" cy="23812"/>
          </a:xfrm>
          <a:prstGeom prst="rect">
            <a:avLst/>
          </a:prstGeom>
          <a:solidFill>
            <a:srgbClr val="00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93" name="Rectangle 26"/>
          <p:cNvSpPr>
            <a:spLocks noChangeArrowheads="1"/>
          </p:cNvSpPr>
          <p:nvPr/>
        </p:nvSpPr>
        <p:spPr bwMode="auto">
          <a:xfrm>
            <a:off x="7997825" y="4433889"/>
            <a:ext cx="750888" cy="7937"/>
          </a:xfrm>
          <a:prstGeom prst="rect">
            <a:avLst/>
          </a:prstGeom>
          <a:solidFill>
            <a:srgbClr val="00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94" name="Rectangle 27"/>
          <p:cNvSpPr>
            <a:spLocks noChangeArrowheads="1"/>
          </p:cNvSpPr>
          <p:nvPr/>
        </p:nvSpPr>
        <p:spPr bwMode="auto">
          <a:xfrm>
            <a:off x="9353550" y="4313239"/>
            <a:ext cx="749300" cy="7937"/>
          </a:xfrm>
          <a:prstGeom prst="rect">
            <a:avLst/>
          </a:prstGeom>
          <a:solidFill>
            <a:srgbClr val="00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95" name="Rectangle 28"/>
          <p:cNvSpPr>
            <a:spLocks noChangeArrowheads="1"/>
          </p:cNvSpPr>
          <p:nvPr/>
        </p:nvSpPr>
        <p:spPr bwMode="auto">
          <a:xfrm>
            <a:off x="5280025" y="2020888"/>
            <a:ext cx="757238" cy="120650"/>
          </a:xfrm>
          <a:prstGeom prst="rect">
            <a:avLst/>
          </a:prstGeom>
          <a:solidFill>
            <a:srgbClr val="FF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96" name="Rectangle 29"/>
          <p:cNvSpPr>
            <a:spLocks noChangeArrowheads="1"/>
          </p:cNvSpPr>
          <p:nvPr/>
        </p:nvSpPr>
        <p:spPr bwMode="auto">
          <a:xfrm>
            <a:off x="6642100" y="1908176"/>
            <a:ext cx="750888" cy="2557463"/>
          </a:xfrm>
          <a:prstGeom prst="rect">
            <a:avLst/>
          </a:prstGeom>
          <a:solidFill>
            <a:srgbClr val="FF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97" name="Rectangle 30"/>
          <p:cNvSpPr>
            <a:spLocks noChangeArrowheads="1"/>
          </p:cNvSpPr>
          <p:nvPr/>
        </p:nvSpPr>
        <p:spPr bwMode="auto">
          <a:xfrm>
            <a:off x="7997825" y="1908176"/>
            <a:ext cx="750888" cy="2525713"/>
          </a:xfrm>
          <a:prstGeom prst="rect">
            <a:avLst/>
          </a:prstGeom>
          <a:solidFill>
            <a:srgbClr val="FF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98" name="Rectangle 31"/>
          <p:cNvSpPr>
            <a:spLocks noChangeArrowheads="1"/>
          </p:cNvSpPr>
          <p:nvPr/>
        </p:nvSpPr>
        <p:spPr bwMode="auto">
          <a:xfrm>
            <a:off x="9353550" y="2085976"/>
            <a:ext cx="749300" cy="2227263"/>
          </a:xfrm>
          <a:prstGeom prst="rect">
            <a:avLst/>
          </a:prstGeom>
          <a:solidFill>
            <a:srgbClr val="FF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799" name="Rectangle 32"/>
          <p:cNvSpPr>
            <a:spLocks noChangeArrowheads="1"/>
          </p:cNvSpPr>
          <p:nvPr/>
        </p:nvSpPr>
        <p:spPr bwMode="auto">
          <a:xfrm>
            <a:off x="2570163" y="1868489"/>
            <a:ext cx="749300" cy="7937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00" name="Rectangle 33"/>
          <p:cNvSpPr>
            <a:spLocks noChangeArrowheads="1"/>
          </p:cNvSpPr>
          <p:nvPr/>
        </p:nvSpPr>
        <p:spPr bwMode="auto">
          <a:xfrm>
            <a:off x="3924300" y="1957389"/>
            <a:ext cx="750888" cy="7937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01" name="Rectangle 34"/>
          <p:cNvSpPr>
            <a:spLocks noChangeArrowheads="1"/>
          </p:cNvSpPr>
          <p:nvPr/>
        </p:nvSpPr>
        <p:spPr bwMode="auto">
          <a:xfrm>
            <a:off x="5280025" y="1957388"/>
            <a:ext cx="757238" cy="63500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02" name="Rectangle 35"/>
          <p:cNvSpPr>
            <a:spLocks noChangeArrowheads="1"/>
          </p:cNvSpPr>
          <p:nvPr/>
        </p:nvSpPr>
        <p:spPr bwMode="auto">
          <a:xfrm>
            <a:off x="6642100" y="1876425"/>
            <a:ext cx="750888" cy="31750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03" name="Rectangle 36"/>
          <p:cNvSpPr>
            <a:spLocks noChangeArrowheads="1"/>
          </p:cNvSpPr>
          <p:nvPr/>
        </p:nvSpPr>
        <p:spPr bwMode="auto">
          <a:xfrm>
            <a:off x="7997825" y="1900239"/>
            <a:ext cx="750888" cy="7937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04" name="Rectangle 37"/>
          <p:cNvSpPr>
            <a:spLocks noChangeArrowheads="1"/>
          </p:cNvSpPr>
          <p:nvPr/>
        </p:nvSpPr>
        <p:spPr bwMode="auto">
          <a:xfrm>
            <a:off x="9353550" y="1931989"/>
            <a:ext cx="749300" cy="153987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05" name="Rectangle 38"/>
          <p:cNvSpPr>
            <a:spLocks noChangeArrowheads="1"/>
          </p:cNvSpPr>
          <p:nvPr/>
        </p:nvSpPr>
        <p:spPr bwMode="auto">
          <a:xfrm>
            <a:off x="2570163" y="1860550"/>
            <a:ext cx="749300" cy="7938"/>
          </a:xfrm>
          <a:prstGeom prst="rect">
            <a:avLst/>
          </a:prstGeom>
          <a:solidFill>
            <a:srgbClr val="0066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06" name="Rectangle 39"/>
          <p:cNvSpPr>
            <a:spLocks noChangeArrowheads="1"/>
          </p:cNvSpPr>
          <p:nvPr/>
        </p:nvSpPr>
        <p:spPr bwMode="auto">
          <a:xfrm>
            <a:off x="3924300" y="1860550"/>
            <a:ext cx="750888" cy="96838"/>
          </a:xfrm>
          <a:prstGeom prst="rect">
            <a:avLst/>
          </a:prstGeom>
          <a:solidFill>
            <a:srgbClr val="0066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07" name="Rectangle 40"/>
          <p:cNvSpPr>
            <a:spLocks noChangeArrowheads="1"/>
          </p:cNvSpPr>
          <p:nvPr/>
        </p:nvSpPr>
        <p:spPr bwMode="auto">
          <a:xfrm>
            <a:off x="5280025" y="1860550"/>
            <a:ext cx="757238" cy="96838"/>
          </a:xfrm>
          <a:prstGeom prst="rect">
            <a:avLst/>
          </a:prstGeom>
          <a:solidFill>
            <a:srgbClr val="0066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08" name="Rectangle 41"/>
          <p:cNvSpPr>
            <a:spLocks noChangeArrowheads="1"/>
          </p:cNvSpPr>
          <p:nvPr/>
        </p:nvSpPr>
        <p:spPr bwMode="auto">
          <a:xfrm>
            <a:off x="6642100" y="1860551"/>
            <a:ext cx="750888" cy="15875"/>
          </a:xfrm>
          <a:prstGeom prst="rect">
            <a:avLst/>
          </a:prstGeom>
          <a:solidFill>
            <a:srgbClr val="0066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09" name="Rectangle 42"/>
          <p:cNvSpPr>
            <a:spLocks noChangeArrowheads="1"/>
          </p:cNvSpPr>
          <p:nvPr/>
        </p:nvSpPr>
        <p:spPr bwMode="auto">
          <a:xfrm>
            <a:off x="7997825" y="1860550"/>
            <a:ext cx="750888" cy="39688"/>
          </a:xfrm>
          <a:prstGeom prst="rect">
            <a:avLst/>
          </a:prstGeom>
          <a:solidFill>
            <a:srgbClr val="0066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10" name="Rectangle 43"/>
          <p:cNvSpPr>
            <a:spLocks noChangeArrowheads="1"/>
          </p:cNvSpPr>
          <p:nvPr/>
        </p:nvSpPr>
        <p:spPr bwMode="auto">
          <a:xfrm>
            <a:off x="9353550" y="1860550"/>
            <a:ext cx="749300" cy="71438"/>
          </a:xfrm>
          <a:prstGeom prst="rect">
            <a:avLst/>
          </a:prstGeom>
          <a:solidFill>
            <a:srgbClr val="0066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11" name="Line 44"/>
          <p:cNvSpPr>
            <a:spLocks noChangeShapeType="1"/>
          </p:cNvSpPr>
          <p:nvPr/>
        </p:nvSpPr>
        <p:spPr bwMode="auto">
          <a:xfrm>
            <a:off x="2271714" y="1860550"/>
            <a:ext cx="1587" cy="33718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12" name="Line 45"/>
          <p:cNvSpPr>
            <a:spLocks noChangeShapeType="1"/>
          </p:cNvSpPr>
          <p:nvPr/>
        </p:nvSpPr>
        <p:spPr bwMode="auto">
          <a:xfrm>
            <a:off x="2230439" y="5232400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13" name="Line 46"/>
          <p:cNvSpPr>
            <a:spLocks noChangeShapeType="1"/>
          </p:cNvSpPr>
          <p:nvPr/>
        </p:nvSpPr>
        <p:spPr bwMode="auto">
          <a:xfrm>
            <a:off x="2230439" y="4392614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14" name="Line 47"/>
          <p:cNvSpPr>
            <a:spLocks noChangeShapeType="1"/>
          </p:cNvSpPr>
          <p:nvPr/>
        </p:nvSpPr>
        <p:spPr bwMode="auto">
          <a:xfrm>
            <a:off x="2230439" y="3546475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15" name="Line 48"/>
          <p:cNvSpPr>
            <a:spLocks noChangeShapeType="1"/>
          </p:cNvSpPr>
          <p:nvPr/>
        </p:nvSpPr>
        <p:spPr bwMode="auto">
          <a:xfrm>
            <a:off x="2230439" y="2706689"/>
            <a:ext cx="4127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16" name="Line 49"/>
          <p:cNvSpPr>
            <a:spLocks noChangeShapeType="1"/>
          </p:cNvSpPr>
          <p:nvPr/>
        </p:nvSpPr>
        <p:spPr bwMode="auto">
          <a:xfrm>
            <a:off x="2230439" y="1860550"/>
            <a:ext cx="412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17" name="Line 50"/>
          <p:cNvSpPr>
            <a:spLocks noChangeShapeType="1"/>
          </p:cNvSpPr>
          <p:nvPr/>
        </p:nvSpPr>
        <p:spPr bwMode="auto">
          <a:xfrm>
            <a:off x="2271714" y="5232400"/>
            <a:ext cx="81375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18" name="Line 51"/>
          <p:cNvSpPr>
            <a:spLocks noChangeShapeType="1"/>
          </p:cNvSpPr>
          <p:nvPr/>
        </p:nvSpPr>
        <p:spPr bwMode="auto">
          <a:xfrm flipV="1">
            <a:off x="2271714" y="5232400"/>
            <a:ext cx="1587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19" name="Line 52"/>
          <p:cNvSpPr>
            <a:spLocks noChangeShapeType="1"/>
          </p:cNvSpPr>
          <p:nvPr/>
        </p:nvSpPr>
        <p:spPr bwMode="auto">
          <a:xfrm flipV="1">
            <a:off x="3625850" y="5232400"/>
            <a:ext cx="1588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20" name="Line 53"/>
          <p:cNvSpPr>
            <a:spLocks noChangeShapeType="1"/>
          </p:cNvSpPr>
          <p:nvPr/>
        </p:nvSpPr>
        <p:spPr bwMode="auto">
          <a:xfrm flipV="1">
            <a:off x="4981575" y="5232400"/>
            <a:ext cx="1588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21" name="Line 54"/>
          <p:cNvSpPr>
            <a:spLocks noChangeShapeType="1"/>
          </p:cNvSpPr>
          <p:nvPr/>
        </p:nvSpPr>
        <p:spPr bwMode="auto">
          <a:xfrm flipV="1">
            <a:off x="6343650" y="5232400"/>
            <a:ext cx="1588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22" name="Line 55"/>
          <p:cNvSpPr>
            <a:spLocks noChangeShapeType="1"/>
          </p:cNvSpPr>
          <p:nvPr/>
        </p:nvSpPr>
        <p:spPr bwMode="auto">
          <a:xfrm flipV="1">
            <a:off x="7699375" y="5232400"/>
            <a:ext cx="1588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23" name="Line 56"/>
          <p:cNvSpPr>
            <a:spLocks noChangeShapeType="1"/>
          </p:cNvSpPr>
          <p:nvPr/>
        </p:nvSpPr>
        <p:spPr bwMode="auto">
          <a:xfrm flipV="1">
            <a:off x="9055100" y="5232400"/>
            <a:ext cx="1588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24" name="Line 57"/>
          <p:cNvSpPr>
            <a:spLocks noChangeShapeType="1"/>
          </p:cNvSpPr>
          <p:nvPr/>
        </p:nvSpPr>
        <p:spPr bwMode="auto">
          <a:xfrm flipV="1">
            <a:off x="10409239" y="5232400"/>
            <a:ext cx="1587" cy="396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2825" name="Rectangle 58"/>
          <p:cNvSpPr>
            <a:spLocks noChangeArrowheads="1"/>
          </p:cNvSpPr>
          <p:nvPr/>
        </p:nvSpPr>
        <p:spPr bwMode="auto">
          <a:xfrm>
            <a:off x="2719388" y="4086225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63,6</a:t>
            </a:r>
            <a:endParaRPr lang="pt-BR" altLang="pt-BR"/>
          </a:p>
        </p:txBody>
      </p:sp>
      <p:sp>
        <p:nvSpPr>
          <p:cNvPr id="32826" name="Rectangle 59"/>
          <p:cNvSpPr>
            <a:spLocks noChangeArrowheads="1"/>
          </p:cNvSpPr>
          <p:nvPr/>
        </p:nvSpPr>
        <p:spPr bwMode="auto">
          <a:xfrm>
            <a:off x="4075113" y="4546600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36,4</a:t>
            </a:r>
            <a:endParaRPr lang="pt-BR" altLang="pt-BR"/>
          </a:p>
        </p:txBody>
      </p:sp>
      <p:sp>
        <p:nvSpPr>
          <p:cNvPr id="32827" name="Rectangle 60"/>
          <p:cNvSpPr>
            <a:spLocks noChangeArrowheads="1"/>
          </p:cNvSpPr>
          <p:nvPr/>
        </p:nvSpPr>
        <p:spPr bwMode="auto">
          <a:xfrm>
            <a:off x="5437188" y="4159250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59,4</a:t>
            </a:r>
            <a:endParaRPr lang="pt-BR" altLang="pt-BR"/>
          </a:p>
        </p:txBody>
      </p:sp>
      <p:sp>
        <p:nvSpPr>
          <p:cNvPr id="32828" name="Rectangle 61"/>
          <p:cNvSpPr>
            <a:spLocks noChangeArrowheads="1"/>
          </p:cNvSpPr>
          <p:nvPr/>
        </p:nvSpPr>
        <p:spPr bwMode="auto">
          <a:xfrm>
            <a:off x="6792913" y="4795839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21,3</a:t>
            </a:r>
            <a:endParaRPr lang="pt-BR" altLang="pt-BR"/>
          </a:p>
        </p:txBody>
      </p:sp>
      <p:sp>
        <p:nvSpPr>
          <p:cNvPr id="32829" name="Rectangle 62"/>
          <p:cNvSpPr>
            <a:spLocks noChangeArrowheads="1"/>
          </p:cNvSpPr>
          <p:nvPr/>
        </p:nvSpPr>
        <p:spPr bwMode="auto">
          <a:xfrm>
            <a:off x="8148638" y="4779964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22,6</a:t>
            </a:r>
            <a:endParaRPr lang="pt-BR" altLang="pt-BR"/>
          </a:p>
        </p:txBody>
      </p:sp>
      <p:sp>
        <p:nvSpPr>
          <p:cNvPr id="32830" name="Rectangle 63"/>
          <p:cNvSpPr>
            <a:spLocks noChangeArrowheads="1"/>
          </p:cNvSpPr>
          <p:nvPr/>
        </p:nvSpPr>
        <p:spPr bwMode="auto">
          <a:xfrm>
            <a:off x="9502775" y="4732339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25,1</a:t>
            </a:r>
            <a:endParaRPr lang="pt-BR" altLang="pt-BR"/>
          </a:p>
        </p:txBody>
      </p:sp>
      <p:sp>
        <p:nvSpPr>
          <p:cNvPr id="32831" name="Rectangle 64"/>
          <p:cNvSpPr>
            <a:spLocks noChangeArrowheads="1"/>
          </p:cNvSpPr>
          <p:nvPr/>
        </p:nvSpPr>
        <p:spPr bwMode="auto">
          <a:xfrm>
            <a:off x="2692400" y="2771775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10,7</a:t>
            </a:r>
            <a:endParaRPr lang="pt-BR" altLang="pt-BR"/>
          </a:p>
        </p:txBody>
      </p:sp>
      <p:sp>
        <p:nvSpPr>
          <p:cNvPr id="32832" name="Rectangle 65"/>
          <p:cNvSpPr>
            <a:spLocks noChangeArrowheads="1"/>
          </p:cNvSpPr>
          <p:nvPr/>
        </p:nvSpPr>
        <p:spPr bwMode="auto">
          <a:xfrm>
            <a:off x="4048125" y="3609975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15,7</a:t>
            </a:r>
            <a:endParaRPr lang="pt-BR" altLang="pt-BR"/>
          </a:p>
        </p:txBody>
      </p:sp>
      <p:sp>
        <p:nvSpPr>
          <p:cNvPr id="32833" name="Rectangle 66"/>
          <p:cNvSpPr>
            <a:spLocks noChangeArrowheads="1"/>
          </p:cNvSpPr>
          <p:nvPr/>
        </p:nvSpPr>
        <p:spPr bwMode="auto">
          <a:xfrm>
            <a:off x="5410200" y="2860675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14,2</a:t>
            </a:r>
            <a:endParaRPr lang="pt-BR" altLang="pt-BR"/>
          </a:p>
        </p:txBody>
      </p:sp>
      <p:sp>
        <p:nvSpPr>
          <p:cNvPr id="32834" name="Rectangle 67"/>
          <p:cNvSpPr>
            <a:spLocks noChangeArrowheads="1"/>
          </p:cNvSpPr>
          <p:nvPr/>
        </p:nvSpPr>
        <p:spPr bwMode="auto">
          <a:xfrm>
            <a:off x="6792913" y="3109914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75,7</a:t>
            </a:r>
            <a:endParaRPr lang="pt-BR" altLang="pt-BR"/>
          </a:p>
        </p:txBody>
      </p:sp>
      <p:sp>
        <p:nvSpPr>
          <p:cNvPr id="32835" name="Rectangle 68"/>
          <p:cNvSpPr>
            <a:spLocks noChangeArrowheads="1"/>
          </p:cNvSpPr>
          <p:nvPr/>
        </p:nvSpPr>
        <p:spPr bwMode="auto">
          <a:xfrm>
            <a:off x="8148638" y="3094039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74,9</a:t>
            </a:r>
            <a:endParaRPr lang="pt-BR" altLang="pt-BR"/>
          </a:p>
        </p:txBody>
      </p:sp>
      <p:sp>
        <p:nvSpPr>
          <p:cNvPr id="32836" name="Rectangle 69"/>
          <p:cNvSpPr>
            <a:spLocks noChangeArrowheads="1"/>
          </p:cNvSpPr>
          <p:nvPr/>
        </p:nvSpPr>
        <p:spPr bwMode="auto">
          <a:xfrm>
            <a:off x="9502775" y="3125789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66,0</a:t>
            </a:r>
            <a:endParaRPr lang="pt-BR" altLang="pt-BR"/>
          </a:p>
        </p:txBody>
      </p:sp>
      <p:sp>
        <p:nvSpPr>
          <p:cNvPr id="32837" name="Rectangle 70"/>
          <p:cNvSpPr>
            <a:spLocks noChangeArrowheads="1"/>
          </p:cNvSpPr>
          <p:nvPr/>
        </p:nvSpPr>
        <p:spPr bwMode="auto">
          <a:xfrm>
            <a:off x="5410200" y="2311400"/>
            <a:ext cx="444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17,9</a:t>
            </a:r>
            <a:endParaRPr lang="pt-BR" altLang="pt-BR"/>
          </a:p>
        </p:txBody>
      </p:sp>
      <p:sp>
        <p:nvSpPr>
          <p:cNvPr id="32838" name="Rectangle 71"/>
          <p:cNvSpPr>
            <a:spLocks noChangeArrowheads="1"/>
          </p:cNvSpPr>
          <p:nvPr/>
        </p:nvSpPr>
        <p:spPr bwMode="auto">
          <a:xfrm>
            <a:off x="4048125" y="2586039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44,7</a:t>
            </a:r>
            <a:endParaRPr lang="pt-BR" altLang="pt-BR"/>
          </a:p>
        </p:txBody>
      </p:sp>
      <p:sp>
        <p:nvSpPr>
          <p:cNvPr id="32839" name="Rectangle 72"/>
          <p:cNvSpPr>
            <a:spLocks noChangeArrowheads="1"/>
          </p:cNvSpPr>
          <p:nvPr/>
        </p:nvSpPr>
        <p:spPr bwMode="auto">
          <a:xfrm>
            <a:off x="2692400" y="2166939"/>
            <a:ext cx="444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25,3</a:t>
            </a:r>
            <a:endParaRPr lang="pt-BR" altLang="pt-BR"/>
          </a:p>
        </p:txBody>
      </p:sp>
      <p:sp>
        <p:nvSpPr>
          <p:cNvPr id="32840" name="Rectangle 73"/>
          <p:cNvSpPr>
            <a:spLocks noChangeArrowheads="1"/>
          </p:cNvSpPr>
          <p:nvPr/>
        </p:nvSpPr>
        <p:spPr bwMode="auto">
          <a:xfrm>
            <a:off x="1949450" y="5148263"/>
            <a:ext cx="22121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>
                <a:solidFill>
                  <a:srgbClr val="000000"/>
                </a:solidFill>
              </a:rPr>
              <a:t>0%</a:t>
            </a:r>
            <a:endParaRPr lang="pt-BR" altLang="pt-BR" sz="1200"/>
          </a:p>
        </p:txBody>
      </p:sp>
      <p:sp>
        <p:nvSpPr>
          <p:cNvPr id="32841" name="Rectangle 74"/>
          <p:cNvSpPr>
            <a:spLocks noChangeArrowheads="1"/>
          </p:cNvSpPr>
          <p:nvPr/>
        </p:nvSpPr>
        <p:spPr bwMode="auto">
          <a:xfrm>
            <a:off x="1884363" y="4310063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>
                <a:solidFill>
                  <a:srgbClr val="000000"/>
                </a:solidFill>
              </a:rPr>
              <a:t>25%</a:t>
            </a:r>
            <a:endParaRPr lang="pt-BR" altLang="pt-BR" sz="1200"/>
          </a:p>
        </p:txBody>
      </p:sp>
      <p:sp>
        <p:nvSpPr>
          <p:cNvPr id="32842" name="Rectangle 75"/>
          <p:cNvSpPr>
            <a:spLocks noChangeArrowheads="1"/>
          </p:cNvSpPr>
          <p:nvPr/>
        </p:nvSpPr>
        <p:spPr bwMode="auto">
          <a:xfrm>
            <a:off x="1884363" y="3462338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>
                <a:solidFill>
                  <a:srgbClr val="000000"/>
                </a:solidFill>
              </a:rPr>
              <a:t>50%</a:t>
            </a:r>
            <a:endParaRPr lang="pt-BR" altLang="pt-BR" sz="1200"/>
          </a:p>
        </p:txBody>
      </p:sp>
      <p:sp>
        <p:nvSpPr>
          <p:cNvPr id="32843" name="Rectangle 76"/>
          <p:cNvSpPr>
            <a:spLocks noChangeArrowheads="1"/>
          </p:cNvSpPr>
          <p:nvPr/>
        </p:nvSpPr>
        <p:spPr bwMode="auto">
          <a:xfrm>
            <a:off x="1884363" y="2622550"/>
            <a:ext cx="30617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>
                <a:solidFill>
                  <a:srgbClr val="000000"/>
                </a:solidFill>
              </a:rPr>
              <a:t>75%</a:t>
            </a:r>
            <a:endParaRPr lang="pt-BR" altLang="pt-BR" sz="1200"/>
          </a:p>
        </p:txBody>
      </p:sp>
      <p:sp>
        <p:nvSpPr>
          <p:cNvPr id="32844" name="Rectangle 77"/>
          <p:cNvSpPr>
            <a:spLocks noChangeArrowheads="1"/>
          </p:cNvSpPr>
          <p:nvPr/>
        </p:nvSpPr>
        <p:spPr bwMode="auto">
          <a:xfrm>
            <a:off x="1820864" y="1776413"/>
            <a:ext cx="39113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200">
                <a:solidFill>
                  <a:srgbClr val="000000"/>
                </a:solidFill>
              </a:rPr>
              <a:t>100%</a:t>
            </a:r>
            <a:endParaRPr lang="pt-BR" altLang="pt-BR" sz="1200"/>
          </a:p>
        </p:txBody>
      </p:sp>
      <p:sp>
        <p:nvSpPr>
          <p:cNvPr id="32845" name="Rectangle 78"/>
          <p:cNvSpPr>
            <a:spLocks noChangeArrowheads="1"/>
          </p:cNvSpPr>
          <p:nvPr/>
        </p:nvSpPr>
        <p:spPr bwMode="auto">
          <a:xfrm>
            <a:off x="2384034" y="5308601"/>
            <a:ext cx="106599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>
                <a:solidFill>
                  <a:srgbClr val="000000"/>
                </a:solidFill>
              </a:rPr>
              <a:t>Esterilização </a:t>
            </a:r>
          </a:p>
          <a:p>
            <a:pPr algn="ctr" eaLnBrk="1" hangingPunct="1"/>
            <a:r>
              <a:rPr lang="pt-BR" altLang="pt-BR" sz="1400">
                <a:solidFill>
                  <a:srgbClr val="000000"/>
                </a:solidFill>
              </a:rPr>
              <a:t>feminina</a:t>
            </a:r>
          </a:p>
        </p:txBody>
      </p:sp>
      <p:sp>
        <p:nvSpPr>
          <p:cNvPr id="32846" name="Rectangle 79"/>
          <p:cNvSpPr>
            <a:spLocks noChangeArrowheads="1"/>
          </p:cNvSpPr>
          <p:nvPr/>
        </p:nvSpPr>
        <p:spPr bwMode="auto">
          <a:xfrm>
            <a:off x="3824136" y="5287964"/>
            <a:ext cx="10163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>
                <a:solidFill>
                  <a:srgbClr val="000000"/>
                </a:solidFill>
              </a:rPr>
              <a:t>Esterilização</a:t>
            </a:r>
          </a:p>
          <a:p>
            <a:pPr algn="ctr" eaLnBrk="1" hangingPunct="1"/>
            <a:r>
              <a:rPr lang="pt-BR" altLang="pt-BR" sz="1400">
                <a:solidFill>
                  <a:srgbClr val="000000"/>
                </a:solidFill>
              </a:rPr>
              <a:t>masculina</a:t>
            </a:r>
          </a:p>
        </p:txBody>
      </p:sp>
      <p:sp>
        <p:nvSpPr>
          <p:cNvPr id="32847" name="Rectangle 80"/>
          <p:cNvSpPr>
            <a:spLocks noChangeArrowheads="1"/>
          </p:cNvSpPr>
          <p:nvPr/>
        </p:nvSpPr>
        <p:spPr bwMode="auto">
          <a:xfrm>
            <a:off x="5214068" y="5308600"/>
            <a:ext cx="50815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>
                <a:solidFill>
                  <a:srgbClr val="000000"/>
                </a:solidFill>
              </a:rPr>
              <a:t>    DIU</a:t>
            </a:r>
            <a:endParaRPr lang="pt-BR" altLang="pt-BR" sz="1400"/>
          </a:p>
        </p:txBody>
      </p:sp>
      <p:sp>
        <p:nvSpPr>
          <p:cNvPr id="32848" name="Rectangle 81"/>
          <p:cNvSpPr>
            <a:spLocks noChangeArrowheads="1"/>
          </p:cNvSpPr>
          <p:nvPr/>
        </p:nvSpPr>
        <p:spPr bwMode="auto">
          <a:xfrm>
            <a:off x="6516733" y="5308600"/>
            <a:ext cx="64761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>
                <a:solidFill>
                  <a:srgbClr val="000000"/>
                </a:solidFill>
              </a:rPr>
              <a:t>    Pílula</a:t>
            </a:r>
            <a:endParaRPr lang="pt-BR" altLang="pt-BR" sz="1400"/>
          </a:p>
        </p:txBody>
      </p:sp>
      <p:sp>
        <p:nvSpPr>
          <p:cNvPr id="32849" name="Rectangle 82"/>
          <p:cNvSpPr>
            <a:spLocks noChangeArrowheads="1"/>
          </p:cNvSpPr>
          <p:nvPr/>
        </p:nvSpPr>
        <p:spPr bwMode="auto">
          <a:xfrm>
            <a:off x="7875203" y="5308601"/>
            <a:ext cx="10643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>
                <a:solidFill>
                  <a:srgbClr val="000000"/>
                </a:solidFill>
              </a:rPr>
              <a:t>Injeção</a:t>
            </a:r>
          </a:p>
          <a:p>
            <a:pPr algn="ctr" eaLnBrk="1" hangingPunct="1"/>
            <a:r>
              <a:rPr lang="pt-BR" altLang="pt-BR" sz="1400">
                <a:solidFill>
                  <a:srgbClr val="000000"/>
                </a:solidFill>
              </a:rPr>
              <a:t>contraceptiva</a:t>
            </a:r>
            <a:endParaRPr lang="pt-BR" altLang="pt-BR" sz="1400"/>
          </a:p>
        </p:txBody>
      </p:sp>
      <p:sp>
        <p:nvSpPr>
          <p:cNvPr id="32850" name="Rectangle 83"/>
          <p:cNvSpPr>
            <a:spLocks noChangeArrowheads="1"/>
          </p:cNvSpPr>
          <p:nvPr/>
        </p:nvSpPr>
        <p:spPr bwMode="auto">
          <a:xfrm>
            <a:off x="9343061" y="5308601"/>
            <a:ext cx="8560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400">
                <a:solidFill>
                  <a:srgbClr val="000000"/>
                </a:solidFill>
              </a:rPr>
              <a:t>Camisinha</a:t>
            </a:r>
          </a:p>
          <a:p>
            <a:pPr algn="ctr" eaLnBrk="1" hangingPunct="1"/>
            <a:r>
              <a:rPr lang="pt-BR" altLang="pt-BR" sz="1400">
                <a:solidFill>
                  <a:srgbClr val="000000"/>
                </a:solidFill>
              </a:rPr>
              <a:t> masculina</a:t>
            </a:r>
            <a:endParaRPr lang="pt-BR" altLang="pt-BR" sz="1400"/>
          </a:p>
        </p:txBody>
      </p:sp>
      <p:sp>
        <p:nvSpPr>
          <p:cNvPr id="32851" name="Rectangle 84"/>
          <p:cNvSpPr>
            <a:spLocks noChangeArrowheads="1"/>
          </p:cNvSpPr>
          <p:nvPr/>
        </p:nvSpPr>
        <p:spPr bwMode="auto">
          <a:xfrm>
            <a:off x="2239963" y="5967414"/>
            <a:ext cx="177800" cy="198437"/>
          </a:xfrm>
          <a:prstGeom prst="rect">
            <a:avLst/>
          </a:prstGeom>
          <a:solidFill>
            <a:srgbClr val="FF66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52" name="Rectangle 85"/>
          <p:cNvSpPr>
            <a:spLocks noChangeArrowheads="1"/>
          </p:cNvSpPr>
          <p:nvPr/>
        </p:nvSpPr>
        <p:spPr bwMode="auto">
          <a:xfrm>
            <a:off x="2457450" y="5945189"/>
            <a:ext cx="2324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Serviço de saúde do SUS</a:t>
            </a:r>
            <a:endParaRPr lang="pt-BR" altLang="pt-BR" sz="1600"/>
          </a:p>
        </p:txBody>
      </p:sp>
      <p:sp>
        <p:nvSpPr>
          <p:cNvPr id="32853" name="Rectangle 86"/>
          <p:cNvSpPr>
            <a:spLocks noChangeArrowheads="1"/>
          </p:cNvSpPr>
          <p:nvPr/>
        </p:nvSpPr>
        <p:spPr bwMode="auto">
          <a:xfrm>
            <a:off x="5283200" y="5967414"/>
            <a:ext cx="177800" cy="198437"/>
          </a:xfrm>
          <a:prstGeom prst="rect">
            <a:avLst/>
          </a:prstGeom>
          <a:solidFill>
            <a:srgbClr val="00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54" name="Rectangle 87"/>
          <p:cNvSpPr>
            <a:spLocks noChangeArrowheads="1"/>
          </p:cNvSpPr>
          <p:nvPr/>
        </p:nvSpPr>
        <p:spPr bwMode="auto">
          <a:xfrm>
            <a:off x="5500688" y="5822951"/>
            <a:ext cx="24157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Serviço de saúde ligado a </a:t>
            </a:r>
          </a:p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convênio/plano de saúde</a:t>
            </a:r>
            <a:endParaRPr lang="pt-BR" altLang="pt-BR" sz="1600"/>
          </a:p>
        </p:txBody>
      </p:sp>
      <p:sp>
        <p:nvSpPr>
          <p:cNvPr id="32855" name="Rectangle 88"/>
          <p:cNvSpPr>
            <a:spLocks noChangeArrowheads="1"/>
          </p:cNvSpPr>
          <p:nvPr/>
        </p:nvSpPr>
        <p:spPr bwMode="auto">
          <a:xfrm>
            <a:off x="2228850" y="6394451"/>
            <a:ext cx="177800" cy="195263"/>
          </a:xfrm>
          <a:prstGeom prst="rect">
            <a:avLst/>
          </a:prstGeom>
          <a:solidFill>
            <a:srgbClr val="00FF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56" name="Rectangle 89"/>
          <p:cNvSpPr>
            <a:spLocks noChangeArrowheads="1"/>
          </p:cNvSpPr>
          <p:nvPr/>
        </p:nvSpPr>
        <p:spPr bwMode="auto">
          <a:xfrm>
            <a:off x="2446339" y="6370639"/>
            <a:ext cx="24606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Serviço de saúde particular</a:t>
            </a:r>
            <a:endParaRPr lang="pt-BR" altLang="pt-BR" sz="1600"/>
          </a:p>
        </p:txBody>
      </p:sp>
      <p:sp>
        <p:nvSpPr>
          <p:cNvPr id="32857" name="Rectangle 90"/>
          <p:cNvSpPr>
            <a:spLocks noChangeArrowheads="1"/>
          </p:cNvSpPr>
          <p:nvPr/>
        </p:nvSpPr>
        <p:spPr bwMode="auto">
          <a:xfrm>
            <a:off x="5273675" y="6394451"/>
            <a:ext cx="177800" cy="195263"/>
          </a:xfrm>
          <a:prstGeom prst="rect">
            <a:avLst/>
          </a:prstGeom>
          <a:solidFill>
            <a:srgbClr val="FFFF00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58" name="Rectangle 91"/>
          <p:cNvSpPr>
            <a:spLocks noChangeArrowheads="1"/>
          </p:cNvSpPr>
          <p:nvPr/>
        </p:nvSpPr>
        <p:spPr bwMode="auto">
          <a:xfrm>
            <a:off x="5491164" y="6370639"/>
            <a:ext cx="85440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Farmácia</a:t>
            </a:r>
            <a:endParaRPr lang="pt-BR" altLang="pt-BR" sz="1600"/>
          </a:p>
        </p:txBody>
      </p:sp>
      <p:sp>
        <p:nvSpPr>
          <p:cNvPr id="32859" name="Rectangle 92"/>
          <p:cNvSpPr>
            <a:spLocks noChangeArrowheads="1"/>
          </p:cNvSpPr>
          <p:nvPr/>
        </p:nvSpPr>
        <p:spPr bwMode="auto">
          <a:xfrm>
            <a:off x="8234363" y="5967414"/>
            <a:ext cx="177800" cy="198437"/>
          </a:xfrm>
          <a:prstGeom prst="rect">
            <a:avLst/>
          </a:prstGeom>
          <a:solidFill>
            <a:srgbClr val="FF00FF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60" name="Rectangle 93"/>
          <p:cNvSpPr>
            <a:spLocks noChangeArrowheads="1"/>
          </p:cNvSpPr>
          <p:nvPr/>
        </p:nvSpPr>
        <p:spPr bwMode="auto">
          <a:xfrm>
            <a:off x="8485188" y="5945189"/>
            <a:ext cx="51456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Outra</a:t>
            </a:r>
            <a:endParaRPr lang="pt-BR" altLang="pt-BR" sz="1600"/>
          </a:p>
        </p:txBody>
      </p:sp>
      <p:sp>
        <p:nvSpPr>
          <p:cNvPr id="32861" name="Rectangle 94"/>
          <p:cNvSpPr>
            <a:spLocks noChangeArrowheads="1"/>
          </p:cNvSpPr>
          <p:nvPr/>
        </p:nvSpPr>
        <p:spPr bwMode="auto">
          <a:xfrm>
            <a:off x="8234363" y="6392864"/>
            <a:ext cx="177800" cy="198437"/>
          </a:xfrm>
          <a:prstGeom prst="rect">
            <a:avLst/>
          </a:prstGeom>
          <a:solidFill>
            <a:srgbClr val="0066CC"/>
          </a:solidFill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2862" name="Rectangle 95"/>
          <p:cNvSpPr>
            <a:spLocks noChangeArrowheads="1"/>
          </p:cNvSpPr>
          <p:nvPr/>
        </p:nvSpPr>
        <p:spPr bwMode="auto">
          <a:xfrm>
            <a:off x="8485188" y="6248401"/>
            <a:ext cx="136736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Não sabe/</a:t>
            </a:r>
          </a:p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não respondeu</a:t>
            </a:r>
            <a:endParaRPr lang="pt-BR" altLang="pt-BR" sz="1600"/>
          </a:p>
        </p:txBody>
      </p:sp>
    </p:spTree>
    <p:extLst>
      <p:ext uri="{BB962C8B-B14F-4D97-AF65-F5344CB8AC3E}">
        <p14:creationId xmlns:p14="http://schemas.microsoft.com/office/powerpoint/2010/main" val="2264154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2332038" y="739776"/>
            <a:ext cx="7239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0"/>
              <a:t>Porcentagem de mulheres esterilizadas segundo o momento da realização da cirurgia. PNDS 1996 e 2006.</a:t>
            </a:r>
          </a:p>
        </p:txBody>
      </p:sp>
      <p:sp>
        <p:nvSpPr>
          <p:cNvPr id="33795" name="Arc 4"/>
          <p:cNvSpPr>
            <a:spLocks/>
          </p:cNvSpPr>
          <p:nvPr/>
        </p:nvSpPr>
        <p:spPr bwMode="auto">
          <a:xfrm>
            <a:off x="5311776" y="2778126"/>
            <a:ext cx="1998663" cy="2608263"/>
          </a:xfrm>
          <a:custGeom>
            <a:avLst/>
            <a:gdLst>
              <a:gd name="T0" fmla="*/ 2147483647 w 33129"/>
              <a:gd name="T1" fmla="*/ 0 h 43200"/>
              <a:gd name="T2" fmla="*/ 0 w 33129"/>
              <a:gd name="T3" fmla="*/ 2147483647 h 43200"/>
              <a:gd name="T4" fmla="*/ 2147483647 w 33129"/>
              <a:gd name="T5" fmla="*/ 2147483647 h 43200"/>
              <a:gd name="T6" fmla="*/ 0 60000 65536"/>
              <a:gd name="T7" fmla="*/ 0 60000 65536"/>
              <a:gd name="T8" fmla="*/ 0 60000 65536"/>
              <a:gd name="T9" fmla="*/ 0 w 33129"/>
              <a:gd name="T10" fmla="*/ 0 h 43200"/>
              <a:gd name="T11" fmla="*/ 33129 w 3312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29" h="43200" fill="none" extrusionOk="0">
                <a:moveTo>
                  <a:pt x="11450" y="0"/>
                </a:moveTo>
                <a:cubicBezTo>
                  <a:pt x="11476" y="0"/>
                  <a:pt x="11502" y="-1"/>
                  <a:pt x="11529" y="0"/>
                </a:cubicBezTo>
                <a:cubicBezTo>
                  <a:pt x="23458" y="0"/>
                  <a:pt x="33129" y="9670"/>
                  <a:pt x="33129" y="21600"/>
                </a:cubicBezTo>
                <a:cubicBezTo>
                  <a:pt x="33129" y="33529"/>
                  <a:pt x="23458" y="43200"/>
                  <a:pt x="11529" y="43200"/>
                </a:cubicBezTo>
                <a:cubicBezTo>
                  <a:pt x="7448" y="43200"/>
                  <a:pt x="3450" y="42044"/>
                  <a:pt x="0" y="39865"/>
                </a:cubicBezTo>
              </a:path>
              <a:path w="33129" h="43200" stroke="0" extrusionOk="0">
                <a:moveTo>
                  <a:pt x="11450" y="0"/>
                </a:moveTo>
                <a:cubicBezTo>
                  <a:pt x="11476" y="0"/>
                  <a:pt x="11502" y="-1"/>
                  <a:pt x="11529" y="0"/>
                </a:cubicBezTo>
                <a:cubicBezTo>
                  <a:pt x="23458" y="0"/>
                  <a:pt x="33129" y="9670"/>
                  <a:pt x="33129" y="21600"/>
                </a:cubicBezTo>
                <a:cubicBezTo>
                  <a:pt x="33129" y="33529"/>
                  <a:pt x="23458" y="43200"/>
                  <a:pt x="11529" y="43200"/>
                </a:cubicBezTo>
                <a:cubicBezTo>
                  <a:pt x="7448" y="43200"/>
                  <a:pt x="3450" y="42044"/>
                  <a:pt x="0" y="39865"/>
                </a:cubicBezTo>
                <a:lnTo>
                  <a:pt x="11529" y="2160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796" name="Arc 5"/>
          <p:cNvSpPr>
            <a:spLocks/>
          </p:cNvSpPr>
          <p:nvPr/>
        </p:nvSpPr>
        <p:spPr bwMode="auto">
          <a:xfrm>
            <a:off x="4706938" y="4083051"/>
            <a:ext cx="1300162" cy="1103313"/>
          </a:xfrm>
          <a:custGeom>
            <a:avLst/>
            <a:gdLst>
              <a:gd name="T0" fmla="*/ 2147483647 w 21555"/>
              <a:gd name="T1" fmla="*/ 2147483647 h 18266"/>
              <a:gd name="T2" fmla="*/ 0 w 21555"/>
              <a:gd name="T3" fmla="*/ 306544145 h 18266"/>
              <a:gd name="T4" fmla="*/ 2147483647 w 21555"/>
              <a:gd name="T5" fmla="*/ 0 h 18266"/>
              <a:gd name="T6" fmla="*/ 0 60000 65536"/>
              <a:gd name="T7" fmla="*/ 0 60000 65536"/>
              <a:gd name="T8" fmla="*/ 0 60000 65536"/>
              <a:gd name="T9" fmla="*/ 0 w 21555"/>
              <a:gd name="T10" fmla="*/ 0 h 18266"/>
              <a:gd name="T11" fmla="*/ 21555 w 21555"/>
              <a:gd name="T12" fmla="*/ 18266 h 18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55" h="18266" fill="none" extrusionOk="0">
                <a:moveTo>
                  <a:pt x="10026" y="18265"/>
                </a:moveTo>
                <a:cubicBezTo>
                  <a:pt x="4173" y="14571"/>
                  <a:pt x="445" y="8297"/>
                  <a:pt x="-1" y="1391"/>
                </a:cubicBezTo>
              </a:path>
              <a:path w="21555" h="18266" stroke="0" extrusionOk="0">
                <a:moveTo>
                  <a:pt x="10026" y="18265"/>
                </a:moveTo>
                <a:cubicBezTo>
                  <a:pt x="4173" y="14571"/>
                  <a:pt x="445" y="8297"/>
                  <a:pt x="-1" y="1391"/>
                </a:cubicBezTo>
                <a:lnTo>
                  <a:pt x="21555" y="0"/>
                </a:lnTo>
                <a:close/>
              </a:path>
            </a:pathLst>
          </a:custGeom>
          <a:solidFill>
            <a:srgbClr val="CC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797" name="Arc 6"/>
          <p:cNvSpPr>
            <a:spLocks/>
          </p:cNvSpPr>
          <p:nvPr/>
        </p:nvSpPr>
        <p:spPr bwMode="auto">
          <a:xfrm>
            <a:off x="4703764" y="2778126"/>
            <a:ext cx="1303337" cy="1387475"/>
          </a:xfrm>
          <a:custGeom>
            <a:avLst/>
            <a:gdLst>
              <a:gd name="T0" fmla="*/ 9884967 w 21600"/>
              <a:gd name="T1" fmla="*/ 2147483647 h 22991"/>
              <a:gd name="T2" fmla="*/ 2147483647 w 21600"/>
              <a:gd name="T3" fmla="*/ 0 h 22991"/>
              <a:gd name="T4" fmla="*/ 2147483647 w 21600"/>
              <a:gd name="T5" fmla="*/ 2147483647 h 22991"/>
              <a:gd name="T6" fmla="*/ 0 60000 65536"/>
              <a:gd name="T7" fmla="*/ 0 60000 65536"/>
              <a:gd name="T8" fmla="*/ 0 60000 65536"/>
              <a:gd name="T9" fmla="*/ 0 w 21600"/>
              <a:gd name="T10" fmla="*/ 0 h 22991"/>
              <a:gd name="T11" fmla="*/ 21600 w 21600"/>
              <a:gd name="T12" fmla="*/ 22991 h 229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991" fill="none" extrusionOk="0">
                <a:moveTo>
                  <a:pt x="44" y="22991"/>
                </a:moveTo>
                <a:cubicBezTo>
                  <a:pt x="14" y="22527"/>
                  <a:pt x="0" y="22064"/>
                  <a:pt x="0" y="21600"/>
                </a:cubicBezTo>
                <a:cubicBezTo>
                  <a:pt x="-1" y="9701"/>
                  <a:pt x="9622" y="43"/>
                  <a:pt x="21521" y="0"/>
                </a:cubicBezTo>
              </a:path>
              <a:path w="21600" h="22991" stroke="0" extrusionOk="0">
                <a:moveTo>
                  <a:pt x="44" y="22991"/>
                </a:moveTo>
                <a:cubicBezTo>
                  <a:pt x="14" y="22527"/>
                  <a:pt x="0" y="22064"/>
                  <a:pt x="0" y="21600"/>
                </a:cubicBezTo>
                <a:cubicBezTo>
                  <a:pt x="-1" y="9701"/>
                  <a:pt x="9622" y="43"/>
                  <a:pt x="21521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5721350" y="21907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1996</a:t>
            </a:r>
            <a:endParaRPr lang="pt-BR" altLang="pt-BR" sz="2000"/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6429375" y="4068763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59%</a:t>
            </a:r>
            <a:endParaRPr lang="pt-BR" altLang="pt-BR" sz="2000"/>
          </a:p>
        </p:txBody>
      </p:sp>
      <p:sp>
        <p:nvSpPr>
          <p:cNvPr id="33800" name="Rectangle 9"/>
          <p:cNvSpPr>
            <a:spLocks noChangeArrowheads="1"/>
          </p:cNvSpPr>
          <p:nvPr/>
        </p:nvSpPr>
        <p:spPr bwMode="auto">
          <a:xfrm>
            <a:off x="4941888" y="4346575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15%</a:t>
            </a:r>
            <a:endParaRPr lang="pt-BR" altLang="pt-BR" sz="2000"/>
          </a:p>
        </p:txBody>
      </p:sp>
      <p:sp>
        <p:nvSpPr>
          <p:cNvPr id="33801" name="Rectangle 10"/>
          <p:cNvSpPr>
            <a:spLocks noChangeArrowheads="1"/>
          </p:cNvSpPr>
          <p:nvPr/>
        </p:nvSpPr>
        <p:spPr bwMode="auto">
          <a:xfrm>
            <a:off x="5302250" y="3230563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26%</a:t>
            </a:r>
            <a:endParaRPr lang="pt-BR" altLang="pt-BR" sz="2000"/>
          </a:p>
        </p:txBody>
      </p:sp>
      <p:sp>
        <p:nvSpPr>
          <p:cNvPr id="33802" name="Arc 11"/>
          <p:cNvSpPr>
            <a:spLocks/>
          </p:cNvSpPr>
          <p:nvPr/>
        </p:nvSpPr>
        <p:spPr bwMode="auto">
          <a:xfrm>
            <a:off x="8220076" y="2747963"/>
            <a:ext cx="1998663" cy="2608262"/>
          </a:xfrm>
          <a:custGeom>
            <a:avLst/>
            <a:gdLst>
              <a:gd name="T0" fmla="*/ 2147483647 w 33129"/>
              <a:gd name="T1" fmla="*/ 0 h 43200"/>
              <a:gd name="T2" fmla="*/ 0 w 33129"/>
              <a:gd name="T3" fmla="*/ 2147483647 h 43200"/>
              <a:gd name="T4" fmla="*/ 2147483647 w 33129"/>
              <a:gd name="T5" fmla="*/ 2147483647 h 43200"/>
              <a:gd name="T6" fmla="*/ 0 60000 65536"/>
              <a:gd name="T7" fmla="*/ 0 60000 65536"/>
              <a:gd name="T8" fmla="*/ 0 60000 65536"/>
              <a:gd name="T9" fmla="*/ 0 w 33129"/>
              <a:gd name="T10" fmla="*/ 0 h 43200"/>
              <a:gd name="T11" fmla="*/ 33129 w 3312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129" h="43200" fill="none" extrusionOk="0">
                <a:moveTo>
                  <a:pt x="11450" y="0"/>
                </a:moveTo>
                <a:cubicBezTo>
                  <a:pt x="11476" y="0"/>
                  <a:pt x="11502" y="-1"/>
                  <a:pt x="11529" y="0"/>
                </a:cubicBezTo>
                <a:cubicBezTo>
                  <a:pt x="23458" y="0"/>
                  <a:pt x="33129" y="9670"/>
                  <a:pt x="33129" y="21600"/>
                </a:cubicBezTo>
                <a:cubicBezTo>
                  <a:pt x="33129" y="33529"/>
                  <a:pt x="23458" y="43200"/>
                  <a:pt x="11529" y="43200"/>
                </a:cubicBezTo>
                <a:cubicBezTo>
                  <a:pt x="7448" y="43200"/>
                  <a:pt x="3450" y="42044"/>
                  <a:pt x="0" y="39865"/>
                </a:cubicBezTo>
              </a:path>
              <a:path w="33129" h="43200" stroke="0" extrusionOk="0">
                <a:moveTo>
                  <a:pt x="11450" y="0"/>
                </a:moveTo>
                <a:cubicBezTo>
                  <a:pt x="11476" y="0"/>
                  <a:pt x="11502" y="-1"/>
                  <a:pt x="11529" y="0"/>
                </a:cubicBezTo>
                <a:cubicBezTo>
                  <a:pt x="23458" y="0"/>
                  <a:pt x="33129" y="9670"/>
                  <a:pt x="33129" y="21600"/>
                </a:cubicBezTo>
                <a:cubicBezTo>
                  <a:pt x="33129" y="33529"/>
                  <a:pt x="23458" y="43200"/>
                  <a:pt x="11529" y="43200"/>
                </a:cubicBezTo>
                <a:cubicBezTo>
                  <a:pt x="7448" y="43200"/>
                  <a:pt x="3450" y="42044"/>
                  <a:pt x="0" y="39865"/>
                </a:cubicBezTo>
                <a:lnTo>
                  <a:pt x="11529" y="21600"/>
                </a:lnTo>
                <a:close/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03" name="Arc 12"/>
          <p:cNvSpPr>
            <a:spLocks/>
          </p:cNvSpPr>
          <p:nvPr/>
        </p:nvSpPr>
        <p:spPr bwMode="auto">
          <a:xfrm>
            <a:off x="7751764" y="4043363"/>
            <a:ext cx="1182687" cy="1103312"/>
          </a:xfrm>
          <a:custGeom>
            <a:avLst/>
            <a:gdLst>
              <a:gd name="T0" fmla="*/ 1773141662 w 19602"/>
              <a:gd name="T1" fmla="*/ 2147483647 h 18266"/>
              <a:gd name="T2" fmla="*/ 0 w 19602"/>
              <a:gd name="T3" fmla="*/ 1999250744 h 18266"/>
              <a:gd name="T4" fmla="*/ 2147483647 w 19602"/>
              <a:gd name="T5" fmla="*/ 0 h 18266"/>
              <a:gd name="T6" fmla="*/ 0 60000 65536"/>
              <a:gd name="T7" fmla="*/ 0 60000 65536"/>
              <a:gd name="T8" fmla="*/ 0 60000 65536"/>
              <a:gd name="T9" fmla="*/ 0 w 19602"/>
              <a:gd name="T10" fmla="*/ 0 h 18266"/>
              <a:gd name="T11" fmla="*/ 19602 w 19602"/>
              <a:gd name="T12" fmla="*/ 18266 h 18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02" h="18266" fill="none" extrusionOk="0">
                <a:moveTo>
                  <a:pt x="8073" y="18265"/>
                </a:moveTo>
                <a:cubicBezTo>
                  <a:pt x="4552" y="16043"/>
                  <a:pt x="1748" y="12850"/>
                  <a:pt x="-1" y="9072"/>
                </a:cubicBezTo>
              </a:path>
              <a:path w="19602" h="18266" stroke="0" extrusionOk="0">
                <a:moveTo>
                  <a:pt x="8073" y="18265"/>
                </a:moveTo>
                <a:cubicBezTo>
                  <a:pt x="4552" y="16043"/>
                  <a:pt x="1748" y="12850"/>
                  <a:pt x="-1" y="9072"/>
                </a:cubicBezTo>
                <a:lnTo>
                  <a:pt x="19602" y="0"/>
                </a:lnTo>
                <a:close/>
              </a:path>
            </a:pathLst>
          </a:custGeom>
          <a:solidFill>
            <a:srgbClr val="CC00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04" name="Arc 13"/>
          <p:cNvSpPr>
            <a:spLocks/>
          </p:cNvSpPr>
          <p:nvPr/>
        </p:nvSpPr>
        <p:spPr bwMode="auto">
          <a:xfrm>
            <a:off x="7612064" y="2747963"/>
            <a:ext cx="1303337" cy="1852612"/>
          </a:xfrm>
          <a:custGeom>
            <a:avLst/>
            <a:gdLst>
              <a:gd name="T0" fmla="*/ 438940210 w 21600"/>
              <a:gd name="T1" fmla="*/ 2147483647 h 30672"/>
              <a:gd name="T2" fmla="*/ 2147483647 w 21600"/>
              <a:gd name="T3" fmla="*/ 0 h 30672"/>
              <a:gd name="T4" fmla="*/ 2147483647 w 21600"/>
              <a:gd name="T5" fmla="*/ 2147483647 h 30672"/>
              <a:gd name="T6" fmla="*/ 0 60000 65536"/>
              <a:gd name="T7" fmla="*/ 0 60000 65536"/>
              <a:gd name="T8" fmla="*/ 0 60000 65536"/>
              <a:gd name="T9" fmla="*/ 0 w 21600"/>
              <a:gd name="T10" fmla="*/ 0 h 30672"/>
              <a:gd name="T11" fmla="*/ 21600 w 21600"/>
              <a:gd name="T12" fmla="*/ 30672 h 30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0672" fill="none" extrusionOk="0">
                <a:moveTo>
                  <a:pt x="1997" y="30672"/>
                </a:moveTo>
                <a:cubicBezTo>
                  <a:pt x="681" y="27828"/>
                  <a:pt x="0" y="24733"/>
                  <a:pt x="0" y="21600"/>
                </a:cubicBezTo>
                <a:cubicBezTo>
                  <a:pt x="-1" y="9701"/>
                  <a:pt x="9622" y="43"/>
                  <a:pt x="21521" y="0"/>
                </a:cubicBezTo>
              </a:path>
              <a:path w="21600" h="30672" stroke="0" extrusionOk="0">
                <a:moveTo>
                  <a:pt x="1997" y="30672"/>
                </a:moveTo>
                <a:cubicBezTo>
                  <a:pt x="681" y="27828"/>
                  <a:pt x="0" y="24733"/>
                  <a:pt x="0" y="21600"/>
                </a:cubicBezTo>
                <a:cubicBezTo>
                  <a:pt x="-1" y="9701"/>
                  <a:pt x="9622" y="43"/>
                  <a:pt x="21521" y="0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3805" name="Rectangle 14"/>
          <p:cNvSpPr>
            <a:spLocks noChangeArrowheads="1"/>
          </p:cNvSpPr>
          <p:nvPr/>
        </p:nvSpPr>
        <p:spPr bwMode="auto">
          <a:xfrm>
            <a:off x="8629650" y="2195513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2006</a:t>
            </a:r>
            <a:endParaRPr lang="pt-BR" altLang="pt-BR" sz="2000"/>
          </a:p>
        </p:txBody>
      </p:sp>
      <p:sp>
        <p:nvSpPr>
          <p:cNvPr id="33806" name="Rectangle 15"/>
          <p:cNvSpPr>
            <a:spLocks noChangeArrowheads="1"/>
          </p:cNvSpPr>
          <p:nvPr/>
        </p:nvSpPr>
        <p:spPr bwMode="auto">
          <a:xfrm>
            <a:off x="9315450" y="4005263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59%</a:t>
            </a:r>
            <a:endParaRPr lang="pt-BR" altLang="pt-BR" sz="2000"/>
          </a:p>
        </p:txBody>
      </p:sp>
      <p:sp>
        <p:nvSpPr>
          <p:cNvPr id="33807" name="Rectangle 16"/>
          <p:cNvSpPr>
            <a:spLocks noChangeArrowheads="1"/>
          </p:cNvSpPr>
          <p:nvPr/>
        </p:nvSpPr>
        <p:spPr bwMode="auto">
          <a:xfrm>
            <a:off x="8069263" y="4545014"/>
            <a:ext cx="3702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9%</a:t>
            </a:r>
            <a:endParaRPr lang="pt-BR" altLang="pt-BR" sz="2000"/>
          </a:p>
        </p:txBody>
      </p:sp>
      <p:sp>
        <p:nvSpPr>
          <p:cNvPr id="33808" name="Rectangle 17"/>
          <p:cNvSpPr>
            <a:spLocks noChangeArrowheads="1"/>
          </p:cNvSpPr>
          <p:nvPr/>
        </p:nvSpPr>
        <p:spPr bwMode="auto">
          <a:xfrm>
            <a:off x="8037513" y="3429000"/>
            <a:ext cx="50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32%</a:t>
            </a:r>
            <a:endParaRPr lang="pt-BR" altLang="pt-BR" sz="2000"/>
          </a:p>
        </p:txBody>
      </p:sp>
      <p:sp>
        <p:nvSpPr>
          <p:cNvPr id="33809" name="Rectangle 18"/>
          <p:cNvSpPr>
            <a:spLocks noChangeArrowheads="1"/>
          </p:cNvSpPr>
          <p:nvPr/>
        </p:nvSpPr>
        <p:spPr bwMode="auto">
          <a:xfrm>
            <a:off x="2428875" y="3070226"/>
            <a:ext cx="215900" cy="206375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3810" name="Rectangle 19"/>
          <p:cNvSpPr>
            <a:spLocks noChangeArrowheads="1"/>
          </p:cNvSpPr>
          <p:nvPr/>
        </p:nvSpPr>
        <p:spPr bwMode="auto">
          <a:xfrm>
            <a:off x="2420938" y="3703639"/>
            <a:ext cx="215900" cy="206375"/>
          </a:xfrm>
          <a:prstGeom prst="rect">
            <a:avLst/>
          </a:prstGeom>
          <a:solidFill>
            <a:srgbClr val="CC00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3811" name="Rectangle 20"/>
          <p:cNvSpPr>
            <a:spLocks noChangeArrowheads="1"/>
          </p:cNvSpPr>
          <p:nvPr/>
        </p:nvSpPr>
        <p:spPr bwMode="auto">
          <a:xfrm>
            <a:off x="2725739" y="3055938"/>
            <a:ext cx="14001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No parto cesário</a:t>
            </a:r>
            <a:endParaRPr lang="pt-BR" altLang="pt-BR" sz="1500"/>
          </a:p>
        </p:txBody>
      </p:sp>
      <p:sp>
        <p:nvSpPr>
          <p:cNvPr id="33812" name="Rectangle 21"/>
          <p:cNvSpPr>
            <a:spLocks noChangeArrowheads="1"/>
          </p:cNvSpPr>
          <p:nvPr/>
        </p:nvSpPr>
        <p:spPr bwMode="auto">
          <a:xfrm>
            <a:off x="2416175" y="4365626"/>
            <a:ext cx="215900" cy="206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3813" name="Rectangle 22"/>
          <p:cNvSpPr>
            <a:spLocks noChangeArrowheads="1"/>
          </p:cNvSpPr>
          <p:nvPr/>
        </p:nvSpPr>
        <p:spPr bwMode="auto">
          <a:xfrm>
            <a:off x="2725738" y="3621089"/>
            <a:ext cx="1360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Depois do parto</a:t>
            </a:r>
          </a:p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normal</a:t>
            </a:r>
            <a:endParaRPr lang="pt-BR" altLang="pt-BR" sz="1500"/>
          </a:p>
        </p:txBody>
      </p:sp>
      <p:sp>
        <p:nvSpPr>
          <p:cNvPr id="33814" name="Rectangle 23"/>
          <p:cNvSpPr>
            <a:spLocks noChangeArrowheads="1"/>
          </p:cNvSpPr>
          <p:nvPr/>
        </p:nvSpPr>
        <p:spPr bwMode="auto">
          <a:xfrm>
            <a:off x="2151064" y="2209801"/>
            <a:ext cx="31511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/>
              <a:t>P</a:t>
            </a:r>
            <a:r>
              <a:rPr lang="pt-BR" altLang="pt-BR" sz="1600">
                <a:solidFill>
                  <a:srgbClr val="000000"/>
                </a:solidFill>
              </a:rPr>
              <a:t>or ocasião do nascimento</a:t>
            </a:r>
          </a:p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do último filho</a:t>
            </a:r>
          </a:p>
        </p:txBody>
      </p:sp>
      <p:sp>
        <p:nvSpPr>
          <p:cNvPr id="33815" name="Rectangle 24"/>
          <p:cNvSpPr>
            <a:spLocks noChangeArrowheads="1"/>
          </p:cNvSpPr>
          <p:nvPr/>
        </p:nvSpPr>
        <p:spPr bwMode="auto">
          <a:xfrm>
            <a:off x="2700339" y="4298950"/>
            <a:ext cx="1779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/>
              <a:t>Em outra ocasião</a:t>
            </a:r>
            <a:endParaRPr lang="pt-BR" altLang="pt-BR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6403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2103438" y="920751"/>
            <a:ext cx="82978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/>
              <a:t>ASSISTÊNCIA ao PRÉ NATAL</a:t>
            </a:r>
          </a:p>
          <a:p>
            <a:pPr eaLnBrk="1" hangingPunct="1"/>
            <a:r>
              <a:rPr lang="pt-BR" altLang="pt-BR" sz="2000"/>
              <a:t>Percentagens de mulheres com assistência ao pré natal, segundo o número de consultas. PNDS 1996 e 2006.</a:t>
            </a:r>
          </a:p>
        </p:txBody>
      </p:sp>
      <p:grpSp>
        <p:nvGrpSpPr>
          <p:cNvPr id="34819" name="Group 102"/>
          <p:cNvGrpSpPr>
            <a:grpSpLocks/>
          </p:cNvGrpSpPr>
          <p:nvPr/>
        </p:nvGrpSpPr>
        <p:grpSpPr bwMode="auto">
          <a:xfrm>
            <a:off x="2951164" y="2649538"/>
            <a:ext cx="6899275" cy="3498850"/>
            <a:chOff x="899" y="1559"/>
            <a:chExt cx="4346" cy="2314"/>
          </a:xfrm>
        </p:grpSpPr>
        <p:sp>
          <p:nvSpPr>
            <p:cNvPr id="34914" name="Line 2"/>
            <p:cNvSpPr>
              <a:spLocks noChangeShapeType="1"/>
            </p:cNvSpPr>
            <p:nvPr/>
          </p:nvSpPr>
          <p:spPr bwMode="auto">
            <a:xfrm>
              <a:off x="899" y="1587"/>
              <a:ext cx="1" cy="2286"/>
            </a:xfrm>
            <a:prstGeom prst="line">
              <a:avLst/>
            </a:prstGeom>
            <a:noFill/>
            <a:ln w="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915" name="Line 4"/>
            <p:cNvSpPr>
              <a:spLocks noChangeShapeType="1"/>
            </p:cNvSpPr>
            <p:nvPr/>
          </p:nvSpPr>
          <p:spPr bwMode="auto">
            <a:xfrm>
              <a:off x="1987" y="1559"/>
              <a:ext cx="1" cy="2286"/>
            </a:xfrm>
            <a:prstGeom prst="line">
              <a:avLst/>
            </a:prstGeom>
            <a:noFill/>
            <a:ln w="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916" name="Line 5"/>
            <p:cNvSpPr>
              <a:spLocks noChangeShapeType="1"/>
            </p:cNvSpPr>
            <p:nvPr/>
          </p:nvSpPr>
          <p:spPr bwMode="auto">
            <a:xfrm>
              <a:off x="3077" y="1559"/>
              <a:ext cx="1" cy="2286"/>
            </a:xfrm>
            <a:prstGeom prst="line">
              <a:avLst/>
            </a:prstGeom>
            <a:noFill/>
            <a:ln w="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917" name="Line 6"/>
            <p:cNvSpPr>
              <a:spLocks noChangeShapeType="1"/>
            </p:cNvSpPr>
            <p:nvPr/>
          </p:nvSpPr>
          <p:spPr bwMode="auto">
            <a:xfrm>
              <a:off x="4160" y="1559"/>
              <a:ext cx="1" cy="2286"/>
            </a:xfrm>
            <a:prstGeom prst="line">
              <a:avLst/>
            </a:prstGeom>
            <a:noFill/>
            <a:ln w="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918" name="Line 7"/>
            <p:cNvSpPr>
              <a:spLocks noChangeShapeType="1"/>
            </p:cNvSpPr>
            <p:nvPr/>
          </p:nvSpPr>
          <p:spPr bwMode="auto">
            <a:xfrm>
              <a:off x="5244" y="1559"/>
              <a:ext cx="1" cy="2286"/>
            </a:xfrm>
            <a:prstGeom prst="line">
              <a:avLst/>
            </a:prstGeom>
            <a:noFill/>
            <a:ln w="0">
              <a:solidFill>
                <a:srgbClr val="5F5F5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4820" name="Rectangle 8"/>
          <p:cNvSpPr>
            <a:spLocks noChangeArrowheads="1"/>
          </p:cNvSpPr>
          <p:nvPr/>
        </p:nvSpPr>
        <p:spPr bwMode="auto">
          <a:xfrm>
            <a:off x="2957514" y="5676900"/>
            <a:ext cx="2200275" cy="374650"/>
          </a:xfrm>
          <a:prstGeom prst="rect">
            <a:avLst/>
          </a:prstGeom>
          <a:solidFill>
            <a:srgbClr val="000099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1" name="Rectangle 9"/>
          <p:cNvSpPr>
            <a:spLocks noChangeArrowheads="1"/>
          </p:cNvSpPr>
          <p:nvPr/>
        </p:nvSpPr>
        <p:spPr bwMode="auto">
          <a:xfrm>
            <a:off x="2957513" y="5175251"/>
            <a:ext cx="246062" cy="384175"/>
          </a:xfrm>
          <a:prstGeom prst="rect">
            <a:avLst/>
          </a:prstGeom>
          <a:solidFill>
            <a:srgbClr val="000099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2" name="Rectangle 10"/>
          <p:cNvSpPr>
            <a:spLocks noChangeArrowheads="1"/>
          </p:cNvSpPr>
          <p:nvPr/>
        </p:nvSpPr>
        <p:spPr bwMode="auto">
          <a:xfrm>
            <a:off x="2957514" y="4459289"/>
            <a:ext cx="587375" cy="384175"/>
          </a:xfrm>
          <a:prstGeom prst="rect">
            <a:avLst/>
          </a:prstGeom>
          <a:solidFill>
            <a:srgbClr val="000099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3" name="Rectangle 11"/>
          <p:cNvSpPr>
            <a:spLocks noChangeArrowheads="1"/>
          </p:cNvSpPr>
          <p:nvPr/>
        </p:nvSpPr>
        <p:spPr bwMode="auto">
          <a:xfrm>
            <a:off x="2957514" y="3967163"/>
            <a:ext cx="53975" cy="374650"/>
          </a:xfrm>
          <a:prstGeom prst="rect">
            <a:avLst/>
          </a:prstGeom>
          <a:solidFill>
            <a:srgbClr val="000099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4" name="Rectangle 12"/>
          <p:cNvSpPr>
            <a:spLocks noChangeArrowheads="1"/>
          </p:cNvSpPr>
          <p:nvPr/>
        </p:nvSpPr>
        <p:spPr bwMode="auto">
          <a:xfrm>
            <a:off x="2957513" y="3140076"/>
            <a:ext cx="982662" cy="385763"/>
          </a:xfrm>
          <a:prstGeom prst="rect">
            <a:avLst/>
          </a:prstGeom>
          <a:solidFill>
            <a:srgbClr val="000099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5" name="Rectangle 13"/>
          <p:cNvSpPr>
            <a:spLocks noChangeArrowheads="1"/>
          </p:cNvSpPr>
          <p:nvPr/>
        </p:nvSpPr>
        <p:spPr bwMode="auto">
          <a:xfrm>
            <a:off x="2957514" y="2649538"/>
            <a:ext cx="85725" cy="373062"/>
          </a:xfrm>
          <a:prstGeom prst="rect">
            <a:avLst/>
          </a:prstGeom>
          <a:solidFill>
            <a:srgbClr val="000099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6" name="Rectangle 14"/>
          <p:cNvSpPr>
            <a:spLocks noChangeArrowheads="1"/>
          </p:cNvSpPr>
          <p:nvPr/>
        </p:nvSpPr>
        <p:spPr bwMode="auto">
          <a:xfrm>
            <a:off x="5157789" y="5676900"/>
            <a:ext cx="909637" cy="374650"/>
          </a:xfrm>
          <a:prstGeom prst="rect">
            <a:avLst/>
          </a:prstGeom>
          <a:solidFill>
            <a:srgbClr val="0066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7" name="Rectangle 15"/>
          <p:cNvSpPr>
            <a:spLocks noChangeArrowheads="1"/>
          </p:cNvSpPr>
          <p:nvPr/>
        </p:nvSpPr>
        <p:spPr bwMode="auto">
          <a:xfrm>
            <a:off x="3203575" y="5175251"/>
            <a:ext cx="566738" cy="384175"/>
          </a:xfrm>
          <a:prstGeom prst="rect">
            <a:avLst/>
          </a:prstGeom>
          <a:solidFill>
            <a:srgbClr val="0066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8" name="Rectangle 16"/>
          <p:cNvSpPr>
            <a:spLocks noChangeArrowheads="1"/>
          </p:cNvSpPr>
          <p:nvPr/>
        </p:nvSpPr>
        <p:spPr bwMode="auto">
          <a:xfrm>
            <a:off x="3544888" y="4459289"/>
            <a:ext cx="449262" cy="384175"/>
          </a:xfrm>
          <a:prstGeom prst="rect">
            <a:avLst/>
          </a:prstGeom>
          <a:solidFill>
            <a:srgbClr val="0066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29" name="Rectangle 17"/>
          <p:cNvSpPr>
            <a:spLocks noChangeArrowheads="1"/>
          </p:cNvSpPr>
          <p:nvPr/>
        </p:nvSpPr>
        <p:spPr bwMode="auto">
          <a:xfrm>
            <a:off x="3011489" y="3967163"/>
            <a:ext cx="223837" cy="374650"/>
          </a:xfrm>
          <a:prstGeom prst="rect">
            <a:avLst/>
          </a:prstGeom>
          <a:solidFill>
            <a:srgbClr val="0066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30" name="Rectangle 18"/>
          <p:cNvSpPr>
            <a:spLocks noChangeArrowheads="1"/>
          </p:cNvSpPr>
          <p:nvPr/>
        </p:nvSpPr>
        <p:spPr bwMode="auto">
          <a:xfrm>
            <a:off x="3940176" y="3140076"/>
            <a:ext cx="555625" cy="385763"/>
          </a:xfrm>
          <a:prstGeom prst="rect">
            <a:avLst/>
          </a:prstGeom>
          <a:solidFill>
            <a:srgbClr val="0066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31" name="Rectangle 19"/>
          <p:cNvSpPr>
            <a:spLocks noChangeArrowheads="1"/>
          </p:cNvSpPr>
          <p:nvPr/>
        </p:nvSpPr>
        <p:spPr bwMode="auto">
          <a:xfrm>
            <a:off x="3043239" y="2649538"/>
            <a:ext cx="288925" cy="373062"/>
          </a:xfrm>
          <a:prstGeom prst="rect">
            <a:avLst/>
          </a:prstGeom>
          <a:solidFill>
            <a:srgbClr val="0066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32" name="Rectangle 20"/>
          <p:cNvSpPr>
            <a:spLocks noChangeArrowheads="1"/>
          </p:cNvSpPr>
          <p:nvPr/>
        </p:nvSpPr>
        <p:spPr bwMode="auto">
          <a:xfrm>
            <a:off x="6067425" y="5676900"/>
            <a:ext cx="1816100" cy="374650"/>
          </a:xfrm>
          <a:prstGeom prst="rect">
            <a:avLst/>
          </a:prstGeom>
          <a:solidFill>
            <a:srgbClr val="33CC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33" name="Rectangle 21"/>
          <p:cNvSpPr>
            <a:spLocks noChangeArrowheads="1"/>
          </p:cNvSpPr>
          <p:nvPr/>
        </p:nvSpPr>
        <p:spPr bwMode="auto">
          <a:xfrm>
            <a:off x="3770314" y="5175251"/>
            <a:ext cx="2338387" cy="384175"/>
          </a:xfrm>
          <a:prstGeom prst="rect">
            <a:avLst/>
          </a:prstGeom>
          <a:solidFill>
            <a:srgbClr val="33CC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34" name="Rectangle 22"/>
          <p:cNvSpPr>
            <a:spLocks noChangeArrowheads="1"/>
          </p:cNvSpPr>
          <p:nvPr/>
        </p:nvSpPr>
        <p:spPr bwMode="auto">
          <a:xfrm>
            <a:off x="3994151" y="4459289"/>
            <a:ext cx="1997075" cy="384175"/>
          </a:xfrm>
          <a:prstGeom prst="rect">
            <a:avLst/>
          </a:prstGeom>
          <a:solidFill>
            <a:srgbClr val="33CC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35" name="Rectangle 23"/>
          <p:cNvSpPr>
            <a:spLocks noChangeArrowheads="1"/>
          </p:cNvSpPr>
          <p:nvPr/>
        </p:nvSpPr>
        <p:spPr bwMode="auto">
          <a:xfrm>
            <a:off x="3235326" y="3967163"/>
            <a:ext cx="1890713" cy="374650"/>
          </a:xfrm>
          <a:prstGeom prst="rect">
            <a:avLst/>
          </a:prstGeom>
          <a:solidFill>
            <a:srgbClr val="33CC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36" name="Rectangle 24"/>
          <p:cNvSpPr>
            <a:spLocks noChangeArrowheads="1"/>
          </p:cNvSpPr>
          <p:nvPr/>
        </p:nvSpPr>
        <p:spPr bwMode="auto">
          <a:xfrm>
            <a:off x="4495801" y="3140076"/>
            <a:ext cx="1966913" cy="385763"/>
          </a:xfrm>
          <a:prstGeom prst="rect">
            <a:avLst/>
          </a:prstGeom>
          <a:solidFill>
            <a:srgbClr val="33CC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37" name="Rectangle 25"/>
          <p:cNvSpPr>
            <a:spLocks noChangeArrowheads="1"/>
          </p:cNvSpPr>
          <p:nvPr/>
        </p:nvSpPr>
        <p:spPr bwMode="auto">
          <a:xfrm>
            <a:off x="3332164" y="2649538"/>
            <a:ext cx="1976437" cy="373062"/>
          </a:xfrm>
          <a:prstGeom prst="rect">
            <a:avLst/>
          </a:prstGeom>
          <a:solidFill>
            <a:srgbClr val="33CC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38" name="Rectangle 26"/>
          <p:cNvSpPr>
            <a:spLocks noChangeArrowheads="1"/>
          </p:cNvSpPr>
          <p:nvPr/>
        </p:nvSpPr>
        <p:spPr bwMode="auto">
          <a:xfrm>
            <a:off x="7883525" y="5676900"/>
            <a:ext cx="1879600" cy="374650"/>
          </a:xfrm>
          <a:prstGeom prst="rect">
            <a:avLst/>
          </a:prstGeom>
          <a:solidFill>
            <a:srgbClr val="CC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39" name="Rectangle 27"/>
          <p:cNvSpPr>
            <a:spLocks noChangeArrowheads="1"/>
          </p:cNvSpPr>
          <p:nvPr/>
        </p:nvSpPr>
        <p:spPr bwMode="auto">
          <a:xfrm>
            <a:off x="6108700" y="5175251"/>
            <a:ext cx="3270250" cy="384175"/>
          </a:xfrm>
          <a:prstGeom prst="rect">
            <a:avLst/>
          </a:prstGeom>
          <a:solidFill>
            <a:srgbClr val="CC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40" name="Rectangle 28"/>
          <p:cNvSpPr>
            <a:spLocks noChangeArrowheads="1"/>
          </p:cNvSpPr>
          <p:nvPr/>
        </p:nvSpPr>
        <p:spPr bwMode="auto">
          <a:xfrm>
            <a:off x="5991225" y="4459289"/>
            <a:ext cx="3729038" cy="384175"/>
          </a:xfrm>
          <a:prstGeom prst="rect">
            <a:avLst/>
          </a:prstGeom>
          <a:solidFill>
            <a:srgbClr val="CC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41" name="Rectangle 29"/>
          <p:cNvSpPr>
            <a:spLocks noChangeArrowheads="1"/>
          </p:cNvSpPr>
          <p:nvPr/>
        </p:nvSpPr>
        <p:spPr bwMode="auto">
          <a:xfrm>
            <a:off x="5126038" y="3967163"/>
            <a:ext cx="4445000" cy="374650"/>
          </a:xfrm>
          <a:prstGeom prst="rect">
            <a:avLst/>
          </a:prstGeom>
          <a:solidFill>
            <a:srgbClr val="CC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42" name="Rectangle 30"/>
          <p:cNvSpPr>
            <a:spLocks noChangeArrowheads="1"/>
          </p:cNvSpPr>
          <p:nvPr/>
        </p:nvSpPr>
        <p:spPr bwMode="auto">
          <a:xfrm>
            <a:off x="6462713" y="3140076"/>
            <a:ext cx="3268662" cy="385763"/>
          </a:xfrm>
          <a:prstGeom prst="rect">
            <a:avLst/>
          </a:prstGeom>
          <a:solidFill>
            <a:srgbClr val="CC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43" name="Rectangle 31"/>
          <p:cNvSpPr>
            <a:spLocks noChangeArrowheads="1"/>
          </p:cNvSpPr>
          <p:nvPr/>
        </p:nvSpPr>
        <p:spPr bwMode="auto">
          <a:xfrm>
            <a:off x="5308601" y="2649538"/>
            <a:ext cx="4219575" cy="373062"/>
          </a:xfrm>
          <a:prstGeom prst="rect">
            <a:avLst/>
          </a:prstGeom>
          <a:solidFill>
            <a:srgbClr val="CC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44" name="Rectangle 32"/>
          <p:cNvSpPr>
            <a:spLocks noChangeArrowheads="1"/>
          </p:cNvSpPr>
          <p:nvPr/>
        </p:nvSpPr>
        <p:spPr bwMode="auto">
          <a:xfrm>
            <a:off x="9763126" y="5676900"/>
            <a:ext cx="74613" cy="374650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45" name="Rectangle 33"/>
          <p:cNvSpPr>
            <a:spLocks noChangeArrowheads="1"/>
          </p:cNvSpPr>
          <p:nvPr/>
        </p:nvSpPr>
        <p:spPr bwMode="auto">
          <a:xfrm>
            <a:off x="9378950" y="5175251"/>
            <a:ext cx="469900" cy="384175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46" name="Rectangle 34"/>
          <p:cNvSpPr>
            <a:spLocks noChangeArrowheads="1"/>
          </p:cNvSpPr>
          <p:nvPr/>
        </p:nvSpPr>
        <p:spPr bwMode="auto">
          <a:xfrm>
            <a:off x="9720263" y="4459289"/>
            <a:ext cx="139700" cy="384175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47" name="Rectangle 35"/>
          <p:cNvSpPr>
            <a:spLocks noChangeArrowheads="1"/>
          </p:cNvSpPr>
          <p:nvPr/>
        </p:nvSpPr>
        <p:spPr bwMode="auto">
          <a:xfrm>
            <a:off x="9571039" y="3967163"/>
            <a:ext cx="288925" cy="374650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48" name="Rectangle 36"/>
          <p:cNvSpPr>
            <a:spLocks noChangeArrowheads="1"/>
          </p:cNvSpPr>
          <p:nvPr/>
        </p:nvSpPr>
        <p:spPr bwMode="auto">
          <a:xfrm>
            <a:off x="9731376" y="3140076"/>
            <a:ext cx="117475" cy="385763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49" name="Rectangle 37"/>
          <p:cNvSpPr>
            <a:spLocks noChangeArrowheads="1"/>
          </p:cNvSpPr>
          <p:nvPr/>
        </p:nvSpPr>
        <p:spPr bwMode="auto">
          <a:xfrm>
            <a:off x="9528176" y="2649538"/>
            <a:ext cx="320675" cy="373062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850" name="Line 38"/>
          <p:cNvSpPr>
            <a:spLocks noChangeShapeType="1"/>
          </p:cNvSpPr>
          <p:nvPr/>
        </p:nvSpPr>
        <p:spPr bwMode="auto">
          <a:xfrm>
            <a:off x="2957514" y="6103939"/>
            <a:ext cx="6891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51" name="Line 39"/>
          <p:cNvSpPr>
            <a:spLocks noChangeShapeType="1"/>
          </p:cNvSpPr>
          <p:nvPr/>
        </p:nvSpPr>
        <p:spPr bwMode="auto">
          <a:xfrm flipV="1">
            <a:off x="2957514" y="6103939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52" name="Line 40"/>
          <p:cNvSpPr>
            <a:spLocks noChangeShapeType="1"/>
          </p:cNvSpPr>
          <p:nvPr/>
        </p:nvSpPr>
        <p:spPr bwMode="auto">
          <a:xfrm flipV="1">
            <a:off x="4678364" y="6103939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53" name="Line 41"/>
          <p:cNvSpPr>
            <a:spLocks noChangeShapeType="1"/>
          </p:cNvSpPr>
          <p:nvPr/>
        </p:nvSpPr>
        <p:spPr bwMode="auto">
          <a:xfrm flipV="1">
            <a:off x="6408739" y="6103939"/>
            <a:ext cx="1587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54" name="Line 42"/>
          <p:cNvSpPr>
            <a:spLocks noChangeShapeType="1"/>
          </p:cNvSpPr>
          <p:nvPr/>
        </p:nvSpPr>
        <p:spPr bwMode="auto">
          <a:xfrm flipV="1">
            <a:off x="8128000" y="6103939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55" name="Line 43"/>
          <p:cNvSpPr>
            <a:spLocks noChangeShapeType="1"/>
          </p:cNvSpPr>
          <p:nvPr/>
        </p:nvSpPr>
        <p:spPr bwMode="auto">
          <a:xfrm flipV="1">
            <a:off x="9848850" y="6103939"/>
            <a:ext cx="1588" cy="539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56" name="Line 44"/>
          <p:cNvSpPr>
            <a:spLocks noChangeShapeType="1"/>
          </p:cNvSpPr>
          <p:nvPr/>
        </p:nvSpPr>
        <p:spPr bwMode="auto">
          <a:xfrm>
            <a:off x="2905125" y="6103939"/>
            <a:ext cx="5238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4857" name="Rectangle 45"/>
          <p:cNvSpPr>
            <a:spLocks noChangeArrowheads="1"/>
          </p:cNvSpPr>
          <p:nvPr/>
        </p:nvSpPr>
        <p:spPr bwMode="auto">
          <a:xfrm>
            <a:off x="3983039" y="577373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32</a:t>
            </a:r>
          </a:p>
        </p:txBody>
      </p:sp>
      <p:sp>
        <p:nvSpPr>
          <p:cNvPr id="34858" name="Rectangle 46"/>
          <p:cNvSpPr>
            <a:spLocks noChangeArrowheads="1"/>
          </p:cNvSpPr>
          <p:nvPr/>
        </p:nvSpPr>
        <p:spPr bwMode="auto">
          <a:xfrm>
            <a:off x="3043238" y="52816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859" name="Rectangle 47"/>
          <p:cNvSpPr>
            <a:spLocks noChangeArrowheads="1"/>
          </p:cNvSpPr>
          <p:nvPr/>
        </p:nvSpPr>
        <p:spPr bwMode="auto">
          <a:xfrm>
            <a:off x="3214688" y="4565651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34860" name="Rectangle 48"/>
          <p:cNvSpPr>
            <a:spLocks noChangeArrowheads="1"/>
          </p:cNvSpPr>
          <p:nvPr/>
        </p:nvSpPr>
        <p:spPr bwMode="auto">
          <a:xfrm>
            <a:off x="2946400" y="4064000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861" name="Rectangle 49"/>
          <p:cNvSpPr>
            <a:spLocks noChangeArrowheads="1"/>
          </p:cNvSpPr>
          <p:nvPr/>
        </p:nvSpPr>
        <p:spPr bwMode="auto">
          <a:xfrm>
            <a:off x="3375026" y="3248026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34862" name="Rectangle 50"/>
          <p:cNvSpPr>
            <a:spLocks noChangeArrowheads="1"/>
          </p:cNvSpPr>
          <p:nvPr/>
        </p:nvSpPr>
        <p:spPr bwMode="auto">
          <a:xfrm>
            <a:off x="2968625" y="2744788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4863" name="Rectangle 51"/>
          <p:cNvSpPr>
            <a:spLocks noChangeArrowheads="1"/>
          </p:cNvSpPr>
          <p:nvPr/>
        </p:nvSpPr>
        <p:spPr bwMode="auto">
          <a:xfrm>
            <a:off x="5532439" y="577373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34864" name="Rectangle 52"/>
          <p:cNvSpPr>
            <a:spLocks noChangeArrowheads="1"/>
          </p:cNvSpPr>
          <p:nvPr/>
        </p:nvSpPr>
        <p:spPr bwMode="auto">
          <a:xfrm>
            <a:off x="3449638" y="5281614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4865" name="Rectangle 53"/>
          <p:cNvSpPr>
            <a:spLocks noChangeArrowheads="1"/>
          </p:cNvSpPr>
          <p:nvPr/>
        </p:nvSpPr>
        <p:spPr bwMode="auto">
          <a:xfrm>
            <a:off x="3736976" y="4565651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4866" name="Rectangle 54"/>
          <p:cNvSpPr>
            <a:spLocks noChangeArrowheads="1"/>
          </p:cNvSpPr>
          <p:nvPr/>
        </p:nvSpPr>
        <p:spPr bwMode="auto">
          <a:xfrm>
            <a:off x="3086101" y="4064001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4867" name="Rectangle 55"/>
          <p:cNvSpPr>
            <a:spLocks noChangeArrowheads="1"/>
          </p:cNvSpPr>
          <p:nvPr/>
        </p:nvSpPr>
        <p:spPr bwMode="auto">
          <a:xfrm>
            <a:off x="4186238" y="3248026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34868" name="Rectangle 56"/>
          <p:cNvSpPr>
            <a:spLocks noChangeArrowheads="1"/>
          </p:cNvSpPr>
          <p:nvPr/>
        </p:nvSpPr>
        <p:spPr bwMode="auto">
          <a:xfrm>
            <a:off x="3149601" y="2744789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869" name="Rectangle 57"/>
          <p:cNvSpPr>
            <a:spLocks noChangeArrowheads="1"/>
          </p:cNvSpPr>
          <p:nvPr/>
        </p:nvSpPr>
        <p:spPr bwMode="auto">
          <a:xfrm>
            <a:off x="6878639" y="5762626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26</a:t>
            </a:r>
            <a:endParaRPr lang="pt-BR" altLang="pt-BR" sz="1600"/>
          </a:p>
        </p:txBody>
      </p:sp>
      <p:sp>
        <p:nvSpPr>
          <p:cNvPr id="34870" name="Rectangle 58"/>
          <p:cNvSpPr>
            <a:spLocks noChangeArrowheads="1"/>
          </p:cNvSpPr>
          <p:nvPr/>
        </p:nvSpPr>
        <p:spPr bwMode="auto">
          <a:xfrm>
            <a:off x="4838701" y="5270501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34</a:t>
            </a:r>
            <a:endParaRPr lang="pt-BR" altLang="pt-BR" sz="1600"/>
          </a:p>
        </p:txBody>
      </p:sp>
      <p:sp>
        <p:nvSpPr>
          <p:cNvPr id="34871" name="Rectangle 59"/>
          <p:cNvSpPr>
            <a:spLocks noChangeArrowheads="1"/>
          </p:cNvSpPr>
          <p:nvPr/>
        </p:nvSpPr>
        <p:spPr bwMode="auto">
          <a:xfrm>
            <a:off x="4891089" y="455453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29</a:t>
            </a:r>
            <a:endParaRPr lang="pt-BR" altLang="pt-BR" sz="1600"/>
          </a:p>
        </p:txBody>
      </p:sp>
      <p:sp>
        <p:nvSpPr>
          <p:cNvPr id="34872" name="Rectangle 60"/>
          <p:cNvSpPr>
            <a:spLocks noChangeArrowheads="1"/>
          </p:cNvSpPr>
          <p:nvPr/>
        </p:nvSpPr>
        <p:spPr bwMode="auto">
          <a:xfrm>
            <a:off x="4079876" y="405288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27</a:t>
            </a:r>
            <a:endParaRPr lang="pt-BR" altLang="pt-BR" sz="1600"/>
          </a:p>
        </p:txBody>
      </p:sp>
      <p:sp>
        <p:nvSpPr>
          <p:cNvPr id="34873" name="Rectangle 61"/>
          <p:cNvSpPr>
            <a:spLocks noChangeArrowheads="1"/>
          </p:cNvSpPr>
          <p:nvPr/>
        </p:nvSpPr>
        <p:spPr bwMode="auto">
          <a:xfrm>
            <a:off x="5383214" y="323691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28</a:t>
            </a:r>
            <a:endParaRPr lang="pt-BR" altLang="pt-BR" sz="1600"/>
          </a:p>
        </p:txBody>
      </p:sp>
      <p:sp>
        <p:nvSpPr>
          <p:cNvPr id="34874" name="Rectangle 62"/>
          <p:cNvSpPr>
            <a:spLocks noChangeArrowheads="1"/>
          </p:cNvSpPr>
          <p:nvPr/>
        </p:nvSpPr>
        <p:spPr bwMode="auto">
          <a:xfrm>
            <a:off x="4217989" y="273526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29</a:t>
            </a:r>
            <a:endParaRPr lang="pt-BR" altLang="pt-BR" sz="1600"/>
          </a:p>
        </p:txBody>
      </p:sp>
      <p:sp>
        <p:nvSpPr>
          <p:cNvPr id="34875" name="Rectangle 63"/>
          <p:cNvSpPr>
            <a:spLocks noChangeArrowheads="1"/>
          </p:cNvSpPr>
          <p:nvPr/>
        </p:nvSpPr>
        <p:spPr bwMode="auto">
          <a:xfrm>
            <a:off x="8726489" y="5762626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27</a:t>
            </a:r>
            <a:endParaRPr lang="pt-BR" altLang="pt-BR" sz="1600"/>
          </a:p>
        </p:txBody>
      </p:sp>
      <p:sp>
        <p:nvSpPr>
          <p:cNvPr id="34876" name="Rectangle 64"/>
          <p:cNvSpPr>
            <a:spLocks noChangeArrowheads="1"/>
          </p:cNvSpPr>
          <p:nvPr/>
        </p:nvSpPr>
        <p:spPr bwMode="auto">
          <a:xfrm>
            <a:off x="7646989" y="5270501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47</a:t>
            </a:r>
            <a:endParaRPr lang="pt-BR" altLang="pt-BR" sz="1600"/>
          </a:p>
        </p:txBody>
      </p:sp>
      <p:sp>
        <p:nvSpPr>
          <p:cNvPr id="34877" name="Rectangle 65"/>
          <p:cNvSpPr>
            <a:spLocks noChangeArrowheads="1"/>
          </p:cNvSpPr>
          <p:nvPr/>
        </p:nvSpPr>
        <p:spPr bwMode="auto">
          <a:xfrm>
            <a:off x="7754939" y="455453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54</a:t>
            </a:r>
            <a:endParaRPr lang="pt-BR" altLang="pt-BR" sz="1600"/>
          </a:p>
        </p:txBody>
      </p:sp>
      <p:sp>
        <p:nvSpPr>
          <p:cNvPr id="34878" name="Rectangle 66"/>
          <p:cNvSpPr>
            <a:spLocks noChangeArrowheads="1"/>
          </p:cNvSpPr>
          <p:nvPr/>
        </p:nvSpPr>
        <p:spPr bwMode="auto">
          <a:xfrm>
            <a:off x="7251701" y="405288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65</a:t>
            </a:r>
            <a:endParaRPr lang="pt-BR" altLang="pt-BR" sz="1600"/>
          </a:p>
        </p:txBody>
      </p:sp>
      <p:sp>
        <p:nvSpPr>
          <p:cNvPr id="34879" name="Rectangle 67"/>
          <p:cNvSpPr>
            <a:spLocks noChangeArrowheads="1"/>
          </p:cNvSpPr>
          <p:nvPr/>
        </p:nvSpPr>
        <p:spPr bwMode="auto">
          <a:xfrm>
            <a:off x="8001001" y="323691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48</a:t>
            </a:r>
            <a:endParaRPr lang="pt-BR" altLang="pt-BR" sz="1600"/>
          </a:p>
        </p:txBody>
      </p:sp>
      <p:sp>
        <p:nvSpPr>
          <p:cNvPr id="34880" name="Rectangle 68"/>
          <p:cNvSpPr>
            <a:spLocks noChangeArrowheads="1"/>
          </p:cNvSpPr>
          <p:nvPr/>
        </p:nvSpPr>
        <p:spPr bwMode="auto">
          <a:xfrm>
            <a:off x="7316789" y="273526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61</a:t>
            </a:r>
            <a:endParaRPr lang="pt-BR" altLang="pt-BR" sz="1600"/>
          </a:p>
        </p:txBody>
      </p:sp>
      <p:sp>
        <p:nvSpPr>
          <p:cNvPr id="34881" name="Rectangle 69"/>
          <p:cNvSpPr>
            <a:spLocks noChangeArrowheads="1"/>
          </p:cNvSpPr>
          <p:nvPr/>
        </p:nvSpPr>
        <p:spPr bwMode="auto">
          <a:xfrm>
            <a:off x="9732963" y="5743576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1</a:t>
            </a:r>
            <a:endParaRPr lang="pt-BR" altLang="pt-BR" sz="1600"/>
          </a:p>
        </p:txBody>
      </p:sp>
      <p:sp>
        <p:nvSpPr>
          <p:cNvPr id="34882" name="Rectangle 70"/>
          <p:cNvSpPr>
            <a:spLocks noChangeArrowheads="1"/>
          </p:cNvSpPr>
          <p:nvPr/>
        </p:nvSpPr>
        <p:spPr bwMode="auto">
          <a:xfrm>
            <a:off x="9551988" y="5251451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7</a:t>
            </a:r>
            <a:endParaRPr lang="pt-BR" altLang="pt-BR" sz="1600"/>
          </a:p>
        </p:txBody>
      </p:sp>
      <p:sp>
        <p:nvSpPr>
          <p:cNvPr id="34883" name="Rectangle 71"/>
          <p:cNvSpPr>
            <a:spLocks noChangeArrowheads="1"/>
          </p:cNvSpPr>
          <p:nvPr/>
        </p:nvSpPr>
        <p:spPr bwMode="auto">
          <a:xfrm>
            <a:off x="9721851" y="4535489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</a:t>
            </a:r>
            <a:endParaRPr lang="pt-BR" altLang="pt-BR" sz="1600"/>
          </a:p>
        </p:txBody>
      </p:sp>
      <p:sp>
        <p:nvSpPr>
          <p:cNvPr id="34884" name="Rectangle 72"/>
          <p:cNvSpPr>
            <a:spLocks noChangeArrowheads="1"/>
          </p:cNvSpPr>
          <p:nvPr/>
        </p:nvSpPr>
        <p:spPr bwMode="auto">
          <a:xfrm>
            <a:off x="9647238" y="4033839"/>
            <a:ext cx="11381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4</a:t>
            </a:r>
            <a:endParaRPr lang="pt-BR" altLang="pt-BR" sz="1600"/>
          </a:p>
        </p:txBody>
      </p:sp>
      <p:sp>
        <p:nvSpPr>
          <p:cNvPr id="34885" name="Rectangle 73"/>
          <p:cNvSpPr>
            <a:spLocks noChangeArrowheads="1"/>
          </p:cNvSpPr>
          <p:nvPr/>
        </p:nvSpPr>
        <p:spPr bwMode="auto">
          <a:xfrm>
            <a:off x="9721851" y="3217864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</a:t>
            </a:r>
            <a:endParaRPr lang="pt-BR" altLang="pt-BR" sz="1600"/>
          </a:p>
        </p:txBody>
      </p:sp>
      <p:sp>
        <p:nvSpPr>
          <p:cNvPr id="34886" name="Rectangle 74"/>
          <p:cNvSpPr>
            <a:spLocks noChangeArrowheads="1"/>
          </p:cNvSpPr>
          <p:nvPr/>
        </p:nvSpPr>
        <p:spPr bwMode="auto">
          <a:xfrm>
            <a:off x="9626601" y="2716214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5</a:t>
            </a:r>
            <a:endParaRPr lang="pt-BR" altLang="pt-BR" sz="1600"/>
          </a:p>
        </p:txBody>
      </p:sp>
      <p:sp>
        <p:nvSpPr>
          <p:cNvPr id="34887" name="Rectangle 75"/>
          <p:cNvSpPr>
            <a:spLocks noChangeArrowheads="1"/>
          </p:cNvSpPr>
          <p:nvPr/>
        </p:nvSpPr>
        <p:spPr bwMode="auto">
          <a:xfrm>
            <a:off x="2914650" y="6205538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0</a:t>
            </a:r>
            <a:endParaRPr lang="pt-BR" altLang="pt-BR"/>
          </a:p>
        </p:txBody>
      </p:sp>
      <p:sp>
        <p:nvSpPr>
          <p:cNvPr id="34888" name="Rectangle 76"/>
          <p:cNvSpPr>
            <a:spLocks noChangeArrowheads="1"/>
          </p:cNvSpPr>
          <p:nvPr/>
        </p:nvSpPr>
        <p:spPr bwMode="auto">
          <a:xfrm>
            <a:off x="4581526" y="6205538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25%</a:t>
            </a:r>
            <a:endParaRPr lang="pt-BR" altLang="pt-BR"/>
          </a:p>
        </p:txBody>
      </p:sp>
      <p:sp>
        <p:nvSpPr>
          <p:cNvPr id="34889" name="Rectangle 77"/>
          <p:cNvSpPr>
            <a:spLocks noChangeArrowheads="1"/>
          </p:cNvSpPr>
          <p:nvPr/>
        </p:nvSpPr>
        <p:spPr bwMode="auto">
          <a:xfrm>
            <a:off x="6311901" y="6205538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50%</a:t>
            </a:r>
            <a:endParaRPr lang="pt-BR" altLang="pt-BR"/>
          </a:p>
        </p:txBody>
      </p:sp>
      <p:sp>
        <p:nvSpPr>
          <p:cNvPr id="34890" name="Rectangle 78"/>
          <p:cNvSpPr>
            <a:spLocks noChangeArrowheads="1"/>
          </p:cNvSpPr>
          <p:nvPr/>
        </p:nvSpPr>
        <p:spPr bwMode="auto">
          <a:xfrm>
            <a:off x="8032751" y="6205538"/>
            <a:ext cx="35907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75%</a:t>
            </a:r>
            <a:endParaRPr lang="pt-BR" altLang="pt-BR"/>
          </a:p>
        </p:txBody>
      </p:sp>
      <p:sp>
        <p:nvSpPr>
          <p:cNvPr id="34891" name="Rectangle 79"/>
          <p:cNvSpPr>
            <a:spLocks noChangeArrowheads="1"/>
          </p:cNvSpPr>
          <p:nvPr/>
        </p:nvSpPr>
        <p:spPr bwMode="auto">
          <a:xfrm>
            <a:off x="9709151" y="6205538"/>
            <a:ext cx="4584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100%</a:t>
            </a:r>
            <a:endParaRPr lang="pt-BR" altLang="pt-BR"/>
          </a:p>
        </p:txBody>
      </p:sp>
      <p:sp>
        <p:nvSpPr>
          <p:cNvPr id="34892" name="Rectangle 80"/>
          <p:cNvSpPr>
            <a:spLocks noChangeArrowheads="1"/>
          </p:cNvSpPr>
          <p:nvPr/>
        </p:nvSpPr>
        <p:spPr bwMode="auto">
          <a:xfrm>
            <a:off x="2433639" y="5762625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1996</a:t>
            </a:r>
            <a:endParaRPr lang="pt-BR" altLang="pt-BR"/>
          </a:p>
        </p:txBody>
      </p:sp>
      <p:sp>
        <p:nvSpPr>
          <p:cNvPr id="34893" name="Rectangle 81"/>
          <p:cNvSpPr>
            <a:spLocks noChangeArrowheads="1"/>
          </p:cNvSpPr>
          <p:nvPr/>
        </p:nvSpPr>
        <p:spPr bwMode="auto">
          <a:xfrm>
            <a:off x="2433639" y="5260975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2006</a:t>
            </a:r>
            <a:endParaRPr lang="pt-BR" altLang="pt-BR"/>
          </a:p>
        </p:txBody>
      </p:sp>
      <p:sp>
        <p:nvSpPr>
          <p:cNvPr id="34894" name="Rectangle 82"/>
          <p:cNvSpPr>
            <a:spLocks noChangeArrowheads="1"/>
          </p:cNvSpPr>
          <p:nvPr/>
        </p:nvSpPr>
        <p:spPr bwMode="auto">
          <a:xfrm>
            <a:off x="2433639" y="4554538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1996</a:t>
            </a:r>
            <a:endParaRPr lang="pt-BR" altLang="pt-BR"/>
          </a:p>
        </p:txBody>
      </p:sp>
      <p:sp>
        <p:nvSpPr>
          <p:cNvPr id="34895" name="Rectangle 83"/>
          <p:cNvSpPr>
            <a:spLocks noChangeArrowheads="1"/>
          </p:cNvSpPr>
          <p:nvPr/>
        </p:nvSpPr>
        <p:spPr bwMode="auto">
          <a:xfrm>
            <a:off x="2433639" y="4052888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2006</a:t>
            </a:r>
            <a:endParaRPr lang="pt-BR" altLang="pt-BR"/>
          </a:p>
        </p:txBody>
      </p:sp>
      <p:sp>
        <p:nvSpPr>
          <p:cNvPr id="34896" name="Rectangle 84"/>
          <p:cNvSpPr>
            <a:spLocks noChangeArrowheads="1"/>
          </p:cNvSpPr>
          <p:nvPr/>
        </p:nvSpPr>
        <p:spPr bwMode="auto">
          <a:xfrm>
            <a:off x="2433639" y="3236913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1996</a:t>
            </a:r>
            <a:endParaRPr lang="pt-BR" altLang="pt-BR"/>
          </a:p>
        </p:txBody>
      </p:sp>
      <p:sp>
        <p:nvSpPr>
          <p:cNvPr id="34897" name="Rectangle 85"/>
          <p:cNvSpPr>
            <a:spLocks noChangeArrowheads="1"/>
          </p:cNvSpPr>
          <p:nvPr/>
        </p:nvSpPr>
        <p:spPr bwMode="auto">
          <a:xfrm>
            <a:off x="2433639" y="2735263"/>
            <a:ext cx="39754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2006</a:t>
            </a:r>
            <a:endParaRPr lang="pt-BR" altLang="pt-BR"/>
          </a:p>
        </p:txBody>
      </p:sp>
      <p:sp>
        <p:nvSpPr>
          <p:cNvPr id="34898" name="Rectangle 86"/>
          <p:cNvSpPr>
            <a:spLocks noChangeArrowheads="1"/>
          </p:cNvSpPr>
          <p:nvPr/>
        </p:nvSpPr>
        <p:spPr bwMode="auto">
          <a:xfrm rot="-5400000">
            <a:off x="1979629" y="5540297"/>
            <a:ext cx="4889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Rural</a:t>
            </a:r>
            <a:endParaRPr lang="pt-BR" altLang="pt-BR" sz="1600"/>
          </a:p>
        </p:txBody>
      </p:sp>
      <p:sp>
        <p:nvSpPr>
          <p:cNvPr id="34899" name="Rectangle 87"/>
          <p:cNvSpPr>
            <a:spLocks noChangeArrowheads="1"/>
          </p:cNvSpPr>
          <p:nvPr/>
        </p:nvSpPr>
        <p:spPr bwMode="auto">
          <a:xfrm rot="-5400000">
            <a:off x="1888259" y="4328240"/>
            <a:ext cx="6716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Urbana</a:t>
            </a:r>
            <a:endParaRPr lang="pt-BR" altLang="pt-BR" sz="1600"/>
          </a:p>
        </p:txBody>
      </p:sp>
      <p:sp>
        <p:nvSpPr>
          <p:cNvPr id="34900" name="Rectangle 88"/>
          <p:cNvSpPr>
            <a:spLocks noChangeArrowheads="1"/>
          </p:cNvSpPr>
          <p:nvPr/>
        </p:nvSpPr>
        <p:spPr bwMode="auto">
          <a:xfrm rot="-5400000">
            <a:off x="1968409" y="2882028"/>
            <a:ext cx="5113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Brasil</a:t>
            </a:r>
            <a:endParaRPr lang="pt-BR" altLang="pt-BR" sz="1600"/>
          </a:p>
        </p:txBody>
      </p:sp>
      <p:sp>
        <p:nvSpPr>
          <p:cNvPr id="34901" name="Rectangle 89"/>
          <p:cNvSpPr>
            <a:spLocks noChangeArrowheads="1"/>
          </p:cNvSpPr>
          <p:nvPr/>
        </p:nvSpPr>
        <p:spPr bwMode="auto">
          <a:xfrm>
            <a:off x="4502150" y="2009776"/>
            <a:ext cx="3829050" cy="506413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pt-BR" altLang="pt-BR" sz="1600"/>
              <a:t>Número de consultas</a:t>
            </a:r>
          </a:p>
        </p:txBody>
      </p:sp>
      <p:sp>
        <p:nvSpPr>
          <p:cNvPr id="34902" name="Rectangle 90"/>
          <p:cNvSpPr>
            <a:spLocks noChangeArrowheads="1"/>
          </p:cNvSpPr>
          <p:nvPr/>
        </p:nvSpPr>
        <p:spPr bwMode="auto">
          <a:xfrm>
            <a:off x="4565650" y="2324100"/>
            <a:ext cx="96838" cy="96838"/>
          </a:xfrm>
          <a:prstGeom prst="rect">
            <a:avLst/>
          </a:prstGeom>
          <a:solidFill>
            <a:srgbClr val="000099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903" name="Rectangle 91"/>
          <p:cNvSpPr>
            <a:spLocks noChangeArrowheads="1"/>
          </p:cNvSpPr>
          <p:nvPr/>
        </p:nvSpPr>
        <p:spPr bwMode="auto">
          <a:xfrm>
            <a:off x="4714876" y="2251076"/>
            <a:ext cx="1127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0</a:t>
            </a:r>
            <a:endParaRPr lang="pt-BR" altLang="pt-BR" sz="1600"/>
          </a:p>
        </p:txBody>
      </p:sp>
      <p:sp>
        <p:nvSpPr>
          <p:cNvPr id="34904" name="Rectangle 92"/>
          <p:cNvSpPr>
            <a:spLocks noChangeArrowheads="1"/>
          </p:cNvSpPr>
          <p:nvPr/>
        </p:nvSpPr>
        <p:spPr bwMode="auto">
          <a:xfrm>
            <a:off x="5073650" y="2324100"/>
            <a:ext cx="96838" cy="96838"/>
          </a:xfrm>
          <a:prstGeom prst="rect">
            <a:avLst/>
          </a:prstGeom>
          <a:solidFill>
            <a:srgbClr val="0066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905" name="Rectangle 93"/>
          <p:cNvSpPr>
            <a:spLocks noChangeArrowheads="1"/>
          </p:cNvSpPr>
          <p:nvPr/>
        </p:nvSpPr>
        <p:spPr bwMode="auto">
          <a:xfrm>
            <a:off x="5224463" y="2251076"/>
            <a:ext cx="3414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1a3</a:t>
            </a:r>
            <a:endParaRPr lang="pt-BR" altLang="pt-BR" sz="1600"/>
          </a:p>
        </p:txBody>
      </p:sp>
      <p:sp>
        <p:nvSpPr>
          <p:cNvPr id="34906" name="Rectangle 94"/>
          <p:cNvSpPr>
            <a:spLocks noChangeArrowheads="1"/>
          </p:cNvSpPr>
          <p:nvPr/>
        </p:nvSpPr>
        <p:spPr bwMode="auto">
          <a:xfrm>
            <a:off x="5883275" y="2324100"/>
            <a:ext cx="95250" cy="96838"/>
          </a:xfrm>
          <a:prstGeom prst="rect">
            <a:avLst/>
          </a:prstGeom>
          <a:solidFill>
            <a:srgbClr val="33CCFF"/>
          </a:solidFill>
          <a:ln w="11176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907" name="Rectangle 95"/>
          <p:cNvSpPr>
            <a:spLocks noChangeArrowheads="1"/>
          </p:cNvSpPr>
          <p:nvPr/>
        </p:nvSpPr>
        <p:spPr bwMode="auto">
          <a:xfrm>
            <a:off x="6032500" y="2251076"/>
            <a:ext cx="3381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4a6</a:t>
            </a:r>
            <a:endParaRPr lang="pt-BR" altLang="pt-BR" sz="1600"/>
          </a:p>
        </p:txBody>
      </p:sp>
      <p:sp>
        <p:nvSpPr>
          <p:cNvPr id="34908" name="Rectangle 96"/>
          <p:cNvSpPr>
            <a:spLocks noChangeArrowheads="1"/>
          </p:cNvSpPr>
          <p:nvPr/>
        </p:nvSpPr>
        <p:spPr bwMode="auto">
          <a:xfrm>
            <a:off x="6613525" y="2324100"/>
            <a:ext cx="96838" cy="96838"/>
          </a:xfrm>
          <a:prstGeom prst="rect">
            <a:avLst/>
          </a:prstGeom>
          <a:solidFill>
            <a:srgbClr val="CCFFFF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909" name="Rectangle 97"/>
          <p:cNvSpPr>
            <a:spLocks noChangeArrowheads="1"/>
          </p:cNvSpPr>
          <p:nvPr/>
        </p:nvSpPr>
        <p:spPr bwMode="auto">
          <a:xfrm>
            <a:off x="6762751" y="2251076"/>
            <a:ext cx="231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7+</a:t>
            </a:r>
            <a:endParaRPr lang="pt-BR" altLang="pt-BR" sz="1600"/>
          </a:p>
        </p:txBody>
      </p:sp>
      <p:sp>
        <p:nvSpPr>
          <p:cNvPr id="34910" name="Rectangle 98"/>
          <p:cNvSpPr>
            <a:spLocks noChangeArrowheads="1"/>
          </p:cNvSpPr>
          <p:nvPr/>
        </p:nvSpPr>
        <p:spPr bwMode="auto">
          <a:xfrm>
            <a:off x="7296150" y="2324100"/>
            <a:ext cx="96838" cy="96838"/>
          </a:xfrm>
          <a:prstGeom prst="rect">
            <a:avLst/>
          </a:prstGeom>
          <a:solidFill>
            <a:srgbClr val="FF6600"/>
          </a:solidFill>
          <a:ln w="1111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4911" name="Rectangle 99"/>
          <p:cNvSpPr>
            <a:spLocks noChangeArrowheads="1"/>
          </p:cNvSpPr>
          <p:nvPr/>
        </p:nvSpPr>
        <p:spPr bwMode="auto">
          <a:xfrm>
            <a:off x="7445376" y="2251076"/>
            <a:ext cx="835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não sabe</a:t>
            </a:r>
            <a:endParaRPr lang="pt-BR" altLang="pt-BR" sz="1600"/>
          </a:p>
        </p:txBody>
      </p:sp>
      <p:sp>
        <p:nvSpPr>
          <p:cNvPr id="111716" name="Text Box 100"/>
          <p:cNvSpPr txBox="1">
            <a:spLocks noChangeArrowheads="1"/>
          </p:cNvSpPr>
          <p:nvPr/>
        </p:nvSpPr>
        <p:spPr bwMode="auto">
          <a:xfrm>
            <a:off x="3063876" y="219075"/>
            <a:ext cx="4740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GRAVIDEZ e PARTO</a:t>
            </a:r>
          </a:p>
        </p:txBody>
      </p:sp>
      <p:sp>
        <p:nvSpPr>
          <p:cNvPr id="111717" name="Text Box 101"/>
          <p:cNvSpPr txBox="1">
            <a:spLocks noChangeArrowheads="1"/>
          </p:cNvSpPr>
          <p:nvPr/>
        </p:nvSpPr>
        <p:spPr bwMode="auto">
          <a:xfrm>
            <a:off x="8177214" y="219076"/>
            <a:ext cx="2408237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Tânia Lago</a:t>
            </a:r>
          </a:p>
          <a:p>
            <a:pPr>
              <a:defRPr/>
            </a:pPr>
            <a:r>
              <a:rPr lang="pt-B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Liliam Lima</a:t>
            </a:r>
          </a:p>
        </p:txBody>
      </p:sp>
    </p:spTree>
    <p:extLst>
      <p:ext uri="{BB962C8B-B14F-4D97-AF65-F5344CB8AC3E}">
        <p14:creationId xmlns:p14="http://schemas.microsoft.com/office/powerpoint/2010/main" val="406132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1027"/>
          <p:cNvSpPr txBox="1">
            <a:spLocks noChangeArrowheads="1"/>
          </p:cNvSpPr>
          <p:nvPr/>
        </p:nvSpPr>
        <p:spPr bwMode="auto">
          <a:xfrm>
            <a:off x="2039939" y="414339"/>
            <a:ext cx="815498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000" u="sng"/>
              <a:t>ASSISTÊNCIA ao PARTO</a:t>
            </a:r>
          </a:p>
          <a:p>
            <a:pPr algn="ctr" eaLnBrk="1" hangingPunct="1"/>
            <a:endParaRPr lang="pt-BR" altLang="pt-BR" sz="2000" u="sng"/>
          </a:p>
          <a:p>
            <a:pPr algn="just" eaLnBrk="1" hangingPunct="1"/>
            <a:r>
              <a:rPr lang="pt-BR" altLang="pt-BR" sz="2000"/>
              <a:t>Percentual de partos hospitalares e de partos assistidos por médicos ou enfermeiras, nos 5 anos anteriores à entrevista. Brasil, Rural e Regiões Norte e Nordeste. PNDS 1996 e 2006.</a:t>
            </a:r>
          </a:p>
        </p:txBody>
      </p:sp>
      <p:sp>
        <p:nvSpPr>
          <p:cNvPr id="35843" name="Line 1028"/>
          <p:cNvSpPr>
            <a:spLocks noChangeShapeType="1"/>
          </p:cNvSpPr>
          <p:nvPr/>
        </p:nvSpPr>
        <p:spPr bwMode="auto">
          <a:xfrm>
            <a:off x="2490789" y="4138614"/>
            <a:ext cx="7737475" cy="1587"/>
          </a:xfrm>
          <a:prstGeom prst="line">
            <a:avLst/>
          </a:prstGeom>
          <a:noFill/>
          <a:ln w="0">
            <a:solidFill>
              <a:srgbClr val="333333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44" name="Rectangle 1030"/>
          <p:cNvSpPr>
            <a:spLocks noChangeArrowheads="1"/>
          </p:cNvSpPr>
          <p:nvPr/>
        </p:nvSpPr>
        <p:spPr bwMode="auto">
          <a:xfrm>
            <a:off x="2808289" y="3252789"/>
            <a:ext cx="219075" cy="2219325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45" name="Rectangle 1031"/>
          <p:cNvSpPr>
            <a:spLocks noChangeArrowheads="1"/>
          </p:cNvSpPr>
          <p:nvPr/>
        </p:nvSpPr>
        <p:spPr bwMode="auto">
          <a:xfrm>
            <a:off x="4660901" y="3767139"/>
            <a:ext cx="207963" cy="1704975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46" name="Rectangle 1032"/>
          <p:cNvSpPr>
            <a:spLocks noChangeArrowheads="1"/>
          </p:cNvSpPr>
          <p:nvPr/>
        </p:nvSpPr>
        <p:spPr bwMode="auto">
          <a:xfrm>
            <a:off x="5287964" y="3690939"/>
            <a:ext cx="219075" cy="1781175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47" name="Rectangle 1036"/>
          <p:cNvSpPr>
            <a:spLocks noChangeArrowheads="1"/>
          </p:cNvSpPr>
          <p:nvPr/>
        </p:nvSpPr>
        <p:spPr bwMode="auto">
          <a:xfrm>
            <a:off x="6678614" y="3471863"/>
            <a:ext cx="219075" cy="2000250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48" name="Rectangle 1037"/>
          <p:cNvSpPr>
            <a:spLocks noChangeArrowheads="1"/>
          </p:cNvSpPr>
          <p:nvPr/>
        </p:nvSpPr>
        <p:spPr bwMode="auto">
          <a:xfrm>
            <a:off x="8523289" y="4138613"/>
            <a:ext cx="206375" cy="1333500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49" name="Rectangle 1038"/>
          <p:cNvSpPr>
            <a:spLocks noChangeArrowheads="1"/>
          </p:cNvSpPr>
          <p:nvPr/>
        </p:nvSpPr>
        <p:spPr bwMode="auto">
          <a:xfrm>
            <a:off x="9255126" y="4073525"/>
            <a:ext cx="219075" cy="1398588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0" name="Rectangle 1039"/>
          <p:cNvSpPr>
            <a:spLocks noChangeArrowheads="1"/>
          </p:cNvSpPr>
          <p:nvPr/>
        </p:nvSpPr>
        <p:spPr bwMode="auto">
          <a:xfrm>
            <a:off x="3027364" y="2903539"/>
            <a:ext cx="206375" cy="2568575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1" name="Rectangle 1040"/>
          <p:cNvSpPr>
            <a:spLocks noChangeArrowheads="1"/>
          </p:cNvSpPr>
          <p:nvPr/>
        </p:nvSpPr>
        <p:spPr bwMode="auto">
          <a:xfrm>
            <a:off x="4868863" y="3221039"/>
            <a:ext cx="207962" cy="2251075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2" name="Rectangle 1041"/>
          <p:cNvSpPr>
            <a:spLocks noChangeArrowheads="1"/>
          </p:cNvSpPr>
          <p:nvPr/>
        </p:nvSpPr>
        <p:spPr bwMode="auto">
          <a:xfrm>
            <a:off x="5507038" y="2936875"/>
            <a:ext cx="207962" cy="2535238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3" name="Rectangle 1046"/>
          <p:cNvSpPr>
            <a:spLocks noChangeArrowheads="1"/>
          </p:cNvSpPr>
          <p:nvPr/>
        </p:nvSpPr>
        <p:spPr bwMode="auto">
          <a:xfrm>
            <a:off x="8729663" y="3209925"/>
            <a:ext cx="207962" cy="2262188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4" name="Rectangle 1047"/>
          <p:cNvSpPr>
            <a:spLocks noChangeArrowheads="1"/>
          </p:cNvSpPr>
          <p:nvPr/>
        </p:nvSpPr>
        <p:spPr bwMode="auto">
          <a:xfrm>
            <a:off x="9474201" y="3111501"/>
            <a:ext cx="206375" cy="2360613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55" name="Line 1048"/>
          <p:cNvSpPr>
            <a:spLocks noChangeShapeType="1"/>
          </p:cNvSpPr>
          <p:nvPr/>
        </p:nvSpPr>
        <p:spPr bwMode="auto">
          <a:xfrm>
            <a:off x="2481264" y="2805113"/>
            <a:ext cx="1587" cy="2667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56" name="Line 1049"/>
          <p:cNvSpPr>
            <a:spLocks noChangeShapeType="1"/>
          </p:cNvSpPr>
          <p:nvPr/>
        </p:nvSpPr>
        <p:spPr bwMode="auto">
          <a:xfrm>
            <a:off x="2481263" y="5473700"/>
            <a:ext cx="77470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57" name="Rectangle 1050"/>
          <p:cNvSpPr>
            <a:spLocks noChangeArrowheads="1"/>
          </p:cNvSpPr>
          <p:nvPr/>
        </p:nvSpPr>
        <p:spPr bwMode="auto">
          <a:xfrm>
            <a:off x="2697164" y="297973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92</a:t>
            </a:r>
            <a:endParaRPr lang="pt-BR" altLang="pt-BR" sz="1600"/>
          </a:p>
        </p:txBody>
      </p:sp>
      <p:sp>
        <p:nvSpPr>
          <p:cNvPr id="35858" name="Rectangle 1051"/>
          <p:cNvSpPr>
            <a:spLocks noChangeArrowheads="1"/>
          </p:cNvSpPr>
          <p:nvPr/>
        </p:nvSpPr>
        <p:spPr bwMode="auto">
          <a:xfrm>
            <a:off x="4540251" y="349408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82</a:t>
            </a:r>
            <a:endParaRPr lang="pt-BR" altLang="pt-BR" sz="1600"/>
          </a:p>
        </p:txBody>
      </p:sp>
      <p:sp>
        <p:nvSpPr>
          <p:cNvPr id="35859" name="Rectangle 1052"/>
          <p:cNvSpPr>
            <a:spLocks noChangeArrowheads="1"/>
          </p:cNvSpPr>
          <p:nvPr/>
        </p:nvSpPr>
        <p:spPr bwMode="auto">
          <a:xfrm>
            <a:off x="5189539" y="3416301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83</a:t>
            </a:r>
            <a:endParaRPr lang="pt-BR" altLang="pt-BR" sz="1600"/>
          </a:p>
        </p:txBody>
      </p:sp>
      <p:sp>
        <p:nvSpPr>
          <p:cNvPr id="35860" name="Rectangle 1056"/>
          <p:cNvSpPr>
            <a:spLocks noChangeArrowheads="1"/>
          </p:cNvSpPr>
          <p:nvPr/>
        </p:nvSpPr>
        <p:spPr bwMode="auto">
          <a:xfrm>
            <a:off x="6569076" y="319881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88</a:t>
            </a:r>
            <a:endParaRPr lang="pt-BR" altLang="pt-BR" sz="1600"/>
          </a:p>
        </p:txBody>
      </p:sp>
      <p:sp>
        <p:nvSpPr>
          <p:cNvPr id="35861" name="Rectangle 1057"/>
          <p:cNvSpPr>
            <a:spLocks noChangeArrowheads="1"/>
          </p:cNvSpPr>
          <p:nvPr/>
        </p:nvSpPr>
        <p:spPr bwMode="auto">
          <a:xfrm>
            <a:off x="8496301" y="386556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75</a:t>
            </a:r>
            <a:endParaRPr lang="pt-BR" altLang="pt-BR" sz="1600"/>
          </a:p>
        </p:txBody>
      </p:sp>
      <p:sp>
        <p:nvSpPr>
          <p:cNvPr id="35862" name="Rectangle 1058"/>
          <p:cNvSpPr>
            <a:spLocks noChangeArrowheads="1"/>
          </p:cNvSpPr>
          <p:nvPr/>
        </p:nvSpPr>
        <p:spPr bwMode="auto">
          <a:xfrm>
            <a:off x="9239251" y="379888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76</a:t>
            </a:r>
            <a:endParaRPr lang="pt-BR" altLang="pt-BR" sz="1600"/>
          </a:p>
        </p:txBody>
      </p:sp>
      <p:sp>
        <p:nvSpPr>
          <p:cNvPr id="35863" name="Rectangle 1059"/>
          <p:cNvSpPr>
            <a:spLocks noChangeArrowheads="1"/>
          </p:cNvSpPr>
          <p:nvPr/>
        </p:nvSpPr>
        <p:spPr bwMode="auto">
          <a:xfrm>
            <a:off x="3027364" y="263048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98</a:t>
            </a:r>
            <a:endParaRPr lang="pt-BR" altLang="pt-BR" sz="2800"/>
          </a:p>
        </p:txBody>
      </p:sp>
      <p:sp>
        <p:nvSpPr>
          <p:cNvPr id="35864" name="Rectangle 1060"/>
          <p:cNvSpPr>
            <a:spLocks noChangeArrowheads="1"/>
          </p:cNvSpPr>
          <p:nvPr/>
        </p:nvSpPr>
        <p:spPr bwMode="auto">
          <a:xfrm>
            <a:off x="4868864" y="2946401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92</a:t>
            </a:r>
            <a:endParaRPr lang="pt-BR" altLang="pt-BR" sz="2800"/>
          </a:p>
        </p:txBody>
      </p:sp>
      <p:sp>
        <p:nvSpPr>
          <p:cNvPr id="35865" name="Rectangle 1061"/>
          <p:cNvSpPr>
            <a:spLocks noChangeArrowheads="1"/>
          </p:cNvSpPr>
          <p:nvPr/>
        </p:nvSpPr>
        <p:spPr bwMode="auto">
          <a:xfrm>
            <a:off x="5508626" y="266223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98</a:t>
            </a:r>
            <a:endParaRPr lang="pt-BR" altLang="pt-BR" sz="2800"/>
          </a:p>
        </p:txBody>
      </p:sp>
      <p:sp>
        <p:nvSpPr>
          <p:cNvPr id="35866" name="Rectangle 1065"/>
          <p:cNvSpPr>
            <a:spLocks noChangeArrowheads="1"/>
          </p:cNvSpPr>
          <p:nvPr/>
        </p:nvSpPr>
        <p:spPr bwMode="auto">
          <a:xfrm>
            <a:off x="6899276" y="2695576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97</a:t>
            </a:r>
            <a:endParaRPr lang="pt-BR" altLang="pt-BR" sz="2800"/>
          </a:p>
        </p:txBody>
      </p:sp>
      <p:sp>
        <p:nvSpPr>
          <p:cNvPr id="35867" name="Rectangle 1066"/>
          <p:cNvSpPr>
            <a:spLocks noChangeArrowheads="1"/>
          </p:cNvSpPr>
          <p:nvPr/>
        </p:nvSpPr>
        <p:spPr bwMode="auto">
          <a:xfrm>
            <a:off x="8731251" y="293528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93</a:t>
            </a:r>
            <a:endParaRPr lang="pt-BR" altLang="pt-BR" sz="2800"/>
          </a:p>
        </p:txBody>
      </p:sp>
      <p:sp>
        <p:nvSpPr>
          <p:cNvPr id="35868" name="Rectangle 1067"/>
          <p:cNvSpPr>
            <a:spLocks noChangeArrowheads="1"/>
          </p:cNvSpPr>
          <p:nvPr/>
        </p:nvSpPr>
        <p:spPr bwMode="auto">
          <a:xfrm>
            <a:off x="9474201" y="283686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94</a:t>
            </a:r>
            <a:endParaRPr lang="pt-BR" altLang="pt-BR" sz="2800"/>
          </a:p>
        </p:txBody>
      </p:sp>
      <p:sp>
        <p:nvSpPr>
          <p:cNvPr id="35869" name="Rectangle 1068"/>
          <p:cNvSpPr>
            <a:spLocks noChangeArrowheads="1"/>
          </p:cNvSpPr>
          <p:nvPr/>
        </p:nvSpPr>
        <p:spPr bwMode="auto">
          <a:xfrm>
            <a:off x="2252664" y="5384801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>
                <a:solidFill>
                  <a:srgbClr val="000000"/>
                </a:solidFill>
              </a:rPr>
              <a:t>50</a:t>
            </a:r>
            <a:endParaRPr lang="pt-BR" altLang="pt-BR"/>
          </a:p>
        </p:txBody>
      </p:sp>
      <p:sp>
        <p:nvSpPr>
          <p:cNvPr id="35870" name="Rectangle 1070"/>
          <p:cNvSpPr>
            <a:spLocks noChangeArrowheads="1"/>
          </p:cNvSpPr>
          <p:nvPr/>
        </p:nvSpPr>
        <p:spPr bwMode="auto">
          <a:xfrm>
            <a:off x="2176463" y="2717801"/>
            <a:ext cx="23564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>
                <a:solidFill>
                  <a:srgbClr val="000000"/>
                </a:solidFill>
              </a:rPr>
              <a:t>100</a:t>
            </a:r>
            <a:endParaRPr lang="pt-BR" altLang="pt-BR"/>
          </a:p>
        </p:txBody>
      </p:sp>
      <p:sp>
        <p:nvSpPr>
          <p:cNvPr id="35871" name="Rectangle 1071"/>
          <p:cNvSpPr>
            <a:spLocks noChangeArrowheads="1"/>
          </p:cNvSpPr>
          <p:nvPr/>
        </p:nvSpPr>
        <p:spPr bwMode="auto">
          <a:xfrm>
            <a:off x="2740026" y="5592764"/>
            <a:ext cx="5064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Brasil</a:t>
            </a:r>
            <a:endParaRPr lang="pt-BR" altLang="pt-BR" sz="1600"/>
          </a:p>
        </p:txBody>
      </p:sp>
      <p:sp>
        <p:nvSpPr>
          <p:cNvPr id="35872" name="Rectangle 1072"/>
          <p:cNvSpPr>
            <a:spLocks noChangeArrowheads="1"/>
          </p:cNvSpPr>
          <p:nvPr/>
        </p:nvSpPr>
        <p:spPr bwMode="auto">
          <a:xfrm>
            <a:off x="4627563" y="5592764"/>
            <a:ext cx="5017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Norte</a:t>
            </a:r>
            <a:endParaRPr lang="pt-BR" altLang="pt-BR" sz="1600"/>
          </a:p>
        </p:txBody>
      </p:sp>
      <p:sp>
        <p:nvSpPr>
          <p:cNvPr id="35873" name="Rectangle 1073"/>
          <p:cNvSpPr>
            <a:spLocks noChangeArrowheads="1"/>
          </p:cNvSpPr>
          <p:nvPr/>
        </p:nvSpPr>
        <p:spPr bwMode="auto">
          <a:xfrm>
            <a:off x="5394325" y="5592764"/>
            <a:ext cx="280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NE</a:t>
            </a:r>
            <a:endParaRPr lang="pt-BR" altLang="pt-BR" sz="1600"/>
          </a:p>
        </p:txBody>
      </p:sp>
      <p:sp>
        <p:nvSpPr>
          <p:cNvPr id="35874" name="Rectangle 1077"/>
          <p:cNvSpPr>
            <a:spLocks noChangeArrowheads="1"/>
          </p:cNvSpPr>
          <p:nvPr/>
        </p:nvSpPr>
        <p:spPr bwMode="auto">
          <a:xfrm>
            <a:off x="6656388" y="5592764"/>
            <a:ext cx="5113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Brasil</a:t>
            </a:r>
            <a:endParaRPr lang="pt-BR" altLang="pt-BR" sz="1600"/>
          </a:p>
        </p:txBody>
      </p:sp>
      <p:sp>
        <p:nvSpPr>
          <p:cNvPr id="35875" name="Rectangle 1078"/>
          <p:cNvSpPr>
            <a:spLocks noChangeArrowheads="1"/>
          </p:cNvSpPr>
          <p:nvPr/>
        </p:nvSpPr>
        <p:spPr bwMode="auto">
          <a:xfrm>
            <a:off x="8510588" y="5592764"/>
            <a:ext cx="5017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Norte</a:t>
            </a:r>
            <a:endParaRPr lang="pt-BR" altLang="pt-BR" sz="1600"/>
          </a:p>
        </p:txBody>
      </p:sp>
      <p:sp>
        <p:nvSpPr>
          <p:cNvPr id="35876" name="Rectangle 1079"/>
          <p:cNvSpPr>
            <a:spLocks noChangeArrowheads="1"/>
          </p:cNvSpPr>
          <p:nvPr/>
        </p:nvSpPr>
        <p:spPr bwMode="auto">
          <a:xfrm>
            <a:off x="9329738" y="5592764"/>
            <a:ext cx="2837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NE</a:t>
            </a:r>
            <a:endParaRPr lang="pt-BR" altLang="pt-BR" sz="1600"/>
          </a:p>
        </p:txBody>
      </p:sp>
      <p:sp>
        <p:nvSpPr>
          <p:cNvPr id="35877" name="Rectangle 1081"/>
          <p:cNvSpPr>
            <a:spLocks noChangeArrowheads="1"/>
          </p:cNvSpPr>
          <p:nvPr/>
        </p:nvSpPr>
        <p:spPr bwMode="auto">
          <a:xfrm>
            <a:off x="3376614" y="2222500"/>
            <a:ext cx="169703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300">
                <a:solidFill>
                  <a:srgbClr val="000000"/>
                </a:solidFill>
              </a:rPr>
              <a:t>PARTO HOSPITALAR</a:t>
            </a:r>
            <a:endParaRPr lang="pt-BR" altLang="pt-BR"/>
          </a:p>
        </p:txBody>
      </p:sp>
      <p:sp>
        <p:nvSpPr>
          <p:cNvPr id="35878" name="Rectangle 1082"/>
          <p:cNvSpPr>
            <a:spLocks noChangeArrowheads="1"/>
          </p:cNvSpPr>
          <p:nvPr/>
        </p:nvSpPr>
        <p:spPr bwMode="auto">
          <a:xfrm>
            <a:off x="5287964" y="2476500"/>
            <a:ext cx="19335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79" name="Rectangle 1084"/>
          <p:cNvSpPr>
            <a:spLocks noChangeArrowheads="1"/>
          </p:cNvSpPr>
          <p:nvPr/>
        </p:nvSpPr>
        <p:spPr bwMode="auto">
          <a:xfrm>
            <a:off x="6246813" y="2476501"/>
            <a:ext cx="313690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80" name="Rectangle 1085"/>
          <p:cNvSpPr>
            <a:spLocks noChangeArrowheads="1"/>
          </p:cNvSpPr>
          <p:nvPr/>
        </p:nvSpPr>
        <p:spPr bwMode="auto">
          <a:xfrm>
            <a:off x="6415089" y="2222500"/>
            <a:ext cx="3671887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300">
                <a:solidFill>
                  <a:srgbClr val="000000"/>
                </a:solidFill>
              </a:rPr>
              <a:t>PARTO por MÉDICO ou ENFERMEIRA</a:t>
            </a:r>
            <a:endParaRPr lang="pt-BR" altLang="pt-BR"/>
          </a:p>
        </p:txBody>
      </p:sp>
      <p:sp>
        <p:nvSpPr>
          <p:cNvPr id="35881" name="Rectangle 1086"/>
          <p:cNvSpPr>
            <a:spLocks noChangeArrowheads="1"/>
          </p:cNvSpPr>
          <p:nvPr/>
        </p:nvSpPr>
        <p:spPr bwMode="auto">
          <a:xfrm>
            <a:off x="5224463" y="6275388"/>
            <a:ext cx="131762" cy="131762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82" name="Rectangle 1087"/>
          <p:cNvSpPr>
            <a:spLocks noChangeArrowheads="1"/>
          </p:cNvSpPr>
          <p:nvPr/>
        </p:nvSpPr>
        <p:spPr bwMode="auto">
          <a:xfrm>
            <a:off x="5405438" y="6192838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1996</a:t>
            </a:r>
            <a:endParaRPr lang="pt-BR" altLang="pt-BR" sz="2000"/>
          </a:p>
        </p:txBody>
      </p:sp>
      <p:sp>
        <p:nvSpPr>
          <p:cNvPr id="35883" name="Rectangle 1088"/>
          <p:cNvSpPr>
            <a:spLocks noChangeArrowheads="1"/>
          </p:cNvSpPr>
          <p:nvPr/>
        </p:nvSpPr>
        <p:spPr bwMode="auto">
          <a:xfrm>
            <a:off x="6353176" y="6275388"/>
            <a:ext cx="131763" cy="131762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84" name="Rectangle 1089"/>
          <p:cNvSpPr>
            <a:spLocks noChangeArrowheads="1"/>
          </p:cNvSpPr>
          <p:nvPr/>
        </p:nvSpPr>
        <p:spPr bwMode="auto">
          <a:xfrm>
            <a:off x="6534150" y="6192838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2006</a:t>
            </a:r>
            <a:endParaRPr lang="pt-BR" altLang="pt-BR" sz="2000"/>
          </a:p>
        </p:txBody>
      </p:sp>
      <p:sp>
        <p:nvSpPr>
          <p:cNvPr id="35885" name="Rectangle 1090"/>
          <p:cNvSpPr>
            <a:spLocks noChangeArrowheads="1"/>
          </p:cNvSpPr>
          <p:nvPr/>
        </p:nvSpPr>
        <p:spPr bwMode="auto">
          <a:xfrm rot="-5400000">
            <a:off x="1210255" y="3642441"/>
            <a:ext cx="13577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>
                <a:solidFill>
                  <a:srgbClr val="000000"/>
                </a:solidFill>
              </a:rPr>
              <a:t>Percentual (%)</a:t>
            </a:r>
            <a:endParaRPr lang="pt-BR" altLang="pt-BR" sz="1600"/>
          </a:p>
        </p:txBody>
      </p:sp>
      <p:sp>
        <p:nvSpPr>
          <p:cNvPr id="35886" name="Rectangle 1095"/>
          <p:cNvSpPr>
            <a:spLocks noChangeArrowheads="1"/>
          </p:cNvSpPr>
          <p:nvPr/>
        </p:nvSpPr>
        <p:spPr bwMode="auto">
          <a:xfrm>
            <a:off x="3729038" y="3975101"/>
            <a:ext cx="196850" cy="1497013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87" name="Rectangle 1096"/>
          <p:cNvSpPr>
            <a:spLocks noChangeArrowheads="1"/>
          </p:cNvSpPr>
          <p:nvPr/>
        </p:nvSpPr>
        <p:spPr bwMode="auto">
          <a:xfrm>
            <a:off x="3689351" y="372268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78</a:t>
            </a:r>
            <a:endParaRPr lang="pt-BR" altLang="pt-BR" sz="1600"/>
          </a:p>
        </p:txBody>
      </p:sp>
      <p:sp>
        <p:nvSpPr>
          <p:cNvPr id="35888" name="Rectangle 1098"/>
          <p:cNvSpPr>
            <a:spLocks noChangeArrowheads="1"/>
          </p:cNvSpPr>
          <p:nvPr/>
        </p:nvSpPr>
        <p:spPr bwMode="auto">
          <a:xfrm>
            <a:off x="3959226" y="273208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96</a:t>
            </a:r>
            <a:endParaRPr lang="pt-BR" altLang="pt-BR" sz="2800"/>
          </a:p>
        </p:txBody>
      </p:sp>
      <p:sp>
        <p:nvSpPr>
          <p:cNvPr id="35889" name="Rectangle 1099"/>
          <p:cNvSpPr>
            <a:spLocks noChangeArrowheads="1"/>
          </p:cNvSpPr>
          <p:nvPr/>
        </p:nvSpPr>
        <p:spPr bwMode="auto">
          <a:xfrm>
            <a:off x="3681413" y="5619751"/>
            <a:ext cx="4889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Rural</a:t>
            </a:r>
            <a:endParaRPr lang="pt-BR" altLang="pt-BR" sz="1600"/>
          </a:p>
        </p:txBody>
      </p:sp>
      <p:sp>
        <p:nvSpPr>
          <p:cNvPr id="35890" name="Rectangle 1100"/>
          <p:cNvSpPr>
            <a:spLocks noChangeArrowheads="1"/>
          </p:cNvSpPr>
          <p:nvPr/>
        </p:nvSpPr>
        <p:spPr bwMode="auto">
          <a:xfrm>
            <a:off x="7748589" y="3111501"/>
            <a:ext cx="206375" cy="2360613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91" name="Rectangle 1101"/>
          <p:cNvSpPr>
            <a:spLocks noChangeArrowheads="1"/>
          </p:cNvSpPr>
          <p:nvPr/>
        </p:nvSpPr>
        <p:spPr bwMode="auto">
          <a:xfrm>
            <a:off x="7748589" y="278923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94</a:t>
            </a:r>
            <a:endParaRPr lang="pt-BR" altLang="pt-BR" sz="2800"/>
          </a:p>
        </p:txBody>
      </p:sp>
      <p:sp>
        <p:nvSpPr>
          <p:cNvPr id="35892" name="Rectangle 1102"/>
          <p:cNvSpPr>
            <a:spLocks noChangeArrowheads="1"/>
          </p:cNvSpPr>
          <p:nvPr/>
        </p:nvSpPr>
        <p:spPr bwMode="auto">
          <a:xfrm>
            <a:off x="7532689" y="4251325"/>
            <a:ext cx="206375" cy="1220788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93" name="Rectangle 1103"/>
          <p:cNvSpPr>
            <a:spLocks noChangeArrowheads="1"/>
          </p:cNvSpPr>
          <p:nvPr/>
        </p:nvSpPr>
        <p:spPr bwMode="auto">
          <a:xfrm>
            <a:off x="7532689" y="3952876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73</a:t>
            </a:r>
            <a:endParaRPr lang="pt-BR" altLang="pt-BR" sz="2800"/>
          </a:p>
        </p:txBody>
      </p:sp>
      <p:sp>
        <p:nvSpPr>
          <p:cNvPr id="35894" name="Rectangle 1105"/>
          <p:cNvSpPr>
            <a:spLocks noChangeArrowheads="1"/>
          </p:cNvSpPr>
          <p:nvPr/>
        </p:nvSpPr>
        <p:spPr bwMode="auto">
          <a:xfrm>
            <a:off x="7519988" y="5630864"/>
            <a:ext cx="4889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Rural</a:t>
            </a:r>
            <a:endParaRPr lang="pt-BR" altLang="pt-BR" sz="1600"/>
          </a:p>
        </p:txBody>
      </p:sp>
      <p:sp>
        <p:nvSpPr>
          <p:cNvPr id="35895" name="Line 1106"/>
          <p:cNvSpPr>
            <a:spLocks noChangeShapeType="1"/>
          </p:cNvSpPr>
          <p:nvPr/>
        </p:nvSpPr>
        <p:spPr bwMode="auto">
          <a:xfrm flipV="1">
            <a:off x="7766050" y="5964238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96" name="Rectangle 1109"/>
          <p:cNvSpPr>
            <a:spLocks noChangeArrowheads="1"/>
          </p:cNvSpPr>
          <p:nvPr/>
        </p:nvSpPr>
        <p:spPr bwMode="auto">
          <a:xfrm>
            <a:off x="3930651" y="3008314"/>
            <a:ext cx="206375" cy="2465387"/>
          </a:xfrm>
          <a:prstGeom prst="rect">
            <a:avLst/>
          </a:prstGeom>
          <a:solidFill>
            <a:srgbClr val="FF6600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97" name="Rectangle 1110"/>
          <p:cNvSpPr>
            <a:spLocks noChangeArrowheads="1"/>
          </p:cNvSpPr>
          <p:nvPr/>
        </p:nvSpPr>
        <p:spPr bwMode="auto">
          <a:xfrm>
            <a:off x="6904039" y="2968625"/>
            <a:ext cx="206375" cy="2503488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5898" name="Line 1111"/>
          <p:cNvSpPr>
            <a:spLocks noChangeShapeType="1"/>
          </p:cNvSpPr>
          <p:nvPr/>
        </p:nvSpPr>
        <p:spPr bwMode="auto">
          <a:xfrm>
            <a:off x="6200775" y="2814638"/>
            <a:ext cx="1588" cy="26670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899" name="Line 1112"/>
          <p:cNvSpPr>
            <a:spLocks noChangeShapeType="1"/>
          </p:cNvSpPr>
          <p:nvPr/>
        </p:nvSpPr>
        <p:spPr bwMode="auto">
          <a:xfrm flipV="1">
            <a:off x="3919538" y="5908675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5900" name="Rectangle 1113"/>
          <p:cNvSpPr>
            <a:spLocks noChangeArrowheads="1"/>
          </p:cNvSpPr>
          <p:nvPr/>
        </p:nvSpPr>
        <p:spPr bwMode="auto">
          <a:xfrm>
            <a:off x="2197101" y="4029076"/>
            <a:ext cx="1555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100">
                <a:solidFill>
                  <a:srgbClr val="000000"/>
                </a:solidFill>
              </a:rPr>
              <a:t>50</a:t>
            </a: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046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75"/>
          <p:cNvGrpSpPr>
            <a:grpSpLocks/>
          </p:cNvGrpSpPr>
          <p:nvPr/>
        </p:nvGrpSpPr>
        <p:grpSpPr bwMode="auto">
          <a:xfrm>
            <a:off x="2847976" y="2203450"/>
            <a:ext cx="6056313" cy="2249488"/>
            <a:chOff x="1226" y="1388"/>
            <a:chExt cx="3248" cy="1417"/>
          </a:xfrm>
        </p:grpSpPr>
        <p:sp>
          <p:nvSpPr>
            <p:cNvPr id="36908" name="Line 1026"/>
            <p:cNvSpPr>
              <a:spLocks noChangeShapeType="1"/>
            </p:cNvSpPr>
            <p:nvPr/>
          </p:nvSpPr>
          <p:spPr bwMode="auto">
            <a:xfrm>
              <a:off x="1226" y="2804"/>
              <a:ext cx="32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09" name="Line 1027"/>
            <p:cNvSpPr>
              <a:spLocks noChangeShapeType="1"/>
            </p:cNvSpPr>
            <p:nvPr/>
          </p:nvSpPr>
          <p:spPr bwMode="auto">
            <a:xfrm>
              <a:off x="1226" y="2332"/>
              <a:ext cx="32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10" name="Line 1028"/>
            <p:cNvSpPr>
              <a:spLocks noChangeShapeType="1"/>
            </p:cNvSpPr>
            <p:nvPr/>
          </p:nvSpPr>
          <p:spPr bwMode="auto">
            <a:xfrm>
              <a:off x="1226" y="1860"/>
              <a:ext cx="32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911" name="Line 1029"/>
            <p:cNvSpPr>
              <a:spLocks noChangeShapeType="1"/>
            </p:cNvSpPr>
            <p:nvPr/>
          </p:nvSpPr>
          <p:spPr bwMode="auto">
            <a:xfrm>
              <a:off x="1226" y="1388"/>
              <a:ext cx="324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6867" name="Line 1030"/>
          <p:cNvSpPr>
            <a:spLocks noChangeShapeType="1"/>
          </p:cNvSpPr>
          <p:nvPr/>
        </p:nvSpPr>
        <p:spPr bwMode="auto">
          <a:xfrm>
            <a:off x="2787651" y="5197476"/>
            <a:ext cx="5838825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68" name="Text Box 1032"/>
          <p:cNvSpPr txBox="1">
            <a:spLocks noChangeArrowheads="1"/>
          </p:cNvSpPr>
          <p:nvPr/>
        </p:nvSpPr>
        <p:spPr bwMode="auto">
          <a:xfrm>
            <a:off x="2184400" y="601664"/>
            <a:ext cx="75390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0"/>
              <a:t>Porcentagem de partos cesários nos 5 anos anteriores à entrevista, segundo residência e tipo de serviço de saúde utilizado. PNDS 1996 e 2006.</a:t>
            </a:r>
          </a:p>
        </p:txBody>
      </p:sp>
      <p:sp>
        <p:nvSpPr>
          <p:cNvPr id="36869" name="Rectangle 1033"/>
          <p:cNvSpPr>
            <a:spLocks noChangeArrowheads="1"/>
          </p:cNvSpPr>
          <p:nvPr/>
        </p:nvSpPr>
        <p:spPr bwMode="auto">
          <a:xfrm>
            <a:off x="3154364" y="3833813"/>
            <a:ext cx="422275" cy="1365250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0" name="Rectangle 1034"/>
          <p:cNvSpPr>
            <a:spLocks noChangeArrowheads="1"/>
          </p:cNvSpPr>
          <p:nvPr/>
        </p:nvSpPr>
        <p:spPr bwMode="auto">
          <a:xfrm>
            <a:off x="3584575" y="3568701"/>
            <a:ext cx="414338" cy="1630363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1" name="Rectangle 1035"/>
          <p:cNvSpPr>
            <a:spLocks noChangeArrowheads="1"/>
          </p:cNvSpPr>
          <p:nvPr/>
        </p:nvSpPr>
        <p:spPr bwMode="auto">
          <a:xfrm>
            <a:off x="7593014" y="3965575"/>
            <a:ext cx="414337" cy="1233488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2" name="Rectangle 1036"/>
          <p:cNvSpPr>
            <a:spLocks noChangeArrowheads="1"/>
          </p:cNvSpPr>
          <p:nvPr/>
        </p:nvSpPr>
        <p:spPr bwMode="auto">
          <a:xfrm>
            <a:off x="8489950" y="2306639"/>
            <a:ext cx="414338" cy="2892425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73" name="Line 1037"/>
          <p:cNvSpPr>
            <a:spLocks noChangeShapeType="1"/>
          </p:cNvSpPr>
          <p:nvPr/>
        </p:nvSpPr>
        <p:spPr bwMode="auto">
          <a:xfrm>
            <a:off x="2846389" y="2203451"/>
            <a:ext cx="1587" cy="29956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4" name="Line 1038"/>
          <p:cNvSpPr>
            <a:spLocks noChangeShapeType="1"/>
          </p:cNvSpPr>
          <p:nvPr/>
        </p:nvSpPr>
        <p:spPr bwMode="auto">
          <a:xfrm>
            <a:off x="2787650" y="5199064"/>
            <a:ext cx="58738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5" name="Line 1039"/>
          <p:cNvSpPr>
            <a:spLocks noChangeShapeType="1"/>
          </p:cNvSpPr>
          <p:nvPr/>
        </p:nvSpPr>
        <p:spPr bwMode="auto">
          <a:xfrm>
            <a:off x="2787650" y="4451350"/>
            <a:ext cx="587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6" name="Line 1040"/>
          <p:cNvSpPr>
            <a:spLocks noChangeShapeType="1"/>
          </p:cNvSpPr>
          <p:nvPr/>
        </p:nvSpPr>
        <p:spPr bwMode="auto">
          <a:xfrm>
            <a:off x="2787650" y="3702050"/>
            <a:ext cx="587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7" name="Line 1041"/>
          <p:cNvSpPr>
            <a:spLocks noChangeShapeType="1"/>
          </p:cNvSpPr>
          <p:nvPr/>
        </p:nvSpPr>
        <p:spPr bwMode="auto">
          <a:xfrm>
            <a:off x="2787650" y="2952750"/>
            <a:ext cx="587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8" name="Line 1042"/>
          <p:cNvSpPr>
            <a:spLocks noChangeShapeType="1"/>
          </p:cNvSpPr>
          <p:nvPr/>
        </p:nvSpPr>
        <p:spPr bwMode="auto">
          <a:xfrm>
            <a:off x="2787650" y="2203450"/>
            <a:ext cx="587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6879" name="Rectangle 1045"/>
          <p:cNvSpPr>
            <a:spLocks noChangeArrowheads="1"/>
          </p:cNvSpPr>
          <p:nvPr/>
        </p:nvSpPr>
        <p:spPr bwMode="auto">
          <a:xfrm>
            <a:off x="3227389" y="348773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36</a:t>
            </a:r>
            <a:endParaRPr lang="pt-BR" altLang="pt-BR" sz="1600"/>
          </a:p>
        </p:txBody>
      </p:sp>
      <p:sp>
        <p:nvSpPr>
          <p:cNvPr id="36880" name="Rectangle 1046"/>
          <p:cNvSpPr>
            <a:spLocks noChangeArrowheads="1"/>
          </p:cNvSpPr>
          <p:nvPr/>
        </p:nvSpPr>
        <p:spPr bwMode="auto">
          <a:xfrm>
            <a:off x="3694114" y="326866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44</a:t>
            </a:r>
            <a:endParaRPr lang="pt-BR" altLang="pt-BR" sz="1600"/>
          </a:p>
        </p:txBody>
      </p:sp>
      <p:sp>
        <p:nvSpPr>
          <p:cNvPr id="36881" name="Rectangle 1047"/>
          <p:cNvSpPr>
            <a:spLocks noChangeArrowheads="1"/>
          </p:cNvSpPr>
          <p:nvPr/>
        </p:nvSpPr>
        <p:spPr bwMode="auto">
          <a:xfrm>
            <a:off x="7689851" y="3697289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33</a:t>
            </a:r>
            <a:endParaRPr lang="pt-BR" altLang="pt-BR" sz="1600"/>
          </a:p>
        </p:txBody>
      </p:sp>
      <p:sp>
        <p:nvSpPr>
          <p:cNvPr id="36882" name="Rectangle 1048"/>
          <p:cNvSpPr>
            <a:spLocks noChangeArrowheads="1"/>
          </p:cNvSpPr>
          <p:nvPr/>
        </p:nvSpPr>
        <p:spPr bwMode="auto">
          <a:xfrm>
            <a:off x="8539164" y="198596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77</a:t>
            </a:r>
            <a:endParaRPr lang="pt-BR" altLang="pt-BR" sz="1600"/>
          </a:p>
        </p:txBody>
      </p:sp>
      <p:sp>
        <p:nvSpPr>
          <p:cNvPr id="36883" name="Rectangle 1049"/>
          <p:cNvSpPr>
            <a:spLocks noChangeArrowheads="1"/>
          </p:cNvSpPr>
          <p:nvPr/>
        </p:nvSpPr>
        <p:spPr bwMode="auto">
          <a:xfrm>
            <a:off x="2597151" y="5081588"/>
            <a:ext cx="1063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0</a:t>
            </a:r>
            <a:endParaRPr lang="pt-BR" altLang="pt-BR"/>
          </a:p>
        </p:txBody>
      </p:sp>
      <p:sp>
        <p:nvSpPr>
          <p:cNvPr id="36884" name="Rectangle 1050"/>
          <p:cNvSpPr>
            <a:spLocks noChangeArrowheads="1"/>
          </p:cNvSpPr>
          <p:nvPr/>
        </p:nvSpPr>
        <p:spPr bwMode="auto">
          <a:xfrm>
            <a:off x="2493964" y="4333875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20</a:t>
            </a:r>
            <a:endParaRPr lang="pt-BR" altLang="pt-BR"/>
          </a:p>
        </p:txBody>
      </p:sp>
      <p:sp>
        <p:nvSpPr>
          <p:cNvPr id="36885" name="Rectangle 1051"/>
          <p:cNvSpPr>
            <a:spLocks noChangeArrowheads="1"/>
          </p:cNvSpPr>
          <p:nvPr/>
        </p:nvSpPr>
        <p:spPr bwMode="auto">
          <a:xfrm>
            <a:off x="2493964" y="3584575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40</a:t>
            </a:r>
            <a:endParaRPr lang="pt-BR" altLang="pt-BR"/>
          </a:p>
        </p:txBody>
      </p:sp>
      <p:sp>
        <p:nvSpPr>
          <p:cNvPr id="36886" name="Rectangle 1052"/>
          <p:cNvSpPr>
            <a:spLocks noChangeArrowheads="1"/>
          </p:cNvSpPr>
          <p:nvPr/>
        </p:nvSpPr>
        <p:spPr bwMode="auto">
          <a:xfrm>
            <a:off x="2493964" y="2835275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60</a:t>
            </a:r>
            <a:endParaRPr lang="pt-BR" altLang="pt-BR"/>
          </a:p>
        </p:txBody>
      </p:sp>
      <p:sp>
        <p:nvSpPr>
          <p:cNvPr id="36887" name="Rectangle 1053"/>
          <p:cNvSpPr>
            <a:spLocks noChangeArrowheads="1"/>
          </p:cNvSpPr>
          <p:nvPr/>
        </p:nvSpPr>
        <p:spPr bwMode="auto">
          <a:xfrm>
            <a:off x="2493964" y="2085975"/>
            <a:ext cx="2127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500">
                <a:solidFill>
                  <a:srgbClr val="000000"/>
                </a:solidFill>
              </a:rPr>
              <a:t>80</a:t>
            </a:r>
            <a:endParaRPr lang="pt-BR" altLang="pt-BR"/>
          </a:p>
        </p:txBody>
      </p:sp>
      <p:sp>
        <p:nvSpPr>
          <p:cNvPr id="36888" name="Rectangle 1054"/>
          <p:cNvSpPr>
            <a:spLocks noChangeArrowheads="1"/>
          </p:cNvSpPr>
          <p:nvPr/>
        </p:nvSpPr>
        <p:spPr bwMode="auto">
          <a:xfrm>
            <a:off x="3341688" y="5360989"/>
            <a:ext cx="5715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Brasil</a:t>
            </a:r>
            <a:endParaRPr lang="pt-BR" altLang="pt-BR"/>
          </a:p>
        </p:txBody>
      </p:sp>
      <p:sp>
        <p:nvSpPr>
          <p:cNvPr id="36889" name="Rectangle 1055"/>
          <p:cNvSpPr>
            <a:spLocks noChangeArrowheads="1"/>
          </p:cNvSpPr>
          <p:nvPr/>
        </p:nvSpPr>
        <p:spPr bwMode="auto">
          <a:xfrm>
            <a:off x="7472364" y="5360989"/>
            <a:ext cx="7254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SUS*</a:t>
            </a:r>
            <a:endParaRPr lang="pt-BR" altLang="pt-BR"/>
          </a:p>
        </p:txBody>
      </p:sp>
      <p:sp>
        <p:nvSpPr>
          <p:cNvPr id="36890" name="Rectangle 1056"/>
          <p:cNvSpPr>
            <a:spLocks noChangeArrowheads="1"/>
          </p:cNvSpPr>
          <p:nvPr/>
        </p:nvSpPr>
        <p:spPr bwMode="auto">
          <a:xfrm>
            <a:off x="8274050" y="5360989"/>
            <a:ext cx="10287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>
                <a:solidFill>
                  <a:srgbClr val="000000"/>
                </a:solidFill>
              </a:rPr>
              <a:t>Convênio/</a:t>
            </a:r>
          </a:p>
          <a:p>
            <a:pPr algn="ctr" eaLnBrk="1" hangingPunct="1"/>
            <a:r>
              <a:rPr lang="pt-BR" altLang="pt-BR">
                <a:solidFill>
                  <a:srgbClr val="000000"/>
                </a:solidFill>
              </a:rPr>
              <a:t>privado*</a:t>
            </a:r>
            <a:endParaRPr lang="pt-BR" altLang="pt-BR"/>
          </a:p>
        </p:txBody>
      </p:sp>
      <p:sp>
        <p:nvSpPr>
          <p:cNvPr id="36891" name="Rectangle 1057"/>
          <p:cNvSpPr>
            <a:spLocks noChangeArrowheads="1"/>
          </p:cNvSpPr>
          <p:nvPr/>
        </p:nvSpPr>
        <p:spPr bwMode="auto">
          <a:xfrm>
            <a:off x="9155114" y="2857501"/>
            <a:ext cx="204787" cy="214313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92" name="Rectangle 1058"/>
          <p:cNvSpPr>
            <a:spLocks noChangeArrowheads="1"/>
          </p:cNvSpPr>
          <p:nvPr/>
        </p:nvSpPr>
        <p:spPr bwMode="auto">
          <a:xfrm>
            <a:off x="9431338" y="281940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1996</a:t>
            </a:r>
            <a:endParaRPr lang="pt-BR" altLang="pt-BR" sz="2000"/>
          </a:p>
        </p:txBody>
      </p:sp>
      <p:sp>
        <p:nvSpPr>
          <p:cNvPr id="36893" name="Rectangle 1059"/>
          <p:cNvSpPr>
            <a:spLocks noChangeArrowheads="1"/>
          </p:cNvSpPr>
          <p:nvPr/>
        </p:nvSpPr>
        <p:spPr bwMode="auto">
          <a:xfrm>
            <a:off x="9140825" y="3408363"/>
            <a:ext cx="204788" cy="214312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94" name="Rectangle 1060"/>
          <p:cNvSpPr>
            <a:spLocks noChangeArrowheads="1"/>
          </p:cNvSpPr>
          <p:nvPr/>
        </p:nvSpPr>
        <p:spPr bwMode="auto">
          <a:xfrm>
            <a:off x="9417050" y="3370263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2006</a:t>
            </a:r>
            <a:endParaRPr lang="pt-BR" altLang="pt-BR" sz="2000"/>
          </a:p>
        </p:txBody>
      </p:sp>
      <p:sp>
        <p:nvSpPr>
          <p:cNvPr id="36895" name="Rectangle 1061"/>
          <p:cNvSpPr>
            <a:spLocks noChangeArrowheads="1"/>
          </p:cNvSpPr>
          <p:nvPr/>
        </p:nvSpPr>
        <p:spPr bwMode="auto">
          <a:xfrm rot="-5400000">
            <a:off x="1397580" y="3542428"/>
            <a:ext cx="13577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>
                <a:solidFill>
                  <a:srgbClr val="000000"/>
                </a:solidFill>
              </a:rPr>
              <a:t>Percentual (%)</a:t>
            </a:r>
            <a:endParaRPr lang="pt-BR" altLang="pt-BR" sz="1600"/>
          </a:p>
        </p:txBody>
      </p:sp>
      <p:sp>
        <p:nvSpPr>
          <p:cNvPr id="36896" name="Text Box 1062"/>
          <p:cNvSpPr txBox="1">
            <a:spLocks noChangeArrowheads="1"/>
          </p:cNvSpPr>
          <p:nvPr/>
        </p:nvSpPr>
        <p:spPr bwMode="auto">
          <a:xfrm>
            <a:off x="7046914" y="6191250"/>
            <a:ext cx="3216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/>
              <a:t>*Dado não disponível em 1996.</a:t>
            </a:r>
          </a:p>
        </p:txBody>
      </p:sp>
      <p:sp>
        <p:nvSpPr>
          <p:cNvPr id="36897" name="Rectangle 1064"/>
          <p:cNvSpPr>
            <a:spLocks noChangeArrowheads="1"/>
          </p:cNvSpPr>
          <p:nvPr/>
        </p:nvSpPr>
        <p:spPr bwMode="auto">
          <a:xfrm>
            <a:off x="4516439" y="4454525"/>
            <a:ext cx="414337" cy="744538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98" name="Rectangle 1065"/>
          <p:cNvSpPr>
            <a:spLocks noChangeArrowheads="1"/>
          </p:cNvSpPr>
          <p:nvPr/>
        </p:nvSpPr>
        <p:spPr bwMode="auto">
          <a:xfrm>
            <a:off x="4933951" y="3886200"/>
            <a:ext cx="422275" cy="1314450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899" name="Rectangle 1066"/>
          <p:cNvSpPr>
            <a:spLocks noChangeArrowheads="1"/>
          </p:cNvSpPr>
          <p:nvPr/>
        </p:nvSpPr>
        <p:spPr bwMode="auto">
          <a:xfrm>
            <a:off x="4613276" y="412591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20</a:t>
            </a:r>
            <a:endParaRPr lang="pt-BR" altLang="pt-BR" sz="1600"/>
          </a:p>
        </p:txBody>
      </p:sp>
      <p:sp>
        <p:nvSpPr>
          <p:cNvPr id="36900" name="Rectangle 1067"/>
          <p:cNvSpPr>
            <a:spLocks noChangeArrowheads="1"/>
          </p:cNvSpPr>
          <p:nvPr/>
        </p:nvSpPr>
        <p:spPr bwMode="auto">
          <a:xfrm>
            <a:off x="5073651" y="3441701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35</a:t>
            </a:r>
            <a:endParaRPr lang="pt-BR" altLang="pt-BR" sz="1600"/>
          </a:p>
        </p:txBody>
      </p:sp>
      <p:sp>
        <p:nvSpPr>
          <p:cNvPr id="36901" name="Rectangle 1068"/>
          <p:cNvSpPr>
            <a:spLocks noChangeArrowheads="1"/>
          </p:cNvSpPr>
          <p:nvPr/>
        </p:nvSpPr>
        <p:spPr bwMode="auto">
          <a:xfrm>
            <a:off x="4640263" y="5383214"/>
            <a:ext cx="5461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Rural</a:t>
            </a:r>
            <a:endParaRPr lang="pt-BR" altLang="pt-BR"/>
          </a:p>
        </p:txBody>
      </p:sp>
      <p:sp>
        <p:nvSpPr>
          <p:cNvPr id="36902" name="Rectangle 1069"/>
          <p:cNvSpPr>
            <a:spLocks noChangeArrowheads="1"/>
          </p:cNvSpPr>
          <p:nvPr/>
        </p:nvSpPr>
        <p:spPr bwMode="auto">
          <a:xfrm>
            <a:off x="5600700" y="5413375"/>
            <a:ext cx="7493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solidFill>
                  <a:srgbClr val="000000"/>
                </a:solidFill>
              </a:rPr>
              <a:t>Urbano</a:t>
            </a:r>
            <a:endParaRPr lang="pt-BR" altLang="pt-BR"/>
          </a:p>
        </p:txBody>
      </p:sp>
      <p:sp>
        <p:nvSpPr>
          <p:cNvPr id="36903" name="Rectangle 1070"/>
          <p:cNvSpPr>
            <a:spLocks noChangeArrowheads="1"/>
          </p:cNvSpPr>
          <p:nvPr/>
        </p:nvSpPr>
        <p:spPr bwMode="auto">
          <a:xfrm>
            <a:off x="5759450" y="3648075"/>
            <a:ext cx="414338" cy="1549400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904" name="Rectangle 1071"/>
          <p:cNvSpPr>
            <a:spLocks noChangeArrowheads="1"/>
          </p:cNvSpPr>
          <p:nvPr/>
        </p:nvSpPr>
        <p:spPr bwMode="auto">
          <a:xfrm>
            <a:off x="6178550" y="3527425"/>
            <a:ext cx="414338" cy="1670050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6905" name="Rectangle 1072"/>
          <p:cNvSpPr>
            <a:spLocks noChangeArrowheads="1"/>
          </p:cNvSpPr>
          <p:nvPr/>
        </p:nvSpPr>
        <p:spPr bwMode="auto">
          <a:xfrm>
            <a:off x="6348414" y="3206751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46</a:t>
            </a:r>
            <a:endParaRPr lang="pt-BR" altLang="pt-BR" sz="1600"/>
          </a:p>
        </p:txBody>
      </p:sp>
      <p:sp>
        <p:nvSpPr>
          <p:cNvPr id="36906" name="Rectangle 1073"/>
          <p:cNvSpPr>
            <a:spLocks noChangeArrowheads="1"/>
          </p:cNvSpPr>
          <p:nvPr/>
        </p:nvSpPr>
        <p:spPr bwMode="auto">
          <a:xfrm>
            <a:off x="5789614" y="3338514"/>
            <a:ext cx="225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42</a:t>
            </a:r>
            <a:endParaRPr lang="pt-BR" altLang="pt-BR" sz="1600"/>
          </a:p>
        </p:txBody>
      </p:sp>
      <p:sp>
        <p:nvSpPr>
          <p:cNvPr id="36907" name="Line 1074"/>
          <p:cNvSpPr>
            <a:spLocks noChangeShapeType="1"/>
          </p:cNvSpPr>
          <p:nvPr/>
        </p:nvSpPr>
        <p:spPr bwMode="auto">
          <a:xfrm flipV="1">
            <a:off x="4897438" y="5800725"/>
            <a:ext cx="0" cy="6921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025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238376" y="428625"/>
            <a:ext cx="785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altLang="pt-BR" sz="2400">
                <a:solidFill>
                  <a:srgbClr val="FF0000"/>
                </a:solidFill>
              </a:rPr>
              <a:t>Agenda muito ampla (sexualidade, diversidade sexual, raça, violência, a crítica à medicalização, auto-ajuda, saúde mental, envelhecimento)</a:t>
            </a:r>
          </a:p>
        </p:txBody>
      </p:sp>
      <p:pic>
        <p:nvPicPr>
          <p:cNvPr id="5123" name="Picture 4" descr="Clique Para Ampliar essa Imagem">
            <a:hlinkClick r:id="rId3" tooltip="Passeata do Dia Internacional da Mulher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071688"/>
            <a:ext cx="6292850" cy="407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579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804988" y="1049339"/>
            <a:ext cx="8445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000"/>
              <a:t>Percentual de crianças menores de 60 meses alguma vez amamentadas, segundo residência e região. PNDS 1996 e 2006.</a:t>
            </a: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5024438" y="6197601"/>
            <a:ext cx="131762" cy="131763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5205413" y="6115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1996</a:t>
            </a:r>
            <a:endParaRPr lang="pt-BR" altLang="pt-BR" sz="2000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153151" y="6197601"/>
            <a:ext cx="131763" cy="131763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6334125" y="6115050"/>
            <a:ext cx="565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000">
                <a:solidFill>
                  <a:srgbClr val="000000"/>
                </a:solidFill>
              </a:rPr>
              <a:t>2006</a:t>
            </a:r>
            <a:endParaRPr lang="pt-BR" altLang="pt-BR" sz="2000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>
            <a:off x="2936875" y="4352925"/>
            <a:ext cx="6908800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2936875" y="3213100"/>
            <a:ext cx="6908800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078164" y="3790950"/>
            <a:ext cx="280987" cy="1701800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4457700" y="3692526"/>
            <a:ext cx="280988" cy="1800225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5146675" y="3987800"/>
            <a:ext cx="280988" cy="1504950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6538914" y="3128964"/>
            <a:ext cx="280987" cy="2363787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7229475" y="3944938"/>
            <a:ext cx="280988" cy="1547812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7918450" y="3875088"/>
            <a:ext cx="280988" cy="1617662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8607425" y="4016376"/>
            <a:ext cx="280988" cy="1476375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9296400" y="3467100"/>
            <a:ext cx="280988" cy="2025650"/>
          </a:xfrm>
          <a:prstGeom prst="rect">
            <a:avLst/>
          </a:prstGeom>
          <a:solidFill>
            <a:srgbClr val="0000FF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3386139" y="2890838"/>
            <a:ext cx="280987" cy="2601912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4765675" y="2917826"/>
            <a:ext cx="280988" cy="2574925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5454650" y="2706688"/>
            <a:ext cx="280988" cy="2786062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6846889" y="2481264"/>
            <a:ext cx="280987" cy="3011487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7537450" y="2917826"/>
            <a:ext cx="280988" cy="2574925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8226425" y="2763838"/>
            <a:ext cx="280988" cy="2728912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8915400" y="3790950"/>
            <a:ext cx="280988" cy="1701800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9604376" y="2593976"/>
            <a:ext cx="282575" cy="2898775"/>
          </a:xfrm>
          <a:prstGeom prst="rect">
            <a:avLst/>
          </a:prstGeom>
          <a:solidFill>
            <a:srgbClr val="FF6600"/>
          </a:solidFill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2936875" y="2073276"/>
            <a:ext cx="1588" cy="34194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14" name="Line 26"/>
          <p:cNvSpPr>
            <a:spLocks noChangeShapeType="1"/>
          </p:cNvSpPr>
          <p:nvPr/>
        </p:nvSpPr>
        <p:spPr bwMode="auto">
          <a:xfrm>
            <a:off x="2881313" y="5492750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>
            <a:off x="2881313" y="4352925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16" name="Line 28"/>
          <p:cNvSpPr>
            <a:spLocks noChangeShapeType="1"/>
          </p:cNvSpPr>
          <p:nvPr/>
        </p:nvSpPr>
        <p:spPr bwMode="auto">
          <a:xfrm>
            <a:off x="2881313" y="3213100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>
            <a:off x="2881313" y="2073275"/>
            <a:ext cx="55562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18" name="Line 30"/>
          <p:cNvSpPr>
            <a:spLocks noChangeShapeType="1"/>
          </p:cNvSpPr>
          <p:nvPr/>
        </p:nvSpPr>
        <p:spPr bwMode="auto">
          <a:xfrm>
            <a:off x="2936875" y="5492750"/>
            <a:ext cx="690880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3094038" y="3481388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FF"/>
                </a:solidFill>
              </a:rPr>
              <a:t>93</a:t>
            </a:r>
          </a:p>
        </p:txBody>
      </p:sp>
      <p:sp>
        <p:nvSpPr>
          <p:cNvPr id="37920" name="Rectangle 32"/>
          <p:cNvSpPr>
            <a:spLocks noChangeArrowheads="1"/>
          </p:cNvSpPr>
          <p:nvPr/>
        </p:nvSpPr>
        <p:spPr bwMode="auto">
          <a:xfrm>
            <a:off x="4471988" y="3382963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FF"/>
                </a:solidFill>
              </a:rPr>
              <a:t>93</a:t>
            </a:r>
          </a:p>
        </p:txBody>
      </p:sp>
      <p:sp>
        <p:nvSpPr>
          <p:cNvPr id="37921" name="Rectangle 33"/>
          <p:cNvSpPr>
            <a:spLocks noChangeArrowheads="1"/>
          </p:cNvSpPr>
          <p:nvPr/>
        </p:nvSpPr>
        <p:spPr bwMode="auto">
          <a:xfrm>
            <a:off x="5162550" y="3678238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FF"/>
                </a:solidFill>
              </a:rPr>
              <a:t>92</a:t>
            </a:r>
          </a:p>
        </p:txBody>
      </p:sp>
      <p:sp>
        <p:nvSpPr>
          <p:cNvPr id="37922" name="Rectangle 34"/>
          <p:cNvSpPr>
            <a:spLocks noChangeArrowheads="1"/>
          </p:cNvSpPr>
          <p:nvPr/>
        </p:nvSpPr>
        <p:spPr bwMode="auto">
          <a:xfrm>
            <a:off x="6554788" y="2819400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FF"/>
                </a:solidFill>
              </a:rPr>
              <a:t>95</a:t>
            </a:r>
          </a:p>
        </p:txBody>
      </p:sp>
      <p:sp>
        <p:nvSpPr>
          <p:cNvPr id="37923" name="Rectangle 35"/>
          <p:cNvSpPr>
            <a:spLocks noChangeArrowheads="1"/>
          </p:cNvSpPr>
          <p:nvPr/>
        </p:nvSpPr>
        <p:spPr bwMode="auto">
          <a:xfrm>
            <a:off x="7243763" y="3635375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FF"/>
                </a:solidFill>
              </a:rPr>
              <a:t>92</a:t>
            </a:r>
          </a:p>
        </p:txBody>
      </p:sp>
      <p:sp>
        <p:nvSpPr>
          <p:cNvPr id="37924" name="Rectangle 36"/>
          <p:cNvSpPr>
            <a:spLocks noChangeArrowheads="1"/>
          </p:cNvSpPr>
          <p:nvPr/>
        </p:nvSpPr>
        <p:spPr bwMode="auto">
          <a:xfrm>
            <a:off x="7934325" y="3565525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FF"/>
                </a:solidFill>
              </a:rPr>
              <a:t>92</a:t>
            </a:r>
          </a:p>
        </p:txBody>
      </p:sp>
      <p:sp>
        <p:nvSpPr>
          <p:cNvPr id="37925" name="Rectangle 37"/>
          <p:cNvSpPr>
            <a:spLocks noChangeArrowheads="1"/>
          </p:cNvSpPr>
          <p:nvPr/>
        </p:nvSpPr>
        <p:spPr bwMode="auto">
          <a:xfrm>
            <a:off x="8623300" y="3706813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FF"/>
                </a:solidFill>
              </a:rPr>
              <a:t>92</a:t>
            </a:r>
          </a:p>
        </p:txBody>
      </p:sp>
      <p:sp>
        <p:nvSpPr>
          <p:cNvPr id="37926" name="Rectangle 38"/>
          <p:cNvSpPr>
            <a:spLocks noChangeArrowheads="1"/>
          </p:cNvSpPr>
          <p:nvPr/>
        </p:nvSpPr>
        <p:spPr bwMode="auto">
          <a:xfrm>
            <a:off x="9312275" y="3157538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FF"/>
                </a:solidFill>
              </a:rPr>
              <a:t>94</a:t>
            </a:r>
          </a:p>
        </p:txBody>
      </p:sp>
      <p:sp>
        <p:nvSpPr>
          <p:cNvPr id="37927" name="Rectangle 39"/>
          <p:cNvSpPr>
            <a:spLocks noChangeArrowheads="1"/>
          </p:cNvSpPr>
          <p:nvPr/>
        </p:nvSpPr>
        <p:spPr bwMode="auto">
          <a:xfrm>
            <a:off x="3433763" y="2581275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96</a:t>
            </a:r>
            <a:endParaRPr lang="pt-BR" altLang="pt-BR" sz="1400"/>
          </a:p>
        </p:txBody>
      </p:sp>
      <p:sp>
        <p:nvSpPr>
          <p:cNvPr id="37928" name="Rectangle 40"/>
          <p:cNvSpPr>
            <a:spLocks noChangeArrowheads="1"/>
          </p:cNvSpPr>
          <p:nvPr/>
        </p:nvSpPr>
        <p:spPr bwMode="auto">
          <a:xfrm>
            <a:off x="4811713" y="2608263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96</a:t>
            </a:r>
            <a:endParaRPr lang="pt-BR" altLang="pt-BR" sz="1400"/>
          </a:p>
        </p:txBody>
      </p:sp>
      <p:sp>
        <p:nvSpPr>
          <p:cNvPr id="37929" name="Rectangle 41"/>
          <p:cNvSpPr>
            <a:spLocks noChangeArrowheads="1"/>
          </p:cNvSpPr>
          <p:nvPr/>
        </p:nvSpPr>
        <p:spPr bwMode="auto">
          <a:xfrm>
            <a:off x="5502275" y="2397125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97</a:t>
            </a:r>
            <a:endParaRPr lang="pt-BR" altLang="pt-BR" sz="1400"/>
          </a:p>
        </p:txBody>
      </p:sp>
      <p:sp>
        <p:nvSpPr>
          <p:cNvPr id="37930" name="Rectangle 42"/>
          <p:cNvSpPr>
            <a:spLocks noChangeArrowheads="1"/>
          </p:cNvSpPr>
          <p:nvPr/>
        </p:nvSpPr>
        <p:spPr bwMode="auto">
          <a:xfrm>
            <a:off x="6894513" y="2171700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98</a:t>
            </a:r>
            <a:endParaRPr lang="pt-BR" altLang="pt-BR" sz="1400"/>
          </a:p>
        </p:txBody>
      </p:sp>
      <p:sp>
        <p:nvSpPr>
          <p:cNvPr id="37931" name="Rectangle 43"/>
          <p:cNvSpPr>
            <a:spLocks noChangeArrowheads="1"/>
          </p:cNvSpPr>
          <p:nvPr/>
        </p:nvSpPr>
        <p:spPr bwMode="auto">
          <a:xfrm>
            <a:off x="7583488" y="2608263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96</a:t>
            </a:r>
            <a:endParaRPr lang="pt-BR" altLang="pt-BR" sz="1400"/>
          </a:p>
        </p:txBody>
      </p:sp>
      <p:sp>
        <p:nvSpPr>
          <p:cNvPr id="37932" name="Rectangle 44"/>
          <p:cNvSpPr>
            <a:spLocks noChangeArrowheads="1"/>
          </p:cNvSpPr>
          <p:nvPr/>
        </p:nvSpPr>
        <p:spPr bwMode="auto">
          <a:xfrm>
            <a:off x="8274050" y="2454275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97</a:t>
            </a:r>
            <a:endParaRPr lang="pt-BR" altLang="pt-BR" sz="1400"/>
          </a:p>
        </p:txBody>
      </p:sp>
      <p:sp>
        <p:nvSpPr>
          <p:cNvPr id="37933" name="Rectangle 45"/>
          <p:cNvSpPr>
            <a:spLocks noChangeArrowheads="1"/>
          </p:cNvSpPr>
          <p:nvPr/>
        </p:nvSpPr>
        <p:spPr bwMode="auto">
          <a:xfrm>
            <a:off x="8963025" y="3481388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93</a:t>
            </a:r>
            <a:endParaRPr lang="pt-BR" altLang="pt-BR" sz="1400"/>
          </a:p>
        </p:txBody>
      </p:sp>
      <p:sp>
        <p:nvSpPr>
          <p:cNvPr id="37934" name="Rectangle 46"/>
          <p:cNvSpPr>
            <a:spLocks noChangeArrowheads="1"/>
          </p:cNvSpPr>
          <p:nvPr/>
        </p:nvSpPr>
        <p:spPr bwMode="auto">
          <a:xfrm>
            <a:off x="9652000" y="2284413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98</a:t>
            </a:r>
            <a:endParaRPr lang="pt-BR" altLang="pt-BR" sz="1400"/>
          </a:p>
        </p:txBody>
      </p:sp>
      <p:sp>
        <p:nvSpPr>
          <p:cNvPr id="37935" name="Rectangle 47"/>
          <p:cNvSpPr>
            <a:spLocks noChangeArrowheads="1"/>
          </p:cNvSpPr>
          <p:nvPr/>
        </p:nvSpPr>
        <p:spPr bwMode="auto">
          <a:xfrm>
            <a:off x="2600325" y="5380038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85</a:t>
            </a:r>
            <a:endParaRPr lang="pt-BR" altLang="pt-BR"/>
          </a:p>
        </p:txBody>
      </p:sp>
      <p:sp>
        <p:nvSpPr>
          <p:cNvPr id="37936" name="Rectangle 48"/>
          <p:cNvSpPr>
            <a:spLocks noChangeArrowheads="1"/>
          </p:cNvSpPr>
          <p:nvPr/>
        </p:nvSpPr>
        <p:spPr bwMode="auto">
          <a:xfrm>
            <a:off x="2600325" y="4240213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90</a:t>
            </a:r>
            <a:endParaRPr lang="pt-BR" altLang="pt-BR"/>
          </a:p>
        </p:txBody>
      </p:sp>
      <p:sp>
        <p:nvSpPr>
          <p:cNvPr id="37937" name="Rectangle 49"/>
          <p:cNvSpPr>
            <a:spLocks noChangeArrowheads="1"/>
          </p:cNvSpPr>
          <p:nvPr/>
        </p:nvSpPr>
        <p:spPr bwMode="auto">
          <a:xfrm>
            <a:off x="2600325" y="3100388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95</a:t>
            </a:r>
            <a:endParaRPr lang="pt-BR" altLang="pt-BR"/>
          </a:p>
        </p:txBody>
      </p:sp>
      <p:sp>
        <p:nvSpPr>
          <p:cNvPr id="37938" name="Rectangle 50"/>
          <p:cNvSpPr>
            <a:spLocks noChangeArrowheads="1"/>
          </p:cNvSpPr>
          <p:nvPr/>
        </p:nvSpPr>
        <p:spPr bwMode="auto">
          <a:xfrm>
            <a:off x="2501901" y="1884363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100</a:t>
            </a:r>
            <a:endParaRPr lang="pt-BR" altLang="pt-BR"/>
          </a:p>
        </p:txBody>
      </p:sp>
      <p:sp>
        <p:nvSpPr>
          <p:cNvPr id="37939" name="Rectangle 51"/>
          <p:cNvSpPr>
            <a:spLocks noChangeArrowheads="1"/>
          </p:cNvSpPr>
          <p:nvPr/>
        </p:nvSpPr>
        <p:spPr bwMode="auto">
          <a:xfrm>
            <a:off x="3119438" y="5553076"/>
            <a:ext cx="51135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Brasil</a:t>
            </a:r>
            <a:endParaRPr lang="pt-BR" altLang="pt-BR" sz="1600"/>
          </a:p>
        </p:txBody>
      </p:sp>
      <p:sp>
        <p:nvSpPr>
          <p:cNvPr id="37940" name="Rectangle 52"/>
          <p:cNvSpPr>
            <a:spLocks noChangeArrowheads="1"/>
          </p:cNvSpPr>
          <p:nvPr/>
        </p:nvSpPr>
        <p:spPr bwMode="auto">
          <a:xfrm>
            <a:off x="4333876" y="5553076"/>
            <a:ext cx="6716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Urbana</a:t>
            </a:r>
            <a:endParaRPr lang="pt-BR" altLang="pt-BR" sz="1600"/>
          </a:p>
        </p:txBody>
      </p:sp>
      <p:sp>
        <p:nvSpPr>
          <p:cNvPr id="37941" name="Rectangle 53"/>
          <p:cNvSpPr>
            <a:spLocks noChangeArrowheads="1"/>
          </p:cNvSpPr>
          <p:nvPr/>
        </p:nvSpPr>
        <p:spPr bwMode="auto">
          <a:xfrm>
            <a:off x="5254625" y="5553076"/>
            <a:ext cx="48891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Rural</a:t>
            </a:r>
            <a:endParaRPr lang="pt-BR" altLang="pt-BR" sz="1600"/>
          </a:p>
        </p:txBody>
      </p:sp>
      <p:sp>
        <p:nvSpPr>
          <p:cNvPr id="37942" name="Rectangle 54"/>
          <p:cNvSpPr>
            <a:spLocks noChangeArrowheads="1"/>
          </p:cNvSpPr>
          <p:nvPr/>
        </p:nvSpPr>
        <p:spPr bwMode="auto">
          <a:xfrm>
            <a:off x="6680200" y="5553076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N</a:t>
            </a:r>
            <a:endParaRPr lang="pt-BR" altLang="pt-BR" sz="1600"/>
          </a:p>
        </p:txBody>
      </p:sp>
      <p:sp>
        <p:nvSpPr>
          <p:cNvPr id="37943" name="Rectangle 55"/>
          <p:cNvSpPr>
            <a:spLocks noChangeArrowheads="1"/>
          </p:cNvSpPr>
          <p:nvPr/>
        </p:nvSpPr>
        <p:spPr bwMode="auto">
          <a:xfrm>
            <a:off x="7299325" y="5553076"/>
            <a:ext cx="2809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NE</a:t>
            </a:r>
            <a:endParaRPr lang="pt-BR" altLang="pt-BR" sz="1600"/>
          </a:p>
        </p:txBody>
      </p:sp>
      <p:sp>
        <p:nvSpPr>
          <p:cNvPr id="37944" name="Rectangle 56"/>
          <p:cNvSpPr>
            <a:spLocks noChangeArrowheads="1"/>
          </p:cNvSpPr>
          <p:nvPr/>
        </p:nvSpPr>
        <p:spPr bwMode="auto">
          <a:xfrm>
            <a:off x="8064501" y="5553076"/>
            <a:ext cx="269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SE</a:t>
            </a:r>
            <a:endParaRPr lang="pt-BR" altLang="pt-BR" sz="1600"/>
          </a:p>
        </p:txBody>
      </p:sp>
      <p:sp>
        <p:nvSpPr>
          <p:cNvPr id="37945" name="Rectangle 57"/>
          <p:cNvSpPr>
            <a:spLocks noChangeArrowheads="1"/>
          </p:cNvSpPr>
          <p:nvPr/>
        </p:nvSpPr>
        <p:spPr bwMode="auto">
          <a:xfrm>
            <a:off x="8824913" y="5553076"/>
            <a:ext cx="1362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S</a:t>
            </a:r>
            <a:endParaRPr lang="pt-BR" altLang="pt-BR" sz="1600"/>
          </a:p>
        </p:txBody>
      </p:sp>
      <p:sp>
        <p:nvSpPr>
          <p:cNvPr id="37946" name="Rectangle 58"/>
          <p:cNvSpPr>
            <a:spLocks noChangeArrowheads="1"/>
          </p:cNvSpPr>
          <p:nvPr/>
        </p:nvSpPr>
        <p:spPr bwMode="auto">
          <a:xfrm>
            <a:off x="9367838" y="5553076"/>
            <a:ext cx="3048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600">
                <a:solidFill>
                  <a:srgbClr val="000000"/>
                </a:solidFill>
              </a:rPr>
              <a:t>CO</a:t>
            </a:r>
            <a:endParaRPr lang="pt-BR" altLang="pt-BR" sz="1600"/>
          </a:p>
        </p:txBody>
      </p:sp>
      <p:sp>
        <p:nvSpPr>
          <p:cNvPr id="37947" name="Rectangle 59"/>
          <p:cNvSpPr>
            <a:spLocks noChangeArrowheads="1"/>
          </p:cNvSpPr>
          <p:nvPr/>
        </p:nvSpPr>
        <p:spPr bwMode="auto">
          <a:xfrm rot="-5400000">
            <a:off x="1488067" y="3426541"/>
            <a:ext cx="135774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>
                <a:solidFill>
                  <a:srgbClr val="000000"/>
                </a:solidFill>
              </a:rPr>
              <a:t>Percentual (%)</a:t>
            </a:r>
            <a:endParaRPr lang="pt-BR" altLang="pt-BR" sz="1600"/>
          </a:p>
        </p:txBody>
      </p:sp>
      <p:sp>
        <p:nvSpPr>
          <p:cNvPr id="37948" name="Rectangle 60"/>
          <p:cNvSpPr>
            <a:spLocks noChangeArrowheads="1"/>
          </p:cNvSpPr>
          <p:nvPr/>
        </p:nvSpPr>
        <p:spPr bwMode="auto">
          <a:xfrm>
            <a:off x="4575176" y="1958975"/>
            <a:ext cx="88646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Residência</a:t>
            </a:r>
            <a:endParaRPr lang="pt-BR" altLang="pt-BR" sz="1400"/>
          </a:p>
        </p:txBody>
      </p:sp>
      <p:sp>
        <p:nvSpPr>
          <p:cNvPr id="37949" name="Rectangle 61"/>
          <p:cNvSpPr>
            <a:spLocks noChangeArrowheads="1"/>
          </p:cNvSpPr>
          <p:nvPr/>
        </p:nvSpPr>
        <p:spPr bwMode="auto">
          <a:xfrm>
            <a:off x="7924801" y="1954213"/>
            <a:ext cx="56746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1400">
                <a:solidFill>
                  <a:srgbClr val="000000"/>
                </a:solidFill>
              </a:rPr>
              <a:t>Região</a:t>
            </a:r>
            <a:endParaRPr lang="pt-BR" altLang="pt-BR" sz="1400"/>
          </a:p>
        </p:txBody>
      </p:sp>
      <p:sp>
        <p:nvSpPr>
          <p:cNvPr id="37950" name="Line 62"/>
          <p:cNvSpPr>
            <a:spLocks noChangeShapeType="1"/>
          </p:cNvSpPr>
          <p:nvPr/>
        </p:nvSpPr>
        <p:spPr bwMode="auto">
          <a:xfrm>
            <a:off x="4041775" y="206375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7951" name="Line 63"/>
          <p:cNvSpPr>
            <a:spLocks noChangeShapeType="1"/>
          </p:cNvSpPr>
          <p:nvPr/>
        </p:nvSpPr>
        <p:spPr bwMode="auto">
          <a:xfrm>
            <a:off x="6189663" y="2063750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9568" name="Text Box 64"/>
          <p:cNvSpPr txBox="1">
            <a:spLocks noChangeArrowheads="1"/>
          </p:cNvSpPr>
          <p:nvPr/>
        </p:nvSpPr>
        <p:spPr bwMode="auto">
          <a:xfrm>
            <a:off x="2074864" y="173038"/>
            <a:ext cx="623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u="sng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AMAMENTAÇÃO</a:t>
            </a:r>
          </a:p>
        </p:txBody>
      </p:sp>
      <p:sp>
        <p:nvSpPr>
          <p:cNvPr id="149569" name="Text Box 65"/>
          <p:cNvSpPr txBox="1">
            <a:spLocks noChangeArrowheads="1"/>
          </p:cNvSpPr>
          <p:nvPr/>
        </p:nvSpPr>
        <p:spPr bwMode="auto">
          <a:xfrm>
            <a:off x="7994651" y="173039"/>
            <a:ext cx="2525713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t-B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Ana Segall-Corrêa</a:t>
            </a:r>
          </a:p>
          <a:p>
            <a:pPr>
              <a:defRPr/>
            </a:pPr>
            <a:r>
              <a:rPr lang="pt-BR" sz="2000" i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Letícia Marín-León</a:t>
            </a:r>
          </a:p>
        </p:txBody>
      </p:sp>
      <p:sp>
        <p:nvSpPr>
          <p:cNvPr id="37954" name="Line 66"/>
          <p:cNvSpPr>
            <a:spLocks noChangeShapeType="1"/>
          </p:cNvSpPr>
          <p:nvPr/>
        </p:nvSpPr>
        <p:spPr bwMode="auto">
          <a:xfrm flipH="1" flipV="1">
            <a:off x="8882063" y="5883276"/>
            <a:ext cx="11112" cy="568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75" y="23812"/>
            <a:ext cx="916305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6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5" y="228163"/>
            <a:ext cx="11828689" cy="662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590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Níveis de prevenção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589212" y="2133600"/>
            <a:ext cx="8696626" cy="4283676"/>
          </a:xfrm>
        </p:spPr>
        <p:txBody>
          <a:bodyPr>
            <a:normAutofit/>
          </a:bodyPr>
          <a:lstStyle/>
          <a:p>
            <a:r>
              <a:rPr lang="pt-BR" sz="2200" dirty="0" smtClean="0"/>
              <a:t>Primária: promoção da saúde, antes que ocorra a doença (ex. vacinas, educação nutricional)</a:t>
            </a:r>
          </a:p>
          <a:p>
            <a:r>
              <a:rPr lang="pt-BR" sz="2200" dirty="0" smtClean="0"/>
              <a:t>Secundária: destinada a populações em situação de risco, que desenvolvem a doença, tratamentos (manejo da obesidade, do diabetes)</a:t>
            </a:r>
          </a:p>
          <a:p>
            <a:r>
              <a:rPr lang="pt-BR" sz="2200" dirty="0" smtClean="0"/>
              <a:t>Terciária: ações voltadas para a reabilitação, que já tiveram a doença e suas consequências, redução de danos (fisioterapia após AVC)</a:t>
            </a:r>
          </a:p>
          <a:p>
            <a:r>
              <a:rPr lang="pt-BR" sz="2200" dirty="0" smtClean="0"/>
              <a:t>Quaternária: evitar ou reduzir a </a:t>
            </a:r>
            <a:r>
              <a:rPr lang="pt-BR" sz="2200" dirty="0" err="1" smtClean="0"/>
              <a:t>sobre-medicalização</a:t>
            </a:r>
            <a:r>
              <a:rPr lang="pt-BR" sz="2200" dirty="0" smtClean="0"/>
              <a:t> (</a:t>
            </a:r>
            <a:r>
              <a:rPr lang="pt-BR" sz="2200" dirty="0" err="1" smtClean="0"/>
              <a:t>sobre-diagnóstico</a:t>
            </a:r>
            <a:r>
              <a:rPr lang="pt-BR" sz="2200" dirty="0" smtClean="0"/>
              <a:t>, </a:t>
            </a:r>
            <a:r>
              <a:rPr lang="pt-BR" sz="2200" dirty="0" err="1" smtClean="0"/>
              <a:t>sobre-tratamento</a:t>
            </a:r>
            <a:r>
              <a:rPr lang="pt-BR" sz="2200" dirty="0" smtClean="0"/>
              <a:t>, </a:t>
            </a:r>
            <a:r>
              <a:rPr lang="pt-BR" sz="2200" dirty="0" err="1" smtClean="0"/>
              <a:t>sobre-rastreamento</a:t>
            </a:r>
            <a:r>
              <a:rPr lang="pt-BR" sz="2200" dirty="0" smtClean="0"/>
              <a:t>)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080159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/>
              <a:t>Níveis de Prevenção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pt-BR" altLang="pt-BR" sz="2400"/>
              <a:t>A </a:t>
            </a:r>
            <a:r>
              <a:rPr lang="pt-BR" altLang="pt-BR" sz="2400" b="1"/>
              <a:t>Prevenção Quaternária</a:t>
            </a:r>
            <a:r>
              <a:rPr lang="pt-BR" altLang="pt-BR" sz="2400"/>
              <a:t> visa “evitar ou atenuar o excesso de intervencionismo médico” associado a atos médicos desnecessários ou injustificados; por outro lado, pretende-se capacitar os pacientes, ao fornecer- lhes a informação necessária e suficiente para poderem tomar decisões autônomas, sem falsas expectativas, conhecendo as vantagens e os inconvenientes dos métodos diagnósticos ou terapêuticos propostos (Gérvas e Férnandez, 2003).</a:t>
            </a:r>
          </a:p>
          <a:p>
            <a:pPr>
              <a:lnSpc>
                <a:spcPct val="90000"/>
              </a:lnSpc>
            </a:pPr>
            <a:r>
              <a:rPr lang="pt-BR" altLang="pt-BR" sz="2400"/>
              <a:t>Este nível mais elevado de prevenção em saúde consiste na «detecção de indivíduos em risco de sobretratamento </a:t>
            </a:r>
            <a:r>
              <a:rPr lang="pt-BR" altLang="pt-BR" sz="2400" i="1"/>
              <a:t>(overmedicalisation) </a:t>
            </a:r>
            <a:r>
              <a:rPr lang="pt-BR" altLang="pt-BR" sz="2400"/>
              <a:t>para os proteger de novas intervenções médicas inapropriadas e sugerir- -lhes alternativas eticamente aceitáveis» (Jamoulle, 2000).</a:t>
            </a:r>
          </a:p>
        </p:txBody>
      </p:sp>
    </p:spTree>
    <p:extLst>
      <p:ext uri="{BB962C8B-B14F-4D97-AF65-F5344CB8AC3E}">
        <p14:creationId xmlns:p14="http://schemas.microsoft.com/office/powerpoint/2010/main" val="33758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Necessidades nutricionais da mulher nos ciclos da vida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512276"/>
          </a:xfrm>
        </p:spPr>
        <p:txBody>
          <a:bodyPr>
            <a:normAutofit fontScale="77500" lnSpcReduction="20000"/>
          </a:bodyPr>
          <a:lstStyle/>
          <a:p>
            <a:pPr marL="0" indent="0">
              <a:spcAft>
                <a:spcPts val="750"/>
              </a:spcAft>
              <a:buNone/>
            </a:pPr>
            <a:r>
              <a:rPr lang="pt-BR" sz="2200" b="1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Adolescência </a:t>
            </a:r>
            <a:r>
              <a:rPr lang="pt-BR" sz="22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(10 a 19 </a:t>
            </a:r>
            <a:r>
              <a:rPr lang="pt-BR" sz="2200" b="1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anos)</a:t>
            </a:r>
            <a:endParaRPr lang="pt-BR" sz="2200" dirty="0" smtClean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pt-BR" sz="22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É caracterizada pelo início do período fértil e pela definição dos hábitos alimentares. </a:t>
            </a:r>
          </a:p>
          <a:p>
            <a:pPr>
              <a:spcAft>
                <a:spcPts val="750"/>
              </a:spcAft>
            </a:pPr>
            <a:r>
              <a:rPr lang="pt-BR" sz="22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Fase </a:t>
            </a:r>
            <a:r>
              <a:rPr lang="pt-BR" sz="22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de grandes modificações físicas, psicológicas e fisiológicas. </a:t>
            </a:r>
            <a:endParaRPr lang="pt-BR" sz="2200" dirty="0" smtClean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pt-BR" sz="22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Requer </a:t>
            </a:r>
            <a:r>
              <a:rPr lang="pt-BR" sz="22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mais energia e nutrientes. </a:t>
            </a:r>
            <a:endParaRPr lang="pt-BR" sz="2200" dirty="0" smtClean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pt-BR" sz="22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Nesse </a:t>
            </a:r>
            <a:r>
              <a:rPr lang="pt-BR" sz="22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período, as mulheres estão suscetíveis a deficiências nutricionais como: anemia, avitaminoses, fadiga e baixo rendimento escolar</a:t>
            </a:r>
            <a:r>
              <a:rPr lang="pt-BR" sz="22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750"/>
              </a:spcAft>
            </a:pPr>
            <a:r>
              <a:rPr lang="pt-BR" sz="22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Importância da atividade física e do sono.</a:t>
            </a:r>
            <a:endParaRPr lang="pt-BR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r>
              <a:rPr lang="pt-BR" sz="22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Nutrientes recomendados:</a:t>
            </a:r>
            <a:r>
              <a:rPr lang="pt-BR" sz="22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/>
            </a:r>
            <a:br>
              <a:rPr lang="pt-BR" sz="22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pt-BR" sz="22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Proteína, ferro, cálcio, zinco, cobre e vitaminas A, C, D e </a:t>
            </a:r>
            <a:r>
              <a:rPr lang="pt-BR" sz="2200" dirty="0" err="1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E</a:t>
            </a:r>
            <a:r>
              <a:rPr lang="pt-BR" sz="22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750"/>
              </a:spcAft>
              <a:buNone/>
            </a:pPr>
            <a:r>
              <a:rPr lang="pt-BR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Importância dos alimentos não-processados e minimamente processados</a:t>
            </a:r>
            <a:r>
              <a:rPr lang="pt-BR" sz="20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spcAft>
                <a:spcPts val="750"/>
              </a:spcAft>
              <a:buNone/>
            </a:pPr>
            <a:endParaRPr lang="pt-BR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endParaRPr lang="pt-BR" sz="2200" dirty="0" smtClean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750"/>
              </a:spcAft>
              <a:buNone/>
            </a:pPr>
            <a:endParaRPr lang="pt-BR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72886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20563" y="1252152"/>
            <a:ext cx="1005016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pt-BR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Fase adulta (20 a 40 anos)</a:t>
            </a: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/>
            </a:r>
            <a:b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endParaRPr lang="pt-BR" dirty="0" smtClean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Nessa fase, os sintomas da TPM estão mais evidentes. 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Há maior preocupação com a estética, manutenção de peso e retardo do envelhecimento. 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É um momento importante para a adoção de hábitos alimentares saudáveis, reduzindo os riscos de doenças, como por exemplo, o câncer de mama. 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Período fértil propício para a gestação. 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Constipação é uma das principais queixas das mulheres.</a:t>
            </a:r>
            <a:r>
              <a:rPr lang="pt-BR" sz="3200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Importância da atividade física e do sono.</a:t>
            </a:r>
            <a:endParaRPr lang="pt-B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endParaRPr lang="pt-BR" b="1" dirty="0" smtClean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pt-BR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Nutrientes recomendados:</a:t>
            </a: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/>
            </a:r>
            <a:b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Soja, fibras solúveis e insolúveis, ferro, cálcio, magnésio, ácido fólico e antioxidantes (zinco, selênio e vitaminas A,C, e </a:t>
            </a:r>
            <a:r>
              <a:rPr lang="pt-BR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</a:t>
            </a: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). </a:t>
            </a:r>
          </a:p>
          <a:p>
            <a:pPr>
              <a:spcAft>
                <a:spcPts val="750"/>
              </a:spcAft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Importância dos alimentos não-processados e minimamente processados.</a:t>
            </a:r>
            <a:endParaRPr lang="pt-BR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544494" y="344024"/>
            <a:ext cx="8911687" cy="1280890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Necessidades nutricionais da mulher nos ciclos da vida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1623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32239" y="1460157"/>
            <a:ext cx="10346724" cy="527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pt-BR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Fase adulta </a:t>
            </a:r>
            <a:r>
              <a:rPr lang="pt-BR" b="1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pré</a:t>
            </a:r>
            <a:r>
              <a:rPr lang="pt-BR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-menopausa (40 a 55 anos)</a:t>
            </a: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/>
            </a:r>
            <a:b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endParaRPr lang="pt-BR" dirty="0" smtClean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É uma fase de intensas mudanças físicas, psicológicas e musculares. Mudanças na </a:t>
            </a:r>
            <a:r>
              <a:rPr lang="pt-BR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auto-imagem</a:t>
            </a: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pt-BR" dirty="0" smtClean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 menstruação torna-se irregular e os sintomas da menopausa começam a aparecer.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pt-BR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Tendência ao ganho de peso e à perda de massa muscular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pt-BR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Importância da atividade física e do sono.</a:t>
            </a:r>
            <a:endParaRPr lang="pt-B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endParaRPr lang="pt-BR" dirty="0" smtClean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pt-BR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Nutrientes recomendados:</a:t>
            </a:r>
            <a:br>
              <a:rPr lang="pt-BR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Soja, fibras solúveis e insolúveis, cálcio, vitamina D e antioxidantes (zinco, selênio e vitaminas A, C e </a:t>
            </a:r>
            <a:r>
              <a:rPr lang="pt-BR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</a:t>
            </a: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). </a:t>
            </a:r>
          </a:p>
          <a:p>
            <a:pPr>
              <a:spcAft>
                <a:spcPts val="750"/>
              </a:spcAft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Importância dos alimentos não-processados e minimamente processados.</a:t>
            </a:r>
            <a:endParaRPr lang="pt-BR" sz="32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357319" y="179267"/>
            <a:ext cx="8911687" cy="1280890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Necessidades nutricionais da mulher nos ciclos da vida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3773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00432" y="1512947"/>
            <a:ext cx="1042910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750"/>
              </a:spcAft>
            </a:pPr>
            <a:r>
              <a:rPr lang="pt-BR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Fase adulta pós-menopausa (acima de 55 anos)</a:t>
            </a: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/>
            </a:r>
            <a:b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endParaRPr lang="pt-BR" dirty="0" smtClean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Período em que ocorre redução do estrogênio endógeno, o que intensifica os sintomas da menopausa. 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Há perda de massa magra e óssea intensa, o que aumenta o risco de osteoporose. 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Também há aumento dos níveis de colesterol LDL e triglicerídeos, o que representa risco para doenças cardiovasculares. 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 constipação se intensifica nesse período. 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A fase é de risco para outras doenças como câncer de mama, cólon e diabetes.</a:t>
            </a:r>
          </a:p>
          <a:p>
            <a:pPr marL="285750" indent="-28575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Importância da atividade física e do sono.</a:t>
            </a:r>
          </a:p>
          <a:p>
            <a:pPr>
              <a:spcAft>
                <a:spcPts val="750"/>
              </a:spcAft>
            </a:pPr>
            <a:endParaRPr lang="pt-B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pt-BR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Nutrientes recomendados:</a:t>
            </a:r>
            <a:br>
              <a:rPr lang="pt-BR" b="1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</a:b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Soja, fibras solúveis e insolúveis, cálcio, vitamina D e antioxidantes (zinco, selênio e vitaminas A, C, e </a:t>
            </a:r>
            <a:r>
              <a:rPr lang="pt-BR" dirty="0" err="1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E</a:t>
            </a: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). </a:t>
            </a:r>
          </a:p>
          <a:p>
            <a:pPr>
              <a:spcAft>
                <a:spcPts val="750"/>
              </a:spcAft>
            </a:pPr>
            <a:r>
              <a:rPr lang="pt-BR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Importância dos alimentos não-processados e minimamente processados.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15071" y="212218"/>
            <a:ext cx="8911687" cy="1280890"/>
          </a:xfrm>
        </p:spPr>
        <p:txBody>
          <a:bodyPr/>
          <a:lstStyle/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Necessidades nutricionais da mulher nos ciclos da vida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9957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Maria Fernanda, 17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90931" y="1532238"/>
            <a:ext cx="8820193" cy="4695567"/>
          </a:xfrm>
        </p:spPr>
        <p:txBody>
          <a:bodyPr>
            <a:normAutofit fontScale="92500" lnSpcReduction="20000"/>
          </a:bodyPr>
          <a:lstStyle/>
          <a:p>
            <a:r>
              <a:rPr lang="pt-BR" sz="2000" dirty="0" smtClean="0"/>
              <a:t>Maria Fernanda tem 17 anos e é estudante do 3º. ano do ensino médio.</a:t>
            </a:r>
          </a:p>
          <a:p>
            <a:r>
              <a:rPr lang="pt-BR" sz="2000" dirty="0"/>
              <a:t>P</a:t>
            </a:r>
            <a:r>
              <a:rPr lang="pt-BR" sz="2000" dirty="0" smtClean="0"/>
              <a:t>rocura a nutricionista porque “está </a:t>
            </a:r>
            <a:r>
              <a:rPr lang="pt-BR" sz="2000" dirty="0" err="1" smtClean="0"/>
              <a:t>super-gorda</a:t>
            </a:r>
            <a:r>
              <a:rPr lang="pt-BR" sz="2000" dirty="0" smtClean="0"/>
              <a:t>, uma baleia”. Ela tem 1,68 e pesa 65 quilos. </a:t>
            </a:r>
          </a:p>
          <a:p>
            <a:r>
              <a:rPr lang="pt-BR" sz="2000" dirty="0" smtClean="0"/>
              <a:t>Ela conta que tenta manter o peso evitando tomar café da manhã, além disso não sente fome pela manhã, principalmente quando fica estudando até tarde (ENEM, vestibular etc.) </a:t>
            </a:r>
          </a:p>
          <a:p>
            <a:r>
              <a:rPr lang="pt-BR" sz="2000" dirty="0" smtClean="0"/>
              <a:t>Ela evita carboidratos em geral, fazendo uma dieta rica em proteínas animais. Porém não raro ela “</a:t>
            </a:r>
            <a:r>
              <a:rPr lang="pt-BR" sz="2000" i="1" dirty="0" smtClean="0"/>
              <a:t>detona</a:t>
            </a:r>
            <a:r>
              <a:rPr lang="pt-BR" sz="2000" dirty="0" smtClean="0"/>
              <a:t>” nos doces e em porcarias em geral, principalmente quando está mais “</a:t>
            </a:r>
            <a:r>
              <a:rPr lang="pt-BR" sz="2000" i="1" dirty="0" smtClean="0"/>
              <a:t>para baixo</a:t>
            </a:r>
            <a:r>
              <a:rPr lang="pt-BR" sz="2000" dirty="0" smtClean="0"/>
              <a:t>” e na TPM.</a:t>
            </a:r>
          </a:p>
          <a:p>
            <a:r>
              <a:rPr lang="pt-BR" sz="2000" dirty="0" smtClean="0"/>
              <a:t>Conta que “</a:t>
            </a:r>
            <a:r>
              <a:rPr lang="pt-BR" sz="2000" i="1" dirty="0" smtClean="0"/>
              <a:t>não sabe cozinhar quase nada, só </a:t>
            </a:r>
            <a:r>
              <a:rPr lang="pt-BR" sz="2000" i="1" dirty="0" err="1" smtClean="0"/>
              <a:t>miojo</a:t>
            </a:r>
            <a:r>
              <a:rPr lang="pt-BR" sz="2000" dirty="0" smtClean="0"/>
              <a:t>”. </a:t>
            </a:r>
          </a:p>
          <a:p>
            <a:r>
              <a:rPr lang="pt-BR" sz="2000" dirty="0" smtClean="0"/>
              <a:t>Ela </a:t>
            </a:r>
            <a:r>
              <a:rPr lang="pt-BR" sz="2000" dirty="0"/>
              <a:t>está se recuperando do fim de um namoro, o namorado terminou </a:t>
            </a:r>
            <a:r>
              <a:rPr lang="pt-BR" sz="2000" dirty="0" smtClean="0"/>
              <a:t>com ela aparentemente </a:t>
            </a:r>
            <a:r>
              <a:rPr lang="pt-BR" sz="2000" dirty="0"/>
              <a:t>por falta de interesse </a:t>
            </a:r>
            <a:r>
              <a:rPr lang="pt-BR" sz="2000" dirty="0" smtClean="0"/>
              <a:t>dele.</a:t>
            </a:r>
          </a:p>
          <a:p>
            <a:r>
              <a:rPr lang="pt-BR" sz="2000" dirty="0" smtClean="0"/>
              <a:t>Conta que já se inscreveu mais de uma vez em academia, mas termina deixando de ir.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7543639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Priscila, 35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845275"/>
            <a:ext cx="8915400" cy="4535503"/>
          </a:xfrm>
        </p:spPr>
        <p:txBody>
          <a:bodyPr>
            <a:normAutofit fontScale="70000" lnSpcReduction="20000"/>
          </a:bodyPr>
          <a:lstStyle/>
          <a:p>
            <a:r>
              <a:rPr lang="pt-BR" sz="2900" dirty="0" smtClean="0"/>
              <a:t>Priscila tem 35 anos e é administradora.</a:t>
            </a:r>
          </a:p>
          <a:p>
            <a:r>
              <a:rPr lang="pt-BR" sz="2900" dirty="0" smtClean="0"/>
              <a:t>Procura a nutricionista porque ganhou muito peso na gravidez e </a:t>
            </a:r>
            <a:r>
              <a:rPr lang="pt-BR" sz="2900" dirty="0"/>
              <a:t>não consegue </a:t>
            </a:r>
            <a:r>
              <a:rPr lang="pt-BR" sz="2900" dirty="0" smtClean="0"/>
              <a:t>perder. Ela mede 1,61 e pesa 72 kg.</a:t>
            </a:r>
          </a:p>
          <a:p>
            <a:r>
              <a:rPr lang="pt-BR" sz="2900" dirty="0" smtClean="0"/>
              <a:t>Ela vai voltar a trabalhar em breve, pois sua licença de 4 meses acaba em duas semanas.</a:t>
            </a:r>
          </a:p>
          <a:p>
            <a:r>
              <a:rPr lang="pt-BR" sz="2900" dirty="0" smtClean="0"/>
              <a:t>Ela   </a:t>
            </a:r>
            <a:r>
              <a:rPr lang="pt-BR" sz="2900" dirty="0"/>
              <a:t>está desmamando o bebê para voltar ao </a:t>
            </a:r>
            <a:r>
              <a:rPr lang="pt-BR" sz="2900" dirty="0" smtClean="0"/>
              <a:t>trabalho, pois seu local de trabalho não tem creche e o bebê vai ficar com a empregada e com a sogra.</a:t>
            </a:r>
          </a:p>
          <a:p>
            <a:r>
              <a:rPr lang="pt-BR" sz="2900" dirty="0" smtClean="0"/>
              <a:t>Ela está feliz com o bebê mas se pega chorando facilmente, sem conseguir localizar bem porque.</a:t>
            </a:r>
          </a:p>
          <a:p>
            <a:r>
              <a:rPr lang="pt-BR" sz="2900" dirty="0" smtClean="0"/>
              <a:t>Conta que se sente “</a:t>
            </a:r>
            <a:r>
              <a:rPr lang="pt-BR" sz="2900" i="1" dirty="0" smtClean="0"/>
              <a:t>horrorosa, um saco de batatas, nenhuma roupa me serve</a:t>
            </a:r>
            <a:r>
              <a:rPr lang="pt-BR" sz="2900" dirty="0" smtClean="0"/>
              <a:t>”</a:t>
            </a:r>
          </a:p>
          <a:p>
            <a:r>
              <a:rPr lang="pt-BR" sz="2900" dirty="0" smtClean="0"/>
              <a:t>Nunca fez atividade física regularmente.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6013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emoriaemovimentossociais.com.br/bancodeimagens/albums/userpics/10002/890040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484313"/>
            <a:ext cx="7027862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309938" y="549275"/>
            <a:ext cx="5461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 sz="2200" b="1">
                <a:solidFill>
                  <a:srgbClr val="FF3399"/>
                </a:solidFill>
              </a:rPr>
              <a:t>1980s: pre-Cairo, pre-Beijing,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 sz="2200" b="1">
                <a:solidFill>
                  <a:srgbClr val="FF3399"/>
                </a:solidFill>
              </a:rPr>
              <a:t>Pre direitos sexuais ou reprodutivos</a:t>
            </a:r>
          </a:p>
        </p:txBody>
      </p:sp>
    </p:spTree>
    <p:extLst>
      <p:ext uri="{BB962C8B-B14F-4D97-AF65-F5344CB8AC3E}">
        <p14:creationId xmlns:p14="http://schemas.microsoft.com/office/powerpoint/2010/main" val="21921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Cristiane, 49 anos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1408670"/>
            <a:ext cx="8915400" cy="4502552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Cristiane tem 49 anos e está na fase em que a menstruação está bem irregular, conta que a última menstruação foi há “uns três ou quatro meses”</a:t>
            </a:r>
          </a:p>
          <a:p>
            <a:r>
              <a:rPr lang="pt-BR" dirty="0" smtClean="0"/>
              <a:t>Procura a nutricionista porque percebe que tem ganho peso e disseram que era bom tomar mais cálcio, talvez uns suplementos.</a:t>
            </a:r>
          </a:p>
          <a:p>
            <a:r>
              <a:rPr lang="pt-BR" dirty="0" smtClean="0"/>
              <a:t>Ela tem 1,58 e 60 kg</a:t>
            </a:r>
          </a:p>
          <a:p>
            <a:r>
              <a:rPr lang="pt-BR" dirty="0" smtClean="0"/>
              <a:t>Ela está se separando depois de 25 anos de casada, é uma separação amigável, mas ela está insegura com a sua “volta ao mercado”.</a:t>
            </a:r>
          </a:p>
          <a:p>
            <a:r>
              <a:rPr lang="pt-BR" dirty="0" smtClean="0"/>
              <a:t>Sempre foi fisicamente ativa mas desde que machucou o joelha está meio parada, o que pode explicar o ganho de peso, ela acha. </a:t>
            </a:r>
          </a:p>
          <a:p>
            <a:r>
              <a:rPr lang="pt-BR" dirty="0" smtClean="0"/>
              <a:t>Acha que está ficando flácida, e está preocupada com a perda muscular</a:t>
            </a:r>
          </a:p>
          <a:p>
            <a:r>
              <a:rPr lang="pt-BR" dirty="0" smtClean="0"/>
              <a:t>Gosta de cozinhar, mas “</a:t>
            </a:r>
            <a:r>
              <a:rPr lang="pt-BR" i="1" dirty="0" smtClean="0"/>
              <a:t>não tem tido tempo para nada</a:t>
            </a:r>
            <a:r>
              <a:rPr lang="pt-BR" dirty="0" smtClean="0"/>
              <a:t>”</a:t>
            </a:r>
          </a:p>
          <a:p>
            <a:r>
              <a:rPr lang="pt-BR" dirty="0" smtClean="0"/>
              <a:t>Gosta de sair com as amigas, e acha que às vezes bebe “</a:t>
            </a:r>
            <a:r>
              <a:rPr lang="pt-BR" i="1" dirty="0" smtClean="0"/>
              <a:t>um pouco mais, às vezes muito mais, do que devia</a:t>
            </a:r>
            <a:r>
              <a:rPr lang="pt-BR" dirty="0" smtClean="0"/>
              <a:t>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34076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Ana Paula, 67 anos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Ana Paula é médica e tem 67 anos. É solteira e sem filhos.</a:t>
            </a:r>
          </a:p>
          <a:p>
            <a:r>
              <a:rPr lang="pt-BR" dirty="0" smtClean="0"/>
              <a:t>Procura a nutricionista porque o cardiologista insistiu: tem síndrome metabólica, suas taxas de glicemia e sua pressão arterial estão elevadas, e precisa organizar melhor sua alimentação.</a:t>
            </a:r>
          </a:p>
          <a:p>
            <a:r>
              <a:rPr lang="pt-BR" dirty="0" smtClean="0"/>
              <a:t>Ela tem 1,62m e 77 kg. Está acima do peso há uns 20 anos.</a:t>
            </a:r>
          </a:p>
          <a:p>
            <a:r>
              <a:rPr lang="pt-BR" dirty="0" smtClean="0"/>
              <a:t>É aposentada da prefeitura, mas trabalha em outros 3 empregos, totalizando umas 50 horas semanais (fora o tempo no trânsito)</a:t>
            </a:r>
          </a:p>
          <a:p>
            <a:r>
              <a:rPr lang="pt-BR" dirty="0" smtClean="0"/>
              <a:t>Passa quase todo o tempo do dia sentada – atendendo ou dirigindo, ou no </a:t>
            </a:r>
            <a:r>
              <a:rPr lang="pt-BR" dirty="0" err="1" smtClean="0"/>
              <a:t>facebook</a:t>
            </a:r>
            <a:r>
              <a:rPr lang="pt-BR" dirty="0" smtClean="0"/>
              <a:t>  e </a:t>
            </a:r>
            <a:r>
              <a:rPr lang="pt-BR" dirty="0" err="1" smtClean="0"/>
              <a:t>whatsapp</a:t>
            </a:r>
            <a:r>
              <a:rPr lang="pt-BR" dirty="0" smtClean="0"/>
              <a:t>.</a:t>
            </a:r>
          </a:p>
          <a:p>
            <a:r>
              <a:rPr lang="pt-BR" dirty="0" smtClean="0"/>
              <a:t>Ela conta que entrou no </a:t>
            </a:r>
            <a:r>
              <a:rPr lang="pt-BR" dirty="0" err="1" smtClean="0"/>
              <a:t>tinder</a:t>
            </a:r>
            <a:r>
              <a:rPr lang="pt-BR" dirty="0" smtClean="0"/>
              <a:t> e está com um paquera, então quer perder um pouco de peso e de barriga, e “ficar mais durinha”.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75870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Francisca, 87 anos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061254"/>
          </a:xfrm>
        </p:spPr>
        <p:txBody>
          <a:bodyPr>
            <a:normAutofit fontScale="92500" lnSpcReduction="20000"/>
          </a:bodyPr>
          <a:lstStyle/>
          <a:p>
            <a:r>
              <a:rPr lang="pt-BR" sz="2000" dirty="0" smtClean="0"/>
              <a:t>Francisca é empregada doméstica aposentada e tem 87 anos.</a:t>
            </a:r>
          </a:p>
          <a:p>
            <a:r>
              <a:rPr lang="pt-BR" sz="2000" dirty="0" smtClean="0"/>
              <a:t>Ela procura a nutricionista do PSF porque a neta disse que ela estava muito magra e temia que ela tivesse osteoporose.</a:t>
            </a:r>
          </a:p>
          <a:p>
            <a:r>
              <a:rPr lang="pt-BR" sz="2000" dirty="0" smtClean="0"/>
              <a:t>Francisca tem 1,48 e 45 kg. </a:t>
            </a:r>
          </a:p>
          <a:p>
            <a:r>
              <a:rPr lang="pt-BR" sz="2000" dirty="0" smtClean="0"/>
              <a:t>É bastante independente, mora sozinha e faz as próprias compras e sua comida. </a:t>
            </a:r>
          </a:p>
          <a:p>
            <a:r>
              <a:rPr lang="pt-BR" sz="2000" dirty="0" smtClean="0"/>
              <a:t>Francisca </a:t>
            </a:r>
            <a:r>
              <a:rPr lang="pt-BR" sz="2000" dirty="0"/>
              <a:t>gosta de cozinhar e segundo ela, “</a:t>
            </a:r>
            <a:r>
              <a:rPr lang="pt-BR" sz="2000" i="1" dirty="0"/>
              <a:t>come de tudo, até comida carregada</a:t>
            </a:r>
            <a:r>
              <a:rPr lang="pt-BR" sz="2000" dirty="0" smtClean="0"/>
              <a:t>”. Gosta de caipirinha, “</a:t>
            </a:r>
            <a:r>
              <a:rPr lang="pt-BR" sz="2000" i="1" dirty="0" smtClean="0"/>
              <a:t>mais no fim de semana</a:t>
            </a:r>
            <a:r>
              <a:rPr lang="pt-BR" sz="2000" dirty="0" smtClean="0"/>
              <a:t>”</a:t>
            </a:r>
          </a:p>
          <a:p>
            <a:r>
              <a:rPr lang="pt-BR" sz="2000" dirty="0" smtClean="0"/>
              <a:t>Ela é viúva há 40 anos e participa do grupo de idosos e vai aos bailes que organizam. Ela dança com as outras idosas, pois existem poucos homens.</a:t>
            </a:r>
          </a:p>
          <a:p>
            <a:r>
              <a:rPr lang="pt-BR" sz="2000" dirty="0" smtClean="0"/>
              <a:t>Não gosta de tomar remédios, mas tem várias plantas em casa que usa quando tem sintomas.</a:t>
            </a:r>
          </a:p>
          <a:p>
            <a:endParaRPr lang="pt-BR" sz="2000" dirty="0" smtClean="0"/>
          </a:p>
          <a:p>
            <a:endParaRPr lang="pt-BR" sz="20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4635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memoriaemovimentossociais.com.br/bancodeimagens/albums/userpics/10002/89004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1357314"/>
            <a:ext cx="7620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1774825" y="476250"/>
            <a:ext cx="8497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anose="020B0602030504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pt-BR" sz="2000" b="1">
                <a:solidFill>
                  <a:srgbClr val="FF3399"/>
                </a:solidFill>
              </a:rPr>
              <a:t>PAISM: uma agenda feminista de Saúde Pública (1983)</a:t>
            </a:r>
            <a:r>
              <a:rPr lang="en-US" altLang="pt-BR" sz="2000">
                <a:solidFill>
                  <a:srgbClr val="FF33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612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1774825" y="333376"/>
          <a:ext cx="1296988" cy="62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Imagem de Bitmap" r:id="rId3" imgW="1000000" imgH="3467584" progId="Paint.Picture">
                  <p:embed/>
                </p:oleObj>
              </mc:Choice>
              <mc:Fallback>
                <p:oleObj name="Imagem de Bitmap" r:id="rId3" imgW="1000000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5" y="333376"/>
                        <a:ext cx="1296988" cy="626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3863976" y="404813"/>
            <a:ext cx="604837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Aft>
                <a:spcPct val="50000"/>
              </a:spcAft>
            </a:pPr>
            <a:r>
              <a:rPr lang="pt-BR" altLang="pt-BR" sz="2800" b="1">
                <a:solidFill>
                  <a:srgbClr val="993300"/>
                </a:solidFill>
              </a:rPr>
              <a:t>Saúde da mulher, saúde integral </a:t>
            </a:r>
          </a:p>
          <a:p>
            <a:pPr algn="ctr" eaLnBrk="1" hangingPunct="1">
              <a:lnSpc>
                <a:spcPct val="50000"/>
              </a:lnSpc>
              <a:spcAft>
                <a:spcPct val="50000"/>
              </a:spcAft>
            </a:pPr>
            <a:r>
              <a:rPr lang="pt-BR" altLang="pt-BR" sz="2800" b="1">
                <a:solidFill>
                  <a:srgbClr val="993300"/>
                </a:solidFill>
              </a:rPr>
              <a:t>da mulher  – o PAISM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3287713" y="1412876"/>
            <a:ext cx="7129462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A idéia de programação em saúde, ação programática (saúde pública, saúde coletiva)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O feminismo dos anos 60/70: o corpo como prioridade, </a:t>
            </a:r>
            <a:r>
              <a:rPr lang="pt-BR" altLang="pt-BR" sz="2400" b="1">
                <a:solidFill>
                  <a:srgbClr val="993300"/>
                </a:solidFill>
              </a:rPr>
              <a:t>nosso corpo nos pertence</a:t>
            </a:r>
          </a:p>
          <a:p>
            <a:pPr eaLnBrk="1" hangingPunct="1"/>
            <a:endParaRPr lang="pt-BR" altLang="pt-BR" sz="2400" b="1">
              <a:solidFill>
                <a:srgbClr val="993300"/>
              </a:solidFill>
            </a:endParaRPr>
          </a:p>
          <a:p>
            <a:pPr eaLnBrk="1" hangingPunct="1"/>
            <a:r>
              <a:rPr lang="pt-BR" altLang="pt-BR" sz="2400" b="1"/>
              <a:t>O movimento de saúde da mulher no Brasil. </a:t>
            </a:r>
            <a:r>
              <a:rPr lang="pt-BR" altLang="pt-BR" sz="2400" b="1">
                <a:solidFill>
                  <a:srgbClr val="993300"/>
                </a:solidFill>
              </a:rPr>
              <a:t>Saúde e sexualidade. Saúde e política. Gênero.</a:t>
            </a:r>
          </a:p>
          <a:p>
            <a:pPr eaLnBrk="1" hangingPunct="1"/>
            <a:endParaRPr lang="pt-BR" altLang="pt-BR" sz="2400" b="1">
              <a:solidFill>
                <a:srgbClr val="993300"/>
              </a:solidFill>
            </a:endParaRPr>
          </a:p>
          <a:p>
            <a:pPr eaLnBrk="1" hangingPunct="1"/>
            <a:r>
              <a:rPr lang="pt-BR" altLang="pt-BR" sz="2400" b="1"/>
              <a:t>O PAISM proposto em 1983: a </a:t>
            </a:r>
            <a:r>
              <a:rPr lang="pt-BR" altLang="pt-BR" sz="2400" b="1">
                <a:solidFill>
                  <a:srgbClr val="993300"/>
                </a:solidFill>
              </a:rPr>
              <a:t>noção de programa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A Carta de Itapecerica de 1984: </a:t>
            </a:r>
            <a:r>
              <a:rPr lang="pt-BR" altLang="pt-BR" sz="2400" b="1">
                <a:solidFill>
                  <a:srgbClr val="993300"/>
                </a:solidFill>
              </a:rPr>
              <a:t>saúde e política</a:t>
            </a:r>
            <a:endParaRPr lang="pt-BR" altLang="pt-BR" sz="2400" b="1"/>
          </a:p>
        </p:txBody>
      </p:sp>
    </p:spTree>
    <p:extLst>
      <p:ext uri="{BB962C8B-B14F-4D97-AF65-F5344CB8AC3E}">
        <p14:creationId xmlns:p14="http://schemas.microsoft.com/office/powerpoint/2010/main" val="58116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1847851" y="620714"/>
          <a:ext cx="1317625" cy="576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Imagem de bitmap" r:id="rId3" imgW="857143" imgH="3753374" progId="Paint.Picture">
                  <p:embed/>
                </p:oleObj>
              </mc:Choice>
              <mc:Fallback>
                <p:oleObj name="Imagem de bitmap" r:id="rId3" imgW="857143" imgH="375337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620714"/>
                        <a:ext cx="1317625" cy="576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3432176" y="1557339"/>
            <a:ext cx="6607175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400" b="1"/>
              <a:t>A saúde além do biológico: o </a:t>
            </a:r>
            <a:r>
              <a:rPr lang="pt-BR" altLang="pt-BR" sz="2400" b="1">
                <a:solidFill>
                  <a:srgbClr val="993300"/>
                </a:solidFill>
              </a:rPr>
              <a:t>psicológico e o social. Crítica à medicalização.</a:t>
            </a:r>
          </a:p>
          <a:p>
            <a:pPr eaLnBrk="1" hangingPunct="1"/>
            <a:endParaRPr lang="pt-BR" altLang="pt-BR" sz="2400" b="1">
              <a:solidFill>
                <a:srgbClr val="993300"/>
              </a:solidFill>
            </a:endParaRPr>
          </a:p>
          <a:p>
            <a:pPr eaLnBrk="1" hangingPunct="1"/>
            <a:r>
              <a:rPr lang="pt-BR" altLang="pt-BR" sz="2400" b="1"/>
              <a:t>A saúde </a:t>
            </a:r>
            <a:r>
              <a:rPr lang="pt-BR" altLang="pt-BR" sz="2400" b="1">
                <a:solidFill>
                  <a:srgbClr val="993300"/>
                </a:solidFill>
              </a:rPr>
              <a:t>além da idade reprodutiva</a:t>
            </a:r>
            <a:r>
              <a:rPr lang="pt-BR" altLang="pt-BR" sz="2400" b="1"/>
              <a:t>: juventude, idade madura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A </a:t>
            </a:r>
            <a:r>
              <a:rPr lang="pt-BR" altLang="pt-BR" sz="2400" b="1">
                <a:solidFill>
                  <a:srgbClr val="993300"/>
                </a:solidFill>
              </a:rPr>
              <a:t>diversidade</a:t>
            </a:r>
            <a:r>
              <a:rPr lang="pt-BR" altLang="pt-BR" sz="2400" b="1"/>
              <a:t> entre as mulheres: classe social; raça/etnia; opção sexual</a:t>
            </a:r>
          </a:p>
          <a:p>
            <a:pPr eaLnBrk="1" hangingPunct="1"/>
            <a:endParaRPr lang="pt-BR" altLang="pt-BR" sz="2400" b="1"/>
          </a:p>
          <a:p>
            <a:pPr eaLnBrk="1" hangingPunct="1"/>
            <a:r>
              <a:rPr lang="pt-BR" altLang="pt-BR" sz="2400" b="1"/>
              <a:t>A maternidade voluntária como direito: </a:t>
            </a:r>
            <a:r>
              <a:rPr lang="pt-BR" altLang="pt-BR" sz="2400" b="1">
                <a:solidFill>
                  <a:srgbClr val="993300"/>
                </a:solidFill>
              </a:rPr>
              <a:t>contracepção e aborto</a:t>
            </a:r>
          </a:p>
          <a:p>
            <a:pPr eaLnBrk="1" hangingPunct="1"/>
            <a:endParaRPr lang="pt-BR" altLang="pt-BR" sz="2400" b="1">
              <a:solidFill>
                <a:srgbClr val="993300"/>
              </a:solidFill>
            </a:endParaRPr>
          </a:p>
          <a:p>
            <a:pPr eaLnBrk="1" hangingPunct="1"/>
            <a:r>
              <a:rPr lang="pt-BR" altLang="pt-BR" sz="2400" b="1"/>
              <a:t>Saúde mental, saúde ocupacional.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3648075" y="476250"/>
            <a:ext cx="61928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800" b="1">
                <a:solidFill>
                  <a:srgbClr val="993300"/>
                </a:solidFill>
              </a:rPr>
              <a:t>Saúde da mulher, saúde integral </a:t>
            </a:r>
          </a:p>
          <a:p>
            <a:pPr algn="ctr" eaLnBrk="1" hangingPunct="1"/>
            <a:r>
              <a:rPr lang="pt-BR" altLang="pt-BR" sz="2800" b="1">
                <a:solidFill>
                  <a:srgbClr val="993300"/>
                </a:solidFill>
              </a:rPr>
              <a:t>da mulher  – o PAISM</a:t>
            </a:r>
          </a:p>
        </p:txBody>
      </p:sp>
    </p:spTree>
    <p:extLst>
      <p:ext uri="{BB962C8B-B14F-4D97-AF65-F5344CB8AC3E}">
        <p14:creationId xmlns:p14="http://schemas.microsoft.com/office/powerpoint/2010/main" val="12987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847851" y="260351"/>
          <a:ext cx="1368425" cy="626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Imagem de bitmap" r:id="rId3" imgW="1000000" imgH="3467584" progId="Paint.Picture">
                  <p:embed/>
                </p:oleObj>
              </mc:Choice>
              <mc:Fallback>
                <p:oleObj name="Imagem de bitmap" r:id="rId3" imgW="1000000" imgH="346758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260351"/>
                        <a:ext cx="1368425" cy="626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648075" y="404814"/>
            <a:ext cx="59769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2600" b="1"/>
              <a:t>O PAISM antecipa a inflexão conceitual da saúde reprodutiva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3627438" y="1773238"/>
            <a:ext cx="63563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t-BR" altLang="pt-BR" sz="2400"/>
              <a:t>Ações prioritariamente destinadas à </a:t>
            </a:r>
            <a:r>
              <a:rPr lang="pt-BR" altLang="pt-BR" sz="2400" b="1">
                <a:solidFill>
                  <a:srgbClr val="993300"/>
                </a:solidFill>
              </a:rPr>
              <a:t>saúde da mulher</a:t>
            </a:r>
            <a:r>
              <a:rPr lang="pt-BR" altLang="pt-BR" sz="2400"/>
              <a:t>, e não  apenas aos seus filhos, ou tendo as mulheres como meio;</a:t>
            </a:r>
          </a:p>
          <a:p>
            <a:pPr algn="just" eaLnBrk="1" hangingPunct="1"/>
            <a:endParaRPr lang="pt-BR" altLang="pt-BR" sz="2400"/>
          </a:p>
          <a:p>
            <a:pPr algn="just" eaLnBrk="1" hangingPunct="1"/>
            <a:r>
              <a:rPr lang="pt-BR" altLang="pt-BR" sz="2400"/>
              <a:t>Incorpora o direito à </a:t>
            </a:r>
            <a:r>
              <a:rPr lang="pt-BR" altLang="pt-BR" sz="2400" b="1">
                <a:solidFill>
                  <a:srgbClr val="993300"/>
                </a:solidFill>
              </a:rPr>
              <a:t>regulação da fertilidade como um direito social</a:t>
            </a:r>
            <a:r>
              <a:rPr lang="pt-BR" altLang="pt-BR" sz="2400"/>
              <a:t>, recusando a ação do estado por meio de políticas de controle demográfico;</a:t>
            </a:r>
          </a:p>
          <a:p>
            <a:pPr algn="just" eaLnBrk="1" hangingPunct="1"/>
            <a:endParaRPr lang="pt-BR" altLang="pt-BR" sz="2400"/>
          </a:p>
          <a:p>
            <a:pPr algn="just" eaLnBrk="1" hangingPunct="1"/>
            <a:r>
              <a:rPr lang="pt-BR" altLang="pt-BR" sz="2400"/>
              <a:t>Enfatiza a </a:t>
            </a:r>
            <a:r>
              <a:rPr lang="pt-BR" altLang="pt-BR" sz="2400" b="1">
                <a:solidFill>
                  <a:srgbClr val="993300"/>
                </a:solidFill>
              </a:rPr>
              <a:t>dimensão educativa</a:t>
            </a:r>
            <a:r>
              <a:rPr lang="pt-BR" altLang="pt-BR" sz="2400"/>
              <a:t>, buscando alterar valores e práticas de caráter sexista.   </a:t>
            </a: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3792539" y="6143626"/>
            <a:ext cx="619283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t-BR" altLang="pt-BR" sz="800"/>
              <a:t>Aquino, E M L. e cols, 2002.</a:t>
            </a:r>
            <a:r>
              <a:rPr lang="pt-BR" altLang="pt-BR" sz="800">
                <a:solidFill>
                  <a:srgbClr val="99663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3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3456</Words>
  <Application>Microsoft Office PowerPoint</Application>
  <PresentationFormat>Personalizar</PresentationFormat>
  <Paragraphs>620</Paragraphs>
  <Slides>52</Slides>
  <Notes>25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52</vt:i4>
      </vt:variant>
    </vt:vector>
  </HeadingPairs>
  <TitlesOfParts>
    <vt:vector size="56" baseType="lpstr">
      <vt:lpstr>Cacho</vt:lpstr>
      <vt:lpstr>1_Cacho</vt:lpstr>
      <vt:lpstr>Imagem de Bitmap</vt:lpstr>
      <vt:lpstr>Imagem de bitmap</vt:lpstr>
      <vt:lpstr>Nutrição e Promoção da Saúde das Mulheres HSM 130 – CICLOS DA VIDA II</vt:lpstr>
      <vt:lpstr>Perguntas norteadoras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Material do Ministério da Saúde na década de 80 (papel do movimento feminista)</vt:lpstr>
      <vt:lpstr>Apresentação do PowerPoint</vt:lpstr>
      <vt:lpstr>Material do Ministério da Saúde na década de 80 (papel do movimento feminista)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Do PAISM ao PNAISM</vt:lpstr>
      <vt:lpstr>Apresentação do PowerPoint</vt:lpstr>
      <vt:lpstr>Apresentação do PowerPoint</vt:lpstr>
      <vt:lpstr>Apresentação do PowerPoint</vt:lpstr>
      <vt:lpstr>Principais demandas de serviços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Níveis de prevenção</vt:lpstr>
      <vt:lpstr>Níveis de Prevenção</vt:lpstr>
      <vt:lpstr>Necessidades nutricionais da mulher nos ciclos da vida </vt:lpstr>
      <vt:lpstr>Necessidades nutricionais da mulher nos ciclos da vida</vt:lpstr>
      <vt:lpstr>Necessidades nutricionais da mulher nos ciclos da vida</vt:lpstr>
      <vt:lpstr>Necessidades nutricionais da mulher nos ciclos da vida</vt:lpstr>
      <vt:lpstr>Maria Fernanda, 17</vt:lpstr>
      <vt:lpstr>Priscila, 35</vt:lpstr>
      <vt:lpstr>Cristiane, 49 anos</vt:lpstr>
      <vt:lpstr>Ana Paula, 67 anos</vt:lpstr>
      <vt:lpstr>Francisca, 87 anos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Carmen Simone G. Diniz</dc:creator>
  <cp:lastModifiedBy>Ligia Went Rosa Mota</cp:lastModifiedBy>
  <cp:revision>24</cp:revision>
  <dcterms:created xsi:type="dcterms:W3CDTF">2015-04-08T12:50:52Z</dcterms:created>
  <dcterms:modified xsi:type="dcterms:W3CDTF">2015-04-07T19:02:23Z</dcterms:modified>
</cp:coreProperties>
</file>