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39.jpg" ContentType="image/jpe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media/image6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58" r:id="rId3"/>
    <p:sldId id="395" r:id="rId4"/>
    <p:sldId id="303" r:id="rId5"/>
    <p:sldId id="307" r:id="rId6"/>
    <p:sldId id="308" r:id="rId7"/>
    <p:sldId id="309" r:id="rId8"/>
    <p:sldId id="312" r:id="rId9"/>
    <p:sldId id="311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8" r:id="rId19"/>
    <p:sldId id="330" r:id="rId20"/>
    <p:sldId id="333" r:id="rId21"/>
    <p:sldId id="334" r:id="rId22"/>
    <p:sldId id="335" r:id="rId23"/>
    <p:sldId id="336" r:id="rId24"/>
    <p:sldId id="337" r:id="rId25"/>
    <p:sldId id="338" r:id="rId26"/>
    <p:sldId id="271" r:id="rId27"/>
    <p:sldId id="272" r:id="rId28"/>
    <p:sldId id="273" r:id="rId29"/>
    <p:sldId id="397" r:id="rId30"/>
    <p:sldId id="274" r:id="rId31"/>
    <p:sldId id="276" r:id="rId32"/>
    <p:sldId id="278" r:id="rId33"/>
    <p:sldId id="279" r:id="rId34"/>
    <p:sldId id="280" r:id="rId35"/>
    <p:sldId id="281" r:id="rId36"/>
    <p:sldId id="282" r:id="rId37"/>
    <p:sldId id="284" r:id="rId38"/>
    <p:sldId id="286" r:id="rId39"/>
    <p:sldId id="287" r:id="rId40"/>
    <p:sldId id="290" r:id="rId41"/>
    <p:sldId id="291" r:id="rId42"/>
    <p:sldId id="294" r:id="rId43"/>
    <p:sldId id="295" r:id="rId44"/>
    <p:sldId id="296" r:id="rId45"/>
    <p:sldId id="298" r:id="rId46"/>
    <p:sldId id="299" r:id="rId47"/>
    <p:sldId id="300" r:id="rId48"/>
    <p:sldId id="301" r:id="rId49"/>
    <p:sldId id="259" r:id="rId50"/>
    <p:sldId id="261" r:id="rId51"/>
    <p:sldId id="263" r:id="rId52"/>
    <p:sldId id="264" r:id="rId53"/>
    <p:sldId id="266" r:id="rId54"/>
    <p:sldId id="267" r:id="rId55"/>
    <p:sldId id="268" r:id="rId56"/>
    <p:sldId id="396" r:id="rId57"/>
    <p:sldId id="398" r:id="rId58"/>
    <p:sldId id="339" r:id="rId59"/>
    <p:sldId id="394" r:id="rId6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75943" autoAdjust="0"/>
  </p:normalViewPr>
  <p:slideViewPr>
    <p:cSldViewPr snapToGrid="0">
      <p:cViewPr varScale="1">
        <p:scale>
          <a:sx n="56" d="100"/>
          <a:sy n="56" d="100"/>
        </p:scale>
        <p:origin x="141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43B00-C8D7-4D62-B1FF-B8D2BF56CEB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E4F06-E645-402F-846E-C959E08A37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5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571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873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710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584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pt-BR" sz="12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45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027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235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904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041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339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56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43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11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582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24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272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988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934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6453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375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855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01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356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937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4076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495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0919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0144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1271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1288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020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4847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92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4722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1310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54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48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32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584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22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4F06-E645-402F-846E-C959E08A37F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44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51F4-0CD4-4CFB-AD75-3AD71F3D73FF}" type="datetime1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10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ED5F-FCE2-4631-BEF6-8FCA1984356C}" type="datetime1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2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2356-9975-4E1D-A9CE-5F72D519DE1C}" type="datetime1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2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E2EB-0866-49D6-ABE4-5D7931410B76}" type="datetime1">
              <a:rPr lang="pt-BR" smtClean="0"/>
              <a:t>05/10/2021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74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1B42-DC0D-464E-9585-33511B44D328}" type="datetime1">
              <a:rPr lang="pt-BR" smtClean="0"/>
              <a:t>05/10/2021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86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980A-8CDA-4CB1-ADDF-3B4A1409F215}" type="datetime1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65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48B4-74E1-4D62-9359-87CEF874BD1F}" type="datetime1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59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23E-B26C-4DA1-980E-26448468BB3E}" type="datetime1">
              <a:rPr lang="pt-BR" smtClean="0"/>
              <a:t>05/10/2021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58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FEE5-BBA2-4A3B-BD81-5FD484CABAC1}" type="datetime1">
              <a:rPr lang="pt-BR" smtClean="0"/>
              <a:t>05/10/2021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01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6A5A-D2D8-4C24-98C7-4B855792A38D}" type="datetime1">
              <a:rPr lang="pt-BR" smtClean="0"/>
              <a:t>05/10/2021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2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C1F-2159-46F5-8BD3-E09560F84EFE}" type="datetime1">
              <a:rPr lang="pt-BR" smtClean="0"/>
              <a:t>05/10/2021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61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31A8-5689-4E83-9EE2-7F4C80D4FA9B}" type="datetime1">
              <a:rPr lang="pt-BR" smtClean="0"/>
              <a:t>05/10/2021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48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F7C3-5CC1-4809-906F-017A81D82821}" type="datetime1">
              <a:rPr lang="pt-BR" smtClean="0"/>
              <a:t>05/10/2021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9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5AED2-77B7-490C-A979-23C781BDEF5C}" type="datetime1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A138-A4E3-4A9A-8E64-1AB822503D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2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usp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rca.fmrp.usp.br/wp-content/uploads/sites/176/2017/06/Fisiologia-Cardiovascular.pdf" TargetMode="External"/><Relationship Id="rId2" Type="http://schemas.openxmlformats.org/officeDocument/2006/relationships/hyperlink" Target="https://unesdoc.unesco.org/ark:/48223/pf0000224985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abc.med.br/p/exames-e-procedimentos/1351273/hemodinamica+o+que+ela+estuda+quando+deve+ser+feita.htm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210266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78605" y="434616"/>
            <a:ext cx="9340514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ACH5533-Fisiologia Humana I</a:t>
            </a: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10</a:t>
            </a:r>
            <a:endParaRPr lang="pt-BR" altLang="en-US" sz="28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HEMODINÂMICA &amp; PRESSÃO ARTERIAL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 smtClean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elidamarnunes@usp.br</a:t>
            </a: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06 de Outubro de 2021 </a:t>
            </a:r>
            <a:endParaRPr lang="pt-BR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04716" y="1524880"/>
            <a:ext cx="11709780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spcBef>
                <a:spcPts val="100"/>
              </a:spcBef>
              <a:buSzPct val="95833"/>
              <a:tabLst>
                <a:tab pos="287655" algn="l"/>
              </a:tabLst>
            </a:pPr>
            <a:r>
              <a:rPr sz="2400" dirty="0">
                <a:latin typeface="Ebrima"/>
                <a:cs typeface="Ebrima"/>
              </a:rPr>
              <a:t>É </a:t>
            </a:r>
            <a:r>
              <a:rPr sz="2400" spc="-5" dirty="0">
                <a:latin typeface="Ebrima"/>
                <a:cs typeface="Ebrima"/>
              </a:rPr>
              <a:t>constituído</a:t>
            </a:r>
            <a:r>
              <a:rPr sz="2400" spc="20" dirty="0">
                <a:latin typeface="Ebrima"/>
                <a:cs typeface="Ebrima"/>
              </a:rPr>
              <a:t> </a:t>
            </a:r>
            <a:r>
              <a:rPr sz="2400" dirty="0">
                <a:latin typeface="Ebrima"/>
                <a:cs typeface="Ebrima"/>
              </a:rPr>
              <a:t>por:</a:t>
            </a:r>
          </a:p>
          <a:p>
            <a:pPr>
              <a:spcBef>
                <a:spcPts val="45"/>
              </a:spcBef>
              <a:buFont typeface="Wingdings"/>
              <a:buChar char=""/>
            </a:pPr>
            <a:endParaRPr sz="3600" dirty="0">
              <a:latin typeface="Times New Roman"/>
              <a:cs typeface="Times New Roman"/>
            </a:endParaRPr>
          </a:p>
          <a:p>
            <a:pPr marL="652780" marR="6985" lvl="1" indent="-274320">
              <a:lnSpc>
                <a:spcPts val="2590"/>
              </a:lnSpc>
              <a:buFont typeface="Wingdings 2"/>
              <a:buChar char=""/>
              <a:tabLst>
                <a:tab pos="653415" algn="l"/>
                <a:tab pos="2190750" algn="l"/>
              </a:tabLst>
            </a:pPr>
            <a:r>
              <a:rPr sz="2400" spc="-5" dirty="0">
                <a:latin typeface="Ebrima"/>
                <a:cs typeface="Ebrima"/>
              </a:rPr>
              <a:t>P</a:t>
            </a:r>
            <a:r>
              <a:rPr sz="2400" dirty="0">
                <a:latin typeface="Ebrima"/>
                <a:cs typeface="Ebrima"/>
              </a:rPr>
              <a:t>lasma	</a:t>
            </a:r>
            <a:r>
              <a:rPr sz="2400" spc="-5" dirty="0">
                <a:latin typeface="Ebrima"/>
                <a:cs typeface="Ebrima"/>
              </a:rPr>
              <a:t>(</a:t>
            </a:r>
            <a:r>
              <a:rPr sz="2400" dirty="0">
                <a:latin typeface="Ebrima"/>
                <a:cs typeface="Ebrima"/>
              </a:rPr>
              <a:t>±55%</a:t>
            </a:r>
            <a:r>
              <a:rPr sz="2400" spc="-5" dirty="0">
                <a:latin typeface="Ebrima"/>
                <a:cs typeface="Ebrima"/>
              </a:rPr>
              <a:t>)</a:t>
            </a:r>
            <a:r>
              <a:rPr sz="2400" dirty="0">
                <a:latin typeface="Ebrima"/>
                <a:cs typeface="Ebrima"/>
              </a:rPr>
              <a:t>;  </a:t>
            </a:r>
            <a:r>
              <a:rPr sz="2400" spc="-5" dirty="0">
                <a:latin typeface="Ebrima"/>
                <a:cs typeface="Ebrima"/>
              </a:rPr>
              <a:t>substância  intercelular</a:t>
            </a:r>
            <a:r>
              <a:rPr sz="2400" spc="5" dirty="0">
                <a:latin typeface="Ebrima"/>
                <a:cs typeface="Ebrima"/>
              </a:rPr>
              <a:t> </a:t>
            </a:r>
            <a:r>
              <a:rPr sz="2400" spc="-5" dirty="0">
                <a:latin typeface="Ebrima"/>
                <a:cs typeface="Ebrima"/>
              </a:rPr>
              <a:t>líquida.</a:t>
            </a:r>
            <a:endParaRPr sz="2400" dirty="0">
              <a:latin typeface="Ebrima"/>
              <a:cs typeface="Ebrima"/>
            </a:endParaRPr>
          </a:p>
          <a:p>
            <a:pPr marL="652780" marR="5080" lvl="1" indent="-274320">
              <a:lnSpc>
                <a:spcPts val="2590"/>
              </a:lnSpc>
              <a:buFont typeface="Wingdings 2"/>
              <a:buChar char=""/>
              <a:tabLst>
                <a:tab pos="653415" algn="l"/>
                <a:tab pos="1830705" algn="l"/>
              </a:tabLst>
            </a:pPr>
            <a:endParaRPr lang="pt-BR" sz="2400" spc="-5" dirty="0" smtClean="0">
              <a:latin typeface="Ebrima"/>
              <a:cs typeface="Ebrima"/>
            </a:endParaRPr>
          </a:p>
          <a:p>
            <a:pPr marL="652780" marR="5080" lvl="1" indent="-274320">
              <a:lnSpc>
                <a:spcPts val="2590"/>
              </a:lnSpc>
              <a:buFont typeface="Wingdings 2"/>
              <a:buChar char=""/>
              <a:tabLst>
                <a:tab pos="653415" algn="l"/>
                <a:tab pos="1830705" algn="l"/>
              </a:tabLst>
            </a:pPr>
            <a:r>
              <a:rPr sz="2400" spc="-5" dirty="0" err="1" smtClean="0">
                <a:latin typeface="Ebrima"/>
                <a:cs typeface="Ebrima"/>
              </a:rPr>
              <a:t>Células</a:t>
            </a:r>
            <a:r>
              <a:rPr sz="2400" spc="-5" dirty="0" smtClean="0">
                <a:latin typeface="Ebrima"/>
                <a:cs typeface="Ebrima"/>
              </a:rPr>
              <a:t> </a:t>
            </a:r>
            <a:r>
              <a:rPr sz="2400" spc="-5" dirty="0" err="1">
                <a:latin typeface="Ebrima"/>
                <a:cs typeface="Ebrima"/>
              </a:rPr>
              <a:t>sanguíneas</a:t>
            </a:r>
            <a:r>
              <a:rPr sz="2400" spc="-5" dirty="0">
                <a:latin typeface="Ebrima"/>
                <a:cs typeface="Ebrima"/>
              </a:rPr>
              <a:t>  </a:t>
            </a:r>
            <a:r>
              <a:rPr sz="2400" spc="-5" dirty="0" err="1" smtClean="0">
                <a:latin typeface="Ebrima"/>
                <a:cs typeface="Ebrima"/>
              </a:rPr>
              <a:t>o</a:t>
            </a:r>
            <a:r>
              <a:rPr sz="2400" dirty="0" err="1" smtClean="0">
                <a:latin typeface="Ebrima"/>
                <a:cs typeface="Ebrima"/>
              </a:rPr>
              <a:t>u</a:t>
            </a:r>
            <a:r>
              <a:rPr lang="pt-BR" sz="2400" dirty="0" smtClean="0">
                <a:latin typeface="Ebrima"/>
                <a:cs typeface="Ebrima"/>
              </a:rPr>
              <a:t> </a:t>
            </a:r>
            <a:r>
              <a:rPr sz="2400" dirty="0" err="1" smtClean="0">
                <a:latin typeface="Ebrima"/>
                <a:cs typeface="Ebrima"/>
              </a:rPr>
              <a:t>e</a:t>
            </a:r>
            <a:r>
              <a:rPr sz="2400" spc="5" dirty="0" err="1" smtClean="0">
                <a:latin typeface="Ebrima"/>
                <a:cs typeface="Ebrima"/>
              </a:rPr>
              <a:t>l</a:t>
            </a:r>
            <a:r>
              <a:rPr sz="2400" dirty="0" err="1" smtClean="0">
                <a:latin typeface="Ebrima"/>
                <a:cs typeface="Ebrima"/>
              </a:rPr>
              <a:t>e</a:t>
            </a:r>
            <a:r>
              <a:rPr sz="2400" spc="-10" dirty="0" err="1" smtClean="0">
                <a:latin typeface="Ebrima"/>
                <a:cs typeface="Ebrima"/>
              </a:rPr>
              <a:t>m</a:t>
            </a:r>
            <a:r>
              <a:rPr sz="2400" dirty="0" err="1" smtClean="0">
                <a:latin typeface="Ebrima"/>
                <a:cs typeface="Ebrima"/>
              </a:rPr>
              <a:t>entos</a:t>
            </a:r>
            <a:r>
              <a:rPr lang="pt-BR" sz="2400" dirty="0">
                <a:latin typeface="Ebrima"/>
                <a:cs typeface="Ebrima"/>
              </a:rPr>
              <a:t> </a:t>
            </a:r>
            <a:r>
              <a:rPr lang="pt-BR" sz="2400" dirty="0" smtClean="0">
                <a:latin typeface="Ebrima"/>
                <a:cs typeface="Ebrima"/>
              </a:rPr>
              <a:t>figurados do  </a:t>
            </a:r>
            <a:r>
              <a:rPr lang="pt-BR" sz="2400" spc="-5" dirty="0">
                <a:latin typeface="Ebrima"/>
                <a:cs typeface="Ebrima"/>
              </a:rPr>
              <a:t>sangu</a:t>
            </a:r>
            <a:r>
              <a:rPr lang="pt-BR" sz="2400" dirty="0">
                <a:latin typeface="Ebrima"/>
                <a:cs typeface="Ebrima"/>
              </a:rPr>
              <a:t>e	</a:t>
            </a:r>
            <a:r>
              <a:rPr lang="pt-BR" sz="2400" spc="-5" dirty="0">
                <a:latin typeface="Ebrima"/>
                <a:cs typeface="Ebrima"/>
              </a:rPr>
              <a:t>(</a:t>
            </a:r>
            <a:r>
              <a:rPr lang="pt-BR" sz="2400" dirty="0">
                <a:latin typeface="Ebrima"/>
                <a:cs typeface="Ebrima"/>
              </a:rPr>
              <a:t>±45%</a:t>
            </a:r>
            <a:r>
              <a:rPr lang="pt-BR" sz="2400" spc="-5" dirty="0">
                <a:latin typeface="Ebrima"/>
                <a:cs typeface="Ebrima"/>
              </a:rPr>
              <a:t>)</a:t>
            </a:r>
            <a:r>
              <a:rPr lang="pt-BR" sz="2400" dirty="0">
                <a:latin typeface="Ebrima"/>
                <a:cs typeface="Ebrima"/>
              </a:rPr>
              <a:t>; </a:t>
            </a:r>
            <a:endParaRPr sz="2400" dirty="0">
              <a:latin typeface="Ebrima"/>
              <a:cs typeface="Ebrima"/>
            </a:endParaRPr>
          </a:p>
        </p:txBody>
      </p:sp>
      <p:pic>
        <p:nvPicPr>
          <p:cNvPr id="1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92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4"/>
          <p:cNvSpPr>
            <a:spLocks noGrp="1"/>
          </p:cNvSpPr>
          <p:nvPr>
            <p:ph type="title"/>
          </p:nvPr>
        </p:nvSpPr>
        <p:spPr>
          <a:xfrm>
            <a:off x="3724218" y="205668"/>
            <a:ext cx="4314314" cy="4221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ítulo 4"/>
          <p:cNvSpPr txBox="1">
            <a:spLocks/>
          </p:cNvSpPr>
          <p:nvPr/>
        </p:nvSpPr>
        <p:spPr>
          <a:xfrm>
            <a:off x="3724218" y="631189"/>
            <a:ext cx="4314314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Sangue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 descr="Sistema de tubos de coleta e interferentes na análise de sangue - Kasv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18" y="3689685"/>
            <a:ext cx="4139760" cy="29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7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object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023197"/>
              </p:ext>
            </p:extLst>
          </p:nvPr>
        </p:nvGraphicFramePr>
        <p:xfrm>
          <a:off x="497303" y="1748661"/>
          <a:ext cx="10925872" cy="419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2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629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3379">
                <a:tc>
                  <a:txBody>
                    <a:bodyPr/>
                    <a:lstStyle/>
                    <a:p>
                      <a:pPr marL="727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latin typeface="Ebrima"/>
                          <a:cs typeface="Ebrima"/>
                        </a:rPr>
                        <a:t>Características</a:t>
                      </a:r>
                      <a:endParaRPr sz="2400" dirty="0">
                        <a:latin typeface="Ebrima"/>
                        <a:cs typeface="Ebri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latin typeface="Ebrima"/>
                          <a:cs typeface="Ebrima"/>
                        </a:rPr>
                        <a:t>Funções</a:t>
                      </a:r>
                      <a:endParaRPr sz="2400" dirty="0">
                        <a:latin typeface="Ebrima"/>
                        <a:cs typeface="Ebri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 marR="8572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441325" algn="l"/>
                          <a:tab pos="1013460" algn="l"/>
                          <a:tab pos="1868170" algn="l"/>
                          <a:tab pos="2380615" algn="l"/>
                        </a:tabLst>
                      </a:pPr>
                      <a:r>
                        <a:rPr sz="2400" dirty="0">
                          <a:latin typeface="Ebrima"/>
                          <a:cs typeface="Ebrima"/>
                        </a:rPr>
                        <a:t>-	Em	forma	</a:t>
                      </a:r>
                      <a:r>
                        <a:rPr sz="2400" spc="-5" dirty="0">
                          <a:latin typeface="Ebrima"/>
                          <a:cs typeface="Ebrima"/>
                        </a:rPr>
                        <a:t>d</a:t>
                      </a:r>
                      <a:r>
                        <a:rPr sz="2400" dirty="0">
                          <a:latin typeface="Ebrima"/>
                          <a:cs typeface="Ebrima"/>
                        </a:rPr>
                        <a:t>e	d</a:t>
                      </a:r>
                      <a:r>
                        <a:rPr sz="2400" spc="-10" dirty="0">
                          <a:latin typeface="Ebrima"/>
                          <a:cs typeface="Ebrima"/>
                        </a:rPr>
                        <a:t>i</a:t>
                      </a:r>
                      <a:r>
                        <a:rPr sz="2400" spc="-5" dirty="0">
                          <a:latin typeface="Ebrima"/>
                          <a:cs typeface="Ebrima"/>
                        </a:rPr>
                        <a:t>sco  biconcavo;</a:t>
                      </a:r>
                      <a:endParaRPr sz="2400" dirty="0">
                        <a:latin typeface="Ebrima"/>
                        <a:cs typeface="Ebrim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  <a:p>
                      <a:pPr marL="92075" marR="812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2400" dirty="0" smtClean="0">
                          <a:latin typeface="Ebrima"/>
                          <a:cs typeface="Ebrima"/>
                        </a:rPr>
                        <a:t>      </a:t>
                      </a:r>
                      <a:r>
                        <a:rPr sz="2400" dirty="0" smtClean="0">
                          <a:latin typeface="Ebrima"/>
                          <a:cs typeface="Ebrima"/>
                        </a:rPr>
                        <a:t>- </a:t>
                      </a:r>
                      <a:r>
                        <a:rPr sz="2400" spc="-5" dirty="0">
                          <a:latin typeface="Ebrima"/>
                          <a:cs typeface="Ebrima"/>
                        </a:rPr>
                        <a:t>Transporte de gases: O</a:t>
                      </a:r>
                      <a:r>
                        <a:rPr sz="2400" spc="-7" baseline="-20833" dirty="0">
                          <a:latin typeface="Ebrima"/>
                          <a:cs typeface="Ebrima"/>
                        </a:rPr>
                        <a:t>2 </a:t>
                      </a:r>
                      <a:r>
                        <a:rPr sz="2400" dirty="0">
                          <a:latin typeface="Ebrima"/>
                          <a:cs typeface="Ebrima"/>
                        </a:rPr>
                        <a:t>e  </a:t>
                      </a:r>
                      <a:r>
                        <a:rPr sz="2400" spc="-5" dirty="0">
                          <a:latin typeface="Ebrima"/>
                          <a:cs typeface="Ebrima"/>
                        </a:rPr>
                        <a:t>CO</a:t>
                      </a:r>
                      <a:r>
                        <a:rPr sz="2400" spc="-7" baseline="-20833" dirty="0">
                          <a:latin typeface="Ebrima"/>
                          <a:cs typeface="Ebrima"/>
                        </a:rPr>
                        <a:t>2</a:t>
                      </a:r>
                      <a:endParaRPr sz="2400" baseline="-20833" dirty="0">
                        <a:latin typeface="Ebrima"/>
                        <a:cs typeface="Ebri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50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400" dirty="0">
                          <a:latin typeface="Ebrima"/>
                          <a:cs typeface="Ebrima"/>
                        </a:rPr>
                        <a:t>- </a:t>
                      </a:r>
                      <a:r>
                        <a:rPr sz="2400" spc="-5" dirty="0">
                          <a:latin typeface="Ebrima"/>
                          <a:cs typeface="Ebrima"/>
                        </a:rPr>
                        <a:t>Não </a:t>
                      </a:r>
                      <a:r>
                        <a:rPr sz="2400" dirty="0">
                          <a:latin typeface="Ebrima"/>
                          <a:cs typeface="Ebrima"/>
                        </a:rPr>
                        <a:t>têm</a:t>
                      </a:r>
                      <a:r>
                        <a:rPr sz="2400" spc="-25" dirty="0">
                          <a:latin typeface="Ebrima"/>
                          <a:cs typeface="Ebrima"/>
                        </a:rPr>
                        <a:t> </a:t>
                      </a:r>
                      <a:r>
                        <a:rPr sz="2400" spc="-5" dirty="0">
                          <a:latin typeface="Ebrima"/>
                          <a:cs typeface="Ebrima"/>
                        </a:rPr>
                        <a:t>núcleo;</a:t>
                      </a:r>
                      <a:endParaRPr sz="2400" dirty="0">
                        <a:latin typeface="Ebrima"/>
                        <a:cs typeface="Ebri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0805" marR="8318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dirty="0">
                          <a:latin typeface="Ebrima"/>
                          <a:cs typeface="Ebrima"/>
                        </a:rPr>
                        <a:t>- Mudam </a:t>
                      </a:r>
                      <a:r>
                        <a:rPr sz="2400" spc="-5" dirty="0">
                          <a:latin typeface="Ebrima"/>
                          <a:cs typeface="Ebrima"/>
                        </a:rPr>
                        <a:t>de </a:t>
                      </a:r>
                      <a:r>
                        <a:rPr sz="2400" dirty="0">
                          <a:latin typeface="Ebrima"/>
                          <a:cs typeface="Ebrima"/>
                        </a:rPr>
                        <a:t>forma  </a:t>
                      </a:r>
                      <a:r>
                        <a:rPr sz="2400" spc="-5" dirty="0">
                          <a:latin typeface="Ebrima"/>
                          <a:cs typeface="Ebrima"/>
                        </a:rPr>
                        <a:t>conseguindo adaptar-se  </a:t>
                      </a:r>
                      <a:r>
                        <a:rPr sz="2400" dirty="0">
                          <a:latin typeface="Ebrima"/>
                          <a:cs typeface="Ebrima"/>
                        </a:rPr>
                        <a:t>aos</a:t>
                      </a:r>
                      <a:r>
                        <a:rPr sz="2400" spc="-20" dirty="0">
                          <a:latin typeface="Ebrima"/>
                          <a:cs typeface="Ebrima"/>
                        </a:rPr>
                        <a:t> </a:t>
                      </a:r>
                      <a:r>
                        <a:rPr sz="2400" spc="-5" dirty="0">
                          <a:latin typeface="Ebrima"/>
                          <a:cs typeface="Ebrima"/>
                        </a:rPr>
                        <a:t>capilares;</a:t>
                      </a:r>
                      <a:endParaRPr sz="2400" dirty="0">
                        <a:latin typeface="Ebrima"/>
                        <a:cs typeface="Ebrim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4537">
                <a:tc>
                  <a:txBody>
                    <a:bodyPr/>
                    <a:lstStyle/>
                    <a:p>
                      <a:pPr marL="90805" marR="83820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466090" algn="l"/>
                          <a:tab pos="1821180" algn="l"/>
                          <a:tab pos="2792095" algn="l"/>
                        </a:tabLst>
                      </a:pPr>
                      <a:r>
                        <a:rPr sz="2400" dirty="0">
                          <a:latin typeface="Ebrima"/>
                          <a:cs typeface="Ebrima"/>
                        </a:rPr>
                        <a:t>-	</a:t>
                      </a:r>
                      <a:r>
                        <a:rPr sz="2400" spc="-5" dirty="0" err="1" smtClean="0">
                          <a:latin typeface="Ebrima"/>
                          <a:cs typeface="Ebrima"/>
                        </a:rPr>
                        <a:t>Verme</a:t>
                      </a:r>
                      <a:r>
                        <a:rPr sz="2400" spc="-10" dirty="0" err="1" smtClean="0">
                          <a:latin typeface="Ebrima"/>
                          <a:cs typeface="Ebrima"/>
                        </a:rPr>
                        <a:t>l</a:t>
                      </a:r>
                      <a:r>
                        <a:rPr sz="2400" dirty="0" err="1" smtClean="0">
                          <a:latin typeface="Ebrima"/>
                          <a:cs typeface="Ebrima"/>
                        </a:rPr>
                        <a:t>h</a:t>
                      </a:r>
                      <a:r>
                        <a:rPr sz="2400" spc="5" dirty="0" err="1" smtClean="0">
                          <a:latin typeface="Ebrima"/>
                          <a:cs typeface="Ebrima"/>
                        </a:rPr>
                        <a:t>o</a:t>
                      </a:r>
                      <a:r>
                        <a:rPr lang="pt-BR" sz="2400" dirty="0" smtClean="0">
                          <a:latin typeface="Ebrima"/>
                          <a:cs typeface="Ebrima"/>
                        </a:rPr>
                        <a:t> </a:t>
                      </a:r>
                      <a:r>
                        <a:rPr sz="2400" dirty="0" err="1" smtClean="0">
                          <a:latin typeface="Ebrima"/>
                          <a:cs typeface="Ebrima"/>
                        </a:rPr>
                        <a:t>d</a:t>
                      </a:r>
                      <a:r>
                        <a:rPr sz="2400" spc="-10" dirty="0" err="1" smtClean="0">
                          <a:latin typeface="Ebrima"/>
                          <a:cs typeface="Ebrima"/>
                        </a:rPr>
                        <a:t>e</a:t>
                      </a:r>
                      <a:r>
                        <a:rPr sz="2400" dirty="0" err="1" smtClean="0">
                          <a:latin typeface="Ebrima"/>
                          <a:cs typeface="Ebrima"/>
                        </a:rPr>
                        <a:t>v</a:t>
                      </a:r>
                      <a:r>
                        <a:rPr sz="2400" spc="5" dirty="0" err="1" smtClean="0">
                          <a:latin typeface="Ebrima"/>
                          <a:cs typeface="Ebrima"/>
                        </a:rPr>
                        <a:t>i</a:t>
                      </a:r>
                      <a:r>
                        <a:rPr sz="2400" dirty="0" err="1" smtClean="0">
                          <a:latin typeface="Ebrima"/>
                          <a:cs typeface="Ebrima"/>
                        </a:rPr>
                        <a:t>do</a:t>
                      </a:r>
                      <a:r>
                        <a:rPr lang="pt-BR" sz="2400" baseline="0" dirty="0" smtClean="0">
                          <a:latin typeface="Ebrima"/>
                          <a:cs typeface="Ebrima"/>
                        </a:rPr>
                        <a:t> </a:t>
                      </a:r>
                      <a:r>
                        <a:rPr sz="2400" dirty="0" smtClean="0">
                          <a:latin typeface="Ebrima"/>
                          <a:cs typeface="Ebrima"/>
                        </a:rPr>
                        <a:t>à  </a:t>
                      </a:r>
                      <a:r>
                        <a:rPr sz="2400" spc="-5" dirty="0">
                          <a:latin typeface="Ebrima"/>
                          <a:cs typeface="Ebrima"/>
                        </a:rPr>
                        <a:t>presença de</a:t>
                      </a:r>
                      <a:r>
                        <a:rPr sz="2400" spc="-25" dirty="0">
                          <a:latin typeface="Ebrima"/>
                          <a:cs typeface="Ebrima"/>
                        </a:rPr>
                        <a:t> </a:t>
                      </a:r>
                      <a:r>
                        <a:rPr sz="2400" spc="-5" dirty="0">
                          <a:latin typeface="Ebrima"/>
                          <a:cs typeface="Ebrima"/>
                        </a:rPr>
                        <a:t>hemoglobina;</a:t>
                      </a:r>
                      <a:endParaRPr sz="2400" dirty="0">
                        <a:latin typeface="Ebrima"/>
                        <a:cs typeface="Ebri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44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400" dirty="0">
                          <a:latin typeface="Ebrima"/>
                          <a:cs typeface="Ebrima"/>
                        </a:rPr>
                        <a:t>- </a:t>
                      </a:r>
                      <a:r>
                        <a:rPr sz="2400" spc="-5" dirty="0">
                          <a:latin typeface="Ebrima"/>
                          <a:cs typeface="Ebrima"/>
                        </a:rPr>
                        <a:t>Presença de</a:t>
                      </a:r>
                      <a:r>
                        <a:rPr sz="2400" spc="-30" dirty="0">
                          <a:latin typeface="Ebrima"/>
                          <a:cs typeface="Ebrima"/>
                        </a:rPr>
                        <a:t> </a:t>
                      </a:r>
                      <a:r>
                        <a:rPr sz="2400" spc="-5" dirty="0">
                          <a:latin typeface="Ebrima"/>
                          <a:cs typeface="Ebrima"/>
                        </a:rPr>
                        <a:t>ferro;</a:t>
                      </a:r>
                      <a:endParaRPr sz="2400" dirty="0">
                        <a:latin typeface="Ebrima"/>
                        <a:cs typeface="Ebri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45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dirty="0">
                          <a:latin typeface="Ebrima"/>
                          <a:cs typeface="Ebrima"/>
                        </a:rPr>
                        <a:t>- </a:t>
                      </a:r>
                      <a:r>
                        <a:rPr sz="2400" spc="-5" dirty="0">
                          <a:latin typeface="Ebrima"/>
                          <a:cs typeface="Ebrima"/>
                        </a:rPr>
                        <a:t>São as </a:t>
                      </a:r>
                      <a:r>
                        <a:rPr sz="2400" spc="-5" dirty="0" err="1">
                          <a:latin typeface="Ebrima"/>
                          <a:cs typeface="Ebrima"/>
                        </a:rPr>
                        <a:t>mais</a:t>
                      </a:r>
                      <a:r>
                        <a:rPr sz="2400" spc="409" dirty="0">
                          <a:latin typeface="Ebrima"/>
                          <a:cs typeface="Ebrima"/>
                        </a:rPr>
                        <a:t> </a:t>
                      </a:r>
                      <a:r>
                        <a:rPr sz="2400" spc="-5" dirty="0" err="1" smtClean="0">
                          <a:latin typeface="Ebrima"/>
                          <a:cs typeface="Ebrima"/>
                        </a:rPr>
                        <a:t>abundantes</a:t>
                      </a:r>
                      <a:r>
                        <a:rPr lang="pt-BR" sz="2400" spc="-5" dirty="0" smtClean="0">
                          <a:latin typeface="Ebrima"/>
                          <a:cs typeface="Ebrima"/>
                        </a:rPr>
                        <a:t> </a:t>
                      </a:r>
                      <a:r>
                        <a:rPr sz="2400" spc="-5" dirty="0" smtClean="0">
                          <a:latin typeface="Ebrima"/>
                          <a:cs typeface="Ebrima"/>
                        </a:rPr>
                        <a:t>do </a:t>
                      </a:r>
                      <a:r>
                        <a:rPr sz="2400" spc="-5" dirty="0">
                          <a:latin typeface="Ebrima"/>
                          <a:cs typeface="Ebrima"/>
                        </a:rPr>
                        <a:t>sangue</a:t>
                      </a:r>
                      <a:endParaRPr sz="2400" dirty="0">
                        <a:latin typeface="Ebrima"/>
                        <a:cs typeface="Ebri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ítulo 4"/>
          <p:cNvSpPr>
            <a:spLocks noGrp="1"/>
          </p:cNvSpPr>
          <p:nvPr>
            <p:ph type="title"/>
          </p:nvPr>
        </p:nvSpPr>
        <p:spPr>
          <a:xfrm>
            <a:off x="3724218" y="192020"/>
            <a:ext cx="4314314" cy="4221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5" name="Título 4"/>
          <p:cNvSpPr txBox="1">
            <a:spLocks/>
          </p:cNvSpPr>
          <p:nvPr/>
        </p:nvSpPr>
        <p:spPr>
          <a:xfrm>
            <a:off x="2332146" y="688373"/>
            <a:ext cx="7098457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Sangue – Hemácias, glóbulos vermelhos, eritrócitos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30" name="Picture 6" descr="Hemácias, o que são? Definição, principais características e funç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44" y="3630306"/>
            <a:ext cx="4333331" cy="252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5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ct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82721"/>
              </p:ext>
            </p:extLst>
          </p:nvPr>
        </p:nvGraphicFramePr>
        <p:xfrm>
          <a:off x="497299" y="2069026"/>
          <a:ext cx="11694700" cy="4056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7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47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65595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Características</a:t>
                      </a:r>
                      <a:endParaRPr sz="2400" dirty="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Funções</a:t>
                      </a:r>
                      <a:endParaRPr sz="240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-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De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forma</a:t>
                      </a:r>
                      <a:r>
                        <a:rPr sz="2400" spc="-4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irregular;</a:t>
                      </a:r>
                      <a:endParaRPr sz="240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14"/>
                        </a:spcBef>
                      </a:pPr>
                      <a:endParaRPr lang="pt-BR" sz="2400" dirty="0" smtClean="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914"/>
                        </a:spcBef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                       </a:t>
                      </a:r>
                      <a:r>
                        <a:rPr sz="2400" dirty="0" smtClean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-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Defesa do</a:t>
                      </a:r>
                      <a:r>
                        <a:rPr sz="2400" spc="-3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2400" spc="-5" dirty="0" smtClean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organism</a:t>
                      </a:r>
                      <a:r>
                        <a:rPr lang="pt-BR" sz="2400" spc="-5" dirty="0" smtClean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o</a:t>
                      </a:r>
                      <a:endParaRPr sz="2400" dirty="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- </a:t>
                      </a:r>
                      <a:r>
                        <a:rPr sz="2400" spc="-1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Presença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de </a:t>
                      </a:r>
                      <a:r>
                        <a:rPr sz="2400" spc="-5" dirty="0" err="1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núcleo</a:t>
                      </a:r>
                      <a:r>
                        <a:rPr sz="2400" spc="1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2400" dirty="0" smtClean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com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2400" dirty="0" err="1" smtClean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formas</a:t>
                      </a:r>
                      <a:r>
                        <a:rPr sz="2400" spc="-25" dirty="0" smtClean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variadas;</a:t>
                      </a:r>
                      <a:endParaRPr sz="2400" dirty="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 marR="8382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373380" algn="l"/>
                          <a:tab pos="1738630" algn="l"/>
                          <a:tab pos="2182495" algn="l"/>
                        </a:tabLst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-	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Cap</a:t>
                      </a:r>
                      <a:r>
                        <a:rPr sz="2400" spc="-1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a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cidade	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d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e	</a:t>
                      </a:r>
                      <a:r>
                        <a:rPr sz="2400" spc="-1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e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m</a:t>
                      </a:r>
                      <a:r>
                        <a:rPr sz="2400" spc="-1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i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tir 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pseudópodes;</a:t>
                      </a:r>
                      <a:endParaRPr sz="2400" dirty="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758825" algn="l"/>
                          <a:tab pos="2510155" algn="l"/>
                        </a:tabLst>
                      </a:pPr>
                      <a:r>
                        <a:rPr sz="2400" dirty="0" smtClean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-</a:t>
                      </a:r>
                      <a:r>
                        <a:rPr sz="2400" spc="-5" dirty="0" err="1" smtClean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Capacidade</a:t>
                      </a:r>
                      <a:r>
                        <a:rPr lang="pt-BR" sz="2400" spc="-5" baseline="0" dirty="0" smtClean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2400" spc="-10" dirty="0" smtClean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de</a:t>
                      </a:r>
                      <a:r>
                        <a:rPr lang="pt-BR" sz="2400" spc="-10" dirty="0" smtClean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2400" spc="-5" dirty="0" err="1" smtClean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fagocitose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;</a:t>
                      </a:r>
                      <a:endParaRPr sz="2400" dirty="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4361">
                <a:tc>
                  <a:txBody>
                    <a:bodyPr/>
                    <a:lstStyle/>
                    <a:p>
                      <a:pPr marL="90805" marR="8445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-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Capacidade de mudar  de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forma e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de diapedese,  isto é, sair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dos</a:t>
                      </a:r>
                      <a:r>
                        <a:rPr sz="2400" spc="-7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capilares;</a:t>
                      </a:r>
                      <a:endParaRPr sz="2400" dirty="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-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2400" spc="-1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Incolores</a:t>
                      </a:r>
                      <a:endParaRPr sz="2400" dirty="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ítulo 4"/>
          <p:cNvSpPr>
            <a:spLocks noGrp="1"/>
          </p:cNvSpPr>
          <p:nvPr>
            <p:ph type="title"/>
          </p:nvPr>
        </p:nvSpPr>
        <p:spPr>
          <a:xfrm>
            <a:off x="3724218" y="192020"/>
            <a:ext cx="4314314" cy="4221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8" name="Título 4"/>
          <p:cNvSpPr txBox="1">
            <a:spLocks/>
          </p:cNvSpPr>
          <p:nvPr/>
        </p:nvSpPr>
        <p:spPr>
          <a:xfrm>
            <a:off x="2332146" y="688373"/>
            <a:ext cx="7098457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Sangue – Leucócitos, </a:t>
            </a:r>
            <a:r>
              <a:rPr lang="pt-BR" sz="2400" b="1" i="1" smtClean="0">
                <a:solidFill>
                  <a:srgbClr val="0070C0"/>
                </a:solidFill>
                <a:latin typeface="+mn-lt"/>
              </a:rPr>
              <a:t>glóbulos </a:t>
            </a:r>
            <a:r>
              <a:rPr lang="pt-BR" sz="2400" b="1" i="1" smtClean="0">
                <a:solidFill>
                  <a:srgbClr val="0070C0"/>
                </a:solidFill>
                <a:latin typeface="+mn-lt"/>
              </a:rPr>
              <a:t>brancos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050" name="Picture 2" descr="Desvendando o Hemograma Completo: Leucóci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17" y="3739172"/>
            <a:ext cx="4402720" cy="293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6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724218" y="2265086"/>
            <a:ext cx="0" cy="3050540"/>
          </a:xfrm>
          <a:custGeom>
            <a:avLst/>
            <a:gdLst/>
            <a:ahLst/>
            <a:cxnLst/>
            <a:rect l="l" t="t" r="r" b="b"/>
            <a:pathLst>
              <a:path h="3050540">
                <a:moveTo>
                  <a:pt x="0" y="0"/>
                </a:moveTo>
                <a:lnTo>
                  <a:pt x="0" y="30504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538843" y="2481856"/>
            <a:ext cx="6370955" cy="0"/>
          </a:xfrm>
          <a:custGeom>
            <a:avLst/>
            <a:gdLst/>
            <a:ahLst/>
            <a:cxnLst/>
            <a:rect l="l" t="t" r="r" b="b"/>
            <a:pathLst>
              <a:path w="6370955">
                <a:moveTo>
                  <a:pt x="0" y="0"/>
                </a:moveTo>
                <a:lnTo>
                  <a:pt x="637066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538843" y="3282356"/>
            <a:ext cx="3192145" cy="0"/>
          </a:xfrm>
          <a:custGeom>
            <a:avLst/>
            <a:gdLst/>
            <a:ahLst/>
            <a:cxnLst/>
            <a:rect l="l" t="t" r="r" b="b"/>
            <a:pathLst>
              <a:path w="3192145">
                <a:moveTo>
                  <a:pt x="0" y="0"/>
                </a:moveTo>
                <a:lnTo>
                  <a:pt x="31917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3717869" y="3492777"/>
            <a:ext cx="3192145" cy="0"/>
          </a:xfrm>
          <a:custGeom>
            <a:avLst/>
            <a:gdLst/>
            <a:ahLst/>
            <a:cxnLst/>
            <a:rect l="l" t="t" r="r" b="b"/>
            <a:pathLst>
              <a:path w="3192145">
                <a:moveTo>
                  <a:pt x="0" y="0"/>
                </a:moveTo>
                <a:lnTo>
                  <a:pt x="31916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538843" y="4024036"/>
            <a:ext cx="3192145" cy="0"/>
          </a:xfrm>
          <a:custGeom>
            <a:avLst/>
            <a:gdLst/>
            <a:ahLst/>
            <a:cxnLst/>
            <a:rect l="l" t="t" r="r" b="b"/>
            <a:pathLst>
              <a:path w="3192145">
                <a:moveTo>
                  <a:pt x="0" y="0"/>
                </a:moveTo>
                <a:lnTo>
                  <a:pt x="31917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538843" y="4407126"/>
            <a:ext cx="6370955" cy="0"/>
          </a:xfrm>
          <a:custGeom>
            <a:avLst/>
            <a:gdLst/>
            <a:ahLst/>
            <a:cxnLst/>
            <a:rect l="l" t="t" r="r" b="b"/>
            <a:pathLst>
              <a:path w="6370955">
                <a:moveTo>
                  <a:pt x="0" y="0"/>
                </a:moveTo>
                <a:lnTo>
                  <a:pt x="637066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545192" y="2265086"/>
            <a:ext cx="0" cy="3050540"/>
          </a:xfrm>
          <a:custGeom>
            <a:avLst/>
            <a:gdLst/>
            <a:ahLst/>
            <a:cxnLst/>
            <a:rect l="l" t="t" r="r" b="b"/>
            <a:pathLst>
              <a:path h="3050540">
                <a:moveTo>
                  <a:pt x="0" y="0"/>
                </a:moveTo>
                <a:lnTo>
                  <a:pt x="0" y="30504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6903155" y="2104666"/>
            <a:ext cx="0" cy="3050540"/>
          </a:xfrm>
          <a:custGeom>
            <a:avLst/>
            <a:gdLst/>
            <a:ahLst/>
            <a:cxnLst/>
            <a:rect l="l" t="t" r="r" b="b"/>
            <a:pathLst>
              <a:path h="3050540">
                <a:moveTo>
                  <a:pt x="0" y="0"/>
                </a:moveTo>
                <a:lnTo>
                  <a:pt x="0" y="30504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538843" y="2111016"/>
            <a:ext cx="6370955" cy="0"/>
          </a:xfrm>
          <a:custGeom>
            <a:avLst/>
            <a:gdLst/>
            <a:ahLst/>
            <a:cxnLst/>
            <a:rect l="l" t="t" r="r" b="b"/>
            <a:pathLst>
              <a:path w="6370955">
                <a:moveTo>
                  <a:pt x="0" y="0"/>
                </a:moveTo>
                <a:lnTo>
                  <a:pt x="637066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538843" y="5148806"/>
            <a:ext cx="6370955" cy="0"/>
          </a:xfrm>
          <a:custGeom>
            <a:avLst/>
            <a:gdLst/>
            <a:ahLst/>
            <a:cxnLst/>
            <a:rect l="l" t="t" r="r" b="b"/>
            <a:pathLst>
              <a:path w="6370955">
                <a:moveTo>
                  <a:pt x="0" y="0"/>
                </a:moveTo>
                <a:lnTo>
                  <a:pt x="637066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 txBox="1"/>
          <p:nvPr/>
        </p:nvSpPr>
        <p:spPr>
          <a:xfrm>
            <a:off x="622052" y="2160742"/>
            <a:ext cx="229889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Ebrima"/>
                <a:cs typeface="Ebrima"/>
              </a:rPr>
              <a:t>Característic</a:t>
            </a:r>
            <a:r>
              <a:rPr sz="2400" b="1" spc="-15" dirty="0">
                <a:latin typeface="Ebrima"/>
                <a:cs typeface="Ebrima"/>
              </a:rPr>
              <a:t>a</a:t>
            </a:r>
            <a:r>
              <a:rPr sz="2400" b="1" dirty="0">
                <a:latin typeface="Ebrima"/>
                <a:cs typeface="Ebrima"/>
              </a:rPr>
              <a:t>s</a:t>
            </a:r>
            <a:endParaRPr sz="2400" dirty="0">
              <a:latin typeface="Ebrima"/>
              <a:cs typeface="Ebri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24748" y="2066612"/>
            <a:ext cx="19132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Ebrima"/>
                <a:cs typeface="Ebrima"/>
              </a:rPr>
              <a:t>Funções</a:t>
            </a:r>
            <a:endParaRPr sz="2400" dirty="0">
              <a:latin typeface="Ebrima"/>
              <a:cs typeface="Ebri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5192" y="2921930"/>
            <a:ext cx="323938" cy="315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 txBox="1"/>
          <p:nvPr/>
        </p:nvSpPr>
        <p:spPr>
          <a:xfrm>
            <a:off x="362695" y="2650708"/>
            <a:ext cx="332183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Ebrima"/>
                <a:cs typeface="Ebrima"/>
              </a:rPr>
              <a:t>- </a:t>
            </a:r>
            <a:r>
              <a:rPr sz="2400" spc="-5" dirty="0">
                <a:latin typeface="Ebrima"/>
                <a:cs typeface="Ebrima"/>
              </a:rPr>
              <a:t>Fragmentos de</a:t>
            </a:r>
            <a:r>
              <a:rPr sz="2400" spc="-90" dirty="0">
                <a:latin typeface="Ebrima"/>
                <a:cs typeface="Ebrima"/>
              </a:rPr>
              <a:t> </a:t>
            </a:r>
            <a:r>
              <a:rPr sz="2400" spc="-5" dirty="0" err="1" smtClean="0">
                <a:latin typeface="Ebrima"/>
                <a:cs typeface="Ebrima"/>
              </a:rPr>
              <a:t>células</a:t>
            </a:r>
            <a:r>
              <a:rPr lang="pt-BR" sz="2400" spc="-5" dirty="0" smtClean="0">
                <a:latin typeface="Ebrima"/>
                <a:cs typeface="Ebrima"/>
              </a:rPr>
              <a:t> </a:t>
            </a:r>
            <a:r>
              <a:rPr sz="2400" spc="-10" dirty="0" err="1" smtClean="0">
                <a:latin typeface="Ebrima"/>
                <a:cs typeface="Ebrima"/>
              </a:rPr>
              <a:t>especializadas</a:t>
            </a:r>
            <a:r>
              <a:rPr sz="2400" spc="-10" dirty="0">
                <a:latin typeface="Ebrima"/>
                <a:cs typeface="Ebrima"/>
              </a:rPr>
              <a:t>;</a:t>
            </a:r>
            <a:endParaRPr sz="2400" dirty="0">
              <a:latin typeface="Ebrima"/>
              <a:cs typeface="Ebri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75929" y="2492262"/>
            <a:ext cx="34108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Ebrima"/>
                <a:cs typeface="Ebrima"/>
              </a:rPr>
              <a:t>- </a:t>
            </a:r>
            <a:r>
              <a:rPr sz="2400" spc="-5" dirty="0">
                <a:latin typeface="Ebrima"/>
                <a:cs typeface="Ebrima"/>
              </a:rPr>
              <a:t>Coagulação </a:t>
            </a:r>
            <a:r>
              <a:rPr sz="2400" dirty="0">
                <a:latin typeface="Ebrima"/>
                <a:cs typeface="Ebrima"/>
              </a:rPr>
              <a:t>do</a:t>
            </a:r>
            <a:r>
              <a:rPr sz="2400" spc="-105" dirty="0">
                <a:latin typeface="Ebrima"/>
                <a:cs typeface="Ebrima"/>
              </a:rPr>
              <a:t> </a:t>
            </a:r>
            <a:r>
              <a:rPr sz="2400" spc="-5" dirty="0">
                <a:latin typeface="Ebrima"/>
                <a:cs typeface="Ebrima"/>
              </a:rPr>
              <a:t>sangue;</a:t>
            </a:r>
            <a:endParaRPr sz="2400" dirty="0">
              <a:latin typeface="Ebrima"/>
              <a:cs typeface="Ebri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45192" y="3749463"/>
            <a:ext cx="323938" cy="315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 txBox="1"/>
          <p:nvPr/>
        </p:nvSpPr>
        <p:spPr>
          <a:xfrm>
            <a:off x="454052" y="3628787"/>
            <a:ext cx="21868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Ebrima"/>
                <a:cs typeface="Ebrima"/>
              </a:rPr>
              <a:t>- </a:t>
            </a:r>
            <a:r>
              <a:rPr sz="2400" spc="-5" dirty="0">
                <a:latin typeface="Ebrima"/>
                <a:cs typeface="Ebrima"/>
              </a:rPr>
              <a:t>Sem</a:t>
            </a:r>
            <a:r>
              <a:rPr sz="2400" spc="-80" dirty="0">
                <a:latin typeface="Ebrima"/>
                <a:cs typeface="Ebrima"/>
              </a:rPr>
              <a:t> </a:t>
            </a:r>
            <a:r>
              <a:rPr sz="2400" spc="-5" dirty="0">
                <a:latin typeface="Ebrima"/>
                <a:cs typeface="Ebrima"/>
              </a:rPr>
              <a:t>núcleo;</a:t>
            </a:r>
            <a:endParaRPr sz="2400" dirty="0">
              <a:latin typeface="Ebrima"/>
              <a:cs typeface="Ebri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724218" y="3932342"/>
            <a:ext cx="323976" cy="315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8" name="object 58"/>
          <p:cNvSpPr/>
          <p:nvPr/>
        </p:nvSpPr>
        <p:spPr>
          <a:xfrm>
            <a:off x="5995866" y="4320563"/>
            <a:ext cx="333756" cy="315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9" name="object 59"/>
          <p:cNvSpPr txBox="1"/>
          <p:nvPr/>
        </p:nvSpPr>
        <p:spPr>
          <a:xfrm>
            <a:off x="4087407" y="3404878"/>
            <a:ext cx="369740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latin typeface="Ebrima"/>
                <a:cs typeface="Ebrima"/>
              </a:rPr>
              <a:t>- </a:t>
            </a:r>
            <a:r>
              <a:rPr sz="2400" spc="-5" dirty="0">
                <a:latin typeface="Ebrima"/>
                <a:cs typeface="Ebrima"/>
              </a:rPr>
              <a:t>Impedem hemorragias  através da formaçaõ </a:t>
            </a:r>
            <a:r>
              <a:rPr sz="2400" dirty="0">
                <a:latin typeface="Ebrima"/>
                <a:cs typeface="Ebrima"/>
              </a:rPr>
              <a:t>de</a:t>
            </a:r>
            <a:r>
              <a:rPr sz="2400" spc="-60" dirty="0">
                <a:latin typeface="Ebrima"/>
                <a:cs typeface="Ebrima"/>
              </a:rPr>
              <a:t> </a:t>
            </a:r>
            <a:r>
              <a:rPr sz="2400" dirty="0">
                <a:latin typeface="Ebrima"/>
                <a:cs typeface="Ebrima"/>
              </a:rPr>
              <a:t>um  </a:t>
            </a:r>
            <a:r>
              <a:rPr sz="2400" spc="-5" dirty="0">
                <a:latin typeface="Ebrima"/>
                <a:cs typeface="Ebrima"/>
              </a:rPr>
              <a:t>tampão </a:t>
            </a:r>
            <a:r>
              <a:rPr sz="2400" dirty="0">
                <a:latin typeface="Ebrima"/>
                <a:cs typeface="Ebrima"/>
              </a:rPr>
              <a:t>na </a:t>
            </a:r>
            <a:r>
              <a:rPr sz="2400" spc="-5" dirty="0">
                <a:latin typeface="Ebrima"/>
                <a:cs typeface="Ebrima"/>
              </a:rPr>
              <a:t>zona</a:t>
            </a:r>
            <a:r>
              <a:rPr sz="2400" spc="-60" dirty="0">
                <a:latin typeface="Ebrima"/>
                <a:cs typeface="Ebrima"/>
              </a:rPr>
              <a:t> </a:t>
            </a:r>
            <a:r>
              <a:rPr sz="2400" spc="-10" dirty="0">
                <a:latin typeface="Ebrima"/>
                <a:cs typeface="Ebrima"/>
              </a:rPr>
              <a:t>lesada;</a:t>
            </a:r>
            <a:endParaRPr sz="2400" dirty="0">
              <a:latin typeface="Ebrima"/>
              <a:cs typeface="Ebrim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45192" y="5034195"/>
            <a:ext cx="323938" cy="315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3" name="object 63"/>
          <p:cNvSpPr txBox="1"/>
          <p:nvPr/>
        </p:nvSpPr>
        <p:spPr>
          <a:xfrm>
            <a:off x="279727" y="4607421"/>
            <a:ext cx="325436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Ebrima"/>
                <a:cs typeface="Ebrima"/>
              </a:rPr>
              <a:t>- </a:t>
            </a:r>
            <a:r>
              <a:rPr sz="2400" spc="-5" dirty="0">
                <a:latin typeface="Ebrima"/>
                <a:cs typeface="Ebrima"/>
              </a:rPr>
              <a:t>Sem </a:t>
            </a:r>
            <a:r>
              <a:rPr sz="2400" dirty="0">
                <a:latin typeface="Ebrima"/>
                <a:cs typeface="Ebrima"/>
              </a:rPr>
              <a:t>forma</a:t>
            </a:r>
            <a:r>
              <a:rPr sz="2400" spc="-100" dirty="0">
                <a:latin typeface="Ebrima"/>
                <a:cs typeface="Ebrima"/>
              </a:rPr>
              <a:t> </a:t>
            </a:r>
            <a:r>
              <a:rPr sz="2400" spc="-5" dirty="0">
                <a:latin typeface="Ebrima"/>
                <a:cs typeface="Ebrima"/>
              </a:rPr>
              <a:t>definida.</a:t>
            </a:r>
            <a:endParaRPr sz="2400" dirty="0">
              <a:latin typeface="Ebrima"/>
              <a:cs typeface="Ebrim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724218" y="4897035"/>
            <a:ext cx="323976" cy="315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3" name="object 73"/>
          <p:cNvSpPr txBox="1"/>
          <p:nvPr/>
        </p:nvSpPr>
        <p:spPr>
          <a:xfrm>
            <a:off x="4258259" y="5070979"/>
            <a:ext cx="421197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latin typeface="Ebrima"/>
                <a:cs typeface="Ebrima"/>
              </a:rPr>
              <a:t>- </a:t>
            </a:r>
            <a:r>
              <a:rPr sz="2400" spc="-5" dirty="0">
                <a:latin typeface="Ebrima"/>
                <a:cs typeface="Ebrima"/>
              </a:rPr>
              <a:t>Auxiliam </a:t>
            </a:r>
            <a:r>
              <a:rPr sz="2400" dirty="0">
                <a:latin typeface="Ebrima"/>
                <a:cs typeface="Ebrima"/>
              </a:rPr>
              <a:t>na </a:t>
            </a:r>
            <a:r>
              <a:rPr sz="2400" spc="-5" dirty="0">
                <a:latin typeface="Ebrima"/>
                <a:cs typeface="Ebrima"/>
              </a:rPr>
              <a:t>reparação da  parede </a:t>
            </a:r>
            <a:r>
              <a:rPr sz="2400" dirty="0">
                <a:latin typeface="Ebrima"/>
                <a:cs typeface="Ebrima"/>
              </a:rPr>
              <a:t>dos vasos</a:t>
            </a:r>
            <a:r>
              <a:rPr sz="2400" spc="-110" dirty="0">
                <a:latin typeface="Ebrima"/>
                <a:cs typeface="Ebrima"/>
              </a:rPr>
              <a:t> </a:t>
            </a:r>
            <a:r>
              <a:rPr sz="2400" spc="-5" dirty="0">
                <a:latin typeface="Ebrima"/>
                <a:cs typeface="Ebrima"/>
              </a:rPr>
              <a:t>sanguíneos.</a:t>
            </a:r>
            <a:endParaRPr sz="2400" dirty="0">
              <a:latin typeface="Ebrima"/>
              <a:cs typeface="Ebrima"/>
            </a:endParaRPr>
          </a:p>
        </p:txBody>
      </p:sp>
      <p:pic>
        <p:nvPicPr>
          <p:cNvPr id="76" name="Picture 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ítulo 4"/>
          <p:cNvSpPr>
            <a:spLocks noGrp="1"/>
          </p:cNvSpPr>
          <p:nvPr>
            <p:ph type="title"/>
          </p:nvPr>
        </p:nvSpPr>
        <p:spPr>
          <a:xfrm>
            <a:off x="3724218" y="192020"/>
            <a:ext cx="4314314" cy="4221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8" name="Título 4"/>
          <p:cNvSpPr txBox="1">
            <a:spLocks/>
          </p:cNvSpPr>
          <p:nvPr/>
        </p:nvSpPr>
        <p:spPr>
          <a:xfrm>
            <a:off x="2332146" y="688373"/>
            <a:ext cx="7098457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Sangue – Plaquetas, </a:t>
            </a:r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trombócitos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 descr="Alterações nas plaquetas do sangue desencadeadas pelo COVID-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402" y="2318859"/>
            <a:ext cx="3669492" cy="27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3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43167"/>
              </p:ext>
            </p:extLst>
          </p:nvPr>
        </p:nvGraphicFramePr>
        <p:xfrm>
          <a:off x="406398" y="1572745"/>
          <a:ext cx="8448842" cy="4880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44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24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12090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Características</a:t>
                      </a:r>
                      <a:endParaRPr sz="240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Funções</a:t>
                      </a:r>
                      <a:endParaRPr sz="2400" dirty="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-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Parte líquida do sangue;</a:t>
                      </a:r>
                      <a:endParaRPr sz="2400" dirty="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191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-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Transporte 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dos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elementos  figurados do sangue, nutrientes,  excreções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e</a:t>
                      </a:r>
                      <a:r>
                        <a:rPr sz="2400" spc="-1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hormonas;</a:t>
                      </a:r>
                      <a:endParaRPr sz="240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-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Cerca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de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90% de</a:t>
                      </a:r>
                      <a:r>
                        <a:rPr sz="2400" spc="-2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água;</a:t>
                      </a:r>
                      <a:endParaRPr sz="240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2075" marR="83820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-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Desempenha funções de regulação 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e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distribuição do</a:t>
                      </a:r>
                      <a:r>
                        <a:rPr sz="2400" spc="-1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calor;</a:t>
                      </a:r>
                      <a:endParaRPr sz="2400" dirty="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16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1440" marR="70040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- </a:t>
                      </a:r>
                      <a:r>
                        <a:rPr sz="2400" spc="-1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Presença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de sais minerais,  substâncias orgânicas (glícidos;  lípidos; proteínas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e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vitaminas)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e  hormonas.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630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064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-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Desempenha  funções 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na 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coagulação do sangue devido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à 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presença de proteinas</a:t>
                      </a:r>
                      <a:r>
                        <a:rPr sz="2400" spc="409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como 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Ebrima"/>
                          <a:cs typeface="Ebrima"/>
                        </a:rPr>
                        <a:t>fibrogénio.</a:t>
                      </a:r>
                      <a:endParaRPr sz="2400" dirty="0">
                        <a:solidFill>
                          <a:schemeClr val="tx1"/>
                        </a:solidFill>
                        <a:latin typeface="Ebrima"/>
                        <a:cs typeface="Ebrim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ítulo 4"/>
          <p:cNvSpPr>
            <a:spLocks noGrp="1"/>
          </p:cNvSpPr>
          <p:nvPr>
            <p:ph type="title"/>
          </p:nvPr>
        </p:nvSpPr>
        <p:spPr>
          <a:xfrm>
            <a:off x="3724218" y="192020"/>
            <a:ext cx="4314314" cy="4221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4" name="Título 4"/>
          <p:cNvSpPr txBox="1">
            <a:spLocks/>
          </p:cNvSpPr>
          <p:nvPr/>
        </p:nvSpPr>
        <p:spPr>
          <a:xfrm>
            <a:off x="2332146" y="688373"/>
            <a:ext cx="7098457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Plasma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098" name="Picture 2" descr="Geral - Especialistas iniciam estudo com plasma sanguíneo de quem já está  curado da Covid-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40" y="2510890"/>
            <a:ext cx="3144253" cy="235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5290" y="1397120"/>
            <a:ext cx="6877856" cy="514179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7620" indent="-342900" algn="just">
              <a:lnSpc>
                <a:spcPct val="150000"/>
              </a:lnSpc>
              <a:spcBef>
                <a:spcPts val="675"/>
              </a:spcBef>
              <a:buSzPct val="96000"/>
              <a:buFontTx/>
              <a:buChar char="-"/>
              <a:tabLst>
                <a:tab pos="296545" algn="l"/>
              </a:tabLst>
            </a:pPr>
            <a:r>
              <a:rPr sz="2500" spc="-5" dirty="0" err="1" smtClean="0">
                <a:cs typeface="Ebrima"/>
              </a:rPr>
              <a:t>Os</a:t>
            </a:r>
            <a:r>
              <a:rPr sz="2500" spc="-5" dirty="0" smtClean="0">
                <a:cs typeface="Ebrima"/>
              </a:rPr>
              <a:t> </a:t>
            </a:r>
            <a:r>
              <a:rPr sz="2500" dirty="0">
                <a:cs typeface="Ebrima"/>
              </a:rPr>
              <a:t>elementos </a:t>
            </a:r>
            <a:r>
              <a:rPr sz="2500" spc="-5" dirty="0">
                <a:cs typeface="Ebrima"/>
              </a:rPr>
              <a:t>figurados </a:t>
            </a:r>
            <a:r>
              <a:rPr sz="2500" spc="-10" dirty="0">
                <a:cs typeface="Ebrima"/>
              </a:rPr>
              <a:t>do </a:t>
            </a:r>
            <a:r>
              <a:rPr sz="2500" spc="-5" dirty="0">
                <a:cs typeface="Ebrima"/>
              </a:rPr>
              <a:t>sangue </a:t>
            </a:r>
            <a:r>
              <a:rPr sz="2500" dirty="0">
                <a:cs typeface="Ebrima"/>
              </a:rPr>
              <a:t>têm </a:t>
            </a:r>
            <a:r>
              <a:rPr sz="2500" spc="-5" dirty="0" err="1">
                <a:cs typeface="Ebrima"/>
              </a:rPr>
              <a:t>vida</a:t>
            </a:r>
            <a:r>
              <a:rPr sz="2500" spc="-5" dirty="0">
                <a:cs typeface="Ebrima"/>
              </a:rPr>
              <a:t>  </a:t>
            </a:r>
            <a:r>
              <a:rPr sz="2500" spc="-5" dirty="0" err="1" smtClean="0">
                <a:cs typeface="Ebrima"/>
              </a:rPr>
              <a:t>curta</a:t>
            </a:r>
            <a:r>
              <a:rPr lang="pt-BR" sz="2500" spc="-5" dirty="0">
                <a:cs typeface="Ebrima"/>
              </a:rPr>
              <a:t> </a:t>
            </a:r>
            <a:r>
              <a:rPr lang="pt-BR" sz="2500" spc="-5" dirty="0" smtClean="0">
                <a:cs typeface="Ebrima"/>
              </a:rPr>
              <a:t>e são </a:t>
            </a:r>
            <a:r>
              <a:rPr sz="2500" spc="-5" dirty="0" err="1" smtClean="0">
                <a:cs typeface="Ebrima"/>
              </a:rPr>
              <a:t>renovados</a:t>
            </a:r>
            <a:r>
              <a:rPr sz="2500" spc="30" dirty="0" smtClean="0">
                <a:cs typeface="Ebrima"/>
              </a:rPr>
              <a:t> </a:t>
            </a:r>
            <a:r>
              <a:rPr sz="2500" spc="-5" dirty="0" err="1" smtClean="0">
                <a:cs typeface="Ebrima"/>
              </a:rPr>
              <a:t>constantemente</a:t>
            </a:r>
            <a:endParaRPr lang="pt-BR" sz="2500" spc="-5" dirty="0" smtClean="0">
              <a:cs typeface="Ebrima"/>
            </a:endParaRPr>
          </a:p>
          <a:p>
            <a:pPr marL="12065" marR="5080" algn="just">
              <a:lnSpc>
                <a:spcPct val="150000"/>
              </a:lnSpc>
              <a:buSzPct val="96000"/>
              <a:tabLst>
                <a:tab pos="295910" algn="l"/>
              </a:tabLst>
            </a:pPr>
            <a:r>
              <a:rPr lang="pt-BR" sz="2500" spc="-5" dirty="0" smtClean="0">
                <a:cs typeface="Ebrima"/>
              </a:rPr>
              <a:t>- A</a:t>
            </a:r>
            <a:r>
              <a:rPr sz="2500" spc="-5" dirty="0" smtClean="0">
                <a:cs typeface="Ebrima"/>
              </a:rPr>
              <a:t> </a:t>
            </a:r>
            <a:r>
              <a:rPr sz="2500" spc="-10" dirty="0">
                <a:cs typeface="Ebrima"/>
              </a:rPr>
              <a:t>sua </a:t>
            </a:r>
            <a:r>
              <a:rPr sz="2500" spc="-5" dirty="0">
                <a:cs typeface="Ebrima"/>
              </a:rPr>
              <a:t>produção é realizada na medula óssea  </a:t>
            </a:r>
            <a:r>
              <a:rPr sz="2500" dirty="0">
                <a:cs typeface="Ebrima"/>
              </a:rPr>
              <a:t>através da </a:t>
            </a:r>
            <a:r>
              <a:rPr sz="2500" spc="-5" dirty="0">
                <a:cs typeface="Ebrima"/>
              </a:rPr>
              <a:t>maturação </a:t>
            </a:r>
            <a:r>
              <a:rPr sz="2500" dirty="0">
                <a:cs typeface="Ebrima"/>
              </a:rPr>
              <a:t>de diferentes </a:t>
            </a:r>
            <a:r>
              <a:rPr sz="2500" spc="-5" dirty="0">
                <a:cs typeface="Ebrima"/>
              </a:rPr>
              <a:t>células  </a:t>
            </a:r>
            <a:r>
              <a:rPr sz="2500" spc="-10" dirty="0">
                <a:cs typeface="Ebrima"/>
              </a:rPr>
              <a:t>sanguíneas.</a:t>
            </a:r>
            <a:endParaRPr sz="2500" dirty="0">
              <a:cs typeface="Ebrima"/>
            </a:endParaRPr>
          </a:p>
          <a:p>
            <a:pPr marL="652780" lvl="1" indent="-274955" algn="just">
              <a:lnSpc>
                <a:spcPct val="150000"/>
              </a:lnSpc>
              <a:spcBef>
                <a:spcPts val="10"/>
              </a:spcBef>
              <a:buFont typeface="Wingdings 2"/>
              <a:buChar char=""/>
              <a:tabLst>
                <a:tab pos="653415" algn="l"/>
              </a:tabLst>
            </a:pPr>
            <a:r>
              <a:rPr sz="2200" spc="-10" dirty="0">
                <a:cs typeface="Ebrima"/>
              </a:rPr>
              <a:t>Processo </a:t>
            </a:r>
            <a:r>
              <a:rPr sz="2200" spc="-5" dirty="0">
                <a:cs typeface="Ebrima"/>
              </a:rPr>
              <a:t>designado de</a:t>
            </a:r>
            <a:r>
              <a:rPr sz="2200" spc="60" dirty="0">
                <a:cs typeface="Ebrima"/>
              </a:rPr>
              <a:t> </a:t>
            </a:r>
            <a:r>
              <a:rPr sz="2200" b="1" spc="-10" dirty="0" err="1">
                <a:cs typeface="Ebrima"/>
              </a:rPr>
              <a:t>hematopoiese</a:t>
            </a:r>
            <a:r>
              <a:rPr sz="2200" spc="-10" dirty="0" smtClean="0">
                <a:cs typeface="Ebrima"/>
              </a:rPr>
              <a:t>.</a:t>
            </a:r>
            <a:endParaRPr lang="pt-BR" sz="2200" spc="-10" dirty="0" smtClean="0">
              <a:cs typeface="Ebrima"/>
            </a:endParaRPr>
          </a:p>
          <a:p>
            <a:pPr marL="12065" marR="5080" algn="just">
              <a:lnSpc>
                <a:spcPct val="150000"/>
              </a:lnSpc>
              <a:buSzPct val="96000"/>
              <a:tabLst>
                <a:tab pos="295910" algn="l"/>
              </a:tabLst>
            </a:pPr>
            <a:r>
              <a:rPr lang="pt-BR" sz="2500" spc="-5" dirty="0" smtClean="0">
                <a:cs typeface="Ebrima"/>
              </a:rPr>
              <a:t>- </a:t>
            </a:r>
            <a:r>
              <a:rPr sz="2500" spc="-5" dirty="0" err="1" smtClean="0">
                <a:cs typeface="Ebrima"/>
              </a:rPr>
              <a:t>Os</a:t>
            </a:r>
            <a:r>
              <a:rPr sz="2500" spc="-5" dirty="0" smtClean="0">
                <a:cs typeface="Ebrima"/>
              </a:rPr>
              <a:t> </a:t>
            </a:r>
            <a:r>
              <a:rPr sz="2500" spc="-5" dirty="0">
                <a:cs typeface="Ebrima"/>
              </a:rPr>
              <a:t>leucócitos são produzidos ao nível dos órgãos  linfoides.</a:t>
            </a:r>
            <a:endParaRPr sz="2500" dirty="0">
              <a:cs typeface="Ebrima"/>
            </a:endParaRPr>
          </a:p>
          <a:p>
            <a:pPr marL="652780" lvl="1" indent="-274955" algn="just">
              <a:lnSpc>
                <a:spcPct val="150000"/>
              </a:lnSpc>
              <a:spcBef>
                <a:spcPts val="15"/>
              </a:spcBef>
              <a:buFont typeface="Wingdings 2"/>
              <a:buChar char=""/>
              <a:tabLst>
                <a:tab pos="653415" algn="l"/>
              </a:tabLst>
            </a:pPr>
            <a:r>
              <a:rPr sz="2200" spc="-5" dirty="0">
                <a:cs typeface="Ebrima"/>
              </a:rPr>
              <a:t>Baço; Fígado e Gânglios</a:t>
            </a:r>
            <a:r>
              <a:rPr sz="2200" spc="80" dirty="0">
                <a:cs typeface="Ebrima"/>
              </a:rPr>
              <a:t> </a:t>
            </a:r>
            <a:r>
              <a:rPr sz="2200" spc="-10" dirty="0">
                <a:cs typeface="Ebrima"/>
              </a:rPr>
              <a:t>linfáticos.</a:t>
            </a:r>
            <a:endParaRPr sz="2200" dirty="0">
              <a:cs typeface="Ebrima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724218" y="192020"/>
            <a:ext cx="4314314" cy="4221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2332146" y="688373"/>
            <a:ext cx="7098457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Sangue 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15</a:t>
            </a:fld>
            <a:endParaRPr lang="pt-BR"/>
          </a:p>
        </p:txBody>
      </p:sp>
      <p:pic>
        <p:nvPicPr>
          <p:cNvPr id="3076" name="Picture 4" descr="Dica de Hematologia: hematopoiese - Sanar Medic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927" y="2044753"/>
            <a:ext cx="4311597" cy="431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00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0578" y="1492083"/>
            <a:ext cx="5841165" cy="4841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spcBef>
                <a:spcPts val="95"/>
              </a:spcBef>
              <a:tabLst>
                <a:tab pos="300355" algn="l"/>
              </a:tabLst>
            </a:pPr>
            <a:r>
              <a:rPr lang="pt-BR" sz="2400" spc="-5" dirty="0" smtClean="0">
                <a:cs typeface="Ebrima"/>
              </a:rPr>
              <a:t>- </a:t>
            </a:r>
            <a:r>
              <a:rPr sz="2400" spc="-5" dirty="0" err="1" smtClean="0">
                <a:cs typeface="Ebrima"/>
              </a:rPr>
              <a:t>Transporte</a:t>
            </a:r>
            <a:r>
              <a:rPr sz="2400" spc="-5" dirty="0" smtClean="0">
                <a:cs typeface="Ebrima"/>
              </a:rPr>
              <a:t> </a:t>
            </a:r>
            <a:r>
              <a:rPr sz="2400" spc="-5" dirty="0">
                <a:cs typeface="Ebrima"/>
              </a:rPr>
              <a:t>de</a:t>
            </a:r>
            <a:r>
              <a:rPr sz="2400" dirty="0">
                <a:cs typeface="Ebrima"/>
              </a:rPr>
              <a:t> </a:t>
            </a:r>
            <a:r>
              <a:rPr sz="2400" dirty="0" smtClean="0">
                <a:cs typeface="Ebrima"/>
              </a:rPr>
              <a:t>O</a:t>
            </a:r>
            <a:r>
              <a:rPr sz="2000" baseline="-20833" dirty="0" smtClean="0">
                <a:cs typeface="Ebrima"/>
              </a:rPr>
              <a:t>2</a:t>
            </a:r>
            <a:endParaRPr sz="2400" dirty="0">
              <a:cs typeface="Ebrima"/>
            </a:endParaRPr>
          </a:p>
          <a:p>
            <a:pPr marL="24765">
              <a:spcBef>
                <a:spcPts val="2640"/>
              </a:spcBef>
              <a:tabLst>
                <a:tab pos="300355" algn="l"/>
              </a:tabLst>
            </a:pPr>
            <a:r>
              <a:rPr lang="pt-BR" sz="2400" spc="-5" dirty="0" smtClean="0">
                <a:cs typeface="Ebrima"/>
              </a:rPr>
              <a:t>- </a:t>
            </a:r>
            <a:r>
              <a:rPr sz="2400" spc="-5" dirty="0" err="1" smtClean="0">
                <a:cs typeface="Ebrima"/>
              </a:rPr>
              <a:t>Transporte</a:t>
            </a:r>
            <a:r>
              <a:rPr sz="2400" spc="-5" dirty="0" smtClean="0">
                <a:cs typeface="Ebrima"/>
              </a:rPr>
              <a:t> </a:t>
            </a:r>
            <a:r>
              <a:rPr sz="2400" spc="-5" dirty="0">
                <a:cs typeface="Ebrima"/>
              </a:rPr>
              <a:t>de</a:t>
            </a:r>
            <a:r>
              <a:rPr sz="2400" dirty="0">
                <a:cs typeface="Ebrima"/>
              </a:rPr>
              <a:t> </a:t>
            </a:r>
            <a:r>
              <a:rPr sz="2400" spc="-5" dirty="0" err="1" smtClean="0">
                <a:cs typeface="Ebrima"/>
              </a:rPr>
              <a:t>nutrientes</a:t>
            </a:r>
            <a:endParaRPr sz="2400" dirty="0">
              <a:cs typeface="Ebrima"/>
            </a:endParaRPr>
          </a:p>
          <a:p>
            <a:pPr>
              <a:spcBef>
                <a:spcPts val="55"/>
              </a:spcBef>
              <a:buFont typeface="Wingdings"/>
              <a:buChar char=""/>
            </a:pPr>
            <a:endParaRPr sz="2400" dirty="0">
              <a:cs typeface="Times New Roman"/>
            </a:endParaRPr>
          </a:p>
          <a:p>
            <a:pPr marL="24765">
              <a:tabLst>
                <a:tab pos="300355" algn="l"/>
              </a:tabLst>
            </a:pPr>
            <a:r>
              <a:rPr lang="pt-BR" sz="2400" spc="-5" dirty="0" smtClean="0">
                <a:cs typeface="Ebrima"/>
              </a:rPr>
              <a:t>- </a:t>
            </a:r>
            <a:r>
              <a:rPr sz="2400" spc="-5" dirty="0" err="1" smtClean="0">
                <a:cs typeface="Ebrima"/>
              </a:rPr>
              <a:t>Transporte</a:t>
            </a:r>
            <a:r>
              <a:rPr sz="2400" spc="-5" dirty="0" smtClean="0">
                <a:cs typeface="Ebrima"/>
              </a:rPr>
              <a:t> </a:t>
            </a:r>
            <a:r>
              <a:rPr sz="2400" spc="-5" dirty="0">
                <a:cs typeface="Ebrima"/>
              </a:rPr>
              <a:t>de produtos de</a:t>
            </a:r>
            <a:r>
              <a:rPr sz="2400" spc="30" dirty="0">
                <a:cs typeface="Ebrima"/>
              </a:rPr>
              <a:t> </a:t>
            </a:r>
            <a:r>
              <a:rPr sz="2400" spc="-5" dirty="0" err="1" smtClean="0">
                <a:cs typeface="Ebrima"/>
              </a:rPr>
              <a:t>excreção</a:t>
            </a:r>
            <a:endParaRPr sz="2400" dirty="0">
              <a:cs typeface="Ebrima"/>
            </a:endParaRPr>
          </a:p>
          <a:p>
            <a:pPr>
              <a:spcBef>
                <a:spcPts val="55"/>
              </a:spcBef>
              <a:buFont typeface="Wingdings"/>
              <a:buChar char=""/>
            </a:pPr>
            <a:endParaRPr sz="2400" dirty="0">
              <a:cs typeface="Times New Roman"/>
            </a:endParaRPr>
          </a:p>
          <a:p>
            <a:pPr marL="24765">
              <a:tabLst>
                <a:tab pos="300355" algn="l"/>
              </a:tabLst>
            </a:pPr>
            <a:r>
              <a:rPr lang="pt-BR" sz="2400" spc="-5" dirty="0" smtClean="0">
                <a:cs typeface="Ebrima"/>
              </a:rPr>
              <a:t>- </a:t>
            </a:r>
            <a:r>
              <a:rPr sz="2400" spc="-5" dirty="0" err="1" smtClean="0">
                <a:cs typeface="Ebrima"/>
              </a:rPr>
              <a:t>Transporte</a:t>
            </a:r>
            <a:r>
              <a:rPr sz="2400" spc="-5" dirty="0" smtClean="0">
                <a:cs typeface="Ebrima"/>
              </a:rPr>
              <a:t> </a:t>
            </a:r>
            <a:r>
              <a:rPr sz="2400" spc="-5" dirty="0">
                <a:cs typeface="Ebrima"/>
              </a:rPr>
              <a:t>de</a:t>
            </a:r>
            <a:r>
              <a:rPr sz="2400" dirty="0">
                <a:cs typeface="Ebrima"/>
              </a:rPr>
              <a:t> </a:t>
            </a:r>
            <a:r>
              <a:rPr sz="2400" spc="-5" dirty="0" err="1" smtClean="0">
                <a:cs typeface="Ebrima"/>
              </a:rPr>
              <a:t>horm</a:t>
            </a:r>
            <a:r>
              <a:rPr lang="pt-BR" sz="2400" spc="-5" dirty="0" smtClean="0">
                <a:cs typeface="Ebrima"/>
              </a:rPr>
              <a:t>ô</a:t>
            </a:r>
            <a:r>
              <a:rPr sz="2400" spc="-5" dirty="0" smtClean="0">
                <a:cs typeface="Ebrima"/>
              </a:rPr>
              <a:t>n</a:t>
            </a:r>
            <a:r>
              <a:rPr lang="pt-BR" sz="2400" spc="-5" dirty="0" err="1" smtClean="0">
                <a:cs typeface="Ebrima"/>
              </a:rPr>
              <a:t>ios</a:t>
            </a:r>
            <a:endParaRPr sz="2400" dirty="0">
              <a:cs typeface="Ebrima"/>
            </a:endParaRPr>
          </a:p>
          <a:p>
            <a:pPr>
              <a:spcBef>
                <a:spcPts val="50"/>
              </a:spcBef>
              <a:buFont typeface="Wingdings"/>
              <a:buChar char=""/>
            </a:pPr>
            <a:endParaRPr sz="2400" dirty="0">
              <a:cs typeface="Times New Roman"/>
            </a:endParaRPr>
          </a:p>
          <a:p>
            <a:pPr marL="24765">
              <a:spcBef>
                <a:spcPts val="5"/>
              </a:spcBef>
              <a:tabLst>
                <a:tab pos="300355" algn="l"/>
              </a:tabLst>
            </a:pPr>
            <a:r>
              <a:rPr lang="pt-BR" sz="2400" spc="-10" dirty="0" smtClean="0">
                <a:cs typeface="Ebrima"/>
              </a:rPr>
              <a:t>- </a:t>
            </a:r>
            <a:r>
              <a:rPr sz="2400" spc="-10" dirty="0" err="1" smtClean="0">
                <a:cs typeface="Ebrima"/>
              </a:rPr>
              <a:t>Defesa</a:t>
            </a:r>
            <a:r>
              <a:rPr sz="2400" spc="-10" dirty="0" smtClean="0">
                <a:cs typeface="Ebrima"/>
              </a:rPr>
              <a:t> </a:t>
            </a:r>
            <a:r>
              <a:rPr sz="2400" spc="-5" dirty="0">
                <a:cs typeface="Ebrima"/>
              </a:rPr>
              <a:t>do</a:t>
            </a:r>
            <a:r>
              <a:rPr sz="2400" spc="15" dirty="0">
                <a:cs typeface="Ebrima"/>
              </a:rPr>
              <a:t> </a:t>
            </a:r>
            <a:r>
              <a:rPr sz="2400" spc="-5" dirty="0" err="1" smtClean="0">
                <a:cs typeface="Ebrima"/>
              </a:rPr>
              <a:t>organismo</a:t>
            </a:r>
            <a:endParaRPr sz="2400" dirty="0">
              <a:cs typeface="Ebrima"/>
            </a:endParaRPr>
          </a:p>
          <a:p>
            <a:pPr>
              <a:spcBef>
                <a:spcPts val="50"/>
              </a:spcBef>
              <a:buFont typeface="Wingdings"/>
              <a:buChar char=""/>
            </a:pPr>
            <a:endParaRPr sz="2400" dirty="0">
              <a:cs typeface="Times New Roman"/>
            </a:endParaRPr>
          </a:p>
          <a:p>
            <a:pPr marL="24765">
              <a:spcBef>
                <a:spcPts val="5"/>
              </a:spcBef>
              <a:tabLst>
                <a:tab pos="300355" algn="l"/>
              </a:tabLst>
            </a:pPr>
            <a:r>
              <a:rPr lang="pt-BR" sz="2400" spc="-10" dirty="0" smtClean="0">
                <a:cs typeface="Ebrima"/>
              </a:rPr>
              <a:t>- </a:t>
            </a:r>
            <a:r>
              <a:rPr sz="2400" spc="-10" dirty="0" err="1" smtClean="0">
                <a:cs typeface="Ebrima"/>
              </a:rPr>
              <a:t>Coagulação</a:t>
            </a:r>
            <a:endParaRPr sz="2400" dirty="0">
              <a:cs typeface="Ebrima"/>
            </a:endParaRPr>
          </a:p>
          <a:p>
            <a:pPr>
              <a:spcBef>
                <a:spcPts val="50"/>
              </a:spcBef>
              <a:buFont typeface="Wingdings"/>
              <a:buChar char=""/>
            </a:pPr>
            <a:endParaRPr sz="2400" dirty="0">
              <a:cs typeface="Times New Roman"/>
            </a:endParaRPr>
          </a:p>
          <a:p>
            <a:pPr marL="24765">
              <a:tabLst>
                <a:tab pos="300355" algn="l"/>
              </a:tabLst>
            </a:pPr>
            <a:r>
              <a:rPr lang="pt-BR" sz="2400" spc="-10" dirty="0" smtClean="0">
                <a:cs typeface="Ebrima"/>
              </a:rPr>
              <a:t>- </a:t>
            </a:r>
            <a:r>
              <a:rPr sz="2400" spc="-10" dirty="0" err="1" smtClean="0">
                <a:cs typeface="Ebrima"/>
              </a:rPr>
              <a:t>Regulação</a:t>
            </a:r>
            <a:r>
              <a:rPr sz="2400" spc="-10" dirty="0" smtClean="0">
                <a:cs typeface="Ebrima"/>
              </a:rPr>
              <a:t> </a:t>
            </a:r>
            <a:r>
              <a:rPr sz="2400" spc="-5" dirty="0">
                <a:cs typeface="Ebrima"/>
              </a:rPr>
              <a:t>da temperatura</a:t>
            </a:r>
            <a:r>
              <a:rPr sz="2400" spc="70" dirty="0">
                <a:cs typeface="Ebrima"/>
              </a:rPr>
              <a:t> </a:t>
            </a:r>
            <a:r>
              <a:rPr sz="2400" spc="-5" dirty="0">
                <a:cs typeface="Ebrima"/>
              </a:rPr>
              <a:t>corporal.</a:t>
            </a:r>
            <a:endParaRPr sz="2400" dirty="0">
              <a:cs typeface="Ebrima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724218" y="192020"/>
            <a:ext cx="4314314" cy="4221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2332146" y="688373"/>
            <a:ext cx="7098457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Funções do Sangue 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16</a:t>
            </a:fld>
            <a:endParaRPr lang="pt-BR"/>
          </a:p>
        </p:txBody>
      </p:sp>
      <p:pic>
        <p:nvPicPr>
          <p:cNvPr id="4098" name="Picture 2" descr="Histologia - Planeta Biologia Vídeos e aulas de Biologia, Ciência e  Ten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78" y="2683239"/>
            <a:ext cx="6198407" cy="347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68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3"/>
          <p:cNvSpPr txBox="1"/>
          <p:nvPr/>
        </p:nvSpPr>
        <p:spPr>
          <a:xfrm>
            <a:off x="284814" y="1412979"/>
            <a:ext cx="11791666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algn="just">
              <a:lnSpc>
                <a:spcPct val="150000"/>
              </a:lnSpc>
              <a:tabLst>
                <a:tab pos="300355" algn="l"/>
              </a:tabLst>
            </a:pPr>
            <a:r>
              <a:rPr lang="pt-BR" sz="2400" spc="-5" dirty="0" smtClean="0">
                <a:cs typeface="Ebrima"/>
              </a:rPr>
              <a:t>- O coração e o sistema circulatório compõem a rede que fornece sangue para os tecidos do corpo e a cada batimento cardíaco, o sangue é enviado por todo o corpo, levando oxigênio e nutriente para as células</a:t>
            </a:r>
          </a:p>
          <a:p>
            <a:pPr marL="367665" indent="-342900" algn="just">
              <a:lnSpc>
                <a:spcPct val="150000"/>
              </a:lnSpc>
              <a:buFontTx/>
              <a:buChar char="-"/>
              <a:tabLst>
                <a:tab pos="300355" algn="l"/>
              </a:tabLst>
            </a:pPr>
            <a:r>
              <a:rPr lang="pt-BR" sz="2400" spc="-5" dirty="0" smtClean="0">
                <a:cs typeface="Ebrima"/>
              </a:rPr>
              <a:t>O </a:t>
            </a:r>
            <a:r>
              <a:rPr lang="pt-BR" sz="2400" spc="-5" dirty="0">
                <a:cs typeface="Ebrima"/>
              </a:rPr>
              <a:t>coração e o sistema circulatório, uma extensa rede de vasos sanguíneos, é o responsável pela circulação sanguínea no organismo</a:t>
            </a:r>
            <a:r>
              <a:rPr lang="pt-BR" sz="2400" spc="-5" dirty="0" smtClean="0">
                <a:cs typeface="Ebrima"/>
              </a:rPr>
              <a:t>.</a:t>
            </a:r>
          </a:p>
        </p:txBody>
      </p:sp>
      <p:pic>
        <p:nvPicPr>
          <p:cNvPr id="10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ítulo 4"/>
          <p:cNvSpPr txBox="1">
            <a:spLocks/>
          </p:cNvSpPr>
          <p:nvPr/>
        </p:nvSpPr>
        <p:spPr>
          <a:xfrm>
            <a:off x="3724218" y="192020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2" name="Título 4"/>
          <p:cNvSpPr txBox="1">
            <a:spLocks/>
          </p:cNvSpPr>
          <p:nvPr/>
        </p:nvSpPr>
        <p:spPr>
          <a:xfrm>
            <a:off x="2332146" y="688373"/>
            <a:ext cx="7098457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Sistema Circulatório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17</a:t>
            </a:fld>
            <a:endParaRPr lang="pt-BR"/>
          </a:p>
        </p:txBody>
      </p:sp>
      <p:pic>
        <p:nvPicPr>
          <p:cNvPr id="7" name="Picture 2" descr="Médico vascular explica os cuidados com artérias, veias e sistema linfát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43" y="3724946"/>
            <a:ext cx="5330906" cy="299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5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2956" y="1717320"/>
            <a:ext cx="11764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As veias são responsáveis pelo retorno do sangue ao coração após o sangue e as células do corpo trocarem gases e nutrientes, resíduos.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As veias transportam o sangue rico em gás carbônico.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 pressão do sangue nas veias é menor que a pressão exercida na artéria.</a:t>
            </a: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/>
          <p:cNvSpPr txBox="1">
            <a:spLocks/>
          </p:cNvSpPr>
          <p:nvPr/>
        </p:nvSpPr>
        <p:spPr>
          <a:xfrm>
            <a:off x="3724218" y="192020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ítulo 4"/>
          <p:cNvSpPr txBox="1">
            <a:spLocks/>
          </p:cNvSpPr>
          <p:nvPr/>
        </p:nvSpPr>
        <p:spPr>
          <a:xfrm>
            <a:off x="2332146" y="688373"/>
            <a:ext cx="7098457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Vasos sanguíneos: Veias e Capilares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18</a:t>
            </a:fld>
            <a:endParaRPr lang="pt-BR"/>
          </a:p>
        </p:txBody>
      </p:sp>
      <p:sp>
        <p:nvSpPr>
          <p:cNvPr id="10" name="object 4"/>
          <p:cNvSpPr/>
          <p:nvPr/>
        </p:nvSpPr>
        <p:spPr>
          <a:xfrm>
            <a:off x="7180288" y="4152275"/>
            <a:ext cx="5011711" cy="256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148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6061" y="4317774"/>
            <a:ext cx="2579058" cy="2061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3981" y="1632569"/>
            <a:ext cx="1162321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Tx/>
              <a:buChar char="-"/>
            </a:pPr>
            <a:r>
              <a:rPr lang="pt-BR" sz="2400" dirty="0" smtClean="0">
                <a:cs typeface="Ebrima"/>
              </a:rPr>
              <a:t>A arteriosclerose é o espessamento e endurecimento da parede arterial, é a principal causa de morte no mundo ocidental. O menor s</a:t>
            </a:r>
            <a:r>
              <a:rPr sz="2400" dirty="0" err="1" smtClean="0">
                <a:cs typeface="Ebrima"/>
              </a:rPr>
              <a:t>inal</a:t>
            </a:r>
            <a:r>
              <a:rPr sz="2400" dirty="0" smtClean="0">
                <a:cs typeface="Ebrima"/>
              </a:rPr>
              <a:t>  </a:t>
            </a:r>
            <a:r>
              <a:rPr sz="2400" spc="-5" dirty="0">
                <a:cs typeface="Ebrima"/>
              </a:rPr>
              <a:t>da arteriosclerose pode </a:t>
            </a:r>
            <a:r>
              <a:rPr sz="2400" dirty="0">
                <a:cs typeface="Ebrima"/>
              </a:rPr>
              <a:t>ser</a:t>
            </a:r>
            <a:r>
              <a:rPr sz="2400" spc="-120" dirty="0">
                <a:cs typeface="Ebrima"/>
              </a:rPr>
              <a:t> </a:t>
            </a:r>
            <a:r>
              <a:rPr sz="2400" dirty="0">
                <a:cs typeface="Ebrima"/>
              </a:rPr>
              <a:t>a  </a:t>
            </a:r>
            <a:r>
              <a:rPr sz="2400" spc="-5" dirty="0">
                <a:cs typeface="Ebrima"/>
              </a:rPr>
              <a:t>morte. Melhor que tratar </a:t>
            </a:r>
            <a:r>
              <a:rPr sz="2400" dirty="0">
                <a:cs typeface="Ebrima"/>
              </a:rPr>
              <a:t>é  </a:t>
            </a:r>
            <a:r>
              <a:rPr sz="2400" spc="-5" dirty="0">
                <a:cs typeface="Ebrima"/>
              </a:rPr>
              <a:t>evitar </a:t>
            </a:r>
            <a:r>
              <a:rPr sz="2400" dirty="0">
                <a:cs typeface="Ebrima"/>
              </a:rPr>
              <a:t>o </a:t>
            </a:r>
            <a:r>
              <a:rPr sz="2400" spc="-5" dirty="0">
                <a:cs typeface="Ebrima"/>
              </a:rPr>
              <a:t>aparecimento da  </a:t>
            </a:r>
            <a:r>
              <a:rPr sz="2400" spc="-5" dirty="0" err="1" smtClean="0">
                <a:cs typeface="Ebrima"/>
              </a:rPr>
              <a:t>doença</a:t>
            </a:r>
            <a:r>
              <a:rPr lang="pt-BR" sz="2400" spc="-5" dirty="0" smtClean="0">
                <a:cs typeface="Ebrima"/>
              </a:rPr>
              <a:t>.</a:t>
            </a:r>
            <a:endParaRPr sz="2400" dirty="0">
              <a:cs typeface="Ebrima"/>
            </a:endParaRPr>
          </a:p>
        </p:txBody>
      </p:sp>
      <p:pic>
        <p:nvPicPr>
          <p:cNvPr id="21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Título 4"/>
          <p:cNvSpPr txBox="1">
            <a:spLocks/>
          </p:cNvSpPr>
          <p:nvPr/>
        </p:nvSpPr>
        <p:spPr>
          <a:xfrm>
            <a:off x="2183923" y="390265"/>
            <a:ext cx="7394904" cy="893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Saúde do Coração </a:t>
            </a:r>
            <a:r>
              <a:rPr lang="pt-BR" sz="2400" b="1" i="1" dirty="0">
                <a:solidFill>
                  <a:srgbClr val="0070C0"/>
                </a:solidFill>
                <a:latin typeface="+mn-lt"/>
              </a:rPr>
              <a:t>– </a:t>
            </a:r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Arteriosclerose &amp; Aterosclerose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27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63907" y="304800"/>
            <a:ext cx="30139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CONTEÚDO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461801" y="1832658"/>
            <a:ext cx="729718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2800" b="1" dirty="0" smtClean="0"/>
              <a:t>Hemodinâmica, conceitos e procedimentos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Sistema Circulatório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Componentes do Sangue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Vasos Sanguíneos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Saúde do Coração – arteriosclerose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Pressão Arterial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4553712" cy="4396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4572000" cy="4271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4532" y="393192"/>
            <a:ext cx="5544312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27146" y="540842"/>
            <a:ext cx="484568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Saúde do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coração</a:t>
            </a:r>
          </a:p>
        </p:txBody>
      </p:sp>
      <p:sp>
        <p:nvSpPr>
          <p:cNvPr id="7" name="object 7"/>
          <p:cNvSpPr/>
          <p:nvPr/>
        </p:nvSpPr>
        <p:spPr>
          <a:xfrm>
            <a:off x="6554723" y="765049"/>
            <a:ext cx="4113276" cy="6092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52744" y="1901952"/>
            <a:ext cx="2671572" cy="4956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0" y="3860290"/>
            <a:ext cx="4340352" cy="29977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32960" y="1440180"/>
            <a:ext cx="1415796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07379" y="1440180"/>
            <a:ext cx="426720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92723" y="1440180"/>
            <a:ext cx="690372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36365" y="1744979"/>
            <a:ext cx="2177795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83429" y="1503933"/>
            <a:ext cx="18618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Alimente-se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saudavelmente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70520" y="4424171"/>
            <a:ext cx="2346960" cy="569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19364" y="4488002"/>
            <a:ext cx="20307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Pratique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esporte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11395" y="6082284"/>
            <a:ext cx="1219200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89220" y="6082284"/>
            <a:ext cx="426720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74565" y="6082284"/>
            <a:ext cx="624839" cy="569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458461" y="6147309"/>
            <a:ext cx="1272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Hidrate-se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644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20240" y="1341119"/>
            <a:ext cx="7991856" cy="5327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3273842" y="614149"/>
            <a:ext cx="5215066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Saúde do Coração - Aterosclerose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13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20240" y="1412746"/>
            <a:ext cx="7703820" cy="5327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3273842" y="614149"/>
            <a:ext cx="5215066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Saúde do Coração - Aterosclerose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12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3273842" y="614149"/>
            <a:ext cx="5215066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Saúde do Coração - Arteriosclerose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object 19"/>
          <p:cNvSpPr txBox="1"/>
          <p:nvPr/>
        </p:nvSpPr>
        <p:spPr>
          <a:xfrm>
            <a:off x="497305" y="2081281"/>
            <a:ext cx="4259285" cy="4457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4138">
              <a:lnSpc>
                <a:spcPct val="150000"/>
              </a:lnSpc>
              <a:spcBef>
                <a:spcPts val="100"/>
              </a:spcBef>
            </a:pPr>
            <a:r>
              <a:rPr lang="pt-BR" sz="2400" dirty="0" smtClean="0">
                <a:cs typeface="Ebrima"/>
              </a:rPr>
              <a:t>- A arteriosclerose pode causar danos a órgãos importantes ou até mesmo levar a morte do individuo.</a:t>
            </a:r>
          </a:p>
          <a:p>
            <a:pPr marL="12700" marR="5080" indent="260350">
              <a:lnSpc>
                <a:spcPct val="150000"/>
              </a:lnSpc>
              <a:spcBef>
                <a:spcPts val="100"/>
              </a:spcBef>
            </a:pPr>
            <a:r>
              <a:rPr lang="pt-BR" sz="2400" dirty="0" smtClean="0">
                <a:cs typeface="Ebrima"/>
              </a:rPr>
              <a:t>- Pode surgir nos primeiros anos de vida mas suas manifestações clinica ocorrem no individuo adulto.</a:t>
            </a:r>
            <a:endParaRPr sz="2400" dirty="0">
              <a:cs typeface="Ebrima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23</a:t>
            </a:fld>
            <a:endParaRPr lang="pt-BR"/>
          </a:p>
        </p:txBody>
      </p:sp>
      <p:pic>
        <p:nvPicPr>
          <p:cNvPr id="5122" name="Picture 2" descr="Notícias - Cr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68" y="1543988"/>
            <a:ext cx="6985698" cy="52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09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2583" y="1479808"/>
            <a:ext cx="8366951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5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pt-BR" sz="2400" spc="-10" dirty="0" smtClean="0">
                <a:ea typeface="Ebrima" panose="02000000000000000000" pitchFamily="2" charset="0"/>
                <a:cs typeface="Ebrima" panose="02000000000000000000" pitchFamily="2" charset="0"/>
              </a:rPr>
              <a:t>Diabetes </a:t>
            </a:r>
          </a:p>
          <a:p>
            <a:pPr marL="355600" indent="-343535">
              <a:lnSpc>
                <a:spcPct val="15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pt-BR" sz="2400" spc="-10" dirty="0" smtClean="0">
                <a:ea typeface="Ebrima" panose="02000000000000000000" pitchFamily="2" charset="0"/>
                <a:cs typeface="Ebrima" panose="02000000000000000000" pitchFamily="2" charset="0"/>
              </a:rPr>
              <a:t>Taxas elevadas de colesterol</a:t>
            </a:r>
          </a:p>
          <a:p>
            <a:pPr marL="355600" indent="-343535">
              <a:lnSpc>
                <a:spcPct val="15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pt-BR" sz="2400" spc="-10" dirty="0" smtClean="0">
                <a:ea typeface="Ebrima" panose="02000000000000000000" pitchFamily="2" charset="0"/>
                <a:cs typeface="Ebrima" panose="02000000000000000000" pitchFamily="2" charset="0"/>
              </a:rPr>
              <a:t>Antecedente familiar com histórico de infarto do miocárdio</a:t>
            </a:r>
          </a:p>
          <a:p>
            <a:pPr marL="355600" indent="-343535">
              <a:lnSpc>
                <a:spcPct val="15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pt-BR" sz="2400" spc="-10" dirty="0" smtClean="0">
                <a:ea typeface="Ebrima" panose="02000000000000000000" pitchFamily="2" charset="0"/>
                <a:cs typeface="Ebrima" panose="02000000000000000000" pitchFamily="2" charset="0"/>
              </a:rPr>
              <a:t>Obesidade</a:t>
            </a:r>
          </a:p>
          <a:p>
            <a:pPr marL="355600" indent="-343535">
              <a:lnSpc>
                <a:spcPct val="15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pt-BR" sz="2400" spc="-10" dirty="0" smtClean="0">
                <a:ea typeface="Ebrima" panose="02000000000000000000" pitchFamily="2" charset="0"/>
                <a:cs typeface="Ebrima" panose="02000000000000000000" pitchFamily="2" charset="0"/>
              </a:rPr>
              <a:t>Hipertensão</a:t>
            </a:r>
          </a:p>
          <a:p>
            <a:pPr marL="355600" indent="-343535">
              <a:lnSpc>
                <a:spcPct val="15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pt-BR" sz="2400" spc="-10" dirty="0" smtClean="0">
                <a:ea typeface="Ebrima" panose="02000000000000000000" pitchFamily="2" charset="0"/>
                <a:cs typeface="Ebrima" panose="02000000000000000000" pitchFamily="2" charset="0"/>
              </a:rPr>
              <a:t>Estresse</a:t>
            </a:r>
          </a:p>
          <a:p>
            <a:pPr marL="355600" indent="-343535">
              <a:lnSpc>
                <a:spcPct val="15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pt-BR" sz="2400" spc="-10" dirty="0" smtClean="0">
                <a:ea typeface="Ebrima" panose="02000000000000000000" pitchFamily="2" charset="0"/>
                <a:cs typeface="Ebrima" panose="02000000000000000000" pitchFamily="2" charset="0"/>
              </a:rPr>
              <a:t>Sedentarismo</a:t>
            </a:r>
          </a:p>
          <a:p>
            <a:pPr marL="355600" indent="-343535">
              <a:lnSpc>
                <a:spcPct val="15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pt-BR" sz="2400" spc="-10" dirty="0" smtClean="0">
                <a:ea typeface="Ebrima" panose="02000000000000000000" pitchFamily="2" charset="0"/>
                <a:cs typeface="Ebrima" panose="02000000000000000000" pitchFamily="2" charset="0"/>
              </a:rPr>
              <a:t>Alimentação inadequada</a:t>
            </a:r>
            <a:endParaRPr sz="24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3273842" y="614149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Saúde do Coração – Obstrução dos vasos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24</a:t>
            </a:fld>
            <a:endParaRPr lang="pt-BR"/>
          </a:p>
        </p:txBody>
      </p:sp>
      <p:pic>
        <p:nvPicPr>
          <p:cNvPr id="6148" name="Picture 4" descr="MCD – Medicina e Segurança do Trabal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52" y="3155030"/>
            <a:ext cx="5349668" cy="356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84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7588" y="1479808"/>
            <a:ext cx="6763713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 algn="just">
              <a:lnSpc>
                <a:spcPct val="150000"/>
              </a:lnSpc>
              <a:buFontTx/>
              <a:buChar char="-"/>
              <a:tabLst>
                <a:tab pos="355600" algn="l"/>
                <a:tab pos="356235" algn="l"/>
              </a:tabLst>
            </a:pPr>
            <a:r>
              <a:rPr lang="pt-BR" sz="2400" spc="-5" dirty="0" smtClean="0">
                <a:cs typeface="Ebrima"/>
              </a:rPr>
              <a:t>Os sintomas se manifestam de diferentes formas:</a:t>
            </a:r>
          </a:p>
          <a:p>
            <a:pPr marL="12065" algn="just">
              <a:lnSpc>
                <a:spcPct val="150000"/>
              </a:lnSpc>
              <a:tabLst>
                <a:tab pos="355600" algn="l"/>
                <a:tab pos="356235" algn="l"/>
              </a:tabLst>
            </a:pPr>
            <a:endParaRPr lang="pt-BR" sz="2400" spc="-5" dirty="0" smtClean="0">
              <a:cs typeface="Ebrima"/>
            </a:endParaRPr>
          </a:p>
          <a:p>
            <a:pPr marL="12065" algn="just">
              <a:lnSpc>
                <a:spcPct val="150000"/>
              </a:lnSpc>
              <a:tabLst>
                <a:tab pos="355600" algn="l"/>
                <a:tab pos="356235" algn="l"/>
              </a:tabLst>
            </a:pPr>
            <a:r>
              <a:rPr lang="pt-BR" sz="2400" spc="-5" dirty="0" smtClean="0">
                <a:cs typeface="Ebrima"/>
              </a:rPr>
              <a:t>1. assintomáticos</a:t>
            </a:r>
          </a:p>
          <a:p>
            <a:pPr marL="12065" algn="just">
              <a:lnSpc>
                <a:spcPct val="150000"/>
              </a:lnSpc>
              <a:tabLst>
                <a:tab pos="355600" algn="l"/>
                <a:tab pos="356235" algn="l"/>
              </a:tabLst>
            </a:pPr>
            <a:r>
              <a:rPr lang="pt-BR" sz="2400" spc="-5" dirty="0" smtClean="0">
                <a:cs typeface="Ebrima"/>
              </a:rPr>
              <a:t>2. angina reforçada em esforço físico</a:t>
            </a:r>
          </a:p>
          <a:p>
            <a:pPr marL="12065" algn="just">
              <a:lnSpc>
                <a:spcPct val="150000"/>
              </a:lnSpc>
              <a:tabLst>
                <a:tab pos="355600" algn="l"/>
                <a:tab pos="356235" algn="l"/>
              </a:tabLst>
            </a:pPr>
            <a:r>
              <a:rPr lang="pt-BR" sz="2400" spc="-5" dirty="0" smtClean="0">
                <a:cs typeface="Ebrima"/>
              </a:rPr>
              <a:t>3. síndrome coronária aguda</a:t>
            </a:r>
          </a:p>
          <a:p>
            <a:pPr marL="12065" algn="just">
              <a:lnSpc>
                <a:spcPct val="150000"/>
              </a:lnSpc>
              <a:tabLst>
                <a:tab pos="355600" algn="l"/>
                <a:tab pos="356235" algn="l"/>
              </a:tabLst>
            </a:pPr>
            <a:r>
              <a:rPr lang="pt-BR" sz="2400" spc="-5" dirty="0" smtClean="0">
                <a:cs typeface="Ebrima"/>
              </a:rPr>
              <a:t>4. infarto do miocárdio</a:t>
            </a:r>
          </a:p>
          <a:p>
            <a:pPr marL="12065" algn="just">
              <a:lnSpc>
                <a:spcPct val="150000"/>
              </a:lnSpc>
              <a:tabLst>
                <a:tab pos="355600" algn="l"/>
                <a:tab pos="356235" algn="l"/>
              </a:tabLst>
            </a:pPr>
            <a:r>
              <a:rPr lang="pt-BR" sz="2400" spc="-5" dirty="0" smtClean="0">
                <a:cs typeface="Ebrima"/>
              </a:rPr>
              <a:t>5. morte súbita</a:t>
            </a:r>
            <a:endParaRPr sz="2400" dirty="0">
              <a:cs typeface="Ebrima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3273842" y="614149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Saúde do Coração – Sintomas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25</a:t>
            </a:fld>
            <a:endParaRPr lang="pt-BR"/>
          </a:p>
        </p:txBody>
      </p:sp>
      <p:pic>
        <p:nvPicPr>
          <p:cNvPr id="7170" name="Picture 2" descr="Como acontece um infarto? - Ponto Biolo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50" y="2591137"/>
            <a:ext cx="6876500" cy="393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41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69540" y="2009140"/>
            <a:ext cx="21526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950" spc="475" dirty="0">
                <a:solidFill>
                  <a:srgbClr val="FFFFCC"/>
                </a:solidFill>
                <a:latin typeface="Symbol"/>
                <a:cs typeface="Symbol"/>
              </a:rPr>
              <a:t>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662" y="1655463"/>
            <a:ext cx="6424962" cy="504176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lang="pt-BR" sz="2400" spc="-5" dirty="0" smtClean="0">
                <a:cs typeface="Arial"/>
              </a:rPr>
              <a:t>- </a:t>
            </a:r>
            <a:r>
              <a:rPr sz="2400" spc="-5" dirty="0" err="1" smtClean="0">
                <a:cs typeface="Arial"/>
              </a:rPr>
              <a:t>Os</a:t>
            </a:r>
            <a:r>
              <a:rPr sz="2400" spc="-5" dirty="0" smtClean="0">
                <a:cs typeface="Arial"/>
              </a:rPr>
              <a:t> </a:t>
            </a:r>
            <a:r>
              <a:rPr sz="2400" dirty="0">
                <a:cs typeface="Arial"/>
              </a:rPr>
              <a:t>vasos </a:t>
            </a:r>
            <a:r>
              <a:rPr sz="2400" spc="-5" dirty="0">
                <a:cs typeface="Arial"/>
              </a:rPr>
              <a:t>sanguíneos </a:t>
            </a:r>
            <a:r>
              <a:rPr sz="2400" dirty="0">
                <a:cs typeface="Arial"/>
              </a:rPr>
              <a:t>são </a:t>
            </a:r>
            <a:r>
              <a:rPr sz="2400" spc="-5" dirty="0">
                <a:cs typeface="Arial"/>
              </a:rPr>
              <a:t>compostos de  camadas de </a:t>
            </a:r>
            <a:r>
              <a:rPr sz="2400" dirty="0">
                <a:cs typeface="Arial"/>
              </a:rPr>
              <a:t>músculo liso, </a:t>
            </a:r>
            <a:r>
              <a:rPr sz="2400" spc="-5" dirty="0" err="1">
                <a:cs typeface="Arial"/>
              </a:rPr>
              <a:t>tecido</a:t>
            </a:r>
            <a:r>
              <a:rPr sz="2400" spc="-5" dirty="0">
                <a:cs typeface="Arial"/>
              </a:rPr>
              <a:t> </a:t>
            </a:r>
            <a:r>
              <a:rPr sz="2400" spc="-5" dirty="0" err="1" smtClean="0">
                <a:cs typeface="Arial"/>
              </a:rPr>
              <a:t>conjuntivo</a:t>
            </a:r>
            <a:r>
              <a:rPr sz="2400" spc="-5" dirty="0" smtClean="0">
                <a:cs typeface="Arial"/>
              </a:rPr>
              <a:t> </a:t>
            </a:r>
            <a:r>
              <a:rPr sz="2400" spc="-5" dirty="0">
                <a:cs typeface="Arial"/>
              </a:rPr>
              <a:t>elástico </a:t>
            </a:r>
            <a:r>
              <a:rPr sz="2400" dirty="0">
                <a:cs typeface="Arial"/>
              </a:rPr>
              <a:t>e </a:t>
            </a:r>
            <a:r>
              <a:rPr sz="2400" spc="-5" dirty="0">
                <a:cs typeface="Arial"/>
              </a:rPr>
              <a:t>tecido conjuntivo fibroso, </a:t>
            </a:r>
            <a:r>
              <a:rPr sz="2400" dirty="0">
                <a:cs typeface="Arial"/>
              </a:rPr>
              <a:t>e  </a:t>
            </a:r>
            <a:r>
              <a:rPr sz="2400" spc="-5" dirty="0">
                <a:cs typeface="Arial"/>
              </a:rPr>
              <a:t>de</a:t>
            </a:r>
            <a:r>
              <a:rPr sz="2400" spc="5" dirty="0">
                <a:cs typeface="Arial"/>
              </a:rPr>
              <a:t> </a:t>
            </a:r>
            <a:r>
              <a:rPr sz="2400" spc="-5" dirty="0" err="1">
                <a:cs typeface="Arial"/>
              </a:rPr>
              <a:t>endotélio</a:t>
            </a:r>
            <a:r>
              <a:rPr sz="2400" spc="-5" dirty="0" smtClean="0">
                <a:cs typeface="Arial"/>
              </a:rPr>
              <a:t>.</a:t>
            </a:r>
            <a:endParaRPr lang="pt-BR" sz="2400" spc="-5" dirty="0" smtClean="0">
              <a:cs typeface="Arial"/>
            </a:endParaRPr>
          </a:p>
          <a:p>
            <a:pPr marL="12700" marR="5080" algn="just">
              <a:lnSpc>
                <a:spcPct val="150000"/>
              </a:lnSpc>
            </a:pPr>
            <a:r>
              <a:rPr lang="pt-BR" sz="2400" spc="-5" dirty="0" smtClean="0">
                <a:cs typeface="Arial"/>
              </a:rPr>
              <a:t>- Os </a:t>
            </a:r>
            <a:r>
              <a:rPr lang="pt-BR" sz="2400" dirty="0">
                <a:cs typeface="Arial"/>
              </a:rPr>
              <a:t>vasos </a:t>
            </a:r>
            <a:r>
              <a:rPr lang="pt-BR" sz="2400" spc="-5" dirty="0">
                <a:cs typeface="Arial"/>
              </a:rPr>
              <a:t>sanguíneos </a:t>
            </a:r>
            <a:r>
              <a:rPr lang="pt-BR" sz="2400" dirty="0">
                <a:cs typeface="Arial"/>
              </a:rPr>
              <a:t>contêm músculo  </a:t>
            </a:r>
            <a:r>
              <a:rPr lang="pt-BR" sz="2400" spc="-5" dirty="0">
                <a:cs typeface="Arial"/>
              </a:rPr>
              <a:t>liso organizado em camadas circulares ou  </a:t>
            </a:r>
            <a:r>
              <a:rPr lang="pt-BR" sz="2400" spc="-5" dirty="0" smtClean="0">
                <a:cs typeface="Arial"/>
              </a:rPr>
              <a:t>espirais</a:t>
            </a:r>
          </a:p>
          <a:p>
            <a:pPr marL="12700" marR="5080" algn="just">
              <a:lnSpc>
                <a:spcPct val="150000"/>
              </a:lnSpc>
            </a:pPr>
            <a:r>
              <a:rPr lang="pt-BR" sz="2400" spc="-10" dirty="0" smtClean="0">
                <a:cs typeface="Arial"/>
              </a:rPr>
              <a:t>- Na </a:t>
            </a:r>
            <a:r>
              <a:rPr lang="pt-BR" sz="2400" dirty="0">
                <a:cs typeface="Arial"/>
              </a:rPr>
              <a:t>maioria </a:t>
            </a:r>
            <a:r>
              <a:rPr lang="pt-BR" sz="2400" spc="-5" dirty="0">
                <a:cs typeface="Arial"/>
              </a:rPr>
              <a:t>dos vasos sanguíneos, </a:t>
            </a:r>
            <a:r>
              <a:rPr lang="pt-BR" sz="2400" spc="5" dirty="0">
                <a:cs typeface="Arial"/>
              </a:rPr>
              <a:t>as </a:t>
            </a:r>
            <a:r>
              <a:rPr lang="pt-BR" sz="2400" dirty="0" smtClean="0">
                <a:cs typeface="Arial"/>
              </a:rPr>
              <a:t>cé</a:t>
            </a:r>
            <a:r>
              <a:rPr lang="pt-BR" sz="2400" spc="-5" dirty="0" smtClean="0">
                <a:cs typeface="Arial"/>
              </a:rPr>
              <a:t>lulas </a:t>
            </a:r>
            <a:r>
              <a:rPr lang="pt-BR" sz="2400" spc="-5" dirty="0">
                <a:cs typeface="Arial"/>
              </a:rPr>
              <a:t>do </a:t>
            </a:r>
            <a:r>
              <a:rPr lang="pt-BR" sz="2400" dirty="0">
                <a:cs typeface="Arial"/>
              </a:rPr>
              <a:t>músculo liso mantém </a:t>
            </a:r>
            <a:r>
              <a:rPr lang="pt-BR" sz="2400" spc="-5" dirty="0">
                <a:cs typeface="Arial"/>
              </a:rPr>
              <a:t>um estado  de </a:t>
            </a:r>
            <a:r>
              <a:rPr lang="pt-BR" sz="2400" dirty="0">
                <a:cs typeface="Arial"/>
              </a:rPr>
              <a:t>contração </a:t>
            </a:r>
            <a:r>
              <a:rPr lang="pt-BR" sz="2400" spc="-5" dirty="0" smtClean="0">
                <a:cs typeface="Arial"/>
              </a:rPr>
              <a:t>parcial</a:t>
            </a:r>
            <a:r>
              <a:rPr lang="pt-BR" sz="2400" dirty="0" smtClean="0">
                <a:cs typeface="Arial"/>
              </a:rPr>
              <a:t> </a:t>
            </a:r>
            <a:r>
              <a:rPr lang="pt-BR" sz="2400" spc="-5" dirty="0">
                <a:cs typeface="Arial"/>
              </a:rPr>
              <a:t>tônus</a:t>
            </a:r>
            <a:r>
              <a:rPr lang="pt-BR" sz="2400" spc="45" dirty="0">
                <a:cs typeface="Arial"/>
              </a:rPr>
              <a:t> </a:t>
            </a:r>
            <a:r>
              <a:rPr lang="pt-BR" sz="2400" dirty="0">
                <a:cs typeface="Arial"/>
              </a:rPr>
              <a:t>muscular</a:t>
            </a:r>
            <a:r>
              <a:rPr lang="pt-BR" sz="2400" dirty="0" smtClean="0">
                <a:cs typeface="Arial"/>
              </a:rPr>
              <a:t>.</a:t>
            </a:r>
            <a:endParaRPr lang="pt-BR" sz="2400" dirty="0">
              <a:cs typeface="Arial"/>
            </a:endParaRPr>
          </a:p>
          <a:p>
            <a:pPr marL="12700" marR="5080" algn="just">
              <a:lnSpc>
                <a:spcPct val="150000"/>
              </a:lnSpc>
            </a:pPr>
            <a:endParaRPr sz="2400"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9540" y="3633471"/>
            <a:ext cx="21526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950" spc="475" dirty="0">
                <a:solidFill>
                  <a:srgbClr val="FFFFCC"/>
                </a:solidFill>
                <a:latin typeface="Symbol"/>
                <a:cs typeface="Symbol"/>
              </a:rPr>
              <a:t>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9540" y="4872991"/>
            <a:ext cx="21526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950" spc="475" dirty="0">
                <a:solidFill>
                  <a:srgbClr val="FFFFCC"/>
                </a:solidFill>
                <a:latin typeface="Symbol"/>
                <a:cs typeface="Symbol"/>
              </a:rPr>
              <a:t></a:t>
            </a:r>
            <a:endParaRPr sz="1950">
              <a:latin typeface="Symbol"/>
              <a:cs typeface="Symbol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3273842" y="614149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Fluxo Sanguíneo da Pressão Arterial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26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10" y="2559425"/>
            <a:ext cx="4366523" cy="27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12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4989" y="101601"/>
            <a:ext cx="5775960" cy="6614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989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68491" y="1795779"/>
            <a:ext cx="11546006" cy="203683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715" algn="just">
              <a:lnSpc>
                <a:spcPct val="90000"/>
              </a:lnSpc>
              <a:spcBef>
                <a:spcPts val="434"/>
              </a:spcBef>
            </a:pPr>
            <a:r>
              <a:rPr lang="pt-BR" sz="2400" spc="100" dirty="0" smtClean="0">
                <a:cs typeface="Arial"/>
              </a:rPr>
              <a:t>- </a:t>
            </a:r>
            <a:r>
              <a:rPr sz="2400" spc="100" dirty="0" err="1" smtClean="0">
                <a:cs typeface="Arial"/>
              </a:rPr>
              <a:t>Vasoconstrição</a:t>
            </a:r>
            <a:r>
              <a:rPr sz="2400" spc="100" dirty="0" smtClean="0">
                <a:cs typeface="Times New Roman"/>
              </a:rPr>
              <a:t> </a:t>
            </a:r>
            <a:r>
              <a:rPr sz="2400" spc="-5" dirty="0">
                <a:cs typeface="Arial"/>
              </a:rPr>
              <a:t>estreita </a:t>
            </a:r>
            <a:r>
              <a:rPr sz="2400" dirty="0">
                <a:cs typeface="Arial"/>
              </a:rPr>
              <a:t>o </a:t>
            </a:r>
            <a:r>
              <a:rPr sz="2400" spc="-5" dirty="0">
                <a:cs typeface="Arial"/>
              </a:rPr>
              <a:t>diâmetro da  luz do vaso sanguíneo (contração do </a:t>
            </a:r>
            <a:r>
              <a:rPr sz="2400" spc="-5" dirty="0" err="1" smtClean="0">
                <a:cs typeface="Arial"/>
              </a:rPr>
              <a:t>músculo</a:t>
            </a:r>
            <a:r>
              <a:rPr sz="2400" spc="-10" dirty="0" smtClean="0">
                <a:cs typeface="Arial"/>
              </a:rPr>
              <a:t> </a:t>
            </a:r>
            <a:r>
              <a:rPr sz="2400" dirty="0" err="1">
                <a:cs typeface="Arial"/>
              </a:rPr>
              <a:t>liso</a:t>
            </a:r>
            <a:r>
              <a:rPr sz="2400" dirty="0" smtClean="0">
                <a:cs typeface="Arial"/>
              </a:rPr>
              <a:t>)</a:t>
            </a:r>
            <a:endParaRPr lang="pt-BR" sz="2400" dirty="0" smtClean="0">
              <a:cs typeface="Arial"/>
            </a:endParaRPr>
          </a:p>
          <a:p>
            <a:pPr marL="12700" marR="5715" algn="just">
              <a:lnSpc>
                <a:spcPct val="90000"/>
              </a:lnSpc>
              <a:spcBef>
                <a:spcPts val="434"/>
              </a:spcBef>
            </a:pPr>
            <a:endParaRPr sz="2400" dirty="0"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685"/>
              </a:spcBef>
            </a:pPr>
            <a:r>
              <a:rPr lang="pt-BR" sz="2400" spc="105" dirty="0" smtClean="0">
                <a:cs typeface="Arial"/>
              </a:rPr>
              <a:t>- </a:t>
            </a:r>
            <a:r>
              <a:rPr sz="2400" spc="105" dirty="0" err="1" smtClean="0">
                <a:cs typeface="Arial"/>
              </a:rPr>
              <a:t>Vasodilatação</a:t>
            </a:r>
            <a:r>
              <a:rPr lang="pt-BR" sz="2400" spc="105" dirty="0" smtClean="0">
                <a:cs typeface="Arial"/>
              </a:rPr>
              <a:t> </a:t>
            </a:r>
            <a:r>
              <a:rPr sz="2400" dirty="0" err="1" smtClean="0">
                <a:cs typeface="Arial"/>
              </a:rPr>
              <a:t>alarga</a:t>
            </a:r>
            <a:r>
              <a:rPr sz="2400" dirty="0" smtClean="0">
                <a:cs typeface="Arial"/>
              </a:rPr>
              <a:t> </a:t>
            </a:r>
            <a:r>
              <a:rPr sz="2400" dirty="0">
                <a:cs typeface="Arial"/>
              </a:rPr>
              <a:t>o </a:t>
            </a:r>
            <a:r>
              <a:rPr sz="2400" spc="-5" dirty="0">
                <a:cs typeface="Arial"/>
              </a:rPr>
              <a:t>diâmetro da </a:t>
            </a:r>
            <a:r>
              <a:rPr sz="2400" dirty="0">
                <a:cs typeface="Arial"/>
              </a:rPr>
              <a:t>luz  </a:t>
            </a:r>
            <a:r>
              <a:rPr sz="2400" spc="-5" dirty="0">
                <a:cs typeface="Arial"/>
              </a:rPr>
              <a:t>do </a:t>
            </a:r>
            <a:r>
              <a:rPr sz="2400" dirty="0">
                <a:cs typeface="Arial"/>
              </a:rPr>
              <a:t>vaso </a:t>
            </a:r>
            <a:r>
              <a:rPr sz="2400" spc="-5" dirty="0">
                <a:cs typeface="Arial"/>
              </a:rPr>
              <a:t>sanguíneo (relaxamento do mús-  culo</a:t>
            </a:r>
            <a:r>
              <a:rPr sz="2400" spc="-10" dirty="0">
                <a:cs typeface="Arial"/>
              </a:rPr>
              <a:t> </a:t>
            </a:r>
            <a:r>
              <a:rPr sz="2400" dirty="0" err="1">
                <a:cs typeface="Arial"/>
              </a:rPr>
              <a:t>liso</a:t>
            </a:r>
            <a:r>
              <a:rPr sz="2400" dirty="0" smtClean="0">
                <a:cs typeface="Arial"/>
              </a:rPr>
              <a:t>)</a:t>
            </a:r>
            <a:endParaRPr lang="pt-BR" sz="2400" dirty="0" smtClean="0"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685"/>
              </a:spcBef>
            </a:pPr>
            <a:endParaRPr sz="2400" dirty="0">
              <a:cs typeface="Arial"/>
            </a:endParaRPr>
          </a:p>
          <a:p>
            <a:pPr marL="12700" algn="just">
              <a:spcBef>
                <a:spcPts val="360"/>
              </a:spcBef>
            </a:pPr>
            <a:r>
              <a:rPr lang="pt-BR" sz="2400" dirty="0" smtClean="0">
                <a:cs typeface="Arial"/>
              </a:rPr>
              <a:t>- </a:t>
            </a:r>
            <a:r>
              <a:rPr sz="2400" dirty="0" smtClean="0">
                <a:cs typeface="Arial"/>
              </a:rPr>
              <a:t>A</a:t>
            </a:r>
            <a:r>
              <a:rPr sz="2400" spc="254" dirty="0" smtClean="0">
                <a:cs typeface="Arial"/>
              </a:rPr>
              <a:t> </a:t>
            </a:r>
            <a:r>
              <a:rPr sz="2400" spc="-5" dirty="0">
                <a:cs typeface="Arial"/>
              </a:rPr>
              <a:t>contração</a:t>
            </a:r>
            <a:r>
              <a:rPr sz="2400" spc="430" dirty="0">
                <a:cs typeface="Arial"/>
              </a:rPr>
              <a:t> </a:t>
            </a:r>
            <a:r>
              <a:rPr sz="2400" spc="-5" dirty="0">
                <a:cs typeface="Arial"/>
              </a:rPr>
              <a:t>do</a:t>
            </a:r>
            <a:r>
              <a:rPr sz="2400" spc="425" dirty="0">
                <a:cs typeface="Arial"/>
              </a:rPr>
              <a:t> </a:t>
            </a:r>
            <a:r>
              <a:rPr sz="2400" dirty="0">
                <a:cs typeface="Arial"/>
              </a:rPr>
              <a:t>músculo</a:t>
            </a:r>
            <a:r>
              <a:rPr sz="2400" spc="420" dirty="0">
                <a:cs typeface="Arial"/>
              </a:rPr>
              <a:t> </a:t>
            </a:r>
            <a:r>
              <a:rPr sz="2400" dirty="0">
                <a:cs typeface="Arial"/>
              </a:rPr>
              <a:t>liso</a:t>
            </a:r>
            <a:r>
              <a:rPr sz="2400" spc="430" dirty="0">
                <a:cs typeface="Arial"/>
              </a:rPr>
              <a:t> </a:t>
            </a:r>
            <a:r>
              <a:rPr sz="2400" spc="-5" dirty="0" err="1">
                <a:cs typeface="Arial"/>
              </a:rPr>
              <a:t>depende</a:t>
            </a:r>
            <a:r>
              <a:rPr sz="2400" spc="434" dirty="0">
                <a:cs typeface="Arial"/>
              </a:rPr>
              <a:t> </a:t>
            </a:r>
            <a:r>
              <a:rPr sz="2400" spc="-5" dirty="0" smtClean="0">
                <a:cs typeface="Arial"/>
              </a:rPr>
              <a:t>da</a:t>
            </a:r>
            <a:r>
              <a:rPr lang="pt-BR" sz="2400" spc="-5" dirty="0" smtClean="0">
                <a:cs typeface="Arial"/>
              </a:rPr>
              <a:t> entrada de Ca++ através dos canais de Ca++</a:t>
            </a:r>
            <a:endParaRPr sz="2400" dirty="0">
              <a:cs typeface="Arial"/>
            </a:endParaRPr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Vasos Sanguíneos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28</a:t>
            </a:fld>
            <a:endParaRPr lang="pt-BR"/>
          </a:p>
        </p:txBody>
      </p:sp>
      <p:pic>
        <p:nvPicPr>
          <p:cNvPr id="8194" name="Picture 2" descr="UP pharma - Posts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14" y="4410784"/>
            <a:ext cx="6206815" cy="23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010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29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620674" y="3244334"/>
            <a:ext cx="509453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BR" b="1" dirty="0"/>
              <a:t>https://www.youtube.com/watch?v=lT6sGV6YkDw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/>
          <p:cNvSpPr txBox="1">
            <a:spLocks/>
          </p:cNvSpPr>
          <p:nvPr/>
        </p:nvSpPr>
        <p:spPr>
          <a:xfrm>
            <a:off x="2686057" y="689325"/>
            <a:ext cx="6963769" cy="422129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Vídeo – Fluxo sanguíneo – síndrome coronária 5´ 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318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889153" y="541930"/>
            <a:ext cx="5500997" cy="922871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OBJETIVO - AO FINAL...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461801" y="1832658"/>
            <a:ext cx="8161884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2800" b="1" dirty="0" smtClean="0"/>
              <a:t>Como funciona a Hemodinâmica ?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Aspectos do Sistema Circulatório ?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Componentes do Sangue, Saúde do Coração ?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Pressão Arterial 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4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39852" y="1404069"/>
            <a:ext cx="5446352" cy="5165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2545" algn="just">
              <a:lnSpc>
                <a:spcPct val="150000"/>
              </a:lnSpc>
              <a:spcBef>
                <a:spcPts val="100"/>
              </a:spcBef>
            </a:pPr>
            <a:r>
              <a:rPr lang="pt-BR" sz="2400" spc="-5" dirty="0" smtClean="0">
                <a:cs typeface="Arial"/>
              </a:rPr>
              <a:t>- O sistema arterial é formado pelas artérias e arteríolas.</a:t>
            </a:r>
          </a:p>
          <a:p>
            <a:pPr marL="50800" marR="42545" algn="just">
              <a:lnSpc>
                <a:spcPct val="150000"/>
              </a:lnSpc>
              <a:spcBef>
                <a:spcPts val="100"/>
              </a:spcBef>
            </a:pPr>
            <a:r>
              <a:rPr lang="pt-BR" sz="2400" spc="-5" dirty="0" smtClean="0">
                <a:cs typeface="Arial"/>
              </a:rPr>
              <a:t>- </a:t>
            </a:r>
            <a:r>
              <a:rPr sz="2400" spc="-5" dirty="0" err="1" smtClean="0">
                <a:cs typeface="Arial"/>
              </a:rPr>
              <a:t>Artérias</a:t>
            </a:r>
            <a:r>
              <a:rPr sz="2400" spc="-5" dirty="0" smtClean="0">
                <a:cs typeface="Arial"/>
              </a:rPr>
              <a:t> </a:t>
            </a:r>
            <a:r>
              <a:rPr sz="2400" spc="-5" dirty="0">
                <a:cs typeface="Arial"/>
              </a:rPr>
              <a:t>constituem os tubos de </a:t>
            </a:r>
            <a:r>
              <a:rPr sz="2400" dirty="0">
                <a:cs typeface="Arial"/>
              </a:rPr>
              <a:t>alta  </a:t>
            </a:r>
            <a:r>
              <a:rPr sz="2400" spc="-5" dirty="0">
                <a:cs typeface="Arial"/>
              </a:rPr>
              <a:t>pressão que </a:t>
            </a:r>
            <a:r>
              <a:rPr sz="2400" dirty="0">
                <a:cs typeface="Arial"/>
              </a:rPr>
              <a:t>impulsionam o sangue rico </a:t>
            </a:r>
            <a:r>
              <a:rPr sz="2400" spc="-5" dirty="0">
                <a:cs typeface="Arial"/>
              </a:rPr>
              <a:t>em  </a:t>
            </a:r>
            <a:r>
              <a:rPr sz="2400" spc="-185" dirty="0">
                <a:cs typeface="Arial"/>
              </a:rPr>
              <a:t>O</a:t>
            </a:r>
            <a:r>
              <a:rPr sz="2400" spc="-277" baseline="-24305" dirty="0">
                <a:cs typeface="Arial"/>
              </a:rPr>
              <a:t>2 </a:t>
            </a:r>
            <a:r>
              <a:rPr lang="pt-BR" sz="2400" spc="-277" baseline="-24305" dirty="0" smtClean="0">
                <a:cs typeface="Arial"/>
              </a:rPr>
              <a:t> </a:t>
            </a:r>
            <a:r>
              <a:rPr sz="2400" spc="-5" dirty="0" smtClean="0">
                <a:cs typeface="Arial"/>
              </a:rPr>
              <a:t>para </a:t>
            </a:r>
            <a:r>
              <a:rPr sz="2400" spc="-5" dirty="0">
                <a:cs typeface="Arial"/>
              </a:rPr>
              <a:t>os</a:t>
            </a:r>
            <a:r>
              <a:rPr sz="2400" spc="-25" dirty="0">
                <a:cs typeface="Arial"/>
              </a:rPr>
              <a:t> </a:t>
            </a:r>
            <a:r>
              <a:rPr sz="2400" spc="-5" dirty="0">
                <a:cs typeface="Arial"/>
              </a:rPr>
              <a:t>tecidos.</a:t>
            </a:r>
            <a:endParaRPr sz="2400" dirty="0">
              <a:cs typeface="Arial"/>
            </a:endParaRPr>
          </a:p>
          <a:p>
            <a:pPr marL="50800" marR="43180" algn="just">
              <a:lnSpc>
                <a:spcPct val="150000"/>
              </a:lnSpc>
              <a:spcBef>
                <a:spcPts val="1150"/>
              </a:spcBef>
            </a:pPr>
            <a:r>
              <a:rPr lang="pt-BR" sz="2400" spc="-5" dirty="0" smtClean="0">
                <a:cs typeface="Arial"/>
              </a:rPr>
              <a:t>- </a:t>
            </a:r>
            <a:r>
              <a:rPr sz="2400" spc="-5" dirty="0" smtClean="0">
                <a:cs typeface="Arial"/>
              </a:rPr>
              <a:t>As </a:t>
            </a:r>
            <a:r>
              <a:rPr sz="2400" spc="-5" dirty="0">
                <a:cs typeface="Arial"/>
              </a:rPr>
              <a:t>paredes das arteríolas contêm </a:t>
            </a:r>
            <a:r>
              <a:rPr sz="2400" dirty="0">
                <a:cs typeface="Arial"/>
              </a:rPr>
              <a:t>camadas  </a:t>
            </a:r>
            <a:r>
              <a:rPr sz="2400" spc="-5" dirty="0">
                <a:cs typeface="Arial"/>
              </a:rPr>
              <a:t>circulares de </a:t>
            </a:r>
            <a:r>
              <a:rPr sz="2400" dirty="0">
                <a:cs typeface="Arial"/>
              </a:rPr>
              <a:t>músculo liso </a:t>
            </a:r>
            <a:r>
              <a:rPr sz="2400" spc="-5" dirty="0">
                <a:cs typeface="Arial"/>
              </a:rPr>
              <a:t>que </a:t>
            </a:r>
            <a:r>
              <a:rPr sz="2400" dirty="0">
                <a:cs typeface="Arial"/>
              </a:rPr>
              <a:t>se </a:t>
            </a:r>
            <a:r>
              <a:rPr sz="2400" spc="-5" dirty="0">
                <a:cs typeface="Arial"/>
              </a:rPr>
              <a:t>contraem  ou relaxam </a:t>
            </a:r>
            <a:r>
              <a:rPr sz="2400" dirty="0">
                <a:cs typeface="Arial"/>
              </a:rPr>
              <a:t>com a </a:t>
            </a:r>
            <a:r>
              <a:rPr sz="2400" spc="-5" dirty="0">
                <a:cs typeface="Arial"/>
              </a:rPr>
              <a:t>finalidade de regular </a:t>
            </a:r>
            <a:r>
              <a:rPr sz="2400" dirty="0">
                <a:cs typeface="Arial"/>
              </a:rPr>
              <a:t>o  </a:t>
            </a:r>
            <a:r>
              <a:rPr sz="2400" spc="-5" dirty="0">
                <a:cs typeface="Arial"/>
              </a:rPr>
              <a:t>fluxo sanguíneo para </a:t>
            </a:r>
            <a:r>
              <a:rPr sz="2400" dirty="0">
                <a:cs typeface="Arial"/>
              </a:rPr>
              <a:t>a</a:t>
            </a:r>
            <a:r>
              <a:rPr sz="2400" spc="-10" dirty="0">
                <a:cs typeface="Arial"/>
              </a:rPr>
              <a:t> </a:t>
            </a:r>
            <a:r>
              <a:rPr sz="2400" spc="-5" dirty="0">
                <a:cs typeface="Arial"/>
              </a:rPr>
              <a:t>periferia.</a:t>
            </a:r>
            <a:endParaRPr sz="2400" dirty="0">
              <a:cs typeface="Arial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Vasos Sanguíneos – Pressão arterial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30</a:t>
            </a:fld>
            <a:endParaRPr lang="pt-BR"/>
          </a:p>
        </p:txBody>
      </p:sp>
      <p:pic>
        <p:nvPicPr>
          <p:cNvPr id="9218" name="Picture 2" descr="Qual é a pressão arterial normal? - MD.Saú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78" y="2233534"/>
            <a:ext cx="6065423" cy="325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96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97305" y="1533583"/>
            <a:ext cx="11091185" cy="310084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3970" algn="just">
              <a:lnSpc>
                <a:spcPct val="150000"/>
              </a:lnSpc>
              <a:spcBef>
                <a:spcPts val="480"/>
              </a:spcBef>
            </a:pPr>
            <a:r>
              <a:rPr lang="pt-BR" sz="2400" spc="-10" dirty="0" smtClean="0">
                <a:cs typeface="Arial"/>
              </a:rPr>
              <a:t>- </a:t>
            </a:r>
            <a:r>
              <a:rPr sz="2400" spc="-10" dirty="0" smtClean="0">
                <a:cs typeface="Arial"/>
              </a:rPr>
              <a:t>As </a:t>
            </a:r>
            <a:r>
              <a:rPr sz="2400" spc="-5" dirty="0">
                <a:cs typeface="Arial"/>
              </a:rPr>
              <a:t>arteríolas </a:t>
            </a:r>
            <a:r>
              <a:rPr sz="2400" dirty="0">
                <a:cs typeface="Arial"/>
              </a:rPr>
              <a:t>se ramificam e formam  vasos </a:t>
            </a:r>
            <a:r>
              <a:rPr sz="2400" spc="-5" dirty="0">
                <a:cs typeface="Arial"/>
              </a:rPr>
              <a:t>menores </a:t>
            </a:r>
            <a:r>
              <a:rPr sz="2400" dirty="0">
                <a:cs typeface="Arial"/>
              </a:rPr>
              <a:t>–</a:t>
            </a:r>
            <a:r>
              <a:rPr sz="2400" spc="35" dirty="0">
                <a:cs typeface="Arial"/>
              </a:rPr>
              <a:t> </a:t>
            </a:r>
            <a:r>
              <a:rPr sz="2400" dirty="0">
                <a:cs typeface="Arial"/>
              </a:rPr>
              <a:t>metarteríolas.</a:t>
            </a:r>
          </a:p>
          <a:p>
            <a:pPr marL="12700" marR="5080" algn="just">
              <a:lnSpc>
                <a:spcPct val="150000"/>
              </a:lnSpc>
              <a:spcBef>
                <a:spcPts val="655"/>
              </a:spcBef>
            </a:pPr>
            <a:r>
              <a:rPr lang="pt-BR" sz="2400" spc="-5" dirty="0" smtClean="0">
                <a:cs typeface="Arial"/>
              </a:rPr>
              <a:t>- </a:t>
            </a:r>
            <a:r>
              <a:rPr sz="2400" spc="-5" dirty="0" err="1" smtClean="0">
                <a:cs typeface="Arial"/>
              </a:rPr>
              <a:t>Esses</a:t>
            </a:r>
            <a:r>
              <a:rPr sz="2400" spc="-5" dirty="0" smtClean="0">
                <a:cs typeface="Arial"/>
              </a:rPr>
              <a:t> </a:t>
            </a:r>
            <a:r>
              <a:rPr sz="2400" spc="-5" dirty="0">
                <a:cs typeface="Arial"/>
              </a:rPr>
              <a:t>vasos </a:t>
            </a:r>
            <a:r>
              <a:rPr sz="2400" dirty="0">
                <a:cs typeface="Arial"/>
              </a:rPr>
              <a:t>terminam </a:t>
            </a:r>
            <a:r>
              <a:rPr sz="2400" spc="-5" dirty="0">
                <a:cs typeface="Arial"/>
              </a:rPr>
              <a:t>em </a:t>
            </a:r>
            <a:r>
              <a:rPr sz="2400" dirty="0">
                <a:cs typeface="Arial"/>
              </a:rPr>
              <a:t>uma </a:t>
            </a:r>
            <a:r>
              <a:rPr sz="2400" spc="-5" dirty="0">
                <a:cs typeface="Arial"/>
              </a:rPr>
              <a:t>rede de  </a:t>
            </a:r>
            <a:r>
              <a:rPr sz="2400" dirty="0">
                <a:cs typeface="Arial"/>
              </a:rPr>
              <a:t>vasos </a:t>
            </a:r>
            <a:r>
              <a:rPr sz="2400" spc="-5" dirty="0">
                <a:cs typeface="Arial"/>
              </a:rPr>
              <a:t>sanguíneos </a:t>
            </a:r>
            <a:r>
              <a:rPr sz="2400" dirty="0">
                <a:cs typeface="Arial"/>
              </a:rPr>
              <a:t>microscópios: </a:t>
            </a:r>
            <a:r>
              <a:rPr sz="2400" spc="-5" dirty="0" err="1" smtClean="0">
                <a:cs typeface="Arial"/>
              </a:rPr>
              <a:t>capila</a:t>
            </a:r>
            <a:r>
              <a:rPr sz="2400" dirty="0" err="1" smtClean="0">
                <a:cs typeface="Arial"/>
              </a:rPr>
              <a:t>res</a:t>
            </a:r>
            <a:endParaRPr lang="pt-BR" sz="2400" dirty="0" smtClean="0"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655"/>
              </a:spcBef>
            </a:pPr>
            <a:r>
              <a:rPr lang="pt-BR" sz="2400" spc="-10" dirty="0" smtClean="0">
                <a:cs typeface="Arial"/>
              </a:rPr>
              <a:t>- Um </a:t>
            </a:r>
            <a:r>
              <a:rPr lang="pt-BR" sz="2400" spc="-5" dirty="0">
                <a:cs typeface="Arial"/>
              </a:rPr>
              <a:t>esfíncter </a:t>
            </a:r>
            <a:r>
              <a:rPr lang="pt-BR" sz="2400" spc="-15" dirty="0" err="1">
                <a:cs typeface="Arial"/>
              </a:rPr>
              <a:t>pré</a:t>
            </a:r>
            <a:r>
              <a:rPr lang="pt-BR" sz="2400" spc="-15" dirty="0">
                <a:cs typeface="Arial"/>
              </a:rPr>
              <a:t>-capilar,  </a:t>
            </a:r>
            <a:r>
              <a:rPr lang="pt-BR" sz="2400" spc="-5" dirty="0">
                <a:cs typeface="Arial"/>
              </a:rPr>
              <a:t>um anel de  músculo </a:t>
            </a:r>
            <a:r>
              <a:rPr lang="pt-BR" sz="2400" dirty="0">
                <a:cs typeface="Arial"/>
              </a:rPr>
              <a:t>liso </a:t>
            </a:r>
            <a:r>
              <a:rPr lang="pt-BR" sz="2400" spc="-5" dirty="0">
                <a:cs typeface="Arial"/>
              </a:rPr>
              <a:t>que </a:t>
            </a:r>
            <a:r>
              <a:rPr lang="pt-BR" sz="2400" dirty="0">
                <a:cs typeface="Arial"/>
              </a:rPr>
              <a:t>circunda o vaso </a:t>
            </a:r>
            <a:r>
              <a:rPr lang="pt-BR" sz="2400" spc="-5" dirty="0">
                <a:cs typeface="Arial"/>
              </a:rPr>
              <a:t>em sua  </a:t>
            </a:r>
            <a:r>
              <a:rPr lang="pt-BR" sz="2400" dirty="0">
                <a:cs typeface="Arial"/>
              </a:rPr>
              <a:t>origem, </a:t>
            </a:r>
            <a:r>
              <a:rPr lang="pt-BR" sz="2400" spc="-5" dirty="0">
                <a:cs typeface="Arial"/>
              </a:rPr>
              <a:t>controla </a:t>
            </a:r>
            <a:r>
              <a:rPr lang="pt-BR" sz="2400" dirty="0">
                <a:cs typeface="Arial"/>
              </a:rPr>
              <a:t>o </a:t>
            </a:r>
            <a:r>
              <a:rPr lang="pt-BR" sz="2400" spc="-5" dirty="0">
                <a:cs typeface="Arial"/>
              </a:rPr>
              <a:t>diâmetro do</a:t>
            </a:r>
            <a:r>
              <a:rPr lang="pt-BR" sz="2400" spc="-15" dirty="0">
                <a:cs typeface="Arial"/>
              </a:rPr>
              <a:t> </a:t>
            </a:r>
            <a:r>
              <a:rPr lang="pt-BR" sz="2400" spc="-20" dirty="0">
                <a:cs typeface="Arial"/>
              </a:rPr>
              <a:t>capilar.</a:t>
            </a:r>
            <a:endParaRPr lang="pt-BR" sz="2400" dirty="0"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655"/>
              </a:spcBef>
            </a:pPr>
            <a:endParaRPr sz="2400" dirty="0">
              <a:cs typeface="Arial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Vasos Sanguíneos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31</a:t>
            </a:fld>
            <a:endParaRPr lang="pt-BR"/>
          </a:p>
        </p:txBody>
      </p:sp>
      <p:pic>
        <p:nvPicPr>
          <p:cNvPr id="10242" name="Picture 2" descr="Arteríola – Wikipédia, a enciclopédia liv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22" y="3511136"/>
            <a:ext cx="5267794" cy="321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13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97305" y="1814896"/>
            <a:ext cx="4625918" cy="402353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434"/>
              </a:spcBef>
            </a:pPr>
            <a:r>
              <a:rPr lang="pt-BR" sz="2400" spc="-5" dirty="0" smtClean="0">
                <a:cs typeface="Arial"/>
              </a:rPr>
              <a:t>- </a:t>
            </a:r>
            <a:r>
              <a:rPr sz="2400" spc="-5" dirty="0" err="1" smtClean="0">
                <a:cs typeface="Arial"/>
              </a:rPr>
              <a:t>Pressão</a:t>
            </a:r>
            <a:r>
              <a:rPr sz="2400" spc="-5" dirty="0" smtClean="0">
                <a:cs typeface="Arial"/>
              </a:rPr>
              <a:t> </a:t>
            </a:r>
            <a:r>
              <a:rPr sz="2400" spc="-5" dirty="0">
                <a:cs typeface="Arial"/>
              </a:rPr>
              <a:t>sanguínea </a:t>
            </a:r>
            <a:r>
              <a:rPr sz="2400" dirty="0">
                <a:cs typeface="Arial"/>
              </a:rPr>
              <a:t>é a força </a:t>
            </a:r>
            <a:r>
              <a:rPr sz="2400" spc="-5" dirty="0">
                <a:cs typeface="Arial"/>
              </a:rPr>
              <a:t>que </a:t>
            </a:r>
            <a:r>
              <a:rPr sz="2400" dirty="0">
                <a:cs typeface="Arial"/>
              </a:rPr>
              <a:t>o </a:t>
            </a:r>
            <a:r>
              <a:rPr sz="2400" spc="-5" dirty="0" err="1" smtClean="0">
                <a:cs typeface="Arial"/>
              </a:rPr>
              <a:t>san</a:t>
            </a:r>
            <a:r>
              <a:rPr sz="2400" dirty="0" err="1" smtClean="0">
                <a:cs typeface="Arial"/>
              </a:rPr>
              <a:t>gue</a:t>
            </a:r>
            <a:r>
              <a:rPr sz="2400" dirty="0" smtClean="0">
                <a:cs typeface="Arial"/>
              </a:rPr>
              <a:t> </a:t>
            </a:r>
            <a:r>
              <a:rPr sz="2400" spc="-5" dirty="0">
                <a:cs typeface="Arial"/>
              </a:rPr>
              <a:t>exerce contra </a:t>
            </a:r>
            <a:r>
              <a:rPr sz="2400" dirty="0">
                <a:cs typeface="Arial"/>
              </a:rPr>
              <a:t>a </a:t>
            </a:r>
            <a:r>
              <a:rPr sz="2400" spc="-5" dirty="0">
                <a:cs typeface="Arial"/>
              </a:rPr>
              <a:t>parede do </a:t>
            </a:r>
            <a:r>
              <a:rPr sz="2400" dirty="0" err="1">
                <a:cs typeface="Arial"/>
              </a:rPr>
              <a:t>vaso</a:t>
            </a:r>
            <a:r>
              <a:rPr sz="2400" dirty="0">
                <a:cs typeface="Arial"/>
              </a:rPr>
              <a:t> </a:t>
            </a:r>
            <a:r>
              <a:rPr sz="2400" spc="-5" dirty="0" err="1" smtClean="0">
                <a:cs typeface="Arial"/>
              </a:rPr>
              <a:t>sanguíneo</a:t>
            </a:r>
            <a:r>
              <a:rPr sz="2400" spc="-5" dirty="0">
                <a:cs typeface="Arial"/>
              </a:rPr>
              <a:t>.</a:t>
            </a:r>
            <a:endParaRPr sz="2400" dirty="0">
              <a:cs typeface="Arial"/>
            </a:endParaRPr>
          </a:p>
          <a:p>
            <a:pPr marL="12700" marR="5715" algn="just">
              <a:lnSpc>
                <a:spcPct val="150000"/>
              </a:lnSpc>
              <a:spcBef>
                <a:spcPts val="725"/>
              </a:spcBef>
            </a:pPr>
            <a:r>
              <a:rPr lang="pt-BR" sz="2400" spc="-5" dirty="0" smtClean="0">
                <a:cs typeface="Arial"/>
              </a:rPr>
              <a:t>- </a:t>
            </a:r>
            <a:r>
              <a:rPr sz="2400" spc="-5" dirty="0" err="1" smtClean="0">
                <a:cs typeface="Arial"/>
              </a:rPr>
              <a:t>Esta</a:t>
            </a:r>
            <a:r>
              <a:rPr sz="2400" spc="-5" dirty="0" smtClean="0">
                <a:cs typeface="Arial"/>
              </a:rPr>
              <a:t> </a:t>
            </a:r>
            <a:r>
              <a:rPr sz="2400" dirty="0">
                <a:cs typeface="Arial"/>
              </a:rPr>
              <a:t>força condutora </a:t>
            </a:r>
            <a:r>
              <a:rPr sz="2400" spc="-5" dirty="0">
                <a:cs typeface="Arial"/>
              </a:rPr>
              <a:t>do </a:t>
            </a:r>
            <a:r>
              <a:rPr sz="2400" spc="-10" dirty="0">
                <a:cs typeface="Arial"/>
              </a:rPr>
              <a:t>fluxo </a:t>
            </a:r>
            <a:r>
              <a:rPr sz="2400" spc="-5" dirty="0">
                <a:cs typeface="Arial"/>
              </a:rPr>
              <a:t>sanguíneo </a:t>
            </a:r>
            <a:r>
              <a:rPr sz="2400" dirty="0">
                <a:cs typeface="Arial"/>
              </a:rPr>
              <a:t>é  causada </a:t>
            </a:r>
            <a:r>
              <a:rPr sz="2400" spc="-5" dirty="0">
                <a:cs typeface="Arial"/>
              </a:rPr>
              <a:t>pela </a:t>
            </a:r>
            <a:r>
              <a:rPr sz="2400" spc="-5" dirty="0" err="1">
                <a:cs typeface="Arial"/>
              </a:rPr>
              <a:t>contração</a:t>
            </a:r>
            <a:r>
              <a:rPr sz="2400" spc="-10" dirty="0">
                <a:cs typeface="Arial"/>
              </a:rPr>
              <a:t> </a:t>
            </a:r>
            <a:r>
              <a:rPr sz="2400" spc="-15" dirty="0" smtClean="0">
                <a:cs typeface="Arial"/>
              </a:rPr>
              <a:t>ventricular</a:t>
            </a:r>
            <a:r>
              <a:rPr lang="pt-BR" sz="2400" spc="-15" dirty="0" smtClean="0">
                <a:cs typeface="Arial"/>
              </a:rPr>
              <a:t> (</a:t>
            </a:r>
            <a:r>
              <a:rPr sz="2400" spc="80" dirty="0" err="1" smtClean="0">
                <a:cs typeface="Arial"/>
              </a:rPr>
              <a:t>distensão</a:t>
            </a:r>
            <a:r>
              <a:rPr sz="2400" spc="-5" dirty="0" smtClean="0">
                <a:cs typeface="Arial"/>
              </a:rPr>
              <a:t> </a:t>
            </a:r>
            <a:r>
              <a:rPr sz="2400" spc="-5" dirty="0">
                <a:cs typeface="Arial"/>
              </a:rPr>
              <a:t>das  </a:t>
            </a:r>
            <a:r>
              <a:rPr sz="2400" spc="80" dirty="0" err="1" smtClean="0">
                <a:cs typeface="Arial"/>
              </a:rPr>
              <a:t>artérias</a:t>
            </a:r>
            <a:r>
              <a:rPr lang="pt-BR" sz="2400" spc="80" dirty="0">
                <a:cs typeface="Arial"/>
              </a:rPr>
              <a:t> </a:t>
            </a:r>
            <a:r>
              <a:rPr sz="2400" spc="80" dirty="0" err="1" smtClean="0">
                <a:cs typeface="Arial"/>
              </a:rPr>
              <a:t>relaxamento</a:t>
            </a:r>
            <a:r>
              <a:rPr lang="pt-BR" sz="2400" spc="80" dirty="0" smtClean="0">
                <a:cs typeface="Arial"/>
              </a:rPr>
              <a:t>).</a:t>
            </a:r>
            <a:endParaRPr lang="pt-BR" sz="2400" dirty="0">
              <a:cs typeface="Arial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Pressão Arterial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32</a:t>
            </a:fld>
            <a:endParaRPr lang="pt-BR"/>
          </a:p>
        </p:txBody>
      </p:sp>
      <p:pic>
        <p:nvPicPr>
          <p:cNvPr id="11266" name="Picture 2" descr="Etapa 1: O que é pressão sanguínea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52" y="1332300"/>
            <a:ext cx="6235908" cy="498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77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6740" y="214629"/>
            <a:ext cx="8524240" cy="639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653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97305" y="2268101"/>
            <a:ext cx="3876412" cy="364792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6350" algn="just">
              <a:lnSpc>
                <a:spcPct val="150000"/>
              </a:lnSpc>
              <a:spcBef>
                <a:spcPts val="434"/>
              </a:spcBef>
            </a:pPr>
            <a:r>
              <a:rPr lang="pt-BR" sz="2200" dirty="0" smtClean="0">
                <a:cs typeface="Arial"/>
              </a:rPr>
              <a:t>- </a:t>
            </a:r>
            <a:r>
              <a:rPr sz="2200" dirty="0" smtClean="0">
                <a:cs typeface="Arial"/>
              </a:rPr>
              <a:t>A </a:t>
            </a:r>
            <a:r>
              <a:rPr sz="2200" spc="-5" dirty="0">
                <a:cs typeface="Arial"/>
              </a:rPr>
              <a:t>pressão arterial na circulação </a:t>
            </a:r>
            <a:r>
              <a:rPr sz="2200" dirty="0">
                <a:cs typeface="Arial"/>
              </a:rPr>
              <a:t>sistêmica  é mais alta </a:t>
            </a:r>
            <a:r>
              <a:rPr sz="2200" spc="-5" dirty="0">
                <a:cs typeface="Arial"/>
              </a:rPr>
              <a:t>nas artérias </a:t>
            </a:r>
            <a:r>
              <a:rPr sz="2200" dirty="0">
                <a:cs typeface="Arial"/>
              </a:rPr>
              <a:t>e mais </a:t>
            </a:r>
            <a:r>
              <a:rPr sz="2200" spc="-10" dirty="0">
                <a:cs typeface="Arial"/>
              </a:rPr>
              <a:t>baixa </a:t>
            </a:r>
            <a:r>
              <a:rPr sz="2200" dirty="0">
                <a:cs typeface="Arial"/>
              </a:rPr>
              <a:t>nas  </a:t>
            </a:r>
            <a:r>
              <a:rPr sz="2200" spc="-5" dirty="0">
                <a:cs typeface="Arial"/>
              </a:rPr>
              <a:t>veias.</a:t>
            </a:r>
            <a:endParaRPr sz="2200" dirty="0">
              <a:cs typeface="Arial"/>
            </a:endParaRPr>
          </a:p>
          <a:p>
            <a:pPr marL="12700" marR="6350" algn="just">
              <a:lnSpc>
                <a:spcPct val="150000"/>
              </a:lnSpc>
              <a:spcBef>
                <a:spcPts val="685"/>
              </a:spcBef>
            </a:pPr>
            <a:r>
              <a:rPr lang="pt-BR" sz="2200" dirty="0" smtClean="0">
                <a:cs typeface="Arial"/>
              </a:rPr>
              <a:t>- </a:t>
            </a:r>
            <a:r>
              <a:rPr sz="2200" dirty="0" smtClean="0">
                <a:cs typeface="Arial"/>
              </a:rPr>
              <a:t>A </a:t>
            </a:r>
            <a:r>
              <a:rPr sz="2200" dirty="0">
                <a:cs typeface="Arial"/>
              </a:rPr>
              <a:t>diminuição </a:t>
            </a:r>
            <a:r>
              <a:rPr sz="2200" spc="-5" dirty="0">
                <a:cs typeface="Arial"/>
              </a:rPr>
              <a:t>na pressão ocorre porque </a:t>
            </a:r>
            <a:r>
              <a:rPr sz="2200" dirty="0">
                <a:cs typeface="Arial"/>
              </a:rPr>
              <a:t>a  </a:t>
            </a:r>
            <a:r>
              <a:rPr sz="2200" spc="-5" dirty="0">
                <a:cs typeface="Arial"/>
              </a:rPr>
              <a:t>energia </a:t>
            </a:r>
            <a:r>
              <a:rPr sz="2200" dirty="0">
                <a:cs typeface="Arial"/>
              </a:rPr>
              <a:t>é </a:t>
            </a:r>
            <a:r>
              <a:rPr sz="2200" spc="-5" dirty="0">
                <a:cs typeface="Arial"/>
              </a:rPr>
              <a:t>perdida devido </a:t>
            </a:r>
            <a:r>
              <a:rPr sz="2200" dirty="0">
                <a:cs typeface="Arial"/>
              </a:rPr>
              <a:t>à </a:t>
            </a:r>
            <a:r>
              <a:rPr sz="2200" spc="-5" dirty="0">
                <a:cs typeface="Arial"/>
              </a:rPr>
              <a:t>resistência </a:t>
            </a:r>
            <a:r>
              <a:rPr sz="2200" dirty="0">
                <a:cs typeface="Arial"/>
              </a:rPr>
              <a:t>dos  vasos </a:t>
            </a:r>
            <a:r>
              <a:rPr sz="2200" spc="-5" dirty="0">
                <a:cs typeface="Arial"/>
              </a:rPr>
              <a:t>ao </a:t>
            </a:r>
            <a:r>
              <a:rPr sz="2200" spc="-10" dirty="0">
                <a:cs typeface="Arial"/>
              </a:rPr>
              <a:t>fluxo</a:t>
            </a:r>
            <a:r>
              <a:rPr sz="2200" dirty="0">
                <a:cs typeface="Arial"/>
              </a:rPr>
              <a:t> </a:t>
            </a:r>
            <a:r>
              <a:rPr sz="2200" spc="-5" dirty="0" err="1">
                <a:cs typeface="Arial"/>
              </a:rPr>
              <a:t>sanguíneo</a:t>
            </a:r>
            <a:r>
              <a:rPr sz="2200" spc="-5" dirty="0" smtClean="0">
                <a:cs typeface="Arial"/>
              </a:rPr>
              <a:t>.</a:t>
            </a:r>
            <a:endParaRPr sz="2200" dirty="0">
              <a:cs typeface="Arial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Pressão Arterial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34</a:t>
            </a:fld>
            <a:endParaRPr lang="pt-BR"/>
          </a:p>
        </p:txBody>
      </p:sp>
      <p:pic>
        <p:nvPicPr>
          <p:cNvPr id="12290" name="Picture 2" descr="Sistema cardiovascular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59" y="2138232"/>
            <a:ext cx="6791881" cy="42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09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042" y="1727524"/>
            <a:ext cx="6370341" cy="4993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35</a:t>
            </a:fld>
            <a:endParaRPr lang="pt-BR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Pressão Arterial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7233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32012" y="1971040"/>
            <a:ext cx="11027391" cy="303672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647065" marR="30480">
              <a:lnSpc>
                <a:spcPct val="150000"/>
              </a:lnSpc>
              <a:spcBef>
                <a:spcPts val="480"/>
              </a:spcBef>
              <a:tabLst>
                <a:tab pos="2128520" algn="l"/>
                <a:tab pos="5612765" algn="l"/>
                <a:tab pos="6224905" algn="l"/>
              </a:tabLst>
            </a:pPr>
            <a:r>
              <a:rPr sz="2400" spc="-5" dirty="0" err="1" smtClean="0">
                <a:cs typeface="Arial"/>
              </a:rPr>
              <a:t>Fatores</a:t>
            </a:r>
            <a:r>
              <a:rPr sz="2400" spc="-5" dirty="0" smtClean="0">
                <a:cs typeface="Arial"/>
              </a:rPr>
              <a:t> </a:t>
            </a:r>
            <a:r>
              <a:rPr sz="2400" spc="-5" dirty="0">
                <a:cs typeface="Arial"/>
              </a:rPr>
              <a:t>que podem</a:t>
            </a:r>
            <a:r>
              <a:rPr sz="2400" spc="10" dirty="0">
                <a:cs typeface="Arial"/>
              </a:rPr>
              <a:t> </a:t>
            </a:r>
            <a:r>
              <a:rPr sz="2400" spc="-5" dirty="0" err="1">
                <a:cs typeface="Arial"/>
              </a:rPr>
              <a:t>influenciar</a:t>
            </a:r>
            <a:r>
              <a:rPr sz="2400" spc="-5" dirty="0" smtClean="0">
                <a:cs typeface="Arial"/>
              </a:rPr>
              <a:t>:</a:t>
            </a:r>
            <a:endParaRPr lang="pt-BR" sz="2400" spc="-5" dirty="0" smtClean="0">
              <a:cs typeface="Arial"/>
            </a:endParaRPr>
          </a:p>
          <a:p>
            <a:pPr marL="647700" indent="-609600">
              <a:lnSpc>
                <a:spcPct val="150000"/>
              </a:lnSpc>
              <a:spcBef>
                <a:spcPts val="359"/>
              </a:spcBef>
              <a:buClr>
                <a:srgbClr val="000000"/>
              </a:buClr>
              <a:buAutoNum type="arabicPeriod"/>
              <a:tabLst>
                <a:tab pos="647065" algn="l"/>
                <a:tab pos="647700" algn="l"/>
              </a:tabLst>
            </a:pPr>
            <a:r>
              <a:rPr sz="2400" spc="-5" dirty="0" err="1" smtClean="0">
                <a:cs typeface="Arial"/>
              </a:rPr>
              <a:t>Bomba</a:t>
            </a:r>
            <a:r>
              <a:rPr sz="2400" spc="-5" dirty="0" smtClean="0">
                <a:cs typeface="Arial"/>
              </a:rPr>
              <a:t> </a:t>
            </a:r>
            <a:r>
              <a:rPr sz="2400" spc="-20" dirty="0" smtClean="0">
                <a:cs typeface="Arial"/>
              </a:rPr>
              <a:t>muscular</a:t>
            </a:r>
            <a:endParaRPr sz="2400" dirty="0">
              <a:cs typeface="Arial"/>
            </a:endParaRPr>
          </a:p>
          <a:p>
            <a:pPr marL="647700" indent="-609600">
              <a:lnSpc>
                <a:spcPct val="150000"/>
              </a:lnSpc>
              <a:spcBef>
                <a:spcPts val="359"/>
              </a:spcBef>
              <a:buClr>
                <a:srgbClr val="000000"/>
              </a:buClr>
              <a:buAutoNum type="arabicPeriod"/>
              <a:tabLst>
                <a:tab pos="647065" algn="l"/>
                <a:tab pos="647700" algn="l"/>
              </a:tabLst>
            </a:pPr>
            <a:r>
              <a:rPr sz="2400" spc="-5" dirty="0" err="1">
                <a:cs typeface="Arial"/>
              </a:rPr>
              <a:t>Bomba</a:t>
            </a:r>
            <a:r>
              <a:rPr sz="2400" spc="-5" dirty="0">
                <a:cs typeface="Arial"/>
              </a:rPr>
              <a:t> </a:t>
            </a:r>
            <a:r>
              <a:rPr sz="2400" spc="-5" dirty="0" err="1" smtClean="0">
                <a:cs typeface="Arial"/>
              </a:rPr>
              <a:t>respiratória</a:t>
            </a:r>
            <a:endParaRPr sz="2400" dirty="0">
              <a:cs typeface="Arial"/>
            </a:endParaRPr>
          </a:p>
          <a:p>
            <a:pPr marL="647700" indent="-609600">
              <a:lnSpc>
                <a:spcPct val="150000"/>
              </a:lnSpc>
              <a:spcBef>
                <a:spcPts val="359"/>
              </a:spcBef>
              <a:buClr>
                <a:srgbClr val="000000"/>
              </a:buClr>
              <a:buAutoNum type="arabicPeriod"/>
              <a:tabLst>
                <a:tab pos="647065" algn="l"/>
                <a:tab pos="647700" algn="l"/>
              </a:tabLst>
            </a:pPr>
            <a:r>
              <a:rPr sz="2400" spc="-5" dirty="0" err="1">
                <a:cs typeface="Arial"/>
              </a:rPr>
              <a:t>Válvulas</a:t>
            </a:r>
            <a:r>
              <a:rPr sz="2400" spc="-75" dirty="0">
                <a:cs typeface="Arial"/>
              </a:rPr>
              <a:t> </a:t>
            </a:r>
            <a:r>
              <a:rPr sz="2400" dirty="0" err="1" smtClean="0">
                <a:cs typeface="Arial"/>
              </a:rPr>
              <a:t>venosas</a:t>
            </a:r>
            <a:endParaRPr sz="2400" dirty="0">
              <a:cs typeface="Arial"/>
            </a:endParaRPr>
          </a:p>
          <a:p>
            <a:pPr marL="647700" indent="-609600">
              <a:lnSpc>
                <a:spcPct val="150000"/>
              </a:lnSpc>
              <a:spcBef>
                <a:spcPts val="359"/>
              </a:spcBef>
              <a:buClr>
                <a:srgbClr val="000000"/>
              </a:buClr>
              <a:buAutoNum type="arabicPeriod"/>
              <a:tabLst>
                <a:tab pos="647065" algn="l"/>
                <a:tab pos="647700" algn="l"/>
              </a:tabLst>
            </a:pPr>
            <a:r>
              <a:rPr sz="2400" spc="-5" dirty="0">
                <a:cs typeface="Arial"/>
              </a:rPr>
              <a:t>Posição do</a:t>
            </a:r>
            <a:r>
              <a:rPr sz="2400" spc="-50" dirty="0">
                <a:cs typeface="Arial"/>
              </a:rPr>
              <a:t> </a:t>
            </a:r>
            <a:r>
              <a:rPr sz="2400" spc="-5" dirty="0" err="1" smtClean="0">
                <a:cs typeface="Arial"/>
              </a:rPr>
              <a:t>corpo</a:t>
            </a:r>
            <a:endParaRPr sz="2400" dirty="0">
              <a:cs typeface="Arial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Pressão Arterial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36</a:t>
            </a:fld>
            <a:endParaRPr lang="pt-BR"/>
          </a:p>
        </p:txBody>
      </p:sp>
      <p:sp>
        <p:nvSpPr>
          <p:cNvPr id="9" name="object 2"/>
          <p:cNvSpPr/>
          <p:nvPr/>
        </p:nvSpPr>
        <p:spPr>
          <a:xfrm>
            <a:off x="7090347" y="1512182"/>
            <a:ext cx="3435496" cy="4377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979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97305" y="1650002"/>
            <a:ext cx="11248900" cy="72058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4"/>
              </a:spcBef>
            </a:pP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débito cardíaco </a:t>
            </a:r>
            <a:r>
              <a:rPr sz="2400" dirty="0">
                <a:latin typeface="Arial"/>
                <a:cs typeface="Arial"/>
              </a:rPr>
              <a:t>e a </a:t>
            </a:r>
            <a:r>
              <a:rPr sz="2400" spc="-5" dirty="0" err="1">
                <a:latin typeface="Arial"/>
                <a:cs typeface="Arial"/>
              </a:rPr>
              <a:t>resistência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periféri</a:t>
            </a:r>
            <a:r>
              <a:rPr sz="2400" dirty="0" err="1" smtClean="0">
                <a:latin typeface="Arial"/>
                <a:cs typeface="Arial"/>
              </a:rPr>
              <a:t>ca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são </a:t>
            </a:r>
            <a:r>
              <a:rPr sz="2400" spc="-5" dirty="0">
                <a:latin typeface="Arial"/>
                <a:cs typeface="Arial"/>
              </a:rPr>
              <a:t>os </a:t>
            </a:r>
            <a:r>
              <a:rPr sz="2400" dirty="0">
                <a:latin typeface="Arial"/>
                <a:cs typeface="Arial"/>
              </a:rPr>
              <a:t>maiores </a:t>
            </a:r>
            <a:r>
              <a:rPr sz="2400" spc="-5" dirty="0">
                <a:latin typeface="Arial"/>
                <a:cs typeface="Arial"/>
              </a:rPr>
              <a:t>fatores que influenciam 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pressão arterial</a:t>
            </a:r>
            <a:r>
              <a:rPr sz="2400" spc="-5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305" y="2691622"/>
            <a:ext cx="10634751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87375" algn="l"/>
                <a:tab pos="2273300" algn="l"/>
                <a:tab pos="2967990" algn="l"/>
                <a:tab pos="4533900" algn="l"/>
                <a:tab pos="5624830" algn="l"/>
              </a:tabLst>
            </a:pPr>
            <a:r>
              <a:rPr sz="2400" dirty="0">
                <a:latin typeface="Arial"/>
                <a:cs typeface="Arial"/>
              </a:rPr>
              <a:t>O	</a:t>
            </a:r>
            <a:r>
              <a:rPr sz="2400" spc="-5" dirty="0">
                <a:latin typeface="Arial"/>
                <a:cs typeface="Arial"/>
              </a:rPr>
              <a:t>au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to	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	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ã</a:t>
            </a:r>
            <a:r>
              <a:rPr sz="2400" dirty="0">
                <a:latin typeface="Arial"/>
                <a:cs typeface="Arial"/>
              </a:rPr>
              <a:t>o	</a:t>
            </a:r>
            <a:r>
              <a:rPr sz="2400" spc="-5" dirty="0">
                <a:latin typeface="Arial"/>
                <a:cs typeface="Arial"/>
              </a:rPr>
              <a:t>pod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-5" dirty="0" err="1" smtClean="0">
                <a:latin typeface="Arial"/>
                <a:cs typeface="Arial"/>
              </a:rPr>
              <a:t>oco</a:t>
            </a:r>
            <a:r>
              <a:rPr sz="2400" spc="5" dirty="0" err="1" smtClean="0">
                <a:latin typeface="Arial"/>
                <a:cs typeface="Arial"/>
              </a:rPr>
              <a:t>r</a:t>
            </a:r>
            <a:r>
              <a:rPr sz="2400" spc="-5" dirty="0" err="1" smtClean="0">
                <a:latin typeface="Arial"/>
                <a:cs typeface="Arial"/>
              </a:rPr>
              <a:t>rer</a:t>
            </a:r>
            <a:r>
              <a:rPr lang="pt-BR" sz="2400" spc="-5" dirty="0" smtClean="0">
                <a:latin typeface="Arial"/>
                <a:cs typeface="Arial"/>
              </a:rPr>
              <a:t> devido:</a:t>
            </a:r>
          </a:p>
          <a:p>
            <a:pPr marL="12700">
              <a:spcBef>
                <a:spcPts val="100"/>
              </a:spcBef>
              <a:tabLst>
                <a:tab pos="587375" algn="l"/>
                <a:tab pos="2273300" algn="l"/>
                <a:tab pos="2967990" algn="l"/>
                <a:tab pos="4533900" algn="l"/>
                <a:tab pos="5624830" algn="l"/>
              </a:tabLst>
            </a:pPr>
            <a:r>
              <a:rPr lang="pt-BR" sz="2400" spc="-5" dirty="0" smtClean="0">
                <a:latin typeface="Arial"/>
                <a:cs typeface="Arial"/>
              </a:rPr>
              <a:t>Aumento do debito cardíaco</a:t>
            </a:r>
          </a:p>
          <a:p>
            <a:pPr marL="12700">
              <a:spcBef>
                <a:spcPts val="100"/>
              </a:spcBef>
              <a:tabLst>
                <a:tab pos="587375" algn="l"/>
                <a:tab pos="2273300" algn="l"/>
                <a:tab pos="2967990" algn="l"/>
                <a:tab pos="4533900" algn="l"/>
                <a:tab pos="5624830" algn="l"/>
              </a:tabLst>
            </a:pPr>
            <a:r>
              <a:rPr lang="pt-BR" sz="2400" spc="-5" dirty="0" smtClean="0">
                <a:latin typeface="Arial"/>
                <a:cs typeface="Arial"/>
              </a:rPr>
              <a:t>Aumento da resistência periférica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Pressão Arterial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37</a:t>
            </a:fld>
            <a:endParaRPr lang="pt-BR"/>
          </a:p>
        </p:txBody>
      </p:sp>
      <p:pic>
        <p:nvPicPr>
          <p:cNvPr id="13314" name="Picture 2" descr="Resumo Fisiologia do Sistema Cardiovascular | Lari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61" y="3259787"/>
            <a:ext cx="6486108" cy="34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6239" y="285750"/>
            <a:ext cx="8868410" cy="628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758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0830" y="715009"/>
            <a:ext cx="9069070" cy="5214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53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81457" y="1481513"/>
            <a:ext cx="11450472" cy="226536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94945" marR="8255" indent="-182880" algn="just">
              <a:lnSpc>
                <a:spcPct val="150000"/>
              </a:lnSpc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lang="pt-BR" sz="2400" dirty="0" smtClean="0">
                <a:solidFill>
                  <a:srgbClr val="292934"/>
                </a:solidFill>
                <a:cs typeface="Arial"/>
              </a:rPr>
              <a:t>É o estudo da dinâmica da circulação sanguínea, está relacionado aos aspectos físicos da circulação sanguínea. </a:t>
            </a:r>
            <a:endParaRPr lang="pt-BR" sz="2400" dirty="0">
              <a:solidFill>
                <a:srgbClr val="292934"/>
              </a:solidFill>
              <a:cs typeface="Arial"/>
            </a:endParaRPr>
          </a:p>
          <a:p>
            <a:pPr marL="194945" marR="8255" indent="-182880" algn="just">
              <a:lnSpc>
                <a:spcPct val="150000"/>
              </a:lnSpc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lang="pt-BR" sz="2400" dirty="0" smtClean="0">
                <a:solidFill>
                  <a:srgbClr val="292934"/>
                </a:solidFill>
                <a:cs typeface="Arial"/>
              </a:rPr>
              <a:t>Está relacionada à procedimentos  terapêuticos incluindo a angioplastia, drenagem e embolizações </a:t>
            </a:r>
            <a:r>
              <a:rPr lang="pt-BR" sz="2400" dirty="0" err="1" smtClean="0">
                <a:solidFill>
                  <a:srgbClr val="292934"/>
                </a:solidFill>
                <a:cs typeface="Arial"/>
              </a:rPr>
              <a:t>esterapêuticas</a:t>
            </a:r>
            <a:r>
              <a:rPr lang="pt-BR" sz="2400" dirty="0" smtClean="0">
                <a:solidFill>
                  <a:srgbClr val="292934"/>
                </a:solidFill>
                <a:cs typeface="Arial"/>
              </a:rPr>
              <a:t>.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3724218" y="192020"/>
            <a:ext cx="4314314" cy="4221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ítulo 4"/>
          <p:cNvSpPr txBox="1">
            <a:spLocks/>
          </p:cNvSpPr>
          <p:nvPr/>
        </p:nvSpPr>
        <p:spPr>
          <a:xfrm>
            <a:off x="3724218" y="617541"/>
            <a:ext cx="4314314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Conceitos - Definições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4</a:t>
            </a:fld>
            <a:endParaRPr lang="pt-BR"/>
          </a:p>
        </p:txBody>
      </p:sp>
      <p:pic>
        <p:nvPicPr>
          <p:cNvPr id="1026" name="Picture 2" descr="Centro de Hemodinâmica do Hospital Albert Sabin. | Hospital Albert Sab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442" y="3402767"/>
            <a:ext cx="6699350" cy="295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5119" y="929640"/>
            <a:ext cx="8983980" cy="4999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096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42276" y="3203729"/>
            <a:ext cx="5348858" cy="231024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4"/>
              </a:spcBef>
            </a:pPr>
            <a:endParaRPr lang="pt-BR" sz="2000" dirty="0" smtClean="0"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685"/>
              </a:spcBef>
            </a:pPr>
            <a:r>
              <a:rPr lang="pt-BR" sz="2000" dirty="0" smtClean="0">
                <a:cs typeface="Arial"/>
              </a:rPr>
              <a:t>- </a:t>
            </a:r>
            <a:r>
              <a:rPr sz="2000" dirty="0" smtClean="0">
                <a:cs typeface="Arial"/>
              </a:rPr>
              <a:t>A </a:t>
            </a:r>
            <a:r>
              <a:rPr sz="2000" spc="-5" dirty="0">
                <a:cs typeface="Arial"/>
              </a:rPr>
              <a:t>noradrenalina age </a:t>
            </a:r>
            <a:r>
              <a:rPr sz="2000" dirty="0">
                <a:cs typeface="Arial"/>
              </a:rPr>
              <a:t>sobre </a:t>
            </a:r>
            <a:r>
              <a:rPr sz="2000" spc="-5" dirty="0">
                <a:cs typeface="Arial"/>
              </a:rPr>
              <a:t>os receptores  do músculo </a:t>
            </a:r>
            <a:r>
              <a:rPr sz="2000" dirty="0">
                <a:cs typeface="Arial"/>
              </a:rPr>
              <a:t>liso </a:t>
            </a:r>
            <a:r>
              <a:rPr sz="2000" spc="-5" dirty="0">
                <a:cs typeface="Arial"/>
              </a:rPr>
              <a:t>vascular </a:t>
            </a:r>
            <a:r>
              <a:rPr sz="2000" dirty="0">
                <a:cs typeface="Arial"/>
              </a:rPr>
              <a:t>e </a:t>
            </a:r>
            <a:r>
              <a:rPr sz="2000" spc="-5" dirty="0" err="1">
                <a:cs typeface="Arial"/>
              </a:rPr>
              <a:t>causa</a:t>
            </a:r>
            <a:r>
              <a:rPr sz="2000" spc="-5" dirty="0">
                <a:cs typeface="Arial"/>
              </a:rPr>
              <a:t> </a:t>
            </a:r>
            <a:r>
              <a:rPr sz="2000" spc="-5" dirty="0" err="1" smtClean="0">
                <a:cs typeface="Arial"/>
              </a:rPr>
              <a:t>vasoconstrição</a:t>
            </a:r>
            <a:r>
              <a:rPr sz="2000" spc="-5" dirty="0">
                <a:cs typeface="Arial"/>
              </a:rPr>
              <a:t>.</a:t>
            </a:r>
            <a:endParaRPr sz="2000" dirty="0">
              <a:cs typeface="Arial"/>
            </a:endParaRPr>
          </a:p>
          <a:p>
            <a:pPr marL="12700" marR="5080" algn="just">
              <a:lnSpc>
                <a:spcPts val="3020"/>
              </a:lnSpc>
              <a:spcBef>
                <a:spcPts val="745"/>
              </a:spcBef>
            </a:pPr>
            <a:r>
              <a:rPr lang="pt-BR" sz="2000" dirty="0" smtClean="0">
                <a:cs typeface="Arial"/>
              </a:rPr>
              <a:t>- </a:t>
            </a:r>
            <a:r>
              <a:rPr sz="2000" dirty="0" smtClean="0">
                <a:cs typeface="Arial"/>
              </a:rPr>
              <a:t>A </a:t>
            </a:r>
            <a:r>
              <a:rPr sz="2000" spc="-5" dirty="0">
                <a:cs typeface="Arial"/>
              </a:rPr>
              <a:t>diminuição do </a:t>
            </a:r>
            <a:r>
              <a:rPr sz="2000" dirty="0">
                <a:cs typeface="Arial"/>
              </a:rPr>
              <a:t>estímulo simpático causa  </a:t>
            </a:r>
            <a:r>
              <a:rPr sz="2000" spc="-5" dirty="0">
                <a:cs typeface="Arial"/>
              </a:rPr>
              <a:t>vasodilatação.</a:t>
            </a:r>
            <a:endParaRPr sz="2000" dirty="0">
              <a:cs typeface="Arial"/>
            </a:endParaRPr>
          </a:p>
          <a:p>
            <a:pPr marL="12700" marR="7620" algn="just">
              <a:lnSpc>
                <a:spcPts val="3020"/>
              </a:lnSpc>
              <a:spcBef>
                <a:spcPts val="700"/>
              </a:spcBef>
            </a:pPr>
            <a:r>
              <a:rPr lang="pt-BR" sz="2000" dirty="0" smtClean="0">
                <a:cs typeface="Arial"/>
              </a:rPr>
              <a:t>- </a:t>
            </a:r>
            <a:r>
              <a:rPr sz="2000" dirty="0" smtClean="0">
                <a:cs typeface="Arial"/>
              </a:rPr>
              <a:t>A </a:t>
            </a:r>
            <a:r>
              <a:rPr sz="2000" spc="-5" dirty="0">
                <a:cs typeface="Arial"/>
              </a:rPr>
              <a:t>adrenalina liga-se aos </a:t>
            </a:r>
            <a:r>
              <a:rPr sz="2000" spc="-5" dirty="0" err="1">
                <a:cs typeface="Arial"/>
              </a:rPr>
              <a:t>receptores</a:t>
            </a:r>
            <a:r>
              <a:rPr sz="2000" spc="-5" dirty="0">
                <a:cs typeface="Arial"/>
              </a:rPr>
              <a:t> </a:t>
            </a:r>
            <a:r>
              <a:rPr sz="2000" spc="-5" dirty="0" err="1" smtClean="0">
                <a:cs typeface="Arial"/>
              </a:rPr>
              <a:t>arteríolares</a:t>
            </a:r>
            <a:r>
              <a:rPr sz="2000" spc="-5" dirty="0">
                <a:cs typeface="Arial"/>
              </a:rPr>
              <a:t>.</a:t>
            </a:r>
            <a:endParaRPr sz="2000" dirty="0">
              <a:cs typeface="Arial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Resistência nas arteríolas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300248" y="1031982"/>
            <a:ext cx="11891752" cy="217174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 marR="30480" algn="just">
              <a:lnSpc>
                <a:spcPct val="150000"/>
              </a:lnSpc>
              <a:spcBef>
                <a:spcPts val="434"/>
              </a:spcBef>
            </a:pPr>
            <a:r>
              <a:rPr lang="pt-BR" sz="2000" spc="-5" dirty="0" smtClean="0">
                <a:cs typeface="Arial"/>
              </a:rPr>
              <a:t>- </a:t>
            </a:r>
            <a:r>
              <a:rPr sz="2000" spc="-5" dirty="0" err="1" smtClean="0">
                <a:cs typeface="Arial"/>
              </a:rPr>
              <a:t>Cerca</a:t>
            </a:r>
            <a:r>
              <a:rPr sz="2000" spc="-5" dirty="0" smtClean="0">
                <a:cs typeface="Arial"/>
              </a:rPr>
              <a:t> </a:t>
            </a:r>
            <a:r>
              <a:rPr sz="2000" spc="-5" dirty="0">
                <a:cs typeface="Arial"/>
              </a:rPr>
              <a:t>de 60% de toda </a:t>
            </a:r>
            <a:r>
              <a:rPr sz="2000" dirty="0">
                <a:cs typeface="Arial"/>
              </a:rPr>
              <a:t>a </a:t>
            </a:r>
            <a:r>
              <a:rPr sz="2000" spc="-5" dirty="0">
                <a:cs typeface="Arial"/>
              </a:rPr>
              <a:t>resistência </a:t>
            </a:r>
            <a:r>
              <a:rPr sz="2000" dirty="0">
                <a:cs typeface="Arial"/>
              </a:rPr>
              <a:t>a  </a:t>
            </a:r>
            <a:r>
              <a:rPr sz="2000" spc="-5" dirty="0">
                <a:cs typeface="Arial"/>
              </a:rPr>
              <a:t>circulação </a:t>
            </a:r>
            <a:r>
              <a:rPr sz="2000" dirty="0">
                <a:cs typeface="Arial"/>
              </a:rPr>
              <a:t>sistêmica </a:t>
            </a:r>
            <a:r>
              <a:rPr sz="2000" spc="-5" dirty="0">
                <a:cs typeface="Arial"/>
              </a:rPr>
              <a:t>está localizada </a:t>
            </a:r>
            <a:r>
              <a:rPr sz="2000" dirty="0">
                <a:cs typeface="Arial"/>
              </a:rPr>
              <a:t>nas  </a:t>
            </a:r>
            <a:r>
              <a:rPr sz="2000" spc="-5" dirty="0">
                <a:cs typeface="Arial"/>
              </a:rPr>
              <a:t>arteríolas.</a:t>
            </a:r>
            <a:endParaRPr sz="2000" dirty="0">
              <a:cs typeface="Arial"/>
            </a:endParaRPr>
          </a:p>
          <a:p>
            <a:pPr marL="381000" marR="31750" indent="-342900" algn="just">
              <a:lnSpc>
                <a:spcPct val="150000"/>
              </a:lnSpc>
              <a:spcBef>
                <a:spcPts val="685"/>
              </a:spcBef>
              <a:buFontTx/>
              <a:buChar char="-"/>
            </a:pPr>
            <a:r>
              <a:rPr sz="2000" spc="-5" dirty="0" smtClean="0">
                <a:cs typeface="Arial"/>
              </a:rPr>
              <a:t>Uma </a:t>
            </a:r>
            <a:r>
              <a:rPr sz="2000" spc="-5" dirty="0">
                <a:cs typeface="Arial"/>
              </a:rPr>
              <a:t>pequena </a:t>
            </a:r>
            <a:r>
              <a:rPr sz="2000" dirty="0">
                <a:cs typeface="Arial"/>
              </a:rPr>
              <a:t>mudança </a:t>
            </a:r>
            <a:r>
              <a:rPr sz="2000" spc="-5" dirty="0">
                <a:cs typeface="Arial"/>
              </a:rPr>
              <a:t>no raio de </a:t>
            </a:r>
            <a:r>
              <a:rPr sz="2000" dirty="0">
                <a:cs typeface="Arial"/>
              </a:rPr>
              <a:t>uma  </a:t>
            </a:r>
            <a:r>
              <a:rPr sz="2000" spc="-5" dirty="0">
                <a:cs typeface="Arial"/>
              </a:rPr>
              <a:t>arteríola </a:t>
            </a:r>
            <a:r>
              <a:rPr sz="2000" dirty="0">
                <a:cs typeface="Arial"/>
              </a:rPr>
              <a:t>cria uma </a:t>
            </a:r>
            <a:r>
              <a:rPr sz="2000" spc="-5" dirty="0">
                <a:cs typeface="Arial"/>
              </a:rPr>
              <a:t>grande mudança na  </a:t>
            </a:r>
            <a:r>
              <a:rPr sz="2000" spc="-5" dirty="0" err="1">
                <a:cs typeface="Arial"/>
              </a:rPr>
              <a:t>resistência</a:t>
            </a:r>
            <a:r>
              <a:rPr sz="2000" spc="-5" dirty="0" smtClean="0">
                <a:cs typeface="Arial"/>
              </a:rPr>
              <a:t>.</a:t>
            </a:r>
            <a:endParaRPr lang="pt-BR" sz="2000" spc="-5" dirty="0">
              <a:cs typeface="Arial"/>
            </a:endParaRPr>
          </a:p>
          <a:p>
            <a:pPr marL="381000" marR="31750" indent="-342900" algn="just">
              <a:lnSpc>
                <a:spcPct val="150000"/>
              </a:lnSpc>
              <a:spcBef>
                <a:spcPts val="685"/>
              </a:spcBef>
              <a:buFontTx/>
              <a:buChar char="-"/>
            </a:pPr>
            <a:r>
              <a:rPr lang="pt-BR" sz="2000" dirty="0" smtClean="0">
                <a:cs typeface="Arial"/>
              </a:rPr>
              <a:t>A </a:t>
            </a:r>
            <a:r>
              <a:rPr lang="pt-BR" sz="2000" spc="-5" dirty="0">
                <a:cs typeface="Arial"/>
              </a:rPr>
              <a:t>divisão </a:t>
            </a:r>
            <a:r>
              <a:rPr lang="pt-BR" sz="2000" dirty="0">
                <a:cs typeface="Arial"/>
              </a:rPr>
              <a:t>simpática é </a:t>
            </a:r>
            <a:r>
              <a:rPr lang="pt-BR" sz="2000" spc="-5" dirty="0">
                <a:cs typeface="Arial"/>
              </a:rPr>
              <a:t>responsável pela  maior parte do controle reflexo da </a:t>
            </a:r>
            <a:r>
              <a:rPr lang="pt-BR" sz="2000" dirty="0">
                <a:cs typeface="Arial"/>
              </a:rPr>
              <a:t>muscu</a:t>
            </a:r>
            <a:r>
              <a:rPr lang="pt-BR" sz="2000" spc="-5" dirty="0">
                <a:cs typeface="Arial"/>
              </a:rPr>
              <a:t>latura lisa</a:t>
            </a:r>
            <a:r>
              <a:rPr lang="pt-BR" sz="2000" spc="5" dirty="0">
                <a:cs typeface="Arial"/>
              </a:rPr>
              <a:t> </a:t>
            </a:r>
            <a:r>
              <a:rPr lang="pt-BR" sz="2000" spc="-20" dirty="0">
                <a:cs typeface="Arial"/>
              </a:rPr>
              <a:t>vascular.</a:t>
            </a:r>
            <a:endParaRPr lang="pt-BR" sz="2000" dirty="0">
              <a:cs typeface="Arial"/>
            </a:endParaRPr>
          </a:p>
          <a:p>
            <a:pPr marL="381000" marR="31750" indent="-342900" algn="just">
              <a:lnSpc>
                <a:spcPct val="150000"/>
              </a:lnSpc>
              <a:spcBef>
                <a:spcPts val="685"/>
              </a:spcBef>
              <a:buFontTx/>
              <a:buChar char="-"/>
            </a:pPr>
            <a:endParaRPr sz="2000" dirty="0">
              <a:cs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41</a:t>
            </a:fld>
            <a:endParaRPr lang="pt-BR"/>
          </a:p>
        </p:txBody>
      </p:sp>
      <p:pic>
        <p:nvPicPr>
          <p:cNvPr id="14338" name="Picture 2" descr="Vasoconstrição Ilustrações, Vetores E Clipart De Stock – (105 Stock  Illustration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28" y="2707330"/>
            <a:ext cx="5877054" cy="41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46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1720" y="1575979"/>
            <a:ext cx="4610064" cy="421076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lang="pt-BR" sz="2000" dirty="0" smtClean="0">
                <a:cs typeface="Arial"/>
              </a:rPr>
              <a:t>- </a:t>
            </a:r>
            <a:r>
              <a:rPr sz="2000" dirty="0" smtClean="0">
                <a:cs typeface="Arial"/>
              </a:rPr>
              <a:t>A </a:t>
            </a:r>
            <a:r>
              <a:rPr sz="2000" spc="-5" dirty="0">
                <a:cs typeface="Arial"/>
              </a:rPr>
              <a:t>distribuição do sangue </a:t>
            </a:r>
            <a:r>
              <a:rPr sz="2000" dirty="0">
                <a:cs typeface="Arial"/>
              </a:rPr>
              <a:t>sistêmico varia  </a:t>
            </a:r>
            <a:r>
              <a:rPr sz="2000" spc="-5" dirty="0">
                <a:cs typeface="Arial"/>
              </a:rPr>
              <a:t>de acordo com as </a:t>
            </a:r>
            <a:r>
              <a:rPr sz="2000" spc="-5" dirty="0" err="1">
                <a:cs typeface="Arial"/>
              </a:rPr>
              <a:t>necessidades</a:t>
            </a:r>
            <a:r>
              <a:rPr sz="2000" spc="-5" dirty="0">
                <a:cs typeface="Arial"/>
              </a:rPr>
              <a:t> </a:t>
            </a:r>
            <a:r>
              <a:rPr sz="2000" dirty="0" err="1" smtClean="0">
                <a:cs typeface="Arial"/>
              </a:rPr>
              <a:t>metabólicas</a:t>
            </a:r>
            <a:r>
              <a:rPr sz="2000" dirty="0" smtClean="0">
                <a:cs typeface="Arial"/>
              </a:rPr>
              <a:t> </a:t>
            </a:r>
            <a:r>
              <a:rPr sz="2000" spc="-5" dirty="0">
                <a:cs typeface="Arial"/>
              </a:rPr>
              <a:t>de </a:t>
            </a:r>
            <a:r>
              <a:rPr sz="2000" spc="-5" dirty="0" err="1">
                <a:cs typeface="Arial"/>
              </a:rPr>
              <a:t>cada</a:t>
            </a:r>
            <a:r>
              <a:rPr sz="2000" spc="-5" dirty="0">
                <a:cs typeface="Arial"/>
              </a:rPr>
              <a:t> </a:t>
            </a:r>
            <a:r>
              <a:rPr sz="2000" spc="-5" dirty="0" err="1" smtClean="0">
                <a:cs typeface="Arial"/>
              </a:rPr>
              <a:t>órgão</a:t>
            </a:r>
            <a:r>
              <a:rPr lang="pt-BR" sz="2000" spc="-5" dirty="0" smtClean="0">
                <a:cs typeface="Arial"/>
              </a:rPr>
              <a:t>.</a:t>
            </a:r>
          </a:p>
          <a:p>
            <a:pPr marL="12700" marR="5080" algn="just">
              <a:lnSpc>
                <a:spcPct val="150000"/>
              </a:lnSpc>
            </a:pPr>
            <a:r>
              <a:rPr lang="pt-BR" sz="2000" dirty="0" smtClean="0">
                <a:cs typeface="Arial"/>
              </a:rPr>
              <a:t>- A </a:t>
            </a:r>
            <a:r>
              <a:rPr lang="pt-BR" sz="2000" spc="-5" dirty="0">
                <a:cs typeface="Arial"/>
              </a:rPr>
              <a:t>distribuição </a:t>
            </a:r>
            <a:r>
              <a:rPr lang="pt-BR" sz="2000" dirty="0">
                <a:cs typeface="Arial"/>
              </a:rPr>
              <a:t>é </a:t>
            </a:r>
            <a:r>
              <a:rPr lang="pt-BR" sz="2000" spc="-5" dirty="0">
                <a:cs typeface="Arial"/>
              </a:rPr>
              <a:t>comandada por </a:t>
            </a:r>
            <a:r>
              <a:rPr lang="pt-BR" sz="2000" dirty="0">
                <a:cs typeface="Arial"/>
              </a:rPr>
              <a:t>uma  combinação </a:t>
            </a:r>
            <a:r>
              <a:rPr lang="pt-BR" sz="2000" spc="-5" dirty="0">
                <a:cs typeface="Arial"/>
              </a:rPr>
              <a:t>de controle local </a:t>
            </a:r>
            <a:r>
              <a:rPr lang="pt-BR" sz="2000" dirty="0">
                <a:cs typeface="Arial"/>
              </a:rPr>
              <a:t>e </a:t>
            </a:r>
            <a:r>
              <a:rPr lang="pt-BR" sz="2000" spc="-5" dirty="0">
                <a:cs typeface="Arial"/>
              </a:rPr>
              <a:t>reflexo  </a:t>
            </a:r>
            <a:r>
              <a:rPr lang="pt-BR" sz="2000" spc="-5" dirty="0" smtClean="0">
                <a:cs typeface="Arial"/>
              </a:rPr>
              <a:t>homeostáticos</a:t>
            </a:r>
          </a:p>
          <a:p>
            <a:pPr marL="12700" marR="5080" algn="just">
              <a:lnSpc>
                <a:spcPct val="150000"/>
              </a:lnSpc>
            </a:pPr>
            <a:r>
              <a:rPr lang="pt-BR" sz="2000" dirty="0" smtClean="0">
                <a:cs typeface="Arial"/>
              </a:rPr>
              <a:t>- O </a:t>
            </a:r>
            <a:r>
              <a:rPr lang="pt-BR" sz="2000" spc="-5" dirty="0">
                <a:cs typeface="Arial"/>
              </a:rPr>
              <a:t>fluxo </a:t>
            </a:r>
            <a:r>
              <a:rPr lang="pt-BR" sz="2000" dirty="0">
                <a:cs typeface="Arial"/>
              </a:rPr>
              <a:t>sanguíneo </a:t>
            </a:r>
            <a:r>
              <a:rPr lang="pt-BR" sz="2000" spc="-5" dirty="0">
                <a:cs typeface="Arial"/>
              </a:rPr>
              <a:t>ao longo das</a:t>
            </a:r>
            <a:r>
              <a:rPr lang="pt-BR" sz="2000" spc="260" dirty="0">
                <a:cs typeface="Arial"/>
              </a:rPr>
              <a:t> </a:t>
            </a:r>
            <a:r>
              <a:rPr lang="pt-BR" sz="2000" spc="-5" dirty="0" smtClean="0">
                <a:cs typeface="Arial"/>
              </a:rPr>
              <a:t>arteríolas d</a:t>
            </a:r>
            <a:r>
              <a:rPr lang="pt-BR" sz="2000" spc="10" dirty="0" smtClean="0">
                <a:cs typeface="Arial"/>
              </a:rPr>
              <a:t>e</a:t>
            </a:r>
            <a:r>
              <a:rPr lang="pt-BR" sz="2000" spc="-5" dirty="0" smtClean="0">
                <a:cs typeface="Arial"/>
              </a:rPr>
              <a:t>p</a:t>
            </a:r>
            <a:r>
              <a:rPr lang="pt-BR" sz="2000" spc="-10" dirty="0" smtClean="0">
                <a:cs typeface="Arial"/>
              </a:rPr>
              <a:t>e</a:t>
            </a:r>
            <a:r>
              <a:rPr lang="pt-BR" sz="2000" spc="10" dirty="0" smtClean="0">
                <a:cs typeface="Arial"/>
              </a:rPr>
              <a:t>n</a:t>
            </a:r>
            <a:r>
              <a:rPr lang="pt-BR" sz="2000" spc="-5" dirty="0" smtClean="0">
                <a:cs typeface="Arial"/>
              </a:rPr>
              <a:t>d</a:t>
            </a:r>
            <a:r>
              <a:rPr lang="pt-BR" sz="2000" dirty="0" smtClean="0">
                <a:cs typeface="Arial"/>
              </a:rPr>
              <a:t>e </a:t>
            </a:r>
            <a:r>
              <a:rPr lang="pt-BR" sz="2000" spc="-5" dirty="0" smtClean="0">
                <a:cs typeface="Arial"/>
              </a:rPr>
              <a:t>d</a:t>
            </a:r>
            <a:r>
              <a:rPr lang="pt-BR" sz="2000" dirty="0" smtClean="0">
                <a:cs typeface="Arial"/>
              </a:rPr>
              <a:t>a sua </a:t>
            </a:r>
            <a:r>
              <a:rPr lang="pt-BR" sz="2000" spc="5" dirty="0" smtClean="0">
                <a:cs typeface="Arial"/>
              </a:rPr>
              <a:t>r</a:t>
            </a:r>
            <a:r>
              <a:rPr lang="pt-BR" sz="2000" spc="-5" dirty="0" smtClean="0">
                <a:cs typeface="Arial"/>
              </a:rPr>
              <a:t>es</a:t>
            </a:r>
            <a:r>
              <a:rPr lang="pt-BR" sz="2000" spc="5" dirty="0" smtClean="0">
                <a:cs typeface="Arial"/>
              </a:rPr>
              <a:t>i</a:t>
            </a:r>
            <a:r>
              <a:rPr lang="pt-BR" sz="2000" dirty="0" smtClean="0">
                <a:cs typeface="Arial"/>
              </a:rPr>
              <a:t>st</a:t>
            </a:r>
            <a:r>
              <a:rPr lang="pt-BR" sz="2000" spc="-5" dirty="0" smtClean="0">
                <a:cs typeface="Arial"/>
              </a:rPr>
              <a:t>ên</a:t>
            </a:r>
            <a:r>
              <a:rPr lang="pt-BR" sz="2000" spc="5" dirty="0" smtClean="0">
                <a:cs typeface="Arial"/>
              </a:rPr>
              <a:t>c</a:t>
            </a:r>
            <a:r>
              <a:rPr lang="pt-BR" sz="2000" spc="-5" dirty="0" smtClean="0">
                <a:cs typeface="Arial"/>
              </a:rPr>
              <a:t>i</a:t>
            </a:r>
            <a:r>
              <a:rPr lang="pt-BR" sz="2000" dirty="0" smtClean="0">
                <a:cs typeface="Arial"/>
              </a:rPr>
              <a:t>a </a:t>
            </a:r>
            <a:r>
              <a:rPr lang="pt-BR" sz="2000" spc="-5" dirty="0" smtClean="0">
                <a:cs typeface="Arial"/>
              </a:rPr>
              <a:t>(</a:t>
            </a:r>
            <a:r>
              <a:rPr lang="pt-BR" sz="2000" spc="5" dirty="0" smtClean="0">
                <a:cs typeface="Arial"/>
              </a:rPr>
              <a:t>r</a:t>
            </a:r>
            <a:r>
              <a:rPr lang="pt-BR" sz="2000" spc="-5" dirty="0" smtClean="0">
                <a:cs typeface="Arial"/>
              </a:rPr>
              <a:t>ela</a:t>
            </a:r>
            <a:r>
              <a:rPr lang="pt-BR" sz="2000" spc="5" dirty="0" smtClean="0">
                <a:cs typeface="Arial"/>
              </a:rPr>
              <a:t>ç</a:t>
            </a:r>
            <a:r>
              <a:rPr lang="pt-BR" sz="2000" spc="-5" dirty="0" smtClean="0">
                <a:cs typeface="Arial"/>
              </a:rPr>
              <a:t>ão </a:t>
            </a:r>
            <a:r>
              <a:rPr lang="pt-BR" sz="2000" dirty="0">
                <a:cs typeface="Arial"/>
              </a:rPr>
              <a:t>inversamente</a:t>
            </a:r>
            <a:r>
              <a:rPr lang="pt-BR" sz="2000" spc="-10" dirty="0">
                <a:cs typeface="Arial"/>
              </a:rPr>
              <a:t> </a:t>
            </a:r>
            <a:r>
              <a:rPr lang="pt-BR" sz="2000" spc="-5" dirty="0">
                <a:cs typeface="Arial"/>
              </a:rPr>
              <a:t>proporcional</a:t>
            </a:r>
            <a:r>
              <a:rPr lang="pt-BR" sz="2000" spc="-5" dirty="0" smtClean="0">
                <a:cs typeface="Arial"/>
              </a:rPr>
              <a:t>).</a:t>
            </a:r>
            <a:endParaRPr sz="2000" dirty="0">
              <a:cs typeface="Arial"/>
            </a:endParaRPr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Distribuição do sangue para os tecidos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42</a:t>
            </a:fld>
            <a:endParaRPr lang="pt-BR"/>
          </a:p>
        </p:txBody>
      </p:sp>
      <p:pic>
        <p:nvPicPr>
          <p:cNvPr id="1026" name="Picture 2" descr="Fisiologia do Sistema Nervoso Autónomo Avaliação da Variação da Pressão  Intra-Ocular em Indivíduos Normais durante o Teste Pressor ao Frio Mestrado  em. - ppt carreg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89" y="1262238"/>
            <a:ext cx="6451001" cy="48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40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9971" y="1512182"/>
            <a:ext cx="9761068" cy="5109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2332706" y="614149"/>
            <a:ext cx="7875596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Distribuição do sangue para os tecidos – Débito cardíaco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157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97305" y="1152971"/>
            <a:ext cx="11337613" cy="254364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434"/>
              </a:spcBef>
            </a:pPr>
            <a:r>
              <a:rPr lang="pt-BR" sz="2000" dirty="0" smtClean="0">
                <a:cs typeface="Arial"/>
              </a:rPr>
              <a:t>- </a:t>
            </a:r>
            <a:r>
              <a:rPr sz="2000" dirty="0" smtClean="0">
                <a:cs typeface="Arial"/>
              </a:rPr>
              <a:t>O </a:t>
            </a:r>
            <a:r>
              <a:rPr sz="2000" spc="-5" dirty="0">
                <a:cs typeface="Arial"/>
              </a:rPr>
              <a:t>controle reflexo da pressão arterial  reside no bulbo </a:t>
            </a:r>
            <a:r>
              <a:rPr sz="2000" spc="5" dirty="0">
                <a:cs typeface="Arial"/>
              </a:rPr>
              <a:t>(centro </a:t>
            </a:r>
            <a:r>
              <a:rPr sz="2000" spc="-5" dirty="0">
                <a:cs typeface="Arial"/>
              </a:rPr>
              <a:t>de controle cardio-  vascular</a:t>
            </a:r>
            <a:r>
              <a:rPr sz="2000" dirty="0">
                <a:cs typeface="Arial"/>
              </a:rPr>
              <a:t> medular).</a:t>
            </a:r>
          </a:p>
          <a:p>
            <a:pPr marL="12700" marR="8890" algn="just">
              <a:lnSpc>
                <a:spcPct val="150000"/>
              </a:lnSpc>
              <a:spcBef>
                <a:spcPts val="685"/>
              </a:spcBef>
            </a:pPr>
            <a:r>
              <a:rPr lang="pt-BR" sz="2000" dirty="0" smtClean="0">
                <a:cs typeface="Arial"/>
              </a:rPr>
              <a:t>- </a:t>
            </a:r>
            <a:r>
              <a:rPr sz="2000" dirty="0" smtClean="0">
                <a:cs typeface="Arial"/>
              </a:rPr>
              <a:t>A </a:t>
            </a:r>
            <a:r>
              <a:rPr sz="2000" dirty="0">
                <a:cs typeface="Arial"/>
              </a:rPr>
              <a:t>meta </a:t>
            </a:r>
            <a:r>
              <a:rPr sz="2000" spc="-5" dirty="0">
                <a:cs typeface="Arial"/>
              </a:rPr>
              <a:t>principal do centro de controle car-  diovascular </a:t>
            </a:r>
            <a:r>
              <a:rPr sz="2000" dirty="0">
                <a:cs typeface="Arial"/>
              </a:rPr>
              <a:t>é </a:t>
            </a:r>
            <a:r>
              <a:rPr sz="2000" spc="-5" dirty="0">
                <a:cs typeface="Arial"/>
              </a:rPr>
              <a:t>manter um fluxo sanguíneo  adequado para </a:t>
            </a:r>
            <a:r>
              <a:rPr sz="2000" dirty="0">
                <a:cs typeface="Arial"/>
              </a:rPr>
              <a:t>o </a:t>
            </a:r>
            <a:r>
              <a:rPr sz="2000" spc="-5" dirty="0">
                <a:cs typeface="Arial"/>
              </a:rPr>
              <a:t>encéfalo </a:t>
            </a:r>
            <a:r>
              <a:rPr sz="2000" dirty="0">
                <a:cs typeface="Arial"/>
              </a:rPr>
              <a:t>e o</a:t>
            </a:r>
            <a:r>
              <a:rPr sz="2000" spc="-15" dirty="0">
                <a:cs typeface="Arial"/>
              </a:rPr>
              <a:t> </a:t>
            </a:r>
            <a:r>
              <a:rPr sz="2000" spc="-5" dirty="0" err="1" smtClean="0">
                <a:cs typeface="Arial"/>
              </a:rPr>
              <a:t>coração</a:t>
            </a:r>
            <a:endParaRPr lang="pt-BR" sz="2000" spc="-5" dirty="0" smtClean="0">
              <a:cs typeface="Arial"/>
            </a:endParaRPr>
          </a:p>
          <a:p>
            <a:pPr marL="12700" marR="8890" algn="just">
              <a:lnSpc>
                <a:spcPct val="150000"/>
              </a:lnSpc>
              <a:spcBef>
                <a:spcPts val="685"/>
              </a:spcBef>
            </a:pPr>
            <a:r>
              <a:rPr lang="pt-BR" sz="2000" spc="-10" dirty="0" smtClean="0">
                <a:cs typeface="Arial"/>
              </a:rPr>
              <a:t>- O</a:t>
            </a:r>
            <a:r>
              <a:rPr lang="pt-BR" sz="2000" dirty="0" smtClean="0">
                <a:cs typeface="Arial"/>
              </a:rPr>
              <a:t>s</a:t>
            </a:r>
            <a:r>
              <a:rPr lang="pt-BR" sz="2000" dirty="0">
                <a:cs typeface="Arial"/>
              </a:rPr>
              <a:t>	</a:t>
            </a:r>
            <a:r>
              <a:rPr lang="pt-BR" sz="2000" spc="10" dirty="0" err="1" smtClean="0">
                <a:cs typeface="Arial"/>
              </a:rPr>
              <a:t>m</a:t>
            </a:r>
            <a:r>
              <a:rPr lang="pt-BR" sz="2000" spc="-5" dirty="0" err="1">
                <a:cs typeface="Arial"/>
              </a:rPr>
              <a:t>e</a:t>
            </a:r>
            <a:r>
              <a:rPr lang="pt-BR" sz="2000" spc="5" dirty="0" err="1" smtClean="0">
                <a:cs typeface="Arial"/>
              </a:rPr>
              <a:t>c</a:t>
            </a:r>
            <a:r>
              <a:rPr lang="pt-BR" sz="2000" spc="-10" dirty="0" err="1" smtClean="0">
                <a:cs typeface="Arial"/>
              </a:rPr>
              <a:t>a</a:t>
            </a:r>
            <a:r>
              <a:rPr lang="pt-BR" sz="2000" spc="10" dirty="0" err="1" smtClean="0">
                <a:cs typeface="Arial"/>
              </a:rPr>
              <a:t>n</a:t>
            </a:r>
            <a:r>
              <a:rPr lang="pt-BR" sz="2000" spc="-5" dirty="0" err="1" smtClean="0">
                <a:cs typeface="Arial"/>
              </a:rPr>
              <a:t>or</a:t>
            </a:r>
            <a:r>
              <a:rPr lang="pt-BR" sz="2000" spc="5" dirty="0" err="1" smtClean="0">
                <a:cs typeface="Arial"/>
              </a:rPr>
              <a:t>r</a:t>
            </a:r>
            <a:r>
              <a:rPr lang="pt-BR" sz="2000" spc="-5" dirty="0" err="1" smtClean="0">
                <a:cs typeface="Arial"/>
              </a:rPr>
              <a:t>ecep</a:t>
            </a:r>
            <a:r>
              <a:rPr lang="pt-BR" sz="2000" dirty="0" err="1" smtClean="0">
                <a:cs typeface="Arial"/>
              </a:rPr>
              <a:t>t</a:t>
            </a:r>
            <a:r>
              <a:rPr lang="pt-BR" sz="2000" spc="-5" dirty="0" err="1" smtClean="0">
                <a:cs typeface="Arial"/>
              </a:rPr>
              <a:t>o</a:t>
            </a:r>
            <a:r>
              <a:rPr lang="pt-BR" sz="2000" spc="5" dirty="0" err="1" smtClean="0">
                <a:cs typeface="Arial"/>
              </a:rPr>
              <a:t>r</a:t>
            </a:r>
            <a:r>
              <a:rPr lang="pt-BR" sz="2000" spc="-5" dirty="0" err="1" smtClean="0">
                <a:cs typeface="Arial"/>
              </a:rPr>
              <a:t>e</a:t>
            </a:r>
            <a:r>
              <a:rPr lang="pt-BR" sz="2000" dirty="0" err="1" smtClean="0">
                <a:cs typeface="Arial"/>
              </a:rPr>
              <a:t>s</a:t>
            </a:r>
            <a:r>
              <a:rPr lang="pt-BR" sz="2000" dirty="0">
                <a:cs typeface="Arial"/>
              </a:rPr>
              <a:t>	</a:t>
            </a:r>
            <a:r>
              <a:rPr lang="pt-BR" sz="2000" spc="5" dirty="0">
                <a:cs typeface="Arial"/>
              </a:rPr>
              <a:t>s</a:t>
            </a:r>
            <a:r>
              <a:rPr lang="pt-BR" sz="2000" spc="-10" dirty="0">
                <a:cs typeface="Arial"/>
              </a:rPr>
              <a:t>e</a:t>
            </a:r>
            <a:r>
              <a:rPr lang="pt-BR" sz="2000" spc="-5" dirty="0">
                <a:cs typeface="Arial"/>
              </a:rPr>
              <a:t>n</a:t>
            </a:r>
            <a:r>
              <a:rPr lang="pt-BR" sz="2000" spc="5" dirty="0">
                <a:cs typeface="Arial"/>
              </a:rPr>
              <a:t>s</a:t>
            </a:r>
            <a:r>
              <a:rPr lang="pt-BR" sz="2000" dirty="0">
                <a:cs typeface="Arial"/>
              </a:rPr>
              <a:t>íve</a:t>
            </a:r>
            <a:r>
              <a:rPr lang="pt-BR" sz="2000" spc="5" dirty="0">
                <a:cs typeface="Arial"/>
              </a:rPr>
              <a:t>i</a:t>
            </a:r>
            <a:r>
              <a:rPr lang="pt-BR" sz="2000" dirty="0">
                <a:cs typeface="Arial"/>
              </a:rPr>
              <a:t>s	</a:t>
            </a:r>
            <a:r>
              <a:rPr lang="pt-BR" sz="2000" spc="-5" dirty="0">
                <a:cs typeface="Arial"/>
              </a:rPr>
              <a:t>a</a:t>
            </a:r>
            <a:r>
              <a:rPr lang="pt-BR" sz="2000" dirty="0">
                <a:cs typeface="Arial"/>
              </a:rPr>
              <a:t>o	</a:t>
            </a:r>
            <a:r>
              <a:rPr lang="pt-BR" sz="2000" spc="-10" dirty="0" smtClean="0">
                <a:cs typeface="Arial"/>
              </a:rPr>
              <a:t>e</a:t>
            </a:r>
            <a:r>
              <a:rPr lang="pt-BR" sz="2000" spc="5" dirty="0" smtClean="0">
                <a:cs typeface="Arial"/>
              </a:rPr>
              <a:t>s</a:t>
            </a:r>
            <a:r>
              <a:rPr lang="pt-BR" sz="2000" dirty="0" smtClean="0">
                <a:cs typeface="Arial"/>
              </a:rPr>
              <a:t>t</a:t>
            </a:r>
            <a:r>
              <a:rPr lang="pt-BR" sz="2000" spc="-5" dirty="0" smtClean="0">
                <a:cs typeface="Arial"/>
              </a:rPr>
              <a:t>iramento barorreceptores </a:t>
            </a:r>
            <a:r>
              <a:rPr lang="pt-BR" sz="2000" spc="-5" dirty="0">
                <a:cs typeface="Arial"/>
              </a:rPr>
              <a:t>localizados  </a:t>
            </a:r>
            <a:r>
              <a:rPr lang="pt-BR" sz="2000" dirty="0">
                <a:cs typeface="Arial"/>
              </a:rPr>
              <a:t>nas </a:t>
            </a:r>
            <a:r>
              <a:rPr lang="pt-BR" sz="2000" spc="-5" dirty="0">
                <a:cs typeface="Arial"/>
              </a:rPr>
              <a:t>paredes da artéria carótida </a:t>
            </a:r>
            <a:r>
              <a:rPr lang="pt-BR" sz="2000" dirty="0">
                <a:cs typeface="Arial"/>
              </a:rPr>
              <a:t>e </a:t>
            </a:r>
            <a:r>
              <a:rPr lang="pt-BR" sz="2000" spc="-5" dirty="0">
                <a:cs typeface="Arial"/>
              </a:rPr>
              <a:t>da aorta  monitoram </a:t>
            </a:r>
            <a:r>
              <a:rPr lang="pt-BR" sz="2000" dirty="0">
                <a:cs typeface="Arial"/>
              </a:rPr>
              <a:t>a </a:t>
            </a:r>
            <a:r>
              <a:rPr lang="pt-BR" sz="2000" spc="-5" dirty="0">
                <a:cs typeface="Arial"/>
              </a:rPr>
              <a:t>pressão</a:t>
            </a:r>
            <a:r>
              <a:rPr lang="pt-BR" sz="2000" dirty="0">
                <a:cs typeface="Arial"/>
              </a:rPr>
              <a:t> </a:t>
            </a:r>
            <a:r>
              <a:rPr lang="pt-BR" sz="2000" spc="-5" dirty="0">
                <a:cs typeface="Arial"/>
              </a:rPr>
              <a:t>sanguínea</a:t>
            </a:r>
            <a:r>
              <a:rPr lang="pt-BR" sz="2000" spc="-5" dirty="0" smtClean="0">
                <a:cs typeface="Arial"/>
              </a:rPr>
              <a:t>.</a:t>
            </a:r>
            <a:endParaRPr sz="2000" dirty="0">
              <a:cs typeface="Arial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Regulação da pressão arterial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44</a:t>
            </a:fld>
            <a:endParaRPr lang="pt-BR"/>
          </a:p>
        </p:txBody>
      </p:sp>
      <p:pic>
        <p:nvPicPr>
          <p:cNvPr id="2050" name="Picture 2" descr="Bulbo, cerebelo e sinapse - Só Biolo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2" y="4049707"/>
            <a:ext cx="4021887" cy="25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rorreceptores: funções e classificação - Maestrovirtuale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46" y="4049707"/>
            <a:ext cx="4425254" cy="248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24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2384" y="1773751"/>
            <a:ext cx="5518867" cy="346697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5240" algn="just">
              <a:lnSpc>
                <a:spcPct val="150000"/>
              </a:lnSpc>
              <a:spcBef>
                <a:spcPts val="434"/>
              </a:spcBef>
            </a:pPr>
            <a:r>
              <a:rPr lang="pt-BR" sz="2000" spc="-5" dirty="0" smtClean="0">
                <a:cs typeface="Arial"/>
              </a:rPr>
              <a:t>- </a:t>
            </a:r>
            <a:r>
              <a:rPr sz="2000" spc="-5" dirty="0" err="1" smtClean="0">
                <a:cs typeface="Arial"/>
              </a:rPr>
              <a:t>Os</a:t>
            </a:r>
            <a:r>
              <a:rPr sz="2000" spc="-5" dirty="0" smtClean="0">
                <a:cs typeface="Arial"/>
              </a:rPr>
              <a:t> </a:t>
            </a:r>
            <a:r>
              <a:rPr sz="2000" spc="-5" dirty="0">
                <a:cs typeface="Arial"/>
              </a:rPr>
              <a:t>barorreceptores carotídeos </a:t>
            </a:r>
            <a:r>
              <a:rPr sz="2000" dirty="0">
                <a:cs typeface="Arial"/>
              </a:rPr>
              <a:t>e </a:t>
            </a:r>
            <a:r>
              <a:rPr sz="2000" spc="-5" dirty="0">
                <a:cs typeface="Arial"/>
              </a:rPr>
              <a:t>aórticos  </a:t>
            </a:r>
            <a:r>
              <a:rPr sz="2000" dirty="0">
                <a:cs typeface="Arial"/>
              </a:rPr>
              <a:t>são </a:t>
            </a:r>
            <a:r>
              <a:rPr sz="2000" spc="-5" dirty="0">
                <a:cs typeface="Arial"/>
              </a:rPr>
              <a:t>receptores ativos </a:t>
            </a:r>
            <a:r>
              <a:rPr sz="2000" dirty="0">
                <a:cs typeface="Arial"/>
              </a:rPr>
              <a:t>tonicamente </a:t>
            </a:r>
            <a:r>
              <a:rPr sz="2000" spc="-5" dirty="0" err="1">
                <a:cs typeface="Arial"/>
              </a:rPr>
              <a:t>ao</a:t>
            </a:r>
            <a:r>
              <a:rPr sz="2000" spc="-5" dirty="0">
                <a:cs typeface="Arial"/>
              </a:rPr>
              <a:t> </a:t>
            </a:r>
            <a:r>
              <a:rPr sz="2000" spc="-5" dirty="0" err="1" smtClean="0">
                <a:cs typeface="Arial"/>
              </a:rPr>
              <a:t>estiramento</a:t>
            </a:r>
            <a:r>
              <a:rPr sz="2000" spc="-5" dirty="0" smtClean="0">
                <a:cs typeface="Arial"/>
              </a:rPr>
              <a:t> </a:t>
            </a:r>
            <a:r>
              <a:rPr sz="2000" spc="-5" dirty="0">
                <a:cs typeface="Arial"/>
              </a:rPr>
              <a:t>que disparam potenciais de ação  continuamente.</a:t>
            </a:r>
            <a:endParaRPr sz="2000" dirty="0"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745"/>
              </a:spcBef>
            </a:pPr>
            <a:r>
              <a:rPr lang="pt-BR" sz="2000" dirty="0" smtClean="0">
                <a:cs typeface="Arial"/>
              </a:rPr>
              <a:t>- </a:t>
            </a:r>
            <a:r>
              <a:rPr sz="2000" dirty="0" smtClean="0">
                <a:cs typeface="Arial"/>
              </a:rPr>
              <a:t>O </a:t>
            </a:r>
            <a:r>
              <a:rPr sz="2000" dirty="0">
                <a:cs typeface="Arial"/>
              </a:rPr>
              <a:t>primeiro mecanismo </a:t>
            </a:r>
            <a:r>
              <a:rPr sz="2000" spc="-5" dirty="0">
                <a:cs typeface="Arial"/>
              </a:rPr>
              <a:t>reflexo </a:t>
            </a:r>
            <a:r>
              <a:rPr sz="2000" dirty="0">
                <a:cs typeface="Arial"/>
              </a:rPr>
              <a:t>para o </a:t>
            </a:r>
            <a:r>
              <a:rPr sz="2000" dirty="0" err="1" smtClean="0">
                <a:cs typeface="Arial"/>
              </a:rPr>
              <a:t>con</a:t>
            </a:r>
            <a:r>
              <a:rPr sz="2000" spc="-5" dirty="0" err="1" smtClean="0">
                <a:cs typeface="Arial"/>
              </a:rPr>
              <a:t>trole</a:t>
            </a:r>
            <a:r>
              <a:rPr sz="2000" spc="-5" dirty="0" smtClean="0">
                <a:cs typeface="Arial"/>
              </a:rPr>
              <a:t> </a:t>
            </a:r>
            <a:r>
              <a:rPr sz="2000" dirty="0">
                <a:cs typeface="Arial"/>
              </a:rPr>
              <a:t>homeostático </a:t>
            </a:r>
            <a:r>
              <a:rPr sz="2000" spc="5" dirty="0">
                <a:cs typeface="Arial"/>
              </a:rPr>
              <a:t>da </a:t>
            </a:r>
            <a:r>
              <a:rPr sz="2000" spc="-105" dirty="0">
                <a:cs typeface="Arial"/>
              </a:rPr>
              <a:t>PA </a:t>
            </a:r>
            <a:r>
              <a:rPr sz="2000" dirty="0">
                <a:cs typeface="Arial"/>
              </a:rPr>
              <a:t>é o </a:t>
            </a:r>
            <a:r>
              <a:rPr sz="2000" spc="-5" dirty="0">
                <a:cs typeface="Arial"/>
              </a:rPr>
              <a:t>reflexo  barorreceptor.</a:t>
            </a:r>
            <a:endParaRPr sz="2000" dirty="0">
              <a:cs typeface="Arial"/>
            </a:endParaRPr>
          </a:p>
          <a:p>
            <a:pPr marL="12700" marR="10795" algn="just">
              <a:lnSpc>
                <a:spcPct val="150000"/>
              </a:lnSpc>
              <a:spcBef>
                <a:spcPts val="700"/>
              </a:spcBef>
            </a:pPr>
            <a:r>
              <a:rPr sz="2000" dirty="0">
                <a:cs typeface="Arial"/>
              </a:rPr>
              <a:t>↑ </a:t>
            </a:r>
            <a:r>
              <a:rPr sz="2000" spc="500" dirty="0" err="1" smtClean="0">
                <a:cs typeface="Arial"/>
              </a:rPr>
              <a:t>PA</a:t>
            </a:r>
            <a:r>
              <a:rPr sz="2000" spc="-5" dirty="0" err="1" smtClean="0">
                <a:cs typeface="Arial"/>
              </a:rPr>
              <a:t>estiramento</a:t>
            </a:r>
            <a:r>
              <a:rPr sz="2000" spc="-5" dirty="0" smtClean="0">
                <a:cs typeface="Arial"/>
              </a:rPr>
              <a:t> </a:t>
            </a:r>
            <a:r>
              <a:rPr sz="2000" spc="5" dirty="0">
                <a:cs typeface="Arial"/>
              </a:rPr>
              <a:t>da </a:t>
            </a:r>
            <a:r>
              <a:rPr sz="2000" dirty="0">
                <a:cs typeface="Arial"/>
              </a:rPr>
              <a:t>membrana </a:t>
            </a:r>
            <a:r>
              <a:rPr sz="2000" spc="-5" dirty="0">
                <a:cs typeface="Arial"/>
              </a:rPr>
              <a:t>dos  </a:t>
            </a:r>
            <a:r>
              <a:rPr sz="2000" spc="105" dirty="0" err="1" smtClean="0">
                <a:cs typeface="Arial"/>
              </a:rPr>
              <a:t>barorreceptores</a:t>
            </a:r>
            <a:r>
              <a:rPr lang="pt-BR" sz="2000" spc="105" dirty="0" smtClean="0">
                <a:cs typeface="Arial"/>
              </a:rPr>
              <a:t> </a:t>
            </a:r>
            <a:r>
              <a:rPr sz="2000" dirty="0" smtClean="0">
                <a:cs typeface="Arial"/>
              </a:rPr>
              <a:t>↑ </a:t>
            </a:r>
            <a:r>
              <a:rPr sz="2000" dirty="0">
                <a:cs typeface="Arial"/>
              </a:rPr>
              <a:t>a </a:t>
            </a:r>
            <a:r>
              <a:rPr sz="2000" spc="-10" dirty="0">
                <a:cs typeface="Arial"/>
              </a:rPr>
              <a:t>taxa </a:t>
            </a:r>
            <a:r>
              <a:rPr sz="2000" spc="-5" dirty="0">
                <a:cs typeface="Arial"/>
              </a:rPr>
              <a:t>de disparo do  </a:t>
            </a:r>
            <a:r>
              <a:rPr sz="2000" spc="-20" dirty="0">
                <a:cs typeface="Arial"/>
              </a:rPr>
              <a:t>receptor.</a:t>
            </a:r>
            <a:endParaRPr sz="2000" dirty="0">
              <a:cs typeface="Arial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Regulação da pressão arterial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45</a:t>
            </a:fld>
            <a:endParaRPr lang="pt-BR"/>
          </a:p>
        </p:txBody>
      </p:sp>
      <p:pic>
        <p:nvPicPr>
          <p:cNvPr id="3074" name="Picture 2" descr="PRESSÃO ARTERIAL E MECANISMOS DE REGULAÇÃO. Profa. Dra. Monica Akemi Sato -  PDF Download grá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15" y="1947801"/>
            <a:ext cx="5511194" cy="32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26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39121" y="1280888"/>
            <a:ext cx="11436824" cy="236769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350"/>
              </a:spcBef>
            </a:pPr>
            <a:r>
              <a:rPr sz="2000" spc="-5" dirty="0" err="1" smtClean="0">
                <a:cs typeface="Arial"/>
              </a:rPr>
              <a:t>Os</a:t>
            </a:r>
            <a:r>
              <a:rPr sz="2000" spc="-5" dirty="0" smtClean="0">
                <a:cs typeface="Arial"/>
              </a:rPr>
              <a:t> </a:t>
            </a:r>
            <a:r>
              <a:rPr sz="2000" spc="-5" dirty="0" err="1" smtClean="0">
                <a:cs typeface="Arial"/>
              </a:rPr>
              <a:t>barorreceptores</a:t>
            </a:r>
            <a:r>
              <a:rPr sz="2000" spc="-5" dirty="0" smtClean="0">
                <a:cs typeface="Arial"/>
              </a:rPr>
              <a:t> </a:t>
            </a:r>
            <a:r>
              <a:rPr sz="2000" spc="-5" dirty="0" err="1">
                <a:cs typeface="Arial"/>
              </a:rPr>
              <a:t>viajam</a:t>
            </a:r>
            <a:r>
              <a:rPr sz="2000" spc="-5" dirty="0">
                <a:cs typeface="Arial"/>
              </a:rPr>
              <a:t> </a:t>
            </a:r>
            <a:r>
              <a:rPr sz="2000" spc="-5" dirty="0" smtClean="0">
                <a:cs typeface="Arial"/>
              </a:rPr>
              <a:t>ate</a:t>
            </a:r>
            <a:r>
              <a:rPr sz="2000" spc="-180" dirty="0" smtClean="0">
                <a:cs typeface="Arial"/>
              </a:rPr>
              <a:t> </a:t>
            </a:r>
            <a:r>
              <a:rPr sz="2000" dirty="0" smtClean="0">
                <a:cs typeface="Arial"/>
              </a:rPr>
              <a:t>o</a:t>
            </a:r>
            <a:r>
              <a:rPr lang="pt-BR" sz="2000" dirty="0">
                <a:cs typeface="Arial"/>
              </a:rPr>
              <a:t> </a:t>
            </a:r>
            <a:r>
              <a:rPr lang="pt-BR" sz="2000" dirty="0" smtClean="0">
                <a:cs typeface="Arial"/>
              </a:rPr>
              <a:t>cent</a:t>
            </a:r>
            <a:r>
              <a:rPr lang="pt-BR" sz="2000" spc="-5" dirty="0" smtClean="0">
                <a:cs typeface="Arial"/>
              </a:rPr>
              <a:t>r</a:t>
            </a:r>
            <a:r>
              <a:rPr lang="pt-BR" sz="2000" dirty="0" smtClean="0">
                <a:cs typeface="Arial"/>
              </a:rPr>
              <a:t>o </a:t>
            </a:r>
            <a:r>
              <a:rPr lang="pt-BR" sz="2000" spc="-5" dirty="0" smtClean="0">
                <a:cs typeface="Arial"/>
              </a:rPr>
              <a:t>d</a:t>
            </a:r>
            <a:r>
              <a:rPr lang="pt-BR" sz="2000" dirty="0" smtClean="0">
                <a:cs typeface="Arial"/>
              </a:rPr>
              <a:t>e cont</a:t>
            </a:r>
            <a:r>
              <a:rPr lang="pt-BR" sz="2000" spc="5" dirty="0" smtClean="0">
                <a:cs typeface="Arial"/>
              </a:rPr>
              <a:t>r</a:t>
            </a:r>
            <a:r>
              <a:rPr lang="pt-BR" sz="2000" spc="-10" dirty="0" smtClean="0">
                <a:cs typeface="Arial"/>
              </a:rPr>
              <a:t>o</a:t>
            </a:r>
            <a:r>
              <a:rPr lang="pt-BR" sz="2000" spc="5" dirty="0" smtClean="0">
                <a:cs typeface="Arial"/>
              </a:rPr>
              <a:t>l</a:t>
            </a:r>
            <a:r>
              <a:rPr lang="pt-BR" sz="2000" dirty="0" smtClean="0">
                <a:cs typeface="Arial"/>
              </a:rPr>
              <a:t>e </a:t>
            </a:r>
            <a:r>
              <a:rPr lang="pt-BR" sz="2000" spc="5" dirty="0" smtClean="0">
                <a:cs typeface="Arial"/>
              </a:rPr>
              <a:t>c</a:t>
            </a:r>
            <a:r>
              <a:rPr lang="pt-BR" sz="2000" spc="-5" dirty="0" smtClean="0">
                <a:cs typeface="Arial"/>
              </a:rPr>
              <a:t>ard</a:t>
            </a:r>
            <a:r>
              <a:rPr lang="pt-BR" sz="2000" spc="5" dirty="0" smtClean="0">
                <a:cs typeface="Arial"/>
              </a:rPr>
              <a:t>i</a:t>
            </a:r>
            <a:r>
              <a:rPr lang="pt-BR" sz="2000" spc="-5" dirty="0" smtClean="0">
                <a:cs typeface="Arial"/>
              </a:rPr>
              <a:t>ova</a:t>
            </a:r>
            <a:r>
              <a:rPr lang="pt-BR" sz="2000" spc="5" dirty="0" smtClean="0">
                <a:cs typeface="Arial"/>
              </a:rPr>
              <a:t>s</a:t>
            </a:r>
            <a:r>
              <a:rPr lang="pt-BR" sz="2000" dirty="0" smtClean="0">
                <a:cs typeface="Arial"/>
              </a:rPr>
              <a:t>cu</a:t>
            </a:r>
            <a:r>
              <a:rPr lang="pt-BR" sz="2000" spc="-5" dirty="0" smtClean="0">
                <a:cs typeface="Arial"/>
              </a:rPr>
              <a:t>la</a:t>
            </a:r>
            <a:r>
              <a:rPr lang="pt-BR" sz="2000" dirty="0" smtClean="0">
                <a:cs typeface="Arial"/>
              </a:rPr>
              <a:t>r v</a:t>
            </a:r>
            <a:r>
              <a:rPr lang="pt-BR" sz="2000" spc="5" dirty="0" smtClean="0">
                <a:cs typeface="Arial"/>
              </a:rPr>
              <a:t>i</a:t>
            </a:r>
            <a:r>
              <a:rPr lang="pt-BR" sz="2000" dirty="0" smtClean="0">
                <a:cs typeface="Arial"/>
              </a:rPr>
              <a:t>a  </a:t>
            </a:r>
            <a:r>
              <a:rPr lang="pt-BR" sz="2000" spc="-5" dirty="0">
                <a:cs typeface="Arial"/>
              </a:rPr>
              <a:t>neurônios</a:t>
            </a:r>
            <a:r>
              <a:rPr lang="pt-BR" sz="2000" dirty="0">
                <a:cs typeface="Arial"/>
              </a:rPr>
              <a:t> </a:t>
            </a:r>
            <a:r>
              <a:rPr lang="pt-BR" sz="2000" dirty="0" smtClean="0">
                <a:cs typeface="Arial"/>
              </a:rPr>
              <a:t>sensitivos</a:t>
            </a:r>
          </a:p>
          <a:p>
            <a:pPr marL="12700" algn="just">
              <a:lnSpc>
                <a:spcPct val="150000"/>
              </a:lnSpc>
              <a:spcBef>
                <a:spcPts val="350"/>
              </a:spcBef>
            </a:pPr>
            <a:r>
              <a:rPr lang="pt-BR" sz="2000" dirty="0" smtClean="0">
                <a:cs typeface="Arial"/>
              </a:rPr>
              <a:t>- A </a:t>
            </a:r>
            <a:r>
              <a:rPr lang="pt-BR" sz="2000" spc="-5" dirty="0">
                <a:cs typeface="Arial"/>
              </a:rPr>
              <a:t>resposta do reflexo barorreceptor </a:t>
            </a:r>
            <a:r>
              <a:rPr lang="pt-BR" sz="2000" dirty="0">
                <a:cs typeface="Arial"/>
              </a:rPr>
              <a:t>é  muito </a:t>
            </a:r>
            <a:r>
              <a:rPr lang="pt-BR" sz="2000" spc="-5" dirty="0">
                <a:cs typeface="Arial"/>
              </a:rPr>
              <a:t>rápida: </a:t>
            </a:r>
            <a:r>
              <a:rPr lang="pt-BR" sz="2000" spc="-5" dirty="0" smtClean="0">
                <a:cs typeface="Arial"/>
              </a:rPr>
              <a:t>causando alterações </a:t>
            </a:r>
            <a:r>
              <a:rPr lang="pt-BR" sz="2000" spc="-5" dirty="0">
                <a:cs typeface="Arial"/>
              </a:rPr>
              <a:t>no débito </a:t>
            </a:r>
            <a:r>
              <a:rPr lang="pt-BR" sz="2000" spc="-5" dirty="0" smtClean="0">
                <a:cs typeface="Arial"/>
              </a:rPr>
              <a:t>cardía</a:t>
            </a:r>
            <a:r>
              <a:rPr lang="pt-BR" sz="2000" dirty="0" smtClean="0">
                <a:cs typeface="Arial"/>
              </a:rPr>
              <a:t>co </a:t>
            </a:r>
            <a:r>
              <a:rPr lang="pt-BR" sz="2000" dirty="0">
                <a:cs typeface="Arial"/>
              </a:rPr>
              <a:t>e </a:t>
            </a:r>
            <a:r>
              <a:rPr lang="pt-BR" sz="2000" spc="-5" dirty="0">
                <a:cs typeface="Arial"/>
              </a:rPr>
              <a:t>na resistência</a:t>
            </a:r>
            <a:r>
              <a:rPr lang="pt-BR" sz="2000" spc="-20" dirty="0">
                <a:cs typeface="Arial"/>
              </a:rPr>
              <a:t> </a:t>
            </a:r>
            <a:r>
              <a:rPr lang="pt-BR" sz="2000" spc="5" dirty="0" smtClean="0">
                <a:cs typeface="Arial"/>
              </a:rPr>
              <a:t>periférica</a:t>
            </a:r>
            <a:endParaRPr lang="pt-BR" sz="2000" spc="5" dirty="0"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0"/>
              </a:spcBef>
            </a:pPr>
            <a:r>
              <a:rPr lang="pt-BR" sz="2000" spc="-10" dirty="0" smtClean="0"/>
              <a:t>- Em </a:t>
            </a:r>
            <a:r>
              <a:rPr lang="pt-BR" sz="2000" dirty="0"/>
              <a:t>pé, a </a:t>
            </a:r>
            <a:r>
              <a:rPr lang="pt-BR" sz="2000" spc="-5" dirty="0"/>
              <a:t>gravidade causa acúmulo de  </a:t>
            </a:r>
            <a:r>
              <a:rPr lang="pt-BR" sz="2000" dirty="0"/>
              <a:t>sangue </a:t>
            </a:r>
            <a:r>
              <a:rPr lang="pt-BR" sz="2000" spc="-5" dirty="0"/>
              <a:t>nas extremidades inferiores; </a:t>
            </a:r>
            <a:r>
              <a:rPr lang="pt-BR" sz="2000" spc="-5" dirty="0" smtClean="0"/>
              <a:t>redu</a:t>
            </a:r>
            <a:r>
              <a:rPr lang="pt-BR" sz="2000" dirty="0" smtClean="0"/>
              <a:t>ção </a:t>
            </a:r>
            <a:r>
              <a:rPr lang="pt-BR" sz="2000" spc="-5" dirty="0"/>
              <a:t>do retorno venoso</a:t>
            </a:r>
            <a:r>
              <a:rPr lang="pt-BR" sz="2000" spc="-5" dirty="0" smtClean="0"/>
              <a:t>;</a:t>
            </a:r>
            <a:r>
              <a:rPr lang="pt-BR" sz="2000" spc="-10" dirty="0" smtClean="0"/>
              <a:t>  </a:t>
            </a:r>
            <a:r>
              <a:rPr lang="pt-BR" sz="2000" spc="-5" dirty="0"/>
              <a:t>queda da </a:t>
            </a:r>
            <a:r>
              <a:rPr lang="pt-BR" sz="2000" spc="-110" dirty="0"/>
              <a:t>PA </a:t>
            </a:r>
            <a:r>
              <a:rPr lang="pt-BR" sz="2000" spc="-5" dirty="0"/>
              <a:t>(hipotensão ortostática</a:t>
            </a:r>
            <a:r>
              <a:rPr lang="pt-BR" sz="2000" spc="-5" dirty="0" smtClean="0"/>
              <a:t>), ativação </a:t>
            </a:r>
            <a:r>
              <a:rPr lang="pt-BR" sz="2000" spc="-5" dirty="0"/>
              <a:t>do reflexo do barorreceptor e aumento da </a:t>
            </a:r>
            <a:r>
              <a:rPr lang="pt-BR" sz="2000" spc="-5" dirty="0" smtClean="0"/>
              <a:t>PA.</a:t>
            </a:r>
            <a:endParaRPr lang="pt-BR" sz="2000" spc="-5" dirty="0"/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Regulação da pressão arterial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 descr="Veia, artéria e capilar - Diferenç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18" y="3818020"/>
            <a:ext cx="4996275" cy="280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029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7856" y="1111454"/>
            <a:ext cx="5897734" cy="5594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47</a:t>
            </a:fld>
            <a:endParaRPr lang="pt-BR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Reflexo barorreceptor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908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4218" y="1274164"/>
            <a:ext cx="5799512" cy="5530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48</a:t>
            </a:fld>
            <a:endParaRPr lang="pt-BR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Hipotensão ortostática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150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4080" y="1224289"/>
            <a:ext cx="11473178" cy="310854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5080" indent="-342900" algn="just"/>
            <a:r>
              <a:rPr sz="2200" b="1" spc="-5" dirty="0">
                <a:cs typeface="Arial"/>
              </a:rPr>
              <a:t>Pressão sistólica </a:t>
            </a:r>
            <a:r>
              <a:rPr sz="2200" dirty="0">
                <a:cs typeface="Arial"/>
              </a:rPr>
              <a:t>(ou </a:t>
            </a:r>
            <a:r>
              <a:rPr sz="2200" spc="-5" dirty="0">
                <a:cs typeface="Arial"/>
              </a:rPr>
              <a:t>máxima) </a:t>
            </a:r>
            <a:r>
              <a:rPr sz="2200" dirty="0">
                <a:cs typeface="Arial"/>
              </a:rPr>
              <a:t>– pressão </a:t>
            </a:r>
            <a:r>
              <a:rPr sz="2200" spc="-5" dirty="0">
                <a:cs typeface="Arial"/>
              </a:rPr>
              <a:t>que  </a:t>
            </a:r>
            <a:r>
              <a:rPr sz="2200" dirty="0">
                <a:cs typeface="Arial"/>
              </a:rPr>
              <a:t>se </a:t>
            </a:r>
            <a:r>
              <a:rPr sz="2200" spc="-5" dirty="0">
                <a:cs typeface="Arial"/>
              </a:rPr>
              <a:t>desenvolve durante </a:t>
            </a:r>
            <a:r>
              <a:rPr sz="2200" dirty="0">
                <a:cs typeface="Arial"/>
              </a:rPr>
              <a:t>a </a:t>
            </a:r>
            <a:r>
              <a:rPr sz="2200" spc="-5" dirty="0">
                <a:cs typeface="Arial"/>
              </a:rPr>
              <a:t>ejeção, determinada  por:</a:t>
            </a:r>
            <a:endParaRPr sz="2200" dirty="0">
              <a:cs typeface="Arial"/>
            </a:endParaRPr>
          </a:p>
          <a:p>
            <a:pPr marL="572135" indent="-217804">
              <a:buChar char="-"/>
              <a:tabLst>
                <a:tab pos="572770" algn="l"/>
              </a:tabLst>
            </a:pPr>
            <a:r>
              <a:rPr sz="2200" dirty="0">
                <a:cs typeface="Arial"/>
              </a:rPr>
              <a:t>volume sistólico </a:t>
            </a:r>
            <a:r>
              <a:rPr sz="2200" spc="-5" dirty="0">
                <a:cs typeface="Arial"/>
              </a:rPr>
              <a:t>do </a:t>
            </a:r>
            <a:r>
              <a:rPr sz="2200" dirty="0">
                <a:cs typeface="Arial"/>
              </a:rPr>
              <a:t>ventrículo</a:t>
            </a:r>
            <a:r>
              <a:rPr sz="2200" spc="-35" dirty="0">
                <a:cs typeface="Arial"/>
              </a:rPr>
              <a:t> </a:t>
            </a:r>
            <a:r>
              <a:rPr sz="2200" spc="-5" dirty="0">
                <a:cs typeface="Arial"/>
              </a:rPr>
              <a:t>esquerdo</a:t>
            </a:r>
            <a:endParaRPr sz="2200" dirty="0">
              <a:cs typeface="Arial"/>
            </a:endParaRPr>
          </a:p>
          <a:p>
            <a:pPr marL="572135" indent="-217804">
              <a:buChar char="-"/>
              <a:tabLst>
                <a:tab pos="572770" algn="l"/>
              </a:tabLst>
            </a:pPr>
            <a:r>
              <a:rPr sz="2200" spc="-5" dirty="0">
                <a:cs typeface="Arial"/>
              </a:rPr>
              <a:t>velocidade de</a:t>
            </a:r>
            <a:r>
              <a:rPr sz="2200" spc="-10" dirty="0">
                <a:cs typeface="Arial"/>
              </a:rPr>
              <a:t> </a:t>
            </a:r>
            <a:r>
              <a:rPr sz="2200" spc="-5" dirty="0">
                <a:cs typeface="Arial"/>
              </a:rPr>
              <a:t>ejeção</a:t>
            </a:r>
            <a:endParaRPr sz="2200" dirty="0">
              <a:cs typeface="Arial"/>
            </a:endParaRPr>
          </a:p>
          <a:p>
            <a:pPr marL="572135" indent="-217804">
              <a:buChar char="-"/>
              <a:tabLst>
                <a:tab pos="572770" algn="l"/>
              </a:tabLst>
            </a:pPr>
            <a:r>
              <a:rPr sz="2200" spc="-5" dirty="0">
                <a:cs typeface="Arial"/>
              </a:rPr>
              <a:t>elasticidade da</a:t>
            </a:r>
            <a:r>
              <a:rPr sz="2200" spc="-10" dirty="0">
                <a:cs typeface="Arial"/>
              </a:rPr>
              <a:t> </a:t>
            </a:r>
            <a:r>
              <a:rPr sz="2200" spc="-5" dirty="0" smtClean="0">
                <a:cs typeface="Arial"/>
              </a:rPr>
              <a:t>aorta</a:t>
            </a:r>
            <a:endParaRPr lang="pt-BR" sz="2200" spc="-5" dirty="0" smtClean="0">
              <a:cs typeface="Arial"/>
            </a:endParaRPr>
          </a:p>
          <a:p>
            <a:pPr marL="354331">
              <a:tabLst>
                <a:tab pos="572770" algn="l"/>
              </a:tabLst>
            </a:pPr>
            <a:endParaRPr sz="2200" dirty="0">
              <a:cs typeface="Arial"/>
            </a:endParaRPr>
          </a:p>
          <a:p>
            <a:pPr marL="354965" marR="168275" indent="-342900">
              <a:tabLst>
                <a:tab pos="5631815" algn="l"/>
              </a:tabLst>
            </a:pPr>
            <a:r>
              <a:rPr sz="2200" b="1" spc="-5" dirty="0">
                <a:cs typeface="Arial"/>
              </a:rPr>
              <a:t>Pressão diastólica </a:t>
            </a:r>
            <a:r>
              <a:rPr sz="2200" spc="-5" dirty="0">
                <a:cs typeface="Arial"/>
              </a:rPr>
              <a:t>(ou</a:t>
            </a:r>
            <a:r>
              <a:rPr sz="2200" spc="50" dirty="0">
                <a:cs typeface="Arial"/>
              </a:rPr>
              <a:t> </a:t>
            </a:r>
            <a:r>
              <a:rPr sz="2200" dirty="0">
                <a:cs typeface="Arial"/>
              </a:rPr>
              <a:t>mínima)</a:t>
            </a:r>
            <a:r>
              <a:rPr sz="2200" spc="15" dirty="0">
                <a:cs typeface="Arial"/>
              </a:rPr>
              <a:t> </a:t>
            </a:r>
            <a:r>
              <a:rPr sz="2200" spc="-5" dirty="0" err="1" smtClean="0">
                <a:cs typeface="Arial"/>
              </a:rPr>
              <a:t>deve</a:t>
            </a:r>
            <a:r>
              <a:rPr sz="2200" spc="-5" dirty="0" smtClean="0">
                <a:cs typeface="Arial"/>
              </a:rPr>
              <a:t>-se</a:t>
            </a:r>
            <a:r>
              <a:rPr sz="2200" spc="-75" dirty="0" smtClean="0">
                <a:cs typeface="Arial"/>
              </a:rPr>
              <a:t> </a:t>
            </a:r>
            <a:r>
              <a:rPr sz="2200" spc="-5" dirty="0">
                <a:cs typeface="Arial"/>
              </a:rPr>
              <a:t>ao  esvaziamento da árvore arterial para </a:t>
            </a:r>
            <a:r>
              <a:rPr sz="2200" dirty="0">
                <a:cs typeface="Arial"/>
              </a:rPr>
              <a:t>a </a:t>
            </a:r>
            <a:r>
              <a:rPr sz="2200" spc="-5" dirty="0">
                <a:cs typeface="Arial"/>
              </a:rPr>
              <a:t>rede  capilar durante </a:t>
            </a:r>
            <a:r>
              <a:rPr sz="2200" dirty="0">
                <a:cs typeface="Arial"/>
              </a:rPr>
              <a:t>a </a:t>
            </a:r>
            <a:r>
              <a:rPr sz="2200" spc="-5" dirty="0">
                <a:cs typeface="Arial"/>
              </a:rPr>
              <a:t>diástole </a:t>
            </a:r>
            <a:r>
              <a:rPr sz="2200" dirty="0">
                <a:cs typeface="Arial"/>
              </a:rPr>
              <a:t>e</a:t>
            </a:r>
            <a:r>
              <a:rPr sz="2200" spc="-10" dirty="0">
                <a:cs typeface="Arial"/>
              </a:rPr>
              <a:t> </a:t>
            </a:r>
            <a:r>
              <a:rPr sz="2200" spc="-5" dirty="0">
                <a:cs typeface="Arial"/>
              </a:rPr>
              <a:t>depende:</a:t>
            </a:r>
            <a:endParaRPr sz="2200" dirty="0">
              <a:cs typeface="Arial"/>
            </a:endParaRPr>
          </a:p>
          <a:p>
            <a:pPr marL="572135" indent="-217804">
              <a:buChar char="-"/>
              <a:tabLst>
                <a:tab pos="572770" algn="l"/>
              </a:tabLst>
            </a:pPr>
            <a:r>
              <a:rPr sz="2200" spc="-5" dirty="0">
                <a:cs typeface="Arial"/>
              </a:rPr>
              <a:t>resistência</a:t>
            </a:r>
            <a:r>
              <a:rPr sz="2200" spc="-10" dirty="0">
                <a:cs typeface="Arial"/>
              </a:rPr>
              <a:t> </a:t>
            </a:r>
            <a:r>
              <a:rPr sz="2200" spc="-5" dirty="0">
                <a:cs typeface="Arial"/>
              </a:rPr>
              <a:t>periférica</a:t>
            </a:r>
            <a:endParaRPr sz="2200" dirty="0">
              <a:cs typeface="Arial"/>
            </a:endParaRPr>
          </a:p>
          <a:p>
            <a:pPr marL="572135" indent="-217804">
              <a:buChar char="-"/>
              <a:tabLst>
                <a:tab pos="572770" algn="l"/>
              </a:tabLst>
            </a:pPr>
            <a:r>
              <a:rPr sz="2200" spc="-5" dirty="0">
                <a:cs typeface="Arial"/>
              </a:rPr>
              <a:t>duração da diástole (freqüência</a:t>
            </a:r>
            <a:r>
              <a:rPr sz="2200" spc="5" dirty="0">
                <a:cs typeface="Arial"/>
              </a:rPr>
              <a:t> </a:t>
            </a:r>
            <a:r>
              <a:rPr sz="2200" dirty="0" err="1">
                <a:cs typeface="Arial"/>
              </a:rPr>
              <a:t>cardíaca</a:t>
            </a:r>
            <a:r>
              <a:rPr sz="2200" dirty="0" smtClean="0">
                <a:cs typeface="Arial"/>
              </a:rPr>
              <a:t>)</a:t>
            </a:r>
            <a:r>
              <a:rPr lang="pt-BR" sz="2200" dirty="0" smtClean="0">
                <a:cs typeface="Arial"/>
              </a:rPr>
              <a:t>;</a:t>
            </a:r>
            <a:endParaRPr sz="2200" dirty="0">
              <a:cs typeface="Arial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Pressão arterial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49</a:t>
            </a:fld>
            <a:endParaRPr lang="pt-BR"/>
          </a:p>
        </p:txBody>
      </p:sp>
      <p:pic>
        <p:nvPicPr>
          <p:cNvPr id="4098" name="Picture 2" descr="Pesquisa da Unemat avalia efeito da variação de temperatura sobre a pressão  arterial - Notícias - mt.gov.b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4" y="4332832"/>
            <a:ext cx="7151956" cy="238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36878" y="1358184"/>
            <a:ext cx="11790230" cy="3238143"/>
          </a:xfrm>
          <a:prstGeom prst="rect">
            <a:avLst/>
          </a:prstGeom>
        </p:spPr>
        <p:txBody>
          <a:bodyPr vert="horz" wrap="square" lIns="0" tIns="463626" rIns="0" bIns="0" rtlCol="0">
            <a:spAutoFit/>
          </a:bodyPr>
          <a:lstStyle/>
          <a:p>
            <a:pPr marL="194945" marR="5080" indent="-182880" algn="just">
              <a:lnSpc>
                <a:spcPct val="150000"/>
              </a:lnSpc>
              <a:spcBef>
                <a:spcPts val="0"/>
              </a:spcBef>
              <a:buClr>
                <a:srgbClr val="92A199"/>
              </a:buClr>
              <a:buSzPct val="83928"/>
              <a:tabLst>
                <a:tab pos="195580" algn="l"/>
              </a:tabLst>
            </a:pPr>
            <a:r>
              <a:rPr sz="2400" spc="-5" dirty="0" err="1">
                <a:solidFill>
                  <a:srgbClr val="292934"/>
                </a:solidFill>
                <a:cs typeface="Arial"/>
              </a:rPr>
              <a:t>Procedimento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invasivo que auxilia na obtenção  de dados adicionais contribuindo para um  diagnóstico exato e indicação do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tratamento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 smtClean="0">
                <a:solidFill>
                  <a:srgbClr val="292934"/>
                </a:solidFill>
                <a:cs typeface="Arial"/>
              </a:rPr>
              <a:t>adequado</a:t>
            </a:r>
            <a:endParaRPr lang="pt-BR" sz="2400" spc="-5" dirty="0">
              <a:solidFill>
                <a:srgbClr val="292934"/>
              </a:solidFill>
              <a:cs typeface="Arial"/>
            </a:endParaRPr>
          </a:p>
          <a:p>
            <a:pPr marL="194945" marR="5080" indent="-182880" algn="just">
              <a:lnSpc>
                <a:spcPct val="150000"/>
              </a:lnSpc>
              <a:spcBef>
                <a:spcPts val="0"/>
              </a:spcBef>
              <a:buClr>
                <a:srgbClr val="92A199"/>
              </a:buClr>
              <a:buSzPct val="83333"/>
              <a:tabLst>
                <a:tab pos="195580" algn="l"/>
              </a:tabLst>
            </a:pPr>
            <a:r>
              <a:rPr lang="pt-BR" sz="2400" spc="-5" dirty="0">
                <a:solidFill>
                  <a:srgbClr val="292934"/>
                </a:solidFill>
                <a:cs typeface="Arial"/>
              </a:rPr>
              <a:t>Os primeiros dados a respeito de  cateterismo cardíaco datam de  1844, quando </a:t>
            </a:r>
            <a:r>
              <a:rPr lang="pt-BR" sz="2400" i="1" spc="-5" dirty="0">
                <a:solidFill>
                  <a:srgbClr val="292934"/>
                </a:solidFill>
                <a:cs typeface="Arial"/>
              </a:rPr>
              <a:t>Claude Bernard</a:t>
            </a:r>
            <a:r>
              <a:rPr lang="pt-BR" sz="2400" spc="-5" dirty="0">
                <a:solidFill>
                  <a:srgbClr val="292934"/>
                </a:solidFill>
                <a:cs typeface="Arial"/>
              </a:rPr>
              <a:t>, em  um cavalo, introduziu através da  artéria carótida um cateter até o  lado direito e esquerdo do coração,  respectivamente</a:t>
            </a:r>
            <a:r>
              <a:rPr lang="pt-BR" sz="2400" spc="-5" dirty="0" smtClean="0">
                <a:solidFill>
                  <a:srgbClr val="292934"/>
                </a:solidFill>
                <a:cs typeface="Arial"/>
              </a:rPr>
              <a:t>.</a:t>
            </a:r>
            <a:endParaRPr lang="pt-BR" sz="2400" spc="-5" dirty="0">
              <a:solidFill>
                <a:srgbClr val="292934"/>
              </a:solidFill>
              <a:cs typeface="Arial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92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3724218" y="205668"/>
            <a:ext cx="4314314" cy="4221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ítulo 4"/>
          <p:cNvSpPr txBox="1">
            <a:spLocks/>
          </p:cNvSpPr>
          <p:nvPr/>
        </p:nvSpPr>
        <p:spPr>
          <a:xfrm>
            <a:off x="2939472" y="679794"/>
            <a:ext cx="5883806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Histórico de Procedimentos - Cateterismo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9306431" y="4288943"/>
            <a:ext cx="1629861" cy="2432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0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1512182"/>
            <a:ext cx="10056505" cy="4415311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754380" indent="-284480">
              <a:spcBef>
                <a:spcPts val="1310"/>
              </a:spcBef>
              <a:buChar char="-"/>
              <a:tabLst>
                <a:tab pos="753745" algn="l"/>
                <a:tab pos="754380" algn="l"/>
              </a:tabLst>
            </a:pPr>
            <a:r>
              <a:rPr sz="2200" spc="-5" dirty="0">
                <a:cs typeface="Arial"/>
              </a:rPr>
              <a:t>Variações cardíacas</a:t>
            </a:r>
            <a:endParaRPr sz="2200" dirty="0">
              <a:cs typeface="Arial"/>
            </a:endParaRPr>
          </a:p>
          <a:p>
            <a:pPr marL="754380" indent="-284480">
              <a:spcBef>
                <a:spcPts val="1210"/>
              </a:spcBef>
              <a:buChar char="-"/>
              <a:tabLst>
                <a:tab pos="753745" algn="l"/>
                <a:tab pos="754380" algn="l"/>
              </a:tabLst>
            </a:pPr>
            <a:r>
              <a:rPr sz="2200" spc="-5" dirty="0">
                <a:cs typeface="Arial"/>
              </a:rPr>
              <a:t>Variações respiratórias</a:t>
            </a:r>
            <a:endParaRPr sz="2200" dirty="0">
              <a:cs typeface="Arial"/>
            </a:endParaRPr>
          </a:p>
          <a:p>
            <a:pPr marL="754380" indent="-284480">
              <a:spcBef>
                <a:spcPts val="1210"/>
              </a:spcBef>
              <a:buChar char="-"/>
              <a:tabLst>
                <a:tab pos="753745" algn="l"/>
                <a:tab pos="754380" algn="l"/>
              </a:tabLst>
            </a:pPr>
            <a:r>
              <a:rPr sz="2200" spc="-5" dirty="0">
                <a:cs typeface="Arial"/>
              </a:rPr>
              <a:t>Variações vasomotoras</a:t>
            </a:r>
            <a:endParaRPr sz="2200" dirty="0">
              <a:cs typeface="Arial"/>
            </a:endParaRPr>
          </a:p>
          <a:p>
            <a:pPr marL="453390" indent="-440690">
              <a:spcBef>
                <a:spcPts val="1410"/>
              </a:spcBef>
              <a:buChar char="-"/>
              <a:tabLst>
                <a:tab pos="452755" algn="l"/>
                <a:tab pos="453390" algn="l"/>
              </a:tabLst>
            </a:pPr>
            <a:r>
              <a:rPr sz="2200" spc="-5" dirty="0">
                <a:cs typeface="Arial"/>
              </a:rPr>
              <a:t>Determinação da pressão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arterial</a:t>
            </a:r>
            <a:endParaRPr sz="2200" dirty="0">
              <a:cs typeface="Arial"/>
            </a:endParaRPr>
          </a:p>
          <a:p>
            <a:pPr marL="754380" lvl="1" indent="-284480">
              <a:spcBef>
                <a:spcPts val="1210"/>
              </a:spcBef>
              <a:buChar char="-"/>
              <a:tabLst>
                <a:tab pos="753745" algn="l"/>
                <a:tab pos="754380" algn="l"/>
              </a:tabLst>
            </a:pPr>
            <a:r>
              <a:rPr sz="2200" dirty="0">
                <a:cs typeface="Arial"/>
              </a:rPr>
              <a:t>Forma </a:t>
            </a:r>
            <a:r>
              <a:rPr sz="2200" spc="-5" dirty="0">
                <a:cs typeface="Arial"/>
              </a:rPr>
              <a:t>direta </a:t>
            </a:r>
            <a:r>
              <a:rPr sz="2200" dirty="0">
                <a:cs typeface="Arial"/>
              </a:rPr>
              <a:t>e</a:t>
            </a:r>
            <a:r>
              <a:rPr sz="2200" spc="-10" dirty="0">
                <a:cs typeface="Arial"/>
              </a:rPr>
              <a:t> </a:t>
            </a:r>
            <a:r>
              <a:rPr sz="2200" spc="-5" dirty="0">
                <a:cs typeface="Arial"/>
              </a:rPr>
              <a:t>indireta</a:t>
            </a:r>
            <a:endParaRPr sz="2200" dirty="0">
              <a:cs typeface="Arial"/>
            </a:endParaRPr>
          </a:p>
          <a:p>
            <a:pPr marL="754380" marR="5080" lvl="1" indent="-284480">
              <a:lnSpc>
                <a:spcPts val="2590"/>
              </a:lnSpc>
              <a:spcBef>
                <a:spcPts val="1535"/>
              </a:spcBef>
              <a:buChar char="-"/>
              <a:tabLst>
                <a:tab pos="753745" algn="l"/>
                <a:tab pos="754380" algn="l"/>
              </a:tabLst>
            </a:pPr>
            <a:r>
              <a:rPr sz="2200" spc="-5" dirty="0">
                <a:cs typeface="Arial"/>
              </a:rPr>
              <a:t>Métodos </a:t>
            </a:r>
            <a:r>
              <a:rPr sz="2200" dirty="0">
                <a:cs typeface="Arial"/>
              </a:rPr>
              <a:t>esfigmomanométricos </a:t>
            </a:r>
            <a:r>
              <a:rPr sz="2200" spc="-5" dirty="0">
                <a:cs typeface="Arial"/>
              </a:rPr>
              <a:t>(aneróide ou de  </a:t>
            </a:r>
            <a:r>
              <a:rPr sz="2200" dirty="0">
                <a:cs typeface="Arial"/>
              </a:rPr>
              <a:t>mercúrio)</a:t>
            </a:r>
          </a:p>
          <a:p>
            <a:pPr marL="1155700" lvl="2" indent="-228600">
              <a:spcBef>
                <a:spcPts val="975"/>
              </a:spcBef>
              <a:buChar char="-"/>
              <a:tabLst>
                <a:tab pos="1155065" algn="l"/>
                <a:tab pos="1155700" algn="l"/>
              </a:tabLst>
            </a:pPr>
            <a:r>
              <a:rPr sz="2200" spc="-10" dirty="0">
                <a:cs typeface="Arial"/>
              </a:rPr>
              <a:t>Método </a:t>
            </a:r>
            <a:r>
              <a:rPr sz="2200" spc="-5" dirty="0">
                <a:cs typeface="Arial"/>
              </a:rPr>
              <a:t>palpatório ou </a:t>
            </a:r>
            <a:r>
              <a:rPr sz="2200" dirty="0">
                <a:cs typeface="Arial"/>
              </a:rPr>
              <a:t>de </a:t>
            </a:r>
            <a:r>
              <a:rPr sz="2200" spc="-5" dirty="0">
                <a:cs typeface="Arial"/>
              </a:rPr>
              <a:t>Riva </a:t>
            </a:r>
            <a:r>
              <a:rPr sz="2200" dirty="0">
                <a:cs typeface="Arial"/>
              </a:rPr>
              <a:t>–</a:t>
            </a:r>
            <a:r>
              <a:rPr sz="2200" spc="25" dirty="0">
                <a:cs typeface="Arial"/>
              </a:rPr>
              <a:t> </a:t>
            </a:r>
            <a:r>
              <a:rPr sz="2200" dirty="0">
                <a:cs typeface="Arial"/>
              </a:rPr>
              <a:t>Rocci</a:t>
            </a:r>
          </a:p>
          <a:p>
            <a:pPr marL="1155700" lvl="2" indent="-228600">
              <a:spcBef>
                <a:spcPts val="1010"/>
              </a:spcBef>
              <a:buChar char="-"/>
              <a:tabLst>
                <a:tab pos="1155065" algn="l"/>
                <a:tab pos="1155700" algn="l"/>
              </a:tabLst>
            </a:pPr>
            <a:r>
              <a:rPr sz="2200" spc="-10" dirty="0">
                <a:cs typeface="Arial"/>
              </a:rPr>
              <a:t>Método </a:t>
            </a:r>
            <a:r>
              <a:rPr sz="2200" spc="-5" dirty="0">
                <a:cs typeface="Arial"/>
              </a:rPr>
              <a:t>auscultatório ou </a:t>
            </a:r>
            <a:r>
              <a:rPr sz="2200" dirty="0">
                <a:cs typeface="Arial"/>
              </a:rPr>
              <a:t>de</a:t>
            </a:r>
            <a:r>
              <a:rPr sz="2200" spc="10" dirty="0">
                <a:cs typeface="Arial"/>
              </a:rPr>
              <a:t> </a:t>
            </a:r>
            <a:r>
              <a:rPr sz="2200" spc="-5" dirty="0">
                <a:cs typeface="Arial"/>
              </a:rPr>
              <a:t>Korotkoff</a:t>
            </a:r>
            <a:endParaRPr sz="2200" dirty="0">
              <a:cs typeface="Arial"/>
            </a:endParaRPr>
          </a:p>
          <a:p>
            <a:pPr marL="1155700" lvl="2" indent="-228600">
              <a:spcBef>
                <a:spcPts val="880"/>
              </a:spcBef>
              <a:buChar char="-"/>
              <a:tabLst>
                <a:tab pos="1155065" algn="l"/>
                <a:tab pos="1155700" algn="l"/>
              </a:tabLst>
            </a:pPr>
            <a:r>
              <a:rPr sz="2200" spc="-5" dirty="0">
                <a:cs typeface="Arial"/>
              </a:rPr>
              <a:t>Eletrônicos</a:t>
            </a:r>
            <a:endParaRPr sz="2200" dirty="0">
              <a:cs typeface="Arial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Registro da pressão arterial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8979326" y="667924"/>
            <a:ext cx="2949715" cy="4372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5425931" y="1820225"/>
            <a:ext cx="2913379" cy="21856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>
            <a:off x="7074326" y="5040751"/>
            <a:ext cx="1905000" cy="1514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6527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352064" y="1369902"/>
            <a:ext cx="5625909" cy="5415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marR="627380">
              <a:lnSpc>
                <a:spcPct val="150000"/>
              </a:lnSpc>
              <a:spcBef>
                <a:spcPts val="100"/>
              </a:spcBef>
            </a:pPr>
            <a:r>
              <a:rPr sz="2000" spc="-5" dirty="0"/>
              <a:t>Esfingmomanômetro, braçal, balão insuflável,  </a:t>
            </a:r>
            <a:r>
              <a:rPr sz="2000" dirty="0"/>
              <a:t>manômetro </a:t>
            </a:r>
            <a:r>
              <a:rPr sz="2000" spc="-5" dirty="0"/>
              <a:t>de pressão ou coluna </a:t>
            </a:r>
            <a:r>
              <a:rPr sz="2000" dirty="0"/>
              <a:t>de </a:t>
            </a:r>
            <a:r>
              <a:rPr sz="2000" spc="-5" dirty="0"/>
              <a:t>mercúrio,  bomba </a:t>
            </a:r>
            <a:r>
              <a:rPr sz="2000" dirty="0"/>
              <a:t>de </a:t>
            </a:r>
            <a:r>
              <a:rPr sz="2000" spc="-5" dirty="0"/>
              <a:t>ar com</a:t>
            </a:r>
            <a:r>
              <a:rPr sz="2000" spc="25" dirty="0"/>
              <a:t> </a:t>
            </a:r>
            <a:r>
              <a:rPr sz="2000" spc="-10" dirty="0"/>
              <a:t>válvula.</a:t>
            </a:r>
          </a:p>
          <a:p>
            <a:pPr marL="50165" marR="1154430">
              <a:lnSpc>
                <a:spcPct val="150000"/>
              </a:lnSpc>
            </a:pPr>
            <a:r>
              <a:rPr sz="2000" spc="-5" dirty="0"/>
              <a:t>Ambiente </a:t>
            </a:r>
            <a:r>
              <a:rPr sz="2000" dirty="0"/>
              <a:t>calmo, </a:t>
            </a:r>
            <a:r>
              <a:rPr sz="2000" spc="-5" dirty="0"/>
              <a:t>silencioso </a:t>
            </a:r>
            <a:r>
              <a:rPr sz="2000" dirty="0"/>
              <a:t>e </a:t>
            </a:r>
            <a:r>
              <a:rPr sz="2000" spc="-10" dirty="0"/>
              <a:t>aquecido  </a:t>
            </a:r>
            <a:r>
              <a:rPr sz="2000" spc="-5" dirty="0"/>
              <a:t>Sem </a:t>
            </a:r>
            <a:r>
              <a:rPr sz="2000" dirty="0"/>
              <a:t>o </a:t>
            </a:r>
            <a:r>
              <a:rPr sz="2000" spc="-5" dirty="0"/>
              <a:t>uso de cigarros nos 15 </a:t>
            </a:r>
            <a:r>
              <a:rPr sz="2000" spc="-5" dirty="0" err="1"/>
              <a:t>minutos</a:t>
            </a:r>
            <a:r>
              <a:rPr sz="2000" dirty="0"/>
              <a:t> </a:t>
            </a:r>
            <a:r>
              <a:rPr sz="2000" spc="-5" dirty="0" smtClean="0"/>
              <a:t>que</a:t>
            </a:r>
            <a:r>
              <a:rPr lang="pt-BR" sz="2000" spc="-5" dirty="0" smtClean="0"/>
              <a:t> </a:t>
            </a:r>
            <a:r>
              <a:rPr sz="2000" spc="-10" dirty="0" err="1" smtClean="0"/>
              <a:t>antecedem</a:t>
            </a:r>
            <a:r>
              <a:rPr sz="2000" spc="-10" dirty="0" smtClean="0"/>
              <a:t> </a:t>
            </a:r>
            <a:r>
              <a:rPr sz="2000" spc="-5" dirty="0"/>
              <a:t>as medidas ou </a:t>
            </a:r>
            <a:r>
              <a:rPr sz="2000" spc="-10" dirty="0"/>
              <a:t>cafeína </a:t>
            </a:r>
            <a:r>
              <a:rPr sz="2000" dirty="0"/>
              <a:t>1 </a:t>
            </a:r>
            <a:r>
              <a:rPr sz="2000" spc="-5" dirty="0"/>
              <a:t>hora</a:t>
            </a:r>
            <a:r>
              <a:rPr sz="2000" spc="60" dirty="0"/>
              <a:t> </a:t>
            </a:r>
            <a:r>
              <a:rPr sz="2000" spc="-5" dirty="0"/>
              <a:t>antes.</a:t>
            </a:r>
          </a:p>
          <a:p>
            <a:pPr marL="50165" marR="5080">
              <a:lnSpc>
                <a:spcPct val="150000"/>
              </a:lnSpc>
              <a:spcBef>
                <a:spcPts val="600"/>
              </a:spcBef>
            </a:pPr>
            <a:r>
              <a:rPr sz="2000" spc="-5" dirty="0"/>
              <a:t>Paciente sentado ou em decúbito dorsal com braço  ligeiramente fletido ao </a:t>
            </a:r>
            <a:r>
              <a:rPr sz="2000" spc="-10" dirty="0"/>
              <a:t>nível </a:t>
            </a:r>
            <a:r>
              <a:rPr sz="2000" spc="-5" dirty="0"/>
              <a:t>do </a:t>
            </a:r>
            <a:r>
              <a:rPr sz="2000" spc="-10" dirty="0"/>
              <a:t>plano </a:t>
            </a:r>
            <a:r>
              <a:rPr sz="2000" spc="-5" dirty="0"/>
              <a:t>do</a:t>
            </a:r>
            <a:r>
              <a:rPr sz="2000" dirty="0"/>
              <a:t> </a:t>
            </a:r>
            <a:r>
              <a:rPr sz="2000" spc="-5" dirty="0"/>
              <a:t>coração</a:t>
            </a:r>
          </a:p>
          <a:p>
            <a:pPr marL="50165">
              <a:lnSpc>
                <a:spcPct val="150000"/>
              </a:lnSpc>
              <a:spcBef>
                <a:spcPts val="600"/>
              </a:spcBef>
            </a:pPr>
            <a:r>
              <a:rPr sz="2000" spc="-5" dirty="0"/>
              <a:t>Braço </a:t>
            </a:r>
            <a:r>
              <a:rPr sz="2000" spc="-5" dirty="0" err="1"/>
              <a:t>totalmente</a:t>
            </a:r>
            <a:r>
              <a:rPr sz="2000" spc="-5" dirty="0"/>
              <a:t> </a:t>
            </a:r>
            <a:r>
              <a:rPr sz="2000" spc="-5" dirty="0" err="1" smtClean="0"/>
              <a:t>descoberto</a:t>
            </a:r>
            <a:endParaRPr sz="2000" spc="-5" dirty="0" smtClean="0"/>
          </a:p>
          <a:p>
            <a:pPr marL="50165">
              <a:lnSpc>
                <a:spcPct val="150000"/>
              </a:lnSpc>
              <a:spcBef>
                <a:spcPts val="690"/>
              </a:spcBef>
            </a:pPr>
            <a:r>
              <a:rPr sz="2000" spc="-10" dirty="0" err="1" smtClean="0"/>
              <a:t>Realizar</a:t>
            </a:r>
            <a:r>
              <a:rPr sz="2000" spc="-10" dirty="0" smtClean="0"/>
              <a:t> </a:t>
            </a:r>
            <a:r>
              <a:rPr sz="2000" dirty="0" smtClean="0"/>
              <a:t>o </a:t>
            </a:r>
            <a:r>
              <a:rPr sz="2000" dirty="0" err="1" smtClean="0"/>
              <a:t>mínimo</a:t>
            </a:r>
            <a:r>
              <a:rPr sz="2000" dirty="0" smtClean="0"/>
              <a:t> de 2</a:t>
            </a:r>
            <a:r>
              <a:rPr sz="2000" spc="-15" dirty="0" smtClean="0"/>
              <a:t> </a:t>
            </a:r>
            <a:r>
              <a:rPr sz="2000" dirty="0" err="1" smtClean="0"/>
              <a:t>medições</a:t>
            </a:r>
            <a:r>
              <a:rPr sz="2000" dirty="0" smtClean="0"/>
              <a:t>.</a:t>
            </a:r>
            <a:endParaRPr sz="2000" dirty="0"/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Medição da pressão arterial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51</a:t>
            </a:fld>
            <a:endParaRPr lang="pt-BR"/>
          </a:p>
        </p:txBody>
      </p:sp>
      <p:pic>
        <p:nvPicPr>
          <p:cNvPr id="5122" name="Picture 2" descr="Cardiologia • Pressão Sistólica • Pressão Diastólica • Fisioterapia |  Material de enfer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75" y="1512182"/>
            <a:ext cx="6021210" cy="499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5691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Os sons de Korotkoff: qual a sua importância para a medida da Pressão  Arterial? | Colunistas - Sanar Medic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53" y="1900231"/>
            <a:ext cx="7147569" cy="452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318482" y="1281824"/>
            <a:ext cx="5055589" cy="4229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pt-BR" sz="2200" spc="-5" dirty="0" smtClean="0">
                <a:cs typeface="Arial"/>
              </a:rPr>
              <a:t>-</a:t>
            </a:r>
            <a:r>
              <a:rPr sz="2200" spc="-5" dirty="0" err="1" smtClean="0">
                <a:cs typeface="Arial"/>
              </a:rPr>
              <a:t>Campânula</a:t>
            </a:r>
            <a:r>
              <a:rPr sz="2200" spc="-5" dirty="0" smtClean="0">
                <a:cs typeface="Arial"/>
              </a:rPr>
              <a:t> </a:t>
            </a:r>
            <a:r>
              <a:rPr sz="2200" dirty="0">
                <a:cs typeface="Arial"/>
              </a:rPr>
              <a:t>do </a:t>
            </a:r>
            <a:r>
              <a:rPr sz="2200" spc="-5" dirty="0">
                <a:cs typeface="Arial"/>
              </a:rPr>
              <a:t>estetoscópio  sobre </a:t>
            </a:r>
            <a:r>
              <a:rPr sz="2200" dirty="0">
                <a:cs typeface="Arial"/>
              </a:rPr>
              <a:t>a </a:t>
            </a:r>
            <a:r>
              <a:rPr sz="2200" spc="-5" dirty="0">
                <a:cs typeface="Arial"/>
              </a:rPr>
              <a:t>artéria </a:t>
            </a:r>
            <a:r>
              <a:rPr sz="2200" spc="-10" dirty="0">
                <a:cs typeface="Arial"/>
              </a:rPr>
              <a:t>braquial, abaixo  </a:t>
            </a:r>
            <a:r>
              <a:rPr sz="2200" spc="-5" dirty="0">
                <a:cs typeface="Arial"/>
              </a:rPr>
              <a:t>do bordo inferior da braçadeira  do</a:t>
            </a:r>
            <a:r>
              <a:rPr sz="2200" spc="-15" dirty="0">
                <a:cs typeface="Arial"/>
              </a:rPr>
              <a:t> </a:t>
            </a:r>
            <a:r>
              <a:rPr sz="2200" dirty="0">
                <a:cs typeface="Arial"/>
              </a:rPr>
              <a:t>esfigmomanômetro;</a:t>
            </a:r>
          </a:p>
          <a:p>
            <a:pPr marL="12700" marR="731520">
              <a:lnSpc>
                <a:spcPct val="150000"/>
              </a:lnSpc>
              <a:spcBef>
                <a:spcPts val="600"/>
              </a:spcBef>
            </a:pPr>
            <a:r>
              <a:rPr lang="pt-BR" sz="2200" spc="-5" dirty="0" smtClean="0">
                <a:cs typeface="Arial"/>
              </a:rPr>
              <a:t>-</a:t>
            </a:r>
            <a:r>
              <a:rPr sz="2200" spc="-5" dirty="0" err="1" smtClean="0">
                <a:cs typeface="Arial"/>
              </a:rPr>
              <a:t>Insuflar</a:t>
            </a:r>
            <a:r>
              <a:rPr sz="2200" spc="-5" dirty="0" smtClean="0">
                <a:cs typeface="Arial"/>
              </a:rPr>
              <a:t> </a:t>
            </a:r>
            <a:r>
              <a:rPr sz="2200" dirty="0">
                <a:cs typeface="Arial"/>
              </a:rPr>
              <a:t>o </a:t>
            </a:r>
            <a:r>
              <a:rPr sz="2200" spc="-5" dirty="0">
                <a:cs typeface="Arial"/>
              </a:rPr>
              <a:t>braçal </a:t>
            </a:r>
            <a:r>
              <a:rPr sz="2200" spc="-10" dirty="0">
                <a:cs typeface="Arial"/>
              </a:rPr>
              <a:t>além </a:t>
            </a:r>
            <a:r>
              <a:rPr sz="2200" spc="-5" dirty="0">
                <a:cs typeface="Arial"/>
              </a:rPr>
              <a:t>da  extinção do pulso</a:t>
            </a:r>
            <a:r>
              <a:rPr sz="2200" spc="-80" dirty="0">
                <a:cs typeface="Arial"/>
              </a:rPr>
              <a:t> </a:t>
            </a:r>
            <a:r>
              <a:rPr sz="2200" spc="-5" dirty="0">
                <a:cs typeface="Arial"/>
              </a:rPr>
              <a:t>arterial;</a:t>
            </a:r>
            <a:endParaRPr sz="2200" dirty="0">
              <a:cs typeface="Arial"/>
            </a:endParaRPr>
          </a:p>
          <a:p>
            <a:pPr marL="12700" marR="680085">
              <a:lnSpc>
                <a:spcPct val="150000"/>
              </a:lnSpc>
              <a:spcBef>
                <a:spcPts val="600"/>
              </a:spcBef>
            </a:pPr>
            <a:r>
              <a:rPr lang="pt-BR" sz="2200" spc="-5" dirty="0" smtClean="0">
                <a:cs typeface="Arial"/>
              </a:rPr>
              <a:t>-</a:t>
            </a:r>
            <a:r>
              <a:rPr sz="2200" spc="-5" dirty="0" err="1" smtClean="0">
                <a:cs typeface="Arial"/>
              </a:rPr>
              <a:t>Abrir</a:t>
            </a:r>
            <a:r>
              <a:rPr sz="2200" spc="-5" dirty="0" smtClean="0">
                <a:cs typeface="Arial"/>
              </a:rPr>
              <a:t> </a:t>
            </a:r>
            <a:r>
              <a:rPr sz="2200" spc="-5" dirty="0">
                <a:cs typeface="Arial"/>
              </a:rPr>
              <a:t>lentamente </a:t>
            </a:r>
            <a:r>
              <a:rPr sz="2200" dirty="0">
                <a:cs typeface="Arial"/>
              </a:rPr>
              <a:t>a </a:t>
            </a:r>
            <a:r>
              <a:rPr sz="2200" spc="-10" dirty="0">
                <a:cs typeface="Arial"/>
              </a:rPr>
              <a:t>válvula  </a:t>
            </a:r>
            <a:r>
              <a:rPr sz="2200" spc="-5" dirty="0">
                <a:cs typeface="Arial"/>
              </a:rPr>
              <a:t>(sentido anti-horário)  auscultando os sons de  Korotkoff.</a:t>
            </a:r>
            <a:endParaRPr sz="2200" dirty="0">
              <a:cs typeface="Arial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Medição da pressão arterial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52</a:t>
            </a:fld>
            <a:endParaRPr lang="pt-BR"/>
          </a:p>
        </p:txBody>
      </p:sp>
      <p:pic>
        <p:nvPicPr>
          <p:cNvPr id="6146" name="Picture 2" descr="Nikolay Sergeevich Korotkov • LITFL Medical Blog • Medical Eponym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80" y="5272484"/>
            <a:ext cx="1192394" cy="14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973874" y="6321365"/>
            <a:ext cx="1943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Nikolai </a:t>
            </a:r>
            <a:r>
              <a:rPr lang="pt-BR" sz="2000" b="1" dirty="0" err="1"/>
              <a:t>Korotkov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382730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4889" y="1170739"/>
            <a:ext cx="11532358" cy="287001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330" marR="234950" indent="-341630">
              <a:lnSpc>
                <a:spcPct val="150000"/>
              </a:lnSpc>
              <a:spcBef>
                <a:spcPts val="480"/>
              </a:spcBef>
              <a:buChar char="•"/>
              <a:tabLst>
                <a:tab pos="353695" algn="l"/>
                <a:tab pos="354330" algn="l"/>
              </a:tabLst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cs typeface="Arial"/>
              </a:rPr>
              <a:t>Fase I</a:t>
            </a:r>
            <a:r>
              <a:rPr sz="2200" b="1" dirty="0">
                <a:cs typeface="Arial"/>
              </a:rPr>
              <a:t> </a:t>
            </a:r>
            <a:r>
              <a:rPr sz="2200" dirty="0">
                <a:cs typeface="Arial"/>
              </a:rPr>
              <a:t>– aparecimento do 1º </a:t>
            </a:r>
            <a:r>
              <a:rPr sz="2200" spc="-5" dirty="0">
                <a:cs typeface="Arial"/>
              </a:rPr>
              <a:t>ruído,  </a:t>
            </a:r>
            <a:r>
              <a:rPr sz="2200" dirty="0">
                <a:cs typeface="Arial"/>
              </a:rPr>
              <a:t>passagem do primeiro </a:t>
            </a:r>
            <a:r>
              <a:rPr sz="2200" spc="-5" dirty="0">
                <a:cs typeface="Arial"/>
              </a:rPr>
              <a:t>fluxo, turbulento </a:t>
            </a:r>
            <a:r>
              <a:rPr sz="2200" dirty="0">
                <a:cs typeface="Arial"/>
              </a:rPr>
              <a:t>-  </a:t>
            </a:r>
            <a:r>
              <a:rPr sz="2200" b="1" dirty="0">
                <a:cs typeface="Arial"/>
              </a:rPr>
              <a:t>pressão</a:t>
            </a:r>
            <a:r>
              <a:rPr sz="2200" b="1" spc="-5" dirty="0">
                <a:cs typeface="Arial"/>
              </a:rPr>
              <a:t> sistólica</a:t>
            </a:r>
            <a:endParaRPr sz="2200" dirty="0">
              <a:cs typeface="Arial"/>
            </a:endParaRPr>
          </a:p>
          <a:p>
            <a:pPr marL="354330" marR="5715" indent="-341630">
              <a:lnSpc>
                <a:spcPct val="150000"/>
              </a:lnSpc>
              <a:spcBef>
                <a:spcPts val="850"/>
              </a:spcBef>
              <a:buChar char="•"/>
              <a:tabLst>
                <a:tab pos="353695" algn="l"/>
                <a:tab pos="354330" algn="l"/>
              </a:tabLst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cs typeface="Arial"/>
              </a:rPr>
              <a:t>Fase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cs typeface="Arial"/>
              </a:rPr>
              <a:t>II</a:t>
            </a:r>
            <a:r>
              <a:rPr sz="2200" b="1" spc="-5" dirty="0">
                <a:cs typeface="Arial"/>
              </a:rPr>
              <a:t> </a:t>
            </a:r>
            <a:r>
              <a:rPr sz="2200" dirty="0">
                <a:cs typeface="Arial"/>
              </a:rPr>
              <a:t>– sons da </a:t>
            </a:r>
            <a:r>
              <a:rPr sz="2200" spc="-5" dirty="0">
                <a:cs typeface="Arial"/>
              </a:rPr>
              <a:t>fase </a:t>
            </a:r>
            <a:r>
              <a:rPr sz="2200" dirty="0">
                <a:cs typeface="Arial"/>
              </a:rPr>
              <a:t>I seguidos </a:t>
            </a:r>
            <a:r>
              <a:rPr sz="2200" spc="-5" dirty="0">
                <a:cs typeface="Arial"/>
              </a:rPr>
              <a:t>de </a:t>
            </a:r>
            <a:r>
              <a:rPr sz="2200" dirty="0">
                <a:cs typeface="Arial"/>
              </a:rPr>
              <a:t>sons  </a:t>
            </a:r>
            <a:r>
              <a:rPr sz="2200" spc="-5" dirty="0">
                <a:cs typeface="Arial"/>
              </a:rPr>
              <a:t>sibilantes </a:t>
            </a:r>
            <a:r>
              <a:rPr sz="2200" dirty="0">
                <a:cs typeface="Arial"/>
              </a:rPr>
              <a:t>ou</a:t>
            </a:r>
            <a:r>
              <a:rPr sz="2200" spc="-5" dirty="0">
                <a:cs typeface="Arial"/>
              </a:rPr>
              <a:t> </a:t>
            </a:r>
            <a:r>
              <a:rPr sz="2200" dirty="0">
                <a:cs typeface="Arial"/>
              </a:rPr>
              <a:t>sopro</a:t>
            </a:r>
          </a:p>
          <a:p>
            <a:pPr marL="354330" indent="-341630">
              <a:lnSpc>
                <a:spcPct val="150000"/>
              </a:lnSpc>
              <a:spcBef>
                <a:spcPts val="360"/>
              </a:spcBef>
              <a:buChar char="•"/>
              <a:tabLst>
                <a:tab pos="353695" algn="l"/>
                <a:tab pos="354330" algn="l"/>
              </a:tabLst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cs typeface="Arial"/>
              </a:rPr>
              <a:t>Fase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cs typeface="Arial"/>
              </a:rPr>
              <a:t>III</a:t>
            </a:r>
            <a:r>
              <a:rPr sz="2200" b="1" spc="-5" dirty="0">
                <a:cs typeface="Arial"/>
              </a:rPr>
              <a:t> </a:t>
            </a:r>
            <a:r>
              <a:rPr sz="2200" dirty="0">
                <a:cs typeface="Arial"/>
              </a:rPr>
              <a:t>- amplificação dos sons </a:t>
            </a:r>
            <a:r>
              <a:rPr sz="2200" spc="-5" dirty="0">
                <a:cs typeface="Arial"/>
              </a:rPr>
              <a:t>da fase</a:t>
            </a:r>
            <a:r>
              <a:rPr sz="2200" spc="-30" dirty="0">
                <a:cs typeface="Arial"/>
              </a:rPr>
              <a:t> </a:t>
            </a:r>
            <a:r>
              <a:rPr sz="2200" spc="-5" dirty="0">
                <a:cs typeface="Arial"/>
              </a:rPr>
              <a:t>II</a:t>
            </a:r>
            <a:endParaRPr sz="2200" dirty="0">
              <a:cs typeface="Arial"/>
            </a:endParaRPr>
          </a:p>
          <a:p>
            <a:pPr marL="354330" indent="-341630">
              <a:lnSpc>
                <a:spcPct val="150000"/>
              </a:lnSpc>
              <a:spcBef>
                <a:spcPts val="425"/>
              </a:spcBef>
              <a:buChar char="•"/>
              <a:tabLst>
                <a:tab pos="353695" algn="l"/>
                <a:tab pos="354330" algn="l"/>
              </a:tabLst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cs typeface="Arial"/>
              </a:rPr>
              <a:t>Fase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cs typeface="Arial"/>
              </a:rPr>
              <a:t>IV</a:t>
            </a:r>
            <a:r>
              <a:rPr sz="2200" b="1" spc="-5" dirty="0">
                <a:cs typeface="Arial"/>
              </a:rPr>
              <a:t> </a:t>
            </a:r>
            <a:r>
              <a:rPr sz="2200" dirty="0">
                <a:cs typeface="Arial"/>
              </a:rPr>
              <a:t>– abafamento dos sons</a:t>
            </a:r>
          </a:p>
          <a:p>
            <a:pPr marL="354330" indent="-341630">
              <a:lnSpc>
                <a:spcPct val="150000"/>
              </a:lnSpc>
              <a:spcBef>
                <a:spcPts val="409"/>
              </a:spcBef>
              <a:buChar char="•"/>
              <a:tabLst>
                <a:tab pos="353695" algn="l"/>
                <a:tab pos="354330" algn="l"/>
              </a:tabLst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cs typeface="Arial"/>
              </a:rPr>
              <a:t>Fase V</a:t>
            </a:r>
            <a:r>
              <a:rPr sz="2200" b="1" dirty="0">
                <a:cs typeface="Arial"/>
              </a:rPr>
              <a:t> </a:t>
            </a:r>
            <a:r>
              <a:rPr sz="2200" dirty="0">
                <a:cs typeface="Arial"/>
              </a:rPr>
              <a:t>– Cessam os sons, </a:t>
            </a:r>
            <a:r>
              <a:rPr sz="2200" spc="-10" dirty="0" err="1">
                <a:cs typeface="Arial"/>
              </a:rPr>
              <a:t>fluxo</a:t>
            </a:r>
            <a:r>
              <a:rPr sz="2200" spc="-20" dirty="0">
                <a:cs typeface="Arial"/>
              </a:rPr>
              <a:t> </a:t>
            </a:r>
            <a:r>
              <a:rPr sz="2200" dirty="0" smtClean="0">
                <a:cs typeface="Arial"/>
              </a:rPr>
              <a:t>laminar-</a:t>
            </a:r>
            <a:r>
              <a:rPr sz="2200" b="1" dirty="0" err="1" smtClean="0">
                <a:cs typeface="Arial"/>
              </a:rPr>
              <a:t>pressão</a:t>
            </a:r>
            <a:r>
              <a:rPr sz="2200" b="1" spc="-5" dirty="0" smtClean="0">
                <a:cs typeface="Arial"/>
              </a:rPr>
              <a:t> </a:t>
            </a:r>
            <a:r>
              <a:rPr sz="2200" b="1" spc="-5" dirty="0">
                <a:cs typeface="Arial"/>
              </a:rPr>
              <a:t>diastólica.</a:t>
            </a:r>
            <a:endParaRPr sz="2200" dirty="0">
              <a:cs typeface="Arial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Sons de </a:t>
            </a:r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Korotkoff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53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63" y="4121441"/>
            <a:ext cx="6270918" cy="26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08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7673" y="1845364"/>
            <a:ext cx="3491229" cy="1899238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spcBef>
                <a:spcPts val="8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cs typeface="Arial"/>
              </a:rPr>
              <a:t>Ritmo</a:t>
            </a:r>
            <a:r>
              <a:rPr sz="2400" spc="-20" dirty="0">
                <a:cs typeface="Arial"/>
              </a:rPr>
              <a:t> </a:t>
            </a:r>
            <a:r>
              <a:rPr sz="2400" dirty="0">
                <a:cs typeface="Arial"/>
              </a:rPr>
              <a:t>diurno</a:t>
            </a:r>
          </a:p>
          <a:p>
            <a:pPr marL="355600" indent="-342900"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cs typeface="Arial"/>
              </a:rPr>
              <a:t>Stress</a:t>
            </a:r>
            <a:r>
              <a:rPr sz="2400" spc="-50" dirty="0">
                <a:cs typeface="Arial"/>
              </a:rPr>
              <a:t> </a:t>
            </a:r>
            <a:r>
              <a:rPr sz="2400" dirty="0">
                <a:cs typeface="Arial"/>
              </a:rPr>
              <a:t>emocional</a:t>
            </a:r>
          </a:p>
          <a:p>
            <a:pPr marL="355600" indent="-342900"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cs typeface="Arial"/>
              </a:rPr>
              <a:t>Exercício</a:t>
            </a:r>
            <a:r>
              <a:rPr sz="2400" spc="-20" dirty="0">
                <a:cs typeface="Arial"/>
              </a:rPr>
              <a:t> </a:t>
            </a:r>
            <a:r>
              <a:rPr sz="2400" spc="-5" dirty="0">
                <a:cs typeface="Arial"/>
              </a:rPr>
              <a:t>físico</a:t>
            </a:r>
            <a:endParaRPr sz="2400" dirty="0">
              <a:cs typeface="Arial"/>
            </a:endParaRPr>
          </a:p>
          <a:p>
            <a:pPr marL="355600" indent="-342900"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cs typeface="Arial"/>
              </a:rPr>
              <a:t>idade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24218" y="245795"/>
            <a:ext cx="4314314" cy="42212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2707460" y="667924"/>
            <a:ext cx="6347830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Variação da pressão arterial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54</a:t>
            </a:fld>
            <a:endParaRPr lang="pt-BR"/>
          </a:p>
        </p:txBody>
      </p:sp>
      <p:pic>
        <p:nvPicPr>
          <p:cNvPr id="8194" name="Picture 2" descr="Bombeiroswaldo: Variação da Pressão Arterial - Sistólica - Diastólica -  Instrumentos utilizados para medir a pressão arterial - Causas da  hipertensão (pressão Alta) - Como ter uma pressão 12 por 8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30" y="1142205"/>
            <a:ext cx="5104203" cy="557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30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725" y="116844"/>
            <a:ext cx="7864498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132840" marR="5080" indent="-1120140">
              <a:lnSpc>
                <a:spcPct val="100000"/>
              </a:lnSpc>
              <a:spcBef>
                <a:spcPts val="100"/>
              </a:spcBef>
              <a:tabLst>
                <a:tab pos="2839720" algn="l"/>
              </a:tabLst>
            </a:pPr>
            <a:r>
              <a:rPr sz="3200" spc="-5" dirty="0" err="1"/>
              <a:t>Valores</a:t>
            </a:r>
            <a:r>
              <a:rPr sz="3200" spc="15" dirty="0"/>
              <a:t> </a:t>
            </a:r>
            <a:r>
              <a:rPr sz="3200" spc="-5" dirty="0" smtClean="0"/>
              <a:t>de</a:t>
            </a:r>
            <a:r>
              <a:rPr lang="pt-BR" sz="3200" spc="-5" dirty="0" smtClean="0"/>
              <a:t> </a:t>
            </a:r>
            <a:r>
              <a:rPr sz="3200" spc="-5" dirty="0" err="1" smtClean="0"/>
              <a:t>referência</a:t>
            </a:r>
            <a:r>
              <a:rPr sz="3200" spc="-95" dirty="0" smtClean="0"/>
              <a:t> </a:t>
            </a:r>
            <a:r>
              <a:rPr sz="3200" spc="-5" dirty="0"/>
              <a:t>da  pressão</a:t>
            </a:r>
            <a:r>
              <a:rPr sz="3200" spc="-15" dirty="0"/>
              <a:t> </a:t>
            </a:r>
            <a:r>
              <a:rPr sz="3200" spc="-5" dirty="0"/>
              <a:t>arterial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55</a:t>
            </a:fld>
            <a:endParaRPr lang="pt-BR"/>
          </a:p>
        </p:txBody>
      </p:sp>
      <p:pic>
        <p:nvPicPr>
          <p:cNvPr id="9218" name="Picture 2" descr="Hipertensão arterial em idosos - Revista Apt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98" y="1224899"/>
            <a:ext cx="7833924" cy="53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281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6597" y="501650"/>
            <a:ext cx="6785603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132840" marR="5080" indent="-1120140">
              <a:lnSpc>
                <a:spcPct val="100000"/>
              </a:lnSpc>
              <a:spcBef>
                <a:spcPts val="100"/>
              </a:spcBef>
              <a:tabLst>
                <a:tab pos="2839720" algn="l"/>
              </a:tabLst>
            </a:pPr>
            <a:r>
              <a:rPr sz="3200" spc="-5" dirty="0" smtClean="0"/>
              <a:t>V</a:t>
            </a:r>
            <a:r>
              <a:rPr lang="pt-BR" sz="3200" spc="-5" dirty="0" err="1" smtClean="0"/>
              <a:t>ídeo</a:t>
            </a:r>
            <a:r>
              <a:rPr lang="pt-BR" sz="3200" spc="-5" dirty="0" smtClean="0"/>
              <a:t> = aferir </a:t>
            </a:r>
            <a:r>
              <a:rPr sz="3200" spc="-5" dirty="0" err="1" smtClean="0"/>
              <a:t>pressão</a:t>
            </a:r>
            <a:r>
              <a:rPr sz="3200" spc="-15" dirty="0" smtClean="0"/>
              <a:t> </a:t>
            </a:r>
            <a:r>
              <a:rPr sz="3200" spc="-5" dirty="0" smtClean="0"/>
              <a:t>arterial</a:t>
            </a:r>
            <a:r>
              <a:rPr lang="pt-BR" sz="3200" spc="-5" dirty="0" smtClean="0"/>
              <a:t> 2´30´´</a:t>
            </a:r>
            <a:endParaRPr sz="3200" spc="-5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56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647958" y="3244334"/>
            <a:ext cx="50305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pt-BR" b="1" dirty="0"/>
              <a:t>https://www.youtube.com/watch?v=ixG8R6LY9qU</a:t>
            </a:r>
          </a:p>
        </p:txBody>
      </p:sp>
    </p:spTree>
    <p:extLst>
      <p:ext uri="{BB962C8B-B14F-4D97-AF65-F5344CB8AC3E}">
        <p14:creationId xmlns:p14="http://schemas.microsoft.com/office/powerpoint/2010/main" val="28522046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57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44" y="778933"/>
            <a:ext cx="8000623" cy="5759979"/>
          </a:xfrm>
          <a:prstGeom prst="rect">
            <a:avLst/>
          </a:prstGeom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709334" y="116844"/>
            <a:ext cx="8644466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132840" marR="5080" indent="-1120140">
              <a:lnSpc>
                <a:spcPct val="100000"/>
              </a:lnSpc>
              <a:spcBef>
                <a:spcPts val="100"/>
              </a:spcBef>
              <a:tabLst>
                <a:tab pos="2839720" algn="l"/>
              </a:tabLst>
            </a:pPr>
            <a:r>
              <a:rPr lang="pt-BR" sz="3200" spc="-5" dirty="0" smtClean="0"/>
              <a:t>Artigo biotecnologia sistema circulatório</a:t>
            </a:r>
            <a:endParaRPr sz="3200" spc="-5" dirty="0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002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object 3"/>
          <p:cNvSpPr txBox="1"/>
          <p:nvPr/>
        </p:nvSpPr>
        <p:spPr>
          <a:xfrm>
            <a:off x="325337" y="1595153"/>
            <a:ext cx="11541325" cy="3807453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r>
              <a:rPr lang="it-IT" sz="2400" dirty="0" smtClean="0"/>
              <a:t>- Fisiologia. Berne &amp; Levy. 2009.</a:t>
            </a:r>
          </a:p>
          <a:p>
            <a:r>
              <a:rPr lang="it-IT" sz="2400" dirty="0" smtClean="0"/>
              <a:t>- Fisiologia Médica. Guyton </a:t>
            </a:r>
            <a:r>
              <a:rPr lang="it-IT" sz="2400" dirty="0"/>
              <a:t>e Hall - Fisiologia medica 13 </a:t>
            </a:r>
            <a:r>
              <a:rPr lang="it-IT" sz="2400" dirty="0" smtClean="0"/>
              <a:t>ed</a:t>
            </a:r>
          </a:p>
          <a:p>
            <a:r>
              <a:rPr lang="it-IT" sz="2400" dirty="0" smtClean="0"/>
              <a:t>- Fisiologia Médica. Fundação Vale Brazil. </a:t>
            </a:r>
            <a:r>
              <a:rPr lang="pt-BR" sz="2400" dirty="0" smtClean="0"/>
              <a:t>54 p.. 978-85-7652-155-6. </a:t>
            </a:r>
            <a:r>
              <a:rPr lang="pt-BR" sz="2400" dirty="0"/>
              <a:t>disponível em: </a:t>
            </a:r>
            <a:r>
              <a:rPr lang="pt-BR" sz="2400" dirty="0">
                <a:hlinkClick r:id="rId2"/>
              </a:rPr>
              <a:t>https://unesdoc.unesco.org/ark:/</a:t>
            </a:r>
            <a:r>
              <a:rPr lang="pt-BR" sz="2400" dirty="0" smtClean="0">
                <a:hlinkClick r:id="rId2"/>
              </a:rPr>
              <a:t>48223/pf0000224985</a:t>
            </a:r>
            <a:endParaRPr lang="pt-BR" sz="2400" dirty="0" smtClean="0"/>
          </a:p>
          <a:p>
            <a:r>
              <a:rPr lang="pt-BR" sz="2400" dirty="0" smtClean="0"/>
              <a:t>- Revisão Simplificada da </a:t>
            </a:r>
            <a:r>
              <a:rPr lang="pt-BR" sz="2400" dirty="0"/>
              <a:t>Fisiologia Cardiovascular. </a:t>
            </a:r>
            <a:r>
              <a:rPr lang="pt-BR" sz="2400" dirty="0" err="1" smtClean="0"/>
              <a:t>Disponivel</a:t>
            </a:r>
            <a:r>
              <a:rPr lang="pt-BR" sz="2400" dirty="0" smtClean="0"/>
              <a:t> em: </a:t>
            </a:r>
            <a:r>
              <a:rPr lang="pt-BR" sz="2400" dirty="0" smtClean="0">
                <a:hlinkClick r:id="rId3"/>
              </a:rPr>
              <a:t>http</a:t>
            </a:r>
            <a:r>
              <a:rPr lang="pt-BR" sz="2400" dirty="0">
                <a:hlinkClick r:id="rId3"/>
              </a:rPr>
              <a:t>://</a:t>
            </a:r>
            <a:r>
              <a:rPr lang="pt-BR" sz="2400" dirty="0" smtClean="0">
                <a:hlinkClick r:id="rId3"/>
              </a:rPr>
              <a:t>rca.fmrp.usp.br/wp-content/uploads/sites/176/2017/06/Fisiologia-Cardiovascular.pdf</a:t>
            </a:r>
            <a:r>
              <a:rPr lang="pt-BR" sz="2400" dirty="0" smtClean="0"/>
              <a:t> </a:t>
            </a:r>
          </a:p>
          <a:p>
            <a:r>
              <a:rPr lang="it-IT" sz="2400" dirty="0" smtClean="0"/>
              <a:t>- Hemodinamica o que ela estuda? Quando deve ser feita? </a:t>
            </a:r>
            <a:r>
              <a:rPr lang="it-IT" sz="2400" dirty="0"/>
              <a:t>Disponivel em: </a:t>
            </a:r>
            <a:r>
              <a:rPr lang="it-IT" sz="2400" dirty="0">
                <a:hlinkClick r:id="rId4"/>
              </a:rPr>
              <a:t>https://</a:t>
            </a:r>
            <a:r>
              <a:rPr lang="it-IT" sz="2400" dirty="0" smtClean="0">
                <a:hlinkClick r:id="rId4"/>
              </a:rPr>
              <a:t>www.abc.med.br/p/exames-e-procedimentos/1351273/hemodinamica+o+que+ela+estuda+quando+deve+ser+feita.htm</a:t>
            </a:r>
            <a:endParaRPr lang="it-IT" sz="2400" dirty="0" smtClean="0"/>
          </a:p>
          <a:p>
            <a:endParaRPr lang="it-IT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9706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eurisma da artéria coronária - Sinais, Sintomas e Doenças &amp;gt; Abc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59</a:t>
            </a:fld>
            <a:endParaRPr lang="pt-BR"/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0" y="142087"/>
            <a:ext cx="575622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Grata a todos pela Atenção!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comigo </a:t>
            </a: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t-B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Profa. Dra.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Elidamar Nunes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elidamarnunes@usp.br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9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9268" y="1911543"/>
            <a:ext cx="5961611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50000"/>
              </a:lnSpc>
              <a:buClr>
                <a:srgbClr val="92A199"/>
              </a:buClr>
              <a:buSzPct val="85416"/>
              <a:buFontTx/>
              <a:buChar char="•"/>
              <a:tabLst>
                <a:tab pos="195580" algn="l"/>
              </a:tabLst>
            </a:pPr>
            <a:r>
              <a:rPr sz="2400" spc="-5" dirty="0" err="1">
                <a:solidFill>
                  <a:srgbClr val="292934"/>
                </a:solidFill>
                <a:cs typeface="Arial"/>
              </a:rPr>
              <a:t>Trata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-se de um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método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em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que se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punciona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ou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disseca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uma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veia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ou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artéria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periférica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e se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introduz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um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tubo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fino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e 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flexível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chamado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catéter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até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aos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grandes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vasos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e o 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coração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,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cujo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fim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é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analisar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dados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fisiológicos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, </a:t>
            </a:r>
            <a:r>
              <a:rPr sz="2400" spc="-5" dirty="0" err="1">
                <a:solidFill>
                  <a:srgbClr val="292934"/>
                </a:solidFill>
                <a:cs typeface="Arial"/>
              </a:rPr>
              <a:t>funcionais</a:t>
            </a:r>
            <a:r>
              <a:rPr sz="2400" spc="-5" dirty="0">
                <a:solidFill>
                  <a:srgbClr val="292934"/>
                </a:solidFill>
                <a:cs typeface="Arial"/>
              </a:rPr>
              <a:t>  e </a:t>
            </a:r>
            <a:r>
              <a:rPr sz="2400" spc="-5" dirty="0" err="1" smtClean="0">
                <a:solidFill>
                  <a:srgbClr val="292934"/>
                </a:solidFill>
                <a:cs typeface="Arial"/>
              </a:rPr>
              <a:t>anatômico</a:t>
            </a:r>
            <a:r>
              <a:rPr lang="pt-BR" sz="2400" spc="-5" dirty="0" smtClean="0">
                <a:solidFill>
                  <a:srgbClr val="292934"/>
                </a:solidFill>
                <a:cs typeface="Arial"/>
              </a:rPr>
              <a:t>.</a:t>
            </a:r>
          </a:p>
          <a:p>
            <a:pPr marL="194945" marR="5080" indent="-182880" algn="just">
              <a:lnSpc>
                <a:spcPct val="150000"/>
              </a:lnSpc>
              <a:buClr>
                <a:srgbClr val="92A199"/>
              </a:buClr>
              <a:buSzPct val="85416"/>
              <a:buFontTx/>
              <a:buChar char="•"/>
              <a:tabLst>
                <a:tab pos="195580" algn="l"/>
              </a:tabLst>
            </a:pPr>
            <a:r>
              <a:rPr lang="pt-BR" sz="2400" spc="-5" dirty="0" smtClean="0">
                <a:solidFill>
                  <a:srgbClr val="292934"/>
                </a:solidFill>
                <a:cs typeface="Arial"/>
              </a:rPr>
              <a:t>!986, França, primeira angioplastia.</a:t>
            </a:r>
          </a:p>
          <a:p>
            <a:pPr marL="194945" marR="5080" indent="-182880" algn="just">
              <a:lnSpc>
                <a:spcPct val="150000"/>
              </a:lnSpc>
              <a:buClr>
                <a:srgbClr val="92A199"/>
              </a:buClr>
              <a:buSzPct val="85416"/>
              <a:buFontTx/>
              <a:buChar char="•"/>
              <a:tabLst>
                <a:tab pos="195580" algn="l"/>
              </a:tabLst>
            </a:pPr>
            <a:r>
              <a:rPr lang="pt-BR" sz="2400" spc="-5" dirty="0" smtClean="0">
                <a:solidFill>
                  <a:srgbClr val="292934"/>
                </a:solidFill>
                <a:cs typeface="Arial"/>
              </a:rPr>
              <a:t>1987, EUA, segundo tipo de </a:t>
            </a:r>
            <a:r>
              <a:rPr lang="pt-BR" sz="2400" spc="-5" dirty="0" err="1" smtClean="0">
                <a:solidFill>
                  <a:srgbClr val="292934"/>
                </a:solidFill>
                <a:cs typeface="Arial"/>
              </a:rPr>
              <a:t>stent</a:t>
            </a:r>
            <a:r>
              <a:rPr lang="pt-BR" sz="2400" spc="-5" dirty="0" smtClean="0">
                <a:solidFill>
                  <a:srgbClr val="292934"/>
                </a:solidFill>
                <a:cs typeface="Arial"/>
              </a:rPr>
              <a:t>.</a:t>
            </a:r>
            <a:endParaRPr lang="pt-BR" sz="2400" spc="-5" dirty="0">
              <a:solidFill>
                <a:srgbClr val="292934"/>
              </a:solidFill>
              <a:cs typeface="Arial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3724218" y="192020"/>
            <a:ext cx="4314314" cy="4221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ítulo 4"/>
          <p:cNvSpPr txBox="1">
            <a:spLocks/>
          </p:cNvSpPr>
          <p:nvPr/>
        </p:nvSpPr>
        <p:spPr>
          <a:xfrm>
            <a:off x="3724218" y="617541"/>
            <a:ext cx="4314314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Procedimentos - </a:t>
            </a:r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Stent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6</a:t>
            </a:fld>
            <a:endParaRPr lang="pt-BR"/>
          </a:p>
        </p:txBody>
      </p:sp>
      <p:pic>
        <p:nvPicPr>
          <p:cNvPr id="2050" name="Picture 2" descr="Cateterismo cardíaco e Angioplastia com Stent - MD.Saú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04" y="1292224"/>
            <a:ext cx="47625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4"/>
          <p:cNvSpPr>
            <a:spLocks noGrp="1"/>
          </p:cNvSpPr>
          <p:nvPr>
            <p:ph type="title"/>
          </p:nvPr>
        </p:nvSpPr>
        <p:spPr>
          <a:xfrm>
            <a:off x="3724218" y="192020"/>
            <a:ext cx="4314314" cy="4221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3724218" y="617541"/>
            <a:ext cx="4314314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Procedimentos - Angioplastia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198636" y="1419367"/>
            <a:ext cx="11593030" cy="158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+mn-lt"/>
              </a:rPr>
              <a:t>Procedimento invasivo para tratamento de doenças arteriais.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+mn-lt"/>
              </a:rPr>
              <a:t>É um </a:t>
            </a:r>
            <a:r>
              <a:rPr lang="pt-BR" sz="2400" dirty="0" err="1" smtClean="0">
                <a:latin typeface="+mn-lt"/>
              </a:rPr>
              <a:t>insuflamento</a:t>
            </a:r>
            <a:r>
              <a:rPr lang="pt-BR" sz="2400" dirty="0" smtClean="0">
                <a:latin typeface="+mn-lt"/>
              </a:rPr>
              <a:t> temporário com um cateter balão no interior do vaso com objetivo de corrigir o estreitamento </a:t>
            </a:r>
            <a:endParaRPr lang="pt-BR" sz="2400" dirty="0">
              <a:latin typeface="+mn-lt"/>
            </a:endParaRPr>
          </a:p>
        </p:txBody>
      </p:sp>
      <p:pic>
        <p:nvPicPr>
          <p:cNvPr id="5122" name="Picture 2" descr="Como é feito o procedimento de Angioplastia? - Hospital Encore |  Cardiologia Intervencionista - Aparecida de Goiânia Goiá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651" y="3146885"/>
            <a:ext cx="6203448" cy="33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8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97305" y="2186351"/>
            <a:ext cx="9321419" cy="3144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740"/>
              </a:lnSpc>
              <a:spcBef>
                <a:spcPts val="100"/>
              </a:spcBef>
              <a:buSzPct val="95833"/>
              <a:tabLst>
                <a:tab pos="287020" algn="l"/>
                <a:tab pos="617855" algn="l"/>
                <a:tab pos="1228725" algn="l"/>
                <a:tab pos="2418080" algn="l"/>
                <a:tab pos="3676650" algn="l"/>
              </a:tabLst>
            </a:pPr>
            <a:r>
              <a:rPr lang="pt-BR" sz="2400" dirty="0" smtClean="0">
                <a:latin typeface="Ebrima"/>
                <a:cs typeface="Ebrima"/>
              </a:rPr>
              <a:t>- </a:t>
            </a:r>
            <a:r>
              <a:rPr sz="2400" dirty="0" smtClean="0">
                <a:latin typeface="Ebrima"/>
                <a:cs typeface="Ebrima"/>
              </a:rPr>
              <a:t>É</a:t>
            </a:r>
            <a:r>
              <a:rPr sz="2400" dirty="0">
                <a:latin typeface="Ebrima"/>
                <a:cs typeface="Ebrima"/>
              </a:rPr>
              <a:t>	</a:t>
            </a:r>
            <a:r>
              <a:rPr sz="2400" spc="-5" dirty="0">
                <a:latin typeface="Ebrima"/>
                <a:cs typeface="Ebrima"/>
              </a:rPr>
              <a:t>um	sistema	fechado	</a:t>
            </a:r>
            <a:r>
              <a:rPr sz="2400" dirty="0" err="1" smtClean="0">
                <a:latin typeface="Ebrima"/>
                <a:cs typeface="Ebrima"/>
              </a:rPr>
              <a:t>constituído</a:t>
            </a:r>
            <a:r>
              <a:rPr lang="pt-BR" sz="2400" dirty="0">
                <a:latin typeface="Ebrima"/>
                <a:cs typeface="Ebrima"/>
              </a:rPr>
              <a:t> </a:t>
            </a:r>
            <a:r>
              <a:rPr sz="2400" dirty="0" err="1" smtClean="0">
                <a:latin typeface="Ebrima"/>
                <a:cs typeface="Ebrima"/>
              </a:rPr>
              <a:t>por</a:t>
            </a:r>
            <a:r>
              <a:rPr sz="2400" dirty="0" smtClean="0">
                <a:latin typeface="Ebrima"/>
                <a:cs typeface="Ebrima"/>
              </a:rPr>
              <a:t>:</a:t>
            </a:r>
            <a:endParaRPr lang="pt-BR" sz="2400" dirty="0" smtClean="0">
              <a:latin typeface="Ebrima"/>
              <a:cs typeface="Ebrima"/>
            </a:endParaRPr>
          </a:p>
          <a:p>
            <a:pPr marL="287020" indent="-274320" algn="just">
              <a:lnSpc>
                <a:spcPts val="2740"/>
              </a:lnSpc>
              <a:spcBef>
                <a:spcPts val="100"/>
              </a:spcBef>
              <a:buSzPct val="95833"/>
              <a:buFont typeface="Wingdings"/>
              <a:buChar char=""/>
              <a:tabLst>
                <a:tab pos="287020" algn="l"/>
                <a:tab pos="617855" algn="l"/>
                <a:tab pos="1228725" algn="l"/>
                <a:tab pos="2418080" algn="l"/>
                <a:tab pos="3676650" algn="l"/>
              </a:tabLst>
            </a:pPr>
            <a:endParaRPr sz="2400" dirty="0">
              <a:latin typeface="Ebrima"/>
              <a:cs typeface="Ebrima"/>
            </a:endParaRPr>
          </a:p>
          <a:p>
            <a:pPr marL="652780" lvl="1" indent="-274955" algn="just">
              <a:spcBef>
                <a:spcPts val="290"/>
              </a:spcBef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Ebrima"/>
                <a:cs typeface="Ebrima"/>
              </a:rPr>
              <a:t>Coração; </a:t>
            </a:r>
            <a:r>
              <a:rPr sz="2400" dirty="0">
                <a:latin typeface="Ebrima"/>
                <a:cs typeface="Ebrima"/>
              </a:rPr>
              <a:t>órgão</a:t>
            </a:r>
            <a:r>
              <a:rPr sz="2400" spc="40" dirty="0">
                <a:latin typeface="Ebrima"/>
                <a:cs typeface="Ebrima"/>
              </a:rPr>
              <a:t> </a:t>
            </a:r>
            <a:r>
              <a:rPr sz="2400" dirty="0">
                <a:latin typeface="Ebrima"/>
                <a:cs typeface="Ebrima"/>
              </a:rPr>
              <a:t>propulsor;</a:t>
            </a:r>
          </a:p>
          <a:p>
            <a:pPr lvl="1" algn="just">
              <a:spcBef>
                <a:spcPts val="45"/>
              </a:spcBef>
              <a:buFont typeface="Wingdings 2"/>
              <a:buChar char=""/>
            </a:pPr>
            <a:endParaRPr sz="3250" dirty="0">
              <a:latin typeface="Times New Roman"/>
              <a:cs typeface="Times New Roman"/>
            </a:endParaRPr>
          </a:p>
          <a:p>
            <a:pPr marL="652780" marR="6350" lvl="1" indent="-274320" algn="just">
              <a:lnSpc>
                <a:spcPts val="2590"/>
              </a:lnSpc>
              <a:spcBef>
                <a:spcPts val="5"/>
              </a:spcBef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Ebrima"/>
                <a:cs typeface="Ebrima"/>
              </a:rPr>
              <a:t>Vasos sanguíneo; </a:t>
            </a:r>
            <a:r>
              <a:rPr sz="2400" dirty="0">
                <a:latin typeface="Ebrima"/>
                <a:cs typeface="Ebrima"/>
              </a:rPr>
              <a:t>asseguram a  </a:t>
            </a:r>
            <a:r>
              <a:rPr sz="2400" spc="-5" dirty="0">
                <a:latin typeface="Ebrima"/>
                <a:cs typeface="Ebrima"/>
              </a:rPr>
              <a:t>distribuição </a:t>
            </a:r>
            <a:r>
              <a:rPr sz="2400" dirty="0">
                <a:latin typeface="Ebrima"/>
                <a:cs typeface="Ebrima"/>
              </a:rPr>
              <a:t>do</a:t>
            </a:r>
            <a:r>
              <a:rPr sz="2400" spc="45" dirty="0">
                <a:latin typeface="Ebrima"/>
                <a:cs typeface="Ebrima"/>
              </a:rPr>
              <a:t> </a:t>
            </a:r>
            <a:r>
              <a:rPr sz="2400" spc="-5" dirty="0">
                <a:latin typeface="Ebrima"/>
                <a:cs typeface="Ebrima"/>
              </a:rPr>
              <a:t>sangue.</a:t>
            </a:r>
            <a:endParaRPr sz="2400" dirty="0">
              <a:latin typeface="Ebrima"/>
              <a:cs typeface="Ebrima"/>
            </a:endParaRPr>
          </a:p>
          <a:p>
            <a:pPr lvl="1" algn="just">
              <a:spcBef>
                <a:spcPts val="30"/>
              </a:spcBef>
              <a:buFont typeface="Wingdings 2"/>
              <a:buChar char=""/>
            </a:pPr>
            <a:endParaRPr sz="3200" dirty="0">
              <a:latin typeface="Times New Roman"/>
              <a:cs typeface="Times New Roman"/>
            </a:endParaRPr>
          </a:p>
          <a:p>
            <a:pPr marL="652780" marR="7620" lvl="1" indent="-274320" algn="just">
              <a:lnSpc>
                <a:spcPct val="89900"/>
              </a:lnSpc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Ebrima"/>
                <a:cs typeface="Ebrima"/>
              </a:rPr>
              <a:t>Sangue; </a:t>
            </a:r>
            <a:r>
              <a:rPr sz="2400" dirty="0">
                <a:latin typeface="Ebrima"/>
                <a:cs typeface="Ebrima"/>
              </a:rPr>
              <a:t>tecido </a:t>
            </a:r>
            <a:r>
              <a:rPr sz="2400" spc="-5" dirty="0">
                <a:latin typeface="Ebrima"/>
                <a:cs typeface="Ebrima"/>
              </a:rPr>
              <a:t>líquido viscoso  </a:t>
            </a:r>
            <a:r>
              <a:rPr sz="2400" dirty="0">
                <a:latin typeface="Ebrima"/>
                <a:cs typeface="Ebrima"/>
              </a:rPr>
              <a:t>que </a:t>
            </a:r>
            <a:r>
              <a:rPr sz="2400" spc="-5" dirty="0">
                <a:latin typeface="Ebrima"/>
                <a:cs typeface="Ebrima"/>
              </a:rPr>
              <a:t>assegura </a:t>
            </a:r>
            <a:r>
              <a:rPr sz="2400" dirty="0">
                <a:latin typeface="Ebrima"/>
                <a:cs typeface="Ebrima"/>
              </a:rPr>
              <a:t>o </a:t>
            </a:r>
            <a:r>
              <a:rPr sz="2400" spc="-5" dirty="0">
                <a:latin typeface="Ebrima"/>
                <a:cs typeface="Ebrima"/>
              </a:rPr>
              <a:t>equilíbrio  </a:t>
            </a:r>
            <a:r>
              <a:rPr sz="2400" dirty="0">
                <a:latin typeface="Ebrima"/>
                <a:cs typeface="Ebrima"/>
              </a:rPr>
              <a:t>fundamental entre os vários  </a:t>
            </a:r>
            <a:r>
              <a:rPr sz="2400" spc="-5" dirty="0">
                <a:latin typeface="Ebrima"/>
                <a:cs typeface="Ebrima"/>
              </a:rPr>
              <a:t>sistemas </a:t>
            </a:r>
            <a:r>
              <a:rPr sz="2400" dirty="0">
                <a:latin typeface="Ebrima"/>
                <a:cs typeface="Ebrima"/>
              </a:rPr>
              <a:t>do </a:t>
            </a:r>
            <a:r>
              <a:rPr sz="2400" spc="-5" dirty="0">
                <a:latin typeface="Ebrima"/>
                <a:cs typeface="Ebrima"/>
              </a:rPr>
              <a:t>corpo</a:t>
            </a:r>
            <a:r>
              <a:rPr sz="2400" spc="15" dirty="0">
                <a:latin typeface="Ebrima"/>
                <a:cs typeface="Ebrima"/>
              </a:rPr>
              <a:t> </a:t>
            </a:r>
            <a:r>
              <a:rPr sz="2400" spc="-5" dirty="0">
                <a:latin typeface="Ebrima"/>
                <a:cs typeface="Ebrima"/>
              </a:rPr>
              <a:t>humano</a:t>
            </a:r>
            <a:r>
              <a:rPr sz="2600" spc="-5" dirty="0">
                <a:latin typeface="Ebrima"/>
                <a:cs typeface="Ebrima"/>
              </a:rPr>
              <a:t>.</a:t>
            </a:r>
            <a:endParaRPr sz="2600" dirty="0">
              <a:latin typeface="Ebrima"/>
              <a:cs typeface="Ebri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91245" y="1039670"/>
            <a:ext cx="3000755" cy="5567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4"/>
          <p:cNvSpPr txBox="1">
            <a:spLocks/>
          </p:cNvSpPr>
          <p:nvPr/>
        </p:nvSpPr>
        <p:spPr>
          <a:xfrm>
            <a:off x="3724218" y="192020"/>
            <a:ext cx="4314314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ítulo 4"/>
          <p:cNvSpPr txBox="1">
            <a:spLocks/>
          </p:cNvSpPr>
          <p:nvPr/>
        </p:nvSpPr>
        <p:spPr>
          <a:xfrm>
            <a:off x="3724218" y="617541"/>
            <a:ext cx="4314314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Sistema Circulatório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0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4845" y="1640899"/>
            <a:ext cx="11382232" cy="3602909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spcBef>
                <a:spcPts val="635"/>
              </a:spcBef>
              <a:tabLst>
                <a:tab pos="287020" algn="l"/>
              </a:tabLst>
            </a:pPr>
            <a:r>
              <a:rPr sz="2200" spc="-5" dirty="0">
                <a:latin typeface="Ebrima"/>
                <a:cs typeface="Ebrima"/>
              </a:rPr>
              <a:t>As nossas células necessitam</a:t>
            </a:r>
            <a:r>
              <a:rPr sz="2200" spc="80" dirty="0">
                <a:latin typeface="Ebrima"/>
                <a:cs typeface="Ebrima"/>
              </a:rPr>
              <a:t> </a:t>
            </a:r>
            <a:r>
              <a:rPr sz="2200" spc="-5" dirty="0">
                <a:latin typeface="Ebrima"/>
                <a:cs typeface="Ebrima"/>
              </a:rPr>
              <a:t>de:</a:t>
            </a:r>
            <a:endParaRPr sz="2200" dirty="0">
              <a:latin typeface="Ebrima"/>
              <a:cs typeface="Ebrima"/>
            </a:endParaRPr>
          </a:p>
          <a:p>
            <a:pPr marL="652780" lvl="1" indent="-274955">
              <a:spcBef>
                <a:spcPts val="530"/>
              </a:spcBef>
              <a:buFont typeface="Wingdings 2"/>
              <a:buChar char=""/>
              <a:tabLst>
                <a:tab pos="653415" algn="l"/>
              </a:tabLst>
            </a:pPr>
            <a:r>
              <a:rPr sz="2200" spc="-5" dirty="0">
                <a:latin typeface="Ebrima"/>
                <a:cs typeface="Ebrima"/>
              </a:rPr>
              <a:t>Oxigênio;</a:t>
            </a:r>
            <a:endParaRPr sz="2200" dirty="0">
              <a:latin typeface="Ebrima"/>
              <a:cs typeface="Ebrima"/>
            </a:endParaRPr>
          </a:p>
          <a:p>
            <a:pPr marL="652780" lvl="1" indent="-274955">
              <a:spcBef>
                <a:spcPts val="525"/>
              </a:spcBef>
              <a:buFont typeface="Wingdings 2"/>
              <a:buChar char=""/>
              <a:tabLst>
                <a:tab pos="653415" algn="l"/>
              </a:tabLst>
            </a:pPr>
            <a:r>
              <a:rPr sz="2200" spc="-5" dirty="0">
                <a:latin typeface="Ebrima"/>
                <a:cs typeface="Ebrima"/>
              </a:rPr>
              <a:t>Nutrientes;</a:t>
            </a:r>
            <a:endParaRPr sz="2200" dirty="0">
              <a:latin typeface="Ebrima"/>
              <a:cs typeface="Ebrima"/>
            </a:endParaRPr>
          </a:p>
          <a:p>
            <a:pPr marL="652780" lvl="1" indent="-274955">
              <a:spcBef>
                <a:spcPts val="530"/>
              </a:spcBef>
              <a:buFont typeface="Wingdings 2"/>
              <a:buChar char=""/>
              <a:tabLst>
                <a:tab pos="653415" algn="l"/>
              </a:tabLst>
            </a:pPr>
            <a:r>
              <a:rPr sz="2200" spc="-5" dirty="0">
                <a:latin typeface="Ebrima"/>
                <a:cs typeface="Ebrima"/>
              </a:rPr>
              <a:t>Eliminar Dióxido de</a:t>
            </a:r>
            <a:r>
              <a:rPr sz="2200" spc="60" dirty="0">
                <a:latin typeface="Ebrima"/>
                <a:cs typeface="Ebrima"/>
              </a:rPr>
              <a:t> </a:t>
            </a:r>
            <a:r>
              <a:rPr sz="2200" spc="-10" dirty="0">
                <a:latin typeface="Ebrima"/>
                <a:cs typeface="Ebrima"/>
              </a:rPr>
              <a:t>Carbono;</a:t>
            </a:r>
            <a:endParaRPr sz="2200" dirty="0">
              <a:latin typeface="Ebrima"/>
              <a:cs typeface="Ebrima"/>
            </a:endParaRPr>
          </a:p>
          <a:p>
            <a:pPr marL="652780" lvl="1" indent="-274955">
              <a:spcBef>
                <a:spcPts val="530"/>
              </a:spcBef>
              <a:buFont typeface="Wingdings 2"/>
              <a:buChar char=""/>
              <a:tabLst>
                <a:tab pos="653415" algn="l"/>
              </a:tabLst>
            </a:pPr>
            <a:r>
              <a:rPr sz="2200" spc="-5" dirty="0">
                <a:latin typeface="Ebrima"/>
                <a:cs typeface="Ebrima"/>
              </a:rPr>
              <a:t>Entre</a:t>
            </a:r>
            <a:r>
              <a:rPr sz="2200" dirty="0">
                <a:latin typeface="Ebrima"/>
                <a:cs typeface="Ebrima"/>
              </a:rPr>
              <a:t> </a:t>
            </a:r>
            <a:r>
              <a:rPr sz="2200" spc="-5" dirty="0">
                <a:latin typeface="Ebrima"/>
                <a:cs typeface="Ebrima"/>
              </a:rPr>
              <a:t>outros.</a:t>
            </a:r>
            <a:endParaRPr sz="2200" dirty="0">
              <a:latin typeface="Ebrima"/>
              <a:cs typeface="Ebrima"/>
            </a:endParaRPr>
          </a:p>
          <a:p>
            <a:pPr lvl="1">
              <a:spcBef>
                <a:spcPts val="15"/>
              </a:spcBef>
              <a:buFont typeface="Wingdings 2"/>
              <a:buChar char=""/>
            </a:pPr>
            <a:endParaRPr sz="3200" dirty="0">
              <a:latin typeface="Times New Roman"/>
              <a:cs typeface="Times New Roman"/>
            </a:endParaRPr>
          </a:p>
          <a:p>
            <a:pPr marL="12065" marR="5080" algn="just">
              <a:tabLst>
                <a:tab pos="287020" algn="l"/>
              </a:tabLst>
            </a:pPr>
            <a:r>
              <a:rPr sz="2200" spc="-5" dirty="0">
                <a:latin typeface="Ebrima"/>
                <a:cs typeface="Ebrima"/>
              </a:rPr>
              <a:t>O nosso </a:t>
            </a:r>
            <a:r>
              <a:rPr sz="2200" dirty="0">
                <a:latin typeface="Ebrima"/>
                <a:cs typeface="Ebrima"/>
              </a:rPr>
              <a:t>organismo realiza </a:t>
            </a:r>
            <a:r>
              <a:rPr sz="2200" spc="-5" dirty="0">
                <a:latin typeface="Ebrima"/>
                <a:cs typeface="Ebrima"/>
              </a:rPr>
              <a:t>as trocas  </a:t>
            </a:r>
            <a:r>
              <a:rPr sz="2200" dirty="0">
                <a:latin typeface="Ebrima"/>
                <a:cs typeface="Ebrima"/>
              </a:rPr>
              <a:t>de </a:t>
            </a:r>
            <a:r>
              <a:rPr sz="2200" spc="-5" dirty="0">
                <a:latin typeface="Ebrima"/>
                <a:cs typeface="Ebrima"/>
              </a:rPr>
              <a:t>substâncias com o meio  </a:t>
            </a:r>
            <a:r>
              <a:rPr sz="2200" dirty="0">
                <a:latin typeface="Ebrima"/>
                <a:cs typeface="Ebrima"/>
              </a:rPr>
              <a:t>extracelular através </a:t>
            </a:r>
            <a:r>
              <a:rPr sz="2200" spc="-5" dirty="0">
                <a:latin typeface="Ebrima"/>
                <a:cs typeface="Ebrima"/>
              </a:rPr>
              <a:t>de um </a:t>
            </a:r>
            <a:r>
              <a:rPr sz="2200" dirty="0">
                <a:latin typeface="Ebrima"/>
                <a:cs typeface="Ebrima"/>
              </a:rPr>
              <a:t>sistema  </a:t>
            </a:r>
            <a:r>
              <a:rPr sz="2200" spc="-5" dirty="0">
                <a:latin typeface="Ebrima"/>
                <a:cs typeface="Ebrima"/>
              </a:rPr>
              <a:t>baseado </a:t>
            </a:r>
            <a:r>
              <a:rPr sz="2200" dirty="0">
                <a:latin typeface="Ebrima"/>
                <a:cs typeface="Ebrima"/>
              </a:rPr>
              <a:t>na </a:t>
            </a:r>
            <a:r>
              <a:rPr sz="2200" spc="-5" dirty="0">
                <a:latin typeface="Ebrima"/>
                <a:cs typeface="Ebrima"/>
              </a:rPr>
              <a:t>circulação de um</a:t>
            </a:r>
            <a:r>
              <a:rPr sz="2200" spc="45" dirty="0">
                <a:latin typeface="Ebrima"/>
                <a:cs typeface="Ebrima"/>
              </a:rPr>
              <a:t> </a:t>
            </a:r>
            <a:r>
              <a:rPr sz="2200" spc="-5" dirty="0">
                <a:latin typeface="Ebrima"/>
                <a:cs typeface="Ebrima"/>
              </a:rPr>
              <a:t>fluído:</a:t>
            </a:r>
            <a:endParaRPr sz="2200" dirty="0">
              <a:latin typeface="Ebrima"/>
              <a:cs typeface="Ebrima"/>
            </a:endParaRPr>
          </a:p>
          <a:p>
            <a:pPr marL="652780" lvl="1" indent="-274955">
              <a:spcBef>
                <a:spcPts val="530"/>
              </a:spcBef>
              <a:buFont typeface="Wingdings 2"/>
              <a:buChar char=""/>
              <a:tabLst>
                <a:tab pos="653415" algn="l"/>
              </a:tabLst>
            </a:pPr>
            <a:r>
              <a:rPr sz="2200" spc="-5" dirty="0">
                <a:latin typeface="Ebrima"/>
                <a:cs typeface="Ebrima"/>
              </a:rPr>
              <a:t>SANGUE</a:t>
            </a:r>
            <a:endParaRPr sz="2200" dirty="0">
              <a:latin typeface="Ebrima"/>
              <a:cs typeface="Ebrima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4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3724218" y="192020"/>
            <a:ext cx="4314314" cy="4221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HEMODINÂMICA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ítulo 4"/>
          <p:cNvSpPr txBox="1">
            <a:spLocks/>
          </p:cNvSpPr>
          <p:nvPr/>
        </p:nvSpPr>
        <p:spPr>
          <a:xfrm>
            <a:off x="3724218" y="617541"/>
            <a:ext cx="4314314" cy="42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Sistema Circulatório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A138-A4E3-4A9A-8E64-1AB822503D9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6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2160</Words>
  <Application>Microsoft Office PowerPoint</Application>
  <PresentationFormat>Widescreen</PresentationFormat>
  <Paragraphs>426</Paragraphs>
  <Slides>59</Slides>
  <Notes>41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9" baseType="lpstr">
      <vt:lpstr>Microsoft YaHei</vt:lpstr>
      <vt:lpstr>Arial</vt:lpstr>
      <vt:lpstr>Calibri</vt:lpstr>
      <vt:lpstr>Calibri Light</vt:lpstr>
      <vt:lpstr>Ebrima</vt:lpstr>
      <vt:lpstr>Symbol</vt:lpstr>
      <vt:lpstr>Times New Roman</vt:lpstr>
      <vt:lpstr>Wingdings</vt:lpstr>
      <vt:lpstr>Wingdings 2</vt:lpstr>
      <vt:lpstr>Tema do Office</vt:lpstr>
      <vt:lpstr>Apresentação do PowerPoint</vt:lpstr>
      <vt:lpstr>CONTEÚDO</vt:lpstr>
      <vt:lpstr>OBJETIVO - AO FINAL...</vt:lpstr>
      <vt:lpstr>HEMODINÂMICA</vt:lpstr>
      <vt:lpstr>HEMODINÂMICA</vt:lpstr>
      <vt:lpstr>HEMODINÂMICA</vt:lpstr>
      <vt:lpstr>HEMODINÂMICA</vt:lpstr>
      <vt:lpstr>Apresentação do PowerPoint</vt:lpstr>
      <vt:lpstr>HEMODINÂMICA</vt:lpstr>
      <vt:lpstr>HEMODINÂMICA</vt:lpstr>
      <vt:lpstr>HEMODINÂMICA</vt:lpstr>
      <vt:lpstr>HEMODINÂMICA</vt:lpstr>
      <vt:lpstr>HEMODINÂMICA</vt:lpstr>
      <vt:lpstr>HEMODINÂMICA</vt:lpstr>
      <vt:lpstr>HEMODINÂMICA</vt:lpstr>
      <vt:lpstr>HEMODINÂMICA</vt:lpstr>
      <vt:lpstr>Apresentação do PowerPoint</vt:lpstr>
      <vt:lpstr>Apresentação do PowerPoint</vt:lpstr>
      <vt:lpstr>Apresentação do PowerPoint</vt:lpstr>
      <vt:lpstr>Saúde do coração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Valores de referência da  pressão arterial</vt:lpstr>
      <vt:lpstr>Vídeo = aferir pressão arterial 2´30´´</vt:lpstr>
      <vt:lpstr>Artigo biotecnologia sistema circulatório</vt:lpstr>
      <vt:lpstr>Referências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Elida</dc:creator>
  <cp:lastModifiedBy>Elidamar nunes</cp:lastModifiedBy>
  <cp:revision>193</cp:revision>
  <dcterms:created xsi:type="dcterms:W3CDTF">2020-10-25T18:24:53Z</dcterms:created>
  <dcterms:modified xsi:type="dcterms:W3CDTF">2021-10-05T17:18:52Z</dcterms:modified>
</cp:coreProperties>
</file>