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1" r:id="rId2"/>
    <p:sldId id="579" r:id="rId3"/>
    <p:sldId id="316" r:id="rId4"/>
    <p:sldId id="460" r:id="rId5"/>
    <p:sldId id="569" r:id="rId6"/>
    <p:sldId id="565" r:id="rId7"/>
    <p:sldId id="566" r:id="rId8"/>
    <p:sldId id="567" r:id="rId9"/>
    <p:sldId id="568" r:id="rId10"/>
    <p:sldId id="483" r:id="rId11"/>
    <p:sldId id="498" r:id="rId12"/>
    <p:sldId id="563" r:id="rId13"/>
    <p:sldId id="562" r:id="rId14"/>
    <p:sldId id="586" r:id="rId15"/>
    <p:sldId id="561" r:id="rId16"/>
    <p:sldId id="564" r:id="rId17"/>
    <p:sldId id="587" r:id="rId18"/>
    <p:sldId id="580" r:id="rId19"/>
    <p:sldId id="552" r:id="rId20"/>
    <p:sldId id="588" r:id="rId21"/>
    <p:sldId id="553" r:id="rId22"/>
    <p:sldId id="555" r:id="rId23"/>
    <p:sldId id="557" r:id="rId24"/>
    <p:sldId id="589" r:id="rId25"/>
    <p:sldId id="558" r:id="rId26"/>
    <p:sldId id="556" r:id="rId27"/>
    <p:sldId id="559" r:id="rId28"/>
    <p:sldId id="590" r:id="rId29"/>
    <p:sldId id="581" r:id="rId30"/>
    <p:sldId id="582" r:id="rId31"/>
    <p:sldId id="583" r:id="rId32"/>
    <p:sldId id="584" r:id="rId33"/>
    <p:sldId id="585" r:id="rId34"/>
    <p:sldId id="534" r:id="rId35"/>
  </p:sldIdLst>
  <p:sldSz cx="12192000" cy="6858000"/>
  <p:notesSz cx="6669088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EDBDB2"/>
    <a:srgbClr val="D8D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61" autoAdjust="0"/>
    <p:restoredTop sz="86355" autoAdjust="0"/>
  </p:normalViewPr>
  <p:slideViewPr>
    <p:cSldViewPr snapToGrid="0">
      <p:cViewPr>
        <p:scale>
          <a:sx n="81" d="100"/>
          <a:sy n="81" d="100"/>
        </p:scale>
        <p:origin x="-28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348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0" d="100"/>
          <a:sy n="90" d="100"/>
        </p:scale>
        <p:origin x="-3834" y="162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1.xml"/><Relationship Id="rId2" Type="http://schemas.openxmlformats.org/officeDocument/2006/relationships/slide" Target="slides/slide30.xml"/><Relationship Id="rId1" Type="http://schemas.openxmlformats.org/officeDocument/2006/relationships/slide" Target="slides/slide29.xml"/><Relationship Id="rId5" Type="http://schemas.openxmlformats.org/officeDocument/2006/relationships/slide" Target="slides/slide33.xml"/><Relationship Id="rId4" Type="http://schemas.openxmlformats.org/officeDocument/2006/relationships/slide" Target="slides/slide3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hyperlink" Target="http://versatilrp.com.br/2013/08/13/vamos-postar-a-constituicao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hyperlink" Target="http://versatilrp.com.br/2013/08/13/vamos-postar-a-constituicao/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4C64E-756C-460F-8E05-EDA0BC40752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B6528848-8122-4609-85CA-5F508178F564}">
      <dgm:prSet phldrT="[Text]" custT="1"/>
      <dgm:spPr/>
      <dgm:t>
        <a:bodyPr/>
        <a:lstStyle/>
        <a:p>
          <a:r>
            <a: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Capitanias Hereditárias – Século XVI</a:t>
          </a:r>
        </a:p>
      </dgm:t>
    </dgm:pt>
    <dgm:pt modelId="{39724621-AC42-4581-8FF3-512483FFF4C6}" type="parTrans" cxnId="{E7AB5EB8-BA6E-4F1E-8C8B-B90D98A2F3F1}">
      <dgm:prSet/>
      <dgm:spPr/>
      <dgm:t>
        <a:bodyPr/>
        <a:lstStyle/>
        <a:p>
          <a:endParaRPr lang="pt-BR"/>
        </a:p>
      </dgm:t>
    </dgm:pt>
    <dgm:pt modelId="{822C6854-E458-4069-99AB-C92C6C00286B}" type="sibTrans" cxnId="{E7AB5EB8-BA6E-4F1E-8C8B-B90D98A2F3F1}">
      <dgm:prSet/>
      <dgm:spPr/>
      <dgm:t>
        <a:bodyPr/>
        <a:lstStyle/>
        <a:p>
          <a:endParaRPr lang="pt-BR"/>
        </a:p>
      </dgm:t>
    </dgm:pt>
    <dgm:pt modelId="{9DCB3E29-3B2F-4196-A8E0-C6E138F0CBA9}">
      <dgm:prSet phldrT="[Text]" custT="1"/>
      <dgm:spPr/>
      <dgm:t>
        <a:bodyPr/>
        <a:lstStyle/>
        <a:p>
          <a:r>
            <a: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Decretos imperiais (nº 34, de 26 ago. 1833; de 30 de junho de 1835; 24/1835; 101/1835)</a:t>
          </a:r>
        </a:p>
      </dgm:t>
    </dgm:pt>
    <dgm:pt modelId="{955FCCCC-D402-4A65-A7C7-92CB2196BF91}" type="parTrans" cxnId="{F5A22EB1-46AC-461B-A5F3-BCEC91728485}">
      <dgm:prSet/>
      <dgm:spPr/>
      <dgm:t>
        <a:bodyPr/>
        <a:lstStyle/>
        <a:p>
          <a:endParaRPr lang="pt-BR"/>
        </a:p>
      </dgm:t>
    </dgm:pt>
    <dgm:pt modelId="{1A515860-3AF0-47C7-8EBF-0BB8002D7C68}" type="sibTrans" cxnId="{F5A22EB1-46AC-461B-A5F3-BCEC91728485}">
      <dgm:prSet/>
      <dgm:spPr/>
      <dgm:t>
        <a:bodyPr/>
        <a:lstStyle/>
        <a:p>
          <a:endParaRPr lang="pt-BR"/>
        </a:p>
      </dgm:t>
    </dgm:pt>
    <dgm:pt modelId="{D25A1038-4DEB-419F-A322-DD93CFA37F9E}">
      <dgm:prSet phldrT="[Text]" custT="1"/>
      <dgm:spPr/>
      <dgm:t>
        <a:bodyPr/>
        <a:lstStyle/>
        <a:p>
          <a:r>
            <a: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Barão de Mauá – Companhia de Gás e Iluminação do RJ (1851); Estrada de ferro de Petrópolis (1852), de Santos-Jundiaí (1855), cabo submarino para telégrafos (1872)</a:t>
          </a:r>
        </a:p>
      </dgm:t>
    </dgm:pt>
    <dgm:pt modelId="{405D7A2E-A705-4798-A9A2-CE05B89C81B2}" type="parTrans" cxnId="{31CDAE1E-BF8B-45A0-99DF-19E6D55AC9B6}">
      <dgm:prSet/>
      <dgm:spPr/>
      <dgm:t>
        <a:bodyPr/>
        <a:lstStyle/>
        <a:p>
          <a:endParaRPr lang="pt-BR"/>
        </a:p>
      </dgm:t>
    </dgm:pt>
    <dgm:pt modelId="{A725311B-F21B-4D5E-A2E5-BF7CD81CAE66}" type="sibTrans" cxnId="{31CDAE1E-BF8B-45A0-99DF-19E6D55AC9B6}">
      <dgm:prSet/>
      <dgm:spPr/>
      <dgm:t>
        <a:bodyPr/>
        <a:lstStyle/>
        <a:p>
          <a:endParaRPr lang="pt-BR"/>
        </a:p>
      </dgm:t>
    </dgm:pt>
    <dgm:pt modelId="{4EDEC50F-A710-45AA-AC58-BB3AB53CF23A}">
      <dgm:prSet phldrT="[Text]" custT="1"/>
      <dgm:spPr/>
      <dgm:t>
        <a:bodyPr/>
        <a:lstStyle/>
        <a:p>
          <a:r>
            <a:rPr 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Constituição de 1934 – Ordem Econômica e Social – Declínio das concessões</a:t>
          </a:r>
        </a:p>
      </dgm:t>
    </dgm:pt>
    <dgm:pt modelId="{414A9B46-F2F7-4F8D-AB75-007817A24963}" type="parTrans" cxnId="{37DAE0F0-F9F6-406F-A41F-B3065479CF73}">
      <dgm:prSet/>
      <dgm:spPr/>
      <dgm:t>
        <a:bodyPr/>
        <a:lstStyle/>
        <a:p>
          <a:endParaRPr lang="pt-BR"/>
        </a:p>
      </dgm:t>
    </dgm:pt>
    <dgm:pt modelId="{8D281982-7859-42B6-963C-309EF4DF88B7}" type="sibTrans" cxnId="{37DAE0F0-F9F6-406F-A41F-B3065479CF73}">
      <dgm:prSet/>
      <dgm:spPr/>
      <dgm:t>
        <a:bodyPr/>
        <a:lstStyle/>
        <a:p>
          <a:endParaRPr lang="pt-BR"/>
        </a:p>
      </dgm:t>
    </dgm:pt>
    <dgm:pt modelId="{0C7F1A5B-4CD4-4D60-AC69-757D2835A6B6}">
      <dgm:prSet phldrT="[Text]" custT="1"/>
      <dgm:spPr/>
      <dgm:t>
        <a:bodyPr/>
        <a:lstStyle/>
        <a:p>
          <a:r>
            <a: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Década de 1990 – Reabertura econômica a setores privados – Reforma Gerencial do Estado - Lei Federal nº 8.987/1995 (concessões comuns)</a:t>
          </a:r>
        </a:p>
      </dgm:t>
    </dgm:pt>
    <dgm:pt modelId="{EC749791-5480-477E-8AB5-BCD9B1E57122}" type="parTrans" cxnId="{C291FF2E-4EB9-4C31-B284-8C3FD23A4756}">
      <dgm:prSet/>
      <dgm:spPr/>
      <dgm:t>
        <a:bodyPr/>
        <a:lstStyle/>
        <a:p>
          <a:endParaRPr lang="pt-BR"/>
        </a:p>
      </dgm:t>
    </dgm:pt>
    <dgm:pt modelId="{CE26BA29-C76D-4EEA-B80F-181EAF4A00CE}" type="sibTrans" cxnId="{C291FF2E-4EB9-4C31-B284-8C3FD23A4756}">
      <dgm:prSet/>
      <dgm:spPr/>
      <dgm:t>
        <a:bodyPr/>
        <a:lstStyle/>
        <a:p>
          <a:endParaRPr lang="pt-BR"/>
        </a:p>
      </dgm:t>
    </dgm:pt>
    <dgm:pt modelId="{FA893C5B-13B4-447D-B68E-E1F368FF19AD}">
      <dgm:prSet phldrT="[Text]"/>
      <dgm:spPr/>
      <dgm:t>
        <a:bodyPr/>
        <a:lstStyle/>
        <a:p>
          <a:r>
            <a: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Lei Federal nº 11.079/2004 – Parcerias público-privadas (</a:t>
          </a:r>
          <a:r>
            <a:rPr lang="pt-BR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PPPs</a:t>
          </a:r>
          <a:r>
            <a: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gm:t>
    </dgm:pt>
    <dgm:pt modelId="{93CE4297-F9E1-464F-84CF-CF43462A76E9}" type="parTrans" cxnId="{82A9706B-6295-403F-97F9-78B347AD4209}">
      <dgm:prSet/>
      <dgm:spPr/>
      <dgm:t>
        <a:bodyPr/>
        <a:lstStyle/>
        <a:p>
          <a:endParaRPr lang="pt-BR"/>
        </a:p>
      </dgm:t>
    </dgm:pt>
    <dgm:pt modelId="{EC6E407D-8D4E-4AD8-B663-880BCA8FCDDA}" type="sibTrans" cxnId="{82A9706B-6295-403F-97F9-78B347AD4209}">
      <dgm:prSet/>
      <dgm:spPr/>
      <dgm:t>
        <a:bodyPr/>
        <a:lstStyle/>
        <a:p>
          <a:endParaRPr lang="pt-BR"/>
        </a:p>
      </dgm:t>
    </dgm:pt>
    <dgm:pt modelId="{E5AD39BD-C882-4361-9DA9-DB0CB8570C59}">
      <dgm:prSet phldrT="[Text]" custT="1"/>
      <dgm:spPr/>
      <dgm:t>
        <a:bodyPr/>
        <a:lstStyle/>
        <a:p>
          <a:r>
            <a: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Plano de Parcerias de Investimento (Lei Federal nº 13.334/2017)</a:t>
          </a:r>
        </a:p>
        <a:p>
          <a:r>
            <a: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Prorrogação </a:t>
          </a:r>
          <a:r>
            <a: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 relicitação dos contratos de parceria</a:t>
          </a:r>
        </a:p>
        <a:p>
          <a:r>
            <a: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(Lei Federal nº </a:t>
          </a:r>
          <a:r>
            <a:rPr lang="pt-BR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13.448/2017</a:t>
          </a:r>
          <a:r>
            <a: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gm:t>
    </dgm:pt>
    <dgm:pt modelId="{2E233612-7D1A-4E14-9BF4-7DD1708F6702}" type="parTrans" cxnId="{F9D42119-EB15-4B64-B24F-1B865B4D858E}">
      <dgm:prSet/>
      <dgm:spPr/>
      <dgm:t>
        <a:bodyPr/>
        <a:lstStyle/>
        <a:p>
          <a:endParaRPr lang="pt-BR"/>
        </a:p>
      </dgm:t>
    </dgm:pt>
    <dgm:pt modelId="{C5F0EB0B-2218-438E-8D40-CEBE3C7A5716}" type="sibTrans" cxnId="{F9D42119-EB15-4B64-B24F-1B865B4D858E}">
      <dgm:prSet/>
      <dgm:spPr/>
      <dgm:t>
        <a:bodyPr/>
        <a:lstStyle/>
        <a:p>
          <a:endParaRPr lang="pt-BR"/>
        </a:p>
      </dgm:t>
    </dgm:pt>
    <dgm:pt modelId="{5DFECA5F-802C-4415-B9C3-7916885A457A}">
      <dgm:prSet phldrT="[Text]" custT="1"/>
      <dgm:spPr/>
      <dgm:t>
        <a:bodyPr/>
        <a:lstStyle/>
        <a:p>
          <a:r>
            <a:rPr 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Constituição Federal de 1988</a:t>
          </a:r>
        </a:p>
      </dgm:t>
    </dgm:pt>
    <dgm:pt modelId="{314E187D-C23E-4FA7-93C5-6783F1A3FAD5}" type="parTrans" cxnId="{FD1C3456-8D50-4ED3-AD53-F9245E39144A}">
      <dgm:prSet/>
      <dgm:spPr/>
      <dgm:t>
        <a:bodyPr/>
        <a:lstStyle/>
        <a:p>
          <a:endParaRPr lang="pt-BR"/>
        </a:p>
      </dgm:t>
    </dgm:pt>
    <dgm:pt modelId="{4276F2E5-7974-4F6F-AA66-1048DEAAE3D0}" type="sibTrans" cxnId="{FD1C3456-8D50-4ED3-AD53-F9245E39144A}">
      <dgm:prSet/>
      <dgm:spPr/>
      <dgm:t>
        <a:bodyPr/>
        <a:lstStyle/>
        <a:p>
          <a:endParaRPr lang="pt-BR"/>
        </a:p>
      </dgm:t>
    </dgm:pt>
    <dgm:pt modelId="{95538DE6-0BED-4202-83AD-8B0033231946}" type="pres">
      <dgm:prSet presAssocID="{60C4C64E-756C-460F-8E05-EDA0BC407529}" presName="Name0" presStyleCnt="0">
        <dgm:presLayoutVars>
          <dgm:dir/>
          <dgm:resizeHandles val="exact"/>
        </dgm:presLayoutVars>
      </dgm:prSet>
      <dgm:spPr/>
    </dgm:pt>
    <dgm:pt modelId="{F4A3C6E9-1804-4749-BEFF-F83EEA0C3F90}" type="pres">
      <dgm:prSet presAssocID="{60C4C64E-756C-460F-8E05-EDA0BC407529}" presName="arrow" presStyleLbl="bgShp" presStyleIdx="0" presStyleCnt="1"/>
      <dgm:spPr/>
    </dgm:pt>
    <dgm:pt modelId="{3263E23D-46DC-4DD8-8722-EF8EE1D3FE78}" type="pres">
      <dgm:prSet presAssocID="{60C4C64E-756C-460F-8E05-EDA0BC407529}" presName="points" presStyleCnt="0"/>
      <dgm:spPr/>
    </dgm:pt>
    <dgm:pt modelId="{C8257A0E-35B0-4775-86ED-4F3C01048E8F}" type="pres">
      <dgm:prSet presAssocID="{B6528848-8122-4609-85CA-5F508178F564}" presName="compositeA" presStyleCnt="0"/>
      <dgm:spPr/>
    </dgm:pt>
    <dgm:pt modelId="{348DDEB7-273D-4EEC-9E86-0D82C50D1ED9}" type="pres">
      <dgm:prSet presAssocID="{B6528848-8122-4609-85CA-5F508178F564}" presName="textA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18D288D-D977-47D3-B692-CB692CA512E4}" type="pres">
      <dgm:prSet presAssocID="{B6528848-8122-4609-85CA-5F508178F564}" presName="circleA" presStyleLbl="nod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45FB4D9-9835-40BD-971E-A7982764873A}" type="pres">
      <dgm:prSet presAssocID="{B6528848-8122-4609-85CA-5F508178F564}" presName="spaceA" presStyleCnt="0"/>
      <dgm:spPr/>
    </dgm:pt>
    <dgm:pt modelId="{63B2A156-E01B-4DE0-B505-A487F7A668E9}" type="pres">
      <dgm:prSet presAssocID="{822C6854-E458-4069-99AB-C92C6C00286B}" presName="space" presStyleCnt="0"/>
      <dgm:spPr/>
    </dgm:pt>
    <dgm:pt modelId="{D3820073-836B-415A-88F4-3C78BE24E3F3}" type="pres">
      <dgm:prSet presAssocID="{9DCB3E29-3B2F-4196-A8E0-C6E138F0CBA9}" presName="compositeB" presStyleCnt="0"/>
      <dgm:spPr/>
    </dgm:pt>
    <dgm:pt modelId="{FD47A000-44FD-45B7-932C-BE0A07084578}" type="pres">
      <dgm:prSet presAssocID="{9DCB3E29-3B2F-4196-A8E0-C6E138F0CBA9}" presName="textB" presStyleLbl="revTx" presStyleIdx="1" presStyleCnt="8" custLinFactNeighborX="-171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372B33-435F-4F0E-98E7-C99A8EC91010}" type="pres">
      <dgm:prSet presAssocID="{9DCB3E29-3B2F-4196-A8E0-C6E138F0CBA9}" presName="circleB" presStyleLbl="node1" presStyleIdx="1" presStyleCnt="8" custLinFactNeighborX="-4482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B940CA-6201-4419-9E33-BDC51D4AB452}" type="pres">
      <dgm:prSet presAssocID="{9DCB3E29-3B2F-4196-A8E0-C6E138F0CBA9}" presName="spaceB" presStyleCnt="0"/>
      <dgm:spPr/>
    </dgm:pt>
    <dgm:pt modelId="{1897011D-D574-4BED-AA32-1A493E4039C6}" type="pres">
      <dgm:prSet presAssocID="{1A515860-3AF0-47C7-8EBF-0BB8002D7C68}" presName="space" presStyleCnt="0"/>
      <dgm:spPr/>
    </dgm:pt>
    <dgm:pt modelId="{B8C187BF-27A1-434B-B947-814AD92FB809}" type="pres">
      <dgm:prSet presAssocID="{D25A1038-4DEB-419F-A322-DD93CFA37F9E}" presName="compositeA" presStyleCnt="0"/>
      <dgm:spPr/>
    </dgm:pt>
    <dgm:pt modelId="{4B319B16-36EC-4BA6-9BCF-7712975637C8}" type="pres">
      <dgm:prSet presAssocID="{D25A1038-4DEB-419F-A322-DD93CFA37F9E}" presName="textA" presStyleLbl="revTx" presStyleIdx="2" presStyleCnt="8" custScaleX="157498" custLinFactNeighborX="-703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01BA4A6-991F-4BD0-9140-33CFF76D9AA7}" type="pres">
      <dgm:prSet presAssocID="{D25A1038-4DEB-419F-A322-DD93CFA37F9E}" presName="circleA" presStyleLbl="node1" presStyleIdx="2" presStyleCnt="8" custLinFactX="-62117" custLinFactNeighborX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E78E3F5-83F4-46A0-B497-42FB09A6DA20}" type="pres">
      <dgm:prSet presAssocID="{D25A1038-4DEB-419F-A322-DD93CFA37F9E}" presName="spaceA" presStyleCnt="0"/>
      <dgm:spPr/>
    </dgm:pt>
    <dgm:pt modelId="{6D5B0E08-89F4-44AD-8D28-08575ED7EB3F}" type="pres">
      <dgm:prSet presAssocID="{A725311B-F21B-4D5E-A2E5-BF7CD81CAE66}" presName="space" presStyleCnt="0"/>
      <dgm:spPr/>
    </dgm:pt>
    <dgm:pt modelId="{11E1E4DF-BE93-4090-9FC5-DA6B896DB026}" type="pres">
      <dgm:prSet presAssocID="{4EDEC50F-A710-45AA-AC58-BB3AB53CF23A}" presName="compositeB" presStyleCnt="0"/>
      <dgm:spPr/>
    </dgm:pt>
    <dgm:pt modelId="{AC3E5CDA-52D2-4F89-89E3-828FF0D8B006}" type="pres">
      <dgm:prSet presAssocID="{4EDEC50F-A710-45AA-AC58-BB3AB53CF23A}" presName="textB" presStyleLbl="revTx" presStyleIdx="3" presStyleCnt="8" custLinFactNeighborX="-949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52A9E9-0195-4B87-9FB6-950F785EE53C}" type="pres">
      <dgm:prSet presAssocID="{4EDEC50F-A710-45AA-AC58-BB3AB53CF23A}" presName="circleB" presStyleLbl="node1" presStyleIdx="3" presStyleCnt="8" custLinFactX="-100000" custLinFactNeighborX="-11880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65BA01DC-BD07-45EE-841E-B5BEDD95F70D}" type="pres">
      <dgm:prSet presAssocID="{4EDEC50F-A710-45AA-AC58-BB3AB53CF23A}" presName="spaceB" presStyleCnt="0"/>
      <dgm:spPr/>
    </dgm:pt>
    <dgm:pt modelId="{91863F73-7EE7-4117-AA4D-5BBF15201A91}" type="pres">
      <dgm:prSet presAssocID="{8D281982-7859-42B6-963C-309EF4DF88B7}" presName="space" presStyleCnt="0"/>
      <dgm:spPr/>
    </dgm:pt>
    <dgm:pt modelId="{97B09A6A-8ADD-428F-BD20-921EA3CDE68B}" type="pres">
      <dgm:prSet presAssocID="{5DFECA5F-802C-4415-B9C3-7916885A457A}" presName="compositeA" presStyleCnt="0"/>
      <dgm:spPr/>
    </dgm:pt>
    <dgm:pt modelId="{41E2E7B4-CC41-4C59-8190-85220042D737}" type="pres">
      <dgm:prSet presAssocID="{5DFECA5F-802C-4415-B9C3-7916885A457A}" presName="textA" presStyleLbl="revTx" presStyleIdx="4" presStyleCnt="8" custLinFactNeighborX="-418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62912D-F0EB-48B1-B43C-C993A94E4046}" type="pres">
      <dgm:prSet presAssocID="{5DFECA5F-802C-4415-B9C3-7916885A457A}" presName="circleA" presStyleLbl="node1" presStyleIdx="4" presStyleCnt="8" custLinFactNeighborX="-86300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5427D269-1165-48E5-B2F3-FE11EF04CF12}" type="pres">
      <dgm:prSet presAssocID="{5DFECA5F-802C-4415-B9C3-7916885A457A}" presName="spaceA" presStyleCnt="0"/>
      <dgm:spPr/>
    </dgm:pt>
    <dgm:pt modelId="{054599F2-4AAE-48C1-84D5-2782DE75BD13}" type="pres">
      <dgm:prSet presAssocID="{4276F2E5-7974-4F6F-AA66-1048DEAAE3D0}" presName="space" presStyleCnt="0"/>
      <dgm:spPr/>
    </dgm:pt>
    <dgm:pt modelId="{38BB922B-3CEE-4587-8761-EE9FC4D4011A}" type="pres">
      <dgm:prSet presAssocID="{0C7F1A5B-4CD4-4D60-AC69-757D2835A6B6}" presName="compositeB" presStyleCnt="0"/>
      <dgm:spPr/>
    </dgm:pt>
    <dgm:pt modelId="{D73AAE39-FA35-4DFC-BBD1-17EF7237AADE}" type="pres">
      <dgm:prSet presAssocID="{0C7F1A5B-4CD4-4D60-AC69-757D2835A6B6}" presName="textB" presStyleLbl="revTx" presStyleIdx="5" presStyleCnt="8" custLinFactNeighborX="-5756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9844EA-6765-4053-B24F-8F054AD4DD75}" type="pres">
      <dgm:prSet presAssocID="{0C7F1A5B-4CD4-4D60-AC69-757D2835A6B6}" presName="circleB" presStyleLbl="node1" presStyleIdx="5" presStyleCnt="8" custLinFactX="-30526" custLinFactNeighborX="-100000" custLinFactNeighborY="-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  <dgm:pt modelId="{259AB889-CABB-49F3-812D-F5F7FB6EF375}" type="pres">
      <dgm:prSet presAssocID="{0C7F1A5B-4CD4-4D60-AC69-757D2835A6B6}" presName="spaceB" presStyleCnt="0"/>
      <dgm:spPr/>
    </dgm:pt>
    <dgm:pt modelId="{159F5EBD-A423-4783-9D0D-31D7125DE78C}" type="pres">
      <dgm:prSet presAssocID="{CE26BA29-C76D-4EEA-B80F-181EAF4A00CE}" presName="space" presStyleCnt="0"/>
      <dgm:spPr/>
    </dgm:pt>
    <dgm:pt modelId="{CDDE68AD-3DEB-4B2F-BC4F-0207FE19A6F8}" type="pres">
      <dgm:prSet presAssocID="{FA893C5B-13B4-447D-B68E-E1F368FF19AD}" presName="compositeA" presStyleCnt="0"/>
      <dgm:spPr/>
    </dgm:pt>
    <dgm:pt modelId="{5E1F21BF-A3ED-4D5B-932A-96B47821C1DC}" type="pres">
      <dgm:prSet presAssocID="{FA893C5B-13B4-447D-B68E-E1F368FF19AD}" presName="textA" presStyleLbl="revTx" presStyleIdx="6" presStyleCnt="8" custLinFactNeighborX="-1570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C76F64-99AB-4D8D-8FDB-5A86AB80B1A9}" type="pres">
      <dgm:prSet presAssocID="{FA893C5B-13B4-447D-B68E-E1F368FF19AD}" presName="circleA" presStyleLbl="node1" presStyleIdx="6" presStyleCnt="8" custLinFactNeighborX="-35593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</dgm:pt>
    <dgm:pt modelId="{94090D50-2DEC-4CCF-BAB1-02F02C844C33}" type="pres">
      <dgm:prSet presAssocID="{FA893C5B-13B4-447D-B68E-E1F368FF19AD}" presName="spaceA" presStyleCnt="0"/>
      <dgm:spPr/>
    </dgm:pt>
    <dgm:pt modelId="{C6B76076-E11A-411B-ADA2-945E59186CED}" type="pres">
      <dgm:prSet presAssocID="{EC6E407D-8D4E-4AD8-B663-880BCA8FCDDA}" presName="space" presStyleCnt="0"/>
      <dgm:spPr/>
    </dgm:pt>
    <dgm:pt modelId="{1FDD75F2-4785-468D-B031-3BD689C51BD1}" type="pres">
      <dgm:prSet presAssocID="{E5AD39BD-C882-4361-9DA9-DB0CB8570C59}" presName="compositeB" presStyleCnt="0"/>
      <dgm:spPr/>
    </dgm:pt>
    <dgm:pt modelId="{C8B88955-7D2E-4B25-8994-28C1C8D362E8}" type="pres">
      <dgm:prSet presAssocID="{E5AD39BD-C882-4361-9DA9-DB0CB8570C59}" presName="textB" presStyleLbl="revTx" presStyleIdx="7" presStyleCnt="8" custScaleX="115176" custScaleY="1037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119C69-F454-4CA3-BFE0-BC77C33CE129}" type="pres">
      <dgm:prSet presAssocID="{E5AD39BD-C882-4361-9DA9-DB0CB8570C59}" presName="circleB" presStyleLbl="node1" presStyleIdx="7" presStyleCnt="8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</dgm:pt>
    <dgm:pt modelId="{D58FEA46-DA41-4424-A300-97DE750252F8}" type="pres">
      <dgm:prSet presAssocID="{E5AD39BD-C882-4361-9DA9-DB0CB8570C59}" presName="spaceB" presStyleCnt="0"/>
      <dgm:spPr/>
    </dgm:pt>
  </dgm:ptLst>
  <dgm:cxnLst>
    <dgm:cxn modelId="{37DAE0F0-F9F6-406F-A41F-B3065479CF73}" srcId="{60C4C64E-756C-460F-8E05-EDA0BC407529}" destId="{4EDEC50F-A710-45AA-AC58-BB3AB53CF23A}" srcOrd="3" destOrd="0" parTransId="{414A9B46-F2F7-4F8D-AB75-007817A24963}" sibTransId="{8D281982-7859-42B6-963C-309EF4DF88B7}"/>
    <dgm:cxn modelId="{B591B3C7-4C10-42A8-BA92-DE7B331EEC49}" type="presOf" srcId="{5DFECA5F-802C-4415-B9C3-7916885A457A}" destId="{41E2E7B4-CC41-4C59-8190-85220042D737}" srcOrd="0" destOrd="0" presId="urn:microsoft.com/office/officeart/2005/8/layout/hProcess11"/>
    <dgm:cxn modelId="{3CD3309C-515E-49F8-99EE-DF0C153C8653}" type="presOf" srcId="{0C7F1A5B-4CD4-4D60-AC69-757D2835A6B6}" destId="{D73AAE39-FA35-4DFC-BBD1-17EF7237AADE}" srcOrd="0" destOrd="0" presId="urn:microsoft.com/office/officeart/2005/8/layout/hProcess11"/>
    <dgm:cxn modelId="{F5A22EB1-46AC-461B-A5F3-BCEC91728485}" srcId="{60C4C64E-756C-460F-8E05-EDA0BC407529}" destId="{9DCB3E29-3B2F-4196-A8E0-C6E138F0CBA9}" srcOrd="1" destOrd="0" parTransId="{955FCCCC-D402-4A65-A7C7-92CB2196BF91}" sibTransId="{1A515860-3AF0-47C7-8EBF-0BB8002D7C68}"/>
    <dgm:cxn modelId="{6D595F92-777A-487D-BB08-47AA21D26FF6}" type="presOf" srcId="{9DCB3E29-3B2F-4196-A8E0-C6E138F0CBA9}" destId="{FD47A000-44FD-45B7-932C-BE0A07084578}" srcOrd="0" destOrd="0" presId="urn:microsoft.com/office/officeart/2005/8/layout/hProcess11"/>
    <dgm:cxn modelId="{E7AB5EB8-BA6E-4F1E-8C8B-B90D98A2F3F1}" srcId="{60C4C64E-756C-460F-8E05-EDA0BC407529}" destId="{B6528848-8122-4609-85CA-5F508178F564}" srcOrd="0" destOrd="0" parTransId="{39724621-AC42-4581-8FF3-512483FFF4C6}" sibTransId="{822C6854-E458-4069-99AB-C92C6C00286B}"/>
    <dgm:cxn modelId="{31CDAE1E-BF8B-45A0-99DF-19E6D55AC9B6}" srcId="{60C4C64E-756C-460F-8E05-EDA0BC407529}" destId="{D25A1038-4DEB-419F-A322-DD93CFA37F9E}" srcOrd="2" destOrd="0" parTransId="{405D7A2E-A705-4798-A9A2-CE05B89C81B2}" sibTransId="{A725311B-F21B-4D5E-A2E5-BF7CD81CAE66}"/>
    <dgm:cxn modelId="{C6E454A3-91D9-40E2-B2DE-9542EB6F5A31}" type="presOf" srcId="{4EDEC50F-A710-45AA-AC58-BB3AB53CF23A}" destId="{AC3E5CDA-52D2-4F89-89E3-828FF0D8B006}" srcOrd="0" destOrd="0" presId="urn:microsoft.com/office/officeart/2005/8/layout/hProcess11"/>
    <dgm:cxn modelId="{FD1C3456-8D50-4ED3-AD53-F9245E39144A}" srcId="{60C4C64E-756C-460F-8E05-EDA0BC407529}" destId="{5DFECA5F-802C-4415-B9C3-7916885A457A}" srcOrd="4" destOrd="0" parTransId="{314E187D-C23E-4FA7-93C5-6783F1A3FAD5}" sibTransId="{4276F2E5-7974-4F6F-AA66-1048DEAAE3D0}"/>
    <dgm:cxn modelId="{6E2CD541-8248-475C-AF50-B20867A4069A}" type="presOf" srcId="{FA893C5B-13B4-447D-B68E-E1F368FF19AD}" destId="{5E1F21BF-A3ED-4D5B-932A-96B47821C1DC}" srcOrd="0" destOrd="0" presId="urn:microsoft.com/office/officeart/2005/8/layout/hProcess11"/>
    <dgm:cxn modelId="{AB9A9DAA-9575-4A63-B17F-EE98B8297682}" type="presOf" srcId="{B6528848-8122-4609-85CA-5F508178F564}" destId="{348DDEB7-273D-4EEC-9E86-0D82C50D1ED9}" srcOrd="0" destOrd="0" presId="urn:microsoft.com/office/officeart/2005/8/layout/hProcess11"/>
    <dgm:cxn modelId="{82A9706B-6295-403F-97F9-78B347AD4209}" srcId="{60C4C64E-756C-460F-8E05-EDA0BC407529}" destId="{FA893C5B-13B4-447D-B68E-E1F368FF19AD}" srcOrd="6" destOrd="0" parTransId="{93CE4297-F9E1-464F-84CF-CF43462A76E9}" sibTransId="{EC6E407D-8D4E-4AD8-B663-880BCA8FCDDA}"/>
    <dgm:cxn modelId="{C291FF2E-4EB9-4C31-B284-8C3FD23A4756}" srcId="{60C4C64E-756C-460F-8E05-EDA0BC407529}" destId="{0C7F1A5B-4CD4-4D60-AC69-757D2835A6B6}" srcOrd="5" destOrd="0" parTransId="{EC749791-5480-477E-8AB5-BCD9B1E57122}" sibTransId="{CE26BA29-C76D-4EEA-B80F-181EAF4A00CE}"/>
    <dgm:cxn modelId="{F9D42119-EB15-4B64-B24F-1B865B4D858E}" srcId="{60C4C64E-756C-460F-8E05-EDA0BC407529}" destId="{E5AD39BD-C882-4361-9DA9-DB0CB8570C59}" srcOrd="7" destOrd="0" parTransId="{2E233612-7D1A-4E14-9BF4-7DD1708F6702}" sibTransId="{C5F0EB0B-2218-438E-8D40-CEBE3C7A5716}"/>
    <dgm:cxn modelId="{08BF720A-2ADA-442E-8176-AC7769AA09AD}" type="presOf" srcId="{D25A1038-4DEB-419F-A322-DD93CFA37F9E}" destId="{4B319B16-36EC-4BA6-9BCF-7712975637C8}" srcOrd="0" destOrd="0" presId="urn:microsoft.com/office/officeart/2005/8/layout/hProcess11"/>
    <dgm:cxn modelId="{F8F2FE9A-EE16-415E-868A-2A53C90D8D3F}" type="presOf" srcId="{E5AD39BD-C882-4361-9DA9-DB0CB8570C59}" destId="{C8B88955-7D2E-4B25-8994-28C1C8D362E8}" srcOrd="0" destOrd="0" presId="urn:microsoft.com/office/officeart/2005/8/layout/hProcess11"/>
    <dgm:cxn modelId="{28AB806B-D605-4212-BF72-AF0488E02F7D}" type="presOf" srcId="{60C4C64E-756C-460F-8E05-EDA0BC407529}" destId="{95538DE6-0BED-4202-83AD-8B0033231946}" srcOrd="0" destOrd="0" presId="urn:microsoft.com/office/officeart/2005/8/layout/hProcess11"/>
    <dgm:cxn modelId="{79EF900D-D15F-4FF7-8CA3-057A82332687}" type="presParOf" srcId="{95538DE6-0BED-4202-83AD-8B0033231946}" destId="{F4A3C6E9-1804-4749-BEFF-F83EEA0C3F90}" srcOrd="0" destOrd="0" presId="urn:microsoft.com/office/officeart/2005/8/layout/hProcess11"/>
    <dgm:cxn modelId="{D4D9658C-AF86-4C6C-B397-B3D7FBA9BA68}" type="presParOf" srcId="{95538DE6-0BED-4202-83AD-8B0033231946}" destId="{3263E23D-46DC-4DD8-8722-EF8EE1D3FE78}" srcOrd="1" destOrd="0" presId="urn:microsoft.com/office/officeart/2005/8/layout/hProcess11"/>
    <dgm:cxn modelId="{0350A2D0-26B4-41E7-8234-E182691A84DA}" type="presParOf" srcId="{3263E23D-46DC-4DD8-8722-EF8EE1D3FE78}" destId="{C8257A0E-35B0-4775-86ED-4F3C01048E8F}" srcOrd="0" destOrd="0" presId="urn:microsoft.com/office/officeart/2005/8/layout/hProcess11"/>
    <dgm:cxn modelId="{048049AF-CB25-4B49-91F0-D0002E08202B}" type="presParOf" srcId="{C8257A0E-35B0-4775-86ED-4F3C01048E8F}" destId="{348DDEB7-273D-4EEC-9E86-0D82C50D1ED9}" srcOrd="0" destOrd="0" presId="urn:microsoft.com/office/officeart/2005/8/layout/hProcess11"/>
    <dgm:cxn modelId="{D7C5F5A2-32A8-4AEB-87F5-2A602D09A759}" type="presParOf" srcId="{C8257A0E-35B0-4775-86ED-4F3C01048E8F}" destId="{C18D288D-D977-47D3-B692-CB692CA512E4}" srcOrd="1" destOrd="0" presId="urn:microsoft.com/office/officeart/2005/8/layout/hProcess11"/>
    <dgm:cxn modelId="{44E11C02-5660-42D2-AF03-643EC1900EEA}" type="presParOf" srcId="{C8257A0E-35B0-4775-86ED-4F3C01048E8F}" destId="{945FB4D9-9835-40BD-971E-A7982764873A}" srcOrd="2" destOrd="0" presId="urn:microsoft.com/office/officeart/2005/8/layout/hProcess11"/>
    <dgm:cxn modelId="{BCB7C306-0C5E-4F98-BE71-7D02CB1E4D3A}" type="presParOf" srcId="{3263E23D-46DC-4DD8-8722-EF8EE1D3FE78}" destId="{63B2A156-E01B-4DE0-B505-A487F7A668E9}" srcOrd="1" destOrd="0" presId="urn:microsoft.com/office/officeart/2005/8/layout/hProcess11"/>
    <dgm:cxn modelId="{977F900D-D4EE-4FFD-89B6-9594956BB804}" type="presParOf" srcId="{3263E23D-46DC-4DD8-8722-EF8EE1D3FE78}" destId="{D3820073-836B-415A-88F4-3C78BE24E3F3}" srcOrd="2" destOrd="0" presId="urn:microsoft.com/office/officeart/2005/8/layout/hProcess11"/>
    <dgm:cxn modelId="{2043A438-BDA0-41A3-B912-AF4A18003B5A}" type="presParOf" srcId="{D3820073-836B-415A-88F4-3C78BE24E3F3}" destId="{FD47A000-44FD-45B7-932C-BE0A07084578}" srcOrd="0" destOrd="0" presId="urn:microsoft.com/office/officeart/2005/8/layout/hProcess11"/>
    <dgm:cxn modelId="{75D6A4D3-0124-465A-9DDD-62FF5B495BD2}" type="presParOf" srcId="{D3820073-836B-415A-88F4-3C78BE24E3F3}" destId="{75372B33-435F-4F0E-98E7-C99A8EC91010}" srcOrd="1" destOrd="0" presId="urn:microsoft.com/office/officeart/2005/8/layout/hProcess11"/>
    <dgm:cxn modelId="{549FDA3A-D417-4C75-BEAD-F2AA57E065DB}" type="presParOf" srcId="{D3820073-836B-415A-88F4-3C78BE24E3F3}" destId="{D8B940CA-6201-4419-9E33-BDC51D4AB452}" srcOrd="2" destOrd="0" presId="urn:microsoft.com/office/officeart/2005/8/layout/hProcess11"/>
    <dgm:cxn modelId="{C2439103-AD0D-4B23-9C6F-46A00D67644D}" type="presParOf" srcId="{3263E23D-46DC-4DD8-8722-EF8EE1D3FE78}" destId="{1897011D-D574-4BED-AA32-1A493E4039C6}" srcOrd="3" destOrd="0" presId="urn:microsoft.com/office/officeart/2005/8/layout/hProcess11"/>
    <dgm:cxn modelId="{2C5826C7-4EBC-45E0-8F98-33D7C24897FD}" type="presParOf" srcId="{3263E23D-46DC-4DD8-8722-EF8EE1D3FE78}" destId="{B8C187BF-27A1-434B-B947-814AD92FB809}" srcOrd="4" destOrd="0" presId="urn:microsoft.com/office/officeart/2005/8/layout/hProcess11"/>
    <dgm:cxn modelId="{5C2F7680-DE9A-4F28-B41A-29745D2DD593}" type="presParOf" srcId="{B8C187BF-27A1-434B-B947-814AD92FB809}" destId="{4B319B16-36EC-4BA6-9BCF-7712975637C8}" srcOrd="0" destOrd="0" presId="urn:microsoft.com/office/officeart/2005/8/layout/hProcess11"/>
    <dgm:cxn modelId="{8AA86EE7-F149-446A-811F-16CD1626D466}" type="presParOf" srcId="{B8C187BF-27A1-434B-B947-814AD92FB809}" destId="{901BA4A6-991F-4BD0-9140-33CFF76D9AA7}" srcOrd="1" destOrd="0" presId="urn:microsoft.com/office/officeart/2005/8/layout/hProcess11"/>
    <dgm:cxn modelId="{166F3A5F-6BA8-48C8-876A-67A5C2675CEE}" type="presParOf" srcId="{B8C187BF-27A1-434B-B947-814AD92FB809}" destId="{DE78E3F5-83F4-46A0-B497-42FB09A6DA20}" srcOrd="2" destOrd="0" presId="urn:microsoft.com/office/officeart/2005/8/layout/hProcess11"/>
    <dgm:cxn modelId="{4066B7D8-EF9B-4FA0-8262-0BDDCEDC78CB}" type="presParOf" srcId="{3263E23D-46DC-4DD8-8722-EF8EE1D3FE78}" destId="{6D5B0E08-89F4-44AD-8D28-08575ED7EB3F}" srcOrd="5" destOrd="0" presId="urn:microsoft.com/office/officeart/2005/8/layout/hProcess11"/>
    <dgm:cxn modelId="{20BF19F3-EC88-4891-9FA1-F0D2B448ABA7}" type="presParOf" srcId="{3263E23D-46DC-4DD8-8722-EF8EE1D3FE78}" destId="{11E1E4DF-BE93-4090-9FC5-DA6B896DB026}" srcOrd="6" destOrd="0" presId="urn:microsoft.com/office/officeart/2005/8/layout/hProcess11"/>
    <dgm:cxn modelId="{635E0A93-6940-447D-B368-61C15E48641E}" type="presParOf" srcId="{11E1E4DF-BE93-4090-9FC5-DA6B896DB026}" destId="{AC3E5CDA-52D2-4F89-89E3-828FF0D8B006}" srcOrd="0" destOrd="0" presId="urn:microsoft.com/office/officeart/2005/8/layout/hProcess11"/>
    <dgm:cxn modelId="{56135A7B-A255-413C-832F-E588D739E7CC}" type="presParOf" srcId="{11E1E4DF-BE93-4090-9FC5-DA6B896DB026}" destId="{9652A9E9-0195-4B87-9FB6-950F785EE53C}" srcOrd="1" destOrd="0" presId="urn:microsoft.com/office/officeart/2005/8/layout/hProcess11"/>
    <dgm:cxn modelId="{75B36FDD-0AE3-4F20-AB59-EBB7D161E572}" type="presParOf" srcId="{11E1E4DF-BE93-4090-9FC5-DA6B896DB026}" destId="{65BA01DC-BD07-45EE-841E-B5BEDD95F70D}" srcOrd="2" destOrd="0" presId="urn:microsoft.com/office/officeart/2005/8/layout/hProcess11"/>
    <dgm:cxn modelId="{90635F73-F8FA-48BE-B17E-888621852F19}" type="presParOf" srcId="{3263E23D-46DC-4DD8-8722-EF8EE1D3FE78}" destId="{91863F73-7EE7-4117-AA4D-5BBF15201A91}" srcOrd="7" destOrd="0" presId="urn:microsoft.com/office/officeart/2005/8/layout/hProcess11"/>
    <dgm:cxn modelId="{BFE09538-E407-4D57-8FFA-F79EE83491A0}" type="presParOf" srcId="{3263E23D-46DC-4DD8-8722-EF8EE1D3FE78}" destId="{97B09A6A-8ADD-428F-BD20-921EA3CDE68B}" srcOrd="8" destOrd="0" presId="urn:microsoft.com/office/officeart/2005/8/layout/hProcess11"/>
    <dgm:cxn modelId="{56F7DE5E-EBEB-4F61-B22C-D1796DF3E34B}" type="presParOf" srcId="{97B09A6A-8ADD-428F-BD20-921EA3CDE68B}" destId="{41E2E7B4-CC41-4C59-8190-85220042D737}" srcOrd="0" destOrd="0" presId="urn:microsoft.com/office/officeart/2005/8/layout/hProcess11"/>
    <dgm:cxn modelId="{F36C4D2E-6BA4-4C36-9969-C115DEC3785D}" type="presParOf" srcId="{97B09A6A-8ADD-428F-BD20-921EA3CDE68B}" destId="{D562912D-F0EB-48B1-B43C-C993A94E4046}" srcOrd="1" destOrd="0" presId="urn:microsoft.com/office/officeart/2005/8/layout/hProcess11"/>
    <dgm:cxn modelId="{43C9374C-6E78-4A8C-AB2E-FAD7FB114ADE}" type="presParOf" srcId="{97B09A6A-8ADD-428F-BD20-921EA3CDE68B}" destId="{5427D269-1165-48E5-B2F3-FE11EF04CF12}" srcOrd="2" destOrd="0" presId="urn:microsoft.com/office/officeart/2005/8/layout/hProcess11"/>
    <dgm:cxn modelId="{D654CF6F-5435-4540-9D99-06FD5683E46B}" type="presParOf" srcId="{3263E23D-46DC-4DD8-8722-EF8EE1D3FE78}" destId="{054599F2-4AAE-48C1-84D5-2782DE75BD13}" srcOrd="9" destOrd="0" presId="urn:microsoft.com/office/officeart/2005/8/layout/hProcess11"/>
    <dgm:cxn modelId="{91055D23-9056-4C3D-904F-95ED24C1CA03}" type="presParOf" srcId="{3263E23D-46DC-4DD8-8722-EF8EE1D3FE78}" destId="{38BB922B-3CEE-4587-8761-EE9FC4D4011A}" srcOrd="10" destOrd="0" presId="urn:microsoft.com/office/officeart/2005/8/layout/hProcess11"/>
    <dgm:cxn modelId="{36DD0EE5-5946-4034-8D05-5BCB41555189}" type="presParOf" srcId="{38BB922B-3CEE-4587-8761-EE9FC4D4011A}" destId="{D73AAE39-FA35-4DFC-BBD1-17EF7237AADE}" srcOrd="0" destOrd="0" presId="urn:microsoft.com/office/officeart/2005/8/layout/hProcess11"/>
    <dgm:cxn modelId="{B60D021B-2F5F-4B2D-886F-3748390F9027}" type="presParOf" srcId="{38BB922B-3CEE-4587-8761-EE9FC4D4011A}" destId="{349844EA-6765-4053-B24F-8F054AD4DD75}" srcOrd="1" destOrd="0" presId="urn:microsoft.com/office/officeart/2005/8/layout/hProcess11"/>
    <dgm:cxn modelId="{44953855-38BA-427E-AF84-C9676217101E}" type="presParOf" srcId="{38BB922B-3CEE-4587-8761-EE9FC4D4011A}" destId="{259AB889-CABB-49F3-812D-F5F7FB6EF375}" srcOrd="2" destOrd="0" presId="urn:microsoft.com/office/officeart/2005/8/layout/hProcess11"/>
    <dgm:cxn modelId="{F791609E-9712-488F-AEBC-13E124EEBB34}" type="presParOf" srcId="{3263E23D-46DC-4DD8-8722-EF8EE1D3FE78}" destId="{159F5EBD-A423-4783-9D0D-31D7125DE78C}" srcOrd="11" destOrd="0" presId="urn:microsoft.com/office/officeart/2005/8/layout/hProcess11"/>
    <dgm:cxn modelId="{B7F1F0E7-166C-4B77-B960-962F9677FA47}" type="presParOf" srcId="{3263E23D-46DC-4DD8-8722-EF8EE1D3FE78}" destId="{CDDE68AD-3DEB-4B2F-BC4F-0207FE19A6F8}" srcOrd="12" destOrd="0" presId="urn:microsoft.com/office/officeart/2005/8/layout/hProcess11"/>
    <dgm:cxn modelId="{A7001055-29A1-4DED-9608-51B8BD4AB7F9}" type="presParOf" srcId="{CDDE68AD-3DEB-4B2F-BC4F-0207FE19A6F8}" destId="{5E1F21BF-A3ED-4D5B-932A-96B47821C1DC}" srcOrd="0" destOrd="0" presId="urn:microsoft.com/office/officeart/2005/8/layout/hProcess11"/>
    <dgm:cxn modelId="{B41B2932-F50B-42C5-B430-96351CB360D3}" type="presParOf" srcId="{CDDE68AD-3DEB-4B2F-BC4F-0207FE19A6F8}" destId="{EEC76F64-99AB-4D8D-8FDB-5A86AB80B1A9}" srcOrd="1" destOrd="0" presId="urn:microsoft.com/office/officeart/2005/8/layout/hProcess11"/>
    <dgm:cxn modelId="{4E6A53F2-E544-47E6-9BE8-08DA8AC28C28}" type="presParOf" srcId="{CDDE68AD-3DEB-4B2F-BC4F-0207FE19A6F8}" destId="{94090D50-2DEC-4CCF-BAB1-02F02C844C33}" srcOrd="2" destOrd="0" presId="urn:microsoft.com/office/officeart/2005/8/layout/hProcess11"/>
    <dgm:cxn modelId="{2930853F-4FAE-40A6-9CC5-3DCF2FE8CBBB}" type="presParOf" srcId="{3263E23D-46DC-4DD8-8722-EF8EE1D3FE78}" destId="{C6B76076-E11A-411B-ADA2-945E59186CED}" srcOrd="13" destOrd="0" presId="urn:microsoft.com/office/officeart/2005/8/layout/hProcess11"/>
    <dgm:cxn modelId="{395CFDDC-7DD6-4CD2-A641-28CCFE4825BE}" type="presParOf" srcId="{3263E23D-46DC-4DD8-8722-EF8EE1D3FE78}" destId="{1FDD75F2-4785-468D-B031-3BD689C51BD1}" srcOrd="14" destOrd="0" presId="urn:microsoft.com/office/officeart/2005/8/layout/hProcess11"/>
    <dgm:cxn modelId="{E864EF53-0232-4E6F-96D1-19E53443CB2A}" type="presParOf" srcId="{1FDD75F2-4785-468D-B031-3BD689C51BD1}" destId="{C8B88955-7D2E-4B25-8994-28C1C8D362E8}" srcOrd="0" destOrd="0" presId="urn:microsoft.com/office/officeart/2005/8/layout/hProcess11"/>
    <dgm:cxn modelId="{8764BE9B-4D06-46EB-BD65-7153F0318378}" type="presParOf" srcId="{1FDD75F2-4785-468D-B031-3BD689C51BD1}" destId="{94119C69-F454-4CA3-BFE0-BC77C33CE129}" srcOrd="1" destOrd="0" presId="urn:microsoft.com/office/officeart/2005/8/layout/hProcess11"/>
    <dgm:cxn modelId="{F773A754-5C6F-4045-AC23-EB328146A5C2}" type="presParOf" srcId="{1FDD75F2-4785-468D-B031-3BD689C51BD1}" destId="{D58FEA46-DA41-4424-A300-97DE750252F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3C6E9-1804-4749-BEFF-F83EEA0C3F90}">
      <dsp:nvSpPr>
        <dsp:cNvPr id="0" name=""/>
        <dsp:cNvSpPr/>
      </dsp:nvSpPr>
      <dsp:spPr>
        <a:xfrm>
          <a:off x="0" y="1625600"/>
          <a:ext cx="12191998" cy="216746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DDEB7-273D-4EEC-9E86-0D82C50D1ED9}">
      <dsp:nvSpPr>
        <dsp:cNvPr id="0" name=""/>
        <dsp:cNvSpPr/>
      </dsp:nvSpPr>
      <dsp:spPr>
        <a:xfrm>
          <a:off x="8556" y="0"/>
          <a:ext cx="120700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Capitanias Hereditárias – Século XVI</a:t>
          </a:r>
        </a:p>
      </dsp:txBody>
      <dsp:txXfrm>
        <a:off x="8556" y="0"/>
        <a:ext cx="1207006" cy="2167466"/>
      </dsp:txXfrm>
    </dsp:sp>
    <dsp:sp modelId="{C18D288D-D977-47D3-B692-CB692CA512E4}">
      <dsp:nvSpPr>
        <dsp:cNvPr id="0" name=""/>
        <dsp:cNvSpPr/>
      </dsp:nvSpPr>
      <dsp:spPr>
        <a:xfrm>
          <a:off x="341126" y="2438400"/>
          <a:ext cx="541866" cy="54186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7A000-44FD-45B7-932C-BE0A07084578}">
      <dsp:nvSpPr>
        <dsp:cNvPr id="0" name=""/>
        <dsp:cNvSpPr/>
      </dsp:nvSpPr>
      <dsp:spPr>
        <a:xfrm>
          <a:off x="1069080" y="3251200"/>
          <a:ext cx="120700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Decretos imperiais (nº 34, de 26 ago. 1833; de 30 de junho de 1835; 24/1835; 101/1835)</a:t>
          </a:r>
        </a:p>
      </dsp:txBody>
      <dsp:txXfrm>
        <a:off x="1069080" y="3251200"/>
        <a:ext cx="1207006" cy="2167466"/>
      </dsp:txXfrm>
    </dsp:sp>
    <dsp:sp modelId="{75372B33-435F-4F0E-98E7-C99A8EC91010}">
      <dsp:nvSpPr>
        <dsp:cNvPr id="0" name=""/>
        <dsp:cNvSpPr/>
      </dsp:nvSpPr>
      <dsp:spPr>
        <a:xfrm>
          <a:off x="1365618" y="2438400"/>
          <a:ext cx="541866" cy="5418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19B16-36EC-4BA6-9BCF-7712975637C8}">
      <dsp:nvSpPr>
        <dsp:cNvPr id="0" name=""/>
        <dsp:cNvSpPr/>
      </dsp:nvSpPr>
      <dsp:spPr>
        <a:xfrm>
          <a:off x="1694032" y="0"/>
          <a:ext cx="1901011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Barão de Mauá – Companhia de Gás e Iluminação do RJ (1851); Estrada de ferro de Petrópolis (1852), de Santos-Jundiaí (1855), cabo submarino para telégrafos (1872)</a:t>
          </a:r>
        </a:p>
      </dsp:txBody>
      <dsp:txXfrm>
        <a:off x="1694032" y="0"/>
        <a:ext cx="1901011" cy="2167466"/>
      </dsp:txXfrm>
    </dsp:sp>
    <dsp:sp modelId="{901BA4A6-991F-4BD0-9140-33CFF76D9AA7}">
      <dsp:nvSpPr>
        <dsp:cNvPr id="0" name=""/>
        <dsp:cNvSpPr/>
      </dsp:nvSpPr>
      <dsp:spPr>
        <a:xfrm>
          <a:off x="2344384" y="2438400"/>
          <a:ext cx="541866" cy="5418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E5CDA-52D2-4F89-89E3-828FF0D8B006}">
      <dsp:nvSpPr>
        <dsp:cNvPr id="0" name=""/>
        <dsp:cNvSpPr/>
      </dsp:nvSpPr>
      <dsp:spPr>
        <a:xfrm>
          <a:off x="3358386" y="3251200"/>
          <a:ext cx="120700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Constituição de 1934 – Ordem Econômica e Social – Declínio das concessões</a:t>
          </a:r>
        </a:p>
      </dsp:txBody>
      <dsp:txXfrm>
        <a:off x="3358386" y="3251200"/>
        <a:ext cx="1207006" cy="2167466"/>
      </dsp:txXfrm>
    </dsp:sp>
    <dsp:sp modelId="{9652A9E9-0195-4B87-9FB6-950F785EE53C}">
      <dsp:nvSpPr>
        <dsp:cNvPr id="0" name=""/>
        <dsp:cNvSpPr/>
      </dsp:nvSpPr>
      <dsp:spPr>
        <a:xfrm>
          <a:off x="3651575" y="2438400"/>
          <a:ext cx="541866" cy="54186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2E7B4-CC41-4C59-8190-85220042D737}">
      <dsp:nvSpPr>
        <dsp:cNvPr id="0" name=""/>
        <dsp:cNvSpPr/>
      </dsp:nvSpPr>
      <dsp:spPr>
        <a:xfrm>
          <a:off x="5266917" y="0"/>
          <a:ext cx="120700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Constituição Federal de 1988</a:t>
          </a:r>
        </a:p>
      </dsp:txBody>
      <dsp:txXfrm>
        <a:off x="5266917" y="0"/>
        <a:ext cx="1207006" cy="2167466"/>
      </dsp:txXfrm>
    </dsp:sp>
    <dsp:sp modelId="{D562912D-F0EB-48B1-B43C-C993A94E4046}">
      <dsp:nvSpPr>
        <dsp:cNvPr id="0" name=""/>
        <dsp:cNvSpPr/>
      </dsp:nvSpPr>
      <dsp:spPr>
        <a:xfrm>
          <a:off x="5636927" y="2438400"/>
          <a:ext cx="541866" cy="541866"/>
        </a:xfrm>
        <a:prstGeom prst="ellipse">
          <a:avLst/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3AAE39-FA35-4DFC-BBD1-17EF7237AADE}">
      <dsp:nvSpPr>
        <dsp:cNvPr id="0" name=""/>
        <dsp:cNvSpPr/>
      </dsp:nvSpPr>
      <dsp:spPr>
        <a:xfrm>
          <a:off x="6344520" y="3251200"/>
          <a:ext cx="120700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Década de 1990 – Reabertura econômica a setores privados – Reforma Gerencial do Estado - Lei Federal nº 8.987/1995 (concessões comuns)</a:t>
          </a:r>
        </a:p>
      </dsp:txBody>
      <dsp:txXfrm>
        <a:off x="6344520" y="3251200"/>
        <a:ext cx="1207006" cy="2167466"/>
      </dsp:txXfrm>
    </dsp:sp>
    <dsp:sp modelId="{349844EA-6765-4053-B24F-8F054AD4DD75}">
      <dsp:nvSpPr>
        <dsp:cNvPr id="0" name=""/>
        <dsp:cNvSpPr/>
      </dsp:nvSpPr>
      <dsp:spPr>
        <a:xfrm>
          <a:off x="6664638" y="2438394"/>
          <a:ext cx="541866" cy="541866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F21BF-A3ED-4D5B-932A-96B47821C1DC}">
      <dsp:nvSpPr>
        <dsp:cNvPr id="0" name=""/>
        <dsp:cNvSpPr/>
      </dsp:nvSpPr>
      <dsp:spPr>
        <a:xfrm>
          <a:off x="8117130" y="0"/>
          <a:ext cx="1207006" cy="2167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Lei Federal nº 11.079/2004 – Parcerias público-privadas (</a:t>
          </a:r>
          <a:r>
            <a:rPr lang="pt-BR" sz="1200" kern="1200" dirty="0" err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PPPs</a:t>
          </a:r>
          <a:r>
            <a:rPr lang="pt-BR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sp:txBody>
      <dsp:txXfrm>
        <a:off x="8117130" y="0"/>
        <a:ext cx="1207006" cy="2167466"/>
      </dsp:txXfrm>
    </dsp:sp>
    <dsp:sp modelId="{EEC76F64-99AB-4D8D-8FDB-5A86AB80B1A9}">
      <dsp:nvSpPr>
        <dsp:cNvPr id="0" name=""/>
        <dsp:cNvSpPr/>
      </dsp:nvSpPr>
      <dsp:spPr>
        <a:xfrm>
          <a:off x="8446406" y="2438400"/>
          <a:ext cx="541866" cy="541866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88955-7D2E-4B25-8994-28C1C8D362E8}">
      <dsp:nvSpPr>
        <dsp:cNvPr id="0" name=""/>
        <dsp:cNvSpPr/>
      </dsp:nvSpPr>
      <dsp:spPr>
        <a:xfrm>
          <a:off x="9574059" y="3189687"/>
          <a:ext cx="1390181" cy="22494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Plano de Parcerias de Investimento (Lei Federal nº 13.334/2017)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Prorrogação </a:t>
          </a:r>
          <a:r>
            <a:rPr lang="pt-BR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 relicitação dos contratos de parceria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(Lei Federal nº </a:t>
          </a:r>
          <a:r>
            <a:rPr lang="pt-BR" sz="12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13.448/2017</a:t>
          </a:r>
          <a:r>
            <a:rPr lang="pt-BR" sz="1200" kern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)</a:t>
          </a:r>
        </a:p>
      </dsp:txBody>
      <dsp:txXfrm>
        <a:off x="9574059" y="3189687"/>
        <a:ext cx="1390181" cy="2249483"/>
      </dsp:txXfrm>
    </dsp:sp>
    <dsp:sp modelId="{94119C69-F454-4CA3-BFE0-BC77C33CE129}">
      <dsp:nvSpPr>
        <dsp:cNvPr id="0" name=""/>
        <dsp:cNvSpPr/>
      </dsp:nvSpPr>
      <dsp:spPr>
        <a:xfrm>
          <a:off x="9998217" y="2417895"/>
          <a:ext cx="541866" cy="541866"/>
        </a:xfrm>
        <a:prstGeom prst="ellipse">
          <a:avLst/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0AEC0A1-4FE5-644F-B1B9-37386AB5928C}" type="datetimeFigureOut">
              <a:rPr lang="pt-BR"/>
              <a:pPr/>
              <a:t>24/08/2017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5731DB7-3FCA-664A-BB8D-C8EECDE5DF60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36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0CEFF1-3569-FE43-B5B3-47BFCE3DD254}" type="datetimeFigureOut">
              <a:rPr lang="pt-BR"/>
              <a:pPr/>
              <a:t>24/08/2017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35024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173246C-C031-6449-A4A5-15A4290DE3AB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0872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>
              <a:latin typeface="Arial" charset="0"/>
            </a:endParaRPr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41AE032-3B02-AB4B-8F4B-FA3FAB2EF341}" type="slidenum">
              <a:rPr lang="pt-BR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247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ea typeface="ＭＳ Ｐゴシック" pitchFamily="34" charset="-128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221803-3C8D-46AA-BF1A-247079EA55DE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91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ea typeface="ＭＳ Ｐゴシック" pitchFamily="34" charset="-128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221803-3C8D-46AA-BF1A-247079EA55DE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69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ea typeface="ＭＳ Ｐゴシック" pitchFamily="34" charset="-128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221803-3C8D-46AA-BF1A-247079EA55DE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14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ea typeface="ＭＳ Ｐゴシック" pitchFamily="34" charset="-128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221803-3C8D-46AA-BF1A-247079EA55DE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238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ea typeface="ＭＳ Ｐゴシック" pitchFamily="34" charset="-128"/>
            </a:endParaRP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1pPr>
            <a:lvl2pPr marL="711200" indent="-2730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2pPr>
            <a:lvl3pPr marL="109378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3pPr>
            <a:lvl4pPr marL="1531938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4pPr>
            <a:lvl5pPr marL="1968500" indent="-2174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5pPr>
            <a:lvl6pPr marL="24257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6pPr>
            <a:lvl7pPr marL="28829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7pPr>
            <a:lvl8pPr marL="33401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8pPr>
            <a:lvl9pPr marL="3797300" indent="-217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4221803-3C8D-46AA-BF1A-247079EA55DE}" type="slidenum"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12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>
              <a:latin typeface="Arial" charset="0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3ABB00-96FC-EA44-A15B-9CF5220CCF2E}" type="slidenum">
              <a:rPr lang="pt-BR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04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 dirty="0">
              <a:latin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48B690-BB96-5442-9129-5143B05A09FA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71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 dirty="0">
              <a:latin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48B690-BB96-5442-9129-5143B05A09FA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329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3246C-C031-6449-A4A5-15A4290DE3A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62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Arial" charset="0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3ABB00-96FC-EA44-A15B-9CF5220CCF2E}" type="slidenum">
              <a:rPr lang="pt-BR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046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48B690-BB96-5442-9129-5143B05A09FA}" type="slidenum">
              <a:rPr lang="pt-BR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71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Arial" charset="0"/>
            </a:endParaRPr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83ABB00-96FC-EA44-A15B-9CF5220CCF2E}" type="slidenum">
              <a:rPr lang="pt-BR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6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pt-BR">
              <a:latin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248B690-BB96-5442-9129-5143B05A09FA}" type="slidenum">
              <a:rPr lang="pt-BR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21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8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5" name="Conector Reto 5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6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8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9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0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1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2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3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4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5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6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7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8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9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20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1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o 75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9" name="Conector Reto 40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41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2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3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4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upo 15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0" name="Conector Reto 51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to 52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53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54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5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Conector Reto 46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7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8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49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50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o 76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3" name="Conector Reto 24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5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6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7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8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upo 82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" name="Conector Reto 35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36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37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8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39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Conector Reto 30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31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2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3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4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Conector Reto 57"/>
          <p:cNvCxnSpPr/>
          <p:nvPr userDrawn="1"/>
        </p:nvCxnSpPr>
        <p:spPr>
          <a:xfrm>
            <a:off x="1295400" y="5294313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015333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821A2-79C5-244C-A2C3-97B8502E28F7}" type="datetime1">
              <a:rPr lang="pt-BR"/>
              <a:pPr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FC6F7-D61B-4D4C-B54F-996EDA558F4E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4863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E096F8-D5C9-0F4D-9487-2F7EA363ECCD}" type="datetime1">
              <a:rPr lang="pt-BR"/>
              <a:pPr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01A98-D372-4447-A708-657FD191F43A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47764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6B7CF9-C565-D94A-8D20-CF9E2CF0E09F}" type="datetime1">
              <a:rPr lang="pt-BR"/>
              <a:pPr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452B7-0248-D34C-97BE-DF945CB60DA1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24458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58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5" name="Conector Reto 7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8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9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0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1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2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3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4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5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6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7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8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9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20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21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2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o 75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9" name="Conector Reto 41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42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3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4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5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Grupo 15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0" name="Conector Reto 52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to 53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54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55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6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Conector Reto 47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8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9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50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51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o 76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3" name="Conector Reto 25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26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7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8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9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upo 82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4" name="Conector Reto 36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37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38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9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40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Conector Reto 31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32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3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4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5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5" name="Conector Reto 57"/>
          <p:cNvCxnSpPr/>
          <p:nvPr userDrawn="1"/>
        </p:nvCxnSpPr>
        <p:spPr>
          <a:xfrm>
            <a:off x="1295400" y="5294313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46738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8BB25-BCDC-E24E-AB60-DE2D3C75DF0C}" type="datetime1">
              <a:rPr lang="pt-BR"/>
              <a:pPr/>
              <a:t>24/08/2017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2D4DE-94B5-A840-8A75-1D29A7B1596B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55580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CC32C-467A-9C46-AE04-8BA09DFFFC2B}" type="datetime1">
              <a:rPr lang="pt-BR"/>
              <a:pPr/>
              <a:t>24/08/2017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ADE8-8A9A-7644-858E-AF0E1C7AC1E8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79110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ADFAD9-0F84-F547-B8BB-C2E443CAEB92}" type="datetime1">
              <a:rPr lang="pt-BR"/>
              <a:pPr/>
              <a:t>24/08/2017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635A8-752B-BC40-B0EA-6BA51E332F1C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65764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58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3" name="Conector Reto 161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to 162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163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164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65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66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67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68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69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70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71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72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73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74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75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6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o 75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37" name="Conector Reto 195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196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Reto 197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ector Reto 198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199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Grupo 15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8" name="Conector Reto 206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Conector Reto 207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ector Reto 208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Conector Reto 209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210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Conector Reto 201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202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203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204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205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o 76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1" name="Conector Reto 179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to 180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to 181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ector Reto 182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183"/>
              <p:cNvCxnSpPr/>
              <p:nvPr/>
            </p:nvCxnSpPr>
            <p:spPr bwMode="hidden">
              <a:xfrm>
                <a:off x="510698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upo 82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2" name="Conector Reto 190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ctor Reto 191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Conector Reto 192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ctor Reto 193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194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Conector Reto 185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186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187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188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189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Espaço Reservado para Data 2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F1565-FB34-B64C-AFF3-1B490DEBB613}" type="datetime1">
              <a:rPr lang="pt-BR"/>
              <a:pPr/>
              <a:t>24/08/2017</a:t>
            </a:fld>
            <a:endParaRPr lang="pt-BR"/>
          </a:p>
        </p:txBody>
      </p:sp>
      <p:sp>
        <p:nvSpPr>
          <p:cNvPr id="54" name="Espaço Reservado para Rodapé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5" name="Espaço Reservado para Número de Slide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DDC3B-FFB5-3741-BFEE-7E76DBC62494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75800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58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6" name="Conector Reto 9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10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1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2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3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4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5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6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7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8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9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20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21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22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3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4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o 75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Conector Reto 43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4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5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6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7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upo 15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Conector Reto 54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55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56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7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8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Conector Reto 49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50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51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52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53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o 76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Conector Reto 27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8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9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30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31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upo 82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Conector Reto 38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39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40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41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42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Conector Reto 33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4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5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6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7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tângulo 15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cxnSp>
        <p:nvCxnSpPr>
          <p:cNvPr id="57" name="Conector Reto 59"/>
          <p:cNvCxnSpPr/>
          <p:nvPr userDrawn="1"/>
        </p:nvCxnSpPr>
        <p:spPr>
          <a:xfrm>
            <a:off x="7923213" y="2895600"/>
            <a:ext cx="36591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8AB582-343C-6D48-9F15-1354290C067D}" type="datetime1">
              <a:rPr lang="pt-BR"/>
              <a:pPr/>
              <a:t>24/08/2017</a:t>
            </a:fld>
            <a:endParaRPr lang="pt-BR"/>
          </a:p>
        </p:txBody>
      </p:sp>
      <p:sp>
        <p:nvSpPr>
          <p:cNvPr id="5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46C7F-FFCD-5B4F-95E2-9E0F35FF933F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67185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5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6" name="Conector Reto 8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9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10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11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12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3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4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5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6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7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8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9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20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21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22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3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o 75"/>
            <p:cNvGrpSpPr>
              <a:grpSpLocks/>
            </p:cNvGrpSpPr>
            <p:nvPr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Conector Reto 42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Reto 43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4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5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6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upo 150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Conector Reto 53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ector Reto 54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ector Reto 55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ector Reto 56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ector Reto 57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Conector Reto 48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ector Reto 49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ector Reto 50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to 51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ector Reto 52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o 76"/>
            <p:cNvGrpSpPr>
              <a:grpSpLocks/>
            </p:cNvGrpSpPr>
            <p:nvPr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Conector Reto 26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7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to 28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ector Reto 29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30"/>
              <p:cNvCxnSpPr/>
              <p:nvPr/>
            </p:nvCxnSpPr>
            <p:spPr bwMode="hidden">
              <a:xfrm>
                <a:off x="5151437" y="0"/>
                <a:ext cx="6815139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upo 82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Conector Reto 37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ector Reto 38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ector Reto 39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ector Reto 40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ector Reto 41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Conector Reto 32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to 33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4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to 35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6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tângulo 156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cxnSp>
        <p:nvCxnSpPr>
          <p:cNvPr id="57" name="Conector Reto 58"/>
          <p:cNvCxnSpPr/>
          <p:nvPr/>
        </p:nvCxnSpPr>
        <p:spPr>
          <a:xfrm>
            <a:off x="7923213" y="2895600"/>
            <a:ext cx="36591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421946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o 9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1" y="0"/>
            <a:chExt cx="12192002" cy="6858000"/>
          </a:xfrm>
        </p:grpSpPr>
        <p:cxnSp>
          <p:nvCxnSpPr>
            <p:cNvPr id="97" name="Conector Reto 96"/>
            <p:cNvCxnSpPr/>
            <p:nvPr/>
          </p:nvCxnSpPr>
          <p:spPr bwMode="hidden">
            <a:xfrm>
              <a:off x="6095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ector Reto 97"/>
            <p:cNvCxnSpPr/>
            <p:nvPr/>
          </p:nvCxnSpPr>
          <p:spPr bwMode="hidden">
            <a:xfrm>
              <a:off x="18287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ector Reto 98"/>
            <p:cNvCxnSpPr/>
            <p:nvPr/>
          </p:nvCxnSpPr>
          <p:spPr bwMode="hidden">
            <a:xfrm>
              <a:off x="3047999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/>
            <p:cNvCxnSpPr/>
            <p:nvPr/>
          </p:nvCxnSpPr>
          <p:spPr bwMode="hidden">
            <a:xfrm>
              <a:off x="42672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ector Reto 100"/>
            <p:cNvCxnSpPr/>
            <p:nvPr/>
          </p:nvCxnSpPr>
          <p:spPr bwMode="hidden">
            <a:xfrm>
              <a:off x="54864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ector Reto 101"/>
            <p:cNvCxnSpPr/>
            <p:nvPr/>
          </p:nvCxnSpPr>
          <p:spPr bwMode="hidden">
            <a:xfrm>
              <a:off x="67056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 bwMode="hidden">
            <a:xfrm>
              <a:off x="792480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 bwMode="hidden">
            <a:xfrm>
              <a:off x="91440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/>
            <p:nvPr/>
          </p:nvCxnSpPr>
          <p:spPr bwMode="hidden">
            <a:xfrm>
              <a:off x="103632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to 105"/>
            <p:cNvCxnSpPr/>
            <p:nvPr/>
          </p:nvCxnSpPr>
          <p:spPr bwMode="hidden">
            <a:xfrm>
              <a:off x="11582401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ector Reto 106"/>
            <p:cNvCxnSpPr/>
            <p:nvPr/>
          </p:nvCxnSpPr>
          <p:spPr bwMode="hidden">
            <a:xfrm>
              <a:off x="3174" y="38576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ector Reto 107"/>
            <p:cNvCxnSpPr/>
            <p:nvPr/>
          </p:nvCxnSpPr>
          <p:spPr bwMode="hidden">
            <a:xfrm>
              <a:off x="3174" y="1611313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ector Reto 108"/>
            <p:cNvCxnSpPr/>
            <p:nvPr/>
          </p:nvCxnSpPr>
          <p:spPr bwMode="hidden">
            <a:xfrm>
              <a:off x="3174" y="283527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ector Reto 109"/>
            <p:cNvCxnSpPr/>
            <p:nvPr/>
          </p:nvCxnSpPr>
          <p:spPr bwMode="hidden">
            <a:xfrm>
              <a:off x="3174" y="4060825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ector Reto 110"/>
            <p:cNvCxnSpPr/>
            <p:nvPr/>
          </p:nvCxnSpPr>
          <p:spPr bwMode="hidden">
            <a:xfrm>
              <a:off x="3174" y="528478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to 111"/>
            <p:cNvCxnSpPr/>
            <p:nvPr/>
          </p:nvCxnSpPr>
          <p:spPr bwMode="hidden">
            <a:xfrm>
              <a:off x="3174" y="6510338"/>
              <a:ext cx="12188827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9" name="Grupo 112"/>
            <p:cNvGrpSpPr>
              <a:grpSpLocks/>
            </p:cNvGrpSpPr>
            <p:nvPr userDrawn="1"/>
          </p:nvGrpSpPr>
          <p:grpSpPr bwMode="auto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Conector Reto 130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ector Reto 131"/>
              <p:cNvCxnSpPr/>
              <p:nvPr/>
            </p:nvCxnSpPr>
            <p:spPr bwMode="hidden">
              <a:xfrm>
                <a:off x="1449387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ector Reto 132"/>
              <p:cNvCxnSpPr/>
              <p:nvPr/>
            </p:nvCxnSpPr>
            <p:spPr bwMode="hidden">
              <a:xfrm>
                <a:off x="26654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ector Reto 133"/>
              <p:cNvCxnSpPr/>
              <p:nvPr/>
            </p:nvCxnSpPr>
            <p:spPr bwMode="hidden">
              <a:xfrm>
                <a:off x="3884613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to 134"/>
              <p:cNvCxnSpPr/>
              <p:nvPr/>
            </p:nvCxnSpPr>
            <p:spPr bwMode="hidden">
              <a:xfrm>
                <a:off x="5106988" y="0"/>
                <a:ext cx="6815138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72" name="Grupo 135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Conector Reto 141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Conector Reto 142"/>
                <p:cNvCxnSpPr/>
                <p:nvPr/>
              </p:nvCxnSpPr>
              <p:spPr bwMode="hidden">
                <a:xfrm>
                  <a:off x="7548563" y="0"/>
                  <a:ext cx="4643438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Conector Reto 143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Conector Reto 144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Conector Reto 145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Conector Reto 136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Conector Reto 137"/>
              <p:cNvCxnSpPr/>
              <p:nvPr/>
            </p:nvCxnSpPr>
            <p:spPr bwMode="hidden">
              <a:xfrm flipH="1" flipV="1">
                <a:off x="-1" y="2227263"/>
                <a:ext cx="4614864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Conector Reto 138"/>
              <p:cNvCxnSpPr/>
              <p:nvPr/>
            </p:nvCxnSpPr>
            <p:spPr bwMode="hidden">
              <a:xfrm flipH="1" flipV="1">
                <a:off x="-1" y="3432175"/>
                <a:ext cx="3398839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Conector Reto 139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ector Reto 140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0" name="Grupo 113"/>
            <p:cNvGrpSpPr>
              <a:grpSpLocks/>
            </p:cNvGrpSpPr>
            <p:nvPr userDrawn="1"/>
          </p:nvGrpSpPr>
          <p:grpSpPr bwMode="auto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Conector Reto 114"/>
              <p:cNvCxnSpPr/>
              <p:nvPr/>
            </p:nvCxnSpPr>
            <p:spPr bwMode="hidden">
              <a:xfrm>
                <a:off x="225424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ector Reto 115"/>
              <p:cNvCxnSpPr/>
              <p:nvPr/>
            </p:nvCxnSpPr>
            <p:spPr bwMode="hidden">
              <a:xfrm>
                <a:off x="1449386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ector Reto 116"/>
              <p:cNvCxnSpPr/>
              <p:nvPr/>
            </p:nvCxnSpPr>
            <p:spPr bwMode="hidden">
              <a:xfrm>
                <a:off x="2665411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Conector Reto 117"/>
              <p:cNvCxnSpPr/>
              <p:nvPr/>
            </p:nvCxnSpPr>
            <p:spPr bwMode="hidden">
              <a:xfrm>
                <a:off x="3884612" y="0"/>
                <a:ext cx="6816726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ector Reto 118"/>
              <p:cNvCxnSpPr/>
              <p:nvPr/>
            </p:nvCxnSpPr>
            <p:spPr bwMode="hidden">
              <a:xfrm>
                <a:off x="5106987" y="0"/>
                <a:ext cx="6815139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6" name="Grupo 119"/>
              <p:cNvGrpSpPr>
                <a:grpSpLocks/>
              </p:cNvGrpSpPr>
              <p:nvPr/>
            </p:nvGrpSpPr>
            <p:grpSpPr bwMode="auto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Conector Reto 125"/>
                <p:cNvCxnSpPr/>
                <p:nvPr/>
              </p:nvCxnSpPr>
              <p:spPr bwMode="hidden">
                <a:xfrm>
                  <a:off x="6327775" y="0"/>
                  <a:ext cx="5864226" cy="589915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Conector Reto 126"/>
                <p:cNvCxnSpPr/>
                <p:nvPr/>
              </p:nvCxnSpPr>
              <p:spPr bwMode="hidden">
                <a:xfrm>
                  <a:off x="7548562" y="0"/>
                  <a:ext cx="4643439" cy="467201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Conector Reto 127"/>
                <p:cNvCxnSpPr/>
                <p:nvPr/>
              </p:nvCxnSpPr>
              <p:spPr bwMode="hidden">
                <a:xfrm>
                  <a:off x="8772525" y="0"/>
                  <a:ext cx="3419476" cy="345757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Conector Reto 128"/>
                <p:cNvCxnSpPr/>
                <p:nvPr/>
              </p:nvCxnSpPr>
              <p:spPr bwMode="hidden">
                <a:xfrm>
                  <a:off x="9982201" y="0"/>
                  <a:ext cx="2209800" cy="222726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Conector Reto 129"/>
                <p:cNvCxnSpPr/>
                <p:nvPr/>
              </p:nvCxnSpPr>
              <p:spPr bwMode="hidden">
                <a:xfrm>
                  <a:off x="11198226" y="0"/>
                  <a:ext cx="993775" cy="1003300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Conector Reto 120"/>
              <p:cNvCxnSpPr/>
              <p:nvPr/>
            </p:nvCxnSpPr>
            <p:spPr bwMode="hidden">
              <a:xfrm flipH="1" flipV="1">
                <a:off x="-1" y="1012825"/>
                <a:ext cx="5829301" cy="58451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ector Reto 121"/>
              <p:cNvCxnSpPr/>
              <p:nvPr/>
            </p:nvCxnSpPr>
            <p:spPr bwMode="hidden">
              <a:xfrm flipH="1" flipV="1">
                <a:off x="-1" y="2227263"/>
                <a:ext cx="4614863" cy="463073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ector Reto 122"/>
              <p:cNvCxnSpPr/>
              <p:nvPr/>
            </p:nvCxnSpPr>
            <p:spPr bwMode="hidden">
              <a:xfrm flipH="1" flipV="1">
                <a:off x="-1" y="3432175"/>
                <a:ext cx="3398838" cy="34258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ector Reto 123"/>
              <p:cNvCxnSpPr/>
              <p:nvPr/>
            </p:nvCxnSpPr>
            <p:spPr bwMode="hidden">
              <a:xfrm flipH="1" flipV="1">
                <a:off x="-1" y="4651375"/>
                <a:ext cx="2197100" cy="220662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ector Reto 124"/>
              <p:cNvCxnSpPr/>
              <p:nvPr/>
            </p:nvCxnSpPr>
            <p:spPr bwMode="hidden">
              <a:xfrm flipH="1" flipV="1">
                <a:off x="-1" y="5864225"/>
                <a:ext cx="987425" cy="99377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295400" y="503238"/>
            <a:ext cx="960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295400" y="1981200"/>
            <a:ext cx="9601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294813" y="6289675"/>
            <a:ext cx="965200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959795"/>
                </a:solidFill>
              </a:defRPr>
            </a:lvl1pPr>
          </a:lstStyle>
          <a:p>
            <a:fld id="{DAD9B84F-E4C0-CA41-BD5F-165B6BE1C426}" type="datetime1">
              <a:rPr lang="pt-BR"/>
              <a:pPr/>
              <a:t>24/08/2017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09600" y="6289675"/>
            <a:ext cx="6127750" cy="222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664825" y="6289675"/>
            <a:ext cx="919163" cy="222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>
                <a:solidFill>
                  <a:srgbClr val="959795"/>
                </a:solidFill>
              </a:defRPr>
            </a:lvl1pPr>
          </a:lstStyle>
          <a:p>
            <a:fld id="{D3167262-31E3-A148-9461-CB341014B510}" type="slidenum">
              <a:rPr lang="pt-BR"/>
              <a:pPr/>
              <a:t>‹#›</a:t>
            </a:fld>
            <a:endParaRPr lang="pt-BR"/>
          </a:p>
        </p:txBody>
      </p:sp>
      <p:cxnSp>
        <p:nvCxnSpPr>
          <p:cNvPr id="148" name="Conector Reto 147"/>
          <p:cNvCxnSpPr/>
          <p:nvPr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7" r:id="rId2"/>
    <p:sldLayoutId id="2147483714" r:id="rId3"/>
    <p:sldLayoutId id="2147483708" r:id="rId4"/>
    <p:sldLayoutId id="2147483709" r:id="rId5"/>
    <p:sldLayoutId id="2147483710" r:id="rId6"/>
    <p:sldLayoutId id="2147483715" r:id="rId7"/>
    <p:sldLayoutId id="2147483716" r:id="rId8"/>
    <p:sldLayoutId id="2147483717" r:id="rId9"/>
    <p:sldLayoutId id="2147483711" r:id="rId10"/>
    <p:sldLayoutId id="2147483712" r:id="rId11"/>
  </p:sldLayoutIdLst>
  <p:transition spd="med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85800" indent="-179388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914400" indent="-1825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43000" indent="-179388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Arial" charset="0"/>
        <a:buChar char="▪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5.wdp"/><Relationship Id="rId18" Type="http://schemas.openxmlformats.org/officeDocument/2006/relationships/image" Target="../media/image29.png"/><Relationship Id="rId3" Type="http://schemas.openxmlformats.org/officeDocument/2006/relationships/image" Target="../media/image21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26.png"/><Relationship Id="rId17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microsoft.com/office/2007/relationships/hdphoto" Target="../media/hdphoto10.wdp"/><Relationship Id="rId10" Type="http://schemas.openxmlformats.org/officeDocument/2006/relationships/image" Target="../media/image25.png"/><Relationship Id="rId19" Type="http://schemas.microsoft.com/office/2007/relationships/hdphoto" Target="../media/hdphoto8.wdp"/><Relationship Id="rId4" Type="http://schemas.openxmlformats.org/officeDocument/2006/relationships/image" Target="../media/image22.png"/><Relationship Id="rId9" Type="http://schemas.microsoft.com/office/2007/relationships/hdphoto" Target="../media/hdphoto3.wdp"/><Relationship Id="rId14" Type="http://schemas.openxmlformats.org/officeDocument/2006/relationships/image" Target="../media/image27.png"/><Relationship Id="rId2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0">
              <a:schemeClr val="bg1">
                <a:lumMod val="100000"/>
              </a:schemeClr>
            </a:gs>
            <a:gs pos="38000">
              <a:schemeClr val="bg1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52859" y="776527"/>
            <a:ext cx="10883540" cy="2919710"/>
          </a:xfrm>
        </p:spPr>
        <p:txBody>
          <a:bodyPr rtlCol="0">
            <a:noAutofit/>
          </a:bodyPr>
          <a:lstStyle/>
          <a:p>
            <a:pPr algn="ctr"/>
            <a:r>
              <a:rPr lang="pt-BR" sz="5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 Administrativo II: </a:t>
            </a:r>
            <a:br>
              <a:rPr lang="pt-BR" sz="5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5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pt-BR" sz="5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54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e permissões de serviços públicos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07669" y="5479850"/>
            <a:ext cx="8661400" cy="1378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rgbClr val="FF0000"/>
                </a:solidFill>
                <a:ea typeface="+mn-ea"/>
              </a:rPr>
              <a:t>		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rgbClr val="FF0000"/>
                </a:solidFill>
                <a:ea typeface="+mn-ea"/>
              </a:rPr>
              <a:t>Faculdade de Direito da Universidade de São Paulo (USP)                 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 Paulo (SP), agosto de 2017.</a:t>
            </a:r>
            <a:endParaRPr lang="pt-BR" b="1" i="1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3416135" y="4529138"/>
            <a:ext cx="8775865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defRPr sz="8000" b="1" kern="1200" cap="none" baseline="0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pt-BR" sz="2800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t-BR" sz="2800" cap="small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2800" cap="small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Gustavo Justino de Oliveira</a:t>
            </a:r>
            <a:endParaRPr lang="pt-BR" sz="3200" cap="small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Imagem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4" y="3525462"/>
            <a:ext cx="1972205" cy="199336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59657" y="879459"/>
            <a:ext cx="12032343" cy="2743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4600" dirty="0">
                <a:latin typeface="Verdana" pitchFamily="34" charset="0"/>
                <a:ea typeface="Verdana" pitchFamily="34" charset="0"/>
                <a:cs typeface="Verdana" pitchFamily="34" charset="0"/>
              </a:rPr>
              <a:t>2. Concessões e permissões de serviços públicos</a:t>
            </a:r>
            <a:endParaRPr lang="pt-BR" sz="4600" i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0345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05688" y="734096"/>
            <a:ext cx="1173302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Constituição Federal</a:t>
            </a:r>
          </a:p>
          <a:p>
            <a:pPr algn="just"/>
            <a:endParaRPr lang="pt-BR" alt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21. Compete à União:</a:t>
            </a:r>
          </a:p>
          <a:p>
            <a:pPr algn="just"/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(...)</a:t>
            </a:r>
          </a:p>
          <a:p>
            <a:pPr algn="just"/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 -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explorar, diretamente ou mediante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autorização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concessão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permissão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os serviços de telecomunicações, nos termos da lei, que disporá sobre a organização dos serviços, a criação de um órgão regulador e outros aspectos institucionais</a:t>
            </a:r>
          </a:p>
          <a:p>
            <a:pPr algn="just"/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XII -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explorar, diretamente ou mediante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autorização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concessão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permissão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(...</a:t>
            </a:r>
          </a:p>
          <a:p>
            <a:pPr algn="just"/>
            <a:endParaRPr lang="pt-BR" alt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175. Incumbe ao Poder Público, na forma da lei, diretamente ou sob regime de </a:t>
            </a:r>
            <a:r>
              <a:rPr lang="pt-BR" alt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concessão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BR" alt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permissão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sempre através de licitação, </a:t>
            </a:r>
            <a:r>
              <a:rPr lang="pt-BR" alt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prestação de serviços públicos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80299" y="4532070"/>
            <a:ext cx="117330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Três principais instrumentos de delegação no ordenamento jurídico brasileiro</a:t>
            </a:r>
          </a:p>
          <a:p>
            <a:pPr algn="just"/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Concessão comum – Lei Federal nº 8.987/1995 e Lei Federal nº 9.074/1995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Concessão patrocinada (PPP) – Lei Federal nº 11.079/2004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Concessão administrativa (PPP) – Lei Federal nº 11.079/2004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9D7F49BB-62AE-4391-82BE-276FCA7C36E3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Fundamento constitucional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467B5F7B-2E49-48F3-8140-7B68A0C92520}"/>
              </a:ext>
            </a:extLst>
          </p:cNvPr>
          <p:cNvSpPr txBox="1"/>
          <p:nvPr/>
        </p:nvSpPr>
        <p:spPr>
          <a:xfrm>
            <a:off x="503238" y="3779839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Fundamentos legais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5490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77240" y="716052"/>
            <a:ext cx="10813147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i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Plurissignificado</a:t>
            </a: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termo “concessão”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04788" y="1247966"/>
            <a:ext cx="112109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Núcleo essencial do termo: </a:t>
            </a:r>
            <a:r>
              <a:rPr lang="pt-BR" alt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constituição de um direito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àquele a quem se destina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1º gênero – o direito constituído pelo concessionário é </a:t>
            </a:r>
            <a:r>
              <a:rPr lang="pt-BR" alt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derivado da esfera jurídica de quem o concedeu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(direito de explorar tal obra ou serviço)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2º gênero – o direito é </a:t>
            </a:r>
            <a:r>
              <a:rPr lang="pt-BR" altLang="pt-BR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simplesmente constituído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(direito à anistia, direito à asilo político)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76224" y="2744821"/>
            <a:ext cx="585412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de serviços públicos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76224" y="3149334"/>
            <a:ext cx="5854119" cy="132343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Negócio </a:t>
            </a:r>
            <a:r>
              <a:rPr lang="pt-BR" alt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bilateral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sujeito ao direito público, em que é transferido ao particular o direito de explorar uma atividade de titularidade do Estado, para benefício da coletividade, por prazo certo e determinado, por sua </a:t>
            </a:r>
            <a:r>
              <a:rPr lang="pt-BR" alt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 e risco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9" name="Retângulo 7"/>
          <p:cNvSpPr/>
          <p:nvPr/>
        </p:nvSpPr>
        <p:spPr>
          <a:xfrm>
            <a:off x="6337882" y="3146825"/>
            <a:ext cx="5854119" cy="34163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“apenas” de serviço público (p.e. transporte urbano)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Concessões de serviço público antecedida da execução de obra pública (p.e. construção de uma usina hidrelétrica e geração de energia)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Concessão da exploração de obras já existentes (p.e. manutenção de uma rodovia federal)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(Art. 2º, Lei Federal nº 8.987/1995)</a:t>
            </a:r>
          </a:p>
        </p:txBody>
      </p:sp>
      <p:sp>
        <p:nvSpPr>
          <p:cNvPr id="11" name="CaixaDeTexto 3"/>
          <p:cNvSpPr txBox="1"/>
          <p:nvPr/>
        </p:nvSpPr>
        <p:spPr>
          <a:xfrm>
            <a:off x="6337882" y="2744821"/>
            <a:ext cx="585412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Objeto das concessões</a:t>
            </a:r>
          </a:p>
        </p:txBody>
      </p:sp>
      <p:sp>
        <p:nvSpPr>
          <p:cNvPr id="10" name="CaixaDeTexto 3"/>
          <p:cNvSpPr txBox="1"/>
          <p:nvPr/>
        </p:nvSpPr>
        <p:spPr>
          <a:xfrm>
            <a:off x="276223" y="4796549"/>
            <a:ext cx="585412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Limites</a:t>
            </a:r>
          </a:p>
        </p:txBody>
      </p:sp>
      <p:sp>
        <p:nvSpPr>
          <p:cNvPr id="12" name="Retângulo 7"/>
          <p:cNvSpPr/>
          <p:nvPr/>
        </p:nvSpPr>
        <p:spPr>
          <a:xfrm>
            <a:off x="276223" y="5193918"/>
            <a:ext cx="5854119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Funções públicas privativas (controle, regulação, fiscalização)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Legislação e Jurisdição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Poder de polícia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9DF8E59A-A006-482F-A408-E20FBDE2D5E9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Concessões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2078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4806" y="1466850"/>
            <a:ext cx="112109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se trata de cessão de direitos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pois os direitos adquiridos pelos particulares remanescem como dependentes do Estado.</a:t>
            </a:r>
          </a:p>
          <a:p>
            <a:pPr marL="285750" indent="-28575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Estado transfere a atividade de execução de alguns poderes-deveres inerentes à função estatal,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 perder a titularidade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essas atividades (regulação, fiscalização, poder de polícia). </a:t>
            </a:r>
          </a:p>
          <a:p>
            <a:pPr marL="285750" indent="-28575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Delegação da gestão do serviço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(conjunto de meios materiais e jurídicos para a correta e adequada prestação)</a:t>
            </a:r>
          </a:p>
          <a:p>
            <a:pPr marL="285750" indent="-28575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Estado permanece como competente para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disciplinar as condições da prestação dos serviços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e, se o interesse público o exigir,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retomar o objeto concedido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 qualquer tempo e independentemente do prazo previsto para o prazo do contrato – sem prejuízo da devida indenização ao concessionário.</a:t>
            </a:r>
          </a:p>
          <a:p>
            <a:pPr marL="285750" indent="-28575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Estado poderá intervir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 atividades de prestação, fiscalizá-las ou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modificar unilateralmente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suas regras, sem prejuízo da garantia do </a:t>
            </a: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equilíbrio econômico-financeiro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contrato.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DB3C6A92-D94B-42DA-97F5-92E04CBE9BF0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Concessões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071DBE9-0C1E-429A-AD74-589CD533DD73}"/>
              </a:ext>
            </a:extLst>
          </p:cNvPr>
          <p:cNvSpPr txBox="1"/>
          <p:nvPr/>
        </p:nvSpPr>
        <p:spPr>
          <a:xfrm>
            <a:off x="1177240" y="716052"/>
            <a:ext cx="10813147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Aspectos destacados da natureza das concessões</a:t>
            </a:r>
          </a:p>
        </p:txBody>
      </p:sp>
    </p:spTree>
    <p:extLst>
      <p:ext uri="{BB962C8B-B14F-4D97-AF65-F5344CB8AC3E}">
        <p14:creationId xmlns:p14="http://schemas.microsoft.com/office/powerpoint/2010/main" val="368157398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DB3C6A92-D94B-42DA-97F5-92E04CBE9BF0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Concessões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1071DBE9-0C1E-429A-AD74-589CD533DD73}"/>
              </a:ext>
            </a:extLst>
          </p:cNvPr>
          <p:cNvSpPr txBox="1"/>
          <p:nvPr/>
        </p:nvSpPr>
        <p:spPr>
          <a:xfrm>
            <a:off x="1177240" y="716052"/>
            <a:ext cx="10813147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especiais? Parcerias público privadas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D283E4A-A170-4D7D-9F4B-C27419C8DD6E}"/>
              </a:ext>
            </a:extLst>
          </p:cNvPr>
          <p:cNvSpPr txBox="1"/>
          <p:nvPr/>
        </p:nvSpPr>
        <p:spPr>
          <a:xfrm>
            <a:off x="211931" y="2401927"/>
            <a:ext cx="1177845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Parcerias público-privadas (concessão administrativa e concessão patrocinada)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5418683C-01BA-4E74-A499-90529E80D910}"/>
              </a:ext>
            </a:extLst>
          </p:cNvPr>
          <p:cNvSpPr/>
          <p:nvPr/>
        </p:nvSpPr>
        <p:spPr>
          <a:xfrm>
            <a:off x="211931" y="2806440"/>
            <a:ext cx="11778456" cy="2308324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 mínimo do contrato: valor tem que ser igual ou superior a R$20.000.000,00</a:t>
            </a:r>
          </a:p>
          <a:p>
            <a:pPr marL="285750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 de vigência: não inferior a cinco, nem superior a trinta e cinco anos</a:t>
            </a:r>
          </a:p>
          <a:p>
            <a:pPr marL="285750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Remuneração pelo parceiro público ao parceiro privado somente após a disponibilização do serviço</a:t>
            </a:r>
          </a:p>
          <a:p>
            <a:pPr marL="285750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Remuneração variável pelo parceiro público ao parceiro privado vinculada ao seu desempenho</a:t>
            </a:r>
          </a:p>
          <a:p>
            <a:pPr marL="285750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Compartilhamento de risco entre o parceiro público e o parceiro privado</a:t>
            </a:r>
          </a:p>
          <a:p>
            <a:pPr marL="285750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Garantias diferenciadas de adimplemento das obrigações financeiras do parceiro público relativamente ao parceiro privado</a:t>
            </a:r>
          </a:p>
          <a:p>
            <a:pPr algn="just">
              <a:buClr>
                <a:srgbClr val="DA8200"/>
              </a:buClr>
            </a:pPr>
            <a:endParaRPr lang="pt-BR" alt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Clr>
                <a:srgbClr val="DA8200"/>
              </a:buClr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(OLIVEIRA, 2017, p. 191)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5B842478-BE87-48ED-8D49-9B5DED1F1967}"/>
              </a:ext>
            </a:extLst>
          </p:cNvPr>
          <p:cNvSpPr/>
          <p:nvPr/>
        </p:nvSpPr>
        <p:spPr>
          <a:xfrm>
            <a:off x="503238" y="1371415"/>
            <a:ext cx="10891043" cy="5847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altLang="pt-BR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“As </a:t>
            </a:r>
            <a:r>
              <a:rPr lang="pt-BR" altLang="pt-BR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PPPs</a:t>
            </a:r>
            <a:r>
              <a:rPr lang="pt-BR" altLang="pt-BR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representam uma nova forma de parceria entre o Estado e os particulares na prestação de serviços públicos ou administrativo” 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(OLIVEIRA, 2017, p. 191)</a:t>
            </a:r>
          </a:p>
        </p:txBody>
      </p:sp>
    </p:spTree>
    <p:extLst>
      <p:ext uri="{BB962C8B-B14F-4D97-AF65-F5344CB8AC3E}">
        <p14:creationId xmlns:p14="http://schemas.microsoft.com/office/powerpoint/2010/main" val="42407756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76225" y="923925"/>
            <a:ext cx="11210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C07200"/>
              </a:buClr>
              <a:buFont typeface="Wingdings" panose="05000000000000000000" pitchFamily="2" charset="2"/>
              <a:buChar char="q"/>
            </a:pP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Definição tradicional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Ato unilateral, discricionário, precário e revogável a qualquer tempo, que confere ao particular o direito de prestar algum determinado serviço público e de cobrar tarifas, por sua conta e risco. </a:t>
            </a:r>
          </a:p>
          <a:p>
            <a:pPr marL="342900" indent="-34290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r>
              <a:rPr lang="pt-BR" altLang="pt-BR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Contemporaneidade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atenuação do caráter precário e discricionário da permissão, em razão de princípios como a boa-fé objetiva, a proteção da confiança na Administração Pública, segurança jurídica, razoabilidade, motivação.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03238" y="2894817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Diferenças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503239" y="3356482"/>
            <a:ext cx="11487148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Maior precariedade e efemeridade das permissões (amortização de curso prazo, baixo custo);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Modalidade concorrência para as concessões;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Possibilidade de permissão em favor de pessoa física;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Permissão: contrato de adesão e revogável (?)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2E343E3B-03E7-41FC-9774-ED7D3782B561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IV. Permissões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A80F6BEA-F8DD-42E0-B977-E11619A41518}"/>
              </a:ext>
            </a:extLst>
          </p:cNvPr>
          <p:cNvSpPr/>
          <p:nvPr/>
        </p:nvSpPr>
        <p:spPr>
          <a:xfrm>
            <a:off x="503238" y="4692079"/>
            <a:ext cx="10891043" cy="10772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altLang="pt-BR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“Atualmente, no entanto, a distinção entre as duas modalidades de delegação de serviços públicos (...) não pode subsistir, especialmente pela contratualização da permissão de serviço público. (...) O caráter contratual da permissão ser serviço público foi corroborado pelo art. 40 da Lei 8.987/1995, que define a permissão ‘contrato de adesão’.” 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(OLIVEIRA, 2017, p. 171)</a:t>
            </a:r>
          </a:p>
        </p:txBody>
      </p:sp>
      <p:sp>
        <p:nvSpPr>
          <p:cNvPr id="2" name="Rectangle 1"/>
          <p:cNvSpPr/>
          <p:nvPr/>
        </p:nvSpPr>
        <p:spPr>
          <a:xfrm>
            <a:off x="797169" y="6049869"/>
            <a:ext cx="115456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pt-BR" alt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Exemplos: Transporte 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rodoviário interestadual, serviços de radiofusão sonora e de imagens. </a:t>
            </a:r>
          </a:p>
        </p:txBody>
      </p:sp>
    </p:spTree>
    <p:extLst>
      <p:ext uri="{BB962C8B-B14F-4D97-AF65-F5344CB8AC3E}">
        <p14:creationId xmlns:p14="http://schemas.microsoft.com/office/powerpoint/2010/main" val="307228102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59657" y="879459"/>
            <a:ext cx="12032343" cy="27432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4600" dirty="0">
                <a:latin typeface="Verdana" pitchFamily="34" charset="0"/>
                <a:ea typeface="Verdana" pitchFamily="34" charset="0"/>
                <a:cs typeface="Verdana" pitchFamily="34" charset="0"/>
              </a:rPr>
              <a:t>3. O regime jurídico da Lei Federal nº 8.987/1995 (concessões comuns)</a:t>
            </a:r>
            <a:endParaRPr lang="pt-BR" sz="4600" i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7730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9" y="808246"/>
            <a:ext cx="462200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pt-BR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Normas</a:t>
            </a:r>
            <a:r>
              <a:rPr lang="en-US" alt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gerais</a:t>
            </a:r>
            <a:r>
              <a:rPr lang="en-US" alt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válidas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todo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âmbito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nacional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(art. 22 , XXVII, CF)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5687" y="1454577"/>
            <a:ext cx="4609187" cy="230832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pt-BR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Âmbito</a:t>
            </a:r>
            <a:r>
              <a:rPr lang="en-US" alt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aplicação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embora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nomenclatura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utilizada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pela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legislação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refira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-se a </a:t>
            </a:r>
            <a:r>
              <a:rPr lang="en-US" altLang="pt-BR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</a:t>
            </a:r>
            <a:r>
              <a:rPr lang="en-US" altLang="pt-BR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públicos</a:t>
            </a:r>
            <a:r>
              <a:rPr lang="en-US" altLang="pt-BR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relevância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coletiva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definida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no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ordenamento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forma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genérica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seu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objeto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inclui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também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obras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públicas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4714875" y="815080"/>
            <a:ext cx="7275513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pt-BR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Aplicação</a:t>
            </a:r>
            <a:r>
              <a:rPr lang="en-US" alt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conjunta</a:t>
            </a:r>
            <a:r>
              <a:rPr lang="en-US" alt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a </a:t>
            </a:r>
            <a:r>
              <a:rPr lang="en-US" alt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Federal nº 9.074/1995 </a:t>
            </a:r>
            <a:r>
              <a:rPr lang="en-US" alt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pt-BR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estabelece</a:t>
            </a:r>
            <a:r>
              <a:rPr lang="en-US" alt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normas</a:t>
            </a:r>
            <a:r>
              <a:rPr lang="en-US" alt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a </a:t>
            </a:r>
            <a:r>
              <a:rPr lang="en-US" altLang="pt-BR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outorga</a:t>
            </a:r>
            <a:r>
              <a:rPr lang="en-US" alt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altLang="pt-BR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prorrogações</a:t>
            </a:r>
            <a:r>
              <a:rPr lang="en-US" alt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</a:t>
            </a:r>
            <a:r>
              <a:rPr lang="en-US" altLang="pt-BR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</a:t>
            </a:r>
            <a:r>
              <a:rPr lang="en-US" altLang="pt-BR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686" y="3762901"/>
            <a:ext cx="6266539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modalidade de concessão comum, o concessionário realiza os investimentos e explora o serviço por sua conta e risco, por determinado período, sendo remunerado com a receita que advém da exploração, planejada para assegurar a amortização e a obtenção dos lucros, conforme as condições avençadas em contrato entabulado com o poder concedente. (</a:t>
            </a:r>
            <a:r>
              <a:rPr lang="pt-BR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2º) </a:t>
            </a:r>
          </a:p>
          <a:p>
            <a:pPr algn="just"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7691" y="2955570"/>
            <a:ext cx="395150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Plurilateralidade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contrato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concessório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(art 7º)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27692" y="1867465"/>
            <a:ext cx="393868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alt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principal: “prestação adequada dos serviços” - conceito indeterminado (art. 6º)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79198" y="1744140"/>
            <a:ext cx="3311190" cy="203132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alt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Condições de regularidade, continuidade, eficiência, segurança, atualidade, generalidade, cortesia na sua prestação e modicidade das tarifas. (art. 6º §1º)</a:t>
            </a:r>
            <a:endParaRPr lang="pt-BR" altLang="pt-BR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85042" y="3861193"/>
            <a:ext cx="5605345" cy="16927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Impossibilidade de formular, antecipadamente, e no corpo da lei, a solução completa para certas situações. A determinação dependerá da avaliação concreta das circunstâncias (JUSTEN FILHO, 2003)</a:t>
            </a:r>
          </a:p>
          <a:p>
            <a:pPr algn="just">
              <a:buFontTx/>
              <a:buChar char="•"/>
            </a:pPr>
            <a:endParaRPr lang="en-US" altLang="pt-BR" sz="14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="" xmlns:a16="http://schemas.microsoft.com/office/drawing/2014/main" id="{7F29E6E9-B51E-4C04-AF17-96811B2DC777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Panorama geral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="" xmlns:a16="http://schemas.microsoft.com/office/drawing/2014/main" id="{4A340467-A056-4055-8C2E-4D386D67505E}"/>
              </a:ext>
            </a:extLst>
          </p:cNvPr>
          <p:cNvSpPr/>
          <p:nvPr/>
        </p:nvSpPr>
        <p:spPr>
          <a:xfrm>
            <a:off x="6385041" y="5605072"/>
            <a:ext cx="560534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Proteção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usuário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acordo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as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normas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Código de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Defesa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altLang="pt-BR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Consumidor</a:t>
            </a:r>
            <a:r>
              <a:rPr lang="en-US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(Lei Federal nº 8.078/1990) e da Lei Federal nº 13.460/2017</a:t>
            </a:r>
          </a:p>
        </p:txBody>
      </p:sp>
    </p:spTree>
    <p:extLst>
      <p:ext uri="{BB962C8B-B14F-4D97-AF65-F5344CB8AC3E}">
        <p14:creationId xmlns:p14="http://schemas.microsoft.com/office/powerpoint/2010/main" val="262079486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656823"/>
            <a:ext cx="1219200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pt-BR" altLang="pt-BR" b="1" dirty="0">
              <a:solidFill>
                <a:srgbClr val="2D2E2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pt-BR" sz="1400" b="1" dirty="0">
              <a:solidFill>
                <a:srgbClr val="2D2E2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altLang="pt-BR" sz="1400" b="1" dirty="0">
              <a:solidFill>
                <a:srgbClr val="2D2E2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pt-BR" sz="1100" dirty="0">
              <a:solidFill>
                <a:srgbClr val="2D2E2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Char char="•"/>
            </a:pPr>
            <a:endParaRPr lang="en-US" altLang="pt-BR" sz="1400" b="1" i="1" dirty="0">
              <a:solidFill>
                <a:srgbClr val="2D2E2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altLang="pt-BR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b="1" dirty="0">
              <a:solidFill>
                <a:srgbClr val="2D2E2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679939" y="1629508"/>
            <a:ext cx="3499336" cy="3856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Encargos do poder concedente: </a:t>
            </a:r>
            <a:r>
              <a:rPr lang="pt-BR" dirty="0"/>
              <a:t>dever de fiscalizar permanentemente o fiel cumprimento do contrato e da legislação; aplicar sanções; intervir na concessão ou extingui-la, conforme o caso;</a:t>
            </a:r>
          </a:p>
        </p:txBody>
      </p:sp>
      <p:sp>
        <p:nvSpPr>
          <p:cNvPr id="3" name="Retângulo de cantos arredondados 2"/>
          <p:cNvSpPr/>
          <p:nvPr/>
        </p:nvSpPr>
        <p:spPr>
          <a:xfrm>
            <a:off x="4656991" y="1629508"/>
            <a:ext cx="3235569" cy="3763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Encargos da concessionária: </a:t>
            </a:r>
            <a:r>
              <a:rPr lang="pt-BR" dirty="0"/>
              <a:t>dever de prestar o serviço adequado; cumprir as normas do serviço e as cláusulas contratuais da concessão, etc.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8370276" y="1629508"/>
            <a:ext cx="3364523" cy="3856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Direitos dos usuários: </a:t>
            </a:r>
            <a:r>
              <a:rPr lang="pt-BR" dirty="0"/>
              <a:t>recebimento do serviço público adequado; obtenção de informações do poder concedente e da concessionária para a defesa dos interesses individuais ou coletivos; utilização do serviço, com liberdade de escolha entre vários prestadores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2D9BA14-4B54-44FD-A2F2-3243D541651D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</a:t>
            </a:r>
            <a:r>
              <a:rPr lang="pt-BR" sz="2000" b="1" i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Plurilateralidade</a:t>
            </a: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dos Contratos de Concessão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8459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815667"/>
            <a:ext cx="11880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Exercício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atividade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interesse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coletivo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endParaRPr lang="en-US" alt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particular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aceita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prestá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-lo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próprio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(v. art. 37, §6º)</a:t>
            </a: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endParaRPr lang="en-US" alt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Espírito de “parceria” (compartilhamento de interesses) e não de “contrato” (contraposição de interesses).</a:t>
            </a:r>
            <a:endParaRPr 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endParaRPr lang="en-US" alt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acordo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as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condições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fixadas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alteráveis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unilateralmente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poder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concedente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(art 9º, §4º)</a:t>
            </a: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endParaRPr lang="en-US" alt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garantia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equilíbrio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econômico-financeiro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(art 9, §4º)</a:t>
            </a: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endParaRPr lang="en-US" alt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remuneração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ocorre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pela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própria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exploração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geralmente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mediante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tarifas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cobradas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diretamente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dos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usuários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(art 9º).</a:t>
            </a: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endParaRPr lang="en-US" altLang="pt-BR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Negócio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autossustentável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investimentos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realizados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pelos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particulares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amortizados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pelas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rendas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auferidas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o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próprio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empreendimento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necessidade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complemento</a:t>
            </a:r>
            <a:r>
              <a:rPr lang="en-US" altLang="pt-BR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en-US" altLang="pt-BR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remuneração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endParaRPr lang="en-US" altLang="pt-BR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Necessidade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autorização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legal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95C8C97-9DEF-465C-8CA5-111A0AF9C77A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Principais características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291163C-65DB-4BA5-8331-A0C4D945058F}"/>
              </a:ext>
            </a:extLst>
          </p:cNvPr>
          <p:cNvSpPr txBox="1"/>
          <p:nvPr/>
        </p:nvSpPr>
        <p:spPr>
          <a:xfrm>
            <a:off x="1119191" y="5580727"/>
            <a:ext cx="5803103" cy="1215717"/>
          </a:xfrm>
          <a:prstGeom prst="rect">
            <a:avLst/>
          </a:prstGeom>
          <a:solidFill>
            <a:srgbClr val="FFCC66">
              <a:alpha val="69804"/>
            </a:srgb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Lei Federal nº 9.074/1995</a:t>
            </a:r>
          </a:p>
          <a:p>
            <a:pPr algn="just"/>
            <a:endParaRPr lang="pt-BR" sz="300" dirty="0">
              <a:solidFill>
                <a:schemeClr val="tx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Art. 2º </a:t>
            </a:r>
            <a:r>
              <a:rPr lang="pt-BR" sz="14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É vedado </a:t>
            </a:r>
            <a:r>
              <a:rPr lang="pt-BR" sz="1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à União, aos Estados, ao Distrito Federal e aos Municípios executarem obras e serviços públicos por meio de concessão e permissão de serviço público, </a:t>
            </a:r>
            <a:r>
              <a:rPr lang="pt-BR" sz="1400" b="1" u="sng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sem lei que lhes autorize e fixe os termos</a:t>
            </a:r>
            <a:r>
              <a:rPr lang="pt-BR" sz="1400" dirty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(...).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08114B78-57B8-4EDD-88C9-642BBC1557CE}"/>
              </a:ext>
            </a:extLst>
          </p:cNvPr>
          <p:cNvSpPr txBox="1"/>
          <p:nvPr/>
        </p:nvSpPr>
        <p:spPr>
          <a:xfrm>
            <a:off x="7043737" y="5800725"/>
            <a:ext cx="71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X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2BF975B4-6D18-4B57-87E2-9CADD25C8D83}"/>
              </a:ext>
            </a:extLst>
          </p:cNvPr>
          <p:cNvSpPr txBox="1"/>
          <p:nvPr/>
        </p:nvSpPr>
        <p:spPr>
          <a:xfrm>
            <a:off x="7879556" y="5569893"/>
            <a:ext cx="4050507" cy="1169551"/>
          </a:xfrm>
          <a:prstGeom prst="rect">
            <a:avLst/>
          </a:prstGeom>
          <a:solidFill>
            <a:srgbClr val="FFCC66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“A exigência de autorização legislativa específica para delegação do serviço público é inconstitucional, uma vez que a competência para prestar serviços públicos é do Poder Executivo (...)” (OLIVEIRA, 2017, p. 170)</a:t>
            </a:r>
          </a:p>
        </p:txBody>
      </p:sp>
    </p:spTree>
    <p:extLst>
      <p:ext uri="{BB962C8B-B14F-4D97-AF65-F5344CB8AC3E}">
        <p14:creationId xmlns:p14="http://schemas.microsoft.com/office/powerpoint/2010/main" val="60875694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17CF5D1A-6F73-4111-80E2-16906D89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188" y="282575"/>
            <a:ext cx="3956050" cy="604838"/>
          </a:xfrm>
        </p:spPr>
        <p:txBody>
          <a:bodyPr/>
          <a:lstStyle/>
          <a:p>
            <a:r>
              <a:rPr lang="pt-BR" altLang="pt-BR">
                <a:latin typeface="Verdana" panose="020B0604030504040204" pitchFamily="34" charset="0"/>
                <a:ea typeface="ＭＳ Ｐゴシック" panose="020B0600070205080204" pitchFamily="34" charset="-128"/>
              </a:rPr>
              <a:t>Sumário de aula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EC43BF6D-4D05-44F6-B139-155EE6253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188" y="1255714"/>
            <a:ext cx="5561012" cy="4330700"/>
          </a:xfrm>
        </p:spPr>
        <p:txBody>
          <a:bodyPr>
            <a:normAutofit/>
          </a:bodyPr>
          <a:lstStyle/>
          <a:p>
            <a:pPr marL="457200" indent="-457200">
              <a:buFont typeface="Arial" charset="0"/>
              <a:buAutoNum type="arabicPeriod"/>
              <a:defRPr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Aspectos históricos e contextuais das concessões. </a:t>
            </a:r>
            <a:endParaRPr lang="x-none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1" indent="-457200" algn="just">
              <a:buFont typeface="+mj-lt"/>
              <a:buAutoNum type="romanUcPeriod"/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 Públicos. </a:t>
            </a:r>
            <a:endParaRPr lang="x-non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1" indent="-457200" algn="just">
              <a:buFont typeface="+mj-lt"/>
              <a:buAutoNum type="romanUcPeriod"/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Justificativa econômica para a atribuição de competência ao Estado para a prestação de serviços públicos</a:t>
            </a:r>
            <a:endParaRPr lang="x-non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85800" lvl="1" indent="-457200" algn="just">
              <a:buFont typeface="+mj-lt"/>
              <a:buAutoNum type="romanUcPeriod"/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Polêmica contemporânea: o caso UBER</a:t>
            </a:r>
            <a:endParaRPr lang="x-non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charset="0"/>
              <a:buAutoNum type="arabicPeriod"/>
              <a:defRPr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 e permissões de serviços públicos</a:t>
            </a:r>
          </a:p>
          <a:p>
            <a:pPr marL="685800" lvl="1" indent="-457200">
              <a:buFont typeface="+mj-lt"/>
              <a:buAutoNum type="romanUcPeriod"/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Fundamento Constitucional</a:t>
            </a:r>
          </a:p>
          <a:p>
            <a:pPr marL="685800" lvl="1" indent="-457200">
              <a:buFont typeface="+mj-lt"/>
              <a:buAutoNum type="romanUcPeriod"/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Fundamentos Legais</a:t>
            </a:r>
          </a:p>
          <a:p>
            <a:pPr marL="685800" lvl="1" indent="-457200">
              <a:buFont typeface="+mj-lt"/>
              <a:buAutoNum type="romanUcPeriod"/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</a:t>
            </a:r>
          </a:p>
          <a:p>
            <a:pPr marL="685800" lvl="1" indent="-457200">
              <a:buFont typeface="+mj-lt"/>
              <a:buAutoNum type="romanUcPeriod"/>
              <a:defRPr/>
            </a:pPr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Permissões</a:t>
            </a:r>
            <a:endParaRPr lang="pt-BR" sz="1800" dirty="0"/>
          </a:p>
          <a:p>
            <a:pPr marL="228600" lvl="1" indent="0">
              <a:buFont typeface="Arial" charset="0"/>
              <a:buNone/>
              <a:defRPr/>
            </a:pPr>
            <a:endParaRPr lang="pt-BR" sz="1900" dirty="0"/>
          </a:p>
          <a:p>
            <a:pPr marL="0" indent="0">
              <a:buFont typeface="Arial" charset="0"/>
              <a:buNone/>
              <a:defRPr/>
            </a:pPr>
            <a:endParaRPr lang="pt-BR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Espaço Reservado para Conteúdo 3">
            <a:extLst>
              <a:ext uri="{FF2B5EF4-FFF2-40B4-BE49-F238E27FC236}">
                <a16:creationId xmlns="" xmlns:a16="http://schemas.microsoft.com/office/drawing/2014/main" id="{C9D9E248-F12A-4CDD-9C85-888FEC6DF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4600" y="887413"/>
            <a:ext cx="5343525" cy="4770437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pt-BR" altLang="pt-BR" sz="9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04800" indent="-304800">
              <a:buFont typeface="Arial" panose="020B0604020202020204" pitchFamily="34" charset="0"/>
              <a:buNone/>
              <a:defRPr/>
            </a:pPr>
            <a:r>
              <a:rPr lang="pt-BR" altLang="pt-BR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regime jurídico da Lei Federal nº 8.987/1995</a:t>
            </a:r>
            <a:r>
              <a:rPr lang="pt-BR" alt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685800" lvl="1" indent="-457200">
              <a:lnSpc>
                <a:spcPct val="80000"/>
              </a:lnSpc>
              <a:buFont typeface="+mj-lt"/>
              <a:buAutoNum type="romanUcPeriod"/>
              <a:defRPr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Panorama geral</a:t>
            </a:r>
          </a:p>
          <a:p>
            <a:pPr marL="685800" lvl="1" indent="-457200">
              <a:lnSpc>
                <a:spcPct val="80000"/>
              </a:lnSpc>
              <a:buFont typeface="+mj-lt"/>
              <a:buAutoNum type="romanUcPeriod"/>
              <a:defRPr/>
            </a:pPr>
            <a:r>
              <a:rPr lang="pt-BR" alt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Plurilateralidade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Contrato de Concessão</a:t>
            </a:r>
          </a:p>
          <a:p>
            <a:pPr marL="685800" lvl="1" indent="-457200">
              <a:lnSpc>
                <a:spcPct val="80000"/>
              </a:lnSpc>
              <a:buFont typeface="+mj-lt"/>
              <a:buAutoNum type="romanUcPeriod"/>
              <a:defRPr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 características</a:t>
            </a:r>
          </a:p>
          <a:p>
            <a:pPr marL="685800" lvl="1" indent="-457200">
              <a:lnSpc>
                <a:spcPct val="80000"/>
              </a:lnSpc>
              <a:buFont typeface="+mj-lt"/>
              <a:buAutoNum type="romanUcPeriod"/>
              <a:defRPr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 diferenças aos Contratos Administrativos</a:t>
            </a:r>
          </a:p>
          <a:p>
            <a:pPr marL="685800" lvl="1" indent="-457200">
              <a:lnSpc>
                <a:spcPct val="80000"/>
              </a:lnSpc>
              <a:buFont typeface="+mj-lt"/>
              <a:buAutoNum type="romanUcPeriod"/>
              <a:defRPr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 vantagens</a:t>
            </a:r>
          </a:p>
          <a:p>
            <a:pPr marL="685800" lvl="1" indent="-457200">
              <a:lnSpc>
                <a:spcPct val="80000"/>
              </a:lnSpc>
              <a:buFont typeface="+mj-lt"/>
              <a:buAutoNum type="romanUcPeriod"/>
              <a:defRPr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Riscos na Concessão</a:t>
            </a:r>
          </a:p>
          <a:p>
            <a:pPr marL="685800" lvl="1" indent="-457200">
              <a:lnSpc>
                <a:spcPct val="80000"/>
              </a:lnSpc>
              <a:buFont typeface="+mj-lt"/>
              <a:buAutoNum type="romanUcPeriod"/>
              <a:defRPr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Mutabilidade dos Contratos de Concessão</a:t>
            </a:r>
          </a:p>
          <a:p>
            <a:pPr marL="685800" lvl="1" indent="-457200">
              <a:lnSpc>
                <a:spcPct val="80000"/>
              </a:lnSpc>
              <a:buFont typeface="+mj-lt"/>
              <a:buAutoNum type="romanUcPeriod"/>
              <a:defRPr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Manutenção do Equilíbrio Econômico-Financeiro</a:t>
            </a:r>
          </a:p>
          <a:p>
            <a:pPr marL="685800" lvl="1" indent="-457200">
              <a:lnSpc>
                <a:spcPct val="80000"/>
              </a:lnSpc>
              <a:buFont typeface="+mj-lt"/>
              <a:buAutoNum type="romanUcPeriod"/>
              <a:defRPr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PPI</a:t>
            </a:r>
          </a:p>
          <a:p>
            <a:pPr marL="685800" lvl="1" indent="-457200">
              <a:lnSpc>
                <a:spcPct val="80000"/>
              </a:lnSpc>
              <a:buFont typeface="+mj-lt"/>
              <a:buAutoNum type="romanUcPeriod"/>
              <a:defRPr/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Arbitragem</a:t>
            </a:r>
          </a:p>
        </p:txBody>
      </p:sp>
    </p:spTree>
    <p:extLst>
      <p:ext uri="{BB962C8B-B14F-4D97-AF65-F5344CB8AC3E}">
        <p14:creationId xmlns:p14="http://schemas.microsoft.com/office/powerpoint/2010/main" val="78085833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22425" cy="3825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2075" y="5020412"/>
            <a:ext cx="3209925" cy="1200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50" y="64395"/>
            <a:ext cx="5619750" cy="240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425" y="2708320"/>
            <a:ext cx="5505450" cy="169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25025"/>
            <a:ext cx="6693679" cy="28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0744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0036" y="1178316"/>
            <a:ext cx="1141571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Clr>
                <a:srgbClr val="B86E00"/>
              </a:buClr>
              <a:buFont typeface="Wingdings" panose="05000000000000000000" pitchFamily="2" charset="2"/>
              <a:buChar char="q"/>
            </a:pP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transferência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particular da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responsabilidade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pela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captação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dos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recursos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financeiros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necessários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à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prestação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utilidade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pública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(art. 31, VIII, Lei nº 8.987/95 );</a:t>
            </a:r>
          </a:p>
          <a:p>
            <a:pPr marL="742950" lvl="1" indent="-285750" algn="just">
              <a:buClr>
                <a:srgbClr val="B86E00"/>
              </a:buClr>
              <a:buFont typeface="Wingdings" panose="05000000000000000000" pitchFamily="2" charset="2"/>
              <a:buChar char="q"/>
            </a:pPr>
            <a:endParaRPr lang="en-US" alt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B86E00"/>
              </a:buClr>
              <a:buFont typeface="Wingdings" panose="05000000000000000000" pitchFamily="2" charset="2"/>
              <a:buChar char="q"/>
            </a:pP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prazo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máximo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vigência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concessões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que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são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muito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amplos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seguem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altLang="pt-BR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regra</a:t>
            </a:r>
            <a:r>
              <a:rPr lang="en-US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art. 57 da Lei Federal nº 8.666/1993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742950" lvl="1" indent="-285750" algn="just">
              <a:buClr>
                <a:srgbClr val="B86E00"/>
              </a:buClr>
              <a:buFont typeface="Wingdings" panose="05000000000000000000" pitchFamily="2" charset="2"/>
              <a:buChar char="q"/>
            </a:pPr>
            <a:endParaRPr lang="pt-BR" alt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B86E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se exige a disponibilidade imediata dos recursos públicos;</a:t>
            </a:r>
            <a:endParaRPr lang="en-US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B86E00"/>
              </a:buClr>
              <a:buFont typeface="Wingdings" panose="05000000000000000000" pitchFamily="2" charset="2"/>
              <a:buChar char="q"/>
            </a:pPr>
            <a:endParaRPr lang="en-US" alt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B86E00"/>
              </a:buClr>
              <a:buFont typeface="Wingdings" panose="05000000000000000000" pitchFamily="2" charset="2"/>
              <a:buChar char="q"/>
            </a:pP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US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permissão</a:t>
            </a:r>
            <a:r>
              <a:rPr lang="en-US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que os autores ou responsáveis economicamente pelos projetos, básico e executivo, que dão origem à licitação pública com vistas à concessão, também participem do certame (art. 31 da Lei Federal nº 9.074/1995);</a:t>
            </a:r>
          </a:p>
          <a:p>
            <a:pPr marL="1200150" lvl="2" indent="-285750" algn="just">
              <a:buClr>
                <a:srgbClr val="B86E00"/>
              </a:buClr>
              <a:buFont typeface="Wingdings" panose="05000000000000000000" pitchFamily="2" charset="2"/>
              <a:buChar char="à"/>
            </a:pPr>
            <a:r>
              <a:rPr lang="pt-BR" alt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 o que fundamenta a existência do Procedimento de Manifestação de Interesse (PMI)</a:t>
            </a:r>
          </a:p>
          <a:p>
            <a:pPr marL="742950" lvl="1" indent="-285750" algn="just">
              <a:buClr>
                <a:srgbClr val="B86E00"/>
              </a:buClr>
              <a:buFont typeface="Wingdings" panose="05000000000000000000" pitchFamily="2" charset="2"/>
              <a:buChar char="q"/>
            </a:pPr>
            <a:endParaRPr lang="pt-BR" alt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B86E00"/>
              </a:buClr>
              <a:buFont typeface="Wingdings" panose="05000000000000000000" pitchFamily="2" charset="2"/>
              <a:buChar char="q"/>
            </a:pP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Desnecessidade de projeto básico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(em razão das obrigações de desempenho e não de investimentos).</a:t>
            </a:r>
          </a:p>
          <a:p>
            <a:pPr marL="1200150" lvl="2" indent="-285750" algn="just">
              <a:buClr>
                <a:srgbClr val="B86E00"/>
              </a:buClr>
              <a:buFont typeface="Wingdings" panose="05000000000000000000" pitchFamily="2" charset="2"/>
              <a:buChar char="à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Basta </a:t>
            </a:r>
            <a:r>
              <a:rPr lang="pt-BR" alt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“definir claramente os indicadores de desempenho que o concessionário ou parceiro privado deverá cumprir na operação do serviço”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estimar </a:t>
            </a:r>
            <a:r>
              <a:rPr lang="pt-BR" alt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“os custos de investimentos e operacionais ao longo de todo o contrato”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(RIBEIRO, 2011).</a:t>
            </a:r>
          </a:p>
          <a:p>
            <a:pPr marL="742950" lvl="1" indent="-285750" algn="just">
              <a:buClr>
                <a:srgbClr val="B86E00"/>
              </a:buClr>
              <a:buFont typeface="Wingdings" panose="05000000000000000000" pitchFamily="2" charset="2"/>
              <a:buChar char="q"/>
            </a:pPr>
            <a:endParaRPr lang="pt-BR" alt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B86E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edital das </a:t>
            </a:r>
            <a:r>
              <a:rPr lang="pt-BR" alt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“concessões de serviços públicos precedidas da execução de obra pública”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 ser acompanhado de </a:t>
            </a:r>
            <a:r>
              <a:rPr lang="pt-BR" alt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altLang="pt-BR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elementos do projeto básico</a:t>
            </a:r>
            <a:r>
              <a:rPr lang="pt-BR" alt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(art. 18, XV).</a:t>
            </a:r>
            <a:endParaRPr lang="pt-BR" altLang="pt-BR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5CB9F394-C514-4EC1-B6AC-91A20E45D1EF}"/>
              </a:ext>
            </a:extLst>
          </p:cNvPr>
          <p:cNvSpPr txBox="1"/>
          <p:nvPr/>
        </p:nvSpPr>
        <p:spPr>
          <a:xfrm>
            <a:off x="503238" y="184138"/>
            <a:ext cx="1148715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IV. Principais diferenças em relação aos Contratos Administrativo (Lei Federal nº 8.666/1993)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0896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00025" y="964005"/>
            <a:ext cx="11037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Clr>
                <a:srgbClr val="C475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Retira-se do Estado o ônus de arcar com os investimentos e, ao mesmo tempo, assegura-se à coletividade a prestação de um serviço indispensável.</a:t>
            </a:r>
          </a:p>
          <a:p>
            <a:pPr marL="742950" lvl="1" indent="-285750" algn="just">
              <a:buClr>
                <a:srgbClr val="C475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C475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remuneração do concessionário está condicionada ao resultado positivo da prestação dos serviços, razão pela qual o risco do empreendimento é transferido a ele pelo titular do serviços público e a atividade está vinculada à qualidade dos serviços.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10DD0F1-A03D-455F-989D-BD7ADCF51C86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V. Principais vantagens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42E5624E-FE0E-463C-AE7C-D48F13E7AA5E}"/>
              </a:ext>
            </a:extLst>
          </p:cNvPr>
          <p:cNvSpPr txBox="1"/>
          <p:nvPr/>
        </p:nvSpPr>
        <p:spPr>
          <a:xfrm>
            <a:off x="503238" y="302258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VI. Riscos na Concessão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Picture 2" descr="http://maonarodablog.com.br/wp-content/uploads/2009/08/202_626-porque.jpg">
            <a:extLst>
              <a:ext uri="{FF2B5EF4-FFF2-40B4-BE49-F238E27FC236}">
                <a16:creationId xmlns="" xmlns:a16="http://schemas.microsoft.com/office/drawing/2014/main" id="{A8830353-56DE-4F5B-92B3-8F9A3BDEE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703004"/>
            <a:ext cx="2566473" cy="290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E63EDE7-B351-4CDA-ACBD-DE98086CC2A7}"/>
              </a:ext>
            </a:extLst>
          </p:cNvPr>
          <p:cNvSpPr txBox="1"/>
          <p:nvPr/>
        </p:nvSpPr>
        <p:spPr>
          <a:xfrm>
            <a:off x="3160712" y="3703004"/>
            <a:ext cx="85121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Clr>
                <a:srgbClr val="C475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Maldição do Vencedor (</a:t>
            </a:r>
            <a:r>
              <a:rPr lang="pt-BR" alt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winner’s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curse)</a:t>
            </a:r>
          </a:p>
          <a:p>
            <a:pPr lvl="2" algn="just">
              <a:buClr>
                <a:srgbClr val="C47500"/>
              </a:buClr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A proposta vencedora na licitação fornece riscos adicionais para a viabilidade da concessão (Exemplo: Concessão do Aeroporto do Galeão)  </a:t>
            </a: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C47500"/>
              </a:buClr>
              <a:buFont typeface="Wingdings" panose="05000000000000000000" pitchFamily="2" charset="2"/>
              <a:buChar char="q"/>
            </a:pP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C47500"/>
              </a:buClr>
              <a:buFont typeface="Wingdings" panose="05000000000000000000" pitchFamily="2" charset="2"/>
              <a:buChar char="q"/>
            </a:pP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Repartição de riscos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C3A31D7B-CD97-4C03-BE5F-5AF1DA0C9DCA}"/>
              </a:ext>
            </a:extLst>
          </p:cNvPr>
          <p:cNvSpPr txBox="1"/>
          <p:nvPr/>
        </p:nvSpPr>
        <p:spPr>
          <a:xfrm>
            <a:off x="3950494" y="5672138"/>
            <a:ext cx="791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i="1" dirty="0"/>
              <a:t>“Um dos segredos de uma boa execução em um contrato de concessão está, justamente, na </a:t>
            </a:r>
            <a:r>
              <a:rPr lang="pt-BR" b="1" i="1" dirty="0"/>
              <a:t>clareza da repartição dos riscos e na objetividade dos comandos contratuais</a:t>
            </a:r>
            <a:r>
              <a:rPr lang="pt-BR" i="1" dirty="0"/>
              <a:t>.” </a:t>
            </a:r>
            <a:r>
              <a:rPr lang="pt-BR" dirty="0"/>
              <a:t>(TCU, Acórdão nº 1928/2011 – Plenário)</a:t>
            </a:r>
          </a:p>
        </p:txBody>
      </p:sp>
    </p:spTree>
    <p:extLst>
      <p:ext uri="{BB962C8B-B14F-4D97-AF65-F5344CB8AC3E}">
        <p14:creationId xmlns:p14="http://schemas.microsoft.com/office/powerpoint/2010/main" val="279419344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65956" y="1892692"/>
            <a:ext cx="11324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D27D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significa a estabilização absoluta do conjunto de benefícios e ônus, receitas e custos, do contrato concessório, mas a manutenção das condições efetivas da proposta, o que significa respeitar a atribuição de riscos.</a:t>
            </a:r>
          </a:p>
          <a:p>
            <a:pPr marL="285750" indent="-285750" algn="just">
              <a:buClr>
                <a:srgbClr val="D27D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D27D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incapacidade de gerenciamento de riscos não dá origem à revisão extraordinária do contrato (ou seja, o mero aumento de custos não dá direito ao aumento da tarifa). </a:t>
            </a:r>
          </a:p>
          <a:p>
            <a:pPr marL="285750" indent="-285750" algn="just">
              <a:buClr>
                <a:srgbClr val="D27D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Clr>
                <a:srgbClr val="D27D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questão da Taxa Interna de Retorno – não pode ser parâmetro para a manutenção do equilíbrio econômico-financeiro.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67C0A44-A04C-4F82-9AC0-F6362C6F4440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VI. Riscos na Concessão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088AD764-3F13-4107-A3A6-59CDD5DFDBF1}"/>
              </a:ext>
            </a:extLst>
          </p:cNvPr>
          <p:cNvSpPr/>
          <p:nvPr/>
        </p:nvSpPr>
        <p:spPr>
          <a:xfrm>
            <a:off x="1635126" y="913998"/>
            <a:ext cx="10355262" cy="5847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“[A] </a:t>
            </a:r>
            <a:r>
              <a:rPr lang="pt-BR" altLang="pt-BR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repartição objetiva não significa compartilhamento equânime dos riscos, mas, sim, que a questão seja definida de maneira clara no instrumento contratual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  <a:r>
              <a:rPr lang="pt-BR" altLang="pt-BR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(OLIVEIRA, 2017, p. 193)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1245ACDE-DE5A-4BA1-B2F8-13BC1E93AD09}"/>
              </a:ext>
            </a:extLst>
          </p:cNvPr>
          <p:cNvSpPr txBox="1"/>
          <p:nvPr/>
        </p:nvSpPr>
        <p:spPr>
          <a:xfrm>
            <a:off x="503238" y="5279229"/>
            <a:ext cx="314325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inviabilidade econômica das Concessões</a:t>
            </a:r>
          </a:p>
        </p:txBody>
      </p:sp>
      <p:sp>
        <p:nvSpPr>
          <p:cNvPr id="3" name="Seta: para a Direita 2">
            <a:extLst>
              <a:ext uri="{FF2B5EF4-FFF2-40B4-BE49-F238E27FC236}">
                <a16:creationId xmlns="" xmlns:a16="http://schemas.microsoft.com/office/drawing/2014/main" id="{1A4C19BC-EC6A-4EE6-90EE-3A142BC7A512}"/>
              </a:ext>
            </a:extLst>
          </p:cNvPr>
          <p:cNvSpPr/>
          <p:nvPr/>
        </p:nvSpPr>
        <p:spPr>
          <a:xfrm>
            <a:off x="3857228" y="5311578"/>
            <a:ext cx="607219" cy="474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82435468-7874-4FE8-AF5B-3F5F4FECAD46}"/>
              </a:ext>
            </a:extLst>
          </p:cNvPr>
          <p:cNvSpPr txBox="1"/>
          <p:nvPr/>
        </p:nvSpPr>
        <p:spPr>
          <a:xfrm>
            <a:off x="4675187" y="4571342"/>
            <a:ext cx="7204868" cy="20621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Art. 13.  Com o objetivo de assegurar a continuidade da prestação dos serviços, o órgão ou a entidade competente poderá realizar, observadas as condições fixadas nesta Lei, a </a:t>
            </a:r>
            <a:r>
              <a:rPr lang="pt-BR" sz="1600" dirty="0" err="1"/>
              <a:t>relicitação</a:t>
            </a:r>
            <a:r>
              <a:rPr lang="pt-BR" sz="1600" dirty="0"/>
              <a:t> do objeto dos contratos de parceria nos setores rodoviário, ferroviário e aeroportuário </a:t>
            </a:r>
            <a:r>
              <a:rPr lang="pt-BR" sz="1600" b="1" dirty="0">
                <a:solidFill>
                  <a:srgbClr val="FF0000"/>
                </a:solidFill>
              </a:rPr>
              <a:t>cujas disposições contratuais não estejam sendo atendidas ou cujos contratados demonstrem incapacidade de adimplir as obrigações contratuais ou financeiras assumidas originalmente</a:t>
            </a:r>
            <a:r>
              <a:rPr lang="pt-BR" sz="1600" dirty="0"/>
              <a:t>.</a:t>
            </a:r>
          </a:p>
          <a:p>
            <a:pPr algn="just"/>
            <a:r>
              <a:rPr lang="pt-BR" sz="1600" dirty="0"/>
              <a:t>(Lei Federal nº 13.448/2017)</a:t>
            </a:r>
          </a:p>
        </p:txBody>
      </p:sp>
    </p:spTree>
    <p:extLst>
      <p:ext uri="{BB962C8B-B14F-4D97-AF65-F5344CB8AC3E}">
        <p14:creationId xmlns:p14="http://schemas.microsoft.com/office/powerpoint/2010/main" val="181165466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" y="1562829"/>
            <a:ext cx="6691247" cy="2749188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6063111" y="2263054"/>
            <a:ext cx="356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1" name="Picture 3" descr="C:\Users\g.schiefler.JOA\Downloads\6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94597" cy="148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.schiefler.JOA\Downloads\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722" y="1738844"/>
            <a:ext cx="4473179" cy="140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.schiefler.JOA\Downloads\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45" y="-127808"/>
            <a:ext cx="3414713" cy="177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g.schiefler.JOA\Downloads\3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23" y="5519740"/>
            <a:ext cx="4508897" cy="13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.schiefler.JOA\Downloads\4.pn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597" y="95916"/>
            <a:ext cx="4487466" cy="12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g.schiefler.JOA\Downloads\5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010" y="3060560"/>
            <a:ext cx="4458891" cy="11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-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118" y="2696645"/>
            <a:ext cx="2553794" cy="134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/>
          <p:nvPr/>
        </p:nvPicPr>
        <p:blipFill>
          <a:blip r:embed="rId18">
            <a:lum contrast="2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385924"/>
            <a:ext cx="5191125" cy="196215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2050" name="Picture 2" descr="C:\Users\g.schiefler.JOA\Downloads\1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FilmGrain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014" y="5455481"/>
            <a:ext cx="3836194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81188" y="3977982"/>
            <a:ext cx="5400040" cy="14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762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71451" y="1128311"/>
            <a:ext cx="106299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Característica </a:t>
            </a: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intrínseca à sua natureza</a:t>
            </a:r>
          </a:p>
          <a:p>
            <a:pPr marL="742950" lvl="1" indent="-28575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prestações assumidas pelo concessionário tem vínculo direto com o resultado (atendimento de necessidades coletivas essenciais). Vinculação aos fins e não aos meios. </a:t>
            </a:r>
          </a:p>
          <a:p>
            <a:pPr marL="742950" lvl="1" indent="-28575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Obrigações de desempenho, e não de investimento; de resultado, e não de esforço. </a:t>
            </a:r>
          </a:p>
          <a:p>
            <a:pPr marL="742950" lvl="1" indent="-28575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Exige-se uma adequação constante e permanente de seus métodos</a:t>
            </a:r>
          </a:p>
          <a:p>
            <a:pPr marL="742950" lvl="1" indent="-28575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mutação decorre principalmente da celeridade com que a tecnologia evolui (desdobramentos impossíveis de se antecipar).</a:t>
            </a:r>
          </a:p>
          <a:p>
            <a:pPr marL="742950" lvl="1" indent="-28575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Dificuldade de planejamento prévio e detalhado 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pressupõe-se um diálogo constante entre parceiro público e privado.</a:t>
            </a:r>
          </a:p>
          <a:p>
            <a:pPr marL="742950" lvl="1" indent="-28575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C07200"/>
              </a:buClr>
              <a:buFont typeface="Wingdings" panose="05000000000000000000" pitchFamily="2" charset="2"/>
              <a:buChar char="q"/>
            </a:pPr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incidência do limite previsto no art. 65, §1º, da Lei Federal nº 8.666/1993 (25% do valor inicial do contrato)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2C55200B-C3B7-46F5-8BEC-AC3A08C4EF0C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VII. Mutabilidade dos Contratos de Concessão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923206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03238" y="1849829"/>
            <a:ext cx="10458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Objetivos: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C475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Desencorajar alterações oportunistas promovidas pelos governantes;</a:t>
            </a:r>
          </a:p>
          <a:p>
            <a:pPr marL="742950" lvl="1" indent="-285750" algn="just">
              <a:buClr>
                <a:srgbClr val="C475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C475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Manter a estabilidade e preservar o âmago do contrato, assegurando um ambiente propício ao cumprimento das obrigações de acordo com a alocação de riscos estabelecida</a:t>
            </a:r>
          </a:p>
          <a:p>
            <a:pPr marL="742950" lvl="1" indent="-285750" algn="just">
              <a:buClr>
                <a:srgbClr val="C475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C475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Conferir segurança jurídica e liberdade para que sejam promovidas alterações no objeto contratual (necessárias em razão da passagem do tempo)</a:t>
            </a:r>
          </a:p>
          <a:p>
            <a:pPr marL="742950" lvl="1" indent="-285750" algn="just">
              <a:buClr>
                <a:srgbClr val="C47500"/>
              </a:buClr>
              <a:buFont typeface="Wingdings" panose="05000000000000000000" pitchFamily="2" charset="2"/>
              <a:buChar char="q"/>
            </a:pPr>
            <a:endParaRPr lang="pt-BR" alt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 algn="just">
              <a:buClr>
                <a:srgbClr val="C47500"/>
              </a:buClr>
              <a:buFont typeface="Wingdings" panose="05000000000000000000" pitchFamily="2" charset="2"/>
              <a:buChar char="q"/>
            </a:pPr>
            <a:r>
              <a:rPr lang="pt-BR" alt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Exemplo: Mecanismos de revisão de tarifas em hipóteses de criação, alteração ou extinção de tributos; ou ainda, após a alteração unilateral do contrato concessório;</a:t>
            </a:r>
          </a:p>
        </p:txBody>
      </p:sp>
      <p:sp>
        <p:nvSpPr>
          <p:cNvPr id="2" name="Rectangle 1"/>
          <p:cNvSpPr/>
          <p:nvPr/>
        </p:nvSpPr>
        <p:spPr>
          <a:xfrm>
            <a:off x="2292690" y="1038296"/>
            <a:ext cx="7606620" cy="646331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1" algn="just"/>
            <a:r>
              <a:rPr lang="pt-BR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execução do contrato está </a:t>
            </a:r>
            <a:r>
              <a:rPr lang="pt-BR" altLang="pt-BR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condicionada à manutenção das condições efetivas da proposta </a:t>
            </a:r>
            <a:r>
              <a:rPr lang="pt-BR" altLang="pt-BR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(art. 37, XXI, CF)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ECB28B83-C5E9-480C-BE82-CCA564783109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VIII. Manutenção do Equilíbrio Econômico-Financeiro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433609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EC6F9C5B-2595-4489-B773-3D5020253F40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IX. Programa de Parcerias de Investimento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F499E67F-5027-4AC0-A4B2-E3DE00748106}"/>
              </a:ext>
            </a:extLst>
          </p:cNvPr>
          <p:cNvSpPr txBox="1"/>
          <p:nvPr/>
        </p:nvSpPr>
        <p:spPr>
          <a:xfrm>
            <a:off x="1317624" y="898275"/>
            <a:ext cx="9247982" cy="2800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Art. 1º Fica criado, no âmbito da Presidência da República, o Programa de Parcerias de Investimentos - PPI, destinado à </a:t>
            </a:r>
            <a:r>
              <a:rPr lang="pt-BR" sz="1600" b="1" dirty="0">
                <a:solidFill>
                  <a:srgbClr val="FF0000"/>
                </a:solidFill>
              </a:rPr>
              <a:t>ampliação e fortalecimento da interação entre o Estado e a iniciativa privada por meio da celebração de contratos de parceria</a:t>
            </a:r>
            <a:r>
              <a:rPr lang="pt-BR" sz="1600" dirty="0"/>
              <a:t> para a execução de empreendimentos públicos de infraestrutura e de outras medidas de desestatização.</a:t>
            </a:r>
          </a:p>
          <a:p>
            <a:pPr algn="just"/>
            <a:r>
              <a:rPr lang="pt-BR" sz="1600" dirty="0"/>
              <a:t>(...)</a:t>
            </a:r>
          </a:p>
          <a:p>
            <a:pPr algn="just"/>
            <a:r>
              <a:rPr lang="pt-BR" sz="1600" dirty="0"/>
              <a:t>§ 2º Para os fins desta Lei, </a:t>
            </a:r>
            <a:r>
              <a:rPr lang="pt-BR" sz="1600" b="1" dirty="0"/>
              <a:t>consideram-se contratos de parceria a concessão comum, a concessão patrocinada, a concessão administrativa, a concessão regida por legislação setorial, a permissão de serviço público</a:t>
            </a:r>
            <a:r>
              <a:rPr lang="pt-BR" sz="1600" dirty="0"/>
              <a:t>, o arrendamento de bem público, a concessão de direito real e os outros negócios público-privados que, em função de seu caráter estratégico e de sua complexidade, especificidade, volume de investimentos, longo prazo, riscos ou incertezas envolvidos, adotem estrutura jurídica semelhante.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F66258B2-6421-48C7-82B9-6FB28D5A076C}"/>
              </a:ext>
            </a:extLst>
          </p:cNvPr>
          <p:cNvSpPr txBox="1"/>
          <p:nvPr/>
        </p:nvSpPr>
        <p:spPr>
          <a:xfrm>
            <a:off x="553245" y="3871510"/>
            <a:ext cx="112625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Objetivos:</a:t>
            </a:r>
          </a:p>
          <a:p>
            <a:pPr lvl="1" algn="just">
              <a:buFont typeface="Wingdings" panose="05000000000000000000" pitchFamily="2" charset="2"/>
              <a:buChar char="q"/>
            </a:pPr>
            <a:endParaRPr lang="pt-BR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r>
              <a:rPr lang="pt-BR" dirty="0"/>
              <a:t>ampliar as oportunidades de investimento e emprego e estimular o desenvolvimento tecnológico e industrial, em harmonia com as metas de desenvolvimento social e econômico do País;</a:t>
            </a:r>
          </a:p>
          <a:p>
            <a:pPr marL="342900" indent="-34290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endParaRPr lang="pt-BR" sz="500" dirty="0"/>
          </a:p>
          <a:p>
            <a:pPr marL="342900" indent="-34290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r>
              <a:rPr lang="pt-BR" dirty="0"/>
              <a:t>garantir a expansão com qualidade da infraestrutura pública, com tarifas adequadas;</a:t>
            </a:r>
          </a:p>
          <a:p>
            <a:pPr marL="342900" indent="-34290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endParaRPr lang="pt-BR" sz="500" dirty="0"/>
          </a:p>
          <a:p>
            <a:pPr marL="342900" indent="-34290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r>
              <a:rPr lang="pt-BR" dirty="0"/>
              <a:t>promover ampla e justa competição na celebração das parcerias e na prestação dos serviços;</a:t>
            </a:r>
          </a:p>
          <a:p>
            <a:pPr marL="342900" indent="-34290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endParaRPr lang="pt-BR" sz="500" dirty="0"/>
          </a:p>
          <a:p>
            <a:pPr marL="342900" indent="-34290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r>
              <a:rPr lang="pt-BR" dirty="0"/>
              <a:t>assegurar a estabilidade e a segurança jurídica, com a garantia da mínima intervenção nos negócios e investimentos; e</a:t>
            </a:r>
          </a:p>
          <a:p>
            <a:pPr marL="342900" indent="-34290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endParaRPr lang="pt-BR" sz="500" dirty="0"/>
          </a:p>
          <a:p>
            <a:pPr marL="342900" indent="-342900" algn="just">
              <a:buClr>
                <a:srgbClr val="D07C00"/>
              </a:buClr>
              <a:buFont typeface="Wingdings" panose="05000000000000000000" pitchFamily="2" charset="2"/>
              <a:buChar char="q"/>
            </a:pPr>
            <a:r>
              <a:rPr lang="pt-BR" dirty="0"/>
              <a:t>fortalecer o papel regulador do Estado e a autonomia das entidades estatais de regulação</a:t>
            </a:r>
          </a:p>
        </p:txBody>
      </p:sp>
    </p:spTree>
    <p:extLst>
      <p:ext uri="{BB962C8B-B14F-4D97-AF65-F5344CB8AC3E}">
        <p14:creationId xmlns:p14="http://schemas.microsoft.com/office/powerpoint/2010/main" val="260007430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454" y="806573"/>
            <a:ext cx="6221413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88419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45661">
            <a:off x="7134543" y="2338185"/>
            <a:ext cx="4948270" cy="2341141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Alterações recentes pela Lei Federal nº 13.129/2015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4092C8A4-2832-4E42-8FC2-55CDD415561E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X. Arbitragem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Subtítulo 12">
            <a:extLst>
              <a:ext uri="{FF2B5EF4-FFF2-40B4-BE49-F238E27FC236}">
                <a16:creationId xmlns="" xmlns:a16="http://schemas.microsoft.com/office/drawing/2014/main" id="{EBEFEBB8-C441-436A-9838-535C7473F36B}"/>
              </a:ext>
            </a:extLst>
          </p:cNvPr>
          <p:cNvSpPr txBox="1">
            <a:spLocks/>
          </p:cNvSpPr>
          <p:nvPr/>
        </p:nvSpPr>
        <p:spPr>
          <a:xfrm>
            <a:off x="271462" y="1368363"/>
            <a:ext cx="6850856" cy="415294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1793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18256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dirty="0">
                <a:latin typeface="Cambria" panose="02040503050406030204" pitchFamily="18" charset="0"/>
                <a:ea typeface="ＭＳ Ｐゴシック" pitchFamily="34" charset="-128"/>
              </a:rPr>
              <a:t>Lei Federal nº 9.307/1995 – Lei de Arbitragem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dirty="0">
                <a:latin typeface="Cambria" panose="02040503050406030204" pitchFamily="18" charset="0"/>
                <a:ea typeface="ＭＳ Ｐゴシック" pitchFamily="34" charset="-128"/>
              </a:rPr>
              <a:t> Art. 1º As pessoas capazes de contratar poderão valer-se da arbitragem para dirimir litígios relativos a direitos patrimoniais disponíveis.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b="1" i="1" u="sng" dirty="0">
                <a:latin typeface="Cambria" panose="02040503050406030204" pitchFamily="18" charset="0"/>
                <a:ea typeface="ＭＳ Ｐゴシック" pitchFamily="34" charset="-128"/>
              </a:rPr>
              <a:t>§ 1º A administração pública direta e indireta poderá utilizar-se da arbitragem para dirimir conflitos relativos a direitos patrimoniais disponíveis.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b="1" i="1" u="sng" dirty="0">
                <a:latin typeface="Cambria" panose="02040503050406030204" pitchFamily="18" charset="0"/>
                <a:ea typeface="ＭＳ Ｐゴシック" pitchFamily="34" charset="-128"/>
              </a:rPr>
              <a:t>§ 2º A autoridade ou o órgão competente da administração pública direta para a celebração de convenção de arbitragem é a mesma para a realização de acordos ou transações.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dirty="0">
                <a:latin typeface="Cambria" panose="02040503050406030204" pitchFamily="18" charset="0"/>
                <a:ea typeface="ＭＳ Ｐゴシック" pitchFamily="34" charset="-128"/>
              </a:rPr>
              <a:t>Art. 2º A arbitragem poderá ser de direito ou de </a:t>
            </a:r>
            <a:r>
              <a:rPr lang="pt-BR" altLang="pt-BR" sz="1800" dirty="0" err="1">
                <a:latin typeface="Cambria" panose="02040503050406030204" pitchFamily="18" charset="0"/>
                <a:ea typeface="ＭＳ Ｐゴシック" pitchFamily="34" charset="-128"/>
              </a:rPr>
              <a:t>eqüidade</a:t>
            </a:r>
            <a:r>
              <a:rPr lang="pt-BR" altLang="pt-BR" sz="1800" dirty="0">
                <a:latin typeface="Cambria" panose="02040503050406030204" pitchFamily="18" charset="0"/>
                <a:ea typeface="ＭＳ Ｐゴシック" pitchFamily="34" charset="-128"/>
              </a:rPr>
              <a:t>, a critério das partes. [...]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b="1" i="1" u="sng" dirty="0">
                <a:latin typeface="Cambria" panose="02040503050406030204" pitchFamily="18" charset="0"/>
                <a:ea typeface="ＭＳ Ｐゴシック" pitchFamily="34" charset="-128"/>
              </a:rPr>
              <a:t>§ 3º A arbitragem que envolva a administração pública será sempre de direito e respeitará o princípio da publicidade. [...]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BR" altLang="pt-BR" sz="1800" b="1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altLang="pt-BR" sz="1100" dirty="0">
              <a:latin typeface="Cambria" panose="0204050305040603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6285218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1261534" y="1666874"/>
            <a:ext cx="9601200" cy="1457325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pt-BR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1. Aspectos históricos e contextuais das concessões</a:t>
            </a:r>
          </a:p>
        </p:txBody>
      </p:sp>
    </p:spTree>
    <p:extLst>
      <p:ext uri="{BB962C8B-B14F-4D97-AF65-F5344CB8AC3E}">
        <p14:creationId xmlns:p14="http://schemas.microsoft.com/office/powerpoint/2010/main" val="2564025625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52A2332-B84A-4A37-9F2D-C73326C0E48E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X. Arbitragem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ubtítulo 12">
            <a:extLst>
              <a:ext uri="{FF2B5EF4-FFF2-40B4-BE49-F238E27FC236}">
                <a16:creationId xmlns="" xmlns:a16="http://schemas.microsoft.com/office/drawing/2014/main" id="{46BB4DF5-9DEF-4444-9610-96E61877AEC8}"/>
              </a:ext>
            </a:extLst>
          </p:cNvPr>
          <p:cNvSpPr txBox="1">
            <a:spLocks/>
          </p:cNvSpPr>
          <p:nvPr/>
        </p:nvSpPr>
        <p:spPr>
          <a:xfrm>
            <a:off x="735806" y="1039752"/>
            <a:ext cx="10419008" cy="48484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1793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18256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dirty="0">
                <a:latin typeface="Cambria" panose="02040503050406030204" pitchFamily="18" charset="0"/>
                <a:ea typeface="ＭＳ Ｐゴシック" pitchFamily="34" charset="-128"/>
              </a:rPr>
              <a:t>Lei Federal nº 8.987/1995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b="1" i="1" u="sng" dirty="0">
                <a:latin typeface="Cambria" panose="02040503050406030204" pitchFamily="18" charset="0"/>
                <a:ea typeface="ＭＳ Ｐゴシック" pitchFamily="34" charset="-128"/>
              </a:rPr>
              <a:t>Art. 23-A. O contrato de concessão poderá prever o emprego de mecanismos privados para resolução de disputas decorrentes ou relacionadas ao contrato, inclusive a arbitragem, a ser realizada no Brasil e em língua portuguesa, nos termos da Lei no 9.307, de 23 de setembro de 1996.      (Incluído pela Lei nº 11.196, de 2005).</a:t>
            </a:r>
            <a:endParaRPr lang="pt-BR" altLang="pt-BR" sz="1800" b="1" i="1" u="sng" dirty="0">
              <a:ea typeface="ＭＳ Ｐゴシック" pitchFamily="34" charset="-128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BR" altLang="pt-BR" sz="1800" b="1" dirty="0">
              <a:latin typeface="Cambria" panose="02040503050406030204" pitchFamily="18" charset="0"/>
              <a:ea typeface="ＭＳ Ｐゴシック" pitchFamily="34" charset="-128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dirty="0">
                <a:latin typeface="Cambria" panose="02040503050406030204" pitchFamily="18" charset="0"/>
                <a:ea typeface="ＭＳ Ｐゴシック" pitchFamily="34" charset="-128"/>
              </a:rPr>
              <a:t>Lei Federal nº 11.079/2004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dirty="0">
                <a:latin typeface="Cambria" panose="02040503050406030204" pitchFamily="18" charset="0"/>
                <a:ea typeface="ＭＳ Ｐゴシック" pitchFamily="34" charset="-128"/>
              </a:rPr>
              <a:t>Art. 11. O instrumento convocatório conterá minuta do contrato, indicará expressamente a submissão da licitação às normas desta Lei e observará, no que couber, os §§ 3o e 4o do art. 15, os </a:t>
            </a:r>
            <a:r>
              <a:rPr lang="pt-BR" altLang="pt-BR" sz="1800" dirty="0" err="1">
                <a:latin typeface="Cambria" panose="02040503050406030204" pitchFamily="18" charset="0"/>
                <a:ea typeface="ＭＳ Ｐゴシック" pitchFamily="34" charset="-128"/>
              </a:rPr>
              <a:t>arts</a:t>
            </a:r>
            <a:r>
              <a:rPr lang="pt-BR" altLang="pt-BR" sz="1800" dirty="0">
                <a:latin typeface="Cambria" panose="02040503050406030204" pitchFamily="18" charset="0"/>
                <a:ea typeface="ＭＳ Ｐゴシック" pitchFamily="34" charset="-128"/>
              </a:rPr>
              <a:t>. 18, 19 e 21 da Lei no 8.987, de 13 de fevereiro de 1995, podendo ainda prever: [...]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dirty="0">
                <a:latin typeface="Cambria" panose="02040503050406030204" pitchFamily="18" charset="0"/>
                <a:ea typeface="ＭＳ Ｐゴシック" pitchFamily="34" charset="-128"/>
              </a:rPr>
              <a:t>III – </a:t>
            </a:r>
            <a:r>
              <a:rPr lang="pt-BR" altLang="pt-BR" sz="1800" i="1" u="sng" dirty="0">
                <a:latin typeface="Cambria" panose="02040503050406030204" pitchFamily="18" charset="0"/>
                <a:ea typeface="ＭＳ Ｐゴシック" pitchFamily="34" charset="-128"/>
              </a:rPr>
              <a:t>o emprego dos mecanismos privados de resolução de disputas, inclusive </a:t>
            </a:r>
            <a:r>
              <a:rPr lang="pt-BR" altLang="pt-BR" sz="1800" b="1" i="1" u="sng" dirty="0">
                <a:latin typeface="Cambria" panose="02040503050406030204" pitchFamily="18" charset="0"/>
                <a:ea typeface="ＭＳ Ｐゴシック" pitchFamily="34" charset="-128"/>
              </a:rPr>
              <a:t>a arbitragem, a ser realizada no Brasil e em língua portuguesa, nos termos da Lei no 9.307, de 23 de setembro de 1996, para dirimir conflitos decorrentes ou relacionados ao contrato.</a:t>
            </a:r>
            <a:endParaRPr lang="en-US" altLang="pt-BR" sz="1100" dirty="0">
              <a:latin typeface="Cambria" panose="02040503050406030204" pitchFamily="18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Cambria" panose="02040503050406030204" pitchFamily="18" charset="0"/>
              <a:ea typeface="ＭＳ Ｐゴシック" pitchFamily="34" charset="-128"/>
            </a:endParaRPr>
          </a:p>
          <a:p>
            <a:pPr>
              <a:buFontTx/>
              <a:buChar char="•"/>
            </a:pPr>
            <a:endParaRPr lang="en-US" altLang="pt-BR" sz="1100" dirty="0">
              <a:latin typeface="Cambria" panose="0204050305040603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50399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42504" y="3343067"/>
            <a:ext cx="3425781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altLang="pt-BR" b="1" strike="sngStrike" dirty="0">
                <a:solidFill>
                  <a:schemeClr val="bg1"/>
                </a:solidFill>
                <a:latin typeface="Cambria" panose="02040503050406030204" pitchFamily="18" charset="0"/>
                <a:ea typeface="ＭＳ Ｐゴシック" pitchFamily="34" charset="-128"/>
              </a:rPr>
              <a:t>Sanções administrativas (declaração de inidoneidade para licitar e contratar, por exemplo)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5645A6A-9B08-4099-A5FB-3E710A6796FA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X. Arbitragem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ítulo 12">
            <a:extLst>
              <a:ext uri="{FF2B5EF4-FFF2-40B4-BE49-F238E27FC236}">
                <a16:creationId xmlns="" xmlns:a16="http://schemas.microsoft.com/office/drawing/2014/main" id="{86A9E7EA-FB99-444D-82F4-37BCFC21EFD3}"/>
              </a:ext>
            </a:extLst>
          </p:cNvPr>
          <p:cNvSpPr txBox="1">
            <a:spLocks/>
          </p:cNvSpPr>
          <p:nvPr/>
        </p:nvSpPr>
        <p:spPr>
          <a:xfrm>
            <a:off x="503238" y="1887786"/>
            <a:ext cx="7476331" cy="411089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-179388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914400" indent="-182563" algn="l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43000" indent="-179388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u="sng" dirty="0">
                <a:latin typeface="Cambria" panose="02040503050406030204" pitchFamily="18" charset="0"/>
                <a:ea typeface="ＭＳ Ｐゴシック" pitchFamily="34" charset="-128"/>
              </a:rPr>
              <a:t>Exemplos:</a:t>
            </a:r>
            <a:endParaRPr lang="pt-BR" altLang="pt-BR" sz="1800" dirty="0">
              <a:latin typeface="Cambria" panose="02040503050406030204" pitchFamily="18" charset="0"/>
              <a:ea typeface="ＭＳ Ｐゴシック" pitchFamily="34" charset="-128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altLang="pt-BR" sz="1800" b="1" dirty="0">
                <a:latin typeface="Cambria" panose="02040503050406030204" pitchFamily="18" charset="0"/>
                <a:ea typeface="ＭＳ Ｐゴシック" pitchFamily="34" charset="-128"/>
              </a:rPr>
              <a:t>Inadimplência de obrigações contratuais (pode repercutir na aplicabilidade de eventual multa)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altLang="pt-BR" sz="1800" b="1" dirty="0">
                <a:latin typeface="Cambria" panose="02040503050406030204" pitchFamily="18" charset="0"/>
                <a:ea typeface="ＭＳ Ｐゴシック" pitchFamily="34" charset="-128"/>
              </a:rPr>
              <a:t>Recomposição do equilíbrio econômico-financeiro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altLang="pt-BR" sz="1800" b="1" dirty="0">
                <a:latin typeface="Cambria" panose="02040503050406030204" pitchFamily="18" charset="0"/>
                <a:ea typeface="ＭＳ Ｐゴシック" pitchFamily="34" charset="-128"/>
              </a:rPr>
              <a:t>Cálculo e a aplicação do reajuste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altLang="pt-BR" sz="1800" b="1" dirty="0">
                <a:latin typeface="Cambria" panose="02040503050406030204" pitchFamily="18" charset="0"/>
                <a:ea typeface="ＭＳ Ｐゴシック" pitchFamily="34" charset="-128"/>
              </a:rPr>
              <a:t>Aplicação dos mecanismos de mitigação de riscos (matrizes de riscos)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altLang="pt-BR" sz="1800" b="1" dirty="0">
                <a:latin typeface="Cambria" panose="02040503050406030204" pitchFamily="18" charset="0"/>
                <a:ea typeface="ＭＳ Ｐゴシック" pitchFamily="34" charset="-128"/>
              </a:rPr>
              <a:t>Acionamento dos mecanismos de garantias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pt-BR" altLang="pt-BR" sz="1800" b="1" dirty="0">
                <a:latin typeface="Cambria" panose="02040503050406030204" pitchFamily="18" charset="0"/>
                <a:ea typeface="ＭＳ Ｐゴシック" pitchFamily="34" charset="-128"/>
              </a:rPr>
              <a:t>Valores e critérios para apuração da indenização em caso de extinção contratual prematura</a:t>
            </a:r>
            <a:endParaRPr lang="pt-BR" altLang="pt-BR" sz="1800" b="1" i="1" u="sng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altLang="pt-BR" sz="1100" dirty="0">
              <a:latin typeface="Cambria" panose="02040503050406030204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endParaRPr lang="en-US" altLang="pt-BR" sz="1100" dirty="0">
              <a:latin typeface="Cambria" panose="02040503050406030204" pitchFamily="18" charset="0"/>
              <a:ea typeface="ＭＳ Ｐゴシック" pitchFamily="34" charset="-128"/>
            </a:endParaRPr>
          </a:p>
          <a:p>
            <a:pPr marL="0" indent="0">
              <a:buNone/>
            </a:pPr>
            <a:endParaRPr lang="en-US" altLang="pt-BR" sz="1100" dirty="0"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="" xmlns:a16="http://schemas.microsoft.com/office/drawing/2014/main" id="{6612196B-C100-4C1E-AE4C-BF6C48840F4D}"/>
              </a:ext>
            </a:extLst>
          </p:cNvPr>
          <p:cNvSpPr txBox="1"/>
          <p:nvPr/>
        </p:nvSpPr>
        <p:spPr>
          <a:xfrm>
            <a:off x="503238" y="1051351"/>
            <a:ext cx="6086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altLang="pt-BR" dirty="0">
                <a:solidFill>
                  <a:srgbClr val="FF0000"/>
                </a:solidFill>
                <a:latin typeface="Cambria" panose="02040503050406030204" pitchFamily="18" charset="0"/>
                <a:ea typeface="ＭＳ Ｐゴシック" pitchFamily="34" charset="-128"/>
              </a:rPr>
              <a:t>Direitos patrimoniais disponíveis passíveis de arbitragem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6977E4DA-ADF7-471F-B19D-E4FCC9AAB0FF}"/>
              </a:ext>
            </a:extLst>
          </p:cNvPr>
          <p:cNvSpPr txBox="1"/>
          <p:nvPr/>
        </p:nvSpPr>
        <p:spPr>
          <a:xfrm flipH="1">
            <a:off x="6246813" y="943629"/>
            <a:ext cx="718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?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9323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ítulo 12"/>
          <p:cNvSpPr>
            <a:spLocks noGrp="1"/>
          </p:cNvSpPr>
          <p:nvPr>
            <p:ph type="subTitle" idx="4294967295"/>
          </p:nvPr>
        </p:nvSpPr>
        <p:spPr>
          <a:xfrm>
            <a:off x="1014412" y="1370013"/>
            <a:ext cx="10363200" cy="42592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Crítica: </a:t>
            </a:r>
            <a:r>
              <a:rPr lang="pt-BR" altLang="pt-BR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“23. </a:t>
            </a:r>
            <a:r>
              <a:rPr lang="pt-BR" altLang="pt-BR" sz="18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Não é aceitável perante a Constituição que particulares, árbitros, como suposto no art. 11, III, possam solver contendas nas quais estejam em causa interesses concernentes a serviços públicos, os quais não se constituem em bens disponíveis, mas indisponíveis, coisas “extra </a:t>
            </a:r>
            <a:r>
              <a:rPr lang="pt-BR" altLang="pt-BR" sz="1800" b="1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commercium</a:t>
            </a:r>
            <a:r>
              <a:rPr lang="pt-BR" altLang="pt-BR" sz="18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</a:t>
            </a:r>
            <a:r>
              <a:rPr lang="pt-BR" altLang="pt-BR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altLang="pt-BR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Tudo que diz respeito ao serviço público, portanto, condições de prestação, instrumentos jurídicos compostos em vista deste desiderato, recursos necessários para bem desempenhá-los, comprometimento destes mesmos recursos, são questões que ultrapassam por completo o âmbito decisório de particulares. Envolvem interesses de elevada estatura, pertinentes à Sociedade como um todo e, bem por isto, quando suscitarem algum quadro conflitivo entre partes só podem ser solutos pelo Poder Judiciário. </a:t>
            </a:r>
            <a:r>
              <a:rPr lang="pt-BR" altLang="pt-BR" sz="18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Permitir que simples árbitros disponham sobre matéria litigiosa que circunde um serviço público e que esteja </a:t>
            </a:r>
            <a:r>
              <a:rPr lang="pt-BR" altLang="pt-BR" sz="1800" b="1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dessarte</a:t>
            </a:r>
            <a:r>
              <a:rPr lang="pt-BR" altLang="pt-BR" sz="18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 ele </a:t>
            </a:r>
            <a:r>
              <a:rPr lang="pt-BR" altLang="pt-BR" sz="1800" b="1" u="sng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embricada</a:t>
            </a:r>
            <a:r>
              <a:rPr lang="pt-BR" altLang="pt-BR" sz="18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ofenderia o papel constitucional do serviço público e a própria dignidade que o envolve</a:t>
            </a:r>
            <a:r>
              <a:rPr lang="pt-BR" altLang="pt-BR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 </a:t>
            </a:r>
            <a:r>
              <a:rPr lang="pt-BR" altLang="pt-BR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(BANDEIRA DE MELLO, 2006)</a:t>
            </a:r>
            <a:endParaRPr lang="en-US" altLang="pt-BR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A1644D60-29F0-4094-A5C8-24C1F86EE166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X. Arbitragem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327195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ítulo 12"/>
          <p:cNvSpPr>
            <a:spLocks noGrp="1"/>
          </p:cNvSpPr>
          <p:nvPr>
            <p:ph type="subTitle" idx="4294967295"/>
          </p:nvPr>
        </p:nvSpPr>
        <p:spPr>
          <a:xfrm>
            <a:off x="503238" y="1084263"/>
            <a:ext cx="11355387" cy="526653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STJ – RESP 904813 PR, Julgado em 20 out 2011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t-BR" altLang="pt-BR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pt-BR" altLang="pt-BR" sz="16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Tanto a doutrina como a jurisprudência já sinalizaram no sentido de que não existe óbice legal na estipulação da arbitragem pelo poder público</a:t>
            </a:r>
            <a:r>
              <a:rPr lang="pt-BR" alt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notadamente pelas sociedades de economia mista, admitindo como válidas as cláusulas compromissórias previstas em editais convocatórios de licitação e contratos.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</a:t>
            </a:r>
            <a:r>
              <a:rPr lang="pt-BR" altLang="pt-BR" sz="16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fato de não haver previsão da arbitragem no edital de licitação ou no contrato celebrado entre as partes não invalida o compromisso arbitral firmado posteriormente.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A previsão do juízo arbitral, em vez do foro da sede da administração (jurisdição estatal), para a solução de determinada controvérsia, não vulnera o conteúdo ou as regras do certame.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A cláusula de eleição de foro não é incompatível com o juízo arbitral, pois o âmbito de abrangência pode ser distinto, havendo necessidade de atuação do Poder Judiciário, por exemplo, para a concessão de medidas de urgência; execução da sentença arbitral; instituição da arbitragem quando uma das partes não a aceita de forma amigável.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 </a:t>
            </a:r>
            <a:r>
              <a:rPr lang="pt-BR" altLang="pt-BR" sz="16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controvérsia estabelecida entre as partes - manutenção do equilíbrio econômico financeiro do contrato - é de caráter eminentemente patrimonial e disponível, tanto assim que as partes poderiam tê-la solucionado diretamente, sem intervenção tanto da jurisdição estatal, como do juízo arbitral.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alt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10. A submissão da controvérsia ao juízo arbitral foi um </a:t>
            </a:r>
            <a:r>
              <a:rPr lang="pt-BR" altLang="pt-BR" sz="16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 voluntário da concessionária</a:t>
            </a:r>
            <a:r>
              <a:rPr lang="pt-BR" alt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Nesse contexto, sua atitude posterior, visando à impugnação desse ato, beira às raias da má-fé, além de ser prejudicial ao próprio interesse público de ver resolvido o litígio de maneira mais célere.</a:t>
            </a:r>
            <a:endParaRPr lang="en-US" altLang="pt-BR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B6CC995-DA40-4390-A0CD-1EC73AA141C6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X. Arbitragem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24933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-423863"/>
            <a:ext cx="9601200" cy="1143001"/>
          </a:xfrm>
        </p:spPr>
        <p:txBody>
          <a:bodyPr/>
          <a:lstStyle/>
          <a:p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845345"/>
            <a:ext cx="12192000" cy="3810000"/>
          </a:xfrm>
        </p:spPr>
        <p:txBody>
          <a:bodyPr/>
          <a:lstStyle/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BANDEIRA DE MELLO Celso Antônio. As Parcerias Público-Privadas (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PPPs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Migalhas, 2006. Disponível em: http://www.migalhas.com.br/dePeso/16,MI20266,71043-As+Parcerias+PublicoPrivadas+PPPs</a:t>
            </a:r>
          </a:p>
          <a:p>
            <a:pPr algn="just"/>
            <a:r>
              <a:rPr lang="it-IT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 PIETRO, Maria Sylvia Zanella. Direito administrativo. 27. ed. São Paulo: Atlas, 2014.</a:t>
            </a: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JOHNSON, Bruce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Baner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SAES, Flávio Azevedo Marques de; TEIXEIRA, Hélio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Janny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WRIGHT, James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Terence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Coulter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Serviços públicos no Brasil: mudanças e perspectivas – concessão, regulamentação, privatização e melhoria da gestão pública. São Paulo: Editora Edgard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Blücher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Ltda., 1996. </a:t>
            </a:r>
          </a:p>
          <a:p>
            <a:pPr algn="just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IRONS, Peter. A people’s history of the Supreme Court: the men and women whose cases and decisions have shaped our Constitution. New York, US: Penguin Books, 2006.</a:t>
            </a:r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JUSTEN FILHO, Marçal. Teoria Geral das Concessões de serviço público. São Paulo: Dialética, 2003</a:t>
            </a: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MEIRELLES, Hely Lopes. Direito administrativo brasileiro. 24. ed. São Paulo: Malheiros Editores, 1999. </a:t>
            </a: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MOREIRA,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Egon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Bockmann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Direito das concessões de serviço público: Inteligência da Lei 8.987/1995 (Parte Geral). São Paulo: Malheiros Editores, 2010.</a:t>
            </a: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OLIVERIA, Rafael Carvalho Rezende. Curso de Direito Administrativo. São Paulo: Método, 2017.</a:t>
            </a: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RIBEIRO, Mauricio Portugal. Concessões e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PPPs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melhores práticas em licitações e contratos. São Paulo: Atlas, 2011. </a:t>
            </a: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SCHIEFLER, Gustavo Henrique Carvalho. Procedimento de Manifestação de Interesse – PMI. Rio de Janeiro: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Lumen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Juris, 2014.</a:t>
            </a: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TÁCITO, Caio. Temas de direito público (estudos e pareceres). 1º vol. Rio de Janeiro: Renovar, 1997.</a:t>
            </a:r>
          </a:p>
          <a:p>
            <a:pPr algn="just"/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WALD, Arnoldo; MORAES, Luiza Rangel; WALD, Alexandre A. O direito de parceria e a lei de concessões: análise das Leis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8.987/95 500 e 9.074/95 e legislação </a:t>
            </a:r>
            <a:r>
              <a:rPr lang="pt-BR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subseqüente</a:t>
            </a: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2ª ed. rev. e atual. São Paulo: Saraiva, 2004.</a:t>
            </a:r>
          </a:p>
          <a:p>
            <a:pPr marL="0" indent="0">
              <a:buNone/>
            </a:pPr>
            <a: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6260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962141" y="111243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199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Linha do tempo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84080472"/>
              </p:ext>
            </p:extLst>
          </p:nvPr>
        </p:nvGraphicFramePr>
        <p:xfrm>
          <a:off x="2" y="719666"/>
          <a:ext cx="1219199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01766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962141" y="111243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en-US" altLang="pt-BR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4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1999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Histórico das concessões</a:t>
            </a:r>
          </a:p>
        </p:txBody>
      </p:sp>
      <p:pic>
        <p:nvPicPr>
          <p:cNvPr id="2050" name="Picture 2" descr="http://www.estudopratico.com.br/wp-content/uploads/2013/06/companhia-de-iluminacao-do-rio-de-janei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105"/>
            <a:ext cx="4938365" cy="291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uiadepacobaiba.xpg.uol.com.br/ferrovia/10pedrafundament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170" y="533105"/>
            <a:ext cx="3948243" cy="26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05595" y="3169144"/>
            <a:ext cx="4395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Pedra fundamental da Estrada de Ferro de Petrópolis</a:t>
            </a:r>
          </a:p>
        </p:txBody>
      </p:sp>
      <p:pic>
        <p:nvPicPr>
          <p:cNvPr id="2054" name="Picture 6" descr="http://2.bp.blogspot.com/-AHfS1snxOv8/VR9qwJPmENI/AAAAAAAAIaI/1SWRMCyEiGk/s1600/nav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81" y="3596764"/>
            <a:ext cx="5153924" cy="29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714" y="6313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-12081" y="6534797"/>
            <a:ext cx="306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Barco a vapor no Rio São Francisco</a:t>
            </a:r>
          </a:p>
        </p:txBody>
      </p:sp>
      <p:pic>
        <p:nvPicPr>
          <p:cNvPr id="2056" name="Picture 8" descr="Criação da Petrobrá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451" y="3591999"/>
            <a:ext cx="4080765" cy="2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48448" y="6518308"/>
            <a:ext cx="4272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Criação da Petrobrás – contra os contratos de risco</a:t>
            </a:r>
          </a:p>
        </p:txBody>
      </p:sp>
    </p:spTree>
    <p:extLst>
      <p:ext uri="{BB962C8B-B14F-4D97-AF65-F5344CB8AC3E}">
        <p14:creationId xmlns:p14="http://schemas.microsoft.com/office/powerpoint/2010/main" val="11567881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72455" y="867807"/>
            <a:ext cx="119157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Clr>
                <a:srgbClr val="DA8200"/>
              </a:buClr>
              <a:buFont typeface="Wingdings" panose="05000000000000000000" pitchFamily="2" charset="2"/>
              <a:buChar char="q"/>
            </a:pPr>
            <a:r>
              <a:rPr lang="pt-BR" i="1" dirty="0"/>
              <a:t>“Entre as mais árduas missões do jurista, no campo do Direito Administrativo, figura a de conceituar, adequadamente, o serviço público.” </a:t>
            </a:r>
            <a:r>
              <a:rPr lang="pt-BR" dirty="0"/>
              <a:t>(TÁCITO, 1997, p. 637) </a:t>
            </a:r>
            <a:endParaRPr lang="pt-BR" altLang="pt-BR" sz="1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pt-BR" altLang="pt-BR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Escola do Serviço Público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 satisfação das necessidades comuns aos homens é o propósito do Estado (solidariedade social) e fundamento do direito – León </a:t>
            </a:r>
            <a:r>
              <a:rPr lang="pt-BR" altLang="pt-BR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Duguit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just">
              <a:spcBef>
                <a:spcPts val="600"/>
              </a:spcBef>
            </a:pP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pt-BR" alt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Atualmente: distinção em relação ao poder de polícia e funções públicas (legislativo e jurisdicional)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72455" y="2590964"/>
            <a:ext cx="585412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 formal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172455" y="2994652"/>
            <a:ext cx="5854119" cy="132343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i="1" dirty="0"/>
              <a:t>“Também não é a atividade em si que tipifica o serviço público [...] </a:t>
            </a:r>
            <a:r>
              <a:rPr lang="pt-BR" sz="1600" b="1" i="1" dirty="0"/>
              <a:t>O que prevalece é a vontade soberana do Estado, qualificando o serviço como público ou de utilidade pública</a:t>
            </a:r>
            <a:r>
              <a:rPr lang="pt-BR" sz="1600" i="1" dirty="0"/>
              <a:t>, para a sua prestação direta ou indireta [...]” (</a:t>
            </a:r>
            <a:r>
              <a:rPr lang="pt-BR" sz="1600" dirty="0"/>
              <a:t>MEIRELLES, 1999, p. 298)</a:t>
            </a:r>
            <a:endParaRPr lang="pt-BR" alt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tângulo 7"/>
          <p:cNvSpPr/>
          <p:nvPr/>
        </p:nvSpPr>
        <p:spPr>
          <a:xfrm>
            <a:off x="6337881" y="2961947"/>
            <a:ext cx="5854119" cy="136960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anchor="ctr">
            <a:spAutoFit/>
          </a:bodyPr>
          <a:lstStyle/>
          <a:p>
            <a:pPr algn="just"/>
            <a:endParaRPr lang="pt-BR" altLang="pt-BR" sz="1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altLang="pt-BR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“Somente se pode qualificar como serviço público o fornecimento de </a:t>
            </a:r>
            <a:r>
              <a:rPr lang="pt-BR" altLang="pt-BR" sz="16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utilidades essenciais à realização da dignidade da pessoa humana</a:t>
            </a:r>
            <a:r>
              <a:rPr lang="pt-BR" altLang="pt-BR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  </a:t>
            </a:r>
            <a:r>
              <a:rPr lang="pt-BR" sz="1600" dirty="0"/>
              <a:t>(JUSTEN FILHO, 2003, p. 31).</a:t>
            </a:r>
          </a:p>
          <a:p>
            <a:pPr algn="just"/>
            <a:endParaRPr lang="pt-BR" altLang="pt-BR" sz="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CaixaDeTexto 3"/>
          <p:cNvSpPr txBox="1"/>
          <p:nvPr/>
        </p:nvSpPr>
        <p:spPr>
          <a:xfrm>
            <a:off x="6337880" y="2592145"/>
            <a:ext cx="585412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Aspecto material</a:t>
            </a:r>
          </a:p>
        </p:txBody>
      </p:sp>
      <p:sp>
        <p:nvSpPr>
          <p:cNvPr id="13" name="CaixaDeTexto 3"/>
          <p:cNvSpPr txBox="1"/>
          <p:nvPr/>
        </p:nvSpPr>
        <p:spPr>
          <a:xfrm>
            <a:off x="172454" y="4664709"/>
            <a:ext cx="12019545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Definição da doutrina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29AFFE4B-7727-4183-8F97-68457F709A6E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Serviços Públicos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2CD14032-0CEA-4134-AF35-2EE726DAC003}"/>
              </a:ext>
            </a:extLst>
          </p:cNvPr>
          <p:cNvSpPr/>
          <p:nvPr/>
        </p:nvSpPr>
        <p:spPr>
          <a:xfrm>
            <a:off x="172455" y="5064819"/>
            <a:ext cx="12019545" cy="156966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1600" i="1" dirty="0"/>
              <a:t>“Daí a nossa definição de serviço público </a:t>
            </a:r>
            <a:r>
              <a:rPr lang="pt-BR" sz="1600" b="1" i="1" dirty="0"/>
              <a:t>como toda atividade material que a lei atribui ao Estado para que a exerça </a:t>
            </a:r>
            <a:r>
              <a:rPr lang="pt-BR" sz="1600" i="1" dirty="0"/>
              <a:t>diretamente ou por meio de seus delegados, com o </a:t>
            </a:r>
            <a:r>
              <a:rPr lang="pt-BR" sz="1600" b="1" i="1" dirty="0"/>
              <a:t>objetivo de satisfazer concretamente às necessidades coletivas</a:t>
            </a:r>
            <a:r>
              <a:rPr lang="pt-BR" sz="1600" i="1" dirty="0"/>
              <a:t>, sob regime jurídico total ou parcialmente público.” </a:t>
            </a:r>
            <a:r>
              <a:rPr lang="pt-BR" sz="1600" dirty="0"/>
              <a:t>(DI PIETRO, 2014, p. 107)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i="1" dirty="0"/>
              <a:t>“De modo geral, todos os pensadores pátrios acentuam que serviço público consiste na prestação, sob regime de direito público, de utilidades essenciais, </a:t>
            </a:r>
            <a:r>
              <a:rPr lang="pt-BR" sz="1600" i="1" dirty="0" err="1"/>
              <a:t>fruíveis</a:t>
            </a:r>
            <a:r>
              <a:rPr lang="pt-BR" sz="1600" i="1" dirty="0"/>
              <a:t> individualmente pelos integrantes da comunidade.” </a:t>
            </a:r>
            <a:r>
              <a:rPr lang="pt-BR" sz="1600" dirty="0"/>
              <a:t>(JUSTEN FILHO, 2003, p. 20)</a:t>
            </a:r>
          </a:p>
        </p:txBody>
      </p:sp>
    </p:spTree>
    <p:extLst>
      <p:ext uri="{BB962C8B-B14F-4D97-AF65-F5344CB8AC3E}">
        <p14:creationId xmlns:p14="http://schemas.microsoft.com/office/powerpoint/2010/main" val="16755290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E415A5DD-73E4-4B93-B3F6-705D1E110B1B}"/>
              </a:ext>
            </a:extLst>
          </p:cNvPr>
          <p:cNvSpPr txBox="1"/>
          <p:nvPr/>
        </p:nvSpPr>
        <p:spPr>
          <a:xfrm>
            <a:off x="503238" y="184138"/>
            <a:ext cx="1148715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Justificativa econômica para a atribuição de competência ao Estado para a prestação de serviços públicos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http://maonarodablog.com.br/wp-content/uploads/2009/08/202_626-porque.jpg">
            <a:extLst>
              <a:ext uri="{FF2B5EF4-FFF2-40B4-BE49-F238E27FC236}">
                <a16:creationId xmlns="" xmlns:a16="http://schemas.microsoft.com/office/drawing/2014/main" id="{3DCABF2B-D5A1-44A2-8539-5C20675DB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532706"/>
            <a:ext cx="3534891" cy="400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2">
            <a:extLst>
              <a:ext uri="{FF2B5EF4-FFF2-40B4-BE49-F238E27FC236}">
                <a16:creationId xmlns="" xmlns:a16="http://schemas.microsoft.com/office/drawing/2014/main" id="{35850FAF-D1AA-44A0-9E57-914EA7E90F42}"/>
              </a:ext>
            </a:extLst>
          </p:cNvPr>
          <p:cNvSpPr txBox="1"/>
          <p:nvPr/>
        </p:nvSpPr>
        <p:spPr>
          <a:xfrm>
            <a:off x="4743450" y="1625575"/>
            <a:ext cx="672171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Essencialidade do serviço público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(satisfação de uma necessidade essencial à vida dos indivíduos)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pt-BR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Monopólio econômico natural </a:t>
            </a:r>
            <a:r>
              <a:rPr lang="pt-B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(quando é absolutamente inviável a competição ou quando a consequência provável de uma competição neste setor é a sobrevivência de apenas um prestador dos serviços: é mais vantajoso ao usuário que o serviço seja prestado por um único prestador do que em regime de competição)</a:t>
            </a:r>
            <a:endParaRPr lang="pt-BR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2374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11112" y="1236289"/>
            <a:ext cx="10470794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Caso </a:t>
            </a:r>
            <a:r>
              <a:rPr lang="pt-BR" sz="2000" b="1" i="1" u="sng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Munn</a:t>
            </a: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versus Illinois - Suprema Corte Americana em 1876 </a:t>
            </a:r>
          </a:p>
        </p:txBody>
      </p:sp>
      <p:sp>
        <p:nvSpPr>
          <p:cNvPr id="5" name="Retângulo 7"/>
          <p:cNvSpPr/>
          <p:nvPr/>
        </p:nvSpPr>
        <p:spPr>
          <a:xfrm>
            <a:off x="254239" y="2059722"/>
            <a:ext cx="11784540" cy="397031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Munn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Scott, uma companhia de armazéns de grãos, acautelada por onze precedentes jurisprudenciais como arrimo teórico para o argumento de que o Estado não poderia interferir no uso da propriedade de particulares, recorreu à Suprema Corte Americana contra decisão do Tribunal de Chicago que considerou válida uma lei local que fixava limites para os preços por ela praticada. </a:t>
            </a: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ocasião, no entanto,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esteio no interesse público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de forma inédita, a Suprema Corte Americana decidiu pela constitucionalidade da lei, confirmando a legalidade da interferência estatal sobre a prestação de serviços de utilidade pública por particulares, justificando-a na defesa do interesse público.</a:t>
            </a:r>
          </a:p>
          <a:p>
            <a:pPr algn="just"/>
            <a:endParaRPr lang="pt-BR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decisão assentou que o uso da propriedade privada e a elaboração de contratos privados eram livres da interferência estatal; </a:t>
            </a: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sujeitavam-se, sem embargo, à regulação pública caso fosse necessário regularizar os preços para retificar as injustiças que exigissem tal intervenção </a:t>
            </a:r>
            <a:r>
              <a:rPr lang="pt-BR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(IRONS, 2006, p. 238).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66B8A24B-C5D4-4432-850C-98D7B02C231C}"/>
              </a:ext>
            </a:extLst>
          </p:cNvPr>
          <p:cNvSpPr txBox="1"/>
          <p:nvPr/>
        </p:nvSpPr>
        <p:spPr>
          <a:xfrm>
            <a:off x="503238" y="184138"/>
            <a:ext cx="11487150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Justificativa econômica para a atribuição de competência ao Estado para a prestação de serviços públicos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75300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ticias.r7.com/blogs/ogg-ibrahim/files/2015/07/uber-tax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1745"/>
            <a:ext cx="7455836" cy="501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500936" y="776000"/>
            <a:ext cx="4655344" cy="5539978"/>
          </a:xfrm>
          <a:prstGeom prst="rect">
            <a:avLst/>
          </a:prstGeom>
          <a:solidFill>
            <a:srgbClr val="EDBDB2">
              <a:alpha val="45882"/>
            </a:srgb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Clr>
                <a:srgbClr val="DE8400"/>
              </a:buClr>
              <a:buFont typeface="Wingdings" panose="05000000000000000000" pitchFamily="2" charset="2"/>
              <a:buChar char="q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Uber: serviço público ou atividade econômica privada?</a:t>
            </a:r>
          </a:p>
          <a:p>
            <a:pPr marL="342900" indent="-342900" algn="just">
              <a:spcBef>
                <a:spcPts val="600"/>
              </a:spcBef>
              <a:buClr>
                <a:srgbClr val="DE8400"/>
              </a:buClr>
              <a:buFont typeface="Wingdings" panose="05000000000000000000" pitchFamily="2" charset="2"/>
              <a:buChar char="q"/>
            </a:pPr>
            <a:endParaRPr lang="pt-BR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DE8400"/>
              </a:buClr>
              <a:buFont typeface="Wingdings" panose="05000000000000000000" pitchFamily="2" charset="2"/>
              <a:buChar char="q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Transporte público ou privado?</a:t>
            </a:r>
          </a:p>
          <a:p>
            <a:pPr marL="342900" indent="-342900" algn="just">
              <a:spcBef>
                <a:spcPts val="600"/>
              </a:spcBef>
              <a:buClr>
                <a:srgbClr val="DE8400"/>
              </a:buClr>
              <a:buFont typeface="Wingdings" panose="05000000000000000000" pitchFamily="2" charset="2"/>
              <a:buChar char="q"/>
            </a:pPr>
            <a:endParaRPr lang="pt-BR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DE8400"/>
              </a:buClr>
              <a:buFont typeface="Wingdings" panose="05000000000000000000" pitchFamily="2" charset="2"/>
              <a:buChar char="q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Município pode proibi-lo?</a:t>
            </a:r>
          </a:p>
          <a:p>
            <a:pPr marL="342900" indent="-342900" algn="just">
              <a:spcBef>
                <a:spcPts val="600"/>
              </a:spcBef>
              <a:buClr>
                <a:srgbClr val="DE8400"/>
              </a:buClr>
              <a:buFont typeface="Wingdings" panose="05000000000000000000" pitchFamily="2" charset="2"/>
              <a:buChar char="q"/>
            </a:pPr>
            <a:endParaRPr lang="pt-BR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DE8400"/>
              </a:buClr>
              <a:buFont typeface="Wingdings" panose="05000000000000000000" pitchFamily="2" charset="2"/>
              <a:buChar char="q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proibição seria constitucional?</a:t>
            </a:r>
          </a:p>
          <a:p>
            <a:pPr marL="342900" indent="-342900" algn="just">
              <a:spcBef>
                <a:spcPts val="600"/>
              </a:spcBef>
              <a:buClr>
                <a:srgbClr val="DE8400"/>
              </a:buClr>
              <a:buFont typeface="Wingdings" panose="05000000000000000000" pitchFamily="2" charset="2"/>
              <a:buChar char="q"/>
            </a:pPr>
            <a:endParaRPr lang="pt-BR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DE8400"/>
              </a:buClr>
              <a:buFont typeface="Wingdings" panose="05000000000000000000" pitchFamily="2" charset="2"/>
              <a:buChar char="q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Serviços públicos: critério material ou formal?</a:t>
            </a:r>
          </a:p>
          <a:p>
            <a:pPr marL="342900" indent="-342900" algn="just">
              <a:spcBef>
                <a:spcPts val="600"/>
              </a:spcBef>
              <a:buClr>
                <a:srgbClr val="DE8400"/>
              </a:buClr>
              <a:buFont typeface="Wingdings" panose="05000000000000000000" pitchFamily="2" charset="2"/>
              <a:buChar char="q"/>
            </a:pPr>
            <a:endParaRPr lang="pt-BR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DE8400"/>
              </a:buClr>
              <a:buFont typeface="Wingdings" panose="05000000000000000000" pitchFamily="2" charset="2"/>
              <a:buChar char="q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concorrência nos serviços públicos é regra ou exceção?</a:t>
            </a:r>
          </a:p>
          <a:p>
            <a:pPr marL="342900" indent="-342900" algn="just">
              <a:spcBef>
                <a:spcPts val="600"/>
              </a:spcBef>
              <a:buClr>
                <a:srgbClr val="DE8400"/>
              </a:buClr>
              <a:buFont typeface="Wingdings" panose="05000000000000000000" pitchFamily="2" charset="2"/>
              <a:buChar char="q"/>
            </a:pPr>
            <a:endParaRPr lang="pt-BR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spcBef>
                <a:spcPts val="600"/>
              </a:spcBef>
              <a:buClr>
                <a:srgbClr val="DE8400"/>
              </a:buClr>
              <a:buFont typeface="Wingdings" panose="05000000000000000000" pitchFamily="2" charset="2"/>
              <a:buChar char="q"/>
            </a:pPr>
            <a:r>
              <a:rPr lang="pt-BR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Constituição atribui ao Estado a competência exclusiva para prestar serviços públicos?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8527E18F-7ECD-456A-B0F6-4A236986E5A3}"/>
              </a:ext>
            </a:extLst>
          </p:cNvPr>
          <p:cNvSpPr txBox="1"/>
          <p:nvPr/>
        </p:nvSpPr>
        <p:spPr>
          <a:xfrm>
            <a:off x="503238" y="184138"/>
            <a:ext cx="11487150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just">
              <a:defRPr/>
            </a:pPr>
            <a:r>
              <a:rPr lang="pt-BR" sz="2000" b="1" i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III. Polêmica contemporânea: o caso UBER</a:t>
            </a:r>
            <a:endParaRPr lang="x-none" sz="2000" b="1" i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38208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DiamondGrid_16x9_TP103031012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amondGrid">
    <a:dk1>
      <a:srgbClr val="2D2E2D"/>
    </a:dk1>
    <a:lt1>
      <a:sysClr val="window" lastClr="FFFFFF"/>
    </a:lt1>
    <a:dk2>
      <a:srgbClr val="000000"/>
    </a:dk2>
    <a:lt2>
      <a:srgbClr val="EAEAEA"/>
    </a:lt2>
    <a:accent1>
      <a:srgbClr val="D15A3E"/>
    </a:accent1>
    <a:accent2>
      <a:srgbClr val="B2B2B2"/>
    </a:accent2>
    <a:accent3>
      <a:srgbClr val="4F91A1"/>
    </a:accent3>
    <a:accent4>
      <a:srgbClr val="F0BA34"/>
    </a:accent4>
    <a:accent5>
      <a:srgbClr val="AEB733"/>
    </a:accent5>
    <a:accent6>
      <a:srgbClr val="926397"/>
    </a:accent6>
    <a:hlink>
      <a:srgbClr val="4F91A1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4512</Words>
  <Application>Microsoft Office PowerPoint</Application>
  <PresentationFormat>Custom</PresentationFormat>
  <Paragraphs>339</Paragraphs>
  <Slides>34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DiamondGrid_16x9_TP103031012</vt:lpstr>
      <vt:lpstr>Direito Administrativo II:    Concessões e permissões de serviços públicos</vt:lpstr>
      <vt:lpstr>Sumário de aula</vt:lpstr>
      <vt:lpstr>1. Aspectos históricos e contextuais das concessões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Concessões e permissões de serviços públicos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O regime jurídico da Lei Federal nº 8.987/1995 (concessões comuns)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2014-04-17T20:26:16Z</dcterms:created>
  <dcterms:modified xsi:type="dcterms:W3CDTF">2017-08-24T15:01:21Z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