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529" r:id="rId3"/>
    <p:sldId id="447" r:id="rId4"/>
    <p:sldId id="303" r:id="rId5"/>
    <p:sldId id="305" r:id="rId6"/>
    <p:sldId id="531" r:id="rId7"/>
    <p:sldId id="481" r:id="rId8"/>
    <p:sldId id="482" r:id="rId9"/>
    <p:sldId id="530" r:id="rId10"/>
    <p:sldId id="448" r:id="rId11"/>
    <p:sldId id="280" r:id="rId12"/>
    <p:sldId id="281" r:id="rId13"/>
    <p:sldId id="282" r:id="rId14"/>
    <p:sldId id="283" r:id="rId15"/>
    <p:sldId id="306" r:id="rId1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90"/>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14C94F-64BF-7441-BC22-EB17F583A445}" type="datetimeFigureOut">
              <a:rPr lang="pt-BR" smtClean="0"/>
              <a:t>20/03/2023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6704B-14E1-8E49-A606-CF68E89AA018}" type="slidenum">
              <a:rPr lang="pt-BR" smtClean="0"/>
              <a:t>‹nº›</a:t>
            </a:fld>
            <a:endParaRPr lang="pt-BR"/>
          </a:p>
        </p:txBody>
      </p:sp>
    </p:spTree>
    <p:extLst>
      <p:ext uri="{BB962C8B-B14F-4D97-AF65-F5344CB8AC3E}">
        <p14:creationId xmlns:p14="http://schemas.microsoft.com/office/powerpoint/2010/main" val="659764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35A74-0E71-9B4C-B85A-8BB4690C67E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EB1B27B0-E71C-544D-9E51-96C026D92F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F5913CBB-7268-8940-8BFF-A7C0B4DC39CC}"/>
              </a:ext>
            </a:extLst>
          </p:cNvPr>
          <p:cNvSpPr>
            <a:spLocks noGrp="1"/>
          </p:cNvSpPr>
          <p:nvPr>
            <p:ph type="dt" sz="half" idx="10"/>
          </p:nvPr>
        </p:nvSpPr>
        <p:spPr/>
        <p:txBody>
          <a:bodyPr/>
          <a:lstStyle/>
          <a:p>
            <a:fld id="{62FC5FFB-C6E2-0649-880C-91505D655F11}" type="datetime1">
              <a:rPr lang="pt-BR" smtClean="0"/>
              <a:t>20/03/2023</a:t>
            </a:fld>
            <a:endParaRPr lang="pt-BR"/>
          </a:p>
        </p:txBody>
      </p:sp>
      <p:sp>
        <p:nvSpPr>
          <p:cNvPr id="5" name="Espaço Reservado para Rodapé 4">
            <a:extLst>
              <a:ext uri="{FF2B5EF4-FFF2-40B4-BE49-F238E27FC236}">
                <a16:creationId xmlns:a16="http://schemas.microsoft.com/office/drawing/2014/main" id="{C1710E0D-9907-1649-A06E-D68E922A94B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4AEC1D0-1A76-6742-ACB5-1662DB7039CA}"/>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3384900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6141B3-8F91-EF4A-9D08-BE7A75D1407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2EEB57C2-2607-E949-952A-C7DEF81D2D00}"/>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2E5532B-DB3B-254E-9B6F-1501EE64DB51}"/>
              </a:ext>
            </a:extLst>
          </p:cNvPr>
          <p:cNvSpPr>
            <a:spLocks noGrp="1"/>
          </p:cNvSpPr>
          <p:nvPr>
            <p:ph type="dt" sz="half" idx="10"/>
          </p:nvPr>
        </p:nvSpPr>
        <p:spPr/>
        <p:txBody>
          <a:bodyPr/>
          <a:lstStyle/>
          <a:p>
            <a:fld id="{90E7DE96-0435-704C-A7D8-7E875C454F91}" type="datetime1">
              <a:rPr lang="pt-BR" smtClean="0"/>
              <a:t>20/03/2023</a:t>
            </a:fld>
            <a:endParaRPr lang="pt-BR"/>
          </a:p>
        </p:txBody>
      </p:sp>
      <p:sp>
        <p:nvSpPr>
          <p:cNvPr id="5" name="Espaço Reservado para Rodapé 4">
            <a:extLst>
              <a:ext uri="{FF2B5EF4-FFF2-40B4-BE49-F238E27FC236}">
                <a16:creationId xmlns:a16="http://schemas.microsoft.com/office/drawing/2014/main" id="{1476D7A1-DEC0-1A46-81C7-A5E76B05BB8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EE258E3-A6EE-CE4C-A83F-BEDD0F821040}"/>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396442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FADBD1E-76BB-E248-8CAB-ED6F2683ED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E9CE889-EF6A-5544-B047-89924DD2042E}"/>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C9F0FFC-2143-DB48-AD5B-F3F7F01BB06E}"/>
              </a:ext>
            </a:extLst>
          </p:cNvPr>
          <p:cNvSpPr>
            <a:spLocks noGrp="1"/>
          </p:cNvSpPr>
          <p:nvPr>
            <p:ph type="dt" sz="half" idx="10"/>
          </p:nvPr>
        </p:nvSpPr>
        <p:spPr/>
        <p:txBody>
          <a:bodyPr/>
          <a:lstStyle/>
          <a:p>
            <a:fld id="{EF4A3FA9-ACE2-D94B-BE3F-A5B5D5ED1FF0}" type="datetime1">
              <a:rPr lang="pt-BR" smtClean="0"/>
              <a:t>20/03/2023</a:t>
            </a:fld>
            <a:endParaRPr lang="pt-BR"/>
          </a:p>
        </p:txBody>
      </p:sp>
      <p:sp>
        <p:nvSpPr>
          <p:cNvPr id="5" name="Espaço Reservado para Rodapé 4">
            <a:extLst>
              <a:ext uri="{FF2B5EF4-FFF2-40B4-BE49-F238E27FC236}">
                <a16:creationId xmlns:a16="http://schemas.microsoft.com/office/drawing/2014/main" id="{901FEE7A-EB43-734C-B816-93E35CBA47C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172EEC3-6CCE-504E-ACC9-6B8E09FFA6A1}"/>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389824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5F7E06-9BB8-FD44-B4CC-816FF128DBD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4500E52-EEE0-A24F-A16E-8F57465A2371}"/>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B0F93AB-88DA-2E4B-AA24-6B6E611C946F}"/>
              </a:ext>
            </a:extLst>
          </p:cNvPr>
          <p:cNvSpPr>
            <a:spLocks noGrp="1"/>
          </p:cNvSpPr>
          <p:nvPr>
            <p:ph type="dt" sz="half" idx="10"/>
          </p:nvPr>
        </p:nvSpPr>
        <p:spPr/>
        <p:txBody>
          <a:bodyPr/>
          <a:lstStyle/>
          <a:p>
            <a:fld id="{3773E580-182A-284A-9FE4-85411D4780C8}" type="datetime1">
              <a:rPr lang="pt-BR" smtClean="0"/>
              <a:t>20/03/2023</a:t>
            </a:fld>
            <a:endParaRPr lang="pt-BR"/>
          </a:p>
        </p:txBody>
      </p:sp>
      <p:sp>
        <p:nvSpPr>
          <p:cNvPr id="5" name="Espaço Reservado para Rodapé 4">
            <a:extLst>
              <a:ext uri="{FF2B5EF4-FFF2-40B4-BE49-F238E27FC236}">
                <a16:creationId xmlns:a16="http://schemas.microsoft.com/office/drawing/2014/main" id="{A489356D-4456-1A4C-9E10-B09113CA067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BA8CD99-A123-9D4A-A2A6-2F8D030FF2C8}"/>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426132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165D4B-7FD7-D24F-8098-081151BD895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D6E879CB-D5D0-9243-861F-4410296551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7BA7D131-4870-1C4D-8F83-2530FCB61712}"/>
              </a:ext>
            </a:extLst>
          </p:cNvPr>
          <p:cNvSpPr>
            <a:spLocks noGrp="1"/>
          </p:cNvSpPr>
          <p:nvPr>
            <p:ph type="dt" sz="half" idx="10"/>
          </p:nvPr>
        </p:nvSpPr>
        <p:spPr/>
        <p:txBody>
          <a:bodyPr/>
          <a:lstStyle/>
          <a:p>
            <a:fld id="{ED9A0B5B-B87E-8A4F-9494-208B5CEADB11}" type="datetime1">
              <a:rPr lang="pt-BR" smtClean="0"/>
              <a:t>20/03/2023</a:t>
            </a:fld>
            <a:endParaRPr lang="pt-BR"/>
          </a:p>
        </p:txBody>
      </p:sp>
      <p:sp>
        <p:nvSpPr>
          <p:cNvPr id="5" name="Espaço Reservado para Rodapé 4">
            <a:extLst>
              <a:ext uri="{FF2B5EF4-FFF2-40B4-BE49-F238E27FC236}">
                <a16:creationId xmlns:a16="http://schemas.microsoft.com/office/drawing/2014/main" id="{19D06488-BE1B-934D-9037-72C1F386A24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1E9558A-4F3D-BE43-9B9C-BB7639274F51}"/>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316601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2C66DD-A49E-C64F-A42B-B62ADEB2732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66749DA-2C32-694D-8C97-A2A89981F3B4}"/>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30C1A3F-AF9C-8643-8584-D529AB1ABFDE}"/>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B6373C1D-F3D8-224D-8CBB-767ACC3D0DF1}"/>
              </a:ext>
            </a:extLst>
          </p:cNvPr>
          <p:cNvSpPr>
            <a:spLocks noGrp="1"/>
          </p:cNvSpPr>
          <p:nvPr>
            <p:ph type="dt" sz="half" idx="10"/>
          </p:nvPr>
        </p:nvSpPr>
        <p:spPr/>
        <p:txBody>
          <a:bodyPr/>
          <a:lstStyle/>
          <a:p>
            <a:fld id="{84723636-B916-7245-A116-DE4A4A8CF2A3}" type="datetime1">
              <a:rPr lang="pt-BR" smtClean="0"/>
              <a:t>20/03/2023</a:t>
            </a:fld>
            <a:endParaRPr lang="pt-BR"/>
          </a:p>
        </p:txBody>
      </p:sp>
      <p:sp>
        <p:nvSpPr>
          <p:cNvPr id="6" name="Espaço Reservado para Rodapé 5">
            <a:extLst>
              <a:ext uri="{FF2B5EF4-FFF2-40B4-BE49-F238E27FC236}">
                <a16:creationId xmlns:a16="http://schemas.microsoft.com/office/drawing/2014/main" id="{169AAC0A-6659-D845-8B39-1B4548CA100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E5E2E48-C2A6-E34C-93D4-38992097C5A0}"/>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298974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1C1659-9429-DB47-8292-676D39754969}"/>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813CF11-4989-894A-924C-97A108A6C0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14E9465F-51E2-CC47-8AB5-A211408FC393}"/>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B4925CC-6D41-DF4A-A937-5CE3AB3150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430464ED-DE25-D948-B13B-7421039E7A75}"/>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8AAB356-2637-DC48-8519-00AF2BACE02D}"/>
              </a:ext>
            </a:extLst>
          </p:cNvPr>
          <p:cNvSpPr>
            <a:spLocks noGrp="1"/>
          </p:cNvSpPr>
          <p:nvPr>
            <p:ph type="dt" sz="half" idx="10"/>
          </p:nvPr>
        </p:nvSpPr>
        <p:spPr/>
        <p:txBody>
          <a:bodyPr/>
          <a:lstStyle/>
          <a:p>
            <a:fld id="{3322B2B4-7BF8-2F44-92C2-A8B16337D8E8}" type="datetime1">
              <a:rPr lang="pt-BR" smtClean="0"/>
              <a:t>20/03/2023</a:t>
            </a:fld>
            <a:endParaRPr lang="pt-BR"/>
          </a:p>
        </p:txBody>
      </p:sp>
      <p:sp>
        <p:nvSpPr>
          <p:cNvPr id="8" name="Espaço Reservado para Rodapé 7">
            <a:extLst>
              <a:ext uri="{FF2B5EF4-FFF2-40B4-BE49-F238E27FC236}">
                <a16:creationId xmlns:a16="http://schemas.microsoft.com/office/drawing/2014/main" id="{04C239BD-F887-F849-A215-2FF57374C1B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86D652B5-75CE-0A4A-8811-5F9C75E79294}"/>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68935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A28698-2164-8341-B8B7-9A647AA217B9}"/>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43F8F9D-21C8-0646-9CBE-D4E9138B1A1B}"/>
              </a:ext>
            </a:extLst>
          </p:cNvPr>
          <p:cNvSpPr>
            <a:spLocks noGrp="1"/>
          </p:cNvSpPr>
          <p:nvPr>
            <p:ph type="dt" sz="half" idx="10"/>
          </p:nvPr>
        </p:nvSpPr>
        <p:spPr/>
        <p:txBody>
          <a:bodyPr/>
          <a:lstStyle/>
          <a:p>
            <a:fld id="{514DCD2E-D9C6-F94D-95D0-6DAD8568E340}" type="datetime1">
              <a:rPr lang="pt-BR" smtClean="0"/>
              <a:t>20/03/2023</a:t>
            </a:fld>
            <a:endParaRPr lang="pt-BR"/>
          </a:p>
        </p:txBody>
      </p:sp>
      <p:sp>
        <p:nvSpPr>
          <p:cNvPr id="4" name="Espaço Reservado para Rodapé 3">
            <a:extLst>
              <a:ext uri="{FF2B5EF4-FFF2-40B4-BE49-F238E27FC236}">
                <a16:creationId xmlns:a16="http://schemas.microsoft.com/office/drawing/2014/main" id="{CFB58633-F630-3942-B46F-B3E26F2D0149}"/>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FC8BD615-9391-E348-B08C-2C3286AD7B1A}"/>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3507569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31AF45B-9CE0-5249-8543-C401B02AF979}"/>
              </a:ext>
            </a:extLst>
          </p:cNvPr>
          <p:cNvSpPr>
            <a:spLocks noGrp="1"/>
          </p:cNvSpPr>
          <p:nvPr>
            <p:ph type="dt" sz="half" idx="10"/>
          </p:nvPr>
        </p:nvSpPr>
        <p:spPr/>
        <p:txBody>
          <a:bodyPr/>
          <a:lstStyle/>
          <a:p>
            <a:fld id="{3E1C716E-C4DA-0C42-861B-CDAB444D8F6D}" type="datetime1">
              <a:rPr lang="pt-BR" smtClean="0"/>
              <a:t>20/03/2023</a:t>
            </a:fld>
            <a:endParaRPr lang="pt-BR"/>
          </a:p>
        </p:txBody>
      </p:sp>
      <p:sp>
        <p:nvSpPr>
          <p:cNvPr id="3" name="Espaço Reservado para Rodapé 2">
            <a:extLst>
              <a:ext uri="{FF2B5EF4-FFF2-40B4-BE49-F238E27FC236}">
                <a16:creationId xmlns:a16="http://schemas.microsoft.com/office/drawing/2014/main" id="{C693FA05-1671-1A41-8369-E3F7296D462C}"/>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4878D3D9-C5F8-FF4E-8E5F-7AB5C9F57C6C}"/>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243921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B5FDED-88E2-C040-86D1-DAA48B73C4D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0CBEF0B-3E98-A544-9CA7-7D9B5AB702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B8D5C9D-B513-5C4B-AE96-5A05850A5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98F5B4A-CA34-2845-8715-314FE7D679C7}"/>
              </a:ext>
            </a:extLst>
          </p:cNvPr>
          <p:cNvSpPr>
            <a:spLocks noGrp="1"/>
          </p:cNvSpPr>
          <p:nvPr>
            <p:ph type="dt" sz="half" idx="10"/>
          </p:nvPr>
        </p:nvSpPr>
        <p:spPr/>
        <p:txBody>
          <a:bodyPr/>
          <a:lstStyle/>
          <a:p>
            <a:fld id="{1750164E-2A6D-DD4E-B12D-B5F74E325777}" type="datetime1">
              <a:rPr lang="pt-BR" smtClean="0"/>
              <a:t>20/03/2023</a:t>
            </a:fld>
            <a:endParaRPr lang="pt-BR"/>
          </a:p>
        </p:txBody>
      </p:sp>
      <p:sp>
        <p:nvSpPr>
          <p:cNvPr id="6" name="Espaço Reservado para Rodapé 5">
            <a:extLst>
              <a:ext uri="{FF2B5EF4-FFF2-40B4-BE49-F238E27FC236}">
                <a16:creationId xmlns:a16="http://schemas.microsoft.com/office/drawing/2014/main" id="{732B1DAF-8DEA-4D46-AE29-927FE371183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7C4B562-2245-0747-A53A-BD9D46AAE6C4}"/>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221696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0901C9-8EA9-8C45-8D8F-8BF58BC8F78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3BD9620A-A0B2-C345-A715-8E9B71C6DC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5E11D582-62DE-5A42-97BC-127773F20D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DCB361E-7134-0948-AA5D-D84024204D0C}"/>
              </a:ext>
            </a:extLst>
          </p:cNvPr>
          <p:cNvSpPr>
            <a:spLocks noGrp="1"/>
          </p:cNvSpPr>
          <p:nvPr>
            <p:ph type="dt" sz="half" idx="10"/>
          </p:nvPr>
        </p:nvSpPr>
        <p:spPr/>
        <p:txBody>
          <a:bodyPr/>
          <a:lstStyle/>
          <a:p>
            <a:fld id="{0B511E27-CADB-1C46-8789-4C9EF12B1610}" type="datetime1">
              <a:rPr lang="pt-BR" smtClean="0"/>
              <a:t>20/03/2023</a:t>
            </a:fld>
            <a:endParaRPr lang="pt-BR"/>
          </a:p>
        </p:txBody>
      </p:sp>
      <p:sp>
        <p:nvSpPr>
          <p:cNvPr id="6" name="Espaço Reservado para Rodapé 5">
            <a:extLst>
              <a:ext uri="{FF2B5EF4-FFF2-40B4-BE49-F238E27FC236}">
                <a16:creationId xmlns:a16="http://schemas.microsoft.com/office/drawing/2014/main" id="{B0AF4693-644E-7C43-8FBD-64D3047482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4F90289-79D7-3849-A192-45CA32550E66}"/>
              </a:ext>
            </a:extLst>
          </p:cNvPr>
          <p:cNvSpPr>
            <a:spLocks noGrp="1"/>
          </p:cNvSpPr>
          <p:nvPr>
            <p:ph type="sldNum" sz="quarter" idx="12"/>
          </p:nvPr>
        </p:nvSpPr>
        <p:spPr/>
        <p:txBody>
          <a:bodyPr/>
          <a:lstStyle/>
          <a:p>
            <a:fld id="{61F70E78-D1BD-F542-A811-DDB02E846DF3}" type="slidenum">
              <a:rPr lang="pt-BR" smtClean="0"/>
              <a:t>‹nº›</a:t>
            </a:fld>
            <a:endParaRPr lang="pt-BR"/>
          </a:p>
        </p:txBody>
      </p:sp>
    </p:spTree>
    <p:extLst>
      <p:ext uri="{BB962C8B-B14F-4D97-AF65-F5344CB8AC3E}">
        <p14:creationId xmlns:p14="http://schemas.microsoft.com/office/powerpoint/2010/main" val="220962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B6B534AE-6896-C94A-8893-06B0037BAB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FBBAC006-8D8F-FF40-97EB-C30D1A859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BFD82CE-44A1-384F-B1AA-B7A2E5ACD1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D18AB-F0B5-494E-819B-2EC8418D3BC2}" type="datetime1">
              <a:rPr lang="pt-BR" smtClean="0"/>
              <a:t>20/03/2023</a:t>
            </a:fld>
            <a:endParaRPr lang="pt-BR"/>
          </a:p>
        </p:txBody>
      </p:sp>
      <p:sp>
        <p:nvSpPr>
          <p:cNvPr id="5" name="Espaço Reservado para Rodapé 4">
            <a:extLst>
              <a:ext uri="{FF2B5EF4-FFF2-40B4-BE49-F238E27FC236}">
                <a16:creationId xmlns:a16="http://schemas.microsoft.com/office/drawing/2014/main" id="{38638D9E-B9D2-0D40-B2BF-5630CA8686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BC8CB7A-D67B-A948-8E88-5CD30D9D15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70E78-D1BD-F542-A811-DDB02E846DF3}" type="slidenum">
              <a:rPr lang="pt-BR" smtClean="0"/>
              <a:t>‹nº›</a:t>
            </a:fld>
            <a:endParaRPr lang="pt-BR"/>
          </a:p>
        </p:txBody>
      </p:sp>
    </p:spTree>
    <p:extLst>
      <p:ext uri="{BB962C8B-B14F-4D97-AF65-F5344CB8AC3E}">
        <p14:creationId xmlns:p14="http://schemas.microsoft.com/office/powerpoint/2010/main" val="1768715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applewebdata://56DFBE7E-0AF9-40A1-8E6F-C611F167EC3E/#_ENREF_6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applewebdata://516ED3E5-63D8-467C-89C2-8E6C89F91024/#_ENREF_2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D9692F-11A7-F74F-BDA5-4F69D5AE9FCB}"/>
              </a:ext>
            </a:extLst>
          </p:cNvPr>
          <p:cNvSpPr>
            <a:spLocks noGrp="1"/>
          </p:cNvSpPr>
          <p:nvPr>
            <p:ph type="ctrTitle"/>
          </p:nvPr>
        </p:nvSpPr>
        <p:spPr/>
        <p:txBody>
          <a:bodyPr>
            <a:normAutofit fontScale="90000"/>
          </a:bodyPr>
          <a:lstStyle/>
          <a:p>
            <a:br>
              <a:rPr lang="pt-BR" sz="3100" b="1" dirty="0"/>
            </a:br>
            <a:br>
              <a:rPr lang="pt-BR" sz="3100" b="1" dirty="0"/>
            </a:br>
            <a:br>
              <a:rPr lang="pt-BR" sz="3100" b="1" dirty="0"/>
            </a:br>
            <a:br>
              <a:rPr lang="pt-BR" sz="3100" b="1" dirty="0"/>
            </a:br>
            <a:br>
              <a:rPr lang="pt-BR" sz="3100" b="1" dirty="0"/>
            </a:br>
            <a:br>
              <a:rPr lang="pt-BR" sz="3100" b="1" dirty="0"/>
            </a:br>
            <a:br>
              <a:rPr lang="pt-BR" sz="3100" b="1" dirty="0"/>
            </a:br>
            <a:r>
              <a:rPr lang="pt-BR" sz="1800" b="1" dirty="0">
                <a:effectLst/>
                <a:latin typeface="AppleSystemUIFont"/>
                <a:ea typeface="Calibri" panose="020F0502020204030204" pitchFamily="34" charset="0"/>
                <a:cs typeface="AppleSystemUIFont"/>
              </a:rPr>
              <a:t>A teoria do desenvolvimento do SER do ponto de vista de D. W. </a:t>
            </a:r>
            <a:r>
              <a:rPr lang="pt-BR" sz="1800" b="1" dirty="0" err="1">
                <a:effectLst/>
                <a:latin typeface="AppleSystemUIFont"/>
                <a:ea typeface="Calibri" panose="020F0502020204030204" pitchFamily="34" charset="0"/>
                <a:cs typeface="AppleSystemUIFont"/>
              </a:rPr>
              <a:t>Winnicott</a:t>
            </a: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3100" b="1" dirty="0"/>
            </a:br>
            <a:br>
              <a:rPr lang="pt-BR" sz="3100" b="1" dirty="0"/>
            </a:br>
            <a:endParaRPr lang="pt-BR" sz="2200" dirty="0"/>
          </a:p>
        </p:txBody>
      </p:sp>
      <p:sp>
        <p:nvSpPr>
          <p:cNvPr id="3" name="Subtítulo 2">
            <a:extLst>
              <a:ext uri="{FF2B5EF4-FFF2-40B4-BE49-F238E27FC236}">
                <a16:creationId xmlns:a16="http://schemas.microsoft.com/office/drawing/2014/main" id="{1F334491-0F00-8147-B1C9-300BFA2619B1}"/>
              </a:ext>
            </a:extLst>
          </p:cNvPr>
          <p:cNvSpPr>
            <a:spLocks noGrp="1"/>
          </p:cNvSpPr>
          <p:nvPr>
            <p:ph type="subTitle" idx="1"/>
          </p:nvPr>
        </p:nvSpPr>
        <p:spPr/>
        <p:txBody>
          <a:bodyPr>
            <a:normAutofit/>
          </a:bodyPr>
          <a:lstStyle/>
          <a:p>
            <a:br>
              <a:rPr lang="pt-BR" dirty="0"/>
            </a:br>
            <a:r>
              <a:rPr lang="pt-BR" sz="2400" b="1" i="1" dirty="0"/>
              <a:t>Leopoldo </a:t>
            </a:r>
            <a:r>
              <a:rPr lang="pt-BR" sz="2400" b="1" i="1" dirty="0" err="1"/>
              <a:t>Fulgencio</a:t>
            </a:r>
            <a:br>
              <a:rPr lang="pt-BR" sz="2400" b="1" dirty="0"/>
            </a:br>
            <a:endParaRPr lang="pt-BR" b="1" dirty="0"/>
          </a:p>
          <a:p>
            <a:r>
              <a:rPr lang="pt-BR" dirty="0"/>
              <a:t>Aula 03</a:t>
            </a:r>
          </a:p>
        </p:txBody>
      </p:sp>
      <p:sp>
        <p:nvSpPr>
          <p:cNvPr id="4" name="Espaço Reservado para Número de Slide 3">
            <a:extLst>
              <a:ext uri="{FF2B5EF4-FFF2-40B4-BE49-F238E27FC236}">
                <a16:creationId xmlns:a16="http://schemas.microsoft.com/office/drawing/2014/main" id="{20AEF423-8B32-DC4E-B766-34C4A5A7D2D4}"/>
              </a:ext>
            </a:extLst>
          </p:cNvPr>
          <p:cNvSpPr>
            <a:spLocks noGrp="1"/>
          </p:cNvSpPr>
          <p:nvPr>
            <p:ph type="sldNum" sz="quarter" idx="12"/>
          </p:nvPr>
        </p:nvSpPr>
        <p:spPr/>
        <p:txBody>
          <a:bodyPr/>
          <a:lstStyle/>
          <a:p>
            <a:fld id="{61F70E78-D1BD-F542-A811-DDB02E846DF3}" type="slidenum">
              <a:rPr lang="pt-BR" smtClean="0"/>
              <a:t>1</a:t>
            </a:fld>
            <a:endParaRPr lang="pt-BR"/>
          </a:p>
        </p:txBody>
      </p:sp>
    </p:spTree>
    <p:extLst>
      <p:ext uri="{BB962C8B-B14F-4D97-AF65-F5344CB8AC3E}">
        <p14:creationId xmlns:p14="http://schemas.microsoft.com/office/powerpoint/2010/main" val="1254470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7F226-BD95-F741-939F-DEFFA2EBEC5D}"/>
              </a:ext>
            </a:extLst>
          </p:cNvPr>
          <p:cNvSpPr>
            <a:spLocks noGrp="1"/>
          </p:cNvSpPr>
          <p:nvPr>
            <p:ph type="title"/>
          </p:nvPr>
        </p:nvSpPr>
        <p:spPr/>
        <p:txBody>
          <a:bodyPr>
            <a:normAutofit fontScale="90000"/>
          </a:bodyPr>
          <a:lstStyle/>
          <a:p>
            <a:pPr algn="ctr"/>
            <a:br>
              <a:rPr lang="pt-BR" sz="3100" dirty="0"/>
            </a:br>
            <a:br>
              <a:rPr lang="pt-BR" sz="2200" dirty="0">
                <a:latin typeface="Times New Roman" panose="02020603050405020304" pitchFamily="18" charset="0"/>
                <a:cs typeface="Times New Roman" panose="02020603050405020304" pitchFamily="18" charset="0"/>
              </a:rPr>
            </a:br>
            <a:br>
              <a:rPr lang="pt-BR" sz="2400" b="1" dirty="0">
                <a:latin typeface="Times New Roman" panose="02020603050405020304" pitchFamily="18" charset="0"/>
                <a:cs typeface="Times New Roman" panose="02020603050405020304" pitchFamily="18" charset="0"/>
              </a:rPr>
            </a:br>
            <a:br>
              <a:rPr lang="pt-BR" sz="2400" b="1" dirty="0">
                <a:latin typeface="Times New Roman" panose="02020603050405020304" pitchFamily="18" charset="0"/>
                <a:cs typeface="Times New Roman" panose="02020603050405020304" pitchFamily="18" charset="0"/>
              </a:rPr>
            </a:br>
            <a:r>
              <a:rPr lang="pt-BR" sz="2400" b="1" dirty="0">
                <a:latin typeface="Times New Roman" panose="02020603050405020304" pitchFamily="18" charset="0"/>
                <a:cs typeface="Times New Roman" panose="02020603050405020304" pitchFamily="18" charset="0"/>
              </a:rPr>
              <a:t>2. </a:t>
            </a:r>
            <a:r>
              <a:rPr lang="pt-BR" sz="2400" b="1" dirty="0">
                <a:effectLst/>
                <a:latin typeface="Times New Roman" panose="02020603050405020304" pitchFamily="18" charset="0"/>
                <a:ea typeface="Calibri" panose="020F0502020204030204" pitchFamily="34" charset="0"/>
                <a:cs typeface="Times New Roman" panose="02020603050405020304" pitchFamily="18" charset="0"/>
              </a:rPr>
              <a:t>Winnicott</a:t>
            </a:r>
            <a:r>
              <a:rPr lang="pt-BR" sz="2400" b="1" dirty="0">
                <a:latin typeface="Times New Roman" panose="02020603050405020304" pitchFamily="18" charset="0"/>
                <a:ea typeface="Calibri" panose="020F0502020204030204" pitchFamily="34" charset="0"/>
                <a:cs typeface="Times New Roman" panose="02020603050405020304" pitchFamily="18" charset="0"/>
              </a:rPr>
              <a:t>: </a:t>
            </a:r>
            <a:r>
              <a:rPr lang="pt-BR" sz="2400" b="1" dirty="0">
                <a:effectLst/>
                <a:latin typeface="Times New Roman" panose="02020603050405020304" pitchFamily="18" charset="0"/>
                <a:ea typeface="Calibri" panose="020F0502020204030204" pitchFamily="34" charset="0"/>
                <a:cs typeface="Times New Roman" panose="02020603050405020304" pitchFamily="18" charset="0"/>
              </a:rPr>
              <a:t>um  psicanalisa desenvolvimentista </a:t>
            </a:r>
            <a:r>
              <a:rPr lang="pt-BR" sz="2400" b="1" dirty="0">
                <a:latin typeface="Times New Roman" panose="02020603050405020304" pitchFamily="18" charset="0"/>
                <a:ea typeface="Calibri" panose="020F0502020204030204" pitchFamily="34" charset="0"/>
                <a:cs typeface="Times New Roman" panose="02020603050405020304" pitchFamily="18" charset="0"/>
              </a:rPr>
              <a:t>focado</a:t>
            </a:r>
            <a:r>
              <a:rPr lang="pt-BR" sz="2400" b="1" dirty="0">
                <a:effectLst/>
                <a:latin typeface="Times New Roman" panose="02020603050405020304" pitchFamily="18" charset="0"/>
                <a:ea typeface="Calibri" panose="020F0502020204030204" pitchFamily="34" charset="0"/>
                <a:cs typeface="Times New Roman" panose="02020603050405020304" pitchFamily="18" charset="0"/>
              </a:rPr>
              <a:t> na análise das relações de dependência e dos modos de ser no mundo</a:t>
            </a:r>
            <a:br>
              <a:rPr lang="pt-BR" sz="2400" dirty="0">
                <a:effectLst/>
                <a:latin typeface="Times New Roman" panose="02020603050405020304" pitchFamily="18" charset="0"/>
                <a:ea typeface="Calibri" panose="020F0502020204030204" pitchFamily="34" charset="0"/>
                <a:cs typeface="Times New Roman" panose="02020603050405020304" pitchFamily="18" charset="0"/>
              </a:rPr>
            </a:br>
            <a:br>
              <a:rPr lang="pt-BR" sz="2400" dirty="0">
                <a:effectLst/>
                <a:latin typeface="Times New Roman" panose="02020603050405020304" pitchFamily="18" charset="0"/>
                <a:ea typeface="Calibri" panose="020F0502020204030204" pitchFamily="34" charset="0"/>
                <a:cs typeface="Times New Roman" panose="02020603050405020304" pitchFamily="18" charset="0"/>
              </a:rPr>
            </a:br>
            <a:br>
              <a:rPr lang="pt-BR" sz="4400" dirty="0">
                <a:effectLst/>
                <a:latin typeface="Times New Roman" panose="02020603050405020304" pitchFamily="18" charset="0"/>
                <a:ea typeface="Calibri" panose="020F0502020204030204" pitchFamily="34" charset="0"/>
                <a:cs typeface="Times New Roman" panose="02020603050405020304" pitchFamily="18" charset="0"/>
              </a:rPr>
            </a:br>
            <a:endParaRPr lang="pt-BR" dirty="0"/>
          </a:p>
        </p:txBody>
      </p:sp>
      <p:sp>
        <p:nvSpPr>
          <p:cNvPr id="3" name="Espaço Reservado para Conteúdo 2">
            <a:extLst>
              <a:ext uri="{FF2B5EF4-FFF2-40B4-BE49-F238E27FC236}">
                <a16:creationId xmlns:a16="http://schemas.microsoft.com/office/drawing/2014/main" id="{CDD16F02-61B0-A341-93F8-FC1D10B0CDF3}"/>
              </a:ext>
            </a:extLst>
          </p:cNvPr>
          <p:cNvSpPr>
            <a:spLocks noGrp="1"/>
          </p:cNvSpPr>
          <p:nvPr>
            <p:ph idx="1"/>
          </p:nvPr>
        </p:nvSpPr>
        <p:spPr/>
        <p:txBody>
          <a:bodyPr>
            <a:normAutofit/>
          </a:bodyPr>
          <a:lstStyle/>
          <a:p>
            <a:pPr marL="457200" lvl="1" indent="0">
              <a:lnSpc>
                <a:spcPct val="150000"/>
              </a:lnSpc>
              <a:buNone/>
            </a:pPr>
            <a:r>
              <a:rPr lang="pt-BR" dirty="0"/>
              <a:t>2.1 Winnicott se afirma como um desenvolvimentista</a:t>
            </a:r>
          </a:p>
          <a:p>
            <a:pPr marL="457200" lvl="1" indent="0">
              <a:lnSpc>
                <a:spcPct val="150000"/>
              </a:lnSpc>
              <a:buNone/>
            </a:pPr>
            <a:r>
              <a:rPr lang="pt-BR" dirty="0"/>
              <a:t>2.2 Winnicott descreve seu ponto de vista desenvolvimentista</a:t>
            </a:r>
          </a:p>
          <a:p>
            <a:pPr marL="457200" lvl="1" indent="0">
              <a:lnSpc>
                <a:spcPct val="150000"/>
              </a:lnSpc>
              <a:buNone/>
            </a:pPr>
            <a:r>
              <a:rPr lang="pt-BR" dirty="0"/>
              <a:t>2.3 Desenvolvimento descrito por Winnicott </a:t>
            </a:r>
          </a:p>
          <a:p>
            <a:pPr marL="457200" lvl="1" indent="0">
              <a:lnSpc>
                <a:spcPct val="150000"/>
              </a:lnSpc>
              <a:buNone/>
            </a:pPr>
            <a:r>
              <a:rPr lang="pt-BR" dirty="0"/>
              <a:t>2.4 Green reitera que Winnicott é um desenvolvimentista</a:t>
            </a:r>
          </a:p>
          <a:p>
            <a:pPr marL="457200" lvl="1" indent="0">
              <a:lnSpc>
                <a:spcPct val="150000"/>
              </a:lnSpc>
              <a:buNone/>
            </a:pPr>
            <a:r>
              <a:rPr lang="pt-BR" dirty="0"/>
              <a:t>2.5 A teoria do desenvolvimento centrada na questão da dependência</a:t>
            </a:r>
          </a:p>
        </p:txBody>
      </p:sp>
      <p:sp>
        <p:nvSpPr>
          <p:cNvPr id="4" name="Espaço Reservado para Número de Slide 3">
            <a:extLst>
              <a:ext uri="{FF2B5EF4-FFF2-40B4-BE49-F238E27FC236}">
                <a16:creationId xmlns:a16="http://schemas.microsoft.com/office/drawing/2014/main" id="{216FB2EC-E716-114E-A18F-9CDB08167B58}"/>
              </a:ext>
            </a:extLst>
          </p:cNvPr>
          <p:cNvSpPr>
            <a:spLocks noGrp="1"/>
          </p:cNvSpPr>
          <p:nvPr>
            <p:ph type="sldNum" sz="quarter" idx="12"/>
          </p:nvPr>
        </p:nvSpPr>
        <p:spPr/>
        <p:txBody>
          <a:bodyPr/>
          <a:lstStyle/>
          <a:p>
            <a:fld id="{61F70E78-D1BD-F542-A811-DDB02E846DF3}" type="slidenum">
              <a:rPr lang="pt-BR" smtClean="0"/>
              <a:t>10</a:t>
            </a:fld>
            <a:endParaRPr lang="pt-BR"/>
          </a:p>
        </p:txBody>
      </p:sp>
    </p:spTree>
    <p:extLst>
      <p:ext uri="{BB962C8B-B14F-4D97-AF65-F5344CB8AC3E}">
        <p14:creationId xmlns:p14="http://schemas.microsoft.com/office/powerpoint/2010/main" val="260971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13B24F-4651-CC4F-91E1-A5959E26F127}"/>
              </a:ext>
            </a:extLst>
          </p:cNvPr>
          <p:cNvSpPr>
            <a:spLocks noGrp="1"/>
          </p:cNvSpPr>
          <p:nvPr>
            <p:ph type="title"/>
          </p:nvPr>
        </p:nvSpPr>
        <p:spPr/>
        <p:txBody>
          <a:bodyPr>
            <a:normAutofit/>
          </a:bodyPr>
          <a:lstStyle/>
          <a:p>
            <a:pPr algn="ctr"/>
            <a:r>
              <a:rPr lang="pt-BR" sz="2800" b="1" dirty="0"/>
              <a:t>2.1 Winnicott se afirma como um desenvolvimentista</a:t>
            </a:r>
            <a:br>
              <a:rPr lang="pt-BR" dirty="0"/>
            </a:br>
            <a:endParaRPr lang="pt-BR" dirty="0"/>
          </a:p>
        </p:txBody>
      </p:sp>
      <p:sp>
        <p:nvSpPr>
          <p:cNvPr id="3" name="Espaço Reservado para Conteúdo 2">
            <a:extLst>
              <a:ext uri="{FF2B5EF4-FFF2-40B4-BE49-F238E27FC236}">
                <a16:creationId xmlns:a16="http://schemas.microsoft.com/office/drawing/2014/main" id="{63DD003B-12BA-A048-A350-C5BF4BAFEA8A}"/>
              </a:ext>
            </a:extLst>
          </p:cNvPr>
          <p:cNvSpPr>
            <a:spLocks noGrp="1"/>
          </p:cNvSpPr>
          <p:nvPr>
            <p:ph idx="1"/>
          </p:nvPr>
        </p:nvSpPr>
        <p:spPr/>
        <p:txBody>
          <a:bodyPr>
            <a:normAutofit fontScale="92500"/>
          </a:bodyPr>
          <a:lstStyle/>
          <a:p>
            <a:pPr algn="just">
              <a:lnSpc>
                <a:spcPct val="150000"/>
              </a:lnSpc>
            </a:pPr>
            <a:r>
              <a:rPr lang="pt-BR" dirty="0"/>
              <a:t>O próprio </a:t>
            </a:r>
            <a:r>
              <a:rPr lang="pt-BR" dirty="0" err="1"/>
              <a:t>Winnicott</a:t>
            </a:r>
            <a:r>
              <a:rPr lang="pt-BR" dirty="0"/>
              <a:t> se coloca como sendo um desenvolvimentista: “Vocês já devem ter percebido que, por natureza, treinamento e prática sou uma pessoa que pensa de modo </a:t>
            </a:r>
            <a:r>
              <a:rPr lang="pt-BR" dirty="0" err="1"/>
              <a:t>desenvolvimental</a:t>
            </a:r>
            <a:r>
              <a:rPr lang="pt-BR" dirty="0"/>
              <a:t>” (1984h, p. 42). Isto significa, para ele, uma preocupação com uma história emocional que, pouco a pouco, fase a fase, constrói a própria organização psíquica do ser humano, tanto em termos da contribuição dos indivíduos quanto em termos da relação destes com os outros e com o ambiente: </a:t>
            </a:r>
          </a:p>
          <a:p>
            <a:endParaRPr lang="pt-BR" dirty="0"/>
          </a:p>
        </p:txBody>
      </p:sp>
      <p:sp>
        <p:nvSpPr>
          <p:cNvPr id="4" name="Espaço Reservado para Número de Slide 3">
            <a:extLst>
              <a:ext uri="{FF2B5EF4-FFF2-40B4-BE49-F238E27FC236}">
                <a16:creationId xmlns:a16="http://schemas.microsoft.com/office/drawing/2014/main" id="{17478677-62F1-D34E-AB2B-2F4B6C5868CF}"/>
              </a:ext>
            </a:extLst>
          </p:cNvPr>
          <p:cNvSpPr>
            <a:spLocks noGrp="1"/>
          </p:cNvSpPr>
          <p:nvPr>
            <p:ph type="sldNum" sz="quarter" idx="12"/>
          </p:nvPr>
        </p:nvSpPr>
        <p:spPr/>
        <p:txBody>
          <a:bodyPr/>
          <a:lstStyle/>
          <a:p>
            <a:fld id="{61F70E78-D1BD-F542-A811-DDB02E846DF3}" type="slidenum">
              <a:rPr lang="pt-BR" smtClean="0"/>
              <a:t>11</a:t>
            </a:fld>
            <a:endParaRPr lang="pt-BR"/>
          </a:p>
        </p:txBody>
      </p:sp>
    </p:spTree>
    <p:extLst>
      <p:ext uri="{BB962C8B-B14F-4D97-AF65-F5344CB8AC3E}">
        <p14:creationId xmlns:p14="http://schemas.microsoft.com/office/powerpoint/2010/main" val="529411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29A092-1758-7A48-A87A-B1EA25BAED86}"/>
              </a:ext>
            </a:extLst>
          </p:cNvPr>
          <p:cNvSpPr>
            <a:spLocks noGrp="1"/>
          </p:cNvSpPr>
          <p:nvPr>
            <p:ph type="title"/>
          </p:nvPr>
        </p:nvSpPr>
        <p:spPr/>
        <p:txBody>
          <a:bodyPr>
            <a:normAutofit/>
          </a:bodyPr>
          <a:lstStyle/>
          <a:p>
            <a:pPr algn="ctr"/>
            <a:r>
              <a:rPr lang="pt-BR" sz="3200" b="1" dirty="0"/>
              <a:t>2.2 Winnicott descreve seu ponto de vista desenvolvimentista</a:t>
            </a:r>
          </a:p>
        </p:txBody>
      </p:sp>
      <p:sp>
        <p:nvSpPr>
          <p:cNvPr id="3" name="Espaço Reservado para Conteúdo 2">
            <a:extLst>
              <a:ext uri="{FF2B5EF4-FFF2-40B4-BE49-F238E27FC236}">
                <a16:creationId xmlns:a16="http://schemas.microsoft.com/office/drawing/2014/main" id="{F3F4ED54-5F90-754A-8234-DCD9393E4620}"/>
              </a:ext>
            </a:extLst>
          </p:cNvPr>
          <p:cNvSpPr>
            <a:spLocks noGrp="1"/>
          </p:cNvSpPr>
          <p:nvPr>
            <p:ph idx="1"/>
          </p:nvPr>
        </p:nvSpPr>
        <p:spPr/>
        <p:txBody>
          <a:bodyPr>
            <a:normAutofit fontScale="55000" lnSpcReduction="20000"/>
          </a:bodyPr>
          <a:lstStyle/>
          <a:p>
            <a:pPr algn="just">
              <a:lnSpc>
                <a:spcPct val="170000"/>
              </a:lnSpc>
            </a:pPr>
            <a:r>
              <a:rPr lang="pt-BR" dirty="0"/>
              <a:t> Quando vejo um menino ou uma menina numa carteira escolar, somando ou subtraindo, e lutando com a tabuada de multiplicação, vejo uma pessoa que já tem uma longa história em termos de processo </a:t>
            </a:r>
            <a:r>
              <a:rPr lang="pt-BR" dirty="0" err="1"/>
              <a:t>desenvolvimental</a:t>
            </a:r>
            <a:r>
              <a:rPr lang="pt-BR" dirty="0"/>
              <a:t>, e sei que pode haver deficiências, distorções no desenvolvimento ou distorções organizadas para lidar com deficiências que têm de ser aceitas, ou que deve haver uma certa precariedade no que tange ao desenvolvimento que parece ter sido conseguido. Vejo o desenvolvimento como indo em direção à independência e a significados sempre novos para o conceito de totalidade, que pode ou não se tornar um fato no future daquela criança, caso ela esteja e continue viva. Também tenho plena consciência do quanto se depende do meio ambiente, e do modo como esse meio, inicialmente importantíssimo, continua a ter significado e vai ter significado, mesmo quando o indivíduo atinge a independência, por meio de uma identificação com características ambientais, como quando uma criança cresce, se casa e cria uma nova geração de filhos, ou começa a participar da vida social e da manutenção da estrutura social. (</a:t>
            </a:r>
            <a:r>
              <a:rPr lang="pt-BR" dirty="0">
                <a:hlinkClick r:id="rId2" tooltip="Winnicott, 1984h #4943"/>
              </a:rPr>
              <a:t>Winnicott, 1984h, p. 42</a:t>
            </a:r>
            <a:r>
              <a:rPr lang="pt-BR" dirty="0"/>
              <a:t>)</a:t>
            </a:r>
          </a:p>
          <a:p>
            <a:endParaRPr lang="pt-BR" dirty="0"/>
          </a:p>
        </p:txBody>
      </p:sp>
      <p:sp>
        <p:nvSpPr>
          <p:cNvPr id="4" name="Espaço Reservado para Número de Slide 3">
            <a:extLst>
              <a:ext uri="{FF2B5EF4-FFF2-40B4-BE49-F238E27FC236}">
                <a16:creationId xmlns:a16="http://schemas.microsoft.com/office/drawing/2014/main" id="{5DA2E2C1-5B8C-7149-BCF4-D9A976451BF1}"/>
              </a:ext>
            </a:extLst>
          </p:cNvPr>
          <p:cNvSpPr>
            <a:spLocks noGrp="1"/>
          </p:cNvSpPr>
          <p:nvPr>
            <p:ph type="sldNum" sz="quarter" idx="12"/>
          </p:nvPr>
        </p:nvSpPr>
        <p:spPr/>
        <p:txBody>
          <a:bodyPr/>
          <a:lstStyle/>
          <a:p>
            <a:fld id="{61F70E78-D1BD-F542-A811-DDB02E846DF3}" type="slidenum">
              <a:rPr lang="pt-BR" smtClean="0"/>
              <a:t>12</a:t>
            </a:fld>
            <a:endParaRPr lang="pt-BR"/>
          </a:p>
        </p:txBody>
      </p:sp>
    </p:spTree>
    <p:extLst>
      <p:ext uri="{BB962C8B-B14F-4D97-AF65-F5344CB8AC3E}">
        <p14:creationId xmlns:p14="http://schemas.microsoft.com/office/powerpoint/2010/main" val="210836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287BB6-4131-5145-959C-2C80E270A7A0}"/>
              </a:ext>
            </a:extLst>
          </p:cNvPr>
          <p:cNvSpPr>
            <a:spLocks noGrp="1"/>
          </p:cNvSpPr>
          <p:nvPr>
            <p:ph type="title"/>
          </p:nvPr>
        </p:nvSpPr>
        <p:spPr/>
        <p:txBody>
          <a:bodyPr>
            <a:normAutofit/>
          </a:bodyPr>
          <a:lstStyle/>
          <a:p>
            <a:pPr algn="ctr"/>
            <a:r>
              <a:rPr lang="pt-BR" sz="2800" b="1" dirty="0"/>
              <a:t>2.3 Desenvolvimento descrito por Winnicott</a:t>
            </a:r>
          </a:p>
        </p:txBody>
      </p:sp>
      <p:sp>
        <p:nvSpPr>
          <p:cNvPr id="3" name="Espaço Reservado para Conteúdo 2">
            <a:extLst>
              <a:ext uri="{FF2B5EF4-FFF2-40B4-BE49-F238E27FC236}">
                <a16:creationId xmlns:a16="http://schemas.microsoft.com/office/drawing/2014/main" id="{34EFD727-2A1D-804D-A333-C707F0C2B49D}"/>
              </a:ext>
            </a:extLst>
          </p:cNvPr>
          <p:cNvSpPr>
            <a:spLocks noGrp="1"/>
          </p:cNvSpPr>
          <p:nvPr>
            <p:ph idx="1"/>
          </p:nvPr>
        </p:nvSpPr>
        <p:spPr/>
        <p:txBody>
          <a:bodyPr>
            <a:normAutofit fontScale="92500" lnSpcReduction="20000"/>
          </a:bodyPr>
          <a:lstStyle/>
          <a:p>
            <a:pPr algn="just">
              <a:lnSpc>
                <a:spcPct val="150000"/>
              </a:lnSpc>
            </a:pPr>
            <a:r>
              <a:rPr lang="pt-BR" dirty="0"/>
              <a:t>Ao caracterizar o desenvolvimento, em termos descritivos mais gerais, ele descreve a  linha do desenvolvimento dirigindo a alguns de seus principais acontecimentos: “Seria </a:t>
            </a:r>
            <a:r>
              <a:rPr lang="pt-BR" dirty="0" err="1"/>
              <a:t>lógico</a:t>
            </a:r>
            <a:r>
              <a:rPr lang="pt-BR" dirty="0"/>
              <a:t> descrever o desenvolvimento do ser humano desde a </a:t>
            </a:r>
            <a:r>
              <a:rPr lang="pt-BR" dirty="0" err="1"/>
              <a:t>concepção</a:t>
            </a:r>
            <a:r>
              <a:rPr lang="pt-BR" dirty="0"/>
              <a:t>, gradualmente prosseguindo </a:t>
            </a:r>
            <a:r>
              <a:rPr lang="pt-BR" dirty="0" err="1"/>
              <a:t>através</a:t>
            </a:r>
            <a:r>
              <a:rPr lang="pt-BR" dirty="0"/>
              <a:t> da vida intrauterina, o nascimento, passando em revista o bebê que aprende a andar e a </a:t>
            </a:r>
            <a:r>
              <a:rPr lang="pt-BR" dirty="0" err="1"/>
              <a:t>criança</a:t>
            </a:r>
            <a:r>
              <a:rPr lang="pt-BR" dirty="0"/>
              <a:t> em fase de </a:t>
            </a:r>
            <a:r>
              <a:rPr lang="pt-BR" dirty="0" err="1"/>
              <a:t>latência</a:t>
            </a:r>
            <a:r>
              <a:rPr lang="pt-BR" dirty="0"/>
              <a:t>, e depois o adolescente, e mais tarde </a:t>
            </a:r>
            <a:r>
              <a:rPr lang="pt-BR" dirty="0" err="1"/>
              <a:t>alcança</a:t>
            </a:r>
            <a:r>
              <a:rPr lang="pt-BR" dirty="0"/>
              <a:t> o adulto maduro, pronto para ocupar um lugar no mundo, e que depois envelhece e, afinal, morre”. (1988, p. 51) </a:t>
            </a:r>
          </a:p>
        </p:txBody>
      </p:sp>
      <p:sp>
        <p:nvSpPr>
          <p:cNvPr id="4" name="Espaço Reservado para Número de Slide 3">
            <a:extLst>
              <a:ext uri="{FF2B5EF4-FFF2-40B4-BE49-F238E27FC236}">
                <a16:creationId xmlns:a16="http://schemas.microsoft.com/office/drawing/2014/main" id="{FC80FE9A-25F8-A840-936B-59F87B4243EB}"/>
              </a:ext>
            </a:extLst>
          </p:cNvPr>
          <p:cNvSpPr>
            <a:spLocks noGrp="1"/>
          </p:cNvSpPr>
          <p:nvPr>
            <p:ph type="sldNum" sz="quarter" idx="12"/>
          </p:nvPr>
        </p:nvSpPr>
        <p:spPr/>
        <p:txBody>
          <a:bodyPr/>
          <a:lstStyle/>
          <a:p>
            <a:fld id="{61F70E78-D1BD-F542-A811-DDB02E846DF3}" type="slidenum">
              <a:rPr lang="pt-BR" smtClean="0"/>
              <a:t>13</a:t>
            </a:fld>
            <a:endParaRPr lang="pt-BR"/>
          </a:p>
        </p:txBody>
      </p:sp>
    </p:spTree>
    <p:extLst>
      <p:ext uri="{BB962C8B-B14F-4D97-AF65-F5344CB8AC3E}">
        <p14:creationId xmlns:p14="http://schemas.microsoft.com/office/powerpoint/2010/main" val="184989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72B796-7B5E-814B-9555-16B362A1E446}"/>
              </a:ext>
            </a:extLst>
          </p:cNvPr>
          <p:cNvSpPr>
            <a:spLocks noGrp="1"/>
          </p:cNvSpPr>
          <p:nvPr>
            <p:ph type="title"/>
          </p:nvPr>
        </p:nvSpPr>
        <p:spPr/>
        <p:txBody>
          <a:bodyPr>
            <a:normAutofit/>
          </a:bodyPr>
          <a:lstStyle/>
          <a:p>
            <a:pPr algn="ctr"/>
            <a:r>
              <a:rPr lang="pt-BR" sz="2800" b="1" dirty="0"/>
              <a:t>2.4 Green reitera que Winnicott é um desenvolvimentista</a:t>
            </a:r>
          </a:p>
        </p:txBody>
      </p:sp>
      <p:sp>
        <p:nvSpPr>
          <p:cNvPr id="3" name="Espaço Reservado para Conteúdo 2">
            <a:extLst>
              <a:ext uri="{FF2B5EF4-FFF2-40B4-BE49-F238E27FC236}">
                <a16:creationId xmlns:a16="http://schemas.microsoft.com/office/drawing/2014/main" id="{EE5D5CD4-56AC-1042-91C8-78A7E18F4F8A}"/>
              </a:ext>
            </a:extLst>
          </p:cNvPr>
          <p:cNvSpPr>
            <a:spLocks noGrp="1"/>
          </p:cNvSpPr>
          <p:nvPr>
            <p:ph idx="1"/>
          </p:nvPr>
        </p:nvSpPr>
        <p:spPr/>
        <p:txBody>
          <a:bodyPr/>
          <a:lstStyle/>
          <a:p>
            <a:pPr algn="just">
              <a:lnSpc>
                <a:spcPct val="150000"/>
              </a:lnSpc>
            </a:pPr>
            <a:r>
              <a:rPr lang="pt-BR" dirty="0"/>
              <a:t>Outros psicanalistas também o consideram como tendo apresentado uma teoria do desenvolvimento. “</a:t>
            </a:r>
            <a:r>
              <a:rPr lang="pt-BR" dirty="0" err="1"/>
              <a:t>Winnicott</a:t>
            </a:r>
            <a:r>
              <a:rPr lang="pt-BR" dirty="0"/>
              <a:t> foi para mim o autor com uma concepção do desenvolvimento que ultrapassa as de Freud e de Klein, acreditável e suficientemente imaginativa para se fazer aceitar” </a:t>
            </a:r>
            <a:r>
              <a:rPr lang="fr-FR" dirty="0"/>
              <a:t>(</a:t>
            </a:r>
            <a:r>
              <a:rPr lang="fr-FR" dirty="0">
                <a:hlinkClick r:id="rId2" tooltip="Green, 2010 #1416"/>
              </a:rPr>
              <a:t>Green, 2010, p. 69</a:t>
            </a:r>
            <a:r>
              <a:rPr lang="fr-FR" dirty="0"/>
              <a:t>).</a:t>
            </a:r>
            <a:endParaRPr lang="pt-BR" dirty="0"/>
          </a:p>
          <a:p>
            <a:pPr marL="0" indent="0">
              <a:buNone/>
            </a:pPr>
            <a:r>
              <a:rPr lang="fr-FR" dirty="0"/>
              <a:t>	</a:t>
            </a:r>
            <a:r>
              <a:rPr lang="pt-BR" dirty="0"/>
              <a:t> </a:t>
            </a:r>
          </a:p>
        </p:txBody>
      </p:sp>
      <p:sp>
        <p:nvSpPr>
          <p:cNvPr id="4" name="Espaço Reservado para Número de Slide 3">
            <a:extLst>
              <a:ext uri="{FF2B5EF4-FFF2-40B4-BE49-F238E27FC236}">
                <a16:creationId xmlns:a16="http://schemas.microsoft.com/office/drawing/2014/main" id="{EB01FE8E-8BEA-EA42-BCA3-E06081D67FA9}"/>
              </a:ext>
            </a:extLst>
          </p:cNvPr>
          <p:cNvSpPr>
            <a:spLocks noGrp="1"/>
          </p:cNvSpPr>
          <p:nvPr>
            <p:ph type="sldNum" sz="quarter" idx="12"/>
          </p:nvPr>
        </p:nvSpPr>
        <p:spPr/>
        <p:txBody>
          <a:bodyPr/>
          <a:lstStyle/>
          <a:p>
            <a:fld id="{61F70E78-D1BD-F542-A811-DDB02E846DF3}" type="slidenum">
              <a:rPr lang="pt-BR" smtClean="0"/>
              <a:t>14</a:t>
            </a:fld>
            <a:endParaRPr lang="pt-BR"/>
          </a:p>
        </p:txBody>
      </p:sp>
    </p:spTree>
    <p:extLst>
      <p:ext uri="{BB962C8B-B14F-4D97-AF65-F5344CB8AC3E}">
        <p14:creationId xmlns:p14="http://schemas.microsoft.com/office/powerpoint/2010/main" val="3136879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08179A-E16E-C547-9CEA-E795B53397DC}"/>
              </a:ext>
            </a:extLst>
          </p:cNvPr>
          <p:cNvSpPr>
            <a:spLocks noGrp="1"/>
          </p:cNvSpPr>
          <p:nvPr>
            <p:ph type="title"/>
          </p:nvPr>
        </p:nvSpPr>
        <p:spPr/>
        <p:txBody>
          <a:bodyPr>
            <a:normAutofit/>
          </a:bodyPr>
          <a:lstStyle/>
          <a:p>
            <a:pPr algn="ctr"/>
            <a:r>
              <a:rPr lang="pt-BR" sz="2700" b="1" dirty="0"/>
              <a:t>2.5 A teoria do desenvolvimento centrada na questão da dependência</a:t>
            </a:r>
            <a:br>
              <a:rPr lang="pt-BR" sz="2700" b="1" dirty="0"/>
            </a:br>
            <a:endParaRPr lang="pt-BR" dirty="0"/>
          </a:p>
        </p:txBody>
      </p:sp>
      <p:sp>
        <p:nvSpPr>
          <p:cNvPr id="3" name="Espaço Reservado para Conteúdo 2">
            <a:extLst>
              <a:ext uri="{FF2B5EF4-FFF2-40B4-BE49-F238E27FC236}">
                <a16:creationId xmlns:a16="http://schemas.microsoft.com/office/drawing/2014/main" id="{C11ED46F-B63A-864D-BE08-D067411A3CD1}"/>
              </a:ext>
            </a:extLst>
          </p:cNvPr>
          <p:cNvSpPr>
            <a:spLocks noGrp="1"/>
          </p:cNvSpPr>
          <p:nvPr>
            <p:ph idx="1"/>
          </p:nvPr>
        </p:nvSpPr>
        <p:spPr/>
        <p:txBody>
          <a:bodyPr>
            <a:normAutofit fontScale="70000" lnSpcReduction="20000"/>
          </a:bodyPr>
          <a:lstStyle/>
          <a:p>
            <a:pPr algn="just">
              <a:lnSpc>
                <a:spcPct val="160000"/>
              </a:lnSpc>
            </a:pPr>
            <a:r>
              <a:rPr lang="pt-BR" dirty="0"/>
              <a:t>Fundamental a tudo isso é a ideia de dependência individual, sendo a dependência o princípio quase absoluto, e alterando-se gradativamente, e de maneira ordenada, para a dependência relativa e no sentido da independência.</a:t>
            </a:r>
          </a:p>
          <a:p>
            <a:pPr lvl="0" algn="just">
              <a:lnSpc>
                <a:spcPct val="160000"/>
              </a:lnSpc>
            </a:pPr>
            <a:r>
              <a:rPr lang="pt-BR" dirty="0"/>
              <a:t>A independência não se torna absoluta e o indivíduo, visto como uma unidade autônoma nunca, de fato, é independente do meio ambiente, embora existam maneiras pelas quais, na maturidade, ele possa </a:t>
            </a:r>
            <a:r>
              <a:rPr lang="pt-BR" i="1" dirty="0"/>
              <a:t>sentir-se</a:t>
            </a:r>
            <a:r>
              <a:rPr lang="pt-BR" dirty="0"/>
              <a:t> livre e independente, tanto quanto contribua para a felicidade e para o sentimento de estar de posse de uma identidade pessoal. (1968g, p. 188)</a:t>
            </a:r>
          </a:p>
          <a:p>
            <a:pPr lvl="0" algn="just">
              <a:lnSpc>
                <a:spcPct val="160000"/>
              </a:lnSpc>
            </a:pPr>
            <a:r>
              <a:rPr lang="pt-BR" sz="2000" b="1" dirty="0" err="1"/>
              <a:t>Winnicott</a:t>
            </a:r>
            <a:r>
              <a:rPr lang="pt-BR" sz="2000" b="1" dirty="0"/>
              <a:t> 1968g: “Conceitos contemporâneos de desenvolvimento adolescente e suas implicações para a educação superior”, in </a:t>
            </a:r>
            <a:r>
              <a:rPr lang="pt-BR" sz="2000" b="1" dirty="0" err="1"/>
              <a:t>Winnicott</a:t>
            </a:r>
            <a:r>
              <a:rPr lang="pt-BR" sz="2000" b="1" dirty="0"/>
              <a:t> 1971a: </a:t>
            </a:r>
            <a:r>
              <a:rPr lang="pt-BR" sz="2000" b="1" i="1" dirty="0"/>
              <a:t>O brincar e a realidade</a:t>
            </a:r>
            <a:r>
              <a:rPr lang="pt-BR" sz="2000" b="1" dirty="0"/>
              <a:t>.</a:t>
            </a:r>
          </a:p>
          <a:p>
            <a:endParaRPr lang="pt-BR" dirty="0"/>
          </a:p>
        </p:txBody>
      </p:sp>
      <p:sp>
        <p:nvSpPr>
          <p:cNvPr id="4" name="Espaço Reservado para Número de Slide 3">
            <a:extLst>
              <a:ext uri="{FF2B5EF4-FFF2-40B4-BE49-F238E27FC236}">
                <a16:creationId xmlns:a16="http://schemas.microsoft.com/office/drawing/2014/main" id="{A99E7903-1370-4D4F-8EFA-C6C1B9BA5A81}"/>
              </a:ext>
            </a:extLst>
          </p:cNvPr>
          <p:cNvSpPr>
            <a:spLocks noGrp="1"/>
          </p:cNvSpPr>
          <p:nvPr>
            <p:ph type="sldNum" sz="quarter" idx="12"/>
          </p:nvPr>
        </p:nvSpPr>
        <p:spPr/>
        <p:txBody>
          <a:bodyPr/>
          <a:lstStyle/>
          <a:p>
            <a:fld id="{61F70E78-D1BD-F542-A811-DDB02E846DF3}" type="slidenum">
              <a:rPr lang="pt-BR" smtClean="0"/>
              <a:t>15</a:t>
            </a:fld>
            <a:endParaRPr lang="pt-BR"/>
          </a:p>
        </p:txBody>
      </p:sp>
    </p:spTree>
    <p:extLst>
      <p:ext uri="{BB962C8B-B14F-4D97-AF65-F5344CB8AC3E}">
        <p14:creationId xmlns:p14="http://schemas.microsoft.com/office/powerpoint/2010/main" val="323841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C72246-7F04-AF4F-9846-1CB53E1586D2}"/>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Proposta temática de cada aula</a:t>
            </a:r>
          </a:p>
        </p:txBody>
      </p:sp>
      <p:sp>
        <p:nvSpPr>
          <p:cNvPr id="3" name="Espaço Reservado para Conteúdo 2">
            <a:extLst>
              <a:ext uri="{FF2B5EF4-FFF2-40B4-BE49-F238E27FC236}">
                <a16:creationId xmlns:a16="http://schemas.microsoft.com/office/drawing/2014/main" id="{A507AF72-7362-4F4B-B23C-7C3DED31E936}"/>
              </a:ext>
            </a:extLst>
          </p:cNvPr>
          <p:cNvSpPr>
            <a:spLocks noGrp="1"/>
          </p:cNvSpPr>
          <p:nvPr>
            <p:ph idx="1"/>
          </p:nvPr>
        </p:nvSpPr>
        <p:spPr/>
        <p:txBody>
          <a:bodyPr>
            <a:normAutofit fontScale="47500" lnSpcReduction="20000"/>
          </a:bodyPr>
          <a:lstStyle/>
          <a:p>
            <a:pPr marL="342900" lvl="0" indent="-342900">
              <a:lnSpc>
                <a:spcPct val="160000"/>
              </a:lnSpc>
              <a:buAutoNum type="arabicPeriod"/>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Parte I. Aula 2</a:t>
            </a:r>
          </a:p>
          <a:p>
            <a:pPr marL="800100" lvl="1" indent="-342900">
              <a:lnSpc>
                <a:spcPct val="160000"/>
              </a:lnSpc>
              <a:buAutoNum type="arabicPeriod"/>
            </a:pP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Winnicott</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é um psicanalista, logo, comunga do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common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ground</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dos psicanalistas</a:t>
            </a:r>
          </a:p>
          <a:p>
            <a:pPr marL="800100" lvl="1" indent="-342900">
              <a:lnSpc>
                <a:spcPct val="160000"/>
              </a:lnSpc>
              <a:buFont typeface="+mj-lt"/>
              <a:buAutoNum type="arabicPeriod"/>
            </a:pP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Winnicott</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fez modificações importantes na </a:t>
            </a:r>
            <a:r>
              <a:rPr lang="pt-BR" sz="1800" dirty="0">
                <a:latin typeface="Times New Roman" panose="02020603050405020304" pitchFamily="18" charset="0"/>
                <a:ea typeface="Calibri" panose="020F0502020204030204" pitchFamily="34" charset="0"/>
                <a:cs typeface="Times New Roman" panose="02020603050405020304" pitchFamily="18" charset="0"/>
              </a:rPr>
              <a:t>psicanálise, </a:t>
            </a:r>
            <a:r>
              <a:rPr lang="pt-BR" sz="1800" dirty="0" err="1">
                <a:latin typeface="Times New Roman" panose="02020603050405020304" pitchFamily="18" charset="0"/>
                <a:ea typeface="Calibri" panose="020F0502020204030204" pitchFamily="34" charset="0"/>
                <a:cs typeface="Times New Roman" panose="02020603050405020304" pitchFamily="18" charset="0"/>
              </a:rPr>
              <a:t>redescrevendo</a:t>
            </a:r>
            <a:r>
              <a:rPr lang="pt-BR" sz="1800" dirty="0">
                <a:latin typeface="Times New Roman" panose="02020603050405020304" pitchFamily="18" charset="0"/>
                <a:ea typeface="Calibri" panose="020F0502020204030204" pitchFamily="34" charset="0"/>
                <a:cs typeface="Times New Roman" panose="02020603050405020304" pitchFamily="18" charset="0"/>
              </a:rPr>
              <a:t> o sentido e os referentes dos principais fundamentos da psicanálise </a:t>
            </a:r>
            <a:endParaRPr lang="pt-B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60000"/>
              </a:lnSpc>
              <a:buFont typeface="+mj-lt"/>
              <a:buAutoNum type="arabicPeriod"/>
            </a:pPr>
            <a:r>
              <a:rPr lang="pt-BR" sz="3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Parte II. Aula 3</a:t>
            </a:r>
          </a:p>
          <a:p>
            <a:pPr marL="800100" lvl="1" indent="-342900">
              <a:lnSpc>
                <a:spcPct val="160000"/>
              </a:lnSpc>
              <a:buFont typeface="+mj-lt"/>
              <a:buAutoNum type="arabicPeriod"/>
            </a:pPr>
            <a:r>
              <a:rPr lang="pt-BR" sz="3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 Psicanálise, com </a:t>
            </a:r>
            <a:r>
              <a:rPr lang="pt-BR" sz="3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Winnicott</a:t>
            </a:r>
            <a:r>
              <a:rPr lang="pt-BR" sz="3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corresponde à realização, no campo da ciência, da psicologia esperada-projetada pelo existencialismo moderno e a fenomenologia</a:t>
            </a:r>
          </a:p>
          <a:p>
            <a:pPr marL="800100" lvl="1" indent="-342900">
              <a:lnSpc>
                <a:spcPct val="160000"/>
              </a:lnSpc>
              <a:buFont typeface="+mj-lt"/>
              <a:buAutoNum type="arabicPeriod"/>
            </a:pPr>
            <a:r>
              <a:rPr lang="pt-BR" sz="3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Winnicott</a:t>
            </a:r>
            <a:r>
              <a:rPr lang="pt-BR" sz="3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um  psicanalisa desenvolvimentista </a:t>
            </a:r>
            <a:r>
              <a:rPr lang="pt-BR" sz="3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focado</a:t>
            </a:r>
            <a:r>
              <a:rPr lang="pt-BR" sz="3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na análise das relações de dependência e dos modos de ser no mundo</a:t>
            </a:r>
          </a:p>
          <a:p>
            <a:pPr marL="342900" indent="-342900">
              <a:lnSpc>
                <a:spcPct val="160000"/>
              </a:lnSpc>
              <a:buFont typeface="+mj-lt"/>
              <a:buAutoNum type="arabicPeriod"/>
            </a:pPr>
            <a:r>
              <a:rPr lang="pt-BR" sz="1800" dirty="0">
                <a:latin typeface="Times New Roman" panose="02020603050405020304" pitchFamily="18" charset="0"/>
                <a:ea typeface="Calibri" panose="020F0502020204030204" pitchFamily="34" charset="0"/>
                <a:cs typeface="Times New Roman" panose="02020603050405020304" pitchFamily="18" charset="0"/>
              </a:rPr>
              <a:t>Parte  III. Aula 4. A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teoria do desenvolvimento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socioemocional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do ponto de vista da dependência ou do desenvolvimento do SER, </a:t>
            </a:r>
            <a:r>
              <a:rPr lang="pt-BR" sz="1800" dirty="0">
                <a:latin typeface="Times New Roman" panose="02020603050405020304" pitchFamily="18" charset="0"/>
                <a:ea typeface="Calibri" panose="020F0502020204030204" pitchFamily="34" charset="0"/>
                <a:cs typeface="Times New Roman" panose="02020603050405020304" pitchFamily="18" charset="0"/>
              </a:rPr>
              <a:t>apreendida e descrita a partir de uma matriz de análise histórico-crítica </a:t>
            </a:r>
          </a:p>
          <a:p>
            <a:pPr marL="342900" indent="-342900">
              <a:lnSpc>
                <a:spcPct val="160000"/>
              </a:lnSpc>
              <a:buFont typeface="+mj-lt"/>
              <a:buAutoNum type="arabicPeriod"/>
            </a:pPr>
            <a:r>
              <a:rPr lang="pt-BR" sz="1800" dirty="0">
                <a:latin typeface="Times New Roman" panose="02020603050405020304" pitchFamily="18" charset="0"/>
                <a:cs typeface="Times New Roman" panose="02020603050405020304" pitchFamily="18" charset="0"/>
              </a:rPr>
              <a:t>Parte IV. Aula 5 a 11. Figurações do processo de desenvolvimento </a:t>
            </a:r>
            <a:r>
              <a:rPr lang="pt-BR" sz="1800" dirty="0" err="1">
                <a:latin typeface="Times New Roman" panose="02020603050405020304" pitchFamily="18" charset="0"/>
                <a:cs typeface="Times New Roman" panose="02020603050405020304" pitchFamily="18" charset="0"/>
              </a:rPr>
              <a:t>socioemocional</a:t>
            </a:r>
            <a:r>
              <a:rPr lang="pt-BR" sz="1800" dirty="0">
                <a:latin typeface="Times New Roman" panose="02020603050405020304" pitchFamily="18" charset="0"/>
                <a:cs typeface="Times New Roman" panose="02020603050405020304" pitchFamily="18" charset="0"/>
              </a:rPr>
              <a:t> do ponto de vista da Teoria do Desenvolvimento do SER</a:t>
            </a:r>
          </a:p>
          <a:p>
            <a:pPr marL="342900" indent="-342900">
              <a:lnSpc>
                <a:spcPct val="160000"/>
              </a:lnSpc>
              <a:buFont typeface="+mj-lt"/>
              <a:buAutoNum type="arabicPeriod"/>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Parte </a:t>
            </a:r>
            <a:r>
              <a:rPr lang="pt-BR" sz="1800" dirty="0">
                <a:latin typeface="Times New Roman" panose="02020603050405020304" pitchFamily="18" charset="0"/>
                <a:ea typeface="Calibri" panose="020F0502020204030204" pitchFamily="34" charset="0"/>
                <a:cs typeface="Times New Roman" panose="02020603050405020304" pitchFamily="18" charset="0"/>
              </a:rPr>
              <a:t>V</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aula 12. Atualidade e consequências das modificações feitas por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Winnicott</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na teoria e na prática psicanalítica</a:t>
            </a:r>
            <a:endParaRPr lang="pt-BR" sz="18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60000"/>
              </a:lnSpc>
              <a:buFont typeface="+mj-lt"/>
              <a:buAutoNum type="arabicPeriod"/>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Novas </a:t>
            </a:r>
            <a:r>
              <a:rPr lang="pt-BR" sz="1800" dirty="0">
                <a:latin typeface="Times New Roman" panose="02020603050405020304" pitchFamily="18" charset="0"/>
                <a:ea typeface="Calibri" panose="020F0502020204030204" pitchFamily="34" charset="0"/>
                <a:cs typeface="Times New Roman" panose="02020603050405020304" pitchFamily="18" charset="0"/>
              </a:rPr>
              <a:t>teorias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 atividade de brincar, </a:t>
            </a:r>
            <a:r>
              <a:rPr lang="pt-BR" sz="1800" dirty="0">
                <a:latin typeface="Calibri" panose="020F0502020204030204" pitchFamily="34" charset="0"/>
                <a:ea typeface="Calibri" panose="020F0502020204030204" pitchFamily="34" charset="0"/>
                <a:cs typeface="Times New Roman" panose="02020603050405020304" pitchFamily="18" charset="0"/>
              </a:rPr>
              <a:t>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agressividade, a atitude antissocial</a:t>
            </a:r>
            <a:r>
              <a:rPr lang="pt-BR" sz="1800" dirty="0">
                <a:latin typeface="Calibri" panose="020F0502020204030204" pitchFamily="34" charset="0"/>
                <a:ea typeface="Calibri" panose="020F0502020204030204" pitchFamily="34" charset="0"/>
                <a:cs typeface="Times New Roman" panose="02020603050405020304" pitchFamily="18" charset="0"/>
              </a:rPr>
              <a:t>,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origem do símbolo, a origem e a dinâmica da vida cultura</a:t>
            </a:r>
            <a:r>
              <a:rPr lang="pt-BR" sz="1800" dirty="0">
                <a:latin typeface="Calibri" panose="020F0502020204030204" pitchFamily="34" charset="0"/>
                <a:ea typeface="Calibri" panose="020F0502020204030204" pitchFamily="34" charset="0"/>
                <a:cs typeface="Times New Roman" panose="02020603050405020304" pitchFamily="18" charset="0"/>
              </a:rPr>
              <a:t>,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noção de saúde , os objetivos do tratamento psicanalítico</a:t>
            </a:r>
          </a:p>
          <a:p>
            <a:pPr marL="800100" lvl="1" indent="-342900">
              <a:lnSpc>
                <a:spcPct val="160000"/>
              </a:lnSpc>
              <a:buFont typeface="+mj-lt"/>
              <a:buAutoNum type="arabicPeriod"/>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Novas propostas para o trabalho clínico: provisão ambiental, compulsão à repetição, transferência, identidade,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adicções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self-</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harm</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CURA PELA EXPERIÊNCIA</a:t>
            </a:r>
          </a:p>
          <a:p>
            <a:endParaRPr lang="pt-BR" dirty="0"/>
          </a:p>
        </p:txBody>
      </p:sp>
      <p:sp>
        <p:nvSpPr>
          <p:cNvPr id="4" name="Espaço Reservado para Número de Slide 3">
            <a:extLst>
              <a:ext uri="{FF2B5EF4-FFF2-40B4-BE49-F238E27FC236}">
                <a16:creationId xmlns:a16="http://schemas.microsoft.com/office/drawing/2014/main" id="{8CC8D8E7-097E-494D-AD21-7B7F87B17699}"/>
              </a:ext>
            </a:extLst>
          </p:cNvPr>
          <p:cNvSpPr>
            <a:spLocks noGrp="1"/>
          </p:cNvSpPr>
          <p:nvPr>
            <p:ph type="sldNum" sz="quarter" idx="12"/>
          </p:nvPr>
        </p:nvSpPr>
        <p:spPr/>
        <p:txBody>
          <a:bodyPr/>
          <a:lstStyle/>
          <a:p>
            <a:fld id="{61F70E78-D1BD-F542-A811-DDB02E846DF3}" type="slidenum">
              <a:rPr lang="pt-BR" smtClean="0"/>
              <a:t>2</a:t>
            </a:fld>
            <a:endParaRPr lang="pt-BR"/>
          </a:p>
        </p:txBody>
      </p:sp>
    </p:spTree>
    <p:extLst>
      <p:ext uri="{BB962C8B-B14F-4D97-AF65-F5344CB8AC3E}">
        <p14:creationId xmlns:p14="http://schemas.microsoft.com/office/powerpoint/2010/main" val="140004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7F226-BD95-F741-939F-DEFFA2EBEC5D}"/>
              </a:ext>
            </a:extLst>
          </p:cNvPr>
          <p:cNvSpPr>
            <a:spLocks noGrp="1"/>
          </p:cNvSpPr>
          <p:nvPr>
            <p:ph type="title"/>
          </p:nvPr>
        </p:nvSpPr>
        <p:spPr/>
        <p:txBody>
          <a:bodyPr>
            <a:normAutofit fontScale="90000"/>
          </a:bodyPr>
          <a:lstStyle/>
          <a:p>
            <a:pPr algn="ctr"/>
            <a:br>
              <a:rPr lang="pt-BR" sz="2700" b="1" dirty="0"/>
            </a:br>
            <a:br>
              <a:rPr lang="pt-BR" sz="2700" b="1" dirty="0">
                <a:latin typeface="Times New Roman" panose="02020603050405020304" pitchFamily="18" charset="0"/>
                <a:cs typeface="Times New Roman" panose="02020603050405020304" pitchFamily="18" charset="0"/>
              </a:rPr>
            </a:br>
            <a:br>
              <a:rPr lang="pt-BR" sz="2700" b="1" dirty="0">
                <a:latin typeface="Times New Roman" panose="02020603050405020304" pitchFamily="18" charset="0"/>
                <a:cs typeface="Times New Roman" panose="02020603050405020304" pitchFamily="18" charset="0"/>
              </a:rPr>
            </a:br>
            <a:r>
              <a:rPr lang="pt-BR" sz="2700" b="1" dirty="0">
                <a:latin typeface="Times New Roman" panose="02020603050405020304" pitchFamily="18" charset="0"/>
                <a:cs typeface="Times New Roman" panose="02020603050405020304" pitchFamily="18" charset="0"/>
              </a:rPr>
              <a:t>1. </a:t>
            </a:r>
            <a:r>
              <a:rPr lang="pt-BR" sz="2700" b="1" dirty="0">
                <a:effectLst/>
                <a:latin typeface="Times New Roman" panose="02020603050405020304" pitchFamily="18" charset="0"/>
                <a:ea typeface="Calibri" panose="020F0502020204030204" pitchFamily="34" charset="0"/>
                <a:cs typeface="Times New Roman" panose="02020603050405020304" pitchFamily="18" charset="0"/>
              </a:rPr>
              <a:t>A Psicanálise, com Winnicott, corresponde à realização, no campo da ciência, da psicologia esperada-projetada  pelo existencialismo moderno e a fenomenologia </a:t>
            </a:r>
            <a:br>
              <a:rPr lang="pt-BR" sz="2700" b="1" dirty="0">
                <a:effectLst/>
                <a:latin typeface="Times New Roman" panose="02020603050405020304" pitchFamily="18" charset="0"/>
                <a:ea typeface="Calibri" panose="020F0502020204030204" pitchFamily="34" charset="0"/>
                <a:cs typeface="Times New Roman" panose="02020603050405020304" pitchFamily="18" charset="0"/>
              </a:rPr>
            </a:br>
            <a:br>
              <a:rPr lang="pt-BR" sz="4400" dirty="0">
                <a:effectLst/>
                <a:latin typeface="Times New Roman" panose="02020603050405020304" pitchFamily="18" charset="0"/>
                <a:ea typeface="Calibri" panose="020F0502020204030204" pitchFamily="34" charset="0"/>
                <a:cs typeface="Times New Roman" panose="02020603050405020304" pitchFamily="18" charset="0"/>
              </a:rPr>
            </a:br>
            <a:endParaRPr lang="pt-BR" dirty="0"/>
          </a:p>
        </p:txBody>
      </p:sp>
      <p:sp>
        <p:nvSpPr>
          <p:cNvPr id="3" name="Espaço Reservado para Conteúdo 2">
            <a:extLst>
              <a:ext uri="{FF2B5EF4-FFF2-40B4-BE49-F238E27FC236}">
                <a16:creationId xmlns:a16="http://schemas.microsoft.com/office/drawing/2014/main" id="{CDD16F02-61B0-A341-93F8-FC1D10B0CDF3}"/>
              </a:ext>
            </a:extLst>
          </p:cNvPr>
          <p:cNvSpPr>
            <a:spLocks noGrp="1"/>
          </p:cNvSpPr>
          <p:nvPr>
            <p:ph idx="1"/>
          </p:nvPr>
        </p:nvSpPr>
        <p:spPr/>
        <p:txBody>
          <a:bodyPr>
            <a:normAutofit/>
          </a:bodyPr>
          <a:lstStyle/>
          <a:p>
            <a:pPr marL="457200" lvl="1" indent="0">
              <a:lnSpc>
                <a:spcPct val="150000"/>
              </a:lnSpc>
              <a:buNone/>
            </a:pPr>
            <a:r>
              <a:rPr lang="pt-BR" sz="2000" dirty="0">
                <a:latin typeface="Times New Roman" panose="02020603050405020304" pitchFamily="18" charset="0"/>
                <a:cs typeface="Times New Roman" panose="02020603050405020304" pitchFamily="18" charset="0"/>
              </a:rPr>
              <a:t>1.1 Os temas e concepções existencialistas</a:t>
            </a:r>
          </a:p>
          <a:p>
            <a:pPr marL="457200" lvl="1" indent="0">
              <a:lnSpc>
                <a:spcPct val="150000"/>
              </a:lnSpc>
              <a:buNone/>
            </a:pPr>
            <a:r>
              <a:rPr lang="pt-BR" sz="2000" dirty="0">
                <a:latin typeface="Times New Roman" panose="02020603050405020304" pitchFamily="18" charset="0"/>
                <a:cs typeface="Times New Roman" panose="02020603050405020304" pitchFamily="18" charset="0"/>
              </a:rPr>
              <a:t>1.2 O tipo de ciência que a psicanálise é. </a:t>
            </a:r>
            <a:br>
              <a:rPr lang="pt-BR" sz="2000" dirty="0">
                <a:latin typeface="Times New Roman" panose="02020603050405020304" pitchFamily="18" charset="0"/>
                <a:cs typeface="Times New Roman" panose="02020603050405020304" pitchFamily="18" charset="0"/>
              </a:rPr>
            </a:br>
            <a:r>
              <a:rPr lang="pt-BR" sz="2000" dirty="0">
                <a:latin typeface="Times New Roman" panose="02020603050405020304" pitchFamily="18" charset="0"/>
                <a:cs typeface="Times New Roman" panose="02020603050405020304" pitchFamily="18" charset="0"/>
              </a:rPr>
              <a:t>1.3 O tipo de causalidade considerado na compreensão da </a:t>
            </a:r>
            <a:r>
              <a:rPr lang="pt-BR" sz="2000" i="1" dirty="0">
                <a:latin typeface="Times New Roman" panose="02020603050405020304" pitchFamily="18" charset="0"/>
                <a:cs typeface="Times New Roman" panose="02020603050405020304" pitchFamily="18" charset="0"/>
              </a:rPr>
              <a:t>Natureza Humana</a:t>
            </a:r>
            <a:r>
              <a:rPr lang="pt-BR" sz="2000" dirty="0">
                <a:latin typeface="Times New Roman" panose="02020603050405020304" pitchFamily="18" charset="0"/>
                <a:cs typeface="Times New Roman" panose="02020603050405020304" pitchFamily="18" charset="0"/>
              </a:rPr>
              <a:t>.</a:t>
            </a:r>
          </a:p>
          <a:p>
            <a:pPr marL="457200" lvl="1" indent="0">
              <a:lnSpc>
                <a:spcPct val="150000"/>
              </a:lnSpc>
              <a:buNone/>
            </a:pPr>
            <a:r>
              <a:rPr lang="pt-BR" sz="2000" dirty="0">
                <a:latin typeface="Times New Roman" panose="02020603050405020304" pitchFamily="18" charset="0"/>
                <a:cs typeface="Times New Roman" panose="02020603050405020304" pitchFamily="18" charset="0"/>
              </a:rPr>
              <a:t>1.4 A questão do SER como fundamento</a:t>
            </a:r>
          </a:p>
          <a:p>
            <a:pPr marL="457200" lvl="1" indent="0">
              <a:lnSpc>
                <a:spcPct val="150000"/>
              </a:lnSpc>
              <a:buNone/>
            </a:pPr>
            <a:r>
              <a:rPr lang="pt-BR" sz="2000" dirty="0">
                <a:latin typeface="Times New Roman" panose="02020603050405020304" pitchFamily="18" charset="0"/>
                <a:cs typeface="Times New Roman" panose="02020603050405020304" pitchFamily="18" charset="0"/>
              </a:rPr>
              <a:t>1.5 A teoria do desenvolvimento do SER</a:t>
            </a:r>
          </a:p>
        </p:txBody>
      </p:sp>
      <p:sp>
        <p:nvSpPr>
          <p:cNvPr id="4" name="Espaço Reservado para Número de Slide 3">
            <a:extLst>
              <a:ext uri="{FF2B5EF4-FFF2-40B4-BE49-F238E27FC236}">
                <a16:creationId xmlns:a16="http://schemas.microsoft.com/office/drawing/2014/main" id="{216FB2EC-E716-114E-A18F-9CDB08167B58}"/>
              </a:ext>
            </a:extLst>
          </p:cNvPr>
          <p:cNvSpPr>
            <a:spLocks noGrp="1"/>
          </p:cNvSpPr>
          <p:nvPr>
            <p:ph type="sldNum" sz="quarter" idx="12"/>
          </p:nvPr>
        </p:nvSpPr>
        <p:spPr/>
        <p:txBody>
          <a:bodyPr/>
          <a:lstStyle/>
          <a:p>
            <a:fld id="{61F70E78-D1BD-F542-A811-DDB02E846DF3}" type="slidenum">
              <a:rPr lang="pt-BR" smtClean="0"/>
              <a:t>3</a:t>
            </a:fld>
            <a:endParaRPr lang="pt-BR"/>
          </a:p>
        </p:txBody>
      </p:sp>
    </p:spTree>
    <p:extLst>
      <p:ext uri="{BB962C8B-B14F-4D97-AF65-F5344CB8AC3E}">
        <p14:creationId xmlns:p14="http://schemas.microsoft.com/office/powerpoint/2010/main" val="269599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FADBEB-5C0A-3F42-95C3-8CD9FBE26E65}"/>
              </a:ext>
            </a:extLst>
          </p:cNvPr>
          <p:cNvSpPr>
            <a:spLocks noGrp="1"/>
          </p:cNvSpPr>
          <p:nvPr>
            <p:ph type="title"/>
          </p:nvPr>
        </p:nvSpPr>
        <p:spPr/>
        <p:txBody>
          <a:bodyPr/>
          <a:lstStyle/>
          <a:p>
            <a:pPr algn="ctr"/>
            <a:r>
              <a:rPr lang="pt-BR" sz="2800" b="1" dirty="0">
                <a:latin typeface="Times New Roman" panose="02020603050405020304" pitchFamily="18" charset="0"/>
                <a:cs typeface="Times New Roman" panose="02020603050405020304" pitchFamily="18" charset="0"/>
              </a:rPr>
              <a:t>1.1 Os temas e concepções existencialistas</a:t>
            </a:r>
            <a:br>
              <a:rPr lang="pt-BR" dirty="0"/>
            </a:br>
            <a:endParaRPr lang="pt-BR" dirty="0"/>
          </a:p>
        </p:txBody>
      </p:sp>
      <p:sp>
        <p:nvSpPr>
          <p:cNvPr id="3" name="Espaço Reservado para Conteúdo 2">
            <a:extLst>
              <a:ext uri="{FF2B5EF4-FFF2-40B4-BE49-F238E27FC236}">
                <a16:creationId xmlns:a16="http://schemas.microsoft.com/office/drawing/2014/main" id="{A6389531-E168-0745-83E6-1006305E3F5E}"/>
              </a:ext>
            </a:extLst>
          </p:cNvPr>
          <p:cNvSpPr>
            <a:spLocks noGrp="1"/>
          </p:cNvSpPr>
          <p:nvPr>
            <p:ph idx="1"/>
          </p:nvPr>
        </p:nvSpPr>
        <p:spPr/>
        <p:txBody>
          <a:bodyPr>
            <a:normAutofit fontScale="70000" lnSpcReduction="20000"/>
          </a:bodyPr>
          <a:lstStyle/>
          <a:p>
            <a:pPr>
              <a:lnSpc>
                <a:spcPct val="150000"/>
              </a:lnSpc>
            </a:pPr>
            <a:r>
              <a:rPr lang="pt-BR" i="1" dirty="0"/>
              <a:t>SER e continuidade de ser, criatividade, espontaneidade</a:t>
            </a:r>
          </a:p>
          <a:p>
            <a:pPr>
              <a:lnSpc>
                <a:spcPct val="150000"/>
              </a:lnSpc>
            </a:pPr>
            <a:r>
              <a:rPr lang="pt-BR" i="1" dirty="0"/>
              <a:t>verdadeiro e falso self, </a:t>
            </a:r>
          </a:p>
          <a:p>
            <a:pPr>
              <a:lnSpc>
                <a:spcPct val="150000"/>
              </a:lnSpc>
            </a:pPr>
            <a:r>
              <a:rPr lang="pt-BR" i="1" dirty="0"/>
              <a:t>Brincar, o paradoxo de criar e encontrar o objeto, </a:t>
            </a:r>
          </a:p>
          <a:p>
            <a:pPr>
              <a:lnSpc>
                <a:spcPct val="150000"/>
              </a:lnSpc>
            </a:pPr>
            <a:r>
              <a:rPr lang="pt-BR" i="1" dirty="0"/>
              <a:t>Ambiente</a:t>
            </a:r>
          </a:p>
          <a:p>
            <a:pPr>
              <a:lnSpc>
                <a:spcPct val="150000"/>
              </a:lnSpc>
            </a:pPr>
            <a:r>
              <a:rPr lang="pt-BR" i="1" dirty="0"/>
              <a:t>a dependência </a:t>
            </a:r>
            <a:r>
              <a:rPr lang="pt-BR" i="1" dirty="0">
                <a:sym typeface="Wingdings" pitchFamily="2" charset="2"/>
              </a:rPr>
              <a:t> SER-COM</a:t>
            </a:r>
          </a:p>
          <a:p>
            <a:pPr>
              <a:lnSpc>
                <a:spcPct val="150000"/>
              </a:lnSpc>
            </a:pPr>
            <a:r>
              <a:rPr lang="pt-BR" i="1" dirty="0"/>
              <a:t>elaboração imaginativa</a:t>
            </a:r>
          </a:p>
          <a:p>
            <a:pPr>
              <a:lnSpc>
                <a:spcPct val="150000"/>
              </a:lnSpc>
            </a:pPr>
            <a:r>
              <a:rPr lang="pt-BR" i="1" dirty="0"/>
              <a:t>lugar em que vivemos</a:t>
            </a:r>
          </a:p>
          <a:p>
            <a:pPr>
              <a:lnSpc>
                <a:spcPct val="150000"/>
              </a:lnSpc>
            </a:pPr>
            <a:r>
              <a:rPr lang="pt-BR" i="1" dirty="0"/>
              <a:t>Modo de teorização não metafísico</a:t>
            </a:r>
          </a:p>
        </p:txBody>
      </p:sp>
      <p:sp>
        <p:nvSpPr>
          <p:cNvPr id="4" name="Espaço Reservado para Número de Slide 3">
            <a:extLst>
              <a:ext uri="{FF2B5EF4-FFF2-40B4-BE49-F238E27FC236}">
                <a16:creationId xmlns:a16="http://schemas.microsoft.com/office/drawing/2014/main" id="{88F4BDC2-050D-5B4A-85EC-256A5BD9FFF7}"/>
              </a:ext>
            </a:extLst>
          </p:cNvPr>
          <p:cNvSpPr>
            <a:spLocks noGrp="1"/>
          </p:cNvSpPr>
          <p:nvPr>
            <p:ph type="sldNum" sz="quarter" idx="12"/>
          </p:nvPr>
        </p:nvSpPr>
        <p:spPr/>
        <p:txBody>
          <a:bodyPr/>
          <a:lstStyle/>
          <a:p>
            <a:fld id="{61F70E78-D1BD-F542-A811-DDB02E846DF3}" type="slidenum">
              <a:rPr lang="pt-BR" smtClean="0"/>
              <a:t>4</a:t>
            </a:fld>
            <a:endParaRPr lang="pt-BR"/>
          </a:p>
        </p:txBody>
      </p:sp>
    </p:spTree>
    <p:extLst>
      <p:ext uri="{BB962C8B-B14F-4D97-AF65-F5344CB8AC3E}">
        <p14:creationId xmlns:p14="http://schemas.microsoft.com/office/powerpoint/2010/main" val="407063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893EB9-92EE-674C-BD59-5B1D404772D3}"/>
              </a:ext>
            </a:extLst>
          </p:cNvPr>
          <p:cNvSpPr>
            <a:spLocks noGrp="1"/>
          </p:cNvSpPr>
          <p:nvPr>
            <p:ph type="title"/>
          </p:nvPr>
        </p:nvSpPr>
        <p:spPr/>
        <p:txBody>
          <a:bodyPr>
            <a:normAutofit fontScale="90000"/>
          </a:bodyPr>
          <a:lstStyle/>
          <a:p>
            <a:pPr algn="ctr"/>
            <a:br>
              <a:rPr lang="pt-BR" sz="2700" b="1" dirty="0"/>
            </a:br>
            <a:r>
              <a:rPr lang="pt-BR" sz="2700" b="1" dirty="0"/>
              <a:t>1.2 O tipo de ciência que a psicanálise é. </a:t>
            </a:r>
            <a:br>
              <a:rPr lang="pt-BR" sz="2700" b="1" dirty="0"/>
            </a:br>
            <a:r>
              <a:rPr lang="pt-BR" sz="2700" b="1" dirty="0"/>
              <a:t>O tipo de causalidade considerado na compreensão da </a:t>
            </a:r>
            <a:r>
              <a:rPr lang="pt-BR" sz="2700" b="1" i="1" dirty="0"/>
              <a:t>Natureza Humana</a:t>
            </a:r>
            <a:r>
              <a:rPr lang="pt-BR" sz="2700" b="1" dirty="0"/>
              <a:t>.</a:t>
            </a:r>
            <a:br>
              <a:rPr lang="pt-BR" dirty="0"/>
            </a:br>
            <a:endParaRPr lang="pt-BR" dirty="0"/>
          </a:p>
        </p:txBody>
      </p:sp>
      <p:sp>
        <p:nvSpPr>
          <p:cNvPr id="3" name="Espaço Reservado para Conteúdo 2">
            <a:extLst>
              <a:ext uri="{FF2B5EF4-FFF2-40B4-BE49-F238E27FC236}">
                <a16:creationId xmlns:a16="http://schemas.microsoft.com/office/drawing/2014/main" id="{7BE277D7-E192-274D-8A7C-86335F0000E6}"/>
              </a:ext>
            </a:extLst>
          </p:cNvPr>
          <p:cNvSpPr>
            <a:spLocks noGrp="1"/>
          </p:cNvSpPr>
          <p:nvPr>
            <p:ph idx="1"/>
          </p:nvPr>
        </p:nvSpPr>
        <p:spPr/>
        <p:txBody>
          <a:bodyPr>
            <a:normAutofit fontScale="32500" lnSpcReduction="20000"/>
          </a:bodyPr>
          <a:lstStyle/>
          <a:p>
            <a:pPr algn="just">
              <a:lnSpc>
                <a:spcPct val="160000"/>
              </a:lnSpc>
            </a:pPr>
            <a:r>
              <a:rPr lang="pt-BR" sz="5200" dirty="0"/>
              <a:t>“não existe nenhuma teoria dos estados emocionais e da saúde, dos distúrbios da personalidade e das excentricidades do comportamento que não seja baseie em algum pressuposto determinista” (1984e, p. 229; tr. br., p. 238)</a:t>
            </a:r>
          </a:p>
          <a:p>
            <a:pPr algn="just">
              <a:lnSpc>
                <a:spcPct val="160000"/>
              </a:lnSpc>
            </a:pPr>
            <a:r>
              <a:rPr lang="pt-BR" sz="5200" dirty="0"/>
              <a:t>A dinâmica é o processo de crescimento, sendo este herdado por cada  indivíduo. Toma-se como certo, aqui, o meio ambiente </a:t>
            </a:r>
            <a:r>
              <a:rPr lang="pt-BR" sz="5200" dirty="0" err="1"/>
              <a:t>facilitante</a:t>
            </a:r>
            <a:r>
              <a:rPr lang="pt-BR" sz="5200" dirty="0"/>
              <a:t> e suficientemente bom, que, no início do crescimento e desenvolvimento de cada indivíduo, constitui um </a:t>
            </a:r>
            <a:r>
              <a:rPr lang="pt-BR" sz="5200" i="1" dirty="0" err="1"/>
              <a:t>sine</a:t>
            </a:r>
            <a:r>
              <a:rPr lang="pt-BR" sz="5200" i="1" dirty="0"/>
              <a:t> </a:t>
            </a:r>
            <a:r>
              <a:rPr lang="pt-BR" sz="5200" i="1" dirty="0" err="1"/>
              <a:t>qua</a:t>
            </a:r>
            <a:r>
              <a:rPr lang="pt-BR" sz="5200" i="1" dirty="0"/>
              <a:t> non</a:t>
            </a:r>
            <a:r>
              <a:rPr lang="pt-BR" sz="5200" dirty="0"/>
              <a:t>. Ha genes que determinam padrões, e uma tendência herdada a crescer e a alcançar a maturidade; entretanto, nada se realiza no crescimento emocional, sem que esteja em conjunção à provisão ambiental, que tem de ser suficientemente boa. Observe-se que a palavra 'perfeito' não figura nesse enunciado; a perfeição é própria das máquinas,  e as imperfeições, características da adaptação humana à necessidade, constituem qualidade essencial do meio ambiente que facilita. (1968g, p. 188)</a:t>
            </a:r>
          </a:p>
          <a:p>
            <a:endParaRPr lang="pt-BR" dirty="0"/>
          </a:p>
        </p:txBody>
      </p:sp>
      <p:sp>
        <p:nvSpPr>
          <p:cNvPr id="4" name="Espaço Reservado para Número de Slide 3">
            <a:extLst>
              <a:ext uri="{FF2B5EF4-FFF2-40B4-BE49-F238E27FC236}">
                <a16:creationId xmlns:a16="http://schemas.microsoft.com/office/drawing/2014/main" id="{244CA675-9FCE-AB41-A127-7DB6631A6514}"/>
              </a:ext>
            </a:extLst>
          </p:cNvPr>
          <p:cNvSpPr>
            <a:spLocks noGrp="1"/>
          </p:cNvSpPr>
          <p:nvPr>
            <p:ph type="sldNum" sz="quarter" idx="12"/>
          </p:nvPr>
        </p:nvSpPr>
        <p:spPr/>
        <p:txBody>
          <a:bodyPr/>
          <a:lstStyle/>
          <a:p>
            <a:fld id="{61F70E78-D1BD-F542-A811-DDB02E846DF3}" type="slidenum">
              <a:rPr lang="pt-BR" smtClean="0"/>
              <a:t>5</a:t>
            </a:fld>
            <a:endParaRPr lang="pt-BR"/>
          </a:p>
        </p:txBody>
      </p:sp>
    </p:spTree>
    <p:extLst>
      <p:ext uri="{BB962C8B-B14F-4D97-AF65-F5344CB8AC3E}">
        <p14:creationId xmlns:p14="http://schemas.microsoft.com/office/powerpoint/2010/main" val="4163697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8C355F-6AC0-D78F-5EF3-5E612815AC83}"/>
              </a:ext>
            </a:extLst>
          </p:cNvPr>
          <p:cNvSpPr>
            <a:spLocks noGrp="1"/>
          </p:cNvSpPr>
          <p:nvPr>
            <p:ph type="title"/>
          </p:nvPr>
        </p:nvSpPr>
        <p:spPr/>
        <p:txBody>
          <a:bodyPr/>
          <a:lstStyle/>
          <a:p>
            <a:r>
              <a:rPr lang="pt-BR" sz="4400" dirty="0">
                <a:latin typeface="Times New Roman" panose="02020603050405020304" pitchFamily="18" charset="0"/>
                <a:cs typeface="Times New Roman" panose="02020603050405020304" pitchFamily="18" charset="0"/>
              </a:rPr>
              <a:t>1.3 O tipo de causalidade considerado na compreensão da </a:t>
            </a:r>
            <a:r>
              <a:rPr lang="pt-BR" sz="4400" i="1" dirty="0">
                <a:latin typeface="Times New Roman" panose="02020603050405020304" pitchFamily="18" charset="0"/>
                <a:cs typeface="Times New Roman" panose="02020603050405020304" pitchFamily="18" charset="0"/>
              </a:rPr>
              <a:t>Natureza Humana</a:t>
            </a:r>
            <a:r>
              <a:rPr lang="pt-BR" sz="4400" dirty="0">
                <a:latin typeface="Times New Roman" panose="02020603050405020304" pitchFamily="18" charset="0"/>
                <a:cs typeface="Times New Roman" panose="02020603050405020304" pitchFamily="18" charset="0"/>
              </a:rPr>
              <a:t>.</a:t>
            </a:r>
            <a:endParaRPr lang="pt-BR" dirty="0"/>
          </a:p>
        </p:txBody>
      </p:sp>
      <p:sp>
        <p:nvSpPr>
          <p:cNvPr id="3" name="Espaço Reservado para Conteúdo 2">
            <a:extLst>
              <a:ext uri="{FF2B5EF4-FFF2-40B4-BE49-F238E27FC236}">
                <a16:creationId xmlns:a16="http://schemas.microsoft.com/office/drawing/2014/main" id="{EE5E17F1-1849-0704-28E1-5EE8C2240462}"/>
              </a:ext>
            </a:extLst>
          </p:cNvPr>
          <p:cNvSpPr>
            <a:spLocks noGrp="1"/>
          </p:cNvSpPr>
          <p:nvPr>
            <p:ph idx="1"/>
          </p:nvPr>
        </p:nvSpPr>
        <p:spPr/>
        <p:txBody>
          <a:bodyPr/>
          <a:lstStyle/>
          <a:p>
            <a:endParaRPr lang="pt-BR"/>
          </a:p>
        </p:txBody>
      </p:sp>
      <p:sp>
        <p:nvSpPr>
          <p:cNvPr id="4" name="Espaço Reservado para Número de Slide 3">
            <a:extLst>
              <a:ext uri="{FF2B5EF4-FFF2-40B4-BE49-F238E27FC236}">
                <a16:creationId xmlns:a16="http://schemas.microsoft.com/office/drawing/2014/main" id="{B0AA5E8D-7A26-EFD1-0CAD-7CB99D050F7E}"/>
              </a:ext>
            </a:extLst>
          </p:cNvPr>
          <p:cNvSpPr>
            <a:spLocks noGrp="1"/>
          </p:cNvSpPr>
          <p:nvPr>
            <p:ph type="sldNum" sz="quarter" idx="12"/>
          </p:nvPr>
        </p:nvSpPr>
        <p:spPr/>
        <p:txBody>
          <a:bodyPr/>
          <a:lstStyle/>
          <a:p>
            <a:fld id="{61F70E78-D1BD-F542-A811-DDB02E846DF3}" type="slidenum">
              <a:rPr lang="pt-BR" smtClean="0"/>
              <a:t>6</a:t>
            </a:fld>
            <a:endParaRPr lang="pt-BR"/>
          </a:p>
        </p:txBody>
      </p:sp>
    </p:spTree>
    <p:extLst>
      <p:ext uri="{BB962C8B-B14F-4D97-AF65-F5344CB8AC3E}">
        <p14:creationId xmlns:p14="http://schemas.microsoft.com/office/powerpoint/2010/main" val="4234727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FADF0A-ADBD-4E41-911C-989E58DAEC62}"/>
              </a:ext>
            </a:extLst>
          </p:cNvPr>
          <p:cNvSpPr>
            <a:spLocks noGrp="1"/>
          </p:cNvSpPr>
          <p:nvPr>
            <p:ph type="title"/>
          </p:nvPr>
        </p:nvSpPr>
        <p:spPr/>
        <p:txBody>
          <a:bodyPr>
            <a:normAutofit/>
          </a:bodyPr>
          <a:lstStyle/>
          <a:p>
            <a:pPr algn="ctr"/>
            <a:r>
              <a:rPr lang="pt-BR" sz="2400" b="1" dirty="0">
                <a:latin typeface="Times New Roman" panose="02020603050405020304" pitchFamily="18" charset="0"/>
                <a:cs typeface="Times New Roman" panose="02020603050405020304" pitchFamily="18" charset="0"/>
              </a:rPr>
              <a:t>1.4 A questão do ser como fundamento</a:t>
            </a:r>
          </a:p>
        </p:txBody>
      </p:sp>
      <p:sp>
        <p:nvSpPr>
          <p:cNvPr id="3" name="Espaço Reservado para Conteúdo 2">
            <a:extLst>
              <a:ext uri="{FF2B5EF4-FFF2-40B4-BE49-F238E27FC236}">
                <a16:creationId xmlns:a16="http://schemas.microsoft.com/office/drawing/2014/main" id="{45D0AADA-7949-1D49-A0AA-031564076D16}"/>
              </a:ext>
            </a:extLst>
          </p:cNvPr>
          <p:cNvSpPr>
            <a:spLocks noGrp="1"/>
          </p:cNvSpPr>
          <p:nvPr>
            <p:ph idx="1"/>
          </p:nvPr>
        </p:nvSpPr>
        <p:spPr/>
        <p:txBody>
          <a:bodyPr>
            <a:normAutofit fontScale="55000" lnSpcReduction="20000"/>
          </a:bodyPr>
          <a:lstStyle/>
          <a:p>
            <a:pPr marL="0" indent="0">
              <a:lnSpc>
                <a:spcPct val="160000"/>
              </a:lnSpc>
              <a:buNone/>
            </a:pPr>
            <a:r>
              <a:rPr lang="pt-BR" sz="2800" b="1" dirty="0">
                <a:latin typeface="Times New Roman" panose="02020603050405020304" pitchFamily="18" charset="0"/>
                <a:cs typeface="Times New Roman" panose="02020603050405020304" pitchFamily="18" charset="0"/>
              </a:rPr>
              <a:t>ONTOLOGIA: a substituição do fundamento pulsional do aparelho psíquico para o fundamento existencial da natureza humana em termos de ser e continuar a ser. </a:t>
            </a:r>
          </a:p>
          <a:p>
            <a:pPr algn="just">
              <a:lnSpc>
                <a:spcPct val="160000"/>
              </a:lnSpc>
            </a:pPr>
            <a:r>
              <a:rPr lang="pt-BR" dirty="0"/>
              <a:t>Gostaria de postular um estado de ser que é um fato no bebê normal, antes do nascimento e logo depois. Esse estado de ser pertence ao bebê, e não ao observador. A continuidade do ser significa saúde. Se tomarmos como analogia uma bolha, podemos dizer que quando a pressão externa está adaptada à pressão interna, a bolha pode seguir existindo. Se estivéssemos falando de um bebê humano, diríamos “sendo”. Se por outro lado, a pressão no exterior da bolha for maior ou menor do que aquela em seu interior, a bolha passará a reagir à intrusão. Ela se modifica como reação a uma mudança no ambiente, e não a partir de um impulso próprio. Em termos do animal humano, isto significa uma interrupção no ser, e o lugar do ser é substituído pela reação à intrusão. Cessada a intrusão, a reação também desaparece e pode haver, então, um retorno ao ser. </a:t>
            </a:r>
          </a:p>
          <a:p>
            <a:pPr algn="just">
              <a:lnSpc>
                <a:spcPct val="160000"/>
              </a:lnSpc>
            </a:pPr>
            <a:r>
              <a:rPr lang="en-US" dirty="0"/>
              <a:t>(Winnicott, 1988, CW 11, p. 144)</a:t>
            </a:r>
            <a:endParaRPr lang="pt-BR" dirty="0"/>
          </a:p>
          <a:p>
            <a:endParaRPr lang="pt-BR" dirty="0"/>
          </a:p>
        </p:txBody>
      </p:sp>
      <p:sp>
        <p:nvSpPr>
          <p:cNvPr id="4" name="Espaço Reservado para Número de Slide 3">
            <a:extLst>
              <a:ext uri="{FF2B5EF4-FFF2-40B4-BE49-F238E27FC236}">
                <a16:creationId xmlns:a16="http://schemas.microsoft.com/office/drawing/2014/main" id="{93A53A69-6A57-674A-ACF3-1C5AE93458DD}"/>
              </a:ext>
            </a:extLst>
          </p:cNvPr>
          <p:cNvSpPr>
            <a:spLocks noGrp="1"/>
          </p:cNvSpPr>
          <p:nvPr>
            <p:ph type="sldNum" sz="quarter" idx="12"/>
          </p:nvPr>
        </p:nvSpPr>
        <p:spPr/>
        <p:txBody>
          <a:bodyPr/>
          <a:lstStyle/>
          <a:p>
            <a:fld id="{61F70E78-D1BD-F542-A811-DDB02E846DF3}" type="slidenum">
              <a:rPr lang="pt-BR" smtClean="0"/>
              <a:t>7</a:t>
            </a:fld>
            <a:endParaRPr lang="pt-BR"/>
          </a:p>
        </p:txBody>
      </p:sp>
    </p:spTree>
    <p:extLst>
      <p:ext uri="{BB962C8B-B14F-4D97-AF65-F5344CB8AC3E}">
        <p14:creationId xmlns:p14="http://schemas.microsoft.com/office/powerpoint/2010/main" val="971166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5304D1-3F6B-7C4E-805A-171F3FAC2623}"/>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TELOS</a:t>
            </a:r>
          </a:p>
        </p:txBody>
      </p:sp>
      <p:sp>
        <p:nvSpPr>
          <p:cNvPr id="3" name="Espaço Reservado para Conteúdo 2">
            <a:extLst>
              <a:ext uri="{FF2B5EF4-FFF2-40B4-BE49-F238E27FC236}">
                <a16:creationId xmlns:a16="http://schemas.microsoft.com/office/drawing/2014/main" id="{49A5846E-1164-1846-9A92-B7DC97DE9ED2}"/>
              </a:ext>
            </a:extLst>
          </p:cNvPr>
          <p:cNvSpPr>
            <a:spLocks noGrp="1"/>
          </p:cNvSpPr>
          <p:nvPr>
            <p:ph idx="1"/>
          </p:nvPr>
        </p:nvSpPr>
        <p:spPr/>
        <p:txBody>
          <a:bodyPr>
            <a:normAutofit fontScale="92500" lnSpcReduction="20000"/>
          </a:bodyPr>
          <a:lstStyle/>
          <a:p>
            <a:pPr algn="just">
              <a:lnSpc>
                <a:spcPct val="150000"/>
              </a:lnSpc>
            </a:pPr>
            <a:r>
              <a:rPr lang="pt-BR" sz="2800" dirty="0">
                <a:effectLst/>
                <a:latin typeface="Times New Roman" panose="02020603050405020304" pitchFamily="18" charset="0"/>
                <a:ea typeface="Times New Roman" panose="02020603050405020304" pitchFamily="18" charset="0"/>
              </a:rPr>
              <a:t>A vida de um indivíduo são se caracteriza mais por medos, sentimentos conflitantes, dúvidas, frustrações do que por seus aspectos positivos. O essencial é que o homem ou a mulher se sintam </a:t>
            </a:r>
            <a:r>
              <a:rPr lang="pt-BR" sz="2800" i="1" dirty="0">
                <a:effectLst/>
                <a:latin typeface="Times New Roman" panose="02020603050405020304" pitchFamily="18" charset="0"/>
                <a:ea typeface="Times New Roman" panose="02020603050405020304" pitchFamily="18" charset="0"/>
              </a:rPr>
              <a:t>vivendo sua própria vida</a:t>
            </a:r>
            <a:r>
              <a:rPr lang="pt-BR" sz="2800" dirty="0">
                <a:effectLst/>
                <a:latin typeface="Times New Roman" panose="02020603050405020304" pitchFamily="18" charset="0"/>
                <a:ea typeface="Times New Roman" panose="02020603050405020304" pitchFamily="18" charset="0"/>
              </a:rPr>
              <a:t>, responsabilizando-se por suas ações ou inações, sentindo-se capazes de atribuírem a si o mérito de um sucesso ou a responsabilidade de um fracasso. Pode-se dizer, em suma, que o indivíduo saiu da dependência para entrar na independência ou autonomia. </a:t>
            </a:r>
            <a:r>
              <a:rPr lang="en-US" sz="2800" dirty="0">
                <a:effectLst/>
                <a:latin typeface="Times New Roman" panose="02020603050405020304" pitchFamily="18" charset="0"/>
                <a:ea typeface="Times New Roman" panose="02020603050405020304" pitchFamily="18" charset="0"/>
              </a:rPr>
              <a:t>(1971f, CW 8, pp. 69-70; ENG, p. 27; PORT, p. 10) </a:t>
            </a:r>
            <a:endParaRPr lang="pt-BR" sz="2800" dirty="0">
              <a:effectLst/>
              <a:latin typeface="Times New Roman" panose="02020603050405020304" pitchFamily="18" charset="0"/>
              <a:ea typeface="Times New Roman" panose="02020603050405020304" pitchFamily="18" charset="0"/>
            </a:endParaRPr>
          </a:p>
          <a:p>
            <a:endParaRPr lang="pt-BR" dirty="0"/>
          </a:p>
        </p:txBody>
      </p:sp>
      <p:sp>
        <p:nvSpPr>
          <p:cNvPr id="4" name="Espaço Reservado para Número de Slide 3">
            <a:extLst>
              <a:ext uri="{FF2B5EF4-FFF2-40B4-BE49-F238E27FC236}">
                <a16:creationId xmlns:a16="http://schemas.microsoft.com/office/drawing/2014/main" id="{4FD84DB6-51C5-CD41-9CA9-8289873CB9FE}"/>
              </a:ext>
            </a:extLst>
          </p:cNvPr>
          <p:cNvSpPr>
            <a:spLocks noGrp="1"/>
          </p:cNvSpPr>
          <p:nvPr>
            <p:ph type="sldNum" sz="quarter" idx="12"/>
          </p:nvPr>
        </p:nvSpPr>
        <p:spPr/>
        <p:txBody>
          <a:bodyPr/>
          <a:lstStyle/>
          <a:p>
            <a:fld id="{61F70E78-D1BD-F542-A811-DDB02E846DF3}" type="slidenum">
              <a:rPr lang="pt-BR" smtClean="0"/>
              <a:t>8</a:t>
            </a:fld>
            <a:endParaRPr lang="pt-BR"/>
          </a:p>
        </p:txBody>
      </p:sp>
    </p:spTree>
    <p:extLst>
      <p:ext uri="{BB962C8B-B14F-4D97-AF65-F5344CB8AC3E}">
        <p14:creationId xmlns:p14="http://schemas.microsoft.com/office/powerpoint/2010/main" val="3497829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3BE5BA-62BD-6C43-9838-713162DFBB9D}"/>
              </a:ext>
            </a:extLst>
          </p:cNvPr>
          <p:cNvSpPr>
            <a:spLocks noGrp="1"/>
          </p:cNvSpPr>
          <p:nvPr>
            <p:ph type="title"/>
          </p:nvPr>
        </p:nvSpPr>
        <p:spPr/>
        <p:txBody>
          <a:bodyPr/>
          <a:lstStyle/>
          <a:p>
            <a:r>
              <a:rPr lang="pt-BR" sz="4400" dirty="0">
                <a:latin typeface="Times New Roman" panose="02020603050405020304" pitchFamily="18" charset="0"/>
                <a:cs typeface="Times New Roman" panose="02020603050405020304" pitchFamily="18" charset="0"/>
              </a:rPr>
              <a:t>1.5 A teoria do desenvolvimento do SER</a:t>
            </a:r>
            <a:endParaRPr lang="pt-BR" dirty="0"/>
          </a:p>
        </p:txBody>
      </p:sp>
      <p:sp>
        <p:nvSpPr>
          <p:cNvPr id="3" name="Espaço Reservado para Conteúdo 2">
            <a:extLst>
              <a:ext uri="{FF2B5EF4-FFF2-40B4-BE49-F238E27FC236}">
                <a16:creationId xmlns:a16="http://schemas.microsoft.com/office/drawing/2014/main" id="{11990E97-9989-B442-A721-58B24C84C410}"/>
              </a:ext>
            </a:extLst>
          </p:cNvPr>
          <p:cNvSpPr>
            <a:spLocks noGrp="1"/>
          </p:cNvSpPr>
          <p:nvPr>
            <p:ph idx="1"/>
          </p:nvPr>
        </p:nvSpPr>
        <p:spPr/>
        <p:txBody>
          <a:bodyPr/>
          <a:lstStyle/>
          <a:p>
            <a:endParaRPr lang="pt-BR"/>
          </a:p>
        </p:txBody>
      </p:sp>
      <p:sp>
        <p:nvSpPr>
          <p:cNvPr id="4" name="Espaço Reservado para Número de Slide 3">
            <a:extLst>
              <a:ext uri="{FF2B5EF4-FFF2-40B4-BE49-F238E27FC236}">
                <a16:creationId xmlns:a16="http://schemas.microsoft.com/office/drawing/2014/main" id="{9C7A5965-6644-B045-9435-2CB349D868FD}"/>
              </a:ext>
            </a:extLst>
          </p:cNvPr>
          <p:cNvSpPr>
            <a:spLocks noGrp="1"/>
          </p:cNvSpPr>
          <p:nvPr>
            <p:ph type="sldNum" sz="quarter" idx="12"/>
          </p:nvPr>
        </p:nvSpPr>
        <p:spPr/>
        <p:txBody>
          <a:bodyPr/>
          <a:lstStyle/>
          <a:p>
            <a:fld id="{61F70E78-D1BD-F542-A811-DDB02E846DF3}" type="slidenum">
              <a:rPr lang="pt-BR" smtClean="0"/>
              <a:t>9</a:t>
            </a:fld>
            <a:endParaRPr lang="pt-BR"/>
          </a:p>
        </p:txBody>
      </p:sp>
    </p:spTree>
    <p:extLst>
      <p:ext uri="{BB962C8B-B14F-4D97-AF65-F5344CB8AC3E}">
        <p14:creationId xmlns:p14="http://schemas.microsoft.com/office/powerpoint/2010/main" val="53886563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4889</TotalTime>
  <Words>1654</Words>
  <Application>Microsoft Macintosh PowerPoint</Application>
  <PresentationFormat>Widescreen</PresentationFormat>
  <Paragraphs>74</Paragraphs>
  <Slides>15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15</vt:i4>
      </vt:variant>
    </vt:vector>
  </HeadingPairs>
  <TitlesOfParts>
    <vt:vector size="21" baseType="lpstr">
      <vt:lpstr>AppleSystemUIFont</vt:lpstr>
      <vt:lpstr>Arial</vt:lpstr>
      <vt:lpstr>Calibri</vt:lpstr>
      <vt:lpstr>Calibri Light</vt:lpstr>
      <vt:lpstr>Times New Roman</vt:lpstr>
      <vt:lpstr>Tema do Office</vt:lpstr>
      <vt:lpstr>       A teoria do desenvolvimento do SER do ponto de vista de D. W. Winnicott   </vt:lpstr>
      <vt:lpstr>Proposta temática de cada aula</vt:lpstr>
      <vt:lpstr>   1. A Psicanálise, com Winnicott, corresponde à realização, no campo da ciência, da psicologia esperada-projetada  pelo existencialismo moderno e a fenomenologia   </vt:lpstr>
      <vt:lpstr>1.1 Os temas e concepções existencialistas </vt:lpstr>
      <vt:lpstr> 1.2 O tipo de ciência que a psicanálise é.  O tipo de causalidade considerado na compreensão da Natureza Humana. </vt:lpstr>
      <vt:lpstr>1.3 O tipo de causalidade considerado na compreensão da Natureza Humana.</vt:lpstr>
      <vt:lpstr>1.4 A questão do ser como fundamento</vt:lpstr>
      <vt:lpstr>TELOS</vt:lpstr>
      <vt:lpstr>1.5 A teoria do desenvolvimento do SER</vt:lpstr>
      <vt:lpstr>    2. Winnicott: um  psicanalisa desenvolvimentista focado na análise das relações de dependência e dos modos de ser no mundo   </vt:lpstr>
      <vt:lpstr>2.1 Winnicott se afirma como um desenvolvimentista </vt:lpstr>
      <vt:lpstr>2.2 Winnicott descreve seu ponto de vista desenvolvimentista</vt:lpstr>
      <vt:lpstr>2.3 Desenvolvimento descrito por Winnicott</vt:lpstr>
      <vt:lpstr>2.4 Green reitera que Winnicott é um desenvolvimentista</vt:lpstr>
      <vt:lpstr>2.5 A teoria do desenvolvimento centrada na questão da dependência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Winnicott e a ética do cuidado  17/outubro, segunda feira, das 14h às 17h. </dc:title>
  <dc:creator>Leopoldo Fulgencio</dc:creator>
  <cp:lastModifiedBy>Leopoldo Fulgencio</cp:lastModifiedBy>
  <cp:revision>56</cp:revision>
  <dcterms:created xsi:type="dcterms:W3CDTF">2022-09-16T16:42:40Z</dcterms:created>
  <dcterms:modified xsi:type="dcterms:W3CDTF">2023-03-21T01:42:35Z</dcterms:modified>
</cp:coreProperties>
</file>