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7"/>
  </p:notesMasterIdLst>
  <p:handoutMasterIdLst>
    <p:handoutMasterId r:id="rId48"/>
  </p:handoutMasterIdLst>
  <p:sldIdLst>
    <p:sldId id="256" r:id="rId2"/>
    <p:sldId id="257" r:id="rId3"/>
    <p:sldId id="258" r:id="rId4"/>
    <p:sldId id="259" r:id="rId5"/>
    <p:sldId id="260" r:id="rId6"/>
    <p:sldId id="261" r:id="rId7"/>
    <p:sldId id="306" r:id="rId8"/>
    <p:sldId id="264" r:id="rId9"/>
    <p:sldId id="265" r:id="rId10"/>
    <p:sldId id="266" r:id="rId11"/>
    <p:sldId id="267" r:id="rId12"/>
    <p:sldId id="268" r:id="rId13"/>
    <p:sldId id="269" r:id="rId14"/>
    <p:sldId id="270" r:id="rId15"/>
    <p:sldId id="271" r:id="rId16"/>
    <p:sldId id="272" r:id="rId17"/>
    <p:sldId id="273" r:id="rId18"/>
    <p:sldId id="303" r:id="rId19"/>
    <p:sldId id="275" r:id="rId20"/>
    <p:sldId id="276" r:id="rId21"/>
    <p:sldId id="277" r:id="rId22"/>
    <p:sldId id="278" r:id="rId23"/>
    <p:sldId id="279" r:id="rId24"/>
    <p:sldId id="292" r:id="rId25"/>
    <p:sldId id="298" r:id="rId26"/>
    <p:sldId id="299" r:id="rId27"/>
    <p:sldId id="281" r:id="rId28"/>
    <p:sldId id="307" r:id="rId29"/>
    <p:sldId id="282" r:id="rId30"/>
    <p:sldId id="283" r:id="rId31"/>
    <p:sldId id="294" r:id="rId32"/>
    <p:sldId id="284" r:id="rId33"/>
    <p:sldId id="285" r:id="rId34"/>
    <p:sldId id="286" r:id="rId35"/>
    <p:sldId id="287" r:id="rId36"/>
    <p:sldId id="304" r:id="rId37"/>
    <p:sldId id="290" r:id="rId38"/>
    <p:sldId id="289" r:id="rId39"/>
    <p:sldId id="288" r:id="rId40"/>
    <p:sldId id="305" r:id="rId41"/>
    <p:sldId id="291" r:id="rId42"/>
    <p:sldId id="293" r:id="rId43"/>
    <p:sldId id="297" r:id="rId44"/>
    <p:sldId id="300" r:id="rId45"/>
    <p:sldId id="30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CEAB"/>
    <a:srgbClr val="F4CA4B"/>
    <a:srgbClr val="7A79B3"/>
    <a:srgbClr val="68B8E6"/>
    <a:srgbClr val="F05952"/>
    <a:srgbClr val="F2F2F2"/>
    <a:srgbClr val="FFFFFF"/>
    <a:srgbClr val="E5E5E5"/>
    <a:srgbClr val="E52F49"/>
    <a:srgbClr val="E41033"/>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3909" autoAdjust="0"/>
  </p:normalViewPr>
  <p:slideViewPr>
    <p:cSldViewPr snapToGrid="0" snapToObjects="1">
      <p:cViewPr varScale="1">
        <p:scale>
          <a:sx n="72" d="100"/>
          <a:sy n="72" d="100"/>
        </p:scale>
        <p:origin x="1314" y="6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0EC9C06-5601-FF44-B0C7-40D17FE9CCFA}" type="datetimeFigureOut">
              <a:rPr lang="en-US" smtClean="0"/>
              <a:t>6/13/2018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3684FAE-9F04-8341-AD4D-72FB9048F4D2}" type="slidenum">
              <a:rPr lang="en-US" smtClean="0"/>
              <a:t>‹nº›</a:t>
            </a:fld>
            <a:endParaRPr lang="en-US"/>
          </a:p>
        </p:txBody>
      </p:sp>
    </p:spTree>
    <p:extLst>
      <p:ext uri="{BB962C8B-B14F-4D97-AF65-F5344CB8AC3E}">
        <p14:creationId xmlns:p14="http://schemas.microsoft.com/office/powerpoint/2010/main" val="394553739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52F6E05-DEF0-204B-B290-F2A092600A67}" type="datetimeFigureOut">
              <a:rPr lang="en-US" smtClean="0"/>
              <a:t>6/13/2018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6F67FDA-07B6-AD4E-B9E3-F56BD232758C}" type="slidenum">
              <a:rPr lang="en-US" smtClean="0"/>
              <a:t>‹nº›</a:t>
            </a:fld>
            <a:endParaRPr lang="en-US"/>
          </a:p>
        </p:txBody>
      </p:sp>
    </p:spTree>
    <p:extLst>
      <p:ext uri="{BB962C8B-B14F-4D97-AF65-F5344CB8AC3E}">
        <p14:creationId xmlns:p14="http://schemas.microsoft.com/office/powerpoint/2010/main" val="178951655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Um </a:t>
            </a:r>
            <a:r>
              <a:rPr lang="en-US" dirty="0" err="1"/>
              <a:t>crescimento</a:t>
            </a:r>
            <a:r>
              <a:rPr lang="en-US" dirty="0"/>
              <a:t> </a:t>
            </a:r>
            <a:r>
              <a:rPr lang="en-US" dirty="0" err="1"/>
              <a:t>duas</a:t>
            </a:r>
            <a:r>
              <a:rPr lang="en-US" dirty="0"/>
              <a:t> </a:t>
            </a:r>
            <a:r>
              <a:rPr lang="en-US" dirty="0" err="1"/>
              <a:t>vezes</a:t>
            </a:r>
            <a:r>
              <a:rPr lang="en-US" dirty="0"/>
              <a:t> e </a:t>
            </a:r>
            <a:r>
              <a:rPr lang="en-US" dirty="0" err="1"/>
              <a:t>meia</a:t>
            </a:r>
            <a:r>
              <a:rPr lang="en-US" dirty="0"/>
              <a:t> </a:t>
            </a:r>
            <a:r>
              <a:rPr lang="en-US" dirty="0" err="1"/>
              <a:t>maior</a:t>
            </a:r>
            <a:r>
              <a:rPr lang="en-US" dirty="0"/>
              <a:t> do </a:t>
            </a:r>
            <a:r>
              <a:rPr lang="en-US" dirty="0" err="1"/>
              <a:t>que</a:t>
            </a:r>
            <a:r>
              <a:rPr lang="en-US" dirty="0"/>
              <a:t> o </a:t>
            </a:r>
            <a:r>
              <a:rPr lang="en-US" dirty="0" err="1"/>
              <a:t>resto</a:t>
            </a:r>
            <a:r>
              <a:rPr lang="en-US" dirty="0"/>
              <a:t> da </a:t>
            </a:r>
            <a:r>
              <a:rPr lang="en-US" dirty="0" err="1"/>
              <a:t>população</a:t>
            </a:r>
            <a:r>
              <a:rPr lang="en-US" dirty="0"/>
              <a:t> do </a:t>
            </a:r>
            <a:r>
              <a:rPr lang="en-US" dirty="0" err="1"/>
              <a:t>país</a:t>
            </a:r>
            <a:r>
              <a:rPr lang="en-US" dirty="0"/>
              <a:t>.</a:t>
            </a:r>
          </a:p>
        </p:txBody>
      </p:sp>
      <p:sp>
        <p:nvSpPr>
          <p:cNvPr id="4" name="Slide Number Placeholder 3"/>
          <p:cNvSpPr>
            <a:spLocks noGrp="1"/>
          </p:cNvSpPr>
          <p:nvPr>
            <p:ph type="sldNum" sz="quarter" idx="10"/>
          </p:nvPr>
        </p:nvSpPr>
        <p:spPr/>
        <p:txBody>
          <a:bodyPr/>
          <a:lstStyle/>
          <a:p>
            <a:fld id="{56F67FDA-07B6-AD4E-B9E3-F56BD232758C}" type="slidenum">
              <a:rPr lang="en-US" smtClean="0"/>
              <a:t>2</a:t>
            </a:fld>
            <a:endParaRPr lang="en-US"/>
          </a:p>
        </p:txBody>
      </p:sp>
    </p:spTree>
    <p:extLst>
      <p:ext uri="{BB962C8B-B14F-4D97-AF65-F5344CB8AC3E}">
        <p14:creationId xmlns:p14="http://schemas.microsoft.com/office/powerpoint/2010/main" val="23402724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Consequentemente</a:t>
            </a:r>
            <a:r>
              <a:rPr lang="en-US" dirty="0"/>
              <a:t>, um </a:t>
            </a:r>
            <a:r>
              <a:rPr lang="en-US" dirty="0" err="1"/>
              <a:t>aumento</a:t>
            </a:r>
            <a:r>
              <a:rPr lang="en-US" dirty="0"/>
              <a:t> </a:t>
            </a:r>
            <a:r>
              <a:rPr lang="en-US" dirty="0" err="1"/>
              <a:t>proporcional</a:t>
            </a:r>
            <a:r>
              <a:rPr lang="en-US" dirty="0"/>
              <a:t> das </a:t>
            </a:r>
            <a:r>
              <a:rPr lang="en-US" dirty="0" err="1"/>
              <a:t>doenças</a:t>
            </a:r>
            <a:r>
              <a:rPr lang="en-US" dirty="0"/>
              <a:t> </a:t>
            </a:r>
            <a:r>
              <a:rPr lang="en-US" dirty="0" err="1"/>
              <a:t>degenerativas</a:t>
            </a:r>
            <a:r>
              <a:rPr lang="en-US" dirty="0"/>
              <a:t>, </a:t>
            </a:r>
            <a:r>
              <a:rPr lang="en-US" dirty="0" err="1"/>
              <a:t>como</a:t>
            </a:r>
            <a:r>
              <a:rPr lang="en-US" dirty="0"/>
              <a:t> </a:t>
            </a:r>
            <a:r>
              <a:rPr lang="en-US" dirty="0" err="1"/>
              <a:t>por</a:t>
            </a:r>
            <a:r>
              <a:rPr lang="en-US" dirty="0"/>
              <a:t> </a:t>
            </a:r>
            <a:r>
              <a:rPr lang="en-US" dirty="0" err="1"/>
              <a:t>exemplo</a:t>
            </a:r>
            <a:r>
              <a:rPr lang="en-US" dirty="0"/>
              <a:t> Alzheimer e a </a:t>
            </a:r>
            <a:r>
              <a:rPr lang="en-US" dirty="0" err="1"/>
              <a:t>dificuldade</a:t>
            </a:r>
            <a:r>
              <a:rPr lang="en-US" dirty="0"/>
              <a:t> de </a:t>
            </a:r>
            <a:r>
              <a:rPr lang="en-US" dirty="0" err="1"/>
              <a:t>mobilidade</a:t>
            </a:r>
            <a:r>
              <a:rPr lang="en-US" dirty="0"/>
              <a:t>;</a:t>
            </a:r>
          </a:p>
          <a:p>
            <a:r>
              <a:rPr lang="en-US" dirty="0" err="1"/>
              <a:t>Esses</a:t>
            </a:r>
            <a:r>
              <a:rPr lang="en-US" dirty="0"/>
              <a:t> </a:t>
            </a:r>
            <a:r>
              <a:rPr lang="en-US" dirty="0" err="1"/>
              <a:t>idosos</a:t>
            </a:r>
            <a:r>
              <a:rPr lang="en-US" dirty="0"/>
              <a:t> </a:t>
            </a:r>
            <a:r>
              <a:rPr lang="en-US" dirty="0" err="1"/>
              <a:t>acabam</a:t>
            </a:r>
            <a:r>
              <a:rPr lang="en-US" dirty="0"/>
              <a:t> </a:t>
            </a:r>
            <a:r>
              <a:rPr lang="en-US" dirty="0" err="1"/>
              <a:t>necessitando</a:t>
            </a:r>
            <a:r>
              <a:rPr lang="en-US" dirty="0"/>
              <a:t> de </a:t>
            </a:r>
            <a:r>
              <a:rPr lang="en-US" dirty="0" err="1"/>
              <a:t>cuidados</a:t>
            </a:r>
            <a:r>
              <a:rPr lang="en-US" dirty="0"/>
              <a:t> </a:t>
            </a:r>
            <a:r>
              <a:rPr lang="en-US" dirty="0" err="1"/>
              <a:t>especiais</a:t>
            </a:r>
            <a:r>
              <a:rPr lang="en-US" dirty="0"/>
              <a:t>, </a:t>
            </a:r>
            <a:r>
              <a:rPr lang="en-US" dirty="0" err="1"/>
              <a:t>como</a:t>
            </a:r>
            <a:r>
              <a:rPr lang="en-US" dirty="0"/>
              <a:t> </a:t>
            </a:r>
            <a:r>
              <a:rPr lang="en-US" dirty="0" err="1"/>
              <a:t>cuidadores</a:t>
            </a:r>
            <a:r>
              <a:rPr lang="en-US" dirty="0"/>
              <a:t> </a:t>
            </a:r>
            <a:r>
              <a:rPr lang="en-US" dirty="0" err="1"/>
              <a:t>preparados</a:t>
            </a:r>
            <a:r>
              <a:rPr lang="en-US" dirty="0"/>
              <a:t>.</a:t>
            </a:r>
          </a:p>
          <a:p>
            <a:endParaRPr lang="en-US" dirty="0"/>
          </a:p>
        </p:txBody>
      </p:sp>
      <p:sp>
        <p:nvSpPr>
          <p:cNvPr id="4" name="Slide Number Placeholder 3"/>
          <p:cNvSpPr>
            <a:spLocks noGrp="1"/>
          </p:cNvSpPr>
          <p:nvPr>
            <p:ph type="sldNum" sz="quarter" idx="10"/>
          </p:nvPr>
        </p:nvSpPr>
        <p:spPr/>
        <p:txBody>
          <a:bodyPr/>
          <a:lstStyle/>
          <a:p>
            <a:fld id="{56F67FDA-07B6-AD4E-B9E3-F56BD232758C}" type="slidenum">
              <a:rPr lang="en-US" smtClean="0"/>
              <a:t>3</a:t>
            </a:fld>
            <a:endParaRPr lang="en-US"/>
          </a:p>
        </p:txBody>
      </p:sp>
    </p:spTree>
    <p:extLst>
      <p:ext uri="{BB962C8B-B14F-4D97-AF65-F5344CB8AC3E}">
        <p14:creationId xmlns:p14="http://schemas.microsoft.com/office/powerpoint/2010/main" val="21072508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a:t>
            </a:r>
            <a:r>
              <a:rPr lang="en-US" dirty="0" err="1"/>
              <a:t>partir</a:t>
            </a:r>
            <a:r>
              <a:rPr lang="en-US" dirty="0"/>
              <a:t> disso, </a:t>
            </a:r>
            <a:r>
              <a:rPr lang="en-US" dirty="0" err="1"/>
              <a:t>propor</a:t>
            </a:r>
            <a:r>
              <a:rPr lang="en-US" dirty="0"/>
              <a:t> </a:t>
            </a:r>
            <a:r>
              <a:rPr lang="en-US" dirty="0" err="1"/>
              <a:t>uma</a:t>
            </a:r>
            <a:r>
              <a:rPr lang="en-US" dirty="0"/>
              <a:t> </a:t>
            </a:r>
            <a:r>
              <a:rPr lang="en-US" dirty="0" err="1"/>
              <a:t>ferramenta</a:t>
            </a:r>
            <a:r>
              <a:rPr lang="en-US" dirty="0"/>
              <a:t> </a:t>
            </a:r>
            <a:r>
              <a:rPr lang="en-US" dirty="0" err="1"/>
              <a:t>que</a:t>
            </a:r>
            <a:r>
              <a:rPr lang="en-US" dirty="0"/>
              <a:t> utilize </a:t>
            </a:r>
            <a:r>
              <a:rPr lang="en-US" dirty="0" err="1"/>
              <a:t>elementos</a:t>
            </a:r>
            <a:r>
              <a:rPr lang="en-US" dirty="0"/>
              <a:t> </a:t>
            </a:r>
            <a:r>
              <a:rPr lang="en-US" dirty="0" err="1"/>
              <a:t>gráficos</a:t>
            </a:r>
            <a:r>
              <a:rPr lang="en-US" dirty="0"/>
              <a:t>, de forma, </a:t>
            </a:r>
            <a:r>
              <a:rPr lang="en-US" dirty="0" err="1"/>
              <a:t>que</a:t>
            </a:r>
            <a:r>
              <a:rPr lang="en-US" dirty="0"/>
              <a:t> </a:t>
            </a:r>
            <a:r>
              <a:rPr lang="en-US" dirty="0" err="1"/>
              <a:t>essa</a:t>
            </a:r>
            <a:r>
              <a:rPr lang="en-US" dirty="0"/>
              <a:t> </a:t>
            </a:r>
            <a:r>
              <a:rPr lang="en-US" dirty="0" err="1"/>
              <a:t>traga</a:t>
            </a:r>
            <a:r>
              <a:rPr lang="en-US" dirty="0"/>
              <a:t> </a:t>
            </a:r>
            <a:r>
              <a:rPr lang="en-US" dirty="0" err="1"/>
              <a:t>benefícios</a:t>
            </a:r>
            <a:r>
              <a:rPr lang="en-US" dirty="0"/>
              <a:t> </a:t>
            </a:r>
            <a:r>
              <a:rPr lang="en-US" dirty="0" err="1"/>
              <a:t>aos</a:t>
            </a:r>
            <a:r>
              <a:rPr lang="en-US" dirty="0"/>
              <a:t> </a:t>
            </a:r>
            <a:r>
              <a:rPr lang="en-US" dirty="0" err="1"/>
              <a:t>usuários</a:t>
            </a:r>
            <a:r>
              <a:rPr lang="en-US" dirty="0"/>
              <a:t>, </a:t>
            </a:r>
            <a:r>
              <a:rPr lang="en-US" dirty="0" err="1"/>
              <a:t>como</a:t>
            </a:r>
            <a:r>
              <a:rPr lang="en-US" dirty="0"/>
              <a:t>: </a:t>
            </a:r>
          </a:p>
          <a:p>
            <a:r>
              <a:rPr lang="en-US" dirty="0" err="1"/>
              <a:t>Informações</a:t>
            </a:r>
            <a:r>
              <a:rPr lang="en-US" dirty="0"/>
              <a:t> </a:t>
            </a:r>
            <a:r>
              <a:rPr lang="en-US" dirty="0" err="1"/>
              <a:t>mais</a:t>
            </a:r>
            <a:r>
              <a:rPr lang="en-US" dirty="0"/>
              <a:t> </a:t>
            </a:r>
            <a:r>
              <a:rPr lang="en-US" dirty="0" err="1"/>
              <a:t>detalhadas</a:t>
            </a:r>
            <a:r>
              <a:rPr lang="en-US" dirty="0"/>
              <a:t> e </a:t>
            </a:r>
            <a:r>
              <a:rPr lang="en-US" dirty="0" err="1"/>
              <a:t>fiéis</a:t>
            </a:r>
            <a:r>
              <a:rPr lang="en-US" dirty="0"/>
              <a:t> do </a:t>
            </a:r>
            <a:r>
              <a:rPr lang="en-US" dirty="0" err="1"/>
              <a:t>paciente</a:t>
            </a:r>
            <a:r>
              <a:rPr lang="en-US" dirty="0"/>
              <a:t>;</a:t>
            </a:r>
          </a:p>
          <a:p>
            <a:r>
              <a:rPr lang="en-US" dirty="0" err="1"/>
              <a:t>Agilidade</a:t>
            </a:r>
            <a:r>
              <a:rPr lang="en-US" dirty="0"/>
              <a:t> no </a:t>
            </a:r>
            <a:r>
              <a:rPr lang="en-US" dirty="0" err="1"/>
              <a:t>registro</a:t>
            </a:r>
            <a:r>
              <a:rPr lang="en-US" dirty="0"/>
              <a:t> e </a:t>
            </a:r>
            <a:r>
              <a:rPr lang="en-US" dirty="0" err="1"/>
              <a:t>recuperação</a:t>
            </a:r>
            <a:r>
              <a:rPr lang="en-US" dirty="0"/>
              <a:t> das </a:t>
            </a:r>
            <a:r>
              <a:rPr lang="en-US" dirty="0" err="1"/>
              <a:t>informações</a:t>
            </a:r>
            <a:r>
              <a:rPr lang="en-US" dirty="0"/>
              <a:t>;</a:t>
            </a:r>
          </a:p>
          <a:p>
            <a:r>
              <a:rPr lang="en-US" dirty="0" err="1"/>
              <a:t>Melhoria</a:t>
            </a:r>
            <a:r>
              <a:rPr lang="en-US" dirty="0"/>
              <a:t> </a:t>
            </a:r>
            <a:r>
              <a:rPr lang="en-US" dirty="0" err="1"/>
              <a:t>na</a:t>
            </a:r>
            <a:r>
              <a:rPr lang="en-US" dirty="0"/>
              <a:t> </a:t>
            </a:r>
            <a:r>
              <a:rPr lang="en-US" dirty="0" err="1"/>
              <a:t>comunicação</a:t>
            </a:r>
            <a:r>
              <a:rPr lang="en-US" dirty="0"/>
              <a:t> da </a:t>
            </a:r>
            <a:r>
              <a:rPr lang="en-US" dirty="0" err="1"/>
              <a:t>equipe</a:t>
            </a:r>
            <a:r>
              <a:rPr lang="en-US" dirty="0"/>
              <a:t> </a:t>
            </a:r>
            <a:r>
              <a:rPr lang="en-US" dirty="0" err="1"/>
              <a:t>médica</a:t>
            </a:r>
            <a:r>
              <a:rPr lang="en-US" dirty="0"/>
              <a:t> com </a:t>
            </a:r>
            <a:r>
              <a:rPr lang="en-US" dirty="0" err="1"/>
              <a:t>os</a:t>
            </a:r>
            <a:r>
              <a:rPr lang="en-US" dirty="0"/>
              <a:t> </a:t>
            </a:r>
            <a:r>
              <a:rPr lang="en-US" dirty="0" err="1"/>
              <a:t>cuidadores</a:t>
            </a:r>
            <a:r>
              <a:rPr lang="en-US" dirty="0"/>
              <a:t>.</a:t>
            </a:r>
          </a:p>
          <a:p>
            <a:endParaRPr lang="en-US" dirty="0"/>
          </a:p>
          <a:p>
            <a:r>
              <a:rPr lang="en-US" dirty="0" err="1"/>
              <a:t>Entender</a:t>
            </a:r>
            <a:r>
              <a:rPr lang="en-US" dirty="0"/>
              <a:t> a </a:t>
            </a:r>
            <a:r>
              <a:rPr lang="en-US" dirty="0" err="1"/>
              <a:t>reais</a:t>
            </a:r>
            <a:r>
              <a:rPr lang="en-US" dirty="0"/>
              <a:t> </a:t>
            </a:r>
            <a:r>
              <a:rPr lang="en-US" dirty="0" err="1"/>
              <a:t>necessidades</a:t>
            </a:r>
            <a:r>
              <a:rPr lang="en-US" dirty="0"/>
              <a:t> dos </a:t>
            </a:r>
            <a:r>
              <a:rPr lang="en-US" dirty="0" err="1"/>
              <a:t>profissionais</a:t>
            </a:r>
            <a:r>
              <a:rPr lang="en-US" dirty="0"/>
              <a:t> de </a:t>
            </a:r>
            <a:r>
              <a:rPr lang="en-US" dirty="0" err="1"/>
              <a:t>saúde</a:t>
            </a:r>
            <a:r>
              <a:rPr lang="en-US" dirty="0"/>
              <a:t> </a:t>
            </a:r>
            <a:r>
              <a:rPr lang="en-US" dirty="0" err="1"/>
              <a:t>que</a:t>
            </a:r>
            <a:r>
              <a:rPr lang="en-US" dirty="0"/>
              <a:t> </a:t>
            </a:r>
            <a:r>
              <a:rPr lang="en-US" dirty="0" err="1"/>
              <a:t>trabalham</a:t>
            </a:r>
            <a:r>
              <a:rPr lang="en-US" dirty="0"/>
              <a:t> com </a:t>
            </a:r>
            <a:r>
              <a:rPr lang="en-US" dirty="0" err="1"/>
              <a:t>pessoas</a:t>
            </a:r>
            <a:r>
              <a:rPr lang="en-US" dirty="0"/>
              <a:t> com </a:t>
            </a:r>
            <a:r>
              <a:rPr lang="en-US" dirty="0" err="1"/>
              <a:t>demência</a:t>
            </a:r>
            <a:r>
              <a:rPr lang="en-US" dirty="0"/>
              <a:t>, a </a:t>
            </a:r>
            <a:r>
              <a:rPr lang="en-US" dirty="0" err="1"/>
              <a:t>partir</a:t>
            </a:r>
            <a:r>
              <a:rPr lang="en-US" dirty="0"/>
              <a:t> de </a:t>
            </a:r>
            <a:r>
              <a:rPr lang="en-US" dirty="0" err="1"/>
              <a:t>entrevistas</a:t>
            </a:r>
            <a:r>
              <a:rPr lang="en-US" dirty="0"/>
              <a:t>;</a:t>
            </a:r>
          </a:p>
          <a:p>
            <a:r>
              <a:rPr lang="en-US" dirty="0" err="1"/>
              <a:t>Definir</a:t>
            </a:r>
            <a:r>
              <a:rPr lang="en-US" dirty="0"/>
              <a:t> </a:t>
            </a:r>
            <a:r>
              <a:rPr lang="en-US" dirty="0" err="1"/>
              <a:t>quais</a:t>
            </a:r>
            <a:r>
              <a:rPr lang="en-US" dirty="0"/>
              <a:t> </a:t>
            </a:r>
            <a:r>
              <a:rPr lang="en-US" dirty="0" err="1"/>
              <a:t>tipos</a:t>
            </a:r>
            <a:r>
              <a:rPr lang="en-US" dirty="0"/>
              <a:t> de </a:t>
            </a:r>
            <a:r>
              <a:rPr lang="en-US" dirty="0" err="1"/>
              <a:t>elementos</a:t>
            </a:r>
            <a:r>
              <a:rPr lang="en-US" dirty="0"/>
              <a:t> </a:t>
            </a:r>
            <a:r>
              <a:rPr lang="en-US" dirty="0" err="1"/>
              <a:t>gráficos</a:t>
            </a:r>
            <a:r>
              <a:rPr lang="en-US" dirty="0"/>
              <a:t> </a:t>
            </a:r>
            <a:r>
              <a:rPr lang="en-US" dirty="0" err="1"/>
              <a:t>serão</a:t>
            </a:r>
            <a:r>
              <a:rPr lang="en-US" dirty="0"/>
              <a:t> </a:t>
            </a:r>
            <a:r>
              <a:rPr lang="en-US" dirty="0" err="1"/>
              <a:t>implementados</a:t>
            </a:r>
            <a:r>
              <a:rPr lang="en-US" dirty="0"/>
              <a:t> </a:t>
            </a:r>
            <a:r>
              <a:rPr lang="en-US" dirty="0" err="1"/>
              <a:t>para</a:t>
            </a:r>
            <a:r>
              <a:rPr lang="en-US" dirty="0"/>
              <a:t> </a:t>
            </a:r>
            <a:r>
              <a:rPr lang="en-US" dirty="0" err="1"/>
              <a:t>facilitar</a:t>
            </a:r>
            <a:r>
              <a:rPr lang="en-US" dirty="0"/>
              <a:t> e </a:t>
            </a:r>
            <a:r>
              <a:rPr lang="en-US" dirty="0" err="1"/>
              <a:t>potencializar</a:t>
            </a:r>
            <a:r>
              <a:rPr lang="en-US" dirty="0"/>
              <a:t> a </a:t>
            </a:r>
            <a:r>
              <a:rPr lang="en-US" dirty="0" err="1"/>
              <a:t>utilização</a:t>
            </a:r>
            <a:r>
              <a:rPr lang="en-US" dirty="0"/>
              <a:t> de </a:t>
            </a:r>
            <a:r>
              <a:rPr lang="en-US" dirty="0" err="1"/>
              <a:t>tecnologias</a:t>
            </a:r>
            <a:r>
              <a:rPr lang="en-US" dirty="0"/>
              <a:t> </a:t>
            </a:r>
            <a:r>
              <a:rPr lang="en-US" dirty="0" err="1"/>
              <a:t>nesse</a:t>
            </a:r>
            <a:r>
              <a:rPr lang="en-US" dirty="0"/>
              <a:t> </a:t>
            </a:r>
            <a:r>
              <a:rPr lang="en-US" dirty="0" err="1"/>
              <a:t>contexto</a:t>
            </a:r>
            <a:r>
              <a:rPr lang="en-US" dirty="0"/>
              <a:t>;</a:t>
            </a:r>
          </a:p>
          <a:p>
            <a:r>
              <a:rPr lang="en-US" dirty="0" err="1"/>
              <a:t>Desenvolver</a:t>
            </a:r>
            <a:r>
              <a:rPr lang="en-US" dirty="0"/>
              <a:t> um </a:t>
            </a:r>
            <a:r>
              <a:rPr lang="en-US" dirty="0" err="1"/>
              <a:t>protótipo</a:t>
            </a:r>
            <a:r>
              <a:rPr lang="en-US" dirty="0"/>
              <a:t> de </a:t>
            </a:r>
            <a:r>
              <a:rPr lang="en-US" dirty="0" err="1"/>
              <a:t>uma</a:t>
            </a:r>
            <a:r>
              <a:rPr lang="en-US" dirty="0"/>
              <a:t> </a:t>
            </a:r>
            <a:r>
              <a:rPr lang="en-US" dirty="0" err="1"/>
              <a:t>ferramenta</a:t>
            </a:r>
            <a:r>
              <a:rPr lang="en-US" dirty="0"/>
              <a:t> </a:t>
            </a:r>
            <a:r>
              <a:rPr lang="en-US" dirty="0" err="1"/>
              <a:t>que</a:t>
            </a:r>
            <a:r>
              <a:rPr lang="en-US" dirty="0"/>
              <a:t> </a:t>
            </a:r>
            <a:r>
              <a:rPr lang="en-US" dirty="0" err="1"/>
              <a:t>compreenda</a:t>
            </a:r>
            <a:r>
              <a:rPr lang="en-US" dirty="0"/>
              <a:t> as </a:t>
            </a:r>
            <a:r>
              <a:rPr lang="en-US" dirty="0" err="1"/>
              <a:t>necessidades</a:t>
            </a:r>
            <a:r>
              <a:rPr lang="en-US" dirty="0"/>
              <a:t> </a:t>
            </a:r>
            <a:r>
              <a:rPr lang="en-US" dirty="0" err="1"/>
              <a:t>encontradas</a:t>
            </a:r>
            <a:r>
              <a:rPr lang="en-US" dirty="0"/>
              <a:t> </a:t>
            </a:r>
            <a:r>
              <a:rPr lang="en-US" dirty="0" err="1"/>
              <a:t>nas</a:t>
            </a:r>
            <a:r>
              <a:rPr lang="en-US" dirty="0"/>
              <a:t> </a:t>
            </a:r>
            <a:r>
              <a:rPr lang="en-US" dirty="0" err="1"/>
              <a:t>entrevistas</a:t>
            </a:r>
            <a:r>
              <a:rPr lang="en-US" dirty="0"/>
              <a:t>;</a:t>
            </a:r>
          </a:p>
          <a:p>
            <a:r>
              <a:rPr lang="en-US" dirty="0" err="1"/>
              <a:t>Validar</a:t>
            </a:r>
            <a:r>
              <a:rPr lang="en-US" dirty="0"/>
              <a:t> o </a:t>
            </a:r>
            <a:r>
              <a:rPr lang="en-US" dirty="0" err="1"/>
              <a:t>protótipo</a:t>
            </a:r>
            <a:r>
              <a:rPr lang="en-US" dirty="0"/>
              <a:t> de </a:t>
            </a:r>
            <a:r>
              <a:rPr lang="en-US" dirty="0" err="1"/>
              <a:t>ferramenta</a:t>
            </a:r>
            <a:r>
              <a:rPr lang="en-US" dirty="0"/>
              <a:t> com </a:t>
            </a:r>
            <a:r>
              <a:rPr lang="en-US" dirty="0" err="1"/>
              <a:t>os</a:t>
            </a:r>
            <a:r>
              <a:rPr lang="en-US" dirty="0"/>
              <a:t> stakeholders;</a:t>
            </a:r>
          </a:p>
          <a:p>
            <a:r>
              <a:rPr lang="en-US" dirty="0" err="1"/>
              <a:t>Avaliar</a:t>
            </a:r>
            <a:r>
              <a:rPr lang="en-US" dirty="0"/>
              <a:t> e </a:t>
            </a:r>
            <a:r>
              <a:rPr lang="en-US" dirty="0" err="1"/>
              <a:t>validar</a:t>
            </a:r>
            <a:r>
              <a:rPr lang="en-US" dirty="0"/>
              <a:t> a </a:t>
            </a:r>
            <a:r>
              <a:rPr lang="en-US" dirty="0" err="1"/>
              <a:t>ferramenta</a:t>
            </a:r>
            <a:r>
              <a:rPr lang="en-US" dirty="0"/>
              <a:t> </a:t>
            </a:r>
            <a:r>
              <a:rPr lang="en-US" dirty="0" err="1"/>
              <a:t>implantada</a:t>
            </a:r>
            <a:r>
              <a:rPr lang="en-US" dirty="0"/>
              <a:t> </a:t>
            </a:r>
            <a:r>
              <a:rPr lang="en-US" dirty="0" err="1"/>
              <a:t>em</a:t>
            </a:r>
            <a:r>
              <a:rPr lang="en-US" dirty="0"/>
              <a:t> </a:t>
            </a:r>
            <a:r>
              <a:rPr lang="en-US" dirty="0" err="1"/>
              <a:t>ambientes</a:t>
            </a:r>
            <a:r>
              <a:rPr lang="en-US" dirty="0"/>
              <a:t> </a:t>
            </a:r>
            <a:r>
              <a:rPr lang="en-US" dirty="0" err="1"/>
              <a:t>reais</a:t>
            </a:r>
            <a:r>
              <a:rPr lang="en-US" dirty="0"/>
              <a:t>.</a:t>
            </a:r>
          </a:p>
          <a:p>
            <a:endParaRPr lang="en-US" dirty="0"/>
          </a:p>
        </p:txBody>
      </p:sp>
      <p:sp>
        <p:nvSpPr>
          <p:cNvPr id="4" name="Slide Number Placeholder 3"/>
          <p:cNvSpPr>
            <a:spLocks noGrp="1"/>
          </p:cNvSpPr>
          <p:nvPr>
            <p:ph type="sldNum" sz="quarter" idx="10"/>
          </p:nvPr>
        </p:nvSpPr>
        <p:spPr/>
        <p:txBody>
          <a:bodyPr/>
          <a:lstStyle/>
          <a:p>
            <a:fld id="{56F67FDA-07B6-AD4E-B9E3-F56BD232758C}" type="slidenum">
              <a:rPr lang="en-US" smtClean="0"/>
              <a:t>5</a:t>
            </a:fld>
            <a:endParaRPr lang="en-US"/>
          </a:p>
        </p:txBody>
      </p:sp>
    </p:spTree>
    <p:extLst>
      <p:ext uri="{BB962C8B-B14F-4D97-AF65-F5344CB8AC3E}">
        <p14:creationId xmlns:p14="http://schemas.microsoft.com/office/powerpoint/2010/main" val="1829118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Importância da transformação:</a:t>
            </a:r>
          </a:p>
          <a:p>
            <a:r>
              <a:rPr lang="pt-BR" dirty="0"/>
              <a:t>Demanda &gt; Requisitos &gt; Funcionalidades</a:t>
            </a:r>
          </a:p>
          <a:p>
            <a:r>
              <a:rPr lang="pt-BR" dirty="0"/>
              <a:t>QP1</a:t>
            </a:r>
          </a:p>
          <a:p>
            <a:endParaRPr lang="pt-BR" dirty="0"/>
          </a:p>
        </p:txBody>
      </p:sp>
      <p:sp>
        <p:nvSpPr>
          <p:cNvPr id="4" name="Slide Number Placeholder 3"/>
          <p:cNvSpPr>
            <a:spLocks noGrp="1"/>
          </p:cNvSpPr>
          <p:nvPr>
            <p:ph type="sldNum" sz="quarter" idx="10"/>
          </p:nvPr>
        </p:nvSpPr>
        <p:spPr/>
        <p:txBody>
          <a:bodyPr/>
          <a:lstStyle/>
          <a:p>
            <a:fld id="{56F67FDA-07B6-AD4E-B9E3-F56BD232758C}" type="slidenum">
              <a:rPr lang="en-US" smtClean="0"/>
              <a:t>21</a:t>
            </a:fld>
            <a:endParaRPr lang="en-US"/>
          </a:p>
        </p:txBody>
      </p:sp>
    </p:spTree>
    <p:extLst>
      <p:ext uri="{BB962C8B-B14F-4D97-AF65-F5344CB8AC3E}">
        <p14:creationId xmlns:p14="http://schemas.microsoft.com/office/powerpoint/2010/main" val="28630924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t-BR" dirty="0"/>
              <a:t>Modelo 3C</a:t>
            </a:r>
          </a:p>
          <a:p>
            <a:endParaRPr lang="pt-BR" dirty="0"/>
          </a:p>
          <a:p>
            <a:r>
              <a:rPr lang="pt-BR" dirty="0"/>
              <a:t>Atacando QP2</a:t>
            </a:r>
          </a:p>
          <a:p>
            <a:endParaRPr lang="pt-BR" dirty="0"/>
          </a:p>
        </p:txBody>
      </p:sp>
      <p:sp>
        <p:nvSpPr>
          <p:cNvPr id="4" name="Slide Number Placeholder 3"/>
          <p:cNvSpPr>
            <a:spLocks noGrp="1"/>
          </p:cNvSpPr>
          <p:nvPr>
            <p:ph type="sldNum" sz="quarter" idx="10"/>
          </p:nvPr>
        </p:nvSpPr>
        <p:spPr/>
        <p:txBody>
          <a:bodyPr/>
          <a:lstStyle/>
          <a:p>
            <a:fld id="{56F67FDA-07B6-AD4E-B9E3-F56BD232758C}" type="slidenum">
              <a:rPr lang="en-US" smtClean="0"/>
              <a:t>22</a:t>
            </a:fld>
            <a:endParaRPr lang="en-US"/>
          </a:p>
        </p:txBody>
      </p:sp>
    </p:spTree>
    <p:extLst>
      <p:ext uri="{BB962C8B-B14F-4D97-AF65-F5344CB8AC3E}">
        <p14:creationId xmlns:p14="http://schemas.microsoft.com/office/powerpoint/2010/main" val="38983900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0"/>
        <p:cNvGrpSpPr/>
        <p:nvPr/>
      </p:nvGrpSpPr>
      <p:grpSpPr>
        <a:xfrm>
          <a:off x="0" y="0"/>
          <a:ext cx="0" cy="0"/>
          <a:chOff x="0" y="0"/>
          <a:chExt cx="0" cy="0"/>
        </a:xfrm>
      </p:grpSpPr>
      <p:sp>
        <p:nvSpPr>
          <p:cNvPr id="701" name="Shape 7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
        <p:nvSpPr>
          <p:cNvPr id="702" name="Shape 7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pt-BR" noProof="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noProof="0"/>
              <a:t>Click to edit Master subtitle style</a:t>
            </a:r>
          </a:p>
        </p:txBody>
      </p:sp>
      <p:sp>
        <p:nvSpPr>
          <p:cNvPr id="6" name="Slide Number Placeholder 5"/>
          <p:cNvSpPr>
            <a:spLocks noGrp="1"/>
          </p:cNvSpPr>
          <p:nvPr>
            <p:ph type="sldNum" sz="quarter" idx="12"/>
          </p:nvPr>
        </p:nvSpPr>
        <p:spPr/>
        <p:txBody>
          <a:bodyPr/>
          <a:lstStyle/>
          <a:p>
            <a:fld id="{25CC690E-9AFB-0E40-9181-2961D0C5BBC7}" type="slidenum">
              <a:rPr lang="pt-BR" noProof="0" smtClean="0"/>
              <a:t>‹nº›</a:t>
            </a:fld>
            <a:endParaRPr lang="pt-BR" noProof="0"/>
          </a:p>
        </p:txBody>
      </p:sp>
    </p:spTree>
    <p:extLst>
      <p:ext uri="{BB962C8B-B14F-4D97-AF65-F5344CB8AC3E}">
        <p14:creationId xmlns:p14="http://schemas.microsoft.com/office/powerpoint/2010/main" val="1489262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Shape 22"/>
          <p:cNvSpPr/>
          <p:nvPr userDrawn="1"/>
        </p:nvSpPr>
        <p:spPr>
          <a:xfrm rot="5400000">
            <a:off x="8600209" y="6317257"/>
            <a:ext cx="365126" cy="618497"/>
          </a:xfrm>
          <a:prstGeom prst="snip2SameRect">
            <a:avLst>
              <a:gd name="adj1" fmla="val 50000"/>
              <a:gd name="adj2" fmla="val 0"/>
            </a:avLst>
          </a:prstGeom>
          <a:solidFill>
            <a:schemeClr val="tx1">
              <a:lumMod val="65000"/>
              <a:lumOff val="35000"/>
            </a:schemeClr>
          </a:solidFill>
          <a:ln>
            <a:noFill/>
          </a:ln>
        </p:spPr>
        <p:txBody>
          <a:bodyPr lIns="91425" tIns="45700" rIns="91425" bIns="45700" anchor="ctr" anchorCtr="0">
            <a:noAutofit/>
          </a:bodyPr>
          <a:lstStyle/>
          <a:p>
            <a:pPr marL="0" marR="0" lvl="0" indent="0" algn="ctr" rtl="0">
              <a:spcBef>
                <a:spcPts val="0"/>
              </a:spcBef>
              <a:buNone/>
            </a:pPr>
            <a:endParaRPr lang="pt-BR" sz="1800" b="0" i="0" u="none" strike="noStrike" cap="none" noProof="0">
              <a:solidFill>
                <a:schemeClr val="lt1"/>
              </a:solidFill>
              <a:latin typeface="Roboto Light"/>
              <a:ea typeface="Calibri"/>
              <a:cs typeface="Roboto Light"/>
              <a:sym typeface="Calibri"/>
            </a:endParaRPr>
          </a:p>
        </p:txBody>
      </p:sp>
      <p:sp>
        <p:nvSpPr>
          <p:cNvPr id="2" name="Title 1"/>
          <p:cNvSpPr>
            <a:spLocks noGrp="1"/>
          </p:cNvSpPr>
          <p:nvPr>
            <p:ph type="title"/>
          </p:nvPr>
        </p:nvSpPr>
        <p:spPr/>
        <p:txBody>
          <a:bodyPr/>
          <a:lstStyle>
            <a:lvl1pPr>
              <a:defRPr>
                <a:solidFill>
                  <a:schemeClr val="tx1">
                    <a:lumMod val="65000"/>
                    <a:lumOff val="35000"/>
                  </a:schemeClr>
                </a:solidFill>
              </a:defRPr>
            </a:lvl1pPr>
          </a:lstStyle>
          <a:p>
            <a:r>
              <a:rPr lang="pt-BR" noProof="0"/>
              <a:t>Click to edit Master title style</a:t>
            </a:r>
          </a:p>
        </p:txBody>
      </p:sp>
      <p:sp>
        <p:nvSpPr>
          <p:cNvPr id="3" name="Content Placeholder 2"/>
          <p:cNvSpPr>
            <a:spLocks noGrp="1"/>
          </p:cNvSpPr>
          <p:nvPr>
            <p:ph idx="1"/>
          </p:nvPr>
        </p:nvSpPr>
        <p:spPr/>
        <p:txBody>
          <a:bodyPr/>
          <a:lstStyle>
            <a:lvl1pPr marL="342900" indent="-342900">
              <a:buFont typeface="Arial"/>
              <a:buChar char="•"/>
              <a:defRPr/>
            </a:lvl1pPr>
            <a:lvl2pPr marL="742950" indent="-285750">
              <a:buFont typeface="Arial"/>
              <a:buChar char="•"/>
              <a:defRPr/>
            </a:lvl2pPr>
            <a:lvl3pPr marL="1143000" indent="-228600">
              <a:buFont typeface="Arial"/>
              <a:buChar char="•"/>
              <a:defRPr/>
            </a:lvl3pPr>
            <a:lvl4pPr marL="1600200" indent="-228600">
              <a:buFont typeface="Arial"/>
              <a:buChar char="•"/>
              <a:defRPr/>
            </a:lvl4pPr>
            <a:lvl5pPr marL="2057400" indent="-228600">
              <a:buFont typeface="Arial"/>
              <a:buChar char="•"/>
              <a:defRPr/>
            </a:lvl5pPr>
          </a:lstStyle>
          <a:p>
            <a:pPr lvl="0"/>
            <a:r>
              <a:rPr lang="pt-BR" noProof="0"/>
              <a:t>Click to edit Master text styles</a:t>
            </a:r>
          </a:p>
          <a:p>
            <a:pPr lvl="1"/>
            <a:r>
              <a:rPr lang="pt-BR" noProof="0"/>
              <a:t>Second level</a:t>
            </a:r>
          </a:p>
          <a:p>
            <a:pPr lvl="2"/>
            <a:r>
              <a:rPr lang="pt-BR" noProof="0"/>
              <a:t>Third level</a:t>
            </a:r>
          </a:p>
          <a:p>
            <a:pPr lvl="3"/>
            <a:r>
              <a:rPr lang="pt-BR" noProof="0"/>
              <a:t>Fourth level</a:t>
            </a:r>
          </a:p>
          <a:p>
            <a:pPr lvl="4"/>
            <a:r>
              <a:rPr lang="pt-BR" noProof="0"/>
              <a:t>Fifth level</a:t>
            </a:r>
          </a:p>
        </p:txBody>
      </p:sp>
      <p:sp>
        <p:nvSpPr>
          <p:cNvPr id="6" name="Slide Number Placeholder 5"/>
          <p:cNvSpPr>
            <a:spLocks noGrp="1"/>
          </p:cNvSpPr>
          <p:nvPr>
            <p:ph type="sldNum" sz="quarter" idx="12"/>
          </p:nvPr>
        </p:nvSpPr>
        <p:spPr/>
        <p:txBody>
          <a:bodyPr/>
          <a:lstStyle/>
          <a:p>
            <a:fld id="{25CC690E-9AFB-0E40-9181-2961D0C5BBC7}" type="slidenum">
              <a:rPr lang="pt-BR" noProof="0" smtClean="0"/>
              <a:t>‹nº›</a:t>
            </a:fld>
            <a:endParaRPr lang="pt-BR" noProof="0"/>
          </a:p>
        </p:txBody>
      </p:sp>
      <p:sp>
        <p:nvSpPr>
          <p:cNvPr id="8" name="Text Placeholder 7"/>
          <p:cNvSpPr>
            <a:spLocks noGrp="1"/>
          </p:cNvSpPr>
          <p:nvPr>
            <p:ph type="body" sz="quarter" idx="13"/>
          </p:nvPr>
        </p:nvSpPr>
        <p:spPr>
          <a:xfrm>
            <a:off x="76200" y="865188"/>
            <a:ext cx="9015413" cy="404812"/>
          </a:xfrm>
        </p:spPr>
        <p:txBody>
          <a:bodyPr>
            <a:noAutofit/>
          </a:bodyPr>
          <a:lstStyle>
            <a:lvl1pPr marL="0" indent="0" algn="ctr">
              <a:buFontTx/>
              <a:buNone/>
              <a:defRPr sz="1600">
                <a:solidFill>
                  <a:schemeClr val="tx1">
                    <a:lumMod val="65000"/>
                    <a:lumOff val="35000"/>
                  </a:schemeClr>
                </a:solidFill>
              </a:defRPr>
            </a:lvl1pPr>
            <a:lvl2pPr marL="457200" indent="0" algn="ctr">
              <a:buFontTx/>
              <a:buNone/>
              <a:defRPr sz="1800"/>
            </a:lvl2pPr>
            <a:lvl3pPr marL="914400" indent="0" algn="ctr">
              <a:buFontTx/>
              <a:buNone/>
              <a:defRPr sz="1800"/>
            </a:lvl3pPr>
            <a:lvl4pPr marL="1371600" indent="0" algn="ctr">
              <a:buFontTx/>
              <a:buNone/>
              <a:defRPr sz="1800"/>
            </a:lvl4pPr>
            <a:lvl5pPr marL="1828800" indent="0" algn="ctr">
              <a:buFontTx/>
              <a:buNone/>
              <a:defRPr sz="1800"/>
            </a:lvl5pPr>
          </a:lstStyle>
          <a:p>
            <a:pPr lvl="0"/>
            <a:r>
              <a:rPr lang="pt-BR" noProof="0"/>
              <a:t>Click to edit Master text styles</a:t>
            </a:r>
          </a:p>
        </p:txBody>
      </p:sp>
    </p:spTree>
    <p:extLst>
      <p:ext uri="{BB962C8B-B14F-4D97-AF65-F5344CB8AC3E}">
        <p14:creationId xmlns:p14="http://schemas.microsoft.com/office/powerpoint/2010/main" val="41349276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Shape 22"/>
          <p:cNvSpPr/>
          <p:nvPr userDrawn="1"/>
        </p:nvSpPr>
        <p:spPr>
          <a:xfrm rot="5400000">
            <a:off x="8600209" y="6317257"/>
            <a:ext cx="365126" cy="618497"/>
          </a:xfrm>
          <a:prstGeom prst="snip2SameRect">
            <a:avLst>
              <a:gd name="adj1" fmla="val 50000"/>
              <a:gd name="adj2" fmla="val 0"/>
            </a:avLst>
          </a:prstGeom>
          <a:solidFill>
            <a:schemeClr val="tx1">
              <a:lumMod val="65000"/>
              <a:lumOff val="35000"/>
            </a:schemeClr>
          </a:solidFill>
          <a:ln>
            <a:noFill/>
          </a:ln>
        </p:spPr>
        <p:txBody>
          <a:bodyPr lIns="91425" tIns="45700" rIns="91425" bIns="45700" anchor="ctr" anchorCtr="0">
            <a:noAutofit/>
          </a:bodyPr>
          <a:lstStyle/>
          <a:p>
            <a:pPr marL="0" marR="0" lvl="0" indent="0" algn="ctr" rtl="0">
              <a:spcBef>
                <a:spcPts val="0"/>
              </a:spcBef>
              <a:buNone/>
            </a:pPr>
            <a:endParaRPr lang="pt-BR" sz="1800" b="0" i="0" u="none" strike="noStrike" cap="none" noProof="0">
              <a:solidFill>
                <a:schemeClr val="lt1"/>
              </a:solidFill>
              <a:latin typeface="Roboto Light"/>
              <a:ea typeface="Calibri"/>
              <a:cs typeface="Roboto Light"/>
              <a:sym typeface="Calibri"/>
            </a:endParaRPr>
          </a:p>
        </p:txBody>
      </p:sp>
      <p:sp>
        <p:nvSpPr>
          <p:cNvPr id="2" name="Title 1"/>
          <p:cNvSpPr>
            <a:spLocks noGrp="1"/>
          </p:cNvSpPr>
          <p:nvPr>
            <p:ph type="title"/>
          </p:nvPr>
        </p:nvSpPr>
        <p:spPr/>
        <p:txBody>
          <a:bodyPr/>
          <a:lstStyle>
            <a:lvl1pPr>
              <a:defRPr>
                <a:solidFill>
                  <a:srgbClr val="595959"/>
                </a:solidFill>
              </a:defRPr>
            </a:lvl1pPr>
          </a:lstStyle>
          <a:p>
            <a:r>
              <a:rPr lang="pt-BR" noProof="0"/>
              <a:t>Click to edit Master title style</a:t>
            </a:r>
          </a:p>
        </p:txBody>
      </p:sp>
      <p:sp>
        <p:nvSpPr>
          <p:cNvPr id="5" name="Slide Number Placeholder 4"/>
          <p:cNvSpPr>
            <a:spLocks noGrp="1"/>
          </p:cNvSpPr>
          <p:nvPr>
            <p:ph type="sldNum" sz="quarter" idx="12"/>
          </p:nvPr>
        </p:nvSpPr>
        <p:spPr/>
        <p:txBody>
          <a:bodyPr/>
          <a:lstStyle/>
          <a:p>
            <a:fld id="{25CC690E-9AFB-0E40-9181-2961D0C5BBC7}" type="slidenum">
              <a:rPr lang="pt-BR" noProof="0" smtClean="0"/>
              <a:t>‹nº›</a:t>
            </a:fld>
            <a:endParaRPr lang="pt-BR" noProof="0"/>
          </a:p>
        </p:txBody>
      </p:sp>
      <p:sp>
        <p:nvSpPr>
          <p:cNvPr id="6" name="Text Placeholder 7"/>
          <p:cNvSpPr>
            <a:spLocks noGrp="1"/>
          </p:cNvSpPr>
          <p:nvPr>
            <p:ph type="body" sz="quarter" idx="13"/>
          </p:nvPr>
        </p:nvSpPr>
        <p:spPr>
          <a:xfrm>
            <a:off x="76200" y="865188"/>
            <a:ext cx="9015413" cy="404812"/>
          </a:xfrm>
        </p:spPr>
        <p:txBody>
          <a:bodyPr>
            <a:noAutofit/>
          </a:bodyPr>
          <a:lstStyle>
            <a:lvl1pPr marL="0" indent="0" algn="ctr">
              <a:buFontTx/>
              <a:buNone/>
              <a:defRPr sz="1600">
                <a:solidFill>
                  <a:srgbClr val="595959"/>
                </a:solidFill>
              </a:defRPr>
            </a:lvl1pPr>
            <a:lvl2pPr marL="457200" indent="0" algn="ctr">
              <a:buFontTx/>
              <a:buNone/>
              <a:defRPr sz="1800"/>
            </a:lvl2pPr>
            <a:lvl3pPr marL="914400" indent="0" algn="ctr">
              <a:buFontTx/>
              <a:buNone/>
              <a:defRPr sz="1800"/>
            </a:lvl3pPr>
            <a:lvl4pPr marL="1371600" indent="0" algn="ctr">
              <a:buFontTx/>
              <a:buNone/>
              <a:defRPr sz="1800"/>
            </a:lvl4pPr>
            <a:lvl5pPr marL="1828800" indent="0" algn="ctr">
              <a:buFontTx/>
              <a:buNone/>
              <a:defRPr sz="1800"/>
            </a:lvl5pPr>
          </a:lstStyle>
          <a:p>
            <a:pPr lvl="0"/>
            <a:r>
              <a:rPr lang="pt-BR" noProof="0"/>
              <a:t>Click to edit Master text styles</a:t>
            </a:r>
          </a:p>
        </p:txBody>
      </p:sp>
    </p:spTree>
    <p:extLst>
      <p:ext uri="{BB962C8B-B14F-4D97-AF65-F5344CB8AC3E}">
        <p14:creationId xmlns:p14="http://schemas.microsoft.com/office/powerpoint/2010/main" val="2863103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5CC690E-9AFB-0E40-9181-2961D0C5BBC7}" type="slidenum">
              <a:rPr lang="en-US" smtClean="0"/>
              <a:t>‹nº›</a:t>
            </a:fld>
            <a:endParaRPr lang="en-US"/>
          </a:p>
        </p:txBody>
      </p:sp>
    </p:spTree>
    <p:extLst>
      <p:ext uri="{BB962C8B-B14F-4D97-AF65-F5344CB8AC3E}">
        <p14:creationId xmlns:p14="http://schemas.microsoft.com/office/powerpoint/2010/main" val="12931084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5E5E5"/>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633" y="208944"/>
            <a:ext cx="9015388" cy="656003"/>
          </a:xfrm>
          <a:prstGeom prst="rect">
            <a:avLst/>
          </a:prstGeom>
        </p:spPr>
        <p:txBody>
          <a:bodyPr vert="horz" lIns="91440" tIns="45720" rIns="91440" bIns="45720" rtlCol="0" anchor="ctr">
            <a:normAutofit/>
          </a:bodyPr>
          <a:lstStyle/>
          <a:p>
            <a:r>
              <a:rPr lang="pt-BR" noProof="0"/>
              <a:t>Click to edit Master title style</a:t>
            </a:r>
          </a:p>
        </p:txBody>
      </p:sp>
      <p:sp>
        <p:nvSpPr>
          <p:cNvPr id="3" name="Text Placeholder 2"/>
          <p:cNvSpPr>
            <a:spLocks noGrp="1"/>
          </p:cNvSpPr>
          <p:nvPr>
            <p:ph type="body" idx="1"/>
          </p:nvPr>
        </p:nvSpPr>
        <p:spPr>
          <a:xfrm>
            <a:off x="76633" y="1600200"/>
            <a:ext cx="9015388" cy="4761002"/>
          </a:xfrm>
          <a:prstGeom prst="rect">
            <a:avLst/>
          </a:prstGeom>
        </p:spPr>
        <p:txBody>
          <a:bodyPr vert="horz" lIns="91440" tIns="45720" rIns="91440" bIns="45720" rtlCol="0">
            <a:normAutofit/>
          </a:bodyPr>
          <a:lstStyle/>
          <a:p>
            <a:pPr lvl="0"/>
            <a:r>
              <a:rPr lang="pt-BR" noProof="0"/>
              <a:t>Click to edit Master text styles</a:t>
            </a:r>
          </a:p>
          <a:p>
            <a:pPr lvl="1"/>
            <a:r>
              <a:rPr lang="pt-BR" noProof="0"/>
              <a:t>Second level</a:t>
            </a:r>
          </a:p>
          <a:p>
            <a:pPr lvl="2"/>
            <a:r>
              <a:rPr lang="pt-BR" noProof="0"/>
              <a:t>Third level</a:t>
            </a:r>
          </a:p>
          <a:p>
            <a:pPr lvl="3"/>
            <a:r>
              <a:rPr lang="pt-BR" noProof="0"/>
              <a:t>Fourth level</a:t>
            </a:r>
          </a:p>
          <a:p>
            <a:pPr lvl="4"/>
            <a:r>
              <a:rPr lang="pt-BR" noProof="0"/>
              <a:t>Fifth level</a:t>
            </a:r>
          </a:p>
        </p:txBody>
      </p:sp>
      <p:sp>
        <p:nvSpPr>
          <p:cNvPr id="6" name="Slide Number Placeholder 5"/>
          <p:cNvSpPr>
            <a:spLocks noGrp="1"/>
          </p:cNvSpPr>
          <p:nvPr>
            <p:ph type="sldNum" sz="quarter" idx="4"/>
          </p:nvPr>
        </p:nvSpPr>
        <p:spPr>
          <a:xfrm>
            <a:off x="8473523" y="6443942"/>
            <a:ext cx="432236" cy="365125"/>
          </a:xfrm>
          <a:prstGeom prst="rect">
            <a:avLst/>
          </a:prstGeom>
        </p:spPr>
        <p:txBody>
          <a:bodyPr vert="horz" lIns="91440" tIns="45720" rIns="91440" bIns="45720" rtlCol="0" anchor="ctr"/>
          <a:lstStyle>
            <a:lvl1pPr algn="r">
              <a:defRPr sz="1200">
                <a:solidFill>
                  <a:schemeClr val="bg1"/>
                </a:solidFill>
                <a:latin typeface="Roboto Light"/>
                <a:cs typeface="Roboto Light"/>
              </a:defRPr>
            </a:lvl1pPr>
          </a:lstStyle>
          <a:p>
            <a:fld id="{25CC690E-9AFB-0E40-9181-2961D0C5BBC7}" type="slidenum">
              <a:rPr lang="pt-BR" noProof="0" smtClean="0"/>
              <a:pPr/>
              <a:t>‹nº›</a:t>
            </a:fld>
            <a:endParaRPr lang="pt-BR" noProof="0"/>
          </a:p>
        </p:txBody>
      </p:sp>
    </p:spTree>
    <p:extLst>
      <p:ext uri="{BB962C8B-B14F-4D97-AF65-F5344CB8AC3E}">
        <p14:creationId xmlns:p14="http://schemas.microsoft.com/office/powerpoint/2010/main" val="34815979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Lst>
  <p:hf hdr="0" ftr="0" dt="0"/>
  <p:txStyles>
    <p:titleStyle>
      <a:lvl1pPr algn="ctr" defTabSz="457200" rtl="0" eaLnBrk="1" latinLnBrk="0" hangingPunct="1">
        <a:spcBef>
          <a:spcPct val="0"/>
        </a:spcBef>
        <a:buNone/>
        <a:defRPr sz="2800" kern="1200">
          <a:solidFill>
            <a:srgbClr val="595959"/>
          </a:solidFill>
          <a:latin typeface="Roboto Light"/>
          <a:ea typeface="+mj-ea"/>
          <a:cs typeface="Roboto Light"/>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Roboto Light"/>
          <a:ea typeface="+mn-ea"/>
          <a:cs typeface="Roboto Light"/>
        </a:defRPr>
      </a:lvl1pPr>
      <a:lvl2pPr marL="742950" indent="-285750" algn="l" defTabSz="457200" rtl="0" eaLnBrk="1" latinLnBrk="0" hangingPunct="1">
        <a:spcBef>
          <a:spcPct val="20000"/>
        </a:spcBef>
        <a:buFont typeface="Arial"/>
        <a:buChar char="•"/>
        <a:defRPr sz="2800" kern="1200">
          <a:solidFill>
            <a:schemeClr val="tx1"/>
          </a:solidFill>
          <a:latin typeface="Roboto Light"/>
          <a:ea typeface="+mn-ea"/>
          <a:cs typeface="Roboto Light"/>
        </a:defRPr>
      </a:lvl2pPr>
      <a:lvl3pPr marL="1143000" indent="-228600" algn="l" defTabSz="457200" rtl="0" eaLnBrk="1" latinLnBrk="0" hangingPunct="1">
        <a:spcBef>
          <a:spcPct val="20000"/>
        </a:spcBef>
        <a:buFont typeface="Arial"/>
        <a:buChar char="•"/>
        <a:defRPr sz="2400" kern="1200">
          <a:solidFill>
            <a:schemeClr val="tx1"/>
          </a:solidFill>
          <a:latin typeface="Roboto Light"/>
          <a:ea typeface="+mn-ea"/>
          <a:cs typeface="Roboto Light"/>
        </a:defRPr>
      </a:lvl3pPr>
      <a:lvl4pPr marL="1600200" indent="-228600" algn="l" defTabSz="457200" rtl="0" eaLnBrk="1" latinLnBrk="0" hangingPunct="1">
        <a:spcBef>
          <a:spcPct val="20000"/>
        </a:spcBef>
        <a:buFont typeface="Arial"/>
        <a:buChar char="•"/>
        <a:defRPr sz="2000" kern="1200">
          <a:solidFill>
            <a:schemeClr val="tx1"/>
          </a:solidFill>
          <a:latin typeface="Roboto Light"/>
          <a:ea typeface="+mn-ea"/>
          <a:cs typeface="Roboto Light"/>
        </a:defRPr>
      </a:lvl4pPr>
      <a:lvl5pPr marL="2057400" indent="-228600" algn="l" defTabSz="457200" rtl="0" eaLnBrk="1" latinLnBrk="0" hangingPunct="1">
        <a:spcBef>
          <a:spcPct val="20000"/>
        </a:spcBef>
        <a:buFont typeface="Arial"/>
        <a:buChar char="•"/>
        <a:defRPr sz="2000" kern="1200">
          <a:solidFill>
            <a:schemeClr val="tx1"/>
          </a:solidFill>
          <a:latin typeface="Roboto Light"/>
          <a:ea typeface="+mn-ea"/>
          <a:cs typeface="Roboto Ligh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3.xml"/><Relationship Id="rId6" Type="http://schemas.openxmlformats.org/officeDocument/2006/relationships/image" Target="../media/image29.emf"/><Relationship Id="rId5" Type="http://schemas.openxmlformats.org/officeDocument/2006/relationships/image" Target="../media/image28.emf"/><Relationship Id="rId4" Type="http://schemas.openxmlformats.org/officeDocument/2006/relationships/image" Target="../media/image27.emf"/></Relationships>
</file>

<file path=ppt/slides/_rels/slide1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3.xml"/><Relationship Id="rId6" Type="http://schemas.openxmlformats.org/officeDocument/2006/relationships/image" Target="../media/image35.emf"/><Relationship Id="rId5" Type="http://schemas.openxmlformats.org/officeDocument/2006/relationships/image" Target="../media/image34.jpg"/><Relationship Id="rId4" Type="http://schemas.openxmlformats.org/officeDocument/2006/relationships/image" Target="../media/image33.jpg"/></Relationships>
</file>

<file path=ppt/slides/_rels/slide1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3.xml"/><Relationship Id="rId4" Type="http://schemas.openxmlformats.org/officeDocument/2006/relationships/image" Target="../media/image38.emf"/></Relationships>
</file>

<file path=ppt/slides/_rels/slide14.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39.emf"/><Relationship Id="rId1" Type="http://schemas.openxmlformats.org/officeDocument/2006/relationships/slideLayout" Target="../slideLayouts/slideLayout3.xml"/><Relationship Id="rId4" Type="http://schemas.openxmlformats.org/officeDocument/2006/relationships/image" Target="../media/image41.emf"/></Relationships>
</file>

<file path=ppt/slides/_rels/slide15.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3.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s>
</file>

<file path=ppt/slides/_rels/slide1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30.emf"/><Relationship Id="rId1" Type="http://schemas.openxmlformats.org/officeDocument/2006/relationships/slideLayout" Target="../slideLayouts/slideLayout3.xml"/><Relationship Id="rId4" Type="http://schemas.openxmlformats.org/officeDocument/2006/relationships/image" Target="../media/image52.emf"/></Relationships>
</file>

<file path=ppt/slides/_rels/slide1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30.emf"/><Relationship Id="rId1" Type="http://schemas.openxmlformats.org/officeDocument/2006/relationships/slideLayout" Target="../slideLayouts/slideLayout3.xml"/><Relationship Id="rId4" Type="http://schemas.openxmlformats.org/officeDocument/2006/relationships/image" Target="../media/image54.emf"/></Relationships>
</file>

<file path=ppt/slides/_rels/slide1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image" Target="../media/image8.emf"/><Relationship Id="rId4" Type="http://schemas.openxmlformats.org/officeDocument/2006/relationships/image" Target="../media/image7.emf"/></Relationships>
</file>

<file path=ppt/slides/_rels/slide20.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image" Target="../media/image57.emf"/><Relationship Id="rId7" Type="http://schemas.openxmlformats.org/officeDocument/2006/relationships/image" Target="../media/image61.emf"/><Relationship Id="rId2" Type="http://schemas.openxmlformats.org/officeDocument/2006/relationships/image" Target="../media/image56.emf"/><Relationship Id="rId1" Type="http://schemas.openxmlformats.org/officeDocument/2006/relationships/slideLayout" Target="../slideLayouts/slideLayout3.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58.emf"/><Relationship Id="rId9" Type="http://schemas.openxmlformats.org/officeDocument/2006/relationships/image" Target="../media/image63.emf"/></Relationships>
</file>

<file path=ppt/slides/_rels/slide21.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66.emf"/></Relationships>
</file>

<file path=ppt/slides/_rels/slide23.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image" Target="../media/image6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69.emf"/><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8" Type="http://schemas.openxmlformats.org/officeDocument/2006/relationships/image" Target="../media/image48.emf"/><Relationship Id="rId3" Type="http://schemas.openxmlformats.org/officeDocument/2006/relationships/image" Target="../media/image43.emf"/><Relationship Id="rId7" Type="http://schemas.openxmlformats.org/officeDocument/2006/relationships/image" Target="../media/image47.emf"/><Relationship Id="rId2" Type="http://schemas.openxmlformats.org/officeDocument/2006/relationships/image" Target="../media/image42.emf"/><Relationship Id="rId1" Type="http://schemas.openxmlformats.org/officeDocument/2006/relationships/slideLayout" Target="../slideLayouts/slideLayout3.xml"/><Relationship Id="rId6" Type="http://schemas.openxmlformats.org/officeDocument/2006/relationships/image" Target="../media/image46.emf"/><Relationship Id="rId5" Type="http://schemas.openxmlformats.org/officeDocument/2006/relationships/image" Target="../media/image45.emf"/><Relationship Id="rId10" Type="http://schemas.openxmlformats.org/officeDocument/2006/relationships/image" Target="../media/image50.emf"/><Relationship Id="rId4" Type="http://schemas.openxmlformats.org/officeDocument/2006/relationships/image" Target="../media/image44.emf"/><Relationship Id="rId9" Type="http://schemas.openxmlformats.org/officeDocument/2006/relationships/image" Target="../media/image49.emf"/></Relationships>
</file>

<file path=ppt/slides/_rels/slide29.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image" Target="../media/image74.emf"/><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3.xml"/><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81.em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9.emf"/><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8" Type="http://schemas.openxmlformats.org/officeDocument/2006/relationships/image" Target="../media/image88.emf"/><Relationship Id="rId3" Type="http://schemas.openxmlformats.org/officeDocument/2006/relationships/image" Target="../media/image9.emf"/><Relationship Id="rId7" Type="http://schemas.openxmlformats.org/officeDocument/2006/relationships/image" Target="../media/image87.emf"/><Relationship Id="rId2" Type="http://schemas.openxmlformats.org/officeDocument/2006/relationships/image" Target="../media/image83.emf"/><Relationship Id="rId1" Type="http://schemas.openxmlformats.org/officeDocument/2006/relationships/slideLayout" Target="../slideLayouts/slideLayout3.xml"/><Relationship Id="rId6" Type="http://schemas.openxmlformats.org/officeDocument/2006/relationships/image" Target="../media/image86.emf"/><Relationship Id="rId5" Type="http://schemas.openxmlformats.org/officeDocument/2006/relationships/image" Target="../media/image85.emf"/><Relationship Id="rId4" Type="http://schemas.openxmlformats.org/officeDocument/2006/relationships/image" Target="../media/image84.emf"/></Relationships>
</file>

<file path=ppt/slides/_rels/slide36.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89.emf"/><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image" Target="../media/image10.emf"/><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emf"/><Relationship Id="rId1" Type="http://schemas.openxmlformats.org/officeDocument/2006/relationships/slideLayout" Target="../slideLayouts/slideLayout3.xml"/><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3" Type="http://schemas.openxmlformats.org/officeDocument/2006/relationships/image" Target="../media/image79.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11.emf"/><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image" Target="../media/image91.em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4.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Layout" Target="../slideLayouts/slideLayout3.xml"/><Relationship Id="rId6" Type="http://schemas.openxmlformats.org/officeDocument/2006/relationships/image" Target="../media/image19.emf"/><Relationship Id="rId5" Type="http://schemas.openxmlformats.org/officeDocument/2006/relationships/image" Target="../media/image18.emf"/><Relationship Id="rId4" Type="http://schemas.openxmlformats.org/officeDocument/2006/relationships/image" Target="../media/image17.emf"/></Relationships>
</file>

<file path=ppt/slides/_rels/slide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1.emf"/><Relationship Id="rId1" Type="http://schemas.openxmlformats.org/officeDocument/2006/relationships/slideLayout" Target="../slideLayouts/slideLayout3.xml"/><Relationship Id="rId5" Type="http://schemas.openxmlformats.org/officeDocument/2006/relationships/image" Target="../media/image24.emf"/><Relationship Id="rId4" Type="http://schemas.openxmlformats.org/officeDocument/2006/relationships/image" Target="../media/image23.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6" name="Slide Number Placeholder 5"/>
          <p:cNvSpPr>
            <a:spLocks noGrp="1"/>
          </p:cNvSpPr>
          <p:nvPr>
            <p:ph type="sldNum" sz="quarter" idx="12"/>
          </p:nvPr>
        </p:nvSpPr>
        <p:spPr/>
        <p:txBody>
          <a:bodyPr/>
          <a:lstStyle/>
          <a:p>
            <a:fld id="{25CC690E-9AFB-0E40-9181-2961D0C5BBC7}" type="slidenum">
              <a:rPr lang="pt-BR" smtClean="0"/>
              <a:t>1</a:t>
            </a:fld>
            <a:endParaRPr lang="pt-BR"/>
          </a:p>
        </p:txBody>
      </p:sp>
      <p:sp>
        <p:nvSpPr>
          <p:cNvPr id="10" name="Rectangle 9"/>
          <p:cNvSpPr/>
          <p:nvPr/>
        </p:nvSpPr>
        <p:spPr>
          <a:xfrm>
            <a:off x="0" y="3809822"/>
            <a:ext cx="9144000" cy="1564977"/>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solidFill>
                <a:srgbClr val="000000"/>
              </a:solidFill>
            </a:endParaRPr>
          </a:p>
        </p:txBody>
      </p:sp>
      <p:sp>
        <p:nvSpPr>
          <p:cNvPr id="11" name="TextBox 10"/>
          <p:cNvSpPr txBox="1"/>
          <p:nvPr/>
        </p:nvSpPr>
        <p:spPr>
          <a:xfrm>
            <a:off x="211651" y="158758"/>
            <a:ext cx="8796760" cy="3505898"/>
          </a:xfrm>
          <a:prstGeom prst="rect">
            <a:avLst/>
          </a:prstGeom>
        </p:spPr>
        <p:txBody>
          <a:bodyPr vert="horz" wrap="square" lIns="91440" tIns="45720" rIns="91440" bIns="45720" rtlCol="0" anchor="ctr">
            <a:noAutofit/>
          </a:bodyPr>
          <a:lstStyle/>
          <a:p>
            <a:pPr algn="ctr"/>
            <a:r>
              <a:rPr lang="pt-BR" sz="3200" dirty="0">
                <a:solidFill>
                  <a:schemeClr val="bg1"/>
                </a:solidFill>
                <a:latin typeface="Roboto Light"/>
                <a:cs typeface="Roboto Light"/>
              </a:rPr>
              <a:t>Day2Day: Concepção de uma ferramenta para auxiliar cuidadores nos registros diários e apresentação visual de informações dos pacientes com demência</a:t>
            </a:r>
          </a:p>
        </p:txBody>
      </p:sp>
      <p:sp>
        <p:nvSpPr>
          <p:cNvPr id="13" name="TextBox 12"/>
          <p:cNvSpPr txBox="1"/>
          <p:nvPr/>
        </p:nvSpPr>
        <p:spPr>
          <a:xfrm>
            <a:off x="414420" y="3943685"/>
            <a:ext cx="8315160" cy="1297250"/>
          </a:xfrm>
          <a:prstGeom prst="rect">
            <a:avLst/>
          </a:prstGeom>
        </p:spPr>
        <p:txBody>
          <a:bodyPr vert="horz" wrap="none" lIns="91440" tIns="45720" rIns="91440" bIns="45720" rtlCol="0" anchor="ctr">
            <a:noAutofit/>
          </a:bodyPr>
          <a:lstStyle/>
          <a:p>
            <a:pPr algn="ctr"/>
            <a:r>
              <a:rPr lang="pt-BR" sz="2400">
                <a:solidFill>
                  <a:srgbClr val="000000"/>
                </a:solidFill>
                <a:latin typeface="Roboto Light"/>
                <a:cs typeface="Roboto Light"/>
              </a:rPr>
              <a:t>Wilmax Marreiro Cruz</a:t>
            </a:r>
          </a:p>
          <a:p>
            <a:pPr algn="ctr"/>
            <a:r>
              <a:rPr lang="pt-BR" sz="2400">
                <a:solidFill>
                  <a:srgbClr val="000000"/>
                </a:solidFill>
                <a:latin typeface="Roboto Light"/>
                <a:cs typeface="Roboto Light"/>
              </a:rPr>
              <a:t>Orientador: Prof. Dr. Seiji Isotani</a:t>
            </a:r>
          </a:p>
        </p:txBody>
      </p:sp>
      <p:pic>
        <p:nvPicPr>
          <p:cNvPr id="14" name="Picture 13"/>
          <p:cNvPicPr>
            <a:picLocks noChangeAspect="1"/>
          </p:cNvPicPr>
          <p:nvPr/>
        </p:nvPicPr>
        <p:blipFill>
          <a:blip r:embed="rId2"/>
          <a:stretch>
            <a:fillRect/>
          </a:stretch>
        </p:blipFill>
        <p:spPr>
          <a:xfrm>
            <a:off x="4034923" y="5914872"/>
            <a:ext cx="1075879" cy="435600"/>
          </a:xfrm>
          <a:prstGeom prst="rect">
            <a:avLst/>
          </a:prstGeom>
        </p:spPr>
      </p:pic>
      <p:pic>
        <p:nvPicPr>
          <p:cNvPr id="15" name="Picture 14"/>
          <p:cNvPicPr>
            <a:picLocks noChangeAspect="1"/>
          </p:cNvPicPr>
          <p:nvPr/>
        </p:nvPicPr>
        <p:blipFill>
          <a:blip r:embed="rId3"/>
          <a:stretch>
            <a:fillRect/>
          </a:stretch>
        </p:blipFill>
        <p:spPr>
          <a:xfrm>
            <a:off x="490752" y="5855472"/>
            <a:ext cx="1219680" cy="554400"/>
          </a:xfrm>
          <a:prstGeom prst="rect">
            <a:avLst/>
          </a:prstGeom>
        </p:spPr>
      </p:pic>
      <p:pic>
        <p:nvPicPr>
          <p:cNvPr id="16" name="Picture 15"/>
          <p:cNvPicPr>
            <a:picLocks noChangeAspect="1"/>
          </p:cNvPicPr>
          <p:nvPr/>
        </p:nvPicPr>
        <p:blipFill>
          <a:blip r:embed="rId4"/>
          <a:stretch>
            <a:fillRect/>
          </a:stretch>
        </p:blipFill>
        <p:spPr>
          <a:xfrm>
            <a:off x="5724728" y="5895072"/>
            <a:ext cx="1171974" cy="475200"/>
          </a:xfrm>
          <a:prstGeom prst="rect">
            <a:avLst/>
          </a:prstGeom>
        </p:spPr>
      </p:pic>
      <p:pic>
        <p:nvPicPr>
          <p:cNvPr id="17" name="Picture 16"/>
          <p:cNvPicPr>
            <a:picLocks noChangeAspect="1"/>
          </p:cNvPicPr>
          <p:nvPr/>
        </p:nvPicPr>
        <p:blipFill>
          <a:blip r:embed="rId5"/>
          <a:stretch>
            <a:fillRect/>
          </a:stretch>
        </p:blipFill>
        <p:spPr>
          <a:xfrm>
            <a:off x="7509310" y="6013872"/>
            <a:ext cx="1104937" cy="237600"/>
          </a:xfrm>
          <a:prstGeom prst="rect">
            <a:avLst/>
          </a:prstGeom>
        </p:spPr>
      </p:pic>
      <p:pic>
        <p:nvPicPr>
          <p:cNvPr id="18" name="Picture 17"/>
          <p:cNvPicPr>
            <a:picLocks noChangeAspect="1"/>
          </p:cNvPicPr>
          <p:nvPr/>
        </p:nvPicPr>
        <p:blipFill>
          <a:blip r:embed="rId6"/>
          <a:stretch>
            <a:fillRect/>
          </a:stretch>
        </p:blipFill>
        <p:spPr>
          <a:xfrm>
            <a:off x="2321263" y="5875273"/>
            <a:ext cx="1096293" cy="514799"/>
          </a:xfrm>
          <a:prstGeom prst="rect">
            <a:avLst/>
          </a:prstGeom>
        </p:spPr>
      </p:pic>
    </p:spTree>
    <p:extLst>
      <p:ext uri="{BB962C8B-B14F-4D97-AF65-F5344CB8AC3E}">
        <p14:creationId xmlns:p14="http://schemas.microsoft.com/office/powerpoint/2010/main" val="21449388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Entrevistas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10</a:t>
            </a:fld>
            <a:endParaRPr lang="pt-BR" noProof="0"/>
          </a:p>
        </p:txBody>
      </p:sp>
      <p:pic>
        <p:nvPicPr>
          <p:cNvPr id="13" name="Picture 12"/>
          <p:cNvPicPr>
            <a:picLocks noChangeAspect="1"/>
          </p:cNvPicPr>
          <p:nvPr/>
        </p:nvPicPr>
        <p:blipFill>
          <a:blip r:embed="rId2"/>
          <a:stretch>
            <a:fillRect/>
          </a:stretch>
        </p:blipFill>
        <p:spPr>
          <a:xfrm>
            <a:off x="172610" y="2988015"/>
            <a:ext cx="1636279" cy="2045348"/>
          </a:xfrm>
          <a:prstGeom prst="rect">
            <a:avLst/>
          </a:prstGeom>
        </p:spPr>
      </p:pic>
      <p:pic>
        <p:nvPicPr>
          <p:cNvPr id="14" name="Picture 13"/>
          <p:cNvPicPr>
            <a:picLocks noChangeAspect="1"/>
          </p:cNvPicPr>
          <p:nvPr/>
        </p:nvPicPr>
        <p:blipFill>
          <a:blip r:embed="rId3"/>
          <a:stretch>
            <a:fillRect/>
          </a:stretch>
        </p:blipFill>
        <p:spPr>
          <a:xfrm>
            <a:off x="1370207" y="2811697"/>
            <a:ext cx="2515778" cy="2556685"/>
          </a:xfrm>
          <a:prstGeom prst="rect">
            <a:avLst/>
          </a:prstGeom>
        </p:spPr>
      </p:pic>
      <p:pic>
        <p:nvPicPr>
          <p:cNvPr id="15" name="Picture 14"/>
          <p:cNvPicPr>
            <a:picLocks noChangeAspect="1"/>
          </p:cNvPicPr>
          <p:nvPr/>
        </p:nvPicPr>
        <p:blipFill>
          <a:blip r:embed="rId4"/>
          <a:stretch>
            <a:fillRect/>
          </a:stretch>
        </p:blipFill>
        <p:spPr>
          <a:xfrm>
            <a:off x="3177557" y="3040566"/>
            <a:ext cx="1902173" cy="2045348"/>
          </a:xfrm>
          <a:prstGeom prst="rect">
            <a:avLst/>
          </a:prstGeom>
        </p:spPr>
      </p:pic>
      <p:pic>
        <p:nvPicPr>
          <p:cNvPr id="16" name="Picture 15"/>
          <p:cNvPicPr>
            <a:picLocks noChangeAspect="1"/>
          </p:cNvPicPr>
          <p:nvPr/>
        </p:nvPicPr>
        <p:blipFill>
          <a:blip r:embed="rId5"/>
          <a:stretch>
            <a:fillRect/>
          </a:stretch>
        </p:blipFill>
        <p:spPr>
          <a:xfrm>
            <a:off x="4853437" y="2811697"/>
            <a:ext cx="3149836" cy="2556685"/>
          </a:xfrm>
          <a:prstGeom prst="rect">
            <a:avLst/>
          </a:prstGeom>
        </p:spPr>
      </p:pic>
      <p:pic>
        <p:nvPicPr>
          <p:cNvPr id="17" name="Picture 16"/>
          <p:cNvPicPr>
            <a:picLocks noChangeAspect="1"/>
          </p:cNvPicPr>
          <p:nvPr/>
        </p:nvPicPr>
        <p:blipFill>
          <a:blip r:embed="rId6"/>
          <a:stretch>
            <a:fillRect/>
          </a:stretch>
        </p:blipFill>
        <p:spPr>
          <a:xfrm>
            <a:off x="7452723" y="3450819"/>
            <a:ext cx="1554464" cy="1595372"/>
          </a:xfrm>
          <a:prstGeom prst="rect">
            <a:avLst/>
          </a:prstGeom>
        </p:spPr>
      </p:pic>
      <p:sp>
        <p:nvSpPr>
          <p:cNvPr id="20" name="TextBox 19"/>
          <p:cNvSpPr txBox="1"/>
          <p:nvPr/>
        </p:nvSpPr>
        <p:spPr>
          <a:xfrm>
            <a:off x="76633" y="1542589"/>
            <a:ext cx="3809351" cy="1115172"/>
          </a:xfrm>
          <a:prstGeom prst="rect">
            <a:avLst/>
          </a:prstGeom>
          <a:solidFill>
            <a:srgbClr val="27364A"/>
          </a:solidFill>
        </p:spPr>
        <p:txBody>
          <a:bodyPr vert="horz" wrap="square" lIns="91440" tIns="45720" rIns="91440" bIns="45720" rtlCol="0" anchor="ctr">
            <a:noAutofit/>
          </a:bodyPr>
          <a:lstStyle/>
          <a:p>
            <a:r>
              <a:rPr lang="pt-BR" sz="1600" dirty="0">
                <a:solidFill>
                  <a:srgbClr val="E5E5E5"/>
                </a:solidFill>
                <a:latin typeface="Roboto Light"/>
                <a:cs typeface="Roboto Light"/>
              </a:rPr>
              <a:t>10 profissionais de saúde </a:t>
            </a:r>
          </a:p>
          <a:p>
            <a:r>
              <a:rPr lang="pt-BR" sz="1600" dirty="0">
                <a:solidFill>
                  <a:srgbClr val="E5E5E5"/>
                </a:solidFill>
                <a:latin typeface="Roboto Light"/>
                <a:cs typeface="Roboto Light"/>
              </a:rPr>
              <a:t>Experiência em trabalhos com idosos</a:t>
            </a:r>
          </a:p>
          <a:p>
            <a:r>
              <a:rPr lang="pt-BR" sz="1600" dirty="0">
                <a:solidFill>
                  <a:srgbClr val="E5E5E5"/>
                </a:solidFill>
                <a:latin typeface="Roboto Light"/>
                <a:cs typeface="Roboto Light"/>
              </a:rPr>
              <a:t>9 entrevistas presenciais </a:t>
            </a:r>
          </a:p>
          <a:p>
            <a:r>
              <a:rPr lang="pt-BR" sz="1600" dirty="0">
                <a:solidFill>
                  <a:srgbClr val="E5E5E5"/>
                </a:solidFill>
                <a:latin typeface="Roboto Light"/>
                <a:cs typeface="Roboto Light"/>
              </a:rPr>
              <a:t>Duração média de 30 minutos</a:t>
            </a:r>
          </a:p>
        </p:txBody>
      </p:sp>
      <p:sp>
        <p:nvSpPr>
          <p:cNvPr id="10" name="TextBox 9"/>
          <p:cNvSpPr txBox="1"/>
          <p:nvPr/>
        </p:nvSpPr>
        <p:spPr>
          <a:xfrm>
            <a:off x="0" y="6195771"/>
            <a:ext cx="3643488" cy="662229"/>
          </a:xfrm>
          <a:prstGeom prst="rect">
            <a:avLst/>
          </a:prstGeom>
        </p:spPr>
        <p:txBody>
          <a:bodyPr vert="horz" wrap="none" lIns="91440" tIns="45720" rIns="91440" bIns="45720" rtlCol="0" anchor="b">
            <a:noAutofit/>
          </a:bodyPr>
          <a:lstStyle/>
          <a:p>
            <a:r>
              <a:rPr lang="pt-BR" sz="1200" i="1" dirty="0" err="1">
                <a:solidFill>
                  <a:srgbClr val="000000"/>
                </a:solidFill>
                <a:latin typeface="Roboto Light"/>
                <a:cs typeface="Roboto Light"/>
              </a:rPr>
              <a:t>Decuir-Gunby</a:t>
            </a:r>
            <a:r>
              <a:rPr lang="pt-BR" sz="1200" i="1" dirty="0">
                <a:solidFill>
                  <a:srgbClr val="000000"/>
                </a:solidFill>
                <a:latin typeface="Roboto Light"/>
                <a:cs typeface="Roboto Light"/>
              </a:rPr>
              <a:t>; Marshall; </a:t>
            </a:r>
            <a:r>
              <a:rPr lang="pt-BR" sz="1200" i="1" dirty="0" err="1">
                <a:solidFill>
                  <a:srgbClr val="000000"/>
                </a:solidFill>
                <a:latin typeface="Roboto Light"/>
                <a:cs typeface="Roboto Light"/>
              </a:rPr>
              <a:t>Mcculloch</a:t>
            </a:r>
            <a:r>
              <a:rPr lang="pt-BR" sz="1200" i="1" dirty="0">
                <a:solidFill>
                  <a:srgbClr val="000000"/>
                </a:solidFill>
                <a:latin typeface="Roboto Light"/>
                <a:cs typeface="Roboto Light"/>
              </a:rPr>
              <a:t> (2011)</a:t>
            </a:r>
          </a:p>
        </p:txBody>
      </p:sp>
    </p:spTree>
    <p:extLst>
      <p:ext uri="{BB962C8B-B14F-4D97-AF65-F5344CB8AC3E}">
        <p14:creationId xmlns:p14="http://schemas.microsoft.com/office/powerpoint/2010/main" val="317670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Requisitos Iniciais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11</a:t>
            </a:fld>
            <a:endParaRPr lang="pt-BR" noProof="0"/>
          </a:p>
        </p:txBody>
      </p:sp>
      <p:sp>
        <p:nvSpPr>
          <p:cNvPr id="6" name="TextBox 5"/>
          <p:cNvSpPr txBox="1"/>
          <p:nvPr/>
        </p:nvSpPr>
        <p:spPr>
          <a:xfrm>
            <a:off x="167209" y="2998363"/>
            <a:ext cx="8860842" cy="542396"/>
          </a:xfrm>
          <a:prstGeom prst="rect">
            <a:avLst/>
          </a:prstGeom>
          <a:solidFill>
            <a:srgbClr val="F4CA4B"/>
          </a:solidFill>
        </p:spPr>
        <p:txBody>
          <a:bodyPr vert="horz" wrap="square" lIns="91440" tIns="45720" rIns="91440" bIns="45720" rtlCol="0" anchor="ctr">
            <a:noAutofit/>
          </a:bodyPr>
          <a:lstStyle/>
          <a:p>
            <a:r>
              <a:rPr lang="pt-BR" sz="2400" dirty="0">
                <a:solidFill>
                  <a:srgbClr val="000000"/>
                </a:solidFill>
                <a:latin typeface="Roboto Light"/>
                <a:cs typeface="Roboto Light"/>
              </a:rPr>
              <a:t>RF01: Registrar informações do idoso</a:t>
            </a:r>
          </a:p>
        </p:txBody>
      </p:sp>
      <p:sp>
        <p:nvSpPr>
          <p:cNvPr id="7" name="TextBox 6"/>
          <p:cNvSpPr txBox="1"/>
          <p:nvPr/>
        </p:nvSpPr>
        <p:spPr>
          <a:xfrm>
            <a:off x="166776" y="5875552"/>
            <a:ext cx="8860842" cy="542396"/>
          </a:xfrm>
          <a:prstGeom prst="rect">
            <a:avLst/>
          </a:prstGeom>
          <a:solidFill>
            <a:srgbClr val="F4CA4B"/>
          </a:solidFill>
        </p:spPr>
        <p:txBody>
          <a:bodyPr vert="horz" wrap="square" lIns="91440" tIns="45720" rIns="91440" bIns="45720" rtlCol="0" anchor="ctr">
            <a:noAutofit/>
          </a:bodyPr>
          <a:lstStyle/>
          <a:p>
            <a:r>
              <a:rPr lang="pt-BR" sz="2400" dirty="0">
                <a:solidFill>
                  <a:srgbClr val="000000"/>
                </a:solidFill>
                <a:latin typeface="Roboto Light"/>
                <a:cs typeface="Roboto Light"/>
              </a:rPr>
              <a:t>RNF01: Usabilidade simples e fácil</a:t>
            </a:r>
          </a:p>
        </p:txBody>
      </p:sp>
      <p:grpSp>
        <p:nvGrpSpPr>
          <p:cNvPr id="22" name="Group 21"/>
          <p:cNvGrpSpPr/>
          <p:nvPr/>
        </p:nvGrpSpPr>
        <p:grpSpPr>
          <a:xfrm>
            <a:off x="166777" y="945600"/>
            <a:ext cx="3729169" cy="2027912"/>
            <a:chOff x="166777" y="1908648"/>
            <a:chExt cx="3729169" cy="2027912"/>
          </a:xfrm>
        </p:grpSpPr>
        <p:sp>
          <p:nvSpPr>
            <p:cNvPr id="9" name="TextBox 8"/>
            <p:cNvSpPr txBox="1"/>
            <p:nvPr/>
          </p:nvSpPr>
          <p:spPr>
            <a:xfrm>
              <a:off x="409756" y="2103730"/>
              <a:ext cx="3233732" cy="1640410"/>
            </a:xfrm>
            <a:prstGeom prst="rect">
              <a:avLst/>
            </a:prstGeom>
            <a:solidFill>
              <a:schemeClr val="bg1">
                <a:lumMod val="85000"/>
              </a:schemeClr>
            </a:solidFill>
          </p:spPr>
          <p:txBody>
            <a:bodyPr vert="horz" wrap="square" lIns="91440" tIns="45720" rIns="91440" bIns="45720" rtlCol="0" anchor="ctr">
              <a:noAutofit/>
            </a:bodyPr>
            <a:lstStyle/>
            <a:p>
              <a:pPr algn="ctr"/>
              <a:r>
                <a:rPr lang="pt-BR" sz="1600" i="1" dirty="0">
                  <a:solidFill>
                    <a:srgbClr val="000000"/>
                  </a:solidFill>
                  <a:latin typeface="Roboto Light"/>
                  <a:cs typeface="Roboto Light"/>
                </a:rPr>
                <a:t>Mas a ferramenta seria muito</a:t>
              </a:r>
            </a:p>
            <a:p>
              <a:pPr algn="ctr"/>
              <a:r>
                <a:rPr lang="pt-BR" sz="1600" i="1" dirty="0">
                  <a:solidFill>
                    <a:srgbClr val="000000"/>
                  </a:solidFill>
                  <a:latin typeface="Roboto Light"/>
                  <a:cs typeface="Roboto Light"/>
                </a:rPr>
                <a:t> importante, mais até do que a </a:t>
              </a:r>
            </a:p>
            <a:p>
              <a:pPr algn="ctr"/>
              <a:r>
                <a:rPr lang="pt-BR" sz="1600" i="1" dirty="0">
                  <a:solidFill>
                    <a:srgbClr val="000000"/>
                  </a:solidFill>
                  <a:latin typeface="Roboto Light"/>
                  <a:cs typeface="Roboto Light"/>
                </a:rPr>
                <a:t>conversa que </a:t>
              </a:r>
              <a:r>
                <a:rPr lang="pt-BR" sz="1600" i="1" dirty="0">
                  <a:solidFill>
                    <a:srgbClr val="F05952"/>
                  </a:solidFill>
                  <a:latin typeface="Roboto Light"/>
                  <a:cs typeface="Roboto Light"/>
                </a:rPr>
                <a:t>até pelo meio se </a:t>
              </a:r>
            </a:p>
            <a:p>
              <a:pPr algn="ctr"/>
              <a:r>
                <a:rPr lang="pt-BR" sz="1600" i="1" dirty="0">
                  <a:solidFill>
                    <a:srgbClr val="F05952"/>
                  </a:solidFill>
                  <a:latin typeface="Roboto Light"/>
                  <a:cs typeface="Roboto Light"/>
                </a:rPr>
                <a:t>perde informação</a:t>
              </a:r>
              <a:r>
                <a:rPr lang="pt-BR" sz="1600" i="1" dirty="0">
                  <a:solidFill>
                    <a:srgbClr val="000000"/>
                  </a:solidFill>
                  <a:latin typeface="Roboto Light"/>
                  <a:cs typeface="Roboto Light"/>
                </a:rPr>
                <a:t>...</a:t>
              </a:r>
            </a:p>
          </p:txBody>
        </p:sp>
        <p:pic>
          <p:nvPicPr>
            <p:cNvPr id="11" name="Picture 10"/>
            <p:cNvPicPr>
              <a:picLocks noChangeAspect="1"/>
            </p:cNvPicPr>
            <p:nvPr/>
          </p:nvPicPr>
          <p:blipFill>
            <a:blip r:embed="rId2"/>
            <a:stretch>
              <a:fillRect/>
            </a:stretch>
          </p:blipFill>
          <p:spPr>
            <a:xfrm>
              <a:off x="166777" y="1908648"/>
              <a:ext cx="504917" cy="390163"/>
            </a:xfrm>
            <a:prstGeom prst="rect">
              <a:avLst/>
            </a:prstGeom>
          </p:spPr>
        </p:pic>
        <p:pic>
          <p:nvPicPr>
            <p:cNvPr id="12" name="Picture 11"/>
            <p:cNvPicPr>
              <a:picLocks noChangeAspect="1"/>
            </p:cNvPicPr>
            <p:nvPr/>
          </p:nvPicPr>
          <p:blipFill>
            <a:blip r:embed="rId2"/>
            <a:stretch>
              <a:fillRect/>
            </a:stretch>
          </p:blipFill>
          <p:spPr>
            <a:xfrm rot="10800000">
              <a:off x="3391029" y="3546397"/>
              <a:ext cx="504917" cy="390163"/>
            </a:xfrm>
            <a:prstGeom prst="rect">
              <a:avLst/>
            </a:prstGeom>
          </p:spPr>
        </p:pic>
      </p:grpSp>
      <p:grpSp>
        <p:nvGrpSpPr>
          <p:cNvPr id="23" name="Group 22"/>
          <p:cNvGrpSpPr/>
          <p:nvPr/>
        </p:nvGrpSpPr>
        <p:grpSpPr>
          <a:xfrm>
            <a:off x="4030936" y="945600"/>
            <a:ext cx="4996682" cy="2027912"/>
            <a:chOff x="4030936" y="1908648"/>
            <a:chExt cx="4996682" cy="2027912"/>
          </a:xfrm>
        </p:grpSpPr>
        <p:sp>
          <p:nvSpPr>
            <p:cNvPr id="10" name="TextBox 9"/>
            <p:cNvSpPr txBox="1"/>
            <p:nvPr/>
          </p:nvSpPr>
          <p:spPr>
            <a:xfrm>
              <a:off x="4283395" y="2103730"/>
              <a:ext cx="4491765" cy="1640410"/>
            </a:xfrm>
            <a:prstGeom prst="rect">
              <a:avLst/>
            </a:prstGeom>
            <a:solidFill>
              <a:schemeClr val="bg1">
                <a:lumMod val="85000"/>
              </a:schemeClr>
            </a:solidFill>
          </p:spPr>
          <p:txBody>
            <a:bodyPr vert="horz" wrap="square" lIns="91440" tIns="45720" rIns="91440" bIns="45720" rtlCol="0" anchor="ctr">
              <a:noAutofit/>
            </a:bodyPr>
            <a:lstStyle/>
            <a:p>
              <a:pPr algn="ctr"/>
              <a:r>
                <a:rPr lang="pt-BR" sz="1600" i="1" dirty="0">
                  <a:solidFill>
                    <a:srgbClr val="000000"/>
                  </a:solidFill>
                  <a:latin typeface="Roboto Light"/>
                  <a:cs typeface="Roboto Light"/>
                </a:rPr>
                <a:t>Eu sei que é suposto haver as tais reuniões </a:t>
              </a:r>
            </a:p>
            <a:p>
              <a:pPr algn="ctr"/>
              <a:r>
                <a:rPr lang="pt-BR" sz="1600" i="1" dirty="0">
                  <a:solidFill>
                    <a:srgbClr val="000000"/>
                  </a:solidFill>
                  <a:latin typeface="Roboto Light"/>
                  <a:cs typeface="Roboto Light"/>
                </a:rPr>
                <a:t>em que se fala sobre o paciente mas </a:t>
              </a:r>
              <a:r>
                <a:rPr lang="pt-BR" sz="1600" i="1" dirty="0">
                  <a:solidFill>
                    <a:srgbClr val="F05952"/>
                  </a:solidFill>
                  <a:latin typeface="Roboto Light"/>
                  <a:cs typeface="Roboto Light"/>
                </a:rPr>
                <a:t>essas</a:t>
              </a:r>
            </a:p>
            <a:p>
              <a:pPr algn="ctr"/>
              <a:r>
                <a:rPr lang="pt-BR" sz="1600" i="1" dirty="0">
                  <a:solidFill>
                    <a:srgbClr val="F05952"/>
                  </a:solidFill>
                  <a:latin typeface="Roboto Light"/>
                  <a:cs typeface="Roboto Light"/>
                </a:rPr>
                <a:t>informações depois também voam</a:t>
              </a:r>
              <a:r>
                <a:rPr lang="pt-BR" sz="1600" i="1" dirty="0">
                  <a:solidFill>
                    <a:srgbClr val="000000"/>
                  </a:solidFill>
                  <a:latin typeface="Roboto Light"/>
                  <a:cs typeface="Roboto Light"/>
                </a:rPr>
                <a:t>, ninguém </a:t>
              </a:r>
            </a:p>
            <a:p>
              <a:pPr algn="ctr"/>
              <a:r>
                <a:rPr lang="pt-BR" sz="1600" i="1" dirty="0">
                  <a:solidFill>
                    <a:srgbClr val="000000"/>
                  </a:solidFill>
                  <a:latin typeface="Roboto Light"/>
                  <a:cs typeface="Roboto Light"/>
                </a:rPr>
                <a:t>tem uma memória infalível...</a:t>
              </a:r>
            </a:p>
          </p:txBody>
        </p:sp>
        <p:pic>
          <p:nvPicPr>
            <p:cNvPr id="13" name="Picture 12"/>
            <p:cNvPicPr>
              <a:picLocks noChangeAspect="1"/>
            </p:cNvPicPr>
            <p:nvPr/>
          </p:nvPicPr>
          <p:blipFill>
            <a:blip r:embed="rId2"/>
            <a:stretch>
              <a:fillRect/>
            </a:stretch>
          </p:blipFill>
          <p:spPr>
            <a:xfrm>
              <a:off x="4030936" y="1908648"/>
              <a:ext cx="504917" cy="390163"/>
            </a:xfrm>
            <a:prstGeom prst="rect">
              <a:avLst/>
            </a:prstGeom>
          </p:spPr>
        </p:pic>
        <p:pic>
          <p:nvPicPr>
            <p:cNvPr id="14" name="Picture 13"/>
            <p:cNvPicPr>
              <a:picLocks noChangeAspect="1"/>
            </p:cNvPicPr>
            <p:nvPr/>
          </p:nvPicPr>
          <p:blipFill>
            <a:blip r:embed="rId2"/>
            <a:stretch>
              <a:fillRect/>
            </a:stretch>
          </p:blipFill>
          <p:spPr>
            <a:xfrm rot="10800000">
              <a:off x="8522701" y="3546397"/>
              <a:ext cx="504917" cy="390163"/>
            </a:xfrm>
            <a:prstGeom prst="rect">
              <a:avLst/>
            </a:prstGeom>
          </p:spPr>
        </p:pic>
      </p:grpSp>
      <p:grpSp>
        <p:nvGrpSpPr>
          <p:cNvPr id="28" name="Group 27"/>
          <p:cNvGrpSpPr/>
          <p:nvPr/>
        </p:nvGrpSpPr>
        <p:grpSpPr>
          <a:xfrm>
            <a:off x="5298882" y="3849999"/>
            <a:ext cx="3729169" cy="2027912"/>
            <a:chOff x="166777" y="1908648"/>
            <a:chExt cx="3729169" cy="2027912"/>
          </a:xfrm>
        </p:grpSpPr>
        <p:sp>
          <p:nvSpPr>
            <p:cNvPr id="29" name="TextBox 28"/>
            <p:cNvSpPr txBox="1"/>
            <p:nvPr/>
          </p:nvSpPr>
          <p:spPr>
            <a:xfrm>
              <a:off x="409756" y="2103730"/>
              <a:ext cx="3233732" cy="1640410"/>
            </a:xfrm>
            <a:prstGeom prst="rect">
              <a:avLst/>
            </a:prstGeom>
            <a:solidFill>
              <a:schemeClr val="bg1">
                <a:lumMod val="85000"/>
              </a:schemeClr>
            </a:solidFill>
          </p:spPr>
          <p:txBody>
            <a:bodyPr vert="horz" wrap="square" lIns="91440" tIns="45720" rIns="91440" bIns="45720" rtlCol="0" anchor="ctr">
              <a:noAutofit/>
            </a:bodyPr>
            <a:lstStyle/>
            <a:p>
              <a:pPr algn="ctr"/>
              <a:r>
                <a:rPr lang="pt-BR" sz="1600" i="1" dirty="0">
                  <a:latin typeface="Roboto Light"/>
                  <a:cs typeface="Roboto Light"/>
                </a:rPr>
                <a:t>...mas normalmente a maioria dos cuidadores, visto que a população é idosa, </a:t>
              </a:r>
              <a:r>
                <a:rPr lang="pt-BR" sz="1600" i="1" dirty="0">
                  <a:solidFill>
                    <a:srgbClr val="000000"/>
                  </a:solidFill>
                  <a:latin typeface="Roboto Light"/>
                  <a:cs typeface="Roboto Light"/>
                </a:rPr>
                <a:t>mesmo nas vindas aqui </a:t>
              </a:r>
              <a:r>
                <a:rPr lang="pt-BR" sz="1600" i="1" dirty="0">
                  <a:solidFill>
                    <a:srgbClr val="F05952"/>
                  </a:solidFill>
                  <a:latin typeface="Roboto Light"/>
                  <a:cs typeface="Roboto Light"/>
                </a:rPr>
                <a:t>já têm alguma dificuldade em transmitir esses dados</a:t>
              </a:r>
              <a:r>
                <a:rPr lang="pt-BR" sz="1600" i="1" dirty="0">
                  <a:solidFill>
                    <a:srgbClr val="000000"/>
                  </a:solidFill>
                  <a:latin typeface="Roboto Light"/>
                  <a:cs typeface="Roboto Light"/>
                </a:rPr>
                <a:t>...</a:t>
              </a:r>
            </a:p>
          </p:txBody>
        </p:sp>
        <p:pic>
          <p:nvPicPr>
            <p:cNvPr id="30" name="Picture 29"/>
            <p:cNvPicPr>
              <a:picLocks noChangeAspect="1"/>
            </p:cNvPicPr>
            <p:nvPr/>
          </p:nvPicPr>
          <p:blipFill>
            <a:blip r:embed="rId2"/>
            <a:stretch>
              <a:fillRect/>
            </a:stretch>
          </p:blipFill>
          <p:spPr>
            <a:xfrm>
              <a:off x="166777" y="1908648"/>
              <a:ext cx="504917" cy="390163"/>
            </a:xfrm>
            <a:prstGeom prst="rect">
              <a:avLst/>
            </a:prstGeom>
          </p:spPr>
        </p:pic>
        <p:pic>
          <p:nvPicPr>
            <p:cNvPr id="31" name="Picture 30"/>
            <p:cNvPicPr>
              <a:picLocks noChangeAspect="1"/>
            </p:cNvPicPr>
            <p:nvPr/>
          </p:nvPicPr>
          <p:blipFill>
            <a:blip r:embed="rId2"/>
            <a:stretch>
              <a:fillRect/>
            </a:stretch>
          </p:blipFill>
          <p:spPr>
            <a:xfrm rot="10800000">
              <a:off x="3391029" y="3546397"/>
              <a:ext cx="504917" cy="390163"/>
            </a:xfrm>
            <a:prstGeom prst="rect">
              <a:avLst/>
            </a:prstGeom>
          </p:spPr>
        </p:pic>
      </p:grpSp>
      <p:grpSp>
        <p:nvGrpSpPr>
          <p:cNvPr id="32" name="Group 31"/>
          <p:cNvGrpSpPr/>
          <p:nvPr/>
        </p:nvGrpSpPr>
        <p:grpSpPr>
          <a:xfrm>
            <a:off x="160759" y="3849999"/>
            <a:ext cx="4996682" cy="2027912"/>
            <a:chOff x="4030936" y="1908648"/>
            <a:chExt cx="4996682" cy="2027912"/>
          </a:xfrm>
        </p:grpSpPr>
        <p:sp>
          <p:nvSpPr>
            <p:cNvPr id="33" name="TextBox 32"/>
            <p:cNvSpPr txBox="1"/>
            <p:nvPr/>
          </p:nvSpPr>
          <p:spPr>
            <a:xfrm>
              <a:off x="4283395" y="2103730"/>
              <a:ext cx="4491765" cy="1640410"/>
            </a:xfrm>
            <a:prstGeom prst="rect">
              <a:avLst/>
            </a:prstGeom>
            <a:solidFill>
              <a:schemeClr val="bg1">
                <a:lumMod val="85000"/>
              </a:schemeClr>
            </a:solidFill>
          </p:spPr>
          <p:txBody>
            <a:bodyPr vert="horz" wrap="square" lIns="91440" tIns="45720" rIns="91440" bIns="45720" rtlCol="0" anchor="ctr">
              <a:noAutofit/>
            </a:bodyPr>
            <a:lstStyle/>
            <a:p>
              <a:pPr algn="ctr"/>
              <a:r>
                <a:rPr lang="pt-BR" sz="1600" i="1" dirty="0">
                  <a:solidFill>
                    <a:srgbClr val="000000"/>
                  </a:solidFill>
                  <a:latin typeface="Roboto Light"/>
                  <a:cs typeface="Roboto Light"/>
                </a:rPr>
                <a:t>Mesmo em relação ao cuidador </a:t>
              </a:r>
              <a:r>
                <a:rPr lang="pt-BR" sz="1600" i="1" dirty="0">
                  <a:solidFill>
                    <a:srgbClr val="F05952"/>
                  </a:solidFill>
                  <a:latin typeface="Roboto Light"/>
                  <a:cs typeface="Roboto Light"/>
                </a:rPr>
                <a:t>tentamos ter noção da sobrecarga que o cuidador tem</a:t>
              </a:r>
              <a:r>
                <a:rPr lang="pt-BR" sz="1600" i="1" dirty="0">
                  <a:solidFill>
                    <a:srgbClr val="000000"/>
                  </a:solidFill>
                  <a:latin typeface="Roboto Light"/>
                  <a:cs typeface="Roboto Light"/>
                </a:rPr>
                <a:t>, aplicamos por exemplo a escala de </a:t>
              </a:r>
              <a:r>
                <a:rPr lang="pt-BR" sz="1600" i="1" dirty="0" err="1">
                  <a:solidFill>
                    <a:srgbClr val="000000"/>
                  </a:solidFill>
                  <a:latin typeface="Roboto Light"/>
                  <a:cs typeface="Roboto Light"/>
                </a:rPr>
                <a:t>Zarit</a:t>
              </a:r>
              <a:r>
                <a:rPr lang="pt-BR" sz="1600" i="1" dirty="0">
                  <a:solidFill>
                    <a:srgbClr val="000000"/>
                  </a:solidFill>
                  <a:latin typeface="Roboto Light"/>
                  <a:cs typeface="Roboto Light"/>
                </a:rPr>
                <a:t>, que é mesmo para sobrecarga dos cuidadores...</a:t>
              </a:r>
            </a:p>
          </p:txBody>
        </p:sp>
        <p:pic>
          <p:nvPicPr>
            <p:cNvPr id="34" name="Picture 33"/>
            <p:cNvPicPr>
              <a:picLocks noChangeAspect="1"/>
            </p:cNvPicPr>
            <p:nvPr/>
          </p:nvPicPr>
          <p:blipFill>
            <a:blip r:embed="rId2"/>
            <a:stretch>
              <a:fillRect/>
            </a:stretch>
          </p:blipFill>
          <p:spPr>
            <a:xfrm>
              <a:off x="4030936" y="1908648"/>
              <a:ext cx="504917" cy="390163"/>
            </a:xfrm>
            <a:prstGeom prst="rect">
              <a:avLst/>
            </a:prstGeom>
          </p:spPr>
        </p:pic>
        <p:pic>
          <p:nvPicPr>
            <p:cNvPr id="35" name="Picture 34"/>
            <p:cNvPicPr>
              <a:picLocks noChangeAspect="1"/>
            </p:cNvPicPr>
            <p:nvPr/>
          </p:nvPicPr>
          <p:blipFill>
            <a:blip r:embed="rId2"/>
            <a:stretch>
              <a:fillRect/>
            </a:stretch>
          </p:blipFill>
          <p:spPr>
            <a:xfrm rot="10800000">
              <a:off x="8522701" y="3546397"/>
              <a:ext cx="504917" cy="390163"/>
            </a:xfrm>
            <a:prstGeom prst="rect">
              <a:avLst/>
            </a:prstGeom>
          </p:spPr>
        </p:pic>
      </p:grpSp>
      <p:cxnSp>
        <p:nvCxnSpPr>
          <p:cNvPr id="24" name="Straight Connector 23"/>
          <p:cNvCxnSpPr/>
          <p:nvPr/>
        </p:nvCxnSpPr>
        <p:spPr>
          <a:xfrm>
            <a:off x="194090" y="3685764"/>
            <a:ext cx="8833528" cy="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79117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par>
                                <p:cTn id="18" presetID="10" presetClass="entr" presetSubtype="0" fill="hold" nodeType="with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fade">
                                      <p:cBhvr>
                                        <p:cTn id="20" dur="50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500"/>
                                        <p:tgtEl>
                                          <p:spTgt spid="28"/>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pt-BR" dirty="0"/>
              <a:t>Protótipo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12</a:t>
            </a:fld>
            <a:endParaRPr lang="pt-BR" noProof="0"/>
          </a:p>
        </p:txBody>
      </p:sp>
      <p:pic>
        <p:nvPicPr>
          <p:cNvPr id="7" name="Picture 6" descr="prototipo-versao-1_0000_Layer 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5549" y="1503516"/>
            <a:ext cx="6532902" cy="4377044"/>
          </a:xfrm>
          <a:prstGeom prst="rect">
            <a:avLst/>
          </a:prstGeom>
        </p:spPr>
      </p:pic>
      <p:pic>
        <p:nvPicPr>
          <p:cNvPr id="11" name="Picture 10" descr="prototipo-versao-1_0001_Layer 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4388" y="1496038"/>
            <a:ext cx="6555224" cy="4392000"/>
          </a:xfrm>
          <a:prstGeom prst="rect">
            <a:avLst/>
          </a:prstGeom>
        </p:spPr>
      </p:pic>
      <p:pic>
        <p:nvPicPr>
          <p:cNvPr id="9" name="Picture 8" descr="prototipo-versao-1_0002_Layer 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4388" y="1496038"/>
            <a:ext cx="6555224" cy="4392000"/>
          </a:xfrm>
          <a:prstGeom prst="rect">
            <a:avLst/>
          </a:prstGeom>
        </p:spPr>
      </p:pic>
      <p:pic>
        <p:nvPicPr>
          <p:cNvPr id="10" name="Picture 9" descr="prototipo-versao-1_0003_Layer 1.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94388" y="1496038"/>
            <a:ext cx="6555224" cy="4392000"/>
          </a:xfrm>
          <a:prstGeom prst="rect">
            <a:avLst/>
          </a:prstGeom>
        </p:spPr>
      </p:pic>
      <p:pic>
        <p:nvPicPr>
          <p:cNvPr id="6" name="Picture 5"/>
          <p:cNvPicPr>
            <a:picLocks noChangeAspect="1"/>
          </p:cNvPicPr>
          <p:nvPr/>
        </p:nvPicPr>
        <p:blipFill>
          <a:blip r:embed="rId6"/>
          <a:stretch>
            <a:fillRect/>
          </a:stretch>
        </p:blipFill>
        <p:spPr>
          <a:xfrm>
            <a:off x="679947" y="958855"/>
            <a:ext cx="7784106" cy="5466366"/>
          </a:xfrm>
          <a:prstGeom prst="rect">
            <a:avLst/>
          </a:prstGeom>
        </p:spPr>
      </p:pic>
    </p:spTree>
    <p:extLst>
      <p:ext uri="{BB962C8B-B14F-4D97-AF65-F5344CB8AC3E}">
        <p14:creationId xmlns:p14="http://schemas.microsoft.com/office/powerpoint/2010/main" val="1333125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Avaliação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13</a:t>
            </a:fld>
            <a:endParaRPr lang="pt-BR" noProof="0"/>
          </a:p>
        </p:txBody>
      </p:sp>
      <p:pic>
        <p:nvPicPr>
          <p:cNvPr id="4" name="Picture 3"/>
          <p:cNvPicPr>
            <a:picLocks noChangeAspect="1"/>
          </p:cNvPicPr>
          <p:nvPr/>
        </p:nvPicPr>
        <p:blipFill>
          <a:blip r:embed="rId2"/>
          <a:stretch>
            <a:fillRect/>
          </a:stretch>
        </p:blipFill>
        <p:spPr>
          <a:xfrm>
            <a:off x="165100" y="876300"/>
            <a:ext cx="8801100" cy="5105400"/>
          </a:xfrm>
          <a:prstGeom prst="rect">
            <a:avLst/>
          </a:prstGeom>
        </p:spPr>
      </p:pic>
      <p:pic>
        <p:nvPicPr>
          <p:cNvPr id="10" name="Picture 9"/>
          <p:cNvPicPr>
            <a:picLocks noChangeAspect="1"/>
          </p:cNvPicPr>
          <p:nvPr/>
        </p:nvPicPr>
        <p:blipFill>
          <a:blip r:embed="rId3"/>
          <a:stretch>
            <a:fillRect/>
          </a:stretch>
        </p:blipFill>
        <p:spPr>
          <a:xfrm>
            <a:off x="1196423" y="1726944"/>
            <a:ext cx="7277100" cy="3340100"/>
          </a:xfrm>
          <a:prstGeom prst="rect">
            <a:avLst/>
          </a:prstGeom>
        </p:spPr>
      </p:pic>
      <p:pic>
        <p:nvPicPr>
          <p:cNvPr id="11" name="Picture 10"/>
          <p:cNvPicPr>
            <a:picLocks noChangeAspect="1"/>
          </p:cNvPicPr>
          <p:nvPr/>
        </p:nvPicPr>
        <p:blipFill>
          <a:blip r:embed="rId4"/>
          <a:stretch>
            <a:fillRect/>
          </a:stretch>
        </p:blipFill>
        <p:spPr>
          <a:xfrm>
            <a:off x="1201781" y="1280330"/>
            <a:ext cx="7277100" cy="3784600"/>
          </a:xfrm>
          <a:prstGeom prst="rect">
            <a:avLst/>
          </a:prstGeom>
        </p:spPr>
      </p:pic>
    </p:spTree>
    <p:extLst>
      <p:ext uri="{BB962C8B-B14F-4D97-AF65-F5344CB8AC3E}">
        <p14:creationId xmlns:p14="http://schemas.microsoft.com/office/powerpoint/2010/main" val="1669685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Avaliação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14</a:t>
            </a:fld>
            <a:endParaRPr lang="pt-BR" noProof="0"/>
          </a:p>
        </p:txBody>
      </p:sp>
      <p:sp>
        <p:nvSpPr>
          <p:cNvPr id="14" name="TextBox 13"/>
          <p:cNvSpPr txBox="1"/>
          <p:nvPr/>
        </p:nvSpPr>
        <p:spPr>
          <a:xfrm>
            <a:off x="167209" y="1048224"/>
            <a:ext cx="4953431" cy="542396"/>
          </a:xfrm>
          <a:prstGeom prst="rect">
            <a:avLst/>
          </a:prstGeom>
        </p:spPr>
        <p:txBody>
          <a:bodyPr vert="horz" wrap="square" lIns="91440" tIns="45720" rIns="91440" bIns="45720" rtlCol="0" anchor="ctr">
            <a:noAutofit/>
          </a:bodyPr>
          <a:lstStyle/>
          <a:p>
            <a:r>
              <a:rPr lang="pt-BR" sz="2000" dirty="0">
                <a:solidFill>
                  <a:srgbClr val="000000"/>
                </a:solidFill>
                <a:latin typeface="Roboto Light"/>
                <a:cs typeface="Roboto Light"/>
              </a:rPr>
              <a:t>Comparativo entre textos e ícones</a:t>
            </a:r>
          </a:p>
        </p:txBody>
      </p:sp>
      <p:grpSp>
        <p:nvGrpSpPr>
          <p:cNvPr id="29" name="Group 28"/>
          <p:cNvGrpSpPr/>
          <p:nvPr/>
        </p:nvGrpSpPr>
        <p:grpSpPr>
          <a:xfrm>
            <a:off x="167209" y="3588937"/>
            <a:ext cx="6273041" cy="3126436"/>
            <a:chOff x="167209" y="3588937"/>
            <a:chExt cx="6273041" cy="3126436"/>
          </a:xfrm>
        </p:grpSpPr>
        <p:pic>
          <p:nvPicPr>
            <p:cNvPr id="16" name="Picture 15"/>
            <p:cNvPicPr>
              <a:picLocks noChangeAspect="1"/>
            </p:cNvPicPr>
            <p:nvPr/>
          </p:nvPicPr>
          <p:blipFill>
            <a:blip r:embed="rId2"/>
            <a:stretch>
              <a:fillRect/>
            </a:stretch>
          </p:blipFill>
          <p:spPr>
            <a:xfrm>
              <a:off x="542264" y="4158533"/>
              <a:ext cx="5897986" cy="2556840"/>
            </a:xfrm>
            <a:prstGeom prst="rect">
              <a:avLst/>
            </a:prstGeom>
          </p:spPr>
        </p:pic>
        <p:sp>
          <p:nvSpPr>
            <p:cNvPr id="17" name="TextBox 16"/>
            <p:cNvSpPr txBox="1"/>
            <p:nvPr/>
          </p:nvSpPr>
          <p:spPr>
            <a:xfrm>
              <a:off x="167209" y="3588937"/>
              <a:ext cx="4953431" cy="542396"/>
            </a:xfrm>
            <a:prstGeom prst="rect">
              <a:avLst/>
            </a:prstGeom>
          </p:spPr>
          <p:txBody>
            <a:bodyPr vert="horz" wrap="square" lIns="91440" tIns="45720" rIns="91440" bIns="45720" rtlCol="0" anchor="ctr">
              <a:noAutofit/>
            </a:bodyPr>
            <a:lstStyle/>
            <a:p>
              <a:r>
                <a:rPr lang="pt-BR" sz="2000" dirty="0">
                  <a:solidFill>
                    <a:srgbClr val="000000"/>
                  </a:solidFill>
                  <a:latin typeface="Roboto Light"/>
                  <a:cs typeface="Roboto Light"/>
                </a:rPr>
                <a:t>Comparativo entre tabelas e gráficos</a:t>
              </a:r>
            </a:p>
          </p:txBody>
        </p:sp>
      </p:grpSp>
      <p:pic>
        <p:nvPicPr>
          <p:cNvPr id="20" name="Picture 19"/>
          <p:cNvPicPr>
            <a:picLocks noChangeAspect="1"/>
          </p:cNvPicPr>
          <p:nvPr/>
        </p:nvPicPr>
        <p:blipFill>
          <a:blip r:embed="rId3"/>
          <a:stretch>
            <a:fillRect/>
          </a:stretch>
        </p:blipFill>
        <p:spPr>
          <a:xfrm>
            <a:off x="532105" y="1590620"/>
            <a:ext cx="6417335" cy="1768557"/>
          </a:xfrm>
          <a:prstGeom prst="rect">
            <a:avLst/>
          </a:prstGeom>
        </p:spPr>
      </p:pic>
      <p:grpSp>
        <p:nvGrpSpPr>
          <p:cNvPr id="25" name="Group 24"/>
          <p:cNvGrpSpPr/>
          <p:nvPr/>
        </p:nvGrpSpPr>
        <p:grpSpPr>
          <a:xfrm>
            <a:off x="7251846" y="1787478"/>
            <a:ext cx="1337138" cy="1345602"/>
            <a:chOff x="7200530" y="1838790"/>
            <a:chExt cx="1337138" cy="1345602"/>
          </a:xfrm>
        </p:grpSpPr>
        <p:pic>
          <p:nvPicPr>
            <p:cNvPr id="22" name="Picture 21"/>
            <p:cNvPicPr>
              <a:picLocks noChangeAspect="1"/>
            </p:cNvPicPr>
            <p:nvPr/>
          </p:nvPicPr>
          <p:blipFill>
            <a:blip r:embed="rId4"/>
            <a:stretch>
              <a:fillRect/>
            </a:stretch>
          </p:blipFill>
          <p:spPr>
            <a:xfrm>
              <a:off x="7200530" y="1838790"/>
              <a:ext cx="1337138" cy="1345602"/>
            </a:xfrm>
            <a:prstGeom prst="rect">
              <a:avLst/>
            </a:prstGeom>
          </p:spPr>
        </p:pic>
        <p:sp>
          <p:nvSpPr>
            <p:cNvPr id="23" name="Rectangle 22"/>
            <p:cNvSpPr/>
            <p:nvPr/>
          </p:nvSpPr>
          <p:spPr>
            <a:xfrm>
              <a:off x="7565481" y="2320740"/>
              <a:ext cx="658554" cy="400110"/>
            </a:xfrm>
            <a:prstGeom prst="rect">
              <a:avLst/>
            </a:prstGeom>
          </p:spPr>
          <p:txBody>
            <a:bodyPr wrap="none">
              <a:spAutoFit/>
            </a:bodyPr>
            <a:lstStyle/>
            <a:p>
              <a:pPr algn="ctr"/>
              <a:r>
                <a:rPr lang="pt-BR" sz="2000" dirty="0">
                  <a:latin typeface="Roboto Light"/>
                  <a:cs typeface="Roboto Light"/>
                </a:rPr>
                <a:t>76%</a:t>
              </a:r>
            </a:p>
          </p:txBody>
        </p:sp>
      </p:grpSp>
      <p:grpSp>
        <p:nvGrpSpPr>
          <p:cNvPr id="26" name="Group 25"/>
          <p:cNvGrpSpPr/>
          <p:nvPr/>
        </p:nvGrpSpPr>
        <p:grpSpPr>
          <a:xfrm>
            <a:off x="7251846" y="4750673"/>
            <a:ext cx="1337138" cy="1345602"/>
            <a:chOff x="7200530" y="1838790"/>
            <a:chExt cx="1337138" cy="1345602"/>
          </a:xfrm>
        </p:grpSpPr>
        <p:pic>
          <p:nvPicPr>
            <p:cNvPr id="27" name="Picture 26"/>
            <p:cNvPicPr>
              <a:picLocks noChangeAspect="1"/>
            </p:cNvPicPr>
            <p:nvPr/>
          </p:nvPicPr>
          <p:blipFill>
            <a:blip r:embed="rId4"/>
            <a:stretch>
              <a:fillRect/>
            </a:stretch>
          </p:blipFill>
          <p:spPr>
            <a:xfrm>
              <a:off x="7200530" y="1838790"/>
              <a:ext cx="1337138" cy="1345602"/>
            </a:xfrm>
            <a:prstGeom prst="rect">
              <a:avLst/>
            </a:prstGeom>
          </p:spPr>
        </p:pic>
        <p:sp>
          <p:nvSpPr>
            <p:cNvPr id="28" name="Rectangle 27"/>
            <p:cNvSpPr/>
            <p:nvPr/>
          </p:nvSpPr>
          <p:spPr>
            <a:xfrm>
              <a:off x="7565481" y="2320740"/>
              <a:ext cx="658554" cy="400110"/>
            </a:xfrm>
            <a:prstGeom prst="rect">
              <a:avLst/>
            </a:prstGeom>
          </p:spPr>
          <p:txBody>
            <a:bodyPr wrap="none">
              <a:spAutoFit/>
            </a:bodyPr>
            <a:lstStyle/>
            <a:p>
              <a:pPr algn="ctr"/>
              <a:r>
                <a:rPr lang="pt-BR" sz="2000" dirty="0">
                  <a:latin typeface="Roboto Light"/>
                  <a:cs typeface="Roboto Light"/>
                </a:rPr>
                <a:t>76%</a:t>
              </a:r>
            </a:p>
          </p:txBody>
        </p:sp>
      </p:grpSp>
    </p:spTree>
    <p:extLst>
      <p:ext uri="{BB962C8B-B14F-4D97-AF65-F5344CB8AC3E}">
        <p14:creationId xmlns:p14="http://schemas.microsoft.com/office/powerpoint/2010/main" val="90378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E4103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15</a:t>
            </a:fld>
            <a:endParaRPr lang="pt-BR" noProof="0"/>
          </a:p>
        </p:txBody>
      </p:sp>
      <p:sp>
        <p:nvSpPr>
          <p:cNvPr id="6" name="Rectangle 5"/>
          <p:cNvSpPr/>
          <p:nvPr/>
        </p:nvSpPr>
        <p:spPr>
          <a:xfrm>
            <a:off x="0" y="1154492"/>
            <a:ext cx="9144000" cy="1860014"/>
          </a:xfrm>
          <a:prstGeom prst="rect">
            <a:avLst/>
          </a:prstGeom>
          <a:solidFill>
            <a:srgbClr val="F0595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7" name="TextBox 6"/>
          <p:cNvSpPr txBox="1"/>
          <p:nvPr/>
        </p:nvSpPr>
        <p:spPr>
          <a:xfrm>
            <a:off x="336632" y="1334079"/>
            <a:ext cx="6966247" cy="914400"/>
          </a:xfrm>
          <a:prstGeom prst="rect">
            <a:avLst/>
          </a:prstGeom>
        </p:spPr>
        <p:txBody>
          <a:bodyPr vert="horz" wrap="none" lIns="91440" tIns="45720" rIns="91440" bIns="45720" rtlCol="0" anchor="ctr">
            <a:noAutofit/>
          </a:bodyPr>
          <a:lstStyle/>
          <a:p>
            <a:r>
              <a:rPr lang="pt-BR" sz="2800" dirty="0">
                <a:solidFill>
                  <a:schemeClr val="bg1"/>
                </a:solidFill>
                <a:latin typeface="Roboto Light"/>
                <a:cs typeface="Roboto Light"/>
              </a:rPr>
              <a:t>Processo de Desenvolvimento</a:t>
            </a:r>
          </a:p>
        </p:txBody>
      </p:sp>
      <p:sp>
        <p:nvSpPr>
          <p:cNvPr id="8" name="TextBox 7"/>
          <p:cNvSpPr txBox="1"/>
          <p:nvPr/>
        </p:nvSpPr>
        <p:spPr>
          <a:xfrm>
            <a:off x="336632" y="2013943"/>
            <a:ext cx="1913856" cy="555235"/>
          </a:xfrm>
          <a:prstGeom prst="rect">
            <a:avLst/>
          </a:prstGeom>
        </p:spPr>
        <p:txBody>
          <a:bodyPr vert="horz" wrap="none" lIns="91440" tIns="45720" rIns="91440" bIns="45720" rtlCol="0" anchor="ctr">
            <a:noAutofit/>
          </a:bodyPr>
          <a:lstStyle/>
          <a:p>
            <a:r>
              <a:rPr lang="pt-BR" dirty="0">
                <a:solidFill>
                  <a:schemeClr val="bg1"/>
                </a:solidFill>
                <a:latin typeface="Roboto Light"/>
                <a:cs typeface="Roboto Light"/>
              </a:rPr>
              <a:t>Segunda Fase</a:t>
            </a:r>
          </a:p>
        </p:txBody>
      </p:sp>
      <p:pic>
        <p:nvPicPr>
          <p:cNvPr id="9" name="Picture 8"/>
          <p:cNvPicPr>
            <a:picLocks noChangeAspect="1"/>
          </p:cNvPicPr>
          <p:nvPr/>
        </p:nvPicPr>
        <p:blipFill>
          <a:blip r:embed="rId2"/>
          <a:stretch>
            <a:fillRect/>
          </a:stretch>
        </p:blipFill>
        <p:spPr>
          <a:xfrm>
            <a:off x="7405511" y="1276521"/>
            <a:ext cx="1500248" cy="1577467"/>
          </a:xfrm>
          <a:prstGeom prst="rect">
            <a:avLst/>
          </a:prstGeom>
        </p:spPr>
      </p:pic>
    </p:spTree>
    <p:extLst>
      <p:ext uri="{BB962C8B-B14F-4D97-AF65-F5344CB8AC3E}">
        <p14:creationId xmlns:p14="http://schemas.microsoft.com/office/powerpoint/2010/main" val="2194206968"/>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0" y="864947"/>
            <a:ext cx="9144000" cy="6017895"/>
          </a:xfrm>
          <a:prstGeom prst="rect">
            <a:avLst/>
          </a:prstGeom>
        </p:spPr>
      </p:pic>
      <p:sp>
        <p:nvSpPr>
          <p:cNvPr id="3" name="Title 2"/>
          <p:cNvSpPr>
            <a:spLocks noGrp="1"/>
          </p:cNvSpPr>
          <p:nvPr>
            <p:ph type="title"/>
          </p:nvPr>
        </p:nvSpPr>
        <p:spPr/>
        <p:txBody>
          <a:bodyPr/>
          <a:lstStyle/>
          <a:p>
            <a:r>
              <a:rPr lang="pt-BR" dirty="0"/>
              <a:t>Processo de Desenvolvimento</a:t>
            </a:r>
          </a:p>
        </p:txBody>
      </p:sp>
      <p:sp>
        <p:nvSpPr>
          <p:cNvPr id="2" name="Slide Number Placeholder 1"/>
          <p:cNvSpPr>
            <a:spLocks noGrp="1"/>
          </p:cNvSpPr>
          <p:nvPr>
            <p:ph type="sldNum" sz="quarter" idx="12"/>
          </p:nvPr>
        </p:nvSpPr>
        <p:spPr/>
        <p:txBody>
          <a:bodyPr/>
          <a:lstStyle/>
          <a:p>
            <a:fld id="{25CC690E-9AFB-0E40-9181-2961D0C5BBC7}" type="slidenum">
              <a:rPr lang="en-US" smtClean="0">
                <a:solidFill>
                  <a:srgbClr val="000000"/>
                </a:solidFill>
              </a:rPr>
              <a:t>16</a:t>
            </a:fld>
            <a:endParaRPr lang="en-US" dirty="0">
              <a:solidFill>
                <a:srgbClr val="000000"/>
              </a:solidFill>
            </a:endParaRPr>
          </a:p>
        </p:txBody>
      </p:sp>
      <p:pic>
        <p:nvPicPr>
          <p:cNvPr id="7" name="Picture 6"/>
          <p:cNvPicPr>
            <a:picLocks noChangeAspect="1"/>
          </p:cNvPicPr>
          <p:nvPr/>
        </p:nvPicPr>
        <p:blipFill>
          <a:blip r:embed="rId3"/>
          <a:stretch>
            <a:fillRect/>
          </a:stretch>
        </p:blipFill>
        <p:spPr>
          <a:xfrm>
            <a:off x="859835" y="2627838"/>
            <a:ext cx="1377315" cy="1817370"/>
          </a:xfrm>
          <a:prstGeom prst="rect">
            <a:avLst/>
          </a:prstGeom>
        </p:spPr>
      </p:pic>
      <p:pic>
        <p:nvPicPr>
          <p:cNvPr id="8" name="Picture 7"/>
          <p:cNvPicPr>
            <a:picLocks noChangeAspect="1"/>
          </p:cNvPicPr>
          <p:nvPr/>
        </p:nvPicPr>
        <p:blipFill>
          <a:blip r:embed="rId4"/>
          <a:stretch>
            <a:fillRect/>
          </a:stretch>
        </p:blipFill>
        <p:spPr>
          <a:xfrm>
            <a:off x="2547641" y="2633553"/>
            <a:ext cx="1445895" cy="1805940"/>
          </a:xfrm>
          <a:prstGeom prst="rect">
            <a:avLst/>
          </a:prstGeom>
        </p:spPr>
      </p:pic>
      <p:pic>
        <p:nvPicPr>
          <p:cNvPr id="9" name="Picture 8"/>
          <p:cNvPicPr>
            <a:picLocks noChangeAspect="1"/>
          </p:cNvPicPr>
          <p:nvPr/>
        </p:nvPicPr>
        <p:blipFill>
          <a:blip r:embed="rId5"/>
          <a:stretch>
            <a:fillRect/>
          </a:stretch>
        </p:blipFill>
        <p:spPr>
          <a:xfrm>
            <a:off x="4304027" y="2633553"/>
            <a:ext cx="2103120" cy="1805940"/>
          </a:xfrm>
          <a:prstGeom prst="rect">
            <a:avLst/>
          </a:prstGeom>
        </p:spPr>
      </p:pic>
      <p:pic>
        <p:nvPicPr>
          <p:cNvPr id="10" name="Picture 9"/>
          <p:cNvPicPr>
            <a:picLocks noChangeAspect="1"/>
          </p:cNvPicPr>
          <p:nvPr/>
        </p:nvPicPr>
        <p:blipFill>
          <a:blip r:embed="rId6"/>
          <a:stretch>
            <a:fillRect/>
          </a:stretch>
        </p:blipFill>
        <p:spPr>
          <a:xfrm>
            <a:off x="6717638" y="2633553"/>
            <a:ext cx="2040255" cy="1805940"/>
          </a:xfrm>
          <a:prstGeom prst="rect">
            <a:avLst/>
          </a:prstGeom>
        </p:spPr>
      </p:pic>
      <p:pic>
        <p:nvPicPr>
          <p:cNvPr id="11" name="Picture 10"/>
          <p:cNvPicPr>
            <a:picLocks noChangeAspect="1"/>
          </p:cNvPicPr>
          <p:nvPr/>
        </p:nvPicPr>
        <p:blipFill>
          <a:blip r:embed="rId7"/>
          <a:stretch>
            <a:fillRect/>
          </a:stretch>
        </p:blipFill>
        <p:spPr>
          <a:xfrm>
            <a:off x="859835" y="4487283"/>
            <a:ext cx="7103745" cy="2257426"/>
          </a:xfrm>
          <a:prstGeom prst="rect">
            <a:avLst/>
          </a:prstGeom>
        </p:spPr>
      </p:pic>
      <p:pic>
        <p:nvPicPr>
          <p:cNvPr id="13" name="Picture 12"/>
          <p:cNvPicPr>
            <a:picLocks noChangeAspect="1"/>
          </p:cNvPicPr>
          <p:nvPr/>
        </p:nvPicPr>
        <p:blipFill>
          <a:blip r:embed="rId8"/>
          <a:stretch>
            <a:fillRect/>
          </a:stretch>
        </p:blipFill>
        <p:spPr>
          <a:xfrm>
            <a:off x="3244401" y="4744459"/>
            <a:ext cx="1880235" cy="2000250"/>
          </a:xfrm>
          <a:prstGeom prst="rect">
            <a:avLst/>
          </a:prstGeom>
        </p:spPr>
      </p:pic>
      <p:pic>
        <p:nvPicPr>
          <p:cNvPr id="14" name="Picture 13"/>
          <p:cNvPicPr>
            <a:picLocks noChangeAspect="1"/>
          </p:cNvPicPr>
          <p:nvPr/>
        </p:nvPicPr>
        <p:blipFill>
          <a:blip r:embed="rId9"/>
          <a:stretch>
            <a:fillRect/>
          </a:stretch>
        </p:blipFill>
        <p:spPr>
          <a:xfrm>
            <a:off x="5515847" y="4744459"/>
            <a:ext cx="1388745" cy="2000250"/>
          </a:xfrm>
          <a:prstGeom prst="rect">
            <a:avLst/>
          </a:prstGeom>
        </p:spPr>
      </p:pic>
      <p:pic>
        <p:nvPicPr>
          <p:cNvPr id="15" name="Picture 14"/>
          <p:cNvPicPr>
            <a:picLocks noChangeAspect="1"/>
          </p:cNvPicPr>
          <p:nvPr/>
        </p:nvPicPr>
        <p:blipFill>
          <a:blip r:embed="rId10"/>
          <a:stretch>
            <a:fillRect/>
          </a:stretch>
        </p:blipFill>
        <p:spPr>
          <a:xfrm>
            <a:off x="7295803" y="4744459"/>
            <a:ext cx="1457325" cy="2000250"/>
          </a:xfrm>
          <a:prstGeom prst="rect">
            <a:avLst/>
          </a:prstGeom>
        </p:spPr>
      </p:pic>
    </p:spTree>
    <p:extLst>
      <p:ext uri="{BB962C8B-B14F-4D97-AF65-F5344CB8AC3E}">
        <p14:creationId xmlns:p14="http://schemas.microsoft.com/office/powerpoint/2010/main" val="360949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Novas Demandas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17</a:t>
            </a:fld>
            <a:endParaRPr lang="pt-BR" noProof="0"/>
          </a:p>
        </p:txBody>
      </p:sp>
      <p:grpSp>
        <p:nvGrpSpPr>
          <p:cNvPr id="22" name="Group 21"/>
          <p:cNvGrpSpPr/>
          <p:nvPr/>
        </p:nvGrpSpPr>
        <p:grpSpPr>
          <a:xfrm>
            <a:off x="223900" y="1344216"/>
            <a:ext cx="8696201" cy="2027912"/>
            <a:chOff x="166777" y="1908648"/>
            <a:chExt cx="8696201" cy="2027912"/>
          </a:xfrm>
        </p:grpSpPr>
        <p:sp>
          <p:nvSpPr>
            <p:cNvPr id="23" name="TextBox 22"/>
            <p:cNvSpPr txBox="1"/>
            <p:nvPr/>
          </p:nvSpPr>
          <p:spPr>
            <a:xfrm>
              <a:off x="409756" y="2103730"/>
              <a:ext cx="8197284" cy="1640410"/>
            </a:xfrm>
            <a:prstGeom prst="rect">
              <a:avLst/>
            </a:prstGeom>
            <a:solidFill>
              <a:schemeClr val="bg1">
                <a:lumMod val="85000"/>
              </a:schemeClr>
            </a:solidFill>
          </p:spPr>
          <p:txBody>
            <a:bodyPr vert="horz" wrap="square" lIns="91440" tIns="45720" rIns="91440" bIns="45720" rtlCol="0" anchor="ctr">
              <a:noAutofit/>
            </a:bodyPr>
            <a:lstStyle/>
            <a:p>
              <a:pPr algn="ctr"/>
              <a:r>
                <a:rPr lang="pt-BR" i="1" dirty="0">
                  <a:solidFill>
                    <a:srgbClr val="000000"/>
                  </a:solidFill>
                  <a:latin typeface="Roboto Light"/>
                  <a:cs typeface="Roboto Light"/>
                </a:rPr>
                <a:t>A avaliação da equipa multidisciplinar é essencial, porque cada área vai focar determinados aspetos que depois </a:t>
              </a:r>
              <a:r>
                <a:rPr lang="pt-BR" b="1" i="1" dirty="0">
                  <a:solidFill>
                    <a:srgbClr val="38CEAB"/>
                  </a:solidFill>
                  <a:latin typeface="Roboto Light"/>
                  <a:cs typeface="Roboto Light"/>
                </a:rPr>
                <a:t>se nós formos ver o panorama geral ficamos com uma visão muito mais completo do utente </a:t>
              </a:r>
              <a:r>
                <a:rPr lang="pt-BR" i="1" dirty="0">
                  <a:solidFill>
                    <a:srgbClr val="000000"/>
                  </a:solidFill>
                  <a:latin typeface="Roboto Light"/>
                  <a:cs typeface="Roboto Light"/>
                </a:rPr>
                <a:t>do que se fosse só a nossa avaliação, por isso era muito interessante termos essa plataforma.</a:t>
              </a:r>
            </a:p>
          </p:txBody>
        </p:sp>
        <p:pic>
          <p:nvPicPr>
            <p:cNvPr id="24" name="Picture 23"/>
            <p:cNvPicPr>
              <a:picLocks noChangeAspect="1"/>
            </p:cNvPicPr>
            <p:nvPr/>
          </p:nvPicPr>
          <p:blipFill>
            <a:blip r:embed="rId2"/>
            <a:stretch>
              <a:fillRect/>
            </a:stretch>
          </p:blipFill>
          <p:spPr>
            <a:xfrm>
              <a:off x="166777" y="1908648"/>
              <a:ext cx="504917" cy="390163"/>
            </a:xfrm>
            <a:prstGeom prst="rect">
              <a:avLst/>
            </a:prstGeom>
          </p:spPr>
        </p:pic>
        <p:pic>
          <p:nvPicPr>
            <p:cNvPr id="25" name="Picture 24"/>
            <p:cNvPicPr>
              <a:picLocks noChangeAspect="1"/>
            </p:cNvPicPr>
            <p:nvPr/>
          </p:nvPicPr>
          <p:blipFill>
            <a:blip r:embed="rId2"/>
            <a:stretch>
              <a:fillRect/>
            </a:stretch>
          </p:blipFill>
          <p:spPr>
            <a:xfrm rot="10800000">
              <a:off x="8358061" y="3546397"/>
              <a:ext cx="504917" cy="390163"/>
            </a:xfrm>
            <a:prstGeom prst="rect">
              <a:avLst/>
            </a:prstGeom>
          </p:spPr>
        </p:pic>
      </p:grpSp>
      <p:grpSp>
        <p:nvGrpSpPr>
          <p:cNvPr id="26" name="Group 25"/>
          <p:cNvGrpSpPr/>
          <p:nvPr/>
        </p:nvGrpSpPr>
        <p:grpSpPr>
          <a:xfrm>
            <a:off x="223900" y="4092462"/>
            <a:ext cx="8696201" cy="2027912"/>
            <a:chOff x="166777" y="1908648"/>
            <a:chExt cx="8696201" cy="2027912"/>
          </a:xfrm>
        </p:grpSpPr>
        <p:sp>
          <p:nvSpPr>
            <p:cNvPr id="27" name="TextBox 26"/>
            <p:cNvSpPr txBox="1"/>
            <p:nvPr/>
          </p:nvSpPr>
          <p:spPr>
            <a:xfrm>
              <a:off x="409756" y="2103730"/>
              <a:ext cx="8197284" cy="1640410"/>
            </a:xfrm>
            <a:prstGeom prst="rect">
              <a:avLst/>
            </a:prstGeom>
            <a:solidFill>
              <a:schemeClr val="bg1">
                <a:lumMod val="85000"/>
              </a:schemeClr>
            </a:solidFill>
          </p:spPr>
          <p:txBody>
            <a:bodyPr vert="horz" wrap="square" lIns="91440" tIns="45720" rIns="91440" bIns="45720" rtlCol="0" anchor="ctr">
              <a:noAutofit/>
            </a:bodyPr>
            <a:lstStyle/>
            <a:p>
              <a:pPr algn="ctr"/>
              <a:r>
                <a:rPr lang="pt-BR" i="1" dirty="0">
                  <a:solidFill>
                    <a:srgbClr val="000000"/>
                  </a:solidFill>
                  <a:latin typeface="Roboto Light"/>
                  <a:cs typeface="Roboto Light"/>
                </a:rPr>
                <a:t>... às vezes há alguma dificuldade, como eu não vou lá avaliar no domicílio, a </a:t>
              </a:r>
              <a:r>
                <a:rPr lang="pt-BR" b="1" i="1" dirty="0">
                  <a:solidFill>
                    <a:srgbClr val="68B8E6"/>
                  </a:solidFill>
                  <a:latin typeface="Roboto Light"/>
                  <a:cs typeface="Roboto Light"/>
                </a:rPr>
                <a:t>informação que ele me passa às vezes é muito restrita, porque ele não tem noção da importância de alguns pormenores</a:t>
              </a:r>
              <a:r>
                <a:rPr lang="pt-BR" i="1" dirty="0">
                  <a:solidFill>
                    <a:srgbClr val="000000"/>
                  </a:solidFill>
                  <a:latin typeface="Roboto Light"/>
                  <a:cs typeface="Roboto Light"/>
                </a:rPr>
                <a:t>, por isso às vezes se calhar passa informação só isto ou aquilo...</a:t>
              </a:r>
            </a:p>
          </p:txBody>
        </p:sp>
        <p:pic>
          <p:nvPicPr>
            <p:cNvPr id="28" name="Picture 27"/>
            <p:cNvPicPr>
              <a:picLocks noChangeAspect="1"/>
            </p:cNvPicPr>
            <p:nvPr/>
          </p:nvPicPr>
          <p:blipFill>
            <a:blip r:embed="rId2"/>
            <a:stretch>
              <a:fillRect/>
            </a:stretch>
          </p:blipFill>
          <p:spPr>
            <a:xfrm>
              <a:off x="166777" y="1908648"/>
              <a:ext cx="504917" cy="390163"/>
            </a:xfrm>
            <a:prstGeom prst="rect">
              <a:avLst/>
            </a:prstGeom>
          </p:spPr>
        </p:pic>
        <p:pic>
          <p:nvPicPr>
            <p:cNvPr id="29" name="Picture 28"/>
            <p:cNvPicPr>
              <a:picLocks noChangeAspect="1"/>
            </p:cNvPicPr>
            <p:nvPr/>
          </p:nvPicPr>
          <p:blipFill>
            <a:blip r:embed="rId2"/>
            <a:stretch>
              <a:fillRect/>
            </a:stretch>
          </p:blipFill>
          <p:spPr>
            <a:xfrm rot="10800000">
              <a:off x="8358061" y="3546397"/>
              <a:ext cx="504917" cy="390163"/>
            </a:xfrm>
            <a:prstGeom prst="rect">
              <a:avLst/>
            </a:prstGeom>
          </p:spPr>
        </p:pic>
      </p:grpSp>
      <p:pic>
        <p:nvPicPr>
          <p:cNvPr id="30" name="Picture 29"/>
          <p:cNvPicPr>
            <a:picLocks noChangeAspect="1"/>
          </p:cNvPicPr>
          <p:nvPr/>
        </p:nvPicPr>
        <p:blipFill>
          <a:blip r:embed="rId3"/>
          <a:stretch>
            <a:fillRect/>
          </a:stretch>
        </p:blipFill>
        <p:spPr>
          <a:xfrm>
            <a:off x="650427" y="2770258"/>
            <a:ext cx="1131867" cy="1015579"/>
          </a:xfrm>
          <a:prstGeom prst="rect">
            <a:avLst/>
          </a:prstGeom>
        </p:spPr>
      </p:pic>
      <p:pic>
        <p:nvPicPr>
          <p:cNvPr id="33" name="Picture 32"/>
          <p:cNvPicPr>
            <a:picLocks noChangeAspect="1"/>
          </p:cNvPicPr>
          <p:nvPr/>
        </p:nvPicPr>
        <p:blipFill>
          <a:blip r:embed="rId4"/>
          <a:stretch>
            <a:fillRect/>
          </a:stretch>
        </p:blipFill>
        <p:spPr>
          <a:xfrm>
            <a:off x="650427" y="5506763"/>
            <a:ext cx="1163542" cy="1044000"/>
          </a:xfrm>
          <a:prstGeom prst="rect">
            <a:avLst/>
          </a:prstGeom>
        </p:spPr>
      </p:pic>
      <p:sp>
        <p:nvSpPr>
          <p:cNvPr id="34" name="Rectangle 33"/>
          <p:cNvSpPr/>
          <p:nvPr/>
        </p:nvSpPr>
        <p:spPr>
          <a:xfrm>
            <a:off x="1813969" y="3381351"/>
            <a:ext cx="4266500" cy="369332"/>
          </a:xfrm>
          <a:prstGeom prst="rect">
            <a:avLst/>
          </a:prstGeom>
          <a:noFill/>
        </p:spPr>
        <p:txBody>
          <a:bodyPr wrap="none">
            <a:spAutoFit/>
          </a:bodyPr>
          <a:lstStyle/>
          <a:p>
            <a:pPr lvl="0">
              <a:spcBef>
                <a:spcPts val="0"/>
              </a:spcBef>
              <a:buNone/>
            </a:pPr>
            <a:r>
              <a:rPr lang="pt-BR" dirty="0">
                <a:solidFill>
                  <a:srgbClr val="38CEAB"/>
                </a:solidFill>
                <a:latin typeface="Roboto Light"/>
                <a:ea typeface="Roboto"/>
                <a:cs typeface="Roboto Light"/>
                <a:sym typeface="Roboto"/>
              </a:rPr>
              <a:t>Visualizar as informações dos pacientes</a:t>
            </a:r>
          </a:p>
        </p:txBody>
      </p:sp>
      <p:sp>
        <p:nvSpPr>
          <p:cNvPr id="35" name="Rectangle 34"/>
          <p:cNvSpPr/>
          <p:nvPr/>
        </p:nvSpPr>
        <p:spPr>
          <a:xfrm>
            <a:off x="1831365" y="6163675"/>
            <a:ext cx="2241870" cy="369332"/>
          </a:xfrm>
          <a:prstGeom prst="rect">
            <a:avLst/>
          </a:prstGeom>
        </p:spPr>
        <p:txBody>
          <a:bodyPr wrap="none">
            <a:spAutoFit/>
          </a:bodyPr>
          <a:lstStyle/>
          <a:p>
            <a:pPr lvl="0">
              <a:spcBef>
                <a:spcPts val="0"/>
              </a:spcBef>
              <a:buNone/>
            </a:pPr>
            <a:r>
              <a:rPr lang="pt-BR" dirty="0">
                <a:solidFill>
                  <a:srgbClr val="68B8E6"/>
                </a:solidFill>
                <a:latin typeface="Roboto Light"/>
                <a:ea typeface="Roboto"/>
                <a:cs typeface="Roboto Light"/>
                <a:sym typeface="Roboto"/>
              </a:rPr>
              <a:t>Gerenciar perguntas</a:t>
            </a:r>
          </a:p>
        </p:txBody>
      </p:sp>
    </p:spTree>
    <p:extLst>
      <p:ext uri="{BB962C8B-B14F-4D97-AF65-F5344CB8AC3E}">
        <p14:creationId xmlns:p14="http://schemas.microsoft.com/office/powerpoint/2010/main" val="3661029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fade">
                                      <p:cBhvr>
                                        <p:cTn id="10" dur="500"/>
                                        <p:tgtEl>
                                          <p:spTgt spid="3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Novas Demandas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18</a:t>
            </a:fld>
            <a:endParaRPr lang="pt-BR" noProof="0"/>
          </a:p>
        </p:txBody>
      </p:sp>
      <p:grpSp>
        <p:nvGrpSpPr>
          <p:cNvPr id="22" name="Group 21"/>
          <p:cNvGrpSpPr/>
          <p:nvPr/>
        </p:nvGrpSpPr>
        <p:grpSpPr>
          <a:xfrm>
            <a:off x="223900" y="1344216"/>
            <a:ext cx="8696201" cy="2184712"/>
            <a:chOff x="166777" y="1908648"/>
            <a:chExt cx="8696201" cy="2184712"/>
          </a:xfrm>
        </p:grpSpPr>
        <p:sp>
          <p:nvSpPr>
            <p:cNvPr id="23" name="TextBox 22"/>
            <p:cNvSpPr txBox="1"/>
            <p:nvPr/>
          </p:nvSpPr>
          <p:spPr>
            <a:xfrm>
              <a:off x="409756" y="2103730"/>
              <a:ext cx="8197284" cy="1832830"/>
            </a:xfrm>
            <a:prstGeom prst="rect">
              <a:avLst/>
            </a:prstGeom>
            <a:solidFill>
              <a:schemeClr val="bg1">
                <a:lumMod val="85000"/>
              </a:schemeClr>
            </a:solidFill>
          </p:spPr>
          <p:txBody>
            <a:bodyPr vert="horz" wrap="square" lIns="91440" tIns="45720" rIns="91440" bIns="45720" rtlCol="0" anchor="ctr">
              <a:noAutofit/>
            </a:bodyPr>
            <a:lstStyle/>
            <a:p>
              <a:pPr algn="ctr"/>
              <a:r>
                <a:rPr lang="pt-BR" i="1" dirty="0">
                  <a:solidFill>
                    <a:srgbClr val="000000"/>
                  </a:solidFill>
                  <a:latin typeface="Roboto Light"/>
                  <a:cs typeface="Roboto Light"/>
                </a:rPr>
                <a:t>...nós já há um tempo que pensamos em arranjar uma plataforma digital para que os </a:t>
              </a:r>
              <a:r>
                <a:rPr lang="pt-BR" b="1" i="1" dirty="0">
                  <a:solidFill>
                    <a:srgbClr val="F05952"/>
                  </a:solidFill>
                  <a:latin typeface="Roboto Light"/>
                  <a:cs typeface="Roboto Light"/>
                </a:rPr>
                <a:t>nossos encontros perdurassem no tempo e as pessoas pudessem </a:t>
              </a:r>
              <a:r>
                <a:rPr lang="pt-BR" b="1" i="1" dirty="0" err="1">
                  <a:solidFill>
                    <a:srgbClr val="F05952"/>
                  </a:solidFill>
                  <a:latin typeface="Roboto Light"/>
                  <a:cs typeface="Roboto Light"/>
                </a:rPr>
                <a:t>contactar</a:t>
              </a:r>
              <a:r>
                <a:rPr lang="pt-BR" b="1" i="1" dirty="0">
                  <a:solidFill>
                    <a:srgbClr val="F05952"/>
                  </a:solidFill>
                  <a:latin typeface="Roboto Light"/>
                  <a:cs typeface="Roboto Light"/>
                </a:rPr>
                <a:t> umas com as outras </a:t>
              </a:r>
              <a:r>
                <a:rPr lang="pt-BR" i="1" dirty="0">
                  <a:solidFill>
                    <a:srgbClr val="000000"/>
                  </a:solidFill>
                  <a:latin typeface="Roboto Light"/>
                  <a:cs typeface="Roboto Light"/>
                </a:rPr>
                <a:t>e houvesse mais canais de informação para os cuidadores e mais ferramentas que não implicasse que as pessoas tivessem que sair de casa.</a:t>
              </a:r>
            </a:p>
          </p:txBody>
        </p:sp>
        <p:pic>
          <p:nvPicPr>
            <p:cNvPr id="24" name="Picture 23"/>
            <p:cNvPicPr>
              <a:picLocks noChangeAspect="1"/>
            </p:cNvPicPr>
            <p:nvPr/>
          </p:nvPicPr>
          <p:blipFill>
            <a:blip r:embed="rId2"/>
            <a:stretch>
              <a:fillRect/>
            </a:stretch>
          </p:blipFill>
          <p:spPr>
            <a:xfrm>
              <a:off x="166777" y="1908648"/>
              <a:ext cx="504917" cy="390163"/>
            </a:xfrm>
            <a:prstGeom prst="rect">
              <a:avLst/>
            </a:prstGeom>
          </p:spPr>
        </p:pic>
        <p:pic>
          <p:nvPicPr>
            <p:cNvPr id="25" name="Picture 24"/>
            <p:cNvPicPr>
              <a:picLocks noChangeAspect="1"/>
            </p:cNvPicPr>
            <p:nvPr/>
          </p:nvPicPr>
          <p:blipFill>
            <a:blip r:embed="rId2"/>
            <a:stretch>
              <a:fillRect/>
            </a:stretch>
          </p:blipFill>
          <p:spPr>
            <a:xfrm rot="10800000">
              <a:off x="8358061" y="3703197"/>
              <a:ext cx="504917" cy="390163"/>
            </a:xfrm>
            <a:prstGeom prst="rect">
              <a:avLst/>
            </a:prstGeom>
          </p:spPr>
        </p:pic>
      </p:grpSp>
      <p:grpSp>
        <p:nvGrpSpPr>
          <p:cNvPr id="26" name="Group 25"/>
          <p:cNvGrpSpPr/>
          <p:nvPr/>
        </p:nvGrpSpPr>
        <p:grpSpPr>
          <a:xfrm>
            <a:off x="223900" y="4296302"/>
            <a:ext cx="8696201" cy="1620232"/>
            <a:chOff x="166777" y="2112488"/>
            <a:chExt cx="8696201" cy="1620232"/>
          </a:xfrm>
        </p:grpSpPr>
        <p:sp>
          <p:nvSpPr>
            <p:cNvPr id="27" name="TextBox 26"/>
            <p:cNvSpPr txBox="1"/>
            <p:nvPr/>
          </p:nvSpPr>
          <p:spPr>
            <a:xfrm>
              <a:off x="409756" y="2298811"/>
              <a:ext cx="8197284" cy="1250248"/>
            </a:xfrm>
            <a:prstGeom prst="rect">
              <a:avLst/>
            </a:prstGeom>
            <a:solidFill>
              <a:schemeClr val="bg1">
                <a:lumMod val="85000"/>
              </a:schemeClr>
            </a:solidFill>
          </p:spPr>
          <p:txBody>
            <a:bodyPr vert="horz" wrap="square" lIns="91440" tIns="45720" rIns="91440" bIns="45720" rtlCol="0" anchor="ctr">
              <a:noAutofit/>
            </a:bodyPr>
            <a:lstStyle/>
            <a:p>
              <a:pPr algn="ctr"/>
              <a:r>
                <a:rPr lang="pt-BR" b="1" i="1" dirty="0">
                  <a:solidFill>
                    <a:srgbClr val="7A79B3"/>
                  </a:solidFill>
                  <a:latin typeface="Roboto Light"/>
                  <a:cs typeface="Roboto Light"/>
                </a:rPr>
                <a:t>Teríamos a informação muito mais rapidamente e até porque ao fim de uma semana as pessoas já não se recordam com tanto pormenor de cada dia...</a:t>
              </a:r>
            </a:p>
          </p:txBody>
        </p:sp>
        <p:pic>
          <p:nvPicPr>
            <p:cNvPr id="28" name="Picture 27"/>
            <p:cNvPicPr>
              <a:picLocks noChangeAspect="1"/>
            </p:cNvPicPr>
            <p:nvPr/>
          </p:nvPicPr>
          <p:blipFill>
            <a:blip r:embed="rId2"/>
            <a:stretch>
              <a:fillRect/>
            </a:stretch>
          </p:blipFill>
          <p:spPr>
            <a:xfrm>
              <a:off x="166777" y="2112488"/>
              <a:ext cx="504917" cy="390163"/>
            </a:xfrm>
            <a:prstGeom prst="rect">
              <a:avLst/>
            </a:prstGeom>
          </p:spPr>
        </p:pic>
        <p:pic>
          <p:nvPicPr>
            <p:cNvPr id="29" name="Picture 28"/>
            <p:cNvPicPr>
              <a:picLocks noChangeAspect="1"/>
            </p:cNvPicPr>
            <p:nvPr/>
          </p:nvPicPr>
          <p:blipFill>
            <a:blip r:embed="rId2"/>
            <a:stretch>
              <a:fillRect/>
            </a:stretch>
          </p:blipFill>
          <p:spPr>
            <a:xfrm rot="10800000">
              <a:off x="8358061" y="3342557"/>
              <a:ext cx="504917" cy="390163"/>
            </a:xfrm>
            <a:prstGeom prst="rect">
              <a:avLst/>
            </a:prstGeom>
          </p:spPr>
        </p:pic>
      </p:grpSp>
      <p:pic>
        <p:nvPicPr>
          <p:cNvPr id="4" name="Picture 3"/>
          <p:cNvPicPr>
            <a:picLocks noChangeAspect="1"/>
          </p:cNvPicPr>
          <p:nvPr/>
        </p:nvPicPr>
        <p:blipFill>
          <a:blip r:embed="rId3"/>
          <a:stretch>
            <a:fillRect/>
          </a:stretch>
        </p:blipFill>
        <p:spPr>
          <a:xfrm>
            <a:off x="650430" y="2991248"/>
            <a:ext cx="1163543" cy="1044000"/>
          </a:xfrm>
          <a:prstGeom prst="rect">
            <a:avLst/>
          </a:prstGeom>
        </p:spPr>
      </p:pic>
      <p:pic>
        <p:nvPicPr>
          <p:cNvPr id="15" name="Picture 14"/>
          <p:cNvPicPr>
            <a:picLocks noChangeAspect="1"/>
          </p:cNvPicPr>
          <p:nvPr/>
        </p:nvPicPr>
        <p:blipFill>
          <a:blip r:embed="rId4"/>
          <a:stretch>
            <a:fillRect/>
          </a:stretch>
        </p:blipFill>
        <p:spPr>
          <a:xfrm>
            <a:off x="650430" y="5399942"/>
            <a:ext cx="1370748" cy="1044000"/>
          </a:xfrm>
          <a:prstGeom prst="rect">
            <a:avLst/>
          </a:prstGeom>
        </p:spPr>
      </p:pic>
      <p:sp>
        <p:nvSpPr>
          <p:cNvPr id="7" name="Rectangle 6"/>
          <p:cNvSpPr/>
          <p:nvPr/>
        </p:nvSpPr>
        <p:spPr>
          <a:xfrm>
            <a:off x="1813973" y="3625985"/>
            <a:ext cx="4224571" cy="369332"/>
          </a:xfrm>
          <a:prstGeom prst="rect">
            <a:avLst/>
          </a:prstGeom>
        </p:spPr>
        <p:txBody>
          <a:bodyPr wrap="none">
            <a:spAutoFit/>
          </a:bodyPr>
          <a:lstStyle/>
          <a:p>
            <a:pPr lvl="0">
              <a:spcBef>
                <a:spcPts val="0"/>
              </a:spcBef>
              <a:buNone/>
            </a:pPr>
            <a:r>
              <a:rPr lang="pt-BR" dirty="0">
                <a:solidFill>
                  <a:srgbClr val="F05952"/>
                </a:solidFill>
                <a:latin typeface="Roboto Light"/>
                <a:ea typeface="Roboto"/>
                <a:cs typeface="Roboto Light"/>
                <a:sym typeface="Roboto"/>
              </a:rPr>
              <a:t>Permitir comunicação entre os usuários</a:t>
            </a:r>
          </a:p>
        </p:txBody>
      </p:sp>
      <p:sp>
        <p:nvSpPr>
          <p:cNvPr id="17" name="Rectangle 16"/>
          <p:cNvSpPr/>
          <p:nvPr/>
        </p:nvSpPr>
        <p:spPr>
          <a:xfrm>
            <a:off x="2021178" y="6057212"/>
            <a:ext cx="5154777" cy="369332"/>
          </a:xfrm>
          <a:prstGeom prst="rect">
            <a:avLst/>
          </a:prstGeom>
        </p:spPr>
        <p:txBody>
          <a:bodyPr wrap="none">
            <a:spAutoFit/>
          </a:bodyPr>
          <a:lstStyle/>
          <a:p>
            <a:pPr lvl="0">
              <a:defRPr/>
            </a:pPr>
            <a:r>
              <a:rPr lang="pt-BR" dirty="0">
                <a:solidFill>
                  <a:srgbClr val="7A79B3"/>
                </a:solidFill>
                <a:latin typeface="Roboto Light"/>
                <a:ea typeface="Roboto"/>
                <a:cs typeface="Roboto Light"/>
                <a:sym typeface="Roboto"/>
              </a:rPr>
              <a:t>Informações dos pacientes de forma mais rápida</a:t>
            </a:r>
          </a:p>
        </p:txBody>
      </p:sp>
    </p:spTree>
    <p:extLst>
      <p:ext uri="{BB962C8B-B14F-4D97-AF65-F5344CB8AC3E}">
        <p14:creationId xmlns:p14="http://schemas.microsoft.com/office/powerpoint/2010/main" val="1544670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Arquitetura</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19</a:t>
            </a:fld>
            <a:endParaRPr lang="pt-BR" noProof="0"/>
          </a:p>
        </p:txBody>
      </p:sp>
      <p:sp>
        <p:nvSpPr>
          <p:cNvPr id="4" name="Text Placeholder 3"/>
          <p:cNvSpPr>
            <a:spLocks noGrp="1"/>
          </p:cNvSpPr>
          <p:nvPr>
            <p:ph type="body" sz="quarter" idx="13"/>
          </p:nvPr>
        </p:nvSpPr>
        <p:spPr/>
        <p:txBody>
          <a:bodyPr/>
          <a:lstStyle/>
          <a:p>
            <a:r>
              <a:rPr lang="pt-BR" dirty="0"/>
              <a:t>Hierarquia de usuários - Day2Day</a:t>
            </a:r>
          </a:p>
        </p:txBody>
      </p:sp>
      <p:pic>
        <p:nvPicPr>
          <p:cNvPr id="6" name="Picture 5"/>
          <p:cNvPicPr>
            <a:picLocks noChangeAspect="1"/>
          </p:cNvPicPr>
          <p:nvPr/>
        </p:nvPicPr>
        <p:blipFill>
          <a:blip r:embed="rId2"/>
          <a:stretch>
            <a:fillRect/>
          </a:stretch>
        </p:blipFill>
        <p:spPr>
          <a:xfrm>
            <a:off x="898659" y="1868033"/>
            <a:ext cx="7346682" cy="4045530"/>
          </a:xfrm>
          <a:prstGeom prst="rect">
            <a:avLst/>
          </a:prstGeom>
        </p:spPr>
      </p:pic>
    </p:spTree>
    <p:extLst>
      <p:ext uri="{BB962C8B-B14F-4D97-AF65-F5344CB8AC3E}">
        <p14:creationId xmlns:p14="http://schemas.microsoft.com/office/powerpoint/2010/main" val="7922338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a:t>Introdução</a:t>
            </a:r>
          </a:p>
        </p:txBody>
      </p:sp>
      <p:sp>
        <p:nvSpPr>
          <p:cNvPr id="2" name="Slide Number Placeholder 1"/>
          <p:cNvSpPr>
            <a:spLocks noGrp="1"/>
          </p:cNvSpPr>
          <p:nvPr>
            <p:ph type="sldNum" sz="quarter" idx="12"/>
          </p:nvPr>
        </p:nvSpPr>
        <p:spPr/>
        <p:txBody>
          <a:bodyPr/>
          <a:lstStyle/>
          <a:p>
            <a:fld id="{25CC690E-9AFB-0E40-9181-2961D0C5BBC7}" type="slidenum">
              <a:rPr lang="pt-BR" smtClean="0"/>
              <a:t>2</a:t>
            </a:fld>
            <a:endParaRPr lang="pt-BR"/>
          </a:p>
        </p:txBody>
      </p:sp>
      <p:grpSp>
        <p:nvGrpSpPr>
          <p:cNvPr id="15" name="Group 14"/>
          <p:cNvGrpSpPr/>
          <p:nvPr/>
        </p:nvGrpSpPr>
        <p:grpSpPr>
          <a:xfrm>
            <a:off x="311008" y="1541997"/>
            <a:ext cx="5248282" cy="4685495"/>
            <a:chOff x="427639" y="1788199"/>
            <a:chExt cx="5248282" cy="4685495"/>
          </a:xfrm>
          <a:solidFill>
            <a:srgbClr val="4997DC"/>
          </a:solidFill>
        </p:grpSpPr>
        <p:sp>
          <p:nvSpPr>
            <p:cNvPr id="5" name="Up Arrow 4"/>
            <p:cNvSpPr/>
            <p:nvPr/>
          </p:nvSpPr>
          <p:spPr>
            <a:xfrm>
              <a:off x="427639" y="1788199"/>
              <a:ext cx="2889794" cy="4655744"/>
            </a:xfrm>
            <a:prstGeom prst="upArrow">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sp>
          <p:nvSpPr>
            <p:cNvPr id="7" name="TextBox 6"/>
            <p:cNvSpPr txBox="1"/>
            <p:nvPr/>
          </p:nvSpPr>
          <p:spPr>
            <a:xfrm>
              <a:off x="2786126" y="5170226"/>
              <a:ext cx="2889795" cy="1303468"/>
            </a:xfrm>
            <a:prstGeom prst="rect">
              <a:avLst/>
            </a:prstGeom>
            <a:noFill/>
          </p:spPr>
          <p:txBody>
            <a:bodyPr vert="horz" wrap="square" lIns="91440" tIns="45720" rIns="91440" bIns="45720" rtlCol="0" anchor="ctr">
              <a:noAutofit/>
            </a:bodyPr>
            <a:lstStyle/>
            <a:p>
              <a:r>
                <a:rPr lang="pt-BR" sz="2400" dirty="0">
                  <a:solidFill>
                    <a:srgbClr val="000000"/>
                  </a:solidFill>
                  <a:latin typeface="Roboto Light"/>
                  <a:cs typeface="Roboto Light"/>
                </a:rPr>
                <a:t>Aumento da população idosa no Brasil e no mundo</a:t>
              </a:r>
            </a:p>
          </p:txBody>
        </p:sp>
        <p:pic>
          <p:nvPicPr>
            <p:cNvPr id="14" name="Picture 13"/>
            <p:cNvPicPr>
              <a:picLocks noChangeAspect="1"/>
            </p:cNvPicPr>
            <p:nvPr/>
          </p:nvPicPr>
          <p:blipFill>
            <a:blip r:embed="rId3"/>
            <a:stretch>
              <a:fillRect/>
            </a:stretch>
          </p:blipFill>
          <p:spPr>
            <a:xfrm>
              <a:off x="1342450" y="3464263"/>
              <a:ext cx="1068829" cy="2790829"/>
            </a:xfrm>
            <a:prstGeom prst="rect">
              <a:avLst/>
            </a:prstGeom>
            <a:grpFill/>
          </p:spPr>
        </p:pic>
      </p:grpSp>
      <p:grpSp>
        <p:nvGrpSpPr>
          <p:cNvPr id="6" name="Group 5"/>
          <p:cNvGrpSpPr/>
          <p:nvPr/>
        </p:nvGrpSpPr>
        <p:grpSpPr>
          <a:xfrm>
            <a:off x="5288643" y="1509550"/>
            <a:ext cx="3855357" cy="1394728"/>
            <a:chOff x="5288643" y="1509550"/>
            <a:chExt cx="3855357" cy="1394728"/>
          </a:xfrm>
        </p:grpSpPr>
        <p:sp>
          <p:nvSpPr>
            <p:cNvPr id="23" name="Rectangle 22"/>
            <p:cNvSpPr/>
            <p:nvPr/>
          </p:nvSpPr>
          <p:spPr>
            <a:xfrm>
              <a:off x="5288643" y="1635015"/>
              <a:ext cx="3855357" cy="1223712"/>
            </a:xfrm>
            <a:prstGeom prst="rect">
              <a:avLst/>
            </a:prstGeom>
            <a:solidFill>
              <a:srgbClr val="4997D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sp>
          <p:nvSpPr>
            <p:cNvPr id="11" name="TextBox 10"/>
            <p:cNvSpPr txBox="1"/>
            <p:nvPr/>
          </p:nvSpPr>
          <p:spPr>
            <a:xfrm>
              <a:off x="6097401" y="1509550"/>
              <a:ext cx="2834846" cy="1394728"/>
            </a:xfrm>
            <a:prstGeom prst="rect">
              <a:avLst/>
            </a:prstGeom>
          </p:spPr>
          <p:txBody>
            <a:bodyPr vert="horz" wrap="square" lIns="91440" tIns="45720" rIns="91440" bIns="45720" rtlCol="0" anchor="ctr">
              <a:noAutofit/>
            </a:bodyPr>
            <a:lstStyle/>
            <a:p>
              <a:r>
                <a:rPr lang="pt-BR" sz="2000" dirty="0">
                  <a:solidFill>
                    <a:srgbClr val="000000"/>
                  </a:solidFill>
                  <a:latin typeface="Roboto Light"/>
                  <a:cs typeface="Roboto Light"/>
                </a:rPr>
                <a:t>Estima-se que em 2030 seja 25% da população mundial</a:t>
              </a:r>
            </a:p>
          </p:txBody>
        </p:sp>
      </p:grpSp>
      <p:pic>
        <p:nvPicPr>
          <p:cNvPr id="30" name="Picture 29"/>
          <p:cNvPicPr>
            <a:picLocks noChangeAspect="1"/>
          </p:cNvPicPr>
          <p:nvPr/>
        </p:nvPicPr>
        <p:blipFill>
          <a:blip r:embed="rId4"/>
          <a:stretch>
            <a:fillRect/>
          </a:stretch>
        </p:blipFill>
        <p:spPr>
          <a:xfrm>
            <a:off x="4463123" y="1477222"/>
            <a:ext cx="1539298" cy="1539298"/>
          </a:xfrm>
          <a:prstGeom prst="rect">
            <a:avLst/>
          </a:prstGeom>
        </p:spPr>
      </p:pic>
      <p:grpSp>
        <p:nvGrpSpPr>
          <p:cNvPr id="8" name="Group 7"/>
          <p:cNvGrpSpPr/>
          <p:nvPr/>
        </p:nvGrpSpPr>
        <p:grpSpPr>
          <a:xfrm>
            <a:off x="5288642" y="3714383"/>
            <a:ext cx="3855357" cy="1394728"/>
            <a:chOff x="5288642" y="3714383"/>
            <a:chExt cx="3855357" cy="1394728"/>
          </a:xfrm>
        </p:grpSpPr>
        <p:sp>
          <p:nvSpPr>
            <p:cNvPr id="18" name="Rectangle 17"/>
            <p:cNvSpPr/>
            <p:nvPr/>
          </p:nvSpPr>
          <p:spPr>
            <a:xfrm>
              <a:off x="5288642" y="3835556"/>
              <a:ext cx="3855357" cy="1223712"/>
            </a:xfrm>
            <a:prstGeom prst="rect">
              <a:avLst/>
            </a:prstGeom>
            <a:solidFill>
              <a:srgbClr val="4997D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sp>
          <p:nvSpPr>
            <p:cNvPr id="13" name="TextBox 12"/>
            <p:cNvSpPr txBox="1"/>
            <p:nvPr/>
          </p:nvSpPr>
          <p:spPr>
            <a:xfrm>
              <a:off x="6127074" y="3714383"/>
              <a:ext cx="2684861" cy="1394728"/>
            </a:xfrm>
            <a:prstGeom prst="rect">
              <a:avLst/>
            </a:prstGeom>
          </p:spPr>
          <p:txBody>
            <a:bodyPr vert="horz" wrap="square" lIns="91440" tIns="45720" rIns="91440" bIns="45720" rtlCol="0" anchor="ctr">
              <a:noAutofit/>
            </a:bodyPr>
            <a:lstStyle/>
            <a:p>
              <a:r>
                <a:rPr lang="pt-BR" sz="2000" dirty="0">
                  <a:solidFill>
                    <a:srgbClr val="000000"/>
                  </a:solidFill>
                  <a:latin typeface="Roboto Light"/>
                  <a:cs typeface="Roboto Light"/>
                </a:rPr>
                <a:t>Aumento de 35% no número de idosos no Brasil</a:t>
              </a:r>
            </a:p>
          </p:txBody>
        </p:sp>
      </p:grpSp>
      <p:pic>
        <p:nvPicPr>
          <p:cNvPr id="33" name="Picture 32"/>
          <p:cNvPicPr>
            <a:picLocks noChangeAspect="1"/>
          </p:cNvPicPr>
          <p:nvPr/>
        </p:nvPicPr>
        <p:blipFill>
          <a:blip r:embed="rId5"/>
          <a:stretch>
            <a:fillRect/>
          </a:stretch>
        </p:blipFill>
        <p:spPr>
          <a:xfrm>
            <a:off x="4259697" y="3244798"/>
            <a:ext cx="1907154" cy="1952781"/>
          </a:xfrm>
          <a:prstGeom prst="rect">
            <a:avLst/>
          </a:prstGeom>
        </p:spPr>
      </p:pic>
      <p:sp>
        <p:nvSpPr>
          <p:cNvPr id="17" name="TextBox 16"/>
          <p:cNvSpPr txBox="1"/>
          <p:nvPr/>
        </p:nvSpPr>
        <p:spPr>
          <a:xfrm>
            <a:off x="0" y="6567774"/>
            <a:ext cx="4015534" cy="290226"/>
          </a:xfrm>
          <a:prstGeom prst="rect">
            <a:avLst/>
          </a:prstGeom>
        </p:spPr>
        <p:txBody>
          <a:bodyPr vert="horz" wrap="none" lIns="91440" tIns="45720" rIns="91440" bIns="45720" rtlCol="0" anchor="b">
            <a:noAutofit/>
          </a:bodyPr>
          <a:lstStyle/>
          <a:p>
            <a:r>
              <a:rPr lang="pt-BR" sz="1200" i="1" dirty="0">
                <a:solidFill>
                  <a:srgbClr val="000000"/>
                </a:solidFill>
                <a:latin typeface="Roboto Light"/>
                <a:cs typeface="Roboto Light"/>
              </a:rPr>
              <a:t>Newman e Newman (2014), </a:t>
            </a:r>
            <a:r>
              <a:rPr lang="pt-BR" sz="1200" i="1" dirty="0" err="1">
                <a:solidFill>
                  <a:srgbClr val="000000"/>
                </a:solidFill>
                <a:latin typeface="Roboto Light"/>
                <a:cs typeface="Roboto Light"/>
              </a:rPr>
              <a:t>Nations</a:t>
            </a:r>
            <a:r>
              <a:rPr lang="pt-BR" sz="1200" i="1" dirty="0">
                <a:solidFill>
                  <a:srgbClr val="000000"/>
                </a:solidFill>
                <a:latin typeface="Roboto Light"/>
                <a:cs typeface="Roboto Light"/>
              </a:rPr>
              <a:t> (2013) e IBGE (2000)</a:t>
            </a:r>
          </a:p>
        </p:txBody>
      </p:sp>
    </p:spTree>
    <p:extLst>
      <p:ext uri="{BB962C8B-B14F-4D97-AF65-F5344CB8AC3E}">
        <p14:creationId xmlns:p14="http://schemas.microsoft.com/office/powerpoint/2010/main" val="37547904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2"/>
          <a:stretch>
            <a:fillRect/>
          </a:stretch>
        </p:blipFill>
        <p:spPr>
          <a:xfrm>
            <a:off x="578556" y="1181250"/>
            <a:ext cx="7942343" cy="3568806"/>
          </a:xfrm>
          <a:prstGeom prst="rect">
            <a:avLst/>
          </a:prstGeom>
        </p:spPr>
      </p:pic>
      <p:sp>
        <p:nvSpPr>
          <p:cNvPr id="2" name="Title 1"/>
          <p:cNvSpPr>
            <a:spLocks noGrp="1"/>
          </p:cNvSpPr>
          <p:nvPr>
            <p:ph type="title"/>
          </p:nvPr>
        </p:nvSpPr>
        <p:spPr/>
        <p:txBody>
          <a:bodyPr/>
          <a:lstStyle/>
          <a:p>
            <a:r>
              <a:rPr lang="pt-BR" dirty="0"/>
              <a:t>Arquitetura</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20</a:t>
            </a:fld>
            <a:endParaRPr lang="pt-BR" noProof="0"/>
          </a:p>
        </p:txBody>
      </p:sp>
      <p:pic>
        <p:nvPicPr>
          <p:cNvPr id="7" name="Picture 6"/>
          <p:cNvPicPr>
            <a:picLocks noChangeAspect="1"/>
          </p:cNvPicPr>
          <p:nvPr/>
        </p:nvPicPr>
        <p:blipFill>
          <a:blip r:embed="rId3"/>
          <a:stretch>
            <a:fillRect/>
          </a:stretch>
        </p:blipFill>
        <p:spPr>
          <a:xfrm>
            <a:off x="1405088" y="2712352"/>
            <a:ext cx="2956511" cy="1766909"/>
          </a:xfrm>
          <a:prstGeom prst="rect">
            <a:avLst/>
          </a:prstGeom>
        </p:spPr>
      </p:pic>
      <p:pic>
        <p:nvPicPr>
          <p:cNvPr id="8" name="Picture 7"/>
          <p:cNvPicPr>
            <a:picLocks noChangeAspect="1"/>
          </p:cNvPicPr>
          <p:nvPr/>
        </p:nvPicPr>
        <p:blipFill>
          <a:blip r:embed="rId4"/>
          <a:stretch>
            <a:fillRect/>
          </a:stretch>
        </p:blipFill>
        <p:spPr>
          <a:xfrm>
            <a:off x="4479624" y="2712352"/>
            <a:ext cx="2781569" cy="1766909"/>
          </a:xfrm>
          <a:prstGeom prst="rect">
            <a:avLst/>
          </a:prstGeom>
        </p:spPr>
      </p:pic>
      <p:pic>
        <p:nvPicPr>
          <p:cNvPr id="9" name="Picture 8"/>
          <p:cNvPicPr>
            <a:picLocks noChangeAspect="1"/>
          </p:cNvPicPr>
          <p:nvPr/>
        </p:nvPicPr>
        <p:blipFill>
          <a:blip r:embed="rId5"/>
          <a:stretch>
            <a:fillRect/>
          </a:stretch>
        </p:blipFill>
        <p:spPr>
          <a:xfrm>
            <a:off x="7379218" y="2712352"/>
            <a:ext cx="839719" cy="1766909"/>
          </a:xfrm>
          <a:prstGeom prst="rect">
            <a:avLst/>
          </a:prstGeom>
        </p:spPr>
      </p:pic>
      <p:pic>
        <p:nvPicPr>
          <p:cNvPr id="10" name="Picture 9"/>
          <p:cNvPicPr>
            <a:picLocks noChangeAspect="1"/>
          </p:cNvPicPr>
          <p:nvPr/>
        </p:nvPicPr>
        <p:blipFill>
          <a:blip r:embed="rId6"/>
          <a:stretch>
            <a:fillRect/>
          </a:stretch>
        </p:blipFill>
        <p:spPr>
          <a:xfrm>
            <a:off x="2038634" y="1301533"/>
            <a:ext cx="3148947" cy="1399532"/>
          </a:xfrm>
          <a:prstGeom prst="rect">
            <a:avLst/>
          </a:prstGeom>
        </p:spPr>
      </p:pic>
      <p:pic>
        <p:nvPicPr>
          <p:cNvPr id="11" name="Picture 10"/>
          <p:cNvPicPr>
            <a:picLocks noChangeAspect="1"/>
          </p:cNvPicPr>
          <p:nvPr/>
        </p:nvPicPr>
        <p:blipFill>
          <a:blip r:embed="rId7"/>
          <a:stretch>
            <a:fillRect/>
          </a:stretch>
        </p:blipFill>
        <p:spPr>
          <a:xfrm>
            <a:off x="4972360" y="1301533"/>
            <a:ext cx="3393865" cy="1119625"/>
          </a:xfrm>
          <a:prstGeom prst="rect">
            <a:avLst/>
          </a:prstGeom>
        </p:spPr>
      </p:pic>
      <p:pic>
        <p:nvPicPr>
          <p:cNvPr id="12" name="Picture 11"/>
          <p:cNvPicPr>
            <a:picLocks noChangeAspect="1"/>
          </p:cNvPicPr>
          <p:nvPr/>
        </p:nvPicPr>
        <p:blipFill>
          <a:blip r:embed="rId8"/>
          <a:stretch>
            <a:fillRect/>
          </a:stretch>
        </p:blipFill>
        <p:spPr>
          <a:xfrm>
            <a:off x="578557" y="4804158"/>
            <a:ext cx="2466675" cy="1626956"/>
          </a:xfrm>
          <a:prstGeom prst="rect">
            <a:avLst/>
          </a:prstGeom>
        </p:spPr>
      </p:pic>
      <p:pic>
        <p:nvPicPr>
          <p:cNvPr id="13" name="Picture 12"/>
          <p:cNvPicPr>
            <a:picLocks noChangeAspect="1"/>
          </p:cNvPicPr>
          <p:nvPr/>
        </p:nvPicPr>
        <p:blipFill>
          <a:blip r:embed="rId9"/>
          <a:stretch>
            <a:fillRect/>
          </a:stretch>
        </p:blipFill>
        <p:spPr>
          <a:xfrm>
            <a:off x="3097714" y="5259006"/>
            <a:ext cx="5423186" cy="1172108"/>
          </a:xfrm>
          <a:prstGeom prst="rect">
            <a:avLst/>
          </a:prstGeom>
        </p:spPr>
      </p:pic>
    </p:spTree>
    <p:extLst>
      <p:ext uri="{BB962C8B-B14F-4D97-AF65-F5344CB8AC3E}">
        <p14:creationId xmlns:p14="http://schemas.microsoft.com/office/powerpoint/2010/main" val="693981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Principais Funcionalidades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21</a:t>
            </a:fld>
            <a:endParaRPr lang="pt-BR" noProof="0"/>
          </a:p>
        </p:txBody>
      </p:sp>
      <p:pic>
        <p:nvPicPr>
          <p:cNvPr id="5" name="Picture 4"/>
          <p:cNvPicPr>
            <a:picLocks noChangeAspect="1"/>
          </p:cNvPicPr>
          <p:nvPr/>
        </p:nvPicPr>
        <p:blipFill>
          <a:blip r:embed="rId3"/>
          <a:stretch>
            <a:fillRect/>
          </a:stretch>
        </p:blipFill>
        <p:spPr>
          <a:xfrm>
            <a:off x="238241" y="1425602"/>
            <a:ext cx="8667518" cy="4314668"/>
          </a:xfrm>
          <a:prstGeom prst="rect">
            <a:avLst/>
          </a:prstGeom>
        </p:spPr>
      </p:pic>
    </p:spTree>
    <p:extLst>
      <p:ext uri="{BB962C8B-B14F-4D97-AF65-F5344CB8AC3E}">
        <p14:creationId xmlns:p14="http://schemas.microsoft.com/office/powerpoint/2010/main" val="3014677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6" name="Picture 5" descr="pergunta-admi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8485153" cy="6858000"/>
          </a:xfrm>
          <a:prstGeom prst="rect">
            <a:avLst/>
          </a:prstGeom>
        </p:spPr>
      </p:pic>
      <p:sp>
        <p:nvSpPr>
          <p:cNvPr id="3" name="Slide Number Placeholder 2"/>
          <p:cNvSpPr>
            <a:spLocks noGrp="1"/>
          </p:cNvSpPr>
          <p:nvPr>
            <p:ph type="sldNum" sz="quarter" idx="12"/>
          </p:nvPr>
        </p:nvSpPr>
        <p:spPr/>
        <p:txBody>
          <a:bodyPr/>
          <a:lstStyle/>
          <a:p>
            <a:fld id="{25CC690E-9AFB-0E40-9181-2961D0C5BBC7}" type="slidenum">
              <a:rPr lang="pt-BR" noProof="0" smtClean="0">
                <a:solidFill>
                  <a:srgbClr val="F2F2F2"/>
                </a:solidFill>
              </a:rPr>
              <a:t>22</a:t>
            </a:fld>
            <a:endParaRPr lang="pt-BR" noProof="0" dirty="0">
              <a:solidFill>
                <a:srgbClr val="F2F2F2"/>
              </a:solidFill>
            </a:endParaRPr>
          </a:p>
        </p:txBody>
      </p:sp>
      <p:pic>
        <p:nvPicPr>
          <p:cNvPr id="7" name="Picture 6"/>
          <p:cNvPicPr>
            <a:picLocks noChangeAspect="1"/>
          </p:cNvPicPr>
          <p:nvPr/>
        </p:nvPicPr>
        <p:blipFill>
          <a:blip r:embed="rId4"/>
          <a:stretch>
            <a:fillRect/>
          </a:stretch>
        </p:blipFill>
        <p:spPr>
          <a:xfrm>
            <a:off x="8166655" y="5208039"/>
            <a:ext cx="887541" cy="1014332"/>
          </a:xfrm>
          <a:prstGeom prst="rect">
            <a:avLst/>
          </a:prstGeom>
        </p:spPr>
      </p:pic>
    </p:spTree>
    <p:extLst>
      <p:ext uri="{BB962C8B-B14F-4D97-AF65-F5344CB8AC3E}">
        <p14:creationId xmlns:p14="http://schemas.microsoft.com/office/powerpoint/2010/main" val="1614255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25CC690E-9AFB-0E40-9181-2961D0C5BBC7}" type="slidenum">
              <a:rPr lang="en-US" smtClean="0">
                <a:solidFill>
                  <a:srgbClr val="FFFFFF"/>
                </a:solidFill>
              </a:rPr>
              <a:t>23</a:t>
            </a:fld>
            <a:endParaRPr lang="en-US" dirty="0">
              <a:solidFill>
                <a:srgbClr val="FFFFFF"/>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63279" cy="6252870"/>
          </a:xfrm>
          <a:prstGeom prst="rect">
            <a:avLst/>
          </a:prstGeom>
        </p:spPr>
      </p:pic>
      <p:pic>
        <p:nvPicPr>
          <p:cNvPr id="4" name="Picture 3"/>
          <p:cNvPicPr>
            <a:picLocks noChangeAspect="1"/>
          </p:cNvPicPr>
          <p:nvPr/>
        </p:nvPicPr>
        <p:blipFill>
          <a:blip r:embed="rId3"/>
          <a:stretch>
            <a:fillRect/>
          </a:stretch>
        </p:blipFill>
        <p:spPr>
          <a:xfrm>
            <a:off x="8166655" y="5208039"/>
            <a:ext cx="887541" cy="1014332"/>
          </a:xfrm>
          <a:prstGeom prst="rect">
            <a:avLst/>
          </a:prstGeom>
        </p:spPr>
      </p:pic>
    </p:spTree>
    <p:extLst>
      <p:ext uri="{BB962C8B-B14F-4D97-AF65-F5344CB8AC3E}">
        <p14:creationId xmlns:p14="http://schemas.microsoft.com/office/powerpoint/2010/main" val="39935771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Gráfico de Pressão Arterial do Idoso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24</a:t>
            </a:fld>
            <a:endParaRPr lang="pt-BR" noProof="0"/>
          </a:p>
        </p:txBody>
      </p:sp>
      <p:pic>
        <p:nvPicPr>
          <p:cNvPr id="6" name="Picture 5" descr="pressao arteria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088621"/>
            <a:ext cx="8312727" cy="4119418"/>
          </a:xfrm>
          <a:prstGeom prst="rect">
            <a:avLst/>
          </a:prstGeom>
        </p:spPr>
      </p:pic>
      <p:pic>
        <p:nvPicPr>
          <p:cNvPr id="7" name="Picture 6"/>
          <p:cNvPicPr>
            <a:picLocks noChangeAspect="1"/>
          </p:cNvPicPr>
          <p:nvPr/>
        </p:nvPicPr>
        <p:blipFill>
          <a:blip r:embed="rId3"/>
          <a:stretch>
            <a:fillRect/>
          </a:stretch>
        </p:blipFill>
        <p:spPr>
          <a:xfrm>
            <a:off x="8166655" y="5208039"/>
            <a:ext cx="928006" cy="1014332"/>
          </a:xfrm>
          <a:prstGeom prst="rect">
            <a:avLst/>
          </a:prstGeom>
        </p:spPr>
      </p:pic>
    </p:spTree>
    <p:extLst>
      <p:ext uri="{BB962C8B-B14F-4D97-AF65-F5344CB8AC3E}">
        <p14:creationId xmlns:p14="http://schemas.microsoft.com/office/powerpoint/2010/main" val="29057573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Gráfico Relativo a Alimentação do Idoso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25</a:t>
            </a:fld>
            <a:endParaRPr lang="pt-BR" noProof="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088621"/>
            <a:ext cx="8312726" cy="4119418"/>
          </a:xfrm>
          <a:prstGeom prst="rect">
            <a:avLst/>
          </a:prstGeom>
        </p:spPr>
      </p:pic>
      <p:pic>
        <p:nvPicPr>
          <p:cNvPr id="7" name="Picture 6"/>
          <p:cNvPicPr>
            <a:picLocks noChangeAspect="1"/>
          </p:cNvPicPr>
          <p:nvPr/>
        </p:nvPicPr>
        <p:blipFill>
          <a:blip r:embed="rId3"/>
          <a:stretch>
            <a:fillRect/>
          </a:stretch>
        </p:blipFill>
        <p:spPr>
          <a:xfrm>
            <a:off x="8166655" y="5208039"/>
            <a:ext cx="928006" cy="1014332"/>
          </a:xfrm>
          <a:prstGeom prst="rect">
            <a:avLst/>
          </a:prstGeom>
        </p:spPr>
      </p:pic>
    </p:spTree>
    <p:extLst>
      <p:ext uri="{BB962C8B-B14F-4D97-AF65-F5344CB8AC3E}">
        <p14:creationId xmlns:p14="http://schemas.microsoft.com/office/powerpoint/2010/main" val="16753130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Gráfico Relativo a Alimentação do Idoso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26</a:t>
            </a:fld>
            <a:endParaRPr lang="pt-BR" noProof="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637" y="1096066"/>
            <a:ext cx="8312727" cy="3986533"/>
          </a:xfrm>
          <a:prstGeom prst="rect">
            <a:avLst/>
          </a:prstGeom>
        </p:spPr>
      </p:pic>
      <p:pic>
        <p:nvPicPr>
          <p:cNvPr id="7" name="Picture 6"/>
          <p:cNvPicPr>
            <a:picLocks noChangeAspect="1"/>
          </p:cNvPicPr>
          <p:nvPr/>
        </p:nvPicPr>
        <p:blipFill>
          <a:blip r:embed="rId3"/>
          <a:stretch>
            <a:fillRect/>
          </a:stretch>
        </p:blipFill>
        <p:spPr>
          <a:xfrm>
            <a:off x="8166655" y="5208039"/>
            <a:ext cx="928006" cy="1014332"/>
          </a:xfrm>
          <a:prstGeom prst="rect">
            <a:avLst/>
          </a:prstGeom>
        </p:spPr>
      </p:pic>
    </p:spTree>
    <p:extLst>
      <p:ext uri="{BB962C8B-B14F-4D97-AF65-F5344CB8AC3E}">
        <p14:creationId xmlns:p14="http://schemas.microsoft.com/office/powerpoint/2010/main" val="1675313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Picture 3" descr="mensage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
            <a:ext cx="8463280" cy="5048098"/>
          </a:xfrm>
          <a:prstGeom prst="rect">
            <a:avLst/>
          </a:prstGeom>
        </p:spPr>
      </p:pic>
      <p:pic>
        <p:nvPicPr>
          <p:cNvPr id="3" name="Picture 2"/>
          <p:cNvPicPr>
            <a:picLocks noChangeAspect="1"/>
          </p:cNvPicPr>
          <p:nvPr/>
        </p:nvPicPr>
        <p:blipFill>
          <a:blip r:embed="rId3"/>
          <a:stretch>
            <a:fillRect/>
          </a:stretch>
        </p:blipFill>
        <p:spPr>
          <a:xfrm>
            <a:off x="8115339" y="5208039"/>
            <a:ext cx="1014332" cy="1014332"/>
          </a:xfrm>
          <a:prstGeom prst="rect">
            <a:avLst/>
          </a:prstGeom>
        </p:spPr>
      </p:pic>
      <p:sp>
        <p:nvSpPr>
          <p:cNvPr id="2" name="Slide Number Placeholder 1"/>
          <p:cNvSpPr>
            <a:spLocks noGrp="1"/>
          </p:cNvSpPr>
          <p:nvPr>
            <p:ph type="sldNum" sz="quarter" idx="12"/>
          </p:nvPr>
        </p:nvSpPr>
        <p:spPr/>
        <p:txBody>
          <a:bodyPr/>
          <a:lstStyle/>
          <a:p>
            <a:fld id="{25CC690E-9AFB-0E40-9181-2961D0C5BBC7}" type="slidenum">
              <a:rPr lang="en-US" smtClean="0">
                <a:solidFill>
                  <a:srgbClr val="F2F2F2"/>
                </a:solidFill>
              </a:rPr>
              <a:t>27</a:t>
            </a:fld>
            <a:endParaRPr lang="en-US">
              <a:solidFill>
                <a:srgbClr val="F2F2F2"/>
              </a:solidFill>
            </a:endParaRPr>
          </a:p>
        </p:txBody>
      </p:sp>
    </p:spTree>
    <p:extLst>
      <p:ext uri="{BB962C8B-B14F-4D97-AF65-F5344CB8AC3E}">
        <p14:creationId xmlns:p14="http://schemas.microsoft.com/office/powerpoint/2010/main" val="724298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864947"/>
            <a:ext cx="9144000" cy="6017895"/>
          </a:xfrm>
          <a:prstGeom prst="rect">
            <a:avLst/>
          </a:prstGeom>
        </p:spPr>
      </p:pic>
      <p:sp>
        <p:nvSpPr>
          <p:cNvPr id="3" name="Title 2"/>
          <p:cNvSpPr>
            <a:spLocks noGrp="1"/>
          </p:cNvSpPr>
          <p:nvPr>
            <p:ph type="title"/>
          </p:nvPr>
        </p:nvSpPr>
        <p:spPr/>
        <p:txBody>
          <a:bodyPr/>
          <a:lstStyle/>
          <a:p>
            <a:r>
              <a:rPr lang="pt-BR" dirty="0"/>
              <a:t>Processo de Desenvolvimento da Pesquisa</a:t>
            </a:r>
          </a:p>
        </p:txBody>
      </p:sp>
      <p:sp>
        <p:nvSpPr>
          <p:cNvPr id="2" name="Slide Number Placeholder 1"/>
          <p:cNvSpPr>
            <a:spLocks noGrp="1"/>
          </p:cNvSpPr>
          <p:nvPr>
            <p:ph type="sldNum" sz="quarter" idx="12"/>
          </p:nvPr>
        </p:nvSpPr>
        <p:spPr/>
        <p:txBody>
          <a:bodyPr/>
          <a:lstStyle/>
          <a:p>
            <a:fld id="{25CC690E-9AFB-0E40-9181-2961D0C5BBC7}" type="slidenum">
              <a:rPr lang="en-US" smtClean="0">
                <a:solidFill>
                  <a:srgbClr val="000000"/>
                </a:solidFill>
              </a:rPr>
              <a:t>28</a:t>
            </a:fld>
            <a:endParaRPr lang="en-US" dirty="0">
              <a:solidFill>
                <a:srgbClr val="000000"/>
              </a:solidFill>
            </a:endParaRPr>
          </a:p>
        </p:txBody>
      </p:sp>
      <p:pic>
        <p:nvPicPr>
          <p:cNvPr id="7" name="Picture 6"/>
          <p:cNvPicPr>
            <a:picLocks noChangeAspect="1"/>
          </p:cNvPicPr>
          <p:nvPr/>
        </p:nvPicPr>
        <p:blipFill>
          <a:blip r:embed="rId3"/>
          <a:stretch>
            <a:fillRect/>
          </a:stretch>
        </p:blipFill>
        <p:spPr>
          <a:xfrm>
            <a:off x="859835" y="2627838"/>
            <a:ext cx="1377315" cy="1817370"/>
          </a:xfrm>
          <a:prstGeom prst="rect">
            <a:avLst/>
          </a:prstGeom>
        </p:spPr>
      </p:pic>
      <p:pic>
        <p:nvPicPr>
          <p:cNvPr id="8" name="Picture 7"/>
          <p:cNvPicPr>
            <a:picLocks noChangeAspect="1"/>
          </p:cNvPicPr>
          <p:nvPr/>
        </p:nvPicPr>
        <p:blipFill>
          <a:blip r:embed="rId4"/>
          <a:stretch>
            <a:fillRect/>
          </a:stretch>
        </p:blipFill>
        <p:spPr>
          <a:xfrm>
            <a:off x="2547641" y="2633553"/>
            <a:ext cx="1445895" cy="1805940"/>
          </a:xfrm>
          <a:prstGeom prst="rect">
            <a:avLst/>
          </a:prstGeom>
        </p:spPr>
      </p:pic>
      <p:pic>
        <p:nvPicPr>
          <p:cNvPr id="9" name="Picture 8"/>
          <p:cNvPicPr>
            <a:picLocks noChangeAspect="1"/>
          </p:cNvPicPr>
          <p:nvPr/>
        </p:nvPicPr>
        <p:blipFill>
          <a:blip r:embed="rId5"/>
          <a:stretch>
            <a:fillRect/>
          </a:stretch>
        </p:blipFill>
        <p:spPr>
          <a:xfrm>
            <a:off x="4304027" y="2633553"/>
            <a:ext cx="2103120" cy="1805940"/>
          </a:xfrm>
          <a:prstGeom prst="rect">
            <a:avLst/>
          </a:prstGeom>
        </p:spPr>
      </p:pic>
      <p:pic>
        <p:nvPicPr>
          <p:cNvPr id="10" name="Picture 9"/>
          <p:cNvPicPr>
            <a:picLocks noChangeAspect="1"/>
          </p:cNvPicPr>
          <p:nvPr/>
        </p:nvPicPr>
        <p:blipFill>
          <a:blip r:embed="rId6"/>
          <a:stretch>
            <a:fillRect/>
          </a:stretch>
        </p:blipFill>
        <p:spPr>
          <a:xfrm>
            <a:off x="6717638" y="2633553"/>
            <a:ext cx="2040255" cy="1805940"/>
          </a:xfrm>
          <a:prstGeom prst="rect">
            <a:avLst/>
          </a:prstGeom>
        </p:spPr>
      </p:pic>
      <p:pic>
        <p:nvPicPr>
          <p:cNvPr id="11" name="Picture 10"/>
          <p:cNvPicPr>
            <a:picLocks noChangeAspect="1"/>
          </p:cNvPicPr>
          <p:nvPr/>
        </p:nvPicPr>
        <p:blipFill>
          <a:blip r:embed="rId7"/>
          <a:stretch>
            <a:fillRect/>
          </a:stretch>
        </p:blipFill>
        <p:spPr>
          <a:xfrm>
            <a:off x="859835" y="4487283"/>
            <a:ext cx="7103745" cy="2257426"/>
          </a:xfrm>
          <a:prstGeom prst="rect">
            <a:avLst/>
          </a:prstGeom>
        </p:spPr>
      </p:pic>
      <p:pic>
        <p:nvPicPr>
          <p:cNvPr id="13" name="Picture 12"/>
          <p:cNvPicPr>
            <a:picLocks noChangeAspect="1"/>
          </p:cNvPicPr>
          <p:nvPr/>
        </p:nvPicPr>
        <p:blipFill>
          <a:blip r:embed="rId8"/>
          <a:stretch>
            <a:fillRect/>
          </a:stretch>
        </p:blipFill>
        <p:spPr>
          <a:xfrm>
            <a:off x="3244401" y="4744459"/>
            <a:ext cx="1880235" cy="2000250"/>
          </a:xfrm>
          <a:prstGeom prst="rect">
            <a:avLst/>
          </a:prstGeom>
        </p:spPr>
      </p:pic>
      <p:pic>
        <p:nvPicPr>
          <p:cNvPr id="14" name="Picture 13"/>
          <p:cNvPicPr>
            <a:picLocks noChangeAspect="1"/>
          </p:cNvPicPr>
          <p:nvPr/>
        </p:nvPicPr>
        <p:blipFill>
          <a:blip r:embed="rId9"/>
          <a:stretch>
            <a:fillRect/>
          </a:stretch>
        </p:blipFill>
        <p:spPr>
          <a:xfrm>
            <a:off x="5515847" y="4744459"/>
            <a:ext cx="1388745" cy="2000250"/>
          </a:xfrm>
          <a:prstGeom prst="rect">
            <a:avLst/>
          </a:prstGeom>
        </p:spPr>
      </p:pic>
      <p:pic>
        <p:nvPicPr>
          <p:cNvPr id="15" name="Picture 14"/>
          <p:cNvPicPr>
            <a:picLocks noChangeAspect="1"/>
          </p:cNvPicPr>
          <p:nvPr/>
        </p:nvPicPr>
        <p:blipFill>
          <a:blip r:embed="rId10"/>
          <a:stretch>
            <a:fillRect/>
          </a:stretch>
        </p:blipFill>
        <p:spPr>
          <a:xfrm>
            <a:off x="7295803" y="4744459"/>
            <a:ext cx="1457325" cy="2000250"/>
          </a:xfrm>
          <a:prstGeom prst="rect">
            <a:avLst/>
          </a:prstGeom>
        </p:spPr>
      </p:pic>
    </p:spTree>
    <p:extLst>
      <p:ext uri="{BB962C8B-B14F-4D97-AF65-F5344CB8AC3E}">
        <p14:creationId xmlns:p14="http://schemas.microsoft.com/office/powerpoint/2010/main" val="29614310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pt-BR" dirty="0"/>
              <a:t>Avaliação</a:t>
            </a:r>
          </a:p>
        </p:txBody>
      </p:sp>
      <p:sp>
        <p:nvSpPr>
          <p:cNvPr id="2" name="Slide Number Placeholder 1"/>
          <p:cNvSpPr>
            <a:spLocks noGrp="1"/>
          </p:cNvSpPr>
          <p:nvPr>
            <p:ph type="sldNum" sz="quarter" idx="12"/>
          </p:nvPr>
        </p:nvSpPr>
        <p:spPr/>
        <p:txBody>
          <a:bodyPr/>
          <a:lstStyle/>
          <a:p>
            <a:fld id="{25CC690E-9AFB-0E40-9181-2961D0C5BBC7}" type="slidenum">
              <a:rPr lang="en-US" smtClean="0"/>
              <a:t>29</a:t>
            </a:fld>
            <a:endParaRPr lang="en-US"/>
          </a:p>
        </p:txBody>
      </p:sp>
      <p:pic>
        <p:nvPicPr>
          <p:cNvPr id="6" name="Picture 5"/>
          <p:cNvPicPr>
            <a:picLocks noChangeAspect="1"/>
          </p:cNvPicPr>
          <p:nvPr/>
        </p:nvPicPr>
        <p:blipFill>
          <a:blip r:embed="rId2"/>
          <a:stretch>
            <a:fillRect/>
          </a:stretch>
        </p:blipFill>
        <p:spPr>
          <a:xfrm>
            <a:off x="4704334" y="2754459"/>
            <a:ext cx="4439666" cy="2542540"/>
          </a:xfrm>
          <a:prstGeom prst="rect">
            <a:avLst/>
          </a:prstGeom>
        </p:spPr>
      </p:pic>
      <p:pic>
        <p:nvPicPr>
          <p:cNvPr id="7" name="Picture 6"/>
          <p:cNvPicPr>
            <a:picLocks noChangeAspect="1"/>
          </p:cNvPicPr>
          <p:nvPr/>
        </p:nvPicPr>
        <p:blipFill>
          <a:blip r:embed="rId3"/>
          <a:stretch>
            <a:fillRect/>
          </a:stretch>
        </p:blipFill>
        <p:spPr>
          <a:xfrm>
            <a:off x="-1" y="2745124"/>
            <a:ext cx="4439666" cy="2493645"/>
          </a:xfrm>
          <a:prstGeom prst="rect">
            <a:avLst/>
          </a:prstGeom>
        </p:spPr>
      </p:pic>
      <p:sp>
        <p:nvSpPr>
          <p:cNvPr id="9" name="TextBox 8"/>
          <p:cNvSpPr txBox="1"/>
          <p:nvPr/>
        </p:nvSpPr>
        <p:spPr>
          <a:xfrm>
            <a:off x="-1" y="1689616"/>
            <a:ext cx="4439666" cy="914400"/>
          </a:xfrm>
          <a:prstGeom prst="rect">
            <a:avLst/>
          </a:prstGeom>
        </p:spPr>
        <p:txBody>
          <a:bodyPr vert="horz" wrap="square" lIns="91440" tIns="45720" rIns="91440" bIns="45720" rtlCol="0" anchor="ctr">
            <a:noAutofit/>
          </a:bodyPr>
          <a:lstStyle/>
          <a:p>
            <a:pPr algn="ctr"/>
            <a:r>
              <a:rPr lang="pt-BR" sz="2000" dirty="0">
                <a:solidFill>
                  <a:srgbClr val="000000"/>
                </a:solidFill>
                <a:latin typeface="Roboto Light"/>
                <a:cs typeface="Roboto Light"/>
              </a:rPr>
              <a:t>Lar Assistencial para </a:t>
            </a:r>
          </a:p>
          <a:p>
            <a:pPr algn="ctr"/>
            <a:r>
              <a:rPr lang="pt-BR" sz="2000" dirty="0">
                <a:solidFill>
                  <a:srgbClr val="000000"/>
                </a:solidFill>
                <a:latin typeface="Roboto Light"/>
                <a:cs typeface="Roboto Light"/>
              </a:rPr>
              <a:t>Idosos Espaço </a:t>
            </a:r>
            <a:r>
              <a:rPr lang="pt-BR" sz="2000" dirty="0" err="1">
                <a:solidFill>
                  <a:srgbClr val="000000"/>
                </a:solidFill>
                <a:latin typeface="Roboto Light"/>
                <a:cs typeface="Roboto Light"/>
              </a:rPr>
              <a:t>Dolce</a:t>
            </a:r>
            <a:r>
              <a:rPr lang="pt-BR" sz="2000" dirty="0">
                <a:solidFill>
                  <a:srgbClr val="000000"/>
                </a:solidFill>
                <a:latin typeface="Roboto Light"/>
                <a:cs typeface="Roboto Light"/>
              </a:rPr>
              <a:t> Vita</a:t>
            </a:r>
          </a:p>
        </p:txBody>
      </p:sp>
      <p:sp>
        <p:nvSpPr>
          <p:cNvPr id="10" name="TextBox 9"/>
          <p:cNvSpPr txBox="1"/>
          <p:nvPr/>
        </p:nvSpPr>
        <p:spPr>
          <a:xfrm>
            <a:off x="4704334" y="1689616"/>
            <a:ext cx="4439666" cy="914400"/>
          </a:xfrm>
          <a:prstGeom prst="rect">
            <a:avLst/>
          </a:prstGeom>
        </p:spPr>
        <p:txBody>
          <a:bodyPr vert="horz" wrap="square" lIns="91440" tIns="45720" rIns="91440" bIns="45720" rtlCol="0" anchor="ctr">
            <a:noAutofit/>
          </a:bodyPr>
          <a:lstStyle/>
          <a:p>
            <a:pPr algn="ctr"/>
            <a:r>
              <a:rPr lang="pt-BR" sz="2000" dirty="0">
                <a:solidFill>
                  <a:srgbClr val="000000"/>
                </a:solidFill>
                <a:latin typeface="Roboto Light"/>
                <a:cs typeface="Roboto Light"/>
              </a:rPr>
              <a:t>Residências Particulares</a:t>
            </a:r>
          </a:p>
        </p:txBody>
      </p:sp>
    </p:spTree>
    <p:extLst>
      <p:ext uri="{BB962C8B-B14F-4D97-AF65-F5344CB8AC3E}">
        <p14:creationId xmlns:p14="http://schemas.microsoft.com/office/powerpoint/2010/main" val="1060702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9" presetClass="emph" presetSubtype="0" nodeType="withEffect">
                                  <p:stCondLst>
                                    <p:cond delay="0"/>
                                  </p:stCondLst>
                                  <p:childTnLst>
                                    <p:set>
                                      <p:cBhvr rctx="PPT">
                                        <p:cTn id="12" dur="indefinite"/>
                                        <p:tgtEl>
                                          <p:spTgt spid="7"/>
                                        </p:tgtEl>
                                        <p:attrNameLst>
                                          <p:attrName>style.opacity</p:attrName>
                                        </p:attrNameLst>
                                      </p:cBhvr>
                                      <p:to>
                                        <p:strVal val="0.25"/>
                                      </p:to>
                                    </p:set>
                                    <p:animEffect filter="image" prLst="opacity: 0.25">
                                      <p:cBhvr rctx="IE">
                                        <p:cTn id="13" dur="indefinite"/>
                                        <p:tgtEl>
                                          <p:spTgt spid="7"/>
                                        </p:tgtEl>
                                      </p:cBhvr>
                                    </p:animEffect>
                                  </p:childTnLst>
                                </p:cTn>
                              </p:par>
                              <p:par>
                                <p:cTn id="14" presetID="9" presetClass="emph" presetSubtype="0" grpId="0" nodeType="withEffect">
                                  <p:stCondLst>
                                    <p:cond delay="0"/>
                                  </p:stCondLst>
                                  <p:childTnLst>
                                    <p:set>
                                      <p:cBhvr rctx="PPT">
                                        <p:cTn id="15" dur="indefinite"/>
                                        <p:tgtEl>
                                          <p:spTgt spid="9"/>
                                        </p:tgtEl>
                                        <p:attrNameLst>
                                          <p:attrName>style.opacity</p:attrName>
                                        </p:attrNameLst>
                                      </p:cBhvr>
                                      <p:to>
                                        <p:strVal val="0.25"/>
                                      </p:to>
                                    </p:set>
                                    <p:animEffect filter="image" prLst="opacity: 0.25">
                                      <p:cBhvr rctx="IE">
                                        <p:cTn id="16" dur="indefinite"/>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Introdução</a:t>
            </a:r>
            <a:endParaRPr lang="en-US" dirty="0"/>
          </a:p>
        </p:txBody>
      </p:sp>
      <p:sp>
        <p:nvSpPr>
          <p:cNvPr id="3" name="Slide Number Placeholder 2"/>
          <p:cNvSpPr>
            <a:spLocks noGrp="1"/>
          </p:cNvSpPr>
          <p:nvPr>
            <p:ph type="sldNum" sz="quarter" idx="12"/>
          </p:nvPr>
        </p:nvSpPr>
        <p:spPr/>
        <p:txBody>
          <a:bodyPr/>
          <a:lstStyle/>
          <a:p>
            <a:fld id="{25CC690E-9AFB-0E40-9181-2961D0C5BBC7}" type="slidenum">
              <a:rPr lang="pt-BR" noProof="0" smtClean="0"/>
              <a:t>3</a:t>
            </a:fld>
            <a:endParaRPr lang="pt-BR" noProof="0"/>
          </a:p>
        </p:txBody>
      </p:sp>
      <p:sp>
        <p:nvSpPr>
          <p:cNvPr id="4" name="Text Placeholder 3"/>
          <p:cNvSpPr>
            <a:spLocks noGrp="1"/>
          </p:cNvSpPr>
          <p:nvPr>
            <p:ph type="body" sz="quarter" idx="13"/>
          </p:nvPr>
        </p:nvSpPr>
        <p:spPr/>
        <p:txBody>
          <a:bodyPr/>
          <a:lstStyle/>
          <a:p>
            <a:r>
              <a:rPr lang="en-US" dirty="0" err="1"/>
              <a:t>Motivação</a:t>
            </a:r>
            <a:endParaRPr lang="en-US" dirty="0"/>
          </a:p>
        </p:txBody>
      </p:sp>
      <p:grpSp>
        <p:nvGrpSpPr>
          <p:cNvPr id="24" name="Group 23"/>
          <p:cNvGrpSpPr/>
          <p:nvPr/>
        </p:nvGrpSpPr>
        <p:grpSpPr>
          <a:xfrm>
            <a:off x="4456503" y="1439771"/>
            <a:ext cx="4449256" cy="2605217"/>
            <a:chOff x="4456503" y="1439771"/>
            <a:chExt cx="4449256" cy="2605217"/>
          </a:xfrm>
        </p:grpSpPr>
        <p:sp>
          <p:nvSpPr>
            <p:cNvPr id="5" name="Up Arrow 4"/>
            <p:cNvSpPr/>
            <p:nvPr/>
          </p:nvSpPr>
          <p:spPr>
            <a:xfrm>
              <a:off x="4456503" y="1439771"/>
              <a:ext cx="4449256" cy="1537730"/>
            </a:xfrm>
            <a:prstGeom prst="upArrow">
              <a:avLst>
                <a:gd name="adj1" fmla="val 76761"/>
                <a:gd name="adj2" fmla="val 70055"/>
              </a:avLst>
            </a:prstGeom>
            <a:solidFill>
              <a:srgbClr val="4997DC"/>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sp>
          <p:nvSpPr>
            <p:cNvPr id="12" name="TextBox 11"/>
            <p:cNvSpPr txBox="1"/>
            <p:nvPr/>
          </p:nvSpPr>
          <p:spPr>
            <a:xfrm>
              <a:off x="5025876" y="3141101"/>
              <a:ext cx="3395576" cy="903887"/>
            </a:xfrm>
            <a:prstGeom prst="rect">
              <a:avLst/>
            </a:prstGeom>
          </p:spPr>
          <p:txBody>
            <a:bodyPr vert="horz" wrap="square" lIns="91440" tIns="45720" rIns="91440" bIns="45720" rtlCol="0" anchor="ctr">
              <a:noAutofit/>
            </a:bodyPr>
            <a:lstStyle/>
            <a:p>
              <a:pPr algn="r"/>
              <a:r>
                <a:rPr lang="pt-BR" sz="2000" dirty="0">
                  <a:solidFill>
                    <a:srgbClr val="000000"/>
                  </a:solidFill>
                  <a:latin typeface="Roboto Light"/>
                  <a:cs typeface="Roboto Light"/>
                </a:rPr>
                <a:t>Melhoria no registro e na qualidade das informações do idoso</a:t>
              </a:r>
            </a:p>
          </p:txBody>
        </p:sp>
      </p:grpSp>
      <p:grpSp>
        <p:nvGrpSpPr>
          <p:cNvPr id="22" name="Group 21"/>
          <p:cNvGrpSpPr/>
          <p:nvPr/>
        </p:nvGrpSpPr>
        <p:grpSpPr>
          <a:xfrm>
            <a:off x="173795" y="4159231"/>
            <a:ext cx="4449256" cy="2438248"/>
            <a:chOff x="173795" y="4159231"/>
            <a:chExt cx="4449256" cy="2438248"/>
          </a:xfrm>
        </p:grpSpPr>
        <p:sp>
          <p:nvSpPr>
            <p:cNvPr id="17" name="Up Arrow 16"/>
            <p:cNvSpPr/>
            <p:nvPr/>
          </p:nvSpPr>
          <p:spPr>
            <a:xfrm rot="10800000">
              <a:off x="173795" y="5059749"/>
              <a:ext cx="4449256" cy="1537730"/>
            </a:xfrm>
            <a:prstGeom prst="upArrow">
              <a:avLst>
                <a:gd name="adj1" fmla="val 76761"/>
                <a:gd name="adj2" fmla="val 73532"/>
              </a:avLst>
            </a:prstGeom>
            <a:solidFill>
              <a:srgbClr val="F0595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sp>
          <p:nvSpPr>
            <p:cNvPr id="18" name="TextBox 17"/>
            <p:cNvSpPr txBox="1"/>
            <p:nvPr/>
          </p:nvSpPr>
          <p:spPr>
            <a:xfrm>
              <a:off x="687145" y="4159231"/>
              <a:ext cx="3395576" cy="858259"/>
            </a:xfrm>
            <a:prstGeom prst="rect">
              <a:avLst/>
            </a:prstGeom>
          </p:spPr>
          <p:txBody>
            <a:bodyPr vert="horz" wrap="square" lIns="91440" tIns="45720" rIns="91440" bIns="45720" rtlCol="0" anchor="ctr">
              <a:noAutofit/>
            </a:bodyPr>
            <a:lstStyle/>
            <a:p>
              <a:r>
                <a:rPr lang="pt-BR" sz="2000" dirty="0">
                  <a:solidFill>
                    <a:srgbClr val="000000"/>
                  </a:solidFill>
                  <a:latin typeface="Roboto Light"/>
                  <a:cs typeface="Roboto Light"/>
                </a:rPr>
                <a:t>Quantidade de cuidadores insuficientes</a:t>
              </a:r>
            </a:p>
          </p:txBody>
        </p:sp>
      </p:grpSp>
      <p:grpSp>
        <p:nvGrpSpPr>
          <p:cNvPr id="23" name="Group 22"/>
          <p:cNvGrpSpPr/>
          <p:nvPr/>
        </p:nvGrpSpPr>
        <p:grpSpPr>
          <a:xfrm>
            <a:off x="687145" y="3086131"/>
            <a:ext cx="3462421" cy="1086468"/>
            <a:chOff x="687145" y="3086131"/>
            <a:chExt cx="3462421" cy="1086468"/>
          </a:xfrm>
        </p:grpSpPr>
        <p:cxnSp>
          <p:nvCxnSpPr>
            <p:cNvPr id="19" name="Straight Connector 18"/>
            <p:cNvCxnSpPr/>
            <p:nvPr/>
          </p:nvCxnSpPr>
          <p:spPr>
            <a:xfrm>
              <a:off x="687145" y="4172599"/>
              <a:ext cx="3462421" cy="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687145" y="3086131"/>
              <a:ext cx="3395576" cy="982382"/>
            </a:xfrm>
            <a:prstGeom prst="rect">
              <a:avLst/>
            </a:prstGeom>
          </p:spPr>
          <p:txBody>
            <a:bodyPr vert="horz" wrap="square" lIns="91440" tIns="45720" rIns="91440" bIns="45720" rtlCol="0" anchor="ctr">
              <a:noAutofit/>
            </a:bodyPr>
            <a:lstStyle/>
            <a:p>
              <a:r>
                <a:rPr lang="pt-BR" sz="2000" dirty="0">
                  <a:solidFill>
                    <a:srgbClr val="000000"/>
                  </a:solidFill>
                  <a:latin typeface="Roboto Light"/>
                  <a:cs typeface="Roboto Light"/>
                </a:rPr>
                <a:t>Poucas ferramentas computacionais para apoiar cuidadores</a:t>
              </a:r>
            </a:p>
          </p:txBody>
        </p:sp>
      </p:grpSp>
      <p:grpSp>
        <p:nvGrpSpPr>
          <p:cNvPr id="25" name="Group 24"/>
          <p:cNvGrpSpPr/>
          <p:nvPr/>
        </p:nvGrpSpPr>
        <p:grpSpPr>
          <a:xfrm>
            <a:off x="4959031" y="4206593"/>
            <a:ext cx="3462421" cy="958504"/>
            <a:chOff x="4959031" y="4037263"/>
            <a:chExt cx="3462421" cy="958504"/>
          </a:xfrm>
        </p:grpSpPr>
        <p:cxnSp>
          <p:nvCxnSpPr>
            <p:cNvPr id="16" name="Straight Connector 15"/>
            <p:cNvCxnSpPr/>
            <p:nvPr/>
          </p:nvCxnSpPr>
          <p:spPr>
            <a:xfrm>
              <a:off x="4959031" y="4074164"/>
              <a:ext cx="3462421" cy="0"/>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5025876" y="4037263"/>
              <a:ext cx="3395576" cy="958504"/>
            </a:xfrm>
            <a:prstGeom prst="rect">
              <a:avLst/>
            </a:prstGeom>
          </p:spPr>
          <p:txBody>
            <a:bodyPr vert="horz" wrap="square" lIns="91440" tIns="45720" rIns="91440" bIns="45720" rtlCol="0" anchor="ctr">
              <a:noAutofit/>
            </a:bodyPr>
            <a:lstStyle/>
            <a:p>
              <a:pPr algn="r"/>
              <a:r>
                <a:rPr lang="pt-BR" sz="2000" dirty="0">
                  <a:solidFill>
                    <a:srgbClr val="000000"/>
                  </a:solidFill>
                  <a:latin typeface="Roboto Light"/>
                  <a:cs typeface="Roboto Light"/>
                </a:rPr>
                <a:t>Necessidade de potencializar a comunicação</a:t>
              </a:r>
            </a:p>
          </p:txBody>
        </p:sp>
      </p:grpSp>
    </p:spTree>
    <p:extLst>
      <p:ext uri="{BB962C8B-B14F-4D97-AF65-F5344CB8AC3E}">
        <p14:creationId xmlns:p14="http://schemas.microsoft.com/office/powerpoint/2010/main" val="1332211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Instrumentos para Avaliação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30</a:t>
            </a:fld>
            <a:endParaRPr lang="pt-BR" noProof="0"/>
          </a:p>
        </p:txBody>
      </p:sp>
      <p:pic>
        <p:nvPicPr>
          <p:cNvPr id="5" name="Picture 4"/>
          <p:cNvPicPr>
            <a:picLocks noChangeAspect="1"/>
          </p:cNvPicPr>
          <p:nvPr/>
        </p:nvPicPr>
        <p:blipFill>
          <a:blip r:embed="rId2"/>
          <a:stretch>
            <a:fillRect/>
          </a:stretch>
        </p:blipFill>
        <p:spPr>
          <a:xfrm>
            <a:off x="1204671" y="1679723"/>
            <a:ext cx="3213100" cy="1384300"/>
          </a:xfrm>
          <a:prstGeom prst="rect">
            <a:avLst/>
          </a:prstGeom>
          <a:effectLst>
            <a:reflection blurRad="6350" stA="52000" endA="300" endPos="35000" dir="5400000" sy="-100000" algn="bl" rotWithShape="0"/>
          </a:effectLst>
        </p:spPr>
      </p:pic>
      <p:pic>
        <p:nvPicPr>
          <p:cNvPr id="6" name="Picture 5"/>
          <p:cNvPicPr>
            <a:picLocks noChangeAspect="1"/>
          </p:cNvPicPr>
          <p:nvPr/>
        </p:nvPicPr>
        <p:blipFill>
          <a:blip r:embed="rId3"/>
          <a:stretch>
            <a:fillRect/>
          </a:stretch>
        </p:blipFill>
        <p:spPr>
          <a:xfrm>
            <a:off x="3875329" y="3122020"/>
            <a:ext cx="4064000" cy="1384300"/>
          </a:xfrm>
          <a:prstGeom prst="rect">
            <a:avLst/>
          </a:prstGeom>
          <a:effectLst>
            <a:reflection blurRad="6350" stA="52000" endA="300" endPos="35000" dir="5400000" sy="-100000" algn="bl" rotWithShape="0"/>
          </a:effectLst>
        </p:spPr>
      </p:pic>
      <p:pic>
        <p:nvPicPr>
          <p:cNvPr id="7" name="Picture 6"/>
          <p:cNvPicPr>
            <a:picLocks noChangeAspect="1"/>
          </p:cNvPicPr>
          <p:nvPr/>
        </p:nvPicPr>
        <p:blipFill>
          <a:blip r:embed="rId4"/>
          <a:stretch>
            <a:fillRect/>
          </a:stretch>
        </p:blipFill>
        <p:spPr>
          <a:xfrm>
            <a:off x="1204671" y="4564317"/>
            <a:ext cx="3619500" cy="1384300"/>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2167227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Desafios</a:t>
            </a:r>
            <a:r>
              <a:rPr lang="en-US" dirty="0"/>
              <a:t> / </a:t>
            </a:r>
            <a:r>
              <a:rPr lang="en-US" dirty="0" err="1"/>
              <a:t>Objetivos</a:t>
            </a:r>
            <a:endParaRPr lang="en-US" dirty="0"/>
          </a:p>
        </p:txBody>
      </p:sp>
      <p:sp>
        <p:nvSpPr>
          <p:cNvPr id="3" name="Slide Number Placeholder 2"/>
          <p:cNvSpPr>
            <a:spLocks noGrp="1"/>
          </p:cNvSpPr>
          <p:nvPr>
            <p:ph type="sldNum" sz="quarter" idx="12"/>
          </p:nvPr>
        </p:nvSpPr>
        <p:spPr/>
        <p:txBody>
          <a:bodyPr/>
          <a:lstStyle/>
          <a:p>
            <a:fld id="{25CC690E-9AFB-0E40-9181-2961D0C5BBC7}" type="slidenum">
              <a:rPr lang="pt-BR" noProof="0" smtClean="0"/>
              <a:t>31</a:t>
            </a:fld>
            <a:endParaRPr lang="pt-BR" noProof="0"/>
          </a:p>
        </p:txBody>
      </p:sp>
      <p:grpSp>
        <p:nvGrpSpPr>
          <p:cNvPr id="21" name="Group 20"/>
          <p:cNvGrpSpPr/>
          <p:nvPr/>
        </p:nvGrpSpPr>
        <p:grpSpPr>
          <a:xfrm>
            <a:off x="296112" y="1451949"/>
            <a:ext cx="2577625" cy="4820788"/>
            <a:chOff x="296112" y="1451949"/>
            <a:chExt cx="2577625" cy="4820788"/>
          </a:xfrm>
        </p:grpSpPr>
        <p:pic>
          <p:nvPicPr>
            <p:cNvPr id="7" name="Picture 6"/>
            <p:cNvPicPr>
              <a:picLocks noChangeAspect="1"/>
            </p:cNvPicPr>
            <p:nvPr/>
          </p:nvPicPr>
          <p:blipFill>
            <a:blip r:embed="rId2"/>
            <a:stretch>
              <a:fillRect/>
            </a:stretch>
          </p:blipFill>
          <p:spPr>
            <a:xfrm>
              <a:off x="946129" y="1451949"/>
              <a:ext cx="1171117" cy="994087"/>
            </a:xfrm>
            <a:prstGeom prst="rect">
              <a:avLst/>
            </a:prstGeom>
          </p:spPr>
        </p:pic>
        <p:sp>
          <p:nvSpPr>
            <p:cNvPr id="10" name="TextBox 9"/>
            <p:cNvSpPr txBox="1"/>
            <p:nvPr/>
          </p:nvSpPr>
          <p:spPr>
            <a:xfrm>
              <a:off x="296112" y="2683026"/>
              <a:ext cx="2577625" cy="3589711"/>
            </a:xfrm>
            <a:prstGeom prst="rect">
              <a:avLst/>
            </a:prstGeom>
          </p:spPr>
          <p:txBody>
            <a:bodyPr vert="horz" wrap="square" lIns="91440" tIns="45720" rIns="91440" bIns="45720" rtlCol="0" anchor="ctr">
              <a:noAutofit/>
            </a:bodyPr>
            <a:lstStyle/>
            <a:p>
              <a:pPr algn="ctr"/>
              <a:r>
                <a:rPr lang="pt-BR" sz="2000" dirty="0">
                  <a:solidFill>
                    <a:srgbClr val="000000"/>
                  </a:solidFill>
                  <a:latin typeface="Roboto Light"/>
                  <a:cs typeface="Roboto Light"/>
                </a:rPr>
                <a:t>Quais recursos, técnicas e processos podem ser utilizadas para desenvolver ferramentas tecnológicas mais eficazes para apoiar os cuidadores de idosos?</a:t>
              </a:r>
            </a:p>
          </p:txBody>
        </p:sp>
      </p:grpSp>
      <p:pic>
        <p:nvPicPr>
          <p:cNvPr id="4" name="Picture 3"/>
          <p:cNvPicPr>
            <a:picLocks noChangeAspect="1"/>
          </p:cNvPicPr>
          <p:nvPr/>
        </p:nvPicPr>
        <p:blipFill>
          <a:blip r:embed="rId3"/>
          <a:stretch>
            <a:fillRect/>
          </a:stretch>
        </p:blipFill>
        <p:spPr>
          <a:xfrm>
            <a:off x="3227788" y="4103257"/>
            <a:ext cx="432987" cy="501779"/>
          </a:xfrm>
          <a:prstGeom prst="rect">
            <a:avLst/>
          </a:prstGeom>
        </p:spPr>
      </p:pic>
      <p:sp>
        <p:nvSpPr>
          <p:cNvPr id="17" name="TextBox 16"/>
          <p:cNvSpPr txBox="1"/>
          <p:nvPr/>
        </p:nvSpPr>
        <p:spPr>
          <a:xfrm>
            <a:off x="3925137" y="2954187"/>
            <a:ext cx="4742613" cy="2777974"/>
          </a:xfrm>
          <a:prstGeom prst="rect">
            <a:avLst/>
          </a:prstGeom>
        </p:spPr>
        <p:txBody>
          <a:bodyPr vert="horz" wrap="square" lIns="91440" tIns="45720" rIns="91440" bIns="45720" rtlCol="0" anchor="ctr">
            <a:noAutofit/>
          </a:bodyPr>
          <a:lstStyle/>
          <a:p>
            <a:r>
              <a:rPr lang="pt-BR" sz="2000" i="1" dirty="0">
                <a:solidFill>
                  <a:srgbClr val="000000"/>
                </a:solidFill>
                <a:latin typeface="Roboto Light"/>
                <a:cs typeface="Roboto Light"/>
              </a:rPr>
              <a:t>Utilizando as técnicas visuais, como ícones e diferenciação por cores;</a:t>
            </a:r>
          </a:p>
          <a:p>
            <a:endParaRPr lang="pt-BR" sz="2000" i="1" dirty="0">
              <a:solidFill>
                <a:srgbClr val="000000"/>
              </a:solidFill>
              <a:latin typeface="Roboto Light"/>
              <a:cs typeface="Roboto Light"/>
            </a:endParaRPr>
          </a:p>
          <a:p>
            <a:r>
              <a:rPr lang="pt-BR" sz="2000" i="1" dirty="0">
                <a:solidFill>
                  <a:srgbClr val="000000"/>
                </a:solidFill>
                <a:latin typeface="Roboto Light"/>
                <a:cs typeface="Roboto Light"/>
              </a:rPr>
              <a:t>Facilidade de aprendizagem na utilização da ferramenta;</a:t>
            </a:r>
          </a:p>
          <a:p>
            <a:endParaRPr lang="pt-BR" sz="2000" i="1" dirty="0">
              <a:solidFill>
                <a:srgbClr val="000000"/>
              </a:solidFill>
              <a:latin typeface="Roboto Light"/>
              <a:cs typeface="Roboto Light"/>
            </a:endParaRPr>
          </a:p>
          <a:p>
            <a:r>
              <a:rPr lang="pt-BR" sz="2000" i="1" dirty="0">
                <a:solidFill>
                  <a:srgbClr val="000000"/>
                </a:solidFill>
                <a:latin typeface="Roboto Light"/>
                <a:cs typeface="Roboto Light"/>
              </a:rPr>
              <a:t>Uso contínuo da ferramenta pelos usuários durante todo estudo.</a:t>
            </a:r>
          </a:p>
        </p:txBody>
      </p:sp>
    </p:spTree>
    <p:extLst>
      <p:ext uri="{BB962C8B-B14F-4D97-AF65-F5344CB8AC3E}">
        <p14:creationId xmlns:p14="http://schemas.microsoft.com/office/powerpoint/2010/main" val="2969275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Resultados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32</a:t>
            </a:fld>
            <a:endParaRPr lang="pt-BR" noProof="0"/>
          </a:p>
        </p:txBody>
      </p:sp>
      <p:sp>
        <p:nvSpPr>
          <p:cNvPr id="4" name="Text Placeholder 3"/>
          <p:cNvSpPr>
            <a:spLocks noGrp="1"/>
          </p:cNvSpPr>
          <p:nvPr>
            <p:ph type="body" sz="quarter" idx="13"/>
          </p:nvPr>
        </p:nvSpPr>
        <p:spPr/>
        <p:txBody>
          <a:bodyPr/>
          <a:lstStyle/>
          <a:p>
            <a:r>
              <a:rPr lang="pt-BR" dirty="0"/>
              <a:t>Gráfico da Curva de Aprendizagem</a:t>
            </a:r>
          </a:p>
        </p:txBody>
      </p:sp>
      <p:pic>
        <p:nvPicPr>
          <p:cNvPr id="6" name="Picture 5"/>
          <p:cNvPicPr>
            <a:picLocks noChangeAspect="1"/>
          </p:cNvPicPr>
          <p:nvPr/>
        </p:nvPicPr>
        <p:blipFill>
          <a:blip r:embed="rId2"/>
          <a:stretch>
            <a:fillRect/>
          </a:stretch>
        </p:blipFill>
        <p:spPr>
          <a:xfrm>
            <a:off x="8358061" y="208943"/>
            <a:ext cx="678575" cy="576000"/>
          </a:xfrm>
          <a:prstGeom prst="rect">
            <a:avLst/>
          </a:prstGeom>
        </p:spPr>
      </p:pic>
      <p:pic>
        <p:nvPicPr>
          <p:cNvPr id="15" name="Picture 14"/>
          <p:cNvPicPr>
            <a:picLocks noChangeAspect="1"/>
          </p:cNvPicPr>
          <p:nvPr/>
        </p:nvPicPr>
        <p:blipFill>
          <a:blip r:embed="rId3"/>
          <a:stretch>
            <a:fillRect/>
          </a:stretch>
        </p:blipFill>
        <p:spPr>
          <a:xfrm>
            <a:off x="203200" y="1439056"/>
            <a:ext cx="8724900" cy="4762500"/>
          </a:xfrm>
          <a:prstGeom prst="rect">
            <a:avLst/>
          </a:prstGeom>
        </p:spPr>
      </p:pic>
      <p:sp>
        <p:nvSpPr>
          <p:cNvPr id="5" name="Oval 4"/>
          <p:cNvSpPr/>
          <p:nvPr/>
        </p:nvSpPr>
        <p:spPr>
          <a:xfrm>
            <a:off x="1779017" y="4484454"/>
            <a:ext cx="1568562" cy="1568562"/>
          </a:xfrm>
          <a:prstGeom prst="ellipse">
            <a:avLst/>
          </a:prstGeom>
          <a:noFill/>
          <a:ln w="38100" cmpd="sng">
            <a:solidFill>
              <a:srgbClr val="F059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255409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Resultados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33</a:t>
            </a:fld>
            <a:endParaRPr lang="pt-BR" noProof="0"/>
          </a:p>
        </p:txBody>
      </p:sp>
      <p:sp>
        <p:nvSpPr>
          <p:cNvPr id="4" name="Text Placeholder 3"/>
          <p:cNvSpPr>
            <a:spLocks noGrp="1"/>
          </p:cNvSpPr>
          <p:nvPr>
            <p:ph type="body" sz="quarter" idx="13"/>
          </p:nvPr>
        </p:nvSpPr>
        <p:spPr/>
        <p:txBody>
          <a:bodyPr/>
          <a:lstStyle/>
          <a:p>
            <a:r>
              <a:rPr lang="pt-BR" dirty="0"/>
              <a:t>Gráfico de Adoção e Utilização</a:t>
            </a:r>
          </a:p>
        </p:txBody>
      </p:sp>
      <p:pic>
        <p:nvPicPr>
          <p:cNvPr id="5" name="Picture 4"/>
          <p:cNvPicPr>
            <a:picLocks noChangeAspect="1"/>
          </p:cNvPicPr>
          <p:nvPr/>
        </p:nvPicPr>
        <p:blipFill>
          <a:blip r:embed="rId2"/>
          <a:stretch>
            <a:fillRect/>
          </a:stretch>
        </p:blipFill>
        <p:spPr>
          <a:xfrm>
            <a:off x="8358061" y="208943"/>
            <a:ext cx="678575" cy="576000"/>
          </a:xfrm>
          <a:prstGeom prst="rect">
            <a:avLst/>
          </a:prstGeom>
        </p:spPr>
      </p:pic>
      <p:pic>
        <p:nvPicPr>
          <p:cNvPr id="8" name="Picture 7"/>
          <p:cNvPicPr>
            <a:picLocks noChangeAspect="1"/>
          </p:cNvPicPr>
          <p:nvPr/>
        </p:nvPicPr>
        <p:blipFill>
          <a:blip r:embed="rId3"/>
          <a:stretch>
            <a:fillRect/>
          </a:stretch>
        </p:blipFill>
        <p:spPr>
          <a:xfrm>
            <a:off x="199515" y="1270000"/>
            <a:ext cx="8737600" cy="4711700"/>
          </a:xfrm>
          <a:prstGeom prst="rect">
            <a:avLst/>
          </a:prstGeom>
        </p:spPr>
      </p:pic>
      <p:cxnSp>
        <p:nvCxnSpPr>
          <p:cNvPr id="9" name="Straight Connector 8"/>
          <p:cNvCxnSpPr/>
          <p:nvPr/>
        </p:nvCxnSpPr>
        <p:spPr>
          <a:xfrm>
            <a:off x="940660" y="4014057"/>
            <a:ext cx="7776124" cy="0"/>
          </a:xfrm>
          <a:prstGeom prst="line">
            <a:avLst/>
          </a:prstGeom>
          <a:ln w="38100" cmpd="sng">
            <a:solidFill>
              <a:srgbClr val="F0595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3426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Resultados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34</a:t>
            </a:fld>
            <a:endParaRPr lang="pt-BR" noProof="0"/>
          </a:p>
        </p:txBody>
      </p:sp>
      <p:sp>
        <p:nvSpPr>
          <p:cNvPr id="4" name="Text Placeholder 3"/>
          <p:cNvSpPr>
            <a:spLocks noGrp="1"/>
          </p:cNvSpPr>
          <p:nvPr>
            <p:ph type="body" sz="quarter" idx="13"/>
          </p:nvPr>
        </p:nvSpPr>
        <p:spPr/>
        <p:txBody>
          <a:bodyPr/>
          <a:lstStyle/>
          <a:p>
            <a:r>
              <a:rPr lang="pt-BR" dirty="0" err="1"/>
              <a:t>AttrakDiff</a:t>
            </a:r>
            <a:endParaRPr lang="pt-BR" dirty="0"/>
          </a:p>
        </p:txBody>
      </p:sp>
      <p:sp>
        <p:nvSpPr>
          <p:cNvPr id="5" name="TextBox 4"/>
          <p:cNvSpPr txBox="1"/>
          <p:nvPr/>
        </p:nvSpPr>
        <p:spPr>
          <a:xfrm>
            <a:off x="0" y="6195771"/>
            <a:ext cx="3643488" cy="662229"/>
          </a:xfrm>
          <a:prstGeom prst="rect">
            <a:avLst/>
          </a:prstGeom>
        </p:spPr>
        <p:txBody>
          <a:bodyPr vert="horz" wrap="none" lIns="91440" tIns="45720" rIns="91440" bIns="45720" rtlCol="0" anchor="b">
            <a:noAutofit/>
          </a:bodyPr>
          <a:lstStyle/>
          <a:p>
            <a:r>
              <a:rPr lang="pt-BR" sz="1200" i="1" dirty="0" err="1">
                <a:solidFill>
                  <a:srgbClr val="000000"/>
                </a:solidFill>
                <a:latin typeface="Roboto Light"/>
                <a:cs typeface="Roboto Light"/>
              </a:rPr>
              <a:t>Hassenzahl</a:t>
            </a:r>
            <a:r>
              <a:rPr lang="pt-BR" sz="1200" i="1" dirty="0">
                <a:solidFill>
                  <a:srgbClr val="000000"/>
                </a:solidFill>
                <a:latin typeface="Roboto Light"/>
                <a:cs typeface="Roboto Light"/>
              </a:rPr>
              <a:t>; </a:t>
            </a:r>
            <a:r>
              <a:rPr lang="pt-BR" sz="1200" i="1" dirty="0" err="1">
                <a:solidFill>
                  <a:srgbClr val="000000"/>
                </a:solidFill>
                <a:latin typeface="Roboto Light"/>
                <a:cs typeface="Roboto Light"/>
              </a:rPr>
              <a:t>Burmester</a:t>
            </a:r>
            <a:r>
              <a:rPr lang="pt-BR" sz="1200" i="1" dirty="0">
                <a:solidFill>
                  <a:srgbClr val="000000"/>
                </a:solidFill>
                <a:latin typeface="Roboto Light"/>
                <a:cs typeface="Roboto Light"/>
              </a:rPr>
              <a:t>; </a:t>
            </a:r>
            <a:r>
              <a:rPr lang="pt-BR" sz="1200" i="1" dirty="0" err="1">
                <a:solidFill>
                  <a:srgbClr val="000000"/>
                </a:solidFill>
                <a:latin typeface="Roboto Light"/>
                <a:cs typeface="Roboto Light"/>
              </a:rPr>
              <a:t>Koller</a:t>
            </a:r>
            <a:r>
              <a:rPr lang="pt-BR" sz="1200" i="1" dirty="0">
                <a:solidFill>
                  <a:srgbClr val="000000"/>
                </a:solidFill>
                <a:latin typeface="Roboto Light"/>
                <a:cs typeface="Roboto Light"/>
              </a:rPr>
              <a:t> (2003)</a:t>
            </a:r>
          </a:p>
        </p:txBody>
      </p:sp>
      <p:pic>
        <p:nvPicPr>
          <p:cNvPr id="6" name="Picture 5"/>
          <p:cNvPicPr>
            <a:picLocks noChangeAspect="1"/>
          </p:cNvPicPr>
          <p:nvPr/>
        </p:nvPicPr>
        <p:blipFill>
          <a:blip r:embed="rId2"/>
          <a:stretch>
            <a:fillRect/>
          </a:stretch>
        </p:blipFill>
        <p:spPr>
          <a:xfrm>
            <a:off x="8358061" y="208943"/>
            <a:ext cx="678575" cy="576000"/>
          </a:xfrm>
          <a:prstGeom prst="rect">
            <a:avLst/>
          </a:prstGeom>
        </p:spPr>
      </p:pic>
      <p:pic>
        <p:nvPicPr>
          <p:cNvPr id="7" name="Picture 6"/>
          <p:cNvPicPr>
            <a:picLocks noChangeAspect="1"/>
          </p:cNvPicPr>
          <p:nvPr/>
        </p:nvPicPr>
        <p:blipFill>
          <a:blip r:embed="rId3"/>
          <a:stretch>
            <a:fillRect/>
          </a:stretch>
        </p:blipFill>
        <p:spPr>
          <a:xfrm>
            <a:off x="1790700" y="1244344"/>
            <a:ext cx="5549900" cy="5397500"/>
          </a:xfrm>
          <a:prstGeom prst="rect">
            <a:avLst/>
          </a:prstGeom>
        </p:spPr>
      </p:pic>
      <p:sp>
        <p:nvSpPr>
          <p:cNvPr id="8" name="Rounded Rectangle 7"/>
          <p:cNvSpPr/>
          <p:nvPr/>
        </p:nvSpPr>
        <p:spPr>
          <a:xfrm>
            <a:off x="4775320" y="1470116"/>
            <a:ext cx="1252547" cy="4949677"/>
          </a:xfrm>
          <a:prstGeom prst="roundRect">
            <a:avLst/>
          </a:prstGeom>
          <a:noFill/>
          <a:ln w="38100" cmpd="sng">
            <a:solidFill>
              <a:srgbClr val="F0595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348532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181258" y="2179445"/>
            <a:ext cx="2527300" cy="3352800"/>
          </a:xfrm>
          <a:prstGeom prst="rect">
            <a:avLst/>
          </a:prstGeom>
        </p:spPr>
      </p:pic>
      <p:sp>
        <p:nvSpPr>
          <p:cNvPr id="2" name="Title 1"/>
          <p:cNvSpPr>
            <a:spLocks noGrp="1"/>
          </p:cNvSpPr>
          <p:nvPr>
            <p:ph type="title"/>
          </p:nvPr>
        </p:nvSpPr>
        <p:spPr/>
        <p:txBody>
          <a:bodyPr/>
          <a:lstStyle/>
          <a:p>
            <a:r>
              <a:rPr lang="pt-BR" dirty="0"/>
              <a:t>Resultados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35</a:t>
            </a:fld>
            <a:endParaRPr lang="pt-BR" noProof="0"/>
          </a:p>
        </p:txBody>
      </p:sp>
      <p:sp>
        <p:nvSpPr>
          <p:cNvPr id="4" name="Text Placeholder 3"/>
          <p:cNvSpPr>
            <a:spLocks noGrp="1"/>
          </p:cNvSpPr>
          <p:nvPr>
            <p:ph type="body" sz="quarter" idx="13"/>
          </p:nvPr>
        </p:nvSpPr>
        <p:spPr/>
        <p:txBody>
          <a:bodyPr/>
          <a:lstStyle/>
          <a:p>
            <a:r>
              <a:rPr lang="pt-BR" dirty="0"/>
              <a:t>Gráfico Comparativo do Tempo para Coletar os Dados</a:t>
            </a:r>
          </a:p>
        </p:txBody>
      </p:sp>
      <p:pic>
        <p:nvPicPr>
          <p:cNvPr id="5" name="Picture 4"/>
          <p:cNvPicPr>
            <a:picLocks noChangeAspect="1"/>
          </p:cNvPicPr>
          <p:nvPr/>
        </p:nvPicPr>
        <p:blipFill>
          <a:blip r:embed="rId3"/>
          <a:stretch>
            <a:fillRect/>
          </a:stretch>
        </p:blipFill>
        <p:spPr>
          <a:xfrm>
            <a:off x="8358061" y="208943"/>
            <a:ext cx="678575" cy="576000"/>
          </a:xfrm>
          <a:prstGeom prst="rect">
            <a:avLst/>
          </a:prstGeom>
        </p:spPr>
      </p:pic>
      <p:pic>
        <p:nvPicPr>
          <p:cNvPr id="7" name="Picture 6"/>
          <p:cNvPicPr>
            <a:picLocks noChangeAspect="1"/>
          </p:cNvPicPr>
          <p:nvPr/>
        </p:nvPicPr>
        <p:blipFill>
          <a:blip r:embed="rId4"/>
          <a:stretch>
            <a:fillRect/>
          </a:stretch>
        </p:blipFill>
        <p:spPr>
          <a:xfrm>
            <a:off x="1028700" y="2095500"/>
            <a:ext cx="7086600" cy="2667000"/>
          </a:xfrm>
          <a:prstGeom prst="rect">
            <a:avLst/>
          </a:prstGeom>
        </p:spPr>
      </p:pic>
      <p:pic>
        <p:nvPicPr>
          <p:cNvPr id="8" name="Picture 7"/>
          <p:cNvPicPr>
            <a:picLocks noChangeAspect="1"/>
          </p:cNvPicPr>
          <p:nvPr/>
        </p:nvPicPr>
        <p:blipFill>
          <a:blip r:embed="rId5"/>
          <a:stretch>
            <a:fillRect/>
          </a:stretch>
        </p:blipFill>
        <p:spPr>
          <a:xfrm>
            <a:off x="1773519" y="2692877"/>
            <a:ext cx="2184400" cy="2730500"/>
          </a:xfrm>
          <a:prstGeom prst="rect">
            <a:avLst/>
          </a:prstGeom>
        </p:spPr>
      </p:pic>
      <p:pic>
        <p:nvPicPr>
          <p:cNvPr id="9" name="Picture 8"/>
          <p:cNvPicPr>
            <a:picLocks noChangeAspect="1"/>
          </p:cNvPicPr>
          <p:nvPr/>
        </p:nvPicPr>
        <p:blipFill>
          <a:blip r:embed="rId6"/>
          <a:stretch>
            <a:fillRect/>
          </a:stretch>
        </p:blipFill>
        <p:spPr>
          <a:xfrm>
            <a:off x="2345019" y="4291960"/>
            <a:ext cx="1612900" cy="406400"/>
          </a:xfrm>
          <a:prstGeom prst="rect">
            <a:avLst/>
          </a:prstGeom>
        </p:spPr>
      </p:pic>
      <p:pic>
        <p:nvPicPr>
          <p:cNvPr id="10" name="Picture 9"/>
          <p:cNvPicPr>
            <a:picLocks noChangeAspect="1"/>
          </p:cNvPicPr>
          <p:nvPr/>
        </p:nvPicPr>
        <p:blipFill>
          <a:blip r:embed="rId7"/>
          <a:stretch>
            <a:fillRect/>
          </a:stretch>
        </p:blipFill>
        <p:spPr>
          <a:xfrm>
            <a:off x="4389252" y="3449320"/>
            <a:ext cx="1905000" cy="2019300"/>
          </a:xfrm>
          <a:prstGeom prst="rect">
            <a:avLst/>
          </a:prstGeom>
        </p:spPr>
      </p:pic>
      <p:pic>
        <p:nvPicPr>
          <p:cNvPr id="11" name="Picture 10"/>
          <p:cNvPicPr>
            <a:picLocks noChangeAspect="1"/>
          </p:cNvPicPr>
          <p:nvPr/>
        </p:nvPicPr>
        <p:blipFill>
          <a:blip r:embed="rId8"/>
          <a:stretch>
            <a:fillRect/>
          </a:stretch>
        </p:blipFill>
        <p:spPr>
          <a:xfrm>
            <a:off x="4875339" y="4204074"/>
            <a:ext cx="1625600" cy="495300"/>
          </a:xfrm>
          <a:prstGeom prst="rect">
            <a:avLst/>
          </a:prstGeom>
        </p:spPr>
      </p:pic>
    </p:spTree>
    <p:extLst>
      <p:ext uri="{BB962C8B-B14F-4D97-AF65-F5344CB8AC3E}">
        <p14:creationId xmlns:p14="http://schemas.microsoft.com/office/powerpoint/2010/main" val="372651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Desafios</a:t>
            </a:r>
            <a:r>
              <a:rPr lang="en-US" dirty="0"/>
              <a:t> / </a:t>
            </a:r>
            <a:r>
              <a:rPr lang="en-US" dirty="0" err="1"/>
              <a:t>Objetivos</a:t>
            </a:r>
            <a:endParaRPr lang="en-US" dirty="0"/>
          </a:p>
        </p:txBody>
      </p:sp>
      <p:sp>
        <p:nvSpPr>
          <p:cNvPr id="3" name="Slide Number Placeholder 2"/>
          <p:cNvSpPr>
            <a:spLocks noGrp="1"/>
          </p:cNvSpPr>
          <p:nvPr>
            <p:ph type="sldNum" sz="quarter" idx="12"/>
          </p:nvPr>
        </p:nvSpPr>
        <p:spPr/>
        <p:txBody>
          <a:bodyPr/>
          <a:lstStyle/>
          <a:p>
            <a:fld id="{25CC690E-9AFB-0E40-9181-2961D0C5BBC7}" type="slidenum">
              <a:rPr lang="pt-BR" noProof="0" smtClean="0"/>
              <a:t>36</a:t>
            </a:fld>
            <a:endParaRPr lang="pt-BR" noProof="0"/>
          </a:p>
        </p:txBody>
      </p:sp>
      <p:grpSp>
        <p:nvGrpSpPr>
          <p:cNvPr id="15" name="Group 14"/>
          <p:cNvGrpSpPr/>
          <p:nvPr/>
        </p:nvGrpSpPr>
        <p:grpSpPr>
          <a:xfrm>
            <a:off x="296112" y="1451949"/>
            <a:ext cx="2471151" cy="4820788"/>
            <a:chOff x="3365360" y="1451949"/>
            <a:chExt cx="2471151" cy="4820788"/>
          </a:xfrm>
        </p:grpSpPr>
        <p:pic>
          <p:nvPicPr>
            <p:cNvPr id="17" name="Picture 16"/>
            <p:cNvPicPr>
              <a:picLocks noChangeAspect="1"/>
            </p:cNvPicPr>
            <p:nvPr/>
          </p:nvPicPr>
          <p:blipFill>
            <a:blip r:embed="rId2">
              <a:alphaModFix/>
            </a:blip>
            <a:stretch>
              <a:fillRect/>
            </a:stretch>
          </p:blipFill>
          <p:spPr>
            <a:xfrm>
              <a:off x="4015377" y="1451949"/>
              <a:ext cx="1171117" cy="994087"/>
            </a:xfrm>
            <a:prstGeom prst="rect">
              <a:avLst/>
            </a:prstGeom>
          </p:spPr>
        </p:pic>
        <p:sp>
          <p:nvSpPr>
            <p:cNvPr id="18" name="TextBox 17"/>
            <p:cNvSpPr txBox="1"/>
            <p:nvPr/>
          </p:nvSpPr>
          <p:spPr>
            <a:xfrm>
              <a:off x="3365360" y="2683026"/>
              <a:ext cx="2471151" cy="3589711"/>
            </a:xfrm>
            <a:prstGeom prst="rect">
              <a:avLst/>
            </a:prstGeom>
          </p:spPr>
          <p:txBody>
            <a:bodyPr vert="horz" wrap="square" lIns="91440" tIns="45720" rIns="91440" bIns="45720" rtlCol="0" anchor="ctr">
              <a:noAutofit/>
            </a:bodyPr>
            <a:lstStyle/>
            <a:p>
              <a:pPr algn="ctr"/>
              <a:r>
                <a:rPr lang="pt-BR" sz="2000" dirty="0">
                  <a:latin typeface="Roboto Light"/>
                  <a:cs typeface="Roboto Light"/>
                </a:rPr>
                <a:t>É possível apoiar o processo de colaboração entre os usuários para que possam ser geradas informações mais </a:t>
              </a:r>
              <a:r>
                <a:rPr lang="pt-BR" sz="2000" dirty="0">
                  <a:solidFill>
                    <a:srgbClr val="000000"/>
                  </a:solidFill>
                  <a:latin typeface="Roboto Light"/>
                  <a:cs typeface="Roboto Light"/>
                </a:rPr>
                <a:t>precisas </a:t>
              </a:r>
              <a:r>
                <a:rPr lang="pt-BR" sz="2000" dirty="0">
                  <a:latin typeface="Roboto Light"/>
                  <a:cs typeface="Roboto Light"/>
                </a:rPr>
                <a:t>do idoso?</a:t>
              </a:r>
            </a:p>
          </p:txBody>
        </p:sp>
      </p:grpSp>
      <p:pic>
        <p:nvPicPr>
          <p:cNvPr id="19" name="Picture 18"/>
          <p:cNvPicPr>
            <a:picLocks noChangeAspect="1"/>
          </p:cNvPicPr>
          <p:nvPr/>
        </p:nvPicPr>
        <p:blipFill>
          <a:blip r:embed="rId3"/>
          <a:stretch>
            <a:fillRect/>
          </a:stretch>
        </p:blipFill>
        <p:spPr>
          <a:xfrm>
            <a:off x="3227788" y="4103257"/>
            <a:ext cx="432987" cy="501779"/>
          </a:xfrm>
          <a:prstGeom prst="rect">
            <a:avLst/>
          </a:prstGeom>
        </p:spPr>
      </p:pic>
      <p:sp>
        <p:nvSpPr>
          <p:cNvPr id="20" name="TextBox 19"/>
          <p:cNvSpPr txBox="1"/>
          <p:nvPr/>
        </p:nvSpPr>
        <p:spPr>
          <a:xfrm>
            <a:off x="3925137" y="2571750"/>
            <a:ext cx="4742613" cy="3668562"/>
          </a:xfrm>
          <a:prstGeom prst="rect">
            <a:avLst/>
          </a:prstGeom>
        </p:spPr>
        <p:txBody>
          <a:bodyPr vert="horz" wrap="square" lIns="91440" tIns="45720" rIns="91440" bIns="45720" rtlCol="0" anchor="ctr">
            <a:noAutofit/>
          </a:bodyPr>
          <a:lstStyle/>
          <a:p>
            <a:r>
              <a:rPr lang="pt-BR" sz="2000" i="1" dirty="0">
                <a:solidFill>
                  <a:srgbClr val="000000"/>
                </a:solidFill>
                <a:latin typeface="Roboto Light"/>
                <a:cs typeface="Roboto Light"/>
              </a:rPr>
              <a:t>A partir da implementação de conceitos como os sistemas colaborativos, permitiu potencializar além da comunicação, a cooperação e coordenação entre os usuários.</a:t>
            </a:r>
          </a:p>
          <a:p>
            <a:endParaRPr lang="pt-BR" sz="2000" i="1" dirty="0">
              <a:solidFill>
                <a:srgbClr val="000000"/>
              </a:solidFill>
              <a:latin typeface="Roboto Light"/>
              <a:cs typeface="Roboto Light"/>
            </a:endParaRPr>
          </a:p>
          <a:p>
            <a:r>
              <a:rPr lang="pt-BR" sz="2000" i="1" dirty="0">
                <a:solidFill>
                  <a:srgbClr val="000000"/>
                </a:solidFill>
                <a:latin typeface="Roboto Light"/>
                <a:cs typeface="Roboto Light"/>
              </a:rPr>
              <a:t>Baseado no volume de mensagens trocadas, quantidade de registros efetuados e relatos dos usuários foi possível considerar como sendo alto o grau de colaboração.</a:t>
            </a:r>
          </a:p>
        </p:txBody>
      </p:sp>
    </p:spTree>
    <p:extLst>
      <p:ext uri="{BB962C8B-B14F-4D97-AF65-F5344CB8AC3E}">
        <p14:creationId xmlns:p14="http://schemas.microsoft.com/office/powerpoint/2010/main" val="108407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Resultados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37</a:t>
            </a:fld>
            <a:endParaRPr lang="pt-BR" noProof="0"/>
          </a:p>
        </p:txBody>
      </p:sp>
      <p:sp>
        <p:nvSpPr>
          <p:cNvPr id="4" name="Text Placeholder 3"/>
          <p:cNvSpPr>
            <a:spLocks noGrp="1"/>
          </p:cNvSpPr>
          <p:nvPr>
            <p:ph type="body" sz="quarter" idx="13"/>
          </p:nvPr>
        </p:nvSpPr>
        <p:spPr/>
        <p:txBody>
          <a:bodyPr/>
          <a:lstStyle/>
          <a:p>
            <a:r>
              <a:rPr lang="pt-BR" dirty="0"/>
              <a:t>Relatos dos Usuários</a:t>
            </a:r>
          </a:p>
        </p:txBody>
      </p:sp>
      <p:pic>
        <p:nvPicPr>
          <p:cNvPr id="5" name="Picture 4"/>
          <p:cNvPicPr>
            <a:picLocks noChangeAspect="1"/>
          </p:cNvPicPr>
          <p:nvPr/>
        </p:nvPicPr>
        <p:blipFill>
          <a:blip r:embed="rId2"/>
          <a:stretch>
            <a:fillRect/>
          </a:stretch>
        </p:blipFill>
        <p:spPr>
          <a:xfrm>
            <a:off x="8358061" y="208944"/>
            <a:ext cx="678576" cy="576000"/>
          </a:xfrm>
          <a:prstGeom prst="rect">
            <a:avLst/>
          </a:prstGeom>
        </p:spPr>
      </p:pic>
      <p:grpSp>
        <p:nvGrpSpPr>
          <p:cNvPr id="6" name="Group 5"/>
          <p:cNvGrpSpPr/>
          <p:nvPr/>
        </p:nvGrpSpPr>
        <p:grpSpPr>
          <a:xfrm>
            <a:off x="166777" y="1536636"/>
            <a:ext cx="8696201" cy="2027912"/>
            <a:chOff x="166777" y="1908648"/>
            <a:chExt cx="8696201" cy="2027912"/>
          </a:xfrm>
        </p:grpSpPr>
        <p:sp>
          <p:nvSpPr>
            <p:cNvPr id="7" name="TextBox 6"/>
            <p:cNvSpPr txBox="1"/>
            <p:nvPr/>
          </p:nvSpPr>
          <p:spPr>
            <a:xfrm>
              <a:off x="409756" y="2103730"/>
              <a:ext cx="8197284" cy="1640410"/>
            </a:xfrm>
            <a:prstGeom prst="rect">
              <a:avLst/>
            </a:prstGeom>
            <a:solidFill>
              <a:schemeClr val="bg1">
                <a:lumMod val="85000"/>
              </a:schemeClr>
            </a:solidFill>
          </p:spPr>
          <p:txBody>
            <a:bodyPr vert="horz" wrap="square" lIns="91440" tIns="45720" rIns="91440" bIns="45720" rtlCol="0" anchor="ctr">
              <a:noAutofit/>
            </a:bodyPr>
            <a:lstStyle/>
            <a:p>
              <a:pPr algn="ctr"/>
              <a:r>
                <a:rPr lang="pt-BR" i="1" dirty="0">
                  <a:solidFill>
                    <a:srgbClr val="000000"/>
                  </a:solidFill>
                  <a:latin typeface="Roboto Light"/>
                  <a:cs typeface="Roboto Light"/>
                </a:rPr>
                <a:t>...criou-se uma rede interligada entre todos aqueles que são responsáveis pelo idoso, isso é ótimo. Mesmo que já nos falamos pelo telefone ou pessoalmente, outra ferramenta de comunicação ajuda bastante.</a:t>
              </a:r>
            </a:p>
          </p:txBody>
        </p:sp>
        <p:pic>
          <p:nvPicPr>
            <p:cNvPr id="8" name="Picture 7"/>
            <p:cNvPicPr>
              <a:picLocks noChangeAspect="1"/>
            </p:cNvPicPr>
            <p:nvPr/>
          </p:nvPicPr>
          <p:blipFill>
            <a:blip r:embed="rId3"/>
            <a:stretch>
              <a:fillRect/>
            </a:stretch>
          </p:blipFill>
          <p:spPr>
            <a:xfrm>
              <a:off x="166777" y="1908648"/>
              <a:ext cx="504917" cy="390163"/>
            </a:xfrm>
            <a:prstGeom prst="rect">
              <a:avLst/>
            </a:prstGeom>
          </p:spPr>
        </p:pic>
        <p:pic>
          <p:nvPicPr>
            <p:cNvPr id="9" name="Picture 8"/>
            <p:cNvPicPr>
              <a:picLocks noChangeAspect="1"/>
            </p:cNvPicPr>
            <p:nvPr/>
          </p:nvPicPr>
          <p:blipFill>
            <a:blip r:embed="rId3"/>
            <a:stretch>
              <a:fillRect/>
            </a:stretch>
          </p:blipFill>
          <p:spPr>
            <a:xfrm rot="10800000">
              <a:off x="8358061" y="3546397"/>
              <a:ext cx="504917" cy="390163"/>
            </a:xfrm>
            <a:prstGeom prst="rect">
              <a:avLst/>
            </a:prstGeom>
          </p:spPr>
        </p:pic>
      </p:grpSp>
      <p:grpSp>
        <p:nvGrpSpPr>
          <p:cNvPr id="10" name="Group 9"/>
          <p:cNvGrpSpPr/>
          <p:nvPr/>
        </p:nvGrpSpPr>
        <p:grpSpPr>
          <a:xfrm>
            <a:off x="166777" y="4092462"/>
            <a:ext cx="8696201" cy="2027912"/>
            <a:chOff x="166777" y="1908648"/>
            <a:chExt cx="8696201" cy="2027912"/>
          </a:xfrm>
        </p:grpSpPr>
        <p:sp>
          <p:nvSpPr>
            <p:cNvPr id="11" name="TextBox 10"/>
            <p:cNvSpPr txBox="1"/>
            <p:nvPr/>
          </p:nvSpPr>
          <p:spPr>
            <a:xfrm>
              <a:off x="409756" y="2103730"/>
              <a:ext cx="8197284" cy="1640410"/>
            </a:xfrm>
            <a:prstGeom prst="rect">
              <a:avLst/>
            </a:prstGeom>
            <a:solidFill>
              <a:schemeClr val="bg1">
                <a:lumMod val="85000"/>
              </a:schemeClr>
            </a:solidFill>
          </p:spPr>
          <p:txBody>
            <a:bodyPr vert="horz" wrap="square" lIns="91440" tIns="45720" rIns="91440" bIns="45720" rtlCol="0" anchor="ctr">
              <a:noAutofit/>
            </a:bodyPr>
            <a:lstStyle/>
            <a:p>
              <a:pPr algn="ctr"/>
              <a:r>
                <a:rPr lang="pt-BR" i="1" dirty="0">
                  <a:solidFill>
                    <a:srgbClr val="000000"/>
                  </a:solidFill>
                  <a:latin typeface="Roboto Light"/>
                  <a:cs typeface="Roboto Light"/>
                </a:rPr>
                <a:t>A participação do cuidador é muito importante para o nós. Com a tecnologia, </a:t>
              </a:r>
            </a:p>
            <a:p>
              <a:pPr algn="ctr"/>
              <a:r>
                <a:rPr lang="pt-BR" i="1" dirty="0">
                  <a:solidFill>
                    <a:srgbClr val="000000"/>
                  </a:solidFill>
                  <a:latin typeface="Roboto Light"/>
                  <a:cs typeface="Roboto Light"/>
                </a:rPr>
                <a:t>foi interessante ver a contribuição dos cuidadores trocando mensagens e respondendo as perguntas. Foram bem ativos em comparação ao que achávamos que iriam...</a:t>
              </a:r>
            </a:p>
          </p:txBody>
        </p:sp>
        <p:pic>
          <p:nvPicPr>
            <p:cNvPr id="12" name="Picture 11"/>
            <p:cNvPicPr>
              <a:picLocks noChangeAspect="1"/>
            </p:cNvPicPr>
            <p:nvPr/>
          </p:nvPicPr>
          <p:blipFill>
            <a:blip r:embed="rId3"/>
            <a:stretch>
              <a:fillRect/>
            </a:stretch>
          </p:blipFill>
          <p:spPr>
            <a:xfrm>
              <a:off x="166777" y="1908648"/>
              <a:ext cx="504917" cy="390163"/>
            </a:xfrm>
            <a:prstGeom prst="rect">
              <a:avLst/>
            </a:prstGeom>
          </p:spPr>
        </p:pic>
        <p:pic>
          <p:nvPicPr>
            <p:cNvPr id="13" name="Picture 12"/>
            <p:cNvPicPr>
              <a:picLocks noChangeAspect="1"/>
            </p:cNvPicPr>
            <p:nvPr/>
          </p:nvPicPr>
          <p:blipFill>
            <a:blip r:embed="rId3"/>
            <a:stretch>
              <a:fillRect/>
            </a:stretch>
          </p:blipFill>
          <p:spPr>
            <a:xfrm rot="10800000">
              <a:off x="8358061" y="3546397"/>
              <a:ext cx="504917" cy="390163"/>
            </a:xfrm>
            <a:prstGeom prst="rect">
              <a:avLst/>
            </a:prstGeom>
          </p:spPr>
        </p:pic>
      </p:grpSp>
    </p:spTree>
    <p:extLst>
      <p:ext uri="{BB962C8B-B14F-4D97-AF65-F5344CB8AC3E}">
        <p14:creationId xmlns:p14="http://schemas.microsoft.com/office/powerpoint/2010/main" val="385941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a:stretch>
            <a:fillRect/>
          </a:stretch>
        </p:blipFill>
        <p:spPr>
          <a:xfrm>
            <a:off x="190500" y="1351242"/>
            <a:ext cx="8750300" cy="5092700"/>
          </a:xfrm>
          <a:prstGeom prst="rect">
            <a:avLst/>
          </a:prstGeom>
        </p:spPr>
      </p:pic>
      <p:sp>
        <p:nvSpPr>
          <p:cNvPr id="2" name="Title 1"/>
          <p:cNvSpPr>
            <a:spLocks noGrp="1"/>
          </p:cNvSpPr>
          <p:nvPr>
            <p:ph type="title"/>
          </p:nvPr>
        </p:nvSpPr>
        <p:spPr/>
        <p:txBody>
          <a:bodyPr/>
          <a:lstStyle/>
          <a:p>
            <a:r>
              <a:rPr lang="pt-BR" dirty="0"/>
              <a:t>Resultados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38</a:t>
            </a:fld>
            <a:endParaRPr lang="pt-BR" noProof="0"/>
          </a:p>
        </p:txBody>
      </p:sp>
      <p:sp>
        <p:nvSpPr>
          <p:cNvPr id="4" name="Text Placeholder 3"/>
          <p:cNvSpPr>
            <a:spLocks noGrp="1"/>
          </p:cNvSpPr>
          <p:nvPr>
            <p:ph type="body" sz="quarter" idx="13"/>
          </p:nvPr>
        </p:nvSpPr>
        <p:spPr/>
        <p:txBody>
          <a:bodyPr/>
          <a:lstStyle/>
          <a:p>
            <a:r>
              <a:rPr lang="pt-BR" dirty="0"/>
              <a:t>Gráfico de Mensagens Trocadas Diariamente</a:t>
            </a:r>
          </a:p>
        </p:txBody>
      </p:sp>
      <p:pic>
        <p:nvPicPr>
          <p:cNvPr id="5" name="Picture 4"/>
          <p:cNvPicPr>
            <a:picLocks noChangeAspect="1"/>
          </p:cNvPicPr>
          <p:nvPr/>
        </p:nvPicPr>
        <p:blipFill>
          <a:blip r:embed="rId3"/>
          <a:stretch>
            <a:fillRect/>
          </a:stretch>
        </p:blipFill>
        <p:spPr>
          <a:xfrm>
            <a:off x="8358061" y="208944"/>
            <a:ext cx="678576" cy="576000"/>
          </a:xfrm>
          <a:prstGeom prst="rect">
            <a:avLst/>
          </a:prstGeom>
        </p:spPr>
      </p:pic>
      <p:cxnSp>
        <p:nvCxnSpPr>
          <p:cNvPr id="8" name="Straight Connector 7"/>
          <p:cNvCxnSpPr/>
          <p:nvPr/>
        </p:nvCxnSpPr>
        <p:spPr>
          <a:xfrm flipV="1">
            <a:off x="940660" y="1881589"/>
            <a:ext cx="7776124" cy="3622060"/>
          </a:xfrm>
          <a:prstGeom prst="line">
            <a:avLst/>
          </a:prstGeom>
          <a:ln w="38100" cmpd="sng">
            <a:solidFill>
              <a:srgbClr val="F05952"/>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82583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Resultados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39</a:t>
            </a:fld>
            <a:endParaRPr lang="pt-BR" noProof="0"/>
          </a:p>
        </p:txBody>
      </p:sp>
      <p:sp>
        <p:nvSpPr>
          <p:cNvPr id="4" name="Text Placeholder 3"/>
          <p:cNvSpPr>
            <a:spLocks noGrp="1"/>
          </p:cNvSpPr>
          <p:nvPr>
            <p:ph type="body" sz="quarter" idx="13"/>
          </p:nvPr>
        </p:nvSpPr>
        <p:spPr/>
        <p:txBody>
          <a:bodyPr/>
          <a:lstStyle/>
          <a:p>
            <a:r>
              <a:rPr lang="pt-BR" dirty="0"/>
              <a:t>Registros Efetuados Diariamente</a:t>
            </a:r>
          </a:p>
        </p:txBody>
      </p:sp>
      <p:pic>
        <p:nvPicPr>
          <p:cNvPr id="5" name="Picture 4"/>
          <p:cNvPicPr>
            <a:picLocks noChangeAspect="1"/>
          </p:cNvPicPr>
          <p:nvPr/>
        </p:nvPicPr>
        <p:blipFill>
          <a:blip r:embed="rId2"/>
          <a:stretch>
            <a:fillRect/>
          </a:stretch>
        </p:blipFill>
        <p:spPr>
          <a:xfrm>
            <a:off x="8358061" y="208944"/>
            <a:ext cx="678576" cy="576000"/>
          </a:xfrm>
          <a:prstGeom prst="rect">
            <a:avLst/>
          </a:prstGeom>
        </p:spPr>
      </p:pic>
      <p:pic>
        <p:nvPicPr>
          <p:cNvPr id="7" name="Picture 6"/>
          <p:cNvPicPr>
            <a:picLocks noChangeAspect="1"/>
          </p:cNvPicPr>
          <p:nvPr/>
        </p:nvPicPr>
        <p:blipFill>
          <a:blip r:embed="rId3"/>
          <a:stretch>
            <a:fillRect/>
          </a:stretch>
        </p:blipFill>
        <p:spPr>
          <a:xfrm>
            <a:off x="190500" y="1732242"/>
            <a:ext cx="8763000" cy="4711700"/>
          </a:xfrm>
          <a:prstGeom prst="rect">
            <a:avLst/>
          </a:prstGeom>
        </p:spPr>
      </p:pic>
    </p:spTree>
    <p:extLst>
      <p:ext uri="{BB962C8B-B14F-4D97-AF65-F5344CB8AC3E}">
        <p14:creationId xmlns:p14="http://schemas.microsoft.com/office/powerpoint/2010/main" val="14096887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Introdução</a:t>
            </a:r>
            <a:endParaRPr lang="en-US" dirty="0"/>
          </a:p>
        </p:txBody>
      </p:sp>
      <p:sp>
        <p:nvSpPr>
          <p:cNvPr id="3" name="Slide Number Placeholder 2"/>
          <p:cNvSpPr>
            <a:spLocks noGrp="1"/>
          </p:cNvSpPr>
          <p:nvPr>
            <p:ph type="sldNum" sz="quarter" idx="12"/>
          </p:nvPr>
        </p:nvSpPr>
        <p:spPr/>
        <p:txBody>
          <a:bodyPr/>
          <a:lstStyle/>
          <a:p>
            <a:fld id="{25CC690E-9AFB-0E40-9181-2961D0C5BBC7}" type="slidenum">
              <a:rPr lang="pt-BR" noProof="0" smtClean="0"/>
              <a:t>4</a:t>
            </a:fld>
            <a:endParaRPr lang="pt-BR" noProof="0"/>
          </a:p>
        </p:txBody>
      </p:sp>
      <p:sp>
        <p:nvSpPr>
          <p:cNvPr id="4" name="Text Placeholder 3"/>
          <p:cNvSpPr>
            <a:spLocks noGrp="1"/>
          </p:cNvSpPr>
          <p:nvPr>
            <p:ph type="body" sz="quarter" idx="13"/>
          </p:nvPr>
        </p:nvSpPr>
        <p:spPr/>
        <p:txBody>
          <a:bodyPr/>
          <a:lstStyle/>
          <a:p>
            <a:r>
              <a:rPr lang="en-US" dirty="0" err="1"/>
              <a:t>Desafios</a:t>
            </a:r>
            <a:r>
              <a:rPr lang="en-US" dirty="0"/>
              <a:t> / </a:t>
            </a:r>
            <a:r>
              <a:rPr lang="en-US" dirty="0" err="1"/>
              <a:t>Objetivos</a:t>
            </a:r>
            <a:endParaRPr lang="en-US" dirty="0"/>
          </a:p>
        </p:txBody>
      </p:sp>
      <p:grpSp>
        <p:nvGrpSpPr>
          <p:cNvPr id="17" name="Group 16"/>
          <p:cNvGrpSpPr/>
          <p:nvPr/>
        </p:nvGrpSpPr>
        <p:grpSpPr>
          <a:xfrm>
            <a:off x="296112" y="1451949"/>
            <a:ext cx="2577625" cy="4820788"/>
            <a:chOff x="296112" y="1451949"/>
            <a:chExt cx="2577625" cy="4820788"/>
          </a:xfrm>
        </p:grpSpPr>
        <p:pic>
          <p:nvPicPr>
            <p:cNvPr id="18" name="Picture 17"/>
            <p:cNvPicPr>
              <a:picLocks noChangeAspect="1"/>
            </p:cNvPicPr>
            <p:nvPr/>
          </p:nvPicPr>
          <p:blipFill>
            <a:blip r:embed="rId2"/>
            <a:stretch>
              <a:fillRect/>
            </a:stretch>
          </p:blipFill>
          <p:spPr>
            <a:xfrm>
              <a:off x="946129" y="1451949"/>
              <a:ext cx="1171117" cy="994087"/>
            </a:xfrm>
            <a:prstGeom prst="rect">
              <a:avLst/>
            </a:prstGeom>
          </p:spPr>
        </p:pic>
        <p:sp>
          <p:nvSpPr>
            <p:cNvPr id="19" name="TextBox 18"/>
            <p:cNvSpPr txBox="1"/>
            <p:nvPr/>
          </p:nvSpPr>
          <p:spPr>
            <a:xfrm>
              <a:off x="296112" y="2683026"/>
              <a:ext cx="2577625" cy="3589711"/>
            </a:xfrm>
            <a:prstGeom prst="rect">
              <a:avLst/>
            </a:prstGeom>
          </p:spPr>
          <p:txBody>
            <a:bodyPr vert="horz" wrap="square" lIns="91440" tIns="45720" rIns="91440" bIns="45720" rtlCol="0" anchor="ctr">
              <a:noAutofit/>
            </a:bodyPr>
            <a:lstStyle/>
            <a:p>
              <a:pPr algn="ctr"/>
              <a:r>
                <a:rPr lang="pt-BR" sz="2000" dirty="0">
                  <a:solidFill>
                    <a:srgbClr val="000000"/>
                  </a:solidFill>
                  <a:latin typeface="Roboto Light"/>
                  <a:cs typeface="Roboto Light"/>
                </a:rPr>
                <a:t>Quais recursos, técnicas e processos podem ser utilizadas para desenvolver ferramentas tecnológicas mais eficazes para apoiar os cuidadores de idosos?</a:t>
              </a:r>
            </a:p>
          </p:txBody>
        </p:sp>
      </p:grpSp>
      <p:grpSp>
        <p:nvGrpSpPr>
          <p:cNvPr id="20" name="Group 19"/>
          <p:cNvGrpSpPr/>
          <p:nvPr/>
        </p:nvGrpSpPr>
        <p:grpSpPr>
          <a:xfrm>
            <a:off x="3066724" y="1436256"/>
            <a:ext cx="2769787" cy="5007686"/>
            <a:chOff x="3066724" y="1436256"/>
            <a:chExt cx="2769787" cy="5007686"/>
          </a:xfrm>
        </p:grpSpPr>
        <p:pic>
          <p:nvPicPr>
            <p:cNvPr id="24" name="Picture 23"/>
            <p:cNvPicPr>
              <a:picLocks noChangeAspect="1"/>
            </p:cNvPicPr>
            <p:nvPr/>
          </p:nvPicPr>
          <p:blipFill>
            <a:blip r:embed="rId3"/>
            <a:stretch>
              <a:fillRect/>
            </a:stretch>
          </p:blipFill>
          <p:spPr>
            <a:xfrm>
              <a:off x="4015377" y="1451949"/>
              <a:ext cx="1171117" cy="994087"/>
            </a:xfrm>
            <a:prstGeom prst="rect">
              <a:avLst/>
            </a:prstGeom>
          </p:spPr>
        </p:pic>
        <p:sp>
          <p:nvSpPr>
            <p:cNvPr id="25" name="TextBox 24"/>
            <p:cNvSpPr txBox="1"/>
            <p:nvPr/>
          </p:nvSpPr>
          <p:spPr>
            <a:xfrm>
              <a:off x="3365360" y="2683026"/>
              <a:ext cx="2471151" cy="3589711"/>
            </a:xfrm>
            <a:prstGeom prst="rect">
              <a:avLst/>
            </a:prstGeom>
          </p:spPr>
          <p:txBody>
            <a:bodyPr vert="horz" wrap="square" lIns="91440" tIns="45720" rIns="91440" bIns="45720" rtlCol="0" anchor="ctr">
              <a:noAutofit/>
            </a:bodyPr>
            <a:lstStyle/>
            <a:p>
              <a:pPr algn="ctr"/>
              <a:r>
                <a:rPr lang="pt-BR" sz="2000" dirty="0">
                  <a:solidFill>
                    <a:srgbClr val="000000"/>
                  </a:solidFill>
                  <a:latin typeface="Roboto Light"/>
                  <a:cs typeface="Roboto Light"/>
                </a:rPr>
                <a:t>É possível apoiar o processo de colaboração entre os usuários para que possam ser geradas informações mais precisas do idoso?</a:t>
              </a:r>
            </a:p>
          </p:txBody>
        </p:sp>
        <p:cxnSp>
          <p:nvCxnSpPr>
            <p:cNvPr id="26" name="Straight Connector 25"/>
            <p:cNvCxnSpPr/>
            <p:nvPr/>
          </p:nvCxnSpPr>
          <p:spPr>
            <a:xfrm>
              <a:off x="3066724" y="1436256"/>
              <a:ext cx="0" cy="5007686"/>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grpSp>
      <p:grpSp>
        <p:nvGrpSpPr>
          <p:cNvPr id="27" name="Group 26"/>
          <p:cNvGrpSpPr/>
          <p:nvPr/>
        </p:nvGrpSpPr>
        <p:grpSpPr>
          <a:xfrm>
            <a:off x="6170880" y="1434295"/>
            <a:ext cx="2734879" cy="5009647"/>
            <a:chOff x="6170880" y="1434295"/>
            <a:chExt cx="2734879" cy="5009647"/>
          </a:xfrm>
        </p:grpSpPr>
        <p:pic>
          <p:nvPicPr>
            <p:cNvPr id="28" name="Picture 27"/>
            <p:cNvPicPr>
              <a:picLocks noChangeAspect="1"/>
            </p:cNvPicPr>
            <p:nvPr/>
          </p:nvPicPr>
          <p:blipFill>
            <a:blip r:embed="rId4"/>
            <a:stretch>
              <a:fillRect/>
            </a:stretch>
          </p:blipFill>
          <p:spPr>
            <a:xfrm>
              <a:off x="7084625" y="1451949"/>
              <a:ext cx="1171117" cy="994087"/>
            </a:xfrm>
            <a:prstGeom prst="rect">
              <a:avLst/>
            </a:prstGeom>
          </p:spPr>
        </p:pic>
        <p:sp>
          <p:nvSpPr>
            <p:cNvPr id="29" name="TextBox 28"/>
            <p:cNvSpPr txBox="1"/>
            <p:nvPr/>
          </p:nvSpPr>
          <p:spPr>
            <a:xfrm>
              <a:off x="6434608" y="2683026"/>
              <a:ext cx="2471151" cy="3589710"/>
            </a:xfrm>
            <a:prstGeom prst="rect">
              <a:avLst/>
            </a:prstGeom>
          </p:spPr>
          <p:txBody>
            <a:bodyPr vert="horz" wrap="square" lIns="91440" tIns="45720" rIns="91440" bIns="45720" rtlCol="0" anchor="ctr">
              <a:noAutofit/>
            </a:bodyPr>
            <a:lstStyle/>
            <a:p>
              <a:pPr algn="ctr"/>
              <a:r>
                <a:rPr lang="pt-BR" sz="2000" dirty="0">
                  <a:solidFill>
                    <a:srgbClr val="000000"/>
                  </a:solidFill>
                  <a:latin typeface="Roboto Light"/>
                  <a:cs typeface="Roboto Light"/>
                </a:rPr>
                <a:t>É possível auxiliar os profissionais de saúde na identificação de possíveis problemas dos pacientes a partir de informações proveniente dos registros diários?</a:t>
              </a:r>
            </a:p>
          </p:txBody>
        </p:sp>
        <p:cxnSp>
          <p:nvCxnSpPr>
            <p:cNvPr id="30" name="Straight Connector 29"/>
            <p:cNvCxnSpPr/>
            <p:nvPr/>
          </p:nvCxnSpPr>
          <p:spPr>
            <a:xfrm>
              <a:off x="6170880" y="1434295"/>
              <a:ext cx="0" cy="5009647"/>
            </a:xfrm>
            <a:prstGeom prst="line">
              <a:avLst/>
            </a:prstGeom>
            <a:ln w="12700" cmpd="sng">
              <a:solidFill>
                <a:srgbClr val="000000"/>
              </a:solidFill>
              <a:prstDash val="dot"/>
            </a:ln>
            <a:effectLst/>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919067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Desafios</a:t>
            </a:r>
            <a:r>
              <a:rPr lang="en-US" dirty="0"/>
              <a:t> / </a:t>
            </a:r>
            <a:r>
              <a:rPr lang="en-US" dirty="0" err="1"/>
              <a:t>Objetivos</a:t>
            </a:r>
            <a:endParaRPr lang="en-US" dirty="0"/>
          </a:p>
        </p:txBody>
      </p:sp>
      <p:sp>
        <p:nvSpPr>
          <p:cNvPr id="3" name="Slide Number Placeholder 2"/>
          <p:cNvSpPr>
            <a:spLocks noGrp="1"/>
          </p:cNvSpPr>
          <p:nvPr>
            <p:ph type="sldNum" sz="quarter" idx="12"/>
          </p:nvPr>
        </p:nvSpPr>
        <p:spPr/>
        <p:txBody>
          <a:bodyPr/>
          <a:lstStyle/>
          <a:p>
            <a:fld id="{25CC690E-9AFB-0E40-9181-2961D0C5BBC7}" type="slidenum">
              <a:rPr lang="pt-BR" noProof="0" smtClean="0"/>
              <a:t>40</a:t>
            </a:fld>
            <a:endParaRPr lang="pt-BR" noProof="0"/>
          </a:p>
        </p:txBody>
      </p:sp>
      <p:grpSp>
        <p:nvGrpSpPr>
          <p:cNvPr id="15" name="Group 14"/>
          <p:cNvGrpSpPr/>
          <p:nvPr/>
        </p:nvGrpSpPr>
        <p:grpSpPr>
          <a:xfrm>
            <a:off x="296112" y="1451949"/>
            <a:ext cx="2471151" cy="4820787"/>
            <a:chOff x="6434608" y="1451949"/>
            <a:chExt cx="2471151" cy="4820787"/>
          </a:xfrm>
        </p:grpSpPr>
        <p:pic>
          <p:nvPicPr>
            <p:cNvPr id="17" name="Picture 16"/>
            <p:cNvPicPr>
              <a:picLocks noChangeAspect="1"/>
            </p:cNvPicPr>
            <p:nvPr/>
          </p:nvPicPr>
          <p:blipFill>
            <a:blip r:embed="rId2">
              <a:alphaModFix/>
            </a:blip>
            <a:stretch>
              <a:fillRect/>
            </a:stretch>
          </p:blipFill>
          <p:spPr>
            <a:xfrm>
              <a:off x="7084625" y="1451949"/>
              <a:ext cx="1171117" cy="994087"/>
            </a:xfrm>
            <a:prstGeom prst="rect">
              <a:avLst/>
            </a:prstGeom>
          </p:spPr>
        </p:pic>
        <p:sp>
          <p:nvSpPr>
            <p:cNvPr id="18" name="TextBox 17"/>
            <p:cNvSpPr txBox="1"/>
            <p:nvPr/>
          </p:nvSpPr>
          <p:spPr>
            <a:xfrm>
              <a:off x="6434608" y="2683026"/>
              <a:ext cx="2471151" cy="3589710"/>
            </a:xfrm>
            <a:prstGeom prst="rect">
              <a:avLst/>
            </a:prstGeom>
          </p:spPr>
          <p:txBody>
            <a:bodyPr vert="horz" wrap="square" lIns="91440" tIns="45720" rIns="91440" bIns="45720" rtlCol="0" anchor="ctr">
              <a:noAutofit/>
            </a:bodyPr>
            <a:lstStyle/>
            <a:p>
              <a:pPr algn="ctr"/>
              <a:r>
                <a:rPr lang="pt-BR" sz="2000" dirty="0">
                  <a:solidFill>
                    <a:srgbClr val="000000"/>
                  </a:solidFill>
                  <a:latin typeface="Roboto Light"/>
                  <a:cs typeface="Roboto Light"/>
                </a:rPr>
                <a:t>É possível auxiliar os profissionais de saúde na identificação de possíveis problemas dos pacientes a partir de informações proveniente dos registros diários?</a:t>
              </a:r>
            </a:p>
          </p:txBody>
        </p:sp>
      </p:grpSp>
      <p:pic>
        <p:nvPicPr>
          <p:cNvPr id="19" name="Picture 18"/>
          <p:cNvPicPr>
            <a:picLocks noChangeAspect="1"/>
          </p:cNvPicPr>
          <p:nvPr/>
        </p:nvPicPr>
        <p:blipFill>
          <a:blip r:embed="rId3"/>
          <a:stretch>
            <a:fillRect/>
          </a:stretch>
        </p:blipFill>
        <p:spPr>
          <a:xfrm>
            <a:off x="3227788" y="4103257"/>
            <a:ext cx="432987" cy="501779"/>
          </a:xfrm>
          <a:prstGeom prst="rect">
            <a:avLst/>
          </a:prstGeom>
        </p:spPr>
      </p:pic>
      <p:sp>
        <p:nvSpPr>
          <p:cNvPr id="20" name="TextBox 19"/>
          <p:cNvSpPr txBox="1"/>
          <p:nvPr/>
        </p:nvSpPr>
        <p:spPr>
          <a:xfrm>
            <a:off x="3925137" y="2571750"/>
            <a:ext cx="4742613" cy="3668562"/>
          </a:xfrm>
          <a:prstGeom prst="rect">
            <a:avLst/>
          </a:prstGeom>
        </p:spPr>
        <p:txBody>
          <a:bodyPr vert="horz" wrap="square" lIns="91440" tIns="45720" rIns="91440" bIns="45720" rtlCol="0" anchor="ctr">
            <a:noAutofit/>
          </a:bodyPr>
          <a:lstStyle/>
          <a:p>
            <a:r>
              <a:rPr lang="pt-BR" sz="2000" i="1" dirty="0">
                <a:solidFill>
                  <a:srgbClr val="000000"/>
                </a:solidFill>
                <a:latin typeface="Roboto Light"/>
                <a:cs typeface="Roboto Light"/>
              </a:rPr>
              <a:t>Sim, foi possível facilitar a identificação de anormalidades de alguns idosos a partir dos gráficos gerados dentro da ferramenta.</a:t>
            </a:r>
          </a:p>
          <a:p>
            <a:endParaRPr lang="pt-BR" sz="2000" i="1" dirty="0">
              <a:solidFill>
                <a:srgbClr val="000000"/>
              </a:solidFill>
              <a:latin typeface="Roboto Light"/>
              <a:cs typeface="Roboto Light"/>
            </a:endParaRPr>
          </a:p>
          <a:p>
            <a:r>
              <a:rPr lang="pt-BR" sz="2000" i="1" dirty="0">
                <a:solidFill>
                  <a:srgbClr val="000000"/>
                </a:solidFill>
                <a:latin typeface="Roboto Light"/>
                <a:cs typeface="Roboto Light"/>
              </a:rPr>
              <a:t>A partir de relatos dos usuários, que conseguiram identificar problemas através dos registro efetuados.</a:t>
            </a:r>
          </a:p>
        </p:txBody>
      </p:sp>
    </p:spTree>
    <p:extLst>
      <p:ext uri="{BB962C8B-B14F-4D97-AF65-F5344CB8AC3E}">
        <p14:creationId xmlns:p14="http://schemas.microsoft.com/office/powerpoint/2010/main" val="990339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Resultados</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41</a:t>
            </a:fld>
            <a:endParaRPr lang="pt-BR" noProof="0"/>
          </a:p>
        </p:txBody>
      </p:sp>
      <p:sp>
        <p:nvSpPr>
          <p:cNvPr id="4" name="Text Placeholder 3"/>
          <p:cNvSpPr>
            <a:spLocks noGrp="1"/>
          </p:cNvSpPr>
          <p:nvPr>
            <p:ph type="body" sz="quarter" idx="13"/>
          </p:nvPr>
        </p:nvSpPr>
        <p:spPr/>
        <p:txBody>
          <a:bodyPr/>
          <a:lstStyle/>
          <a:p>
            <a:r>
              <a:rPr lang="pt-BR" dirty="0"/>
              <a:t>Relatos de Usuários</a:t>
            </a:r>
          </a:p>
        </p:txBody>
      </p:sp>
      <p:pic>
        <p:nvPicPr>
          <p:cNvPr id="5" name="Picture 4"/>
          <p:cNvPicPr>
            <a:picLocks noChangeAspect="1"/>
          </p:cNvPicPr>
          <p:nvPr/>
        </p:nvPicPr>
        <p:blipFill>
          <a:blip r:embed="rId2"/>
          <a:stretch>
            <a:fillRect/>
          </a:stretch>
        </p:blipFill>
        <p:spPr>
          <a:xfrm>
            <a:off x="8358061" y="208944"/>
            <a:ext cx="678576" cy="576000"/>
          </a:xfrm>
          <a:prstGeom prst="rect">
            <a:avLst/>
          </a:prstGeom>
        </p:spPr>
      </p:pic>
      <p:grpSp>
        <p:nvGrpSpPr>
          <p:cNvPr id="6" name="Group 5"/>
          <p:cNvGrpSpPr/>
          <p:nvPr/>
        </p:nvGrpSpPr>
        <p:grpSpPr>
          <a:xfrm>
            <a:off x="388213" y="1492434"/>
            <a:ext cx="8367574" cy="2593908"/>
            <a:chOff x="543278" y="2833957"/>
            <a:chExt cx="8367574" cy="2593908"/>
          </a:xfrm>
        </p:grpSpPr>
        <p:sp>
          <p:nvSpPr>
            <p:cNvPr id="7" name="TextBox 6"/>
            <p:cNvSpPr txBox="1"/>
            <p:nvPr/>
          </p:nvSpPr>
          <p:spPr>
            <a:xfrm>
              <a:off x="793750" y="3013164"/>
              <a:ext cx="7944522" cy="2219620"/>
            </a:xfrm>
            <a:prstGeom prst="rect">
              <a:avLst/>
            </a:prstGeom>
            <a:solidFill>
              <a:schemeClr val="bg1">
                <a:lumMod val="85000"/>
              </a:schemeClr>
            </a:solidFill>
          </p:spPr>
          <p:txBody>
            <a:bodyPr vert="horz" wrap="square" lIns="91440" tIns="45720" rIns="91440" bIns="45720" rtlCol="0" anchor="ctr">
              <a:noAutofit/>
            </a:bodyPr>
            <a:lstStyle/>
            <a:p>
              <a:pPr algn="ctr"/>
              <a:r>
                <a:rPr lang="pt-BR" i="1" dirty="0">
                  <a:solidFill>
                    <a:srgbClr val="000000"/>
                  </a:solidFill>
                  <a:latin typeface="Roboto Light"/>
                  <a:cs typeface="Roboto Light"/>
                </a:rPr>
                <a:t>...poder visualizar as informações dos pacientes em forma de gráfico é sensacional, uma situação que ocorreu aqui outro dia foi que eu identifiquei dentro do gráfico do sistema uma  mudança repentina nas medidas de pressão arterial de um dos idosos, fornecidas por um dos cuidadores, a </a:t>
              </a:r>
            </a:p>
            <a:p>
              <a:pPr algn="ctr"/>
              <a:r>
                <a:rPr lang="pt-BR" i="1" dirty="0">
                  <a:solidFill>
                    <a:srgbClr val="000000"/>
                  </a:solidFill>
                  <a:latin typeface="Roboto Light"/>
                  <a:cs typeface="Roboto Light"/>
                </a:rPr>
                <a:t>partir disso tomei as providências necessárias...</a:t>
              </a:r>
            </a:p>
          </p:txBody>
        </p:sp>
        <p:pic>
          <p:nvPicPr>
            <p:cNvPr id="8" name="Picture 7"/>
            <p:cNvPicPr>
              <a:picLocks noChangeAspect="1"/>
            </p:cNvPicPr>
            <p:nvPr/>
          </p:nvPicPr>
          <p:blipFill>
            <a:blip r:embed="rId3"/>
            <a:stretch>
              <a:fillRect/>
            </a:stretch>
          </p:blipFill>
          <p:spPr>
            <a:xfrm>
              <a:off x="543278" y="2833957"/>
              <a:ext cx="504917" cy="390163"/>
            </a:xfrm>
            <a:prstGeom prst="rect">
              <a:avLst/>
            </a:prstGeom>
          </p:spPr>
        </p:pic>
        <p:pic>
          <p:nvPicPr>
            <p:cNvPr id="9" name="Picture 8"/>
            <p:cNvPicPr>
              <a:picLocks noChangeAspect="1"/>
            </p:cNvPicPr>
            <p:nvPr/>
          </p:nvPicPr>
          <p:blipFill>
            <a:blip r:embed="rId3"/>
            <a:stretch>
              <a:fillRect/>
            </a:stretch>
          </p:blipFill>
          <p:spPr>
            <a:xfrm rot="10800000">
              <a:off x="8405935" y="5037700"/>
              <a:ext cx="504917" cy="390165"/>
            </a:xfrm>
            <a:prstGeom prst="rect">
              <a:avLst/>
            </a:prstGeom>
          </p:spPr>
        </p:pic>
      </p:grpSp>
      <p:grpSp>
        <p:nvGrpSpPr>
          <p:cNvPr id="11" name="Group 10"/>
          <p:cNvGrpSpPr/>
          <p:nvPr/>
        </p:nvGrpSpPr>
        <p:grpSpPr>
          <a:xfrm>
            <a:off x="388213" y="4380261"/>
            <a:ext cx="8367574" cy="1926696"/>
            <a:chOff x="543278" y="3159626"/>
            <a:chExt cx="8367574" cy="1926696"/>
          </a:xfrm>
        </p:grpSpPr>
        <p:sp>
          <p:nvSpPr>
            <p:cNvPr id="12" name="TextBox 11"/>
            <p:cNvSpPr txBox="1"/>
            <p:nvPr/>
          </p:nvSpPr>
          <p:spPr>
            <a:xfrm>
              <a:off x="793750" y="3354708"/>
              <a:ext cx="7944522" cy="1536532"/>
            </a:xfrm>
            <a:prstGeom prst="rect">
              <a:avLst/>
            </a:prstGeom>
            <a:solidFill>
              <a:schemeClr val="bg1">
                <a:lumMod val="85000"/>
              </a:schemeClr>
            </a:solidFill>
          </p:spPr>
          <p:txBody>
            <a:bodyPr vert="horz" wrap="square" lIns="91440" tIns="45720" rIns="91440" bIns="45720" rtlCol="0" anchor="ctr">
              <a:noAutofit/>
            </a:bodyPr>
            <a:lstStyle/>
            <a:p>
              <a:pPr algn="ctr"/>
              <a:r>
                <a:rPr lang="pt-BR" i="1" dirty="0">
                  <a:solidFill>
                    <a:srgbClr val="000000"/>
                  </a:solidFill>
                  <a:latin typeface="Roboto Light"/>
                  <a:cs typeface="Roboto Light"/>
                </a:rPr>
                <a:t>...como a gente pode mudar os gráficos e isso permite enxergar coisas que não percebemos antes, é muito útil para nós médicos...</a:t>
              </a:r>
            </a:p>
          </p:txBody>
        </p:sp>
        <p:pic>
          <p:nvPicPr>
            <p:cNvPr id="13" name="Picture 12"/>
            <p:cNvPicPr>
              <a:picLocks noChangeAspect="1"/>
            </p:cNvPicPr>
            <p:nvPr/>
          </p:nvPicPr>
          <p:blipFill>
            <a:blip r:embed="rId3"/>
            <a:stretch>
              <a:fillRect/>
            </a:stretch>
          </p:blipFill>
          <p:spPr>
            <a:xfrm>
              <a:off x="543278" y="3159626"/>
              <a:ext cx="504917" cy="390163"/>
            </a:xfrm>
            <a:prstGeom prst="rect">
              <a:avLst/>
            </a:prstGeom>
          </p:spPr>
        </p:pic>
        <p:pic>
          <p:nvPicPr>
            <p:cNvPr id="14" name="Picture 13"/>
            <p:cNvPicPr>
              <a:picLocks noChangeAspect="1"/>
            </p:cNvPicPr>
            <p:nvPr/>
          </p:nvPicPr>
          <p:blipFill>
            <a:blip r:embed="rId3"/>
            <a:stretch>
              <a:fillRect/>
            </a:stretch>
          </p:blipFill>
          <p:spPr>
            <a:xfrm rot="10800000">
              <a:off x="8405935" y="4696157"/>
              <a:ext cx="504917" cy="390165"/>
            </a:xfrm>
            <a:prstGeom prst="rect">
              <a:avLst/>
            </a:prstGeom>
          </p:spPr>
        </p:pic>
      </p:grpSp>
    </p:spTree>
    <p:extLst>
      <p:ext uri="{BB962C8B-B14F-4D97-AF65-F5344CB8AC3E}">
        <p14:creationId xmlns:p14="http://schemas.microsoft.com/office/powerpoint/2010/main" val="105694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dirty="0"/>
              <a:t>Conclusão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42</a:t>
            </a:fld>
            <a:endParaRPr lang="pt-BR" noProof="0"/>
          </a:p>
        </p:txBody>
      </p:sp>
      <p:sp>
        <p:nvSpPr>
          <p:cNvPr id="4" name="Text Placeholder 3"/>
          <p:cNvSpPr>
            <a:spLocks noGrp="1"/>
          </p:cNvSpPr>
          <p:nvPr>
            <p:ph type="body" sz="quarter" idx="13"/>
          </p:nvPr>
        </p:nvSpPr>
        <p:spPr/>
        <p:txBody>
          <a:bodyPr/>
          <a:lstStyle/>
          <a:p>
            <a:r>
              <a:rPr lang="pt-BR" dirty="0"/>
              <a:t>Contribuições</a:t>
            </a:r>
          </a:p>
        </p:txBody>
      </p:sp>
      <p:sp>
        <p:nvSpPr>
          <p:cNvPr id="5" name="Rectangle 4"/>
          <p:cNvSpPr/>
          <p:nvPr/>
        </p:nvSpPr>
        <p:spPr>
          <a:xfrm>
            <a:off x="862272" y="1380848"/>
            <a:ext cx="7611251" cy="4096573"/>
          </a:xfrm>
          <a:prstGeom prst="rect">
            <a:avLst/>
          </a:prstGeom>
        </p:spPr>
        <p:txBody>
          <a:bodyPr vert="horz" wrap="square" lIns="91440" tIns="45720" rIns="91440" bIns="45720" rtlCol="0" anchor="t">
            <a:noAutofit/>
          </a:bodyPr>
          <a:lstStyle/>
          <a:p>
            <a:r>
              <a:rPr lang="pt-BR" sz="2000" dirty="0">
                <a:solidFill>
                  <a:srgbClr val="000000"/>
                </a:solidFill>
                <a:latin typeface="Roboto Light"/>
                <a:cs typeface="Roboto Light"/>
                <a:sym typeface="Roboto"/>
              </a:rPr>
              <a:t>Processo de levantamento de requisitos que permite uma avaliação continua das funcionalidades implementadas;</a:t>
            </a:r>
          </a:p>
          <a:p>
            <a:endParaRPr lang="pt-BR" sz="2000" dirty="0">
              <a:solidFill>
                <a:srgbClr val="000000"/>
              </a:solidFill>
              <a:latin typeface="Roboto Light"/>
              <a:cs typeface="Roboto Light"/>
              <a:sym typeface="Roboto"/>
            </a:endParaRPr>
          </a:p>
          <a:p>
            <a:r>
              <a:rPr lang="pt-BR" sz="2000" dirty="0">
                <a:solidFill>
                  <a:srgbClr val="000000"/>
                </a:solidFill>
                <a:latin typeface="Roboto Light"/>
                <a:cs typeface="Roboto Light"/>
                <a:sym typeface="Roboto"/>
              </a:rPr>
              <a:t>Otimização dos registros diários, além de possibilitar a efetivação dos registros em locais que não eram feitos de forma sistemática;</a:t>
            </a:r>
          </a:p>
          <a:p>
            <a:endParaRPr lang="pt-BR" sz="2000" dirty="0">
              <a:solidFill>
                <a:srgbClr val="000000"/>
              </a:solidFill>
              <a:latin typeface="Roboto Light"/>
              <a:cs typeface="Roboto Light"/>
              <a:sym typeface="Roboto"/>
            </a:endParaRPr>
          </a:p>
          <a:p>
            <a:r>
              <a:rPr lang="pt-BR" sz="2000" dirty="0">
                <a:solidFill>
                  <a:srgbClr val="000000"/>
                </a:solidFill>
                <a:latin typeface="Roboto Light"/>
                <a:cs typeface="Roboto Light"/>
              </a:rPr>
              <a:t>Uma ferramenta (</a:t>
            </a:r>
            <a:r>
              <a:rPr lang="pt-BR" sz="2000" i="1" dirty="0">
                <a:solidFill>
                  <a:srgbClr val="000000"/>
                </a:solidFill>
                <a:latin typeface="Roboto Light"/>
                <a:cs typeface="Roboto Light"/>
              </a:rPr>
              <a:t>open </a:t>
            </a:r>
            <a:r>
              <a:rPr lang="pt-BR" sz="2000" i="1" dirty="0" err="1">
                <a:solidFill>
                  <a:srgbClr val="000000"/>
                </a:solidFill>
                <a:latin typeface="Roboto Light"/>
                <a:cs typeface="Roboto Light"/>
              </a:rPr>
              <a:t>source</a:t>
            </a:r>
            <a:r>
              <a:rPr lang="pt-BR" sz="2000" dirty="0">
                <a:solidFill>
                  <a:srgbClr val="000000"/>
                </a:solidFill>
                <a:latin typeface="Roboto Light"/>
                <a:cs typeface="Roboto Light"/>
              </a:rPr>
              <a:t>) para auxiliar cuidadores de idosos no registro diário de informações;</a:t>
            </a:r>
          </a:p>
          <a:p>
            <a:r>
              <a:rPr lang="pt-BR" sz="2000" dirty="0">
                <a:solidFill>
                  <a:srgbClr val="000000"/>
                </a:solidFill>
                <a:latin typeface="Roboto Light"/>
                <a:cs typeface="Roboto Light"/>
              </a:rPr>
              <a:t>	</a:t>
            </a:r>
            <a:r>
              <a:rPr lang="pt-BR" dirty="0">
                <a:solidFill>
                  <a:srgbClr val="000000"/>
                </a:solidFill>
                <a:latin typeface="Roboto Light"/>
                <a:cs typeface="Roboto Light"/>
              </a:rPr>
              <a:t>Disponível em [ </a:t>
            </a:r>
            <a:r>
              <a:rPr lang="pt-BR" dirty="0">
                <a:solidFill>
                  <a:srgbClr val="4997DC"/>
                </a:solidFill>
                <a:latin typeface="Roboto Regular"/>
                <a:cs typeface="Roboto Regular"/>
              </a:rPr>
              <a:t>https://github.com/wilmaxmcruz/day2day</a:t>
            </a:r>
            <a:r>
              <a:rPr lang="pt-BR" dirty="0">
                <a:solidFill>
                  <a:srgbClr val="000000"/>
                </a:solidFill>
                <a:latin typeface="Roboto Light"/>
                <a:cs typeface="Roboto Light"/>
              </a:rPr>
              <a:t> ]</a:t>
            </a:r>
          </a:p>
          <a:p>
            <a:endParaRPr lang="pt-BR" sz="2000" dirty="0">
              <a:solidFill>
                <a:srgbClr val="000000"/>
              </a:solidFill>
              <a:latin typeface="Roboto Light"/>
              <a:cs typeface="Roboto Light"/>
            </a:endParaRPr>
          </a:p>
          <a:p>
            <a:endParaRPr lang="pt-BR" sz="2000" dirty="0">
              <a:solidFill>
                <a:srgbClr val="000000"/>
              </a:solidFill>
              <a:latin typeface="Roboto Light"/>
              <a:cs typeface="Roboto Light"/>
            </a:endParaRPr>
          </a:p>
          <a:p>
            <a:r>
              <a:rPr lang="pt-BR" sz="2000" dirty="0">
                <a:solidFill>
                  <a:srgbClr val="000000"/>
                </a:solidFill>
                <a:latin typeface="Roboto Light"/>
                <a:cs typeface="Roboto Light"/>
              </a:rPr>
              <a:t>Utilização do Day2Day em dois ambientes reais diferentes.</a:t>
            </a:r>
          </a:p>
        </p:txBody>
      </p:sp>
      <p:pic>
        <p:nvPicPr>
          <p:cNvPr id="6" name="Picture 5"/>
          <p:cNvPicPr>
            <a:picLocks noChangeAspect="1"/>
          </p:cNvPicPr>
          <p:nvPr/>
        </p:nvPicPr>
        <p:blipFill>
          <a:blip r:embed="rId2"/>
          <a:stretch>
            <a:fillRect/>
          </a:stretch>
        </p:blipFill>
        <p:spPr>
          <a:xfrm>
            <a:off x="320307" y="1508841"/>
            <a:ext cx="472314" cy="472314"/>
          </a:xfrm>
          <a:prstGeom prst="rect">
            <a:avLst/>
          </a:prstGeom>
        </p:spPr>
      </p:pic>
      <p:pic>
        <p:nvPicPr>
          <p:cNvPr id="7" name="Picture 6"/>
          <p:cNvPicPr>
            <a:picLocks noChangeAspect="1"/>
          </p:cNvPicPr>
          <p:nvPr/>
        </p:nvPicPr>
        <p:blipFill>
          <a:blip r:embed="rId2"/>
          <a:stretch>
            <a:fillRect/>
          </a:stretch>
        </p:blipFill>
        <p:spPr>
          <a:xfrm>
            <a:off x="320307" y="2445236"/>
            <a:ext cx="472314" cy="472314"/>
          </a:xfrm>
          <a:prstGeom prst="rect">
            <a:avLst/>
          </a:prstGeom>
        </p:spPr>
      </p:pic>
      <p:pic>
        <p:nvPicPr>
          <p:cNvPr id="8" name="Picture 7"/>
          <p:cNvPicPr>
            <a:picLocks noChangeAspect="1"/>
          </p:cNvPicPr>
          <p:nvPr/>
        </p:nvPicPr>
        <p:blipFill>
          <a:blip r:embed="rId2"/>
          <a:stretch>
            <a:fillRect/>
          </a:stretch>
        </p:blipFill>
        <p:spPr>
          <a:xfrm>
            <a:off x="320307" y="3365951"/>
            <a:ext cx="472314" cy="472314"/>
          </a:xfrm>
          <a:prstGeom prst="rect">
            <a:avLst/>
          </a:prstGeom>
        </p:spPr>
      </p:pic>
      <p:pic>
        <p:nvPicPr>
          <p:cNvPr id="9" name="Picture 8"/>
          <p:cNvPicPr>
            <a:picLocks noChangeAspect="1"/>
          </p:cNvPicPr>
          <p:nvPr/>
        </p:nvPicPr>
        <p:blipFill>
          <a:blip r:embed="rId2"/>
          <a:stretch>
            <a:fillRect/>
          </a:stretch>
        </p:blipFill>
        <p:spPr>
          <a:xfrm>
            <a:off x="320307" y="4681506"/>
            <a:ext cx="472314" cy="472314"/>
          </a:xfrm>
          <a:prstGeom prst="rect">
            <a:avLst/>
          </a:prstGeom>
        </p:spPr>
      </p:pic>
    </p:spTree>
    <p:extLst>
      <p:ext uri="{BB962C8B-B14F-4D97-AF65-F5344CB8AC3E}">
        <p14:creationId xmlns:p14="http://schemas.microsoft.com/office/powerpoint/2010/main" val="3203068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260459" y="1474260"/>
            <a:ext cx="4131308" cy="2329119"/>
          </a:xfrm>
          <a:prstGeom prst="rect">
            <a:avLst/>
          </a:prstGeom>
          <a:solidFill>
            <a:srgbClr val="38CEA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rgbClr val="000000"/>
                </a:solidFill>
                <a:latin typeface="Roboto Light"/>
                <a:cs typeface="Roboto Light"/>
                <a:sym typeface="Roboto"/>
              </a:rPr>
              <a:t>Avaliar de forma sistemática o processo utilizado para o desenvolvimento da pesquisa;</a:t>
            </a:r>
          </a:p>
        </p:txBody>
      </p:sp>
      <p:sp>
        <p:nvSpPr>
          <p:cNvPr id="12" name="Rectangle 11"/>
          <p:cNvSpPr/>
          <p:nvPr/>
        </p:nvSpPr>
        <p:spPr>
          <a:xfrm>
            <a:off x="4638448" y="1474260"/>
            <a:ext cx="4245095" cy="2329119"/>
          </a:xfrm>
          <a:prstGeom prst="rect">
            <a:avLst/>
          </a:prstGeom>
          <a:solidFill>
            <a:srgbClr val="7A79B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rgbClr val="000000"/>
                </a:solidFill>
                <a:latin typeface="Roboto Light"/>
                <a:cs typeface="Roboto Light"/>
                <a:sym typeface="Roboto"/>
              </a:rPr>
              <a:t>Implementar novas funcionalidades, como por exemplo, a possibilidade de efetuar o registro diário em modo </a:t>
            </a:r>
            <a:r>
              <a:rPr lang="pt-BR" i="1" dirty="0" err="1">
                <a:solidFill>
                  <a:srgbClr val="000000"/>
                </a:solidFill>
                <a:latin typeface="Roboto Light"/>
                <a:cs typeface="Roboto Light"/>
                <a:sym typeface="Roboto"/>
              </a:rPr>
              <a:t>offline</a:t>
            </a:r>
            <a:r>
              <a:rPr lang="pt-BR" dirty="0">
                <a:solidFill>
                  <a:srgbClr val="000000"/>
                </a:solidFill>
                <a:latin typeface="Roboto Light"/>
                <a:cs typeface="Roboto Light"/>
                <a:sym typeface="Roboto"/>
              </a:rPr>
              <a:t>;</a:t>
            </a:r>
          </a:p>
        </p:txBody>
      </p:sp>
      <p:sp>
        <p:nvSpPr>
          <p:cNvPr id="13" name="Rectangle 12"/>
          <p:cNvSpPr/>
          <p:nvPr/>
        </p:nvSpPr>
        <p:spPr>
          <a:xfrm>
            <a:off x="260459" y="4088010"/>
            <a:ext cx="4131308" cy="2187419"/>
          </a:xfrm>
          <a:prstGeom prst="rect">
            <a:avLst/>
          </a:prstGeom>
          <a:solidFill>
            <a:srgbClr val="68B8E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rgbClr val="000000"/>
                </a:solidFill>
                <a:latin typeface="Roboto Light"/>
                <a:cs typeface="Roboto Light"/>
                <a:sym typeface="Roboto"/>
              </a:rPr>
              <a:t>Realização de estudos e experimentos em outros ambientes reais, com maior número de participantes; e por tempo de utilização maiores do que um mês;</a:t>
            </a:r>
          </a:p>
        </p:txBody>
      </p:sp>
      <p:sp>
        <p:nvSpPr>
          <p:cNvPr id="14" name="Rectangle 13"/>
          <p:cNvSpPr/>
          <p:nvPr/>
        </p:nvSpPr>
        <p:spPr>
          <a:xfrm>
            <a:off x="4638448" y="4088010"/>
            <a:ext cx="4245095" cy="2187419"/>
          </a:xfrm>
          <a:prstGeom prst="rect">
            <a:avLst/>
          </a:prstGeom>
          <a:solidFill>
            <a:srgbClr val="F4CA4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pt-BR" dirty="0">
                <a:solidFill>
                  <a:srgbClr val="000000"/>
                </a:solidFill>
                <a:latin typeface="Roboto Light"/>
                <a:cs typeface="Roboto Light"/>
                <a:sym typeface="Roboto"/>
              </a:rPr>
              <a:t>Estender a ferramenta criando acesso para outros tipos de usuários, em casos que a equipe médica seja composta por uma estrutura maior e mais complexa.</a:t>
            </a:r>
          </a:p>
        </p:txBody>
      </p:sp>
      <p:sp>
        <p:nvSpPr>
          <p:cNvPr id="2" name="Title 1"/>
          <p:cNvSpPr>
            <a:spLocks noGrp="1"/>
          </p:cNvSpPr>
          <p:nvPr>
            <p:ph type="title"/>
          </p:nvPr>
        </p:nvSpPr>
        <p:spPr/>
        <p:txBody>
          <a:bodyPr/>
          <a:lstStyle/>
          <a:p>
            <a:r>
              <a:rPr lang="pt-BR" dirty="0"/>
              <a:t>Conclusão</a:t>
            </a:r>
          </a:p>
        </p:txBody>
      </p:sp>
      <p:sp>
        <p:nvSpPr>
          <p:cNvPr id="3" name="Slide Number Placeholder 2"/>
          <p:cNvSpPr>
            <a:spLocks noGrp="1"/>
          </p:cNvSpPr>
          <p:nvPr>
            <p:ph type="sldNum" sz="quarter" idx="12"/>
          </p:nvPr>
        </p:nvSpPr>
        <p:spPr/>
        <p:txBody>
          <a:bodyPr/>
          <a:lstStyle/>
          <a:p>
            <a:fld id="{25CC690E-9AFB-0E40-9181-2961D0C5BBC7}" type="slidenum">
              <a:rPr lang="pt-BR" noProof="0" smtClean="0"/>
              <a:t>43</a:t>
            </a:fld>
            <a:endParaRPr lang="pt-BR" noProof="0"/>
          </a:p>
        </p:txBody>
      </p:sp>
      <p:sp>
        <p:nvSpPr>
          <p:cNvPr id="4" name="Text Placeholder 3"/>
          <p:cNvSpPr>
            <a:spLocks noGrp="1"/>
          </p:cNvSpPr>
          <p:nvPr>
            <p:ph type="body" sz="quarter" idx="13"/>
          </p:nvPr>
        </p:nvSpPr>
        <p:spPr/>
        <p:txBody>
          <a:bodyPr/>
          <a:lstStyle/>
          <a:p>
            <a:r>
              <a:rPr lang="pt-BR" dirty="0"/>
              <a:t>Sugestões de Trabalhos Futuros</a:t>
            </a:r>
          </a:p>
        </p:txBody>
      </p:sp>
    </p:spTree>
    <p:extLst>
      <p:ext uri="{BB962C8B-B14F-4D97-AF65-F5344CB8AC3E}">
        <p14:creationId xmlns:p14="http://schemas.microsoft.com/office/powerpoint/2010/main" val="2965958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sp>
        <p:nvSpPr>
          <p:cNvPr id="704" name="Shape 704"/>
          <p:cNvSpPr txBox="1">
            <a:spLocks noGrp="1"/>
          </p:cNvSpPr>
          <p:nvPr>
            <p:ph type="sldNum" sz="quarter" idx="12"/>
          </p:nvPr>
        </p:nvSpPr>
        <p:spPr>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pt-BR" sz="1200" b="0" i="0" u="none" strike="noStrike" cap="none">
                <a:solidFill>
                  <a:srgbClr val="D8D8D8"/>
                </a:solidFill>
                <a:latin typeface="Roboto"/>
                <a:ea typeface="Roboto"/>
                <a:cs typeface="Roboto"/>
                <a:sym typeface="Roboto"/>
              </a:rPr>
              <a:t>44</a:t>
            </a:fld>
            <a:endParaRPr lang="pt-BR" sz="1200" b="0" i="0" u="none" strike="noStrike" cap="none">
              <a:solidFill>
                <a:srgbClr val="D8D8D8"/>
              </a:solidFill>
              <a:latin typeface="Roboto"/>
              <a:ea typeface="Roboto"/>
              <a:cs typeface="Roboto"/>
              <a:sym typeface="Roboto"/>
            </a:endParaRPr>
          </a:p>
        </p:txBody>
      </p:sp>
      <p:sp>
        <p:nvSpPr>
          <p:cNvPr id="706" name="Shape 706"/>
          <p:cNvSpPr txBox="1"/>
          <p:nvPr/>
        </p:nvSpPr>
        <p:spPr>
          <a:xfrm>
            <a:off x="219446" y="918625"/>
            <a:ext cx="8705108" cy="5726700"/>
          </a:xfrm>
          <a:prstGeom prst="rect">
            <a:avLst/>
          </a:prstGeom>
          <a:noFill/>
          <a:ln>
            <a:noFill/>
          </a:ln>
        </p:spPr>
        <p:txBody>
          <a:bodyPr lIns="91425" tIns="45700" rIns="91425" bIns="45700" anchor="t" anchorCtr="0">
            <a:noAutofit/>
          </a:bodyPr>
          <a:lstStyle/>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ANTUNES, R.; ALVES, B.; CRUZ, W. M.; ISOTANI, S.; CARRIÇO, L.; GUERREIRO, T. A terapia de reminiscência em </a:t>
            </a:r>
            <a:r>
              <a:rPr lang="pt-BR" sz="1050" dirty="0" err="1">
                <a:solidFill>
                  <a:schemeClr val="dk1"/>
                </a:solidFill>
                <a:latin typeface="Roboto"/>
                <a:ea typeface="Roboto"/>
                <a:cs typeface="Roboto"/>
                <a:sym typeface="Roboto"/>
              </a:rPr>
              <a:t>portugal</a:t>
            </a:r>
            <a:r>
              <a:rPr lang="pt-BR" sz="1050" dirty="0">
                <a:solidFill>
                  <a:schemeClr val="dk1"/>
                </a:solidFill>
                <a:latin typeface="Roboto"/>
                <a:ea typeface="Roboto"/>
                <a:cs typeface="Roboto"/>
                <a:sym typeface="Roboto"/>
              </a:rPr>
              <a:t>: oportunidades para ferramentas de suporte digital. In: INFORUM 2015 - Simpósio de Informática. [</a:t>
            </a:r>
            <a:r>
              <a:rPr lang="pt-BR" sz="1050" dirty="0" err="1">
                <a:solidFill>
                  <a:schemeClr val="dk1"/>
                </a:solidFill>
                <a:latin typeface="Roboto"/>
                <a:ea typeface="Roboto"/>
                <a:cs typeface="Roboto"/>
                <a:sym typeface="Roboto"/>
              </a:rPr>
              <a:t>S.l</a:t>
            </a:r>
            <a:r>
              <a:rPr lang="pt-BR" sz="1050" dirty="0">
                <a:solidFill>
                  <a:schemeClr val="dk1"/>
                </a:solidFill>
                <a:latin typeface="Roboto"/>
                <a:ea typeface="Roboto"/>
                <a:cs typeface="Roboto"/>
                <a:sym typeface="Roboto"/>
              </a:rPr>
              <a:t>.: s.n.], 2015.</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BARRETT, L. F.; BARRETT, D. J. ESP, </a:t>
            </a:r>
            <a:r>
              <a:rPr lang="pt-BR" sz="1050" dirty="0" err="1">
                <a:solidFill>
                  <a:schemeClr val="dk1"/>
                </a:solidFill>
                <a:latin typeface="Roboto"/>
                <a:ea typeface="Roboto"/>
                <a:cs typeface="Roboto"/>
                <a:sym typeface="Roboto"/>
              </a:rPr>
              <a:t>the</a:t>
            </a:r>
            <a:r>
              <a:rPr lang="pt-BR" sz="1050" dirty="0">
                <a:solidFill>
                  <a:schemeClr val="dk1"/>
                </a:solidFill>
                <a:latin typeface="Roboto"/>
                <a:ea typeface="Roboto"/>
                <a:cs typeface="Roboto"/>
                <a:sym typeface="Roboto"/>
              </a:rPr>
              <a:t> Experience </a:t>
            </a:r>
            <a:r>
              <a:rPr lang="pt-BR" sz="1050" dirty="0" err="1">
                <a:solidFill>
                  <a:schemeClr val="dk1"/>
                </a:solidFill>
                <a:latin typeface="Roboto"/>
                <a:ea typeface="Roboto"/>
                <a:cs typeface="Roboto"/>
                <a:sym typeface="Roboto"/>
              </a:rPr>
              <a:t>Sampling</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Program</a:t>
            </a:r>
            <a:r>
              <a:rPr lang="pt-BR" sz="1050" dirty="0">
                <a:solidFill>
                  <a:schemeClr val="dk1"/>
                </a:solidFill>
                <a:latin typeface="Roboto"/>
                <a:ea typeface="Roboto"/>
                <a:cs typeface="Roboto"/>
                <a:sym typeface="Roboto"/>
              </a:rPr>
              <a:t>. 2005. Disponível em: &lt;</a:t>
            </a:r>
            <a:r>
              <a:rPr lang="pt-BR" sz="1050" dirty="0" err="1">
                <a:solidFill>
                  <a:schemeClr val="dk1"/>
                </a:solidFill>
                <a:latin typeface="Roboto"/>
                <a:ea typeface="Roboto"/>
                <a:cs typeface="Roboto"/>
                <a:sym typeface="Roboto"/>
              </a:rPr>
              <a:t>http</a:t>
            </a:r>
            <a:r>
              <a:rPr lang="pt-BR" sz="1050" dirty="0">
                <a:solidFill>
                  <a:schemeClr val="dk1"/>
                </a:solidFill>
                <a:latin typeface="Roboto"/>
                <a:ea typeface="Roboto"/>
                <a:cs typeface="Roboto"/>
                <a:sym typeface="Roboto"/>
              </a:rPr>
              <a:t>://</a:t>
            </a:r>
            <a:r>
              <a:rPr lang="pt-BR" sz="1050" dirty="0" err="1">
                <a:solidFill>
                  <a:schemeClr val="dk1"/>
                </a:solidFill>
                <a:latin typeface="Roboto"/>
                <a:ea typeface="Roboto"/>
                <a:cs typeface="Roboto"/>
                <a:sym typeface="Roboto"/>
              </a:rPr>
              <a:t>www.experience-sampling.org</a:t>
            </a:r>
            <a:r>
              <a:rPr lang="pt-BR" sz="1050" dirty="0">
                <a:solidFill>
                  <a:schemeClr val="dk1"/>
                </a:solidFill>
                <a:latin typeface="Roboto"/>
                <a:ea typeface="Roboto"/>
                <a:cs typeface="Roboto"/>
                <a:sym typeface="Roboto"/>
              </a:rPr>
              <a:t>/</a:t>
            </a:r>
            <a:r>
              <a:rPr lang="pt-BR" sz="1050" dirty="0" err="1">
                <a:solidFill>
                  <a:schemeClr val="dk1"/>
                </a:solidFill>
                <a:latin typeface="Roboto"/>
                <a:ea typeface="Roboto"/>
                <a:cs typeface="Roboto"/>
                <a:sym typeface="Roboto"/>
              </a:rPr>
              <a:t>esp.pdf</a:t>
            </a:r>
            <a:r>
              <a:rPr lang="pt-BR" sz="1050" dirty="0">
                <a:solidFill>
                  <a:schemeClr val="dk1"/>
                </a:solidFill>
                <a:latin typeface="Roboto"/>
                <a:ea typeface="Roboto"/>
                <a:cs typeface="Roboto"/>
                <a:sym typeface="Roboto"/>
              </a:rPr>
              <a:t>&gt;. Acesso em: 26/11/2015.</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BRAVO, J.; LÓPEZ-DE-IPIÑA, D.; FUENTES, C.; HERVÁS, R.; PEÑA, R.; VERGARA, M.; CASERO, G. </a:t>
            </a:r>
            <a:r>
              <a:rPr lang="pt-BR" sz="1050" dirty="0" err="1">
                <a:solidFill>
                  <a:schemeClr val="dk1"/>
                </a:solidFill>
                <a:latin typeface="Roboto"/>
                <a:ea typeface="Roboto"/>
                <a:cs typeface="Roboto"/>
                <a:sym typeface="Roboto"/>
              </a:rPr>
              <a:t>Enabling</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nfc</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technology</a:t>
            </a:r>
            <a:r>
              <a:rPr lang="pt-BR" sz="1050" dirty="0">
                <a:solidFill>
                  <a:schemeClr val="dk1"/>
                </a:solidFill>
                <a:latin typeface="Roboto"/>
                <a:ea typeface="Roboto"/>
                <a:cs typeface="Roboto"/>
                <a:sym typeface="Roboto"/>
              </a:rPr>
              <a:t> for </a:t>
            </a:r>
            <a:r>
              <a:rPr lang="pt-BR" sz="1050" dirty="0" err="1">
                <a:solidFill>
                  <a:schemeClr val="dk1"/>
                </a:solidFill>
                <a:latin typeface="Roboto"/>
                <a:ea typeface="Roboto"/>
                <a:cs typeface="Roboto"/>
                <a:sym typeface="Roboto"/>
              </a:rPr>
              <a:t>supporting</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chronic</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diseases</a:t>
            </a:r>
            <a:r>
              <a:rPr lang="pt-BR" sz="1050" dirty="0">
                <a:solidFill>
                  <a:schemeClr val="dk1"/>
                </a:solidFill>
                <a:latin typeface="Roboto"/>
                <a:ea typeface="Roboto"/>
                <a:cs typeface="Roboto"/>
                <a:sym typeface="Roboto"/>
              </a:rPr>
              <a:t>: A </a:t>
            </a:r>
            <a:r>
              <a:rPr lang="pt-BR" sz="1050" dirty="0" err="1">
                <a:solidFill>
                  <a:schemeClr val="dk1"/>
                </a:solidFill>
                <a:latin typeface="Roboto"/>
                <a:ea typeface="Roboto"/>
                <a:cs typeface="Roboto"/>
                <a:sym typeface="Roboto"/>
              </a:rPr>
              <a:t>proposal</a:t>
            </a:r>
            <a:r>
              <a:rPr lang="pt-BR" sz="1050" dirty="0">
                <a:solidFill>
                  <a:schemeClr val="dk1"/>
                </a:solidFill>
                <a:latin typeface="Roboto"/>
                <a:ea typeface="Roboto"/>
                <a:cs typeface="Roboto"/>
                <a:sym typeface="Roboto"/>
              </a:rPr>
              <a:t> for </a:t>
            </a:r>
            <a:r>
              <a:rPr lang="pt-BR" sz="1050" dirty="0" err="1">
                <a:solidFill>
                  <a:schemeClr val="dk1"/>
                </a:solidFill>
                <a:latin typeface="Roboto"/>
                <a:ea typeface="Roboto"/>
                <a:cs typeface="Roboto"/>
                <a:sym typeface="Roboto"/>
              </a:rPr>
              <a:t>alzheimer</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caregivers</a:t>
            </a:r>
            <a:r>
              <a:rPr lang="pt-BR" sz="1050" dirty="0">
                <a:solidFill>
                  <a:schemeClr val="dk1"/>
                </a:solidFill>
                <a:latin typeface="Roboto"/>
                <a:ea typeface="Roboto"/>
                <a:cs typeface="Roboto"/>
                <a:sym typeface="Roboto"/>
              </a:rPr>
              <a:t>. In: </a:t>
            </a:r>
            <a:r>
              <a:rPr lang="pt-BR" sz="1050" dirty="0" err="1">
                <a:solidFill>
                  <a:schemeClr val="dk1"/>
                </a:solidFill>
                <a:latin typeface="Roboto"/>
                <a:ea typeface="Roboto"/>
                <a:cs typeface="Roboto"/>
                <a:sym typeface="Roboto"/>
              </a:rPr>
              <a:t>Ambient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Intelligence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S.l</a:t>
            </a:r>
            <a:r>
              <a:rPr lang="pt-BR" sz="1050" dirty="0">
                <a:solidFill>
                  <a:schemeClr val="dk1"/>
                </a:solidFill>
                <a:latin typeface="Roboto"/>
                <a:ea typeface="Roboto"/>
                <a:cs typeface="Roboto"/>
                <a:sym typeface="Roboto"/>
              </a:rPr>
              <a:t>.]: Springer, 2008. p. 109–125.</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COOK, A. M.; HUSSEY, S. M. </a:t>
            </a:r>
            <a:r>
              <a:rPr lang="pt-BR" sz="1050" dirty="0" err="1">
                <a:solidFill>
                  <a:schemeClr val="dk1"/>
                </a:solidFill>
                <a:latin typeface="Roboto"/>
                <a:ea typeface="Roboto"/>
                <a:cs typeface="Roboto"/>
                <a:sym typeface="Roboto"/>
              </a:rPr>
              <a:t>Assistive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technologies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Principles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practice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S.l</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Mosby</a:t>
            </a:r>
            <a:r>
              <a:rPr lang="pt-BR" sz="1050" dirty="0">
                <a:solidFill>
                  <a:schemeClr val="dk1"/>
                </a:solidFill>
                <a:latin typeface="Roboto"/>
                <a:ea typeface="Roboto"/>
                <a:cs typeface="Roboto"/>
                <a:sym typeface="Roboto"/>
              </a:rPr>
              <a:t>, 1995. Citado 2 vezes nas páginas 27 e 28.</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CRUZ, W. M.; ISOTANI, S. </a:t>
            </a:r>
            <a:r>
              <a:rPr lang="pt-BR" sz="1050" dirty="0" err="1">
                <a:solidFill>
                  <a:schemeClr val="dk1"/>
                </a:solidFill>
                <a:latin typeface="Roboto"/>
                <a:ea typeface="Roboto"/>
                <a:cs typeface="Roboto"/>
                <a:sym typeface="Roboto"/>
              </a:rPr>
              <a:t>Group</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formation</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algorithms</a:t>
            </a:r>
            <a:r>
              <a:rPr lang="pt-BR" sz="1050" dirty="0">
                <a:solidFill>
                  <a:schemeClr val="dk1"/>
                </a:solidFill>
                <a:latin typeface="Roboto"/>
                <a:ea typeface="Roboto"/>
                <a:cs typeface="Roboto"/>
                <a:sym typeface="Roboto"/>
              </a:rPr>
              <a:t> in </a:t>
            </a:r>
            <a:r>
              <a:rPr lang="pt-BR" sz="1050" dirty="0" err="1">
                <a:solidFill>
                  <a:schemeClr val="dk1"/>
                </a:solidFill>
                <a:latin typeface="Roboto"/>
                <a:ea typeface="Roboto"/>
                <a:cs typeface="Roboto"/>
                <a:sym typeface="Roboto"/>
              </a:rPr>
              <a:t>collaborative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learning</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contexts</a:t>
            </a:r>
            <a:r>
              <a:rPr lang="pt-BR" sz="1050" dirty="0">
                <a:solidFill>
                  <a:schemeClr val="dk1"/>
                </a:solidFill>
                <a:latin typeface="Roboto"/>
                <a:ea typeface="Roboto"/>
                <a:cs typeface="Roboto"/>
                <a:sym typeface="Roboto"/>
              </a:rPr>
              <a:t>: A </a:t>
            </a:r>
            <a:r>
              <a:rPr lang="pt-BR" sz="1050" dirty="0" err="1">
                <a:solidFill>
                  <a:schemeClr val="dk1"/>
                </a:solidFill>
                <a:latin typeface="Roboto"/>
                <a:ea typeface="Roboto"/>
                <a:cs typeface="Roboto"/>
                <a:sym typeface="Roboto"/>
              </a:rPr>
              <a:t>systematic</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mapping</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of</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the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literature</a:t>
            </a:r>
            <a:r>
              <a:rPr lang="pt-BR" sz="1050" dirty="0">
                <a:solidFill>
                  <a:schemeClr val="dk1"/>
                </a:solidFill>
                <a:latin typeface="Roboto"/>
                <a:ea typeface="Roboto"/>
                <a:cs typeface="Roboto"/>
                <a:sym typeface="Roboto"/>
              </a:rPr>
              <a:t>. In: </a:t>
            </a:r>
            <a:r>
              <a:rPr lang="pt-BR" sz="1050" dirty="0" err="1">
                <a:solidFill>
                  <a:schemeClr val="dk1"/>
                </a:solidFill>
                <a:latin typeface="Roboto"/>
                <a:ea typeface="Roboto"/>
                <a:cs typeface="Roboto"/>
                <a:sym typeface="Roboto"/>
              </a:rPr>
              <a:t>Collaboration</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and</a:t>
            </a:r>
            <a:r>
              <a:rPr lang="pt-BR" sz="1050" dirty="0">
                <a:solidFill>
                  <a:schemeClr val="dk1"/>
                </a:solidFill>
                <a:latin typeface="Roboto"/>
                <a:ea typeface="Roboto"/>
                <a:cs typeface="Roboto"/>
                <a:sym typeface="Roboto"/>
              </a:rPr>
              <a:t> Technology. [</a:t>
            </a:r>
            <a:r>
              <a:rPr lang="pt-BR" sz="1050" dirty="0" err="1">
                <a:solidFill>
                  <a:schemeClr val="dk1"/>
                </a:solidFill>
                <a:latin typeface="Roboto"/>
                <a:ea typeface="Roboto"/>
                <a:cs typeface="Roboto"/>
                <a:sym typeface="Roboto"/>
              </a:rPr>
              <a:t>S.l</a:t>
            </a:r>
            <a:r>
              <a:rPr lang="pt-BR" sz="1050" dirty="0">
                <a:solidFill>
                  <a:schemeClr val="dk1"/>
                </a:solidFill>
                <a:latin typeface="Roboto"/>
                <a:ea typeface="Roboto"/>
                <a:cs typeface="Roboto"/>
                <a:sym typeface="Roboto"/>
              </a:rPr>
              <a:t>.]: Springer </a:t>
            </a:r>
            <a:r>
              <a:rPr lang="pt-BR" sz="1050" dirty="0" err="1">
                <a:solidFill>
                  <a:schemeClr val="dk1"/>
                </a:solidFill>
                <a:latin typeface="Roboto"/>
                <a:ea typeface="Roboto"/>
                <a:cs typeface="Roboto"/>
                <a:sym typeface="Roboto"/>
              </a:rPr>
              <a:t>International</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Publishing</a:t>
            </a:r>
            <a:r>
              <a:rPr lang="pt-BR" sz="1050" dirty="0">
                <a:solidFill>
                  <a:schemeClr val="dk1"/>
                </a:solidFill>
                <a:latin typeface="Roboto"/>
                <a:ea typeface="Roboto"/>
                <a:cs typeface="Roboto"/>
                <a:sym typeface="Roboto"/>
              </a:rPr>
              <a:t>, 2014. p. 199–214.</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CZAJA, S. J.; RUBERT, M. P. </a:t>
            </a:r>
            <a:r>
              <a:rPr lang="pt-BR" sz="1050" dirty="0" err="1">
                <a:solidFill>
                  <a:schemeClr val="dk1"/>
                </a:solidFill>
                <a:latin typeface="Roboto"/>
                <a:ea typeface="Roboto"/>
                <a:cs typeface="Roboto"/>
                <a:sym typeface="Roboto"/>
              </a:rPr>
              <a:t>Telecommunications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technology</a:t>
            </a:r>
            <a:r>
              <a:rPr lang="pt-BR" sz="1050" dirty="0">
                <a:solidFill>
                  <a:schemeClr val="dk1"/>
                </a:solidFill>
                <a:latin typeface="Roboto"/>
                <a:ea typeface="Roboto"/>
                <a:cs typeface="Roboto"/>
                <a:sym typeface="Roboto"/>
              </a:rPr>
              <a:t> as </a:t>
            </a:r>
            <a:r>
              <a:rPr lang="pt-BR" sz="1050" dirty="0" err="1">
                <a:solidFill>
                  <a:schemeClr val="dk1"/>
                </a:solidFill>
                <a:latin typeface="Roboto"/>
                <a:ea typeface="Roboto"/>
                <a:cs typeface="Roboto"/>
                <a:sym typeface="Roboto"/>
              </a:rPr>
              <a:t>an</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aid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to</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family</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caregivers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of</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persons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with</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dementia</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Psychosomatic</a:t>
            </a:r>
            <a:r>
              <a:rPr lang="pt-BR" sz="1050" dirty="0">
                <a:solidFill>
                  <a:schemeClr val="dk1"/>
                </a:solidFill>
                <a:latin typeface="Roboto"/>
                <a:ea typeface="Roboto"/>
                <a:cs typeface="Roboto"/>
                <a:sym typeface="Roboto"/>
              </a:rPr>
              <a:t> medicine, LWW, v. 64, </a:t>
            </a:r>
            <a:r>
              <a:rPr lang="pt-BR" sz="1050" dirty="0" err="1">
                <a:solidFill>
                  <a:schemeClr val="dk1"/>
                </a:solidFill>
                <a:latin typeface="Roboto"/>
                <a:ea typeface="Roboto"/>
                <a:cs typeface="Roboto"/>
                <a:sym typeface="Roboto"/>
              </a:rPr>
              <a:t>n</a:t>
            </a:r>
            <a:r>
              <a:rPr lang="pt-BR" sz="1050" dirty="0">
                <a:solidFill>
                  <a:schemeClr val="dk1"/>
                </a:solidFill>
                <a:latin typeface="Roboto"/>
                <a:ea typeface="Roboto"/>
                <a:cs typeface="Roboto"/>
                <a:sym typeface="Roboto"/>
              </a:rPr>
              <a:t>. 3, p. 469–476, 2002.</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DECUIR-GUNBY, J. T.; MARSHALL, P. L.; MCCULLOCH, A. W. </a:t>
            </a:r>
            <a:r>
              <a:rPr lang="pt-BR" sz="1050" dirty="0" err="1">
                <a:solidFill>
                  <a:schemeClr val="dk1"/>
                </a:solidFill>
                <a:latin typeface="Roboto"/>
                <a:ea typeface="Roboto"/>
                <a:cs typeface="Roboto"/>
                <a:sym typeface="Roboto"/>
              </a:rPr>
              <a:t>Developing</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using</a:t>
            </a:r>
            <a:r>
              <a:rPr lang="pt-BR" sz="1050" dirty="0">
                <a:solidFill>
                  <a:schemeClr val="dk1"/>
                </a:solidFill>
                <a:latin typeface="Roboto"/>
                <a:ea typeface="Roboto"/>
                <a:cs typeface="Roboto"/>
                <a:sym typeface="Roboto"/>
              </a:rPr>
              <a:t> a </a:t>
            </a:r>
            <a:r>
              <a:rPr lang="pt-BR" sz="1050" dirty="0" err="1">
                <a:solidFill>
                  <a:schemeClr val="dk1"/>
                </a:solidFill>
                <a:latin typeface="Roboto"/>
                <a:ea typeface="Roboto"/>
                <a:cs typeface="Roboto"/>
                <a:sym typeface="Roboto"/>
              </a:rPr>
              <a:t>codebook</a:t>
            </a:r>
            <a:r>
              <a:rPr lang="pt-BR" sz="1050" dirty="0">
                <a:solidFill>
                  <a:schemeClr val="dk1"/>
                </a:solidFill>
                <a:latin typeface="Roboto"/>
                <a:ea typeface="Roboto"/>
                <a:cs typeface="Roboto"/>
                <a:sym typeface="Roboto"/>
              </a:rPr>
              <a:t> for </a:t>
            </a:r>
            <a:r>
              <a:rPr lang="pt-BR" sz="1050" dirty="0" err="1">
                <a:solidFill>
                  <a:schemeClr val="dk1"/>
                </a:solidFill>
                <a:latin typeface="Roboto"/>
                <a:ea typeface="Roboto"/>
                <a:cs typeface="Roboto"/>
                <a:sym typeface="Roboto"/>
              </a:rPr>
              <a:t>the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analysis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of</a:t>
            </a:r>
            <a:r>
              <a:rPr lang="pt-BR" sz="1050" dirty="0">
                <a:solidFill>
                  <a:schemeClr val="dk1"/>
                </a:solidFill>
                <a:latin typeface="Roboto"/>
                <a:ea typeface="Roboto"/>
                <a:cs typeface="Roboto"/>
                <a:sym typeface="Roboto"/>
              </a:rPr>
              <a:t> interview data: </a:t>
            </a:r>
            <a:r>
              <a:rPr lang="pt-BR" sz="1050" dirty="0" err="1">
                <a:solidFill>
                  <a:schemeClr val="dk1"/>
                </a:solidFill>
                <a:latin typeface="Roboto"/>
                <a:ea typeface="Roboto"/>
                <a:cs typeface="Roboto"/>
                <a:sym typeface="Roboto"/>
              </a:rPr>
              <a:t>an</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example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from</a:t>
            </a:r>
            <a:r>
              <a:rPr lang="pt-BR" sz="1050" dirty="0">
                <a:solidFill>
                  <a:schemeClr val="dk1"/>
                </a:solidFill>
                <a:latin typeface="Roboto"/>
                <a:ea typeface="Roboto"/>
                <a:cs typeface="Roboto"/>
                <a:sym typeface="Roboto"/>
              </a:rPr>
              <a:t> a professional </a:t>
            </a:r>
            <a:r>
              <a:rPr lang="pt-BR" sz="1050" dirty="0" err="1">
                <a:solidFill>
                  <a:schemeClr val="dk1"/>
                </a:solidFill>
                <a:latin typeface="Roboto"/>
                <a:ea typeface="Roboto"/>
                <a:cs typeface="Roboto"/>
                <a:sym typeface="Roboto"/>
              </a:rPr>
              <a:t>development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research</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project</a:t>
            </a:r>
            <a:r>
              <a:rPr lang="pt-BR" sz="1050" dirty="0">
                <a:solidFill>
                  <a:schemeClr val="dk1"/>
                </a:solidFill>
                <a:latin typeface="Roboto"/>
                <a:ea typeface="Roboto"/>
                <a:cs typeface="Roboto"/>
                <a:sym typeface="Roboto"/>
              </a:rPr>
              <a:t>. Field </a:t>
            </a:r>
            <a:r>
              <a:rPr lang="pt-BR" sz="1050" dirty="0" err="1">
                <a:solidFill>
                  <a:schemeClr val="dk1"/>
                </a:solidFill>
                <a:latin typeface="Roboto"/>
                <a:ea typeface="Roboto"/>
                <a:cs typeface="Roboto"/>
                <a:sym typeface="Roboto"/>
              </a:rPr>
              <a:t>Methods</a:t>
            </a:r>
            <a:r>
              <a:rPr lang="pt-BR" sz="1050" dirty="0">
                <a:solidFill>
                  <a:schemeClr val="dk1"/>
                </a:solidFill>
                <a:latin typeface="Roboto"/>
                <a:ea typeface="Roboto"/>
                <a:cs typeface="Roboto"/>
                <a:sym typeface="Roboto"/>
              </a:rPr>
              <a:t>, SAGE </a:t>
            </a:r>
            <a:r>
              <a:rPr lang="pt-BR" sz="1050" dirty="0" err="1">
                <a:solidFill>
                  <a:schemeClr val="dk1"/>
                </a:solidFill>
                <a:latin typeface="Roboto"/>
                <a:ea typeface="Roboto"/>
                <a:cs typeface="Roboto"/>
                <a:sym typeface="Roboto"/>
              </a:rPr>
              <a:t>Publications</a:t>
            </a:r>
            <a:r>
              <a:rPr lang="pt-BR" sz="1050" dirty="0">
                <a:solidFill>
                  <a:schemeClr val="dk1"/>
                </a:solidFill>
                <a:latin typeface="Roboto"/>
                <a:ea typeface="Roboto"/>
                <a:cs typeface="Roboto"/>
                <a:sym typeface="Roboto"/>
              </a:rPr>
              <a:t>, v. 23, </a:t>
            </a:r>
            <a:r>
              <a:rPr lang="pt-BR" sz="1050" dirty="0" err="1">
                <a:solidFill>
                  <a:schemeClr val="dk1"/>
                </a:solidFill>
                <a:latin typeface="Roboto"/>
                <a:ea typeface="Roboto"/>
                <a:cs typeface="Roboto"/>
                <a:sym typeface="Roboto"/>
              </a:rPr>
              <a:t>n</a:t>
            </a:r>
            <a:r>
              <a:rPr lang="pt-BR" sz="1050" dirty="0">
                <a:solidFill>
                  <a:schemeClr val="dk1"/>
                </a:solidFill>
                <a:latin typeface="Roboto"/>
                <a:ea typeface="Roboto"/>
                <a:cs typeface="Roboto"/>
                <a:sym typeface="Roboto"/>
              </a:rPr>
              <a:t>. 2, p. 136–155, 2011. Citado na página 43.</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FUKS, H.; RAPOSO, A. B.; GEROSA, M. A.; LUCENA, C. J. P. Do modelo de colaboração 3c à engenharia de </a:t>
            </a:r>
            <a:r>
              <a:rPr lang="pt-BR" sz="1050" dirty="0" err="1">
                <a:solidFill>
                  <a:schemeClr val="dk1"/>
                </a:solidFill>
                <a:latin typeface="Roboto"/>
                <a:ea typeface="Roboto"/>
                <a:cs typeface="Roboto"/>
                <a:sym typeface="Roboto"/>
              </a:rPr>
              <a:t>groupware</a:t>
            </a:r>
            <a:r>
              <a:rPr lang="pt-BR" sz="1050" dirty="0">
                <a:solidFill>
                  <a:schemeClr val="dk1"/>
                </a:solidFill>
                <a:latin typeface="Roboto"/>
                <a:ea typeface="Roboto"/>
                <a:cs typeface="Roboto"/>
                <a:sym typeface="Roboto"/>
              </a:rPr>
              <a:t>. Simpósio Brasileiro de Sistemas Multimídia e Web–</a:t>
            </a:r>
            <a:r>
              <a:rPr lang="pt-BR" sz="1050" dirty="0" err="1">
                <a:solidFill>
                  <a:schemeClr val="dk1"/>
                </a:solidFill>
                <a:latin typeface="Roboto"/>
                <a:ea typeface="Roboto"/>
                <a:cs typeface="Roboto"/>
                <a:sym typeface="Roboto"/>
              </a:rPr>
              <a:t>Webmidia</a:t>
            </a:r>
            <a:r>
              <a:rPr lang="pt-BR" sz="1050" dirty="0">
                <a:solidFill>
                  <a:schemeClr val="dk1"/>
                </a:solidFill>
                <a:latin typeface="Roboto"/>
                <a:ea typeface="Roboto"/>
                <a:cs typeface="Roboto"/>
                <a:sym typeface="Roboto"/>
              </a:rPr>
              <a:t>, p. 0–8, 2003. Citado 2 vezes nas páginas 32 e 33.</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HASSENZAHL, M.; BURMESTER, M.; KOLLER, F. </a:t>
            </a:r>
            <a:r>
              <a:rPr lang="pt-BR" sz="1050" dirty="0" err="1">
                <a:solidFill>
                  <a:schemeClr val="dk1"/>
                </a:solidFill>
                <a:latin typeface="Roboto"/>
                <a:ea typeface="Roboto"/>
                <a:cs typeface="Roboto"/>
                <a:sym typeface="Roboto"/>
              </a:rPr>
              <a:t>Attrakdiff</a:t>
            </a:r>
            <a:r>
              <a:rPr lang="pt-BR" sz="1050" dirty="0">
                <a:solidFill>
                  <a:schemeClr val="dk1"/>
                </a:solidFill>
                <a:latin typeface="Roboto"/>
                <a:ea typeface="Roboto"/>
                <a:cs typeface="Roboto"/>
                <a:sym typeface="Roboto"/>
              </a:rPr>
              <a:t>: A </a:t>
            </a:r>
            <a:r>
              <a:rPr lang="pt-BR" sz="1050" dirty="0" err="1">
                <a:solidFill>
                  <a:schemeClr val="dk1"/>
                </a:solidFill>
                <a:latin typeface="Roboto"/>
                <a:ea typeface="Roboto"/>
                <a:cs typeface="Roboto"/>
                <a:sym typeface="Roboto"/>
              </a:rPr>
              <a:t>questionnaire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to</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measure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perceived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hedonic</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pragmatic</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quality</a:t>
            </a:r>
            <a:r>
              <a:rPr lang="pt-BR" sz="1050" dirty="0">
                <a:solidFill>
                  <a:schemeClr val="dk1"/>
                </a:solidFill>
                <a:latin typeface="Roboto"/>
                <a:ea typeface="Roboto"/>
                <a:cs typeface="Roboto"/>
                <a:sym typeface="Roboto"/>
              </a:rPr>
              <a:t>. In: </a:t>
            </a:r>
            <a:r>
              <a:rPr lang="pt-BR" sz="1050" dirty="0" err="1">
                <a:solidFill>
                  <a:schemeClr val="dk1"/>
                </a:solidFill>
                <a:latin typeface="Roboto"/>
                <a:ea typeface="Roboto"/>
                <a:cs typeface="Roboto"/>
                <a:sym typeface="Roboto"/>
              </a:rPr>
              <a:t>Mensch</a:t>
            </a:r>
            <a:r>
              <a:rPr lang="pt-BR" sz="1050" dirty="0">
                <a:solidFill>
                  <a:schemeClr val="dk1"/>
                </a:solidFill>
                <a:latin typeface="Roboto"/>
                <a:ea typeface="Roboto"/>
                <a:cs typeface="Roboto"/>
                <a:sym typeface="Roboto"/>
              </a:rPr>
              <a:t> &amp; Computer. [</a:t>
            </a:r>
            <a:r>
              <a:rPr lang="pt-BR" sz="1050" dirty="0" err="1">
                <a:solidFill>
                  <a:schemeClr val="dk1"/>
                </a:solidFill>
                <a:latin typeface="Roboto"/>
                <a:ea typeface="Roboto"/>
                <a:cs typeface="Roboto"/>
                <a:sym typeface="Roboto"/>
              </a:rPr>
              <a:t>S.l</a:t>
            </a:r>
            <a:r>
              <a:rPr lang="pt-BR" sz="1050" dirty="0">
                <a:solidFill>
                  <a:schemeClr val="dk1"/>
                </a:solidFill>
                <a:latin typeface="Roboto"/>
                <a:ea typeface="Roboto"/>
                <a:cs typeface="Roboto"/>
                <a:sym typeface="Roboto"/>
              </a:rPr>
              <a:t>.: s.n.], 2003. p. 187–196. Citado na página 73.</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HORITA, F. E.; ASSIS, L. F.; CASTANHARI, R. E.; ISOTANI, S.; CRUZ, W. M.; ALBUQUERQUE, J. P. de. A </a:t>
            </a:r>
            <a:r>
              <a:rPr lang="pt-BR" sz="1050" dirty="0" err="1">
                <a:solidFill>
                  <a:schemeClr val="dk1"/>
                </a:solidFill>
                <a:latin typeface="Roboto"/>
                <a:ea typeface="Roboto"/>
                <a:cs typeface="Roboto"/>
                <a:sym typeface="Roboto"/>
              </a:rPr>
              <a:t>gamification-based</a:t>
            </a:r>
            <a:r>
              <a:rPr lang="pt-BR" sz="1050" dirty="0">
                <a:solidFill>
                  <a:schemeClr val="dk1"/>
                </a:solidFill>
                <a:latin typeface="Roboto"/>
                <a:ea typeface="Roboto"/>
                <a:cs typeface="Roboto"/>
                <a:sym typeface="Roboto"/>
              </a:rPr>
              <a:t> social </a:t>
            </a:r>
            <a:r>
              <a:rPr lang="pt-BR" sz="1050" dirty="0" err="1">
                <a:solidFill>
                  <a:schemeClr val="dk1"/>
                </a:solidFill>
                <a:latin typeface="Roboto"/>
                <a:ea typeface="Roboto"/>
                <a:cs typeface="Roboto"/>
                <a:sym typeface="Roboto"/>
              </a:rPr>
              <a:t>collaborative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architecture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to</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increase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resilience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against</a:t>
            </a:r>
            <a:r>
              <a:rPr lang="pt-BR" sz="1050" dirty="0">
                <a:solidFill>
                  <a:schemeClr val="dk1"/>
                </a:solidFill>
                <a:latin typeface="Roboto"/>
                <a:ea typeface="Roboto"/>
                <a:cs typeface="Roboto"/>
                <a:sym typeface="Roboto"/>
              </a:rPr>
              <a:t> natural </a:t>
            </a:r>
            <a:r>
              <a:rPr lang="pt-BR" sz="1050" dirty="0" err="1">
                <a:solidFill>
                  <a:schemeClr val="dk1"/>
                </a:solidFill>
                <a:latin typeface="Roboto"/>
                <a:ea typeface="Roboto"/>
                <a:cs typeface="Roboto"/>
                <a:sym typeface="Roboto"/>
              </a:rPr>
              <a:t>disasters</a:t>
            </a:r>
            <a:r>
              <a:rPr lang="pt-BR" sz="1050" dirty="0">
                <a:solidFill>
                  <a:schemeClr val="dk1"/>
                </a:solidFill>
                <a:latin typeface="Roboto"/>
                <a:ea typeface="Roboto"/>
                <a:cs typeface="Roboto"/>
                <a:sym typeface="Roboto"/>
              </a:rPr>
              <a:t>. In: . [</a:t>
            </a:r>
            <a:r>
              <a:rPr lang="pt-BR" sz="1050" dirty="0" err="1">
                <a:solidFill>
                  <a:schemeClr val="dk1"/>
                </a:solidFill>
                <a:latin typeface="Roboto"/>
                <a:ea typeface="Roboto"/>
                <a:cs typeface="Roboto"/>
                <a:sym typeface="Roboto"/>
              </a:rPr>
              <a:t>S.l</a:t>
            </a:r>
            <a:r>
              <a:rPr lang="pt-BR" sz="1050" dirty="0">
                <a:solidFill>
                  <a:schemeClr val="dk1"/>
                </a:solidFill>
                <a:latin typeface="Roboto"/>
                <a:ea typeface="Roboto"/>
                <a:cs typeface="Roboto"/>
                <a:sym typeface="Roboto"/>
              </a:rPr>
              <a:t>.: s.n.], 2014. p. 399–410.</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IBGE, I. B. de Geografia e E. Censo Demográfico 2000: Características da população e domicílio. 2000. Disponível em: &lt;</a:t>
            </a:r>
            <a:r>
              <a:rPr lang="pt-BR" sz="1050" dirty="0" err="1">
                <a:solidFill>
                  <a:schemeClr val="dk1"/>
                </a:solidFill>
                <a:latin typeface="Roboto"/>
                <a:ea typeface="Roboto"/>
                <a:cs typeface="Roboto"/>
                <a:sym typeface="Roboto"/>
              </a:rPr>
              <a:t>http</a:t>
            </a:r>
            <a:r>
              <a:rPr lang="pt-BR" sz="1050" dirty="0">
                <a:solidFill>
                  <a:schemeClr val="dk1"/>
                </a:solidFill>
                <a:latin typeface="Roboto"/>
                <a:ea typeface="Roboto"/>
                <a:cs typeface="Roboto"/>
                <a:sym typeface="Roboto"/>
              </a:rPr>
              <a:t>://</a:t>
            </a:r>
            <a:r>
              <a:rPr lang="pt-BR" sz="1050" dirty="0" err="1">
                <a:solidFill>
                  <a:schemeClr val="dk1"/>
                </a:solidFill>
                <a:latin typeface="Roboto"/>
                <a:ea typeface="Roboto"/>
                <a:cs typeface="Roboto"/>
                <a:sym typeface="Roboto"/>
              </a:rPr>
              <a:t>www.ibge.gov.br</a:t>
            </a:r>
            <a:r>
              <a:rPr lang="pt-BR" sz="1050" dirty="0">
                <a:solidFill>
                  <a:schemeClr val="dk1"/>
                </a:solidFill>
                <a:latin typeface="Roboto"/>
                <a:ea typeface="Roboto"/>
                <a:cs typeface="Roboto"/>
                <a:sym typeface="Roboto"/>
              </a:rPr>
              <a:t>/censo/&gt;. Acesso em: 25/11/2015. Citado na página 23.</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KINNEY, J. M.; KART, C. S.; MURDOCH, L. D.; CONLEY, C. J. </a:t>
            </a:r>
            <a:r>
              <a:rPr lang="pt-BR" sz="1050" dirty="0" err="1">
                <a:solidFill>
                  <a:schemeClr val="dk1"/>
                </a:solidFill>
                <a:latin typeface="Roboto"/>
                <a:ea typeface="Roboto"/>
                <a:cs typeface="Roboto"/>
                <a:sym typeface="Roboto"/>
              </a:rPr>
              <a:t>Striving</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to</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provide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safety</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assistance</a:t>
            </a:r>
            <a:r>
              <a:rPr lang="pt-BR" sz="1050" dirty="0">
                <a:solidFill>
                  <a:schemeClr val="dk1"/>
                </a:solidFill>
                <a:latin typeface="Roboto"/>
                <a:ea typeface="Roboto"/>
                <a:cs typeface="Roboto"/>
                <a:sym typeface="Roboto"/>
              </a:rPr>
              <a:t> for </a:t>
            </a:r>
            <a:r>
              <a:rPr lang="pt-BR" sz="1050" dirty="0" err="1">
                <a:solidFill>
                  <a:schemeClr val="dk1"/>
                </a:solidFill>
                <a:latin typeface="Roboto"/>
                <a:ea typeface="Roboto"/>
                <a:cs typeface="Roboto"/>
                <a:sym typeface="Roboto"/>
              </a:rPr>
              <a:t>families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of</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elders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the</a:t>
            </a:r>
            <a:r>
              <a:rPr lang="pt-BR" sz="1050" dirty="0">
                <a:solidFill>
                  <a:schemeClr val="dk1"/>
                </a:solidFill>
                <a:latin typeface="Roboto"/>
                <a:ea typeface="Roboto"/>
                <a:cs typeface="Roboto"/>
                <a:sym typeface="Roboto"/>
              </a:rPr>
              <a:t> safe </a:t>
            </a:r>
            <a:r>
              <a:rPr lang="pt-BR" sz="1050" dirty="0" err="1">
                <a:solidFill>
                  <a:schemeClr val="dk1"/>
                </a:solidFill>
                <a:latin typeface="Roboto"/>
                <a:ea typeface="Roboto"/>
                <a:cs typeface="Roboto"/>
                <a:sym typeface="Roboto"/>
              </a:rPr>
              <a:t>house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project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Dementia</a:t>
            </a:r>
            <a:r>
              <a:rPr lang="pt-BR" sz="1050" dirty="0">
                <a:solidFill>
                  <a:schemeClr val="dk1"/>
                </a:solidFill>
                <a:latin typeface="Roboto"/>
                <a:ea typeface="Roboto"/>
                <a:cs typeface="Roboto"/>
                <a:sym typeface="Roboto"/>
              </a:rPr>
              <a:t>, SAGE </a:t>
            </a:r>
            <a:r>
              <a:rPr lang="pt-BR" sz="1050" dirty="0" err="1">
                <a:solidFill>
                  <a:schemeClr val="dk1"/>
                </a:solidFill>
                <a:latin typeface="Roboto"/>
                <a:ea typeface="Roboto"/>
                <a:cs typeface="Roboto"/>
                <a:sym typeface="Roboto"/>
              </a:rPr>
              <a:t>Publications</a:t>
            </a:r>
            <a:r>
              <a:rPr lang="pt-BR" sz="1050" dirty="0">
                <a:solidFill>
                  <a:schemeClr val="dk1"/>
                </a:solidFill>
                <a:latin typeface="Roboto"/>
                <a:ea typeface="Roboto"/>
                <a:cs typeface="Roboto"/>
                <a:sym typeface="Roboto"/>
              </a:rPr>
              <a:t>, v. 3, </a:t>
            </a:r>
            <a:r>
              <a:rPr lang="pt-BR" sz="1050" dirty="0" err="1">
                <a:solidFill>
                  <a:schemeClr val="dk1"/>
                </a:solidFill>
                <a:latin typeface="Roboto"/>
                <a:ea typeface="Roboto"/>
                <a:cs typeface="Roboto"/>
                <a:sym typeface="Roboto"/>
              </a:rPr>
              <a:t>n</a:t>
            </a:r>
            <a:r>
              <a:rPr lang="pt-BR" sz="1050" dirty="0">
                <a:solidFill>
                  <a:schemeClr val="dk1"/>
                </a:solidFill>
                <a:latin typeface="Roboto"/>
                <a:ea typeface="Roboto"/>
                <a:cs typeface="Roboto"/>
                <a:sym typeface="Roboto"/>
              </a:rPr>
              <a:t>. 3, p. 351–370, 2004.</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MANGERA, A.; MARZO, A.; HERON, N.; FERNANDO, D.; HAMEED, </a:t>
            </a:r>
            <a:r>
              <a:rPr lang="pt-BR" sz="1050" dirty="0" err="1">
                <a:solidFill>
                  <a:schemeClr val="dk1"/>
                </a:solidFill>
                <a:latin typeface="Roboto"/>
                <a:ea typeface="Roboto"/>
                <a:cs typeface="Roboto"/>
                <a:sym typeface="Roboto"/>
              </a:rPr>
              <a:t>K</a:t>
            </a:r>
            <a:r>
              <a:rPr lang="pt-BR" sz="1050" dirty="0">
                <a:solidFill>
                  <a:schemeClr val="dk1"/>
                </a:solidFill>
                <a:latin typeface="Roboto"/>
                <a:ea typeface="Roboto"/>
                <a:cs typeface="Roboto"/>
                <a:sym typeface="Roboto"/>
              </a:rPr>
              <a:t>.; SOLIMAN, A.-H. A.; BRADLEY, M.; HOSKING, I.; ABDEL-MAGUID, M.; LEVERMORE, M.; TINDALE, W. B.; CHAPPLE, C. </a:t>
            </a:r>
            <a:r>
              <a:rPr lang="pt-BR" sz="1050" dirty="0" err="1">
                <a:solidFill>
                  <a:schemeClr val="dk1"/>
                </a:solidFill>
                <a:latin typeface="Roboto"/>
                <a:ea typeface="Roboto"/>
                <a:cs typeface="Roboto"/>
                <a:sym typeface="Roboto"/>
              </a:rPr>
              <a:t>Development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of</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two</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electronic</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bladder</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diaries</a:t>
            </a:r>
            <a:r>
              <a:rPr lang="pt-BR" sz="1050" dirty="0">
                <a:solidFill>
                  <a:schemeClr val="dk1"/>
                </a:solidFill>
                <a:latin typeface="Roboto"/>
                <a:ea typeface="Roboto"/>
                <a:cs typeface="Roboto"/>
                <a:sym typeface="Roboto"/>
              </a:rPr>
              <a:t>: A </a:t>
            </a:r>
            <a:r>
              <a:rPr lang="pt-BR" sz="1050" dirty="0" err="1">
                <a:solidFill>
                  <a:schemeClr val="dk1"/>
                </a:solidFill>
                <a:latin typeface="Roboto"/>
                <a:ea typeface="Roboto"/>
                <a:cs typeface="Roboto"/>
                <a:sym typeface="Roboto"/>
              </a:rPr>
              <a:t>patient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healthcare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professionals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pilot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study</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Neurourology</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Urodynamics</a:t>
            </a:r>
            <a:r>
              <a:rPr lang="pt-BR" sz="1050" dirty="0">
                <a:solidFill>
                  <a:schemeClr val="dk1"/>
                </a:solidFill>
                <a:latin typeface="Roboto"/>
                <a:ea typeface="Roboto"/>
                <a:cs typeface="Roboto"/>
                <a:sym typeface="Roboto"/>
              </a:rPr>
              <a:t>, v. 33, </a:t>
            </a:r>
            <a:r>
              <a:rPr lang="pt-BR" sz="1050" dirty="0" err="1">
                <a:solidFill>
                  <a:schemeClr val="dk1"/>
                </a:solidFill>
                <a:latin typeface="Roboto"/>
                <a:ea typeface="Roboto"/>
                <a:cs typeface="Roboto"/>
                <a:sym typeface="Roboto"/>
              </a:rPr>
              <a:t>n</a:t>
            </a:r>
            <a:r>
              <a:rPr lang="pt-BR" sz="1050" dirty="0">
                <a:solidFill>
                  <a:schemeClr val="dk1"/>
                </a:solidFill>
                <a:latin typeface="Roboto"/>
                <a:ea typeface="Roboto"/>
                <a:cs typeface="Roboto"/>
                <a:sym typeface="Roboto"/>
              </a:rPr>
              <a:t>. 7, p. 1101–1109, </a:t>
            </a:r>
            <a:r>
              <a:rPr lang="pt-BR" sz="1050" dirty="0" err="1">
                <a:solidFill>
                  <a:schemeClr val="dk1"/>
                </a:solidFill>
                <a:latin typeface="Roboto"/>
                <a:ea typeface="Roboto"/>
                <a:cs typeface="Roboto"/>
                <a:sym typeface="Roboto"/>
              </a:rPr>
              <a:t>sep</a:t>
            </a:r>
            <a:r>
              <a:rPr lang="pt-BR" sz="1050" dirty="0">
                <a:solidFill>
                  <a:schemeClr val="dk1"/>
                </a:solidFill>
                <a:latin typeface="Roboto"/>
                <a:ea typeface="Roboto"/>
                <a:cs typeface="Roboto"/>
                <a:sym typeface="Roboto"/>
              </a:rPr>
              <a:t> 2014. ISSN 07332467.</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NATIONS, U. World </a:t>
            </a:r>
            <a:r>
              <a:rPr lang="pt-BR" sz="1050" dirty="0" err="1">
                <a:solidFill>
                  <a:schemeClr val="dk1"/>
                </a:solidFill>
                <a:latin typeface="Roboto"/>
                <a:ea typeface="Roboto"/>
                <a:cs typeface="Roboto"/>
                <a:sym typeface="Roboto"/>
              </a:rPr>
              <a:t>population</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ageing</a:t>
            </a:r>
            <a:r>
              <a:rPr lang="pt-BR" sz="1050" dirty="0">
                <a:solidFill>
                  <a:schemeClr val="dk1"/>
                </a:solidFill>
                <a:latin typeface="Roboto"/>
                <a:ea typeface="Roboto"/>
                <a:cs typeface="Roboto"/>
                <a:sym typeface="Roboto"/>
              </a:rPr>
              <a:t> 2013. </a:t>
            </a:r>
            <a:r>
              <a:rPr lang="pt-BR" sz="1050" dirty="0" err="1">
                <a:solidFill>
                  <a:schemeClr val="dk1"/>
                </a:solidFill>
                <a:latin typeface="Roboto"/>
                <a:ea typeface="Roboto"/>
                <a:cs typeface="Roboto"/>
                <a:sym typeface="Roboto"/>
              </a:rPr>
              <a:t>Department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of</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Economic</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and</a:t>
            </a:r>
            <a:r>
              <a:rPr lang="pt-BR" sz="1050" dirty="0">
                <a:solidFill>
                  <a:schemeClr val="dk1"/>
                </a:solidFill>
                <a:latin typeface="Roboto"/>
                <a:ea typeface="Roboto"/>
                <a:cs typeface="Roboto"/>
                <a:sym typeface="Roboto"/>
              </a:rPr>
              <a:t> Social </a:t>
            </a:r>
            <a:r>
              <a:rPr lang="pt-BR" sz="1050" dirty="0" err="1">
                <a:solidFill>
                  <a:schemeClr val="dk1"/>
                </a:solidFill>
                <a:latin typeface="Roboto"/>
                <a:ea typeface="Roboto"/>
                <a:cs typeface="Roboto"/>
                <a:sym typeface="Roboto"/>
              </a:rPr>
              <a:t>Affairs</a:t>
            </a:r>
            <a:r>
              <a:rPr lang="pt-BR" sz="1050" dirty="0">
                <a:solidFill>
                  <a:schemeClr val="dk1"/>
                </a:solidFill>
                <a:latin typeface="Roboto"/>
                <a:ea typeface="Roboto"/>
                <a:cs typeface="Roboto"/>
                <a:sym typeface="Roboto"/>
              </a:rPr>
              <a:t> PD, 2013. Citado na página 23.</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NEWMAN, B.; NEWMAN, P. </a:t>
            </a:r>
            <a:r>
              <a:rPr lang="pt-BR" sz="1050" dirty="0" err="1">
                <a:solidFill>
                  <a:schemeClr val="dk1"/>
                </a:solidFill>
                <a:latin typeface="Roboto"/>
                <a:ea typeface="Roboto"/>
                <a:cs typeface="Roboto"/>
                <a:sym typeface="Roboto"/>
              </a:rPr>
              <a:t>Development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through</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life</a:t>
            </a:r>
            <a:r>
              <a:rPr lang="pt-BR" sz="1050" dirty="0">
                <a:solidFill>
                  <a:schemeClr val="dk1"/>
                </a:solidFill>
                <a:latin typeface="Roboto"/>
                <a:ea typeface="Roboto"/>
                <a:cs typeface="Roboto"/>
                <a:sym typeface="Roboto"/>
              </a:rPr>
              <a:t>: A </a:t>
            </a:r>
            <a:r>
              <a:rPr lang="pt-BR" sz="1050" dirty="0" err="1">
                <a:solidFill>
                  <a:schemeClr val="dk1"/>
                </a:solidFill>
                <a:latin typeface="Roboto"/>
                <a:ea typeface="Roboto"/>
                <a:cs typeface="Roboto"/>
                <a:sym typeface="Roboto"/>
              </a:rPr>
              <a:t>psychosocial</a:t>
            </a:r>
            <a:r>
              <a:rPr lang="pt-BR" sz="1050" dirty="0">
                <a:solidFill>
                  <a:schemeClr val="dk1"/>
                </a:solidFill>
                <a:latin typeface="Roboto"/>
                <a:ea typeface="Roboto"/>
                <a:cs typeface="Roboto"/>
                <a:sym typeface="Roboto"/>
              </a:rPr>
              <a:t> approach. [</a:t>
            </a:r>
            <a:r>
              <a:rPr lang="pt-BR" sz="1050" dirty="0" err="1">
                <a:solidFill>
                  <a:schemeClr val="dk1"/>
                </a:solidFill>
                <a:latin typeface="Roboto"/>
                <a:ea typeface="Roboto"/>
                <a:cs typeface="Roboto"/>
                <a:sym typeface="Roboto"/>
              </a:rPr>
              <a:t>S.l</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Cengage</a:t>
            </a:r>
            <a:r>
              <a:rPr lang="pt-BR" sz="1050" dirty="0">
                <a:solidFill>
                  <a:schemeClr val="dk1"/>
                </a:solidFill>
                <a:latin typeface="Roboto"/>
                <a:ea typeface="Roboto"/>
                <a:cs typeface="Roboto"/>
                <a:sym typeface="Roboto"/>
              </a:rPr>
              <a:t> Learning, 2014. Citado na página 23.</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REIS, H. M.; ISOTANI, S.; BRANDÃO, L. O.; CRUZ, W. M.; BRANDÃO, A. A.; FILHO, R. R. Concepção de uma família de gestos para construção de objetos geométricos e sua utilização em um sistema de geometria interativa para dispositivos móveis: </a:t>
            </a:r>
            <a:r>
              <a:rPr lang="pt-BR" sz="1050" dirty="0" err="1">
                <a:solidFill>
                  <a:schemeClr val="dk1"/>
                </a:solidFill>
                <a:latin typeface="Roboto"/>
                <a:ea typeface="Roboto"/>
                <a:cs typeface="Roboto"/>
                <a:sym typeface="Roboto"/>
              </a:rPr>
              <a:t>Geotouch</a:t>
            </a:r>
            <a:r>
              <a:rPr lang="pt-BR" sz="1050" dirty="0">
                <a:solidFill>
                  <a:schemeClr val="dk1"/>
                </a:solidFill>
                <a:latin typeface="Roboto"/>
                <a:ea typeface="Roboto"/>
                <a:cs typeface="Roboto"/>
                <a:sym typeface="Roboto"/>
              </a:rPr>
              <a:t>. In: . [</a:t>
            </a:r>
            <a:r>
              <a:rPr lang="pt-BR" sz="1050" dirty="0" err="1">
                <a:solidFill>
                  <a:schemeClr val="dk1"/>
                </a:solidFill>
                <a:latin typeface="Roboto"/>
                <a:ea typeface="Roboto"/>
                <a:cs typeface="Roboto"/>
                <a:sym typeface="Roboto"/>
              </a:rPr>
              <a:t>S.l</a:t>
            </a:r>
            <a:r>
              <a:rPr lang="pt-BR" sz="1050" dirty="0">
                <a:solidFill>
                  <a:schemeClr val="dk1"/>
                </a:solidFill>
                <a:latin typeface="Roboto"/>
                <a:ea typeface="Roboto"/>
                <a:cs typeface="Roboto"/>
                <a:sym typeface="Roboto"/>
              </a:rPr>
              <a:t>.: s.n.], 2015. v. 23, </a:t>
            </a:r>
            <a:r>
              <a:rPr lang="pt-BR" sz="1050" dirty="0" err="1">
                <a:solidFill>
                  <a:schemeClr val="dk1"/>
                </a:solidFill>
                <a:latin typeface="Roboto"/>
                <a:ea typeface="Roboto"/>
                <a:cs typeface="Roboto"/>
                <a:sym typeface="Roboto"/>
              </a:rPr>
              <a:t>n</a:t>
            </a:r>
            <a:r>
              <a:rPr lang="pt-BR" sz="1050" dirty="0">
                <a:solidFill>
                  <a:schemeClr val="dk1"/>
                </a:solidFill>
                <a:latin typeface="Roboto"/>
                <a:ea typeface="Roboto"/>
                <a:cs typeface="Roboto"/>
                <a:sym typeface="Roboto"/>
              </a:rPr>
              <a:t>. 02, p. 206.</a:t>
            </a:r>
          </a:p>
          <a:p>
            <a:pPr marL="342900" lvl="0" indent="-279400">
              <a:buClr>
                <a:schemeClr val="dk1"/>
              </a:buClr>
              <a:buSzPct val="100000"/>
              <a:buFont typeface="Arial"/>
              <a:buChar char="•"/>
            </a:pPr>
            <a:r>
              <a:rPr lang="pt-BR" sz="1050" dirty="0">
                <a:solidFill>
                  <a:schemeClr val="dk1"/>
                </a:solidFill>
                <a:latin typeface="Roboto"/>
                <a:ea typeface="Roboto"/>
                <a:cs typeface="Roboto"/>
                <a:sym typeface="Roboto"/>
              </a:rPr>
              <a:t>STONE, A. a.; SHIFFMAN, S.; SCHWARTZ, J. E.; BRODERICK, J. E.; HUFFORD, M. R. </a:t>
            </a:r>
            <a:r>
              <a:rPr lang="pt-BR" sz="1050" dirty="0" err="1">
                <a:solidFill>
                  <a:schemeClr val="dk1"/>
                </a:solidFill>
                <a:latin typeface="Roboto"/>
                <a:ea typeface="Roboto"/>
                <a:cs typeface="Roboto"/>
                <a:sym typeface="Roboto"/>
              </a:rPr>
              <a:t>Patient</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compliance</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with</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paper</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and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electronic</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diaries</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Controlled</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Clinical</a:t>
            </a:r>
            <a:r>
              <a:rPr lang="pt-BR" sz="1050" dirty="0">
                <a:solidFill>
                  <a:schemeClr val="dk1"/>
                </a:solidFill>
                <a:latin typeface="Roboto"/>
                <a:ea typeface="Roboto"/>
                <a:cs typeface="Roboto"/>
                <a:sym typeface="Roboto"/>
              </a:rPr>
              <a:t> </a:t>
            </a:r>
            <a:r>
              <a:rPr lang="pt-BR" sz="1050" dirty="0" err="1">
                <a:solidFill>
                  <a:schemeClr val="dk1"/>
                </a:solidFill>
                <a:latin typeface="Roboto"/>
                <a:ea typeface="Roboto"/>
                <a:cs typeface="Roboto"/>
                <a:sym typeface="Roboto"/>
              </a:rPr>
              <a:t>Trials</a:t>
            </a:r>
            <a:r>
              <a:rPr lang="pt-BR" sz="1050" dirty="0">
                <a:solidFill>
                  <a:schemeClr val="dk1"/>
                </a:solidFill>
                <a:latin typeface="Roboto"/>
                <a:ea typeface="Roboto"/>
                <a:cs typeface="Roboto"/>
                <a:sym typeface="Roboto"/>
              </a:rPr>
              <a:t>, v. 24, </a:t>
            </a:r>
            <a:r>
              <a:rPr lang="pt-BR" sz="1050" dirty="0" err="1">
                <a:solidFill>
                  <a:schemeClr val="dk1"/>
                </a:solidFill>
                <a:latin typeface="Roboto"/>
                <a:ea typeface="Roboto"/>
                <a:cs typeface="Roboto"/>
                <a:sym typeface="Roboto"/>
              </a:rPr>
              <a:t>n</a:t>
            </a:r>
            <a:r>
              <a:rPr lang="pt-BR" sz="1050" dirty="0">
                <a:solidFill>
                  <a:schemeClr val="dk1"/>
                </a:solidFill>
                <a:latin typeface="Roboto"/>
                <a:ea typeface="Roboto"/>
                <a:cs typeface="Roboto"/>
                <a:sym typeface="Roboto"/>
              </a:rPr>
              <a:t>. 2, p. 182–199, 2003. ISSN 01972456.</a:t>
            </a:r>
          </a:p>
        </p:txBody>
      </p:sp>
      <p:sp>
        <p:nvSpPr>
          <p:cNvPr id="5" name="Title 4"/>
          <p:cNvSpPr>
            <a:spLocks noGrp="1"/>
          </p:cNvSpPr>
          <p:nvPr>
            <p:ph type="title"/>
          </p:nvPr>
        </p:nvSpPr>
        <p:spPr/>
        <p:txBody>
          <a:bodyPr/>
          <a:lstStyle/>
          <a:p>
            <a:r>
              <a:rPr lang="pt-BR" dirty="0"/>
              <a:t>Referências Bibliográficas</a:t>
            </a:r>
          </a:p>
        </p:txBody>
      </p:sp>
    </p:spTree>
    <p:extLst>
      <p:ext uri="{BB962C8B-B14F-4D97-AF65-F5344CB8AC3E}">
        <p14:creationId xmlns:p14="http://schemas.microsoft.com/office/powerpoint/2010/main" val="3459805027"/>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6" name="Slide Number Placeholder 5"/>
          <p:cNvSpPr>
            <a:spLocks noGrp="1"/>
          </p:cNvSpPr>
          <p:nvPr>
            <p:ph type="sldNum" sz="quarter" idx="12"/>
          </p:nvPr>
        </p:nvSpPr>
        <p:spPr/>
        <p:txBody>
          <a:bodyPr/>
          <a:lstStyle/>
          <a:p>
            <a:fld id="{25CC690E-9AFB-0E40-9181-2961D0C5BBC7}" type="slidenum">
              <a:rPr lang="pt-BR" smtClean="0"/>
              <a:t>45</a:t>
            </a:fld>
            <a:endParaRPr lang="pt-BR"/>
          </a:p>
        </p:txBody>
      </p:sp>
      <p:sp>
        <p:nvSpPr>
          <p:cNvPr id="10" name="Rectangle 9"/>
          <p:cNvSpPr/>
          <p:nvPr/>
        </p:nvSpPr>
        <p:spPr>
          <a:xfrm>
            <a:off x="0" y="1067024"/>
            <a:ext cx="9144000" cy="736562"/>
          </a:xfrm>
          <a:prstGeom prst="rect">
            <a:avLst/>
          </a:prstGeom>
          <a:solidFill>
            <a:srgbClr val="E5E5E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solidFill>
                <a:srgbClr val="000000"/>
              </a:solidFill>
            </a:endParaRPr>
          </a:p>
        </p:txBody>
      </p:sp>
      <p:sp>
        <p:nvSpPr>
          <p:cNvPr id="11" name="TextBox 10"/>
          <p:cNvSpPr txBox="1"/>
          <p:nvPr/>
        </p:nvSpPr>
        <p:spPr>
          <a:xfrm>
            <a:off x="211651" y="235990"/>
            <a:ext cx="8796760" cy="720880"/>
          </a:xfrm>
          <a:prstGeom prst="rect">
            <a:avLst/>
          </a:prstGeom>
        </p:spPr>
        <p:txBody>
          <a:bodyPr vert="horz" wrap="square" lIns="91440" tIns="45720" rIns="91440" bIns="45720" rtlCol="0" anchor="ctr">
            <a:noAutofit/>
          </a:bodyPr>
          <a:lstStyle/>
          <a:p>
            <a:pPr algn="ctr"/>
            <a:r>
              <a:rPr lang="pt-BR" dirty="0">
                <a:solidFill>
                  <a:schemeClr val="bg1"/>
                </a:solidFill>
                <a:latin typeface="Roboto Light"/>
                <a:cs typeface="Roboto Light"/>
              </a:rPr>
              <a:t>Day2Day: Concepção de uma ferramenta para auxiliar cuidadores nos registros diários e apresentação visual de informações dos pacientes com demência</a:t>
            </a:r>
          </a:p>
        </p:txBody>
      </p:sp>
      <p:sp>
        <p:nvSpPr>
          <p:cNvPr id="13" name="TextBox 12"/>
          <p:cNvSpPr txBox="1"/>
          <p:nvPr/>
        </p:nvSpPr>
        <p:spPr>
          <a:xfrm>
            <a:off x="414420" y="1035270"/>
            <a:ext cx="8315160" cy="768316"/>
          </a:xfrm>
          <a:prstGeom prst="rect">
            <a:avLst/>
          </a:prstGeom>
        </p:spPr>
        <p:txBody>
          <a:bodyPr vert="horz" wrap="none" lIns="91440" tIns="45720" rIns="91440" bIns="45720" rtlCol="0" anchor="ctr">
            <a:noAutofit/>
          </a:bodyPr>
          <a:lstStyle/>
          <a:p>
            <a:pPr algn="ctr"/>
            <a:r>
              <a:rPr lang="pt-BR" dirty="0">
                <a:solidFill>
                  <a:srgbClr val="000000"/>
                </a:solidFill>
                <a:latin typeface="Roboto Light"/>
                <a:cs typeface="Roboto Light"/>
              </a:rPr>
              <a:t>Wilmax </a:t>
            </a:r>
            <a:r>
              <a:rPr lang="pt-BR" dirty="0" err="1">
                <a:solidFill>
                  <a:srgbClr val="000000"/>
                </a:solidFill>
                <a:latin typeface="Roboto Light"/>
                <a:cs typeface="Roboto Light"/>
              </a:rPr>
              <a:t>Marreiro</a:t>
            </a:r>
            <a:r>
              <a:rPr lang="pt-BR" dirty="0">
                <a:solidFill>
                  <a:srgbClr val="000000"/>
                </a:solidFill>
                <a:latin typeface="Roboto Light"/>
                <a:cs typeface="Roboto Light"/>
              </a:rPr>
              <a:t> Cruz</a:t>
            </a:r>
          </a:p>
          <a:p>
            <a:pPr algn="ctr"/>
            <a:r>
              <a:rPr lang="pt-BR" dirty="0">
                <a:solidFill>
                  <a:srgbClr val="000000"/>
                </a:solidFill>
                <a:latin typeface="Roboto Light"/>
                <a:cs typeface="Roboto Light"/>
              </a:rPr>
              <a:t>Orientador: Prof. Dr. </a:t>
            </a:r>
            <a:r>
              <a:rPr lang="pt-BR" dirty="0" err="1">
                <a:solidFill>
                  <a:srgbClr val="000000"/>
                </a:solidFill>
                <a:latin typeface="Roboto Light"/>
                <a:cs typeface="Roboto Light"/>
              </a:rPr>
              <a:t>Seiji</a:t>
            </a:r>
            <a:r>
              <a:rPr lang="pt-BR" dirty="0">
                <a:solidFill>
                  <a:srgbClr val="000000"/>
                </a:solidFill>
                <a:latin typeface="Roboto Light"/>
                <a:cs typeface="Roboto Light"/>
              </a:rPr>
              <a:t> </a:t>
            </a:r>
            <a:r>
              <a:rPr lang="pt-BR" dirty="0" err="1">
                <a:solidFill>
                  <a:srgbClr val="000000"/>
                </a:solidFill>
                <a:latin typeface="Roboto Light"/>
                <a:cs typeface="Roboto Light"/>
              </a:rPr>
              <a:t>Isotani</a:t>
            </a:r>
            <a:endParaRPr lang="pt-BR" dirty="0">
              <a:solidFill>
                <a:srgbClr val="000000"/>
              </a:solidFill>
              <a:latin typeface="Roboto Light"/>
              <a:cs typeface="Roboto Light"/>
            </a:endParaRPr>
          </a:p>
        </p:txBody>
      </p:sp>
      <p:pic>
        <p:nvPicPr>
          <p:cNvPr id="14" name="Picture 13"/>
          <p:cNvPicPr>
            <a:picLocks noChangeAspect="1"/>
          </p:cNvPicPr>
          <p:nvPr/>
        </p:nvPicPr>
        <p:blipFill>
          <a:blip r:embed="rId2"/>
          <a:stretch>
            <a:fillRect/>
          </a:stretch>
        </p:blipFill>
        <p:spPr>
          <a:xfrm>
            <a:off x="4034923" y="5914872"/>
            <a:ext cx="1075879" cy="435600"/>
          </a:xfrm>
          <a:prstGeom prst="rect">
            <a:avLst/>
          </a:prstGeom>
        </p:spPr>
      </p:pic>
      <p:pic>
        <p:nvPicPr>
          <p:cNvPr id="15" name="Picture 14"/>
          <p:cNvPicPr>
            <a:picLocks noChangeAspect="1"/>
          </p:cNvPicPr>
          <p:nvPr/>
        </p:nvPicPr>
        <p:blipFill>
          <a:blip r:embed="rId3"/>
          <a:stretch>
            <a:fillRect/>
          </a:stretch>
        </p:blipFill>
        <p:spPr>
          <a:xfrm>
            <a:off x="490752" y="5855472"/>
            <a:ext cx="1219680" cy="554400"/>
          </a:xfrm>
          <a:prstGeom prst="rect">
            <a:avLst/>
          </a:prstGeom>
        </p:spPr>
      </p:pic>
      <p:pic>
        <p:nvPicPr>
          <p:cNvPr id="16" name="Picture 15"/>
          <p:cNvPicPr>
            <a:picLocks noChangeAspect="1"/>
          </p:cNvPicPr>
          <p:nvPr/>
        </p:nvPicPr>
        <p:blipFill>
          <a:blip r:embed="rId4"/>
          <a:stretch>
            <a:fillRect/>
          </a:stretch>
        </p:blipFill>
        <p:spPr>
          <a:xfrm>
            <a:off x="5724728" y="5895072"/>
            <a:ext cx="1171974" cy="475200"/>
          </a:xfrm>
          <a:prstGeom prst="rect">
            <a:avLst/>
          </a:prstGeom>
        </p:spPr>
      </p:pic>
      <p:pic>
        <p:nvPicPr>
          <p:cNvPr id="17" name="Picture 16"/>
          <p:cNvPicPr>
            <a:picLocks noChangeAspect="1"/>
          </p:cNvPicPr>
          <p:nvPr/>
        </p:nvPicPr>
        <p:blipFill>
          <a:blip r:embed="rId5"/>
          <a:stretch>
            <a:fillRect/>
          </a:stretch>
        </p:blipFill>
        <p:spPr>
          <a:xfrm>
            <a:off x="7509310" y="6013872"/>
            <a:ext cx="1104937" cy="237600"/>
          </a:xfrm>
          <a:prstGeom prst="rect">
            <a:avLst/>
          </a:prstGeom>
        </p:spPr>
      </p:pic>
      <p:pic>
        <p:nvPicPr>
          <p:cNvPr id="18" name="Picture 17"/>
          <p:cNvPicPr>
            <a:picLocks noChangeAspect="1"/>
          </p:cNvPicPr>
          <p:nvPr/>
        </p:nvPicPr>
        <p:blipFill>
          <a:blip r:embed="rId6"/>
          <a:stretch>
            <a:fillRect/>
          </a:stretch>
        </p:blipFill>
        <p:spPr>
          <a:xfrm>
            <a:off x="2321263" y="5875273"/>
            <a:ext cx="1096293" cy="514799"/>
          </a:xfrm>
          <a:prstGeom prst="rect">
            <a:avLst/>
          </a:prstGeom>
        </p:spPr>
      </p:pic>
      <p:sp>
        <p:nvSpPr>
          <p:cNvPr id="2" name="TextBox 1"/>
          <p:cNvSpPr txBox="1"/>
          <p:nvPr/>
        </p:nvSpPr>
        <p:spPr>
          <a:xfrm>
            <a:off x="2023540" y="2913981"/>
            <a:ext cx="4873162" cy="1115756"/>
          </a:xfrm>
          <a:prstGeom prst="rect">
            <a:avLst/>
          </a:prstGeom>
        </p:spPr>
        <p:txBody>
          <a:bodyPr vert="horz" wrap="none" lIns="91440" tIns="45720" rIns="91440" bIns="45720" rtlCol="0" anchor="ctr">
            <a:noAutofit/>
          </a:bodyPr>
          <a:lstStyle/>
          <a:p>
            <a:pPr algn="ctr"/>
            <a:r>
              <a:rPr lang="pt-BR" sz="4400" dirty="0">
                <a:solidFill>
                  <a:srgbClr val="F2F2F2"/>
                </a:solidFill>
                <a:latin typeface="Roboto Light"/>
                <a:cs typeface="Roboto Light"/>
              </a:rPr>
              <a:t>Obrigado!</a:t>
            </a:r>
          </a:p>
        </p:txBody>
      </p:sp>
    </p:spTree>
    <p:extLst>
      <p:ext uri="{BB962C8B-B14F-4D97-AF65-F5344CB8AC3E}">
        <p14:creationId xmlns:p14="http://schemas.microsoft.com/office/powerpoint/2010/main" val="1280048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Introdução</a:t>
            </a:r>
            <a:endParaRPr lang="en-US" dirty="0"/>
          </a:p>
        </p:txBody>
      </p:sp>
      <p:sp>
        <p:nvSpPr>
          <p:cNvPr id="3" name="Slide Number Placeholder 2"/>
          <p:cNvSpPr>
            <a:spLocks noGrp="1"/>
          </p:cNvSpPr>
          <p:nvPr>
            <p:ph type="sldNum" sz="quarter" idx="12"/>
          </p:nvPr>
        </p:nvSpPr>
        <p:spPr/>
        <p:txBody>
          <a:bodyPr/>
          <a:lstStyle/>
          <a:p>
            <a:fld id="{25CC690E-9AFB-0E40-9181-2961D0C5BBC7}" type="slidenum">
              <a:rPr lang="pt-BR" noProof="0" smtClean="0"/>
              <a:t>5</a:t>
            </a:fld>
            <a:endParaRPr lang="pt-BR" noProof="0"/>
          </a:p>
        </p:txBody>
      </p:sp>
      <p:grpSp>
        <p:nvGrpSpPr>
          <p:cNvPr id="10" name="Group 9"/>
          <p:cNvGrpSpPr/>
          <p:nvPr/>
        </p:nvGrpSpPr>
        <p:grpSpPr>
          <a:xfrm>
            <a:off x="1787026" y="1371391"/>
            <a:ext cx="5627769" cy="1866900"/>
            <a:chOff x="1787026" y="1519655"/>
            <a:chExt cx="5627769" cy="1866900"/>
          </a:xfrm>
        </p:grpSpPr>
        <p:sp>
          <p:nvSpPr>
            <p:cNvPr id="6" name="TextBox 5"/>
            <p:cNvSpPr txBox="1"/>
            <p:nvPr/>
          </p:nvSpPr>
          <p:spPr>
            <a:xfrm>
              <a:off x="2054227" y="1537369"/>
              <a:ext cx="5093368" cy="1831473"/>
            </a:xfrm>
            <a:prstGeom prst="rect">
              <a:avLst/>
            </a:prstGeom>
          </p:spPr>
          <p:txBody>
            <a:bodyPr vert="horz" wrap="square" lIns="91440" tIns="45720" rIns="91440" bIns="45720" rtlCol="0" anchor="ctr">
              <a:noAutofit/>
            </a:bodyPr>
            <a:lstStyle/>
            <a:p>
              <a:pPr algn="ctr"/>
              <a:r>
                <a:rPr lang="pt-BR" sz="2400" dirty="0">
                  <a:solidFill>
                    <a:srgbClr val="000000"/>
                  </a:solidFill>
                  <a:latin typeface="Roboto Light"/>
                  <a:cs typeface="Roboto Light"/>
                </a:rPr>
                <a:t>Objetivo principal é entender as reais necessidades dos cuidadores durante a coleta das informações diárias de idosos.</a:t>
              </a:r>
            </a:p>
          </p:txBody>
        </p:sp>
        <p:pic>
          <p:nvPicPr>
            <p:cNvPr id="8" name="Picture 7"/>
            <p:cNvPicPr>
              <a:picLocks noChangeAspect="1"/>
            </p:cNvPicPr>
            <p:nvPr/>
          </p:nvPicPr>
          <p:blipFill>
            <a:blip r:embed="rId3"/>
            <a:stretch>
              <a:fillRect/>
            </a:stretch>
          </p:blipFill>
          <p:spPr>
            <a:xfrm>
              <a:off x="1787026" y="1519655"/>
              <a:ext cx="342900" cy="1866900"/>
            </a:xfrm>
            <a:prstGeom prst="rect">
              <a:avLst/>
            </a:prstGeom>
          </p:spPr>
        </p:pic>
        <p:pic>
          <p:nvPicPr>
            <p:cNvPr id="9" name="Picture 8"/>
            <p:cNvPicPr>
              <a:picLocks noChangeAspect="1"/>
            </p:cNvPicPr>
            <p:nvPr/>
          </p:nvPicPr>
          <p:blipFill>
            <a:blip r:embed="rId3"/>
            <a:stretch>
              <a:fillRect/>
            </a:stretch>
          </p:blipFill>
          <p:spPr>
            <a:xfrm rot="10800000">
              <a:off x="7071895" y="1519655"/>
              <a:ext cx="342900" cy="1866900"/>
            </a:xfrm>
            <a:prstGeom prst="rect">
              <a:avLst/>
            </a:prstGeom>
          </p:spPr>
        </p:pic>
      </p:grpSp>
      <p:sp>
        <p:nvSpPr>
          <p:cNvPr id="12" name="TextBox 11"/>
          <p:cNvSpPr txBox="1"/>
          <p:nvPr/>
        </p:nvSpPr>
        <p:spPr>
          <a:xfrm>
            <a:off x="0" y="3783257"/>
            <a:ext cx="2207065" cy="2219153"/>
          </a:xfrm>
          <a:prstGeom prst="rect">
            <a:avLst/>
          </a:prstGeom>
          <a:solidFill>
            <a:srgbClr val="38CEAB"/>
          </a:solidFill>
        </p:spPr>
        <p:txBody>
          <a:bodyPr vert="horz" wrap="square" lIns="91440" tIns="45720" rIns="91440" bIns="45720" rtlCol="0" anchor="ctr">
            <a:noAutofit/>
          </a:bodyPr>
          <a:lstStyle/>
          <a:p>
            <a:pPr algn="ctr"/>
            <a:r>
              <a:rPr lang="pt-BR" sz="1600" dirty="0">
                <a:solidFill>
                  <a:srgbClr val="000000"/>
                </a:solidFill>
                <a:latin typeface="Roboto Light"/>
                <a:cs typeface="Roboto Light"/>
              </a:rPr>
              <a:t>Definir as funcionalidades e elementos gráficos a serem implementados</a:t>
            </a:r>
          </a:p>
        </p:txBody>
      </p:sp>
      <p:sp>
        <p:nvSpPr>
          <p:cNvPr id="13" name="TextBox 12"/>
          <p:cNvSpPr txBox="1"/>
          <p:nvPr/>
        </p:nvSpPr>
        <p:spPr>
          <a:xfrm>
            <a:off x="2312311" y="3783257"/>
            <a:ext cx="2207065" cy="2219153"/>
          </a:xfrm>
          <a:prstGeom prst="rect">
            <a:avLst/>
          </a:prstGeom>
          <a:solidFill>
            <a:srgbClr val="4997DC"/>
          </a:solidFill>
        </p:spPr>
        <p:txBody>
          <a:bodyPr vert="horz" wrap="square" lIns="91440" tIns="45720" rIns="91440" bIns="45720" rtlCol="0" anchor="ctr">
            <a:noAutofit/>
          </a:bodyPr>
          <a:lstStyle/>
          <a:p>
            <a:pPr algn="ctr"/>
            <a:r>
              <a:rPr lang="pt-BR" sz="1600" dirty="0">
                <a:solidFill>
                  <a:srgbClr val="000000"/>
                </a:solidFill>
                <a:latin typeface="Roboto Light"/>
                <a:cs typeface="Roboto Light"/>
              </a:rPr>
              <a:t>Desenvolver protótipos que compreendam as necessidades dos usuários</a:t>
            </a:r>
          </a:p>
        </p:txBody>
      </p:sp>
      <p:sp>
        <p:nvSpPr>
          <p:cNvPr id="14" name="TextBox 13"/>
          <p:cNvSpPr txBox="1"/>
          <p:nvPr/>
        </p:nvSpPr>
        <p:spPr>
          <a:xfrm>
            <a:off x="4624622" y="3783257"/>
            <a:ext cx="2207065" cy="2219153"/>
          </a:xfrm>
          <a:prstGeom prst="rect">
            <a:avLst/>
          </a:prstGeom>
          <a:solidFill>
            <a:srgbClr val="F4CA4B"/>
          </a:solidFill>
        </p:spPr>
        <p:txBody>
          <a:bodyPr vert="horz" wrap="square" lIns="91440" tIns="45720" rIns="91440" bIns="45720" rtlCol="0" anchor="ctr">
            <a:noAutofit/>
          </a:bodyPr>
          <a:lstStyle/>
          <a:p>
            <a:pPr algn="ctr"/>
            <a:r>
              <a:rPr lang="pt-BR" sz="1600" dirty="0">
                <a:solidFill>
                  <a:srgbClr val="000000"/>
                </a:solidFill>
                <a:latin typeface="Roboto Light"/>
                <a:cs typeface="Roboto Light"/>
              </a:rPr>
              <a:t>Validar e evoluir os protótipos desenvolvidos para uma aplicação mais estável</a:t>
            </a:r>
          </a:p>
        </p:txBody>
      </p:sp>
      <p:sp>
        <p:nvSpPr>
          <p:cNvPr id="15" name="TextBox 14"/>
          <p:cNvSpPr txBox="1"/>
          <p:nvPr/>
        </p:nvSpPr>
        <p:spPr>
          <a:xfrm>
            <a:off x="6936934" y="3783257"/>
            <a:ext cx="2207065" cy="2219153"/>
          </a:xfrm>
          <a:prstGeom prst="rect">
            <a:avLst/>
          </a:prstGeom>
          <a:solidFill>
            <a:srgbClr val="7A79B3"/>
          </a:solidFill>
        </p:spPr>
        <p:txBody>
          <a:bodyPr vert="horz" wrap="square" lIns="91440" tIns="45720" rIns="91440" bIns="45720" rtlCol="0" anchor="ctr">
            <a:noAutofit/>
          </a:bodyPr>
          <a:lstStyle/>
          <a:p>
            <a:pPr algn="ctr"/>
            <a:r>
              <a:rPr lang="pt-BR" sz="1600" dirty="0">
                <a:solidFill>
                  <a:srgbClr val="000000"/>
                </a:solidFill>
                <a:latin typeface="Roboto Light"/>
                <a:cs typeface="Roboto Light"/>
              </a:rPr>
              <a:t>Avaliar a ferramenta em ambiente real</a:t>
            </a:r>
          </a:p>
        </p:txBody>
      </p:sp>
    </p:spTree>
    <p:extLst>
      <p:ext uri="{BB962C8B-B14F-4D97-AF65-F5344CB8AC3E}">
        <p14:creationId xmlns:p14="http://schemas.microsoft.com/office/powerpoint/2010/main" val="352625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38CEAB"/>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sp>
        <p:nvSpPr>
          <p:cNvPr id="6" name="Title 5"/>
          <p:cNvSpPr>
            <a:spLocks noGrp="1"/>
          </p:cNvSpPr>
          <p:nvPr>
            <p:ph type="title"/>
          </p:nvPr>
        </p:nvSpPr>
        <p:spPr/>
        <p:txBody>
          <a:bodyPr/>
          <a:lstStyle/>
          <a:p>
            <a:r>
              <a:rPr lang="en-US" dirty="0" err="1">
                <a:solidFill>
                  <a:schemeClr val="bg1"/>
                </a:solidFill>
              </a:rPr>
              <a:t>Trabalhos</a:t>
            </a:r>
            <a:r>
              <a:rPr lang="en-US" dirty="0">
                <a:solidFill>
                  <a:schemeClr val="bg1"/>
                </a:solidFill>
              </a:rPr>
              <a:t> </a:t>
            </a:r>
            <a:r>
              <a:rPr lang="en-US" dirty="0" err="1">
                <a:solidFill>
                  <a:schemeClr val="bg1"/>
                </a:solidFill>
              </a:rPr>
              <a:t>Relacionados</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25CC690E-9AFB-0E40-9181-2961D0C5BBC7}" type="slidenum">
              <a:rPr lang="pt-BR" noProof="0" smtClean="0"/>
              <a:t>6</a:t>
            </a:fld>
            <a:endParaRPr lang="pt-BR" noProof="0"/>
          </a:p>
        </p:txBody>
      </p:sp>
      <p:cxnSp>
        <p:nvCxnSpPr>
          <p:cNvPr id="13" name="Straight Connector 12"/>
          <p:cNvCxnSpPr>
            <a:stCxn id="5" idx="2"/>
          </p:cNvCxnSpPr>
          <p:nvPr/>
        </p:nvCxnSpPr>
        <p:spPr>
          <a:xfrm flipV="1">
            <a:off x="4572000" y="1706082"/>
            <a:ext cx="0" cy="5151918"/>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4" name="Group 3"/>
          <p:cNvGrpSpPr/>
          <p:nvPr/>
        </p:nvGrpSpPr>
        <p:grpSpPr>
          <a:xfrm>
            <a:off x="782582" y="1961537"/>
            <a:ext cx="3503915" cy="1409236"/>
            <a:chOff x="782582" y="1961537"/>
            <a:chExt cx="3503915" cy="1409236"/>
          </a:xfrm>
        </p:grpSpPr>
        <p:sp>
          <p:nvSpPr>
            <p:cNvPr id="16" name="Isosceles Triangle 15"/>
            <p:cNvSpPr/>
            <p:nvPr/>
          </p:nvSpPr>
          <p:spPr>
            <a:xfrm rot="5400000">
              <a:off x="4111839" y="2604239"/>
              <a:ext cx="187596" cy="161720"/>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sp>
          <p:nvSpPr>
            <p:cNvPr id="18" name="TextBox 17"/>
            <p:cNvSpPr txBox="1"/>
            <p:nvPr/>
          </p:nvSpPr>
          <p:spPr>
            <a:xfrm>
              <a:off x="782582" y="2090919"/>
              <a:ext cx="1860231" cy="1164402"/>
            </a:xfrm>
            <a:prstGeom prst="rect">
              <a:avLst/>
            </a:prstGeom>
          </p:spPr>
          <p:txBody>
            <a:bodyPr vert="horz" wrap="square" lIns="91440" tIns="45720" rIns="91440" bIns="45720" rtlCol="0" anchor="ctr">
              <a:noAutofit/>
            </a:bodyPr>
            <a:lstStyle/>
            <a:p>
              <a:pPr algn="r"/>
              <a:r>
                <a:rPr lang="pt-BR" sz="2400" dirty="0">
                  <a:solidFill>
                    <a:srgbClr val="FFFFFF"/>
                  </a:solidFill>
                  <a:latin typeface="Roboto Light"/>
                  <a:cs typeface="Roboto Light"/>
                </a:rPr>
                <a:t>Registros Eletrônicos Diários</a:t>
              </a:r>
            </a:p>
          </p:txBody>
        </p:sp>
        <p:pic>
          <p:nvPicPr>
            <p:cNvPr id="23" name="Picture 22"/>
            <p:cNvPicPr>
              <a:picLocks noChangeAspect="1"/>
            </p:cNvPicPr>
            <p:nvPr/>
          </p:nvPicPr>
          <p:blipFill>
            <a:blip r:embed="rId2"/>
            <a:stretch>
              <a:fillRect/>
            </a:stretch>
          </p:blipFill>
          <p:spPr>
            <a:xfrm>
              <a:off x="2719786" y="1961537"/>
              <a:ext cx="1151449" cy="1409236"/>
            </a:xfrm>
            <a:prstGeom prst="rect">
              <a:avLst/>
            </a:prstGeom>
          </p:spPr>
        </p:pic>
      </p:grpSp>
      <p:grpSp>
        <p:nvGrpSpPr>
          <p:cNvPr id="2" name="Group 1"/>
          <p:cNvGrpSpPr/>
          <p:nvPr/>
        </p:nvGrpSpPr>
        <p:grpSpPr>
          <a:xfrm>
            <a:off x="4828831" y="3860126"/>
            <a:ext cx="3689747" cy="1742904"/>
            <a:chOff x="4828831" y="3509364"/>
            <a:chExt cx="3689747" cy="1742904"/>
          </a:xfrm>
        </p:grpSpPr>
        <p:sp>
          <p:nvSpPr>
            <p:cNvPr id="17" name="Isosceles Triangle 16"/>
            <p:cNvSpPr/>
            <p:nvPr/>
          </p:nvSpPr>
          <p:spPr>
            <a:xfrm rot="16200000">
              <a:off x="4815894" y="4283125"/>
              <a:ext cx="187596" cy="161722"/>
            </a:xfrm>
            <a:prstGeom prst="triangl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pt-BR"/>
            </a:p>
          </p:txBody>
        </p:sp>
        <p:sp>
          <p:nvSpPr>
            <p:cNvPr id="19" name="TextBox 18"/>
            <p:cNvSpPr txBox="1"/>
            <p:nvPr/>
          </p:nvSpPr>
          <p:spPr>
            <a:xfrm>
              <a:off x="6361725" y="3509364"/>
              <a:ext cx="2156853" cy="1742904"/>
            </a:xfrm>
            <a:prstGeom prst="rect">
              <a:avLst/>
            </a:prstGeom>
          </p:spPr>
          <p:txBody>
            <a:bodyPr vert="horz" wrap="square" lIns="91440" tIns="45720" rIns="91440" bIns="45720" rtlCol="0" anchor="ctr">
              <a:noAutofit/>
            </a:bodyPr>
            <a:lstStyle/>
            <a:p>
              <a:r>
                <a:rPr lang="pt-BR" sz="2400" dirty="0">
                  <a:solidFill>
                    <a:srgbClr val="FFFFFF"/>
                  </a:solidFill>
                  <a:latin typeface="Roboto Light"/>
                  <a:cs typeface="Roboto Light"/>
                </a:rPr>
                <a:t>Tecnologia para Apoiar Cuidadores de Idosos</a:t>
              </a:r>
            </a:p>
          </p:txBody>
        </p:sp>
        <p:pic>
          <p:nvPicPr>
            <p:cNvPr id="25" name="Picture 24"/>
            <p:cNvPicPr>
              <a:picLocks noChangeAspect="1"/>
            </p:cNvPicPr>
            <p:nvPr/>
          </p:nvPicPr>
          <p:blipFill>
            <a:blip r:embed="rId3"/>
            <a:stretch>
              <a:fillRect/>
            </a:stretch>
          </p:blipFill>
          <p:spPr>
            <a:xfrm>
              <a:off x="5381349" y="3670378"/>
              <a:ext cx="738171" cy="1409236"/>
            </a:xfrm>
            <a:prstGeom prst="rect">
              <a:avLst/>
            </a:prstGeom>
          </p:spPr>
        </p:pic>
      </p:grpSp>
      <p:sp>
        <p:nvSpPr>
          <p:cNvPr id="14" name="TextBox 13"/>
          <p:cNvSpPr txBox="1"/>
          <p:nvPr/>
        </p:nvSpPr>
        <p:spPr>
          <a:xfrm>
            <a:off x="1018315" y="3413559"/>
            <a:ext cx="2942723" cy="922195"/>
          </a:xfrm>
          <a:prstGeom prst="rect">
            <a:avLst/>
          </a:prstGeom>
        </p:spPr>
        <p:txBody>
          <a:bodyPr vert="horz" wrap="none" lIns="91440" tIns="45720" rIns="91440" bIns="45720" rtlCol="0" anchor="ctr">
            <a:noAutofit/>
          </a:bodyPr>
          <a:lstStyle/>
          <a:p>
            <a:pPr algn="r"/>
            <a:r>
              <a:rPr lang="pt-BR" sz="1600" i="1" dirty="0" err="1">
                <a:solidFill>
                  <a:schemeClr val="bg1"/>
                </a:solidFill>
                <a:latin typeface="Roboto Light"/>
                <a:cs typeface="Roboto Light"/>
              </a:rPr>
              <a:t>Mangera</a:t>
            </a:r>
            <a:r>
              <a:rPr lang="pt-BR" sz="1600" i="1" dirty="0">
                <a:solidFill>
                  <a:schemeClr val="bg1"/>
                </a:solidFill>
                <a:latin typeface="Roboto Light"/>
                <a:cs typeface="Roboto Light"/>
              </a:rPr>
              <a:t> et al. (2014)</a:t>
            </a:r>
          </a:p>
          <a:p>
            <a:pPr algn="r"/>
            <a:r>
              <a:rPr lang="pt-BR" sz="1600" i="1" dirty="0">
                <a:solidFill>
                  <a:schemeClr val="bg1"/>
                </a:solidFill>
                <a:latin typeface="Roboto Light"/>
                <a:cs typeface="Roboto Light"/>
              </a:rPr>
              <a:t>Barrett e Barrett (2005)</a:t>
            </a:r>
          </a:p>
          <a:p>
            <a:pPr algn="r"/>
            <a:r>
              <a:rPr lang="fr-FR" sz="1600" i="1" dirty="0">
                <a:solidFill>
                  <a:schemeClr val="bg1"/>
                </a:solidFill>
                <a:latin typeface="Roboto Light"/>
                <a:cs typeface="Roboto Light"/>
              </a:rPr>
              <a:t>Stone et al. (2003)</a:t>
            </a:r>
            <a:endParaRPr lang="pt-BR" sz="1600" i="1" dirty="0">
              <a:solidFill>
                <a:schemeClr val="bg1"/>
              </a:solidFill>
              <a:latin typeface="Roboto Light"/>
              <a:cs typeface="Roboto Light"/>
            </a:endParaRPr>
          </a:p>
        </p:txBody>
      </p:sp>
      <p:sp>
        <p:nvSpPr>
          <p:cNvPr id="15" name="TextBox 14"/>
          <p:cNvSpPr txBox="1"/>
          <p:nvPr/>
        </p:nvSpPr>
        <p:spPr>
          <a:xfrm>
            <a:off x="5278716" y="5520714"/>
            <a:ext cx="3265523" cy="922195"/>
          </a:xfrm>
          <a:prstGeom prst="rect">
            <a:avLst/>
          </a:prstGeom>
        </p:spPr>
        <p:txBody>
          <a:bodyPr vert="horz" wrap="none" lIns="91440" tIns="45720" rIns="91440" bIns="45720" rtlCol="0" anchor="ctr">
            <a:noAutofit/>
          </a:bodyPr>
          <a:lstStyle/>
          <a:p>
            <a:r>
              <a:rPr lang="pt-BR" sz="1600" i="1" dirty="0">
                <a:solidFill>
                  <a:schemeClr val="bg1"/>
                </a:solidFill>
                <a:latin typeface="Roboto Light"/>
                <a:cs typeface="Roboto Light"/>
              </a:rPr>
              <a:t>Bravo et al. (2008)</a:t>
            </a:r>
          </a:p>
          <a:p>
            <a:r>
              <a:rPr lang="nb-NO" sz="1600" i="1" dirty="0" err="1">
                <a:solidFill>
                  <a:schemeClr val="bg1"/>
                </a:solidFill>
                <a:latin typeface="Roboto Light"/>
                <a:cs typeface="Roboto Light"/>
              </a:rPr>
              <a:t>Kinney</a:t>
            </a:r>
            <a:r>
              <a:rPr lang="nb-NO" sz="1600" i="1" dirty="0">
                <a:solidFill>
                  <a:schemeClr val="bg1"/>
                </a:solidFill>
                <a:latin typeface="Roboto Light"/>
                <a:cs typeface="Roboto Light"/>
              </a:rPr>
              <a:t> et al. (2004)</a:t>
            </a:r>
          </a:p>
          <a:p>
            <a:r>
              <a:rPr lang="pt-BR" sz="1600" i="1" dirty="0" err="1">
                <a:solidFill>
                  <a:schemeClr val="bg1"/>
                </a:solidFill>
                <a:latin typeface="Roboto Light"/>
                <a:cs typeface="Roboto Light"/>
              </a:rPr>
              <a:t>Czaja</a:t>
            </a:r>
            <a:r>
              <a:rPr lang="pt-BR" sz="1600" i="1" dirty="0">
                <a:solidFill>
                  <a:schemeClr val="bg1"/>
                </a:solidFill>
                <a:latin typeface="Roboto Light"/>
                <a:cs typeface="Roboto Light"/>
              </a:rPr>
              <a:t> e </a:t>
            </a:r>
            <a:r>
              <a:rPr lang="pt-BR" sz="1600" i="1" dirty="0" err="1">
                <a:solidFill>
                  <a:schemeClr val="bg1"/>
                </a:solidFill>
                <a:latin typeface="Roboto Light"/>
                <a:cs typeface="Roboto Light"/>
              </a:rPr>
              <a:t>Rubert</a:t>
            </a:r>
            <a:r>
              <a:rPr lang="pt-BR" sz="1600" i="1" dirty="0">
                <a:solidFill>
                  <a:schemeClr val="bg1"/>
                </a:solidFill>
                <a:latin typeface="Roboto Light"/>
                <a:cs typeface="Roboto Light"/>
              </a:rPr>
              <a:t> (2002)</a:t>
            </a:r>
          </a:p>
        </p:txBody>
      </p:sp>
    </p:spTree>
    <p:extLst>
      <p:ext uri="{BB962C8B-B14F-4D97-AF65-F5344CB8AC3E}">
        <p14:creationId xmlns:p14="http://schemas.microsoft.com/office/powerpoint/2010/main" val="2844354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25CC690E-9AFB-0E40-9181-2961D0C5BBC7}" type="slidenum">
              <a:rPr lang="pt-BR" noProof="0" smtClean="0"/>
              <a:t>7</a:t>
            </a:fld>
            <a:endParaRPr lang="pt-BR" noProof="0"/>
          </a:p>
        </p:txBody>
      </p:sp>
      <p:pic>
        <p:nvPicPr>
          <p:cNvPr id="7" name="Picture 6"/>
          <p:cNvPicPr>
            <a:picLocks noChangeAspect="1"/>
          </p:cNvPicPr>
          <p:nvPr/>
        </p:nvPicPr>
        <p:blipFill>
          <a:blip r:embed="rId2"/>
          <a:stretch>
            <a:fillRect/>
          </a:stretch>
        </p:blipFill>
        <p:spPr>
          <a:xfrm>
            <a:off x="1266768" y="1977066"/>
            <a:ext cx="5223243" cy="3549777"/>
          </a:xfrm>
          <a:prstGeom prst="rect">
            <a:avLst/>
          </a:prstGeom>
        </p:spPr>
      </p:pic>
      <p:pic>
        <p:nvPicPr>
          <p:cNvPr id="13" name="Picture 12"/>
          <p:cNvPicPr>
            <a:picLocks noChangeAspect="1"/>
          </p:cNvPicPr>
          <p:nvPr/>
        </p:nvPicPr>
        <p:blipFill>
          <a:blip r:embed="rId3"/>
          <a:stretch>
            <a:fillRect/>
          </a:stretch>
        </p:blipFill>
        <p:spPr>
          <a:xfrm>
            <a:off x="4209416" y="411748"/>
            <a:ext cx="725169" cy="1145005"/>
          </a:xfrm>
          <a:prstGeom prst="rect">
            <a:avLst/>
          </a:prstGeom>
        </p:spPr>
      </p:pic>
      <p:grpSp>
        <p:nvGrpSpPr>
          <p:cNvPr id="21" name="Group 20"/>
          <p:cNvGrpSpPr/>
          <p:nvPr/>
        </p:nvGrpSpPr>
        <p:grpSpPr>
          <a:xfrm>
            <a:off x="6714441" y="655207"/>
            <a:ext cx="2204147" cy="5379111"/>
            <a:chOff x="6714441" y="655207"/>
            <a:chExt cx="2204147" cy="5379111"/>
          </a:xfrm>
        </p:grpSpPr>
        <p:sp>
          <p:nvSpPr>
            <p:cNvPr id="4" name="TextBox 3"/>
            <p:cNvSpPr txBox="1"/>
            <p:nvPr/>
          </p:nvSpPr>
          <p:spPr>
            <a:xfrm>
              <a:off x="6714441" y="1544335"/>
              <a:ext cx="2204147" cy="751825"/>
            </a:xfrm>
            <a:prstGeom prst="rect">
              <a:avLst/>
            </a:prstGeom>
          </p:spPr>
          <p:txBody>
            <a:bodyPr vert="horz" wrap="none" lIns="91440" tIns="45720" rIns="91440" bIns="45720" rtlCol="0" anchor="ctr">
              <a:noAutofit/>
            </a:bodyPr>
            <a:lstStyle/>
            <a:p>
              <a:pPr algn="ctr"/>
              <a:r>
                <a:rPr lang="pt-BR" sz="2000" dirty="0">
                  <a:solidFill>
                    <a:srgbClr val="000000"/>
                  </a:solidFill>
                  <a:latin typeface="Roboto Light"/>
                  <a:cs typeface="Roboto Light"/>
                </a:rPr>
                <a:t>Registros</a:t>
              </a:r>
            </a:p>
            <a:p>
              <a:pPr algn="ctr"/>
              <a:r>
                <a:rPr lang="pt-BR" sz="2000" dirty="0">
                  <a:solidFill>
                    <a:srgbClr val="000000"/>
                  </a:solidFill>
                  <a:latin typeface="Roboto Light"/>
                  <a:cs typeface="Roboto Light"/>
                </a:rPr>
                <a:t>Diários</a:t>
              </a:r>
            </a:p>
          </p:txBody>
        </p:sp>
        <p:sp>
          <p:nvSpPr>
            <p:cNvPr id="10" name="TextBox 9"/>
            <p:cNvSpPr txBox="1"/>
            <p:nvPr/>
          </p:nvSpPr>
          <p:spPr>
            <a:xfrm>
              <a:off x="6714441" y="3484665"/>
              <a:ext cx="2204147" cy="751825"/>
            </a:xfrm>
            <a:prstGeom prst="rect">
              <a:avLst/>
            </a:prstGeom>
          </p:spPr>
          <p:txBody>
            <a:bodyPr vert="horz" wrap="none" lIns="91440" tIns="45720" rIns="91440" bIns="45720" rtlCol="0" anchor="ctr">
              <a:noAutofit/>
            </a:bodyPr>
            <a:lstStyle/>
            <a:p>
              <a:pPr algn="ctr"/>
              <a:r>
                <a:rPr lang="pt-BR" sz="2000" dirty="0">
                  <a:solidFill>
                    <a:srgbClr val="000000"/>
                  </a:solidFill>
                  <a:latin typeface="Roboto Light"/>
                  <a:cs typeface="Roboto Light"/>
                </a:rPr>
                <a:t>Visualização</a:t>
              </a:r>
            </a:p>
            <a:p>
              <a:pPr algn="ctr"/>
              <a:r>
                <a:rPr lang="pt-BR" sz="2000" dirty="0">
                  <a:solidFill>
                    <a:srgbClr val="000000"/>
                  </a:solidFill>
                  <a:latin typeface="Roboto Light"/>
                  <a:cs typeface="Roboto Light"/>
                </a:rPr>
                <a:t>de Informação</a:t>
              </a:r>
            </a:p>
          </p:txBody>
        </p:sp>
        <p:sp>
          <p:nvSpPr>
            <p:cNvPr id="11" name="TextBox 10"/>
            <p:cNvSpPr txBox="1"/>
            <p:nvPr/>
          </p:nvSpPr>
          <p:spPr>
            <a:xfrm>
              <a:off x="6714441" y="5567494"/>
              <a:ext cx="2204147" cy="466824"/>
            </a:xfrm>
            <a:prstGeom prst="rect">
              <a:avLst/>
            </a:prstGeom>
          </p:spPr>
          <p:txBody>
            <a:bodyPr vert="horz" wrap="none" lIns="91440" tIns="45720" rIns="91440" bIns="45720" rtlCol="0" anchor="ctr">
              <a:noAutofit/>
            </a:bodyPr>
            <a:lstStyle/>
            <a:p>
              <a:pPr algn="ctr"/>
              <a:r>
                <a:rPr lang="pt-BR" sz="2000" dirty="0">
                  <a:solidFill>
                    <a:srgbClr val="000000"/>
                  </a:solidFill>
                  <a:latin typeface="Roboto Light"/>
                  <a:cs typeface="Roboto Light"/>
                </a:rPr>
                <a:t>Colaboração</a:t>
              </a:r>
            </a:p>
          </p:txBody>
        </p:sp>
        <p:pic>
          <p:nvPicPr>
            <p:cNvPr id="18" name="Picture 17"/>
            <p:cNvPicPr>
              <a:picLocks noChangeAspect="1"/>
            </p:cNvPicPr>
            <p:nvPr/>
          </p:nvPicPr>
          <p:blipFill>
            <a:blip r:embed="rId4"/>
            <a:stretch>
              <a:fillRect/>
            </a:stretch>
          </p:blipFill>
          <p:spPr>
            <a:xfrm>
              <a:off x="7378002" y="655207"/>
              <a:ext cx="876300" cy="863600"/>
            </a:xfrm>
            <a:prstGeom prst="rect">
              <a:avLst/>
            </a:prstGeom>
          </p:spPr>
        </p:pic>
        <p:pic>
          <p:nvPicPr>
            <p:cNvPr id="19" name="Picture 18"/>
            <p:cNvPicPr>
              <a:picLocks noChangeAspect="1"/>
            </p:cNvPicPr>
            <p:nvPr/>
          </p:nvPicPr>
          <p:blipFill>
            <a:blip r:embed="rId5"/>
            <a:stretch>
              <a:fillRect/>
            </a:stretch>
          </p:blipFill>
          <p:spPr>
            <a:xfrm>
              <a:off x="7378002" y="2608365"/>
              <a:ext cx="876300" cy="876300"/>
            </a:xfrm>
            <a:prstGeom prst="rect">
              <a:avLst/>
            </a:prstGeom>
          </p:spPr>
        </p:pic>
        <p:pic>
          <p:nvPicPr>
            <p:cNvPr id="20" name="Picture 19"/>
            <p:cNvPicPr>
              <a:picLocks noChangeAspect="1"/>
            </p:cNvPicPr>
            <p:nvPr/>
          </p:nvPicPr>
          <p:blipFill>
            <a:blip r:embed="rId6"/>
            <a:stretch>
              <a:fillRect/>
            </a:stretch>
          </p:blipFill>
          <p:spPr>
            <a:xfrm>
              <a:off x="7378002" y="4638490"/>
              <a:ext cx="876300" cy="876300"/>
            </a:xfrm>
            <a:prstGeom prst="rect">
              <a:avLst/>
            </a:prstGeom>
          </p:spPr>
        </p:pic>
      </p:grpSp>
    </p:spTree>
    <p:extLst>
      <p:ext uri="{BB962C8B-B14F-4D97-AF65-F5344CB8AC3E}">
        <p14:creationId xmlns:p14="http://schemas.microsoft.com/office/powerpoint/2010/main" val="324389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1135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a:p>
        </p:txBody>
      </p:sp>
      <p:sp>
        <p:nvSpPr>
          <p:cNvPr id="3" name="Slide Number Placeholder 2"/>
          <p:cNvSpPr>
            <a:spLocks noGrp="1"/>
          </p:cNvSpPr>
          <p:nvPr>
            <p:ph type="sldNum" sz="quarter" idx="12"/>
          </p:nvPr>
        </p:nvSpPr>
        <p:spPr/>
        <p:txBody>
          <a:bodyPr/>
          <a:lstStyle/>
          <a:p>
            <a:fld id="{25CC690E-9AFB-0E40-9181-2961D0C5BBC7}" type="slidenum">
              <a:rPr lang="pt-BR" noProof="0" smtClean="0"/>
              <a:t>8</a:t>
            </a:fld>
            <a:endParaRPr lang="pt-BR" noProof="0"/>
          </a:p>
        </p:txBody>
      </p:sp>
      <p:sp>
        <p:nvSpPr>
          <p:cNvPr id="6" name="Rectangle 5"/>
          <p:cNvSpPr/>
          <p:nvPr/>
        </p:nvSpPr>
        <p:spPr>
          <a:xfrm>
            <a:off x="0" y="4079203"/>
            <a:ext cx="9144000" cy="1860014"/>
          </a:xfrm>
          <a:prstGeom prst="rect">
            <a:avLst/>
          </a:prstGeom>
          <a:solidFill>
            <a:srgbClr val="4997D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pt-BR" dirty="0"/>
          </a:p>
        </p:txBody>
      </p:sp>
      <p:sp>
        <p:nvSpPr>
          <p:cNvPr id="7" name="TextBox 6"/>
          <p:cNvSpPr txBox="1"/>
          <p:nvPr/>
        </p:nvSpPr>
        <p:spPr>
          <a:xfrm>
            <a:off x="1834573" y="4258790"/>
            <a:ext cx="6966247" cy="914400"/>
          </a:xfrm>
          <a:prstGeom prst="rect">
            <a:avLst/>
          </a:prstGeom>
        </p:spPr>
        <p:txBody>
          <a:bodyPr vert="horz" wrap="none" lIns="91440" tIns="45720" rIns="91440" bIns="45720" rtlCol="0" anchor="ctr">
            <a:noAutofit/>
          </a:bodyPr>
          <a:lstStyle/>
          <a:p>
            <a:pPr algn="r"/>
            <a:r>
              <a:rPr lang="pt-BR" sz="2800" dirty="0">
                <a:solidFill>
                  <a:schemeClr val="bg1"/>
                </a:solidFill>
                <a:latin typeface="Roboto Light"/>
                <a:cs typeface="Roboto Light"/>
              </a:rPr>
              <a:t>Processo de Desenvolvimento</a:t>
            </a:r>
          </a:p>
        </p:txBody>
      </p:sp>
      <p:sp>
        <p:nvSpPr>
          <p:cNvPr id="8" name="TextBox 7"/>
          <p:cNvSpPr txBox="1"/>
          <p:nvPr/>
        </p:nvSpPr>
        <p:spPr>
          <a:xfrm>
            <a:off x="6889271" y="4938654"/>
            <a:ext cx="1913856" cy="555235"/>
          </a:xfrm>
          <a:prstGeom prst="rect">
            <a:avLst/>
          </a:prstGeom>
        </p:spPr>
        <p:txBody>
          <a:bodyPr vert="horz" wrap="none" lIns="91440" tIns="45720" rIns="91440" bIns="45720" rtlCol="0" anchor="ctr">
            <a:noAutofit/>
          </a:bodyPr>
          <a:lstStyle/>
          <a:p>
            <a:pPr algn="r"/>
            <a:r>
              <a:rPr lang="pt-BR" dirty="0">
                <a:solidFill>
                  <a:schemeClr val="bg1"/>
                </a:solidFill>
                <a:latin typeface="Roboto Light"/>
                <a:cs typeface="Roboto Light"/>
              </a:rPr>
              <a:t>Primeira Fase</a:t>
            </a:r>
          </a:p>
        </p:txBody>
      </p:sp>
      <p:pic>
        <p:nvPicPr>
          <p:cNvPr id="9" name="Picture 8"/>
          <p:cNvPicPr>
            <a:picLocks noChangeAspect="1"/>
          </p:cNvPicPr>
          <p:nvPr/>
        </p:nvPicPr>
        <p:blipFill>
          <a:blip r:embed="rId2"/>
          <a:stretch>
            <a:fillRect/>
          </a:stretch>
        </p:blipFill>
        <p:spPr>
          <a:xfrm>
            <a:off x="411299" y="4188404"/>
            <a:ext cx="1500248" cy="1577467"/>
          </a:xfrm>
          <a:prstGeom prst="rect">
            <a:avLst/>
          </a:prstGeom>
        </p:spPr>
      </p:pic>
    </p:spTree>
    <p:extLst>
      <p:ext uri="{BB962C8B-B14F-4D97-AF65-F5344CB8AC3E}">
        <p14:creationId xmlns:p14="http://schemas.microsoft.com/office/powerpoint/2010/main" val="3680276492"/>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pt-BR" dirty="0"/>
              <a:t>Processo de Desenvolvimento</a:t>
            </a:r>
          </a:p>
        </p:txBody>
      </p:sp>
      <p:sp>
        <p:nvSpPr>
          <p:cNvPr id="2" name="Slide Number Placeholder 1"/>
          <p:cNvSpPr>
            <a:spLocks noGrp="1"/>
          </p:cNvSpPr>
          <p:nvPr>
            <p:ph type="sldNum" sz="quarter" idx="12"/>
          </p:nvPr>
        </p:nvSpPr>
        <p:spPr/>
        <p:txBody>
          <a:bodyPr/>
          <a:lstStyle/>
          <a:p>
            <a:fld id="{25CC690E-9AFB-0E40-9181-2961D0C5BBC7}" type="slidenum">
              <a:rPr lang="en-US" smtClean="0"/>
              <a:t>9</a:t>
            </a:fld>
            <a:endParaRPr lang="en-US"/>
          </a:p>
        </p:txBody>
      </p:sp>
      <p:sp>
        <p:nvSpPr>
          <p:cNvPr id="11" name="Text Placeholder 10"/>
          <p:cNvSpPr>
            <a:spLocks noGrp="1"/>
          </p:cNvSpPr>
          <p:nvPr>
            <p:ph type="body" sz="quarter" idx="13"/>
          </p:nvPr>
        </p:nvSpPr>
        <p:spPr/>
        <p:txBody>
          <a:bodyPr/>
          <a:lstStyle/>
          <a:p>
            <a:r>
              <a:rPr lang="pt-BR" dirty="0"/>
              <a:t>Primeira Fase</a:t>
            </a:r>
          </a:p>
        </p:txBody>
      </p:sp>
      <p:pic>
        <p:nvPicPr>
          <p:cNvPr id="4" name="Picture 3"/>
          <p:cNvPicPr>
            <a:picLocks noChangeAspect="1"/>
          </p:cNvPicPr>
          <p:nvPr/>
        </p:nvPicPr>
        <p:blipFill>
          <a:blip r:embed="rId2"/>
          <a:stretch>
            <a:fillRect/>
          </a:stretch>
        </p:blipFill>
        <p:spPr>
          <a:xfrm>
            <a:off x="190602" y="2699084"/>
            <a:ext cx="1186114" cy="1459832"/>
          </a:xfrm>
          <a:prstGeom prst="rect">
            <a:avLst/>
          </a:prstGeom>
        </p:spPr>
      </p:pic>
      <p:pic>
        <p:nvPicPr>
          <p:cNvPr id="5" name="Picture 4"/>
          <p:cNvPicPr>
            <a:picLocks noChangeAspect="1"/>
          </p:cNvPicPr>
          <p:nvPr/>
        </p:nvPicPr>
        <p:blipFill>
          <a:blip r:embed="rId3"/>
          <a:stretch>
            <a:fillRect/>
          </a:stretch>
        </p:blipFill>
        <p:spPr>
          <a:xfrm>
            <a:off x="1752963" y="2686050"/>
            <a:ext cx="1714000" cy="1485901"/>
          </a:xfrm>
          <a:prstGeom prst="rect">
            <a:avLst/>
          </a:prstGeom>
        </p:spPr>
      </p:pic>
      <p:pic>
        <p:nvPicPr>
          <p:cNvPr id="6" name="Picture 5"/>
          <p:cNvPicPr>
            <a:picLocks noChangeAspect="1"/>
          </p:cNvPicPr>
          <p:nvPr/>
        </p:nvPicPr>
        <p:blipFill>
          <a:blip r:embed="rId4"/>
          <a:stretch>
            <a:fillRect/>
          </a:stretch>
        </p:blipFill>
        <p:spPr>
          <a:xfrm>
            <a:off x="3868301" y="2686050"/>
            <a:ext cx="1687931" cy="1485901"/>
          </a:xfrm>
          <a:prstGeom prst="rect">
            <a:avLst/>
          </a:prstGeom>
        </p:spPr>
      </p:pic>
      <p:pic>
        <p:nvPicPr>
          <p:cNvPr id="3" name="Picture 2"/>
          <p:cNvPicPr>
            <a:picLocks noChangeAspect="1"/>
          </p:cNvPicPr>
          <p:nvPr/>
        </p:nvPicPr>
        <p:blipFill>
          <a:blip r:embed="rId5"/>
          <a:stretch>
            <a:fillRect/>
          </a:stretch>
        </p:blipFill>
        <p:spPr>
          <a:xfrm>
            <a:off x="6014319" y="2680089"/>
            <a:ext cx="2991353" cy="1485901"/>
          </a:xfrm>
          <a:prstGeom prst="rect">
            <a:avLst/>
          </a:prstGeom>
        </p:spPr>
      </p:pic>
    </p:spTree>
    <p:extLst>
      <p:ext uri="{BB962C8B-B14F-4D97-AF65-F5344CB8AC3E}">
        <p14:creationId xmlns:p14="http://schemas.microsoft.com/office/powerpoint/2010/main" val="374664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8CEAB"/>
        </a:solidFill>
        <a:ln>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45720" rIns="91440" bIns="45720" rtlCol="0" anchor="ctr">
        <a:noAutofit/>
      </a:bodyPr>
      <a:lstStyle>
        <a:defPPr algn="ctr">
          <a:defRPr sz="2400" dirty="0">
            <a:solidFill>
              <a:srgbClr val="000000"/>
            </a:solidFill>
            <a:latin typeface="Roboto Light"/>
            <a:cs typeface="Roboto Ligh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14064</TotalTime>
  <Words>2458</Words>
  <Application>Microsoft Office PowerPoint</Application>
  <PresentationFormat>Apresentação na tela (4:3)</PresentationFormat>
  <Paragraphs>243</Paragraphs>
  <Slides>45</Slides>
  <Notes>6</Notes>
  <HiddenSlides>0</HiddenSlides>
  <MMClips>0</MMClips>
  <ScaleCrop>false</ScaleCrop>
  <HeadingPairs>
    <vt:vector size="6" baseType="variant">
      <vt:variant>
        <vt:lpstr>Fontes usadas</vt:lpstr>
      </vt:variant>
      <vt:variant>
        <vt:i4>5</vt:i4>
      </vt:variant>
      <vt:variant>
        <vt:lpstr>Tema</vt:lpstr>
      </vt:variant>
      <vt:variant>
        <vt:i4>1</vt:i4>
      </vt:variant>
      <vt:variant>
        <vt:lpstr>Títulos de slides</vt:lpstr>
      </vt:variant>
      <vt:variant>
        <vt:i4>45</vt:i4>
      </vt:variant>
    </vt:vector>
  </HeadingPairs>
  <TitlesOfParts>
    <vt:vector size="51" baseType="lpstr">
      <vt:lpstr>Roboto Regular</vt:lpstr>
      <vt:lpstr>Arial</vt:lpstr>
      <vt:lpstr>Calibri</vt:lpstr>
      <vt:lpstr>Roboto</vt:lpstr>
      <vt:lpstr>Roboto Light</vt:lpstr>
      <vt:lpstr>Office Theme</vt:lpstr>
      <vt:lpstr>Apresentação do PowerPoint</vt:lpstr>
      <vt:lpstr>Introdução</vt:lpstr>
      <vt:lpstr>Introdução</vt:lpstr>
      <vt:lpstr>Introdução</vt:lpstr>
      <vt:lpstr>Introdução</vt:lpstr>
      <vt:lpstr>Trabalhos Relacionados</vt:lpstr>
      <vt:lpstr>Apresentação do PowerPoint</vt:lpstr>
      <vt:lpstr>Apresentação do PowerPoint</vt:lpstr>
      <vt:lpstr>Processo de Desenvolvimento</vt:lpstr>
      <vt:lpstr>Entrevistas</vt:lpstr>
      <vt:lpstr>Requisitos Iniciais</vt:lpstr>
      <vt:lpstr>Protótipo</vt:lpstr>
      <vt:lpstr>Avaliação</vt:lpstr>
      <vt:lpstr>Avaliação</vt:lpstr>
      <vt:lpstr>Apresentação do PowerPoint</vt:lpstr>
      <vt:lpstr>Processo de Desenvolvimento</vt:lpstr>
      <vt:lpstr>Novas Demandas</vt:lpstr>
      <vt:lpstr>Novas Demandas</vt:lpstr>
      <vt:lpstr>Arquitetura</vt:lpstr>
      <vt:lpstr>Arquitetura</vt:lpstr>
      <vt:lpstr>Principais Funcionalidades</vt:lpstr>
      <vt:lpstr>Apresentação do PowerPoint</vt:lpstr>
      <vt:lpstr>Apresentação do PowerPoint</vt:lpstr>
      <vt:lpstr>Gráfico de Pressão Arterial do Idoso</vt:lpstr>
      <vt:lpstr>Gráfico Relativo a Alimentação do Idoso</vt:lpstr>
      <vt:lpstr>Gráfico Relativo a Alimentação do Idoso</vt:lpstr>
      <vt:lpstr>Apresentação do PowerPoint</vt:lpstr>
      <vt:lpstr>Processo de Desenvolvimento da Pesquisa</vt:lpstr>
      <vt:lpstr>Avaliação</vt:lpstr>
      <vt:lpstr>Instrumentos para Avaliação</vt:lpstr>
      <vt:lpstr>Desafios / Objetivos</vt:lpstr>
      <vt:lpstr>Resultados</vt:lpstr>
      <vt:lpstr>Resultados</vt:lpstr>
      <vt:lpstr>Resultados</vt:lpstr>
      <vt:lpstr>Resultados</vt:lpstr>
      <vt:lpstr>Desafios / Objetivos</vt:lpstr>
      <vt:lpstr>Resultados</vt:lpstr>
      <vt:lpstr>Resultados</vt:lpstr>
      <vt:lpstr>Resultados</vt:lpstr>
      <vt:lpstr>Desafios / Objetivos</vt:lpstr>
      <vt:lpstr>Resultados</vt:lpstr>
      <vt:lpstr>Conclusão</vt:lpstr>
      <vt:lpstr>Conclusão</vt:lpstr>
      <vt:lpstr>Referências Bibliográficas</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Wilmax M. Cruz</dc:creator>
  <cp:lastModifiedBy>seiji isotani</cp:lastModifiedBy>
  <cp:revision>146</cp:revision>
  <dcterms:created xsi:type="dcterms:W3CDTF">2016-03-08T12:38:12Z</dcterms:created>
  <dcterms:modified xsi:type="dcterms:W3CDTF">2018-06-13T15:30:15Z</dcterms:modified>
</cp:coreProperties>
</file>