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1109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211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777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925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774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38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37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72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90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747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2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783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5251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386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6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hape 2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2" name="Shape 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154954" y="2099733"/>
            <a:ext cx="8825657" cy="2677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5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 rot="5400000">
            <a:off x="10158983" y="1792224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 rot="5400000">
            <a:off x="8951975" y="3227832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351007" y="292608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Shape 112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3" name="Shape 1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172200" y="402164"/>
              <a:ext cx="55964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3295431" y="2801721"/>
              <a:ext cx="6053669" cy="12545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9" name="Shape 119"/>
            <p:cNvSpPr/>
            <p:nvPr/>
          </p:nvSpPr>
          <p:spPr>
            <a:xfrm rot="-5677511">
              <a:off x="4203593" y="1826078"/>
              <a:ext cx="3299406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6547869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 Panorâmica com Legenda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Shape 129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30" name="Shape 1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 rot="10371525">
              <a:off x="263766" y="4438254"/>
              <a:ext cx="3299406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 rot="10800000">
              <a:off x="459505" y="321130"/>
              <a:ext cx="11277600" cy="4533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6" name="Shape 136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154957" y="4969926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7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154957" y="5536664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Legenda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46" name="Shape 1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455612" y="2801318"/>
              <a:ext cx="11277600" cy="36026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84"/>
                  </a:lnTo>
                  <a:lnTo>
                    <a:pt x="120000" y="120000"/>
                  </a:lnTo>
                  <a:lnTo>
                    <a:pt x="120000" y="60"/>
                  </a:lnTo>
                  <a:lnTo>
                    <a:pt x="120000" y="60"/>
                  </a:lnTo>
                  <a:lnTo>
                    <a:pt x="117276" y="1374"/>
                  </a:lnTo>
                  <a:lnTo>
                    <a:pt x="114564" y="2642"/>
                  </a:lnTo>
                  <a:lnTo>
                    <a:pt x="111840" y="3866"/>
                  </a:lnTo>
                  <a:lnTo>
                    <a:pt x="109104" y="4923"/>
                  </a:lnTo>
                  <a:lnTo>
                    <a:pt x="106380" y="5980"/>
                  </a:lnTo>
                  <a:lnTo>
                    <a:pt x="103644" y="6977"/>
                  </a:lnTo>
                  <a:lnTo>
                    <a:pt x="100944" y="7822"/>
                  </a:lnTo>
                  <a:lnTo>
                    <a:pt x="98208" y="8623"/>
                  </a:lnTo>
                  <a:lnTo>
                    <a:pt x="95484" y="9363"/>
                  </a:lnTo>
                  <a:lnTo>
                    <a:pt x="92808" y="9997"/>
                  </a:lnTo>
                  <a:lnTo>
                    <a:pt x="90096" y="10631"/>
                  </a:lnTo>
                  <a:lnTo>
                    <a:pt x="87420" y="11160"/>
                  </a:lnTo>
                  <a:lnTo>
                    <a:pt x="84744" y="11583"/>
                  </a:lnTo>
                  <a:lnTo>
                    <a:pt x="82080" y="12006"/>
                  </a:lnTo>
                  <a:lnTo>
                    <a:pt x="79440" y="12368"/>
                  </a:lnTo>
                  <a:lnTo>
                    <a:pt x="76824" y="12640"/>
                  </a:lnTo>
                  <a:lnTo>
                    <a:pt x="74208" y="12851"/>
                  </a:lnTo>
                  <a:lnTo>
                    <a:pt x="71616" y="13063"/>
                  </a:lnTo>
                  <a:lnTo>
                    <a:pt x="69060" y="13168"/>
                  </a:lnTo>
                  <a:lnTo>
                    <a:pt x="66504" y="13274"/>
                  </a:lnTo>
                  <a:lnTo>
                    <a:pt x="63984" y="13319"/>
                  </a:lnTo>
                  <a:lnTo>
                    <a:pt x="61488" y="13274"/>
                  </a:lnTo>
                  <a:lnTo>
                    <a:pt x="59016" y="13274"/>
                  </a:lnTo>
                  <a:lnTo>
                    <a:pt x="56568" y="13168"/>
                  </a:lnTo>
                  <a:lnTo>
                    <a:pt x="54168" y="13002"/>
                  </a:lnTo>
                  <a:lnTo>
                    <a:pt x="51792" y="12851"/>
                  </a:lnTo>
                  <a:lnTo>
                    <a:pt x="49464" y="12685"/>
                  </a:lnTo>
                  <a:lnTo>
                    <a:pt x="47148" y="12428"/>
                  </a:lnTo>
                  <a:lnTo>
                    <a:pt x="44868" y="12157"/>
                  </a:lnTo>
                  <a:lnTo>
                    <a:pt x="42636" y="11900"/>
                  </a:lnTo>
                  <a:lnTo>
                    <a:pt x="38280" y="11205"/>
                  </a:lnTo>
                  <a:lnTo>
                    <a:pt x="34104" y="10465"/>
                  </a:lnTo>
                  <a:lnTo>
                    <a:pt x="30096" y="9680"/>
                  </a:lnTo>
                  <a:lnTo>
                    <a:pt x="26304" y="8834"/>
                  </a:lnTo>
                  <a:lnTo>
                    <a:pt x="22680" y="7928"/>
                  </a:lnTo>
                  <a:lnTo>
                    <a:pt x="19320" y="6977"/>
                  </a:lnTo>
                  <a:lnTo>
                    <a:pt x="16164" y="6025"/>
                  </a:lnTo>
                  <a:lnTo>
                    <a:pt x="13260" y="5074"/>
                  </a:lnTo>
                  <a:lnTo>
                    <a:pt x="10596" y="4183"/>
                  </a:lnTo>
                  <a:lnTo>
                    <a:pt x="8232" y="3337"/>
                  </a:lnTo>
                  <a:lnTo>
                    <a:pt x="6096" y="2537"/>
                  </a:lnTo>
                  <a:lnTo>
                    <a:pt x="4296" y="1857"/>
                  </a:lnTo>
                  <a:lnTo>
                    <a:pt x="2784" y="1223"/>
                  </a:lnTo>
                  <a:lnTo>
                    <a:pt x="708" y="3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1" name="Shape 151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154954" y="1060704"/>
            <a:ext cx="8833103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152144" y="3547871"/>
            <a:ext cx="8825659" cy="2478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ção com Legenda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Shape 160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1" name="Shape 16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7" name="Shape 167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8" name="Shape 168"/>
          <p:cNvSpPr txBox="1"/>
          <p:nvPr/>
        </p:nvSpPr>
        <p:spPr>
          <a:xfrm>
            <a:off x="898295" y="59676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96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9715063" y="2629300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t-BR" sz="96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574800" y="980516"/>
            <a:ext cx="8460983" cy="2698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945944" y="3679987"/>
            <a:ext cx="7725771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1154954" y="5029198"/>
            <a:ext cx="8825659" cy="9978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ão de Nom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Shape 178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79" name="Shape 17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Shape 185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154954" y="2373525"/>
            <a:ext cx="8865622" cy="18196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154954" y="502920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nas de Imagem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pic" idx="2"/>
          </p:nvPr>
        </p:nvSpPr>
        <p:spPr>
          <a:xfrm>
            <a:off x="1334551" y="2610916"/>
            <a:ext cx="2691241" cy="15840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3"/>
          </p:nvPr>
        </p:nvSpPr>
        <p:spPr>
          <a:xfrm>
            <a:off x="1154954" y="5109107"/>
            <a:ext cx="3050438" cy="917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4"/>
          </p:nvPr>
        </p:nvSpPr>
        <p:spPr>
          <a:xfrm>
            <a:off x="4568864" y="4532842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1" cy="1591509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6"/>
          </p:nvPr>
        </p:nvSpPr>
        <p:spPr>
          <a:xfrm>
            <a:off x="4568864" y="5109107"/>
            <a:ext cx="3050438" cy="912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7"/>
          </p:nvPr>
        </p:nvSpPr>
        <p:spPr>
          <a:xfrm>
            <a:off x="7983432" y="4532842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1" cy="1591509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9"/>
          </p:nvPr>
        </p:nvSpPr>
        <p:spPr>
          <a:xfrm>
            <a:off x="7983432" y="5109107"/>
            <a:ext cx="3050438" cy="9179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203" name="Shape 203"/>
          <p:cNvCxnSpPr/>
          <p:nvPr/>
        </p:nvCxnSpPr>
        <p:spPr>
          <a:xfrm>
            <a:off x="4384244" y="2603500"/>
            <a:ext cx="0" cy="3461810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Shape 204"/>
          <p:cNvCxnSpPr/>
          <p:nvPr/>
        </p:nvCxnSpPr>
        <p:spPr>
          <a:xfrm>
            <a:off x="7807352" y="2603500"/>
            <a:ext cx="0" cy="3461810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 rot="5400000">
            <a:off x="3855399" y="-105412"/>
            <a:ext cx="3424767" cy="8825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Shape 2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16" name="Shape 2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rot="5101749">
              <a:off x="6294738" y="4577737"/>
              <a:ext cx="3299407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414866" y="402164"/>
              <a:ext cx="6510865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rot="5400000">
              <a:off x="4449232" y="2801720"/>
              <a:ext cx="6053669" cy="12545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23" name="Shape 223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 rot="5400000">
            <a:off x="6923243" y="2931978"/>
            <a:ext cx="4748591" cy="14415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 rot="5400000">
            <a:off x="1908670" y="524748"/>
            <a:ext cx="4748591" cy="6256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na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1154954" y="3179764"/>
            <a:ext cx="3129168" cy="2847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5380" cy="576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512721" y="3179764"/>
            <a:ext cx="3145380" cy="2847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5"/>
          </p:nvPr>
        </p:nvSpPr>
        <p:spPr>
          <a:xfrm>
            <a:off x="7886700" y="2595032"/>
            <a:ext cx="3161029" cy="584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6"/>
          </p:nvPr>
        </p:nvSpPr>
        <p:spPr>
          <a:xfrm>
            <a:off x="7886700" y="3179764"/>
            <a:ext cx="3161029" cy="28472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4384991" y="2603500"/>
            <a:ext cx="32564" cy="3423554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Shape 48"/>
          <p:cNvCxnSpPr/>
          <p:nvPr/>
        </p:nvCxnSpPr>
        <p:spPr>
          <a:xfrm>
            <a:off x="7775824" y="2603500"/>
            <a:ext cx="0" cy="3423554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Shape 5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54" name="Shape 5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7289800" y="402164"/>
              <a:ext cx="44788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rot="-5677511">
              <a:off x="4698352" y="1826078"/>
              <a:ext cx="3299406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5400000">
              <a:off x="3787244" y="2801721"/>
              <a:ext cx="6053669" cy="12545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1" name="Shape 61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154955" y="2679191"/>
            <a:ext cx="43434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94575" y="2679191"/>
            <a:ext cx="3758183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154953" y="969263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8032" cy="3416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208776" y="2603500"/>
            <a:ext cx="4828032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54954" y="969263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1154954" y="3198448"/>
            <a:ext cx="4828032" cy="2843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6208776" y="2606040"/>
            <a:ext cx="482803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4"/>
          </p:nvPr>
        </p:nvSpPr>
        <p:spPr>
          <a:xfrm>
            <a:off x="6208710" y="3187921"/>
            <a:ext cx="4825159" cy="2854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152144" y="969263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Shape 9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6" name="Shape 9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5713412" y="402164"/>
              <a:ext cx="6055252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 rot="-5400000">
              <a:off x="2229376" y="2801721"/>
              <a:ext cx="6053669" cy="12545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2" name="Shape 102"/>
            <p:cNvSpPr/>
            <p:nvPr/>
          </p:nvSpPr>
          <p:spPr>
            <a:xfrm rot="-5677511">
              <a:off x="3140484" y="1826078"/>
              <a:ext cx="3299406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154953" y="1298448"/>
            <a:ext cx="2793158" cy="1597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779007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2793158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8761411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8761411" y="5870955"/>
              <a:ext cx="990599" cy="990599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-1588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rot="-589932">
              <a:off x="8490951" y="1797516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59506" y="1866405"/>
              <a:ext cx="11277600" cy="4533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2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10652760" y="6391655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557783" y="6391655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1335259" y="914876"/>
            <a:ext cx="8825657" cy="26776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pt-BR" sz="5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Síntese do diagnóstico com trabalhadores do Poupatempo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ubTitle" idx="1"/>
          </p:nvPr>
        </p:nvSpPr>
        <p:spPr>
          <a:xfrm>
            <a:off x="1017430" y="4417453"/>
            <a:ext cx="9916731" cy="18527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1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SOCIOLOGIA APLICADA À ADMINISTRAÇÃO – </a:t>
            </a:r>
            <a:r>
              <a:rPr lang="pt-BR" sz="1800" b="1" i="0" u="none" strike="noStrike" cap="non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NOTURNO                               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1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FEA-RP – USP - PROFA. DRA. VALQUÍRIA PADILHA               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1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1º SEMESTRE DE 2017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1" i="0" u="none" strike="noStrike" cap="none">
              <a:solidFill>
                <a:srgbClr val="86D1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8770514" y="4288664"/>
            <a:ext cx="460419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Adrieli L. Dias dos Santos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João Victor C. Bobato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Letícia Castelani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Thaisa Coroado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pt-BR" sz="3600" i="0" u="none" strike="noStrike" cap="none">
                <a:solidFill>
                  <a:schemeClr val="lt2"/>
                </a:solidFill>
              </a:rPr>
              <a:t>SUGESTÕES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1154954" y="2478150"/>
            <a:ext cx="3129299" cy="5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	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2"/>
          </p:nvPr>
        </p:nvSpPr>
        <p:spPr>
          <a:xfrm>
            <a:off x="1154954" y="3179764"/>
            <a:ext cx="3129168" cy="2847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400"/>
              <a:t>Falta de reconhecimento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3"/>
          </p:nvPr>
        </p:nvSpPr>
        <p:spPr>
          <a:xfrm>
            <a:off x="4512783" y="2478175"/>
            <a:ext cx="3145500" cy="5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SUGESTÃO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4"/>
          </p:nvPr>
        </p:nvSpPr>
        <p:spPr>
          <a:xfrm>
            <a:off x="4284250" y="3054450"/>
            <a:ext cx="3484200" cy="318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000"/>
              <a:t>Responsável administrativo de cada setor realizar reuniões rápidas, individuais e trimestrais para dar um feedback ao funcionário,  expondo seus pontos positivos e metas alcançadas.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5"/>
          </p:nvPr>
        </p:nvSpPr>
        <p:spPr>
          <a:xfrm>
            <a:off x="7886800" y="2473932"/>
            <a:ext cx="31611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RESPONSÁVEL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6"/>
          </p:nvPr>
        </p:nvSpPr>
        <p:spPr>
          <a:xfrm>
            <a:off x="7886700" y="3179764"/>
            <a:ext cx="3161029" cy="2847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400"/>
              <a:t>Departamento de RH.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700" cy="70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pt-BR" sz="3600" i="0" u="none" strike="noStrike" cap="none">
                <a:solidFill>
                  <a:schemeClr val="lt2"/>
                </a:solidFill>
              </a:rPr>
              <a:t>SUGESTÕES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1154954" y="2317000"/>
            <a:ext cx="3129299" cy="5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	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2"/>
          </p:nvPr>
        </p:nvSpPr>
        <p:spPr>
          <a:xfrm>
            <a:off x="1154954" y="3179764"/>
            <a:ext cx="3129299" cy="284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400"/>
              <a:t>Sugestões não atendidas</a:t>
            </a: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R="0" lvl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3"/>
          </p:nvPr>
        </p:nvSpPr>
        <p:spPr>
          <a:xfrm>
            <a:off x="4512721" y="2317000"/>
            <a:ext cx="3145500" cy="5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SUGESTÃO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4"/>
          </p:nvPr>
        </p:nvSpPr>
        <p:spPr>
          <a:xfrm>
            <a:off x="4393275" y="3044025"/>
            <a:ext cx="3413700" cy="298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000"/>
              <a:t>Canal formal, eletrônico ou não, para receber as sugestões.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000"/>
              <a:t>Analisar e gerar feedback.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5"/>
          </p:nvPr>
        </p:nvSpPr>
        <p:spPr>
          <a:xfrm>
            <a:off x="7886700" y="2312782"/>
            <a:ext cx="31611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RESPONSÁVEL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6"/>
          </p:nvPr>
        </p:nvSpPr>
        <p:spPr>
          <a:xfrm>
            <a:off x="7886700" y="3179764"/>
            <a:ext cx="3161100" cy="284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Century Gothic"/>
              <a:buChar char="●"/>
            </a:pPr>
            <a:r>
              <a:rPr lang="pt-BR" sz="2400"/>
              <a:t>Administração.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700" cy="70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pt-BR" sz="3600" i="0" u="none" strike="noStrike" cap="none">
                <a:solidFill>
                  <a:schemeClr val="lt2"/>
                </a:solidFill>
              </a:rPr>
              <a:t>SUGESTÕES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1154954" y="2424450"/>
            <a:ext cx="3129299" cy="5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	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2"/>
          </p:nvPr>
        </p:nvSpPr>
        <p:spPr>
          <a:xfrm>
            <a:off x="1154954" y="3179764"/>
            <a:ext cx="3129299" cy="284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400"/>
              <a:t>Afastamento devido a lesão por esforço repetitivo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3"/>
          </p:nvPr>
        </p:nvSpPr>
        <p:spPr>
          <a:xfrm>
            <a:off x="4512721" y="2424450"/>
            <a:ext cx="3145500" cy="5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SUGESTÃO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4"/>
          </p:nvPr>
        </p:nvSpPr>
        <p:spPr>
          <a:xfrm>
            <a:off x="4207900" y="3000750"/>
            <a:ext cx="3545400" cy="264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800"/>
              <a:t>Implantação de ginástica laboral todos os dias</a:t>
            </a: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800"/>
              <a:t>Criar um ambiente ergonômico. (Conscientizando os funcionários a melhor forma de se sentar, por exemplo. Como também a compra de móveis e utensílios, que estejam baseados nos princípios ergonômicos.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5"/>
          </p:nvPr>
        </p:nvSpPr>
        <p:spPr>
          <a:xfrm>
            <a:off x="7886700" y="2420257"/>
            <a:ext cx="31611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RESPONSÁVEL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6"/>
          </p:nvPr>
        </p:nvSpPr>
        <p:spPr>
          <a:xfrm>
            <a:off x="7886700" y="3000750"/>
            <a:ext cx="3161100" cy="30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200"/>
              <a:t>Departamento de RH.</a:t>
            </a:r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200"/>
              <a:t>Departamento de Compras</a:t>
            </a: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3979" y="4517800"/>
            <a:ext cx="1906545" cy="1783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pt-BR" sz="3600" i="0" u="none" strike="noStrike" cap="none">
                <a:solidFill>
                  <a:schemeClr val="lt2"/>
                </a:solidFill>
              </a:rPr>
              <a:t>SUGESTÕES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1154954" y="2388650"/>
            <a:ext cx="3129299" cy="5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	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2"/>
          </p:nvPr>
        </p:nvSpPr>
        <p:spPr>
          <a:xfrm>
            <a:off x="1154954" y="3179764"/>
            <a:ext cx="3129168" cy="2847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200"/>
              <a:t>Atendimento sobrecarregado quando algum colaborador sai de férias. 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3"/>
          </p:nvPr>
        </p:nvSpPr>
        <p:spPr>
          <a:xfrm>
            <a:off x="4506533" y="2388600"/>
            <a:ext cx="3145500" cy="5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SUGESTÃO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4"/>
          </p:nvPr>
        </p:nvSpPr>
        <p:spPr>
          <a:xfrm>
            <a:off x="4284125" y="2969100"/>
            <a:ext cx="3590100" cy="347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800"/>
              <a:t>Ouvir mais os funcionários quando estes estão sentindo-se sobrecarregados;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800"/>
              <a:t>Preparar colaboradores para assumir diferentes atividades em casos de emergências;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800"/>
              <a:t>Prever melhor a demanda de atendimento com o agendamento online.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5"/>
          </p:nvPr>
        </p:nvSpPr>
        <p:spPr>
          <a:xfrm>
            <a:off x="7874325" y="2384407"/>
            <a:ext cx="31611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RESPONSÁVEL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6"/>
          </p:nvPr>
        </p:nvSpPr>
        <p:spPr>
          <a:xfrm>
            <a:off x="7886700" y="3179764"/>
            <a:ext cx="3161029" cy="2847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000"/>
              <a:t>Área de Recursos Humanos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000"/>
              <a:t>Supervisores Técnicos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000"/>
              <a:t>Administração do Poupatempo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pt-BR" sz="3600" i="0" u="none" strike="noStrike" cap="none">
                <a:solidFill>
                  <a:schemeClr val="lt2"/>
                </a:solidFill>
              </a:rPr>
              <a:t>SUGESTÕES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1138624" y="2388625"/>
            <a:ext cx="3145499" cy="5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	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2"/>
          </p:nvPr>
        </p:nvSpPr>
        <p:spPr>
          <a:xfrm>
            <a:off x="744583" y="3179764"/>
            <a:ext cx="3539538" cy="30642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200"/>
              <a:t>Colaboradores não são consultados em caso de emendas nos feriados</a:t>
            </a:r>
          </a:p>
          <a:p>
            <a:pPr marL="0" marR="0" lvl="0" indent="-1219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000"/>
              <a:buFont typeface="Arial"/>
              <a:buNone/>
            </a:pPr>
            <a:endParaRPr sz="2000"/>
          </a:p>
        </p:txBody>
      </p:sp>
      <p:sp>
        <p:nvSpPr>
          <p:cNvPr id="345" name="Shape 345"/>
          <p:cNvSpPr txBox="1">
            <a:spLocks noGrp="1"/>
          </p:cNvSpPr>
          <p:nvPr>
            <p:ph type="body" idx="3"/>
          </p:nvPr>
        </p:nvSpPr>
        <p:spPr>
          <a:xfrm>
            <a:off x="4512721" y="2388625"/>
            <a:ext cx="3145500" cy="5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SUGESTÃO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4"/>
          </p:nvPr>
        </p:nvSpPr>
        <p:spPr>
          <a:xfrm>
            <a:off x="4284125" y="2962700"/>
            <a:ext cx="3451200" cy="306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3655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700"/>
              <a:t>Deixar que os colaboradores escolhem se preferem emendar feriados ou não. </a:t>
            </a:r>
          </a:p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28571"/>
              <a:buFont typeface="Arial"/>
              <a:buNone/>
            </a:pPr>
            <a:endParaRPr sz="700"/>
          </a:p>
          <a:p>
            <a:pPr marL="457200" marR="0" lvl="0" indent="-33655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700"/>
              <a:t>Caso não seja viável a consulta, é responsabilidade da Adm planejar melhor a compensação de horas ou pelo menos divulgar antecipadamente aos funcionários os dias que serão emendados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5"/>
          </p:nvPr>
        </p:nvSpPr>
        <p:spPr>
          <a:xfrm>
            <a:off x="7886825" y="2384407"/>
            <a:ext cx="31611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RESPONSÁVEL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6"/>
          </p:nvPr>
        </p:nvSpPr>
        <p:spPr>
          <a:xfrm>
            <a:off x="7886700" y="3179764"/>
            <a:ext cx="3161029" cy="2847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000"/>
              <a:t>Departamento de RH.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2" cy="1703547"/>
          </a:xfrm>
        </p:spPr>
        <p:txBody>
          <a:bodyPr/>
          <a:lstStyle/>
          <a:p>
            <a:pPr algn="ctr"/>
            <a:r>
              <a:rPr lang="pt-BR" sz="4800" b="1" dirty="0" smtClean="0"/>
              <a:t>OBRIGADA!</a:t>
            </a:r>
            <a:endParaRPr lang="pt-BR" sz="4800" b="1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1"/>
          </p:nvPr>
        </p:nvSpPr>
        <p:spPr>
          <a:xfrm flipV="1">
            <a:off x="2207568" y="5889599"/>
            <a:ext cx="7773045" cy="13168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146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pt-BR"/>
              <a:t>PRODESP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1154954" y="2434108"/>
            <a:ext cx="9817846" cy="41469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400">
                <a:solidFill>
                  <a:schemeClr val="dk1"/>
                </a:solidFill>
              </a:rPr>
              <a:t>Criada em 1969</a:t>
            </a:r>
          </a:p>
          <a:p>
            <a:pPr marL="0" lvl="0" indent="-6985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400">
                <a:solidFill>
                  <a:schemeClr val="dk1"/>
                </a:solidFill>
              </a:rPr>
              <a:t>Empresa do Governo do Estado de São Paulo responsável pelo seu processamento de dados.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/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0612" y="5842725"/>
            <a:ext cx="1402766" cy="668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700" cy="70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pt-BR"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Trabalhadores entrevistados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154954" y="2434108"/>
            <a:ext cx="9817800" cy="414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Março e abril de 2017: elaboração da entrevista em sala de aula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Abril de 2017: visitas dos grupos ao PoupaTempo para realização das entrevistas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grupos de 4 a 5 alunos no total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Visitas previamente agendadas sob coordenação da Sra. Nilda (secretária)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Trabalhadores entrevistados:</a:t>
            </a: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 Humanos                                      Recursos Internos (Técnicos Administrativos)</a:t>
            </a: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600" i="0" u="none" strike="noStrike" cap="none">
                <a:solidFill>
                  <a:srgbClr val="3F3F3F"/>
                </a:solidFill>
              </a:rPr>
              <a:t>Atendimento </a:t>
            </a:r>
            <a:r>
              <a:rPr lang="pt-BR"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Recursos Internos (Almoxarifado e manutenção)</a:t>
            </a: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Assistentes Administrativos                          Detran </a:t>
            </a: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IRGD (Polícia Civil; Terceirizados)               SERT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</a:t>
            </a:r>
            <a:r>
              <a:rPr lang="pt-BR" sz="1600" b="1" i="0" u="none" strike="noStrike" cap="none">
                <a:solidFill>
                  <a:srgbClr val="3F3F3F"/>
                </a:solidFill>
              </a:rPr>
              <a:t>E-Poupatempo (Prodesp)</a:t>
            </a:r>
            <a:r>
              <a:rPr lang="pt-BR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IRGD (Polícia Civil; Terceirizados)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pt-BR" sz="3600" i="0" u="none" strike="noStrike" cap="none">
                <a:solidFill>
                  <a:schemeClr val="lt2"/>
                </a:solidFill>
              </a:rPr>
              <a:t>Trabalhadores entrevistados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2579" y="2356833"/>
            <a:ext cx="11178862" cy="42629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Ambas são mulheres, entre 49 e 60 anos.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Entrou na empresa em 2005 – área de atendimento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Trabalha em dois setores (Detran e SERT), com atendimento ao público.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Escolaridade: 2° Grau Completo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Salário entre R$1.000,00 e R$3.000,00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Entrou na empresa em 2003 – área de atendimento	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Trabalha em dois setores (Detran e SERT), com atendimento ao público.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Escolaridade:  Superior Completo – Pós graduação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Salário entre R$3.000,00 e R$6.000,00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pt-BR" sz="3600" i="0" u="none" strike="noStrike" cap="none">
                <a:solidFill>
                  <a:schemeClr val="lt2"/>
                </a:solidFill>
              </a:rPr>
              <a:t>Categorias analisadas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18150" y="2343955"/>
            <a:ext cx="5245846" cy="4146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t-BR" sz="2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Organização do trabalho e relações de trabalho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t-BR" sz="2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Carga, ritmo e jornada de trabalho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t-BR" sz="2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Salário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6256951" y="2331075"/>
            <a:ext cx="5245846" cy="4146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t-BR" sz="2800" b="0" i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Rotatividade e formas de controle do trabalho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800" b="0" i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t-BR" sz="2800" b="0" i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Equilíbrio trabalho-vida privada e saúde física/psíquica no trabalho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pt-BR" sz="3600" i="0" u="none" strike="noStrike" cap="none">
                <a:solidFill>
                  <a:schemeClr val="lt2"/>
                </a:solidFill>
              </a:rPr>
              <a:t>Pontos positivos 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746975" y="2910625"/>
            <a:ext cx="10631400" cy="305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154950" y="2398925"/>
            <a:ext cx="9354600" cy="394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2000" dirty="0"/>
              <a:t>Estabilidade e salário.</a:t>
            </a: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2000" dirty="0"/>
              <a:t>Conhecimento das leis adquirido pelo rodízio.</a:t>
            </a: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2000" dirty="0"/>
              <a:t>A relação com os colegas e com a supervisão é boa</a:t>
            </a:r>
            <a:r>
              <a:rPr lang="pt-BR" sz="2000" dirty="0" smtClean="0"/>
              <a:t>.</a:t>
            </a: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2000" dirty="0" smtClean="0"/>
              <a:t>Ambiente de Trabalho agradável.</a:t>
            </a:r>
            <a:endParaRPr lang="pt-BR" sz="2000" dirty="0"/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2000" dirty="0"/>
              <a:t>Ambas conseguem se desligar da rotina de trabalho.</a:t>
            </a: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2000" dirty="0"/>
              <a:t>Reconhecimento da população em geral</a:t>
            </a:r>
            <a:r>
              <a:rPr lang="pt-BR" sz="2000" dirty="0" smtClean="0"/>
              <a:t>. (sentem-se úteis)</a:t>
            </a:r>
            <a:endParaRPr lang="pt-BR" sz="2000" dirty="0"/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2000" dirty="0" smtClean="0"/>
              <a:t>Não tem receio  </a:t>
            </a:r>
            <a:r>
              <a:rPr lang="pt-BR" sz="2000" dirty="0"/>
              <a:t>de faltar ou tirar férias.</a:t>
            </a: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2000" dirty="0"/>
              <a:t>Conseguem cumprir todas as atividades dentro da carga horária de trabalho.</a:t>
            </a: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2000" dirty="0"/>
              <a:t>Não houve perceptiva alteração na qualidade de vida.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pt-BR"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Pontos a melhorar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1127448" y="2276872"/>
            <a:ext cx="9382102" cy="40706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2000" dirty="0"/>
              <a:t>Colaboradores sentem que suas sugestões não são atendidas</a:t>
            </a: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sz="2000" dirty="0"/>
              <a:t>A demanda de atendimento grande e rotina cansativa. (6 horas)</a:t>
            </a:r>
          </a:p>
          <a:p>
            <a:pPr marL="457200" marR="0" lvl="0" indent="-355600" algn="just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2000" dirty="0"/>
              <a:t>Não existe um Plano de Carreira na empresa</a:t>
            </a:r>
          </a:p>
          <a:p>
            <a:pPr marL="457200" marR="0" lvl="0" indent="-355600" algn="just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2000" dirty="0"/>
              <a:t>A resolução dos conflitos não está clara pois as duas possuem opiniões divergentes</a:t>
            </a:r>
          </a:p>
          <a:p>
            <a:pPr marL="457200" marR="0" lvl="0" indent="-355600" algn="just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2000" dirty="0"/>
              <a:t>Não existe consulta aos colaboradores em caso de emenda nos feriados</a:t>
            </a:r>
          </a:p>
          <a:p>
            <a:pPr marL="457200" marR="0" lvl="0" indent="-355600" algn="just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2000" dirty="0"/>
              <a:t>Suas metas em atendimento na Secretaria do Trabalho, que procuram avaliar sua qualidade de atendimento, sofrem interferência negativa da quantidade de vagas de trabalho disponíveis. </a:t>
            </a:r>
          </a:p>
          <a:p>
            <a:pPr marL="457200" marR="0" lvl="0" indent="-355600" algn="just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2000" dirty="0"/>
              <a:t>Falta de reconhecimento dos pontos positivos no trabalho</a:t>
            </a:r>
          </a:p>
          <a:p>
            <a:pPr marL="457200" marR="0" lvl="0" indent="-355600" algn="just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2000" dirty="0"/>
              <a:t>Alta cobrança / acompanhamento das falhas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pt-BR" sz="3600" i="0" u="none" strike="noStrike" cap="none">
                <a:solidFill>
                  <a:schemeClr val="lt2"/>
                </a:solidFill>
              </a:rPr>
              <a:t>Pontos a melhorar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23392" y="2204864"/>
            <a:ext cx="11305256" cy="40949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just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900" dirty="0"/>
              <a:t>Dificuldade em reconhecer seus superiores imediatos.</a:t>
            </a:r>
          </a:p>
          <a:p>
            <a:pPr marL="457200" marR="0" lvl="0" indent="-355600" algn="just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900" dirty="0"/>
              <a:t>Vale refeição irrisório</a:t>
            </a:r>
          </a:p>
          <a:p>
            <a:pPr marL="457200" marR="0" lvl="0" indent="-355600" algn="just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900" dirty="0"/>
              <a:t>Os colaboradores sentem que suas atividades são muito semelhantes às que são realizadas pelos funcionários terceirizados, contudo o salário desses colaboradores não chega a metade do que eles recebem e a cobrança por resultados é muito maior (alta rotatividade de terceirizados)</a:t>
            </a:r>
          </a:p>
          <a:p>
            <a:pPr marL="457200" marR="0" lvl="0" indent="-355600" algn="just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900" dirty="0"/>
              <a:t>A pausa banheiro não é controlada, contudo alguns trabalhadores acabam “demorando muito”, o que prejudica o funcionamento da área ao sobrecarregar outros funcionários</a:t>
            </a:r>
          </a:p>
          <a:p>
            <a:pPr marL="457200" marR="0" lvl="0" indent="-355600" algn="just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900" dirty="0"/>
              <a:t>Quando os colaboradores saem de férias, os demais que trabalham na área sentem-se sobrecarregados no atendimento, na opinião dos entrevistados, isso acontece por falta de planejamento da gestão do </a:t>
            </a:r>
            <a:r>
              <a:rPr lang="pt-BR" sz="1900" dirty="0" smtClean="0"/>
              <a:t>Poupatempo</a:t>
            </a:r>
            <a:endParaRPr lang="pt-BR" sz="1900" dirty="0"/>
          </a:p>
          <a:p>
            <a:pPr marL="457200" marR="0" lvl="0" indent="-355600" algn="just" rtl="0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pt-BR" sz="1900" dirty="0"/>
              <a:t>Alguns colaboradores apresentam/apresentaram casos de LER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pt-BR" sz="3600" i="0" u="none" strike="noStrike" cap="none">
                <a:solidFill>
                  <a:schemeClr val="lt2"/>
                </a:solidFill>
              </a:rPr>
              <a:t>SUGESTÕES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154954" y="2317000"/>
            <a:ext cx="3129299" cy="5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	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2"/>
          </p:nvPr>
        </p:nvSpPr>
        <p:spPr>
          <a:xfrm>
            <a:off x="1154954" y="3179764"/>
            <a:ext cx="3129168" cy="2847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Falta de conhecimento da hierarquia da empresa.</a:t>
            </a:r>
          </a:p>
          <a:p>
            <a:pPr marR="0" lvl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Shape 289"/>
          <p:cNvSpPr txBox="1">
            <a:spLocks noGrp="1"/>
          </p:cNvSpPr>
          <p:nvPr>
            <p:ph type="body" idx="3"/>
          </p:nvPr>
        </p:nvSpPr>
        <p:spPr>
          <a:xfrm>
            <a:off x="4512721" y="2317000"/>
            <a:ext cx="3145500" cy="5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SUGESTÃO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4"/>
          </p:nvPr>
        </p:nvSpPr>
        <p:spPr>
          <a:xfrm>
            <a:off x="4393275" y="3044025"/>
            <a:ext cx="3413700" cy="298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000"/>
              <a:t>Realizar reuniões setorizadas apresentando a hierarquia e os líderes técnicos e administrativos.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000"/>
              <a:t> Colocar impresso nas paredes de cada setor o organograma da empresa.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5"/>
          </p:nvPr>
        </p:nvSpPr>
        <p:spPr>
          <a:xfrm>
            <a:off x="7886700" y="2312782"/>
            <a:ext cx="31611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RESPONSÁVEL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6"/>
          </p:nvPr>
        </p:nvSpPr>
        <p:spPr>
          <a:xfrm>
            <a:off x="7886700" y="3179764"/>
            <a:ext cx="3161029" cy="2847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400"/>
              <a:t>Departamento de RH.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Íon - Sala da Diretoria">
  <a:themeElements>
    <a:clrScheme name="Ion Boardroom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821</Words>
  <Application>Microsoft Office PowerPoint</Application>
  <PresentationFormat>Widescreen</PresentationFormat>
  <Paragraphs>129</Paragraphs>
  <Slides>15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Noto Sans Symbols</vt:lpstr>
      <vt:lpstr>Century Gothic</vt:lpstr>
      <vt:lpstr>Arial</vt:lpstr>
      <vt:lpstr>Íon - Sala da Diretoria</vt:lpstr>
      <vt:lpstr>Síntese do diagnóstico com trabalhadores do Poupatempo</vt:lpstr>
      <vt:lpstr>PRODESP</vt:lpstr>
      <vt:lpstr>Trabalhadores entrevistados</vt:lpstr>
      <vt:lpstr>Trabalhadores entrevistados</vt:lpstr>
      <vt:lpstr>Categorias analisadas</vt:lpstr>
      <vt:lpstr>Pontos positivos </vt:lpstr>
      <vt:lpstr>Pontos a melhorar</vt:lpstr>
      <vt:lpstr>Pontos a melhorar</vt:lpstr>
      <vt:lpstr>SUGESTÕES</vt:lpstr>
      <vt:lpstr>SUGESTÕES</vt:lpstr>
      <vt:lpstr>SUGESTÕES</vt:lpstr>
      <vt:lpstr>SUGESTÕES</vt:lpstr>
      <vt:lpstr>SUGESTÕES</vt:lpstr>
      <vt:lpstr>SUGESTÕES</vt:lpstr>
      <vt:lpstr>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Síntese do diagnóstico com trabalhadores do Poupatempo</dc:title>
  <dc:creator>Valquiria Padilha</dc:creator>
  <cp:lastModifiedBy>Valquiria Padilha</cp:lastModifiedBy>
  <cp:revision>3</cp:revision>
  <dcterms:modified xsi:type="dcterms:W3CDTF">2017-06-01T00:11:57Z</dcterms:modified>
</cp:coreProperties>
</file>