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1051" r:id="rId2"/>
    <p:sldId id="1054" r:id="rId3"/>
    <p:sldId id="1105" r:id="rId4"/>
    <p:sldId id="1106" r:id="rId5"/>
    <p:sldId id="1107" r:id="rId6"/>
    <p:sldId id="1050" r:id="rId7"/>
    <p:sldId id="1074" r:id="rId8"/>
    <p:sldId id="1075" r:id="rId9"/>
    <p:sldId id="1102" r:id="rId10"/>
    <p:sldId id="1076" r:id="rId11"/>
    <p:sldId id="1078" r:id="rId12"/>
    <p:sldId id="1079" r:id="rId13"/>
    <p:sldId id="1077" r:id="rId14"/>
    <p:sldId id="1080" r:id="rId15"/>
    <p:sldId id="1081" r:id="rId16"/>
    <p:sldId id="1082" r:id="rId17"/>
    <p:sldId id="1083" r:id="rId18"/>
    <p:sldId id="1084" r:id="rId19"/>
    <p:sldId id="1085" r:id="rId20"/>
    <p:sldId id="1108" r:id="rId21"/>
    <p:sldId id="1109" r:id="rId22"/>
    <p:sldId id="1110" r:id="rId23"/>
    <p:sldId id="1112" r:id="rId24"/>
    <p:sldId id="1111" r:id="rId25"/>
    <p:sldId id="1113" r:id="rId26"/>
    <p:sldId id="1086" r:id="rId27"/>
    <p:sldId id="1087" r:id="rId28"/>
    <p:sldId id="1088" r:id="rId29"/>
    <p:sldId id="1089" r:id="rId30"/>
    <p:sldId id="1090" r:id="rId31"/>
    <p:sldId id="1103" r:id="rId32"/>
    <p:sldId id="1104" r:id="rId33"/>
    <p:sldId id="1091" r:id="rId34"/>
    <p:sldId id="1092" r:id="rId35"/>
    <p:sldId id="1093" r:id="rId36"/>
    <p:sldId id="1094" r:id="rId37"/>
    <p:sldId id="1095" r:id="rId38"/>
    <p:sldId id="994" r:id="rId39"/>
    <p:sldId id="995" r:id="rId40"/>
    <p:sldId id="1097" r:id="rId41"/>
    <p:sldId id="1099" r:id="rId42"/>
    <p:sldId id="988" r:id="rId43"/>
    <p:sldId id="1058" r:id="rId44"/>
    <p:sldId id="1059" r:id="rId45"/>
    <p:sldId id="1060" r:id="rId46"/>
    <p:sldId id="1070" r:id="rId47"/>
    <p:sldId id="1071" r:id="rId48"/>
  </p:sldIdLst>
  <p:sldSz cx="9144000" cy="6858000" type="screen4x3"/>
  <p:notesSz cx="6858000" cy="9144000"/>
  <p:defaultTextStyle>
    <a:defPPr>
      <a:defRPr lang="pt-BR"/>
    </a:defPPr>
    <a:lvl1pPr algn="ctr" rtl="0" fontAlgn="base">
      <a:spcBef>
        <a:spcPct val="20000"/>
      </a:spcBef>
      <a:spcAft>
        <a:spcPct val="0"/>
      </a:spcAft>
      <a:buClr>
        <a:schemeClr val="tx1"/>
      </a:buClr>
      <a:buSzPct val="70000"/>
      <a:buFont typeface="Wingdings" pitchFamily="2" charset="2"/>
      <a:buChar char="l"/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chemeClr val="tx1"/>
      </a:buClr>
      <a:buSzPct val="70000"/>
      <a:buFont typeface="Wingdings" pitchFamily="2" charset="2"/>
      <a:buChar char="l"/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chemeClr val="tx1"/>
      </a:buClr>
      <a:buSzPct val="70000"/>
      <a:buFont typeface="Wingdings" pitchFamily="2" charset="2"/>
      <a:buChar char="l"/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chemeClr val="tx1"/>
      </a:buClr>
      <a:buSzPct val="70000"/>
      <a:buFont typeface="Wingdings" pitchFamily="2" charset="2"/>
      <a:buChar char="l"/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chemeClr val="tx1"/>
      </a:buClr>
      <a:buSzPct val="70000"/>
      <a:buFont typeface="Wingdings" pitchFamily="2" charset="2"/>
      <a:buChar char="l"/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000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68">
          <p15:clr>
            <a:srgbClr val="A4A3A4"/>
          </p15:clr>
        </p15:guide>
        <p15:guide id="3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661"/>
    <a:srgbClr val="03238F"/>
    <a:srgbClr val="3333FF"/>
    <a:srgbClr val="99CCCC"/>
    <a:srgbClr val="502210"/>
    <a:srgbClr val="793419"/>
    <a:srgbClr val="FF66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86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44" y="96"/>
      </p:cViewPr>
      <p:guideLst>
        <p:guide orient="horz" pos="2160"/>
        <p:guide pos="2868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97"/>
    </p:cViewPr>
  </p:sorterViewPr>
  <p:gridSpacing cx="180023" cy="18002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BE953F2-10C0-4AEE-B479-0B4A8467FE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42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2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582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82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FB814CA-D8E5-4466-A7EE-26ED560F35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926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E3DCE-C20F-47D5-97C2-4903C620FE02}" type="slidenum">
              <a:rPr lang="pt-BR" smtClean="0">
                <a:latin typeface="Arial" charset="0"/>
              </a:rPr>
              <a:pPr/>
              <a:t>7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998E3-2655-476A-9FF9-9C9665E1994A}" type="slidenum">
              <a:rPr lang="pt-BR" smtClean="0">
                <a:latin typeface="Arial" charset="0"/>
              </a:rPr>
              <a:pPr/>
              <a:t>17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F8E91-C835-4D60-A66F-D1F25470F555}" type="slidenum">
              <a:rPr lang="pt-BR" smtClean="0">
                <a:latin typeface="Arial" charset="0"/>
              </a:rPr>
              <a:pPr/>
              <a:t>18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3C431-FBDB-48FD-B38F-D9E8E0D83406}" type="slidenum">
              <a:rPr lang="pt-BR" smtClean="0">
                <a:latin typeface="Arial" charset="0"/>
              </a:rPr>
              <a:pPr/>
              <a:t>19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B814CA-D8E5-4466-A7EE-26ED560F3546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039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9EA52D-9407-447C-BE77-33BDB34C7F7F}" type="slidenum">
              <a:rPr lang="pt-BR" smtClean="0">
                <a:latin typeface="Arial" charset="0"/>
              </a:rPr>
              <a:pPr/>
              <a:t>26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CC5497-3F7D-4FAE-9C1F-84AE0E9E4AAB}" type="slidenum">
              <a:rPr lang="pt-BR" smtClean="0">
                <a:latin typeface="Arial" charset="0"/>
              </a:rPr>
              <a:pPr/>
              <a:t>27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8337F-FF11-4A5A-9982-37B1D2D8CD98}" type="slidenum">
              <a:rPr lang="pt-BR" smtClean="0">
                <a:latin typeface="Arial" charset="0"/>
              </a:rPr>
              <a:pPr/>
              <a:t>28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477E9-DE5C-420B-B14C-F37A0243A07F}" type="slidenum">
              <a:rPr lang="pt-BR" smtClean="0">
                <a:latin typeface="Arial" charset="0"/>
              </a:rPr>
              <a:pPr/>
              <a:t>29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4B732-05C6-4C9D-B309-0E36020B07B3}" type="slidenum">
              <a:rPr lang="pt-BR" smtClean="0">
                <a:latin typeface="Arial" charset="0"/>
              </a:rPr>
              <a:pPr/>
              <a:t>30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BEE04-AFF6-41CE-8A2A-9BF7D0A7F54A}" type="slidenum">
              <a:rPr lang="pt-BR" smtClean="0">
                <a:latin typeface="Arial" charset="0"/>
              </a:rPr>
              <a:pPr/>
              <a:t>33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F1543B-6AE0-4CDD-94AC-4CBFC7B2E454}" type="slidenum">
              <a:rPr lang="pt-BR" smtClean="0">
                <a:latin typeface="Arial" charset="0"/>
              </a:rPr>
              <a:pPr/>
              <a:t>8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4D5ED2-93E5-4029-B188-0839A093BF71}" type="slidenum">
              <a:rPr lang="pt-BR" smtClean="0">
                <a:latin typeface="Arial" charset="0"/>
              </a:rPr>
              <a:pPr/>
              <a:t>34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95B7E-4556-4EBD-916E-BBF094A697A0}" type="slidenum">
              <a:rPr lang="pt-BR" smtClean="0">
                <a:latin typeface="Arial" charset="0"/>
              </a:rPr>
              <a:pPr/>
              <a:t>35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AB67E-C57E-49F2-A4D3-7DCF8D5CFD03}" type="slidenum">
              <a:rPr lang="pt-BR" smtClean="0">
                <a:latin typeface="Arial" charset="0"/>
              </a:rPr>
              <a:pPr/>
              <a:t>36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3D258-BF86-400C-9978-7C3FB58E4609}" type="slidenum">
              <a:rPr lang="pt-BR" smtClean="0">
                <a:latin typeface="Arial" charset="0"/>
              </a:rPr>
              <a:pPr/>
              <a:t>37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DF8C8-B289-438D-BEA5-8EAD466C42F9}" type="slidenum">
              <a:rPr lang="pt-BR" smtClean="0">
                <a:latin typeface="Arial" charset="0"/>
              </a:rPr>
              <a:pPr/>
              <a:t>40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3D13AA-5F9C-4918-8F3D-EE96F05BD4DB}" type="slidenum">
              <a:rPr lang="pt-BR" smtClean="0">
                <a:latin typeface="Arial" charset="0"/>
              </a:rPr>
              <a:pPr/>
              <a:t>41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4A3D5B-50B0-4AF7-9EC6-60DAE4AD03AD}" type="slidenum">
              <a:rPr lang="pt-BR" smtClean="0">
                <a:latin typeface="Arial" charset="0"/>
              </a:rPr>
              <a:pPr/>
              <a:t>10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BBC00-89BA-43C7-9612-414CAAD97A99}" type="slidenum">
              <a:rPr lang="pt-BR" smtClean="0">
                <a:latin typeface="Arial" charset="0"/>
              </a:rPr>
              <a:pPr/>
              <a:t>11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F0032B-A075-41B5-9666-D76CD04DD820}" type="slidenum">
              <a:rPr lang="pt-BR" smtClean="0">
                <a:latin typeface="Arial" charset="0"/>
              </a:rPr>
              <a:pPr/>
              <a:t>12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620A-0690-48FA-B8D9-D9952B7C714A}" type="slidenum">
              <a:rPr lang="pt-BR" smtClean="0">
                <a:latin typeface="Arial" charset="0"/>
              </a:rPr>
              <a:pPr/>
              <a:t>13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D4445-FEFC-46B7-93AD-3EDB08B548FF}" type="slidenum">
              <a:rPr lang="pt-BR" smtClean="0">
                <a:latin typeface="Arial" charset="0"/>
              </a:rPr>
              <a:pPr/>
              <a:t>14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F893DD-8C54-4AE0-A8A7-B7753718B48C}" type="slidenum">
              <a:rPr lang="pt-BR" smtClean="0">
                <a:latin typeface="Arial" charset="0"/>
              </a:rPr>
              <a:pPr/>
              <a:t>15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ea typeface="ＭＳ Ｐゴシック" pitchFamily="34" charset="-128"/>
            </a:endParaRP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F06734-0FA1-4ED2-B3FD-9D827C1C9512}" type="slidenum">
              <a:rPr lang="pt-BR" smtClean="0">
                <a:latin typeface="Arial" charset="0"/>
              </a:rPr>
              <a:pPr/>
              <a:t>16</a:t>
            </a:fld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42100" y="90488"/>
            <a:ext cx="2070100" cy="43402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31800" y="90488"/>
            <a:ext cx="6057900" cy="43402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FADDF5-3870-47E9-ACC3-ACFE5910D7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1800" y="1905000"/>
            <a:ext cx="4064000" cy="2525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64000" cy="2525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2350" y="90488"/>
            <a:ext cx="7010400" cy="1371600"/>
          </a:xfrm>
          <a:prstGeom prst="rect">
            <a:avLst/>
          </a:prstGeom>
          <a:gradFill rotWithShape="1">
            <a:gsLst>
              <a:gs pos="0">
                <a:schemeClr val="bg1">
                  <a:alpha val="64999"/>
                </a:schemeClr>
              </a:gs>
              <a:gs pos="50000">
                <a:srgbClr val="3348FF">
                  <a:alpha val="49001"/>
                </a:srgbClr>
              </a:gs>
              <a:gs pos="100000">
                <a:schemeClr val="bg1">
                  <a:alpha val="64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905000"/>
            <a:ext cx="828040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6872288" y="6208713"/>
            <a:ext cx="1622425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0"/>
              <a:buChar char="l"/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0"/>
              <a:buChar char="l"/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0"/>
              <a:buChar char="l"/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0"/>
              <a:buChar char="l"/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  <a:defRPr/>
            </a:pPr>
            <a:endParaRPr lang="en-US" sz="1800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0" y="0"/>
            <a:ext cx="427038" cy="6858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8759825" y="0"/>
            <a:ext cx="427038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 2" pitchFamily="18" charset="2"/>
        <a:buChar char=""/>
        <a:defRPr sz="30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ü"/>
        <a:defRPr sz="2800"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Char char="•"/>
        <a:defRPr sz="2400"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ü"/>
        <a:defRPr sz="2800"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ü"/>
        <a:defRPr sz="2800"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ü"/>
        <a:defRPr sz="28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ü"/>
        <a:defRPr sz="28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ü"/>
        <a:defRPr sz="28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ü"/>
        <a:defRPr sz="28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siquiatriageral.com.br/epidemiologia/conceito.htm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libdoc.who.int/publications/2006/9241547073_eng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://www.livrex.com.br/epidemiologia-roberto-a-medronho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95550"/>
            <a:ext cx="7772400" cy="739775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>
                <a:cs typeface="+mj-cs"/>
              </a:rPr>
              <a:t> Epidemiologia</a:t>
            </a:r>
          </a:p>
        </p:txBody>
      </p:sp>
      <p:sp>
        <p:nvSpPr>
          <p:cNvPr id="4" name="Text Box 53"/>
          <p:cNvSpPr txBox="1">
            <a:spLocks noChangeArrowheads="1"/>
          </p:cNvSpPr>
          <p:nvPr/>
        </p:nvSpPr>
        <p:spPr bwMode="auto">
          <a:xfrm>
            <a:off x="2338388" y="5175250"/>
            <a:ext cx="5859462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pt-BR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José Leopoldo Ferreira Antunes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lang="pt-BR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leopoldo@usp.br</a:t>
            </a:r>
            <a:endParaRPr lang="pt-BR" sz="2000" i="1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2058988" y="3455988"/>
            <a:ext cx="5205412" cy="90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116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HEP0176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lang="pt-BR" sz="2400" b="1" dirty="0">
                <a:solidFill>
                  <a:srgbClr val="0116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2023</a:t>
            </a:r>
            <a:endParaRPr lang="pt-BR" sz="2000" i="1" dirty="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 bwMode="auto">
          <a:xfrm>
            <a:off x="468313" y="99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pt-BR" sz="7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1. Conceito de Epidemiologia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4213" y="3429000"/>
            <a:ext cx="74882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en-US" sz="3600" b="1" kern="0" dirty="0">
                <a:solidFill>
                  <a:schemeClr val="bg1"/>
                </a:solidFill>
                <a:latin typeface="+mn-lt"/>
              </a:rPr>
              <a:t>		</a:t>
            </a:r>
            <a:r>
              <a:rPr lang="en-US" sz="3600" b="1" kern="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epi</a:t>
            </a:r>
            <a:r>
              <a:rPr lang="en-US" sz="3600" b="1" kern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600" b="1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</a:t>
            </a:r>
            <a:r>
              <a:rPr lang="en-US" sz="3600" b="1" kern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600" b="1" kern="0" dirty="0" err="1">
                <a:solidFill>
                  <a:schemeClr val="accent6"/>
                </a:solidFill>
                <a:latin typeface="+mn-lt"/>
              </a:rPr>
              <a:t>sobre</a:t>
            </a:r>
            <a:endParaRPr lang="en-US" sz="3600" b="1" kern="0" dirty="0">
              <a:solidFill>
                <a:schemeClr val="accent6"/>
              </a:solidFill>
              <a:latin typeface="+mn-lt"/>
            </a:endParaRPr>
          </a:p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en-US" sz="3600" b="1" kern="0" dirty="0">
                <a:solidFill>
                  <a:schemeClr val="bg1"/>
                </a:solidFill>
                <a:latin typeface="+mn-lt"/>
              </a:rPr>
              <a:t>		</a:t>
            </a:r>
            <a:r>
              <a:rPr lang="en-US" sz="3600" b="1" kern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demos</a:t>
            </a:r>
            <a:r>
              <a:rPr lang="en-US" sz="3600" b="1" kern="0" dirty="0">
                <a:latin typeface="+mn-lt"/>
              </a:rPr>
              <a:t> </a:t>
            </a:r>
            <a:r>
              <a:rPr lang="en-US" sz="3600" b="1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</a:t>
            </a:r>
            <a:r>
              <a:rPr lang="en-US" sz="3600" b="1" kern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600" b="1" kern="0" dirty="0" err="1">
                <a:solidFill>
                  <a:schemeClr val="accent6"/>
                </a:solidFill>
                <a:latin typeface="+mn-lt"/>
              </a:rPr>
              <a:t>população</a:t>
            </a:r>
            <a:endParaRPr lang="en-US" sz="3600" b="1" kern="0" dirty="0">
              <a:solidFill>
                <a:schemeClr val="accent6"/>
              </a:solidFill>
              <a:latin typeface="+mn-lt"/>
            </a:endParaRPr>
          </a:p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en-US" sz="3600" b="1" kern="0" dirty="0">
                <a:solidFill>
                  <a:schemeClr val="bg1"/>
                </a:solidFill>
                <a:latin typeface="+mn-lt"/>
              </a:rPr>
              <a:t>		</a:t>
            </a:r>
            <a:r>
              <a:rPr lang="en-US" sz="3600" b="1" kern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logos</a:t>
            </a:r>
            <a:r>
              <a:rPr lang="en-US" sz="3600" b="1" kern="0" dirty="0">
                <a:latin typeface="+mn-lt"/>
              </a:rPr>
              <a:t> </a:t>
            </a:r>
            <a:r>
              <a:rPr lang="en-US" sz="3600" b="1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–</a:t>
            </a:r>
            <a:r>
              <a:rPr lang="en-US" sz="3600" b="1" kern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600" b="1" kern="0" dirty="0" err="1">
                <a:solidFill>
                  <a:schemeClr val="accent6"/>
                </a:solidFill>
                <a:latin typeface="+mn-lt"/>
              </a:rPr>
              <a:t>estudo</a:t>
            </a:r>
            <a:endParaRPr lang="en-US" sz="3600" b="1" kern="0" dirty="0">
              <a:solidFill>
                <a:schemeClr val="accent6"/>
              </a:solidFill>
              <a:latin typeface="+mn-lt"/>
            </a:endParaRPr>
          </a:p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en-US" sz="3600" b="1" kern="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Conceito de Saúde Pública</a:t>
            </a:r>
          </a:p>
        </p:txBody>
      </p:sp>
      <p:sp>
        <p:nvSpPr>
          <p:cNvPr id="12291" name="Retângulo 10"/>
          <p:cNvSpPr>
            <a:spLocks noChangeArrowheads="1"/>
          </p:cNvSpPr>
          <p:nvPr/>
        </p:nvSpPr>
        <p:spPr bwMode="auto">
          <a:xfrm>
            <a:off x="2393987" y="4770498"/>
            <a:ext cx="652133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Charles Winslow.</a:t>
            </a:r>
          </a:p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The untilled fields of public health.</a:t>
            </a:r>
          </a:p>
          <a:p>
            <a:pPr algn="l">
              <a:buNone/>
            </a:pPr>
            <a:r>
              <a:rPr lang="en-US" b="1" dirty="0">
                <a:solidFill>
                  <a:srgbClr val="000000"/>
                </a:solidFill>
              </a:rPr>
              <a:t>Science 1920; 51(1306):23-33.</a:t>
            </a:r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71550" y="1628775"/>
            <a:ext cx="73088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pt-BR" sz="2400" b="1" kern="0" dirty="0">
                <a:latin typeface="+mn-lt"/>
              </a:rPr>
              <a:t>É a ciência e a arte de prevenir doenças, prolongar a vida e promover a saúde através dos esforços organizados da sociedade. (Charles Winslow 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D1CE9FC-4505-327D-E9A3-6BF0DBCD4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3622675"/>
            <a:ext cx="1733550" cy="26384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Conceito de Epidemiologia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1752600"/>
            <a:ext cx="7019925" cy="42672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pt-BR" sz="2400" b="1">
                <a:ea typeface="ＭＳ Ｐゴシック" pitchFamily="34" charset="-128"/>
              </a:rPr>
              <a:t>É o estudo da ocorrência e da distribuição dos estados ou eventos relacionados à saúde em populações específicas, incluindo o estudo dos determinantes influenciando esses estados e a aplicação desse conhecimento para o controle dos problemas de saúde.</a:t>
            </a:r>
          </a:p>
        </p:txBody>
      </p:sp>
      <p:sp>
        <p:nvSpPr>
          <p:cNvPr id="13316" name="Retângulo 10"/>
          <p:cNvSpPr>
            <a:spLocks noChangeArrowheads="1"/>
          </p:cNvSpPr>
          <p:nvPr/>
        </p:nvSpPr>
        <p:spPr bwMode="auto">
          <a:xfrm>
            <a:off x="-130175" y="3789363"/>
            <a:ext cx="2189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Miquel Porta</a:t>
            </a:r>
            <a:endParaRPr lang="pt-BR" sz="2400" b="1">
              <a:solidFill>
                <a:srgbClr val="000000"/>
              </a:solidFill>
            </a:endParaRPr>
          </a:p>
        </p:txBody>
      </p:sp>
      <p:pic>
        <p:nvPicPr>
          <p:cNvPr id="13317" name="Picture 16" descr="Cover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30688"/>
            <a:ext cx="17081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8" descr="http://intranet.imim.es/files/photos/17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65300"/>
            <a:ext cx="190817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venturevalkyrie.com/wp-content/uploads/2011/05/borgman042797_600x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25" y="1216025"/>
            <a:ext cx="81534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pt-BR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 que é Epidemiologia?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Conceitos de Epidemiologia</a:t>
            </a:r>
          </a:p>
        </p:txBody>
      </p:sp>
      <p:pic>
        <p:nvPicPr>
          <p:cNvPr id="15363" name="Picture 5" descr="Abraham Lilienfeld"/>
          <p:cNvPicPr>
            <a:picLocks noChangeAspect="1" noChangeArrowheads="1"/>
          </p:cNvPicPr>
          <p:nvPr/>
        </p:nvPicPr>
        <p:blipFill>
          <a:blip r:embed="rId3" cstate="print"/>
          <a:srcRect l="10744" t="9233" r="10274" b="9537"/>
          <a:stretch>
            <a:fillRect/>
          </a:stretch>
        </p:blipFill>
        <p:spPr bwMode="auto">
          <a:xfrm>
            <a:off x="6778625" y="4103688"/>
            <a:ext cx="1730375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tângulo 10"/>
          <p:cNvSpPr>
            <a:spLocks noChangeArrowheads="1"/>
          </p:cNvSpPr>
          <p:nvPr/>
        </p:nvSpPr>
        <p:spPr bwMode="auto">
          <a:xfrm>
            <a:off x="4710113" y="6264275"/>
            <a:ext cx="3009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Abraham M. Lilienfeld</a:t>
            </a:r>
            <a:endParaRPr lang="pt-BR" b="1">
              <a:solidFill>
                <a:srgbClr val="000000"/>
              </a:solidFill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 cstate="print"/>
          <a:srcRect l="32098" t="32111" r="60706" b="49187"/>
          <a:stretch>
            <a:fillRect/>
          </a:stretch>
        </p:blipFill>
        <p:spPr bwMode="auto">
          <a:xfrm>
            <a:off x="250825" y="4076700"/>
            <a:ext cx="17748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71550" y="1752600"/>
            <a:ext cx="7596188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pt-BR" sz="2400" b="1" kern="0" dirty="0">
                <a:latin typeface="+mn-lt"/>
              </a:rPr>
              <a:t>Estudo dos padrões de ocorrências de doenças nas populações humanas e dos fatores que influenciam estes padrões.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Epidemiologia e Saude - Maria Zélia Rouquayrol - Ed. Medsi - São Bernardo do Campo - SP - Bras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475"/>
            <a:ext cx="1809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Conceitos de Epidemiologia</a:t>
            </a:r>
          </a:p>
        </p:txBody>
      </p:sp>
      <p:pic>
        <p:nvPicPr>
          <p:cNvPr id="16388" name="Picture 2" descr="http://bvsms.saude.gov.br/bvs/expoepi_site/imagens/1_ex_hom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03725"/>
            <a:ext cx="161925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tângulo 10"/>
          <p:cNvSpPr>
            <a:spLocks noChangeArrowheads="1"/>
          </p:cNvSpPr>
          <p:nvPr/>
        </p:nvSpPr>
        <p:spPr bwMode="auto">
          <a:xfrm>
            <a:off x="2614613" y="6167438"/>
            <a:ext cx="317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Maria Zélia Rouquayrol</a:t>
            </a: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52525" y="1752600"/>
            <a:ext cx="78835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pt-BR" sz="2000" b="1" kern="0" dirty="0">
                <a:latin typeface="+mn-lt"/>
              </a:rPr>
              <a:t>É a ciência que estuda o processo saúde-doença em coletividades humanas, analisando a distribuição e os fatores determinantes das enfermidades, danos à saúde e eventos associados à saúde coletiva, propondo medidas específicas de prevenção, controle, ou erradicação de doenças, e fornecendo indicadores que sirvam de suporte ao planejamento, administração e avaliação das ações de saúde.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Conceitos de Epidemiologia</a:t>
            </a:r>
          </a:p>
        </p:txBody>
      </p:sp>
      <p:sp>
        <p:nvSpPr>
          <p:cNvPr id="17411" name="Retângulo 10"/>
          <p:cNvSpPr>
            <a:spLocks noChangeArrowheads="1"/>
          </p:cNvSpPr>
          <p:nvPr/>
        </p:nvSpPr>
        <p:spPr bwMode="auto">
          <a:xfrm>
            <a:off x="1398588" y="6308725"/>
            <a:ext cx="3862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Oswaldo Paulo Forattini</a:t>
            </a:r>
            <a:endParaRPr lang="pt-BR" sz="2400" b="1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58888" y="1752600"/>
            <a:ext cx="7777162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pt-BR" sz="2400" b="1" kern="0" dirty="0">
                <a:latin typeface="+mn-lt"/>
              </a:rPr>
              <a:t>É o ramo do estudo científico que tem por objeto os eventos concernentes à saúde e à qualidade de vida na comunidade </a:t>
            </a:r>
            <a:r>
              <a:rPr lang="pt-BR" sz="2400" b="1" kern="0" dirty="0" err="1">
                <a:latin typeface="+mn-lt"/>
              </a:rPr>
              <a:t>antrópica</a:t>
            </a:r>
            <a:r>
              <a:rPr lang="pt-BR" sz="2400" b="1" kern="0" dirty="0">
                <a:latin typeface="+mn-lt"/>
              </a:rPr>
              <a:t>, em seus aspectos causais, condições determinantes e de distribuição, objetivando aplicar os conhecimentos auferidos para a solução dos problemas a ela relacionados.</a:t>
            </a:r>
            <a:endParaRPr lang="pt-BR" sz="2000" b="1" kern="0" dirty="0">
              <a:latin typeface="+mn-lt"/>
            </a:endParaRPr>
          </a:p>
        </p:txBody>
      </p:sp>
      <p:pic>
        <p:nvPicPr>
          <p:cNvPr id="17413" name="Picture 2" descr="http://bp1.blogger.com/_w9eLR3cj_Uk/RvBeFuj152I/AAAAAAAAAKI/fBNeK7x1xaI/s400/foratt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08513"/>
            <a:ext cx="169227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EPIDEMIOLOGIA GERAL - OSWALDO P. FORATTINI"/>
          <p:cNvPicPr>
            <a:picLocks noChangeAspect="1" noChangeArrowheads="1"/>
          </p:cNvPicPr>
          <p:nvPr/>
        </p:nvPicPr>
        <p:blipFill>
          <a:blip r:embed="rId4" cstate="print"/>
          <a:srcRect l="12976" t="4726" r="18512" b="5501"/>
          <a:stretch>
            <a:fillRect/>
          </a:stretch>
        </p:blipFill>
        <p:spPr bwMode="auto">
          <a:xfrm>
            <a:off x="0" y="2270125"/>
            <a:ext cx="176371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Conceitos de Epidemiologia</a:t>
            </a:r>
          </a:p>
        </p:txBody>
      </p:sp>
      <p:sp>
        <p:nvSpPr>
          <p:cNvPr id="18435" name="Retângulo 10"/>
          <p:cNvSpPr>
            <a:spLocks noChangeArrowheads="1"/>
          </p:cNvSpPr>
          <p:nvPr/>
        </p:nvSpPr>
        <p:spPr bwMode="auto">
          <a:xfrm>
            <a:off x="1187450" y="6237288"/>
            <a:ext cx="2320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Brian MacMahon</a:t>
            </a: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87450" y="1752600"/>
            <a:ext cx="78486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pt-BR" sz="2400" b="1" kern="0" dirty="0">
                <a:latin typeface="+mn-lt"/>
              </a:rPr>
              <a:t>A epidemiologia é o estudo da distribuição e dos determinantes da freqüência de doenças no homem.</a:t>
            </a:r>
          </a:p>
        </p:txBody>
      </p:sp>
      <p:pic>
        <p:nvPicPr>
          <p:cNvPr id="18437" name="Picture 2" descr="Brian MacMahon (brian-macmahon.jpg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3587750"/>
            <a:ext cx="20891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tângulo 8"/>
          <p:cNvSpPr>
            <a:spLocks noChangeArrowheads="1"/>
          </p:cNvSpPr>
          <p:nvPr/>
        </p:nvSpPr>
        <p:spPr bwMode="auto">
          <a:xfrm>
            <a:off x="3563938" y="3786188"/>
            <a:ext cx="3529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MacMahon B, Pugh TF. </a:t>
            </a:r>
            <a:r>
              <a:rPr lang="en-US" i="1"/>
              <a:t>Epidemiology: Principles and Methods.</a:t>
            </a:r>
            <a:r>
              <a:rPr lang="en-US"/>
              <a:t> Little, Brown; 1970.</a:t>
            </a:r>
            <a:endParaRPr lang="pt-BR"/>
          </a:p>
        </p:txBody>
      </p:sp>
      <p:pic>
        <p:nvPicPr>
          <p:cNvPr id="18439" name="Picture 6" descr="Ca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4213225"/>
            <a:ext cx="1722437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 cstate="print"/>
          <a:srcRect l="1456" t="12601" r="56020" b="7240"/>
          <a:stretch>
            <a:fillRect/>
          </a:stretch>
        </p:blipFill>
        <p:spPr bwMode="auto">
          <a:xfrm>
            <a:off x="0" y="0"/>
            <a:ext cx="6516688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4" cstate="print"/>
          <a:srcRect l="46851" t="53436" r="3539" b="20219"/>
          <a:stretch>
            <a:fillRect/>
          </a:stretch>
        </p:blipFill>
        <p:spPr bwMode="auto">
          <a:xfrm>
            <a:off x="3708400" y="4873625"/>
            <a:ext cx="54356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4" cstate="print"/>
          <a:srcRect l="46851" t="8765" r="3539" b="64891"/>
          <a:stretch>
            <a:fillRect/>
          </a:stretch>
        </p:blipFill>
        <p:spPr bwMode="auto">
          <a:xfrm>
            <a:off x="4606925" y="3213100"/>
            <a:ext cx="45370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74675" y="304800"/>
            <a:ext cx="8001000" cy="747713"/>
          </a:xfrm>
          <a:noFill/>
        </p:spPr>
        <p:txBody>
          <a:bodyPr/>
          <a:lstStyle/>
          <a:p>
            <a:r>
              <a:rPr lang="pt-BR">
                <a:ea typeface="ＭＳ Ｐゴシック" pitchFamily="34" charset="-128"/>
              </a:rPr>
              <a:t>Usos da Epidemiologia 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144463" y="1412875"/>
            <a:ext cx="8891587" cy="5091113"/>
          </a:xfrm>
          <a:noFill/>
        </p:spPr>
        <p:txBody>
          <a:bodyPr/>
          <a:lstStyle/>
          <a:p>
            <a:r>
              <a:rPr lang="pt-BR" sz="2800" dirty="0">
                <a:ea typeface="ＭＳ Ｐゴシック" pitchFamily="34" charset="-128"/>
              </a:rPr>
              <a:t>Compreender a História Natural das Doenças</a:t>
            </a:r>
          </a:p>
          <a:p>
            <a:r>
              <a:rPr lang="pt-BR" sz="2800" dirty="0">
                <a:ea typeface="ＭＳ Ｐゴシック" pitchFamily="34" charset="-128"/>
              </a:rPr>
              <a:t>Conhecer as doenças que acometem a população</a:t>
            </a:r>
          </a:p>
          <a:p>
            <a:r>
              <a:rPr lang="pt-BR" sz="2800" dirty="0">
                <a:ea typeface="ＭＳ Ｐゴシック" pitchFamily="34" charset="-128"/>
              </a:rPr>
              <a:t>Identificar fatores que determinam esse quadro  </a:t>
            </a:r>
          </a:p>
          <a:p>
            <a:r>
              <a:rPr lang="pt-BR" sz="2800" dirty="0">
                <a:ea typeface="ＭＳ Ｐゴシック" pitchFamily="34" charset="-128"/>
              </a:rPr>
              <a:t>Propor medidas de prevenção potencialmente efetivas</a:t>
            </a:r>
          </a:p>
          <a:p>
            <a:r>
              <a:rPr lang="pt-BR" sz="2800" dirty="0">
                <a:ea typeface="ＭＳ Ｐゴシック" pitchFamily="34" charset="-128"/>
              </a:rPr>
              <a:t>Avaliar as medidas de prevenção e controle</a:t>
            </a:r>
          </a:p>
          <a:p>
            <a:r>
              <a:rPr lang="pt-BR" sz="2800" dirty="0">
                <a:ea typeface="ＭＳ Ｐゴシック" pitchFamily="34" charset="-128"/>
              </a:rPr>
              <a:t>Medir a carga da doença na população</a:t>
            </a:r>
          </a:p>
          <a:p>
            <a:r>
              <a:rPr lang="pt-BR" sz="2800" dirty="0">
                <a:ea typeface="ＭＳ Ｐゴシック" pitchFamily="34" charset="-128"/>
              </a:rPr>
              <a:t>Avaliar o risco individual para a doença</a:t>
            </a:r>
          </a:p>
          <a:p>
            <a:r>
              <a:rPr lang="pt-BR" sz="2800" dirty="0">
                <a:ea typeface="ＭＳ Ｐゴシック" pitchFamily="34" charset="-128"/>
              </a:rPr>
              <a:t>Aplicações para a Nutrição</a:t>
            </a:r>
          </a:p>
          <a:p>
            <a:endParaRPr lang="pt-BR" sz="28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392113"/>
            <a:ext cx="7010400" cy="768350"/>
          </a:xfrm>
        </p:spPr>
        <p:txBody>
          <a:bodyPr/>
          <a:lstStyle/>
          <a:p>
            <a:pPr eaLnBrk="1" hangingPunct="1">
              <a:defRPr/>
            </a:pPr>
            <a:r>
              <a:rPr lang="pt-BR" sz="4400" dirty="0">
                <a:solidFill>
                  <a:srgbClr val="011661"/>
                </a:solidFill>
                <a:ea typeface="+mj-ea"/>
                <a:cs typeface="+mj-cs"/>
              </a:rPr>
              <a:t>Objetivos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11785"/>
          </a:xfrm>
        </p:spPr>
        <p:txBody>
          <a:bodyPr/>
          <a:lstStyle/>
          <a:p>
            <a:pPr>
              <a:defRPr/>
            </a:pPr>
            <a:r>
              <a:rPr lang="pt-BR" sz="2800" dirty="0"/>
              <a:t>Fornecer aos alunos os conhecimentos básicos da epidemiologia, sua aplicação e usos do método epidemiológico.</a:t>
            </a:r>
          </a:p>
          <a:p>
            <a:pPr>
              <a:defRPr/>
            </a:pPr>
            <a:endParaRPr lang="pt-BR" sz="2800" dirty="0"/>
          </a:p>
          <a:p>
            <a:pPr>
              <a:defRPr/>
            </a:pPr>
            <a:r>
              <a:rPr lang="pt-BR" sz="2800" dirty="0"/>
              <a:t>Conhecer os métodos epidemiológicos aplicáveis ao campo da saúde pública, como instrumento para a atuação do profissional da área de Nutrição.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5888"/>
            <a:ext cx="7777163" cy="656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27000"/>
            <a:ext cx="5461000" cy="64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356100" y="6165850"/>
            <a:ext cx="2303463" cy="2159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54DC6B-5959-43A9-8E7A-AEE0C43F7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7" t="12387" r="8742" b="20362"/>
          <a:stretch/>
        </p:blipFill>
        <p:spPr>
          <a:xfrm>
            <a:off x="31350" y="46269"/>
            <a:ext cx="9111655" cy="55237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4112F17-8F5D-4B0E-8408-500ED572E38A}"/>
              </a:ext>
            </a:extLst>
          </p:cNvPr>
          <p:cNvSpPr txBox="1"/>
          <p:nvPr/>
        </p:nvSpPr>
        <p:spPr>
          <a:xfrm>
            <a:off x="3229138" y="5836485"/>
            <a:ext cx="484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10 de março de 2020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4112F17-8F5D-4B0E-8408-500ED572E38A}"/>
              </a:ext>
            </a:extLst>
          </p:cNvPr>
          <p:cNvSpPr txBox="1"/>
          <p:nvPr/>
        </p:nvSpPr>
        <p:spPr>
          <a:xfrm>
            <a:off x="3229138" y="5836485"/>
            <a:ext cx="484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12 de junho de 1983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A54B676-A392-4027-B009-AF4D27335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4" t="24577" r="23801" b="26559"/>
          <a:stretch/>
        </p:blipFill>
        <p:spPr>
          <a:xfrm>
            <a:off x="71661" y="141813"/>
            <a:ext cx="9025991" cy="45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9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8843963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FE2187-F5EF-47FD-89EF-498F3F7E5926}"/>
              </a:ext>
            </a:extLst>
          </p:cNvPr>
          <p:cNvSpPr txBox="1"/>
          <p:nvPr/>
        </p:nvSpPr>
        <p:spPr>
          <a:xfrm>
            <a:off x="3229138" y="5836485"/>
            <a:ext cx="484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9 de fevereiro de 2014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40BADD24-3A41-4353-B77A-E417400B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089" y="5986997"/>
            <a:ext cx="7629145" cy="58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>
                <a:solidFill>
                  <a:srgbClr val="2A5571"/>
                </a:solidFill>
                <a:latin typeface="Calibri" charset="0"/>
                <a:ea typeface="Calibri" charset="0"/>
                <a:cs typeface="Calibri" charset="0"/>
              </a:rPr>
              <a:t>N. de novos casos de covid-19 no Brasil e no mundo. Fonte: https://www.seade.gov.br/coronavirus/     e    https://www.nytimes.com/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3F0F64-EE8A-48FB-AA5F-8AE3AF3D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" y="1434744"/>
            <a:ext cx="8825265" cy="39962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32839A-DB7C-4327-9EBE-6A86AEEC1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47" y="999170"/>
            <a:ext cx="3209372" cy="447664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ED30CF5-E8DE-42DE-98F8-E0E73A13DDCB}"/>
              </a:ext>
            </a:extLst>
          </p:cNvPr>
          <p:cNvSpPr txBox="1"/>
          <p:nvPr/>
        </p:nvSpPr>
        <p:spPr>
          <a:xfrm>
            <a:off x="2058706" y="499883"/>
            <a:ext cx="484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Outubro de 2021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 bwMode="auto">
          <a:xfrm>
            <a:off x="374650" y="299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pt-BR" sz="7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2. Aspectos históricos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HISTÓRICO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932363" y="5084763"/>
            <a:ext cx="345598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en-US" sz="3800" b="1" kern="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Hipócrates</a:t>
            </a:r>
            <a:endParaRPr lang="en-US" sz="3800" b="1" kern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427538" y="2060575"/>
            <a:ext cx="3990975" cy="2736850"/>
          </a:xfrm>
          <a:prstGeom prst="rect">
            <a:avLst/>
          </a:prstGeom>
        </p:spPr>
        <p:txBody>
          <a:bodyPr/>
          <a:lstStyle/>
          <a:p>
            <a:pPr marL="469900" indent="-469900" eaLnBrk="0" hangingPunct="0">
              <a:buClr>
                <a:schemeClr val="accent2"/>
              </a:buClr>
              <a:defRPr/>
            </a:pPr>
            <a:r>
              <a:rPr lang="en-US" sz="3600" b="1" kern="0" dirty="0">
                <a:solidFill>
                  <a:schemeClr val="accent6"/>
                </a:solidFill>
                <a:latin typeface="+mn-lt"/>
              </a:rPr>
              <a:t>   </a:t>
            </a:r>
            <a:r>
              <a:rPr lang="en-US" sz="3600" b="1" kern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Sobre</a:t>
            </a:r>
            <a:r>
              <a:rPr lang="en-US" sz="3600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o </a:t>
            </a:r>
            <a:r>
              <a:rPr lang="en-US" sz="3600" b="1" kern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</a:t>
            </a:r>
            <a:r>
              <a:rPr lang="en-US" sz="3600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as </a:t>
            </a:r>
            <a:r>
              <a:rPr lang="en-US" sz="3600" b="1" kern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Água</a:t>
            </a:r>
            <a:r>
              <a:rPr lang="en-US" sz="3600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 e </a:t>
            </a:r>
            <a:r>
              <a:rPr lang="en-US" sz="3600" b="1" kern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os</a:t>
            </a:r>
            <a:r>
              <a:rPr lang="en-US" sz="3600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3600" b="1" kern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Lugares</a:t>
            </a:r>
            <a:r>
              <a:rPr lang="en-US" sz="3600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(</a:t>
            </a:r>
            <a:r>
              <a:rPr lang="en-US" sz="3600" b="1" kern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século</a:t>
            </a:r>
            <a:r>
              <a:rPr lang="en-US" sz="3600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5</a:t>
            </a:r>
            <a:r>
              <a:rPr lang="en-US" sz="3600" b="1" kern="0" dirty="0">
                <a:solidFill>
                  <a:schemeClr val="accent6"/>
                </a:solidFill>
                <a:latin typeface="+mn-lt"/>
              </a:rPr>
              <a:t>aC)</a:t>
            </a:r>
          </a:p>
        </p:txBody>
      </p:sp>
      <p:pic>
        <p:nvPicPr>
          <p:cNvPr id="22533" name="Picture 4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39131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43438" y="1196975"/>
            <a:ext cx="38893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John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Graunt</a:t>
            </a:r>
            <a:endParaRPr lang="en-US" sz="3600" b="1" kern="0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(1629-1674)</a:t>
            </a:r>
            <a:b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3600" b="1" kern="0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1438" y="2852738"/>
            <a:ext cx="88931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P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rofissão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–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alfaiate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Pai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da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demografia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e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epidemiologia</a:t>
            </a:r>
            <a:endParaRPr lang="en-US" sz="3200" b="1" kern="0" dirty="0">
              <a:solidFill>
                <a:schemeClr val="accent6"/>
              </a:solidFill>
              <a:latin typeface="+mn-lt"/>
            </a:endParaRPr>
          </a:p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Observou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a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regularidade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dos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eventos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vitais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na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população</a:t>
            </a:r>
            <a:endParaRPr lang="en-US" sz="3200" b="1" kern="0" dirty="0">
              <a:solidFill>
                <a:schemeClr val="accent6"/>
              </a:solidFill>
              <a:latin typeface="+mn-lt"/>
            </a:endParaRPr>
          </a:p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Excesso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de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nascimentos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do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sexo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M</a:t>
            </a:r>
          </a:p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Excesso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de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mortalidade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do </a:t>
            </a:r>
            <a:r>
              <a:rPr lang="en-US" sz="3200" b="1" kern="0" dirty="0" err="1">
                <a:solidFill>
                  <a:schemeClr val="accent6"/>
                </a:solidFill>
                <a:latin typeface="+mn-lt"/>
              </a:rPr>
              <a:t>sexo</a:t>
            </a:r>
            <a:r>
              <a:rPr lang="en-US" sz="3200" b="1" kern="0" dirty="0">
                <a:solidFill>
                  <a:schemeClr val="accent6"/>
                </a:solidFill>
                <a:latin typeface="+mn-lt"/>
              </a:rPr>
              <a:t> M</a:t>
            </a:r>
          </a:p>
          <a:p>
            <a:pPr marL="469900" indent="-469900" eaLnBrk="0" hangingPunct="0"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sz="3200" b="1" kern="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3556" name="Picture 4" descr="~AUT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4" cstate="print"/>
          <a:srcRect b="14301"/>
          <a:stretch>
            <a:fillRect/>
          </a:stretch>
        </p:blipFill>
        <p:spPr bwMode="auto">
          <a:xfrm>
            <a:off x="5003800" y="0"/>
            <a:ext cx="404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392113"/>
            <a:ext cx="7010400" cy="768350"/>
          </a:xfrm>
        </p:spPr>
        <p:txBody>
          <a:bodyPr/>
          <a:lstStyle/>
          <a:p>
            <a:pPr eaLnBrk="1" hangingPunct="1">
              <a:defRPr/>
            </a:pPr>
            <a:r>
              <a:rPr lang="pt-BR" sz="4400" dirty="0">
                <a:solidFill>
                  <a:srgbClr val="011661"/>
                </a:solidFill>
                <a:ea typeface="+mj-ea"/>
                <a:cs typeface="+mj-cs"/>
              </a:rPr>
              <a:t>Programa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520700" y="1447800"/>
            <a:ext cx="8128000" cy="5308600"/>
          </a:xfrm>
        </p:spPr>
        <p:txBody>
          <a:bodyPr/>
          <a:lstStyle/>
          <a:p>
            <a:pPr marL="514350" indent="-514350" algn="just" eaLnBrk="1" hangingPunct="1">
              <a:lnSpc>
                <a:spcPct val="150000"/>
              </a:lnSpc>
              <a:buFont typeface="Wingdings 2" pitchFamily="18" charset="2"/>
              <a:buAutoNum type="arabicPeriod"/>
            </a:pPr>
            <a:r>
              <a:rPr lang="pt-BR">
                <a:ea typeface="ＭＳ Ｐゴシック" pitchFamily="34" charset="-128"/>
              </a:rPr>
              <a:t>Conceito de Epidemiologia</a:t>
            </a:r>
          </a:p>
          <a:p>
            <a:pPr marL="514350" indent="-514350" algn="just" eaLnBrk="1" hangingPunct="1">
              <a:lnSpc>
                <a:spcPct val="150000"/>
              </a:lnSpc>
              <a:buFont typeface="Wingdings 2" pitchFamily="18" charset="2"/>
              <a:buAutoNum type="arabicPeriod"/>
            </a:pPr>
            <a:r>
              <a:rPr lang="pt-BR">
                <a:ea typeface="ＭＳ Ｐゴシック" pitchFamily="34" charset="-128"/>
              </a:rPr>
              <a:t>Aspectos Históricos</a:t>
            </a:r>
          </a:p>
          <a:p>
            <a:pPr marL="514350" indent="-514350" algn="just" eaLnBrk="1" hangingPunct="1">
              <a:lnSpc>
                <a:spcPct val="150000"/>
              </a:lnSpc>
              <a:buFont typeface="Wingdings 2" pitchFamily="18" charset="2"/>
              <a:buAutoNum type="arabicPeriod"/>
            </a:pPr>
            <a:r>
              <a:rPr lang="pt-BR">
                <a:ea typeface="ＭＳ Ｐゴシック" pitchFamily="34" charset="-128"/>
              </a:rPr>
              <a:t>Usos da Epidemiologia</a:t>
            </a:r>
          </a:p>
          <a:p>
            <a:pPr marL="514350" indent="-514350" algn="just" eaLnBrk="1" hangingPunct="1">
              <a:lnSpc>
                <a:spcPct val="150000"/>
              </a:lnSpc>
              <a:buFont typeface="Wingdings 2" pitchFamily="18" charset="2"/>
              <a:buAutoNum type="arabicPeriod"/>
            </a:pPr>
            <a:r>
              <a:rPr lang="pt-BR">
                <a:ea typeface="ＭＳ Ｐゴシック" pitchFamily="34" charset="-128"/>
              </a:rPr>
              <a:t>História Natural da Doença e Níveis de Prevenção</a:t>
            </a:r>
          </a:p>
          <a:p>
            <a:pPr marL="514350" indent="-514350" algn="just" eaLnBrk="1" hangingPunct="1">
              <a:lnSpc>
                <a:spcPct val="150000"/>
              </a:lnSpc>
              <a:buFont typeface="Wingdings 2" pitchFamily="18" charset="2"/>
              <a:buAutoNum type="arabicPeriod"/>
            </a:pPr>
            <a:r>
              <a:rPr lang="pt-BR">
                <a:ea typeface="ＭＳ Ｐゴシック" pitchFamily="34" charset="-128"/>
              </a:rPr>
              <a:t>Transição Demográfica e Transição Epidemiológica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620713"/>
            <a:ext cx="6157913" cy="900112"/>
          </a:xfrm>
        </p:spPr>
        <p:txBody>
          <a:bodyPr/>
          <a:lstStyle/>
          <a:p>
            <a:pPr eaLnBrk="1" hangingPunct="1">
              <a:defRPr/>
            </a:pPr>
            <a:r>
              <a:rPr lang="pt-BR"/>
              <a:t>James Lind (1716-1794)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500438"/>
            <a:ext cx="8642350" cy="2308324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pt-BR" sz="2400" dirty="0">
                <a:ea typeface="ＭＳ Ｐゴシック" pitchFamily="34" charset="-128"/>
              </a:rPr>
              <a:t>A bordo do navio HMS </a:t>
            </a:r>
            <a:r>
              <a:rPr lang="pt-BR" sz="2400" dirty="0" err="1">
                <a:ea typeface="ＭＳ Ｐゴシック" pitchFamily="34" charset="-128"/>
              </a:rPr>
              <a:t>Salisbury</a:t>
            </a:r>
            <a:r>
              <a:rPr lang="pt-BR" sz="2400" dirty="0">
                <a:ea typeface="ＭＳ Ｐゴシック" pitchFamily="34" charset="-128"/>
              </a:rPr>
              <a:t>, </a:t>
            </a:r>
            <a:r>
              <a:rPr lang="pt-BR" sz="2400" dirty="0" err="1">
                <a:ea typeface="ＭＳ Ｐゴシック" pitchFamily="34" charset="-128"/>
              </a:rPr>
              <a:t>Lind</a:t>
            </a:r>
            <a:r>
              <a:rPr lang="pt-BR" sz="2400" dirty="0">
                <a:ea typeface="ＭＳ Ｐゴシック" pitchFamily="34" charset="-128"/>
              </a:rPr>
              <a:t> dividiu um grupo de doze marinheiros com escorbuto em diferentes grupos, que receberam diferentes formas de terapia. O grupo com acesso a laranjas e limões se recuperou da doença. </a:t>
            </a:r>
            <a:r>
              <a:rPr lang="pt-BR" sz="2400" dirty="0" err="1">
                <a:ea typeface="ＭＳ Ｐゴシック" pitchFamily="34" charset="-128"/>
              </a:rPr>
              <a:t>Lind</a:t>
            </a:r>
            <a:r>
              <a:rPr lang="pt-BR" sz="2400" dirty="0">
                <a:ea typeface="ＭＳ Ｐゴシック" pitchFamily="34" charset="-128"/>
              </a:rPr>
              <a:t> publicou os seus resultados em 1753; mas só em 1795  foi introduzido o sumo de limão ou lima na dieta dos marinheiros britânicos.</a:t>
            </a:r>
          </a:p>
        </p:txBody>
      </p:sp>
      <p:pic>
        <p:nvPicPr>
          <p:cNvPr id="25604" name="Picture 5" descr="File:James li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838" y="0"/>
            <a:ext cx="26971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0350" y="1916113"/>
            <a:ext cx="560705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buClr>
                <a:schemeClr val="accent2"/>
              </a:buClr>
              <a:buFont typeface="Wingdings" pitchFamily="2" charset="2"/>
              <a:buChar char="o"/>
              <a:defRPr/>
            </a:pPr>
            <a:r>
              <a:rPr lang="pt-BR" sz="2400" kern="0" dirty="0">
                <a:latin typeface="+mn-lt"/>
              </a:rPr>
              <a:t>Em 1747, o cirurgião escocês James </a:t>
            </a:r>
            <a:r>
              <a:rPr lang="pt-BR" sz="2400" kern="0" dirty="0" err="1">
                <a:latin typeface="+mn-lt"/>
              </a:rPr>
              <a:t>Lind</a:t>
            </a:r>
            <a:r>
              <a:rPr lang="pt-BR" sz="2400" kern="0" dirty="0">
                <a:latin typeface="+mn-lt"/>
              </a:rPr>
              <a:t> conduziu o primeiro ensaio clínico registrado na história da Medicina.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409575"/>
            <a:ext cx="8477250" cy="731838"/>
          </a:xfrm>
        </p:spPr>
        <p:txBody>
          <a:bodyPr/>
          <a:lstStyle/>
          <a:p>
            <a:pPr eaLnBrk="1" hangingPunct="1">
              <a:defRPr/>
            </a:pPr>
            <a:r>
              <a:rPr lang="pt-BR">
                <a:ea typeface="+mj-ea"/>
                <a:cs typeface="+mj-cs"/>
              </a:rPr>
              <a:t>Dados agregados: 1836 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95300" y="5641975"/>
            <a:ext cx="7791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pt-BR"/>
              <a:t>Conhecimento médico pode ser derivado da </a:t>
            </a:r>
            <a:r>
              <a:rPr lang="pt-BR">
                <a:solidFill>
                  <a:srgbClr val="000066"/>
                </a:solidFill>
              </a:rPr>
              <a:t>agregação de dados</a:t>
            </a:r>
            <a:r>
              <a:rPr lang="pt-BR"/>
              <a:t> dos pacientes</a:t>
            </a:r>
          </a:p>
        </p:txBody>
      </p:sp>
      <p:sp>
        <p:nvSpPr>
          <p:cNvPr id="935942" name="AutoShape 6"/>
          <p:cNvSpPr>
            <a:spLocks noChangeArrowheads="1"/>
          </p:cNvSpPr>
          <p:nvPr/>
        </p:nvSpPr>
        <p:spPr bwMode="auto">
          <a:xfrm>
            <a:off x="4286250" y="4572000"/>
            <a:ext cx="590550" cy="800100"/>
          </a:xfrm>
          <a:prstGeom prst="downArrow">
            <a:avLst>
              <a:gd name="adj1" fmla="val 50000"/>
              <a:gd name="adj2" fmla="val 3387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>
              <a:ea typeface="+mn-ea"/>
            </a:endParaRPr>
          </a:p>
        </p:txBody>
      </p:sp>
      <p:pic>
        <p:nvPicPr>
          <p:cNvPr id="26629" name="Picture 9" descr="louis01"/>
          <p:cNvPicPr>
            <a:picLocks noChangeAspect="1" noChangeArrowheads="1"/>
          </p:cNvPicPr>
          <p:nvPr/>
        </p:nvPicPr>
        <p:blipFill>
          <a:blip r:embed="rId2" cstate="print"/>
          <a:srcRect b="28096"/>
          <a:stretch>
            <a:fillRect/>
          </a:stretch>
        </p:blipFill>
        <p:spPr bwMode="auto">
          <a:xfrm>
            <a:off x="5376863" y="1276350"/>
            <a:ext cx="3386137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5946" name="Rectangle 10"/>
          <p:cNvSpPr>
            <a:spLocks noChangeArrowheads="1"/>
          </p:cNvSpPr>
          <p:nvPr/>
        </p:nvSpPr>
        <p:spPr bwMode="auto">
          <a:xfrm>
            <a:off x="628650" y="5600700"/>
            <a:ext cx="8039100" cy="1066800"/>
          </a:xfrm>
          <a:prstGeom prst="rect">
            <a:avLst/>
          </a:pr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shade val="46275"/>
                  <a:invGamma/>
                  <a:alpha val="39000"/>
                </a:schemeClr>
              </a:gs>
            </a:gsLst>
            <a:path path="rect">
              <a:fillToRect l="100000" t="10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pt-BR">
              <a:ea typeface="+mn-ea"/>
            </a:endParaRPr>
          </a:p>
        </p:txBody>
      </p:sp>
      <p:pic>
        <p:nvPicPr>
          <p:cNvPr id="26631" name="Picture 11" descr="Sangria"/>
          <p:cNvPicPr>
            <a:picLocks noChangeAspect="1" noChangeArrowheads="1"/>
          </p:cNvPicPr>
          <p:nvPr/>
        </p:nvPicPr>
        <p:blipFill>
          <a:blip r:embed="rId3" cstate="print"/>
          <a:srcRect l="2380" r="35715"/>
          <a:stretch>
            <a:fillRect/>
          </a:stretch>
        </p:blipFill>
        <p:spPr bwMode="auto">
          <a:xfrm>
            <a:off x="1238250" y="1343025"/>
            <a:ext cx="26479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5441950" y="4724400"/>
            <a:ext cx="3289300" cy="549275"/>
          </a:xfrm>
          <a:noFill/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t-BR" sz="2400">
                <a:ea typeface="ＭＳ Ｐゴシック" pitchFamily="34" charset="-128"/>
              </a:rPr>
              <a:t>Pierre Louis </a:t>
            </a:r>
            <a:r>
              <a:rPr lang="pt-BR" sz="2000">
                <a:ea typeface="ＭＳ Ｐゴシック" pitchFamily="34" charset="-128"/>
              </a:rPr>
              <a:t>(1787-1872)</a:t>
            </a:r>
            <a:r>
              <a:rPr lang="pt-BR">
                <a:ea typeface="ＭＳ Ｐゴシック" pitchFamily="34" charset="-128"/>
              </a:rPr>
              <a:t> </a:t>
            </a:r>
          </a:p>
        </p:txBody>
      </p:sp>
      <p:sp>
        <p:nvSpPr>
          <p:cNvPr id="26633" name="Text Box 14"/>
          <p:cNvSpPr txBox="1">
            <a:spLocks noChangeArrowheads="1"/>
          </p:cNvSpPr>
          <p:nvPr/>
        </p:nvSpPr>
        <p:spPr bwMode="auto">
          <a:xfrm rot="-5400000">
            <a:off x="-114300" y="2646363"/>
            <a:ext cx="29083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pt-BR" sz="1400">
                <a:latin typeface="Times New Roman" pitchFamily="18" charset="0"/>
              </a:rPr>
              <a:t>www.cardenashistoriamedicina.net</a:t>
            </a:r>
          </a:p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pt-BR" sz="180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louis01"/>
          <p:cNvPicPr>
            <a:picLocks noChangeAspect="1" noChangeArrowheads="1"/>
          </p:cNvPicPr>
          <p:nvPr/>
        </p:nvPicPr>
        <p:blipFill>
          <a:blip r:embed="rId2" cstate="print"/>
          <a:srcRect b="28096"/>
          <a:stretch>
            <a:fillRect/>
          </a:stretch>
        </p:blipFill>
        <p:spPr bwMode="auto">
          <a:xfrm>
            <a:off x="5472113" y="0"/>
            <a:ext cx="3386137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1" descr="Sangria"/>
          <p:cNvPicPr>
            <a:picLocks noChangeAspect="1" noChangeArrowheads="1"/>
          </p:cNvPicPr>
          <p:nvPr/>
        </p:nvPicPr>
        <p:blipFill>
          <a:blip r:embed="rId3" cstate="print"/>
          <a:srcRect l="2380" r="35715"/>
          <a:stretch>
            <a:fillRect/>
          </a:stretch>
        </p:blipFill>
        <p:spPr bwMode="auto">
          <a:xfrm>
            <a:off x="355600" y="207963"/>
            <a:ext cx="26479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5080000" y="3227388"/>
            <a:ext cx="3289300" cy="549275"/>
          </a:xfrm>
          <a:noFill/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t-BR" sz="2400">
                <a:ea typeface="ＭＳ Ｐゴシック" pitchFamily="34" charset="-128"/>
              </a:rPr>
              <a:t>Pierre Louis </a:t>
            </a:r>
            <a:r>
              <a:rPr lang="pt-BR" sz="2000">
                <a:ea typeface="ＭＳ Ｐゴシック" pitchFamily="34" charset="-128"/>
              </a:rPr>
              <a:t>(1787-1872)</a:t>
            </a:r>
            <a:r>
              <a:rPr lang="pt-BR">
                <a:ea typeface="ＭＳ Ｐゴシック" pitchFamily="34" charset="-128"/>
              </a:rPr>
              <a:t> 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850900" y="3814763"/>
          <a:ext cx="7472858" cy="2840825"/>
        </p:xfrm>
        <a:graphic>
          <a:graphicData uri="http://schemas.openxmlformats.org/drawingml/2006/table">
            <a:tbl>
              <a:tblPr/>
              <a:tblGrid>
                <a:gridCol w="121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5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2025">
                <a:tc>
                  <a:txBody>
                    <a:bodyPr/>
                    <a:lstStyle/>
                    <a:p>
                      <a:r>
                        <a:rPr lang="pt-BR" b="1" dirty="0"/>
                        <a:t>dia da 1ª sangria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Nº pessoas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idade média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média de sangrias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dias de doença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mortalidade(%)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1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1 a 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2,8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17,8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44%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1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5 a 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36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38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2,3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20,8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25%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10"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10"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77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2,6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19,2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35%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434975"/>
            <a:ext cx="4392613" cy="76517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Snow</a:t>
            </a:r>
            <a:br>
              <a:rPr lang="en-US" sz="4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(1813-1858)</a:t>
            </a:r>
          </a:p>
        </p:txBody>
      </p:sp>
      <p:pic>
        <p:nvPicPr>
          <p:cNvPr id="28675" name="Picture 3" descr="snowphoto185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06525"/>
            <a:ext cx="4083050" cy="5451475"/>
          </a:xfrm>
          <a:noFill/>
        </p:spPr>
      </p:pic>
      <p:pic>
        <p:nvPicPr>
          <p:cNvPr id="28676" name="Picture 2" descr="http://www.zahar.com.br/doc/c1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888" y="0"/>
            <a:ext cx="4710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5" descr="snowmap2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182813"/>
            <a:ext cx="5945188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420938"/>
            <a:ext cx="3205163" cy="684212"/>
          </a:xfrm>
        </p:spPr>
        <p:txBody>
          <a:bodyPr/>
          <a:lstStyle/>
          <a:p>
            <a:pPr eaLnBrk="1" hangingPunct="1">
              <a:defRPr/>
            </a:pPr>
            <a:r>
              <a:rPr lang="pt-BR"/>
              <a:t>HISTÓRICO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644900"/>
            <a:ext cx="4105275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200" b="1" dirty="0"/>
              <a:t>John </a:t>
            </a:r>
            <a:r>
              <a:rPr lang="pt-BR" sz="2200" b="1" dirty="0" err="1"/>
              <a:t>Snow</a:t>
            </a:r>
            <a:endParaRPr lang="pt-BR" sz="22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sz="2200" b="1" dirty="0"/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t-BR" sz="2200" dirty="0"/>
              <a:t>Mortes por cólera em distritos de Londres supridos por duas companhias de água, 1854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3400425" y="3521075"/>
            <a:ext cx="311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aphicFrame>
        <p:nvGraphicFramePr>
          <p:cNvPr id="8232" name="Group 40"/>
          <p:cNvGraphicFramePr>
            <a:graphicFrameLocks noGrp="1"/>
          </p:cNvGraphicFramePr>
          <p:nvPr>
            <p:ph sz="half" idx="2"/>
          </p:nvPr>
        </p:nvGraphicFramePr>
        <p:xfrm>
          <a:off x="323850" y="257175"/>
          <a:ext cx="8136904" cy="1875656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Companhia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Pop. 1851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Mortes por cólera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Coef. Mort /1000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Southwark</a:t>
                      </a:r>
                      <a:endParaRPr kumimoji="0" lang="pt-BR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167654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Lamberth</a:t>
                      </a:r>
                      <a:endParaRPr kumimoji="0" lang="pt-BR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ttp://users.rcn.com/jkimball.ma.ultranet/BiologyPages/J/JohnSno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5472113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3400425" y="3521075"/>
            <a:ext cx="311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30724" name="Picture 2" descr="File:Snow-cholera-map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0963" y="3141663"/>
            <a:ext cx="3983037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43438" y="620713"/>
            <a:ext cx="4105275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3200" b="1" dirty="0"/>
              <a:t>John </a:t>
            </a:r>
            <a:r>
              <a:rPr lang="pt-BR" sz="3200" b="1" dirty="0" err="1"/>
              <a:t>Snow</a:t>
            </a:r>
            <a:endParaRPr lang="pt-BR" sz="32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sz="3200" b="1" dirty="0"/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t-BR" sz="3200" dirty="0"/>
              <a:t>Mapas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57F2EA-DA8B-4259-ADD0-7D8FFC523F2C}"/>
              </a:ext>
            </a:extLst>
          </p:cNvPr>
          <p:cNvSpPr txBox="1"/>
          <p:nvPr/>
        </p:nvSpPr>
        <p:spPr>
          <a:xfrm>
            <a:off x="128015" y="112881"/>
            <a:ext cx="89480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https://www.youtube.com/watch?v=lNjrAXGRda4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836613"/>
            <a:ext cx="21621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92725" y="115888"/>
            <a:ext cx="3708400" cy="100806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pt-BR" sz="2200" b="1">
                <a:ea typeface="ＭＳ Ｐゴシック" pitchFamily="34" charset="-128"/>
              </a:rPr>
              <a:t>Réplica da bomba de água na Rua Broad, em Londres.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pt-BR" sz="2200" b="1">
                <a:ea typeface="ＭＳ Ｐゴシック" pitchFamily="34" charset="-128"/>
              </a:rPr>
              <a:t>      Original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pt-BR" sz="2200" b="1"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pt-BR" sz="2200" b="1">
                <a:ea typeface="ＭＳ Ｐゴシック" pitchFamily="34" charset="-128"/>
              </a:rPr>
              <a:t>Broad Street Pump</a:t>
            </a:r>
            <a:endParaRPr lang="pt-BR" sz="2200">
              <a:ea typeface="ＭＳ Ｐゴシック" pitchFamily="34" charset="-128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400425" y="3521075"/>
            <a:ext cx="311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31749" name="Picture 2" descr="https://science.pfizer.com/wp-content/uploads/2010/09/Broad-Street-Pu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 cstate="print"/>
          <a:srcRect l="14108" t="14391" r="64861" b="40327"/>
          <a:stretch>
            <a:fillRect/>
          </a:stretch>
        </p:blipFill>
        <p:spPr bwMode="auto">
          <a:xfrm>
            <a:off x="5435600" y="2781300"/>
            <a:ext cx="27368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ta em curva para a esquerda 5"/>
          <p:cNvSpPr/>
          <p:nvPr/>
        </p:nvSpPr>
        <p:spPr>
          <a:xfrm>
            <a:off x="8243888" y="2205038"/>
            <a:ext cx="792162" cy="11525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HISTÓRICO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>
                <a:ea typeface="ＭＳ Ｐゴシック" pitchFamily="34" charset="-128"/>
              </a:rPr>
              <a:t>LOUIS PASTEUR (1822-1895) explicação unicausal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>
                <a:ea typeface="ＭＳ Ｐゴシック" pitchFamily="34" charset="-128"/>
              </a:rPr>
              <a:t>				microbiologia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>
                <a:ea typeface="ＭＳ Ｐゴシック" pitchFamily="34" charset="-128"/>
              </a:rPr>
              <a:t>				contágio de germes</a:t>
            </a:r>
          </a:p>
          <a:p>
            <a:pPr eaLnBrk="1" hangingPunct="1">
              <a:buFont typeface="Wingdings" pitchFamily="2" charset="2"/>
              <a:buNone/>
            </a:pPr>
            <a:endParaRPr lang="pt-BR">
              <a:ea typeface="ＭＳ Ｐゴシック" pitchFamily="34" charset="-128"/>
            </a:endParaRPr>
          </a:p>
        </p:txBody>
      </p:sp>
      <p:pic>
        <p:nvPicPr>
          <p:cNvPr id="32772" name="Picture 2" descr="http://www.cdcc.usp.br/ciencia/artigos/art_31/pasteu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24175"/>
            <a:ext cx="23399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57175"/>
            <a:ext cx="6267450" cy="731838"/>
          </a:xfrm>
        </p:spPr>
        <p:txBody>
          <a:bodyPr/>
          <a:lstStyle/>
          <a:p>
            <a:pPr eaLnBrk="1" hangingPunct="1">
              <a:defRPr/>
            </a:pPr>
            <a:r>
              <a:rPr lang="pt-BR">
                <a:ea typeface="+mj-ea"/>
                <a:cs typeface="+mj-cs"/>
              </a:rPr>
              <a:t>Teoria dos germes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5850" y="1562100"/>
            <a:ext cx="5327650" cy="5492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t-BR">
                <a:ea typeface="ＭＳ Ｐゴシック" pitchFamily="34" charset="-128"/>
              </a:rPr>
              <a:t>Bacteriologia: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14400" y="5810250"/>
            <a:ext cx="75628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pt-BR"/>
              <a:t>Conceito da unicausalidade</a:t>
            </a:r>
          </a:p>
        </p:txBody>
      </p:sp>
      <p:sp>
        <p:nvSpPr>
          <p:cNvPr id="1141765" name="Rectangle 5"/>
          <p:cNvSpPr>
            <a:spLocks noChangeArrowheads="1"/>
          </p:cNvSpPr>
          <p:nvPr/>
        </p:nvSpPr>
        <p:spPr bwMode="auto">
          <a:xfrm>
            <a:off x="2238375" y="5619750"/>
            <a:ext cx="5295900" cy="990600"/>
          </a:xfrm>
          <a:prstGeom prst="rect">
            <a:avLst/>
          </a:pr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shade val="46275"/>
                  <a:invGamma/>
                  <a:alpha val="39000"/>
                </a:schemeClr>
              </a:gs>
            </a:gsLst>
            <a:path path="rect">
              <a:fillToRect l="100000" t="10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pt-BR">
              <a:ea typeface="+mn-ea"/>
            </a:endParaRP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450850" y="2716213"/>
            <a:ext cx="3144838" cy="98425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9900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FAF484"/>
                </a:solidFill>
              </a:rPr>
              <a:t>Agente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5449888" y="2706688"/>
            <a:ext cx="3122612" cy="995362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9900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FAF484"/>
                </a:solidFill>
              </a:rPr>
              <a:t>Hospedeiro</a:t>
            </a:r>
            <a:r>
              <a:rPr lang="pt-BR" sz="2400" b="1">
                <a:solidFill>
                  <a:srgbClr val="FAF484"/>
                </a:solidFill>
              </a:rPr>
              <a:t> </a:t>
            </a:r>
          </a:p>
        </p:txBody>
      </p:sp>
      <p:sp>
        <p:nvSpPr>
          <p:cNvPr id="46088" name="AutoShape 11"/>
          <p:cNvSpPr>
            <a:spLocks noChangeArrowheads="1"/>
          </p:cNvSpPr>
          <p:nvPr/>
        </p:nvSpPr>
        <p:spPr bwMode="auto">
          <a:xfrm>
            <a:off x="3962400" y="2933700"/>
            <a:ext cx="1200150" cy="533400"/>
          </a:xfrm>
          <a:prstGeom prst="left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089" name="Picture 12" descr="Pasteur a melh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450" y="266700"/>
            <a:ext cx="287655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 rot="5400000">
            <a:off x="7600950" y="1314450"/>
            <a:ext cx="2476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pt-BR" sz="1600">
                <a:solidFill>
                  <a:schemeClr val="tx1"/>
                </a:solidFill>
                <a:latin typeface="Times New Roman" pitchFamily="18" charset="0"/>
              </a:rPr>
              <a:t>www.personel.psu.edu</a:t>
            </a:r>
          </a:p>
        </p:txBody>
      </p:sp>
    </p:spTree>
    <p:extLst>
      <p:ext uri="{BB962C8B-B14F-4D97-AF65-F5344CB8AC3E}">
        <p14:creationId xmlns:p14="http://schemas.microsoft.com/office/powerpoint/2010/main" val="1784969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31838" y="390525"/>
            <a:ext cx="7831137" cy="731838"/>
          </a:xfrm>
        </p:spPr>
        <p:txBody>
          <a:bodyPr/>
          <a:lstStyle/>
          <a:p>
            <a:pPr eaLnBrk="1" hangingPunct="1">
              <a:defRPr/>
            </a:pPr>
            <a:r>
              <a:rPr lang="pt-BR">
                <a:ea typeface="ＭＳ Ｐゴシック" pitchFamily="34" charset="-128"/>
              </a:rPr>
              <a:t>Fase da causalidade múltipla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1428750"/>
            <a:ext cx="3060700" cy="5492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t-BR">
                <a:ea typeface="ＭＳ Ｐゴシック" pitchFamily="34" charset="-128"/>
              </a:rPr>
              <a:t>Agravos à saúde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838200" y="6076950"/>
            <a:ext cx="7296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pt-BR"/>
              <a:t>Conceito da multicausalidade</a:t>
            </a:r>
          </a:p>
        </p:txBody>
      </p:sp>
      <p:sp>
        <p:nvSpPr>
          <p:cNvPr id="1142789" name="Rectangle 5"/>
          <p:cNvSpPr>
            <a:spLocks noChangeArrowheads="1"/>
          </p:cNvSpPr>
          <p:nvPr/>
        </p:nvSpPr>
        <p:spPr bwMode="auto">
          <a:xfrm>
            <a:off x="1778000" y="5765800"/>
            <a:ext cx="5457825" cy="990600"/>
          </a:xfrm>
          <a:prstGeom prst="rect">
            <a:avLst/>
          </a:pr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shade val="46275"/>
                  <a:invGamma/>
                  <a:alpha val="39000"/>
                </a:schemeClr>
              </a:gs>
            </a:gsLst>
            <a:path path="rect">
              <a:fillToRect l="100000" t="10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pt-BR">
              <a:ea typeface="+mn-ea"/>
            </a:endParaRPr>
          </a:p>
        </p:txBody>
      </p:sp>
      <p:sp>
        <p:nvSpPr>
          <p:cNvPr id="1142794" name="Text Box 10"/>
          <p:cNvSpPr txBox="1">
            <a:spLocks noChangeArrowheads="1"/>
          </p:cNvSpPr>
          <p:nvPr/>
        </p:nvSpPr>
        <p:spPr bwMode="auto">
          <a:xfrm>
            <a:off x="3005138" y="4387850"/>
            <a:ext cx="3087687" cy="98425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9900"/>
              </a:gs>
            </a:gsLst>
            <a:lin ang="2700000" scaled="1"/>
          </a:gra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sz="2800" b="1">
                <a:solidFill>
                  <a:srgbClr val="7934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Meio ambiente</a:t>
            </a:r>
          </a:p>
        </p:txBody>
      </p:sp>
      <p:sp>
        <p:nvSpPr>
          <p:cNvPr id="47111" name="AutoShape 11"/>
          <p:cNvSpPr>
            <a:spLocks noChangeArrowheads="1"/>
          </p:cNvSpPr>
          <p:nvPr/>
        </p:nvSpPr>
        <p:spPr bwMode="auto">
          <a:xfrm>
            <a:off x="2400300" y="3886200"/>
            <a:ext cx="514350" cy="666750"/>
          </a:xfrm>
          <a:prstGeom prst="leftRightArrow">
            <a:avLst>
              <a:gd name="adj1" fmla="val 50000"/>
              <a:gd name="adj2" fmla="val 2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12" name="Text Box 13"/>
          <p:cNvSpPr txBox="1">
            <a:spLocks noChangeArrowheads="1"/>
          </p:cNvSpPr>
          <p:nvPr/>
        </p:nvSpPr>
        <p:spPr bwMode="auto">
          <a:xfrm>
            <a:off x="4457700" y="1409700"/>
            <a:ext cx="4019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 typeface="Wingdings" pitchFamily="2" charset="2"/>
              <a:buNone/>
            </a:pPr>
            <a:r>
              <a:rPr lang="pt-BR"/>
              <a:t>Natureza multifatorial</a:t>
            </a:r>
          </a:p>
        </p:txBody>
      </p:sp>
      <p:sp>
        <p:nvSpPr>
          <p:cNvPr id="47113" name="AutoShape 14"/>
          <p:cNvSpPr>
            <a:spLocks noChangeArrowheads="1"/>
          </p:cNvSpPr>
          <p:nvPr/>
        </p:nvSpPr>
        <p:spPr bwMode="auto">
          <a:xfrm>
            <a:off x="3429000" y="1581150"/>
            <a:ext cx="1009650" cy="323850"/>
          </a:xfrm>
          <a:prstGeom prst="rightArrow">
            <a:avLst>
              <a:gd name="adj1" fmla="val 50000"/>
              <a:gd name="adj2" fmla="val 77941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14" name="Text Box 16"/>
          <p:cNvSpPr txBox="1">
            <a:spLocks noChangeArrowheads="1"/>
          </p:cNvSpPr>
          <p:nvPr/>
        </p:nvSpPr>
        <p:spPr bwMode="auto">
          <a:xfrm>
            <a:off x="450850" y="2716213"/>
            <a:ext cx="3144838" cy="98425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9900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FAF484"/>
                </a:solidFill>
              </a:rPr>
              <a:t>Agente</a:t>
            </a:r>
          </a:p>
        </p:txBody>
      </p:sp>
      <p:sp>
        <p:nvSpPr>
          <p:cNvPr id="47115" name="Text Box 17"/>
          <p:cNvSpPr txBox="1">
            <a:spLocks noChangeArrowheads="1"/>
          </p:cNvSpPr>
          <p:nvPr/>
        </p:nvSpPr>
        <p:spPr bwMode="auto">
          <a:xfrm>
            <a:off x="5449888" y="2706688"/>
            <a:ext cx="3122612" cy="995362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9900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FAF484"/>
                </a:solidFill>
              </a:rPr>
              <a:t>Hospedeiro</a:t>
            </a:r>
            <a:r>
              <a:rPr lang="pt-BR" sz="2400" b="1">
                <a:solidFill>
                  <a:srgbClr val="FAF484"/>
                </a:solidFill>
              </a:rPr>
              <a:t> </a:t>
            </a:r>
          </a:p>
        </p:txBody>
      </p:sp>
      <p:sp>
        <p:nvSpPr>
          <p:cNvPr id="47116" name="AutoShape 18"/>
          <p:cNvSpPr>
            <a:spLocks noChangeArrowheads="1"/>
          </p:cNvSpPr>
          <p:nvPr/>
        </p:nvSpPr>
        <p:spPr bwMode="auto">
          <a:xfrm>
            <a:off x="3962400" y="2933700"/>
            <a:ext cx="1200150" cy="533400"/>
          </a:xfrm>
          <a:prstGeom prst="left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17" name="AutoShape 20"/>
          <p:cNvSpPr>
            <a:spLocks noChangeArrowheads="1"/>
          </p:cNvSpPr>
          <p:nvPr/>
        </p:nvSpPr>
        <p:spPr bwMode="auto">
          <a:xfrm>
            <a:off x="4286250" y="3295650"/>
            <a:ext cx="571500" cy="838200"/>
          </a:xfrm>
          <a:prstGeom prst="downArrow">
            <a:avLst>
              <a:gd name="adj1" fmla="val 50000"/>
              <a:gd name="adj2" fmla="val 366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18" name="Text Box 21"/>
          <p:cNvSpPr txBox="1">
            <a:spLocks noChangeArrowheads="1"/>
          </p:cNvSpPr>
          <p:nvPr/>
        </p:nvSpPr>
        <p:spPr bwMode="auto">
          <a:xfrm>
            <a:off x="6667500" y="4210050"/>
            <a:ext cx="22860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BR" sz="2400"/>
              <a:t>Físico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BR" sz="2400"/>
              <a:t>Biológico</a:t>
            </a:r>
          </a:p>
          <a:p>
            <a:pPr marL="342900" indent="-342900" algn="l">
              <a:lnSpc>
                <a:spcPct val="7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BR" sz="2400"/>
              <a:t>Social</a:t>
            </a:r>
          </a:p>
        </p:txBody>
      </p:sp>
      <p:sp>
        <p:nvSpPr>
          <p:cNvPr id="47119" name="AutoShape 22"/>
          <p:cNvSpPr>
            <a:spLocks/>
          </p:cNvSpPr>
          <p:nvPr/>
        </p:nvSpPr>
        <p:spPr bwMode="auto">
          <a:xfrm>
            <a:off x="6115050" y="4114800"/>
            <a:ext cx="381000" cy="1409700"/>
          </a:xfrm>
          <a:prstGeom prst="rightBrace">
            <a:avLst>
              <a:gd name="adj1" fmla="val 30833"/>
              <a:gd name="adj2" fmla="val 50000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392113"/>
            <a:ext cx="7010400" cy="768350"/>
          </a:xfrm>
        </p:spPr>
        <p:txBody>
          <a:bodyPr/>
          <a:lstStyle/>
          <a:p>
            <a:pPr eaLnBrk="1" hangingPunct="1">
              <a:defRPr/>
            </a:pPr>
            <a:r>
              <a:rPr lang="pt-BR" sz="4400" dirty="0">
                <a:solidFill>
                  <a:srgbClr val="011661"/>
                </a:solidFill>
                <a:ea typeface="+mj-ea"/>
                <a:cs typeface="+mj-cs"/>
              </a:rPr>
              <a:t>Programa</a:t>
            </a:r>
          </a:p>
        </p:txBody>
      </p:sp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>
          <a:xfrm>
            <a:off x="568325" y="1714500"/>
            <a:ext cx="8128000" cy="2268891"/>
          </a:xfrm>
        </p:spPr>
        <p:txBody>
          <a:bodyPr/>
          <a:lstStyle/>
          <a:p>
            <a:pPr marL="514350" indent="-514350" algn="just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pt-BR" dirty="0">
                <a:ea typeface="ＭＳ Ｐゴシック" pitchFamily="34" charset="-128"/>
              </a:rPr>
              <a:t>6. Epidemiologia Descritiva</a:t>
            </a:r>
          </a:p>
          <a:p>
            <a:pPr marL="514350" indent="-514350" algn="just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pt-BR" dirty="0">
                <a:ea typeface="ＭＳ Ｐゴシック" pitchFamily="34" charset="-128"/>
              </a:rPr>
              <a:t>7. Epidemiologia Analítica</a:t>
            </a:r>
          </a:p>
          <a:p>
            <a:pPr marL="514350" indent="-514350" algn="just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pt-BR" dirty="0">
                <a:ea typeface="ＭＳ Ｐゴシック" pitchFamily="34" charset="-128"/>
              </a:rPr>
              <a:t>8. Tipos de Estudos Epidemiológicos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Epidemiologias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600">
                <a:ea typeface="ＭＳ Ｐゴシック" pitchFamily="34" charset="-128"/>
              </a:rPr>
              <a:t>EPIDEMIOLOGIA SOCIAL - determinação social das doenças</a:t>
            </a:r>
          </a:p>
          <a:p>
            <a:pPr eaLnBrk="1" hangingPunct="1">
              <a:lnSpc>
                <a:spcPct val="80000"/>
              </a:lnSpc>
            </a:pPr>
            <a:endParaRPr lang="pt-BR" sz="26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pt-BR" sz="2600">
                <a:ea typeface="ＭＳ Ｐゴシック" pitchFamily="34" charset="-128"/>
              </a:rPr>
              <a:t>EPIDEMIOLOGIA CLÍNICA – “no leito do paciente”</a:t>
            </a:r>
          </a:p>
          <a:p>
            <a:pPr eaLnBrk="1" hangingPunct="1">
              <a:lnSpc>
                <a:spcPct val="80000"/>
              </a:lnSpc>
            </a:pPr>
            <a:endParaRPr lang="pt-BR" sz="26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pt-BR" sz="2600">
                <a:ea typeface="ＭＳ Ｐゴシック" pitchFamily="34" charset="-128"/>
              </a:rPr>
              <a:t>MOLECULAR</a:t>
            </a:r>
          </a:p>
          <a:p>
            <a:pPr eaLnBrk="1" hangingPunct="1">
              <a:lnSpc>
                <a:spcPct val="80000"/>
              </a:lnSpc>
            </a:pPr>
            <a:endParaRPr lang="pt-BR" sz="26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pt-BR" sz="2600">
                <a:ea typeface="ＭＳ Ｐゴシック" pitchFamily="34" charset="-128"/>
              </a:rPr>
              <a:t>AMBIENTAL</a:t>
            </a:r>
          </a:p>
          <a:p>
            <a:pPr eaLnBrk="1" hangingPunct="1">
              <a:lnSpc>
                <a:spcPct val="80000"/>
              </a:lnSpc>
            </a:pPr>
            <a:endParaRPr lang="pt-BR" sz="26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pt-BR" sz="2600">
                <a:ea typeface="ＭＳ Ｐゴシック" pitchFamily="34" charset="-128"/>
              </a:rPr>
              <a:t>CLÁSSICA – fatores de risco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3133725" cy="1216025"/>
          </a:xfrm>
        </p:spPr>
        <p:txBody>
          <a:bodyPr/>
          <a:lstStyle/>
          <a:p>
            <a:pPr eaLnBrk="1" hangingPunct="1">
              <a:defRPr/>
            </a:pPr>
            <a:r>
              <a:rPr lang="pt-BR"/>
              <a:t>MODELO</a:t>
            </a:r>
            <a:br>
              <a:rPr lang="pt-BR"/>
            </a:br>
            <a:r>
              <a:rPr lang="pt-BR"/>
              <a:t>SISTÊMICO</a:t>
            </a:r>
          </a:p>
        </p:txBody>
      </p:sp>
      <p:pic>
        <p:nvPicPr>
          <p:cNvPr id="36867" name="Picture 4" descr="conceit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3438" y="0"/>
            <a:ext cx="5770562" cy="57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430213" y="5641975"/>
            <a:ext cx="87137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hlinkClick r:id="rId4"/>
              </a:rPr>
              <a:t>http://www.psiquiatriageral.com.br/epidemiologia/conceito.htm</a:t>
            </a:r>
            <a:endParaRPr lang="pt-BR" sz="2000"/>
          </a:p>
          <a:p>
            <a:r>
              <a:rPr lang="pt-BR" sz="2000"/>
              <a:t>Rouquayrol M, Almeida Filho N. Epidemiologia &amp; Saúde. 6ª. ed. Rio de Janeiro, MEDSI, 2003.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350" y="409575"/>
            <a:ext cx="7010400" cy="731838"/>
          </a:xfrm>
        </p:spPr>
        <p:txBody>
          <a:bodyPr/>
          <a:lstStyle/>
          <a:p>
            <a:pPr eaLnBrk="1" hangingPunct="1">
              <a:defRPr/>
            </a:pPr>
            <a:r>
              <a:rPr lang="pt-BR">
                <a:ea typeface="+mj-ea"/>
                <a:cs typeface="+mj-cs"/>
              </a:rPr>
              <a:t>Epidemiologia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905000"/>
            <a:ext cx="8280400" cy="1098550"/>
          </a:xfrm>
        </p:spPr>
        <p:txBody>
          <a:bodyPr/>
          <a:lstStyle/>
          <a:p>
            <a:pPr eaLnBrk="1" hangingPunct="1"/>
            <a:endParaRPr lang="pt-BR">
              <a:ea typeface="ＭＳ Ｐゴシック" pitchFamily="34" charset="-128"/>
            </a:endParaRPr>
          </a:p>
          <a:p>
            <a:pPr eaLnBrk="1" hangingPunct="1"/>
            <a:endParaRPr lang="pt-BR">
              <a:ea typeface="ＭＳ Ｐゴシック" pitchFamily="34" charset="-128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46150" y="4411663"/>
            <a:ext cx="3144838" cy="125095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9900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FAF484"/>
                </a:solidFill>
              </a:rPr>
              <a:t>Pensamento 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FAF484"/>
                </a:solidFill>
              </a:rPr>
              <a:t>populacional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960938" y="4402138"/>
            <a:ext cx="3160712" cy="1262062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9900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FAF484"/>
                </a:solidFill>
              </a:rPr>
              <a:t>Comparação 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FAF484"/>
                </a:solidFill>
              </a:rPr>
              <a:t>de grupos</a:t>
            </a:r>
            <a:r>
              <a:rPr lang="pt-BR" sz="2400" b="1">
                <a:solidFill>
                  <a:srgbClr val="FAF484"/>
                </a:solidFill>
              </a:rPr>
              <a:t> 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2860675" y="3067050"/>
            <a:ext cx="1671638" cy="1082675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/>
          <a:lstStyle/>
          <a:p>
            <a:pPr>
              <a:buFont typeface="Wingdings" charset="0"/>
              <a:buChar char="l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4559300" y="3094038"/>
            <a:ext cx="1528763" cy="1044575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/>
          <a:lstStyle/>
          <a:p>
            <a:pPr>
              <a:buFont typeface="Wingdings" charset="0"/>
              <a:buChar char="l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986088" y="1619250"/>
            <a:ext cx="3144837" cy="125095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9900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793419"/>
                </a:solidFill>
              </a:rPr>
              <a:t>Princípios 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>
                <a:solidFill>
                  <a:srgbClr val="793419"/>
                </a:solidFill>
              </a:rPr>
              <a:t>b</a:t>
            </a:r>
            <a:r>
              <a:rPr lang="pt-BR" sz="2800" b="1">
                <a:solidFill>
                  <a:srgbClr val="502210"/>
                </a:solidFill>
              </a:rPr>
              <a:t>á</a:t>
            </a:r>
            <a:r>
              <a:rPr lang="pt-BR" sz="2800" b="1">
                <a:solidFill>
                  <a:srgbClr val="793419"/>
                </a:solidFill>
              </a:rPr>
              <a:t>sicos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350" y="406400"/>
            <a:ext cx="7010400" cy="739775"/>
          </a:xfrm>
        </p:spPr>
        <p:txBody>
          <a:bodyPr/>
          <a:lstStyle/>
          <a:p>
            <a:pPr>
              <a:defRPr/>
            </a:pPr>
            <a:r>
              <a:rPr lang="pt-BR" dirty="0">
                <a:cs typeface="+mj-cs"/>
              </a:rPr>
              <a:t>Premissa essencial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774700" y="2451100"/>
            <a:ext cx="7823200" cy="143827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Font typeface="Wingdings 2" pitchFamily="18" charset="2"/>
              <a:buNone/>
            </a:pPr>
            <a:r>
              <a:rPr lang="pt-BR">
                <a:ea typeface="ＭＳ Ｐゴシック" pitchFamily="34" charset="-128"/>
              </a:rPr>
              <a:t>Os agravos à saúde não ocorrem ao acaso na população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350" y="406400"/>
            <a:ext cx="7010400" cy="739775"/>
          </a:xfrm>
        </p:spPr>
        <p:txBody>
          <a:bodyPr/>
          <a:lstStyle/>
          <a:p>
            <a:pPr>
              <a:defRPr/>
            </a:pPr>
            <a:r>
              <a:rPr lang="pt-BR">
                <a:ea typeface="ＭＳ Ｐゴシック" pitchFamily="34" charset="-128"/>
              </a:rPr>
              <a:t>Corolários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31800" y="1905000"/>
            <a:ext cx="8280400" cy="28622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pt-BR">
                <a:ea typeface="ＭＳ Ｐゴシック" pitchFamily="34" charset="-128"/>
              </a:rPr>
              <a:t>A distribuição desigual dos agravos à saúde é produto da ação de fatores que se distribuem desigualmente na população. A elucidação desses fatores, responsáveis pela distribuição das doenças, é uma das preocupações constantes da Epidemiologia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31800" y="1905000"/>
            <a:ext cx="8280400" cy="2862263"/>
          </a:xfrm>
        </p:spPr>
        <p:txBody>
          <a:bodyPr/>
          <a:lstStyle/>
          <a:p>
            <a:pPr marL="514350" indent="-514350">
              <a:buFont typeface="Arial" charset="0"/>
              <a:buAutoNum type="arabicPeriod" startAt="2"/>
            </a:pPr>
            <a:r>
              <a:rPr lang="pt-BR">
                <a:ea typeface="ＭＳ Ｐゴシック" pitchFamily="34" charset="-128"/>
              </a:rPr>
              <a:t>O conhecimento dos fatores determinantes das doenças permite a aplicação de métodos preventivos e curativos, direcionados a alvos específicos, cientificamente identificados, o que resulta em aumento da eficácia das intervenções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2350" y="546100"/>
            <a:ext cx="7010400" cy="915988"/>
          </a:xfrm>
        </p:spPr>
        <p:txBody>
          <a:bodyPr/>
          <a:lstStyle/>
          <a:p>
            <a:pPr>
              <a:defRPr/>
            </a:pPr>
            <a:r>
              <a:rPr lang="pt-BR">
                <a:ea typeface="ＭＳ Ｐゴシック" pitchFamily="34" charset="-128"/>
              </a:rPr>
              <a:t>Corolários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350" y="406400"/>
            <a:ext cx="7010400" cy="739775"/>
          </a:xfrm>
        </p:spPr>
        <p:txBody>
          <a:bodyPr/>
          <a:lstStyle/>
          <a:p>
            <a:pPr>
              <a:defRPr/>
            </a:pPr>
            <a:r>
              <a:rPr lang="pt-BR"/>
              <a:t>Usos da Epidemiologia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31800" y="1270000"/>
            <a:ext cx="8382000" cy="5262979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t-BR" dirty="0">
                <a:ea typeface="ＭＳ Ｐゴシック" pitchFamily="34" charset="-128"/>
              </a:rPr>
              <a:t>Compreender a História Natural das Doenças 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ea typeface="ＭＳ Ｐゴシック" pitchFamily="34" charset="-128"/>
              </a:rPr>
              <a:t>Conhecer as doenças que acometem a população 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ea typeface="ＭＳ Ｐゴシック" pitchFamily="34" charset="-128"/>
              </a:rPr>
              <a:t>Identificar fatores que determinam o quadro de distribuição das doenças 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ea typeface="ＭＳ Ｐゴシック" pitchFamily="34" charset="-128"/>
              </a:rPr>
              <a:t>Propor medidas de prevenção potencialmente efetivas 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ea typeface="ＭＳ Ｐゴシック" pitchFamily="34" charset="-128"/>
              </a:rPr>
              <a:t>Avaliar as medidas de prevenção e controle 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ea typeface="ＭＳ Ｐゴシック" pitchFamily="34" charset="-128"/>
              </a:rPr>
              <a:t>Medir a carga da doença na população 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ea typeface="ＭＳ Ｐゴシック" pitchFamily="34" charset="-128"/>
              </a:rPr>
              <a:t>Avaliar o risco individual para a doença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350" y="406400"/>
            <a:ext cx="7010400" cy="739775"/>
          </a:xfrm>
        </p:spPr>
        <p:txBody>
          <a:bodyPr/>
          <a:lstStyle/>
          <a:p>
            <a:pPr>
              <a:defRPr/>
            </a:pPr>
            <a:r>
              <a:rPr lang="pt-BR"/>
              <a:t>Questões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31800" y="1905000"/>
            <a:ext cx="8280400" cy="3046988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pt-BR" dirty="0">
                <a:ea typeface="ＭＳ Ｐゴシック" pitchFamily="34" charset="-128"/>
              </a:rPr>
              <a:t>John </a:t>
            </a:r>
            <a:r>
              <a:rPr lang="pt-BR" dirty="0" err="1">
                <a:ea typeface="ＭＳ Ｐゴシック" pitchFamily="34" charset="-128"/>
              </a:rPr>
              <a:t>Snow</a:t>
            </a:r>
            <a:r>
              <a:rPr lang="pt-BR" dirty="0">
                <a:ea typeface="ＭＳ Ｐゴシック" pitchFamily="34" charset="-128"/>
              </a:rPr>
              <a:t> é considerado hoje como </a:t>
            </a:r>
            <a:r>
              <a:rPr lang="pt-BR" altLang="en-US" dirty="0">
                <a:ea typeface="ＭＳ Ｐゴシック" pitchFamily="34" charset="-128"/>
              </a:rPr>
              <a:t>“</a:t>
            </a:r>
            <a:r>
              <a:rPr lang="pt-BR" dirty="0">
                <a:ea typeface="ＭＳ Ｐゴシック" pitchFamily="34" charset="-128"/>
              </a:rPr>
              <a:t>pai da Epidemiologia</a:t>
            </a:r>
            <a:r>
              <a:rPr lang="pt-BR" altLang="en-US" dirty="0">
                <a:ea typeface="ＭＳ Ｐゴシック" pitchFamily="34" charset="-128"/>
              </a:rPr>
              <a:t>”</a:t>
            </a:r>
            <a:r>
              <a:rPr lang="pt-BR" dirty="0">
                <a:ea typeface="ＭＳ Ｐゴシック" pitchFamily="34" charset="-128"/>
              </a:rPr>
              <a:t>. Por quê?</a:t>
            </a:r>
          </a:p>
          <a:p>
            <a:pPr marL="514350" indent="-514350">
              <a:buFont typeface="Arial" charset="0"/>
              <a:buAutoNum type="arabicPeriod"/>
            </a:pPr>
            <a:endParaRPr lang="pt-BR" dirty="0">
              <a:ea typeface="ＭＳ Ｐゴシック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pt-BR" dirty="0">
                <a:ea typeface="ＭＳ Ｐゴシック" pitchFamily="34" charset="-128"/>
              </a:rPr>
              <a:t>Você acredita que a Epidemiologia será útil para o desenvolvimento das suas atividades profissionais na área da Nutrição? Por quê?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6"/>
          <p:cNvSpPr>
            <a:spLocks noChangeArrowheads="1"/>
          </p:cNvSpPr>
          <p:nvPr/>
        </p:nvSpPr>
        <p:spPr bwMode="auto">
          <a:xfrm>
            <a:off x="414830" y="5153657"/>
            <a:ext cx="52482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dirty="0"/>
              <a:t>Prova</a:t>
            </a:r>
          </a:p>
          <a:p>
            <a:pPr algn="l">
              <a:buNone/>
            </a:pPr>
            <a:r>
              <a:rPr lang="pt-BR" dirty="0"/>
              <a:t>Trabalho em grupo</a:t>
            </a:r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1038225" y="857250"/>
            <a:ext cx="409575" cy="2667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tabLst/>
            </a:pPr>
            <a:endParaRPr kumimoji="0" lang="pt-BR" sz="3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4436531" y="72304"/>
            <a:ext cx="4663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Cronograma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63EFE6-DAC5-2EC0-A4F9-EB4800751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166"/>
            <a:ext cx="9144000" cy="31216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3300" y="352425"/>
            <a:ext cx="7010400" cy="738188"/>
          </a:xfrm>
        </p:spPr>
        <p:txBody>
          <a:bodyPr/>
          <a:lstStyle/>
          <a:p>
            <a:pPr eaLnBrk="1" hangingPunct="1">
              <a:defRPr/>
            </a:pPr>
            <a:r>
              <a:rPr lang="pt-BR">
                <a:ea typeface="ＭＳ Ｐゴシック" pitchFamily="34" charset="-128"/>
              </a:rPr>
              <a:t>Bibliografia básica:</a:t>
            </a:r>
          </a:p>
        </p:txBody>
      </p:sp>
      <p:sp>
        <p:nvSpPr>
          <p:cNvPr id="7171" name="Espaço Reservado para Conteúdo 2"/>
          <p:cNvSpPr>
            <a:spLocks noGrp="1"/>
          </p:cNvSpPr>
          <p:nvPr>
            <p:ph idx="1"/>
          </p:nvPr>
        </p:nvSpPr>
        <p:spPr>
          <a:xfrm>
            <a:off x="234950" y="1246188"/>
            <a:ext cx="8877300" cy="5048250"/>
          </a:xfrm>
        </p:spPr>
        <p:txBody>
          <a:bodyPr/>
          <a:lstStyle/>
          <a:p>
            <a:pPr eaLnBrk="1" hangingPunct="1"/>
            <a:r>
              <a:rPr lang="pt-BR" sz="2300">
                <a:ea typeface="ＭＳ Ｐゴシック" pitchFamily="34" charset="-128"/>
                <a:cs typeface="Arial" charset="0"/>
              </a:rPr>
              <a:t>Bonita R, Beaglehole R, Kjellstrom T. Epidemiologia Básica. </a:t>
            </a:r>
            <a:r>
              <a:rPr lang="en-US" sz="2300">
                <a:ea typeface="ＭＳ Ｐゴシック" pitchFamily="34" charset="-128"/>
                <a:cs typeface="Arial" charset="0"/>
              </a:rPr>
              <a:t>Geneva; World Health Organization; 2010. Disponível em: </a:t>
            </a:r>
            <a:r>
              <a:rPr lang="en-US" sz="2300" u="sng">
                <a:ea typeface="ＭＳ Ｐゴシック" pitchFamily="34" charset="-128"/>
                <a:cs typeface="Arial" charset="0"/>
                <a:hlinkClick r:id="rId2"/>
              </a:rPr>
              <a:t>http://libdoc.who.int/publications/</a:t>
            </a:r>
            <a:r>
              <a:rPr lang="en-US" sz="2300" u="sng">
                <a:ea typeface="ＭＳ Ｐゴシック" pitchFamily="34" charset="-128"/>
                <a:cs typeface="Arial" charset="0"/>
              </a:rPr>
              <a:t>2010/9788572888394_por.pdf</a:t>
            </a:r>
          </a:p>
          <a:p>
            <a:r>
              <a:rPr lang="en-US" sz="2300">
                <a:ea typeface="ＭＳ Ｐゴシック" pitchFamily="34" charset="-128"/>
                <a:cs typeface="Arial" charset="0"/>
              </a:rPr>
              <a:t>Medronho RA e cols. Epidemiologia. 3ª Ed. São Paulo: Editora Atheneu, 2006.</a:t>
            </a:r>
          </a:p>
          <a:p>
            <a:r>
              <a:rPr lang="en-US" sz="2300">
                <a:ea typeface="ＭＳ Ｐゴシック" pitchFamily="34" charset="-128"/>
                <a:cs typeface="Arial" charset="0"/>
              </a:rPr>
              <a:t>Gordis L. Epidemiologia. 2º Ed. Livraria e Editora Revinter, 2004.</a:t>
            </a:r>
          </a:p>
          <a:p>
            <a:r>
              <a:rPr lang="en-US" sz="2300">
                <a:ea typeface="ＭＳ Ｐゴシック" pitchFamily="34" charset="-128"/>
                <a:cs typeface="Arial" charset="0"/>
              </a:rPr>
              <a:t>Pereira MG. Epidemiologia – Teoria e prática. Brasília: Guanabara e Koogan, 1999.</a:t>
            </a:r>
          </a:p>
          <a:p>
            <a:r>
              <a:rPr lang="en-US" sz="2300">
                <a:ea typeface="ＭＳ Ｐゴシック" pitchFamily="34" charset="-128"/>
                <a:cs typeface="Arial" charset="0"/>
              </a:rPr>
              <a:t>Rothman KJ. Epidemiology – an introduction. Oxford Press, 2002.</a:t>
            </a:r>
          </a:p>
          <a:p>
            <a:pPr eaLnBrk="1" hangingPunct="1"/>
            <a:r>
              <a:rPr lang="pt-BR" sz="2300">
                <a:ea typeface="ＭＳ Ｐゴシック" pitchFamily="34" charset="-128"/>
                <a:cs typeface="Arial" charset="0"/>
              </a:rPr>
              <a:t>Rouquayrol M, Almeida Filho N. Epidemiologia &amp; Saúde. 6a ed. Rio de Janeiro, MEDSI, 2003</a:t>
            </a:r>
            <a:r>
              <a:rPr lang="en-US" sz="2300">
                <a:ea typeface="ＭＳ Ｐゴシック" pitchFamily="34" charset="-128"/>
                <a:cs typeface="Arial" charset="0"/>
              </a:rPr>
              <a:t>.</a:t>
            </a:r>
            <a:endParaRPr lang="pt-BR" sz="230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tângulo 3"/>
          <p:cNvSpPr>
            <a:spLocks noChangeArrowheads="1"/>
          </p:cNvSpPr>
          <p:nvPr/>
        </p:nvSpPr>
        <p:spPr bwMode="auto">
          <a:xfrm>
            <a:off x="395288" y="5543550"/>
            <a:ext cx="828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/>
              <a:t>http://whqlibdoc.who.int/publications/2010/9788572888394_por.pdf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179388" y="260350"/>
            <a:ext cx="6337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pt-BR" sz="7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Bibliografia</a:t>
            </a:r>
          </a:p>
        </p:txBody>
      </p:sp>
      <p:pic>
        <p:nvPicPr>
          <p:cNvPr id="8196" name="Picture 2" descr="Epidemiologia Básica - R. Bonita - R. Beaglehole - T. Kjellströ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916113"/>
            <a:ext cx="2619375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tângulo 6"/>
          <p:cNvSpPr>
            <a:spLocks noChangeArrowheads="1"/>
          </p:cNvSpPr>
          <p:nvPr/>
        </p:nvSpPr>
        <p:spPr bwMode="auto">
          <a:xfrm>
            <a:off x="323850" y="2924175"/>
            <a:ext cx="554355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/>
              <a:t>R. Bonita; R. </a:t>
            </a:r>
            <a:r>
              <a:rPr lang="pt-BR" b="1" dirty="0" err="1"/>
              <a:t>Beaglehole</a:t>
            </a:r>
            <a:r>
              <a:rPr lang="pt-BR" b="1" dirty="0"/>
              <a:t>; T. </a:t>
            </a:r>
            <a:r>
              <a:rPr lang="pt-BR" b="1" dirty="0" err="1"/>
              <a:t>Kjellström</a:t>
            </a:r>
            <a:r>
              <a:rPr lang="pt-BR" b="1" dirty="0"/>
              <a:t>. </a:t>
            </a:r>
            <a:r>
              <a:rPr lang="pt-BR" sz="3200" b="1" dirty="0"/>
              <a:t>Epidemiologia Básica</a:t>
            </a:r>
            <a:r>
              <a:rPr lang="pt-BR" b="1" dirty="0"/>
              <a:t>. São Paulo: Ed. Santos, 2010. 2ª edição. ISBN: 9788572888394</a:t>
            </a:r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 Epidemiologia - Roberto A. Medronho - 02 V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260350"/>
            <a:ext cx="19716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 descr="Adicionar ao Carrinh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-43335575"/>
            <a:ext cx="1143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tângulo 6"/>
          <p:cNvSpPr>
            <a:spLocks noChangeArrowheads="1"/>
          </p:cNvSpPr>
          <p:nvPr/>
        </p:nvSpPr>
        <p:spPr bwMode="auto">
          <a:xfrm>
            <a:off x="250825" y="0"/>
            <a:ext cx="63373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/>
              <a:t>Epidemiologia</a:t>
            </a:r>
            <a:r>
              <a:rPr lang="pt-BR" b="1"/>
              <a:t> - Roberto A. Medronho - 02 Vols</a:t>
            </a:r>
          </a:p>
          <a:p>
            <a:r>
              <a:rPr lang="pt-BR" b="1"/>
              <a:t>Rio de Janeiro: Ed. Atheneu; 2008. 2ª edição.  </a:t>
            </a:r>
          </a:p>
          <a:p>
            <a:r>
              <a:rPr lang="pt-BR" b="1"/>
              <a:t>ISBN - 9788573799996</a:t>
            </a:r>
          </a:p>
        </p:txBody>
      </p:sp>
      <p:sp>
        <p:nvSpPr>
          <p:cNvPr id="9221" name="Retângulo 7"/>
          <p:cNvSpPr>
            <a:spLocks noChangeArrowheads="1"/>
          </p:cNvSpPr>
          <p:nvPr/>
        </p:nvSpPr>
        <p:spPr bwMode="auto">
          <a:xfrm>
            <a:off x="179388" y="3213100"/>
            <a:ext cx="64801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Rouquayrol, M.Z. &amp; Almeida Filho, N. </a:t>
            </a:r>
            <a:r>
              <a:rPr lang="pt-BR" sz="4000" b="1"/>
              <a:t> Epidemiologia e Saúde</a:t>
            </a:r>
            <a:r>
              <a:rPr lang="pt-BR" b="1"/>
              <a:t>. Rio de Janeiro: MEDSI, 1999. ISBN: 9788527715492</a:t>
            </a:r>
          </a:p>
        </p:txBody>
      </p:sp>
      <p:pic>
        <p:nvPicPr>
          <p:cNvPr id="9222" name="Picture 7" descr="http://www.megabook.com.br/resources/images/livro/EPIDEMIOLOGIA%20E%20SAUDE.jpg"/>
          <p:cNvPicPr>
            <a:picLocks noChangeAspect="1" noChangeArrowheads="1"/>
          </p:cNvPicPr>
          <p:nvPr/>
        </p:nvPicPr>
        <p:blipFill>
          <a:blip r:embed="rId6" cstate="print"/>
          <a:srcRect l="15120" r="20621" b="5501"/>
          <a:stretch>
            <a:fillRect/>
          </a:stretch>
        </p:blipFill>
        <p:spPr bwMode="auto">
          <a:xfrm>
            <a:off x="6804025" y="3068638"/>
            <a:ext cx="19589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3"/>
          <p:cNvSpPr>
            <a:spLocks noChangeArrowheads="1"/>
          </p:cNvSpPr>
          <p:nvPr/>
        </p:nvSpPr>
        <p:spPr bwMode="auto">
          <a:xfrm>
            <a:off x="0" y="0"/>
            <a:ext cx="427038" cy="6858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43" name="Rectangle 34"/>
          <p:cNvSpPr>
            <a:spLocks noChangeArrowheads="1"/>
          </p:cNvSpPr>
          <p:nvPr/>
        </p:nvSpPr>
        <p:spPr bwMode="auto">
          <a:xfrm>
            <a:off x="8716963" y="0"/>
            <a:ext cx="427037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692" name="Rectangle 52"/>
          <p:cNvSpPr>
            <a:spLocks noChangeArrowheads="1"/>
          </p:cNvSpPr>
          <p:nvPr/>
        </p:nvSpPr>
        <p:spPr bwMode="auto">
          <a:xfrm>
            <a:off x="1065213" y="1987550"/>
            <a:ext cx="7010400" cy="2030413"/>
          </a:xfrm>
          <a:prstGeom prst="rect">
            <a:avLst/>
          </a:prstGeom>
          <a:gradFill rotWithShape="1">
            <a:gsLst>
              <a:gs pos="0">
                <a:schemeClr val="bg1">
                  <a:alpha val="64999"/>
                </a:schemeClr>
              </a:gs>
              <a:gs pos="50000">
                <a:srgbClr val="3348FF">
                  <a:alpha val="49001"/>
                </a:srgbClr>
              </a:gs>
              <a:gs pos="100000">
                <a:schemeClr val="bg1">
                  <a:alpha val="64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sz="4200" b="1">
                <a:solidFill>
                  <a:srgbClr val="000066"/>
                </a:solidFill>
                <a:latin typeface="Arial" pitchFamily="34" charset="0"/>
              </a:rPr>
              <a:t>Conceitos, perspectiva histórica e usos da Epidemiologia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Echo">
  <a:themeElements>
    <a:clrScheme name="1_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1_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0000"/>
          <a:buFont typeface="Wingdings" pitchFamily="2" charset="2"/>
          <a:buChar char="l"/>
          <a:tabLst/>
          <a:defRPr kumimoji="0" lang="pt-BR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0000"/>
          <a:buFont typeface="Wingdings" pitchFamily="2" charset="2"/>
          <a:buChar char="l"/>
          <a:tabLst/>
          <a:defRPr kumimoji="0" lang="pt-BR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12024</TotalTime>
  <Words>1371</Words>
  <Application>Microsoft Office PowerPoint</Application>
  <PresentationFormat>Apresentação na tela (4:3)</PresentationFormat>
  <Paragraphs>248</Paragraphs>
  <Slides>47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4" baseType="lpstr">
      <vt:lpstr>Arial</vt:lpstr>
      <vt:lpstr>Calibri</vt:lpstr>
      <vt:lpstr>Times New Roman</vt:lpstr>
      <vt:lpstr>Verdana</vt:lpstr>
      <vt:lpstr>Wingdings</vt:lpstr>
      <vt:lpstr>Wingdings 2</vt:lpstr>
      <vt:lpstr>1_Echo</vt:lpstr>
      <vt:lpstr> Epidemiologia</vt:lpstr>
      <vt:lpstr>Objetivos</vt:lpstr>
      <vt:lpstr>Programa</vt:lpstr>
      <vt:lpstr>Programa</vt:lpstr>
      <vt:lpstr>Apresentação do PowerPoint</vt:lpstr>
      <vt:lpstr>Bibliografia básica:</vt:lpstr>
      <vt:lpstr>Apresentação do PowerPoint</vt:lpstr>
      <vt:lpstr>Apresentação do PowerPoint</vt:lpstr>
      <vt:lpstr>Apresentação do PowerPoint</vt:lpstr>
      <vt:lpstr>Apresentação do PowerPoint</vt:lpstr>
      <vt:lpstr>Conceito de Saúde Pública</vt:lpstr>
      <vt:lpstr>Conceito de Epidemiologia</vt:lpstr>
      <vt:lpstr>Apresentação do PowerPoint</vt:lpstr>
      <vt:lpstr>Conceitos de Epidemiologia</vt:lpstr>
      <vt:lpstr>Conceitos de Epidemiologia</vt:lpstr>
      <vt:lpstr>Conceitos de Epidemiologia</vt:lpstr>
      <vt:lpstr>Conceitos de Epidemiologia</vt:lpstr>
      <vt:lpstr>Apresentação do PowerPoint</vt:lpstr>
      <vt:lpstr>Usos da Epidemiologia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HISTÓRICO</vt:lpstr>
      <vt:lpstr>Apresentação do PowerPoint</vt:lpstr>
      <vt:lpstr>Apresentação do PowerPoint</vt:lpstr>
      <vt:lpstr>James Lind (1716-1794)</vt:lpstr>
      <vt:lpstr>Dados agregados: 1836 </vt:lpstr>
      <vt:lpstr>Apresentação do PowerPoint</vt:lpstr>
      <vt:lpstr>John Snow (1813-1858)</vt:lpstr>
      <vt:lpstr>HISTÓRICO</vt:lpstr>
      <vt:lpstr>Apresentação do PowerPoint</vt:lpstr>
      <vt:lpstr>Apresentação do PowerPoint</vt:lpstr>
      <vt:lpstr>HISTÓRICO</vt:lpstr>
      <vt:lpstr>Teoria dos germes</vt:lpstr>
      <vt:lpstr>Fase da causalidade múltipla</vt:lpstr>
      <vt:lpstr>Epidemiologias</vt:lpstr>
      <vt:lpstr>MODELO SISTÊMICO</vt:lpstr>
      <vt:lpstr>Epidemiologia</vt:lpstr>
      <vt:lpstr>Premissa essencial</vt:lpstr>
      <vt:lpstr>Corolários</vt:lpstr>
      <vt:lpstr>Corolários</vt:lpstr>
      <vt:lpstr>Usos da Epidemiologia</vt:lpstr>
      <vt:lpstr>Questões</vt:lpstr>
    </vt:vector>
  </TitlesOfParts>
  <Company>FAMERP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FFM013</dc:creator>
  <cp:lastModifiedBy>Jose Leopoldo Ferreira Antunes</cp:lastModifiedBy>
  <cp:revision>422</cp:revision>
  <cp:lastPrinted>2013-08-09T14:43:07Z</cp:lastPrinted>
  <dcterms:created xsi:type="dcterms:W3CDTF">2005-11-13T12:37:51Z</dcterms:created>
  <dcterms:modified xsi:type="dcterms:W3CDTF">2023-03-13T19:20:12Z</dcterms:modified>
</cp:coreProperties>
</file>