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6"/>
  </p:notesMasterIdLst>
  <p:sldIdLst>
    <p:sldId id="256" r:id="rId2"/>
    <p:sldId id="311" r:id="rId3"/>
    <p:sldId id="348" r:id="rId4"/>
    <p:sldId id="349" r:id="rId5"/>
    <p:sldId id="350" r:id="rId6"/>
    <p:sldId id="351" r:id="rId7"/>
    <p:sldId id="347" r:id="rId8"/>
    <p:sldId id="287" r:id="rId9"/>
    <p:sldId id="289" r:id="rId10"/>
    <p:sldId id="357" r:id="rId11"/>
    <p:sldId id="302" r:id="rId12"/>
    <p:sldId id="290" r:id="rId13"/>
    <p:sldId id="295" r:id="rId14"/>
    <p:sldId id="343" r:id="rId15"/>
    <p:sldId id="358" r:id="rId16"/>
    <p:sldId id="359" r:id="rId17"/>
    <p:sldId id="313" r:id="rId18"/>
    <p:sldId id="314" r:id="rId19"/>
    <p:sldId id="341" r:id="rId20"/>
    <p:sldId id="316" r:id="rId21"/>
    <p:sldId id="317" r:id="rId22"/>
    <p:sldId id="342" r:id="rId23"/>
    <p:sldId id="318" r:id="rId24"/>
    <p:sldId id="321" r:id="rId25"/>
    <p:sldId id="324" r:id="rId26"/>
    <p:sldId id="325" r:id="rId27"/>
    <p:sldId id="327" r:id="rId28"/>
    <p:sldId id="328" r:id="rId29"/>
    <p:sldId id="332" r:id="rId30"/>
    <p:sldId id="338" r:id="rId31"/>
    <p:sldId id="344" r:id="rId32"/>
    <p:sldId id="345" r:id="rId33"/>
    <p:sldId id="307" r:id="rId34"/>
    <p:sldId id="346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580"/>
  </p:normalViewPr>
  <p:slideViewPr>
    <p:cSldViewPr>
      <p:cViewPr varScale="1">
        <p:scale>
          <a:sx n="88" d="100"/>
          <a:sy n="88" d="100"/>
        </p:scale>
        <p:origin x="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0C0D6-E4D7-403F-8467-A9D69258C6C7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fr-F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E015C-1135-4F51-817F-6E9AE06A3945}" type="slidenum">
              <a:rPr lang="fr-FR" smtClean="0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40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7059-776C-475D-A117-E419CD6EF582}" type="datetime1">
              <a:rPr lang="fr-FR" smtClean="0"/>
              <a:pPr/>
              <a:t>02/05/2023</a:t>
            </a:fld>
            <a:endParaRPr lang="fr-F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Colóquio Didática da Matemática - UNIFESP - 25/01/14</a:t>
            </a:r>
            <a:endParaRPr lang="fr-F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7EF-4B58-423B-8E2C-D6B520F7F070}" type="datetime1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Colóquio Didática da Matemática - UNIFESP - 25/01/14</a:t>
            </a:r>
            <a:endParaRPr lang="fr-F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2DED-340E-40B9-ACF5-421AB2B57DED}" type="datetime1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Colóquio Didática da Matemática - UNIFESP - 25/01/14</a:t>
            </a:r>
            <a:endParaRPr lang="fr-F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490E-191B-45DE-8A19-6B7FFDD7C711}" type="datetime1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Colóquio Didática da Matemática - UNIFESP - 25/01/14</a:t>
            </a:r>
            <a:endParaRPr lang="fr-F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Colóquio Didática da Matemática - UNIFESP - 25/01/14</a:t>
            </a:r>
            <a:endParaRPr lang="fr-F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58D2-81BB-4652-B28A-A6D5D113C2DD}" type="datetime1">
              <a:rPr lang="fr-FR" smtClean="0"/>
              <a:pPr/>
              <a:t>02/05/2023</a:t>
            </a:fld>
            <a:endParaRPr lang="fr-F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85843A-6BC6-4B80-BE2F-F9FAF71115A7}" type="datetime1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Colóquio Didática da Matemática - UNIFESP - 25/01/14</a:t>
            </a:r>
            <a:endParaRPr lang="fr-F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E569-F02D-49C7-A3DF-8EA8B798A7E2}" type="datetime1">
              <a:rPr lang="fr-FR" smtClean="0"/>
              <a:pPr/>
              <a:t>02/05/2023</a:t>
            </a:fld>
            <a:endParaRPr lang="fr-F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pt-BR"/>
              <a:t>Colóquio Didática da Matemática - UNIFESP - 25/01/14</a:t>
            </a:r>
            <a:endParaRPr lang="fr-F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169B-213D-49AE-8757-9CEDD4000988}" type="datetime1">
              <a:rPr lang="fr-FR" smtClean="0"/>
              <a:pPr/>
              <a:t>02/05/2023</a:t>
            </a:fld>
            <a:endParaRPr lang="fr-F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Colóquio Didática da Matemática - UNIFESP - 25/01/14</a:t>
            </a:r>
            <a:endParaRPr lang="fr-F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388C-CEF3-4140-A38A-81E7E254B406}" type="datetime1">
              <a:rPr lang="fr-FR" smtClean="0"/>
              <a:pPr/>
              <a:t>02/05/2023</a:t>
            </a:fld>
            <a:endParaRPr lang="fr-F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Colóquio Didática da Matemática - UNIFESP - 25/01/14</a:t>
            </a:r>
            <a:endParaRPr lang="fr-F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B4D2-A009-4ACE-9906-A811FA4DFB9B}" type="datetime1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pt-BR"/>
              <a:t>Colóquio Didática da Matemática - UNIFESP - 25/01/14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DF05A6-1CEF-49B5-99CB-369270FE659E}" type="datetime1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pt-BR"/>
              <a:t>Colóquio Didática da Matemática - UNIFESP - 25/01/14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1/9/14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fr-FR" dirty="0" err="1"/>
              <a:t>Palestra</a:t>
            </a:r>
            <a:r>
              <a:rPr lang="fr-FR" dirty="0"/>
              <a:t> UEM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419091-7B32-4CB0-95D7-F6AA241F12E6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dirty="0"/>
              <a:t>Clique para editar os estilos do texto mestre</a:t>
            </a:r>
          </a:p>
          <a:p>
            <a:pPr lvl="1" eaLnBrk="1" latinLnBrk="0" hangingPunct="1"/>
            <a:r>
              <a:rPr kumimoji="0" lang="pt-BR" dirty="0"/>
              <a:t>Segundo nível</a:t>
            </a:r>
          </a:p>
          <a:p>
            <a:pPr lvl="2" eaLnBrk="1" latinLnBrk="0" hangingPunct="1"/>
            <a:r>
              <a:rPr kumimoji="0" lang="pt-BR" dirty="0"/>
              <a:t>Terceiro nível</a:t>
            </a:r>
          </a:p>
          <a:p>
            <a:pPr lvl="3" eaLnBrk="1" latinLnBrk="0" hangingPunct="1"/>
            <a:r>
              <a:rPr kumimoji="0" lang="pt-BR" dirty="0"/>
              <a:t>Quarto nível</a:t>
            </a:r>
          </a:p>
          <a:p>
            <a:pPr lvl="4" eaLnBrk="1" latinLnBrk="0" hangingPunct="1"/>
            <a:r>
              <a:rPr kumimoji="0" lang="pt-BR" dirty="0"/>
              <a:t>Quinto nível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bmep.org.br/provas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anajahn@ime.usp.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2819400"/>
            <a:ext cx="7776864" cy="3561928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sz="2800" cap="none" dirty="0"/>
              <a:t>Ana Paula Jahn</a:t>
            </a:r>
          </a:p>
          <a:p>
            <a:r>
              <a:rPr lang="pt-BR" sz="2600" dirty="0"/>
              <a:t>IME-USP</a:t>
            </a:r>
            <a:endParaRPr lang="pt-BR" sz="2400" dirty="0"/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000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25/04/2023</a:t>
            </a:r>
            <a:endParaRPr lang="pt-BR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597024"/>
            <a:ext cx="8496944" cy="1391816"/>
          </a:xfrm>
        </p:spPr>
        <p:txBody>
          <a:bodyPr>
            <a:normAutofit/>
          </a:bodyPr>
          <a:lstStyle/>
          <a:p>
            <a:r>
              <a:rPr lang="pt-BR" sz="3600" dirty="0">
                <a:solidFill>
                  <a:schemeClr val="accent1">
                    <a:lumMod val="75000"/>
                  </a:schemeClr>
                </a:solidFill>
              </a:rPr>
              <a:t>Figuras e Diagramas na Resolução de Problemas Matemáticos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Registros de Representação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Importante usar mais de uma representação</a:t>
            </a:r>
            <a:r>
              <a:rPr lang="pt-BR" sz="3200" dirty="0"/>
              <a:t>: </a:t>
            </a:r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cada representação evidencia particularidades distintas do objeto</a:t>
            </a:r>
          </a:p>
          <a:p>
            <a:pPr marL="0" indent="0">
              <a:buNone/>
            </a:pPr>
            <a:endParaRPr lang="pt-BR" sz="3200" b="1" dirty="0"/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22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2708920"/>
            <a:ext cx="3960440" cy="355938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Exemplo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Uma reta passa pelos pontos (o, 5/2) e (5/4, 0).</a:t>
            </a:r>
            <a:endParaRPr lang="fr-FR" sz="2800" dirty="0"/>
          </a:p>
          <a:p>
            <a:r>
              <a:rPr lang="pt-BR" sz="2800" u="sng" dirty="0"/>
              <a:t>Pergunta-se</a:t>
            </a:r>
            <a:r>
              <a:rPr lang="pt-BR" sz="2800" dirty="0"/>
              <a:t>: Existem pontos da reta de coordenadas inteiras?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4788024" y="2636912"/>
            <a:ext cx="4104456" cy="39087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pt-BR" sz="2000" dirty="0"/>
          </a:p>
          <a:p>
            <a:pPr algn="ctr"/>
            <a:r>
              <a:rPr lang="pt-BR" sz="2400" dirty="0"/>
              <a:t>Mudando para o 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</a:rPr>
              <a:t>Registro Algébrico</a:t>
            </a:r>
          </a:p>
          <a:p>
            <a:pPr algn="ctr"/>
            <a:endParaRPr lang="pt-BR" sz="2000" dirty="0"/>
          </a:p>
          <a:p>
            <a:pPr algn="ctr"/>
            <a:r>
              <a:rPr lang="pt-BR" sz="2400" dirty="0"/>
              <a:t>Equação da reta:</a:t>
            </a:r>
          </a:p>
          <a:p>
            <a:pPr algn="ctr"/>
            <a:r>
              <a:rPr lang="pt-BR" sz="2400" b="1" dirty="0"/>
              <a:t>4x+2y=5</a:t>
            </a:r>
          </a:p>
          <a:p>
            <a:pPr algn="ctr"/>
            <a:endParaRPr lang="pt-BR" sz="2000" dirty="0"/>
          </a:p>
          <a:p>
            <a:pPr algn="ctr"/>
            <a:r>
              <a:rPr lang="pt-BR" sz="2400" dirty="0"/>
              <a:t>Conclui-se que </a:t>
            </a:r>
            <a:r>
              <a:rPr lang="pt-BR" sz="2400" b="1" dirty="0"/>
              <a:t>não existem  </a:t>
            </a:r>
            <a:r>
              <a:rPr lang="pt-BR" sz="2400" b="1" dirty="0" err="1"/>
              <a:t>x</a:t>
            </a:r>
            <a:r>
              <a:rPr lang="pt-BR" sz="2400" b="1" dirty="0"/>
              <a:t> e </a:t>
            </a:r>
            <a:r>
              <a:rPr lang="pt-BR" sz="2400" b="1" dirty="0" err="1"/>
              <a:t>y</a:t>
            </a:r>
            <a:r>
              <a:rPr lang="pt-BR" sz="2400" b="1" dirty="0"/>
              <a:t> inteiros</a:t>
            </a:r>
            <a:r>
              <a:rPr lang="pt-BR" sz="2400" dirty="0"/>
              <a:t> que satisfazem a equação</a:t>
            </a:r>
            <a:r>
              <a:rPr lang="pt-BR" sz="2000" dirty="0"/>
              <a:t> </a:t>
            </a:r>
          </a:p>
          <a:p>
            <a:pPr algn="ctr"/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Registros de Representação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sz="1400" dirty="0"/>
          </a:p>
          <a:p>
            <a:r>
              <a:rPr lang="pt-BR" sz="3200" b="1" dirty="0"/>
              <a:t>Língua</a:t>
            </a:r>
            <a:r>
              <a:rPr lang="pt-BR" sz="3200" dirty="0"/>
              <a:t> </a:t>
            </a:r>
            <a:r>
              <a:rPr lang="pt-BR" sz="3200" b="1" dirty="0"/>
              <a:t>natural</a:t>
            </a:r>
            <a:endParaRPr lang="pt-BR" sz="3200" dirty="0"/>
          </a:p>
          <a:p>
            <a:r>
              <a:rPr lang="pt-BR" sz="3200" b="1" dirty="0"/>
              <a:t>Sistemas de escritas </a:t>
            </a:r>
            <a:r>
              <a:rPr lang="pt-BR" sz="3200" dirty="0"/>
              <a:t>(registro numérico, registro simbólico-algébrico)</a:t>
            </a:r>
          </a:p>
          <a:p>
            <a:r>
              <a:rPr lang="pt-BR" sz="3200" b="1" dirty="0"/>
              <a:t>Registro geométrico ou figural </a:t>
            </a:r>
            <a:r>
              <a:rPr lang="pt-BR" sz="3200" dirty="0"/>
              <a:t>(registro figural da geometria euclidiana, descritiva, registro figural da perspectiva cônica,...)</a:t>
            </a:r>
          </a:p>
          <a:p>
            <a:r>
              <a:rPr lang="pt-BR" sz="3200" b="1" dirty="0"/>
              <a:t>Registro gráfico</a:t>
            </a:r>
            <a:r>
              <a:rPr lang="pt-BR" sz="3200" dirty="0"/>
              <a:t> (cartesiano,</a:t>
            </a:r>
            <a:r>
              <a:rPr lang="pt-BR" sz="3200" b="1" dirty="0"/>
              <a:t> </a:t>
            </a:r>
            <a:r>
              <a:rPr lang="pt-BR" sz="3200" dirty="0"/>
              <a:t>polar,...)</a:t>
            </a:r>
            <a:endParaRPr lang="fr-F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Exemplo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99056"/>
            <a:ext cx="8503920" cy="45720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pt-BR" sz="2800" dirty="0"/>
              <a:t>Erro comum entre os alunos do EF II:</a:t>
            </a:r>
          </a:p>
          <a:p>
            <a:pPr>
              <a:buNone/>
            </a:pPr>
            <a:endParaRPr lang="pt-BR" sz="2800" b="1" dirty="0"/>
          </a:p>
          <a:p>
            <a:pPr>
              <a:buNone/>
            </a:pPr>
            <a:r>
              <a:rPr lang="pt-BR" sz="2800" dirty="0"/>
              <a:t>(</a:t>
            </a:r>
            <a:r>
              <a:rPr lang="pt-BR" sz="2800" dirty="0" err="1"/>
              <a:t>a+b</a:t>
            </a:r>
            <a:r>
              <a:rPr lang="pt-BR" sz="2800" dirty="0"/>
              <a:t>)</a:t>
            </a:r>
            <a:r>
              <a:rPr lang="pt-BR" sz="2800" baseline="30000" dirty="0"/>
              <a:t>2</a:t>
            </a:r>
            <a:r>
              <a:rPr lang="pt-BR" sz="2800" dirty="0"/>
              <a:t> = a</a:t>
            </a:r>
            <a:r>
              <a:rPr lang="pt-BR" sz="2800" baseline="30000" dirty="0"/>
              <a:t>2</a:t>
            </a:r>
            <a:r>
              <a:rPr lang="pt-BR" sz="2800" dirty="0"/>
              <a:t> + b</a:t>
            </a:r>
            <a:r>
              <a:rPr lang="pt-BR" sz="2800" baseline="30000" dirty="0"/>
              <a:t>2</a:t>
            </a:r>
          </a:p>
          <a:p>
            <a:pPr>
              <a:buNone/>
            </a:pPr>
            <a:endParaRPr lang="pt-BR" sz="2800" b="1" dirty="0"/>
          </a:p>
          <a:p>
            <a:pPr>
              <a:buNone/>
            </a:pPr>
            <a:endParaRPr lang="pt-BR" sz="2800" b="1" dirty="0"/>
          </a:p>
          <a:p>
            <a:pPr>
              <a:buNone/>
            </a:pPr>
            <a:r>
              <a:rPr lang="pt-BR" sz="2800" b="1" dirty="0"/>
              <a:t>(</a:t>
            </a:r>
            <a:r>
              <a:rPr lang="pt-BR" sz="2800" b="1" dirty="0" err="1"/>
              <a:t>a+b</a:t>
            </a:r>
            <a:r>
              <a:rPr lang="pt-BR" sz="2800" b="1" dirty="0"/>
              <a:t>)</a:t>
            </a:r>
            <a:r>
              <a:rPr lang="pt-BR" sz="2800" b="1" baseline="30000" dirty="0"/>
              <a:t>2</a:t>
            </a:r>
            <a:r>
              <a:rPr lang="pt-BR" sz="2800" b="1" dirty="0"/>
              <a:t> = (</a:t>
            </a:r>
            <a:r>
              <a:rPr lang="pt-BR" sz="2800" b="1" dirty="0" err="1"/>
              <a:t>a+b</a:t>
            </a:r>
            <a:r>
              <a:rPr lang="pt-BR" sz="2800" b="1" dirty="0"/>
              <a:t>).(</a:t>
            </a:r>
            <a:r>
              <a:rPr lang="pt-BR" sz="2800" b="1" dirty="0" err="1"/>
              <a:t>a+b</a:t>
            </a:r>
            <a:r>
              <a:rPr lang="pt-BR" sz="2800" b="1" dirty="0"/>
              <a:t>)=</a:t>
            </a:r>
          </a:p>
          <a:p>
            <a:pPr>
              <a:buNone/>
            </a:pPr>
            <a:r>
              <a:rPr lang="pt-BR" sz="2800" b="1" dirty="0"/>
              <a:t>a</a:t>
            </a:r>
            <a:r>
              <a:rPr lang="pt-BR" sz="2800" b="1" baseline="30000" dirty="0"/>
              <a:t>2</a:t>
            </a:r>
            <a:r>
              <a:rPr lang="pt-BR" sz="2800" b="1" dirty="0"/>
              <a:t> + 2ab + b</a:t>
            </a:r>
            <a:r>
              <a:rPr lang="pt-BR" sz="2800" b="1" baseline="30000" dirty="0"/>
              <a:t>2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456" y="2269967"/>
            <a:ext cx="4323681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Exemplo 2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8464" r="19143" b="16319"/>
          <a:stretch/>
        </p:blipFill>
        <p:spPr>
          <a:xfrm>
            <a:off x="4211960" y="1538302"/>
            <a:ext cx="4306692" cy="40679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3489" y="5676885"/>
            <a:ext cx="4735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1+3+5+7+…+(2n-1)=?</a:t>
            </a:r>
            <a:endParaRPr lang="en-US" sz="3600" baseline="30000" dirty="0"/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8C400174-EA4D-8085-549A-86B21A5B40D0}"/>
              </a:ext>
            </a:extLst>
          </p:cNvPr>
          <p:cNvSpPr txBox="1"/>
          <p:nvPr/>
        </p:nvSpPr>
        <p:spPr>
          <a:xfrm>
            <a:off x="6365306" y="5611929"/>
            <a:ext cx="628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n</a:t>
            </a:r>
            <a:r>
              <a:rPr lang="en-US" sz="3600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4213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Exemplo 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70000" lnSpcReduction="20000"/>
          </a:bodyPr>
          <a:lstStyle/>
          <a:p>
            <a:r>
              <a:rPr lang="pt-BR" sz="2800" b="1" dirty="0"/>
              <a:t>O PROBLEMA DOS 60 MELÕES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“Dois irmãos, </a:t>
            </a:r>
            <a:r>
              <a:rPr lang="pt-BR" sz="2800" dirty="0" err="1"/>
              <a:t>Harim</a:t>
            </a:r>
            <a:r>
              <a:rPr lang="pt-BR" sz="2800" dirty="0"/>
              <a:t> e </a:t>
            </a:r>
            <a:r>
              <a:rPr lang="pt-BR" sz="2800" dirty="0" err="1"/>
              <a:t>Hamed</a:t>
            </a:r>
            <a:r>
              <a:rPr lang="pt-BR" sz="2800" dirty="0"/>
              <a:t>, encarregaram-se de vender no mercado duas partidas de melões. </a:t>
            </a:r>
            <a:r>
              <a:rPr lang="pt-BR" sz="2800" dirty="0" err="1"/>
              <a:t>Harim</a:t>
            </a:r>
            <a:r>
              <a:rPr lang="pt-BR" sz="2800" dirty="0"/>
              <a:t> entregou ao mercador 30 melões que deviam ser vendidos à razão de 3 por um dinar; </a:t>
            </a:r>
            <a:r>
              <a:rPr lang="pt-BR" sz="2800" dirty="0" err="1"/>
              <a:t>Hamed</a:t>
            </a:r>
            <a:r>
              <a:rPr lang="pt-BR" sz="2800" dirty="0"/>
              <a:t> entregou, também, 30 melões aos quais estipulou o preço, mais caro, de 2 melões por 1 dinar. Era claro que </a:t>
            </a:r>
            <a:r>
              <a:rPr lang="pt-BR" sz="2800" dirty="0" err="1"/>
              <a:t>Harim</a:t>
            </a:r>
            <a:r>
              <a:rPr lang="pt-BR" sz="2800" dirty="0"/>
              <a:t> deveria receber 10 dinares e seu irmão 15, totalizando 25 dinares.</a:t>
            </a:r>
          </a:p>
          <a:p>
            <a:pPr marL="0" indent="0">
              <a:buNone/>
            </a:pPr>
            <a:r>
              <a:rPr lang="pt-BR" sz="2800" dirty="0"/>
              <a:t>Ao chegar à feira, porém, pensou o mercador que, começando a venda pelos melões mais caros, perderia a freguesia e se, pelo contrário, iniciasse a venda pelos mais baratos, teria problema em vender os mais caros. Assim, decidiu vender as duas partidas ao mesmo tempo. Reuniu os 60 melões e começou a vendê-los em grupos de 5 por 2 dinares. Vendidos os 60 melões em 12 lotes de 5 cada um, o mercador apurou 24 dinares.</a:t>
            </a:r>
          </a:p>
          <a:p>
            <a:pPr marL="0" indent="0">
              <a:buNone/>
            </a:pPr>
            <a:r>
              <a:rPr lang="pt-BR" sz="2800" dirty="0"/>
              <a:t>Como pagar aos dois irmãos se o primeiro devia receber 10 e o segundo 15 dinares?”</a:t>
            </a:r>
          </a:p>
          <a:p>
            <a:pPr marL="0" indent="0">
              <a:buNone/>
            </a:pPr>
            <a:r>
              <a:rPr lang="pt-BR" sz="2800" dirty="0"/>
              <a:t> </a:t>
            </a:r>
          </a:p>
          <a:p>
            <a:pPr marL="0" indent="0">
              <a:buNone/>
            </a:pPr>
            <a:r>
              <a:rPr lang="pt-BR" sz="2800" dirty="0"/>
              <a:t>Fonte: TAHAN, </a:t>
            </a:r>
            <a:r>
              <a:rPr lang="pt-BR" sz="2800" dirty="0" err="1"/>
              <a:t>Malba</a:t>
            </a:r>
            <a:r>
              <a:rPr lang="pt-BR" sz="2800" dirty="0"/>
              <a:t>. </a:t>
            </a:r>
            <a:r>
              <a:rPr lang="pt-BR" sz="2800" b="1" dirty="0"/>
              <a:t>O homem que calculava</a:t>
            </a:r>
            <a:r>
              <a:rPr lang="pt-BR" sz="2800" dirty="0"/>
              <a:t>. Rio de Janeiro: Record, 1991.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687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Exemplo 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rmAutofit/>
          </a:bodyPr>
          <a:lstStyle/>
          <a:p>
            <a:r>
              <a:rPr lang="pt-BR" sz="2800" b="1" dirty="0"/>
              <a:t>O PROBLEMA DOS 60 MELÕES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“A solução do caso é simples e aparece, perfeitamente indicada, na figura abaixo.” </a:t>
            </a:r>
          </a:p>
          <a:p>
            <a:pPr marL="0" indent="0">
              <a:buNone/>
            </a:pPr>
            <a:endParaRPr lang="pt-BR" sz="4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16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429000"/>
            <a:ext cx="8221506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96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Figuras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em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Geometria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Na </a:t>
            </a:r>
            <a:r>
              <a:rPr lang="pt-BR" b="1" dirty="0"/>
              <a:t>resolução de um problema</a:t>
            </a:r>
            <a:r>
              <a:rPr lang="pt-BR" dirty="0"/>
              <a:t>, a </a:t>
            </a:r>
            <a:r>
              <a:rPr lang="pt-BR" b="1" dirty="0"/>
              <a:t>representação figural </a:t>
            </a:r>
            <a:r>
              <a:rPr lang="pt-BR" dirty="0"/>
              <a:t>pode ter papel auxiliar, mostrando mais facilmente a ideia da solução que em outros registros</a:t>
            </a:r>
          </a:p>
          <a:p>
            <a:endParaRPr lang="pt-BR" dirty="0"/>
          </a:p>
          <a:p>
            <a:r>
              <a:rPr lang="pt-BR" dirty="0"/>
              <a:t>As </a:t>
            </a:r>
            <a:r>
              <a:rPr lang="pt-BR" b="1" dirty="0"/>
              <a:t>figuras</a:t>
            </a:r>
            <a:r>
              <a:rPr lang="pt-BR" dirty="0"/>
              <a:t> permitem um </a:t>
            </a:r>
            <a:r>
              <a:rPr lang="pt-BR" b="1" dirty="0"/>
              <a:t>acesso mais direto</a:t>
            </a:r>
            <a:r>
              <a:rPr lang="pt-BR" dirty="0"/>
              <a:t>, </a:t>
            </a:r>
            <a:r>
              <a:rPr lang="pt-BR" b="1" dirty="0"/>
              <a:t>mais rico </a:t>
            </a:r>
            <a:r>
              <a:rPr lang="pt-BR" dirty="0"/>
              <a:t>e </a:t>
            </a:r>
            <a:r>
              <a:rPr lang="pt-BR" b="1" dirty="0"/>
              <a:t>menos custoso </a:t>
            </a:r>
            <a:r>
              <a:rPr lang="pt-BR" dirty="0"/>
              <a:t>que um texto</a:t>
            </a:r>
          </a:p>
          <a:p>
            <a:endParaRPr lang="pt-BR" dirty="0"/>
          </a:p>
          <a:p>
            <a:r>
              <a:rPr lang="pt-BR" dirty="0"/>
              <a:t>Duval (1994): diferentes maneiras de </a:t>
            </a:r>
            <a:r>
              <a:rPr lang="pt-BR" b="1" u="sng" dirty="0"/>
              <a:t>apreender</a:t>
            </a:r>
            <a:r>
              <a:rPr lang="pt-BR" dirty="0"/>
              <a:t> uma figura:</a:t>
            </a:r>
          </a:p>
          <a:p>
            <a:pPr lvl="1"/>
            <a:r>
              <a:rPr lang="pt-BR" sz="2700" b="1" dirty="0">
                <a:solidFill>
                  <a:srgbClr val="0000FF"/>
                </a:solidFill>
              </a:rPr>
              <a:t>apreensão perceptiva</a:t>
            </a:r>
            <a:r>
              <a:rPr lang="pt-B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pt-BR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apreensão discursiva</a:t>
            </a:r>
            <a:r>
              <a:rPr lang="pt-B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pt-BR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apreensão sequencial </a:t>
            </a:r>
            <a:r>
              <a:rPr lang="pt-BR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pt-BR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700" dirty="0">
                <a:solidFill>
                  <a:srgbClr val="0000FF"/>
                </a:solidFill>
              </a:rPr>
              <a:t>a</a:t>
            </a:r>
            <a:r>
              <a:rPr lang="pt-BR" sz="2700" b="1" dirty="0">
                <a:solidFill>
                  <a:srgbClr val="0000FF"/>
                </a:solidFill>
              </a:rPr>
              <a:t>preensão operatória</a:t>
            </a:r>
            <a:endParaRPr lang="fr-FR" sz="2700" dirty="0">
              <a:solidFill>
                <a:srgbClr val="0000FF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33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Apreensão Perceptiva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/>
              <a:t>Apreensão perceptiva </a:t>
            </a:r>
            <a:r>
              <a:rPr lang="pt-BR" dirty="0"/>
              <a:t>de uma figura é aquela que permite identificar ou reconhecer imediatamente uma forma ou um objeto, no plano ou no espaço</a:t>
            </a:r>
          </a:p>
          <a:p>
            <a:r>
              <a:rPr lang="pt-BR" dirty="0"/>
              <a:t>Tratamento “automático” da imagem pelo cérebro</a:t>
            </a:r>
            <a:endParaRPr lang="pt-BR" sz="2800" dirty="0">
              <a:latin typeface="Times New Roman"/>
              <a:ea typeface="Times New Roman"/>
              <a:cs typeface="Times New Roman"/>
            </a:endParaRPr>
          </a:p>
          <a:p>
            <a:endParaRPr lang="pt-BR" dirty="0"/>
          </a:p>
          <a:p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l="1953" r="1634"/>
          <a:stretch>
            <a:fillRect/>
          </a:stretch>
        </p:blipFill>
        <p:spPr bwMode="auto">
          <a:xfrm>
            <a:off x="179512" y="4311883"/>
            <a:ext cx="8820472" cy="178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20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Apreensão Perceptiva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endParaRPr lang="fr-F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19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192" r="62331"/>
          <a:stretch/>
        </p:blipFill>
        <p:spPr>
          <a:xfrm>
            <a:off x="179512" y="1412776"/>
            <a:ext cx="3024336" cy="27275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6572"/>
          <a:stretch/>
        </p:blipFill>
        <p:spPr>
          <a:xfrm>
            <a:off x="3392324" y="3887383"/>
            <a:ext cx="5572164" cy="24939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76694" y="2401724"/>
            <a:ext cx="3417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Hexágono Regular…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5301208"/>
            <a:ext cx="1674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ou Cubo?</a:t>
            </a:r>
          </a:p>
        </p:txBody>
      </p:sp>
    </p:spTree>
    <p:extLst>
      <p:ext uri="{BB962C8B-B14F-4D97-AF65-F5344CB8AC3E}">
        <p14:creationId xmlns:p14="http://schemas.microsoft.com/office/powerpoint/2010/main" val="255849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Para começar…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7" name="Content Placeholder 6" descr="old-young-woman.jp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6" r="-1334"/>
          <a:stretch/>
        </p:blipFill>
        <p:spPr>
          <a:xfrm>
            <a:off x="4300651" y="1599056"/>
            <a:ext cx="4591829" cy="4854280"/>
          </a:xfrm>
        </p:spPr>
      </p:pic>
      <p:sp>
        <p:nvSpPr>
          <p:cNvPr id="8" name="TextBox 7"/>
          <p:cNvSpPr txBox="1"/>
          <p:nvPr/>
        </p:nvSpPr>
        <p:spPr>
          <a:xfrm>
            <a:off x="323528" y="1556792"/>
            <a:ext cx="36599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pt-BR" sz="2800"/>
              <a:t>O que esta imagem</a:t>
            </a:r>
          </a:p>
          <a:p>
            <a:r>
              <a:rPr lang="pt-BR" sz="2800"/>
              <a:t>     representa?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Apreensão Operatória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b="1" dirty="0"/>
              <a:t>Apreensão operatória </a:t>
            </a:r>
            <a:r>
              <a:rPr lang="pt-BR" dirty="0"/>
              <a:t>de uma figura é aquela que corresponde </a:t>
            </a:r>
            <a:r>
              <a:rPr lang="pt-BR" b="1" dirty="0"/>
              <a:t>a transformar </a:t>
            </a:r>
            <a:r>
              <a:rPr lang="pt-BR" dirty="0"/>
              <a:t>ou </a:t>
            </a:r>
            <a:r>
              <a:rPr lang="pt-BR" b="1" dirty="0"/>
              <a:t>modificar a figura </a:t>
            </a:r>
            <a:r>
              <a:rPr lang="pt-BR" dirty="0"/>
              <a:t>dada para obter novas figuras ou novos elementos que poderão levar à ideia da solução de um problema ou de uma prova</a:t>
            </a:r>
          </a:p>
          <a:p>
            <a:pPr lvl="0"/>
            <a:endParaRPr lang="pt-BR" dirty="0"/>
          </a:p>
          <a:p>
            <a:endParaRPr lang="fr-F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8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Apreensão Operatória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pt-BR" dirty="0"/>
          </a:p>
          <a:p>
            <a:endParaRPr lang="fr-F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21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525949"/>
            <a:ext cx="5184576" cy="37113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1700808"/>
            <a:ext cx="7276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pt-BR" sz="2800" dirty="0"/>
              <a:t>Obter a medida </a:t>
            </a:r>
            <a:r>
              <a:rPr lang="pt-BR" sz="2800" dirty="0" err="1"/>
              <a:t>x</a:t>
            </a:r>
            <a:r>
              <a:rPr lang="pt-BR" sz="2800" dirty="0"/>
              <a:t> do ângulo ABC da figura.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114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Apreensão Operatória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pt-BR" dirty="0"/>
          </a:p>
          <a:p>
            <a:endParaRPr lang="fr-F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3945369" cy="22322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293096"/>
            <a:ext cx="4994032" cy="20162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1484784"/>
            <a:ext cx="3312368" cy="22918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120" y="4132203"/>
            <a:ext cx="3240360" cy="21771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426954"/>
            <a:ext cx="4104456" cy="27221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2608" y="1484784"/>
            <a:ext cx="3891880" cy="246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15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Reconfiguração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É um tipo de </a:t>
            </a:r>
            <a:r>
              <a:rPr lang="pt-BR" b="1" dirty="0"/>
              <a:t>apreensão operatória</a:t>
            </a:r>
          </a:p>
          <a:p>
            <a:r>
              <a:rPr lang="pt-BR" dirty="0"/>
              <a:t>Consiste na divisão da figura em subfiguras que podem (ou não) ser reagrupadas formando outras figuras</a:t>
            </a:r>
          </a:p>
          <a:p>
            <a:r>
              <a:rPr lang="pt-BR" dirty="0"/>
              <a:t>Essa transformação pode ser espontânea e evidente ou, ao contrário, difícil de ser percebida a partir da figura inicial</a:t>
            </a:r>
            <a:endParaRPr lang="fr-F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3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Reconfiguração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b="1"/>
              <a:t>Exemplo 1</a:t>
            </a:r>
          </a:p>
          <a:p>
            <a:pPr>
              <a:buNone/>
            </a:pPr>
            <a:endParaRPr lang="pt-B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r="65683"/>
          <a:stretch/>
        </p:blipFill>
        <p:spPr bwMode="auto">
          <a:xfrm>
            <a:off x="3059832" y="1659661"/>
            <a:ext cx="2990026" cy="248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24</a:t>
            </a:fld>
            <a:endParaRPr lang="fr-FR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32755"/>
          <a:stretch/>
        </p:blipFill>
        <p:spPr bwMode="auto">
          <a:xfrm>
            <a:off x="1809344" y="4179941"/>
            <a:ext cx="5859000" cy="248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25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Reconfiguração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b="1"/>
              <a:t>Exemplo 2</a:t>
            </a:r>
            <a:r>
              <a:rPr lang="pt-BR" sz="2800"/>
              <a:t>: uma reconfiguração pode levar à </a:t>
            </a:r>
            <a:r>
              <a:rPr lang="pt-BR" sz="2800" b="1"/>
              <a:t>ideia da prova/demonstração</a:t>
            </a:r>
          </a:p>
          <a:p>
            <a:pPr>
              <a:buNone/>
            </a:pPr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2852936"/>
            <a:ext cx="8892480" cy="233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923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Reconfiguração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/>
          <a:lstStyle/>
          <a:p>
            <a:r>
              <a:rPr lang="pt-BR" sz="2800" b="1"/>
              <a:t>Exemplo 3</a:t>
            </a:r>
            <a:r>
              <a:rPr lang="pt-BR" sz="2800"/>
              <a:t>: uma reconfiguração pode levar à </a:t>
            </a:r>
            <a:r>
              <a:rPr lang="pt-BR" sz="2800" b="1"/>
              <a:t>solução de um problema</a:t>
            </a:r>
          </a:p>
          <a:p>
            <a:pPr>
              <a:buNone/>
            </a:pPr>
            <a:endParaRPr lang="pt-B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48444"/>
          <a:stretch/>
        </p:blipFill>
        <p:spPr bwMode="auto">
          <a:xfrm>
            <a:off x="107504" y="2780928"/>
            <a:ext cx="449900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26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0540"/>
          <a:stretch/>
        </p:blipFill>
        <p:spPr bwMode="auto">
          <a:xfrm>
            <a:off x="4792355" y="4005064"/>
            <a:ext cx="4316149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269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Reconfiguração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2800" dirty="0"/>
              <a:t>O </a:t>
            </a:r>
            <a:r>
              <a:rPr lang="pt-BR" sz="2800" b="1" dirty="0"/>
              <a:t>reconhecimento de diferentes reconfigurações</a:t>
            </a:r>
            <a:r>
              <a:rPr lang="pt-BR" sz="2800" dirty="0"/>
              <a:t> ou a </a:t>
            </a:r>
            <a:r>
              <a:rPr lang="pt-BR" sz="2800" b="1" dirty="0"/>
              <a:t>seleção de uma reconfiguração pertinente</a:t>
            </a:r>
            <a:r>
              <a:rPr lang="pt-BR" sz="2800" dirty="0"/>
              <a:t> na resolução de um problema pode levar tempo</a:t>
            </a:r>
          </a:p>
          <a:p>
            <a:endParaRPr lang="pt-BR" sz="2800" dirty="0"/>
          </a:p>
          <a:p>
            <a:r>
              <a:rPr lang="pt-BR" sz="2800" dirty="0"/>
              <a:t>A </a:t>
            </a:r>
            <a:r>
              <a:rPr lang="pt-BR" sz="2800" b="1" dirty="0"/>
              <a:t>apreensão operatória </a:t>
            </a:r>
            <a:r>
              <a:rPr lang="pt-BR" sz="2800" dirty="0"/>
              <a:t>de uma figura pode ser desenvolvida construindo-se</a:t>
            </a:r>
            <a:r>
              <a:rPr lang="pt-BR" sz="2800" b="1" dirty="0"/>
              <a:t> situações de aprendizagem</a:t>
            </a:r>
            <a:r>
              <a:rPr lang="pt-BR" sz="2800" dirty="0"/>
              <a:t> fundamentadas em variações de figuras em função de diversos fatores</a:t>
            </a:r>
            <a:endParaRPr lang="fr-F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77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Articulação de diferentes apreensões</a:t>
            </a:r>
          </a:p>
        </p:txBody>
      </p:sp>
      <p:sp>
        <p:nvSpPr>
          <p:cNvPr id="4" name="Elipse 3"/>
          <p:cNvSpPr/>
          <p:nvPr/>
        </p:nvSpPr>
        <p:spPr>
          <a:xfrm>
            <a:off x="683568" y="1988840"/>
            <a:ext cx="7920880" cy="3384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Apreensão perceptiva </a:t>
            </a:r>
          </a:p>
          <a:p>
            <a:pPr algn="ctr"/>
            <a:r>
              <a:rPr lang="fr-FR" sz="3200" b="1" dirty="0"/>
              <a:t>+</a:t>
            </a:r>
          </a:p>
          <a:p>
            <a:pPr algn="ctr"/>
            <a:r>
              <a:rPr lang="fr-FR" sz="3200" b="1" dirty="0"/>
              <a:t>Apreensão operatória</a:t>
            </a:r>
            <a:endParaRPr lang="pt-BR" sz="3200" b="1" dirty="0"/>
          </a:p>
          <a:p>
            <a:pPr algn="ctr"/>
            <a:r>
              <a:rPr lang="pt-BR" sz="3200" b="1" dirty="0"/>
              <a:t>= </a:t>
            </a:r>
          </a:p>
          <a:p>
            <a:pPr algn="ctr"/>
            <a:r>
              <a:rPr lang="pt-BR" sz="3200" b="1" dirty="0"/>
              <a:t>VISUALIZAÇÃO</a:t>
            </a:r>
            <a:endParaRPr lang="fr-FR" sz="3200" b="1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850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Articulação de diferentes apreensões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 familiarização dos alunos com esse tipo de </a:t>
            </a:r>
            <a:r>
              <a:rPr lang="pt-BR" sz="2800" b="1" dirty="0"/>
              <a:t>articulação</a:t>
            </a:r>
            <a:r>
              <a:rPr lang="pt-BR" sz="2800" dirty="0"/>
              <a:t> pode representar a oportunidade para </a:t>
            </a:r>
            <a:r>
              <a:rPr lang="pt-BR" sz="2800" b="1" dirty="0"/>
              <a:t>fazer evoluir a relação deles com as representações figurais </a:t>
            </a:r>
            <a:r>
              <a:rPr lang="pt-BR" sz="2800" dirty="0"/>
              <a:t>e, consequentemente, fazê-las funcionar como elemento efetivamente auxiliar na </a:t>
            </a:r>
            <a:r>
              <a:rPr lang="pt-BR" sz="2800" b="1" dirty="0"/>
              <a:t>resolução de problemas</a:t>
            </a:r>
            <a:r>
              <a:rPr lang="pt-BR" sz="2800" dirty="0"/>
              <a:t>, permitindo “</a:t>
            </a:r>
            <a:r>
              <a:rPr lang="pt-BR" sz="2800" b="1" i="1" dirty="0"/>
              <a:t>ver</a:t>
            </a:r>
            <a:r>
              <a:rPr lang="pt-BR" sz="2800" dirty="0"/>
              <a:t>”, </a:t>
            </a:r>
            <a:r>
              <a:rPr lang="pt-BR" sz="2800" b="1" dirty="0"/>
              <a:t>construir</a:t>
            </a:r>
            <a:r>
              <a:rPr lang="pt-BR" sz="2800" dirty="0"/>
              <a:t>, </a:t>
            </a:r>
            <a:r>
              <a:rPr lang="pt-BR" sz="2800" b="1" dirty="0"/>
              <a:t>elaborar conjecturas</a:t>
            </a:r>
            <a:r>
              <a:rPr lang="pt-BR" sz="2800" dirty="0"/>
              <a:t>, </a:t>
            </a:r>
            <a:r>
              <a:rPr lang="pt-BR" sz="2800" b="1" dirty="0"/>
              <a:t>provar</a:t>
            </a:r>
            <a:r>
              <a:rPr lang="pt-BR" sz="2800" dirty="0"/>
              <a:t>...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8382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Para começar…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302523" y="1340768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pt-BR" sz="2800"/>
              <a:t>E esta?</a:t>
            </a:r>
          </a:p>
        </p:txBody>
      </p:sp>
      <p:pic>
        <p:nvPicPr>
          <p:cNvPr id="5" name="Content Placeholder 4" descr="canard.jpeg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44" r="358"/>
          <a:stretch/>
        </p:blipFill>
        <p:spPr>
          <a:xfrm>
            <a:off x="2123728" y="1844824"/>
            <a:ext cx="6752492" cy="4572000"/>
          </a:xfrm>
        </p:spPr>
      </p:pic>
    </p:spTree>
    <p:extLst>
      <p:ext uri="{BB962C8B-B14F-4D97-AF65-F5344CB8AC3E}">
        <p14:creationId xmlns:p14="http://schemas.microsoft.com/office/powerpoint/2010/main" val="1355336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Conversão e Visualização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572000"/>
          </a:xfrm>
        </p:spPr>
        <p:txBody>
          <a:bodyPr>
            <a:normAutofit/>
          </a:bodyPr>
          <a:lstStyle/>
          <a:p>
            <a:r>
              <a:rPr lang="pt-BR" sz="3200" dirty="0"/>
              <a:t>Prova OBMEP (2006, 1</a:t>
            </a:r>
            <a:r>
              <a:rPr lang="pt-BR" sz="3200" baseline="30000" dirty="0"/>
              <a:t>a</a:t>
            </a:r>
            <a:r>
              <a:rPr lang="pt-BR" sz="3200" dirty="0"/>
              <a:t> fase, nível 3)</a:t>
            </a:r>
          </a:p>
          <a:p>
            <a:pPr>
              <a:buFont typeface="Wingdings" pitchFamily="2" charset="2"/>
              <a:buChar char="ü"/>
            </a:pPr>
            <a:r>
              <a:rPr lang="pt-BR" sz="3200" dirty="0"/>
              <a:t> </a:t>
            </a:r>
            <a:r>
              <a:rPr lang="pt-BR" sz="3200" dirty="0" err="1"/>
              <a:t>Disponivel</a:t>
            </a:r>
            <a:r>
              <a:rPr lang="pt-BR" sz="3200" dirty="0"/>
              <a:t> em:   </a:t>
            </a:r>
            <a:r>
              <a:rPr lang="pt-BR" sz="3200" dirty="0">
                <a:hlinkClick r:id="rId2"/>
              </a:rPr>
              <a:t>http://www.obmep.org.br/provas.htm</a:t>
            </a:r>
            <a:r>
              <a:rPr lang="pt-BR" sz="3200" dirty="0"/>
              <a:t>  </a:t>
            </a:r>
          </a:p>
          <a:p>
            <a:pPr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1177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58952"/>
          </a:xfrm>
        </p:spPr>
        <p:txBody>
          <a:bodyPr>
            <a:normAutofit/>
          </a:bodyPr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Na língua materna…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31</a:t>
            </a:fld>
            <a:endParaRPr lang="fr-F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412776"/>
            <a:ext cx="7943803" cy="497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9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58952"/>
          </a:xfrm>
        </p:spPr>
        <p:txBody>
          <a:bodyPr>
            <a:normAutofit/>
          </a:bodyPr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Na língua materna…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32</a:t>
            </a:fld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948" y="1556792"/>
            <a:ext cx="7937500" cy="381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3653" y="5517232"/>
            <a:ext cx="7282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>
                <a:solidFill>
                  <a:srgbClr val="0000FF"/>
                </a:solidFill>
              </a:rPr>
              <a:t>E em Matemática? É possível?</a:t>
            </a:r>
          </a:p>
        </p:txBody>
      </p:sp>
    </p:spTree>
    <p:extLst>
      <p:ext uri="{BB962C8B-B14F-4D97-AF65-F5344CB8AC3E}">
        <p14:creationId xmlns:p14="http://schemas.microsoft.com/office/powerpoint/2010/main" val="236501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Referências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accent1">
                    <a:lumMod val="75000"/>
                  </a:schemeClr>
                </a:solidFill>
              </a:rPr>
              <a:t>bibliográficas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572000"/>
          </a:xfrm>
        </p:spPr>
        <p:txBody>
          <a:bodyPr>
            <a:normAutofit fontScale="85000" lnSpcReduction="20000"/>
          </a:bodyPr>
          <a:lstStyle/>
          <a:p>
            <a:endParaRPr lang="fr-FR" sz="3200" dirty="0"/>
          </a:p>
          <a:p>
            <a:r>
              <a:rPr lang="fr-FR" sz="3200" dirty="0"/>
              <a:t>DUVAL, R. Différents fonctionnements d’une figura dans une démarche géométrique. </a:t>
            </a:r>
            <a:r>
              <a:rPr lang="fr-FR" sz="3200" b="1" dirty="0"/>
              <a:t>Repères IREM</a:t>
            </a:r>
            <a:r>
              <a:rPr lang="fr-FR" sz="3200" dirty="0"/>
              <a:t>, n. 17, out/1994, pp. 121-138.</a:t>
            </a:r>
          </a:p>
          <a:p>
            <a:r>
              <a:rPr lang="fr-FR" sz="3200" dirty="0"/>
              <a:t>DUVAL, R. </a:t>
            </a:r>
            <a:r>
              <a:rPr lang="fr-FR" sz="3200" b="1" dirty="0"/>
              <a:t>Sémiosis et pensée humaine</a:t>
            </a:r>
            <a:r>
              <a:rPr lang="fr-FR" sz="3200" dirty="0"/>
              <a:t>. </a:t>
            </a:r>
            <a:r>
              <a:rPr lang="pt-BR" sz="3200" dirty="0"/>
              <a:t>Berne: Peter Lang , 1995.</a:t>
            </a:r>
          </a:p>
          <a:p>
            <a:r>
              <a:rPr lang="pt-BR" sz="3200" dirty="0"/>
              <a:t>DUVAL, R. Registros de representações semióticas e funcionamento cognitivo da compreensão em matemática. In: ALCÂNTARA, Sílvia Dias (org.) </a:t>
            </a:r>
            <a:r>
              <a:rPr lang="pt-BR" sz="3200" b="1" dirty="0"/>
              <a:t>Aprendizagem em Matemática: registros de representação semiótica</a:t>
            </a:r>
            <a:r>
              <a:rPr lang="pt-BR" sz="3200" dirty="0"/>
              <a:t>. Campinas: Papirus Ed., pp. 11-33, 2003.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572000"/>
          </a:xfrm>
        </p:spPr>
        <p:txBody>
          <a:bodyPr>
            <a:normAutofit/>
          </a:bodyPr>
          <a:lstStyle/>
          <a:p>
            <a:endParaRPr lang="pt-BR" sz="3200" dirty="0"/>
          </a:p>
          <a:p>
            <a:pPr marL="0" indent="0">
              <a:buNone/>
            </a:pPr>
            <a:endParaRPr lang="pt-BR" sz="3200" dirty="0"/>
          </a:p>
          <a:p>
            <a:pPr algn="ctr"/>
            <a:r>
              <a:rPr lang="pt-BR" sz="3600" dirty="0"/>
              <a:t>Muito obrigada pela atenção!</a:t>
            </a:r>
          </a:p>
          <a:p>
            <a:pPr marL="0" indent="0" algn="ctr">
              <a:buNone/>
            </a:pPr>
            <a:r>
              <a:rPr lang="pt-BR" sz="3200" dirty="0">
                <a:hlinkClick r:id="rId2"/>
              </a:rPr>
              <a:t>anajahn@ime.usp.br</a:t>
            </a:r>
            <a:r>
              <a:rPr lang="pt-BR" sz="3200" dirty="0"/>
              <a:t> </a:t>
            </a:r>
          </a:p>
          <a:p>
            <a:pPr marL="0" indent="0" algn="ctr">
              <a:buNone/>
            </a:pPr>
            <a:endParaRPr lang="pt-BR" sz="3200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5FEBB07-60DC-4ABF-E74A-06B99B715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50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Para começar…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302523" y="1537628"/>
            <a:ext cx="3219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pt-BR" sz="2800" dirty="0"/>
              <a:t>Retas paralelas?</a:t>
            </a:r>
          </a:p>
        </p:txBody>
      </p:sp>
      <p:pic>
        <p:nvPicPr>
          <p:cNvPr id="6" name="Picture 5" descr="3-cafe-w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060848"/>
            <a:ext cx="5582394" cy="396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7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Para começar…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395536" y="1537628"/>
            <a:ext cx="4801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pt-BR" sz="2800"/>
              <a:t>O que a figura representa?</a:t>
            </a:r>
          </a:p>
        </p:txBody>
      </p:sp>
      <p:pic>
        <p:nvPicPr>
          <p:cNvPr id="5" name="Picture 4" descr="Geo0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88" y="2938460"/>
            <a:ext cx="7668344" cy="164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19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>
                <a:solidFill>
                  <a:schemeClr val="accent1">
                    <a:lumMod val="75000"/>
                  </a:schemeClr>
                </a:solidFill>
              </a:rPr>
              <a:t>Para começar…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TextBox 7"/>
          <p:cNvSpPr txBox="1"/>
          <p:nvPr/>
        </p:nvSpPr>
        <p:spPr>
          <a:xfrm>
            <a:off x="395536" y="1537628"/>
            <a:ext cx="6647974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pt-BR" sz="3200"/>
              <a:t>O que pode ser representado por:</a:t>
            </a:r>
          </a:p>
          <a:p>
            <a:endParaRPr lang="pt-BR" sz="2800"/>
          </a:p>
          <a:p>
            <a:endParaRPr lang="pt-BR" sz="2800"/>
          </a:p>
          <a:p>
            <a:endParaRPr lang="pt-BR" sz="28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16130"/>
          <a:stretch/>
        </p:blipFill>
        <p:spPr>
          <a:xfrm>
            <a:off x="4355976" y="2519986"/>
            <a:ext cx="4536504" cy="384727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304855"/>
              </p:ext>
            </p:extLst>
          </p:nvPr>
        </p:nvGraphicFramePr>
        <p:xfrm>
          <a:off x="579041" y="2564904"/>
          <a:ext cx="3632919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400" imgH="393700" progId="Equation.3">
                  <p:embed/>
                </p:oleObj>
              </mc:Choice>
              <mc:Fallback>
                <p:oleObj name="Equation" r:id="rId3" imgW="1168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041" y="2564904"/>
                        <a:ext cx="3632919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32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Representações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93304"/>
            <a:ext cx="8503920" cy="4572000"/>
          </a:xfrm>
        </p:spPr>
        <p:txBody>
          <a:bodyPr>
            <a:normAutofit/>
          </a:bodyPr>
          <a:lstStyle/>
          <a:p>
            <a:endParaRPr lang="pt-BR" b="1" dirty="0"/>
          </a:p>
          <a:p>
            <a:r>
              <a:rPr lang="pt-BR" sz="2600" dirty="0"/>
              <a:t>Em Matemática, os </a:t>
            </a:r>
            <a:r>
              <a:rPr lang="pt-BR" sz="2600" b="1" dirty="0"/>
              <a:t>objetos matemáticos </a:t>
            </a:r>
            <a:r>
              <a:rPr lang="pt-BR" sz="2600" dirty="0"/>
              <a:t>têm natureza abstrata, não são acessíveis diretamente pelos nossos sentidos, sendo que o </a:t>
            </a:r>
            <a:r>
              <a:rPr lang="pt-BR" sz="2600" b="1" dirty="0"/>
              <a:t>acesso a eles passa necessariamente por representações</a:t>
            </a:r>
          </a:p>
          <a:p>
            <a:endParaRPr lang="pt-BR" sz="2600" b="1" dirty="0"/>
          </a:p>
          <a:p>
            <a:r>
              <a:rPr lang="pt-BR" sz="2600" dirty="0"/>
              <a:t>Diversos estudos enfatizam o importante </a:t>
            </a:r>
            <a:r>
              <a:rPr lang="pt-BR" sz="2600" b="1" dirty="0"/>
              <a:t>papel das representações nos processos de aquisição de conhecimentos matemáticos</a:t>
            </a:r>
            <a:endParaRPr lang="fr-FR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7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Raymond Duval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pt-BR" sz="2800" dirty="0"/>
          </a:p>
          <a:p>
            <a:r>
              <a:rPr lang="pt-BR" sz="3200" dirty="0"/>
              <a:t>Filósofo e psicólogo francês</a:t>
            </a:r>
          </a:p>
          <a:p>
            <a:r>
              <a:rPr lang="pt-BR" sz="3200" dirty="0"/>
              <a:t>Livro: </a:t>
            </a:r>
            <a:r>
              <a:rPr lang="pt-BR" sz="3200" b="1" i="1" dirty="0" err="1"/>
              <a:t>Sémiosis</a:t>
            </a:r>
            <a:r>
              <a:rPr lang="pt-BR" sz="3200" b="1" i="1" dirty="0"/>
              <a:t> et </a:t>
            </a:r>
            <a:r>
              <a:rPr lang="pt-BR" sz="3200" b="1" i="1" dirty="0" err="1"/>
              <a:t>pensée</a:t>
            </a:r>
            <a:r>
              <a:rPr lang="pt-BR" sz="3200" b="1" i="1" dirty="0"/>
              <a:t> </a:t>
            </a:r>
            <a:r>
              <a:rPr lang="pt-BR" sz="3200" b="1" i="1" dirty="0" err="1"/>
              <a:t>humaine</a:t>
            </a:r>
            <a:endParaRPr lang="pt-BR" sz="3200" i="1" dirty="0"/>
          </a:p>
          <a:p>
            <a:r>
              <a:rPr lang="pt-BR" sz="3200" b="1" i="1" dirty="0"/>
              <a:t>Teoria dos Registros de Representações Semióticas </a:t>
            </a:r>
            <a:r>
              <a:rPr lang="pt-BR" sz="3200" i="1" dirty="0"/>
              <a:t>– TRRS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188640"/>
            <a:ext cx="2326097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Registros de Representação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Para Duval (1994), as </a:t>
            </a:r>
            <a:r>
              <a:rPr lang="pt-BR" sz="3200" b="1" dirty="0"/>
              <a:t>representações semióticas </a:t>
            </a:r>
            <a:r>
              <a:rPr lang="pt-BR" sz="3200" dirty="0"/>
              <a:t>são </a:t>
            </a:r>
            <a:r>
              <a:rPr lang="pt-BR" sz="3200" b="1" dirty="0"/>
              <a:t>essenciais para atividades cognitivas de pensamento</a:t>
            </a:r>
          </a:p>
          <a:p>
            <a:endParaRPr lang="pt-BR" sz="3200" b="1" dirty="0"/>
          </a:p>
          <a:p>
            <a:r>
              <a:rPr lang="pt-BR" sz="3200" dirty="0"/>
              <a:t>A </a:t>
            </a:r>
            <a:r>
              <a:rPr lang="pt-BR" sz="3200" b="1" dirty="0"/>
              <a:t>forma de pensar </a:t>
            </a:r>
            <a:r>
              <a:rPr lang="pt-BR" sz="3200" dirty="0"/>
              <a:t>e </a:t>
            </a:r>
            <a:r>
              <a:rPr lang="pt-BR" sz="3200" b="1" dirty="0"/>
              <a:t>visualizar em Matemática </a:t>
            </a:r>
            <a:r>
              <a:rPr lang="pt-BR" sz="3200" dirty="0"/>
              <a:t>está diretamente associada ao </a:t>
            </a:r>
            <a:r>
              <a:rPr lang="pt-BR" sz="3200" b="1" dirty="0"/>
              <a:t>uso de representações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9091-7B32-4CB0-95D7-F6AA241F12E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1580</TotalTime>
  <Words>1071</Words>
  <Application>Microsoft Macintosh PowerPoint</Application>
  <PresentationFormat>Apresentação na tela (4:3)</PresentationFormat>
  <Paragraphs>162</Paragraphs>
  <Slides>34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2" baseType="lpstr">
      <vt:lpstr>Arial</vt:lpstr>
      <vt:lpstr>Calibri</vt:lpstr>
      <vt:lpstr>Georgia</vt:lpstr>
      <vt:lpstr>Times New Roman</vt:lpstr>
      <vt:lpstr>Wingdings</vt:lpstr>
      <vt:lpstr>Wingdings 2</vt:lpstr>
      <vt:lpstr>Cívico</vt:lpstr>
      <vt:lpstr>Equation</vt:lpstr>
      <vt:lpstr>Figuras e Diagramas na Resolução de Problemas Matemáticos</vt:lpstr>
      <vt:lpstr>Para começar…</vt:lpstr>
      <vt:lpstr>Para começar…</vt:lpstr>
      <vt:lpstr>Para começar…</vt:lpstr>
      <vt:lpstr>Para começar…</vt:lpstr>
      <vt:lpstr>Para começar…</vt:lpstr>
      <vt:lpstr>Representações</vt:lpstr>
      <vt:lpstr>Raymond Duval</vt:lpstr>
      <vt:lpstr>Registros de Representação</vt:lpstr>
      <vt:lpstr>Registros de Representação</vt:lpstr>
      <vt:lpstr>Exemplo</vt:lpstr>
      <vt:lpstr>Registros de Representação</vt:lpstr>
      <vt:lpstr>Exemplo 1</vt:lpstr>
      <vt:lpstr>Exemplo 2</vt:lpstr>
      <vt:lpstr>Exemplo 4</vt:lpstr>
      <vt:lpstr>Exemplo 4</vt:lpstr>
      <vt:lpstr>Figuras em Geometria</vt:lpstr>
      <vt:lpstr>Apreensão Perceptiva</vt:lpstr>
      <vt:lpstr>Apreensão Perceptiva</vt:lpstr>
      <vt:lpstr>Apreensão Operatória</vt:lpstr>
      <vt:lpstr>Apreensão Operatória</vt:lpstr>
      <vt:lpstr>Apreensão Operatória</vt:lpstr>
      <vt:lpstr>Reconfiguração</vt:lpstr>
      <vt:lpstr>Reconfiguração</vt:lpstr>
      <vt:lpstr>Reconfiguração</vt:lpstr>
      <vt:lpstr>Reconfiguração</vt:lpstr>
      <vt:lpstr>Reconfiguração</vt:lpstr>
      <vt:lpstr>Articulação de diferentes apreensões</vt:lpstr>
      <vt:lpstr>Articulação de diferentes apreensões</vt:lpstr>
      <vt:lpstr>Conversão e Visualização</vt:lpstr>
      <vt:lpstr>Na língua materna…</vt:lpstr>
      <vt:lpstr>Na língua materna…</vt:lpstr>
      <vt:lpstr>Referências bibliográficas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Figural em Geometria</dc:title>
  <dc:creator>Ana Paula Jahn</dc:creator>
  <cp:lastModifiedBy>Ana Paula Jahn</cp:lastModifiedBy>
  <cp:revision>91</cp:revision>
  <dcterms:created xsi:type="dcterms:W3CDTF">2014-01-25T04:01:12Z</dcterms:created>
  <dcterms:modified xsi:type="dcterms:W3CDTF">2023-05-02T12:03:30Z</dcterms:modified>
</cp:coreProperties>
</file>