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302" r:id="rId4"/>
    <p:sldId id="262" r:id="rId5"/>
    <p:sldId id="263" r:id="rId6"/>
    <p:sldId id="264" r:id="rId7"/>
    <p:sldId id="265" r:id="rId8"/>
    <p:sldId id="266" r:id="rId9"/>
    <p:sldId id="303" r:id="rId10"/>
    <p:sldId id="274" r:id="rId11"/>
    <p:sldId id="275" r:id="rId12"/>
    <p:sldId id="276" r:id="rId13"/>
    <p:sldId id="300" r:id="rId14"/>
    <p:sldId id="277" r:id="rId15"/>
    <p:sldId id="278" r:id="rId16"/>
    <p:sldId id="279" r:id="rId17"/>
    <p:sldId id="301" r:id="rId18"/>
    <p:sldId id="273" r:id="rId19"/>
    <p:sldId id="267" r:id="rId20"/>
    <p:sldId id="269" r:id="rId21"/>
    <p:sldId id="270" r:id="rId22"/>
    <p:sldId id="272" r:id="rId23"/>
    <p:sldId id="271" r:id="rId24"/>
    <p:sldId id="304" r:id="rId25"/>
    <p:sldId id="281" r:id="rId26"/>
    <p:sldId id="282" r:id="rId27"/>
    <p:sldId id="305" r:id="rId28"/>
    <p:sldId id="283" r:id="rId29"/>
    <p:sldId id="284" r:id="rId30"/>
    <p:sldId id="285" r:id="rId31"/>
    <p:sldId id="286" r:id="rId32"/>
    <p:sldId id="290" r:id="rId33"/>
    <p:sldId id="288" r:id="rId34"/>
    <p:sldId id="289" r:id="rId35"/>
    <p:sldId id="291" r:id="rId36"/>
    <p:sldId id="292" r:id="rId37"/>
    <p:sldId id="296" r:id="rId38"/>
    <p:sldId id="293" r:id="rId39"/>
    <p:sldId id="294" r:id="rId40"/>
    <p:sldId id="295" r:id="rId41"/>
    <p:sldId id="297" r:id="rId42"/>
    <p:sldId id="299" r:id="rId43"/>
    <p:sldId id="298" r:id="rId44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/>
    <p:restoredTop sz="95345"/>
  </p:normalViewPr>
  <p:slideViewPr>
    <p:cSldViewPr snapToGrid="0" snapToObjects="1">
      <p:cViewPr varScale="1">
        <p:scale>
          <a:sx n="95" d="100"/>
          <a:sy n="95" d="100"/>
        </p:scale>
        <p:origin x="8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onacoNeto%20Mac:Users:MonacoNeto:Downloads:weoreptc-2.asp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MonacoNeto/OneDrive/Projeto%20de%20Tese/Bibliografia/Nu&#769;meros%20Agro/PIB%20Brasil%202017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/Users/MonacoNeto/OneDrive/Projeto%20de%20Tese/Bibliografia/Nu&#769;meros%20Agro/PIB%20Brasil%202017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/Users/MonacoNeto/OneDrive/Projeto%20de%20Tese/Bibliografia/Nu&#769;meros%20Agro/PIB%20Brasil%202017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/C:\Users\PATRICIA\Documents\ABAG_RP\Relat&#243;rio%20Atividades\ABAG_RP%20Base%20de%20Dados%20Agro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/C:\Users\PATRICIA\Documents\ABAG_RP\Relat&#243;rio%20Atividades\ABAG_RP%20Base%20de%20Dados%20Agro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E490-C946-B098-374CF568854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490-C946-B098-374CF5688547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90-C946-B098-374CF5688547}"/>
                </c:ext>
              </c:extLst>
            </c:dLbl>
            <c:dLbl>
              <c:idx val="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90-C946-B098-374CF56885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[1]weoreptc.aspx!$A$2:$A$21</c:f>
              <c:strCache>
                <c:ptCount val="20"/>
                <c:pt idx="0">
                  <c:v>United States</c:v>
                </c:pt>
                <c:pt idx="1">
                  <c:v>China</c:v>
                </c:pt>
                <c:pt idx="2">
                  <c:v>Japan</c:v>
                </c:pt>
                <c:pt idx="3">
                  <c:v>Germany</c:v>
                </c:pt>
                <c:pt idx="4">
                  <c:v>United Kingdom</c:v>
                </c:pt>
                <c:pt idx="5">
                  <c:v>France</c:v>
                </c:pt>
                <c:pt idx="6">
                  <c:v>India</c:v>
                </c:pt>
                <c:pt idx="7">
                  <c:v>Italy</c:v>
                </c:pt>
                <c:pt idx="8">
                  <c:v>Brazil</c:v>
                </c:pt>
                <c:pt idx="9">
                  <c:v>Canada</c:v>
                </c:pt>
                <c:pt idx="10">
                  <c:v>Korea</c:v>
                </c:pt>
                <c:pt idx="11">
                  <c:v>Russia</c:v>
                </c:pt>
                <c:pt idx="12">
                  <c:v>Australia</c:v>
                </c:pt>
                <c:pt idx="13">
                  <c:v>Spain</c:v>
                </c:pt>
                <c:pt idx="14">
                  <c:v>Mexico</c:v>
                </c:pt>
                <c:pt idx="15">
                  <c:v>Indonesia</c:v>
                </c:pt>
                <c:pt idx="16">
                  <c:v>Netherlands</c:v>
                </c:pt>
                <c:pt idx="17">
                  <c:v>Turkey</c:v>
                </c:pt>
                <c:pt idx="18">
                  <c:v>Switzerland</c:v>
                </c:pt>
                <c:pt idx="19">
                  <c:v>Saudi Arabia</c:v>
                </c:pt>
              </c:strCache>
            </c:strRef>
          </c:cat>
          <c:val>
            <c:numRef>
              <c:f>[1]weoreptc.aspx!$B$2:$B$21</c:f>
              <c:numCache>
                <c:formatCode>_([$$-409]* #,##0.00_);_([$$-409]* \(#,##0.00\);_([$$-409]* "-"??_);_(@_)</c:formatCode>
                <c:ptCount val="20"/>
                <c:pt idx="0">
                  <c:v>18561.934000000001</c:v>
                </c:pt>
                <c:pt idx="1">
                  <c:v>11391.619000000001</c:v>
                </c:pt>
                <c:pt idx="2">
                  <c:v>4730.3</c:v>
                </c:pt>
                <c:pt idx="3">
                  <c:v>3494.8980000000001</c:v>
                </c:pt>
                <c:pt idx="4">
                  <c:v>2649.893</c:v>
                </c:pt>
                <c:pt idx="5">
                  <c:v>2488.2840000000001</c:v>
                </c:pt>
                <c:pt idx="6">
                  <c:v>2250.9870000000001</c:v>
                </c:pt>
                <c:pt idx="7">
                  <c:v>1852.499</c:v>
                </c:pt>
                <c:pt idx="8">
                  <c:v>1769.6010000000001</c:v>
                </c:pt>
                <c:pt idx="9">
                  <c:v>1532.3430000000001</c:v>
                </c:pt>
                <c:pt idx="10">
                  <c:v>1404.383</c:v>
                </c:pt>
                <c:pt idx="11">
                  <c:v>1267.7539999999999</c:v>
                </c:pt>
                <c:pt idx="12">
                  <c:v>1256.6400000000001</c:v>
                </c:pt>
                <c:pt idx="13">
                  <c:v>1252.163</c:v>
                </c:pt>
                <c:pt idx="14">
                  <c:v>1063.606</c:v>
                </c:pt>
                <c:pt idx="15">
                  <c:v>940.95299999999997</c:v>
                </c:pt>
                <c:pt idx="16">
                  <c:v>769.92999999999938</c:v>
                </c:pt>
                <c:pt idx="17">
                  <c:v>735.71600000000001</c:v>
                </c:pt>
                <c:pt idx="18">
                  <c:v>662.48299999999938</c:v>
                </c:pt>
                <c:pt idx="19">
                  <c:v>637.78499999999997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90-C946-B098-374CF5688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9546600"/>
        <c:axId val="2089549576"/>
      </c:barChart>
      <c:catAx>
        <c:axId val="2089546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89549576"/>
        <c:crosses val="autoZero"/>
        <c:auto val="1"/>
        <c:lblAlgn val="ctr"/>
        <c:lblOffset val="100"/>
        <c:noMultiLvlLbl val="0"/>
      </c:catAx>
      <c:valAx>
        <c:axId val="2089549576"/>
        <c:scaling>
          <c:orientation val="minMax"/>
        </c:scaling>
        <c:delete val="0"/>
        <c:axPos val="l"/>
        <c:majorGridlines/>
        <c:numFmt formatCode="_([$$-409]* #,##0.00_);_([$$-409]* \(#,##0.00\);_([$$-409]* &quot;-&quot;??_);_(@_)" sourceLinked="1"/>
        <c:majorTickMark val="out"/>
        <c:minorTickMark val="none"/>
        <c:tickLblPos val="nextTo"/>
        <c:crossAx val="2089546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A76C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3A76C0"/>
              </a:solidFill>
            </c:spPr>
            <c:extLst>
              <c:ext xmlns:c16="http://schemas.microsoft.com/office/drawing/2014/chart" uri="{C3380CC4-5D6E-409C-BE32-E72D297353CC}">
                <c16:uniqueId val="{00000001-691E-B648-B0B0-1BB3B1ED23FF}"/>
              </c:ext>
            </c:extLst>
          </c:dPt>
          <c:dPt>
            <c:idx val="9"/>
            <c:invertIfNegative val="0"/>
            <c:bubble3D val="0"/>
            <c:spPr>
              <a:solidFill>
                <a:srgbClr val="70AD47"/>
              </a:solidFill>
            </c:spPr>
            <c:extLst>
              <c:ext xmlns:c16="http://schemas.microsoft.com/office/drawing/2014/chart" uri="{C3380CC4-5D6E-409C-BE32-E72D297353CC}">
                <c16:uniqueId val="{00000003-691E-B648-B0B0-1BB3B1ED23FF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1E-B648-B0B0-1BB3B1ED23F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1E-B648-B0B0-1BB3B1ED23FF}"/>
                </c:ext>
              </c:extLst>
            </c:dLbl>
            <c:dLbl>
              <c:idx val="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1E-B648-B0B0-1BB3B1ED23F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'weoreptc-2.aspx'!$A$2:$A$74</c:f>
              <c:strCache>
                <c:ptCount val="10"/>
                <c:pt idx="0">
                  <c:v>Luxembourg</c:v>
                </c:pt>
                <c:pt idx="1">
                  <c:v>Switzerland</c:v>
                </c:pt>
                <c:pt idx="2">
                  <c:v>Norway</c:v>
                </c:pt>
                <c:pt idx="3">
                  <c:v>Macao SAR</c:v>
                </c:pt>
                <c:pt idx="4">
                  <c:v>Ireland</c:v>
                </c:pt>
                <c:pt idx="5">
                  <c:v>Qatar</c:v>
                </c:pt>
                <c:pt idx="6">
                  <c:v>Iceland</c:v>
                </c:pt>
                <c:pt idx="7">
                  <c:v>United States</c:v>
                </c:pt>
                <c:pt idx="8">
                  <c:v>Denmark</c:v>
                </c:pt>
                <c:pt idx="9">
                  <c:v>Brazil</c:v>
                </c:pt>
              </c:strCache>
            </c:strRef>
          </c:cat>
          <c:val>
            <c:numRef>
              <c:f>'weoreptc-2.aspx'!$B$2:$B$74</c:f>
              <c:numCache>
                <c:formatCode>_([$$-409]* #,##0_);_([$$-409]* \(#,##0\);_([$$-409]* "-"_);_(@_)</c:formatCode>
                <c:ptCount val="10"/>
                <c:pt idx="0">
                  <c:v>105829.045</c:v>
                </c:pt>
                <c:pt idx="1">
                  <c:v>79577.563999999998</c:v>
                </c:pt>
                <c:pt idx="2">
                  <c:v>71497.289000000004</c:v>
                </c:pt>
                <c:pt idx="3">
                  <c:v>67012.687000000005</c:v>
                </c:pt>
                <c:pt idx="4">
                  <c:v>65870.824999999997</c:v>
                </c:pt>
                <c:pt idx="5">
                  <c:v>60732.69</c:v>
                </c:pt>
                <c:pt idx="6">
                  <c:v>57888.648999999998</c:v>
                </c:pt>
                <c:pt idx="7">
                  <c:v>57293.793999999987</c:v>
                </c:pt>
                <c:pt idx="8">
                  <c:v>53242.908000000003</c:v>
                </c:pt>
                <c:pt idx="9">
                  <c:v>8586.5470000000005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1E-B648-B0B0-1BB3B1ED2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9635096"/>
        <c:axId val="2089638072"/>
      </c:barChart>
      <c:catAx>
        <c:axId val="2089635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89638072"/>
        <c:crosses val="autoZero"/>
        <c:auto val="1"/>
        <c:lblAlgn val="ctr"/>
        <c:lblOffset val="100"/>
        <c:noMultiLvlLbl val="0"/>
      </c:catAx>
      <c:valAx>
        <c:axId val="2089638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GDP per Capta</a:t>
                </a:r>
              </a:p>
            </c:rich>
          </c:tx>
          <c:overlay val="0"/>
        </c:title>
        <c:numFmt formatCode="_([$$-409]* #,##0_);_([$$-409]* \(#,##0\);_([$$-409]* &quot;-&quot;_);_(@_)" sourceLinked="1"/>
        <c:majorTickMark val="out"/>
        <c:minorTickMark val="none"/>
        <c:tickLblPos val="nextTo"/>
        <c:crossAx val="2089635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Sheet1!$B$1:$R$1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Sheet1!$B$2:$R$2</c:f>
              <c:numCache>
                <c:formatCode>0.0%</c:formatCode>
                <c:ptCount val="17"/>
                <c:pt idx="0">
                  <c:v>5.7000000000000002E-2</c:v>
                </c:pt>
                <c:pt idx="1">
                  <c:v>3.2000000000000001E-2</c:v>
                </c:pt>
                <c:pt idx="2">
                  <c:v>0.04</c:v>
                </c:pt>
                <c:pt idx="3">
                  <c:v>6.0999999999999999E-2</c:v>
                </c:pt>
                <c:pt idx="4">
                  <c:v>5.1999999999999998E-2</c:v>
                </c:pt>
                <c:pt idx="5">
                  <c:v>-3.0000000000000001E-3</c:v>
                </c:pt>
                <c:pt idx="6">
                  <c:v>7.4999999999999997E-2</c:v>
                </c:pt>
                <c:pt idx="7">
                  <c:v>2.7E-2</c:v>
                </c:pt>
                <c:pt idx="8">
                  <c:v>0.01</c:v>
                </c:pt>
                <c:pt idx="9">
                  <c:v>2.3E-2</c:v>
                </c:pt>
                <c:pt idx="10">
                  <c:v>1E-3</c:v>
                </c:pt>
                <c:pt idx="11">
                  <c:v>-3.7999999999999999E-2</c:v>
                </c:pt>
                <c:pt idx="12">
                  <c:v>-3.5000000000000003E-2</c:v>
                </c:pt>
                <c:pt idx="13">
                  <c:v>1.0999999999999999E-2</c:v>
                </c:pt>
                <c:pt idx="14">
                  <c:v>1.0999999999999999E-2</c:v>
                </c:pt>
                <c:pt idx="15">
                  <c:v>8.9999999999999993E-3</c:v>
                </c:pt>
                <c:pt idx="1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6B-A945-A822-88C9D19659F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8989760"/>
        <c:axId val="436510416"/>
      </c:lineChart>
      <c:catAx>
        <c:axId val="43898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436510416"/>
        <c:crosses val="autoZero"/>
        <c:auto val="1"/>
        <c:lblAlgn val="ctr"/>
        <c:lblOffset val="100"/>
        <c:noMultiLvlLbl val="0"/>
      </c:catAx>
      <c:valAx>
        <c:axId val="43651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43898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Sheet1!$R$3</c:f>
              <c:strCache>
                <c:ptCount val="1"/>
                <c:pt idx="0">
                  <c:v>PIB Agronegócio</c:v>
                </c:pt>
              </c:strCache>
            </c:strRef>
          </c:tx>
          <c:dLbls>
            <c:dLbl>
              <c:idx val="5"/>
              <c:layout>
                <c:manualLayout>
                  <c:x val="-2.7405737802412001E-2"/>
                  <c:y val="-3.7940379403794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3C-B347-B038-1F614D6C8EE6}"/>
                </c:ext>
              </c:extLst>
            </c:dLbl>
            <c:dLbl>
              <c:idx val="7"/>
              <c:layout>
                <c:manualLayout>
                  <c:x val="-2.99269690986512E-2"/>
                  <c:y val="-3.5230352303522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3C-B347-B038-1F614D6C8EE6}"/>
                </c:ext>
              </c:extLst>
            </c:dLbl>
            <c:dLbl>
              <c:idx val="9"/>
              <c:layout>
                <c:manualLayout>
                  <c:x val="-3.3448033874919701E-2"/>
                  <c:y val="-3.5230352303522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3C-B347-B038-1F614D6C8EE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Sheet1!$A$16:$A$25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Sheet1!$R$16:$R$25</c:f>
              <c:numCache>
                <c:formatCode>0.00%</c:formatCode>
                <c:ptCount val="10"/>
                <c:pt idx="0">
                  <c:v>3.4500571198922358E-2</c:v>
                </c:pt>
                <c:pt idx="1">
                  <c:v>-1.3266011692835367E-2</c:v>
                </c:pt>
                <c:pt idx="2">
                  <c:v>6.8459507897341121E-2</c:v>
                </c:pt>
                <c:pt idx="3">
                  <c:v>4.2980345548075949E-3</c:v>
                </c:pt>
                <c:pt idx="4">
                  <c:v>-8.5323741499760963E-3</c:v>
                </c:pt>
                <c:pt idx="5">
                  <c:v>5.8131896363244895E-2</c:v>
                </c:pt>
                <c:pt idx="6">
                  <c:v>-5.614352022402791E-4</c:v>
                </c:pt>
                <c:pt idx="7">
                  <c:v>-7.8243230124787067E-3</c:v>
                </c:pt>
                <c:pt idx="8">
                  <c:v>-3.3190255751797682E-2</c:v>
                </c:pt>
                <c:pt idx="9">
                  <c:v>7.6687551674103682E-2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B3C-B347-B038-1F614D6C8EE6}"/>
            </c:ext>
          </c:extLst>
        </c:ser>
        <c:ser>
          <c:idx val="1"/>
          <c:order val="1"/>
          <c:tx>
            <c:strRef>
              <c:f>Sheet1!$AB$3</c:f>
              <c:strCache>
                <c:ptCount val="1"/>
                <c:pt idx="0">
                  <c:v>PIB Brasil</c:v>
                </c:pt>
              </c:strCache>
            </c:strRef>
          </c:tx>
          <c:dLbls>
            <c:dLbl>
              <c:idx val="7"/>
              <c:layout>
                <c:manualLayout>
                  <c:x val="-3.7326046102243299E-2"/>
                  <c:y val="3.794037940379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3C-B347-B038-1F614D6C8EE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Sheet1!$A$16:$A$25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Sheet1!$AB$16:$AB$25</c:f>
              <c:numCache>
                <c:formatCode>0.0%</c:formatCode>
                <c:ptCount val="10"/>
                <c:pt idx="0">
                  <c:v>5.0941954472196412E-2</c:v>
                </c:pt>
                <c:pt idx="1">
                  <c:v>-1.2581199960344847E-3</c:v>
                </c:pt>
                <c:pt idx="2">
                  <c:v>7.5282258303847757E-2</c:v>
                </c:pt>
                <c:pt idx="3">
                  <c:v>3.9744230794471279E-2</c:v>
                </c:pt>
                <c:pt idx="4">
                  <c:v>1.9211759850944338E-2</c:v>
                </c:pt>
                <c:pt idx="5">
                  <c:v>3.0048226702888939E-2</c:v>
                </c:pt>
                <c:pt idx="6">
                  <c:v>5.039557402733129E-3</c:v>
                </c:pt>
                <c:pt idx="7">
                  <c:v>-3.5457633934727929E-2</c:v>
                </c:pt>
                <c:pt idx="8">
                  <c:v>-3.3054543131704466E-2</c:v>
                </c:pt>
                <c:pt idx="9">
                  <c:v>1.0638612600035097E-2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B3C-B347-B038-1F614D6C8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5329368"/>
        <c:axId val="2075326312"/>
      </c:lineChart>
      <c:catAx>
        <c:axId val="2075329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075326312"/>
        <c:crosses val="autoZero"/>
        <c:auto val="1"/>
        <c:lblAlgn val="ctr"/>
        <c:lblOffset val="100"/>
        <c:noMultiLvlLbl val="0"/>
      </c:catAx>
      <c:valAx>
        <c:axId val="20753263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Variação Percentual Anual do PIB</a:t>
                </a:r>
              </a:p>
            </c:rich>
          </c:tx>
          <c:overlay val="0"/>
        </c:title>
        <c:numFmt formatCode="0.00%" sourceLinked="0"/>
        <c:majorTickMark val="out"/>
        <c:minorTickMark val="none"/>
        <c:tickLblPos val="nextTo"/>
        <c:crossAx val="20753293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Sheet1!$H$3</c:f>
              <c:strCache>
                <c:ptCount val="1"/>
                <c:pt idx="0">
                  <c:v>Insumos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Sheet1!$A$16:$A$25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Sheet1!$H$16:$H$25</c:f>
              <c:numCache>
                <c:formatCode>0.00%</c:formatCode>
                <c:ptCount val="10"/>
                <c:pt idx="0">
                  <c:v>6.3658881127965378E-3</c:v>
                </c:pt>
                <c:pt idx="1">
                  <c:v>5.5830587697695078E-3</c:v>
                </c:pt>
                <c:pt idx="2">
                  <c:v>5.7093553647499431E-3</c:v>
                </c:pt>
                <c:pt idx="3">
                  <c:v>6.4127535717792032E-3</c:v>
                </c:pt>
                <c:pt idx="4">
                  <c:v>6.9919075983444967E-3</c:v>
                </c:pt>
                <c:pt idx="5">
                  <c:v>7.5611778578370823E-3</c:v>
                </c:pt>
                <c:pt idx="6">
                  <c:v>7.8710328367434523E-3</c:v>
                </c:pt>
                <c:pt idx="7">
                  <c:v>8.5778720985616834E-3</c:v>
                </c:pt>
                <c:pt idx="8">
                  <c:v>9.7184166826511705E-3</c:v>
                </c:pt>
                <c:pt idx="9">
                  <c:v>9.4180390022963901E-3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4F-4C4A-9D63-9BA888C66479}"/>
            </c:ext>
          </c:extLst>
        </c:ser>
        <c:ser>
          <c:idx val="1"/>
          <c:order val="1"/>
          <c:tx>
            <c:strRef>
              <c:f>Sheet1!$I$3</c:f>
              <c:strCache>
                <c:ptCount val="1"/>
                <c:pt idx="0">
                  <c:v>Agropecuária 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Sheet1!$A$16:$A$25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Sheet1!$I$16:$I$25</c:f>
              <c:numCache>
                <c:formatCode>0.00%</c:formatCode>
                <c:ptCount val="10"/>
                <c:pt idx="0">
                  <c:v>2.6802031659260525E-2</c:v>
                </c:pt>
                <c:pt idx="1">
                  <c:v>2.4374746891839438E-2</c:v>
                </c:pt>
                <c:pt idx="2">
                  <c:v>2.9919547684075336E-2</c:v>
                </c:pt>
                <c:pt idx="3">
                  <c:v>3.5807026145892151E-2</c:v>
                </c:pt>
                <c:pt idx="4">
                  <c:v>3.3762670851328981E-2</c:v>
                </c:pt>
                <c:pt idx="5">
                  <c:v>3.663820910831931E-2</c:v>
                </c:pt>
                <c:pt idx="6">
                  <c:v>3.907459240121125E-2</c:v>
                </c:pt>
                <c:pt idx="7">
                  <c:v>4.3723079616512103E-2</c:v>
                </c:pt>
                <c:pt idx="8">
                  <c:v>5.5115501385079764E-2</c:v>
                </c:pt>
                <c:pt idx="9">
                  <c:v>5.4608646128997587E-2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4F-4C4A-9D63-9BA888C66479}"/>
            </c:ext>
          </c:extLst>
        </c:ser>
        <c:ser>
          <c:idx val="2"/>
          <c:order val="2"/>
          <c:tx>
            <c:strRef>
              <c:f>Sheet1!$J$3</c:f>
              <c:strCache>
                <c:ptCount val="1"/>
                <c:pt idx="0">
                  <c:v>Indústria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Sheet1!$A$16:$A$25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Sheet1!$J$16:$J$25</c:f>
              <c:numCache>
                <c:formatCode>0.00%</c:formatCode>
                <c:ptCount val="10"/>
                <c:pt idx="0">
                  <c:v>3.7522703395663347E-2</c:v>
                </c:pt>
                <c:pt idx="1">
                  <c:v>3.9997195687822833E-2</c:v>
                </c:pt>
                <c:pt idx="2">
                  <c:v>4.1494121023910382E-2</c:v>
                </c:pt>
                <c:pt idx="3">
                  <c:v>4.1267667259706979E-2</c:v>
                </c:pt>
                <c:pt idx="4">
                  <c:v>4.2374818504316049E-2</c:v>
                </c:pt>
                <c:pt idx="5">
                  <c:v>4.4095232544124431E-2</c:v>
                </c:pt>
                <c:pt idx="6">
                  <c:v>4.7007589688799464E-2</c:v>
                </c:pt>
                <c:pt idx="7">
                  <c:v>5.4459582687043373E-2</c:v>
                </c:pt>
                <c:pt idx="8">
                  <c:v>6.3631179759925605E-2</c:v>
                </c:pt>
                <c:pt idx="9">
                  <c:v>6.2625832261402004E-2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4F-4C4A-9D63-9BA888C66479}"/>
            </c:ext>
          </c:extLst>
        </c:ser>
        <c:ser>
          <c:idx val="3"/>
          <c:order val="3"/>
          <c:tx>
            <c:strRef>
              <c:f>Sheet1!$K$3</c:f>
              <c:strCache>
                <c:ptCount val="1"/>
                <c:pt idx="0">
                  <c:v>Serviços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Sheet1!$A$16:$A$25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Sheet1!$K$16:$K$25</c:f>
              <c:numCache>
                <c:formatCode>0.00%</c:formatCode>
                <c:ptCount val="10"/>
                <c:pt idx="0">
                  <c:v>4.9645288774023882E-2</c:v>
                </c:pt>
                <c:pt idx="1">
                  <c:v>5.1746516955483199E-2</c:v>
                </c:pt>
                <c:pt idx="2">
                  <c:v>5.5574801998034412E-2</c:v>
                </c:pt>
                <c:pt idx="3">
                  <c:v>5.6162513684530582E-2</c:v>
                </c:pt>
                <c:pt idx="4">
                  <c:v>5.6019459174021631E-2</c:v>
                </c:pt>
                <c:pt idx="5">
                  <c:v>5.943542780603233E-2</c:v>
                </c:pt>
                <c:pt idx="6">
                  <c:v>6.4447809984256657E-2</c:v>
                </c:pt>
                <c:pt idx="7">
                  <c:v>7.6854199765713532E-2</c:v>
                </c:pt>
                <c:pt idx="8">
                  <c:v>9.1876020271969477E-2</c:v>
                </c:pt>
                <c:pt idx="9">
                  <c:v>8.9827799355745752E-2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4F-4C4A-9D63-9BA888C664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75431816"/>
        <c:axId val="2075428680"/>
      </c:barChart>
      <c:catAx>
        <c:axId val="2075431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75428680"/>
        <c:crosses val="autoZero"/>
        <c:auto val="1"/>
        <c:lblAlgn val="ctr"/>
        <c:lblOffset val="100"/>
        <c:noMultiLvlLbl val="0"/>
      </c:catAx>
      <c:valAx>
        <c:axId val="2075428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Participação Percentual no PIB do Brasil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20754318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solidFill>
        <a:srgbClr val="FFFFFF"/>
      </a:solidFill>
    </a:ln>
  </c:spPr>
  <c:txPr>
    <a:bodyPr/>
    <a:lstStyle/>
    <a:p>
      <a:pPr>
        <a:defRPr sz="1200"/>
      </a:pPr>
      <a:endParaRPr lang="en-B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9898554939155"/>
          <c:y val="3.5230352303522998E-2"/>
          <c:w val="0.88274259574087299"/>
          <c:h val="0.803714017455135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Sheet1!$AM$3</c:f>
              <c:strCache>
                <c:ptCount val="1"/>
                <c:pt idx="0">
                  <c:v>Insumos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Sheet1!$A$16:$A$25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Sheet1!$AM$16:$AM$25</c:f>
              <c:numCache>
                <c:formatCode>_(* #,##0.00_);_(* \(#,##0.00\);_(* "-"??_);_(@_)</c:formatCode>
                <c:ptCount val="10"/>
                <c:pt idx="0">
                  <c:v>37.568896655435097</c:v>
                </c:pt>
                <c:pt idx="1">
                  <c:v>32.907500786921801</c:v>
                </c:pt>
                <c:pt idx="2">
                  <c:v>36.185306579279022</c:v>
                </c:pt>
                <c:pt idx="3">
                  <c:v>42.258711564767765</c:v>
                </c:pt>
                <c:pt idx="4">
                  <c:v>46.960402066159737</c:v>
                </c:pt>
                <c:pt idx="5">
                  <c:v>52.30980957124784</c:v>
                </c:pt>
                <c:pt idx="6">
                  <c:v>54.727872403090068</c:v>
                </c:pt>
                <c:pt idx="7">
                  <c:v>57.527793277118128</c:v>
                </c:pt>
                <c:pt idx="8">
                  <c:v>63.022502153332354</c:v>
                </c:pt>
                <c:pt idx="9">
                  <c:v>61.724346074044014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91-9D42-BC62-8B0834A43F64}"/>
            </c:ext>
          </c:extLst>
        </c:ser>
        <c:ser>
          <c:idx val="1"/>
          <c:order val="1"/>
          <c:tx>
            <c:strRef>
              <c:f>Sheet1!$AN$3</c:f>
              <c:strCache>
                <c:ptCount val="1"/>
                <c:pt idx="0">
                  <c:v>Agropecuária </c:v>
                </c:pt>
              </c:strCache>
            </c:strRef>
          </c:tx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Sheet1!$A$16:$A$25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Sheet1!$AN$16:$AN$25</c:f>
              <c:numCache>
                <c:formatCode>_(* #,##0.00_);_(* \(#,##0.00\);_(* "-"??_);_(@_)</c:formatCode>
                <c:ptCount val="10"/>
                <c:pt idx="0">
                  <c:v>158.17474949620453</c:v>
                </c:pt>
                <c:pt idx="1">
                  <c:v>143.66891619830477</c:v>
                </c:pt>
                <c:pt idx="2">
                  <c:v>189.62701329575432</c:v>
                </c:pt>
                <c:pt idx="3">
                  <c:v>235.96085097521251</c:v>
                </c:pt>
                <c:pt idx="4">
                  <c:v>226.76337976509129</c:v>
                </c:pt>
                <c:pt idx="5">
                  <c:v>253.47079218633505</c:v>
                </c:pt>
                <c:pt idx="6">
                  <c:v>271.68852569811014</c:v>
                </c:pt>
                <c:pt idx="7">
                  <c:v>293.23033226847059</c:v>
                </c:pt>
                <c:pt idx="8">
                  <c:v>357.41591641403164</c:v>
                </c:pt>
                <c:pt idx="9">
                  <c:v>357.89647627063135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91-9D42-BC62-8B0834A43F64}"/>
            </c:ext>
          </c:extLst>
        </c:ser>
        <c:ser>
          <c:idx val="2"/>
          <c:order val="2"/>
          <c:tx>
            <c:strRef>
              <c:f>Sheet1!$AO$3</c:f>
              <c:strCache>
                <c:ptCount val="1"/>
                <c:pt idx="0">
                  <c:v>Indústria</c:v>
                </c:pt>
              </c:strCache>
            </c:strRef>
          </c:tx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Sheet1!$A$16:$A$25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Sheet1!$AO$16:$AO$25</c:f>
              <c:numCache>
                <c:formatCode>_(* #,##0.00_);_(* \(#,##0.00\);_(* "-"??_);_(@_)</c:formatCode>
                <c:ptCount val="10"/>
                <c:pt idx="0">
                  <c:v>221.44381759875824</c:v>
                </c:pt>
                <c:pt idx="1">
                  <c:v>235.75029439033355</c:v>
                </c:pt>
                <c:pt idx="2">
                  <c:v>262.98546763407955</c:v>
                </c:pt>
                <c:pt idx="3">
                  <c:v>271.94533957351513</c:v>
                </c:pt>
                <c:pt idx="4">
                  <c:v>284.60595144512399</c:v>
                </c:pt>
                <c:pt idx="5">
                  <c:v>305.06003968578239</c:v>
                </c:pt>
                <c:pt idx="6">
                  <c:v>326.84724150252981</c:v>
                </c:pt>
                <c:pt idx="7">
                  <c:v>365.23505815663498</c:v>
                </c:pt>
                <c:pt idx="8">
                  <c:v>412.63883762030804</c:v>
                </c:pt>
                <c:pt idx="9">
                  <c:v>410.43985300286789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91-9D42-BC62-8B0834A43F64}"/>
            </c:ext>
          </c:extLst>
        </c:ser>
        <c:ser>
          <c:idx val="3"/>
          <c:order val="3"/>
          <c:tx>
            <c:strRef>
              <c:f>Sheet1!$AP$3</c:f>
              <c:strCache>
                <c:ptCount val="1"/>
                <c:pt idx="0">
                  <c:v>Serviços</c:v>
                </c:pt>
              </c:strCache>
            </c:strRef>
          </c:tx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Sheet1!$A$16:$A$25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Sheet1!$AP$16:$AP$25</c:f>
              <c:numCache>
                <c:formatCode>_(* #,##0.00_);_(* \(#,##0.00\);_(* "-"??_);_(@_)</c:formatCode>
                <c:ptCount val="10"/>
                <c:pt idx="0">
                  <c:v>292.98641294548105</c:v>
                </c:pt>
                <c:pt idx="1">
                  <c:v>305.0027982247671</c:v>
                </c:pt>
                <c:pt idx="2">
                  <c:v>352.22737417916539</c:v>
                </c:pt>
                <c:pt idx="3">
                  <c:v>370.09927794378325</c:v>
                </c:pt>
                <c:pt idx="4">
                  <c:v>376.24872602203112</c:v>
                </c:pt>
                <c:pt idx="5">
                  <c:v>411.18671836249638</c:v>
                </c:pt>
                <c:pt idx="6">
                  <c:v>448.11038076373791</c:v>
                </c:pt>
                <c:pt idx="7">
                  <c:v>515.42532527870799</c:v>
                </c:pt>
                <c:pt idx="8">
                  <c:v>595.80247220375702</c:v>
                </c:pt>
                <c:pt idx="9">
                  <c:v>588.71726621135394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91-9D42-BC62-8B0834A43F6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75394296"/>
        <c:axId val="2075391096"/>
      </c:barChart>
      <c:catAx>
        <c:axId val="2075394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75391096"/>
        <c:crosses val="autoZero"/>
        <c:auto val="1"/>
        <c:lblAlgn val="ctr"/>
        <c:lblOffset val="100"/>
        <c:noMultiLvlLbl val="0"/>
      </c:catAx>
      <c:valAx>
        <c:axId val="2075391096"/>
        <c:scaling>
          <c:orientation val="minMax"/>
          <c:max val="15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Valor do PIB (em Bilhões de REais)</a:t>
                </a:r>
              </a:p>
            </c:rich>
          </c:tx>
          <c:layout>
            <c:manualLayout>
              <c:xMode val="edge"/>
              <c:yMode val="edge"/>
              <c:x val="1.30682936649964E-2"/>
              <c:y val="0.15886712331690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075394296"/>
        <c:crosses val="autoZero"/>
        <c:crossBetween val="between"/>
        <c:majorUnit val="150"/>
      </c:valAx>
    </c:plotArea>
    <c:legend>
      <c:legendPos val="b"/>
      <c:overlay val="0"/>
    </c:legend>
    <c:plotVisOnly val="1"/>
    <c:dispBlanksAs val="gap"/>
    <c:showDLblsOverMax val="0"/>
  </c:chart>
  <c:spPr>
    <a:ln>
      <a:solidFill>
        <a:srgbClr val="FFFFFF"/>
      </a:solidFill>
    </a:ln>
  </c:spPr>
  <c:txPr>
    <a:bodyPr/>
    <a:lstStyle/>
    <a:p>
      <a:pPr>
        <a:defRPr sz="1400"/>
      </a:pPr>
      <a:endParaRPr lang="en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738407699037598E-2"/>
          <c:y val="2.3622776319626702E-2"/>
          <c:w val="0.95244116360455"/>
          <c:h val="0.97637722368037305"/>
        </c:manualLayout>
      </c:layout>
      <c:barChart>
        <c:barDir val="col"/>
        <c:grouping val="stacked"/>
        <c:varyColors val="0"/>
        <c:ser>
          <c:idx val="0"/>
          <c:order val="0"/>
          <c:tx>
            <c:v>Exportações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1.0185067526416E-16"/>
                  <c:y val="-0.333333333333332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3B-0D4B-824F-D2DC2EE9B6DA}"/>
                </c:ext>
              </c:extLst>
            </c:dLbl>
            <c:dLbl>
              <c:idx val="11"/>
              <c:layout>
                <c:manualLayout>
                  <c:x val="2.7777777777778798E-3"/>
                  <c:y val="-0.314814814814814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3B-0D4B-824F-D2DC2EE9B6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Plan1!$C$10:$N$10</c:f>
              <c:strCache>
                <c:ptCount val="12"/>
                <c:pt idx="0">
                  <c:v>.04</c:v>
                </c:pt>
                <c:pt idx="1">
                  <c:v>.05</c:v>
                </c:pt>
                <c:pt idx="2">
                  <c:v>.06</c:v>
                </c:pt>
                <c:pt idx="3">
                  <c:v>.07</c:v>
                </c:pt>
                <c:pt idx="4">
                  <c:v>.08</c:v>
                </c:pt>
                <c:pt idx="5">
                  <c:v>.09</c:v>
                </c:pt>
                <c:pt idx="6">
                  <c:v>.10</c:v>
                </c:pt>
                <c:pt idx="7">
                  <c:v>.11</c:v>
                </c:pt>
                <c:pt idx="8">
                  <c:v>.12</c:v>
                </c:pt>
                <c:pt idx="9">
                  <c:v>.13</c:v>
                </c:pt>
                <c:pt idx="10">
                  <c:v>.14</c:v>
                </c:pt>
                <c:pt idx="11">
                  <c:v>.15</c:v>
                </c:pt>
              </c:strCache>
            </c:strRef>
          </c:cat>
          <c:val>
            <c:numRef>
              <c:f>Plan1!$C$11:$N$11</c:f>
              <c:numCache>
                <c:formatCode>General</c:formatCode>
                <c:ptCount val="12"/>
                <c:pt idx="0">
                  <c:v>39.03</c:v>
                </c:pt>
                <c:pt idx="1">
                  <c:v>43.62</c:v>
                </c:pt>
                <c:pt idx="2">
                  <c:v>49.46</c:v>
                </c:pt>
                <c:pt idx="3">
                  <c:v>58.42</c:v>
                </c:pt>
                <c:pt idx="4">
                  <c:v>71.81</c:v>
                </c:pt>
                <c:pt idx="5">
                  <c:v>64.790000000000006</c:v>
                </c:pt>
                <c:pt idx="6">
                  <c:v>76.44</c:v>
                </c:pt>
                <c:pt idx="7">
                  <c:v>94.97</c:v>
                </c:pt>
                <c:pt idx="8">
                  <c:v>95.81</c:v>
                </c:pt>
                <c:pt idx="9">
                  <c:v>99.97</c:v>
                </c:pt>
                <c:pt idx="10">
                  <c:v>96.75</c:v>
                </c:pt>
                <c:pt idx="11">
                  <c:v>88.24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3B-0D4B-824F-D2DC2EE9B6DA}"/>
            </c:ext>
          </c:extLst>
        </c:ser>
        <c:ser>
          <c:idx val="1"/>
          <c:order val="1"/>
          <c:tx>
            <c:v>Importações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0"/>
                  <c:y val="-8.3333333333333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3B-0D4B-824F-D2DC2EE9B6DA}"/>
                </c:ext>
              </c:extLst>
            </c:dLbl>
            <c:dLbl>
              <c:idx val="11"/>
              <c:layout>
                <c:manualLayout>
                  <c:x val="2.7777777777777801E-3"/>
                  <c:y val="-7.4073709536307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3B-0D4B-824F-D2DC2EE9B6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Plan1!$C$10:$N$10</c:f>
              <c:strCache>
                <c:ptCount val="12"/>
                <c:pt idx="0">
                  <c:v>.04</c:v>
                </c:pt>
                <c:pt idx="1">
                  <c:v>.05</c:v>
                </c:pt>
                <c:pt idx="2">
                  <c:v>.06</c:v>
                </c:pt>
                <c:pt idx="3">
                  <c:v>.07</c:v>
                </c:pt>
                <c:pt idx="4">
                  <c:v>.08</c:v>
                </c:pt>
                <c:pt idx="5">
                  <c:v>.09</c:v>
                </c:pt>
                <c:pt idx="6">
                  <c:v>.10</c:v>
                </c:pt>
                <c:pt idx="7">
                  <c:v>.11</c:v>
                </c:pt>
                <c:pt idx="8">
                  <c:v>.12</c:v>
                </c:pt>
                <c:pt idx="9">
                  <c:v>.13</c:v>
                </c:pt>
                <c:pt idx="10">
                  <c:v>.14</c:v>
                </c:pt>
                <c:pt idx="11">
                  <c:v>.15</c:v>
                </c:pt>
              </c:strCache>
            </c:strRef>
          </c:cat>
          <c:val>
            <c:numRef>
              <c:f>Plan1!$C$12:$N$12</c:f>
              <c:numCache>
                <c:formatCode>0.00</c:formatCode>
                <c:ptCount val="12"/>
                <c:pt idx="0">
                  <c:v>-4.8310000000000004</c:v>
                </c:pt>
                <c:pt idx="1">
                  <c:v>-5.1099999999999994</c:v>
                </c:pt>
                <c:pt idx="2">
                  <c:v>-6.6949999999999754</c:v>
                </c:pt>
                <c:pt idx="3">
                  <c:v>-8.7189999999999994</c:v>
                </c:pt>
                <c:pt idx="4">
                  <c:v>-11.82</c:v>
                </c:pt>
                <c:pt idx="5">
                  <c:v>-9.9</c:v>
                </c:pt>
                <c:pt idx="6">
                  <c:v>-13.391</c:v>
                </c:pt>
                <c:pt idx="7">
                  <c:v>-17.5</c:v>
                </c:pt>
                <c:pt idx="8">
                  <c:v>-16.405999999999999</c:v>
                </c:pt>
                <c:pt idx="9">
                  <c:v>-17.061</c:v>
                </c:pt>
                <c:pt idx="10">
                  <c:v>-16.61</c:v>
                </c:pt>
                <c:pt idx="11">
                  <c:v>-13.07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3B-0D4B-824F-D2DC2EE9B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9005720"/>
        <c:axId val="2089002072"/>
      </c:barChart>
      <c:lineChart>
        <c:grouping val="standard"/>
        <c:varyColors val="0"/>
        <c:ser>
          <c:idx val="2"/>
          <c:order val="2"/>
          <c:tx>
            <c:v>Saldo Comercial</c:v>
          </c:tx>
          <c:spPr>
            <a:ln w="28575" cap="rnd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5.8333552055992902E-2"/>
                  <c:y val="-4.62962962962963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3B-0D4B-824F-D2DC2EE9B6DA}"/>
                </c:ext>
              </c:extLst>
            </c:dLbl>
            <c:dLbl>
              <c:idx val="11"/>
              <c:layout>
                <c:manualLayout>
                  <c:x val="-8.3333333333332291E-3"/>
                  <c:y val="-4.62962962962963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3B-0D4B-824F-D2DC2EE9B6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Plan1!$C$13:$N$13</c:f>
              <c:numCache>
                <c:formatCode>0.00</c:formatCode>
                <c:ptCount val="12"/>
                <c:pt idx="0">
                  <c:v>34.199000000000012</c:v>
                </c:pt>
                <c:pt idx="1">
                  <c:v>38.51</c:v>
                </c:pt>
                <c:pt idx="2">
                  <c:v>42.765000000000001</c:v>
                </c:pt>
                <c:pt idx="3">
                  <c:v>49.701000000000001</c:v>
                </c:pt>
                <c:pt idx="4">
                  <c:v>59.99</c:v>
                </c:pt>
                <c:pt idx="5">
                  <c:v>54.890000000000008</c:v>
                </c:pt>
                <c:pt idx="6">
                  <c:v>63.049000000000007</c:v>
                </c:pt>
                <c:pt idx="7">
                  <c:v>77.47</c:v>
                </c:pt>
                <c:pt idx="8">
                  <c:v>79.403999999999996</c:v>
                </c:pt>
                <c:pt idx="9">
                  <c:v>82.909000000000006</c:v>
                </c:pt>
                <c:pt idx="10">
                  <c:v>80.14</c:v>
                </c:pt>
                <c:pt idx="11">
                  <c:v>75.169999999999973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63B-0D4B-824F-D2DC2EE9B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9005720"/>
        <c:axId val="2089002072"/>
      </c:lineChart>
      <c:catAx>
        <c:axId val="2089005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2089002072"/>
        <c:crosses val="autoZero"/>
        <c:auto val="1"/>
        <c:lblAlgn val="ctr"/>
        <c:lblOffset val="100"/>
        <c:noMultiLvlLbl val="0"/>
      </c:catAx>
      <c:valAx>
        <c:axId val="20890020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089005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9624015748031498E-2"/>
          <c:y val="6.4238845144356904E-2"/>
          <c:w val="0.30048709536307999"/>
          <c:h val="0.284771434820646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BR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/>
      </a:pPr>
      <a:endParaRPr lang="en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738407699037598E-2"/>
          <c:y val="6.0659813356663699E-2"/>
          <c:w val="0.95244116360455"/>
          <c:h val="0.93934018664333596"/>
        </c:manualLayout>
      </c:layout>
      <c:barChart>
        <c:barDir val="col"/>
        <c:grouping val="stacked"/>
        <c:varyColors val="0"/>
        <c:ser>
          <c:idx val="0"/>
          <c:order val="0"/>
          <c:tx>
            <c:v>Agronegócio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8.3335520559929994E-3"/>
                  <c:y val="-0.23327755905511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8B-9449-9184-F2C1631DECB8}"/>
                </c:ext>
              </c:extLst>
            </c:dLbl>
            <c:dLbl>
              <c:idx val="11"/>
              <c:layout>
                <c:manualLayout>
                  <c:x val="2.7777777777778798E-3"/>
                  <c:y val="-0.213001603966170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8B-9449-9184-F2C1631DEC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Plan1!$C$10:$N$10</c:f>
              <c:strCache>
                <c:ptCount val="12"/>
                <c:pt idx="0">
                  <c:v>.04</c:v>
                </c:pt>
                <c:pt idx="1">
                  <c:v>.05</c:v>
                </c:pt>
                <c:pt idx="2">
                  <c:v>.06</c:v>
                </c:pt>
                <c:pt idx="3">
                  <c:v>.07</c:v>
                </c:pt>
                <c:pt idx="4">
                  <c:v>.08</c:v>
                </c:pt>
                <c:pt idx="5">
                  <c:v>.09</c:v>
                </c:pt>
                <c:pt idx="6">
                  <c:v>.10</c:v>
                </c:pt>
                <c:pt idx="7">
                  <c:v>.11</c:v>
                </c:pt>
                <c:pt idx="8">
                  <c:v>.12</c:v>
                </c:pt>
                <c:pt idx="9">
                  <c:v>.13</c:v>
                </c:pt>
                <c:pt idx="10">
                  <c:v>.14</c:v>
                </c:pt>
                <c:pt idx="11">
                  <c:v>.15</c:v>
                </c:pt>
              </c:strCache>
            </c:strRef>
          </c:cat>
          <c:val>
            <c:numRef>
              <c:f>Plan1!$C$18:$N$18</c:f>
              <c:numCache>
                <c:formatCode>0.00</c:formatCode>
                <c:ptCount val="12"/>
                <c:pt idx="0">
                  <c:v>34.199000000000012</c:v>
                </c:pt>
                <c:pt idx="1">
                  <c:v>38.51</c:v>
                </c:pt>
                <c:pt idx="2">
                  <c:v>42.765000000000001</c:v>
                </c:pt>
                <c:pt idx="3">
                  <c:v>49.701000000000001</c:v>
                </c:pt>
                <c:pt idx="4">
                  <c:v>59.99</c:v>
                </c:pt>
                <c:pt idx="5">
                  <c:v>54.890000000000008</c:v>
                </c:pt>
                <c:pt idx="6">
                  <c:v>63.049000000000007</c:v>
                </c:pt>
                <c:pt idx="7">
                  <c:v>77.47</c:v>
                </c:pt>
                <c:pt idx="8">
                  <c:v>79.403999999999996</c:v>
                </c:pt>
                <c:pt idx="9">
                  <c:v>82.909000000000006</c:v>
                </c:pt>
                <c:pt idx="10">
                  <c:v>80.14</c:v>
                </c:pt>
                <c:pt idx="11">
                  <c:v>75.169999999999973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8B-9449-9184-F2C1631DECB8}"/>
            </c:ext>
          </c:extLst>
        </c:ser>
        <c:ser>
          <c:idx val="1"/>
          <c:order val="1"/>
          <c:tx>
            <c:v>Outros Setores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5.5555555555556599E-3"/>
                  <c:y val="-0.24537000583260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8B-9449-9184-F2C1631DECB8}"/>
                </c:ext>
              </c:extLst>
            </c:dLbl>
            <c:dLbl>
              <c:idx val="11"/>
              <c:layout>
                <c:manualLayout>
                  <c:x val="2.7777777777778798E-3"/>
                  <c:y val="-0.157406313794108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8B-9449-9184-F2C1631DEC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Plan1!$C$10:$N$10</c:f>
              <c:strCache>
                <c:ptCount val="12"/>
                <c:pt idx="0">
                  <c:v>.04</c:v>
                </c:pt>
                <c:pt idx="1">
                  <c:v>.05</c:v>
                </c:pt>
                <c:pt idx="2">
                  <c:v>.06</c:v>
                </c:pt>
                <c:pt idx="3">
                  <c:v>.07</c:v>
                </c:pt>
                <c:pt idx="4">
                  <c:v>.08</c:v>
                </c:pt>
                <c:pt idx="5">
                  <c:v>.09</c:v>
                </c:pt>
                <c:pt idx="6">
                  <c:v>.10</c:v>
                </c:pt>
                <c:pt idx="7">
                  <c:v>.11</c:v>
                </c:pt>
                <c:pt idx="8">
                  <c:v>.12</c:v>
                </c:pt>
                <c:pt idx="9">
                  <c:v>.13</c:v>
                </c:pt>
                <c:pt idx="10">
                  <c:v>.14</c:v>
                </c:pt>
                <c:pt idx="11">
                  <c:v>.15</c:v>
                </c:pt>
              </c:strCache>
            </c:strRef>
          </c:cat>
          <c:val>
            <c:numRef>
              <c:f>Plan1!$C$19:$N$19</c:f>
              <c:numCache>
                <c:formatCode>0.00</c:formatCode>
                <c:ptCount val="12"/>
                <c:pt idx="0">
                  <c:v>-0.4</c:v>
                </c:pt>
                <c:pt idx="1">
                  <c:v>6.4</c:v>
                </c:pt>
                <c:pt idx="2">
                  <c:v>3.7</c:v>
                </c:pt>
                <c:pt idx="3">
                  <c:v>-9.7000000000000011</c:v>
                </c:pt>
                <c:pt idx="4">
                  <c:v>-35</c:v>
                </c:pt>
                <c:pt idx="5">
                  <c:v>-29.6</c:v>
                </c:pt>
                <c:pt idx="6">
                  <c:v>-42.9</c:v>
                </c:pt>
                <c:pt idx="7">
                  <c:v>-47.7</c:v>
                </c:pt>
                <c:pt idx="8">
                  <c:v>-60</c:v>
                </c:pt>
                <c:pt idx="9">
                  <c:v>-80.3</c:v>
                </c:pt>
                <c:pt idx="10">
                  <c:v>-84.1</c:v>
                </c:pt>
                <c:pt idx="11">
                  <c:v>-55.48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8B-9449-9184-F2C1631DE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8974360"/>
        <c:axId val="2091091848"/>
      </c:barChart>
      <c:lineChart>
        <c:grouping val="standard"/>
        <c:varyColors val="0"/>
        <c:ser>
          <c:idx val="2"/>
          <c:order val="2"/>
          <c:tx>
            <c:v>Saldo Brasil</c:v>
          </c:tx>
          <c:spPr>
            <a:ln w="28575" cap="rnd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5.5555774278215099E-2"/>
                  <c:y val="-6.01851851851852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8B-9449-9184-F2C1631DECB8}"/>
                </c:ext>
              </c:extLst>
            </c:dLbl>
            <c:dLbl>
              <c:idx val="11"/>
              <c:layout>
                <c:manualLayout>
                  <c:x val="-8.3333333333332291E-3"/>
                  <c:y val="-4.62962962962963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8B-9449-9184-F2C1631DEC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Plan1!$C$20:$N$20</c:f>
              <c:numCache>
                <c:formatCode>0.00</c:formatCode>
                <c:ptCount val="12"/>
                <c:pt idx="0">
                  <c:v>33.799000000000007</c:v>
                </c:pt>
                <c:pt idx="1">
                  <c:v>44.91</c:v>
                </c:pt>
                <c:pt idx="2">
                  <c:v>46.465000000000003</c:v>
                </c:pt>
                <c:pt idx="3">
                  <c:v>40.000999999999998</c:v>
                </c:pt>
                <c:pt idx="4">
                  <c:v>24.99</c:v>
                </c:pt>
                <c:pt idx="5">
                  <c:v>25.29000000000001</c:v>
                </c:pt>
                <c:pt idx="6">
                  <c:v>20.149000000000001</c:v>
                </c:pt>
                <c:pt idx="7">
                  <c:v>29.769999999999989</c:v>
                </c:pt>
                <c:pt idx="8">
                  <c:v>19.403999999999989</c:v>
                </c:pt>
                <c:pt idx="9">
                  <c:v>2.6089999999999951</c:v>
                </c:pt>
                <c:pt idx="10">
                  <c:v>-3.96</c:v>
                </c:pt>
                <c:pt idx="11">
                  <c:v>19.690000000000001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B8B-9449-9184-F2C1631DE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8974360"/>
        <c:axId val="2091091848"/>
      </c:lineChart>
      <c:catAx>
        <c:axId val="2088974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2091091848"/>
        <c:crosses val="autoZero"/>
        <c:auto val="1"/>
        <c:lblAlgn val="ctr"/>
        <c:lblOffset val="100"/>
        <c:noMultiLvlLbl val="0"/>
      </c:catAx>
      <c:valAx>
        <c:axId val="20910918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crossAx val="2088974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9624015748031498E-2"/>
          <c:y val="2.2572178477690299E-2"/>
          <c:w val="0.30048709536307999"/>
          <c:h val="0.284771434820646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BR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/>
      </a:pPr>
      <a:endParaRPr lang="en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0.0762</cdr:x>
      <cdr:y>0.39316</cdr:y>
    </cdr:from>
    <cdr:to>
      <cdr:x>0.16178</cdr:x>
      <cdr:y>0.46724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9144A93-36D7-C642-8F84-E3C7DBD4F5B3}"/>
            </a:ext>
          </a:extLst>
        </cdr:cNvPr>
        <cdr:cNvSpPr txBox="1"/>
      </cdr:nvSpPr>
      <cdr:spPr>
        <a:xfrm xmlns:a="http://schemas.openxmlformats.org/drawingml/2006/main">
          <a:off x="874056" y="1855695"/>
          <a:ext cx="981636" cy="349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BR" sz="1800" dirty="0"/>
            <a:t>12,03%</a:t>
          </a:r>
        </a:p>
      </cdr:txBody>
    </cdr:sp>
  </cdr:relSizeAnchor>
  <cdr:relSizeAnchor xmlns:cdr="http://schemas.openxmlformats.org/drawingml/2006/chartDrawing">
    <cdr:from>
      <cdr:x>0.17207</cdr:x>
      <cdr:y>0.38177</cdr:y>
    </cdr:from>
    <cdr:to>
      <cdr:x>0.25205</cdr:x>
      <cdr:y>0.45584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8F6287D-D67A-F346-B134-E189E1B29B8C}"/>
            </a:ext>
          </a:extLst>
        </cdr:cNvPr>
        <cdr:cNvSpPr txBox="1"/>
      </cdr:nvSpPr>
      <cdr:spPr>
        <a:xfrm xmlns:a="http://schemas.openxmlformats.org/drawingml/2006/main">
          <a:off x="1973728" y="1801907"/>
          <a:ext cx="917388" cy="349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BR" sz="1800" dirty="0"/>
            <a:t>12,17%</a:t>
          </a:r>
        </a:p>
      </cdr:txBody>
    </cdr:sp>
  </cdr:relSizeAnchor>
  <cdr:relSizeAnchor xmlns:cdr="http://schemas.openxmlformats.org/drawingml/2006/chartDrawing">
    <cdr:from>
      <cdr:x>0.25765</cdr:x>
      <cdr:y>0.33333</cdr:y>
    </cdr:from>
    <cdr:to>
      <cdr:x>0.34323</cdr:x>
      <cdr:y>0.40741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C505D57-797F-874E-90DE-AAA87248075E}"/>
            </a:ext>
          </a:extLst>
        </cdr:cNvPr>
        <cdr:cNvSpPr txBox="1"/>
      </cdr:nvSpPr>
      <cdr:spPr>
        <a:xfrm xmlns:a="http://schemas.openxmlformats.org/drawingml/2006/main">
          <a:off x="2955362" y="1573306"/>
          <a:ext cx="981636" cy="349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BR" sz="1800" dirty="0"/>
            <a:t>13,27%</a:t>
          </a:r>
        </a:p>
      </cdr:txBody>
    </cdr:sp>
  </cdr:relSizeAnchor>
  <cdr:relSizeAnchor xmlns:cdr="http://schemas.openxmlformats.org/drawingml/2006/chartDrawing">
    <cdr:from>
      <cdr:x>0.35118</cdr:x>
      <cdr:y>0.31909</cdr:y>
    </cdr:from>
    <cdr:to>
      <cdr:x>0.43676</cdr:x>
      <cdr:y>0.39316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51CDAF28-6266-2D41-85DC-B046BE67B8B7}"/>
            </a:ext>
          </a:extLst>
        </cdr:cNvPr>
        <cdr:cNvSpPr txBox="1"/>
      </cdr:nvSpPr>
      <cdr:spPr>
        <a:xfrm xmlns:a="http://schemas.openxmlformats.org/drawingml/2006/main">
          <a:off x="4028139" y="1506071"/>
          <a:ext cx="981636" cy="349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BR" sz="1800" dirty="0"/>
            <a:t>13,96%</a:t>
          </a:r>
        </a:p>
      </cdr:txBody>
    </cdr:sp>
  </cdr:relSizeAnchor>
  <cdr:relSizeAnchor xmlns:cdr="http://schemas.openxmlformats.org/drawingml/2006/chartDrawing">
    <cdr:from>
      <cdr:x>0.44379</cdr:x>
      <cdr:y>0.31909</cdr:y>
    </cdr:from>
    <cdr:to>
      <cdr:x>0.52937</cdr:x>
      <cdr:y>0.39316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51CDAF28-6266-2D41-85DC-B046BE67B8B7}"/>
            </a:ext>
          </a:extLst>
        </cdr:cNvPr>
        <cdr:cNvSpPr txBox="1"/>
      </cdr:nvSpPr>
      <cdr:spPr>
        <a:xfrm xmlns:a="http://schemas.openxmlformats.org/drawingml/2006/main">
          <a:off x="5090456" y="1506071"/>
          <a:ext cx="981636" cy="349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BR" sz="1800" dirty="0"/>
            <a:t>13,91%</a:t>
          </a:r>
        </a:p>
      </cdr:txBody>
    </cdr:sp>
  </cdr:relSizeAnchor>
  <cdr:relSizeAnchor xmlns:cdr="http://schemas.openxmlformats.org/drawingml/2006/chartDrawing">
    <cdr:from>
      <cdr:x>0.53732</cdr:x>
      <cdr:y>0.28427</cdr:y>
    </cdr:from>
    <cdr:to>
      <cdr:x>0.6229</cdr:x>
      <cdr:y>0.35834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654F28CF-9207-9743-81D5-2D686EE9B637}"/>
            </a:ext>
          </a:extLst>
        </cdr:cNvPr>
        <cdr:cNvSpPr txBox="1"/>
      </cdr:nvSpPr>
      <cdr:spPr>
        <a:xfrm xmlns:a="http://schemas.openxmlformats.org/drawingml/2006/main">
          <a:off x="6163232" y="1341718"/>
          <a:ext cx="981636" cy="349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BR" sz="1800" dirty="0"/>
            <a:t>14,77%</a:t>
          </a:r>
        </a:p>
      </cdr:txBody>
    </cdr:sp>
  </cdr:relSizeAnchor>
  <cdr:relSizeAnchor xmlns:cdr="http://schemas.openxmlformats.org/drawingml/2006/chartDrawing">
    <cdr:from>
      <cdr:x>0.62733</cdr:x>
      <cdr:y>0.25514</cdr:y>
    </cdr:from>
    <cdr:to>
      <cdr:x>0.71291</cdr:x>
      <cdr:y>0.32922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CD6845FF-2CAA-E647-A607-64C8ABE56DE2}"/>
            </a:ext>
          </a:extLst>
        </cdr:cNvPr>
        <cdr:cNvSpPr txBox="1"/>
      </cdr:nvSpPr>
      <cdr:spPr>
        <a:xfrm xmlns:a="http://schemas.openxmlformats.org/drawingml/2006/main">
          <a:off x="7195667" y="1204259"/>
          <a:ext cx="981636" cy="349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BR" sz="1800" dirty="0"/>
            <a:t>15,84%</a:t>
          </a:r>
        </a:p>
      </cdr:txBody>
    </cdr:sp>
  </cdr:relSizeAnchor>
  <cdr:relSizeAnchor xmlns:cdr="http://schemas.openxmlformats.org/drawingml/2006/chartDrawing">
    <cdr:from>
      <cdr:x>0.71616</cdr:x>
      <cdr:y>0.17474</cdr:y>
    </cdr:from>
    <cdr:to>
      <cdr:x>0.80175</cdr:x>
      <cdr:y>0.24881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275FE937-63C6-DB42-8148-5D7B596CCC57}"/>
            </a:ext>
          </a:extLst>
        </cdr:cNvPr>
        <cdr:cNvSpPr txBox="1"/>
      </cdr:nvSpPr>
      <cdr:spPr>
        <a:xfrm xmlns:a="http://schemas.openxmlformats.org/drawingml/2006/main">
          <a:off x="8214655" y="824753"/>
          <a:ext cx="981636" cy="349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BR" sz="1800" dirty="0"/>
            <a:t>18,36%</a:t>
          </a:r>
        </a:p>
      </cdr:txBody>
    </cdr:sp>
  </cdr:relSizeAnchor>
  <cdr:relSizeAnchor xmlns:cdr="http://schemas.openxmlformats.org/drawingml/2006/chartDrawing">
    <cdr:from>
      <cdr:x>0.80852</cdr:x>
      <cdr:y>0.0573</cdr:y>
    </cdr:from>
    <cdr:to>
      <cdr:x>0.8941</cdr:x>
      <cdr:y>0.13137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18A29FCC-0136-C145-A234-CD5A84BEBBAC}"/>
            </a:ext>
          </a:extLst>
        </cdr:cNvPr>
        <cdr:cNvSpPr txBox="1"/>
      </cdr:nvSpPr>
      <cdr:spPr>
        <a:xfrm xmlns:a="http://schemas.openxmlformats.org/drawingml/2006/main">
          <a:off x="9273985" y="270436"/>
          <a:ext cx="981636" cy="349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BR" sz="1800" dirty="0"/>
            <a:t>22,03%</a:t>
          </a:r>
        </a:p>
      </cdr:txBody>
    </cdr:sp>
  </cdr:relSizeAnchor>
  <cdr:relSizeAnchor xmlns:cdr="http://schemas.openxmlformats.org/drawingml/2006/chartDrawing">
    <cdr:from>
      <cdr:x>0.90439</cdr:x>
      <cdr:y>0.06806</cdr:y>
    </cdr:from>
    <cdr:to>
      <cdr:x>0.98997</cdr:x>
      <cdr:y>0.14213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2008A935-8A09-494F-BC8B-D2507CD0E977}"/>
            </a:ext>
          </a:extLst>
        </cdr:cNvPr>
        <cdr:cNvSpPr txBox="1"/>
      </cdr:nvSpPr>
      <cdr:spPr>
        <a:xfrm xmlns:a="http://schemas.openxmlformats.org/drawingml/2006/main">
          <a:off x="10373655" y="321236"/>
          <a:ext cx="981636" cy="349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BR" sz="1800" dirty="0"/>
            <a:t>21,65%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0B2D-9299-1D4F-8E69-C68854387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2C10A8-AC58-A44E-9688-4661B572B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3FC75-ABD6-FC45-A527-8DF2E8242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BCC6-F913-1F49-B819-5F94E0FEDF2E}" type="datetimeFigureOut">
              <a:rPr lang="en-BR" smtClean="0"/>
              <a:t>19/02/20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C42F8-C950-F648-A08C-CD6B039D0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2FE86-A0A4-834C-B276-C0AD8020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41243-406E-6246-9CF5-A78E22F0E6A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69744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AB4F9-AA50-624B-A438-DFA05FFE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B3227-936D-A74C-928F-FD3096F2C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AE645-2838-3841-BCBC-A11F88CA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BCC6-F913-1F49-B819-5F94E0FEDF2E}" type="datetimeFigureOut">
              <a:rPr lang="en-BR" smtClean="0"/>
              <a:t>19/02/20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64FBC-7626-6244-970E-E1C22D048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C4D69-BC1A-3D4F-A004-8991D635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41243-406E-6246-9CF5-A78E22F0E6A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13538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9FBA4E-BE4B-144C-9EF3-51E41EBBF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070B9-7DDF-8A4C-BA2E-E2DCF8BDF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6EDF1-E389-3B4F-AE9B-7D8C507D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BCC6-F913-1F49-B819-5F94E0FEDF2E}" type="datetimeFigureOut">
              <a:rPr lang="en-BR" smtClean="0"/>
              <a:t>19/02/20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9E65E-448E-7E41-AE1E-350C5B9A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0BCAD-8525-094D-A5DB-95E696CB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41243-406E-6246-9CF5-A78E22F0E6A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632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F677E-49E8-4740-B851-08049B73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B6C8-63E3-E847-94E7-CBCC50214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2256C-6817-C64A-AE18-1CF56FFF0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BCC6-F913-1F49-B819-5F94E0FEDF2E}" type="datetimeFigureOut">
              <a:rPr lang="en-BR" smtClean="0"/>
              <a:t>19/02/20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26BEE-BB18-EF4C-B3E9-E6AF3C55D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2E13A-40CD-5B44-A6B6-55785D72D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41243-406E-6246-9CF5-A78E22F0E6A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45333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BC0FF-57DF-3744-BE95-18EEB632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5F12E-087B-6741-B778-D0765107A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49961-7E12-3845-9B77-FDFB87C78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BCC6-F913-1F49-B819-5F94E0FEDF2E}" type="datetimeFigureOut">
              <a:rPr lang="en-BR" smtClean="0"/>
              <a:t>19/02/20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96B7B-8F00-904B-8CD7-08D81021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96238-0790-0C4E-A9EF-2873284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41243-406E-6246-9CF5-A78E22F0E6A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05838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5F88B-7844-0247-9502-A87292818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B8FCF-BC8B-E445-A38F-BC8BC505C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27087-FB15-014D-AF23-480A62BBC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4B18E-91A1-C14A-9027-414A23891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BCC6-F913-1F49-B819-5F94E0FEDF2E}" type="datetimeFigureOut">
              <a:rPr lang="en-BR" smtClean="0"/>
              <a:t>19/02/20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4ED1C-C7B7-8044-8A99-88BCFE8F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A51CD-6C91-D749-A3AC-47648E33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41243-406E-6246-9CF5-A78E22F0E6A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94487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62542-3656-FA45-8BE1-572FE260E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97236-67D8-3145-89E8-035BFA8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CCE38-18A5-C848-BA96-1525555EC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ABFF83-2C4B-7B44-8EA0-B2182688A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E59C09-C309-3249-91EE-875F51CB1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D218AF-3E50-DC45-AE46-145AB7DF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BCC6-F913-1F49-B819-5F94E0FEDF2E}" type="datetimeFigureOut">
              <a:rPr lang="en-BR" smtClean="0"/>
              <a:t>19/02/20</a:t>
            </a:fld>
            <a:endParaRPr lang="en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7DDA20-BF6F-694A-8381-BD48262B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AB5E7E-7B23-644E-89C3-4054E760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41243-406E-6246-9CF5-A78E22F0E6A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40169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5BA1-96F9-A84B-B86D-C48DC5A5E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E2C6B5-1BA7-FD46-B9E4-DEB39936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BCC6-F913-1F49-B819-5F94E0FEDF2E}" type="datetimeFigureOut">
              <a:rPr lang="en-BR" smtClean="0"/>
              <a:t>19/02/20</a:t>
            </a:fld>
            <a:endParaRPr lang="en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CA63BD-7CA6-EE40-B33F-63C0CCA2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240AB-5B8F-8049-AA27-4B2D10D3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41243-406E-6246-9CF5-A78E22F0E6A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43524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35476A-3E94-C546-8047-7574F023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BCC6-F913-1F49-B819-5F94E0FEDF2E}" type="datetimeFigureOut">
              <a:rPr lang="en-BR" smtClean="0"/>
              <a:t>19/02/20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594845-BF39-0242-BF1A-007F10239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7096C-E7E3-6D49-95B5-70F88B29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41243-406E-6246-9CF5-A78E22F0E6A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04598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43CCF-877B-9A42-8E85-05F1389FB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23E5F-5BBB-F248-830D-4DD1446D9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CCE05-EE65-CE45-932D-5B5D76E79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57E94-AF53-FB4E-AACA-2180B9C9C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BCC6-F913-1F49-B819-5F94E0FEDF2E}" type="datetimeFigureOut">
              <a:rPr lang="en-BR" smtClean="0"/>
              <a:t>19/02/20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5B01B-5933-074F-9D8A-865AAD14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C618F-DB7B-B844-BD24-7590D5163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41243-406E-6246-9CF5-A78E22F0E6A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61604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18DD0-687A-3948-945F-2DF1139C3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E51852-A365-DC45-9B68-AC27560DAC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DCC69-5335-B54C-9482-B8C20F5D3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C8144-69FA-B046-8613-93384AD4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BCC6-F913-1F49-B819-5F94E0FEDF2E}" type="datetimeFigureOut">
              <a:rPr lang="en-BR" smtClean="0"/>
              <a:t>19/02/20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E8987-C8E0-8647-B556-AC36CCEC3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522F0-2B1C-9144-A5FD-D7C8B3A2E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41243-406E-6246-9CF5-A78E22F0E6A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52646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68567E-03AB-9E48-ADDF-F81E64E37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42199-AD38-C64E-B534-7F9006632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0C8E8-74D1-214D-AB32-EDB0E416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EBCC6-F913-1F49-B819-5F94E0FEDF2E}" type="datetimeFigureOut">
              <a:rPr lang="en-BR" smtClean="0"/>
              <a:t>19/02/20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125B8-7B36-7640-AA90-B2E7CEF70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7C263-062E-6040-B501-9E7050002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41243-406E-6246-9CF5-A78E22F0E6A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09604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D2CE6164-CAFD-784E-A27C-184081A2B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76211"/>
            <a:ext cx="1116105" cy="16071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24ADA6-2112-F340-8534-4BC6B49E8A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Agronegócio</a:t>
            </a:r>
            <a:r>
              <a:rPr lang="en-US" b="1" dirty="0"/>
              <a:t> </a:t>
            </a:r>
            <a:r>
              <a:rPr lang="en-US" b="1" dirty="0" err="1"/>
              <a:t>Brasileiro</a:t>
            </a:r>
            <a:endParaRPr lang="en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4F6546-B6BA-814E-87DA-7792FB1E60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pPr algn="r"/>
            <a:r>
              <a:rPr lang="en-BR" dirty="0"/>
              <a:t>Lourival Carmo Monaco Neto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FF7F0B0-5859-1541-A77E-FBB646FDB5CB}"/>
              </a:ext>
            </a:extLst>
          </p:cNvPr>
          <p:cNvSpPr txBox="1">
            <a:spLocks/>
          </p:cNvSpPr>
          <p:nvPr/>
        </p:nvSpPr>
        <p:spPr>
          <a:xfrm>
            <a:off x="1524000" y="6186488"/>
            <a:ext cx="9144000" cy="495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R" dirty="0"/>
              <a:t>Fevereiro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8E7D77-D5C4-BA48-9347-61D8A19AC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869" y="176211"/>
            <a:ext cx="1116106" cy="165576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05305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4F6546-B6BA-814E-87DA-7792FB1E6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4" y="1549775"/>
            <a:ext cx="11791949" cy="5132012"/>
          </a:xfrm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pt-BR" sz="3200" b="1" dirty="0"/>
              <a:t>Agronegócio (agribusiness):</a:t>
            </a:r>
          </a:p>
          <a:p>
            <a:pPr algn="just"/>
            <a:endParaRPr lang="pt-BR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dirty="0"/>
              <a:t>	É um sistema integrado; uma cadeia de negócios, pesquisa, estudos, ciência, tecnologia, etc., desde a origem vegetal/animal até produtos finais com valor agregado, no setor de alimentos, fibras, energia, têxtil, bebidas, couro e outros.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dirty="0"/>
              <a:t>	Na década de 50, os professores Ray Goldberg e John Davis, da Universidade de Harvard, constataram que “as atividades rurais e aquelas ligadas a elas não poderiam viver isoladas”. Utilizando fundamentos de teoria econômica sobre as cadeias integradas, construíram uma metodologia para estudo da  cadeia agro alimentar e cunharam o termo agribusiness, que sintetizava sua nova visão.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BR" sz="4800" b="1" dirty="0"/>
              <a:t>Definição de Agronegócio</a:t>
            </a:r>
          </a:p>
        </p:txBody>
      </p:sp>
    </p:spTree>
    <p:extLst>
      <p:ext uri="{BB962C8B-B14F-4D97-AF65-F5344CB8AC3E}">
        <p14:creationId xmlns:p14="http://schemas.microsoft.com/office/powerpoint/2010/main" val="989250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4F6546-B6BA-814E-87DA-7792FB1E6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4" y="1549775"/>
            <a:ext cx="11791949" cy="5132012"/>
          </a:xfrm>
        </p:spPr>
        <p:txBody>
          <a:bodyPr anchor="ctr">
            <a:normAutofit/>
          </a:bodyPr>
          <a:lstStyle/>
          <a:p>
            <a:pPr algn="just"/>
            <a:r>
              <a:rPr lang="pt-BR" sz="3200" dirty="0"/>
              <a:t>Foi estudando as transformações e a reestruturação da agricultura que os dois economistas norte americanos cunharam este termo em 1957, que pela definição diz-se que </a:t>
            </a:r>
            <a:r>
              <a:rPr lang="pt-BR" sz="3200" b="1" dirty="0"/>
              <a:t>é a soma total das operações de produção e distribuição de suprimentos agrícolas; as operações de produção nas unidades agrícolas; e o armazenamento, processamento e distribuição dos produtos agrícolas e itens produzidos com eles.</a:t>
            </a:r>
            <a:endParaRPr lang="pt-BR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BR" sz="4800" b="1" dirty="0"/>
              <a:t>Definição de Agronegócio</a:t>
            </a:r>
          </a:p>
        </p:txBody>
      </p:sp>
    </p:spTree>
    <p:extLst>
      <p:ext uri="{BB962C8B-B14F-4D97-AF65-F5344CB8AC3E}">
        <p14:creationId xmlns:p14="http://schemas.microsoft.com/office/powerpoint/2010/main" val="4056917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BR" sz="4800" b="1" dirty="0"/>
              <a:t>Rede da Empresa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0C43D7-9C84-A147-B1F2-842995032CBA}"/>
              </a:ext>
            </a:extLst>
          </p:cNvPr>
          <p:cNvGrpSpPr/>
          <p:nvPr/>
        </p:nvGrpSpPr>
        <p:grpSpPr>
          <a:xfrm>
            <a:off x="1893795" y="1089201"/>
            <a:ext cx="8404411" cy="5541915"/>
            <a:chOff x="1721224" y="1411940"/>
            <a:chExt cx="7914971" cy="5219176"/>
          </a:xfrm>
        </p:grpSpPr>
        <p:pic>
          <p:nvPicPr>
            <p:cNvPr id="6" name="Content Placeholder 6">
              <a:extLst>
                <a:ext uri="{FF2B5EF4-FFF2-40B4-BE49-F238E27FC236}">
                  <a16:creationId xmlns:a16="http://schemas.microsoft.com/office/drawing/2014/main" id="{1F547473-D5E2-7047-9B0F-EAB0D3C1D3B5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1224" y="1785283"/>
              <a:ext cx="7914971" cy="484583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E819282-51DF-5F4F-9FE0-A1CC4B98B0C2}"/>
                </a:ext>
              </a:extLst>
            </p:cNvPr>
            <p:cNvCxnSpPr>
              <a:cxnSpLocks/>
            </p:cNvCxnSpPr>
            <p:nvPr/>
          </p:nvCxnSpPr>
          <p:spPr>
            <a:xfrm>
              <a:off x="1882588" y="1690688"/>
              <a:ext cx="755724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472CB2-D1BD-F146-8118-F52B4F569DD8}"/>
                </a:ext>
              </a:extLst>
            </p:cNvPr>
            <p:cNvSpPr txBox="1"/>
            <p:nvPr/>
          </p:nvSpPr>
          <p:spPr>
            <a:xfrm>
              <a:off x="4007227" y="1411940"/>
              <a:ext cx="303903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Fluxo</a:t>
              </a:r>
              <a:r>
                <a:rPr lang="en-US" sz="1400" dirty="0"/>
                <a:t> de </a:t>
              </a:r>
              <a:r>
                <a:rPr lang="en-US" sz="1400" dirty="0" err="1"/>
                <a:t>informações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5251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7">
            <a:extLst>
              <a:ext uri="{FF2B5EF4-FFF2-40B4-BE49-F238E27FC236}">
                <a16:creationId xmlns:a16="http://schemas.microsoft.com/office/drawing/2014/main" id="{5EA5BB66-1241-BD48-9806-5A31338FE9B5}"/>
              </a:ext>
            </a:extLst>
          </p:cNvPr>
          <p:cNvSpPr txBox="1">
            <a:spLocks/>
          </p:cNvSpPr>
          <p:nvPr/>
        </p:nvSpPr>
        <p:spPr>
          <a:xfrm>
            <a:off x="200025" y="176211"/>
            <a:ext cx="11791950" cy="1208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 err="1"/>
              <a:t>Creating</a:t>
            </a:r>
            <a:r>
              <a:rPr lang="pt-BR" sz="4800" b="1" dirty="0"/>
              <a:t> </a:t>
            </a:r>
            <a:r>
              <a:rPr lang="pt-BR" sz="4800" b="1" dirty="0" err="1"/>
              <a:t>value</a:t>
            </a:r>
            <a:r>
              <a:rPr lang="pt-BR" sz="4800" b="1" dirty="0"/>
              <a:t> </a:t>
            </a:r>
            <a:r>
              <a:rPr lang="pt-BR" sz="4800" b="1" dirty="0" err="1"/>
              <a:t>and</a:t>
            </a:r>
            <a:r>
              <a:rPr lang="pt-BR" sz="4800" b="1" dirty="0"/>
              <a:t> </a:t>
            </a:r>
            <a:r>
              <a:rPr lang="pt-BR" sz="4800" b="1" dirty="0" err="1"/>
              <a:t>building</a:t>
            </a:r>
            <a:r>
              <a:rPr lang="pt-BR" sz="4800" b="1" dirty="0"/>
              <a:t> </a:t>
            </a:r>
            <a:r>
              <a:rPr lang="pt-BR" sz="4800" b="1" dirty="0" err="1"/>
              <a:t>margins</a:t>
            </a:r>
            <a:endParaRPr lang="pt-BR" sz="4800" b="1" dirty="0"/>
          </a:p>
        </p:txBody>
      </p:sp>
      <p:sp>
        <p:nvSpPr>
          <p:cNvPr id="5" name="CaixaDeTexto 12">
            <a:extLst>
              <a:ext uri="{FF2B5EF4-FFF2-40B4-BE49-F238E27FC236}">
                <a16:creationId xmlns:a16="http://schemas.microsoft.com/office/drawing/2014/main" id="{CB7F8151-7A87-304A-8895-A2410F532005}"/>
              </a:ext>
            </a:extLst>
          </p:cNvPr>
          <p:cNvSpPr txBox="1"/>
          <p:nvPr/>
        </p:nvSpPr>
        <p:spPr>
          <a:xfrm>
            <a:off x="190500" y="6240561"/>
            <a:ext cx="89569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50" b="1" dirty="0"/>
          </a:p>
          <a:p>
            <a:r>
              <a:rPr lang="pt-BR" sz="1050" dirty="0" err="1"/>
              <a:t>Source</a:t>
            </a:r>
            <a:r>
              <a:rPr lang="pt-BR" sz="1050" dirty="0"/>
              <a:t>: Dr. Marcos Fava Neves, 2019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0F1D19-5CDF-D34C-A0C3-FF33ADB2C117}"/>
              </a:ext>
            </a:extLst>
          </p:cNvPr>
          <p:cNvGrpSpPr/>
          <p:nvPr/>
        </p:nvGrpSpPr>
        <p:grpSpPr>
          <a:xfrm>
            <a:off x="150062" y="1403735"/>
            <a:ext cx="11682302" cy="4707996"/>
            <a:chOff x="-212814" y="566113"/>
            <a:chExt cx="9367574" cy="3775154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6858A3B-6546-154D-A762-D37BDB4E67D7}"/>
                </a:ext>
              </a:extLst>
            </p:cNvPr>
            <p:cNvCxnSpPr/>
            <p:nvPr/>
          </p:nvCxnSpPr>
          <p:spPr bwMode="auto">
            <a:xfrm>
              <a:off x="899233" y="3965904"/>
              <a:ext cx="8162692" cy="0"/>
            </a:xfrm>
            <a:prstGeom prst="straightConnector1">
              <a:avLst/>
            </a:prstGeom>
            <a:noFill/>
            <a:ln w="1714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8" name="Group 16">
              <a:extLst>
                <a:ext uri="{FF2B5EF4-FFF2-40B4-BE49-F238E27FC236}">
                  <a16:creationId xmlns:a16="http://schemas.microsoft.com/office/drawing/2014/main" id="{A4F87559-F0DF-5A4B-A3C9-0ADF110971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50104" y="1994524"/>
              <a:ext cx="1026114" cy="1248495"/>
              <a:chOff x="4168860" y="2236954"/>
              <a:chExt cx="1097280" cy="1894514"/>
            </a:xfrm>
          </p:grpSpPr>
          <p:grpSp>
            <p:nvGrpSpPr>
              <p:cNvPr id="78" name="Group 20">
                <a:extLst>
                  <a:ext uri="{FF2B5EF4-FFF2-40B4-BE49-F238E27FC236}">
                    <a16:creationId xmlns:a16="http://schemas.microsoft.com/office/drawing/2014/main" id="{1E325A12-BFE3-7B4A-BAB1-A2C47011A28D}"/>
                  </a:ext>
                </a:extLst>
              </p:cNvPr>
              <p:cNvGrpSpPr/>
              <p:nvPr/>
            </p:nvGrpSpPr>
            <p:grpSpPr>
              <a:xfrm>
                <a:off x="4168860" y="2236954"/>
                <a:ext cx="1097280" cy="1894514"/>
                <a:chOff x="1810502" y="300291"/>
                <a:chExt cx="1041570" cy="520785"/>
              </a:xfrm>
              <a:solidFill>
                <a:srgbClr val="4BACC6">
                  <a:lumMod val="75000"/>
                </a:srgbClr>
              </a:solidFill>
            </p:grpSpPr>
            <p:sp>
              <p:nvSpPr>
                <p:cNvPr id="80" name="Rounded Rectangle 79">
                  <a:extLst>
                    <a:ext uri="{FF2B5EF4-FFF2-40B4-BE49-F238E27FC236}">
                      <a16:creationId xmlns:a16="http://schemas.microsoft.com/office/drawing/2014/main" id="{620BC34D-99A3-4242-99E1-D4D7C71641EC}"/>
                    </a:ext>
                  </a:extLst>
                </p:cNvPr>
                <p:cNvSpPr/>
                <p:nvPr/>
              </p:nvSpPr>
              <p:spPr>
                <a:xfrm>
                  <a:off x="1810502" y="300291"/>
                  <a:ext cx="1041570" cy="520785"/>
                </a:xfrm>
                <a:prstGeom prst="roundRect">
                  <a:avLst>
                    <a:gd name="adj" fmla="val 10000"/>
                  </a:avLst>
                </a:prstGeom>
                <a:grpFill/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sp>
            <p:sp>
              <p:nvSpPr>
                <p:cNvPr id="81" name="Rounded Rectangle 4">
                  <a:extLst>
                    <a:ext uri="{FF2B5EF4-FFF2-40B4-BE49-F238E27FC236}">
                      <a16:creationId xmlns:a16="http://schemas.microsoft.com/office/drawing/2014/main" id="{1CDDCFB8-A72A-DC4F-BB57-F7917A259364}"/>
                    </a:ext>
                  </a:extLst>
                </p:cNvPr>
                <p:cNvSpPr/>
                <p:nvPr/>
              </p:nvSpPr>
              <p:spPr>
                <a:xfrm>
                  <a:off x="1825754" y="315142"/>
                  <a:ext cx="1011064" cy="49027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lIns="10160" tIns="91440" rIns="10160" bIns="10160" spcCol="1270" anchorCtr="1"/>
                <a:lstStyle/>
                <a:p>
                  <a:pPr marL="0" marR="0" lvl="0" indent="0" algn="ctr" defTabSz="478673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bg-BG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cs typeface="Calibri" pitchFamily="34" charset="0"/>
                    </a:rPr>
                    <a:t>FINAL CONSUMERS</a:t>
                  </a:r>
                  <a:endPara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cs typeface="Calibri" pitchFamily="34" charset="0"/>
                  </a:endParaRPr>
                </a:p>
              </p:txBody>
            </p:sp>
          </p:grp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3F15A024-3145-CC4F-87A1-C994E84335E4}"/>
                  </a:ext>
                </a:extLst>
              </p:cNvPr>
              <p:cNvSpPr/>
              <p:nvPr/>
            </p:nvSpPr>
            <p:spPr bwMode="auto">
              <a:xfrm>
                <a:off x="4214911" y="2858938"/>
                <a:ext cx="1005177" cy="1236036"/>
              </a:xfrm>
              <a:prstGeom prst="roundRect">
                <a:avLst/>
              </a:prstGeom>
              <a:noFill/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06" tIns="41029" rIns="8206" bIns="4102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05FF09FF-D58B-C247-AAB3-265B4C0E23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223" y="2149045"/>
              <a:ext cx="1026114" cy="1158668"/>
              <a:chOff x="342923" y="2211970"/>
              <a:chExt cx="1097280" cy="1907291"/>
            </a:xfrm>
          </p:grpSpPr>
          <p:grpSp>
            <p:nvGrpSpPr>
              <p:cNvPr id="74" name="Group 2">
                <a:extLst>
                  <a:ext uri="{FF2B5EF4-FFF2-40B4-BE49-F238E27FC236}">
                    <a16:creationId xmlns:a16="http://schemas.microsoft.com/office/drawing/2014/main" id="{962A8151-ECCA-3D40-B97A-AFC52F195BC1}"/>
                  </a:ext>
                </a:extLst>
              </p:cNvPr>
              <p:cNvGrpSpPr/>
              <p:nvPr/>
            </p:nvGrpSpPr>
            <p:grpSpPr>
              <a:xfrm>
                <a:off x="342923" y="2211970"/>
                <a:ext cx="1097280" cy="1907291"/>
                <a:chOff x="1810502" y="300291"/>
                <a:chExt cx="1041570" cy="520785"/>
              </a:xfrm>
              <a:solidFill>
                <a:srgbClr val="44546A">
                  <a:lumMod val="60000"/>
                  <a:lumOff val="40000"/>
                </a:srgbClr>
              </a:solidFill>
            </p:grpSpPr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DA8DE375-B593-8E40-99A2-460DD6C7717D}"/>
                    </a:ext>
                  </a:extLst>
                </p:cNvPr>
                <p:cNvSpPr/>
                <p:nvPr/>
              </p:nvSpPr>
              <p:spPr>
                <a:xfrm>
                  <a:off x="1810502" y="300291"/>
                  <a:ext cx="1041570" cy="520785"/>
                </a:xfrm>
                <a:prstGeom prst="roundRect">
                  <a:avLst>
                    <a:gd name="adj" fmla="val 10000"/>
                  </a:avLst>
                </a:prstGeom>
                <a:grpFill/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</p:sp>
            <p:sp>
              <p:nvSpPr>
                <p:cNvPr id="77" name="Rounded Rectangle 4">
                  <a:extLst>
                    <a:ext uri="{FF2B5EF4-FFF2-40B4-BE49-F238E27FC236}">
                      <a16:creationId xmlns:a16="http://schemas.microsoft.com/office/drawing/2014/main" id="{D33632CE-0678-5A47-B180-79779D26E8B7}"/>
                    </a:ext>
                  </a:extLst>
                </p:cNvPr>
                <p:cNvSpPr/>
                <p:nvPr/>
              </p:nvSpPr>
              <p:spPr>
                <a:xfrm>
                  <a:off x="1825755" y="305907"/>
                  <a:ext cx="1011064" cy="49027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lIns="10160" tIns="91440" rIns="10160" bIns="10160" spcCol="1270" anchorCtr="1"/>
                <a:lstStyle/>
                <a:p>
                  <a:pPr marL="0" marR="0" lvl="0" indent="0" algn="ctr" defTabSz="478673" eaLnBrk="1" fontAlgn="t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bg-BG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cs typeface="Calibri" pitchFamily="34" charset="0"/>
                    </a:rPr>
                    <a:t>INPUT </a:t>
                  </a:r>
                </a:p>
                <a:p>
                  <a:pPr marL="0" marR="0" lvl="0" indent="0" algn="ctr" defTabSz="478673" eaLnBrk="1" fontAlgn="t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bg-BG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cs typeface="Calibri" pitchFamily="34" charset="0"/>
                    </a:rPr>
                    <a:t>SUPPLIERS</a:t>
                  </a:r>
                  <a:endPara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Calibri" pitchFamily="34" charset="0"/>
                  </a:endParaRPr>
                </a:p>
              </p:txBody>
            </p:sp>
          </p:grpSp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EC0E5FFC-7EBA-764D-A702-C45901C721D6}"/>
                  </a:ext>
                </a:extLst>
              </p:cNvPr>
              <p:cNvSpPr/>
              <p:nvPr/>
            </p:nvSpPr>
            <p:spPr bwMode="auto">
              <a:xfrm>
                <a:off x="388974" y="2854610"/>
                <a:ext cx="1005177" cy="1231329"/>
              </a:xfrm>
              <a:prstGeom prst="roundRect">
                <a:avLst/>
              </a:prstGeom>
              <a:noFill/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06" tIns="0" rIns="8206" bIns="41029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cs typeface="Times New Roman" pitchFamily="18" charset="0"/>
                </a:endParaRPr>
              </a:p>
            </p:txBody>
          </p:sp>
        </p:grpSp>
        <p:grpSp>
          <p:nvGrpSpPr>
            <p:cNvPr id="10" name="Group 14">
              <a:extLst>
                <a:ext uri="{FF2B5EF4-FFF2-40B4-BE49-F238E27FC236}">
                  <a16:creationId xmlns:a16="http://schemas.microsoft.com/office/drawing/2014/main" id="{29089B41-309F-994F-B506-33244122F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9354" y="1685899"/>
              <a:ext cx="972108" cy="1005658"/>
              <a:chOff x="1594146" y="2208690"/>
              <a:chExt cx="1097280" cy="1910569"/>
            </a:xfrm>
          </p:grpSpPr>
          <p:grpSp>
            <p:nvGrpSpPr>
              <p:cNvPr id="70" name="Group 7">
                <a:extLst>
                  <a:ext uri="{FF2B5EF4-FFF2-40B4-BE49-F238E27FC236}">
                    <a16:creationId xmlns:a16="http://schemas.microsoft.com/office/drawing/2014/main" id="{B9E9CEBE-9B2D-D848-BCB3-3C4070403A84}"/>
                  </a:ext>
                </a:extLst>
              </p:cNvPr>
              <p:cNvGrpSpPr/>
              <p:nvPr/>
            </p:nvGrpSpPr>
            <p:grpSpPr>
              <a:xfrm>
                <a:off x="1594146" y="2208690"/>
                <a:ext cx="1097280" cy="1910569"/>
                <a:chOff x="1810502" y="300291"/>
                <a:chExt cx="1041570" cy="520785"/>
              </a:xfrm>
              <a:solidFill>
                <a:srgbClr val="ED7D31">
                  <a:lumMod val="75000"/>
                </a:srgbClr>
              </a:solidFill>
            </p:grpSpPr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0A396B48-A497-BD4E-8555-F8199F9DDA80}"/>
                    </a:ext>
                  </a:extLst>
                </p:cNvPr>
                <p:cNvSpPr/>
                <p:nvPr/>
              </p:nvSpPr>
              <p:spPr>
                <a:xfrm>
                  <a:off x="1810502" y="300291"/>
                  <a:ext cx="1041570" cy="520785"/>
                </a:xfrm>
                <a:prstGeom prst="roundRect">
                  <a:avLst>
                    <a:gd name="adj" fmla="val 10000"/>
                  </a:avLst>
                </a:prstGeom>
                <a:grpFill/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</p:sp>
            <p:sp>
              <p:nvSpPr>
                <p:cNvPr id="73" name="Rounded Rectangle 4">
                  <a:extLst>
                    <a:ext uri="{FF2B5EF4-FFF2-40B4-BE49-F238E27FC236}">
                      <a16:creationId xmlns:a16="http://schemas.microsoft.com/office/drawing/2014/main" id="{B487175C-F076-1C4A-83DA-0A15C62DF826}"/>
                    </a:ext>
                  </a:extLst>
                </p:cNvPr>
                <p:cNvSpPr/>
                <p:nvPr/>
              </p:nvSpPr>
              <p:spPr>
                <a:xfrm>
                  <a:off x="1825755" y="319371"/>
                  <a:ext cx="1011064" cy="49027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lIns="10160" tIns="91440" rIns="10160" bIns="10160" spcCol="1270" anchorCtr="1"/>
                <a:lstStyle/>
                <a:p>
                  <a:pPr marL="0" marR="0" lvl="0" indent="0" algn="ctr" defTabSz="478673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bg-BG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cs typeface="Calibri" pitchFamily="34" charset="0"/>
                    </a:rPr>
                    <a:t>CHANNELS</a:t>
                  </a:r>
                </a:p>
                <a:p>
                  <a:pPr marL="0" marR="0" lvl="0" indent="0" algn="ctr" defTabSz="478673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bg-BG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cs typeface="Calibri" pitchFamily="34" charset="0"/>
                    </a:rPr>
                    <a:t>DEALERS</a:t>
                  </a:r>
                  <a:endPara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Calibri" pitchFamily="34" charset="0"/>
                  </a:endParaRPr>
                </a:p>
              </p:txBody>
            </p:sp>
          </p:grp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93DCCE2A-2FA0-3A47-88C4-B4D04E001236}"/>
                  </a:ext>
                </a:extLst>
              </p:cNvPr>
              <p:cNvSpPr/>
              <p:nvPr/>
            </p:nvSpPr>
            <p:spPr bwMode="auto">
              <a:xfrm>
                <a:off x="1640197" y="2860887"/>
                <a:ext cx="1005177" cy="1236157"/>
              </a:xfrm>
              <a:prstGeom prst="roundRect">
                <a:avLst/>
              </a:prstGeom>
              <a:noFill/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06" tIns="0" rIns="0" bIns="41029"/>
              <a:lstStyle/>
              <a:p>
                <a:pPr marL="115394" marR="0" lvl="0" indent="-115394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A4EDB9E7-E5E7-C042-B2B0-1156FD39A7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2671" y="2795304"/>
              <a:ext cx="1134125" cy="1005656"/>
              <a:chOff x="2849564" y="2205038"/>
              <a:chExt cx="1097280" cy="1917700"/>
            </a:xfrm>
            <a:effectLst/>
          </p:grpSpPr>
          <p:grpSp>
            <p:nvGrpSpPr>
              <p:cNvPr id="66" name="Group 16">
                <a:extLst>
                  <a:ext uri="{FF2B5EF4-FFF2-40B4-BE49-F238E27FC236}">
                    <a16:creationId xmlns:a16="http://schemas.microsoft.com/office/drawing/2014/main" id="{D2DA7027-DE43-1545-B640-4979FCE013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9564" y="2205038"/>
                <a:ext cx="1097280" cy="1917700"/>
                <a:chOff x="1810503" y="298684"/>
                <a:chExt cx="1041570" cy="522392"/>
              </a:xfrm>
            </p:grpSpPr>
            <p:sp>
              <p:nvSpPr>
                <p:cNvPr id="68" name="Rounded Rectangle 67">
                  <a:extLst>
                    <a:ext uri="{FF2B5EF4-FFF2-40B4-BE49-F238E27FC236}">
                      <a16:creationId xmlns:a16="http://schemas.microsoft.com/office/drawing/2014/main" id="{C94B32FD-7102-BC4E-B2F0-429618F1B4DE}"/>
                    </a:ext>
                  </a:extLst>
                </p:cNvPr>
                <p:cNvSpPr/>
                <p:nvPr/>
              </p:nvSpPr>
              <p:spPr>
                <a:xfrm>
                  <a:off x="1810503" y="300291"/>
                  <a:ext cx="1041570" cy="520785"/>
                </a:xfrm>
                <a:prstGeom prst="roundRect">
                  <a:avLst>
                    <a:gd name="adj" fmla="val 10000"/>
                  </a:avLst>
                </a:prstGeom>
                <a:gradFill rotWithShape="1">
                  <a:gsLst>
                    <a:gs pos="0">
                      <a:srgbClr val="9BBB59">
                        <a:hueOff val="0"/>
                        <a:satOff val="0"/>
                        <a:lumOff val="0"/>
                        <a:alphaOff val="0"/>
                        <a:shade val="51000"/>
                        <a:satMod val="130000"/>
                      </a:srgbClr>
                    </a:gs>
                    <a:gs pos="80000">
                      <a:srgbClr val="9BBB59">
                        <a:hueOff val="0"/>
                        <a:satOff val="0"/>
                        <a:lumOff val="0"/>
                        <a:alphaOff val="0"/>
                        <a:shade val="93000"/>
                        <a:satMod val="130000"/>
                      </a:srgbClr>
                    </a:gs>
                    <a:gs pos="100000">
                      <a:srgbClr val="9BBB59">
                        <a:hueOff val="0"/>
                        <a:satOff val="0"/>
                        <a:lumOff val="0"/>
                        <a:alphaOff val="0"/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sp>
            <p:sp>
              <p:nvSpPr>
                <p:cNvPr id="69" name="Rounded Rectangle 4">
                  <a:extLst>
                    <a:ext uri="{FF2B5EF4-FFF2-40B4-BE49-F238E27FC236}">
                      <a16:creationId xmlns:a16="http://schemas.microsoft.com/office/drawing/2014/main" id="{7AF35D86-2BBE-4C4E-8AB8-4E8FA30BAA67}"/>
                    </a:ext>
                  </a:extLst>
                </p:cNvPr>
                <p:cNvSpPr/>
                <p:nvPr/>
              </p:nvSpPr>
              <p:spPr>
                <a:xfrm>
                  <a:off x="1840650" y="298684"/>
                  <a:ext cx="1011423" cy="4903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lIns="10160" tIns="91440" rIns="10160" bIns="10160" spcCol="1270" anchorCtr="1"/>
                <a:lstStyle/>
                <a:p>
                  <a:pPr marL="0" marR="0" lvl="0" indent="0" algn="ctr" defTabSz="478673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bg-BG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cs typeface="Calibri" pitchFamily="34" charset="0"/>
                    </a:rPr>
                    <a:t>COOPERATIVES</a:t>
                  </a:r>
                  <a:endPara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cs typeface="Calibri" pitchFamily="34" charset="0"/>
                  </a:endParaRPr>
                </a:p>
              </p:txBody>
            </p:sp>
          </p:grpSp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F01A4C43-F72F-984C-9558-5DA43B9683A2}"/>
                  </a:ext>
                </a:extLst>
              </p:cNvPr>
              <p:cNvSpPr/>
              <p:nvPr/>
            </p:nvSpPr>
            <p:spPr bwMode="auto">
              <a:xfrm>
                <a:off x="2895614" y="2871788"/>
                <a:ext cx="1005179" cy="1223963"/>
              </a:xfrm>
              <a:prstGeom prst="roundRect">
                <a:avLst/>
              </a:prstGeom>
              <a:noFill/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06" tIns="41029" rIns="8206" bIns="41029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Times New Roman" pitchFamily="18" charset="0"/>
                </a:endParaRPr>
              </a:p>
            </p:txBody>
          </p:sp>
        </p:grpSp>
        <p:grpSp>
          <p:nvGrpSpPr>
            <p:cNvPr id="12" name="Group 16">
              <a:extLst>
                <a:ext uri="{FF2B5EF4-FFF2-40B4-BE49-F238E27FC236}">
                  <a16:creationId xmlns:a16="http://schemas.microsoft.com/office/drawing/2014/main" id="{DED580AA-7387-B740-B087-CDFD41C57D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3480" y="2035690"/>
              <a:ext cx="972108" cy="1150956"/>
              <a:chOff x="4168860" y="2236954"/>
              <a:chExt cx="1097280" cy="1894514"/>
            </a:xfrm>
          </p:grpSpPr>
          <p:grpSp>
            <p:nvGrpSpPr>
              <p:cNvPr id="62" name="Group 20">
                <a:extLst>
                  <a:ext uri="{FF2B5EF4-FFF2-40B4-BE49-F238E27FC236}">
                    <a16:creationId xmlns:a16="http://schemas.microsoft.com/office/drawing/2014/main" id="{0E0E3B68-9530-344B-B873-9F5303CC2106}"/>
                  </a:ext>
                </a:extLst>
              </p:cNvPr>
              <p:cNvGrpSpPr/>
              <p:nvPr/>
            </p:nvGrpSpPr>
            <p:grpSpPr>
              <a:xfrm>
                <a:off x="4168860" y="2236954"/>
                <a:ext cx="1097280" cy="1894514"/>
                <a:chOff x="1810502" y="300291"/>
                <a:chExt cx="1041570" cy="520785"/>
              </a:xfrm>
              <a:solidFill>
                <a:srgbClr val="4BACC6">
                  <a:lumMod val="75000"/>
                </a:srgbClr>
              </a:solidFill>
            </p:grpSpPr>
            <p:sp>
              <p:nvSpPr>
                <p:cNvPr id="64" name="Rounded Rectangle 63">
                  <a:extLst>
                    <a:ext uri="{FF2B5EF4-FFF2-40B4-BE49-F238E27FC236}">
                      <a16:creationId xmlns:a16="http://schemas.microsoft.com/office/drawing/2014/main" id="{7A24EF97-04C3-6D49-A476-147E5B39E03B}"/>
                    </a:ext>
                  </a:extLst>
                </p:cNvPr>
                <p:cNvSpPr/>
                <p:nvPr/>
              </p:nvSpPr>
              <p:spPr>
                <a:xfrm>
                  <a:off x="1810502" y="300291"/>
                  <a:ext cx="1041570" cy="520785"/>
                </a:xfrm>
                <a:prstGeom prst="roundRect">
                  <a:avLst>
                    <a:gd name="adj" fmla="val 10000"/>
                  </a:avLst>
                </a:prstGeom>
                <a:grpFill/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sp>
            <p:sp>
              <p:nvSpPr>
                <p:cNvPr id="65" name="Rounded Rectangle 4">
                  <a:extLst>
                    <a:ext uri="{FF2B5EF4-FFF2-40B4-BE49-F238E27FC236}">
                      <a16:creationId xmlns:a16="http://schemas.microsoft.com/office/drawing/2014/main" id="{E4E6C5E4-0208-3448-873A-5BB7D14E57D9}"/>
                    </a:ext>
                  </a:extLst>
                </p:cNvPr>
                <p:cNvSpPr/>
                <p:nvPr/>
              </p:nvSpPr>
              <p:spPr>
                <a:xfrm>
                  <a:off x="1825754" y="315142"/>
                  <a:ext cx="1011064" cy="49027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lIns="10160" tIns="91440" rIns="10160" bIns="10160" spcCol="1270" anchorCtr="1"/>
                <a:lstStyle/>
                <a:p>
                  <a:pPr marL="0" marR="0" lvl="0" indent="0" algn="ctr" defTabSz="478673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bg-BG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cs typeface="Calibri" pitchFamily="34" charset="0"/>
                    </a:rPr>
                    <a:t>FARMERS</a:t>
                  </a:r>
                  <a:endPara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cs typeface="Calibri" pitchFamily="34" charset="0"/>
                  </a:endParaRPr>
                </a:p>
              </p:txBody>
            </p:sp>
          </p:grpSp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95983307-8B28-DA42-9016-1D40A66B0E23}"/>
                  </a:ext>
                </a:extLst>
              </p:cNvPr>
              <p:cNvSpPr/>
              <p:nvPr/>
            </p:nvSpPr>
            <p:spPr bwMode="auto">
              <a:xfrm>
                <a:off x="4214911" y="2858938"/>
                <a:ext cx="1005177" cy="1236036"/>
              </a:xfrm>
              <a:prstGeom prst="roundRect">
                <a:avLst/>
              </a:prstGeom>
              <a:noFill/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06" tIns="41029" rIns="8206" bIns="4102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roup 20">
              <a:extLst>
                <a:ext uri="{FF2B5EF4-FFF2-40B4-BE49-F238E27FC236}">
                  <a16:creationId xmlns:a16="http://schemas.microsoft.com/office/drawing/2014/main" id="{CD522E1D-A586-114E-88D2-EC99CA9656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1732" y="2057574"/>
              <a:ext cx="972108" cy="1158668"/>
              <a:chOff x="5491146" y="2238545"/>
              <a:chExt cx="1097280" cy="1907289"/>
            </a:xfrm>
          </p:grpSpPr>
          <p:grpSp>
            <p:nvGrpSpPr>
              <p:cNvPr id="58" name="Group 27">
                <a:extLst>
                  <a:ext uri="{FF2B5EF4-FFF2-40B4-BE49-F238E27FC236}">
                    <a16:creationId xmlns:a16="http://schemas.microsoft.com/office/drawing/2014/main" id="{199D8D63-A237-8642-AA0F-AA79B02A2F19}"/>
                  </a:ext>
                </a:extLst>
              </p:cNvPr>
              <p:cNvGrpSpPr/>
              <p:nvPr/>
            </p:nvGrpSpPr>
            <p:grpSpPr>
              <a:xfrm>
                <a:off x="5491146" y="2238545"/>
                <a:ext cx="1097280" cy="1907289"/>
                <a:chOff x="1810502" y="300291"/>
                <a:chExt cx="1041570" cy="520785"/>
              </a:xfrm>
              <a:solidFill>
                <a:srgbClr val="CC6600"/>
              </a:solidFill>
            </p:grpSpPr>
            <p:sp>
              <p:nvSpPr>
                <p:cNvPr id="60" name="Rounded Rectangle 59">
                  <a:extLst>
                    <a:ext uri="{FF2B5EF4-FFF2-40B4-BE49-F238E27FC236}">
                      <a16:creationId xmlns:a16="http://schemas.microsoft.com/office/drawing/2014/main" id="{B67A2715-6DA0-8340-91F3-A48B48C4616C}"/>
                    </a:ext>
                  </a:extLst>
                </p:cNvPr>
                <p:cNvSpPr/>
                <p:nvPr/>
              </p:nvSpPr>
              <p:spPr>
                <a:xfrm>
                  <a:off x="1810502" y="300291"/>
                  <a:ext cx="1041570" cy="520785"/>
                </a:xfrm>
                <a:prstGeom prst="roundRect">
                  <a:avLst>
                    <a:gd name="adj" fmla="val 10000"/>
                  </a:avLst>
                </a:prstGeom>
                <a:grpFill/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sp>
            <p:sp>
              <p:nvSpPr>
                <p:cNvPr id="61" name="Rounded Rectangle 4">
                  <a:extLst>
                    <a:ext uri="{FF2B5EF4-FFF2-40B4-BE49-F238E27FC236}">
                      <a16:creationId xmlns:a16="http://schemas.microsoft.com/office/drawing/2014/main" id="{7EFC72AC-12A0-F946-970B-960770562A06}"/>
                    </a:ext>
                  </a:extLst>
                </p:cNvPr>
                <p:cNvSpPr/>
                <p:nvPr/>
              </p:nvSpPr>
              <p:spPr>
                <a:xfrm>
                  <a:off x="1825755" y="319061"/>
                  <a:ext cx="1011064" cy="49027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lIns="10160" tIns="91440" rIns="10160" bIns="10160" spcCol="1270" anchorCtr="1"/>
                <a:lstStyle/>
                <a:p>
                  <a:pPr marL="0" marR="0" lvl="0" indent="0" algn="ctr" defTabSz="478673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bg-BG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cs typeface="Calibri" pitchFamily="34" charset="0"/>
                    </a:rPr>
                    <a:t>AGRO-INDUSTRY</a:t>
                  </a:r>
                </a:p>
                <a:p>
                  <a:pPr marL="0" marR="0" lvl="0" indent="0" algn="ctr" defTabSz="478673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cs typeface="Calibri" pitchFamily="34" charset="0"/>
                  </a:endParaRPr>
                </a:p>
              </p:txBody>
            </p:sp>
          </p:grp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77B12FFB-CDD3-A34F-9FA0-18CD506E2F37}"/>
                  </a:ext>
                </a:extLst>
              </p:cNvPr>
              <p:cNvSpPr/>
              <p:nvPr/>
            </p:nvSpPr>
            <p:spPr bwMode="auto">
              <a:xfrm>
                <a:off x="5537196" y="2838344"/>
                <a:ext cx="1005179" cy="1256717"/>
              </a:xfrm>
              <a:prstGeom prst="roundRect">
                <a:avLst/>
              </a:prstGeom>
              <a:noFill/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06" tIns="41029" rIns="8206" bIns="4102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cs typeface="Times New Roman" pitchFamily="18" charset="0"/>
                </a:endParaRPr>
              </a:p>
            </p:txBody>
          </p:sp>
        </p:grpSp>
        <p:grpSp>
          <p:nvGrpSpPr>
            <p:cNvPr id="14" name="Group 23">
              <a:extLst>
                <a:ext uri="{FF2B5EF4-FFF2-40B4-BE49-F238E27FC236}">
                  <a16:creationId xmlns:a16="http://schemas.microsoft.com/office/drawing/2014/main" id="{A931EEEA-29CB-5F4D-B40D-83CFFD62F5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81852" y="2035694"/>
              <a:ext cx="880939" cy="1153853"/>
              <a:chOff x="6693307" y="2231108"/>
              <a:chExt cx="1097280" cy="1899039"/>
            </a:xfrm>
          </p:grpSpPr>
          <p:grpSp>
            <p:nvGrpSpPr>
              <p:cNvPr id="54" name="Group 31">
                <a:extLst>
                  <a:ext uri="{FF2B5EF4-FFF2-40B4-BE49-F238E27FC236}">
                    <a16:creationId xmlns:a16="http://schemas.microsoft.com/office/drawing/2014/main" id="{B699E51F-1066-8C47-8277-10CE57E554D6}"/>
                  </a:ext>
                </a:extLst>
              </p:cNvPr>
              <p:cNvGrpSpPr/>
              <p:nvPr/>
            </p:nvGrpSpPr>
            <p:grpSpPr>
              <a:xfrm>
                <a:off x="6693307" y="2231108"/>
                <a:ext cx="1097280" cy="1899039"/>
                <a:chOff x="1810502" y="300291"/>
                <a:chExt cx="1041570" cy="520785"/>
              </a:xfrm>
              <a:solidFill>
                <a:srgbClr val="00B050"/>
              </a:solidFill>
            </p:grpSpPr>
            <p:sp>
              <p:nvSpPr>
                <p:cNvPr id="56" name="Rounded Rectangle 55">
                  <a:extLst>
                    <a:ext uri="{FF2B5EF4-FFF2-40B4-BE49-F238E27FC236}">
                      <a16:creationId xmlns:a16="http://schemas.microsoft.com/office/drawing/2014/main" id="{4F6B3F54-6400-B346-8128-835F9C20A6F7}"/>
                    </a:ext>
                  </a:extLst>
                </p:cNvPr>
                <p:cNvSpPr/>
                <p:nvPr/>
              </p:nvSpPr>
              <p:spPr>
                <a:xfrm>
                  <a:off x="1810502" y="300291"/>
                  <a:ext cx="1041570" cy="520785"/>
                </a:xfrm>
                <a:prstGeom prst="roundRect">
                  <a:avLst>
                    <a:gd name="adj" fmla="val 10000"/>
                  </a:avLst>
                </a:prstGeom>
                <a:grpFill/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sp>
            <p:sp>
              <p:nvSpPr>
                <p:cNvPr id="57" name="Rounded Rectangle 4">
                  <a:extLst>
                    <a:ext uri="{FF2B5EF4-FFF2-40B4-BE49-F238E27FC236}">
                      <a16:creationId xmlns:a16="http://schemas.microsoft.com/office/drawing/2014/main" id="{AAD45CA3-CA4D-1F4E-B4B6-884DFC37102D}"/>
                    </a:ext>
                  </a:extLst>
                </p:cNvPr>
                <p:cNvSpPr/>
                <p:nvPr/>
              </p:nvSpPr>
              <p:spPr>
                <a:xfrm>
                  <a:off x="1825755" y="315615"/>
                  <a:ext cx="1011064" cy="49027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lIns="10160" tIns="91440" rIns="10160" bIns="10160" spcCol="1270" anchorCtr="1"/>
                <a:lstStyle/>
                <a:p>
                  <a:pPr marL="0" marR="0" lvl="0" indent="0" algn="ctr" defTabSz="478673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bg-BG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cs typeface="Calibri" pitchFamily="34" charset="0"/>
                    </a:rPr>
                    <a:t>FOOD-INDUSTRY</a:t>
                  </a:r>
                  <a:endPara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cs typeface="Calibri" pitchFamily="34" charset="0"/>
                  </a:endParaRPr>
                </a:p>
              </p:txBody>
            </p:sp>
          </p:grpSp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585E7EBA-07C2-0943-9462-9A15C52D2220}"/>
                  </a:ext>
                </a:extLst>
              </p:cNvPr>
              <p:cNvSpPr/>
              <p:nvPr/>
            </p:nvSpPr>
            <p:spPr bwMode="auto">
              <a:xfrm>
                <a:off x="6739358" y="2829211"/>
                <a:ext cx="1005177" cy="1256504"/>
              </a:xfrm>
              <a:prstGeom prst="roundRect">
                <a:avLst/>
              </a:prstGeom>
              <a:noFill/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06" tIns="41029" rIns="8206" bIns="41029"/>
              <a:lstStyle/>
              <a:p>
                <a:pPr marL="115394" marR="0" lvl="0" indent="-115394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cs typeface="Times New Roman" pitchFamily="18" charset="0"/>
                </a:endParaRP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1205E12-BEB8-3644-A8B8-91BEC3BFF25E}"/>
                </a:ext>
              </a:extLst>
            </p:cNvPr>
            <p:cNvCxnSpPr/>
            <p:nvPr/>
          </p:nvCxnSpPr>
          <p:spPr bwMode="auto">
            <a:xfrm>
              <a:off x="1083330" y="1324987"/>
              <a:ext cx="0" cy="284578"/>
            </a:xfrm>
            <a:prstGeom prst="straightConnector1">
              <a:avLst/>
            </a:prstGeom>
            <a:noFill/>
            <a:ln w="38100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C32E6A5-37F5-6547-A7EB-480A0FB604FF}"/>
                </a:ext>
              </a:extLst>
            </p:cNvPr>
            <p:cNvCxnSpPr/>
            <p:nvPr/>
          </p:nvCxnSpPr>
          <p:spPr bwMode="auto">
            <a:xfrm>
              <a:off x="68175" y="4191457"/>
              <a:ext cx="8403803" cy="0"/>
            </a:xfrm>
            <a:prstGeom prst="straightConnector1">
              <a:avLst/>
            </a:prstGeom>
            <a:noFill/>
            <a:ln w="171450" cap="flat" cmpd="sng" algn="ctr">
              <a:solidFill>
                <a:srgbClr val="6EA92D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1ABF5A6-9D0E-2C40-8437-FCEE9695030C}"/>
                </a:ext>
              </a:extLst>
            </p:cNvPr>
            <p:cNvSpPr txBox="1"/>
            <p:nvPr/>
          </p:nvSpPr>
          <p:spPr>
            <a:xfrm>
              <a:off x="2707444" y="3871103"/>
              <a:ext cx="3661071" cy="20948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22B24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Flows of Products, Services and Communications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22B24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F344EE-B065-214B-9D3B-51D46A0DEA25}"/>
                </a:ext>
              </a:extLst>
            </p:cNvPr>
            <p:cNvSpPr txBox="1"/>
            <p:nvPr/>
          </p:nvSpPr>
          <p:spPr>
            <a:xfrm>
              <a:off x="2365283" y="4102740"/>
              <a:ext cx="4404289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22B24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Flows of Information and Financial Resources (Payments) 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22B24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grpSp>
          <p:nvGrpSpPr>
            <p:cNvPr id="19" name="Group 20">
              <a:extLst>
                <a:ext uri="{FF2B5EF4-FFF2-40B4-BE49-F238E27FC236}">
                  <a16:creationId xmlns:a16="http://schemas.microsoft.com/office/drawing/2014/main" id="{E101FB30-2443-7D45-9008-A82A40D30A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8564" y="1642173"/>
              <a:ext cx="918102" cy="874484"/>
              <a:chOff x="5491146" y="2238547"/>
              <a:chExt cx="1097280" cy="1907290"/>
            </a:xfrm>
          </p:grpSpPr>
          <p:grpSp>
            <p:nvGrpSpPr>
              <p:cNvPr id="50" name="Group 27">
                <a:extLst>
                  <a:ext uri="{FF2B5EF4-FFF2-40B4-BE49-F238E27FC236}">
                    <a16:creationId xmlns:a16="http://schemas.microsoft.com/office/drawing/2014/main" id="{D89BA857-BF35-F149-8326-B7BEE6A5DBA0}"/>
                  </a:ext>
                </a:extLst>
              </p:cNvPr>
              <p:cNvGrpSpPr/>
              <p:nvPr/>
            </p:nvGrpSpPr>
            <p:grpSpPr>
              <a:xfrm>
                <a:off x="5491146" y="2238547"/>
                <a:ext cx="1097280" cy="1907290"/>
                <a:chOff x="1810502" y="300291"/>
                <a:chExt cx="1041570" cy="520785"/>
              </a:xfrm>
              <a:solidFill>
                <a:srgbClr val="CC6600"/>
              </a:solidFill>
            </p:grpSpPr>
            <p:sp>
              <p:nvSpPr>
                <p:cNvPr id="52" name="Rounded Rectangle 51">
                  <a:extLst>
                    <a:ext uri="{FF2B5EF4-FFF2-40B4-BE49-F238E27FC236}">
                      <a16:creationId xmlns:a16="http://schemas.microsoft.com/office/drawing/2014/main" id="{B6A097D7-0C4A-314F-821A-21E6FE1BB34E}"/>
                    </a:ext>
                  </a:extLst>
                </p:cNvPr>
                <p:cNvSpPr/>
                <p:nvPr/>
              </p:nvSpPr>
              <p:spPr>
                <a:xfrm>
                  <a:off x="1810502" y="300291"/>
                  <a:ext cx="1041570" cy="520785"/>
                </a:xfrm>
                <a:prstGeom prst="roundRect">
                  <a:avLst>
                    <a:gd name="adj" fmla="val 10000"/>
                  </a:avLst>
                </a:prstGeom>
                <a:grpFill/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sp>
            <p:sp>
              <p:nvSpPr>
                <p:cNvPr id="53" name="Rounded Rectangle 4">
                  <a:extLst>
                    <a:ext uri="{FF2B5EF4-FFF2-40B4-BE49-F238E27FC236}">
                      <a16:creationId xmlns:a16="http://schemas.microsoft.com/office/drawing/2014/main" id="{26A81BFB-E77F-4244-A91A-25D46AE7D0B6}"/>
                    </a:ext>
                  </a:extLst>
                </p:cNvPr>
                <p:cNvSpPr/>
                <p:nvPr/>
              </p:nvSpPr>
              <p:spPr>
                <a:xfrm>
                  <a:off x="1825755" y="320696"/>
                  <a:ext cx="1011064" cy="49027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lIns="10160" tIns="91440" rIns="10160" bIns="10160" spcCol="1270" anchorCtr="1"/>
                <a:lstStyle/>
                <a:p>
                  <a:pPr marL="0" marR="0" lvl="0" indent="0" algn="ctr" defTabSz="478673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bg-BG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cs typeface="Calibri" pitchFamily="34" charset="0"/>
                    </a:rPr>
                    <a:t>TRADINGs</a:t>
                  </a:r>
                  <a:endPara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cs typeface="Calibri" pitchFamily="34" charset="0"/>
                  </a:endParaRPr>
                </a:p>
              </p:txBody>
            </p:sp>
          </p:grpSp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ACFE6024-AF6A-3049-82F3-FFBFC43BCB19}"/>
                  </a:ext>
                </a:extLst>
              </p:cNvPr>
              <p:cNvSpPr/>
              <p:nvPr/>
            </p:nvSpPr>
            <p:spPr bwMode="auto">
              <a:xfrm>
                <a:off x="5537196" y="2838344"/>
                <a:ext cx="1005179" cy="1256717"/>
              </a:xfrm>
              <a:prstGeom prst="roundRect">
                <a:avLst/>
              </a:prstGeom>
              <a:noFill/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06" tIns="41029" rIns="8206" bIns="4102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cs typeface="Times New Roman" pitchFamily="18" charset="0"/>
                </a:endParaRPr>
              </a:p>
            </p:txBody>
          </p:sp>
        </p:grpSp>
        <p:grpSp>
          <p:nvGrpSpPr>
            <p:cNvPr id="20" name="Group 15">
              <a:extLst>
                <a:ext uri="{FF2B5EF4-FFF2-40B4-BE49-F238E27FC236}">
                  <a16:creationId xmlns:a16="http://schemas.microsoft.com/office/drawing/2014/main" id="{AF42F8A0-0236-194C-9EF6-03E352E0D0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0160" y="2657919"/>
              <a:ext cx="1134126" cy="1005656"/>
              <a:chOff x="2849564" y="2205038"/>
              <a:chExt cx="1097280" cy="1917700"/>
            </a:xfrm>
            <a:effectLst/>
          </p:grpSpPr>
          <p:grpSp>
            <p:nvGrpSpPr>
              <p:cNvPr id="46" name="Group 16">
                <a:extLst>
                  <a:ext uri="{FF2B5EF4-FFF2-40B4-BE49-F238E27FC236}">
                    <a16:creationId xmlns:a16="http://schemas.microsoft.com/office/drawing/2014/main" id="{A03523E0-0174-904C-8107-8170A40E20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9564" y="2205038"/>
                <a:ext cx="1097280" cy="1917700"/>
                <a:chOff x="1810503" y="298684"/>
                <a:chExt cx="1041570" cy="522392"/>
              </a:xfrm>
            </p:grpSpPr>
            <p:sp>
              <p:nvSpPr>
                <p:cNvPr id="48" name="Rounded Rectangle 47">
                  <a:extLst>
                    <a:ext uri="{FF2B5EF4-FFF2-40B4-BE49-F238E27FC236}">
                      <a16:creationId xmlns:a16="http://schemas.microsoft.com/office/drawing/2014/main" id="{EE3251E3-C013-E54B-BDD0-CEA134BBF257}"/>
                    </a:ext>
                  </a:extLst>
                </p:cNvPr>
                <p:cNvSpPr/>
                <p:nvPr/>
              </p:nvSpPr>
              <p:spPr>
                <a:xfrm>
                  <a:off x="1810503" y="300291"/>
                  <a:ext cx="1041570" cy="520785"/>
                </a:xfrm>
                <a:prstGeom prst="roundRect">
                  <a:avLst>
                    <a:gd name="adj" fmla="val 10000"/>
                  </a:avLst>
                </a:prstGeom>
                <a:gradFill rotWithShape="1">
                  <a:gsLst>
                    <a:gs pos="0">
                      <a:srgbClr val="9BBB59">
                        <a:hueOff val="0"/>
                        <a:satOff val="0"/>
                        <a:lumOff val="0"/>
                        <a:alphaOff val="0"/>
                        <a:shade val="51000"/>
                        <a:satMod val="130000"/>
                      </a:srgbClr>
                    </a:gs>
                    <a:gs pos="80000">
                      <a:srgbClr val="9BBB59">
                        <a:hueOff val="0"/>
                        <a:satOff val="0"/>
                        <a:lumOff val="0"/>
                        <a:alphaOff val="0"/>
                        <a:shade val="93000"/>
                        <a:satMod val="130000"/>
                      </a:srgbClr>
                    </a:gs>
                    <a:gs pos="100000">
                      <a:srgbClr val="9BBB59">
                        <a:hueOff val="0"/>
                        <a:satOff val="0"/>
                        <a:lumOff val="0"/>
                        <a:alphaOff val="0"/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sp>
            <p:sp>
              <p:nvSpPr>
                <p:cNvPr id="49" name="Rounded Rectangle 4">
                  <a:extLst>
                    <a:ext uri="{FF2B5EF4-FFF2-40B4-BE49-F238E27FC236}">
                      <a16:creationId xmlns:a16="http://schemas.microsoft.com/office/drawing/2014/main" id="{7BE29AE8-B88D-A144-8704-E4DCB8759837}"/>
                    </a:ext>
                  </a:extLst>
                </p:cNvPr>
                <p:cNvSpPr/>
                <p:nvPr/>
              </p:nvSpPr>
              <p:spPr>
                <a:xfrm>
                  <a:off x="1840650" y="298684"/>
                  <a:ext cx="1011423" cy="4903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lIns="10160" tIns="91440" rIns="10160" bIns="10160" spcCol="1270" anchorCtr="1"/>
                <a:lstStyle/>
                <a:p>
                  <a:pPr marL="0" marR="0" lvl="0" indent="0" algn="ctr" defTabSz="478673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bg-BG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cs typeface="Calibri" pitchFamily="34" charset="0"/>
                    </a:rPr>
                    <a:t>COOPERATIVES</a:t>
                  </a:r>
                  <a:endPara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cs typeface="Calibri" pitchFamily="34" charset="0"/>
                  </a:endParaRPr>
                </a:p>
              </p:txBody>
            </p:sp>
          </p:grp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5091DA2B-0565-C04C-80AD-94C7FEABAE74}"/>
                  </a:ext>
                </a:extLst>
              </p:cNvPr>
              <p:cNvSpPr/>
              <p:nvPr/>
            </p:nvSpPr>
            <p:spPr bwMode="auto">
              <a:xfrm>
                <a:off x="2895614" y="2871788"/>
                <a:ext cx="1005179" cy="1223963"/>
              </a:xfrm>
              <a:prstGeom prst="roundRect">
                <a:avLst/>
              </a:prstGeom>
              <a:noFill/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06" tIns="41029" rIns="8206" bIns="41029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Times New Roman" pitchFamily="18" charset="0"/>
                </a:endParaRPr>
              </a:p>
            </p:txBody>
          </p:sp>
        </p:grp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2CFF8C54-8933-6740-BBCB-7154C64D23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61972" y="1817423"/>
              <a:ext cx="1026114" cy="852595"/>
              <a:chOff x="342923" y="2211970"/>
              <a:chExt cx="1097280" cy="1907291"/>
            </a:xfrm>
          </p:grpSpPr>
          <p:grpSp>
            <p:nvGrpSpPr>
              <p:cNvPr id="42" name="Group 2">
                <a:extLst>
                  <a:ext uri="{FF2B5EF4-FFF2-40B4-BE49-F238E27FC236}">
                    <a16:creationId xmlns:a16="http://schemas.microsoft.com/office/drawing/2014/main" id="{314E7906-92FD-ED46-BB09-3F76C1D7FA71}"/>
                  </a:ext>
                </a:extLst>
              </p:cNvPr>
              <p:cNvGrpSpPr/>
              <p:nvPr/>
            </p:nvGrpSpPr>
            <p:grpSpPr>
              <a:xfrm>
                <a:off x="342923" y="2211970"/>
                <a:ext cx="1097280" cy="1907291"/>
                <a:chOff x="1810502" y="300291"/>
                <a:chExt cx="1041570" cy="520785"/>
              </a:xfrm>
              <a:solidFill>
                <a:srgbClr val="44546A">
                  <a:lumMod val="60000"/>
                  <a:lumOff val="40000"/>
                </a:srgbClr>
              </a:solidFill>
            </p:grpSpPr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5E30905A-8F7C-EC4A-AE3F-C54537EDFD0A}"/>
                    </a:ext>
                  </a:extLst>
                </p:cNvPr>
                <p:cNvSpPr/>
                <p:nvPr/>
              </p:nvSpPr>
              <p:spPr>
                <a:xfrm>
                  <a:off x="1810502" y="300291"/>
                  <a:ext cx="1041570" cy="520785"/>
                </a:xfrm>
                <a:prstGeom prst="roundRect">
                  <a:avLst>
                    <a:gd name="adj" fmla="val 10000"/>
                  </a:avLst>
                </a:prstGeom>
                <a:grpFill/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</p:sp>
            <p:sp>
              <p:nvSpPr>
                <p:cNvPr id="45" name="Rounded Rectangle 4">
                  <a:extLst>
                    <a:ext uri="{FF2B5EF4-FFF2-40B4-BE49-F238E27FC236}">
                      <a16:creationId xmlns:a16="http://schemas.microsoft.com/office/drawing/2014/main" id="{13B5070B-603D-B747-AA9F-A7BCE2D07BD0}"/>
                    </a:ext>
                  </a:extLst>
                </p:cNvPr>
                <p:cNvSpPr/>
                <p:nvPr/>
              </p:nvSpPr>
              <p:spPr>
                <a:xfrm>
                  <a:off x="1825755" y="327309"/>
                  <a:ext cx="1011064" cy="49027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lIns="10160" tIns="91440" rIns="10160" bIns="10160" spcCol="1270" anchorCtr="1"/>
                <a:lstStyle/>
                <a:p>
                  <a:pPr marL="0" marR="0" lvl="0" indent="0" algn="ctr" defTabSz="478673" eaLnBrk="1" fontAlgn="t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bg-BG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cs typeface="Calibri" pitchFamily="34" charset="0"/>
                    </a:rPr>
                    <a:t>DISTRIBUTION</a:t>
                  </a:r>
                </a:p>
                <a:p>
                  <a:pPr marL="0" marR="0" lvl="0" indent="0" algn="ctr" defTabSz="478673" eaLnBrk="1" fontAlgn="t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bg-BG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cs typeface="Calibri" pitchFamily="34" charset="0"/>
                    </a:rPr>
                    <a:t>RETAIL</a:t>
                  </a:r>
                  <a:endPara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Calibri" pitchFamily="34" charset="0"/>
                  </a:endParaRPr>
                </a:p>
              </p:txBody>
            </p:sp>
          </p:grpSp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47D6DEC4-FBCD-6049-95F0-32CB0783D074}"/>
                  </a:ext>
                </a:extLst>
              </p:cNvPr>
              <p:cNvSpPr/>
              <p:nvPr/>
            </p:nvSpPr>
            <p:spPr bwMode="auto">
              <a:xfrm>
                <a:off x="388974" y="3147938"/>
                <a:ext cx="1005177" cy="938000"/>
              </a:xfrm>
              <a:prstGeom prst="roundRect">
                <a:avLst/>
              </a:prstGeom>
              <a:noFill/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06" tIns="0" rIns="8206" bIns="41029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id="{B4C812D5-D78F-7948-9EA9-083F7D0204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61972" y="2842734"/>
              <a:ext cx="1026114" cy="918209"/>
              <a:chOff x="342923" y="2211970"/>
              <a:chExt cx="1097280" cy="1907291"/>
            </a:xfrm>
          </p:grpSpPr>
          <p:grpSp>
            <p:nvGrpSpPr>
              <p:cNvPr id="38" name="Group 2">
                <a:extLst>
                  <a:ext uri="{FF2B5EF4-FFF2-40B4-BE49-F238E27FC236}">
                    <a16:creationId xmlns:a16="http://schemas.microsoft.com/office/drawing/2014/main" id="{BAF2C375-9ED5-A24A-B826-CAE4F53BED36}"/>
                  </a:ext>
                </a:extLst>
              </p:cNvPr>
              <p:cNvGrpSpPr/>
              <p:nvPr/>
            </p:nvGrpSpPr>
            <p:grpSpPr>
              <a:xfrm>
                <a:off x="342923" y="2211970"/>
                <a:ext cx="1097280" cy="1907291"/>
                <a:chOff x="1810502" y="300291"/>
                <a:chExt cx="1041570" cy="520785"/>
              </a:xfrm>
              <a:solidFill>
                <a:srgbClr val="44546A">
                  <a:lumMod val="60000"/>
                  <a:lumOff val="40000"/>
                </a:srgbClr>
              </a:solidFill>
            </p:grpSpPr>
            <p:sp>
              <p:nvSpPr>
                <p:cNvPr id="40" name="Rounded Rectangle 39">
                  <a:extLst>
                    <a:ext uri="{FF2B5EF4-FFF2-40B4-BE49-F238E27FC236}">
                      <a16:creationId xmlns:a16="http://schemas.microsoft.com/office/drawing/2014/main" id="{6C704483-5F43-6648-9880-0FF631F941E9}"/>
                    </a:ext>
                  </a:extLst>
                </p:cNvPr>
                <p:cNvSpPr/>
                <p:nvPr/>
              </p:nvSpPr>
              <p:spPr>
                <a:xfrm>
                  <a:off x="1810502" y="300291"/>
                  <a:ext cx="1041570" cy="520785"/>
                </a:xfrm>
                <a:prstGeom prst="roundRect">
                  <a:avLst>
                    <a:gd name="adj" fmla="val 10000"/>
                  </a:avLst>
                </a:prstGeom>
                <a:grpFill/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</p:sp>
            <p:sp>
              <p:nvSpPr>
                <p:cNvPr id="41" name="Rounded Rectangle 4">
                  <a:extLst>
                    <a:ext uri="{FF2B5EF4-FFF2-40B4-BE49-F238E27FC236}">
                      <a16:creationId xmlns:a16="http://schemas.microsoft.com/office/drawing/2014/main" id="{821ADC5C-9754-1344-B783-600226BDDD65}"/>
                    </a:ext>
                  </a:extLst>
                </p:cNvPr>
                <p:cNvSpPr/>
                <p:nvPr/>
              </p:nvSpPr>
              <p:spPr>
                <a:xfrm>
                  <a:off x="1825755" y="326006"/>
                  <a:ext cx="1011064" cy="49027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lIns="10160" tIns="91440" rIns="10160" bIns="10160" spcCol="1270" anchorCtr="1"/>
                <a:lstStyle/>
                <a:p>
                  <a:pPr marL="0" marR="0" lvl="0" indent="0" algn="ctr" defTabSz="478673" eaLnBrk="1" fontAlgn="t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bg-BG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cs typeface="Calibri" pitchFamily="34" charset="0"/>
                    </a:rPr>
                    <a:t>FOODSERVICE</a:t>
                  </a:r>
                  <a:endPara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Calibri" pitchFamily="34" charset="0"/>
                  </a:endParaRPr>
                </a:p>
              </p:txBody>
            </p:sp>
          </p:grp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9C25213-1DAF-974D-92E3-DFFA96C9A16C}"/>
                  </a:ext>
                </a:extLst>
              </p:cNvPr>
              <p:cNvSpPr/>
              <p:nvPr/>
            </p:nvSpPr>
            <p:spPr bwMode="auto">
              <a:xfrm>
                <a:off x="388974" y="2854610"/>
                <a:ext cx="1005177" cy="1231329"/>
              </a:xfrm>
              <a:prstGeom prst="roundRect">
                <a:avLst/>
              </a:prstGeom>
              <a:noFill/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06" tIns="0" rIns="8206" bIns="41029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cs typeface="Times New Roman" pitchFamily="18" charset="0"/>
                </a:endParaRP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FA71F72-6C0A-464F-9A08-1B8BD52329A4}"/>
                </a:ext>
              </a:extLst>
            </p:cNvPr>
            <p:cNvCxnSpPr/>
            <p:nvPr/>
          </p:nvCxnSpPr>
          <p:spPr bwMode="auto">
            <a:xfrm>
              <a:off x="5673840" y="1324987"/>
              <a:ext cx="0" cy="332007"/>
            </a:xfrm>
            <a:prstGeom prst="straightConnector1">
              <a:avLst/>
            </a:prstGeom>
            <a:noFill/>
            <a:ln w="38100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C3C6996-C57C-2747-9110-A797915C5136}"/>
                </a:ext>
              </a:extLst>
            </p:cNvPr>
            <p:cNvCxnSpPr/>
            <p:nvPr/>
          </p:nvCxnSpPr>
          <p:spPr bwMode="auto">
            <a:xfrm>
              <a:off x="7942092" y="1339808"/>
              <a:ext cx="0" cy="317186"/>
            </a:xfrm>
            <a:prstGeom prst="straightConnector1">
              <a:avLst/>
            </a:prstGeom>
            <a:noFill/>
            <a:ln w="38100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597AF2C-ECA9-C541-ACDF-FF7E532CBE3E}"/>
                </a:ext>
              </a:extLst>
            </p:cNvPr>
            <p:cNvGrpSpPr/>
            <p:nvPr/>
          </p:nvGrpSpPr>
          <p:grpSpPr>
            <a:xfrm>
              <a:off x="-212814" y="613543"/>
              <a:ext cx="2646294" cy="664014"/>
              <a:chOff x="141379" y="692696"/>
              <a:chExt cx="2448272" cy="108012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E9F852B-0CD9-5140-8A8E-6A39EC4FB17C}"/>
                  </a:ext>
                </a:extLst>
              </p:cNvPr>
              <p:cNvSpPr/>
              <p:nvPr/>
            </p:nvSpPr>
            <p:spPr>
              <a:xfrm>
                <a:off x="455374" y="692696"/>
                <a:ext cx="1920213" cy="1080120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CaixaDeTexto 19">
                <a:extLst>
                  <a:ext uri="{FF2B5EF4-FFF2-40B4-BE49-F238E27FC236}">
                    <a16:creationId xmlns:a16="http://schemas.microsoft.com/office/drawing/2014/main" id="{02F4CB17-FF24-E54B-B35E-6383877DC731}"/>
                  </a:ext>
                </a:extLst>
              </p:cNvPr>
              <p:cNvSpPr txBox="1"/>
              <p:nvPr/>
            </p:nvSpPr>
            <p:spPr>
              <a:xfrm>
                <a:off x="141379" y="870955"/>
                <a:ext cx="2448272" cy="7426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bg-BG" sz="15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DIGITAL &amp; DATA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15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TECHNOLOGIES</a:t>
                </a:r>
                <a:endParaRPr kumimoji="0" lang="es-AR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4F51D8F-9724-CE48-A06E-B0C3773F95DA}"/>
                </a:ext>
              </a:extLst>
            </p:cNvPr>
            <p:cNvGrpSpPr/>
            <p:nvPr/>
          </p:nvGrpSpPr>
          <p:grpSpPr>
            <a:xfrm>
              <a:off x="4345214" y="613543"/>
              <a:ext cx="2646294" cy="664014"/>
              <a:chOff x="211258" y="692696"/>
              <a:chExt cx="2448272" cy="108012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7626545-08A3-0F4D-B8A2-47D7F48AA9B6}"/>
                  </a:ext>
                </a:extLst>
              </p:cNvPr>
              <p:cNvSpPr/>
              <p:nvPr/>
            </p:nvSpPr>
            <p:spPr>
              <a:xfrm>
                <a:off x="455374" y="692696"/>
                <a:ext cx="1920213" cy="1080120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CaixaDeTexto 19">
                <a:extLst>
                  <a:ext uri="{FF2B5EF4-FFF2-40B4-BE49-F238E27FC236}">
                    <a16:creationId xmlns:a16="http://schemas.microsoft.com/office/drawing/2014/main" id="{838D00BB-2D2B-2B4F-9EBB-03E1BD922BF4}"/>
                  </a:ext>
                </a:extLst>
              </p:cNvPr>
              <p:cNvSpPr txBox="1"/>
              <p:nvPr/>
            </p:nvSpPr>
            <p:spPr>
              <a:xfrm>
                <a:off x="211258" y="855959"/>
                <a:ext cx="2448272" cy="7226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15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CIRCULAR CHAINS &amp;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15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INTEGRATION</a:t>
                </a:r>
                <a:endParaRPr kumimoji="0" lang="es-AR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2879832-75F9-374F-8C89-6B0D8D6DD325}"/>
                </a:ext>
              </a:extLst>
            </p:cNvPr>
            <p:cNvGrpSpPr/>
            <p:nvPr/>
          </p:nvGrpSpPr>
          <p:grpSpPr>
            <a:xfrm>
              <a:off x="6861970" y="566113"/>
              <a:ext cx="2292790" cy="758874"/>
              <a:chOff x="380542" y="692696"/>
              <a:chExt cx="2162306" cy="1080120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3A03940-FF9B-4F49-99FA-F902DBF5E581}"/>
                  </a:ext>
                </a:extLst>
              </p:cNvPr>
              <p:cNvSpPr/>
              <p:nvPr/>
            </p:nvSpPr>
            <p:spPr>
              <a:xfrm>
                <a:off x="455374" y="692696"/>
                <a:ext cx="1920213" cy="1080120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CaixaDeTexto 19">
                <a:extLst>
                  <a:ext uri="{FF2B5EF4-FFF2-40B4-BE49-F238E27FC236}">
                    <a16:creationId xmlns:a16="http://schemas.microsoft.com/office/drawing/2014/main" id="{F0678381-E690-384A-A017-1364062A3DD0}"/>
                  </a:ext>
                </a:extLst>
              </p:cNvPr>
              <p:cNvSpPr txBox="1"/>
              <p:nvPr/>
            </p:nvSpPr>
            <p:spPr>
              <a:xfrm>
                <a:off x="380542" y="893037"/>
                <a:ext cx="2162306" cy="63228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15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SHARING BUSINESS &amp;  COLLECTIVE ACTIONS</a:t>
                </a:r>
                <a:endParaRPr kumimoji="0" lang="es-AR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7C7F4BB-453C-6643-9D79-AEF4AB47EB97}"/>
                </a:ext>
              </a:extLst>
            </p:cNvPr>
            <p:cNvGrpSpPr/>
            <p:nvPr/>
          </p:nvGrpSpPr>
          <p:grpSpPr>
            <a:xfrm>
              <a:off x="2340823" y="613543"/>
              <a:ext cx="2075525" cy="664014"/>
              <a:chOff x="455374" y="692696"/>
              <a:chExt cx="1920213" cy="1080120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4DB7772-B831-6B43-B5D9-92588C662613}"/>
                  </a:ext>
                </a:extLst>
              </p:cNvPr>
              <p:cNvSpPr/>
              <p:nvPr/>
            </p:nvSpPr>
            <p:spPr>
              <a:xfrm>
                <a:off x="455374" y="692696"/>
                <a:ext cx="1920213" cy="1080120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CaixaDeTexto 19">
                <a:extLst>
                  <a:ext uri="{FF2B5EF4-FFF2-40B4-BE49-F238E27FC236}">
                    <a16:creationId xmlns:a16="http://schemas.microsoft.com/office/drawing/2014/main" id="{D88830D4-23AB-3B47-B982-27D8A493B444}"/>
                  </a:ext>
                </a:extLst>
              </p:cNvPr>
              <p:cNvSpPr txBox="1"/>
              <p:nvPr/>
            </p:nvSpPr>
            <p:spPr>
              <a:xfrm>
                <a:off x="538924" y="884387"/>
                <a:ext cx="1778661" cy="7226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bg-BG" sz="15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INNOVATION and DIFFERENTIATION</a:t>
                </a:r>
                <a:endParaRPr kumimoji="0" lang="es-AR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BB83065-DFA1-0947-BDD6-ED36634C510A}"/>
                </a:ext>
              </a:extLst>
            </p:cNvPr>
            <p:cNvCxnSpPr/>
            <p:nvPr/>
          </p:nvCxnSpPr>
          <p:spPr bwMode="auto">
            <a:xfrm>
              <a:off x="3405588" y="1277557"/>
              <a:ext cx="0" cy="332007"/>
            </a:xfrm>
            <a:prstGeom prst="straightConnector1">
              <a:avLst/>
            </a:prstGeom>
            <a:noFill/>
            <a:ln w="38100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55AF932C-F2D5-6E4A-860F-48E52F86BC42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067361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US" sz="4800" b="1" dirty="0" err="1"/>
              <a:t>Os</a:t>
            </a:r>
            <a:r>
              <a:rPr lang="en-US" sz="4800" b="1" dirty="0"/>
              <a:t> </a:t>
            </a:r>
            <a:r>
              <a:rPr lang="en-US" sz="4800" b="1" dirty="0" err="1"/>
              <a:t>segmentos</a:t>
            </a:r>
            <a:r>
              <a:rPr lang="en-US" sz="4800" b="1" dirty="0"/>
              <a:t> do </a:t>
            </a:r>
            <a:r>
              <a:rPr lang="en-US" sz="4800" b="1" dirty="0" err="1"/>
              <a:t>Agronegócio</a:t>
            </a:r>
            <a:r>
              <a:rPr lang="en-US" sz="4800" b="1" dirty="0"/>
              <a:t> </a:t>
            </a:r>
            <a:endParaRPr lang="en-BR" sz="4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DB4196-D16D-EE44-BAAE-58BBE015CD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48" y="1544218"/>
            <a:ext cx="9816105" cy="45260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FA4CC16-BCFD-434E-8F65-A266726F2607}"/>
              </a:ext>
            </a:extLst>
          </p:cNvPr>
          <p:cNvSpPr/>
          <p:nvPr/>
        </p:nvSpPr>
        <p:spPr>
          <a:xfrm>
            <a:off x="218933" y="6289125"/>
            <a:ext cx="28879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latin typeface="Arial"/>
                <a:cs typeface="Arial"/>
              </a:rPr>
              <a:t>Fonte: Adaptado de Zylbersztajn (1995)</a:t>
            </a:r>
          </a:p>
        </p:txBody>
      </p:sp>
    </p:spTree>
    <p:extLst>
      <p:ext uri="{BB962C8B-B14F-4D97-AF65-F5344CB8AC3E}">
        <p14:creationId xmlns:p14="http://schemas.microsoft.com/office/powerpoint/2010/main" val="3991493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BRAZILIAN BEEF PRODUCTIVE CHAIN</a:t>
            </a:r>
            <a:endParaRPr lang="en-BR" sz="4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215E12-76D1-3A44-B5E0-7C62F331B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008" y="1336069"/>
            <a:ext cx="7591985" cy="52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95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6" name="Picture 5" descr="Captura de Tela 2016-03-08 às 09.15.35.png">
            <a:extLst>
              <a:ext uri="{FF2B5EF4-FFF2-40B4-BE49-F238E27FC236}">
                <a16:creationId xmlns:a16="http://schemas.microsoft.com/office/drawing/2014/main" id="{563B7341-2A4A-3C4A-9CAE-D1BC620FB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07" y="229999"/>
            <a:ext cx="10261786" cy="629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67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698E77-96B2-E742-8A76-D2C465DF65CE}"/>
              </a:ext>
            </a:extLst>
          </p:cNvPr>
          <p:cNvGrpSpPr/>
          <p:nvPr/>
        </p:nvGrpSpPr>
        <p:grpSpPr>
          <a:xfrm>
            <a:off x="1097596" y="1210235"/>
            <a:ext cx="9924632" cy="5471552"/>
            <a:chOff x="1097596" y="1210235"/>
            <a:chExt cx="9329591" cy="5143500"/>
          </a:xfrm>
        </p:grpSpPr>
        <p:pic>
          <p:nvPicPr>
            <p:cNvPr id="4" name="Picture 3" descr="Screen Shot 2017-06-17 at 12.43.10 PM.png">
              <a:extLst>
                <a:ext uri="{FF2B5EF4-FFF2-40B4-BE49-F238E27FC236}">
                  <a16:creationId xmlns:a16="http://schemas.microsoft.com/office/drawing/2014/main" id="{2272359A-D110-AF49-833A-C1C17525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7596" y="1210235"/>
              <a:ext cx="4806534" cy="5143500"/>
            </a:xfrm>
            <a:prstGeom prst="rect">
              <a:avLst/>
            </a:prstGeom>
          </p:spPr>
        </p:pic>
        <p:pic>
          <p:nvPicPr>
            <p:cNvPr id="5" name="Picture 4" descr="Screen Shot 2017-06-17 at 12.43.31 PM.png">
              <a:extLst>
                <a:ext uri="{FF2B5EF4-FFF2-40B4-BE49-F238E27FC236}">
                  <a16:creationId xmlns:a16="http://schemas.microsoft.com/office/drawing/2014/main" id="{AE330583-57A7-254F-9C25-CAE441C52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677" y="1230773"/>
              <a:ext cx="4590510" cy="5122962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8010DCC-1FF2-E948-9528-FD330F4F1967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6C726D97-5573-064A-B770-B8C8B7CAC544}"/>
              </a:ext>
            </a:extLst>
          </p:cNvPr>
          <p:cNvSpPr txBox="1">
            <a:spLocks/>
          </p:cNvSpPr>
          <p:nvPr/>
        </p:nvSpPr>
        <p:spPr>
          <a:xfrm>
            <a:off x="200025" y="176211"/>
            <a:ext cx="11791950" cy="1208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BR" sz="4800" b="1" dirty="0"/>
              <a:t>C</a:t>
            </a:r>
            <a:r>
              <a:rPr lang="en-US" sz="4800" b="1" dirty="0"/>
              <a:t>a</a:t>
            </a:r>
            <a:r>
              <a:rPr lang="en-BR" sz="4800" b="1" dirty="0"/>
              <a:t>deia de suínos no Brasil</a:t>
            </a:r>
          </a:p>
        </p:txBody>
      </p:sp>
    </p:spTree>
    <p:extLst>
      <p:ext uri="{BB962C8B-B14F-4D97-AF65-F5344CB8AC3E}">
        <p14:creationId xmlns:p14="http://schemas.microsoft.com/office/powerpoint/2010/main" val="119447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BR" sz="4800" b="1" dirty="0"/>
              <a:t>PIB Brasil e PIB Agronegócio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879002"/>
              </p:ext>
            </p:extLst>
          </p:nvPr>
        </p:nvGraphicFramePr>
        <p:xfrm>
          <a:off x="332441" y="1546412"/>
          <a:ext cx="11420288" cy="465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85CBEC2-79AE-A841-80B5-0AA7FCE3119B}"/>
              </a:ext>
            </a:extLst>
          </p:cNvPr>
          <p:cNvSpPr txBox="1"/>
          <p:nvPr/>
        </p:nvSpPr>
        <p:spPr>
          <a:xfrm>
            <a:off x="332441" y="6301942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CEPEA / ESALQ - USP, 2018 </a:t>
            </a:r>
          </a:p>
        </p:txBody>
      </p:sp>
    </p:spTree>
    <p:extLst>
      <p:ext uri="{BB962C8B-B14F-4D97-AF65-F5344CB8AC3E}">
        <p14:creationId xmlns:p14="http://schemas.microsoft.com/office/powerpoint/2010/main" val="2153367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 fontScale="90000"/>
          </a:bodyPr>
          <a:lstStyle/>
          <a:p>
            <a:r>
              <a:rPr lang="en-BR" sz="4800" b="1" dirty="0"/>
              <a:t>Participação do PIB Agronegócio no PIB Brasileiro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226476"/>
              </p:ext>
            </p:extLst>
          </p:nvPr>
        </p:nvGraphicFramePr>
        <p:xfrm>
          <a:off x="349625" y="1573305"/>
          <a:ext cx="11470340" cy="4719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718A582-EC5D-0A49-8B56-1C61EBF0A806}"/>
              </a:ext>
            </a:extLst>
          </p:cNvPr>
          <p:cNvSpPr txBox="1"/>
          <p:nvPr/>
        </p:nvSpPr>
        <p:spPr>
          <a:xfrm>
            <a:off x="332441" y="6301942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CEPEA / ESALQ - USP, 2018 </a:t>
            </a:r>
          </a:p>
        </p:txBody>
      </p:sp>
    </p:spTree>
    <p:extLst>
      <p:ext uri="{BB962C8B-B14F-4D97-AF65-F5344CB8AC3E}">
        <p14:creationId xmlns:p14="http://schemas.microsoft.com/office/powerpoint/2010/main" val="39108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4F6546-B6BA-814E-87DA-7792FB1E6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4" y="1549775"/>
            <a:ext cx="11791949" cy="5132012"/>
          </a:xfrm>
        </p:spPr>
        <p:txBody>
          <a:bodyPr anchor="ctr"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Brazilian Economic Growth Overview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Agribusiness Participation on the Economy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Brazilian Land Usage/Availability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Macro tendencies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BR" sz="4800" b="1" dirty="0"/>
              <a:t>Tópicos</a:t>
            </a:r>
          </a:p>
        </p:txBody>
      </p:sp>
    </p:spTree>
    <p:extLst>
      <p:ext uri="{BB962C8B-B14F-4D97-AF65-F5344CB8AC3E}">
        <p14:creationId xmlns:p14="http://schemas.microsoft.com/office/powerpoint/2010/main" val="2670944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 fontScale="90000"/>
          </a:bodyPr>
          <a:lstStyle/>
          <a:p>
            <a:r>
              <a:rPr lang="en-BR" sz="4800" b="1" dirty="0"/>
              <a:t>Participação dos setores do Agronegócio em seu PIB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661085"/>
              </p:ext>
            </p:extLst>
          </p:nvPr>
        </p:nvGraphicFramePr>
        <p:xfrm>
          <a:off x="403412" y="1573306"/>
          <a:ext cx="11362764" cy="4706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A351646-2D84-F042-9CA2-6732CE6E0287}"/>
              </a:ext>
            </a:extLst>
          </p:cNvPr>
          <p:cNvSpPr txBox="1"/>
          <p:nvPr/>
        </p:nvSpPr>
        <p:spPr>
          <a:xfrm>
            <a:off x="332441" y="6301942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CEPEA / ESALQ - USP, 2018 </a:t>
            </a:r>
          </a:p>
        </p:txBody>
      </p:sp>
    </p:spTree>
    <p:extLst>
      <p:ext uri="{BB962C8B-B14F-4D97-AF65-F5344CB8AC3E}">
        <p14:creationId xmlns:p14="http://schemas.microsoft.com/office/powerpoint/2010/main" val="2682888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BR" sz="4800" b="1" dirty="0"/>
              <a:t>Brazilian International Trade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97C619-02B4-4A4A-A7D8-996AEC38664E}"/>
              </a:ext>
            </a:extLst>
          </p:cNvPr>
          <p:cNvGrpSpPr/>
          <p:nvPr/>
        </p:nvGrpSpPr>
        <p:grpSpPr>
          <a:xfrm>
            <a:off x="778077" y="1564298"/>
            <a:ext cx="10893970" cy="4957526"/>
            <a:chOff x="609" y="1564298"/>
            <a:chExt cx="9130965" cy="4580101"/>
          </a:xfrm>
        </p:grpSpPr>
        <p:sp>
          <p:nvSpPr>
            <p:cNvPr id="24" name="CaixaDeTexto 3">
              <a:extLst>
                <a:ext uri="{FF2B5EF4-FFF2-40B4-BE49-F238E27FC236}">
                  <a16:creationId xmlns:a16="http://schemas.microsoft.com/office/drawing/2014/main" id="{70B05A4B-5218-CD46-9737-24DC73ABF982}"/>
                </a:ext>
              </a:extLst>
            </p:cNvPr>
            <p:cNvSpPr txBox="1"/>
            <p:nvPr/>
          </p:nvSpPr>
          <p:spPr>
            <a:xfrm>
              <a:off x="190080" y="1660987"/>
              <a:ext cx="367240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b="1" i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Agribusiness Trade Balance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b="1" i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(US $ Billions)</a:t>
              </a:r>
              <a:endParaRPr lang="en-US" sz="1900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CaixaDeTexto 4">
              <a:extLst>
                <a:ext uri="{FF2B5EF4-FFF2-40B4-BE49-F238E27FC236}">
                  <a16:creationId xmlns:a16="http://schemas.microsoft.com/office/drawing/2014/main" id="{D9DB0922-5B7A-8E41-9E74-7A59C6D29AC0}"/>
                </a:ext>
              </a:extLst>
            </p:cNvPr>
            <p:cNvSpPr txBox="1"/>
            <p:nvPr/>
          </p:nvSpPr>
          <p:spPr>
            <a:xfrm>
              <a:off x="4798592" y="1564298"/>
              <a:ext cx="367240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b="1" i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Brazilian Trade Balance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b="1" i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(US $ Billions)</a:t>
              </a:r>
              <a:endParaRPr lang="en-US" sz="1900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26" name="Gráfico 5">
              <a:extLst>
                <a:ext uri="{FF2B5EF4-FFF2-40B4-BE49-F238E27FC236}">
                  <a16:creationId xmlns:a16="http://schemas.microsoft.com/office/drawing/2014/main" id="{92B10425-BF30-DF44-86D9-9BD63F1151C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23548257"/>
                </p:ext>
              </p:extLst>
            </p:nvPr>
          </p:nvGraphicFramePr>
          <p:xfrm>
            <a:off x="609" y="2247315"/>
            <a:ext cx="4572000" cy="32918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7" name="Gráfico 6">
              <a:extLst>
                <a:ext uri="{FF2B5EF4-FFF2-40B4-BE49-F238E27FC236}">
                  <a16:creationId xmlns:a16="http://schemas.microsoft.com/office/drawing/2014/main" id="{BCF1F7AD-5BEF-004C-9951-90718501446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11974970"/>
                </p:ext>
              </p:extLst>
            </p:nvPr>
          </p:nvGraphicFramePr>
          <p:xfrm>
            <a:off x="4693983" y="2247315"/>
            <a:ext cx="4437591" cy="32918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1C7CE9F-C53F-1A41-8E89-0D3D0038D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0640" y="2690431"/>
              <a:ext cx="1320800" cy="266700"/>
            </a:xfrm>
            <a:prstGeom prst="rect">
              <a:avLst/>
            </a:prstGeom>
          </p:spPr>
        </p:pic>
        <p:sp>
          <p:nvSpPr>
            <p:cNvPr id="29" name="TextBox 3">
              <a:extLst>
                <a:ext uri="{FF2B5EF4-FFF2-40B4-BE49-F238E27FC236}">
                  <a16:creationId xmlns:a16="http://schemas.microsoft.com/office/drawing/2014/main" id="{114C7F8A-5370-D749-9779-F19DF8F61889}"/>
                </a:ext>
              </a:extLst>
            </p:cNvPr>
            <p:cNvSpPr txBox="1"/>
            <p:nvPr/>
          </p:nvSpPr>
          <p:spPr>
            <a:xfrm>
              <a:off x="5230640" y="2597091"/>
              <a:ext cx="1082348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Arial" charset="0"/>
                  <a:cs typeface="Arial" charset="0"/>
                </a:rPr>
                <a:t>Agribusiness</a:t>
              </a:r>
            </a:p>
          </p:txBody>
        </p:sp>
        <p:pic>
          <p:nvPicPr>
            <p:cNvPr id="30" name="Picture 11">
              <a:extLst>
                <a:ext uri="{FF2B5EF4-FFF2-40B4-BE49-F238E27FC236}">
                  <a16:creationId xmlns:a16="http://schemas.microsoft.com/office/drawing/2014/main" id="{C41461D1-D468-9F4D-A68A-DDB945A3A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0640" y="2381067"/>
              <a:ext cx="1320800" cy="266700"/>
            </a:xfrm>
            <a:prstGeom prst="rect">
              <a:avLst/>
            </a:prstGeom>
          </p:spPr>
        </p:pic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0B58C01E-E626-B249-820B-B953A8DD1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120" y="2525083"/>
              <a:ext cx="1320800" cy="266700"/>
            </a:xfrm>
            <a:prstGeom prst="rect">
              <a:avLst/>
            </a:prstGeom>
          </p:spPr>
        </p:pic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422EDA79-8083-F14F-8791-3B54BCF1C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120" y="2813115"/>
              <a:ext cx="1320800" cy="266700"/>
            </a:xfrm>
            <a:prstGeom prst="rect">
              <a:avLst/>
            </a:prstGeom>
          </p:spPr>
        </p:pic>
        <p:sp>
          <p:nvSpPr>
            <p:cNvPr id="33" name="TextBox 15">
              <a:extLst>
                <a:ext uri="{FF2B5EF4-FFF2-40B4-BE49-F238E27FC236}">
                  <a16:creationId xmlns:a16="http://schemas.microsoft.com/office/drawing/2014/main" id="{64B3AF6A-8A09-CD44-9F80-A2C4FD25D3BF}"/>
                </a:ext>
              </a:extLst>
            </p:cNvPr>
            <p:cNvSpPr txBox="1"/>
            <p:nvPr/>
          </p:nvSpPr>
          <p:spPr>
            <a:xfrm>
              <a:off x="622128" y="2453075"/>
              <a:ext cx="697727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Arial" charset="0"/>
                  <a:cs typeface="Arial" charset="0"/>
                </a:rPr>
                <a:t>Imports</a:t>
              </a:r>
            </a:p>
          </p:txBody>
        </p:sp>
        <p:sp>
          <p:nvSpPr>
            <p:cNvPr id="34" name="TextBox 16">
              <a:extLst>
                <a:ext uri="{FF2B5EF4-FFF2-40B4-BE49-F238E27FC236}">
                  <a16:creationId xmlns:a16="http://schemas.microsoft.com/office/drawing/2014/main" id="{9F2B2724-AD63-EF43-91C7-86663F003F6E}"/>
                </a:ext>
              </a:extLst>
            </p:cNvPr>
            <p:cNvSpPr txBox="1"/>
            <p:nvPr/>
          </p:nvSpPr>
          <p:spPr>
            <a:xfrm>
              <a:off x="622128" y="2813115"/>
              <a:ext cx="710451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Arial" charset="0"/>
                  <a:cs typeface="Arial" charset="0"/>
                </a:rPr>
                <a:t>Exports</a:t>
              </a:r>
            </a:p>
          </p:txBody>
        </p:sp>
        <p:pic>
          <p:nvPicPr>
            <p:cNvPr id="35" name="Picture 17">
              <a:extLst>
                <a:ext uri="{FF2B5EF4-FFF2-40B4-BE49-F238E27FC236}">
                  <a16:creationId xmlns:a16="http://schemas.microsoft.com/office/drawing/2014/main" id="{CE6C6B98-3034-204D-B9C9-A1F3559D8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120" y="3101147"/>
              <a:ext cx="1320800" cy="266700"/>
            </a:xfrm>
            <a:prstGeom prst="rect">
              <a:avLst/>
            </a:prstGeom>
          </p:spPr>
        </p:pic>
        <p:sp>
          <p:nvSpPr>
            <p:cNvPr id="36" name="TextBox 18">
              <a:extLst>
                <a:ext uri="{FF2B5EF4-FFF2-40B4-BE49-F238E27FC236}">
                  <a16:creationId xmlns:a16="http://schemas.microsoft.com/office/drawing/2014/main" id="{B4D3FA7C-B651-6249-84A9-840D13BF2279}"/>
                </a:ext>
              </a:extLst>
            </p:cNvPr>
            <p:cNvSpPr txBox="1"/>
            <p:nvPr/>
          </p:nvSpPr>
          <p:spPr>
            <a:xfrm>
              <a:off x="622128" y="3112180"/>
              <a:ext cx="117983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Arial" charset="0"/>
                  <a:cs typeface="Arial" charset="0"/>
                </a:rPr>
                <a:t>Trade Balance</a:t>
              </a:r>
            </a:p>
          </p:txBody>
        </p:sp>
        <p:pic>
          <p:nvPicPr>
            <p:cNvPr id="37" name="Picture 19">
              <a:extLst>
                <a:ext uri="{FF2B5EF4-FFF2-40B4-BE49-F238E27FC236}">
                  <a16:creationId xmlns:a16="http://schemas.microsoft.com/office/drawing/2014/main" id="{4B1CEDF0-E145-BD48-A36E-695AFA3D2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0640" y="3013214"/>
              <a:ext cx="792088" cy="159941"/>
            </a:xfrm>
            <a:prstGeom prst="rect">
              <a:avLst/>
            </a:prstGeom>
          </p:spPr>
        </p:pic>
        <p:sp>
          <p:nvSpPr>
            <p:cNvPr id="38" name="TextBox 20">
              <a:extLst>
                <a:ext uri="{FF2B5EF4-FFF2-40B4-BE49-F238E27FC236}">
                  <a16:creationId xmlns:a16="http://schemas.microsoft.com/office/drawing/2014/main" id="{CDD4C77D-1FA7-5A4E-8142-1E93D529C842}"/>
                </a:ext>
              </a:extLst>
            </p:cNvPr>
            <p:cNvSpPr txBox="1"/>
            <p:nvPr/>
          </p:nvSpPr>
          <p:spPr>
            <a:xfrm>
              <a:off x="5230640" y="2968164"/>
              <a:ext cx="117983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Arial" charset="0"/>
                  <a:cs typeface="Arial" charset="0"/>
                </a:rPr>
                <a:t>Trade Balance</a:t>
              </a:r>
            </a:p>
          </p:txBody>
        </p:sp>
        <p:sp>
          <p:nvSpPr>
            <p:cNvPr id="39" name="TextBox 21">
              <a:extLst>
                <a:ext uri="{FF2B5EF4-FFF2-40B4-BE49-F238E27FC236}">
                  <a16:creationId xmlns:a16="http://schemas.microsoft.com/office/drawing/2014/main" id="{78B97839-079F-C44B-A31F-3B090933C4D5}"/>
                </a:ext>
              </a:extLst>
            </p:cNvPr>
            <p:cNvSpPr txBox="1"/>
            <p:nvPr/>
          </p:nvSpPr>
          <p:spPr>
            <a:xfrm>
              <a:off x="5302648" y="2309059"/>
              <a:ext cx="1279467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prstClr val="black"/>
                  </a:solidFill>
                  <a:latin typeface="Arial" charset="0"/>
                  <a:cs typeface="Arial" charset="0"/>
                </a:rPr>
                <a:t>Other Industries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F1453E-7CB8-464C-B298-C2C36BCD417D}"/>
                </a:ext>
              </a:extLst>
            </p:cNvPr>
            <p:cNvSpPr txBox="1"/>
            <p:nvPr/>
          </p:nvSpPr>
          <p:spPr>
            <a:xfrm>
              <a:off x="76200" y="5867400"/>
              <a:ext cx="5181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Source: </a:t>
              </a:r>
              <a:r>
                <a:rPr lang="pt-BR" sz="12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SECEX/MDIC, 2016; MAPA, 2016 </a:t>
              </a:r>
              <a:endParaRPr lang="en-US" sz="12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488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BR" sz="4800" b="1" dirty="0"/>
              <a:t>Brazilian International Trade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FC93E485-005B-1F45-A27E-A4526FE09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017249"/>
              </p:ext>
            </p:extLst>
          </p:nvPr>
        </p:nvGraphicFramePr>
        <p:xfrm>
          <a:off x="835959" y="1559161"/>
          <a:ext cx="10520082" cy="494851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238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1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0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0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701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Products</a:t>
                      </a:r>
                      <a:r>
                        <a:rPr lang="en-US" sz="2000" baseline="0" dirty="0"/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Production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Exports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Number of Countries</a:t>
                      </a:r>
                      <a:r>
                        <a:rPr lang="en-US" sz="2000" baseline="0" dirty="0"/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USD Billions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15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Sugar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1°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1°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8,5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15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Coffee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1°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1°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6,2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15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Orange</a:t>
                      </a:r>
                      <a:r>
                        <a:rPr lang="en-US" sz="2000" b="1" baseline="0" dirty="0"/>
                        <a:t> Juice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1°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1°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76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1,9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150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/>
                        <a:t>Soybean </a:t>
                      </a:r>
                      <a:r>
                        <a:rPr lang="bg-BG" sz="2000" b="1" kern="1200" dirty="0"/>
                        <a:t>(grain)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2°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1°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21,0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15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Beef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2°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1°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138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5,8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15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Poultry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3°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1°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7,1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15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Soybean Oil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3°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2°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1,2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150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/>
                        <a:t>Soybean</a:t>
                      </a:r>
                      <a:r>
                        <a:rPr lang="en-US" sz="2000" b="1" kern="1200" baseline="0" dirty="0"/>
                        <a:t> Meal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3°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2°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66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5,8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15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Corn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3°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1°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99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5,7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15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Pork Meat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4°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4°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69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1,3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758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Agricultural Trade Balance in 2014</a:t>
            </a:r>
            <a:endParaRPr lang="en-BR" sz="4800" b="1" dirty="0"/>
          </a:p>
        </p:txBody>
      </p:sp>
      <p:pic>
        <p:nvPicPr>
          <p:cNvPr id="6" name="Content Placeholder 4" descr="Screen Shot 2016-11-13 at 9.56.04 AM.png">
            <a:extLst>
              <a:ext uri="{FF2B5EF4-FFF2-40B4-BE49-F238E27FC236}">
                <a16:creationId xmlns:a16="http://schemas.microsoft.com/office/drawing/2014/main" id="{69274B31-6FF8-E248-8342-76836A96BF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97" r="-8697"/>
          <a:stretch/>
        </p:blipFill>
        <p:spPr>
          <a:xfrm>
            <a:off x="1584362" y="1371600"/>
            <a:ext cx="9023277" cy="50331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EC04F9-E3F8-7345-B42A-8AECBB86D944}"/>
              </a:ext>
            </a:extLst>
          </p:cNvPr>
          <p:cNvSpPr/>
          <p:nvPr/>
        </p:nvSpPr>
        <p:spPr>
          <a:xfrm>
            <a:off x="200025" y="6404788"/>
            <a:ext cx="19782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</a:t>
            </a:r>
            <a:r>
              <a:rPr lang="pt-BR" sz="1200" dirty="0"/>
              <a:t>World Bank,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1595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4F6546-B6BA-814E-87DA-7792FB1E6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4" y="1549775"/>
            <a:ext cx="11791949" cy="5132012"/>
          </a:xfrm>
        </p:spPr>
        <p:txBody>
          <a:bodyPr anchor="ctr"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Brazilian Economic Growth Overview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Agribusiness Participation on the Economy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Brazilian Land Usage/Availability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Macro tendencies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BR" sz="4800" b="1" dirty="0"/>
              <a:t>Tópicos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260EE6-DBD1-9B4B-AC2A-DB7FD064608E}"/>
              </a:ext>
            </a:extLst>
          </p:cNvPr>
          <p:cNvSpPr/>
          <p:nvPr/>
        </p:nvSpPr>
        <p:spPr>
          <a:xfrm>
            <a:off x="240364" y="5308225"/>
            <a:ext cx="7772400" cy="1021977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969266-4DEB-2F4E-A516-B16A3427417C}"/>
              </a:ext>
            </a:extLst>
          </p:cNvPr>
          <p:cNvSpPr/>
          <p:nvPr/>
        </p:nvSpPr>
        <p:spPr>
          <a:xfrm>
            <a:off x="240364" y="3088479"/>
            <a:ext cx="7772400" cy="1021977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60EE42-FAB3-724C-A09A-B443A1BFB9B7}"/>
              </a:ext>
            </a:extLst>
          </p:cNvPr>
          <p:cNvSpPr/>
          <p:nvPr/>
        </p:nvSpPr>
        <p:spPr>
          <a:xfrm>
            <a:off x="240364" y="1908501"/>
            <a:ext cx="7772400" cy="1021977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504904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Brazilian Land Usage</a:t>
            </a:r>
            <a:endParaRPr lang="en-BR" sz="4800" b="1" dirty="0"/>
          </a:p>
        </p:txBody>
      </p:sp>
      <p:pic>
        <p:nvPicPr>
          <p:cNvPr id="19" name="Picture 23" descr="Mapa Brasil">
            <a:extLst>
              <a:ext uri="{FF2B5EF4-FFF2-40B4-BE49-F238E27FC236}">
                <a16:creationId xmlns:a16="http://schemas.microsoft.com/office/drawing/2014/main" id="{F3D6F364-433D-AA4F-9C5C-3922DCF31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096" y="2365956"/>
            <a:ext cx="60483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25">
            <a:extLst>
              <a:ext uri="{FF2B5EF4-FFF2-40B4-BE49-F238E27FC236}">
                <a16:creationId xmlns:a16="http://schemas.microsoft.com/office/drawing/2014/main" id="{6ABD89E6-AE26-4149-9C33-42D9BEA3F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1458" y="2052021"/>
            <a:ext cx="45275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0000"/>
                </a:solidFill>
                <a:latin typeface="Helvetica" pitchFamily="34" charset="0"/>
                <a:ea typeface="MS PGothic" pitchFamily="34" charset="-128"/>
                <a:cs typeface="Times New Roman" pitchFamily="18" charset="0"/>
              </a:rPr>
              <a:t>Million</a:t>
            </a:r>
            <a:r>
              <a:rPr lang="pt-BR" sz="1200" i="1" dirty="0">
                <a:solidFill>
                  <a:srgbClr val="000000"/>
                </a:solidFill>
                <a:latin typeface="Helvetica" pitchFamily="34" charset="0"/>
                <a:ea typeface="MS PGothic" pitchFamily="34" charset="-128"/>
                <a:cs typeface="Times New Roman" pitchFamily="18" charset="0"/>
              </a:rPr>
              <a:t> hectares</a:t>
            </a:r>
          </a:p>
        </p:txBody>
      </p:sp>
      <p:graphicFrame>
        <p:nvGraphicFramePr>
          <p:cNvPr id="22" name="Tabela 37">
            <a:extLst>
              <a:ext uri="{FF2B5EF4-FFF2-40B4-BE49-F238E27FC236}">
                <a16:creationId xmlns:a16="http://schemas.microsoft.com/office/drawing/2014/main" id="{968E1C72-E8CB-C54B-8B2C-98B399195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516763"/>
              </p:ext>
            </p:extLst>
          </p:nvPr>
        </p:nvGraphicFramePr>
        <p:xfrm>
          <a:off x="1838896" y="1385047"/>
          <a:ext cx="8514208" cy="914184"/>
        </p:xfrm>
        <a:graphic>
          <a:graphicData uri="http://schemas.openxmlformats.org/drawingml/2006/table">
            <a:tbl>
              <a:tblPr firstRow="1" bandRow="1"/>
              <a:tblGrid>
                <a:gridCol w="2037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3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4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Total </a:t>
                      </a:r>
                      <a:r>
                        <a:rPr lang="pt-BR" sz="1400" dirty="0" err="1">
                          <a:solidFill>
                            <a:schemeClr val="tx1"/>
                          </a:solidFill>
                        </a:rPr>
                        <a:t>area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684" marB="4568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b="0" dirty="0">
                          <a:solidFill>
                            <a:schemeClr val="tx1"/>
                          </a:solidFill>
                        </a:rPr>
                        <a:t>Native vegetation</a:t>
                      </a:r>
                    </a:p>
                  </a:txBody>
                  <a:tcPr marL="91436" marR="91436" marT="45684" marB="4568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b="0" baseline="0" dirty="0">
                          <a:solidFill>
                            <a:schemeClr val="tx1"/>
                          </a:solidFill>
                        </a:rPr>
                        <a:t>Pasture and crop land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684" marB="4568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b="0" dirty="0">
                          <a:solidFill>
                            <a:schemeClr val="tx1"/>
                          </a:solidFill>
                        </a:rPr>
                        <a:t>Other uses</a:t>
                      </a:r>
                    </a:p>
                  </a:txBody>
                  <a:tcPr marL="91436" marR="91436" marT="45684" marB="4568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b="1" dirty="0">
                          <a:solidFill>
                            <a:schemeClr val="tx1"/>
                          </a:solidFill>
                        </a:rPr>
                        <a:t>852 M ha</a:t>
                      </a:r>
                    </a:p>
                  </a:txBody>
                  <a:tcPr marL="91436" marR="91436" marT="45684" marB="4568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</a:rPr>
                        <a:t>554 M ha</a:t>
                      </a:r>
                    </a:p>
                  </a:txBody>
                  <a:tcPr marL="91436" marR="91436" marT="45684" marB="4568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</a:rPr>
                        <a:t>258 M ha</a:t>
                      </a:r>
                    </a:p>
                  </a:txBody>
                  <a:tcPr marL="91436" marR="91436" marT="45684" marB="4568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</a:rPr>
                        <a:t>40 M ha</a:t>
                      </a:r>
                    </a:p>
                  </a:txBody>
                  <a:tcPr marL="91436" marR="91436" marT="45684" marB="4568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i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91436" marR="91436" marT="45684" marB="4568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b="1" i="1" dirty="0">
                          <a:solidFill>
                            <a:schemeClr val="tx1"/>
                          </a:solidFill>
                        </a:rPr>
                        <a:t>65%</a:t>
                      </a:r>
                    </a:p>
                  </a:txBody>
                  <a:tcPr marL="91436" marR="91436" marT="45684" marB="4568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b="1" i="1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 marL="91436" marR="91436" marT="45684" marB="4568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b="1" i="1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91436" marR="91436" marT="45684" marB="4568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Text Box 32">
            <a:extLst>
              <a:ext uri="{FF2B5EF4-FFF2-40B4-BE49-F238E27FC236}">
                <a16:creationId xmlns:a16="http://schemas.microsoft.com/office/drawing/2014/main" id="{FEF31C6C-F11D-6140-9BCC-661BA1255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508" y="2413531"/>
            <a:ext cx="10541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Pastures</a:t>
            </a:r>
          </a:p>
        </p:txBody>
      </p:sp>
      <p:sp>
        <p:nvSpPr>
          <p:cNvPr id="24" name="Text Box 35">
            <a:extLst>
              <a:ext uri="{FF2B5EF4-FFF2-40B4-BE49-F238E27FC236}">
                <a16:creationId xmlns:a16="http://schemas.microsoft.com/office/drawing/2014/main" id="{0B0D91AB-ED5D-8147-BCD6-FDA872B3F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576" y="2629555"/>
            <a:ext cx="12604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Crop land</a:t>
            </a:r>
          </a:p>
        </p:txBody>
      </p:sp>
      <p:sp>
        <p:nvSpPr>
          <p:cNvPr id="25" name="Text Box 38">
            <a:extLst>
              <a:ext uri="{FF2B5EF4-FFF2-40B4-BE49-F238E27FC236}">
                <a16:creationId xmlns:a16="http://schemas.microsoft.com/office/drawing/2014/main" id="{A3AF5BFD-9DA6-3C44-A271-8F3E38E9C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773" y="2845579"/>
            <a:ext cx="1831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Sugarcane</a:t>
            </a:r>
          </a:p>
        </p:txBody>
      </p:sp>
      <p:graphicFrame>
        <p:nvGraphicFramePr>
          <p:cNvPr id="26" name="Tabela 42">
            <a:extLst>
              <a:ext uri="{FF2B5EF4-FFF2-40B4-BE49-F238E27FC236}">
                <a16:creationId xmlns:a16="http://schemas.microsoft.com/office/drawing/2014/main" id="{6E099795-16AE-7441-A3E0-E57F48AD8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405284"/>
              </p:ext>
            </p:extLst>
          </p:nvPr>
        </p:nvGraphicFramePr>
        <p:xfrm>
          <a:off x="6461696" y="3134306"/>
          <a:ext cx="539750" cy="669960"/>
        </p:xfrm>
        <a:graphic>
          <a:graphicData uri="http://schemas.openxmlformats.org/drawingml/2006/table">
            <a:tbl>
              <a:tblPr firstRow="1" bandRow="1"/>
              <a:tblGrid>
                <a:gridCol w="53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dirty="0"/>
                        <a:t>9.7</a:t>
                      </a:r>
                    </a:p>
                  </a:txBody>
                  <a:tcPr marL="91398" marR="91398" marT="45570" marB="4557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i="1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L="91398" marR="91398" marT="45570" marB="4557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ela 43">
            <a:extLst>
              <a:ext uri="{FF2B5EF4-FFF2-40B4-BE49-F238E27FC236}">
                <a16:creationId xmlns:a16="http://schemas.microsoft.com/office/drawing/2014/main" id="{8C5D911F-6D7C-6145-9C83-0D25C72A8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552035"/>
              </p:ext>
            </p:extLst>
          </p:nvPr>
        </p:nvGraphicFramePr>
        <p:xfrm>
          <a:off x="5755258" y="3039056"/>
          <a:ext cx="539750" cy="669960"/>
        </p:xfrm>
        <a:graphic>
          <a:graphicData uri="http://schemas.openxmlformats.org/drawingml/2006/table">
            <a:tbl>
              <a:tblPr firstRow="1" bandRow="1"/>
              <a:tblGrid>
                <a:gridCol w="53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dirty="0"/>
                        <a:t>60</a:t>
                      </a:r>
                    </a:p>
                  </a:txBody>
                  <a:tcPr marL="91398" marR="91398" marT="45570" marB="4557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i="1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marL="91398" marR="91398" marT="45570" marB="4557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ela 44">
            <a:extLst>
              <a:ext uri="{FF2B5EF4-FFF2-40B4-BE49-F238E27FC236}">
                <a16:creationId xmlns:a16="http://schemas.microsoft.com/office/drawing/2014/main" id="{73897596-F25F-FF44-B1F4-AAA002572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449124"/>
              </p:ext>
            </p:extLst>
          </p:nvPr>
        </p:nvGraphicFramePr>
        <p:xfrm>
          <a:off x="4994846" y="2850143"/>
          <a:ext cx="650875" cy="669960"/>
        </p:xfrm>
        <a:graphic>
          <a:graphicData uri="http://schemas.openxmlformats.org/drawingml/2006/table">
            <a:tbl>
              <a:tblPr firstRow="1" bandRow="1"/>
              <a:tblGrid>
                <a:gridCol w="65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dirty="0"/>
                        <a:t>198</a:t>
                      </a:r>
                    </a:p>
                  </a:txBody>
                  <a:tcPr marL="91318" marR="91318" marT="45570" marB="4557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i="1" dirty="0">
                          <a:solidFill>
                            <a:schemeClr val="tx1"/>
                          </a:solidFill>
                        </a:rPr>
                        <a:t>23%</a:t>
                      </a:r>
                    </a:p>
                  </a:txBody>
                  <a:tcPr marL="91318" marR="91318" marT="45570" marB="4557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Chave esquerda 56">
            <a:extLst>
              <a:ext uri="{FF2B5EF4-FFF2-40B4-BE49-F238E27FC236}">
                <a16:creationId xmlns:a16="http://schemas.microsoft.com/office/drawing/2014/main" id="{937D0D97-06E0-804D-BE66-68CE9258E736}"/>
              </a:ext>
            </a:extLst>
          </p:cNvPr>
          <p:cNvSpPr>
            <a:spLocks/>
          </p:cNvSpPr>
          <p:nvPr/>
        </p:nvSpPr>
        <p:spPr bwMode="auto">
          <a:xfrm rot="5400000">
            <a:off x="5987705" y="1171823"/>
            <a:ext cx="395678" cy="2498973"/>
          </a:xfrm>
          <a:prstGeom prst="leftBrace">
            <a:avLst>
              <a:gd name="adj1" fmla="val 0"/>
              <a:gd name="adj2" fmla="val 32740"/>
            </a:avLst>
          </a:prstGeom>
          <a:noFill/>
          <a:ln w="12700" algn="ctr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4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Expansion Areas in the World</a:t>
            </a:r>
            <a:endParaRPr lang="en-BR" sz="4800" b="1" dirty="0"/>
          </a:p>
        </p:txBody>
      </p:sp>
      <p:pic>
        <p:nvPicPr>
          <p:cNvPr id="6" name="Content Placeholder 1" descr="Screen Shot 2016-11-13 at 9.42.52 AM.png">
            <a:extLst>
              <a:ext uri="{FF2B5EF4-FFF2-40B4-BE49-F238E27FC236}">
                <a16:creationId xmlns:a16="http://schemas.microsoft.com/office/drawing/2014/main" id="{22731534-67F1-F945-A85F-9D8891154E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0" b="-480"/>
          <a:stretch>
            <a:fillRect/>
          </a:stretch>
        </p:blipFill>
        <p:spPr>
          <a:xfrm>
            <a:off x="1895441" y="1426872"/>
            <a:ext cx="8401118" cy="48568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3A9778-8A1D-3B4D-BE2D-D7CCB46AB4E2}"/>
              </a:ext>
            </a:extLst>
          </p:cNvPr>
          <p:cNvSpPr/>
          <p:nvPr/>
        </p:nvSpPr>
        <p:spPr>
          <a:xfrm>
            <a:off x="200025" y="6328860"/>
            <a:ext cx="2277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Source: </a:t>
            </a:r>
            <a:r>
              <a:rPr lang="pt-BR" sz="1400" dirty="0"/>
              <a:t>World Bank, 2010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4311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4F6546-B6BA-814E-87DA-7792FB1E6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4" y="1549775"/>
            <a:ext cx="11791949" cy="5132012"/>
          </a:xfrm>
        </p:spPr>
        <p:txBody>
          <a:bodyPr anchor="ctr"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Brazilian Economic Growth Overview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Agribusiness Participation on the Economy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Brazilian Land Usage/Availability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Macro tendencies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BR" sz="4800" b="1" dirty="0"/>
              <a:t>Tópicos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260EE6-DBD1-9B4B-AC2A-DB7FD064608E}"/>
              </a:ext>
            </a:extLst>
          </p:cNvPr>
          <p:cNvSpPr/>
          <p:nvPr/>
        </p:nvSpPr>
        <p:spPr>
          <a:xfrm>
            <a:off x="240364" y="4183017"/>
            <a:ext cx="7772400" cy="1021977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969266-4DEB-2F4E-A516-B16A3427417C}"/>
              </a:ext>
            </a:extLst>
          </p:cNvPr>
          <p:cNvSpPr/>
          <p:nvPr/>
        </p:nvSpPr>
        <p:spPr>
          <a:xfrm>
            <a:off x="240364" y="3088479"/>
            <a:ext cx="7772400" cy="1021977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60EE42-FAB3-724C-A09A-B443A1BFB9B7}"/>
              </a:ext>
            </a:extLst>
          </p:cNvPr>
          <p:cNvSpPr/>
          <p:nvPr/>
        </p:nvSpPr>
        <p:spPr>
          <a:xfrm>
            <a:off x="240364" y="1908501"/>
            <a:ext cx="7772400" cy="1021977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059214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Great Technology and Opportunities</a:t>
            </a:r>
            <a:endParaRPr lang="en-BR" sz="4800" b="1" dirty="0"/>
          </a:p>
        </p:txBody>
      </p:sp>
      <p:pic>
        <p:nvPicPr>
          <p:cNvPr id="6" name="Picture 5" descr="colheita.jpg">
            <a:extLst>
              <a:ext uri="{FF2B5EF4-FFF2-40B4-BE49-F238E27FC236}">
                <a16:creationId xmlns:a16="http://schemas.microsoft.com/office/drawing/2014/main" id="{CC59D9DE-7752-F84C-A44F-9AAB878B83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14"/>
          <a:stretch/>
        </p:blipFill>
        <p:spPr>
          <a:xfrm>
            <a:off x="1241612" y="1389483"/>
            <a:ext cx="9708777" cy="510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26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Great Technology and Opportunities</a:t>
            </a:r>
            <a:endParaRPr lang="en-BR" sz="4800" b="1" dirty="0"/>
          </a:p>
        </p:txBody>
      </p:sp>
      <p:pic>
        <p:nvPicPr>
          <p:cNvPr id="6" name="Picture 5" descr="26.jpg">
            <a:extLst>
              <a:ext uri="{FF2B5EF4-FFF2-40B4-BE49-F238E27FC236}">
                <a16:creationId xmlns:a16="http://schemas.microsoft.com/office/drawing/2014/main" id="{6280AF47-86A3-8344-8C86-EA901A477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89" y="1680278"/>
            <a:ext cx="6934200" cy="4344072"/>
          </a:xfrm>
          <a:prstGeom prst="rect">
            <a:avLst/>
          </a:prstGeom>
        </p:spPr>
      </p:pic>
      <p:pic>
        <p:nvPicPr>
          <p:cNvPr id="7" name="Picture 6" descr="petrolina.jpg">
            <a:extLst>
              <a:ext uri="{FF2B5EF4-FFF2-40B4-BE49-F238E27FC236}">
                <a16:creationId xmlns:a16="http://schemas.microsoft.com/office/drawing/2014/main" id="{2255EC9C-FFD5-1E40-B94A-E8AD5959D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696152"/>
            <a:ext cx="7693378" cy="4327526"/>
          </a:xfrm>
          <a:prstGeom prst="rect">
            <a:avLst/>
          </a:prstGeom>
        </p:spPr>
      </p:pic>
      <p:pic>
        <p:nvPicPr>
          <p:cNvPr id="9" name="Picture 8" descr="petrolina2.png">
            <a:extLst>
              <a:ext uri="{FF2B5EF4-FFF2-40B4-BE49-F238E27FC236}">
                <a16:creationId xmlns:a16="http://schemas.microsoft.com/office/drawing/2014/main" id="{C939CC45-AAB5-5643-AD59-3FDD7EA03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85" y="1680278"/>
            <a:ext cx="3694430" cy="470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7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4F6546-B6BA-814E-87DA-7792FB1E6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4" y="1549775"/>
            <a:ext cx="11791949" cy="5132012"/>
          </a:xfrm>
        </p:spPr>
        <p:txBody>
          <a:bodyPr anchor="ctr"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Brazilian Economic Growth Overview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Agribusiness Participation on the Economy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Brazilian Land Usage/Availability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Macro tendencies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BR" sz="4800" b="1" dirty="0"/>
              <a:t>Tópicos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260EE6-DBD1-9B4B-AC2A-DB7FD064608E}"/>
              </a:ext>
            </a:extLst>
          </p:cNvPr>
          <p:cNvSpPr/>
          <p:nvPr/>
        </p:nvSpPr>
        <p:spPr>
          <a:xfrm>
            <a:off x="240364" y="5308225"/>
            <a:ext cx="7772400" cy="1021977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969266-4DEB-2F4E-A516-B16A3427417C}"/>
              </a:ext>
            </a:extLst>
          </p:cNvPr>
          <p:cNvSpPr/>
          <p:nvPr/>
        </p:nvSpPr>
        <p:spPr>
          <a:xfrm>
            <a:off x="279586" y="4128247"/>
            <a:ext cx="7772400" cy="1021977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60EE42-FAB3-724C-A09A-B443A1BFB9B7}"/>
              </a:ext>
            </a:extLst>
          </p:cNvPr>
          <p:cNvSpPr/>
          <p:nvPr/>
        </p:nvSpPr>
        <p:spPr>
          <a:xfrm>
            <a:off x="306480" y="3052487"/>
            <a:ext cx="7772400" cy="1021977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2020439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Even Greater Challenges</a:t>
            </a:r>
            <a:endParaRPr lang="en-BR" sz="4800" b="1" dirty="0"/>
          </a:p>
        </p:txBody>
      </p:sp>
      <p:pic>
        <p:nvPicPr>
          <p:cNvPr id="6" name="Picture 5" descr="Br-153mapa.jpg">
            <a:extLst>
              <a:ext uri="{FF2B5EF4-FFF2-40B4-BE49-F238E27FC236}">
                <a16:creationId xmlns:a16="http://schemas.microsoft.com/office/drawing/2014/main" id="{AEE42BCC-2BA3-3540-952D-3C77D16CB2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1385047"/>
            <a:ext cx="3733800" cy="497645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2EAEF0-8CA1-8347-8984-5F571B2BC692}"/>
              </a:ext>
            </a:extLst>
          </p:cNvPr>
          <p:cNvCxnSpPr/>
          <p:nvPr/>
        </p:nvCxnSpPr>
        <p:spPr>
          <a:xfrm flipH="1" flipV="1">
            <a:off x="6553200" y="4843317"/>
            <a:ext cx="1600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2780965-210D-884A-8BAA-B9F58815C7F2}"/>
              </a:ext>
            </a:extLst>
          </p:cNvPr>
          <p:cNvSpPr/>
          <p:nvPr/>
        </p:nvSpPr>
        <p:spPr>
          <a:xfrm>
            <a:off x="6507481" y="4790941"/>
            <a:ext cx="45719" cy="76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0610B8-28A8-2240-9142-2479EF2D2FD9}"/>
              </a:ext>
            </a:extLst>
          </p:cNvPr>
          <p:cNvSpPr txBox="1"/>
          <p:nvPr/>
        </p:nvSpPr>
        <p:spPr>
          <a:xfrm>
            <a:off x="8153400" y="489190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Santos Port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4EAEE3-FAAC-F746-948C-5ADA04750E1B}"/>
              </a:ext>
            </a:extLst>
          </p:cNvPr>
          <p:cNvSpPr/>
          <p:nvPr/>
        </p:nvSpPr>
        <p:spPr>
          <a:xfrm>
            <a:off x="6209121" y="5019541"/>
            <a:ext cx="45719" cy="76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A8D2FC-C52C-4D4D-9BE0-8EE52B5A218B}"/>
              </a:ext>
            </a:extLst>
          </p:cNvPr>
          <p:cNvCxnSpPr/>
          <p:nvPr/>
        </p:nvCxnSpPr>
        <p:spPr>
          <a:xfrm flipH="1" flipV="1">
            <a:off x="6248400" y="5071917"/>
            <a:ext cx="1905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0FE8087-9D4E-684B-9E81-FE18496D0642}"/>
              </a:ext>
            </a:extLst>
          </p:cNvPr>
          <p:cNvSpPr txBox="1"/>
          <p:nvPr/>
        </p:nvSpPr>
        <p:spPr>
          <a:xfrm>
            <a:off x="8153400" y="530051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Paranaguá</a:t>
            </a:r>
            <a:r>
              <a:rPr lang="en-US" dirty="0"/>
              <a:t> Port</a:t>
            </a:r>
          </a:p>
        </p:txBody>
      </p:sp>
    </p:spTree>
    <p:extLst>
      <p:ext uri="{BB962C8B-B14F-4D97-AF65-F5344CB8AC3E}">
        <p14:creationId xmlns:p14="http://schemas.microsoft.com/office/powerpoint/2010/main" val="436511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Even Greater Challenges</a:t>
            </a:r>
            <a:endParaRPr lang="en-BR" sz="4800" b="1" dirty="0"/>
          </a:p>
        </p:txBody>
      </p:sp>
      <p:pic>
        <p:nvPicPr>
          <p:cNvPr id="6" name="Picture 5" descr="atoleiro2.jpg">
            <a:extLst>
              <a:ext uri="{FF2B5EF4-FFF2-40B4-BE49-F238E27FC236}">
                <a16:creationId xmlns:a16="http://schemas.microsoft.com/office/drawing/2014/main" id="{F175CB87-15C4-B441-AC5F-353FCED6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29" y="1619250"/>
            <a:ext cx="5238044" cy="2946400"/>
          </a:xfrm>
          <a:prstGeom prst="rect">
            <a:avLst/>
          </a:prstGeom>
        </p:spPr>
      </p:pic>
      <p:pic>
        <p:nvPicPr>
          <p:cNvPr id="7" name="Picture 6" descr="atoleiro.jpg">
            <a:extLst>
              <a:ext uri="{FF2B5EF4-FFF2-40B4-BE49-F238E27FC236}">
                <a16:creationId xmlns:a16="http://schemas.microsoft.com/office/drawing/2014/main" id="{FC932A07-4C4E-EE4A-BD7C-89235DDC6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29" y="1619250"/>
            <a:ext cx="4826000" cy="3619500"/>
          </a:xfrm>
          <a:prstGeom prst="rect">
            <a:avLst/>
          </a:prstGeom>
        </p:spPr>
      </p:pic>
      <p:pic>
        <p:nvPicPr>
          <p:cNvPr id="9" name="Picture 8" descr="santos.jpg">
            <a:extLst>
              <a:ext uri="{FF2B5EF4-FFF2-40B4-BE49-F238E27FC236}">
                <a16:creationId xmlns:a16="http://schemas.microsoft.com/office/drawing/2014/main" id="{C390DEB6-4586-8941-A94D-1793AAEEA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9" y="2305050"/>
            <a:ext cx="7810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1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Even Greater Challenges</a:t>
            </a:r>
            <a:endParaRPr lang="en-BR" sz="4800" b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826CD25-1E01-D046-8422-A696AC616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3" t="28562" r="24253" b="41379"/>
          <a:stretch/>
        </p:blipFill>
        <p:spPr bwMode="auto">
          <a:xfrm>
            <a:off x="6942704" y="1477173"/>
            <a:ext cx="3579806" cy="242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1E38475-7BCB-4A41-BD59-E7551979C6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45690" r="50000" b="10776"/>
          <a:stretch/>
        </p:blipFill>
        <p:spPr bwMode="auto">
          <a:xfrm>
            <a:off x="2334192" y="1385047"/>
            <a:ext cx="3024336" cy="255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6A47028-6464-7042-BF4C-775C853C8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56675" r="19301" b="10551"/>
          <a:stretch/>
        </p:blipFill>
        <p:spPr bwMode="auto">
          <a:xfrm>
            <a:off x="1767887" y="3966162"/>
            <a:ext cx="8656226" cy="267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E0DE95C-82E4-424F-A5C3-40AEBB1CAB0D}"/>
              </a:ext>
            </a:extLst>
          </p:cNvPr>
          <p:cNvSpPr/>
          <p:nvPr/>
        </p:nvSpPr>
        <p:spPr>
          <a:xfrm>
            <a:off x="107504" y="5919083"/>
            <a:ext cx="9001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Credit Suisse, 2013</a:t>
            </a:r>
          </a:p>
        </p:txBody>
      </p:sp>
    </p:spTree>
    <p:extLst>
      <p:ext uri="{BB962C8B-B14F-4D97-AF65-F5344CB8AC3E}">
        <p14:creationId xmlns:p14="http://schemas.microsoft.com/office/powerpoint/2010/main" val="1754318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But there is, maybe, some solutions</a:t>
            </a:r>
            <a:endParaRPr lang="en-BR" sz="4800" b="1" dirty="0"/>
          </a:p>
        </p:txBody>
      </p:sp>
      <p:pic>
        <p:nvPicPr>
          <p:cNvPr id="6" name="Picture 5" descr="transporte.png">
            <a:extLst>
              <a:ext uri="{FF2B5EF4-FFF2-40B4-BE49-F238E27FC236}">
                <a16:creationId xmlns:a16="http://schemas.microsoft.com/office/drawing/2014/main" id="{83FA650E-F5C5-D443-9A5F-FA9AB464D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44" y="1545389"/>
            <a:ext cx="9311313" cy="493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15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But there is, maybe, some solutions</a:t>
            </a:r>
            <a:endParaRPr lang="en-BR" sz="4800" b="1" dirty="0"/>
          </a:p>
        </p:txBody>
      </p:sp>
      <p:pic>
        <p:nvPicPr>
          <p:cNvPr id="6" name="Picture 5" descr="duto etanol.jpg">
            <a:extLst>
              <a:ext uri="{FF2B5EF4-FFF2-40B4-BE49-F238E27FC236}">
                <a16:creationId xmlns:a16="http://schemas.microsoft.com/office/drawing/2014/main" id="{3DD87FF9-0EE0-5C43-A9A4-189360083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4609" r="7904" b="4987"/>
          <a:stretch/>
        </p:blipFill>
        <p:spPr>
          <a:xfrm>
            <a:off x="2809593" y="1525910"/>
            <a:ext cx="6572813" cy="50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05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4F6546-B6BA-814E-87DA-7792FB1E6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4" y="1549775"/>
            <a:ext cx="11791949" cy="5132012"/>
          </a:xfrm>
        </p:spPr>
        <p:txBody>
          <a:bodyPr anchor="ctr">
            <a:normAutofit/>
          </a:bodyPr>
          <a:lstStyle/>
          <a:p>
            <a:pPr algn="just"/>
            <a:endParaRPr lang="pt-BR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endParaRPr lang="en-BR" sz="4800" b="1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A47C319-A949-114A-AA10-EFD516BE1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050"/>
            <a:ext cx="120396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17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77237A-6B47-C442-861B-829390C8A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12700"/>
            <a:ext cx="120523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2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3CFDD33-FE87-F046-BF81-4808C08B0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0"/>
            <a:ext cx="12077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62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3" name="Picture 2" descr="A screenshot of a map&#10;&#10;Description automatically generated">
            <a:extLst>
              <a:ext uri="{FF2B5EF4-FFF2-40B4-BE49-F238E27FC236}">
                <a16:creationId xmlns:a16="http://schemas.microsoft.com/office/drawing/2014/main" id="{B81F8FC0-5B10-7244-BB88-8DA16FC12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0" y="0"/>
            <a:ext cx="12042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91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3" name="Picture 2" descr="A close up of a piano&#10;&#10;Description automatically generated">
            <a:extLst>
              <a:ext uri="{FF2B5EF4-FFF2-40B4-BE49-F238E27FC236}">
                <a16:creationId xmlns:a16="http://schemas.microsoft.com/office/drawing/2014/main" id="{1CFF6A1C-DBF7-0A4F-A940-C285706FE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2" y="0"/>
            <a:ext cx="12055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0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GDP per Country – IMF 2016* (US $ Billion)</a:t>
            </a:r>
            <a:endParaRPr lang="en-BR" sz="48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3D2982-79DE-944C-97E4-04FEB0A513B1}"/>
              </a:ext>
            </a:extLst>
          </p:cNvPr>
          <p:cNvGrpSpPr/>
          <p:nvPr/>
        </p:nvGrpSpPr>
        <p:grpSpPr>
          <a:xfrm>
            <a:off x="457200" y="1219200"/>
            <a:ext cx="11335871" cy="5006788"/>
            <a:chOff x="457200" y="1219200"/>
            <a:chExt cx="8229600" cy="4387684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5FB8DD4F-FB37-624E-9150-D4F1A1488DB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4063022"/>
                </p:ext>
              </p:extLst>
            </p:nvPr>
          </p:nvGraphicFramePr>
          <p:xfrm>
            <a:off x="457200" y="1399401"/>
            <a:ext cx="8229600" cy="42074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626D88-2A1B-214E-91D5-29E11FFCEADF}"/>
                </a:ext>
              </a:extLst>
            </p:cNvPr>
            <p:cNvSpPr txBox="1"/>
            <p:nvPr/>
          </p:nvSpPr>
          <p:spPr>
            <a:xfrm>
              <a:off x="4096903" y="374558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10</a:t>
              </a:r>
              <a:r>
                <a:rPr lang="en-US" baseline="300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EDF8C9-FA74-5749-81A0-0599DDE2AB59}"/>
                </a:ext>
              </a:extLst>
            </p:cNvPr>
            <p:cNvSpPr txBox="1"/>
            <p:nvPr/>
          </p:nvSpPr>
          <p:spPr>
            <a:xfrm>
              <a:off x="1184219" y="1219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1</a:t>
              </a:r>
              <a:r>
                <a:rPr lang="en-US" baseline="300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o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B20D52B-E74D-6942-AAC1-363585A90DD2}"/>
              </a:ext>
            </a:extLst>
          </p:cNvPr>
          <p:cNvSpPr txBox="1"/>
          <p:nvPr/>
        </p:nvSpPr>
        <p:spPr>
          <a:xfrm>
            <a:off x="248771" y="6369315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Source: IMF World Economic Outlook, Jan 2017  </a:t>
            </a:r>
          </a:p>
        </p:txBody>
      </p:sp>
    </p:spTree>
    <p:extLst>
      <p:ext uri="{BB962C8B-B14F-4D97-AF65-F5344CB8AC3E}">
        <p14:creationId xmlns:p14="http://schemas.microsoft.com/office/powerpoint/2010/main" val="40885158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C38F575-CA95-4642-A557-241B7AD60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10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5F706-719A-7C47-8FFF-66E012079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" y="0"/>
            <a:ext cx="1210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375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D97297-C026-E54D-8747-E34113A75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" y="0"/>
            <a:ext cx="1210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5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A9640CFE-DEA0-3E48-A089-F2C5DA152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0"/>
            <a:ext cx="12052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2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GDP per </a:t>
            </a:r>
            <a:r>
              <a:rPr lang="en-US" sz="4800" b="1" dirty="0" err="1"/>
              <a:t>Capta</a:t>
            </a:r>
            <a:r>
              <a:rPr lang="en-US" sz="4800" b="1" dirty="0"/>
              <a:t> – IMF 2016* (US $/person)</a:t>
            </a:r>
            <a:endParaRPr lang="en-BR" sz="48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663193-0673-2443-A55F-8088A8312933}"/>
              </a:ext>
            </a:extLst>
          </p:cNvPr>
          <p:cNvGrpSpPr/>
          <p:nvPr/>
        </p:nvGrpSpPr>
        <p:grpSpPr>
          <a:xfrm>
            <a:off x="578223" y="1489821"/>
            <a:ext cx="11026589" cy="4628591"/>
            <a:chOff x="457200" y="1476374"/>
            <a:chExt cx="8229600" cy="4162426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90DB26E4-EB3F-E24D-9175-E0004A443F0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80298953"/>
                </p:ext>
              </p:extLst>
            </p:nvPr>
          </p:nvGraphicFramePr>
          <p:xfrm>
            <a:off x="457200" y="1476374"/>
            <a:ext cx="8229600" cy="41624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8BED64-4273-934A-A29E-CF9BF238796F}"/>
                </a:ext>
              </a:extLst>
            </p:cNvPr>
            <p:cNvSpPr txBox="1"/>
            <p:nvPr/>
          </p:nvSpPr>
          <p:spPr>
            <a:xfrm>
              <a:off x="7920433" y="413286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73</a:t>
              </a:r>
              <a:r>
                <a: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o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3C97DFE-8BFB-F04D-B179-0C2D4EB30CF6}"/>
              </a:ext>
            </a:extLst>
          </p:cNvPr>
          <p:cNvSpPr txBox="1"/>
          <p:nvPr/>
        </p:nvSpPr>
        <p:spPr>
          <a:xfrm>
            <a:off x="200025" y="6404788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IMF World Economic Outlook, Jan 2017  </a:t>
            </a:r>
          </a:p>
        </p:txBody>
      </p:sp>
    </p:spTree>
    <p:extLst>
      <p:ext uri="{BB962C8B-B14F-4D97-AF65-F5344CB8AC3E}">
        <p14:creationId xmlns:p14="http://schemas.microsoft.com/office/powerpoint/2010/main" val="138068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Brazilian GDP Growth</a:t>
            </a:r>
            <a:endParaRPr lang="en-BR" sz="4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A048F1-D952-A646-ACC4-28D9100BE602}"/>
              </a:ext>
            </a:extLst>
          </p:cNvPr>
          <p:cNvSpPr txBox="1"/>
          <p:nvPr/>
        </p:nvSpPr>
        <p:spPr>
          <a:xfrm>
            <a:off x="200025" y="6339142"/>
            <a:ext cx="5018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Source: IMF World Economic Outlook, Jan 2017 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D313FFB-787D-C449-95AD-73E3D7680D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885817"/>
              </p:ext>
            </p:extLst>
          </p:nvPr>
        </p:nvGraphicFramePr>
        <p:xfrm>
          <a:off x="459388" y="1195641"/>
          <a:ext cx="11348983" cy="4921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6423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Brazilian GDP Growth</a:t>
            </a:r>
            <a:endParaRPr lang="en-BR" sz="48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E94FCA-4784-0145-B95F-63C76C75BD09}"/>
              </a:ext>
            </a:extLst>
          </p:cNvPr>
          <p:cNvGrpSpPr/>
          <p:nvPr/>
        </p:nvGrpSpPr>
        <p:grpSpPr>
          <a:xfrm>
            <a:off x="1745898" y="1429870"/>
            <a:ext cx="8700204" cy="4943749"/>
            <a:chOff x="152400" y="1295400"/>
            <a:chExt cx="8700204" cy="4943749"/>
          </a:xfrm>
        </p:grpSpPr>
        <p:pic>
          <p:nvPicPr>
            <p:cNvPr id="6" name="Picture 5" descr="brazil-takes-off.jpg">
              <a:extLst>
                <a:ext uri="{FF2B5EF4-FFF2-40B4-BE49-F238E27FC236}">
                  <a16:creationId xmlns:a16="http://schemas.microsoft.com/office/drawing/2014/main" id="{80EC3F7F-855F-6747-B937-ACFA38AF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295401"/>
              <a:ext cx="1752600" cy="230905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A77B95-1D52-B845-B886-5FBBCF832859}"/>
                </a:ext>
              </a:extLst>
            </p:cNvPr>
            <p:cNvSpPr txBox="1"/>
            <p:nvPr/>
          </p:nvSpPr>
          <p:spPr>
            <a:xfrm>
              <a:off x="152400" y="3581400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err="1"/>
                <a:t>Nov</a:t>
              </a:r>
              <a:r>
                <a:rPr lang="pt-BR" sz="1600" dirty="0"/>
                <a:t>, 2009</a:t>
              </a:r>
            </a:p>
          </p:txBody>
        </p:sp>
        <p:pic>
          <p:nvPicPr>
            <p:cNvPr id="9" name="Picture 8" descr="Brasil-foi-traído-por-Dilma-e-por-classe-política-diz-revista-The-Economist.jpg">
              <a:extLst>
                <a:ext uri="{FF2B5EF4-FFF2-40B4-BE49-F238E27FC236}">
                  <a16:creationId xmlns:a16="http://schemas.microsoft.com/office/drawing/2014/main" id="{4527D915-0D7E-A649-AE84-0780C7E8F0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0" r="24526"/>
            <a:stretch/>
          </p:blipFill>
          <p:spPr>
            <a:xfrm>
              <a:off x="5334000" y="3863149"/>
              <a:ext cx="1772802" cy="230905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DFA3C5-DDB3-1E49-A789-EFE7DC4D0652}"/>
                </a:ext>
              </a:extLst>
            </p:cNvPr>
            <p:cNvSpPr txBox="1"/>
            <p:nvPr/>
          </p:nvSpPr>
          <p:spPr>
            <a:xfrm>
              <a:off x="7086600" y="58674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/>
                <a:t>Apr</a:t>
              </a:r>
              <a:r>
                <a:rPr lang="pt-BR" dirty="0"/>
                <a:t>,  2016</a:t>
              </a:r>
            </a:p>
          </p:txBody>
        </p:sp>
        <p:pic>
          <p:nvPicPr>
            <p:cNvPr id="11" name="Picture 10" descr="15649660.jpg">
              <a:extLst>
                <a:ext uri="{FF2B5EF4-FFF2-40B4-BE49-F238E27FC236}">
                  <a16:creationId xmlns:a16="http://schemas.microsoft.com/office/drawing/2014/main" id="{7D8F4DB8-88E2-7545-9F52-126CE8541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1" y="1295400"/>
              <a:ext cx="1743330" cy="230468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B895D0-FCE6-EA40-BD67-7A0B836F63C8}"/>
                </a:ext>
              </a:extLst>
            </p:cNvPr>
            <p:cNvSpPr txBox="1"/>
            <p:nvPr/>
          </p:nvSpPr>
          <p:spPr>
            <a:xfrm>
              <a:off x="3657600" y="3581400"/>
              <a:ext cx="1752600" cy="371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err="1"/>
                <a:t>Sep</a:t>
              </a:r>
              <a:r>
                <a:rPr lang="pt-BR" dirty="0"/>
                <a:t>, 2013</a:t>
              </a:r>
            </a:p>
          </p:txBody>
        </p:sp>
        <p:pic>
          <p:nvPicPr>
            <p:cNvPr id="13" name="Picture 12" descr="brazil quadmire.jpg">
              <a:extLst>
                <a:ext uri="{FF2B5EF4-FFF2-40B4-BE49-F238E27FC236}">
                  <a16:creationId xmlns:a16="http://schemas.microsoft.com/office/drawing/2014/main" id="{4AB151AC-D358-3842-8D66-B05D083D3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599" y="1295400"/>
              <a:ext cx="1766005" cy="230905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43B0CE-A2C1-0B48-A016-3C35BD49BB63}"/>
                </a:ext>
              </a:extLst>
            </p:cNvPr>
            <p:cNvSpPr txBox="1"/>
            <p:nvPr/>
          </p:nvSpPr>
          <p:spPr>
            <a:xfrm>
              <a:off x="7086600" y="3581400"/>
              <a:ext cx="1752600" cy="371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err="1"/>
                <a:t>Feb</a:t>
              </a:r>
              <a:r>
                <a:rPr lang="pt-BR" dirty="0"/>
                <a:t>, 2015</a:t>
              </a:r>
            </a:p>
          </p:txBody>
        </p:sp>
        <p:pic>
          <p:nvPicPr>
            <p:cNvPr id="15" name="Picture 14" descr="brazil fall.jpg">
              <a:extLst>
                <a:ext uri="{FF2B5EF4-FFF2-40B4-BE49-F238E27FC236}">
                  <a16:creationId xmlns:a16="http://schemas.microsoft.com/office/drawing/2014/main" id="{23C1E42D-5319-BC4D-B7B1-78A8275F2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3891974"/>
              <a:ext cx="1734012" cy="228022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42E201-73EF-5745-8C70-5C88FFA38969}"/>
                </a:ext>
              </a:extLst>
            </p:cNvPr>
            <p:cNvSpPr txBox="1"/>
            <p:nvPr/>
          </p:nvSpPr>
          <p:spPr>
            <a:xfrm>
              <a:off x="3657600" y="5867400"/>
              <a:ext cx="1447800" cy="371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Jan,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86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BR" sz="4800" b="1" dirty="0"/>
              <a:t>Brazilian Interest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F7B876E1-4A5C-144D-80C0-090F5CBEB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762" y="1067625"/>
            <a:ext cx="4792475" cy="54541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436A46-928A-AE4D-8BA3-9D767B45F031}"/>
              </a:ext>
            </a:extLst>
          </p:cNvPr>
          <p:cNvSpPr txBox="1"/>
          <p:nvPr/>
        </p:nvSpPr>
        <p:spPr>
          <a:xfrm>
            <a:off x="8364072" y="590325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dirty="0"/>
              <a:t>4,25%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5CB6B5-3A45-7647-9910-1095BFFF12F1}"/>
              </a:ext>
            </a:extLst>
          </p:cNvPr>
          <p:cNvSpPr txBox="1"/>
          <p:nvPr/>
        </p:nvSpPr>
        <p:spPr>
          <a:xfrm>
            <a:off x="4966449" y="205145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dirty="0"/>
              <a:t>14%</a:t>
            </a:r>
          </a:p>
        </p:txBody>
      </p:sp>
    </p:spTree>
    <p:extLst>
      <p:ext uri="{BB962C8B-B14F-4D97-AF65-F5344CB8AC3E}">
        <p14:creationId xmlns:p14="http://schemas.microsoft.com/office/powerpoint/2010/main" val="52011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4F6546-B6BA-814E-87DA-7792FB1E6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4" y="1549775"/>
            <a:ext cx="11791949" cy="5132012"/>
          </a:xfrm>
        </p:spPr>
        <p:txBody>
          <a:bodyPr anchor="ctr"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Brazilian Economic Growth Overview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Agribusiness Participation on the Economy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Brazilian Land Usage/Availability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Macro tendencies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5DFDC0-500A-6A48-A901-3726300D6543}"/>
              </a:ext>
            </a:extLst>
          </p:cNvPr>
          <p:cNvSpPr/>
          <p:nvPr/>
        </p:nvSpPr>
        <p:spPr>
          <a:xfrm>
            <a:off x="200025" y="176213"/>
            <a:ext cx="11801475" cy="65055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B73AC-BE41-6441-939E-848B2940E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176211"/>
            <a:ext cx="11791950" cy="1208836"/>
          </a:xfrm>
        </p:spPr>
        <p:txBody>
          <a:bodyPr anchor="ctr">
            <a:normAutofit/>
          </a:bodyPr>
          <a:lstStyle/>
          <a:p>
            <a:r>
              <a:rPr lang="en-BR" sz="4800" b="1" dirty="0"/>
              <a:t>Tópicos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260EE6-DBD1-9B4B-AC2A-DB7FD064608E}"/>
              </a:ext>
            </a:extLst>
          </p:cNvPr>
          <p:cNvSpPr/>
          <p:nvPr/>
        </p:nvSpPr>
        <p:spPr>
          <a:xfrm>
            <a:off x="240364" y="5308225"/>
            <a:ext cx="7772400" cy="1021977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969266-4DEB-2F4E-A516-B16A3427417C}"/>
              </a:ext>
            </a:extLst>
          </p:cNvPr>
          <p:cNvSpPr/>
          <p:nvPr/>
        </p:nvSpPr>
        <p:spPr>
          <a:xfrm>
            <a:off x="279586" y="4128247"/>
            <a:ext cx="7772400" cy="1021977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60EE42-FAB3-724C-A09A-B443A1BFB9B7}"/>
              </a:ext>
            </a:extLst>
          </p:cNvPr>
          <p:cNvSpPr/>
          <p:nvPr/>
        </p:nvSpPr>
        <p:spPr>
          <a:xfrm>
            <a:off x="240364" y="1908501"/>
            <a:ext cx="7772400" cy="1021977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1157058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805</Words>
  <Application>Microsoft Macintosh PowerPoint</Application>
  <PresentationFormat>Widescreen</PresentationFormat>
  <Paragraphs>245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Helvetica</vt:lpstr>
      <vt:lpstr>Times New Roman</vt:lpstr>
      <vt:lpstr>Office Theme</vt:lpstr>
      <vt:lpstr>Agronegócio Brasileiro</vt:lpstr>
      <vt:lpstr>Tópicos</vt:lpstr>
      <vt:lpstr>Tópicos</vt:lpstr>
      <vt:lpstr>GDP per Country – IMF 2016* (US $ Billion)</vt:lpstr>
      <vt:lpstr>GDP per Capta – IMF 2016* (US $/person)</vt:lpstr>
      <vt:lpstr>Brazilian GDP Growth</vt:lpstr>
      <vt:lpstr>Brazilian GDP Growth</vt:lpstr>
      <vt:lpstr>Brazilian Interest</vt:lpstr>
      <vt:lpstr>Tópicos</vt:lpstr>
      <vt:lpstr>Definição de Agronegócio</vt:lpstr>
      <vt:lpstr>Definição de Agronegócio</vt:lpstr>
      <vt:lpstr>Rede da Empresa</vt:lpstr>
      <vt:lpstr>PowerPoint Presentation</vt:lpstr>
      <vt:lpstr>Os segmentos do Agronegócio </vt:lpstr>
      <vt:lpstr>BRAZILIAN BEEF PRODUCTIVE CHAIN</vt:lpstr>
      <vt:lpstr>PowerPoint Presentation</vt:lpstr>
      <vt:lpstr>PowerPoint Presentation</vt:lpstr>
      <vt:lpstr>PIB Brasil e PIB Agronegócio</vt:lpstr>
      <vt:lpstr>Participação do PIB Agronegócio no PIB Brasileiro</vt:lpstr>
      <vt:lpstr>Participação dos setores do Agronegócio em seu PIB</vt:lpstr>
      <vt:lpstr>Brazilian International Trade</vt:lpstr>
      <vt:lpstr>Brazilian International Trade</vt:lpstr>
      <vt:lpstr>Agricultural Trade Balance in 2014</vt:lpstr>
      <vt:lpstr>Tópicos</vt:lpstr>
      <vt:lpstr>Brazilian Land Usage</vt:lpstr>
      <vt:lpstr>Expansion Areas in the World</vt:lpstr>
      <vt:lpstr>Tópicos</vt:lpstr>
      <vt:lpstr>Great Technology and Opportunities</vt:lpstr>
      <vt:lpstr>Great Technology and Opportunities</vt:lpstr>
      <vt:lpstr>Even Greater Challenges</vt:lpstr>
      <vt:lpstr>Even Greater Challenges</vt:lpstr>
      <vt:lpstr>Even Greater Challenges</vt:lpstr>
      <vt:lpstr>But there is, maybe, some solutions</vt:lpstr>
      <vt:lpstr>But there is, maybe, some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Agronegócio Brasileiro</dc:title>
  <dc:creator>Lourival Monaco</dc:creator>
  <cp:lastModifiedBy>Lourival Monaco</cp:lastModifiedBy>
  <cp:revision>11</cp:revision>
  <dcterms:created xsi:type="dcterms:W3CDTF">2020-02-20T00:40:42Z</dcterms:created>
  <dcterms:modified xsi:type="dcterms:W3CDTF">2020-02-20T02:35:50Z</dcterms:modified>
</cp:coreProperties>
</file>