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7" r:id="rId1"/>
  </p:sldMasterIdLst>
  <p:notesMasterIdLst>
    <p:notesMasterId r:id="rId28"/>
  </p:notesMasterIdLst>
  <p:sldIdLst>
    <p:sldId id="333" r:id="rId2"/>
    <p:sldId id="335" r:id="rId3"/>
    <p:sldId id="318" r:id="rId4"/>
    <p:sldId id="266" r:id="rId5"/>
    <p:sldId id="320" r:id="rId6"/>
    <p:sldId id="267" r:id="rId7"/>
    <p:sldId id="336" r:id="rId8"/>
    <p:sldId id="321" r:id="rId9"/>
    <p:sldId id="322" r:id="rId10"/>
    <p:sldId id="323" r:id="rId11"/>
    <p:sldId id="268" r:id="rId12"/>
    <p:sldId id="269" r:id="rId13"/>
    <p:sldId id="270" r:id="rId14"/>
    <p:sldId id="272" r:id="rId15"/>
    <p:sldId id="273" r:id="rId16"/>
    <p:sldId id="275" r:id="rId17"/>
    <p:sldId id="276" r:id="rId18"/>
    <p:sldId id="324" r:id="rId19"/>
    <p:sldId id="325" r:id="rId20"/>
    <p:sldId id="326" r:id="rId21"/>
    <p:sldId id="327" r:id="rId22"/>
    <p:sldId id="328" r:id="rId23"/>
    <p:sldId id="329" r:id="rId24"/>
    <p:sldId id="330" r:id="rId25"/>
    <p:sldId id="331" r:id="rId26"/>
    <p:sldId id="332"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8" d="100"/>
          <a:sy n="68" d="100"/>
        </p:scale>
        <p:origin x="69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688AE2-2C7A-D24B-886B-CB4F98FE1D85}" type="datetimeFigureOut">
              <a:rPr lang="en-US" smtClean="0"/>
              <a:t>9/18/2020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0C3845-220E-3042-B8EA-8F7E6B53FE92}" type="slidenum">
              <a:rPr lang="en-US" smtClean="0"/>
              <a:t>‹nº›</a:t>
            </a:fld>
            <a:endParaRPr lang="en-US"/>
          </a:p>
        </p:txBody>
      </p:sp>
    </p:spTree>
    <p:extLst>
      <p:ext uri="{BB962C8B-B14F-4D97-AF65-F5344CB8AC3E}">
        <p14:creationId xmlns:p14="http://schemas.microsoft.com/office/powerpoint/2010/main" val="40744351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pt-BR"/>
              <a:t>Clique para editar o título Mestre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B61BEF0D-F0BB-DE4B-95CE-6DB70DBA9567}" type="datetimeFigureOut">
              <a:rPr lang="en-US" smtClean="0"/>
              <a:pPr/>
              <a:t>9/18/2020</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7146486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83455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880034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227442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pt-BR"/>
              <a:t>Clique para editar o título Mestre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B61BEF0D-F0BB-DE4B-95CE-6DB70DBA9567}" type="datetimeFigureOut">
              <a:rPr lang="en-US" smtClean="0"/>
              <a:pPr/>
              <a:t>9/18/2020</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79237202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440879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86320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808535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497331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pt-BR"/>
              <a:t>Clique para editar o título Mestre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8" name="Date Placeholder 7"/>
          <p:cNvSpPr>
            <a:spLocks noGrp="1"/>
          </p:cNvSpPr>
          <p:nvPr>
            <p:ph type="dt" sz="half" idx="10"/>
          </p:nvPr>
        </p:nvSpPr>
        <p:spPr/>
        <p:txBody>
          <a:bodyPr/>
          <a:lstStyle/>
          <a:p>
            <a:fld id="{B61BEF0D-F0BB-DE4B-95CE-6DB70DBA9567}" type="datetimeFigureOut">
              <a:rPr lang="en-US" smtClean="0"/>
              <a:pPr/>
              <a:t>9/18/2020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D57F1E4F-1CFF-5643-939E-217C01CDF565}" type="slidenum">
              <a:rPr lang="en-US" smtClean="0"/>
              <a:pPr/>
              <a:t>‹nº›</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27112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B61BEF0D-F0BB-DE4B-95CE-6DB70DBA9567}" type="datetimeFigureOut">
              <a:rPr lang="en-US" smtClean="0"/>
              <a:pPr/>
              <a:t>9/18/2020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D57F1E4F-1CFF-5643-939E-217C01CDF565}" type="slidenum">
              <a:rPr lang="en-US" smtClean="0"/>
              <a:pPr/>
              <a:t>‹nº›</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17738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B61BEF0D-F0BB-DE4B-95CE-6DB70DBA9567}" type="datetimeFigureOut">
              <a:rPr lang="en-US" smtClean="0"/>
              <a:pPr/>
              <a:t>9/18/2020</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713820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3">
            <a:extLst>
              <a:ext uri="{FF2B5EF4-FFF2-40B4-BE49-F238E27FC236}">
                <a16:creationId xmlns:a16="http://schemas.microsoft.com/office/drawing/2014/main" id="{41CFCB5D-F07D-4857-BBC0-37E5854C5574}"/>
              </a:ext>
            </a:extLst>
          </p:cNvPr>
          <p:cNvSpPr>
            <a:spLocks noGrp="1"/>
          </p:cNvSpPr>
          <p:nvPr/>
        </p:nvSpPr>
        <p:spPr>
          <a:xfrm>
            <a:off x="2212532" y="2465361"/>
            <a:ext cx="7766936" cy="1646302"/>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sz="3200" b="1" dirty="0">
                <a:effectLst/>
                <a:latin typeface="Arial" panose="020B0604020202020204" pitchFamily="34" charset="0"/>
                <a:ea typeface="Times New Roman" panose="02020603050405020304" pitchFamily="18" charset="0"/>
              </a:rPr>
              <a:t>Universidade de São Paulo</a:t>
            </a:r>
            <a:br>
              <a:rPr lang="pt-BR" sz="3200" dirty="0">
                <a:effectLst/>
                <a:latin typeface="Times New Roman" panose="02020603050405020304" pitchFamily="18" charset="0"/>
                <a:ea typeface="Times New Roman" panose="02020603050405020304" pitchFamily="18" charset="0"/>
              </a:rPr>
            </a:br>
            <a:r>
              <a:rPr lang="pt-BR" sz="3200" b="1" dirty="0">
                <a:effectLst/>
                <a:latin typeface="Arial" panose="020B0604020202020204" pitchFamily="34" charset="0"/>
                <a:ea typeface="Times New Roman" panose="02020603050405020304" pitchFamily="18" charset="0"/>
              </a:rPr>
              <a:t>Faculdade de Economia, Administração e Contabilidade de Ribeirão Preto</a:t>
            </a:r>
            <a:endParaRPr lang="pt-BR" sz="3200" dirty="0"/>
          </a:p>
        </p:txBody>
      </p:sp>
      <p:sp>
        <p:nvSpPr>
          <p:cNvPr id="11" name="Subtítulo 4">
            <a:extLst>
              <a:ext uri="{FF2B5EF4-FFF2-40B4-BE49-F238E27FC236}">
                <a16:creationId xmlns:a16="http://schemas.microsoft.com/office/drawing/2014/main" id="{1CAD179F-49D1-4A07-9E3C-7964C4C3CF4A}"/>
              </a:ext>
            </a:extLst>
          </p:cNvPr>
          <p:cNvSpPr>
            <a:spLocks noGrp="1"/>
          </p:cNvSpPr>
          <p:nvPr/>
        </p:nvSpPr>
        <p:spPr>
          <a:xfrm>
            <a:off x="2423547" y="4336746"/>
            <a:ext cx="7766936" cy="1096899"/>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nSpc>
                <a:spcPct val="115000"/>
              </a:lnSpc>
            </a:pPr>
            <a:r>
              <a:rPr lang="pt-BR" sz="1800" b="0" kern="0" dirty="0">
                <a:effectLst/>
                <a:latin typeface="Arial" panose="020B0604020202020204" pitchFamily="34" charset="0"/>
                <a:cs typeface="Arial" panose="020B0604020202020204" pitchFamily="34" charset="0"/>
              </a:rPr>
              <a:t>Economia Política Clássica</a:t>
            </a:r>
          </a:p>
          <a:p>
            <a:pPr>
              <a:lnSpc>
                <a:spcPct val="115000"/>
              </a:lnSpc>
            </a:pPr>
            <a:r>
              <a:rPr lang="pt-BR" sz="1800" b="0" kern="0" dirty="0">
                <a:effectLst/>
                <a:latin typeface="Arial" panose="020B0604020202020204" pitchFamily="34" charset="0"/>
                <a:cs typeface="Arial" panose="020B0604020202020204" pitchFamily="34" charset="0"/>
              </a:rPr>
              <a:t> REC2401 / 2020</a:t>
            </a:r>
            <a:endParaRPr lang="pt-BR" sz="1800" b="1" kern="0" dirty="0">
              <a:effectLst/>
              <a:latin typeface="Arial" panose="020B060402020202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217942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 capitalismo é bom?</a:t>
            </a:r>
          </a:p>
        </p:txBody>
      </p:sp>
      <p:sp>
        <p:nvSpPr>
          <p:cNvPr id="3" name="Espaço Reservado para Conteúdo 2"/>
          <p:cNvSpPr>
            <a:spLocks noGrp="1"/>
          </p:cNvSpPr>
          <p:nvPr>
            <p:ph idx="1"/>
          </p:nvPr>
        </p:nvSpPr>
        <p:spPr/>
        <p:txBody>
          <a:bodyPr/>
          <a:lstStyle/>
          <a:p>
            <a:pPr>
              <a:lnSpc>
                <a:spcPct val="150000"/>
              </a:lnSpc>
            </a:pPr>
            <a:r>
              <a:rPr lang="pt-BR" sz="2400" dirty="0"/>
              <a:t>Sim e não para Marx no Manifesto: é bom por servir o propósito da história ao abrir caminho para o comunismo, e é ruim ao ser o último obstáculo a uma ordem mundial comunista.</a:t>
            </a:r>
          </a:p>
          <a:p>
            <a:endParaRPr lang="pt-BR" dirty="0"/>
          </a:p>
        </p:txBody>
      </p:sp>
    </p:spTree>
    <p:extLst>
      <p:ext uri="{BB962C8B-B14F-4D97-AF65-F5344CB8AC3E}">
        <p14:creationId xmlns:p14="http://schemas.microsoft.com/office/powerpoint/2010/main" val="2230769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Objeções ao comunismo (2ª a 8ª)</a:t>
            </a:r>
          </a:p>
        </p:txBody>
      </p:sp>
      <p:sp>
        <p:nvSpPr>
          <p:cNvPr id="3" name="Espaço Reservado para Conteúdo 2"/>
          <p:cNvSpPr>
            <a:spLocks noGrp="1"/>
          </p:cNvSpPr>
          <p:nvPr>
            <p:ph idx="1"/>
          </p:nvPr>
        </p:nvSpPr>
        <p:spPr/>
        <p:txBody>
          <a:bodyPr>
            <a:normAutofit/>
          </a:bodyPr>
          <a:lstStyle/>
          <a:p>
            <a:pPr marL="0" indent="0">
              <a:lnSpc>
                <a:spcPct val="150000"/>
              </a:lnSpc>
              <a:buNone/>
            </a:pPr>
            <a:r>
              <a:rPr lang="pt-BR" sz="2400" i="1" dirty="0"/>
              <a:t>“[...] A burguesia verbera [...] a abolição da individualidade [...] [sob o comunismo].</a:t>
            </a:r>
          </a:p>
          <a:p>
            <a:pPr marL="0" indent="0">
              <a:lnSpc>
                <a:spcPct val="150000"/>
              </a:lnSpc>
              <a:buNone/>
            </a:pPr>
            <a:r>
              <a:rPr lang="pt-BR" sz="2400" i="1" dirty="0"/>
              <a:t>[resposta] Confessais, pois, que quando falais do indivíduo, quereis referir-vos unicamente ao burguês, ao proprietário burguês. E este indivíduo, sem dúvida, deve ser suprimido"</a:t>
            </a:r>
          </a:p>
        </p:txBody>
      </p:sp>
    </p:spTree>
    <p:extLst>
      <p:ext uri="{BB962C8B-B14F-4D97-AF65-F5344CB8AC3E}">
        <p14:creationId xmlns:p14="http://schemas.microsoft.com/office/powerpoint/2010/main" val="4129066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Objeção 3</a:t>
            </a:r>
          </a:p>
        </p:txBody>
      </p:sp>
      <p:sp>
        <p:nvSpPr>
          <p:cNvPr id="3" name="Espaço Reservado para Conteúdo 2"/>
          <p:cNvSpPr>
            <a:spLocks noGrp="1"/>
          </p:cNvSpPr>
          <p:nvPr>
            <p:ph idx="1"/>
          </p:nvPr>
        </p:nvSpPr>
        <p:spPr/>
        <p:txBody>
          <a:bodyPr>
            <a:normAutofit/>
          </a:bodyPr>
          <a:lstStyle/>
          <a:p>
            <a:pPr marL="0" indent="0">
              <a:buNone/>
            </a:pPr>
            <a:r>
              <a:rPr lang="pt-BR" sz="2400" i="1" dirty="0"/>
              <a:t>“Alega-se ainda que, com a abolição da propriedade privada, toda a atividade cessaria, uma inércia geral apoderar-se-ia do mundo.</a:t>
            </a:r>
          </a:p>
          <a:p>
            <a:pPr marL="0" indent="0">
              <a:buNone/>
            </a:pPr>
            <a:r>
              <a:rPr lang="pt-BR" sz="2400" i="1" dirty="0"/>
              <a:t>[Resposta] Se isso fosse verdade, há muito que a sociedade burguesa teria sucumbido à ociosidade, pois que os que no regime burguês trabalham não lucram e os que lucram não trabalham.”</a:t>
            </a:r>
          </a:p>
        </p:txBody>
      </p:sp>
    </p:spTree>
    <p:extLst>
      <p:ext uri="{BB962C8B-B14F-4D97-AF65-F5344CB8AC3E}">
        <p14:creationId xmlns:p14="http://schemas.microsoft.com/office/powerpoint/2010/main" val="2129362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Objeção 4</a:t>
            </a:r>
          </a:p>
        </p:txBody>
      </p:sp>
      <p:sp>
        <p:nvSpPr>
          <p:cNvPr id="3" name="Espaço Reservado para Conteúdo 2"/>
          <p:cNvSpPr>
            <a:spLocks noGrp="1"/>
          </p:cNvSpPr>
          <p:nvPr>
            <p:ph idx="1"/>
          </p:nvPr>
        </p:nvSpPr>
        <p:spPr>
          <a:xfrm>
            <a:off x="1066800" y="1828801"/>
            <a:ext cx="10058400" cy="4811150"/>
          </a:xfrm>
        </p:spPr>
        <p:txBody>
          <a:bodyPr>
            <a:normAutofit/>
          </a:bodyPr>
          <a:lstStyle/>
          <a:p>
            <a:pPr marL="0" indent="0">
              <a:lnSpc>
                <a:spcPct val="120000"/>
              </a:lnSpc>
              <a:buNone/>
            </a:pPr>
            <a:r>
              <a:rPr lang="pt-BR" i="1" dirty="0"/>
              <a:t>“As acusações feitas contra o modo comunista de produção e de apropriação dos produtos materiais têm sido feitas igualmente contra a produção e a apropriação dos produtos do trabalho intelectual. Assim como o desaparecimento da propriedade de classe equivale, para o burguês, ao desaparecimento de toda a produção, também o desaparecimento da cultura de classe significa, para ele, o desaparecimento de toda a cultura.</a:t>
            </a:r>
          </a:p>
          <a:p>
            <a:pPr marL="0" indent="0">
              <a:lnSpc>
                <a:spcPct val="120000"/>
              </a:lnSpc>
              <a:buNone/>
            </a:pPr>
            <a:r>
              <a:rPr lang="pt-BR" i="1" dirty="0"/>
              <a:t>[Resposta] A cultura, cuja perda o burguês deplora, é, para a imensa maioria dos homens, apenas um adestramento que os transforma em máquinas.</a:t>
            </a:r>
          </a:p>
          <a:p>
            <a:pPr marL="0" indent="0">
              <a:lnSpc>
                <a:spcPct val="120000"/>
              </a:lnSpc>
              <a:buNone/>
            </a:pPr>
            <a:r>
              <a:rPr lang="pt-BR" i="1" dirty="0"/>
              <a:t>Mas não discutais conosco enquanto aplicardes à abolição da propriedade burguesa o critério de vossas noções burguesas de liberdade, cultura, direito, etc. Vossas próprias ideias decorrem do regime burguês de produção e de propriedade burguesa, assim como vosso direito não passa da vontade de vossa classe erigida em lei, vontade cujo conteúdo é determinado pelas condições materiais de vossa existência como classe.”</a:t>
            </a:r>
          </a:p>
        </p:txBody>
      </p:sp>
    </p:spTree>
    <p:extLst>
      <p:ext uri="{BB962C8B-B14F-4D97-AF65-F5344CB8AC3E}">
        <p14:creationId xmlns:p14="http://schemas.microsoft.com/office/powerpoint/2010/main" val="1367758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Objeção 5</a:t>
            </a:r>
          </a:p>
        </p:txBody>
      </p:sp>
      <p:sp>
        <p:nvSpPr>
          <p:cNvPr id="3" name="Espaço Reservado para Conteúdo 2"/>
          <p:cNvSpPr>
            <a:spLocks noGrp="1"/>
          </p:cNvSpPr>
          <p:nvPr>
            <p:ph idx="1"/>
          </p:nvPr>
        </p:nvSpPr>
        <p:spPr>
          <a:xfrm>
            <a:off x="1066800" y="1733140"/>
            <a:ext cx="9720073" cy="4023360"/>
          </a:xfrm>
        </p:spPr>
        <p:txBody>
          <a:bodyPr>
            <a:noAutofit/>
          </a:bodyPr>
          <a:lstStyle/>
          <a:p>
            <a:pPr marL="0" indent="0">
              <a:lnSpc>
                <a:spcPct val="120000"/>
              </a:lnSpc>
              <a:buNone/>
            </a:pPr>
            <a:r>
              <a:rPr lang="pt-BR" sz="2000" i="1" dirty="0"/>
              <a:t>“Abolição da família! Até os mais radicais ficam indignados diante desse desígnio infame dos comunistas.</a:t>
            </a:r>
          </a:p>
          <a:p>
            <a:pPr marL="0" indent="0">
              <a:lnSpc>
                <a:spcPct val="120000"/>
              </a:lnSpc>
              <a:buNone/>
            </a:pPr>
            <a:r>
              <a:rPr lang="pt-BR" sz="2000" i="1" dirty="0"/>
              <a:t>[Resposta] Sobre que fundamento repousa a família atual, a família burguesa? No capital, no ganho individual. A família, na sua plenitude, só existe para a burguesia, mas encontra seu complemento na supressão forçada da família para o proletário e na prostituição pública.</a:t>
            </a:r>
          </a:p>
          <a:p>
            <a:pPr marL="0" indent="0">
              <a:lnSpc>
                <a:spcPct val="120000"/>
              </a:lnSpc>
              <a:buNone/>
            </a:pPr>
            <a:r>
              <a:rPr lang="pt-BR" sz="2000" i="1" dirty="0"/>
              <a:t>A família burguesa desvanece-se naturalmente com o desvanecer de seu complemento, e uma e outra desaparecerão com o desaparecimento do capital.</a:t>
            </a:r>
          </a:p>
          <a:p>
            <a:pPr marL="0" indent="0">
              <a:lnSpc>
                <a:spcPct val="120000"/>
              </a:lnSpc>
              <a:buNone/>
            </a:pPr>
            <a:r>
              <a:rPr lang="pt-BR" sz="2000" i="1" dirty="0"/>
              <a:t>Acusai-nos de querer abolir a exploração das crianças por seus próprios pais? Confessamos este crime.” </a:t>
            </a:r>
          </a:p>
        </p:txBody>
      </p:sp>
    </p:spTree>
    <p:extLst>
      <p:ext uri="{BB962C8B-B14F-4D97-AF65-F5344CB8AC3E}">
        <p14:creationId xmlns:p14="http://schemas.microsoft.com/office/powerpoint/2010/main" val="2139247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Objeção 6</a:t>
            </a:r>
          </a:p>
        </p:txBody>
      </p:sp>
      <p:sp>
        <p:nvSpPr>
          <p:cNvPr id="3" name="Espaço Reservado para Conteúdo 2"/>
          <p:cNvSpPr>
            <a:spLocks noGrp="1"/>
          </p:cNvSpPr>
          <p:nvPr>
            <p:ph idx="1"/>
          </p:nvPr>
        </p:nvSpPr>
        <p:spPr/>
        <p:txBody>
          <a:bodyPr>
            <a:normAutofit/>
          </a:bodyPr>
          <a:lstStyle/>
          <a:p>
            <a:pPr marL="0" indent="0">
              <a:lnSpc>
                <a:spcPct val="120000"/>
              </a:lnSpc>
              <a:buNone/>
            </a:pPr>
            <a:r>
              <a:rPr lang="pt-BR" i="1" dirty="0"/>
              <a:t>“Dizeis também que destruímos os vínculos mais íntimos, substituindo a educação doméstica pela educação social.</a:t>
            </a:r>
          </a:p>
          <a:p>
            <a:pPr marL="0" indent="0">
              <a:lnSpc>
                <a:spcPct val="120000"/>
              </a:lnSpc>
              <a:buNone/>
            </a:pPr>
            <a:r>
              <a:rPr lang="pt-BR" i="1" dirty="0"/>
              <a:t>[Resposta] E vossa educação não é também determinada pela sociedade, pelas condições sociais em que educais vossos filhos, pela intervenção direta ou indireta da sociedade, por meio de vossas escolas, etc.? Os comunistas não inventaram essa intromissão da sociedade na educação, apenas mudaram  seu caráter e arrancam a educação à influência da classe dominante.</a:t>
            </a:r>
          </a:p>
          <a:p>
            <a:pPr marL="0" indent="0">
              <a:lnSpc>
                <a:spcPct val="120000"/>
              </a:lnSpc>
              <a:buNone/>
            </a:pPr>
            <a:r>
              <a:rPr lang="pt-BR" i="1" dirty="0"/>
              <a:t>As declamações burguesas sobre a família e a educação, sobre os doces laços que unem a criança aos pais, tornam-se cada vez mais repugnantes à medida que a grande indústria destrói todos os laços familiares do proletário e transforma as crianças em simples objetos de comércio, em simples instrumentos de trabalho.”</a:t>
            </a:r>
            <a:r>
              <a:rPr lang="pt-BR" dirty="0"/>
              <a:t>  </a:t>
            </a:r>
          </a:p>
        </p:txBody>
      </p:sp>
    </p:spTree>
    <p:extLst>
      <p:ext uri="{BB962C8B-B14F-4D97-AF65-F5344CB8AC3E}">
        <p14:creationId xmlns:p14="http://schemas.microsoft.com/office/powerpoint/2010/main" val="2929355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Objeção 7</a:t>
            </a:r>
          </a:p>
        </p:txBody>
      </p:sp>
      <p:sp>
        <p:nvSpPr>
          <p:cNvPr id="3" name="Espaço Reservado para Conteúdo 2"/>
          <p:cNvSpPr>
            <a:spLocks noGrp="1"/>
          </p:cNvSpPr>
          <p:nvPr>
            <p:ph idx="1"/>
          </p:nvPr>
        </p:nvSpPr>
        <p:spPr>
          <a:xfrm>
            <a:off x="1066800" y="2014195"/>
            <a:ext cx="10058400" cy="4597620"/>
          </a:xfrm>
        </p:spPr>
        <p:txBody>
          <a:bodyPr>
            <a:normAutofit fontScale="92500" lnSpcReduction="10000"/>
          </a:bodyPr>
          <a:lstStyle/>
          <a:p>
            <a:pPr marL="0" indent="0">
              <a:lnSpc>
                <a:spcPct val="130000"/>
              </a:lnSpc>
              <a:buNone/>
            </a:pPr>
            <a:r>
              <a:rPr lang="pt-BR" i="1" dirty="0"/>
              <a:t>“Toda a burguesia grita em coro: ‘Vós, comunistas, quereis introduzir a comunidade das mulheres!’</a:t>
            </a:r>
          </a:p>
          <a:p>
            <a:pPr marL="0" indent="0">
              <a:lnSpc>
                <a:spcPct val="130000"/>
              </a:lnSpc>
              <a:buNone/>
            </a:pPr>
            <a:r>
              <a:rPr lang="pt-BR" i="1" dirty="0"/>
              <a:t>[Resposta] Para o burguês, sua mulher nada mais é que um instrumento de produção. Ouvindo dizer que os instrumentos de produção serão explorados em comum, conclui naturalmente que haverá a comunidade de mulheres...</a:t>
            </a:r>
          </a:p>
          <a:p>
            <a:pPr marL="0" indent="0">
              <a:lnSpc>
                <a:spcPct val="130000"/>
              </a:lnSpc>
              <a:buNone/>
            </a:pPr>
            <a:r>
              <a:rPr lang="pt-BR" i="1" dirty="0"/>
              <a:t>Os comunistas não precisam introduzir a comunidade das mulheres. Esta quase sempre existiu.</a:t>
            </a:r>
          </a:p>
          <a:p>
            <a:pPr marL="0" indent="0">
              <a:lnSpc>
                <a:spcPct val="130000"/>
              </a:lnSpc>
              <a:buNone/>
            </a:pPr>
            <a:r>
              <a:rPr lang="pt-BR" i="1" dirty="0"/>
              <a:t>Nossos burgueses, não contentes em ter à sua disposição as mulheres e as filhas dos proletários, sem falar da prostituição oficial, têm singular prazer em cornearem-se uns aos outros.</a:t>
            </a:r>
          </a:p>
          <a:p>
            <a:pPr marL="0" indent="0">
              <a:lnSpc>
                <a:spcPct val="130000"/>
              </a:lnSpc>
              <a:buNone/>
            </a:pPr>
            <a:r>
              <a:rPr lang="pt-BR" i="1" dirty="0"/>
              <a:t>O casamento burguês é, na realidade, a comunidade das mulheres casadas. No máximo, poderiam acusar os comunistas de querer substituir uma comunidade de mulheres, hipócrita e dissimulada, por outra que seria franca e oficial.” </a:t>
            </a:r>
          </a:p>
          <a:p>
            <a:endParaRPr lang="pt-BR" dirty="0"/>
          </a:p>
        </p:txBody>
      </p:sp>
    </p:spTree>
    <p:extLst>
      <p:ext uri="{BB962C8B-B14F-4D97-AF65-F5344CB8AC3E}">
        <p14:creationId xmlns:p14="http://schemas.microsoft.com/office/powerpoint/2010/main" val="3967004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Objeção 8</a:t>
            </a:r>
          </a:p>
        </p:txBody>
      </p:sp>
      <p:sp>
        <p:nvSpPr>
          <p:cNvPr id="3" name="Espaço Reservado para Conteúdo 2"/>
          <p:cNvSpPr>
            <a:spLocks noGrp="1"/>
          </p:cNvSpPr>
          <p:nvPr>
            <p:ph idx="1"/>
          </p:nvPr>
        </p:nvSpPr>
        <p:spPr>
          <a:xfrm>
            <a:off x="813582" y="2014194"/>
            <a:ext cx="10058400" cy="3931920"/>
          </a:xfrm>
        </p:spPr>
        <p:txBody>
          <a:bodyPr>
            <a:normAutofit/>
          </a:bodyPr>
          <a:lstStyle/>
          <a:p>
            <a:pPr marL="355600" indent="0">
              <a:lnSpc>
                <a:spcPct val="110000"/>
              </a:lnSpc>
              <a:buNone/>
            </a:pPr>
            <a:r>
              <a:rPr lang="pt-BR" sz="2400" i="1" dirty="0"/>
              <a:t>“Além disso, os comunistas são acusados de querer abolir a pátria, a nacionalidade.</a:t>
            </a:r>
          </a:p>
          <a:p>
            <a:pPr marL="355600" indent="0">
              <a:lnSpc>
                <a:spcPct val="110000"/>
              </a:lnSpc>
              <a:buNone/>
            </a:pPr>
            <a:r>
              <a:rPr lang="pt-BR" sz="2400" i="1" dirty="0"/>
              <a:t>[Resposta] Os operários não têm pátria. Não se lhes pode tirar aquilo que não possuem.”   </a:t>
            </a:r>
          </a:p>
          <a:p>
            <a:endParaRPr lang="pt-BR" dirty="0"/>
          </a:p>
        </p:txBody>
      </p:sp>
    </p:spTree>
    <p:extLst>
      <p:ext uri="{BB962C8B-B14F-4D97-AF65-F5344CB8AC3E}">
        <p14:creationId xmlns:p14="http://schemas.microsoft.com/office/powerpoint/2010/main" val="2759271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 padrão lógico das objeções:</a:t>
            </a:r>
          </a:p>
        </p:txBody>
      </p:sp>
      <p:sp>
        <p:nvSpPr>
          <p:cNvPr id="3" name="Espaço Reservado para Conteúdo 2"/>
          <p:cNvSpPr>
            <a:spLocks noGrp="1"/>
          </p:cNvSpPr>
          <p:nvPr>
            <p:ph idx="1"/>
          </p:nvPr>
        </p:nvSpPr>
        <p:spPr/>
        <p:txBody>
          <a:bodyPr>
            <a:normAutofit/>
          </a:bodyPr>
          <a:lstStyle/>
          <a:p>
            <a:pPr>
              <a:lnSpc>
                <a:spcPct val="120000"/>
              </a:lnSpc>
            </a:pPr>
            <a:r>
              <a:rPr lang="pt-BR" sz="2000" dirty="0"/>
              <a:t>Nas perguntas: o comunismo é ruim porque abole algo bom: a propriedade, a individualidade, o trabalho, a cultura, a família, a educação do lar, a monogamia e as nações.</a:t>
            </a:r>
          </a:p>
          <a:p>
            <a:pPr>
              <a:lnSpc>
                <a:spcPct val="120000"/>
              </a:lnSpc>
            </a:pPr>
            <a:r>
              <a:rPr lang="pt-BR" sz="2000" dirty="0"/>
              <a:t>Nas respostas: é o capitalismo, e não o comunismo, quem promoveu já essa abolição.</a:t>
            </a:r>
          </a:p>
          <a:p>
            <a:pPr>
              <a:lnSpc>
                <a:spcPct val="120000"/>
              </a:lnSpc>
            </a:pPr>
            <a:r>
              <a:rPr lang="pt-BR" sz="2000" dirty="0"/>
              <a:t>Marx aceita que essas coisas deixarão de existir. Mas desloca a culpa pelo estrago do comunismo para o capitalismo.</a:t>
            </a:r>
          </a:p>
        </p:txBody>
      </p:sp>
    </p:spTree>
    <p:extLst>
      <p:ext uri="{BB962C8B-B14F-4D97-AF65-F5344CB8AC3E}">
        <p14:creationId xmlns:p14="http://schemas.microsoft.com/office/powerpoint/2010/main" val="9688091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Falácia </a:t>
            </a:r>
            <a:r>
              <a:rPr lang="pt-BR" i="1" dirty="0"/>
              <a:t>tu </a:t>
            </a:r>
            <a:r>
              <a:rPr lang="pt-BR" i="1" dirty="0" err="1"/>
              <a:t>quoque</a:t>
            </a:r>
            <a:r>
              <a:rPr lang="pt-BR" i="1" dirty="0"/>
              <a:t> (Tu também)</a:t>
            </a:r>
          </a:p>
        </p:txBody>
      </p:sp>
      <p:sp>
        <p:nvSpPr>
          <p:cNvPr id="3" name="Espaço Reservado para Conteúdo 2"/>
          <p:cNvSpPr>
            <a:spLocks noGrp="1"/>
          </p:cNvSpPr>
          <p:nvPr>
            <p:ph idx="1"/>
          </p:nvPr>
        </p:nvSpPr>
        <p:spPr/>
        <p:txBody>
          <a:bodyPr>
            <a:normAutofit/>
          </a:bodyPr>
          <a:lstStyle/>
          <a:p>
            <a:pPr>
              <a:lnSpc>
                <a:spcPct val="120000"/>
              </a:lnSpc>
            </a:pPr>
            <a:r>
              <a:rPr lang="pt-BR" sz="2000" dirty="0"/>
              <a:t>O </a:t>
            </a:r>
            <a:r>
              <a:rPr lang="pt-BR" sz="2000" i="1" dirty="0"/>
              <a:t>Manifesto</a:t>
            </a:r>
            <a:r>
              <a:rPr lang="pt-BR" sz="2000" dirty="0"/>
              <a:t> faz transferência: necessidade de culpar o acusador por aquilo que ele te pega fazendo.</a:t>
            </a:r>
          </a:p>
          <a:p>
            <a:pPr>
              <a:lnSpc>
                <a:spcPct val="120000"/>
              </a:lnSpc>
            </a:pPr>
            <a:r>
              <a:rPr lang="pt-BR" sz="2000" dirty="0"/>
              <a:t>O mal do capitalismo parece ao </a:t>
            </a:r>
            <a:r>
              <a:rPr lang="pt-BR" sz="2000" i="1" dirty="0"/>
              <a:t>Manifesto</a:t>
            </a:r>
            <a:r>
              <a:rPr lang="pt-BR" sz="2000" dirty="0"/>
              <a:t> tão mais importante que o mal do comunismo que nem mesmo tenta responder à acusação de que o comunismo é mal!  </a:t>
            </a:r>
          </a:p>
        </p:txBody>
      </p:sp>
    </p:spTree>
    <p:extLst>
      <p:ext uri="{BB962C8B-B14F-4D97-AF65-F5344CB8AC3E}">
        <p14:creationId xmlns:p14="http://schemas.microsoft.com/office/powerpoint/2010/main" val="277573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6F40FBDA-CEB1-40F0-9AB9-BD9C402D70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Imagem 7">
            <a:extLst>
              <a:ext uri="{FF2B5EF4-FFF2-40B4-BE49-F238E27FC236}">
                <a16:creationId xmlns:a16="http://schemas.microsoft.com/office/drawing/2014/main" id="{F74146FE-2623-49CF-A6F7-E3B1F4EE7B6F}"/>
              </a:ext>
            </a:extLst>
          </p:cNvPr>
          <p:cNvPicPr>
            <a:picLocks noChangeAspect="1"/>
          </p:cNvPicPr>
          <p:nvPr/>
        </p:nvPicPr>
        <p:blipFill rotWithShape="1">
          <a:blip r:embed="rId2">
            <a:alphaModFix amt="45000"/>
          </a:blip>
          <a:srcRect b="22945"/>
          <a:stretch/>
        </p:blipFill>
        <p:spPr>
          <a:xfrm>
            <a:off x="20" y="10"/>
            <a:ext cx="12191980" cy="6857990"/>
          </a:xfrm>
          <a:prstGeom prst="rect">
            <a:avLst/>
          </a:prstGeom>
        </p:spPr>
      </p:pic>
      <p:sp>
        <p:nvSpPr>
          <p:cNvPr id="15" name="Rectangle 14">
            <a:extLst>
              <a:ext uri="{FF2B5EF4-FFF2-40B4-BE49-F238E27FC236}">
                <a16:creationId xmlns:a16="http://schemas.microsoft.com/office/drawing/2014/main" id="{0344D4FE-ABEF-4230-9E4E-AD5782FC7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noFill/>
          <a:ln w="6350" cap="sq" cmpd="sng" algn="ctr">
            <a:solidFill>
              <a:schemeClr val="tx1">
                <a:lumMod val="75000"/>
                <a:lumOff val="25000"/>
              </a:schemeClr>
            </a:solidFill>
            <a:prstDash val="solid"/>
            <a:miter lim="800000"/>
          </a:ln>
          <a:effectLst>
            <a:outerShdw blurRad="50800" algn="ctr" rotWithShape="0">
              <a:prstClr val="black">
                <a:alpha val="66000"/>
              </a:prstClr>
            </a:outerShdw>
            <a:softEdge rad="0"/>
          </a:effectLst>
        </p:spPr>
      </p:sp>
      <p:sp>
        <p:nvSpPr>
          <p:cNvPr id="6" name="Título 1">
            <a:extLst>
              <a:ext uri="{FF2B5EF4-FFF2-40B4-BE49-F238E27FC236}">
                <a16:creationId xmlns:a16="http://schemas.microsoft.com/office/drawing/2014/main" id="{CCBEAC53-BDCE-41C1-AEB1-8386C6C79944}"/>
              </a:ext>
            </a:extLst>
          </p:cNvPr>
          <p:cNvSpPr>
            <a:spLocks noGrp="1"/>
          </p:cNvSpPr>
          <p:nvPr>
            <p:ph type="ctrTitle"/>
          </p:nvPr>
        </p:nvSpPr>
        <p:spPr>
          <a:xfrm>
            <a:off x="1561708" y="2091263"/>
            <a:ext cx="9068586" cy="2461504"/>
          </a:xfrm>
        </p:spPr>
        <p:txBody>
          <a:bodyPr>
            <a:normAutofit/>
          </a:bodyPr>
          <a:lstStyle/>
          <a:p>
            <a:r>
              <a:rPr lang="pt-BR" sz="4500"/>
              <a:t>12ª videoaula</a:t>
            </a:r>
            <a:br>
              <a:rPr lang="pt-BR" sz="4500"/>
            </a:br>
            <a:br>
              <a:rPr lang="pt-BR" sz="4500"/>
            </a:br>
            <a:r>
              <a:rPr lang="pt-BR" sz="4500"/>
              <a:t>Manifesto Comunista:</a:t>
            </a:r>
            <a:br>
              <a:rPr lang="pt-BR" sz="4500"/>
            </a:br>
            <a:r>
              <a:rPr lang="pt-BR" sz="4500" cap="none"/>
              <a:t>continuação</a:t>
            </a:r>
            <a:endParaRPr lang="pt-BR" sz="4500"/>
          </a:p>
        </p:txBody>
      </p:sp>
      <p:sp>
        <p:nvSpPr>
          <p:cNvPr id="17" name="Rectangle 16">
            <a:extLst>
              <a:ext uri="{FF2B5EF4-FFF2-40B4-BE49-F238E27FC236}">
                <a16:creationId xmlns:a16="http://schemas.microsoft.com/office/drawing/2014/main" id="{9325F979-D3F9-4926-81B7-7ACCB31A50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alpha val="80000"/>
              </a:schemeClr>
            </a:solidFill>
            <a:prstDash val="solid"/>
            <a:miter lim="800000"/>
          </a:ln>
          <a:effectLst/>
        </p:spPr>
      </p:sp>
    </p:spTree>
    <p:extLst>
      <p:ext uri="{BB962C8B-B14F-4D97-AF65-F5344CB8AC3E}">
        <p14:creationId xmlns:p14="http://schemas.microsoft.com/office/powerpoint/2010/main" val="3200323810"/>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66800" y="900332"/>
            <a:ext cx="10058400" cy="5134708"/>
          </a:xfrm>
        </p:spPr>
        <p:txBody>
          <a:bodyPr/>
          <a:lstStyle/>
          <a:p>
            <a:pPr>
              <a:lnSpc>
                <a:spcPct val="120000"/>
              </a:lnSpc>
            </a:pPr>
            <a:r>
              <a:rPr lang="pt-BR" i="1" dirty="0"/>
              <a:t>“</a:t>
            </a:r>
            <a:r>
              <a:rPr lang="pt-BR" sz="2000" i="1" dirty="0"/>
              <a:t>Quando se falam de ideias que revolucionam uma sociedade inteira, isto quer dizer que, no seio da velha sociedade, se formaram os elementos de uma nova sociedade e que a dissolução das velhas ideias marcha de par com a dissolução das antigas condições de vida.</a:t>
            </a:r>
          </a:p>
          <a:p>
            <a:pPr>
              <a:lnSpc>
                <a:spcPct val="120000"/>
              </a:lnSpc>
            </a:pPr>
            <a:r>
              <a:rPr lang="pt-BR" sz="2000" i="1" dirty="0"/>
              <a:t>Quando o mundo antigo declinava, as velhas religiões foram vencidas pela religião cristã; quando no século XVIII, as ideias cristãs cederam lugar às ideias racionalistas, a sociedade feudal travava sua batalha decisiva contra a burguesia então revolucionária. As ideias de liberdade religiosa e de liberdade de consciência não fizeram mais que proclamar o império da livre concorrência no domínio do conhecimento.”</a:t>
            </a:r>
          </a:p>
        </p:txBody>
      </p:sp>
    </p:spTree>
    <p:extLst>
      <p:ext uri="{BB962C8B-B14F-4D97-AF65-F5344CB8AC3E}">
        <p14:creationId xmlns:p14="http://schemas.microsoft.com/office/powerpoint/2010/main" val="3712653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Crítica:</a:t>
            </a:r>
          </a:p>
        </p:txBody>
      </p:sp>
      <p:sp>
        <p:nvSpPr>
          <p:cNvPr id="5" name="Espaço Reservado para Conteúdo 4"/>
          <p:cNvSpPr>
            <a:spLocks noGrp="1"/>
          </p:cNvSpPr>
          <p:nvPr>
            <p:ph idx="1"/>
          </p:nvPr>
        </p:nvSpPr>
        <p:spPr/>
        <p:txBody>
          <a:bodyPr/>
          <a:lstStyle/>
          <a:p>
            <a:r>
              <a:rPr lang="pt-BR" sz="2400" dirty="0"/>
              <a:t>A liberdade da mente nada é senão o eco mental do livre comércio?</a:t>
            </a:r>
          </a:p>
          <a:p>
            <a:r>
              <a:rPr lang="pt-BR" sz="2400" dirty="0"/>
              <a:t>Mas há liberdade de consciência e da mente em autores de sociedades pré-capitalistas!</a:t>
            </a:r>
          </a:p>
          <a:p>
            <a:endParaRPr lang="pt-BR" dirty="0"/>
          </a:p>
        </p:txBody>
      </p:sp>
    </p:spTree>
    <p:extLst>
      <p:ext uri="{BB962C8B-B14F-4D97-AF65-F5344CB8AC3E}">
        <p14:creationId xmlns:p14="http://schemas.microsoft.com/office/powerpoint/2010/main" val="7342144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 resposta de Marx (e Engels)</a:t>
            </a:r>
          </a:p>
        </p:txBody>
      </p:sp>
      <p:sp>
        <p:nvSpPr>
          <p:cNvPr id="3" name="Espaço Reservado para Conteúdo 2"/>
          <p:cNvSpPr>
            <a:spLocks noGrp="1"/>
          </p:cNvSpPr>
          <p:nvPr>
            <p:ph idx="1"/>
          </p:nvPr>
        </p:nvSpPr>
        <p:spPr/>
        <p:txBody>
          <a:bodyPr>
            <a:normAutofit/>
          </a:bodyPr>
          <a:lstStyle/>
          <a:p>
            <a:pPr>
              <a:lnSpc>
                <a:spcPct val="120000"/>
              </a:lnSpc>
            </a:pPr>
            <a:r>
              <a:rPr lang="pt-BR" sz="2200" i="1" dirty="0"/>
              <a:t>“Sem dúvida, - dir-se-á – as ideias religiosas, morais, filosóficas, políticas, jurídicas, etc., modificaram-se no curso do desenvolvimento histórico, mas a religião, a moral, a filosofia, a política, o direito mantiveram-se sempre através dessas transformações. Além disso, há verdades eternas, como a liberdade, a justiça, etc., que são comuns a todos os regimes sociais. Mas o comunismo quer abolir estas verdades eternas, quer abolir a religião e a moral, em lugar de lhes dar uma nova forma, e isso contradiz todo o desenvolvimento histórico anterior.”</a:t>
            </a:r>
          </a:p>
        </p:txBody>
      </p:sp>
    </p:spTree>
    <p:extLst>
      <p:ext uri="{BB962C8B-B14F-4D97-AF65-F5344CB8AC3E}">
        <p14:creationId xmlns:p14="http://schemas.microsoft.com/office/powerpoint/2010/main" val="15961085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66800" y="1266092"/>
            <a:ext cx="10058400" cy="4768948"/>
          </a:xfrm>
        </p:spPr>
        <p:txBody>
          <a:bodyPr>
            <a:normAutofit/>
          </a:bodyPr>
          <a:lstStyle/>
          <a:p>
            <a:pPr>
              <a:lnSpc>
                <a:spcPct val="120000"/>
              </a:lnSpc>
            </a:pPr>
            <a:r>
              <a:rPr lang="pt-BR" i="1" dirty="0"/>
              <a:t>“A que se reduz essa acusação? A história de toda a sociedade até nossos dias consiste no desenvolvimento dos antagonismos de classe, antagonismo que se têm revestido de formas diferentes nas diferentes épocas. Mas qualquer que tenha sido a forma desses antagonismos, a exploração de uma parte da sociedade por outra é um fato comum a todos os séculos anteriores, portanto, nada há de espantoso que a consciência social de todos os séculos, apesar de toda sua variedade e diversidade, se tenha movido sempre sob certas formas comuns, formas de consciência que só se dissolverão completamente com o desaparecimento total dos antagonismos de classe.</a:t>
            </a:r>
          </a:p>
          <a:p>
            <a:pPr>
              <a:lnSpc>
                <a:spcPct val="120000"/>
              </a:lnSpc>
            </a:pPr>
            <a:r>
              <a:rPr lang="pt-BR" i="1" dirty="0"/>
              <a:t>A revolução comunista é a ruptura mais radical com as relações tradicionais de propriedade; nada de estranho, portanto, que no curso de seu desenvolvimento, rompa, do modo mais radical, com as ideais tradicionais.” </a:t>
            </a:r>
          </a:p>
        </p:txBody>
      </p:sp>
    </p:spTree>
    <p:extLst>
      <p:ext uri="{BB962C8B-B14F-4D97-AF65-F5344CB8AC3E}">
        <p14:creationId xmlns:p14="http://schemas.microsoft.com/office/powerpoint/2010/main" val="8584342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Crítica:</a:t>
            </a:r>
          </a:p>
        </p:txBody>
      </p:sp>
      <p:sp>
        <p:nvSpPr>
          <p:cNvPr id="3" name="Espaço Reservado para Conteúdo 2"/>
          <p:cNvSpPr>
            <a:spLocks noGrp="1"/>
          </p:cNvSpPr>
          <p:nvPr>
            <p:ph idx="1"/>
          </p:nvPr>
        </p:nvSpPr>
        <p:spPr/>
        <p:txBody>
          <a:bodyPr/>
          <a:lstStyle/>
          <a:p>
            <a:pPr>
              <a:lnSpc>
                <a:spcPct val="150000"/>
              </a:lnSpc>
            </a:pPr>
            <a:r>
              <a:rPr lang="pt-BR" sz="2400" dirty="0"/>
              <a:t>Não há nada de universal à humanidade ao longo da história? </a:t>
            </a:r>
          </a:p>
          <a:p>
            <a:pPr>
              <a:lnSpc>
                <a:spcPct val="150000"/>
              </a:lnSpc>
            </a:pPr>
            <a:r>
              <a:rPr lang="pt-BR" sz="2400" dirty="0"/>
              <a:t>Só definições de homem atreladas ao sistema social?</a:t>
            </a:r>
          </a:p>
          <a:p>
            <a:pPr>
              <a:lnSpc>
                <a:spcPct val="150000"/>
              </a:lnSpc>
            </a:pPr>
            <a:r>
              <a:rPr lang="pt-BR" sz="2400" dirty="0"/>
              <a:t>O homem é sempre o explorador, o ladrão, o escravista? Só a exploração como fato comum a todos os séculos anteriores?  </a:t>
            </a:r>
          </a:p>
          <a:p>
            <a:endParaRPr lang="pt-BR" dirty="0"/>
          </a:p>
        </p:txBody>
      </p:sp>
    </p:spTree>
    <p:extLst>
      <p:ext uri="{BB962C8B-B14F-4D97-AF65-F5344CB8AC3E}">
        <p14:creationId xmlns:p14="http://schemas.microsoft.com/office/powerpoint/2010/main" val="8557069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66800" y="1463040"/>
            <a:ext cx="10058400" cy="3931920"/>
          </a:xfrm>
        </p:spPr>
        <p:txBody>
          <a:bodyPr>
            <a:normAutofit/>
          </a:bodyPr>
          <a:lstStyle/>
          <a:p>
            <a:pPr>
              <a:lnSpc>
                <a:spcPct val="150000"/>
              </a:lnSpc>
            </a:pPr>
            <a:r>
              <a:rPr lang="pt-BR" sz="2400" dirty="0"/>
              <a:t>“Os comunistas não se rebaixam a dissimular suas opiniões e seu fins. Proclamam abertamente que seus objetivos só podem ser alcançados pela derrubada violenta de toda a ordem social existente. Que as classes dominantes tremam à ideia de uma  revolução comunista! Os proletários nada têm a perder a não ser suas cadeias. Têm um mundo a ganhar. PROLETÁRIOS DE TODOS OS PAÍSES, UNI-VOS.”</a:t>
            </a:r>
          </a:p>
        </p:txBody>
      </p:sp>
    </p:spTree>
    <p:extLst>
      <p:ext uri="{BB962C8B-B14F-4D97-AF65-F5344CB8AC3E}">
        <p14:creationId xmlns:p14="http://schemas.microsoft.com/office/powerpoint/2010/main" val="19533751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www.sijmen.nl/filo/philoimages/mar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0000" y="-3586"/>
            <a:ext cx="7958666" cy="6861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625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r>
              <a:rPr lang="pt-BR" dirty="0"/>
              <a:t>Capítulo 2</a:t>
            </a:r>
          </a:p>
        </p:txBody>
      </p:sp>
      <p:sp>
        <p:nvSpPr>
          <p:cNvPr id="5" name="Subtítulo 4"/>
          <p:cNvSpPr>
            <a:spLocks noGrp="1"/>
          </p:cNvSpPr>
          <p:nvPr>
            <p:ph type="subTitle" idx="1"/>
          </p:nvPr>
        </p:nvSpPr>
        <p:spPr>
          <a:xfrm>
            <a:off x="1561706" y="4224862"/>
            <a:ext cx="9070848" cy="457201"/>
          </a:xfrm>
        </p:spPr>
        <p:txBody>
          <a:bodyPr>
            <a:noAutofit/>
          </a:bodyPr>
          <a:lstStyle/>
          <a:p>
            <a:r>
              <a:rPr lang="pt-BR" sz="3200" dirty="0"/>
              <a:t>Proletários e Comunistas</a:t>
            </a:r>
          </a:p>
        </p:txBody>
      </p:sp>
    </p:spTree>
    <p:extLst>
      <p:ext uri="{BB962C8B-B14F-4D97-AF65-F5344CB8AC3E}">
        <p14:creationId xmlns:p14="http://schemas.microsoft.com/office/powerpoint/2010/main" val="535465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66800" y="1463040"/>
            <a:ext cx="10058400" cy="3931920"/>
          </a:xfrm>
        </p:spPr>
        <p:txBody>
          <a:bodyPr>
            <a:normAutofit/>
          </a:bodyPr>
          <a:lstStyle/>
          <a:p>
            <a:pPr marL="0" indent="0">
              <a:lnSpc>
                <a:spcPct val="120000"/>
              </a:lnSpc>
              <a:buNone/>
            </a:pPr>
            <a:r>
              <a:rPr lang="pt-BR" sz="2800" i="1" dirty="0"/>
              <a:t>“O objetivo imediato dos comunistas é [...] [a] constituição dos proletários em classe, [a] derrubada da supremacia burguesa, [a] conquista do poder político pelo proletariado[...]</a:t>
            </a:r>
          </a:p>
          <a:p>
            <a:pPr marL="0" indent="0">
              <a:lnSpc>
                <a:spcPct val="120000"/>
              </a:lnSpc>
              <a:buNone/>
            </a:pPr>
            <a:r>
              <a:rPr lang="pt-BR" sz="2800" i="1" dirty="0"/>
              <a:t>Os comunistas podem resumir sua teoria nesta fórmula única: abolição da propriedade privada."</a:t>
            </a:r>
          </a:p>
        </p:txBody>
      </p:sp>
    </p:spTree>
    <p:extLst>
      <p:ext uri="{BB962C8B-B14F-4D97-AF65-F5344CB8AC3E}">
        <p14:creationId xmlns:p14="http://schemas.microsoft.com/office/powerpoint/2010/main" val="1776485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 objetivo é o poder?</a:t>
            </a:r>
          </a:p>
        </p:txBody>
      </p:sp>
      <p:sp>
        <p:nvSpPr>
          <p:cNvPr id="3" name="Espaço Reservado para Conteúdo 2"/>
          <p:cNvSpPr>
            <a:spLocks noGrp="1"/>
          </p:cNvSpPr>
          <p:nvPr>
            <p:ph idx="1"/>
          </p:nvPr>
        </p:nvSpPr>
        <p:spPr/>
        <p:txBody>
          <a:bodyPr/>
          <a:lstStyle/>
          <a:p>
            <a:r>
              <a:rPr lang="pt-BR" sz="2800" dirty="0"/>
              <a:t>Por que uma política que gire em torno da justiça e não apenas em torno do poder?</a:t>
            </a:r>
          </a:p>
          <a:p>
            <a:endParaRPr lang="pt-BR" dirty="0"/>
          </a:p>
        </p:txBody>
      </p:sp>
    </p:spTree>
    <p:extLst>
      <p:ext uri="{BB962C8B-B14F-4D97-AF65-F5344CB8AC3E}">
        <p14:creationId xmlns:p14="http://schemas.microsoft.com/office/powerpoint/2010/main" val="2630450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6800" y="389376"/>
            <a:ext cx="10058400" cy="1371600"/>
          </a:xfrm>
        </p:spPr>
        <p:txBody>
          <a:bodyPr>
            <a:normAutofit fontScale="90000"/>
          </a:bodyPr>
          <a:lstStyle/>
          <a:p>
            <a:r>
              <a:rPr lang="pt-BR" dirty="0"/>
              <a:t>Marx tenta responder a nove objeções ao comunismo:</a:t>
            </a:r>
          </a:p>
        </p:txBody>
      </p:sp>
      <p:sp>
        <p:nvSpPr>
          <p:cNvPr id="3" name="Espaço Reservado para Conteúdo 2"/>
          <p:cNvSpPr>
            <a:spLocks noGrp="1"/>
          </p:cNvSpPr>
          <p:nvPr>
            <p:ph idx="1"/>
          </p:nvPr>
        </p:nvSpPr>
        <p:spPr>
          <a:xfrm>
            <a:off x="1066800" y="1899138"/>
            <a:ext cx="10058400" cy="4698610"/>
          </a:xfrm>
        </p:spPr>
        <p:txBody>
          <a:bodyPr>
            <a:normAutofit/>
          </a:bodyPr>
          <a:lstStyle/>
          <a:p>
            <a:pPr marL="0" indent="0">
              <a:lnSpc>
                <a:spcPct val="120000"/>
              </a:lnSpc>
              <a:buNone/>
            </a:pPr>
            <a:r>
              <a:rPr lang="pt-BR" i="1" dirty="0"/>
              <a:t>“Censuraram-nos, a nós comunistas, o querer abolir a propriedade pessoalmente adquirida, fruto do trabalho do indivíduo, propriedade que se declara ser a base de toda liberdade, de toda independência individual [...]</a:t>
            </a:r>
          </a:p>
          <a:p>
            <a:pPr marL="0" indent="0">
              <a:lnSpc>
                <a:spcPct val="120000"/>
              </a:lnSpc>
              <a:buNone/>
            </a:pPr>
            <a:r>
              <a:rPr lang="pt-BR" i="1" dirty="0"/>
              <a:t>A propriedade pessoal, fruto do trabalho e do mérito! Pretende-se falar da propriedade do pequeno burguês, do pequeno camponês, forma de propriedade anterior à propriedade burguesa? Não precisamos aboli-la, porque o progresso da indústria já a aboliu e continua a aboli-la diariamente. Ou por ventura pretende-se falar da propriedade privada atual, da propriedade burguesa?</a:t>
            </a:r>
          </a:p>
          <a:p>
            <a:pPr marL="0" indent="0">
              <a:lnSpc>
                <a:spcPct val="120000"/>
              </a:lnSpc>
              <a:buNone/>
            </a:pPr>
            <a:r>
              <a:rPr lang="pt-BR" i="1" dirty="0"/>
              <a:t>Mas, o trabalho do proletário, o trabalho assalariado cria propriedade para o proletário? De nenhum modo. Cria o capital, isto é, a propriedade que explora o trabalho assalariado e que só pode aumentar sob a condição de produzir novo trabalho assalariado, a fim de explorá-lo novamente. Em sua forma atual a propriedade se move entre dois termos antagônicos: capital e trabalho [...]</a:t>
            </a:r>
          </a:p>
          <a:p>
            <a:endParaRPr lang="pt-BR" dirty="0"/>
          </a:p>
        </p:txBody>
      </p:sp>
    </p:spTree>
    <p:extLst>
      <p:ext uri="{BB962C8B-B14F-4D97-AF65-F5344CB8AC3E}">
        <p14:creationId xmlns:p14="http://schemas.microsoft.com/office/powerpoint/2010/main" val="2153768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E2214487-C12F-4F4C-9244-2470E5E2B3D4}"/>
              </a:ext>
            </a:extLst>
          </p:cNvPr>
          <p:cNvSpPr>
            <a:spLocks noGrp="1"/>
          </p:cNvSpPr>
          <p:nvPr>
            <p:ph idx="1"/>
          </p:nvPr>
        </p:nvSpPr>
        <p:spPr/>
        <p:txBody>
          <a:bodyPr/>
          <a:lstStyle/>
          <a:p>
            <a:pPr marL="0" indent="0">
              <a:lnSpc>
                <a:spcPct val="120000"/>
              </a:lnSpc>
              <a:buNone/>
            </a:pPr>
            <a:r>
              <a:rPr lang="pt-BR" sz="2000" i="1" dirty="0"/>
              <a:t>Horrorizai-vos porque queremos abolir a propriedade privada. Mas em vossa sociedade a propriedade privada está abolida para nove décimos de seus membros. E é precisamente porque não existe para estes nove décimos que ela existe para vós. Acusai-nos, portanto, de querer abolir uma forma de propriedade que só pode existir com a condição de privar de toda propriedade a imensa maioria da sociedades.</a:t>
            </a:r>
          </a:p>
          <a:p>
            <a:pPr marL="0" indent="0">
              <a:lnSpc>
                <a:spcPct val="120000"/>
              </a:lnSpc>
              <a:buNone/>
            </a:pPr>
            <a:r>
              <a:rPr lang="pt-BR" sz="2000" i="1" dirty="0"/>
              <a:t>Em resumo, acusai-nos de querer abolir vossa propriedade. De fato, é isso que queremos.”</a:t>
            </a:r>
          </a:p>
          <a:p>
            <a:endParaRPr lang="pt-BR" dirty="0"/>
          </a:p>
        </p:txBody>
      </p:sp>
    </p:spTree>
    <p:extLst>
      <p:ext uri="{BB962C8B-B14F-4D97-AF65-F5344CB8AC3E}">
        <p14:creationId xmlns:p14="http://schemas.microsoft.com/office/powerpoint/2010/main" val="167044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6800" y="473782"/>
            <a:ext cx="10058400" cy="1371600"/>
          </a:xfrm>
        </p:spPr>
        <p:txBody>
          <a:bodyPr>
            <a:normAutofit fontScale="90000"/>
          </a:bodyPr>
          <a:lstStyle/>
          <a:p>
            <a:r>
              <a:rPr lang="pt-BR" dirty="0"/>
              <a:t>A boa retórica é convincente à razão?</a:t>
            </a:r>
          </a:p>
        </p:txBody>
      </p:sp>
      <p:sp>
        <p:nvSpPr>
          <p:cNvPr id="3" name="Espaço Reservado para Conteúdo 2"/>
          <p:cNvSpPr>
            <a:spLocks noGrp="1"/>
          </p:cNvSpPr>
          <p:nvPr>
            <p:ph idx="1"/>
          </p:nvPr>
        </p:nvSpPr>
        <p:spPr>
          <a:xfrm>
            <a:off x="1066800" y="2089052"/>
            <a:ext cx="10058400" cy="3931920"/>
          </a:xfrm>
        </p:spPr>
        <p:txBody>
          <a:bodyPr>
            <a:normAutofit fontScale="85000" lnSpcReduction="20000"/>
          </a:bodyPr>
          <a:lstStyle/>
          <a:p>
            <a:pPr>
              <a:lnSpc>
                <a:spcPct val="130000"/>
              </a:lnSpc>
            </a:pPr>
            <a:r>
              <a:rPr lang="pt-BR" sz="2400" dirty="0"/>
              <a:t>Pense no argumento:</a:t>
            </a:r>
          </a:p>
          <a:p>
            <a:pPr marL="457200" indent="-457200">
              <a:lnSpc>
                <a:spcPct val="130000"/>
              </a:lnSpc>
              <a:buFont typeface="+mj-lt"/>
              <a:buAutoNum type="arabicParenR"/>
            </a:pPr>
            <a:r>
              <a:rPr lang="pt-BR" sz="2400" dirty="0"/>
              <a:t>O comunismo abole a propriedade privada.</a:t>
            </a:r>
          </a:p>
          <a:p>
            <a:pPr marL="457200" indent="-457200">
              <a:lnSpc>
                <a:spcPct val="130000"/>
              </a:lnSpc>
              <a:buFont typeface="+mj-lt"/>
              <a:buAutoNum type="arabicParenR"/>
            </a:pPr>
            <a:r>
              <a:rPr lang="pt-BR" sz="2400" dirty="0"/>
              <a:t>A propriedade privada é uma coisa boa.</a:t>
            </a:r>
          </a:p>
          <a:p>
            <a:pPr marL="457200" indent="-457200">
              <a:lnSpc>
                <a:spcPct val="130000"/>
              </a:lnSpc>
              <a:buFont typeface="+mj-lt"/>
              <a:buAutoNum type="arabicParenR"/>
            </a:pPr>
            <a:r>
              <a:rPr lang="pt-BR" sz="2400" dirty="0"/>
              <a:t>Logo: o comunismo abole uma coisa boa.</a:t>
            </a:r>
          </a:p>
          <a:p>
            <a:pPr marL="457200" indent="-457200">
              <a:lnSpc>
                <a:spcPct val="130000"/>
              </a:lnSpc>
              <a:buFont typeface="+mj-lt"/>
              <a:buAutoNum type="arabicParenR"/>
            </a:pPr>
            <a:r>
              <a:rPr lang="pt-BR" sz="2400" dirty="0"/>
              <a:t>Tudo o que abole uma coisa boa é uma coisa ruim.</a:t>
            </a:r>
          </a:p>
          <a:p>
            <a:pPr marL="457200" indent="-457200">
              <a:lnSpc>
                <a:spcPct val="130000"/>
              </a:lnSpc>
              <a:buFont typeface="+mj-lt"/>
              <a:buAutoNum type="arabicParenR"/>
            </a:pPr>
            <a:r>
              <a:rPr lang="pt-BR" sz="2400" dirty="0"/>
              <a:t>Logo: o comunismo é uma coisa ruim.</a:t>
            </a:r>
          </a:p>
          <a:p>
            <a:pPr marL="0" indent="0">
              <a:lnSpc>
                <a:spcPct val="130000"/>
              </a:lnSpc>
              <a:buNone/>
            </a:pPr>
            <a:r>
              <a:rPr lang="pt-BR" sz="2400" dirty="0"/>
              <a:t>O argumento é logicamente válido. Há alguma premissa falsa ou um termo ambíguo?</a:t>
            </a:r>
          </a:p>
          <a:p>
            <a:pPr marL="0" indent="0">
              <a:lnSpc>
                <a:spcPct val="130000"/>
              </a:lnSpc>
              <a:buNone/>
            </a:pPr>
            <a:r>
              <a:rPr lang="pt-BR" sz="2400" dirty="0"/>
              <a:t>Marx: a propriedade é o termo ambíguo! </a:t>
            </a:r>
          </a:p>
          <a:p>
            <a:pPr marL="0" indent="0">
              <a:buNone/>
            </a:pPr>
            <a:endParaRPr lang="pt-BR" dirty="0"/>
          </a:p>
          <a:p>
            <a:pPr marL="457200" indent="-457200">
              <a:buFont typeface="+mj-lt"/>
              <a:buAutoNum type="arabicParenR"/>
            </a:pPr>
            <a:endParaRPr lang="pt-BR" dirty="0"/>
          </a:p>
        </p:txBody>
      </p:sp>
    </p:spTree>
    <p:extLst>
      <p:ext uri="{BB962C8B-B14F-4D97-AF65-F5344CB8AC3E}">
        <p14:creationId xmlns:p14="http://schemas.microsoft.com/office/powerpoint/2010/main" val="231374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Por que a propriedade (para Marx) é o termo ambíguo?</a:t>
            </a:r>
          </a:p>
        </p:txBody>
      </p:sp>
      <p:sp>
        <p:nvSpPr>
          <p:cNvPr id="3" name="Espaço Reservado para Conteúdo 2"/>
          <p:cNvSpPr>
            <a:spLocks noGrp="1"/>
          </p:cNvSpPr>
          <p:nvPr>
            <p:ph idx="1"/>
          </p:nvPr>
        </p:nvSpPr>
        <p:spPr>
          <a:xfrm>
            <a:off x="1066800" y="2283486"/>
            <a:ext cx="10058400" cy="4314262"/>
          </a:xfrm>
        </p:spPr>
        <p:txBody>
          <a:bodyPr>
            <a:normAutofit/>
          </a:bodyPr>
          <a:lstStyle/>
          <a:p>
            <a:pPr>
              <a:lnSpc>
                <a:spcPct val="120000"/>
              </a:lnSpc>
            </a:pPr>
            <a:r>
              <a:rPr lang="pt-BR" dirty="0"/>
              <a:t>O capitalismo aboliu a propriedade feudal e o comunismo irá abolir a propriedade privada burguesa.</a:t>
            </a:r>
          </a:p>
          <a:p>
            <a:pPr>
              <a:lnSpc>
                <a:spcPct val="120000"/>
              </a:lnSpc>
            </a:pPr>
            <a:r>
              <a:rPr lang="pt-BR" dirty="0"/>
              <a:t>A propriedade é uma coisa boa? É ruim, pois só existe para os poucos proprietários , e se dá às custas dos trabalhadores.</a:t>
            </a:r>
          </a:p>
          <a:p>
            <a:pPr>
              <a:lnSpc>
                <a:spcPct val="120000"/>
              </a:lnSpc>
            </a:pPr>
            <a:r>
              <a:rPr lang="pt-BR" dirty="0"/>
              <a:t>A propriedade é ruim e, portanto, só pode estar nas mãos de malfeitores?</a:t>
            </a:r>
          </a:p>
          <a:p>
            <a:pPr>
              <a:lnSpc>
                <a:spcPct val="120000"/>
              </a:lnSpc>
            </a:pPr>
            <a:r>
              <a:rPr lang="pt-BR" dirty="0"/>
              <a:t>Mas por que ela é ruim?</a:t>
            </a:r>
          </a:p>
          <a:p>
            <a:pPr>
              <a:lnSpc>
                <a:spcPct val="120000"/>
              </a:lnSpc>
            </a:pPr>
            <a:r>
              <a:rPr lang="pt-BR" dirty="0"/>
              <a:t>É ruim porque é injusto? Não para Marx, que não concorda com uma noção absoluta de justiça.</a:t>
            </a:r>
          </a:p>
          <a:p>
            <a:pPr>
              <a:lnSpc>
                <a:spcPct val="120000"/>
              </a:lnSpc>
            </a:pPr>
            <a:r>
              <a:rPr lang="pt-BR" dirty="0"/>
              <a:t>Marx diria: é ruim porque não faz avançar a revolução que, em si, é uma coisa boa por resultar numa sociedade sem classes e sem opressão. </a:t>
            </a:r>
          </a:p>
          <a:p>
            <a:endParaRPr lang="pt-BR" dirty="0"/>
          </a:p>
          <a:p>
            <a:endParaRPr lang="pt-BR" dirty="0"/>
          </a:p>
          <a:p>
            <a:endParaRPr lang="pt-BR" dirty="0"/>
          </a:p>
        </p:txBody>
      </p:sp>
    </p:spTree>
    <p:extLst>
      <p:ext uri="{BB962C8B-B14F-4D97-AF65-F5344CB8AC3E}">
        <p14:creationId xmlns:p14="http://schemas.microsoft.com/office/powerpoint/2010/main" val="31951309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TotalTime>
  <Words>2033</Words>
  <Application>Microsoft Office PowerPoint</Application>
  <PresentationFormat>Widescreen</PresentationFormat>
  <Paragraphs>84</Paragraphs>
  <Slides>26</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26</vt:i4>
      </vt:variant>
    </vt:vector>
  </HeadingPairs>
  <TitlesOfParts>
    <vt:vector size="33" baseType="lpstr">
      <vt:lpstr>Arial</vt:lpstr>
      <vt:lpstr>Calibri</vt:lpstr>
      <vt:lpstr>Century Gothic</vt:lpstr>
      <vt:lpstr>Garamond</vt:lpstr>
      <vt:lpstr>Times New Roman</vt:lpstr>
      <vt:lpstr>Wingdings 3</vt:lpstr>
      <vt:lpstr>Savon</vt:lpstr>
      <vt:lpstr>Apresentação do PowerPoint</vt:lpstr>
      <vt:lpstr>12ª videoaula  Manifesto Comunista: continuação</vt:lpstr>
      <vt:lpstr>Capítulo 2</vt:lpstr>
      <vt:lpstr>Apresentação do PowerPoint</vt:lpstr>
      <vt:lpstr>O objetivo é o poder?</vt:lpstr>
      <vt:lpstr>Marx tenta responder a nove objeções ao comunismo:</vt:lpstr>
      <vt:lpstr>Apresentação do PowerPoint</vt:lpstr>
      <vt:lpstr>A boa retórica é convincente à razão?</vt:lpstr>
      <vt:lpstr>Por que a propriedade (para Marx) é o termo ambíguo?</vt:lpstr>
      <vt:lpstr>O capitalismo é bom?</vt:lpstr>
      <vt:lpstr>Objeções ao comunismo (2ª a 8ª)</vt:lpstr>
      <vt:lpstr>Objeção 3</vt:lpstr>
      <vt:lpstr>Objeção 4</vt:lpstr>
      <vt:lpstr>Objeção 5</vt:lpstr>
      <vt:lpstr>Objeção 6</vt:lpstr>
      <vt:lpstr>Objeção 7</vt:lpstr>
      <vt:lpstr>Objeção 8</vt:lpstr>
      <vt:lpstr>O padrão lógico das objeções:</vt:lpstr>
      <vt:lpstr>Falácia tu quoque (Tu também)</vt:lpstr>
      <vt:lpstr>Apresentação do PowerPoint</vt:lpstr>
      <vt:lpstr>Crítica:</vt:lpstr>
      <vt:lpstr>A resposta de Marx (e Engels)</vt:lpstr>
      <vt:lpstr>Apresentação do PowerPoint</vt:lpstr>
      <vt:lpstr>Crítica:</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Ricardo Feijó</dc:creator>
  <cp:lastModifiedBy>Ricardo Feijó</cp:lastModifiedBy>
  <cp:revision>3</cp:revision>
  <dcterms:created xsi:type="dcterms:W3CDTF">2020-09-18T04:21:41Z</dcterms:created>
  <dcterms:modified xsi:type="dcterms:W3CDTF">2020-09-18T04:42:04Z</dcterms:modified>
</cp:coreProperties>
</file>