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257" r:id="rId3"/>
    <p:sldId id="256" r:id="rId4"/>
    <p:sldId id="274" r:id="rId5"/>
    <p:sldId id="268" r:id="rId6"/>
    <p:sldId id="259" r:id="rId7"/>
    <p:sldId id="262" r:id="rId8"/>
    <p:sldId id="286" r:id="rId9"/>
    <p:sldId id="287" r:id="rId10"/>
    <p:sldId id="288" r:id="rId11"/>
    <p:sldId id="289" r:id="rId12"/>
    <p:sldId id="290" r:id="rId13"/>
    <p:sldId id="284" r:id="rId14"/>
    <p:sldId id="285" r:id="rId15"/>
    <p:sldId id="264" r:id="rId16"/>
    <p:sldId id="265" r:id="rId17"/>
    <p:sldId id="266" r:id="rId18"/>
    <p:sldId id="267" r:id="rId19"/>
    <p:sldId id="269" r:id="rId20"/>
    <p:sldId id="279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62240"/>
    <a:srgbClr val="FFB027"/>
    <a:srgbClr val="9A1A30"/>
    <a:srgbClr val="50A7FA"/>
    <a:srgbClr val="FA2F4C"/>
    <a:srgbClr val="EF32FA"/>
    <a:srgbClr val="FFDA68"/>
    <a:srgbClr val="244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CA802-BDBB-8A49-BF3E-CC3CE8A23EF9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BA29B-96BA-DD48-80F1-F66AF5AC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09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7FDCA-3F7F-2745-9AB1-F4E8740808E1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FC66-4470-0B4F-9312-A0F3AFBA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 hangingPunct="1"/>
            <a:fld id="{60EFB6A4-3ECD-3E41-AAC6-6D68E6675714}" type="slidenum">
              <a:rPr lang="en-GB" sz="1200">
                <a:solidFill>
                  <a:srgbClr val="000000"/>
                </a:solidFill>
              </a:rPr>
              <a:pPr eaLnBrk="1" hangingPunct="1"/>
              <a:t>13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2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pt-B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BD27D4-F36E-DC42-8C5E-76C9AA07B521}" type="slidenum">
              <a:rPr lang="en-GB"/>
              <a:pPr/>
              <a:t>14</a:t>
            </a:fld>
            <a:endParaRPr lang="en-GB"/>
          </a:p>
        </p:txBody>
      </p:sp>
      <p:sp>
        <p:nvSpPr>
          <p:cNvPr id="84994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499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1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1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9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5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4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4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2BFBC-F9AF-7845-AE04-27569838C22C}" type="datetimeFigureOut">
              <a:rPr lang="en-US" smtClean="0"/>
              <a:t>25/08/20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E8AB-0D01-B745-8CEC-D35110F28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Relationship Id="rId3" Type="http://schemas.openxmlformats.org/officeDocument/2006/relationships/hyperlink" Target="https://www.youtube.com/watch?v=3PKn0hL9aB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/>
              <a:t>Marketing Social</a:t>
            </a:r>
            <a:endParaRPr lang="en-US" sz="60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512488" y="1493050"/>
            <a:ext cx="8266644" cy="5103108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>
                <a:solidFill>
                  <a:srgbClr val="FFFFFF"/>
                </a:solidFill>
              </a:rPr>
              <a:t>Prof. Dra. Claudia Rosa </a:t>
            </a:r>
            <a:r>
              <a:rPr lang="pt-BR" sz="4400" smtClean="0">
                <a:solidFill>
                  <a:srgbClr val="FFFFFF"/>
                </a:solidFill>
              </a:rPr>
              <a:t>Acevedo</a:t>
            </a:r>
            <a:endParaRPr lang="pt-BR" sz="4000" dirty="0" smtClean="0">
              <a:solidFill>
                <a:srgbClr val="FFFFFF"/>
              </a:solidFill>
            </a:endParaRPr>
          </a:p>
          <a:p>
            <a:pPr algn="ctr"/>
            <a:r>
              <a:rPr lang="pt-BR" sz="4000" dirty="0" smtClean="0">
                <a:solidFill>
                  <a:srgbClr val="FFFFFF"/>
                </a:solidFill>
              </a:rPr>
              <a:t>EACH-USP</a:t>
            </a:r>
          </a:p>
          <a:p>
            <a:pPr algn="ctr"/>
            <a:r>
              <a:rPr lang="pt-BR" sz="4000" dirty="0" smtClean="0">
                <a:solidFill>
                  <a:srgbClr val="FFFFFF"/>
                </a:solidFill>
              </a:rPr>
              <a:t> Curso de Marketing</a:t>
            </a:r>
            <a:endParaRPr lang="pt-BR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1631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BARREIRAS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Barreiras são motivos pelos quais o público-alvo não quer adotar o comportamento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Reais ou percebidas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Fatores internos, como conhecimento, crenças, habilidades e capacidades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Fatores externos </a:t>
            </a:r>
            <a:r>
              <a:rPr lang="mr-IN" sz="4000" dirty="0" smtClean="0">
                <a:solidFill>
                  <a:schemeClr val="bg1"/>
                </a:solidFill>
                <a:latin typeface="Calibri" charset="0"/>
              </a:rPr>
              <a:t>–</a:t>
            </a: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 infraestrutura, tecnologia, economia, cultura</a:t>
            </a:r>
          </a:p>
        </p:txBody>
      </p:sp>
    </p:spTree>
    <p:extLst>
      <p:ext uri="{BB962C8B-B14F-4D97-AF65-F5344CB8AC3E}">
        <p14:creationId xmlns:p14="http://schemas.microsoft.com/office/powerpoint/2010/main" val="30518645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BENEF</a:t>
            </a:r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ÍCIOS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3600" u="sng" dirty="0" smtClean="0">
                <a:solidFill>
                  <a:schemeClr val="bg1"/>
                </a:solidFill>
                <a:latin typeface="Calibri" charset="0"/>
              </a:rPr>
              <a:t>Benefício</a:t>
            </a: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mr-IN" sz="3600" dirty="0" smtClean="0">
                <a:solidFill>
                  <a:schemeClr val="bg1"/>
                </a:solidFill>
                <a:latin typeface="Calibri" charset="0"/>
              </a:rPr>
              <a:t>–</a:t>
            </a: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 motivos pelos quais o público-alvo quer adotar o comportamento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Saúde, segurança, emprego, proteção ambiental, crescimento e desenvolvimento, diversão, auto-realização, </a:t>
            </a:r>
            <a:r>
              <a:rPr lang="pt-BR" sz="3600" dirty="0" err="1" smtClean="0">
                <a:solidFill>
                  <a:schemeClr val="bg1"/>
                </a:solidFill>
                <a:latin typeface="Calibri" charset="0"/>
              </a:rPr>
              <a:t>auto-estima</a:t>
            </a: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, reconhecimento</a:t>
            </a:r>
          </a:p>
        </p:txBody>
      </p:sp>
    </p:spTree>
    <p:extLst>
      <p:ext uri="{BB962C8B-B14F-4D97-AF65-F5344CB8AC3E}">
        <p14:creationId xmlns:p14="http://schemas.microsoft.com/office/powerpoint/2010/main" val="300052497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COMPETIDOR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Competidor 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comportamento que o público-alvo preferiria fazer, ou tem feito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Organização ou pessoas influentes que estão enviando mensagens que promovem o comportamento alternativo </a:t>
            </a:r>
          </a:p>
        </p:txBody>
      </p:sp>
    </p:spTree>
    <p:extLst>
      <p:ext uri="{BB962C8B-B14F-4D97-AF65-F5344CB8AC3E}">
        <p14:creationId xmlns:p14="http://schemas.microsoft.com/office/powerpoint/2010/main" val="68208437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556949" y="1628775"/>
            <a:ext cx="4441766" cy="707886"/>
          </a:xfrm>
          <a:prstGeom prst="rect">
            <a:avLst/>
          </a:prstGeom>
          <a:solidFill>
            <a:srgbClr val="9A1A3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Incentivos Financeiros</a:t>
            </a:r>
          </a:p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Descontos para capacetes de motos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598516" y="2924175"/>
            <a:ext cx="3668067" cy="707886"/>
          </a:xfrm>
          <a:prstGeom prst="rect">
            <a:avLst/>
          </a:prstGeom>
          <a:solidFill>
            <a:srgbClr val="9A1A3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 eaLnBrk="1" hangingPunct="1"/>
            <a:r>
              <a:rPr lang="pt-BR" dirty="0">
                <a:solidFill>
                  <a:srgbClr val="FFFFFF"/>
                </a:solidFill>
                <a:latin typeface="Comic Sans MS" charset="0"/>
              </a:rPr>
              <a:t>Desincentivos Financeiros</a:t>
            </a:r>
          </a:p>
          <a:p>
            <a:pPr algn="ctr" eaLnBrk="1" hangingPunct="1"/>
            <a:r>
              <a:rPr lang="pt-BR" dirty="0">
                <a:solidFill>
                  <a:srgbClr val="FFFFFF"/>
                </a:solidFill>
                <a:latin typeface="Comic Sans MS" charset="0"/>
              </a:rPr>
              <a:t>Multas velocidade, jogar lixo, 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342820" y="4365625"/>
            <a:ext cx="4539824" cy="1015663"/>
          </a:xfrm>
          <a:prstGeom prst="rect">
            <a:avLst/>
          </a:prstGeom>
          <a:solidFill>
            <a:srgbClr val="9A1A3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Incentivos Não-financeiros</a:t>
            </a:r>
          </a:p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Reconhecimento público de </a:t>
            </a:r>
          </a:p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empresa ecologicamente responsável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4273717" y="5876925"/>
            <a:ext cx="3808079" cy="707886"/>
          </a:xfrm>
          <a:prstGeom prst="rect">
            <a:avLst/>
          </a:prstGeom>
          <a:solidFill>
            <a:srgbClr val="9A1A3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Desincentivos Não-financeiros</a:t>
            </a:r>
          </a:p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Exposição pública da dívida</a:t>
            </a:r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243872" y="3644900"/>
            <a:ext cx="2761869" cy="707886"/>
          </a:xfrm>
          <a:prstGeom prst="rect">
            <a:avLst/>
          </a:prstGeom>
          <a:solidFill>
            <a:srgbClr val="9A1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0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Preços nos programas</a:t>
            </a:r>
          </a:p>
          <a:p>
            <a:pPr algn="ctr" eaLnBrk="1" hangingPunct="1"/>
            <a:r>
              <a:rPr lang="pt-BR">
                <a:solidFill>
                  <a:srgbClr val="FFFFFF"/>
                </a:solidFill>
                <a:latin typeface="Comic Sans MS" charset="0"/>
              </a:rPr>
              <a:t>de marketing social</a:t>
            </a:r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 flipV="1">
            <a:off x="2771775" y="2205038"/>
            <a:ext cx="1655763" cy="1368425"/>
          </a:xfrm>
          <a:prstGeom prst="line">
            <a:avLst/>
          </a:prstGeom>
          <a:noFill/>
          <a:ln w="57150" cmpd="sng">
            <a:solidFill>
              <a:srgbClr val="9A1A3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 flipV="1">
            <a:off x="3059113" y="3500438"/>
            <a:ext cx="1368425" cy="215900"/>
          </a:xfrm>
          <a:prstGeom prst="line">
            <a:avLst/>
          </a:prstGeom>
          <a:noFill/>
          <a:ln w="57150" cmpd="sng">
            <a:solidFill>
              <a:srgbClr val="9A1A3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2"/>
          <p:cNvSpPr>
            <a:spLocks noChangeShapeType="1"/>
          </p:cNvSpPr>
          <p:nvPr/>
        </p:nvSpPr>
        <p:spPr bwMode="auto">
          <a:xfrm>
            <a:off x="3132138" y="4149725"/>
            <a:ext cx="1152525" cy="431800"/>
          </a:xfrm>
          <a:prstGeom prst="line">
            <a:avLst/>
          </a:prstGeom>
          <a:noFill/>
          <a:ln w="57150" cmpd="sng">
            <a:solidFill>
              <a:srgbClr val="9A1A3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2771775" y="4365625"/>
            <a:ext cx="1368425" cy="1439863"/>
          </a:xfrm>
          <a:prstGeom prst="line">
            <a:avLst/>
          </a:prstGeom>
          <a:noFill/>
          <a:ln w="57150" cmpd="sng">
            <a:solidFill>
              <a:srgbClr val="9A1A3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2284"/>
          </a:xfrm>
          <a:solidFill>
            <a:srgbClr val="9A1A30"/>
          </a:solidFill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PREÇOS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342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684213" y="342900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4284663" y="1196975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132138" y="188913"/>
            <a:ext cx="25971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800" b="1">
                <a:solidFill>
                  <a:schemeClr val="tx1"/>
                </a:solidFill>
              </a:rPr>
              <a:t>ANÁLISE DE PREÇOS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706495" y="476250"/>
            <a:ext cx="828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 dirty="0"/>
              <a:t>Área A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1889968" y="3621088"/>
            <a:ext cx="811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</a:rPr>
              <a:t>Área C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6464711" y="476250"/>
            <a:ext cx="8183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</a:rPr>
              <a:t>Área </a:t>
            </a:r>
            <a:r>
              <a:rPr lang="pt-BR" b="1" dirty="0" err="1">
                <a:solidFill>
                  <a:srgbClr val="000000"/>
                </a:solidFill>
              </a:rPr>
              <a:t>B</a:t>
            </a:r>
            <a:endParaRPr lang="pt-BR" b="1" dirty="0">
              <a:solidFill>
                <a:srgbClr val="000000"/>
              </a:solidFill>
            </a:endParaRP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6343940" y="3621088"/>
            <a:ext cx="8344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</a:rPr>
              <a:t>Área </a:t>
            </a:r>
            <a:r>
              <a:rPr lang="pt-BR" b="1" dirty="0" err="1">
                <a:solidFill>
                  <a:srgbClr val="000000"/>
                </a:solidFill>
              </a:rPr>
              <a:t>D</a:t>
            </a:r>
            <a:endParaRPr lang="pt-BR" b="1" dirty="0">
              <a:solidFill>
                <a:srgbClr val="000000"/>
              </a:solidFill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468313" y="1101725"/>
            <a:ext cx="3141662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Iniciativa para estimular </a:t>
            </a:r>
          </a:p>
          <a:p>
            <a:pPr algn="ctr"/>
            <a:r>
              <a:rPr lang="pt-BR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mulheres a fazer exame </a:t>
            </a:r>
          </a:p>
          <a:p>
            <a:pPr algn="ctr"/>
            <a:r>
              <a:rPr lang="pt-BR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 câncer de mama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84213" y="2205038"/>
            <a:ext cx="30797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1800" b="1" dirty="0">
                <a:solidFill>
                  <a:srgbClr val="990000"/>
                </a:solidFill>
              </a:rPr>
              <a:t>O custo de adoção é baixo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250825" y="5516563"/>
            <a:ext cx="40576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1800" b="1" dirty="0">
                <a:solidFill>
                  <a:srgbClr val="008000"/>
                </a:solidFill>
              </a:rPr>
              <a:t>A ação beneficia principalmente </a:t>
            </a:r>
          </a:p>
          <a:p>
            <a:pPr algn="ctr"/>
            <a:r>
              <a:rPr lang="pt-BR" sz="1800" b="1" dirty="0">
                <a:solidFill>
                  <a:srgbClr val="008000"/>
                </a:solidFill>
              </a:rPr>
              <a:t>o indivíduo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4643438" y="1125538"/>
            <a:ext cx="29654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800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Programas de reciclagem</a:t>
            </a: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4572000" y="1773238"/>
            <a:ext cx="26958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800" b="1" dirty="0">
                <a:solidFill>
                  <a:srgbClr val="9A1A30"/>
                </a:solidFill>
              </a:rPr>
              <a:t>O custo de adoção é baixo</a:t>
            </a: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4675188" y="2552761"/>
            <a:ext cx="31686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1800" b="1" dirty="0">
                <a:solidFill>
                  <a:srgbClr val="008000"/>
                </a:solidFill>
              </a:rPr>
              <a:t>A ação beneficia a </a:t>
            </a:r>
          </a:p>
          <a:p>
            <a:pPr algn="ctr"/>
            <a:r>
              <a:rPr lang="pt-BR" sz="1800" b="1" dirty="0">
                <a:solidFill>
                  <a:srgbClr val="008000"/>
                </a:solidFill>
              </a:rPr>
              <a:t>sociedade em geral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1116013" y="4052888"/>
            <a:ext cx="31051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Programa para redução </a:t>
            </a:r>
          </a:p>
          <a:p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do número de fumantes</a:t>
            </a:r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1547813" y="5013325"/>
            <a:ext cx="15049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800" b="1" dirty="0">
                <a:solidFill>
                  <a:srgbClr val="9A1A30"/>
                </a:solidFill>
              </a:rPr>
              <a:t>O custo é alto</a:t>
            </a: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1187450" y="2708275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1800" b="1" dirty="0">
                <a:solidFill>
                  <a:srgbClr val="008000"/>
                </a:solidFill>
              </a:rPr>
              <a:t>A ação beneficia </a:t>
            </a:r>
          </a:p>
          <a:p>
            <a:pPr algn="ctr"/>
            <a:r>
              <a:rPr lang="pt-BR" sz="1800" b="1" dirty="0">
                <a:solidFill>
                  <a:srgbClr val="008000"/>
                </a:solidFill>
              </a:rPr>
              <a:t>a pessoa</a:t>
            </a: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 rot="-5400000">
            <a:off x="-1363662" y="3336925"/>
            <a:ext cx="341788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990099"/>
                </a:solidFill>
              </a:rPr>
              <a:t>BENEFÍCIOS  INDIVIDUAIS</a:t>
            </a:r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 rot="-5400000">
            <a:off x="6560344" y="3312319"/>
            <a:ext cx="4467225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990099"/>
                </a:solidFill>
              </a:rPr>
              <a:t>BENEFÍCIOS  COLETIVOS</a:t>
            </a:r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3492500" y="549275"/>
            <a:ext cx="1963738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990099"/>
                </a:solidFill>
              </a:rPr>
              <a:t>PREÇO BAIXO</a:t>
            </a: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3348038" y="6213475"/>
            <a:ext cx="1851025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990099"/>
                </a:solidFill>
              </a:rPr>
              <a:t>PREÇO ALTO</a:t>
            </a: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5137922" y="4005263"/>
            <a:ext cx="25146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pt-BR" dirty="0"/>
              <a:t>Iniciativa para reduzir a </a:t>
            </a:r>
          </a:p>
          <a:p>
            <a:r>
              <a:rPr lang="pt-BR" dirty="0"/>
              <a:t>poluição industrial</a:t>
            </a:r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4572000" y="4868863"/>
            <a:ext cx="32256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800" b="1" dirty="0">
                <a:solidFill>
                  <a:srgbClr val="9A1A30"/>
                </a:solidFill>
              </a:rPr>
              <a:t>O custo para as empresas é alto</a:t>
            </a:r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5532393" y="5373688"/>
            <a:ext cx="21114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sz="1800" b="1" dirty="0">
                <a:solidFill>
                  <a:srgbClr val="008000"/>
                </a:solidFill>
              </a:rPr>
              <a:t>A ação beneficia a </a:t>
            </a:r>
          </a:p>
          <a:p>
            <a:pPr algn="ctr"/>
            <a:r>
              <a:rPr lang="pt-BR" sz="1800" b="1" dirty="0">
                <a:solidFill>
                  <a:srgbClr val="008000"/>
                </a:solidFill>
              </a:rPr>
              <a:t>Sociedade, em geral</a:t>
            </a:r>
          </a:p>
        </p:txBody>
      </p:sp>
    </p:spTree>
    <p:extLst>
      <p:ext uri="{BB962C8B-B14F-4D97-AF65-F5344CB8AC3E}">
        <p14:creationId xmlns:p14="http://schemas.microsoft.com/office/powerpoint/2010/main" val="38319434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Background Marketing Social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230909" y="1342705"/>
            <a:ext cx="8705273" cy="5515295"/>
          </a:xfrm>
          <a:prstGeom prst="wedgeRoundRectCallout">
            <a:avLst>
              <a:gd name="adj1" fmla="val -51868"/>
              <a:gd name="adj2" fmla="val 43660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1951 - </a:t>
            </a:r>
            <a:r>
              <a:rPr lang="pt-BR" sz="3600" dirty="0" err="1" smtClean="0"/>
              <a:t>Wiebe</a:t>
            </a:r>
            <a:endParaRPr lang="pt-BR" sz="3600" dirty="0" smtClean="0"/>
          </a:p>
          <a:p>
            <a:pPr algn="ctr"/>
            <a:r>
              <a:rPr lang="pt-BR" sz="3600" dirty="0" smtClean="0"/>
              <a:t>1960 – várias pesquisas na área</a:t>
            </a:r>
          </a:p>
          <a:p>
            <a:pPr algn="ctr"/>
            <a:r>
              <a:rPr lang="pt-BR" sz="3600" dirty="0" smtClean="0">
                <a:solidFill>
                  <a:srgbClr val="FFFF00"/>
                </a:solidFill>
              </a:rPr>
              <a:t>Década de 60 – pesquisadores de Marketing preocupados com pobreza, guerra do </a:t>
            </a:r>
            <a:r>
              <a:rPr lang="pt-BR" sz="3600" dirty="0" err="1" smtClean="0">
                <a:solidFill>
                  <a:srgbClr val="FFFF00"/>
                </a:solidFill>
              </a:rPr>
              <a:t>Vietnan</a:t>
            </a:r>
            <a:endParaRPr lang="pt-BR" sz="3600" dirty="0" smtClean="0">
              <a:solidFill>
                <a:srgbClr val="FFFF00"/>
              </a:solidFill>
            </a:endParaRPr>
          </a:p>
          <a:p>
            <a:pPr algn="ctr"/>
            <a:r>
              <a:rPr lang="pt-BR" sz="3600" dirty="0" smtClean="0"/>
              <a:t>1971 – Kotler e </a:t>
            </a:r>
            <a:r>
              <a:rPr lang="pt-BR" sz="3600" dirty="0" err="1" smtClean="0"/>
              <a:t>Zaltman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189747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5818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i="1" dirty="0" smtClean="0"/>
              <a:t>Background</a:t>
            </a:r>
            <a:endParaRPr lang="en-US" i="1" dirty="0"/>
          </a:p>
        </p:txBody>
      </p:sp>
      <p:sp>
        <p:nvSpPr>
          <p:cNvPr id="8" name="Rounded Rectangle 7"/>
          <p:cNvSpPr/>
          <p:nvPr/>
        </p:nvSpPr>
        <p:spPr>
          <a:xfrm>
            <a:off x="438727" y="923636"/>
            <a:ext cx="8474364" cy="2078182"/>
          </a:xfrm>
          <a:prstGeom prst="roundRect">
            <a:avLst>
              <a:gd name="adj" fmla="val 50000"/>
            </a:avLst>
          </a:prstGeom>
          <a:noFill/>
          <a:ln w="57150" cmpd="sng">
            <a:solidFill>
              <a:srgbClr val="9A1A30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rgbClr val="000000"/>
                </a:solidFill>
              </a:rPr>
              <a:t>Programas de Marketing Social tiveram início na área de Saúde.</a:t>
            </a:r>
          </a:p>
          <a:p>
            <a:pPr algn="ctr"/>
            <a:r>
              <a:rPr lang="pt-BR" sz="3200" dirty="0" smtClean="0">
                <a:solidFill>
                  <a:srgbClr val="000000"/>
                </a:solidFill>
              </a:rPr>
              <a:t>Hoje maior parte dos Estudos e dos Programas estão focados em:</a:t>
            </a:r>
            <a:endParaRPr lang="pt-BR" sz="3200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8726" y="3186546"/>
            <a:ext cx="2309091" cy="1431636"/>
          </a:xfrm>
          <a:prstGeom prst="roundRect">
            <a:avLst/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smtClean="0"/>
              <a:t>Promoção da Saúde</a:t>
            </a:r>
            <a:endParaRPr lang="pt-BR" sz="3200"/>
          </a:p>
        </p:txBody>
      </p:sp>
      <p:sp>
        <p:nvSpPr>
          <p:cNvPr id="11" name="Rounded Rectangle 10"/>
          <p:cNvSpPr/>
          <p:nvPr/>
        </p:nvSpPr>
        <p:spPr>
          <a:xfrm>
            <a:off x="3283527" y="3186546"/>
            <a:ext cx="2078182" cy="1431636"/>
          </a:xfrm>
          <a:prstGeom prst="roundRect">
            <a:avLst/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Tabaco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204691" y="5001491"/>
            <a:ext cx="2438400" cy="1602508"/>
          </a:xfrm>
          <a:prstGeom prst="roundRect">
            <a:avLst/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Câncer de mama</a:t>
            </a:r>
            <a:endParaRPr lang="pt-BR" sz="3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2727" y="5001490"/>
            <a:ext cx="2863273" cy="1602509"/>
          </a:xfrm>
          <a:prstGeom prst="roundRect">
            <a:avLst/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Prevenção do Abuso de Álcool</a:t>
            </a:r>
            <a:endParaRPr lang="pt-BR" sz="3200" dirty="0"/>
          </a:p>
        </p:txBody>
      </p:sp>
      <p:sp>
        <p:nvSpPr>
          <p:cNvPr id="14" name="Rounded Rectangle 13"/>
          <p:cNvSpPr/>
          <p:nvPr/>
        </p:nvSpPr>
        <p:spPr>
          <a:xfrm>
            <a:off x="5869709" y="3186546"/>
            <a:ext cx="2078182" cy="1431636"/>
          </a:xfrm>
          <a:prstGeom prst="roundRect">
            <a:avLst/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Atividades Físicas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6954786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5818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i="1" dirty="0" smtClean="0"/>
              <a:t>Background</a:t>
            </a:r>
            <a:endParaRPr lang="en-US" i="1" dirty="0"/>
          </a:p>
        </p:txBody>
      </p:sp>
      <p:sp>
        <p:nvSpPr>
          <p:cNvPr id="8" name="Rounded Rectangle 7"/>
          <p:cNvSpPr/>
          <p:nvPr/>
        </p:nvSpPr>
        <p:spPr>
          <a:xfrm>
            <a:off x="438727" y="1039091"/>
            <a:ext cx="8289637" cy="1339273"/>
          </a:xfrm>
          <a:prstGeom prst="roundRect">
            <a:avLst>
              <a:gd name="adj" fmla="val 50000"/>
            </a:avLst>
          </a:prstGeom>
          <a:noFill/>
          <a:ln w="57150" cmpd="sng">
            <a:solidFill>
              <a:srgbClr val="9A1A30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solidFill>
                  <a:srgbClr val="000000"/>
                </a:solidFill>
              </a:rPr>
              <a:t>Áreas que precisam ser mais exploradas:</a:t>
            </a:r>
            <a:endParaRPr lang="pt-BR" sz="4000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9636" y="2794000"/>
            <a:ext cx="3024909" cy="1976581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Proteção ambiental</a:t>
            </a:r>
            <a:endParaRPr lang="pt-BR" sz="4000" dirty="0"/>
          </a:p>
        </p:txBody>
      </p:sp>
      <p:sp>
        <p:nvSpPr>
          <p:cNvPr id="12" name="Rounded Rectangle 11"/>
          <p:cNvSpPr/>
          <p:nvPr/>
        </p:nvSpPr>
        <p:spPr>
          <a:xfrm>
            <a:off x="2507670" y="5001491"/>
            <a:ext cx="3315855" cy="1602508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Violência</a:t>
            </a:r>
            <a:endParaRPr lang="pt-BR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4941456" y="2794000"/>
            <a:ext cx="3532908" cy="1976581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Prevenção da criminalidade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498807458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5818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i="1" dirty="0" smtClean="0"/>
              <a:t>Diferença em relação a outros conceitos</a:t>
            </a:r>
            <a:endParaRPr lang="pt-BR" i="1" dirty="0"/>
          </a:p>
        </p:txBody>
      </p:sp>
      <p:sp>
        <p:nvSpPr>
          <p:cNvPr id="8" name="Rounded Rectangle 7"/>
          <p:cNvSpPr/>
          <p:nvPr/>
        </p:nvSpPr>
        <p:spPr>
          <a:xfrm>
            <a:off x="438727" y="1062182"/>
            <a:ext cx="8289637" cy="900545"/>
          </a:xfrm>
          <a:prstGeom prst="roundRect">
            <a:avLst>
              <a:gd name="adj" fmla="val 50000"/>
            </a:avLst>
          </a:prstGeom>
          <a:noFill/>
          <a:ln w="57150" cmpd="sng">
            <a:solidFill>
              <a:srgbClr val="9A1A30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solidFill>
                  <a:srgbClr val="000000"/>
                </a:solidFill>
              </a:rPr>
              <a:t>Confusão:</a:t>
            </a:r>
            <a:endParaRPr lang="pt-BR" sz="4000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9636" y="2794000"/>
            <a:ext cx="3315855" cy="1976581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Marketing </a:t>
            </a:r>
            <a:r>
              <a:rPr lang="pt-BR" sz="4000" dirty="0" err="1" smtClean="0"/>
              <a:t>Societal</a:t>
            </a:r>
            <a:endParaRPr lang="pt-BR" sz="4000" dirty="0"/>
          </a:p>
        </p:txBody>
      </p:sp>
      <p:sp>
        <p:nvSpPr>
          <p:cNvPr id="12" name="Rounded Rectangle 11"/>
          <p:cNvSpPr/>
          <p:nvPr/>
        </p:nvSpPr>
        <p:spPr>
          <a:xfrm>
            <a:off x="2747818" y="5001491"/>
            <a:ext cx="3315855" cy="1602508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Marketing Institucional</a:t>
            </a:r>
            <a:endParaRPr lang="pt-BR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5080002" y="2817091"/>
            <a:ext cx="3532908" cy="1976581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Marketing de Causa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13431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600" i="1" dirty="0"/>
              <a:t>Diferença em relação a outros conceitos</a:t>
            </a:r>
            <a:endParaRPr lang="pt-BR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577274" y="5206999"/>
            <a:ext cx="8289637" cy="900545"/>
          </a:xfrm>
          <a:prstGeom prst="roundRect">
            <a:avLst>
              <a:gd name="adj" fmla="val 50000"/>
            </a:avLst>
          </a:prstGeom>
          <a:noFill/>
          <a:ln w="57150" cmpd="sng">
            <a:solidFill>
              <a:srgbClr val="9A1A30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solidFill>
                  <a:srgbClr val="000000"/>
                </a:solidFill>
              </a:rPr>
              <a:t>Objetivo Primário: Lucro</a:t>
            </a:r>
            <a:endParaRPr lang="pt-BR" sz="4000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7274" y="2262909"/>
            <a:ext cx="3532908" cy="1976581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Marketing de Causa</a:t>
            </a:r>
            <a:endParaRPr lang="pt-BR" sz="4000" dirty="0"/>
          </a:p>
        </p:txBody>
      </p:sp>
      <p:sp>
        <p:nvSpPr>
          <p:cNvPr id="7" name="Rounded Rectangle 6"/>
          <p:cNvSpPr/>
          <p:nvPr/>
        </p:nvSpPr>
        <p:spPr>
          <a:xfrm>
            <a:off x="4964545" y="2179782"/>
            <a:ext cx="3579092" cy="2059708"/>
          </a:xfrm>
          <a:prstGeom prst="roundRect">
            <a:avLst/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Marketing Institucional</a:t>
            </a:r>
            <a:endParaRPr lang="pt-BR" sz="4000" dirty="0"/>
          </a:p>
        </p:txBody>
      </p: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2343728" y="4239490"/>
            <a:ext cx="1189181" cy="967509"/>
          </a:xfrm>
          <a:prstGeom prst="straightConnector1">
            <a:avLst/>
          </a:prstGeom>
          <a:ln w="7620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</p:cNvCxnSpPr>
          <p:nvPr/>
        </p:nvCxnSpPr>
        <p:spPr>
          <a:xfrm flipH="1">
            <a:off x="5795818" y="4239490"/>
            <a:ext cx="958273" cy="967509"/>
          </a:xfrm>
          <a:prstGeom prst="straightConnector1">
            <a:avLst/>
          </a:prstGeom>
          <a:ln w="7620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82051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Marketing Social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12488" y="1493050"/>
            <a:ext cx="8266644" cy="5103108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chemeClr val="bg1"/>
          </a:solidFill>
          <a:ln>
            <a:solidFill>
              <a:srgbClr val="9A1A3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FFFF"/>
                </a:solidFill>
                <a:hlinkClick r:id="rId3"/>
              </a:rPr>
              <a:t>https://www.youtube.com/watch?v=</a:t>
            </a:r>
            <a:r>
              <a:rPr lang="en-US" sz="4000" dirty="0" smtClean="0">
                <a:solidFill>
                  <a:srgbClr val="FFFFFF"/>
                </a:solidFill>
                <a:hlinkClick r:id="rId3"/>
              </a:rPr>
              <a:t>3PKn0hL9aBs</a:t>
            </a:r>
            <a:endParaRPr lang="en-US" sz="4000" dirty="0" smtClean="0">
              <a:solidFill>
                <a:srgbClr val="FFFFFF"/>
              </a:solidFill>
            </a:endParaRPr>
          </a:p>
          <a:p>
            <a:pPr algn="ctr"/>
            <a:r>
              <a:rPr lang="en-US" sz="40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https</a:t>
            </a:r>
            <a:r>
              <a:rPr lang="en-US" sz="4000" dirty="0">
                <a:solidFill>
                  <a:srgbClr val="FF0000"/>
                </a:solidFill>
              </a:rPr>
              <a:t>://</a:t>
            </a:r>
            <a:r>
              <a:rPr lang="en-US" sz="4000" dirty="0" err="1">
                <a:solidFill>
                  <a:srgbClr val="FF0000"/>
                </a:solidFill>
              </a:rPr>
              <a:t>www.facebook.com</a:t>
            </a:r>
            <a:r>
              <a:rPr lang="en-US" sz="4000" dirty="0">
                <a:solidFill>
                  <a:srgbClr val="FF0000"/>
                </a:solidFill>
              </a:rPr>
              <a:t>/</a:t>
            </a:r>
            <a:r>
              <a:rPr lang="en-US" sz="4000" dirty="0" err="1">
                <a:solidFill>
                  <a:srgbClr val="FF0000"/>
                </a:solidFill>
              </a:rPr>
              <a:t>apasfaprudentopolis</a:t>
            </a:r>
            <a:r>
              <a:rPr lang="en-US" sz="4000" dirty="0">
                <a:solidFill>
                  <a:srgbClr val="FF0000"/>
                </a:solidFill>
              </a:rPr>
              <a:t>/posts/1098483400167887/1098483400167887</a:t>
            </a:r>
            <a:endParaRPr lang="pt-B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40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0705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Marketing Social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12488" y="1321712"/>
            <a:ext cx="8266644" cy="5274446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charset="0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3200" b="1" dirty="0">
                <a:solidFill>
                  <a:schemeClr val="bg1"/>
                </a:solidFill>
              </a:rPr>
              <a:t>Quando uma empresa </a:t>
            </a:r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agrega valor social ao seu produto</a:t>
            </a:r>
            <a:r>
              <a:rPr lang="pt-BR" sz="3200" b="1" dirty="0">
                <a:solidFill>
                  <a:schemeClr val="bg1"/>
                </a:solidFill>
              </a:rPr>
              <a:t>, </a:t>
            </a: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não</a:t>
            </a:r>
            <a:r>
              <a:rPr lang="pt-BR" sz="3200" b="1" dirty="0" smtClean="0">
                <a:solidFill>
                  <a:schemeClr val="bg1"/>
                </a:solidFill>
              </a:rPr>
              <a:t> é </a:t>
            </a: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marketing </a:t>
            </a:r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social</a:t>
            </a:r>
          </a:p>
          <a:p>
            <a:pPr>
              <a:buFont typeface="Wingdings" charset="0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3200" b="1" dirty="0" smtClean="0">
                <a:solidFill>
                  <a:schemeClr val="bg1"/>
                </a:solidFill>
              </a:rPr>
              <a:t> Estratégia </a:t>
            </a:r>
            <a:r>
              <a:rPr lang="pt-BR" sz="3200" b="1" dirty="0">
                <a:solidFill>
                  <a:schemeClr val="bg1"/>
                </a:solidFill>
              </a:rPr>
              <a:t>de promoção social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Font typeface="Wingdings" charset="0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3200" b="1" dirty="0">
                <a:solidFill>
                  <a:schemeClr val="bg1"/>
                </a:solidFill>
              </a:rPr>
              <a:t>A empresa </a:t>
            </a:r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continua desenvolvendo uma atividade puramente de marketing comercial</a:t>
            </a:r>
            <a:r>
              <a:rPr lang="pt-BR" sz="3200" b="1" dirty="0">
                <a:solidFill>
                  <a:schemeClr val="bg1"/>
                </a:solidFill>
              </a:rPr>
              <a:t>, com uma estratégia de </a:t>
            </a:r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promoção social</a:t>
            </a:r>
          </a:p>
        </p:txBody>
      </p:sp>
    </p:spTree>
    <p:extLst>
      <p:ext uri="{BB962C8B-B14F-4D97-AF65-F5344CB8AC3E}">
        <p14:creationId xmlns:p14="http://schemas.microsoft.com/office/powerpoint/2010/main" val="4093012979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0705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Marketing Social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72133" y="1075511"/>
            <a:ext cx="8604593" cy="5520647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charset="0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3200" b="1" dirty="0" smtClean="0">
                <a:solidFill>
                  <a:srgbClr val="FFFFFF"/>
                </a:solidFill>
              </a:rPr>
              <a:t>O </a:t>
            </a:r>
            <a:r>
              <a:rPr lang="pt-BR" sz="3200" b="1" dirty="0">
                <a:solidFill>
                  <a:srgbClr val="FFFFFF"/>
                </a:solidFill>
              </a:rPr>
              <a:t>que diferencia o </a:t>
            </a:r>
            <a:r>
              <a:rPr lang="pt-BR" sz="3200" b="1" dirty="0" err="1">
                <a:solidFill>
                  <a:srgbClr val="FFFFFF"/>
                </a:solidFill>
              </a:rPr>
              <a:t>mkt</a:t>
            </a:r>
            <a:r>
              <a:rPr lang="pt-BR" sz="3200" b="1" dirty="0">
                <a:solidFill>
                  <a:srgbClr val="FFFFFF"/>
                </a:solidFill>
              </a:rPr>
              <a:t> social do marketing </a:t>
            </a:r>
            <a:r>
              <a:rPr lang="pt-BR" sz="3200" b="1" dirty="0" smtClean="0">
                <a:solidFill>
                  <a:srgbClr val="FFFFFF"/>
                </a:solidFill>
              </a:rPr>
              <a:t>comercial é </a:t>
            </a:r>
            <a:r>
              <a:rPr lang="pt-BR" sz="3200" b="1" dirty="0">
                <a:solidFill>
                  <a:srgbClr val="FFFFFF"/>
                </a:solidFill>
              </a:rPr>
              <a:t>que o </a:t>
            </a:r>
            <a:r>
              <a:rPr lang="pt-BR" sz="3200" b="1" dirty="0" err="1">
                <a:solidFill>
                  <a:srgbClr val="FFFFFF"/>
                </a:solidFill>
              </a:rPr>
              <a:t>mkt</a:t>
            </a:r>
            <a:r>
              <a:rPr lang="pt-BR" sz="3200" b="1" dirty="0">
                <a:solidFill>
                  <a:srgbClr val="FFFFFF"/>
                </a:solidFill>
              </a:rPr>
              <a:t> social objetiva </a:t>
            </a:r>
            <a:r>
              <a:rPr lang="pt-B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beneficiar ou os membros de um determinado grupo ou a sociedade como um todo</a:t>
            </a:r>
            <a:r>
              <a:rPr lang="pt-BR" sz="3200" b="1" dirty="0">
                <a:solidFill>
                  <a:srgbClr val="FFFFFF"/>
                </a:solidFill>
              </a:rPr>
              <a:t> e não a empresa que está patrocinando a ação</a:t>
            </a:r>
          </a:p>
          <a:p>
            <a:pPr>
              <a:buFont typeface="Wingdings" charset="0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3200" b="1" dirty="0">
                <a:solidFill>
                  <a:srgbClr val="FFFFFF"/>
                </a:solidFill>
              </a:rPr>
              <a:t>O mercado social está fundamentado em interesses distintos dos mercados comercial e assistencialista. Ele tem como objetivo um </a:t>
            </a:r>
            <a:r>
              <a:rPr lang="pt-B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impacto ampliado das intervenções para toda a sociedade</a:t>
            </a:r>
          </a:p>
        </p:txBody>
      </p:sp>
    </p:spTree>
    <p:extLst>
      <p:ext uri="{BB962C8B-B14F-4D97-AF65-F5344CB8AC3E}">
        <p14:creationId xmlns:p14="http://schemas.microsoft.com/office/powerpoint/2010/main" val="2587453804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Marketing Social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12488" y="1493050"/>
            <a:ext cx="8266644" cy="5103108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É a adaptação das estratégias de </a:t>
            </a:r>
            <a:r>
              <a:rPr lang="pt-BR" sz="4000" dirty="0"/>
              <a:t>M</a:t>
            </a:r>
            <a:r>
              <a:rPr lang="pt-BR" sz="4000" dirty="0" smtClean="0"/>
              <a:t>arketing Comercial para programas que objetivam influenciar o </a:t>
            </a:r>
            <a:r>
              <a:rPr lang="pt-BR" sz="4000" dirty="0" smtClean="0">
                <a:solidFill>
                  <a:srgbClr val="FFFF00"/>
                </a:solidFill>
              </a:rPr>
              <a:t>comportamento voluntário </a:t>
            </a:r>
            <a:r>
              <a:rPr lang="pt-BR" sz="4000" dirty="0" smtClean="0"/>
              <a:t>de um público alvo a fim de aumentar o seu </a:t>
            </a:r>
            <a:r>
              <a:rPr lang="pt-BR" sz="4000" dirty="0" smtClean="0">
                <a:solidFill>
                  <a:srgbClr val="FFFF00"/>
                </a:solidFill>
              </a:rPr>
              <a:t>bem estar </a:t>
            </a:r>
            <a:r>
              <a:rPr lang="pt-BR" sz="4000" dirty="0" smtClean="0"/>
              <a:t>pessoal e da sociedade da qual faz parte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55745554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510"/>
          </a:xfrm>
          <a:solidFill>
            <a:srgbClr val="9A1A3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dirty="0" smtClean="0"/>
              <a:t>Áreas em que o Marketing Social pode ajudar</a:t>
            </a:r>
            <a:endParaRPr lang="pt-BR" sz="32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80511"/>
            <a:ext cx="8690003" cy="5615647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Planejamento familiar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Alcoolismo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HIV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Imunizações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Câncer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Alfabetização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Obesidade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Falta de exercício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Beber antes de dirigir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Conservação de água/ energia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Malária</a:t>
            </a:r>
          </a:p>
          <a:p>
            <a:pPr marL="571500" indent="-571500">
              <a:buFont typeface="Wingdings" charset="2"/>
              <a:buChar char="ü"/>
            </a:pPr>
            <a:r>
              <a:rPr lang="pt-BR" sz="2800" dirty="0" smtClean="0">
                <a:latin typeface="Calibri" charset="0"/>
              </a:rPr>
              <a:t>Reciclagem de lixo </a:t>
            </a:r>
          </a:p>
        </p:txBody>
      </p:sp>
    </p:spTree>
    <p:extLst>
      <p:ext uri="{BB962C8B-B14F-4D97-AF65-F5344CB8AC3E}">
        <p14:creationId xmlns:p14="http://schemas.microsoft.com/office/powerpoint/2010/main" val="162191199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1069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Marketing Social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12488" y="1493050"/>
            <a:ext cx="8266644" cy="5103108"/>
          </a:xfrm>
          <a:prstGeom prst="wedgeRoundRectCallout">
            <a:avLst>
              <a:gd name="adj1" fmla="val -49526"/>
              <a:gd name="adj2" fmla="val 55141"/>
              <a:gd name="adj3" fmla="val 16667"/>
            </a:avLst>
          </a:prstGeom>
          <a:solidFill>
            <a:srgbClr val="9A1A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Objetivo </a:t>
            </a:r>
            <a:r>
              <a:rPr lang="pt-BR" sz="4800" u="sng" dirty="0" smtClean="0">
                <a:solidFill>
                  <a:srgbClr val="FFFF00"/>
                </a:solidFill>
              </a:rPr>
              <a:t>primário</a:t>
            </a:r>
            <a:r>
              <a:rPr lang="pt-BR" sz="4800" dirty="0" smtClean="0"/>
              <a:t> é a mudança de comportamento de um grupo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92779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58226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Marketing Social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1181069"/>
            <a:ext cx="8690004" cy="5676931"/>
          </a:xfrm>
          <a:prstGeom prst="wedgeRoundRectCallout">
            <a:avLst>
              <a:gd name="adj1" fmla="val -50039"/>
              <a:gd name="adj2" fmla="val 46505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charset="2"/>
              <a:buChar char="ü"/>
            </a:pPr>
            <a:r>
              <a:rPr lang="pt-BR" sz="4000" dirty="0" smtClean="0">
                <a:cs typeface="Ayuthaya"/>
              </a:rPr>
              <a:t>Envolve desenhar um programa de MKT usando ferramentas comerciais para induzir </a:t>
            </a:r>
            <a:r>
              <a:rPr lang="pt-BR" sz="4000" u="sng" dirty="0" smtClean="0">
                <a:solidFill>
                  <a:srgbClr val="FFFF00"/>
                </a:solidFill>
                <a:cs typeface="Ayuthaya"/>
              </a:rPr>
              <a:t>mudança</a:t>
            </a:r>
            <a:r>
              <a:rPr lang="pt-BR" sz="4000" dirty="0" smtClean="0">
                <a:solidFill>
                  <a:srgbClr val="FFFF00"/>
                </a:solidFill>
                <a:cs typeface="Ayuthaya"/>
              </a:rPr>
              <a:t> </a:t>
            </a:r>
            <a:r>
              <a:rPr lang="pt-BR" sz="4000" dirty="0" smtClean="0">
                <a:cs typeface="Ayuthaya"/>
              </a:rPr>
              <a:t>de </a:t>
            </a:r>
            <a:r>
              <a:rPr lang="pt-BR" sz="4000" u="sng" dirty="0" smtClean="0">
                <a:solidFill>
                  <a:srgbClr val="FFFF00"/>
                </a:solidFill>
                <a:cs typeface="Ayuthaya"/>
              </a:rPr>
              <a:t>comportamento</a:t>
            </a:r>
            <a:r>
              <a:rPr lang="pt-BR" sz="4000" dirty="0" smtClean="0">
                <a:solidFill>
                  <a:srgbClr val="FFFF00"/>
                </a:solidFill>
                <a:cs typeface="Ayuthaya"/>
              </a:rPr>
              <a:t> </a:t>
            </a:r>
            <a:r>
              <a:rPr lang="pt-BR" sz="4000" u="sng" dirty="0" smtClean="0">
                <a:solidFill>
                  <a:srgbClr val="FFFF00"/>
                </a:solidFill>
                <a:cs typeface="Ayuthaya"/>
              </a:rPr>
              <a:t>pessoal</a:t>
            </a:r>
            <a:r>
              <a:rPr lang="pt-BR" sz="4000" dirty="0" smtClean="0">
                <a:solidFill>
                  <a:srgbClr val="FFFF00"/>
                </a:solidFill>
                <a:cs typeface="Ayuthaya"/>
              </a:rPr>
              <a:t> </a:t>
            </a:r>
            <a:r>
              <a:rPr lang="pt-BR" sz="4000" dirty="0" smtClean="0">
                <a:cs typeface="Ayuthaya"/>
              </a:rPr>
              <a:t>e </a:t>
            </a:r>
            <a:r>
              <a:rPr lang="pt-BR" sz="4000" u="sng" dirty="0" smtClean="0">
                <a:solidFill>
                  <a:srgbClr val="FFFF00"/>
                </a:solidFill>
                <a:cs typeface="Ayuthaya"/>
              </a:rPr>
              <a:t>voluntária</a:t>
            </a:r>
            <a:r>
              <a:rPr lang="pt-BR" sz="4000" dirty="0" smtClean="0">
                <a:cs typeface="Ayuthaya"/>
              </a:rPr>
              <a:t>, em oposição a usar </a:t>
            </a:r>
            <a:r>
              <a:rPr lang="pt-BR" sz="4000" u="sng" dirty="0" smtClean="0">
                <a:cs typeface="Ayuthaya"/>
              </a:rPr>
              <a:t>leis</a:t>
            </a:r>
            <a:r>
              <a:rPr lang="pt-BR" sz="4000" dirty="0">
                <a:cs typeface="Ayuthaya"/>
              </a:rPr>
              <a:t> </a:t>
            </a:r>
            <a:r>
              <a:rPr lang="pt-BR" sz="4000" dirty="0" smtClean="0">
                <a:cs typeface="Ayuthaya"/>
              </a:rPr>
              <a:t>ou apenas </a:t>
            </a:r>
            <a:r>
              <a:rPr lang="pt-BR" sz="4000" u="sng" dirty="0" smtClean="0">
                <a:cs typeface="Ayuthaya"/>
              </a:rPr>
              <a:t>educar</a:t>
            </a:r>
            <a:endParaRPr lang="pt-BR" sz="4000" dirty="0" smtClean="0">
              <a:solidFill>
                <a:schemeClr val="bg1"/>
              </a:solidFill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1819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Planejamento Estratégico de Marketing Social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latin typeface="Calibri" charset="0"/>
              </a:rPr>
              <a:t>Planejamento Estratégico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solidFill>
                  <a:srgbClr val="FFFF00"/>
                </a:solidFill>
                <a:latin typeface="Calibri" charset="0"/>
              </a:rPr>
              <a:t>Pesquisa</a:t>
            </a:r>
            <a:endParaRPr lang="pt-BR" sz="3200" dirty="0" smtClean="0">
              <a:latin typeface="Calibri" charset="0"/>
            </a:endParaRP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latin typeface="Calibri" charset="0"/>
              </a:rPr>
              <a:t>Desenhar e </a:t>
            </a:r>
            <a:r>
              <a:rPr lang="pt-BR" sz="3200" dirty="0" err="1">
                <a:solidFill>
                  <a:srgbClr val="FFFF00"/>
                </a:solidFill>
                <a:latin typeface="Calibri" charset="0"/>
              </a:rPr>
              <a:t>pre-</a:t>
            </a:r>
            <a:r>
              <a:rPr lang="pt-BR" sz="3200" dirty="0" err="1" smtClean="0">
                <a:solidFill>
                  <a:srgbClr val="FFFF00"/>
                </a:solidFill>
                <a:latin typeface="Calibri" charset="0"/>
              </a:rPr>
              <a:t>testar</a:t>
            </a:r>
            <a:r>
              <a:rPr lang="pt-BR" sz="3200" dirty="0" smtClean="0">
                <a:latin typeface="Calibri" charset="0"/>
              </a:rPr>
              <a:t> as </a:t>
            </a:r>
            <a:r>
              <a:rPr lang="pt-BR" sz="3200" dirty="0" smtClean="0">
                <a:solidFill>
                  <a:srgbClr val="FFFF00"/>
                </a:solidFill>
                <a:latin typeface="Calibri" charset="0"/>
              </a:rPr>
              <a:t>intervenções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solidFill>
                  <a:srgbClr val="FFFF00"/>
                </a:solidFill>
                <a:latin typeface="Calibri" charset="0"/>
              </a:rPr>
              <a:t>Segmentação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solidFill>
                  <a:srgbClr val="FFFF00"/>
                </a:solidFill>
                <a:latin typeface="Calibri" charset="0"/>
              </a:rPr>
              <a:t>Posicionamento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latin typeface="Calibri" charset="0"/>
              </a:rPr>
              <a:t>Conhecer o estágio do público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200" dirty="0" smtClean="0">
                <a:latin typeface="Calibri" charset="0"/>
              </a:rPr>
              <a:t>Usar os </a:t>
            </a:r>
            <a:r>
              <a:rPr lang="pt-BR" sz="3200" dirty="0" smtClean="0">
                <a:solidFill>
                  <a:srgbClr val="FFFF00"/>
                </a:solidFill>
                <a:latin typeface="Calibri" charset="0"/>
              </a:rPr>
              <a:t>4 </a:t>
            </a:r>
            <a:r>
              <a:rPr lang="pt-BR" sz="3200" dirty="0" err="1" smtClean="0">
                <a:solidFill>
                  <a:srgbClr val="FFFF00"/>
                </a:solidFill>
                <a:latin typeface="Calibri" charset="0"/>
              </a:rPr>
              <a:t>P´s</a:t>
            </a:r>
            <a:endParaRPr lang="pt-BR" sz="3200" dirty="0" smtClean="0">
              <a:solidFill>
                <a:srgbClr val="FFFF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0483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Mudança de Comportamento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Comportamento </a:t>
            </a:r>
            <a:r>
              <a:rPr lang="mr-IN" sz="3600" dirty="0" smtClean="0">
                <a:solidFill>
                  <a:schemeClr val="bg1"/>
                </a:solidFill>
                <a:latin typeface="Calibri" charset="0"/>
              </a:rPr>
              <a:t>–</a:t>
            </a: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 vício e exige muita força de vontade para mudar</a:t>
            </a:r>
          </a:p>
          <a:p>
            <a:pPr marL="457200" indent="-457200">
              <a:buFont typeface="Wingdings" charset="2"/>
              <a:buChar char="ü"/>
            </a:pPr>
            <a:r>
              <a:rPr lang="pt-BR" sz="3600" dirty="0" smtClean="0">
                <a:solidFill>
                  <a:schemeClr val="bg1"/>
                </a:solidFill>
                <a:latin typeface="Calibri" charset="0"/>
              </a:rPr>
              <a:t>Objetivo  - aumentar a percepção do público de que os benefícios do novo comportamento superam os custos de sua adoção</a:t>
            </a:r>
          </a:p>
        </p:txBody>
      </p:sp>
    </p:spTree>
    <p:extLst>
      <p:ext uri="{BB962C8B-B14F-4D97-AF65-F5344CB8AC3E}">
        <p14:creationId xmlns:p14="http://schemas.microsoft.com/office/powerpoint/2010/main" val="227280539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3097"/>
          </a:xfrm>
          <a:solidFill>
            <a:srgbClr val="9A1A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charset="0"/>
              </a:rPr>
              <a:t>Mudança de Comportamento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5103" y="913657"/>
            <a:ext cx="8690003" cy="5944344"/>
          </a:xfrm>
          <a:prstGeom prst="wedgeRoundRectCallout">
            <a:avLst>
              <a:gd name="adj1" fmla="val -50552"/>
              <a:gd name="adj2" fmla="val 46421"/>
              <a:gd name="adj3" fmla="val 16667"/>
            </a:avLst>
          </a:prstGeom>
          <a:solidFill>
            <a:srgbClr val="9A1A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charset="2"/>
              <a:buChar char="ü"/>
            </a:pP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O </a:t>
            </a:r>
            <a:r>
              <a:rPr lang="pt-BR" sz="4000" dirty="0">
                <a:solidFill>
                  <a:schemeClr val="bg1"/>
                </a:solidFill>
                <a:latin typeface="Calibri" charset="0"/>
              </a:rPr>
              <a:t>M</a:t>
            </a:r>
            <a:r>
              <a:rPr lang="pt-BR" sz="4000" dirty="0" smtClean="0">
                <a:solidFill>
                  <a:schemeClr val="bg1"/>
                </a:solidFill>
                <a:latin typeface="Calibri" charset="0"/>
              </a:rPr>
              <a:t>arketing Social depende da compreensão das necessidades, desejos, percepções, preferências e barreiras do público-alvo e na transformação dessa compreensão em um plano efetivo para alcançar os resultados do comportamento desejado</a:t>
            </a:r>
          </a:p>
        </p:txBody>
      </p:sp>
    </p:spTree>
    <p:extLst>
      <p:ext uri="{BB962C8B-B14F-4D97-AF65-F5344CB8AC3E}">
        <p14:creationId xmlns:p14="http://schemas.microsoft.com/office/powerpoint/2010/main" val="318974163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713</Words>
  <Application>Microsoft Macintosh PowerPoint</Application>
  <PresentationFormat>On-screen Show (4:3)</PresentationFormat>
  <Paragraphs>129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Marketing Social</vt:lpstr>
      <vt:lpstr>Marketing Social</vt:lpstr>
      <vt:lpstr>Marketing Social</vt:lpstr>
      <vt:lpstr>Áreas em que o Marketing Social pode ajudar</vt:lpstr>
      <vt:lpstr>Marketing Social</vt:lpstr>
      <vt:lpstr>Marketing Social</vt:lpstr>
      <vt:lpstr>Planejamento Estratégico de Marketing Social</vt:lpstr>
      <vt:lpstr>Mudança de Comportamento</vt:lpstr>
      <vt:lpstr>Mudança de Comportamento</vt:lpstr>
      <vt:lpstr>BARREIRAS</vt:lpstr>
      <vt:lpstr>BENEFÍCIOS</vt:lpstr>
      <vt:lpstr>COMPETIDOR</vt:lpstr>
      <vt:lpstr>PREÇOS</vt:lpstr>
      <vt:lpstr>PowerPoint Presentation</vt:lpstr>
      <vt:lpstr>Background Marketing Social</vt:lpstr>
      <vt:lpstr>Background</vt:lpstr>
      <vt:lpstr>Background</vt:lpstr>
      <vt:lpstr>Diferença em relação a outros conceitos</vt:lpstr>
      <vt:lpstr>Diferença em relação a outros conceitos</vt:lpstr>
      <vt:lpstr>Marketing Social</vt:lpstr>
      <vt:lpstr>Marketing Social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Social</dc:title>
  <dc:creator>Claudia Acevedo</dc:creator>
  <cp:lastModifiedBy>Claudia  Acevedo</cp:lastModifiedBy>
  <cp:revision>60</cp:revision>
  <cp:lastPrinted>2015-10-01T18:27:20Z</cp:lastPrinted>
  <dcterms:created xsi:type="dcterms:W3CDTF">2015-09-08T00:19:29Z</dcterms:created>
  <dcterms:modified xsi:type="dcterms:W3CDTF">2020-08-25T21:38:22Z</dcterms:modified>
</cp:coreProperties>
</file>