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1" r:id="rId2"/>
    <p:sldId id="257" r:id="rId3"/>
    <p:sldId id="256" r:id="rId4"/>
    <p:sldId id="274" r:id="rId5"/>
    <p:sldId id="268" r:id="rId6"/>
    <p:sldId id="259" r:id="rId7"/>
    <p:sldId id="262" r:id="rId8"/>
    <p:sldId id="286" r:id="rId9"/>
    <p:sldId id="287" r:id="rId10"/>
    <p:sldId id="288" r:id="rId11"/>
    <p:sldId id="289" r:id="rId12"/>
    <p:sldId id="290" r:id="rId13"/>
    <p:sldId id="284" r:id="rId14"/>
    <p:sldId id="285" r:id="rId15"/>
    <p:sldId id="264" r:id="rId16"/>
    <p:sldId id="265" r:id="rId17"/>
    <p:sldId id="266" r:id="rId18"/>
    <p:sldId id="267" r:id="rId19"/>
    <p:sldId id="269" r:id="rId20"/>
    <p:sldId id="279" r:id="rId21"/>
    <p:sldId id="283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D62240"/>
    <a:srgbClr val="FFB027"/>
    <a:srgbClr val="9A1A30"/>
    <a:srgbClr val="50A7FA"/>
    <a:srgbClr val="FA2F4C"/>
    <a:srgbClr val="EF32FA"/>
    <a:srgbClr val="FFDA68"/>
    <a:srgbClr val="244B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7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CA802-BDBB-8A49-BF3E-CC3CE8A23EF9}" type="datetimeFigureOut">
              <a:rPr lang="en-US" smtClean="0"/>
              <a:t>25/08/20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BA29B-96BA-DD48-80F1-F66AF5AC2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09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7FDCA-3F7F-2745-9AB1-F4E8740808E1}" type="datetimeFigureOut">
              <a:rPr lang="en-US" smtClean="0"/>
              <a:t>25/08/20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5FC66-4470-0B4F-9312-A0F3AFBA4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51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eaLnBrk="1" hangingPunct="1"/>
            <a:fld id="{60EFB6A4-3ECD-3E41-AAC6-6D68E6675714}" type="slidenum">
              <a:rPr lang="en-GB" sz="1200">
                <a:solidFill>
                  <a:srgbClr val="000000"/>
                </a:solidFill>
              </a:rPr>
              <a:pPr eaLnBrk="1" hangingPunct="1"/>
              <a:t>13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29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pt-BR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5BD27D4-F36E-DC42-8C5E-76C9AA07B521}" type="slidenum">
              <a:rPr lang="en-GB"/>
              <a:pPr/>
              <a:t>14</a:t>
            </a:fld>
            <a:endParaRPr lang="en-GB"/>
          </a:p>
        </p:txBody>
      </p:sp>
      <p:sp>
        <p:nvSpPr>
          <p:cNvPr id="84994" name="Text Box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499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noFill/>
          <a:ln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25/08/20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17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25/08/20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19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25/08/20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3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25/08/20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90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25/08/20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98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25/08/20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064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25/08/20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8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25/08/20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86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25/08/20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57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25/08/20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43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BFBC-F9AF-7845-AE04-27569838C22C}" type="datetimeFigureOut">
              <a:rPr lang="en-US" smtClean="0"/>
              <a:t>25/08/20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48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2BFBC-F9AF-7845-AE04-27569838C22C}" type="datetimeFigureOut">
              <a:rPr lang="en-US" smtClean="0"/>
              <a:t>25/08/20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5E8AB-0D01-B745-8CEC-D35110F28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7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1.xml"/><Relationship Id="rId3" Type="http://schemas.openxmlformats.org/officeDocument/2006/relationships/hyperlink" Target="https://www.youtube.com/watch?v=3PKn0hL9aBs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81069"/>
          </a:xfrm>
          <a:solidFill>
            <a:srgbClr val="9A1A3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smtClean="0"/>
              <a:t>Marketing Social</a:t>
            </a:r>
            <a:endParaRPr lang="en-US" sz="6000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512488" y="1493050"/>
            <a:ext cx="8266644" cy="5103108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>
                <a:solidFill>
                  <a:srgbClr val="FFFFFF"/>
                </a:solidFill>
              </a:rPr>
              <a:t>Prof. Dra. Claudia Rosa </a:t>
            </a:r>
            <a:r>
              <a:rPr lang="pt-BR" sz="4400" smtClean="0">
                <a:solidFill>
                  <a:srgbClr val="FFFFFF"/>
                </a:solidFill>
              </a:rPr>
              <a:t>Acevedo</a:t>
            </a:r>
            <a:endParaRPr lang="pt-BR" sz="4000" dirty="0" smtClean="0">
              <a:solidFill>
                <a:srgbClr val="FFFFFF"/>
              </a:solidFill>
            </a:endParaRPr>
          </a:p>
          <a:p>
            <a:pPr algn="ctr"/>
            <a:r>
              <a:rPr lang="pt-BR" sz="4000" dirty="0" smtClean="0">
                <a:solidFill>
                  <a:srgbClr val="FFFFFF"/>
                </a:solidFill>
              </a:rPr>
              <a:t>EACH-USP</a:t>
            </a:r>
          </a:p>
          <a:p>
            <a:pPr algn="ctr"/>
            <a:r>
              <a:rPr lang="pt-BR" sz="4000" dirty="0" smtClean="0">
                <a:solidFill>
                  <a:srgbClr val="FFFFFF"/>
                </a:solidFill>
              </a:rPr>
              <a:t> Curso de Marketing</a:t>
            </a:r>
            <a:endParaRPr lang="pt-BR" sz="4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41631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713097"/>
          </a:xfrm>
          <a:solidFill>
            <a:srgbClr val="9A1A3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bg1"/>
                </a:solidFill>
                <a:latin typeface="Calibri" charset="0"/>
              </a:rPr>
              <a:t>BARREIRAS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245103" y="913657"/>
            <a:ext cx="8690003" cy="5944344"/>
          </a:xfrm>
          <a:prstGeom prst="wedgeRoundRectCallout">
            <a:avLst>
              <a:gd name="adj1" fmla="val -50552"/>
              <a:gd name="adj2" fmla="val 46421"/>
              <a:gd name="adj3" fmla="val 16667"/>
            </a:avLst>
          </a:prstGeom>
          <a:solidFill>
            <a:srgbClr val="9A1A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charset="2"/>
              <a:buChar char="ü"/>
            </a:pPr>
            <a:r>
              <a:rPr lang="pt-BR" sz="4000" dirty="0" smtClean="0">
                <a:solidFill>
                  <a:schemeClr val="bg1"/>
                </a:solidFill>
                <a:latin typeface="Calibri" charset="0"/>
              </a:rPr>
              <a:t>Barreiras são motivos pelos quais o público-alvo não quer adotar o comportamento</a:t>
            </a:r>
          </a:p>
          <a:p>
            <a:pPr marL="457200" indent="-457200">
              <a:buFont typeface="Wingdings" charset="2"/>
              <a:buChar char="ü"/>
            </a:pPr>
            <a:r>
              <a:rPr lang="pt-BR" sz="4000" dirty="0" smtClean="0">
                <a:solidFill>
                  <a:schemeClr val="bg1"/>
                </a:solidFill>
                <a:latin typeface="Calibri" charset="0"/>
              </a:rPr>
              <a:t>Reais ou percebidas</a:t>
            </a:r>
          </a:p>
          <a:p>
            <a:pPr marL="457200" indent="-457200">
              <a:buFont typeface="Wingdings" charset="2"/>
              <a:buChar char="ü"/>
            </a:pPr>
            <a:r>
              <a:rPr lang="pt-BR" sz="4000" dirty="0" smtClean="0">
                <a:solidFill>
                  <a:schemeClr val="bg1"/>
                </a:solidFill>
                <a:latin typeface="Calibri" charset="0"/>
              </a:rPr>
              <a:t>Fatores internos, como conhecimento, crenças, habilidades e capacidades</a:t>
            </a:r>
          </a:p>
          <a:p>
            <a:pPr marL="457200" indent="-457200">
              <a:buFont typeface="Wingdings" charset="2"/>
              <a:buChar char="ü"/>
            </a:pPr>
            <a:r>
              <a:rPr lang="pt-BR" sz="4000" dirty="0" smtClean="0">
                <a:solidFill>
                  <a:schemeClr val="bg1"/>
                </a:solidFill>
                <a:latin typeface="Calibri" charset="0"/>
              </a:rPr>
              <a:t>Fatores externos </a:t>
            </a:r>
            <a:r>
              <a:rPr lang="mr-IN" sz="4000" dirty="0" smtClean="0">
                <a:solidFill>
                  <a:schemeClr val="bg1"/>
                </a:solidFill>
                <a:latin typeface="Calibri" charset="0"/>
              </a:rPr>
              <a:t>–</a:t>
            </a:r>
            <a:r>
              <a:rPr lang="pt-BR" sz="4000" dirty="0" smtClean="0">
                <a:solidFill>
                  <a:schemeClr val="bg1"/>
                </a:solidFill>
                <a:latin typeface="Calibri" charset="0"/>
              </a:rPr>
              <a:t> infraestrutura, tecnologia, economia, cultura</a:t>
            </a:r>
          </a:p>
        </p:txBody>
      </p:sp>
    </p:spTree>
    <p:extLst>
      <p:ext uri="{BB962C8B-B14F-4D97-AF65-F5344CB8AC3E}">
        <p14:creationId xmlns:p14="http://schemas.microsoft.com/office/powerpoint/2010/main" val="305186457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713097"/>
          </a:xfrm>
          <a:solidFill>
            <a:srgbClr val="9A1A3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bg1"/>
                </a:solidFill>
                <a:latin typeface="Calibri" charset="0"/>
              </a:rPr>
              <a:t>BENEF</a:t>
            </a:r>
            <a:r>
              <a:rPr lang="pt-BR" sz="3200" b="1" dirty="0" smtClean="0">
                <a:solidFill>
                  <a:schemeClr val="bg1"/>
                </a:solidFill>
                <a:latin typeface="Calibri" charset="0"/>
              </a:rPr>
              <a:t>ÍCIOS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245103" y="913657"/>
            <a:ext cx="8690003" cy="5944344"/>
          </a:xfrm>
          <a:prstGeom prst="wedgeRoundRectCallout">
            <a:avLst>
              <a:gd name="adj1" fmla="val -50552"/>
              <a:gd name="adj2" fmla="val 46421"/>
              <a:gd name="adj3" fmla="val 16667"/>
            </a:avLst>
          </a:prstGeom>
          <a:solidFill>
            <a:srgbClr val="9A1A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charset="2"/>
              <a:buChar char="ü"/>
            </a:pPr>
            <a:r>
              <a:rPr lang="pt-BR" sz="3600" u="sng" dirty="0" smtClean="0">
                <a:solidFill>
                  <a:schemeClr val="bg1"/>
                </a:solidFill>
                <a:latin typeface="Calibri" charset="0"/>
              </a:rPr>
              <a:t>Benefício</a:t>
            </a:r>
            <a:r>
              <a:rPr lang="pt-BR" sz="3600" dirty="0" smtClean="0">
                <a:solidFill>
                  <a:schemeClr val="bg1"/>
                </a:solidFill>
                <a:latin typeface="Calibri" charset="0"/>
              </a:rPr>
              <a:t> </a:t>
            </a:r>
            <a:r>
              <a:rPr lang="mr-IN" sz="3600" dirty="0" smtClean="0">
                <a:solidFill>
                  <a:schemeClr val="bg1"/>
                </a:solidFill>
                <a:latin typeface="Calibri" charset="0"/>
              </a:rPr>
              <a:t>–</a:t>
            </a:r>
            <a:r>
              <a:rPr lang="pt-BR" sz="3600" dirty="0" smtClean="0">
                <a:solidFill>
                  <a:schemeClr val="bg1"/>
                </a:solidFill>
                <a:latin typeface="Calibri" charset="0"/>
              </a:rPr>
              <a:t> motivos pelos quais o público-alvo quer adotar o comportamento</a:t>
            </a:r>
          </a:p>
          <a:p>
            <a:pPr marL="457200" indent="-457200">
              <a:buFont typeface="Wingdings" charset="2"/>
              <a:buChar char="ü"/>
            </a:pPr>
            <a:r>
              <a:rPr lang="pt-BR" sz="3600" dirty="0" smtClean="0">
                <a:solidFill>
                  <a:schemeClr val="bg1"/>
                </a:solidFill>
                <a:latin typeface="Calibri" charset="0"/>
              </a:rPr>
              <a:t>Saúde, segurança, emprego, proteção ambiental, crescimento e desenvolvimento, diversão, auto-realização, </a:t>
            </a:r>
            <a:r>
              <a:rPr lang="pt-BR" sz="3600" dirty="0" err="1" smtClean="0">
                <a:solidFill>
                  <a:schemeClr val="bg1"/>
                </a:solidFill>
                <a:latin typeface="Calibri" charset="0"/>
              </a:rPr>
              <a:t>auto-estima</a:t>
            </a:r>
            <a:r>
              <a:rPr lang="pt-BR" sz="3600" dirty="0" smtClean="0">
                <a:solidFill>
                  <a:schemeClr val="bg1"/>
                </a:solidFill>
                <a:latin typeface="Calibri" charset="0"/>
              </a:rPr>
              <a:t>, reconhecimento</a:t>
            </a:r>
          </a:p>
        </p:txBody>
      </p:sp>
    </p:spTree>
    <p:extLst>
      <p:ext uri="{BB962C8B-B14F-4D97-AF65-F5344CB8AC3E}">
        <p14:creationId xmlns:p14="http://schemas.microsoft.com/office/powerpoint/2010/main" val="3000524971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713097"/>
          </a:xfrm>
          <a:solidFill>
            <a:srgbClr val="9A1A3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bg1"/>
                </a:solidFill>
                <a:latin typeface="Calibri" charset="0"/>
              </a:rPr>
              <a:t>COMPETIDOR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245103" y="913657"/>
            <a:ext cx="8690003" cy="5944344"/>
          </a:xfrm>
          <a:prstGeom prst="wedgeRoundRectCallout">
            <a:avLst>
              <a:gd name="adj1" fmla="val -50552"/>
              <a:gd name="adj2" fmla="val 46421"/>
              <a:gd name="adj3" fmla="val 16667"/>
            </a:avLst>
          </a:prstGeom>
          <a:solidFill>
            <a:srgbClr val="9A1A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charset="2"/>
              <a:buChar char="ü"/>
            </a:pPr>
            <a:r>
              <a:rPr lang="pt-BR" sz="3600" dirty="0" smtClean="0">
                <a:solidFill>
                  <a:schemeClr val="bg1"/>
                </a:solidFill>
                <a:latin typeface="Calibri" charset="0"/>
              </a:rPr>
              <a:t>Competidor </a:t>
            </a:r>
          </a:p>
          <a:p>
            <a:pPr marL="457200" indent="-457200">
              <a:buFont typeface="Wingdings" charset="2"/>
              <a:buChar char="ü"/>
            </a:pPr>
            <a:r>
              <a:rPr lang="pt-BR" sz="3600" dirty="0" smtClean="0">
                <a:solidFill>
                  <a:schemeClr val="bg1"/>
                </a:solidFill>
                <a:latin typeface="Calibri" charset="0"/>
              </a:rPr>
              <a:t>comportamento que o público-alvo preferiria fazer, ou tem feito</a:t>
            </a:r>
          </a:p>
          <a:p>
            <a:pPr marL="457200" indent="-457200">
              <a:buFont typeface="Wingdings" charset="2"/>
              <a:buChar char="ü"/>
            </a:pPr>
            <a:r>
              <a:rPr lang="pt-BR" sz="3600" dirty="0" smtClean="0">
                <a:solidFill>
                  <a:schemeClr val="bg1"/>
                </a:solidFill>
                <a:latin typeface="Calibri" charset="0"/>
              </a:rPr>
              <a:t>Organização ou pessoas influentes que estão enviando mensagens que promovem o comportamento alternativo </a:t>
            </a:r>
          </a:p>
        </p:txBody>
      </p:sp>
    </p:spTree>
    <p:extLst>
      <p:ext uri="{BB962C8B-B14F-4D97-AF65-F5344CB8AC3E}">
        <p14:creationId xmlns:p14="http://schemas.microsoft.com/office/powerpoint/2010/main" val="682084370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4556949" y="1628775"/>
            <a:ext cx="4441766" cy="707886"/>
          </a:xfrm>
          <a:prstGeom prst="rect">
            <a:avLst/>
          </a:prstGeom>
          <a:solidFill>
            <a:srgbClr val="9A1A30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/>
            <a:r>
              <a:rPr lang="pt-BR">
                <a:solidFill>
                  <a:srgbClr val="FFFFFF"/>
                </a:solidFill>
                <a:latin typeface="Comic Sans MS" charset="0"/>
              </a:rPr>
              <a:t>Incentivos Financeiros</a:t>
            </a:r>
          </a:p>
          <a:p>
            <a:pPr algn="ctr" eaLnBrk="1" hangingPunct="1"/>
            <a:r>
              <a:rPr lang="pt-BR">
                <a:solidFill>
                  <a:srgbClr val="FFFFFF"/>
                </a:solidFill>
                <a:latin typeface="Comic Sans MS" charset="0"/>
              </a:rPr>
              <a:t>Descontos para capacetes de motos</a:t>
            </a: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4598516" y="2924175"/>
            <a:ext cx="3668067" cy="707886"/>
          </a:xfrm>
          <a:prstGeom prst="rect">
            <a:avLst/>
          </a:prstGeom>
          <a:solidFill>
            <a:srgbClr val="9A1A3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/>
            <a:r>
              <a:rPr lang="pt-BR" dirty="0">
                <a:solidFill>
                  <a:srgbClr val="FFFFFF"/>
                </a:solidFill>
                <a:latin typeface="Comic Sans MS" charset="0"/>
              </a:rPr>
              <a:t>Desincentivos Financeiros</a:t>
            </a:r>
          </a:p>
          <a:p>
            <a:pPr algn="ctr" eaLnBrk="1" hangingPunct="1"/>
            <a:r>
              <a:rPr lang="pt-BR" dirty="0">
                <a:solidFill>
                  <a:srgbClr val="FFFFFF"/>
                </a:solidFill>
                <a:latin typeface="Comic Sans MS" charset="0"/>
              </a:rPr>
              <a:t>Multas velocidade, jogar lixo, </a:t>
            </a:r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4342820" y="4365625"/>
            <a:ext cx="4539824" cy="1015663"/>
          </a:xfrm>
          <a:prstGeom prst="rect">
            <a:avLst/>
          </a:prstGeom>
          <a:solidFill>
            <a:srgbClr val="9A1A3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/>
            <a:r>
              <a:rPr lang="pt-BR">
                <a:solidFill>
                  <a:srgbClr val="FFFFFF"/>
                </a:solidFill>
                <a:latin typeface="Comic Sans MS" charset="0"/>
              </a:rPr>
              <a:t>Incentivos Não-financeiros</a:t>
            </a:r>
          </a:p>
          <a:p>
            <a:pPr algn="ctr" eaLnBrk="1" hangingPunct="1"/>
            <a:r>
              <a:rPr lang="pt-BR">
                <a:solidFill>
                  <a:srgbClr val="FFFFFF"/>
                </a:solidFill>
                <a:latin typeface="Comic Sans MS" charset="0"/>
              </a:rPr>
              <a:t>Reconhecimento público de </a:t>
            </a:r>
          </a:p>
          <a:p>
            <a:pPr algn="ctr" eaLnBrk="1" hangingPunct="1"/>
            <a:r>
              <a:rPr lang="pt-BR">
                <a:solidFill>
                  <a:srgbClr val="FFFFFF"/>
                </a:solidFill>
                <a:latin typeface="Comic Sans MS" charset="0"/>
              </a:rPr>
              <a:t>empresa ecologicamente responsável</a:t>
            </a:r>
          </a:p>
        </p:txBody>
      </p:sp>
      <p:sp>
        <p:nvSpPr>
          <p:cNvPr id="4103" name="Text Box 8"/>
          <p:cNvSpPr txBox="1">
            <a:spLocks noChangeArrowheads="1"/>
          </p:cNvSpPr>
          <p:nvPr/>
        </p:nvSpPr>
        <p:spPr bwMode="auto">
          <a:xfrm>
            <a:off x="4273717" y="5876925"/>
            <a:ext cx="3808079" cy="707886"/>
          </a:xfrm>
          <a:prstGeom prst="rect">
            <a:avLst/>
          </a:prstGeom>
          <a:solidFill>
            <a:srgbClr val="9A1A3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/>
            <a:r>
              <a:rPr lang="pt-BR">
                <a:solidFill>
                  <a:srgbClr val="FFFFFF"/>
                </a:solidFill>
                <a:latin typeface="Comic Sans MS" charset="0"/>
              </a:rPr>
              <a:t>Desincentivos Não-financeiros</a:t>
            </a:r>
          </a:p>
          <a:p>
            <a:pPr algn="ctr" eaLnBrk="1" hangingPunct="1"/>
            <a:r>
              <a:rPr lang="pt-BR">
                <a:solidFill>
                  <a:srgbClr val="FFFFFF"/>
                </a:solidFill>
                <a:latin typeface="Comic Sans MS" charset="0"/>
              </a:rPr>
              <a:t>Exposição pública da dívida</a:t>
            </a:r>
          </a:p>
        </p:txBody>
      </p:sp>
      <p:sp>
        <p:nvSpPr>
          <p:cNvPr id="4104" name="Text Box 9"/>
          <p:cNvSpPr txBox="1">
            <a:spLocks noChangeArrowheads="1"/>
          </p:cNvSpPr>
          <p:nvPr/>
        </p:nvSpPr>
        <p:spPr bwMode="auto">
          <a:xfrm>
            <a:off x="243872" y="3644900"/>
            <a:ext cx="2761869" cy="707886"/>
          </a:xfrm>
          <a:prstGeom prst="rect">
            <a:avLst/>
          </a:prstGeom>
          <a:solidFill>
            <a:srgbClr val="9A1A3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bg1"/>
                </a:solidFill>
                <a:latin typeface="Arial" charset="0"/>
                <a:ea typeface="ＭＳ Ｐゴシック" charset="0"/>
                <a:cs typeface="Lucida Sans Unicode" charset="0"/>
              </a:defRPr>
            </a:lvl1pPr>
            <a:lvl2pPr marL="742950" indent="-285750" eaLnBrk="0" hangingPunct="0"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2pPr>
            <a:lvl3pPr marL="1143000" indent="-228600" eaLnBrk="0" hangingPunct="0"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3pPr>
            <a:lvl4pPr marL="1600200" indent="-228600" eaLnBrk="0" hangingPunct="0"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4pPr>
            <a:lvl5pPr marL="2057400" indent="-228600" eaLnBrk="0" hangingPunct="0"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defRPr sz="2000">
                <a:solidFill>
                  <a:schemeClr val="bg1"/>
                </a:solidFill>
                <a:latin typeface="Arial" charset="0"/>
                <a:ea typeface="Lucida Sans Unicode" charset="0"/>
                <a:cs typeface="Lucida Sans Unicode" charset="0"/>
              </a:defRPr>
            </a:lvl9pPr>
          </a:lstStyle>
          <a:p>
            <a:pPr algn="ctr" eaLnBrk="1" hangingPunct="1"/>
            <a:r>
              <a:rPr lang="pt-BR">
                <a:solidFill>
                  <a:srgbClr val="FFFFFF"/>
                </a:solidFill>
                <a:latin typeface="Comic Sans MS" charset="0"/>
              </a:rPr>
              <a:t>Preços nos programas</a:t>
            </a:r>
          </a:p>
          <a:p>
            <a:pPr algn="ctr" eaLnBrk="1" hangingPunct="1"/>
            <a:r>
              <a:rPr lang="pt-BR">
                <a:solidFill>
                  <a:srgbClr val="FFFFFF"/>
                </a:solidFill>
                <a:latin typeface="Comic Sans MS" charset="0"/>
              </a:rPr>
              <a:t>de marketing social</a:t>
            </a:r>
          </a:p>
        </p:txBody>
      </p:sp>
      <p:sp>
        <p:nvSpPr>
          <p:cNvPr id="4105" name="Line 10"/>
          <p:cNvSpPr>
            <a:spLocks noChangeShapeType="1"/>
          </p:cNvSpPr>
          <p:nvPr/>
        </p:nvSpPr>
        <p:spPr bwMode="auto">
          <a:xfrm flipV="1">
            <a:off x="2771775" y="2205038"/>
            <a:ext cx="1655763" cy="1368425"/>
          </a:xfrm>
          <a:prstGeom prst="line">
            <a:avLst/>
          </a:prstGeom>
          <a:noFill/>
          <a:ln w="57150" cmpd="sng">
            <a:solidFill>
              <a:srgbClr val="9A1A3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Line 11"/>
          <p:cNvSpPr>
            <a:spLocks noChangeShapeType="1"/>
          </p:cNvSpPr>
          <p:nvPr/>
        </p:nvSpPr>
        <p:spPr bwMode="auto">
          <a:xfrm flipV="1">
            <a:off x="3059113" y="3500438"/>
            <a:ext cx="1368425" cy="215900"/>
          </a:xfrm>
          <a:prstGeom prst="line">
            <a:avLst/>
          </a:prstGeom>
          <a:noFill/>
          <a:ln w="57150" cmpd="sng">
            <a:solidFill>
              <a:srgbClr val="9A1A3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Line 12"/>
          <p:cNvSpPr>
            <a:spLocks noChangeShapeType="1"/>
          </p:cNvSpPr>
          <p:nvPr/>
        </p:nvSpPr>
        <p:spPr bwMode="auto">
          <a:xfrm>
            <a:off x="3132138" y="4149725"/>
            <a:ext cx="1152525" cy="431800"/>
          </a:xfrm>
          <a:prstGeom prst="line">
            <a:avLst/>
          </a:prstGeom>
          <a:noFill/>
          <a:ln w="57150" cmpd="sng">
            <a:solidFill>
              <a:srgbClr val="9A1A3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Line 13"/>
          <p:cNvSpPr>
            <a:spLocks noChangeShapeType="1"/>
          </p:cNvSpPr>
          <p:nvPr/>
        </p:nvSpPr>
        <p:spPr bwMode="auto">
          <a:xfrm>
            <a:off x="2771775" y="4365625"/>
            <a:ext cx="1368425" cy="1439863"/>
          </a:xfrm>
          <a:prstGeom prst="line">
            <a:avLst/>
          </a:prstGeom>
          <a:noFill/>
          <a:ln w="57150" cmpd="sng">
            <a:solidFill>
              <a:srgbClr val="9A1A3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82284"/>
          </a:xfrm>
          <a:solidFill>
            <a:srgbClr val="9A1A30"/>
          </a:solidFill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PREÇOS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23429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3" name="Line 5"/>
          <p:cNvSpPr>
            <a:spLocks noChangeShapeType="1"/>
          </p:cNvSpPr>
          <p:nvPr/>
        </p:nvSpPr>
        <p:spPr bwMode="auto">
          <a:xfrm>
            <a:off x="684213" y="3429000"/>
            <a:ext cx="7632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4" name="Line 6"/>
          <p:cNvSpPr>
            <a:spLocks noChangeShapeType="1"/>
          </p:cNvSpPr>
          <p:nvPr/>
        </p:nvSpPr>
        <p:spPr bwMode="auto">
          <a:xfrm>
            <a:off x="4284663" y="1196975"/>
            <a:ext cx="0" cy="4895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3132138" y="188913"/>
            <a:ext cx="2597150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1800" b="1">
                <a:solidFill>
                  <a:schemeClr val="tx1"/>
                </a:solidFill>
              </a:rPr>
              <a:t>ANÁLISE DE PREÇOS</a:t>
            </a: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1706495" y="476250"/>
            <a:ext cx="8288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pt-BR" b="1" dirty="0"/>
              <a:t>Área A</a:t>
            </a:r>
          </a:p>
        </p:txBody>
      </p:sp>
      <p:sp>
        <p:nvSpPr>
          <p:cNvPr id="83977" name="Text Box 9"/>
          <p:cNvSpPr txBox="1">
            <a:spLocks noChangeArrowheads="1"/>
          </p:cNvSpPr>
          <p:nvPr/>
        </p:nvSpPr>
        <p:spPr bwMode="auto">
          <a:xfrm>
            <a:off x="1889968" y="3621088"/>
            <a:ext cx="8111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pt-BR" b="1" dirty="0">
                <a:solidFill>
                  <a:srgbClr val="000000"/>
                </a:solidFill>
              </a:rPr>
              <a:t>Área C</a:t>
            </a:r>
          </a:p>
        </p:txBody>
      </p:sp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6464711" y="476250"/>
            <a:ext cx="81832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pt-BR" b="1" dirty="0">
                <a:solidFill>
                  <a:srgbClr val="000000"/>
                </a:solidFill>
              </a:rPr>
              <a:t>Área </a:t>
            </a:r>
            <a:r>
              <a:rPr lang="pt-BR" b="1" dirty="0" err="1">
                <a:solidFill>
                  <a:srgbClr val="000000"/>
                </a:solidFill>
              </a:rPr>
              <a:t>B</a:t>
            </a:r>
            <a:endParaRPr lang="pt-BR" b="1" dirty="0">
              <a:solidFill>
                <a:srgbClr val="000000"/>
              </a:solidFill>
            </a:endParaRPr>
          </a:p>
        </p:txBody>
      </p:sp>
      <p:sp>
        <p:nvSpPr>
          <p:cNvPr id="83979" name="Text Box 11"/>
          <p:cNvSpPr txBox="1">
            <a:spLocks noChangeArrowheads="1"/>
          </p:cNvSpPr>
          <p:nvPr/>
        </p:nvSpPr>
        <p:spPr bwMode="auto">
          <a:xfrm>
            <a:off x="6343940" y="3621088"/>
            <a:ext cx="83444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pt-BR" b="1" dirty="0">
                <a:solidFill>
                  <a:srgbClr val="000000"/>
                </a:solidFill>
              </a:rPr>
              <a:t>Área </a:t>
            </a:r>
            <a:r>
              <a:rPr lang="pt-BR" b="1" dirty="0" err="1">
                <a:solidFill>
                  <a:srgbClr val="000000"/>
                </a:solidFill>
              </a:rPr>
              <a:t>D</a:t>
            </a:r>
            <a:endParaRPr lang="pt-BR" b="1" dirty="0">
              <a:solidFill>
                <a:srgbClr val="000000"/>
              </a:solidFill>
            </a:endParaRPr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468313" y="1101725"/>
            <a:ext cx="3141662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pt-BR" b="1" i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Iniciativa para estimular </a:t>
            </a:r>
          </a:p>
          <a:p>
            <a:pPr algn="ctr"/>
            <a:r>
              <a:rPr lang="pt-BR" b="1" i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mulheres a fazer exame </a:t>
            </a:r>
          </a:p>
          <a:p>
            <a:pPr algn="ctr"/>
            <a:r>
              <a:rPr lang="pt-BR" b="1" i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de câncer de mama</a:t>
            </a:r>
          </a:p>
        </p:txBody>
      </p:sp>
      <p:sp>
        <p:nvSpPr>
          <p:cNvPr id="83981" name="Text Box 13"/>
          <p:cNvSpPr txBox="1">
            <a:spLocks noChangeArrowheads="1"/>
          </p:cNvSpPr>
          <p:nvPr/>
        </p:nvSpPr>
        <p:spPr bwMode="auto">
          <a:xfrm>
            <a:off x="684213" y="2205038"/>
            <a:ext cx="3079750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sz="1800" b="1" dirty="0">
                <a:solidFill>
                  <a:srgbClr val="990000"/>
                </a:solidFill>
              </a:rPr>
              <a:t>O custo de adoção é baixo</a:t>
            </a:r>
          </a:p>
        </p:txBody>
      </p:sp>
      <p:sp>
        <p:nvSpPr>
          <p:cNvPr id="83982" name="Text Box 14"/>
          <p:cNvSpPr txBox="1">
            <a:spLocks noChangeArrowheads="1"/>
          </p:cNvSpPr>
          <p:nvPr/>
        </p:nvSpPr>
        <p:spPr bwMode="auto">
          <a:xfrm>
            <a:off x="250825" y="5516563"/>
            <a:ext cx="40576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sz="1800" b="1" dirty="0">
                <a:solidFill>
                  <a:srgbClr val="008000"/>
                </a:solidFill>
              </a:rPr>
              <a:t>A ação beneficia principalmente </a:t>
            </a:r>
          </a:p>
          <a:p>
            <a:pPr algn="ctr"/>
            <a:r>
              <a:rPr lang="pt-BR" sz="1800" b="1" dirty="0">
                <a:solidFill>
                  <a:srgbClr val="008000"/>
                </a:solidFill>
              </a:rPr>
              <a:t>o indivíduo</a:t>
            </a:r>
          </a:p>
        </p:txBody>
      </p:sp>
      <p:sp>
        <p:nvSpPr>
          <p:cNvPr id="83983" name="Text Box 15"/>
          <p:cNvSpPr txBox="1">
            <a:spLocks noChangeArrowheads="1"/>
          </p:cNvSpPr>
          <p:nvPr/>
        </p:nvSpPr>
        <p:spPr bwMode="auto">
          <a:xfrm>
            <a:off x="4643438" y="1125538"/>
            <a:ext cx="2965450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1800" b="1" i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Programas de reciclagem</a:t>
            </a:r>
          </a:p>
        </p:txBody>
      </p:sp>
      <p:sp>
        <p:nvSpPr>
          <p:cNvPr id="83984" name="Text Box 16"/>
          <p:cNvSpPr txBox="1">
            <a:spLocks noChangeArrowheads="1"/>
          </p:cNvSpPr>
          <p:nvPr/>
        </p:nvSpPr>
        <p:spPr bwMode="auto">
          <a:xfrm>
            <a:off x="4572000" y="1773238"/>
            <a:ext cx="26958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1800" b="1" dirty="0">
                <a:solidFill>
                  <a:srgbClr val="9A1A30"/>
                </a:solidFill>
              </a:rPr>
              <a:t>O custo de adoção é baixo</a:t>
            </a:r>
          </a:p>
        </p:txBody>
      </p:sp>
      <p:sp>
        <p:nvSpPr>
          <p:cNvPr id="83985" name="Text Box 17"/>
          <p:cNvSpPr txBox="1">
            <a:spLocks noChangeArrowheads="1"/>
          </p:cNvSpPr>
          <p:nvPr/>
        </p:nvSpPr>
        <p:spPr bwMode="auto">
          <a:xfrm>
            <a:off x="4675188" y="2552761"/>
            <a:ext cx="31686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sz="1800" b="1" dirty="0">
                <a:solidFill>
                  <a:srgbClr val="008000"/>
                </a:solidFill>
              </a:rPr>
              <a:t>A ação beneficia a </a:t>
            </a:r>
          </a:p>
          <a:p>
            <a:pPr algn="ctr"/>
            <a:r>
              <a:rPr lang="pt-BR" sz="1800" b="1" dirty="0">
                <a:solidFill>
                  <a:srgbClr val="008000"/>
                </a:solidFill>
              </a:rPr>
              <a:t>sociedade em geral</a:t>
            </a:r>
          </a:p>
        </p:txBody>
      </p:sp>
      <p:sp>
        <p:nvSpPr>
          <p:cNvPr id="83986" name="Text Box 18"/>
          <p:cNvSpPr txBox="1">
            <a:spLocks noChangeArrowheads="1"/>
          </p:cNvSpPr>
          <p:nvPr/>
        </p:nvSpPr>
        <p:spPr bwMode="auto">
          <a:xfrm>
            <a:off x="1116013" y="4052888"/>
            <a:ext cx="310515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Programa para redução </a:t>
            </a:r>
          </a:p>
          <a:p>
            <a:r>
              <a:rPr lang="pt-BR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do número de fumantes</a:t>
            </a:r>
          </a:p>
        </p:txBody>
      </p:sp>
      <p:sp>
        <p:nvSpPr>
          <p:cNvPr id="83987" name="Text Box 19"/>
          <p:cNvSpPr txBox="1">
            <a:spLocks noChangeArrowheads="1"/>
          </p:cNvSpPr>
          <p:nvPr/>
        </p:nvSpPr>
        <p:spPr bwMode="auto">
          <a:xfrm>
            <a:off x="1547813" y="5013325"/>
            <a:ext cx="15049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1800" b="1" dirty="0">
                <a:solidFill>
                  <a:srgbClr val="9A1A30"/>
                </a:solidFill>
              </a:rPr>
              <a:t>O custo é alto</a:t>
            </a:r>
          </a:p>
        </p:txBody>
      </p:sp>
      <p:sp>
        <p:nvSpPr>
          <p:cNvPr id="83988" name="Text Box 20"/>
          <p:cNvSpPr txBox="1">
            <a:spLocks noChangeArrowheads="1"/>
          </p:cNvSpPr>
          <p:nvPr/>
        </p:nvSpPr>
        <p:spPr bwMode="auto">
          <a:xfrm>
            <a:off x="1187450" y="2708275"/>
            <a:ext cx="23050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sz="1800" b="1" dirty="0">
                <a:solidFill>
                  <a:srgbClr val="008000"/>
                </a:solidFill>
              </a:rPr>
              <a:t>A ação beneficia </a:t>
            </a:r>
          </a:p>
          <a:p>
            <a:pPr algn="ctr"/>
            <a:r>
              <a:rPr lang="pt-BR" sz="1800" b="1" dirty="0">
                <a:solidFill>
                  <a:srgbClr val="008000"/>
                </a:solidFill>
              </a:rPr>
              <a:t>a pessoa</a:t>
            </a:r>
          </a:p>
        </p:txBody>
      </p:sp>
      <p:sp>
        <p:nvSpPr>
          <p:cNvPr id="83989" name="Text Box 21"/>
          <p:cNvSpPr txBox="1">
            <a:spLocks noChangeArrowheads="1"/>
          </p:cNvSpPr>
          <p:nvPr/>
        </p:nvSpPr>
        <p:spPr bwMode="auto">
          <a:xfrm rot="-5400000">
            <a:off x="-1363662" y="3336925"/>
            <a:ext cx="3417888" cy="3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990099"/>
                </a:solidFill>
              </a:rPr>
              <a:t>BENEFÍCIOS  INDIVIDUAIS</a:t>
            </a:r>
          </a:p>
        </p:txBody>
      </p:sp>
      <p:sp>
        <p:nvSpPr>
          <p:cNvPr id="83990" name="Text Box 22"/>
          <p:cNvSpPr txBox="1">
            <a:spLocks noChangeArrowheads="1"/>
          </p:cNvSpPr>
          <p:nvPr/>
        </p:nvSpPr>
        <p:spPr bwMode="auto">
          <a:xfrm rot="-5400000">
            <a:off x="6560344" y="3312319"/>
            <a:ext cx="4467225" cy="37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b="1">
                <a:solidFill>
                  <a:srgbClr val="990099"/>
                </a:solidFill>
              </a:rPr>
              <a:t>BENEFÍCIOS  COLETIVOS</a:t>
            </a:r>
          </a:p>
        </p:txBody>
      </p:sp>
      <p:sp>
        <p:nvSpPr>
          <p:cNvPr id="83991" name="Text Box 23"/>
          <p:cNvSpPr txBox="1">
            <a:spLocks noChangeArrowheads="1"/>
          </p:cNvSpPr>
          <p:nvPr/>
        </p:nvSpPr>
        <p:spPr bwMode="auto">
          <a:xfrm>
            <a:off x="3492500" y="549275"/>
            <a:ext cx="1963738" cy="37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990099"/>
                </a:solidFill>
              </a:rPr>
              <a:t>PREÇO BAIXO</a:t>
            </a:r>
          </a:p>
        </p:txBody>
      </p:sp>
      <p:sp>
        <p:nvSpPr>
          <p:cNvPr id="83992" name="Text Box 24"/>
          <p:cNvSpPr txBox="1">
            <a:spLocks noChangeArrowheads="1"/>
          </p:cNvSpPr>
          <p:nvPr/>
        </p:nvSpPr>
        <p:spPr bwMode="auto">
          <a:xfrm>
            <a:off x="3348038" y="6213475"/>
            <a:ext cx="1851025" cy="37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990099"/>
                </a:solidFill>
              </a:rPr>
              <a:t>PREÇO ALTO</a:t>
            </a:r>
          </a:p>
        </p:txBody>
      </p:sp>
      <p:sp>
        <p:nvSpPr>
          <p:cNvPr id="83993" name="Text Box 25"/>
          <p:cNvSpPr txBox="1">
            <a:spLocks noChangeArrowheads="1"/>
          </p:cNvSpPr>
          <p:nvPr/>
        </p:nvSpPr>
        <p:spPr bwMode="auto">
          <a:xfrm>
            <a:off x="5137922" y="4005263"/>
            <a:ext cx="251464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>
              <a:defRPr b="1" i="1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r>
              <a:rPr lang="pt-BR" dirty="0"/>
              <a:t>Iniciativa para reduzir a </a:t>
            </a:r>
          </a:p>
          <a:p>
            <a:r>
              <a:rPr lang="pt-BR" dirty="0"/>
              <a:t>poluição industrial</a:t>
            </a:r>
          </a:p>
        </p:txBody>
      </p:sp>
      <p:sp>
        <p:nvSpPr>
          <p:cNvPr id="83994" name="Text Box 26"/>
          <p:cNvSpPr txBox="1">
            <a:spLocks noChangeArrowheads="1"/>
          </p:cNvSpPr>
          <p:nvPr/>
        </p:nvSpPr>
        <p:spPr bwMode="auto">
          <a:xfrm>
            <a:off x="4572000" y="4868863"/>
            <a:ext cx="32256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1800" b="1" dirty="0">
                <a:solidFill>
                  <a:srgbClr val="9A1A30"/>
                </a:solidFill>
              </a:rPr>
              <a:t>O custo para as empresas é alto</a:t>
            </a:r>
          </a:p>
        </p:txBody>
      </p:sp>
      <p:sp>
        <p:nvSpPr>
          <p:cNvPr id="83995" name="Text Box 27"/>
          <p:cNvSpPr txBox="1">
            <a:spLocks noChangeArrowheads="1"/>
          </p:cNvSpPr>
          <p:nvPr/>
        </p:nvSpPr>
        <p:spPr bwMode="auto">
          <a:xfrm>
            <a:off x="5532393" y="5373688"/>
            <a:ext cx="21114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pt-BR" sz="1800" b="1" dirty="0">
                <a:solidFill>
                  <a:srgbClr val="008000"/>
                </a:solidFill>
              </a:rPr>
              <a:t>A ação beneficia a </a:t>
            </a:r>
          </a:p>
          <a:p>
            <a:pPr algn="ctr"/>
            <a:r>
              <a:rPr lang="pt-BR" sz="1800" b="1" dirty="0">
                <a:solidFill>
                  <a:srgbClr val="008000"/>
                </a:solidFill>
              </a:rPr>
              <a:t>Sociedade, em geral</a:t>
            </a:r>
          </a:p>
        </p:txBody>
      </p:sp>
    </p:spTree>
    <p:extLst>
      <p:ext uri="{BB962C8B-B14F-4D97-AF65-F5344CB8AC3E}">
        <p14:creationId xmlns:p14="http://schemas.microsoft.com/office/powerpoint/2010/main" val="383194347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81069"/>
          </a:xfrm>
          <a:solidFill>
            <a:srgbClr val="9A1A3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Background Marketing Social</a:t>
            </a: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230909" y="1342705"/>
            <a:ext cx="8705273" cy="5515295"/>
          </a:xfrm>
          <a:prstGeom prst="wedgeRoundRectCallout">
            <a:avLst>
              <a:gd name="adj1" fmla="val -51868"/>
              <a:gd name="adj2" fmla="val 43660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/>
              <a:t>1951 - </a:t>
            </a:r>
            <a:r>
              <a:rPr lang="pt-BR" sz="3600" dirty="0" err="1" smtClean="0"/>
              <a:t>Wiebe</a:t>
            </a:r>
            <a:endParaRPr lang="pt-BR" sz="3600" dirty="0" smtClean="0"/>
          </a:p>
          <a:p>
            <a:pPr algn="ctr"/>
            <a:r>
              <a:rPr lang="pt-BR" sz="3600" dirty="0" smtClean="0"/>
              <a:t>1960 – várias pesquisas na área</a:t>
            </a:r>
          </a:p>
          <a:p>
            <a:pPr algn="ctr"/>
            <a:r>
              <a:rPr lang="pt-BR" sz="3600" dirty="0" smtClean="0">
                <a:solidFill>
                  <a:srgbClr val="FFFF00"/>
                </a:solidFill>
              </a:rPr>
              <a:t>Década de 60 – pesquisadores de Marketing preocupados com pobreza, guerra do </a:t>
            </a:r>
            <a:r>
              <a:rPr lang="pt-BR" sz="3600" dirty="0" err="1" smtClean="0">
                <a:solidFill>
                  <a:srgbClr val="FFFF00"/>
                </a:solidFill>
              </a:rPr>
              <a:t>Vietnan</a:t>
            </a:r>
            <a:endParaRPr lang="pt-BR" sz="3600" dirty="0" smtClean="0">
              <a:solidFill>
                <a:srgbClr val="FFFF00"/>
              </a:solidFill>
            </a:endParaRPr>
          </a:p>
          <a:p>
            <a:pPr algn="ctr"/>
            <a:r>
              <a:rPr lang="pt-BR" sz="3600" dirty="0" smtClean="0"/>
              <a:t>1971 – Kotler e </a:t>
            </a:r>
            <a:r>
              <a:rPr lang="pt-BR" sz="3600" dirty="0" err="1" smtClean="0"/>
              <a:t>Zaltman</a:t>
            </a:r>
            <a:endParaRPr lang="pt-BR" sz="3600" dirty="0" smtClean="0"/>
          </a:p>
        </p:txBody>
      </p:sp>
    </p:spTree>
    <p:extLst>
      <p:ext uri="{BB962C8B-B14F-4D97-AF65-F5344CB8AC3E}">
        <p14:creationId xmlns:p14="http://schemas.microsoft.com/office/powerpoint/2010/main" val="1897474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715818"/>
          </a:xfrm>
          <a:solidFill>
            <a:srgbClr val="9A1A3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i="1" dirty="0" smtClean="0"/>
              <a:t>Background</a:t>
            </a:r>
            <a:endParaRPr lang="en-US" i="1" dirty="0"/>
          </a:p>
        </p:txBody>
      </p:sp>
      <p:sp>
        <p:nvSpPr>
          <p:cNvPr id="8" name="Rounded Rectangle 7"/>
          <p:cNvSpPr/>
          <p:nvPr/>
        </p:nvSpPr>
        <p:spPr>
          <a:xfrm>
            <a:off x="438727" y="923636"/>
            <a:ext cx="8474364" cy="2078182"/>
          </a:xfrm>
          <a:prstGeom prst="roundRect">
            <a:avLst>
              <a:gd name="adj" fmla="val 50000"/>
            </a:avLst>
          </a:prstGeom>
          <a:noFill/>
          <a:ln w="57150" cmpd="sng">
            <a:solidFill>
              <a:srgbClr val="9A1A30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rgbClr val="000000"/>
                </a:solidFill>
              </a:rPr>
              <a:t>Programas de Marketing Social tiveram início na área de Saúde.</a:t>
            </a:r>
          </a:p>
          <a:p>
            <a:pPr algn="ctr"/>
            <a:r>
              <a:rPr lang="pt-BR" sz="3200" dirty="0" smtClean="0">
                <a:solidFill>
                  <a:srgbClr val="000000"/>
                </a:solidFill>
              </a:rPr>
              <a:t>Hoje maior parte dos Estudos e dos Programas estão focados em:</a:t>
            </a:r>
            <a:endParaRPr lang="pt-BR" sz="3200" dirty="0">
              <a:solidFill>
                <a:srgbClr val="00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38726" y="3186546"/>
            <a:ext cx="2309091" cy="1431636"/>
          </a:xfrm>
          <a:prstGeom prst="roundRect">
            <a:avLst/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smtClean="0"/>
              <a:t>Promoção da Saúde</a:t>
            </a:r>
            <a:endParaRPr lang="pt-BR" sz="3200"/>
          </a:p>
        </p:txBody>
      </p:sp>
      <p:sp>
        <p:nvSpPr>
          <p:cNvPr id="11" name="Rounded Rectangle 10"/>
          <p:cNvSpPr/>
          <p:nvPr/>
        </p:nvSpPr>
        <p:spPr>
          <a:xfrm>
            <a:off x="3283527" y="3186546"/>
            <a:ext cx="2078182" cy="1431636"/>
          </a:xfrm>
          <a:prstGeom prst="roundRect">
            <a:avLst/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Tabaco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204691" y="5001491"/>
            <a:ext cx="2438400" cy="1602508"/>
          </a:xfrm>
          <a:prstGeom prst="roundRect">
            <a:avLst/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Câncer de mama</a:t>
            </a:r>
            <a:endParaRPr lang="pt-BR" sz="3200" dirty="0"/>
          </a:p>
        </p:txBody>
      </p:sp>
      <p:sp>
        <p:nvSpPr>
          <p:cNvPr id="13" name="Rounded Rectangle 12"/>
          <p:cNvSpPr/>
          <p:nvPr/>
        </p:nvSpPr>
        <p:spPr>
          <a:xfrm>
            <a:off x="692727" y="5001490"/>
            <a:ext cx="2863273" cy="1602509"/>
          </a:xfrm>
          <a:prstGeom prst="roundRect">
            <a:avLst/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Prevenção do Abuso de Álcool</a:t>
            </a:r>
            <a:endParaRPr lang="pt-BR" sz="3200" dirty="0"/>
          </a:p>
        </p:txBody>
      </p:sp>
      <p:sp>
        <p:nvSpPr>
          <p:cNvPr id="14" name="Rounded Rectangle 13"/>
          <p:cNvSpPr/>
          <p:nvPr/>
        </p:nvSpPr>
        <p:spPr>
          <a:xfrm>
            <a:off x="5869709" y="3186546"/>
            <a:ext cx="2078182" cy="1431636"/>
          </a:xfrm>
          <a:prstGeom prst="roundRect">
            <a:avLst/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Atividades Físicas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169547861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715818"/>
          </a:xfrm>
          <a:solidFill>
            <a:srgbClr val="9A1A3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i="1" dirty="0" smtClean="0"/>
              <a:t>Background</a:t>
            </a:r>
            <a:endParaRPr lang="en-US" i="1" dirty="0"/>
          </a:p>
        </p:txBody>
      </p:sp>
      <p:sp>
        <p:nvSpPr>
          <p:cNvPr id="8" name="Rounded Rectangle 7"/>
          <p:cNvSpPr/>
          <p:nvPr/>
        </p:nvSpPr>
        <p:spPr>
          <a:xfrm>
            <a:off x="438727" y="1039091"/>
            <a:ext cx="8289637" cy="1339273"/>
          </a:xfrm>
          <a:prstGeom prst="roundRect">
            <a:avLst>
              <a:gd name="adj" fmla="val 50000"/>
            </a:avLst>
          </a:prstGeom>
          <a:noFill/>
          <a:ln w="57150" cmpd="sng">
            <a:solidFill>
              <a:srgbClr val="9A1A30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>
                <a:solidFill>
                  <a:srgbClr val="000000"/>
                </a:solidFill>
              </a:rPr>
              <a:t>Áreas que precisam ser mais exploradas:</a:t>
            </a:r>
            <a:endParaRPr lang="pt-BR" sz="4000" dirty="0">
              <a:solidFill>
                <a:srgbClr val="00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69636" y="2794000"/>
            <a:ext cx="3024909" cy="1976581"/>
          </a:xfrm>
          <a:prstGeom prst="roundRect">
            <a:avLst/>
          </a:prstGeom>
          <a:solidFill>
            <a:srgbClr val="9A1A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Proteção ambiental</a:t>
            </a:r>
            <a:endParaRPr lang="pt-BR" sz="4000" dirty="0"/>
          </a:p>
        </p:txBody>
      </p:sp>
      <p:sp>
        <p:nvSpPr>
          <p:cNvPr id="12" name="Rounded Rectangle 11"/>
          <p:cNvSpPr/>
          <p:nvPr/>
        </p:nvSpPr>
        <p:spPr>
          <a:xfrm>
            <a:off x="2507670" y="5001491"/>
            <a:ext cx="3315855" cy="1602508"/>
          </a:xfrm>
          <a:prstGeom prst="roundRect">
            <a:avLst/>
          </a:prstGeom>
          <a:solidFill>
            <a:srgbClr val="9A1A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Violência</a:t>
            </a:r>
            <a:endParaRPr lang="pt-BR" sz="4000" dirty="0"/>
          </a:p>
        </p:txBody>
      </p:sp>
      <p:sp>
        <p:nvSpPr>
          <p:cNvPr id="14" name="Rounded Rectangle 13"/>
          <p:cNvSpPr/>
          <p:nvPr/>
        </p:nvSpPr>
        <p:spPr>
          <a:xfrm>
            <a:off x="4941456" y="2794000"/>
            <a:ext cx="3532908" cy="1976581"/>
          </a:xfrm>
          <a:prstGeom prst="roundRect">
            <a:avLst/>
          </a:prstGeom>
          <a:solidFill>
            <a:srgbClr val="9A1A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Prevenção da criminalidade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498807458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715818"/>
          </a:xfrm>
          <a:solidFill>
            <a:srgbClr val="9A1A3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t-BR" i="1" dirty="0" smtClean="0"/>
              <a:t>Diferença em relação a outros conceitos</a:t>
            </a:r>
            <a:endParaRPr lang="pt-BR" i="1" dirty="0"/>
          </a:p>
        </p:txBody>
      </p:sp>
      <p:sp>
        <p:nvSpPr>
          <p:cNvPr id="8" name="Rounded Rectangle 7"/>
          <p:cNvSpPr/>
          <p:nvPr/>
        </p:nvSpPr>
        <p:spPr>
          <a:xfrm>
            <a:off x="438727" y="1062182"/>
            <a:ext cx="8289637" cy="900545"/>
          </a:xfrm>
          <a:prstGeom prst="roundRect">
            <a:avLst>
              <a:gd name="adj" fmla="val 50000"/>
            </a:avLst>
          </a:prstGeom>
          <a:noFill/>
          <a:ln w="57150" cmpd="sng">
            <a:solidFill>
              <a:srgbClr val="9A1A30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>
                <a:solidFill>
                  <a:srgbClr val="000000"/>
                </a:solidFill>
              </a:rPr>
              <a:t>Confusão:</a:t>
            </a:r>
            <a:endParaRPr lang="pt-BR" sz="4000" dirty="0">
              <a:solidFill>
                <a:srgbClr val="00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69636" y="2794000"/>
            <a:ext cx="3315855" cy="1976581"/>
          </a:xfrm>
          <a:prstGeom prst="roundRect">
            <a:avLst/>
          </a:prstGeom>
          <a:solidFill>
            <a:srgbClr val="9A1A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Marketing </a:t>
            </a:r>
            <a:r>
              <a:rPr lang="pt-BR" sz="4000" dirty="0" err="1" smtClean="0"/>
              <a:t>Societal</a:t>
            </a:r>
            <a:endParaRPr lang="pt-BR" sz="4000" dirty="0"/>
          </a:p>
        </p:txBody>
      </p:sp>
      <p:sp>
        <p:nvSpPr>
          <p:cNvPr id="12" name="Rounded Rectangle 11"/>
          <p:cNvSpPr/>
          <p:nvPr/>
        </p:nvSpPr>
        <p:spPr>
          <a:xfrm>
            <a:off x="2747818" y="5001491"/>
            <a:ext cx="3315855" cy="1602508"/>
          </a:xfrm>
          <a:prstGeom prst="roundRect">
            <a:avLst/>
          </a:prstGeom>
          <a:solidFill>
            <a:srgbClr val="9A1A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Marketing Institucional</a:t>
            </a:r>
            <a:endParaRPr lang="pt-BR" sz="4000" dirty="0"/>
          </a:p>
        </p:txBody>
      </p:sp>
      <p:sp>
        <p:nvSpPr>
          <p:cNvPr id="14" name="Rounded Rectangle 13"/>
          <p:cNvSpPr/>
          <p:nvPr/>
        </p:nvSpPr>
        <p:spPr>
          <a:xfrm>
            <a:off x="5080002" y="2817091"/>
            <a:ext cx="3532908" cy="1976581"/>
          </a:xfrm>
          <a:prstGeom prst="roundRect">
            <a:avLst/>
          </a:prstGeom>
          <a:solidFill>
            <a:srgbClr val="9A1A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Marketing de Causa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134319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81069"/>
          </a:xfrm>
          <a:solidFill>
            <a:srgbClr val="9A1A3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BR" sz="3600" i="1" dirty="0"/>
              <a:t>Diferença em relação a outros conceitos</a:t>
            </a:r>
            <a:endParaRPr lang="pt-BR" sz="3600" dirty="0"/>
          </a:p>
        </p:txBody>
      </p:sp>
      <p:sp>
        <p:nvSpPr>
          <p:cNvPr id="5" name="Rounded Rectangle 4"/>
          <p:cNvSpPr/>
          <p:nvPr/>
        </p:nvSpPr>
        <p:spPr>
          <a:xfrm>
            <a:off x="577274" y="5206999"/>
            <a:ext cx="8289637" cy="900545"/>
          </a:xfrm>
          <a:prstGeom prst="roundRect">
            <a:avLst>
              <a:gd name="adj" fmla="val 50000"/>
            </a:avLst>
          </a:prstGeom>
          <a:noFill/>
          <a:ln w="57150" cmpd="sng">
            <a:solidFill>
              <a:srgbClr val="9A1A30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>
                <a:solidFill>
                  <a:srgbClr val="000000"/>
                </a:solidFill>
              </a:rPr>
              <a:t>Objetivo Primário: Lucro</a:t>
            </a:r>
            <a:endParaRPr lang="pt-BR" sz="4000" dirty="0">
              <a:solidFill>
                <a:srgbClr val="0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77274" y="2262909"/>
            <a:ext cx="3532908" cy="1976581"/>
          </a:xfrm>
          <a:prstGeom prst="roundRect">
            <a:avLst/>
          </a:prstGeom>
          <a:solidFill>
            <a:srgbClr val="9A1A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Marketing de Causa</a:t>
            </a:r>
            <a:endParaRPr lang="pt-BR" sz="4000" dirty="0"/>
          </a:p>
        </p:txBody>
      </p:sp>
      <p:sp>
        <p:nvSpPr>
          <p:cNvPr id="7" name="Rounded Rectangle 6"/>
          <p:cNvSpPr/>
          <p:nvPr/>
        </p:nvSpPr>
        <p:spPr>
          <a:xfrm>
            <a:off x="4964545" y="2179782"/>
            <a:ext cx="3579092" cy="2059708"/>
          </a:xfrm>
          <a:prstGeom prst="roundRect">
            <a:avLst/>
          </a:prstGeom>
          <a:solidFill>
            <a:srgbClr val="9A1A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Marketing Institucional</a:t>
            </a:r>
            <a:endParaRPr lang="pt-BR" sz="4000" dirty="0"/>
          </a:p>
        </p:txBody>
      </p:sp>
      <p:cxnSp>
        <p:nvCxnSpPr>
          <p:cNvPr id="10" name="Straight Arrow Connector 9"/>
          <p:cNvCxnSpPr>
            <a:stCxn id="6" idx="2"/>
          </p:cNvCxnSpPr>
          <p:nvPr/>
        </p:nvCxnSpPr>
        <p:spPr>
          <a:xfrm>
            <a:off x="2343728" y="4239490"/>
            <a:ext cx="1189181" cy="967509"/>
          </a:xfrm>
          <a:prstGeom prst="straightConnector1">
            <a:avLst/>
          </a:prstGeom>
          <a:ln w="76200" cmpd="sng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2"/>
          </p:cNvCxnSpPr>
          <p:nvPr/>
        </p:nvCxnSpPr>
        <p:spPr>
          <a:xfrm flipH="1">
            <a:off x="5795818" y="4239490"/>
            <a:ext cx="958273" cy="967509"/>
          </a:xfrm>
          <a:prstGeom prst="straightConnector1">
            <a:avLst/>
          </a:prstGeom>
          <a:ln w="76200" cmpd="sng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4820512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81069"/>
          </a:xfrm>
          <a:solidFill>
            <a:srgbClr val="9A1A30"/>
          </a:solidFill>
          <a:ln>
            <a:solidFill>
              <a:srgbClr val="FFFFFF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Marketing Social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512488" y="1493050"/>
            <a:ext cx="8266644" cy="5103108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chemeClr val="bg1"/>
          </a:solidFill>
          <a:ln>
            <a:solidFill>
              <a:srgbClr val="9A1A3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FF"/>
                </a:solidFill>
                <a:hlinkClick r:id="rId3"/>
              </a:rPr>
              <a:t>https://www.youtube.com/watch?v=</a:t>
            </a:r>
            <a:r>
              <a:rPr lang="en-US" sz="4000" dirty="0" smtClean="0">
                <a:solidFill>
                  <a:srgbClr val="FFFFFF"/>
                </a:solidFill>
                <a:hlinkClick r:id="rId3"/>
              </a:rPr>
              <a:t>3PKn0hL9aBs</a:t>
            </a:r>
            <a:endParaRPr lang="en-US" sz="4000" dirty="0" smtClean="0">
              <a:solidFill>
                <a:srgbClr val="FFFFFF"/>
              </a:solidFill>
            </a:endParaRPr>
          </a:p>
          <a:p>
            <a:pPr algn="ctr"/>
            <a:r>
              <a:rPr lang="en-US" sz="4000" dirty="0" smtClean="0">
                <a:solidFill>
                  <a:srgbClr val="FFFFFF"/>
                </a:solidFill>
              </a:rPr>
              <a:t> 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https</a:t>
            </a:r>
            <a:r>
              <a:rPr lang="en-US" sz="4000" dirty="0">
                <a:solidFill>
                  <a:srgbClr val="FF0000"/>
                </a:solidFill>
              </a:rPr>
              <a:t>://</a:t>
            </a:r>
            <a:r>
              <a:rPr lang="en-US" sz="4000" dirty="0" err="1">
                <a:solidFill>
                  <a:srgbClr val="FF0000"/>
                </a:solidFill>
              </a:rPr>
              <a:t>www.facebook.com</a:t>
            </a:r>
            <a:r>
              <a:rPr lang="en-US" sz="4000" dirty="0">
                <a:solidFill>
                  <a:srgbClr val="FF0000"/>
                </a:solidFill>
              </a:rPr>
              <a:t>/</a:t>
            </a:r>
            <a:r>
              <a:rPr lang="en-US" sz="4000" dirty="0" err="1">
                <a:solidFill>
                  <a:srgbClr val="FF0000"/>
                </a:solidFill>
              </a:rPr>
              <a:t>apasfaprudentopolis</a:t>
            </a:r>
            <a:r>
              <a:rPr lang="en-US" sz="4000" dirty="0">
                <a:solidFill>
                  <a:srgbClr val="FF0000"/>
                </a:solidFill>
              </a:rPr>
              <a:t>/posts/1098483400167887/1098483400167887</a:t>
            </a:r>
            <a:endParaRPr lang="pt-BR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4408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07057"/>
          </a:xfrm>
          <a:solidFill>
            <a:srgbClr val="9A1A3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Marketing Social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12488" y="1321712"/>
            <a:ext cx="8266644" cy="5274446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3200" b="1" dirty="0">
                <a:solidFill>
                  <a:schemeClr val="bg1"/>
                </a:solidFill>
              </a:rPr>
              <a:t>Quando uma empresa </a:t>
            </a:r>
            <a:r>
              <a:rPr lang="pt-B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agrega valor social ao seu produto</a:t>
            </a:r>
            <a:r>
              <a:rPr lang="pt-BR" sz="3200" b="1" dirty="0">
                <a:solidFill>
                  <a:schemeClr val="bg1"/>
                </a:solidFill>
              </a:rPr>
              <a:t>, </a:t>
            </a:r>
            <a:r>
              <a:rPr lang="pt-B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não</a:t>
            </a:r>
            <a:r>
              <a:rPr lang="pt-BR" sz="3200" b="1" dirty="0" smtClean="0">
                <a:solidFill>
                  <a:schemeClr val="bg1"/>
                </a:solidFill>
              </a:rPr>
              <a:t> é </a:t>
            </a:r>
            <a:r>
              <a:rPr lang="pt-B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marketing </a:t>
            </a:r>
            <a:r>
              <a:rPr lang="pt-B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social</a:t>
            </a:r>
          </a:p>
          <a:p>
            <a:pPr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3200" b="1" dirty="0" smtClean="0">
                <a:solidFill>
                  <a:schemeClr val="bg1"/>
                </a:solidFill>
              </a:rPr>
              <a:t> Estratégia </a:t>
            </a:r>
            <a:r>
              <a:rPr lang="pt-BR" sz="3200" b="1" dirty="0">
                <a:solidFill>
                  <a:schemeClr val="bg1"/>
                </a:solidFill>
              </a:rPr>
              <a:t>de promoção social</a:t>
            </a:r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3200" b="1" dirty="0">
                <a:solidFill>
                  <a:schemeClr val="bg1"/>
                </a:solidFill>
              </a:rPr>
              <a:t>A empresa </a:t>
            </a:r>
            <a:r>
              <a:rPr lang="pt-B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continua desenvolvendo uma atividade puramente de marketing comercial</a:t>
            </a:r>
            <a:r>
              <a:rPr lang="pt-BR" sz="3200" b="1" dirty="0">
                <a:solidFill>
                  <a:schemeClr val="bg1"/>
                </a:solidFill>
              </a:rPr>
              <a:t>, com uma estratégia de </a:t>
            </a:r>
            <a:r>
              <a:rPr lang="pt-B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promoção social</a:t>
            </a:r>
          </a:p>
        </p:txBody>
      </p:sp>
    </p:spTree>
    <p:extLst>
      <p:ext uri="{BB962C8B-B14F-4D97-AF65-F5344CB8AC3E}">
        <p14:creationId xmlns:p14="http://schemas.microsoft.com/office/powerpoint/2010/main" val="4093012979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07057"/>
          </a:xfrm>
          <a:solidFill>
            <a:srgbClr val="9A1A3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Marketing Social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272133" y="1075511"/>
            <a:ext cx="8604593" cy="5520647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3200" b="1" dirty="0" smtClean="0">
                <a:solidFill>
                  <a:srgbClr val="FFFFFF"/>
                </a:solidFill>
              </a:rPr>
              <a:t>O </a:t>
            </a:r>
            <a:r>
              <a:rPr lang="pt-BR" sz="3200" b="1" dirty="0">
                <a:solidFill>
                  <a:srgbClr val="FFFFFF"/>
                </a:solidFill>
              </a:rPr>
              <a:t>que diferencia o </a:t>
            </a:r>
            <a:r>
              <a:rPr lang="pt-BR" sz="3200" b="1" dirty="0" err="1">
                <a:solidFill>
                  <a:srgbClr val="FFFFFF"/>
                </a:solidFill>
              </a:rPr>
              <a:t>mkt</a:t>
            </a:r>
            <a:r>
              <a:rPr lang="pt-BR" sz="3200" b="1" dirty="0">
                <a:solidFill>
                  <a:srgbClr val="FFFFFF"/>
                </a:solidFill>
              </a:rPr>
              <a:t> social do marketing </a:t>
            </a:r>
            <a:r>
              <a:rPr lang="pt-BR" sz="3200" b="1" dirty="0" smtClean="0">
                <a:solidFill>
                  <a:srgbClr val="FFFFFF"/>
                </a:solidFill>
              </a:rPr>
              <a:t>comercial é </a:t>
            </a:r>
            <a:r>
              <a:rPr lang="pt-BR" sz="3200" b="1" dirty="0">
                <a:solidFill>
                  <a:srgbClr val="FFFFFF"/>
                </a:solidFill>
              </a:rPr>
              <a:t>que o </a:t>
            </a:r>
            <a:r>
              <a:rPr lang="pt-BR" sz="3200" b="1" dirty="0" err="1">
                <a:solidFill>
                  <a:srgbClr val="FFFFFF"/>
                </a:solidFill>
              </a:rPr>
              <a:t>mkt</a:t>
            </a:r>
            <a:r>
              <a:rPr lang="pt-BR" sz="3200" b="1" dirty="0">
                <a:solidFill>
                  <a:srgbClr val="FFFFFF"/>
                </a:solidFill>
              </a:rPr>
              <a:t> social objetiva </a:t>
            </a:r>
            <a:r>
              <a:rPr lang="pt-BR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beneficiar ou os membros de um determinado grupo ou a sociedade como um todo</a:t>
            </a:r>
            <a:r>
              <a:rPr lang="pt-BR" sz="3200" b="1" dirty="0">
                <a:solidFill>
                  <a:srgbClr val="FFFFFF"/>
                </a:solidFill>
              </a:rPr>
              <a:t> e não a empresa que está patrocinando a ação</a:t>
            </a:r>
          </a:p>
          <a:p>
            <a:pPr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3200" b="1" dirty="0">
                <a:solidFill>
                  <a:srgbClr val="FFFFFF"/>
                </a:solidFill>
              </a:rPr>
              <a:t>O mercado social está fundamentado em interesses distintos dos mercados comercial e assistencialista. Ele tem como objetivo um </a:t>
            </a:r>
            <a:r>
              <a:rPr lang="pt-BR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impacto ampliado das intervenções para toda a sociedade</a:t>
            </a:r>
          </a:p>
        </p:txBody>
      </p:sp>
    </p:spTree>
    <p:extLst>
      <p:ext uri="{BB962C8B-B14F-4D97-AF65-F5344CB8AC3E}">
        <p14:creationId xmlns:p14="http://schemas.microsoft.com/office/powerpoint/2010/main" val="2587453804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81069"/>
          </a:xfrm>
          <a:solidFill>
            <a:srgbClr val="9A1A3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Marketing Social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12488" y="1493050"/>
            <a:ext cx="8266644" cy="5103108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 smtClean="0"/>
              <a:t>É a adaptação das estratégias de </a:t>
            </a:r>
            <a:r>
              <a:rPr lang="pt-BR" sz="4000" dirty="0"/>
              <a:t>M</a:t>
            </a:r>
            <a:r>
              <a:rPr lang="pt-BR" sz="4000" dirty="0" smtClean="0"/>
              <a:t>arketing Comercial para programas que objetivam influenciar o </a:t>
            </a:r>
            <a:r>
              <a:rPr lang="pt-BR" sz="4000" dirty="0" smtClean="0">
                <a:solidFill>
                  <a:srgbClr val="FFFF00"/>
                </a:solidFill>
              </a:rPr>
              <a:t>comportamento voluntário </a:t>
            </a:r>
            <a:r>
              <a:rPr lang="pt-BR" sz="4000" dirty="0" smtClean="0"/>
              <a:t>de um público alvo a fim de aumentar o seu </a:t>
            </a:r>
            <a:r>
              <a:rPr lang="pt-BR" sz="4000" dirty="0" smtClean="0">
                <a:solidFill>
                  <a:srgbClr val="FFFF00"/>
                </a:solidFill>
              </a:rPr>
              <a:t>bem estar </a:t>
            </a:r>
            <a:r>
              <a:rPr lang="pt-BR" sz="4000" dirty="0" smtClean="0"/>
              <a:t>pessoal e da sociedade da qual faz parte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55745554"/>
      </p:ext>
    </p:extLst>
  </p:cSld>
  <p:clrMapOvr>
    <a:masterClrMapping/>
  </p:clrMapOvr>
  <p:transition xmlns:p14="http://schemas.microsoft.com/office/powerpoint/2010/main" spd="slow">
    <p:cover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80510"/>
          </a:xfrm>
          <a:solidFill>
            <a:srgbClr val="9A1A3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BR" sz="3200" dirty="0" smtClean="0"/>
              <a:t>Áreas em que o Marketing Social pode ajudar</a:t>
            </a:r>
            <a:endParaRPr lang="pt-BR" sz="32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245103" y="980511"/>
            <a:ext cx="8690003" cy="5615647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charset="2"/>
              <a:buChar char="ü"/>
            </a:pPr>
            <a:r>
              <a:rPr lang="pt-BR" sz="2800" dirty="0" smtClean="0">
                <a:latin typeface="Calibri" charset="0"/>
              </a:rPr>
              <a:t>Planejamento familiar</a:t>
            </a:r>
          </a:p>
          <a:p>
            <a:pPr marL="571500" indent="-571500">
              <a:buFont typeface="Wingdings" charset="2"/>
              <a:buChar char="ü"/>
            </a:pPr>
            <a:r>
              <a:rPr lang="pt-BR" sz="2800" dirty="0" smtClean="0">
                <a:latin typeface="Calibri" charset="0"/>
              </a:rPr>
              <a:t>Alcoolismo</a:t>
            </a:r>
          </a:p>
          <a:p>
            <a:pPr marL="571500" indent="-571500">
              <a:buFont typeface="Wingdings" charset="2"/>
              <a:buChar char="ü"/>
            </a:pPr>
            <a:r>
              <a:rPr lang="pt-BR" sz="2800" dirty="0" smtClean="0">
                <a:latin typeface="Calibri" charset="0"/>
              </a:rPr>
              <a:t>HIV</a:t>
            </a:r>
          </a:p>
          <a:p>
            <a:pPr marL="571500" indent="-571500">
              <a:buFont typeface="Wingdings" charset="2"/>
              <a:buChar char="ü"/>
            </a:pPr>
            <a:r>
              <a:rPr lang="pt-BR" sz="2800" dirty="0" smtClean="0">
                <a:latin typeface="Calibri" charset="0"/>
              </a:rPr>
              <a:t>Imunizações</a:t>
            </a:r>
          </a:p>
          <a:p>
            <a:pPr marL="571500" indent="-571500">
              <a:buFont typeface="Wingdings" charset="2"/>
              <a:buChar char="ü"/>
            </a:pPr>
            <a:r>
              <a:rPr lang="pt-BR" sz="2800" dirty="0" smtClean="0">
                <a:latin typeface="Calibri" charset="0"/>
              </a:rPr>
              <a:t>Câncer</a:t>
            </a:r>
          </a:p>
          <a:p>
            <a:pPr marL="571500" indent="-571500">
              <a:buFont typeface="Wingdings" charset="2"/>
              <a:buChar char="ü"/>
            </a:pPr>
            <a:r>
              <a:rPr lang="pt-BR" sz="2800" dirty="0" smtClean="0">
                <a:latin typeface="Calibri" charset="0"/>
              </a:rPr>
              <a:t>Alfabetização</a:t>
            </a:r>
          </a:p>
          <a:p>
            <a:pPr marL="571500" indent="-571500">
              <a:buFont typeface="Wingdings" charset="2"/>
              <a:buChar char="ü"/>
            </a:pPr>
            <a:r>
              <a:rPr lang="pt-BR" sz="2800" dirty="0" smtClean="0">
                <a:latin typeface="Calibri" charset="0"/>
              </a:rPr>
              <a:t>Obesidade</a:t>
            </a:r>
          </a:p>
          <a:p>
            <a:pPr marL="571500" indent="-571500">
              <a:buFont typeface="Wingdings" charset="2"/>
              <a:buChar char="ü"/>
            </a:pPr>
            <a:r>
              <a:rPr lang="pt-BR" sz="2800" dirty="0" smtClean="0">
                <a:latin typeface="Calibri" charset="0"/>
              </a:rPr>
              <a:t>Falta de exercício</a:t>
            </a:r>
          </a:p>
          <a:p>
            <a:pPr marL="571500" indent="-571500">
              <a:buFont typeface="Wingdings" charset="2"/>
              <a:buChar char="ü"/>
            </a:pPr>
            <a:r>
              <a:rPr lang="pt-BR" sz="2800" dirty="0" smtClean="0">
                <a:latin typeface="Calibri" charset="0"/>
              </a:rPr>
              <a:t>Beber antes de dirigir</a:t>
            </a:r>
          </a:p>
          <a:p>
            <a:pPr marL="571500" indent="-571500">
              <a:buFont typeface="Wingdings" charset="2"/>
              <a:buChar char="ü"/>
            </a:pPr>
            <a:r>
              <a:rPr lang="pt-BR" sz="2800" dirty="0" smtClean="0">
                <a:latin typeface="Calibri" charset="0"/>
              </a:rPr>
              <a:t>Conservação de água/ energia</a:t>
            </a:r>
          </a:p>
          <a:p>
            <a:pPr marL="571500" indent="-571500">
              <a:buFont typeface="Wingdings" charset="2"/>
              <a:buChar char="ü"/>
            </a:pPr>
            <a:r>
              <a:rPr lang="pt-BR" sz="2800" dirty="0" smtClean="0">
                <a:latin typeface="Calibri" charset="0"/>
              </a:rPr>
              <a:t>Malária</a:t>
            </a:r>
          </a:p>
          <a:p>
            <a:pPr marL="571500" indent="-571500">
              <a:buFont typeface="Wingdings" charset="2"/>
              <a:buChar char="ü"/>
            </a:pPr>
            <a:r>
              <a:rPr lang="pt-BR" sz="2800" dirty="0" smtClean="0">
                <a:latin typeface="Calibri" charset="0"/>
              </a:rPr>
              <a:t>Reciclagem de lixo </a:t>
            </a:r>
          </a:p>
        </p:txBody>
      </p:sp>
    </p:spTree>
    <p:extLst>
      <p:ext uri="{BB962C8B-B14F-4D97-AF65-F5344CB8AC3E}">
        <p14:creationId xmlns:p14="http://schemas.microsoft.com/office/powerpoint/2010/main" val="162191199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81069"/>
          </a:xfrm>
          <a:solidFill>
            <a:srgbClr val="9A1A3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Marketing Social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12488" y="1493050"/>
            <a:ext cx="8266644" cy="5103108"/>
          </a:xfrm>
          <a:prstGeom prst="wedgeRoundRectCallout">
            <a:avLst>
              <a:gd name="adj1" fmla="val -49526"/>
              <a:gd name="adj2" fmla="val 55141"/>
              <a:gd name="adj3" fmla="val 16667"/>
            </a:avLst>
          </a:prstGeom>
          <a:solidFill>
            <a:srgbClr val="9A1A3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 smtClean="0"/>
              <a:t>Objetivo </a:t>
            </a:r>
            <a:r>
              <a:rPr lang="pt-BR" sz="4800" u="sng" dirty="0" smtClean="0">
                <a:solidFill>
                  <a:srgbClr val="FFFF00"/>
                </a:solidFill>
              </a:rPr>
              <a:t>primário</a:t>
            </a:r>
            <a:r>
              <a:rPr lang="pt-BR" sz="4800" dirty="0" smtClean="0"/>
              <a:t> é a mudança de comportamento de um grupo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292779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58226"/>
          </a:xfrm>
          <a:solidFill>
            <a:srgbClr val="9A1A3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Marketing Social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245103" y="1181069"/>
            <a:ext cx="8690004" cy="5676931"/>
          </a:xfrm>
          <a:prstGeom prst="wedgeRoundRectCallout">
            <a:avLst>
              <a:gd name="adj1" fmla="val -50039"/>
              <a:gd name="adj2" fmla="val 46505"/>
              <a:gd name="adj3" fmla="val 16667"/>
            </a:avLst>
          </a:prstGeom>
          <a:solidFill>
            <a:srgbClr val="9A1A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Font typeface="Wingdings" charset="2"/>
              <a:buChar char="ü"/>
            </a:pPr>
            <a:r>
              <a:rPr lang="pt-BR" sz="4000" dirty="0" smtClean="0">
                <a:cs typeface="Ayuthaya"/>
              </a:rPr>
              <a:t>Envolve desenhar um programa de MKT usando ferramentas comerciais para induzir </a:t>
            </a:r>
            <a:r>
              <a:rPr lang="pt-BR" sz="4000" u="sng" dirty="0" smtClean="0">
                <a:solidFill>
                  <a:srgbClr val="FFFF00"/>
                </a:solidFill>
                <a:cs typeface="Ayuthaya"/>
              </a:rPr>
              <a:t>mudança</a:t>
            </a:r>
            <a:r>
              <a:rPr lang="pt-BR" sz="4000" dirty="0" smtClean="0">
                <a:solidFill>
                  <a:srgbClr val="FFFF00"/>
                </a:solidFill>
                <a:cs typeface="Ayuthaya"/>
              </a:rPr>
              <a:t> </a:t>
            </a:r>
            <a:r>
              <a:rPr lang="pt-BR" sz="4000" dirty="0" smtClean="0">
                <a:cs typeface="Ayuthaya"/>
              </a:rPr>
              <a:t>de </a:t>
            </a:r>
            <a:r>
              <a:rPr lang="pt-BR" sz="4000" u="sng" dirty="0" smtClean="0">
                <a:solidFill>
                  <a:srgbClr val="FFFF00"/>
                </a:solidFill>
                <a:cs typeface="Ayuthaya"/>
              </a:rPr>
              <a:t>comportamento</a:t>
            </a:r>
            <a:r>
              <a:rPr lang="pt-BR" sz="4000" dirty="0" smtClean="0">
                <a:solidFill>
                  <a:srgbClr val="FFFF00"/>
                </a:solidFill>
                <a:cs typeface="Ayuthaya"/>
              </a:rPr>
              <a:t> </a:t>
            </a:r>
            <a:r>
              <a:rPr lang="pt-BR" sz="4000" u="sng" dirty="0" smtClean="0">
                <a:solidFill>
                  <a:srgbClr val="FFFF00"/>
                </a:solidFill>
                <a:cs typeface="Ayuthaya"/>
              </a:rPr>
              <a:t>pessoal</a:t>
            </a:r>
            <a:r>
              <a:rPr lang="pt-BR" sz="4000" dirty="0" smtClean="0">
                <a:solidFill>
                  <a:srgbClr val="FFFF00"/>
                </a:solidFill>
                <a:cs typeface="Ayuthaya"/>
              </a:rPr>
              <a:t> </a:t>
            </a:r>
            <a:r>
              <a:rPr lang="pt-BR" sz="4000" dirty="0" smtClean="0">
                <a:cs typeface="Ayuthaya"/>
              </a:rPr>
              <a:t>e </a:t>
            </a:r>
            <a:r>
              <a:rPr lang="pt-BR" sz="4000" u="sng" dirty="0" smtClean="0">
                <a:solidFill>
                  <a:srgbClr val="FFFF00"/>
                </a:solidFill>
                <a:cs typeface="Ayuthaya"/>
              </a:rPr>
              <a:t>voluntária</a:t>
            </a:r>
            <a:r>
              <a:rPr lang="pt-BR" sz="4000" dirty="0" smtClean="0">
                <a:cs typeface="Ayuthaya"/>
              </a:rPr>
              <a:t>, em oposição a usar </a:t>
            </a:r>
            <a:r>
              <a:rPr lang="pt-BR" sz="4000" u="sng" dirty="0" smtClean="0">
                <a:cs typeface="Ayuthaya"/>
              </a:rPr>
              <a:t>leis</a:t>
            </a:r>
            <a:r>
              <a:rPr lang="pt-BR" sz="4000" dirty="0">
                <a:cs typeface="Ayuthaya"/>
              </a:rPr>
              <a:t> </a:t>
            </a:r>
            <a:r>
              <a:rPr lang="pt-BR" sz="4000" dirty="0" smtClean="0">
                <a:cs typeface="Ayuthaya"/>
              </a:rPr>
              <a:t>ou apenas </a:t>
            </a:r>
            <a:r>
              <a:rPr lang="pt-BR" sz="4000" u="sng" dirty="0" smtClean="0">
                <a:cs typeface="Ayuthaya"/>
              </a:rPr>
              <a:t>educar</a:t>
            </a:r>
            <a:endParaRPr lang="pt-BR" sz="4000" dirty="0" smtClean="0">
              <a:solidFill>
                <a:schemeClr val="bg1"/>
              </a:solidFill>
              <a:cs typeface="Ayuthaya"/>
            </a:endParaRPr>
          </a:p>
        </p:txBody>
      </p:sp>
    </p:spTree>
    <p:extLst>
      <p:ext uri="{BB962C8B-B14F-4D97-AF65-F5344CB8AC3E}">
        <p14:creationId xmlns:p14="http://schemas.microsoft.com/office/powerpoint/2010/main" val="18196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713097"/>
          </a:xfrm>
          <a:solidFill>
            <a:srgbClr val="9A1A3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bg1"/>
                </a:solidFill>
                <a:latin typeface="Calibri" charset="0"/>
              </a:rPr>
              <a:t>Planejamento Estratégico de Marketing Social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245103" y="913657"/>
            <a:ext cx="8690003" cy="5944344"/>
          </a:xfrm>
          <a:prstGeom prst="wedgeRoundRectCallout">
            <a:avLst>
              <a:gd name="adj1" fmla="val -50552"/>
              <a:gd name="adj2" fmla="val 46421"/>
              <a:gd name="adj3" fmla="val 16667"/>
            </a:avLst>
          </a:prstGeom>
          <a:solidFill>
            <a:srgbClr val="9A1A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charset="2"/>
              <a:buChar char="ü"/>
            </a:pPr>
            <a:r>
              <a:rPr lang="pt-BR" sz="3200" dirty="0" smtClean="0">
                <a:latin typeface="Calibri" charset="0"/>
              </a:rPr>
              <a:t>Planejamento Estratégico</a:t>
            </a:r>
          </a:p>
          <a:p>
            <a:pPr marL="457200" indent="-457200">
              <a:buFont typeface="Wingdings" charset="2"/>
              <a:buChar char="ü"/>
            </a:pPr>
            <a:r>
              <a:rPr lang="pt-BR" sz="3200" dirty="0" smtClean="0">
                <a:solidFill>
                  <a:srgbClr val="FFFF00"/>
                </a:solidFill>
                <a:latin typeface="Calibri" charset="0"/>
              </a:rPr>
              <a:t>Pesquisa</a:t>
            </a:r>
            <a:endParaRPr lang="pt-BR" sz="3200" dirty="0" smtClean="0">
              <a:latin typeface="Calibri" charset="0"/>
            </a:endParaRPr>
          </a:p>
          <a:p>
            <a:pPr marL="457200" indent="-457200">
              <a:buFont typeface="Wingdings" charset="2"/>
              <a:buChar char="ü"/>
            </a:pPr>
            <a:r>
              <a:rPr lang="pt-BR" sz="3200" dirty="0" smtClean="0">
                <a:latin typeface="Calibri" charset="0"/>
              </a:rPr>
              <a:t>Desenhar e </a:t>
            </a:r>
            <a:r>
              <a:rPr lang="pt-BR" sz="3200" dirty="0" err="1">
                <a:solidFill>
                  <a:srgbClr val="FFFF00"/>
                </a:solidFill>
                <a:latin typeface="Calibri" charset="0"/>
              </a:rPr>
              <a:t>pre-</a:t>
            </a:r>
            <a:r>
              <a:rPr lang="pt-BR" sz="3200" dirty="0" err="1" smtClean="0">
                <a:solidFill>
                  <a:srgbClr val="FFFF00"/>
                </a:solidFill>
                <a:latin typeface="Calibri" charset="0"/>
              </a:rPr>
              <a:t>testar</a:t>
            </a:r>
            <a:r>
              <a:rPr lang="pt-BR" sz="3200" dirty="0" smtClean="0">
                <a:latin typeface="Calibri" charset="0"/>
              </a:rPr>
              <a:t> as </a:t>
            </a:r>
            <a:r>
              <a:rPr lang="pt-BR" sz="3200" dirty="0" smtClean="0">
                <a:solidFill>
                  <a:srgbClr val="FFFF00"/>
                </a:solidFill>
                <a:latin typeface="Calibri" charset="0"/>
              </a:rPr>
              <a:t>intervenções</a:t>
            </a:r>
          </a:p>
          <a:p>
            <a:pPr marL="457200" indent="-457200">
              <a:buFont typeface="Wingdings" charset="2"/>
              <a:buChar char="ü"/>
            </a:pPr>
            <a:r>
              <a:rPr lang="pt-BR" sz="3200" dirty="0" smtClean="0">
                <a:solidFill>
                  <a:srgbClr val="FFFF00"/>
                </a:solidFill>
                <a:latin typeface="Calibri" charset="0"/>
              </a:rPr>
              <a:t>Segmentação</a:t>
            </a:r>
          </a:p>
          <a:p>
            <a:pPr marL="457200" indent="-457200">
              <a:buFont typeface="Wingdings" charset="2"/>
              <a:buChar char="ü"/>
            </a:pPr>
            <a:r>
              <a:rPr lang="pt-BR" sz="3200" dirty="0" smtClean="0">
                <a:solidFill>
                  <a:srgbClr val="FFFF00"/>
                </a:solidFill>
                <a:latin typeface="Calibri" charset="0"/>
              </a:rPr>
              <a:t>Posicionamento</a:t>
            </a:r>
          </a:p>
          <a:p>
            <a:pPr marL="457200" indent="-457200">
              <a:buFont typeface="Wingdings" charset="2"/>
              <a:buChar char="ü"/>
            </a:pPr>
            <a:r>
              <a:rPr lang="pt-BR" sz="3200" dirty="0" smtClean="0">
                <a:latin typeface="Calibri" charset="0"/>
              </a:rPr>
              <a:t>Conhecer o estágio do público</a:t>
            </a:r>
          </a:p>
          <a:p>
            <a:pPr marL="457200" indent="-457200">
              <a:buFont typeface="Wingdings" charset="2"/>
              <a:buChar char="ü"/>
            </a:pPr>
            <a:r>
              <a:rPr lang="pt-BR" sz="3200" dirty="0" smtClean="0">
                <a:latin typeface="Calibri" charset="0"/>
              </a:rPr>
              <a:t>Usar os </a:t>
            </a:r>
            <a:r>
              <a:rPr lang="pt-BR" sz="3200" dirty="0" smtClean="0">
                <a:solidFill>
                  <a:srgbClr val="FFFF00"/>
                </a:solidFill>
                <a:latin typeface="Calibri" charset="0"/>
              </a:rPr>
              <a:t>4 </a:t>
            </a:r>
            <a:r>
              <a:rPr lang="pt-BR" sz="3200" dirty="0" err="1" smtClean="0">
                <a:solidFill>
                  <a:srgbClr val="FFFF00"/>
                </a:solidFill>
                <a:latin typeface="Calibri" charset="0"/>
              </a:rPr>
              <a:t>P´s</a:t>
            </a:r>
            <a:endParaRPr lang="pt-BR" sz="3200" dirty="0" smtClean="0">
              <a:solidFill>
                <a:srgbClr val="FFFF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904839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713097"/>
          </a:xfrm>
          <a:solidFill>
            <a:srgbClr val="9A1A3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bg1"/>
                </a:solidFill>
                <a:latin typeface="Calibri" charset="0"/>
              </a:rPr>
              <a:t>Mudança de Comportamento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245103" y="913657"/>
            <a:ext cx="8690003" cy="5944344"/>
          </a:xfrm>
          <a:prstGeom prst="wedgeRoundRectCallout">
            <a:avLst>
              <a:gd name="adj1" fmla="val -50552"/>
              <a:gd name="adj2" fmla="val 46421"/>
              <a:gd name="adj3" fmla="val 16667"/>
            </a:avLst>
          </a:prstGeom>
          <a:solidFill>
            <a:srgbClr val="9A1A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charset="2"/>
              <a:buChar char="ü"/>
            </a:pPr>
            <a:r>
              <a:rPr lang="pt-BR" sz="3600" dirty="0" smtClean="0">
                <a:solidFill>
                  <a:schemeClr val="bg1"/>
                </a:solidFill>
                <a:latin typeface="Calibri" charset="0"/>
              </a:rPr>
              <a:t>Comportamento </a:t>
            </a:r>
            <a:r>
              <a:rPr lang="mr-IN" sz="3600" dirty="0" smtClean="0">
                <a:solidFill>
                  <a:schemeClr val="bg1"/>
                </a:solidFill>
                <a:latin typeface="Calibri" charset="0"/>
              </a:rPr>
              <a:t>–</a:t>
            </a:r>
            <a:r>
              <a:rPr lang="pt-BR" sz="3600" dirty="0" smtClean="0">
                <a:solidFill>
                  <a:schemeClr val="bg1"/>
                </a:solidFill>
                <a:latin typeface="Calibri" charset="0"/>
              </a:rPr>
              <a:t> vício e exige muita força de vontade para mudar</a:t>
            </a:r>
          </a:p>
          <a:p>
            <a:pPr marL="457200" indent="-457200">
              <a:buFont typeface="Wingdings" charset="2"/>
              <a:buChar char="ü"/>
            </a:pPr>
            <a:r>
              <a:rPr lang="pt-BR" sz="3600" dirty="0" smtClean="0">
                <a:solidFill>
                  <a:schemeClr val="bg1"/>
                </a:solidFill>
                <a:latin typeface="Calibri" charset="0"/>
              </a:rPr>
              <a:t>Objetivo  - aumentar a percepção do público de que os benefícios do novo comportamento superam os custos de sua adoção</a:t>
            </a:r>
          </a:p>
        </p:txBody>
      </p:sp>
    </p:spTree>
    <p:extLst>
      <p:ext uri="{BB962C8B-B14F-4D97-AF65-F5344CB8AC3E}">
        <p14:creationId xmlns:p14="http://schemas.microsoft.com/office/powerpoint/2010/main" val="2272805394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713097"/>
          </a:xfrm>
          <a:solidFill>
            <a:srgbClr val="9A1A3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bg1"/>
                </a:solidFill>
                <a:latin typeface="Calibri" charset="0"/>
              </a:rPr>
              <a:t>Mudança de Comportamento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245103" y="913657"/>
            <a:ext cx="8690003" cy="5944344"/>
          </a:xfrm>
          <a:prstGeom prst="wedgeRoundRectCallout">
            <a:avLst>
              <a:gd name="adj1" fmla="val -50552"/>
              <a:gd name="adj2" fmla="val 46421"/>
              <a:gd name="adj3" fmla="val 16667"/>
            </a:avLst>
          </a:prstGeom>
          <a:solidFill>
            <a:srgbClr val="9A1A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charset="2"/>
              <a:buChar char="ü"/>
            </a:pPr>
            <a:r>
              <a:rPr lang="pt-BR" sz="4000" dirty="0" smtClean="0">
                <a:solidFill>
                  <a:schemeClr val="bg1"/>
                </a:solidFill>
                <a:latin typeface="Calibri" charset="0"/>
              </a:rPr>
              <a:t>O </a:t>
            </a:r>
            <a:r>
              <a:rPr lang="pt-BR" sz="4000" dirty="0">
                <a:solidFill>
                  <a:schemeClr val="bg1"/>
                </a:solidFill>
                <a:latin typeface="Calibri" charset="0"/>
              </a:rPr>
              <a:t>M</a:t>
            </a:r>
            <a:r>
              <a:rPr lang="pt-BR" sz="4000" dirty="0" smtClean="0">
                <a:solidFill>
                  <a:schemeClr val="bg1"/>
                </a:solidFill>
                <a:latin typeface="Calibri" charset="0"/>
              </a:rPr>
              <a:t>arketing Social depende da compreensão das necessidades, desejos, percepções, preferências e barreiras do público-alvo e na transformação dessa compreensão em um plano efetivo para alcançar os resultados do comportamento desejado</a:t>
            </a:r>
          </a:p>
        </p:txBody>
      </p:sp>
    </p:spTree>
    <p:extLst>
      <p:ext uri="{BB962C8B-B14F-4D97-AF65-F5344CB8AC3E}">
        <p14:creationId xmlns:p14="http://schemas.microsoft.com/office/powerpoint/2010/main" val="3189741630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</TotalTime>
  <Words>713</Words>
  <Application>Microsoft Macintosh PowerPoint</Application>
  <PresentationFormat>On-screen Show (4:3)</PresentationFormat>
  <Paragraphs>129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Marketing Social</vt:lpstr>
      <vt:lpstr>Marketing Social</vt:lpstr>
      <vt:lpstr>Marketing Social</vt:lpstr>
      <vt:lpstr>Áreas em que o Marketing Social pode ajudar</vt:lpstr>
      <vt:lpstr>Marketing Social</vt:lpstr>
      <vt:lpstr>Marketing Social</vt:lpstr>
      <vt:lpstr>Planejamento Estratégico de Marketing Social</vt:lpstr>
      <vt:lpstr>Mudança de Comportamento</vt:lpstr>
      <vt:lpstr>Mudança de Comportamento</vt:lpstr>
      <vt:lpstr>BARREIRAS</vt:lpstr>
      <vt:lpstr>BENEFÍCIOS</vt:lpstr>
      <vt:lpstr>COMPETIDOR</vt:lpstr>
      <vt:lpstr>PREÇOS</vt:lpstr>
      <vt:lpstr>PowerPoint Presentation</vt:lpstr>
      <vt:lpstr>Background Marketing Social</vt:lpstr>
      <vt:lpstr>Background</vt:lpstr>
      <vt:lpstr>Background</vt:lpstr>
      <vt:lpstr>Diferença em relação a outros conceitos</vt:lpstr>
      <vt:lpstr>Diferença em relação a outros conceitos</vt:lpstr>
      <vt:lpstr>Marketing Social</vt:lpstr>
      <vt:lpstr>Marketing Social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Social</dc:title>
  <dc:creator>Claudia Acevedo</dc:creator>
  <cp:lastModifiedBy>Claudia  Acevedo</cp:lastModifiedBy>
  <cp:revision>60</cp:revision>
  <cp:lastPrinted>2015-10-01T18:27:20Z</cp:lastPrinted>
  <dcterms:created xsi:type="dcterms:W3CDTF">2015-09-08T00:19:29Z</dcterms:created>
  <dcterms:modified xsi:type="dcterms:W3CDTF">2020-08-25T21:38:22Z</dcterms:modified>
</cp:coreProperties>
</file>