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7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>
      <p:cViewPr varScale="1">
        <p:scale>
          <a:sx n="121" d="100"/>
          <a:sy n="121" d="100"/>
        </p:scale>
        <p:origin x="1904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B4196-ED09-4C33-9D61-35B7F629286D}" type="datetimeFigureOut">
              <a:rPr lang="pt-BR" smtClean="0"/>
              <a:t>22/11/2023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ABD4C-3745-4EEB-B345-4F1574385F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5962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B4196-ED09-4C33-9D61-35B7F629286D}" type="datetimeFigureOut">
              <a:rPr lang="pt-BR" smtClean="0"/>
              <a:t>22/11/2023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ABD4C-3745-4EEB-B345-4F1574385F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95917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B4196-ED09-4C33-9D61-35B7F629286D}" type="datetimeFigureOut">
              <a:rPr lang="pt-BR" smtClean="0"/>
              <a:t>22/11/2023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ABD4C-3745-4EEB-B345-4F1574385F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35550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B4196-ED09-4C33-9D61-35B7F629286D}" type="datetimeFigureOut">
              <a:rPr lang="pt-BR" smtClean="0"/>
              <a:t>22/11/2023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ABD4C-3745-4EEB-B345-4F1574385F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17622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B4196-ED09-4C33-9D61-35B7F629286D}" type="datetimeFigureOut">
              <a:rPr lang="pt-BR" smtClean="0"/>
              <a:t>22/11/2023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ABD4C-3745-4EEB-B345-4F1574385F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35757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B4196-ED09-4C33-9D61-35B7F629286D}" type="datetimeFigureOut">
              <a:rPr lang="pt-BR" smtClean="0"/>
              <a:t>22/11/2023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ABD4C-3745-4EEB-B345-4F1574385F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0328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B4196-ED09-4C33-9D61-35B7F629286D}" type="datetimeFigureOut">
              <a:rPr lang="pt-BR" smtClean="0"/>
              <a:t>22/11/2023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ABD4C-3745-4EEB-B345-4F1574385F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83156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B4196-ED09-4C33-9D61-35B7F629286D}" type="datetimeFigureOut">
              <a:rPr lang="pt-BR" smtClean="0"/>
              <a:t>22/11/2023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ABD4C-3745-4EEB-B345-4F1574385F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68921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B4196-ED09-4C33-9D61-35B7F629286D}" type="datetimeFigureOut">
              <a:rPr lang="pt-BR" smtClean="0"/>
              <a:t>22/11/2023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ABD4C-3745-4EEB-B345-4F1574385F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40873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B4196-ED09-4C33-9D61-35B7F629286D}" type="datetimeFigureOut">
              <a:rPr lang="pt-BR" smtClean="0"/>
              <a:t>22/11/2023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ABD4C-3745-4EEB-B345-4F1574385F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60742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B4196-ED09-4C33-9D61-35B7F629286D}" type="datetimeFigureOut">
              <a:rPr lang="pt-BR" smtClean="0"/>
              <a:t>22/11/2023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ABD4C-3745-4EEB-B345-4F1574385F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00831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FB4196-ED09-4C33-9D61-35B7F629286D}" type="datetimeFigureOut">
              <a:rPr lang="pt-BR" smtClean="0"/>
              <a:t>22/11/2023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BABD4C-3745-4EEB-B345-4F1574385F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50440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7.bin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26.bin"/><Relationship Id="rId10" Type="http://schemas.openxmlformats.org/officeDocument/2006/relationships/image" Target="../media/image30.wmf"/><Relationship Id="rId4" Type="http://schemas.openxmlformats.org/officeDocument/2006/relationships/image" Target="../media/image27.wmf"/><Relationship Id="rId9" Type="http://schemas.openxmlformats.org/officeDocument/2006/relationships/oleObject" Target="../embeddings/oleObject28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4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image" Target="../media/image1.wmf"/><Relationship Id="rId7" Type="http://schemas.openxmlformats.org/officeDocument/2006/relationships/image" Target="../media/image3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5.wmf"/><Relationship Id="rId5" Type="http://schemas.openxmlformats.org/officeDocument/2006/relationships/image" Target="../media/image2.wmf"/><Relationship Id="rId10" Type="http://schemas.openxmlformats.org/officeDocument/2006/relationships/oleObject" Target="../embeddings/oleObject5.bin"/><Relationship Id="rId4" Type="http://schemas.openxmlformats.org/officeDocument/2006/relationships/oleObject" Target="../embeddings/oleObject2.bin"/><Relationship Id="rId9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13" Type="http://schemas.openxmlformats.org/officeDocument/2006/relationships/image" Target="../media/image11.wmf"/><Relationship Id="rId3" Type="http://schemas.openxmlformats.org/officeDocument/2006/relationships/image" Target="../media/image6.wmf"/><Relationship Id="rId7" Type="http://schemas.openxmlformats.org/officeDocument/2006/relationships/image" Target="../media/image8.wmf"/><Relationship Id="rId12" Type="http://schemas.openxmlformats.org/officeDocument/2006/relationships/oleObject" Target="../embeddings/oleObject11.bin"/><Relationship Id="rId2" Type="http://schemas.openxmlformats.org/officeDocument/2006/relationships/oleObject" Target="../embeddings/oleObject6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8.bin"/><Relationship Id="rId11" Type="http://schemas.openxmlformats.org/officeDocument/2006/relationships/image" Target="../media/image10.wmf"/><Relationship Id="rId5" Type="http://schemas.openxmlformats.org/officeDocument/2006/relationships/image" Target="../media/image7.wmf"/><Relationship Id="rId15" Type="http://schemas.openxmlformats.org/officeDocument/2006/relationships/image" Target="../media/image12.wmf"/><Relationship Id="rId10" Type="http://schemas.openxmlformats.org/officeDocument/2006/relationships/oleObject" Target="../embeddings/oleObject10.bin"/><Relationship Id="rId4" Type="http://schemas.openxmlformats.org/officeDocument/2006/relationships/oleObject" Target="../embeddings/oleObject7.bin"/><Relationship Id="rId9" Type="http://schemas.openxmlformats.org/officeDocument/2006/relationships/image" Target="../media/image9.wmf"/><Relationship Id="rId14" Type="http://schemas.openxmlformats.org/officeDocument/2006/relationships/oleObject" Target="../embeddings/oleObject1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oleObject" Target="../embeddings/oleObject13.bin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png"/><Relationship Id="rId5" Type="http://schemas.openxmlformats.org/officeDocument/2006/relationships/image" Target="../media/image15.wmf"/><Relationship Id="rId4" Type="http://schemas.openxmlformats.org/officeDocument/2006/relationships/oleObject" Target="../embeddings/oleObject14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13" Type="http://schemas.openxmlformats.org/officeDocument/2006/relationships/oleObject" Target="../embeddings/oleObject19.bin"/><Relationship Id="rId3" Type="http://schemas.openxmlformats.org/officeDocument/2006/relationships/image" Target="../media/image24.png"/><Relationship Id="rId7" Type="http://schemas.openxmlformats.org/officeDocument/2006/relationships/image" Target="../media/image17.wmf"/><Relationship Id="rId12" Type="http://schemas.openxmlformats.org/officeDocument/2006/relationships/image" Target="../media/image19.wmf"/><Relationship Id="rId16" Type="http://schemas.openxmlformats.org/officeDocument/2006/relationships/image" Target="../media/image25.png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16.bin"/><Relationship Id="rId11" Type="http://schemas.openxmlformats.org/officeDocument/2006/relationships/oleObject" Target="../embeddings/oleObject18.bin"/><Relationship Id="rId5" Type="http://schemas.openxmlformats.org/officeDocument/2006/relationships/image" Target="../media/image16.wmf"/><Relationship Id="rId10" Type="http://schemas.openxmlformats.org/officeDocument/2006/relationships/image" Target="../media/image23.png"/><Relationship Id="rId4" Type="http://schemas.openxmlformats.org/officeDocument/2006/relationships/oleObject" Target="../embeddings/oleObject15.bin"/><Relationship Id="rId9" Type="http://schemas.openxmlformats.org/officeDocument/2006/relationships/image" Target="../media/image18.wmf"/><Relationship Id="rId14" Type="http://schemas.openxmlformats.org/officeDocument/2006/relationships/image" Target="../media/image20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3" Type="http://schemas.openxmlformats.org/officeDocument/2006/relationships/image" Target="../media/image21.wmf"/><Relationship Id="rId7" Type="http://schemas.openxmlformats.org/officeDocument/2006/relationships/image" Target="../media/image23.wmf"/><Relationship Id="rId2" Type="http://schemas.openxmlformats.org/officeDocument/2006/relationships/oleObject" Target="../embeddings/oleObject20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22.bin"/><Relationship Id="rId5" Type="http://schemas.openxmlformats.org/officeDocument/2006/relationships/image" Target="../media/image22.wmf"/><Relationship Id="rId4" Type="http://schemas.openxmlformats.org/officeDocument/2006/relationships/oleObject" Target="../embeddings/oleObject21.bin"/><Relationship Id="rId9" Type="http://schemas.openxmlformats.org/officeDocument/2006/relationships/image" Target="../media/image24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oleObject" Target="../embeddings/oleObject24.bin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CONTROLE DE NÍVEL</a:t>
            </a:r>
          </a:p>
        </p:txBody>
      </p:sp>
    </p:spTree>
    <p:extLst>
      <p:ext uri="{BB962C8B-B14F-4D97-AF65-F5344CB8AC3E}">
        <p14:creationId xmlns:p14="http://schemas.microsoft.com/office/powerpoint/2010/main" val="5106277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Modelling &#10;• Consider the liquid level system shown in following &#10;Figure. In this system, two tanks interact. Find transfe...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1" t="41879" b="10104"/>
          <a:stretch/>
        </p:blipFill>
        <p:spPr bwMode="auto">
          <a:xfrm>
            <a:off x="1331640" y="260648"/>
            <a:ext cx="5982791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aixaDeTexto 2"/>
          <p:cNvSpPr txBox="1"/>
          <p:nvPr/>
        </p:nvSpPr>
        <p:spPr>
          <a:xfrm>
            <a:off x="678319" y="2852936"/>
            <a:ext cx="39092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u="sng" dirty="0"/>
              <a:t>A- Equações de Continuidade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539551" y="3507531"/>
            <a:ext cx="14261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/>
              <a:t>Tanque 1:</a:t>
            </a:r>
          </a:p>
        </p:txBody>
      </p:sp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1847259"/>
              </p:ext>
            </p:extLst>
          </p:nvPr>
        </p:nvGraphicFramePr>
        <p:xfrm>
          <a:off x="501650" y="4076700"/>
          <a:ext cx="1847850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3" imgW="799920" imgH="215640" progId="Equation.3">
                  <p:embed/>
                </p:oleObj>
              </mc:Choice>
              <mc:Fallback>
                <p:oleObj name="Equação" r:id="rId3" imgW="799920" imgH="215640" progId="Equation.3">
                  <p:embed/>
                  <p:pic>
                    <p:nvPicPr>
                      <p:cNvPr id="0" name="Objeto 61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1650" y="4076700"/>
                        <a:ext cx="1847850" cy="5048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3404159"/>
              </p:ext>
            </p:extLst>
          </p:nvPr>
        </p:nvGraphicFramePr>
        <p:xfrm>
          <a:off x="5304720" y="4221088"/>
          <a:ext cx="1847850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5" imgW="799920" imgH="215640" progId="Equation.3">
                  <p:embed/>
                </p:oleObj>
              </mc:Choice>
              <mc:Fallback>
                <p:oleObj name="Equação" r:id="rId5" imgW="799920" imgH="215640" progId="Equation.3">
                  <p:embed/>
                  <p:pic>
                    <p:nvPicPr>
                      <p:cNvPr id="0" name="Objeto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04720" y="4221088"/>
                        <a:ext cx="1847850" cy="5048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5292080" y="3573016"/>
            <a:ext cx="14261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/>
              <a:t>Tanque 2: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705524" y="4861518"/>
            <a:ext cx="31294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u="sng" dirty="0"/>
              <a:t>B- Equações de Energia</a:t>
            </a:r>
          </a:p>
        </p:txBody>
      </p:sp>
      <p:graphicFrame>
        <p:nvGraphicFramePr>
          <p:cNvPr id="9" name="Objeto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2255577"/>
              </p:ext>
            </p:extLst>
          </p:nvPr>
        </p:nvGraphicFramePr>
        <p:xfrm>
          <a:off x="548729" y="5877272"/>
          <a:ext cx="2095500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7" imgW="761760" imgH="190440" progId="Equation.3">
                  <p:embed/>
                </p:oleObj>
              </mc:Choice>
              <mc:Fallback>
                <p:oleObj name="Equação" r:id="rId7" imgW="761760" imgH="190440" progId="Equation.3">
                  <p:embed/>
                  <p:pic>
                    <p:nvPicPr>
                      <p:cNvPr id="0" name="Objeto 61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729" y="5877272"/>
                        <a:ext cx="2095500" cy="5302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to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9012056"/>
              </p:ext>
            </p:extLst>
          </p:nvPr>
        </p:nvGraphicFramePr>
        <p:xfrm>
          <a:off x="5707881" y="5906889"/>
          <a:ext cx="1606550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9" imgW="583920" imgH="190440" progId="Equation.3">
                  <p:embed/>
                </p:oleObj>
              </mc:Choice>
              <mc:Fallback>
                <p:oleObj name="Equação" r:id="rId9" imgW="583920" imgH="190440" progId="Equation.3">
                  <p:embed/>
                  <p:pic>
                    <p:nvPicPr>
                      <p:cNvPr id="0" name="Objeto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07881" y="5906889"/>
                        <a:ext cx="1606550" cy="5302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CaixaDeTexto 10"/>
          <p:cNvSpPr txBox="1"/>
          <p:nvPr/>
        </p:nvSpPr>
        <p:spPr>
          <a:xfrm>
            <a:off x="323528" y="5445224"/>
            <a:ext cx="30815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/>
              <a:t>Entre os tanques 1 e 2: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4860032" y="5445223"/>
            <a:ext cx="35688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/>
              <a:t>Entre o tanque 2 e a saída:</a:t>
            </a:r>
          </a:p>
        </p:txBody>
      </p:sp>
    </p:spTree>
    <p:extLst>
      <p:ext uri="{BB962C8B-B14F-4D97-AF65-F5344CB8AC3E}">
        <p14:creationId xmlns:p14="http://schemas.microsoft.com/office/powerpoint/2010/main" val="2603815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692696"/>
            <a:ext cx="4533900" cy="227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0695" y="3284984"/>
            <a:ext cx="5695950" cy="277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17479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980728"/>
            <a:ext cx="5818699" cy="29687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" name="Obje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9363276"/>
              </p:ext>
            </p:extLst>
          </p:nvPr>
        </p:nvGraphicFramePr>
        <p:xfrm>
          <a:off x="2063750" y="4279900"/>
          <a:ext cx="5065713" cy="171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3" imgW="2361960" imgH="799920" progId="Equation.3">
                  <p:embed/>
                </p:oleObj>
              </mc:Choice>
              <mc:Fallback>
                <p:oleObj name="Equação" r:id="rId3" imgW="2361960" imgH="799920" progId="Equation.3">
                  <p:embed/>
                  <p:pic>
                    <p:nvPicPr>
                      <p:cNvPr id="0" name="Objeto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3750" y="4279900"/>
                        <a:ext cx="5065713" cy="171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840244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 de texto 29"/>
          <p:cNvSpPr txBox="1"/>
          <p:nvPr/>
        </p:nvSpPr>
        <p:spPr>
          <a:xfrm>
            <a:off x="2005965" y="1670050"/>
            <a:ext cx="476250" cy="342900"/>
          </a:xfrm>
          <a:prstGeom prst="rect">
            <a:avLst/>
          </a:prstGeom>
          <a:solidFill>
            <a:sysClr val="window" lastClr="FFFFFF"/>
          </a:solidFill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t-BR" sz="1400" b="1">
                <a:effectLst/>
                <a:latin typeface="Calibri"/>
                <a:ea typeface="Calibri"/>
                <a:cs typeface="Times New Roman"/>
              </a:rPr>
              <a:t>Q</a:t>
            </a:r>
            <a:r>
              <a:rPr lang="pt-BR" sz="1400" b="1" baseline="-25000">
                <a:effectLst/>
                <a:latin typeface="Calibri"/>
                <a:ea typeface="Calibri"/>
                <a:cs typeface="Times New Roman"/>
              </a:rPr>
              <a:t>in</a:t>
            </a:r>
            <a:endParaRPr lang="pt-BR" sz="110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t-BR" sz="1400" b="1" baseline="-25000">
                <a:effectLst/>
                <a:latin typeface="Calibri"/>
                <a:ea typeface="Calibri"/>
                <a:cs typeface="Times New Roman"/>
              </a:rPr>
              <a:t> </a:t>
            </a:r>
            <a:endParaRPr lang="pt-BR" sz="1100">
              <a:effectLst/>
              <a:latin typeface="Calibri"/>
              <a:ea typeface="Calibri"/>
              <a:cs typeface="Times New Roman"/>
            </a:endParaRPr>
          </a:p>
        </p:txBody>
      </p:sp>
      <p:grpSp>
        <p:nvGrpSpPr>
          <p:cNvPr id="3" name="Grupo 2"/>
          <p:cNvGrpSpPr/>
          <p:nvPr/>
        </p:nvGrpSpPr>
        <p:grpSpPr>
          <a:xfrm>
            <a:off x="2729865" y="2764790"/>
            <a:ext cx="1419225" cy="400050"/>
            <a:chOff x="0" y="0"/>
            <a:chExt cx="1419225" cy="400050"/>
          </a:xfrm>
        </p:grpSpPr>
        <p:cxnSp>
          <p:nvCxnSpPr>
            <p:cNvPr id="4" name="Conector reto 3"/>
            <p:cNvCxnSpPr/>
            <p:nvPr/>
          </p:nvCxnSpPr>
          <p:spPr>
            <a:xfrm flipV="1">
              <a:off x="0" y="190500"/>
              <a:ext cx="1419225" cy="9525"/>
            </a:xfrm>
            <a:prstGeom prst="line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  <p:cxnSp>
          <p:nvCxnSpPr>
            <p:cNvPr id="5" name="Conector reto 4"/>
            <p:cNvCxnSpPr/>
            <p:nvPr/>
          </p:nvCxnSpPr>
          <p:spPr>
            <a:xfrm flipV="1">
              <a:off x="0" y="390525"/>
              <a:ext cx="1419225" cy="9525"/>
            </a:xfrm>
            <a:prstGeom prst="line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  <p:cxnSp>
          <p:nvCxnSpPr>
            <p:cNvPr id="6" name="Conector reto 5"/>
            <p:cNvCxnSpPr/>
            <p:nvPr/>
          </p:nvCxnSpPr>
          <p:spPr>
            <a:xfrm>
              <a:off x="647700" y="200025"/>
              <a:ext cx="266700" cy="190500"/>
            </a:xfrm>
            <a:prstGeom prst="line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  <p:cxnSp>
          <p:nvCxnSpPr>
            <p:cNvPr id="7" name="Conector reto 6"/>
            <p:cNvCxnSpPr/>
            <p:nvPr/>
          </p:nvCxnSpPr>
          <p:spPr>
            <a:xfrm flipV="1">
              <a:off x="590550" y="200025"/>
              <a:ext cx="285750" cy="199390"/>
            </a:xfrm>
            <a:prstGeom prst="line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  <p:grpSp>
          <p:nvGrpSpPr>
            <p:cNvPr id="8" name="Grupo 7"/>
            <p:cNvGrpSpPr/>
            <p:nvPr/>
          </p:nvGrpSpPr>
          <p:grpSpPr>
            <a:xfrm>
              <a:off x="676275" y="0"/>
              <a:ext cx="219075" cy="190500"/>
              <a:chOff x="0" y="0"/>
              <a:chExt cx="219075" cy="190500"/>
            </a:xfrm>
          </p:grpSpPr>
          <p:cxnSp>
            <p:nvCxnSpPr>
              <p:cNvPr id="9" name="Conector reto 8"/>
              <p:cNvCxnSpPr/>
              <p:nvPr/>
            </p:nvCxnSpPr>
            <p:spPr>
              <a:xfrm flipV="1">
                <a:off x="95250" y="0"/>
                <a:ext cx="9525" cy="190500"/>
              </a:xfrm>
              <a:prstGeom prst="line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</p:cxnSp>
          <p:cxnSp>
            <p:nvCxnSpPr>
              <p:cNvPr id="10" name="Conector reto 9"/>
              <p:cNvCxnSpPr/>
              <p:nvPr/>
            </p:nvCxnSpPr>
            <p:spPr>
              <a:xfrm>
                <a:off x="0" y="0"/>
                <a:ext cx="219075" cy="0"/>
              </a:xfrm>
              <a:prstGeom prst="line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</p:cxnSp>
        </p:grpSp>
      </p:grpSp>
      <p:cxnSp>
        <p:nvCxnSpPr>
          <p:cNvPr id="11" name="Conector reto 10"/>
          <p:cNvCxnSpPr/>
          <p:nvPr/>
        </p:nvCxnSpPr>
        <p:spPr>
          <a:xfrm>
            <a:off x="1691640" y="3165475"/>
            <a:ext cx="1038225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orma livre 11"/>
          <p:cNvSpPr/>
          <p:nvPr/>
        </p:nvSpPr>
        <p:spPr>
          <a:xfrm>
            <a:off x="1691640" y="2174875"/>
            <a:ext cx="1038225" cy="31750"/>
          </a:xfrm>
          <a:custGeom>
            <a:avLst/>
            <a:gdLst>
              <a:gd name="connsiteX0" fmla="*/ 0 w 1038225"/>
              <a:gd name="connsiteY0" fmla="*/ 12377 h 31963"/>
              <a:gd name="connsiteX1" fmla="*/ 381000 w 1038225"/>
              <a:gd name="connsiteY1" fmla="*/ 12377 h 31963"/>
              <a:gd name="connsiteX2" fmla="*/ 419100 w 1038225"/>
              <a:gd name="connsiteY2" fmla="*/ 21902 h 31963"/>
              <a:gd name="connsiteX3" fmla="*/ 1038225 w 1038225"/>
              <a:gd name="connsiteY3" fmla="*/ 31427 h 31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38225" h="31963">
                <a:moveTo>
                  <a:pt x="0" y="12377"/>
                </a:moveTo>
                <a:cubicBezTo>
                  <a:pt x="173012" y="-4924"/>
                  <a:pt x="114339" y="-3309"/>
                  <a:pt x="381000" y="12377"/>
                </a:cubicBezTo>
                <a:cubicBezTo>
                  <a:pt x="394068" y="13146"/>
                  <a:pt x="406033" y="21110"/>
                  <a:pt x="419100" y="21902"/>
                </a:cubicBezTo>
                <a:cubicBezTo>
                  <a:pt x="641257" y="35366"/>
                  <a:pt x="811996" y="31427"/>
                  <a:pt x="1038225" y="31427"/>
                </a:cubicBezTo>
              </a:path>
            </a:pathLst>
          </a:cu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pt-BR"/>
          </a:p>
        </p:txBody>
      </p:sp>
      <p:cxnSp>
        <p:nvCxnSpPr>
          <p:cNvPr id="13" name="Conector de seta reta 12"/>
          <p:cNvCxnSpPr/>
          <p:nvPr/>
        </p:nvCxnSpPr>
        <p:spPr>
          <a:xfrm flipV="1">
            <a:off x="2110740" y="2203450"/>
            <a:ext cx="0" cy="911225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headEnd type="triangle"/>
            <a:tailEnd type="triangle"/>
          </a:ln>
          <a:effectLst/>
        </p:spPr>
      </p:cxnSp>
      <p:sp>
        <p:nvSpPr>
          <p:cNvPr id="14" name="Seta para a direita 13"/>
          <p:cNvSpPr/>
          <p:nvPr/>
        </p:nvSpPr>
        <p:spPr>
          <a:xfrm>
            <a:off x="4082415" y="2965450"/>
            <a:ext cx="504825" cy="149225"/>
          </a:xfrm>
          <a:prstGeom prst="rightArrow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pt-BR"/>
          </a:p>
        </p:txBody>
      </p:sp>
      <p:cxnSp>
        <p:nvCxnSpPr>
          <p:cNvPr id="15" name="Conector reto 14"/>
          <p:cNvCxnSpPr/>
          <p:nvPr/>
        </p:nvCxnSpPr>
        <p:spPr>
          <a:xfrm>
            <a:off x="1672590" y="2012950"/>
            <a:ext cx="19050" cy="1152525"/>
          </a:xfrm>
          <a:prstGeom prst="line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</p:cxnSp>
      <p:cxnSp>
        <p:nvCxnSpPr>
          <p:cNvPr id="16" name="Conector reto 15"/>
          <p:cNvCxnSpPr/>
          <p:nvPr/>
        </p:nvCxnSpPr>
        <p:spPr>
          <a:xfrm>
            <a:off x="2729865" y="2012950"/>
            <a:ext cx="9525" cy="952500"/>
          </a:xfrm>
          <a:prstGeom prst="line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17" name="Seta dobrada 16"/>
          <p:cNvSpPr/>
          <p:nvPr/>
        </p:nvSpPr>
        <p:spPr>
          <a:xfrm rot="5400000">
            <a:off x="1843723" y="1879282"/>
            <a:ext cx="323850" cy="219075"/>
          </a:xfrm>
          <a:prstGeom prst="bentArrow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pt-BR"/>
          </a:p>
        </p:txBody>
      </p:sp>
      <p:cxnSp>
        <p:nvCxnSpPr>
          <p:cNvPr id="18" name="Conector reto 17"/>
          <p:cNvCxnSpPr/>
          <p:nvPr/>
        </p:nvCxnSpPr>
        <p:spPr>
          <a:xfrm>
            <a:off x="1082040" y="1879600"/>
            <a:ext cx="266700" cy="0"/>
          </a:xfrm>
          <a:prstGeom prst="line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19" name="Arco 18"/>
          <p:cNvSpPr/>
          <p:nvPr/>
        </p:nvSpPr>
        <p:spPr>
          <a:xfrm>
            <a:off x="1234440" y="1860550"/>
            <a:ext cx="733425" cy="219075"/>
          </a:xfrm>
          <a:prstGeom prst="arc">
            <a:avLst/>
          </a:prstGeom>
          <a:noFill/>
          <a:ln w="2857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pt-BR"/>
          </a:p>
        </p:txBody>
      </p:sp>
      <p:sp>
        <p:nvSpPr>
          <p:cNvPr id="20" name="Arco 19"/>
          <p:cNvSpPr/>
          <p:nvPr/>
        </p:nvSpPr>
        <p:spPr>
          <a:xfrm>
            <a:off x="1234440" y="1679575"/>
            <a:ext cx="733425" cy="219075"/>
          </a:xfrm>
          <a:prstGeom prst="arc">
            <a:avLst/>
          </a:prstGeom>
          <a:noFill/>
          <a:ln w="2857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pt-BR"/>
          </a:p>
        </p:txBody>
      </p:sp>
      <p:cxnSp>
        <p:nvCxnSpPr>
          <p:cNvPr id="21" name="Conector reto 20"/>
          <p:cNvCxnSpPr/>
          <p:nvPr/>
        </p:nvCxnSpPr>
        <p:spPr>
          <a:xfrm flipV="1">
            <a:off x="1339215" y="1679575"/>
            <a:ext cx="285750" cy="199390"/>
          </a:xfrm>
          <a:prstGeom prst="line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</p:cxnSp>
      <p:cxnSp>
        <p:nvCxnSpPr>
          <p:cNvPr id="22" name="Conector reto 21"/>
          <p:cNvCxnSpPr/>
          <p:nvPr/>
        </p:nvCxnSpPr>
        <p:spPr>
          <a:xfrm>
            <a:off x="1358265" y="1679575"/>
            <a:ext cx="266700" cy="190500"/>
          </a:xfrm>
          <a:prstGeom prst="line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</p:cxnSp>
      <p:grpSp>
        <p:nvGrpSpPr>
          <p:cNvPr id="23" name="Grupo 22"/>
          <p:cNvGrpSpPr/>
          <p:nvPr/>
        </p:nvGrpSpPr>
        <p:grpSpPr>
          <a:xfrm>
            <a:off x="1396365" y="1555750"/>
            <a:ext cx="219075" cy="190500"/>
            <a:chOff x="0" y="0"/>
            <a:chExt cx="219075" cy="190500"/>
          </a:xfrm>
        </p:grpSpPr>
        <p:cxnSp>
          <p:nvCxnSpPr>
            <p:cNvPr id="24" name="Conector reto 23"/>
            <p:cNvCxnSpPr/>
            <p:nvPr/>
          </p:nvCxnSpPr>
          <p:spPr>
            <a:xfrm flipV="1">
              <a:off x="95250" y="0"/>
              <a:ext cx="9525" cy="190500"/>
            </a:xfrm>
            <a:prstGeom prst="line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  <p:cxnSp>
          <p:nvCxnSpPr>
            <p:cNvPr id="25" name="Conector reto 24"/>
            <p:cNvCxnSpPr/>
            <p:nvPr/>
          </p:nvCxnSpPr>
          <p:spPr>
            <a:xfrm>
              <a:off x="0" y="0"/>
              <a:ext cx="219075" cy="0"/>
            </a:xfrm>
            <a:prstGeom prst="line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</p:grpSp>
      <p:cxnSp>
        <p:nvCxnSpPr>
          <p:cNvPr id="26" name="Conector reto 25"/>
          <p:cNvCxnSpPr/>
          <p:nvPr/>
        </p:nvCxnSpPr>
        <p:spPr>
          <a:xfrm>
            <a:off x="1015365" y="1679575"/>
            <a:ext cx="333375" cy="0"/>
          </a:xfrm>
          <a:prstGeom prst="line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0" y="-33010"/>
            <a:ext cx="261757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pt-BR" sz="2800" b="1" dirty="0"/>
              <a:t>1- INTRODUÇÃO</a:t>
            </a:r>
          </a:p>
        </p:txBody>
      </p:sp>
      <p:sp>
        <p:nvSpPr>
          <p:cNvPr id="28" name="Rectangle 28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CaixaDeTexto 28"/>
          <p:cNvSpPr txBox="1"/>
          <p:nvPr/>
        </p:nvSpPr>
        <p:spPr>
          <a:xfrm>
            <a:off x="2115186" y="2659062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H</a:t>
            </a:r>
          </a:p>
        </p:txBody>
      </p:sp>
      <p:sp>
        <p:nvSpPr>
          <p:cNvPr id="30" name="CaixaDeTexto 29"/>
          <p:cNvSpPr txBox="1"/>
          <p:nvPr/>
        </p:nvSpPr>
        <p:spPr>
          <a:xfrm>
            <a:off x="4211960" y="2699628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Q</a:t>
            </a:r>
          </a:p>
        </p:txBody>
      </p:sp>
      <p:sp>
        <p:nvSpPr>
          <p:cNvPr id="31" name="Rectangle 3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32" name="Objeto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2064694"/>
              </p:ext>
            </p:extLst>
          </p:nvPr>
        </p:nvGraphicFramePr>
        <p:xfrm>
          <a:off x="5652120" y="930052"/>
          <a:ext cx="1465127" cy="5353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2" imgW="494870" imgH="177646" progId="Equation.3">
                  <p:embed/>
                </p:oleObj>
              </mc:Choice>
              <mc:Fallback>
                <p:oleObj name="Equação" r:id="rId2" imgW="494870" imgH="177646" progId="Equation.3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2120" y="930052"/>
                        <a:ext cx="1465127" cy="53533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Rectangle 3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34" name="Objeto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5726826"/>
              </p:ext>
            </p:extLst>
          </p:nvPr>
        </p:nvGraphicFramePr>
        <p:xfrm>
          <a:off x="5197325" y="1484784"/>
          <a:ext cx="2879067" cy="4138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4" imgW="1523339" imgH="215806" progId="Equation.3">
                  <p:embed/>
                </p:oleObj>
              </mc:Choice>
              <mc:Fallback>
                <p:oleObj name="Equação" r:id="rId4" imgW="1523339" imgH="215806" progId="Equation.3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7325" y="1484784"/>
                        <a:ext cx="2879067" cy="41386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Rectangle 3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36" name="Objeto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9505820"/>
              </p:ext>
            </p:extLst>
          </p:nvPr>
        </p:nvGraphicFramePr>
        <p:xfrm>
          <a:off x="5292080" y="2066330"/>
          <a:ext cx="1342153" cy="4228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6" imgW="698197" imgH="215806" progId="Equation.3">
                  <p:embed/>
                </p:oleObj>
              </mc:Choice>
              <mc:Fallback>
                <p:oleObj name="Equação" r:id="rId6" imgW="698197" imgH="215806" progId="Equation.3">
                  <p:embed/>
                  <p:pic>
                    <p:nvPicPr>
                      <p:cNvPr id="0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2080" y="2066330"/>
                        <a:ext cx="1342153" cy="42287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" name="Rectangle 38"/>
          <p:cNvSpPr>
            <a:spLocks noChangeArrowheads="1"/>
          </p:cNvSpPr>
          <p:nvPr/>
        </p:nvSpPr>
        <p:spPr bwMode="auto">
          <a:xfrm>
            <a:off x="-16676" y="-330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38" name="Objeto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0770316"/>
              </p:ext>
            </p:extLst>
          </p:nvPr>
        </p:nvGraphicFramePr>
        <p:xfrm>
          <a:off x="5461000" y="2709862"/>
          <a:ext cx="1953155" cy="6471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8" imgW="660240" imgH="215640" progId="Equation.3">
                  <p:embed/>
                </p:oleObj>
              </mc:Choice>
              <mc:Fallback>
                <p:oleObj name="Equação" r:id="rId8" imgW="660240" imgH="215640" progId="Equation.3">
                  <p:embed/>
                  <p:pic>
                    <p:nvPicPr>
                      <p:cNvPr id="0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1000" y="2709862"/>
                        <a:ext cx="1953155" cy="647129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" name="CaixaDeTexto 38"/>
          <p:cNvSpPr txBox="1"/>
          <p:nvPr/>
        </p:nvSpPr>
        <p:spPr>
          <a:xfrm>
            <a:off x="79827" y="5196101"/>
            <a:ext cx="896854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/>
              <a:t>PARA TANQUES DE SEÇÃO TRANSVERSAL CONSTANTE, “C” É IGUAL À </a:t>
            </a:r>
          </a:p>
          <a:p>
            <a:r>
              <a:rPr lang="pt-BR" sz="2400" b="1" dirty="0"/>
              <a:t>ÁREA DE TAL SEÇÃO.</a:t>
            </a:r>
          </a:p>
        </p:txBody>
      </p:sp>
      <p:sp>
        <p:nvSpPr>
          <p:cNvPr id="40" name="CaixaDeTexto 39"/>
          <p:cNvSpPr txBox="1"/>
          <p:nvPr/>
        </p:nvSpPr>
        <p:spPr>
          <a:xfrm>
            <a:off x="179512" y="499735"/>
            <a:ext cx="55910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/>
              <a:t>ABORDAGEM SIMPLIFICADA (</a:t>
            </a:r>
            <a:r>
              <a:rPr lang="pt-BR" sz="2800" b="1" dirty="0" err="1"/>
              <a:t>Ogata</a:t>
            </a:r>
            <a:r>
              <a:rPr lang="pt-BR" sz="2800" b="1" dirty="0"/>
              <a:t>)</a:t>
            </a:r>
          </a:p>
        </p:txBody>
      </p:sp>
      <p:sp>
        <p:nvSpPr>
          <p:cNvPr id="41" name="CaixaDeTexto 40"/>
          <p:cNvSpPr txBox="1"/>
          <p:nvPr/>
        </p:nvSpPr>
        <p:spPr>
          <a:xfrm>
            <a:off x="179512" y="4581128"/>
            <a:ext cx="87712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/>
              <a:t>“C” É UMA CONSTANTE QUE DEPENDE DA GEOMETRIA DO TANQUE.</a:t>
            </a:r>
          </a:p>
        </p:txBody>
      </p:sp>
      <p:graphicFrame>
        <p:nvGraphicFramePr>
          <p:cNvPr id="42" name="Objeto 4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0672437"/>
              </p:ext>
            </p:extLst>
          </p:nvPr>
        </p:nvGraphicFramePr>
        <p:xfrm>
          <a:off x="977900" y="3644900"/>
          <a:ext cx="2917825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10" imgW="1930320" imgH="380880" progId="Equation.3">
                  <p:embed/>
                </p:oleObj>
              </mc:Choice>
              <mc:Fallback>
                <p:oleObj name="Equação" r:id="rId10" imgW="1930320" imgH="3808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977900" y="3644900"/>
                        <a:ext cx="2917825" cy="5762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608949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0524469"/>
              </p:ext>
            </p:extLst>
          </p:nvPr>
        </p:nvGraphicFramePr>
        <p:xfrm>
          <a:off x="1679228" y="1412776"/>
          <a:ext cx="6196201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2" imgW="4203700" imgH="393700" progId="Equation.3">
                  <p:embed/>
                </p:oleObj>
              </mc:Choice>
              <mc:Fallback>
                <p:oleObj name="Equação" r:id="rId2" imgW="4203700" imgH="3937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9228" y="1412776"/>
                        <a:ext cx="6196201" cy="576064"/>
                      </a:xfrm>
                      <a:prstGeom prst="rect">
                        <a:avLst/>
                      </a:prstGeom>
                      <a:solidFill>
                        <a:srgbClr val="00B0F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4389673"/>
              </p:ext>
            </p:extLst>
          </p:nvPr>
        </p:nvGraphicFramePr>
        <p:xfrm>
          <a:off x="2311548" y="2708920"/>
          <a:ext cx="5022997" cy="720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4" imgW="2717800" imgH="393700" progId="Equation.3">
                  <p:embed/>
                </p:oleObj>
              </mc:Choice>
              <mc:Fallback>
                <p:oleObj name="Equação" r:id="rId4" imgW="2717800" imgH="3937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1548" y="2708920"/>
                        <a:ext cx="5022997" cy="720080"/>
                      </a:xfrm>
                      <a:prstGeom prst="rect">
                        <a:avLst/>
                      </a:prstGeom>
                      <a:solidFill>
                        <a:srgbClr val="00B0F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7" name="Obje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2995054"/>
              </p:ext>
            </p:extLst>
          </p:nvPr>
        </p:nvGraphicFramePr>
        <p:xfrm>
          <a:off x="3347864" y="3906634"/>
          <a:ext cx="1138078" cy="648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6" imgW="685800" imgH="393700" progId="Equation.3">
                  <p:embed/>
                </p:oleObj>
              </mc:Choice>
              <mc:Fallback>
                <p:oleObj name="Equação" r:id="rId6" imgW="685800" imgH="3937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7864" y="3906634"/>
                        <a:ext cx="1138078" cy="648072"/>
                      </a:xfrm>
                      <a:prstGeom prst="rect">
                        <a:avLst/>
                      </a:prstGeom>
                      <a:solidFill>
                        <a:srgbClr val="00B0F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9" name="Objeto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8811785"/>
              </p:ext>
            </p:extLst>
          </p:nvPr>
        </p:nvGraphicFramePr>
        <p:xfrm>
          <a:off x="2604134" y="5517232"/>
          <a:ext cx="4763066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8" imgW="3225800" imgH="393700" progId="Equation.3">
                  <p:embed/>
                </p:oleObj>
              </mc:Choice>
              <mc:Fallback>
                <p:oleObj name="Equação" r:id="rId8" imgW="3225800" imgH="3937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04134" y="5517232"/>
                        <a:ext cx="4763066" cy="576064"/>
                      </a:xfrm>
                      <a:prstGeom prst="rect">
                        <a:avLst/>
                      </a:prstGeom>
                      <a:solidFill>
                        <a:srgbClr val="00B0F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CaixaDeTexto 9"/>
          <p:cNvSpPr txBox="1"/>
          <p:nvPr/>
        </p:nvSpPr>
        <p:spPr>
          <a:xfrm>
            <a:off x="107504" y="116632"/>
            <a:ext cx="77382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/>
              <a:t>2) ABORDAGEM DO MODELO DE PERDA DE CARGA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4716016" y="4005064"/>
            <a:ext cx="33634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/>
              <a:t>É A PERDA DE CARGA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2339751" y="764704"/>
            <a:ext cx="52918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u="sng" dirty="0"/>
              <a:t>PELA CONSERVAÇÃO DA ENERGIA:</a:t>
            </a:r>
          </a:p>
        </p:txBody>
      </p:sp>
      <p:sp>
        <p:nvSpPr>
          <p:cNvPr id="13" name="CaixaDeTexto 12"/>
          <p:cNvSpPr txBox="1"/>
          <p:nvPr/>
        </p:nvSpPr>
        <p:spPr>
          <a:xfrm>
            <a:off x="2231362" y="2132856"/>
            <a:ext cx="52760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u="sng" dirty="0"/>
              <a:t>PARA ESCOAMENTO REAL TEMOS:</a:t>
            </a:r>
          </a:p>
        </p:txBody>
      </p:sp>
      <p:sp>
        <p:nvSpPr>
          <p:cNvPr id="14" name="CaixaDeTexto 13"/>
          <p:cNvSpPr txBox="1"/>
          <p:nvPr/>
        </p:nvSpPr>
        <p:spPr>
          <a:xfrm>
            <a:off x="1907703" y="4005064"/>
            <a:ext cx="11576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u="sng" dirty="0"/>
              <a:t>ONDE,</a:t>
            </a:r>
          </a:p>
        </p:txBody>
      </p:sp>
      <p:sp>
        <p:nvSpPr>
          <p:cNvPr id="15" name="CaixaDeTexto 14"/>
          <p:cNvSpPr txBox="1"/>
          <p:nvPr/>
        </p:nvSpPr>
        <p:spPr>
          <a:xfrm>
            <a:off x="2566261" y="4895582"/>
            <a:ext cx="46062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u="sng" dirty="0"/>
              <a:t>EM TERMOS DA VAZÃO, FICA:</a:t>
            </a:r>
          </a:p>
        </p:txBody>
      </p:sp>
      <p:graphicFrame>
        <p:nvGraphicFramePr>
          <p:cNvPr id="16" name="Objeto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0914876"/>
              </p:ext>
            </p:extLst>
          </p:nvPr>
        </p:nvGraphicFramePr>
        <p:xfrm>
          <a:off x="50889" y="6165304"/>
          <a:ext cx="4881151" cy="3437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10" imgW="2705040" imgH="190440" progId="Equation.3">
                  <p:embed/>
                </p:oleObj>
              </mc:Choice>
              <mc:Fallback>
                <p:oleObj name="Equação" r:id="rId10" imgW="2705040" imgH="1904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50889" y="6165304"/>
                        <a:ext cx="4881151" cy="34374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to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3593260"/>
              </p:ext>
            </p:extLst>
          </p:nvPr>
        </p:nvGraphicFramePr>
        <p:xfrm>
          <a:off x="24606" y="6499820"/>
          <a:ext cx="46990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12" imgW="2603160" imgH="190440" progId="Equation.3">
                  <p:embed/>
                </p:oleObj>
              </mc:Choice>
              <mc:Fallback>
                <p:oleObj name="Equação" r:id="rId12" imgW="2603160" imgH="190440" progId="Equation.3">
                  <p:embed/>
                  <p:pic>
                    <p:nvPicPr>
                      <p:cNvPr id="0" name="Objeto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06" y="6499820"/>
                        <a:ext cx="4699000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to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81420"/>
              </p:ext>
            </p:extLst>
          </p:nvPr>
        </p:nvGraphicFramePr>
        <p:xfrm>
          <a:off x="5148064" y="6165304"/>
          <a:ext cx="2154237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14" imgW="1193760" imgH="190440" progId="Equation.3">
                  <p:embed/>
                </p:oleObj>
              </mc:Choice>
              <mc:Fallback>
                <p:oleObj name="Equação" r:id="rId14" imgW="1193760" imgH="190440" progId="Equation.3">
                  <p:embed/>
                  <p:pic>
                    <p:nvPicPr>
                      <p:cNvPr id="0" name="Objeto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8064" y="6165304"/>
                        <a:ext cx="2154237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366862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453546"/>
              </p:ext>
            </p:extLst>
          </p:nvPr>
        </p:nvGraphicFramePr>
        <p:xfrm>
          <a:off x="793273" y="681218"/>
          <a:ext cx="7557453" cy="32934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2" imgW="3784320" imgH="1676160" progId="Equation.3">
                  <p:embed/>
                </p:oleObj>
              </mc:Choice>
              <mc:Fallback>
                <p:oleObj name="Equação" r:id="rId2" imgW="3784320" imgH="167616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3273" y="681218"/>
                        <a:ext cx="7557453" cy="3293454"/>
                      </a:xfrm>
                      <a:prstGeom prst="rect">
                        <a:avLst/>
                      </a:prstGeom>
                      <a:solidFill>
                        <a:srgbClr val="00B0F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Objeto 3"/>
              <p:cNvSpPr txBox="1"/>
              <p:nvPr/>
            </p:nvSpPr>
            <p:spPr bwMode="auto">
              <a:xfrm>
                <a:off x="-14278" y="4579350"/>
                <a:ext cx="9144000" cy="1057596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24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f>
                        <m:fPr>
                          <m:ctrlPr>
                            <a:rPr lang="pt-BR" sz="24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𝜟</m:t>
                          </m:r>
                          <m:r>
                            <a:rPr lang="pt-BR" sz="2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𝒑</m:t>
                          </m:r>
                        </m:num>
                        <m:den>
                          <m:r>
                            <a:rPr lang="pt-BR" sz="24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𝝆</m:t>
                          </m:r>
                          <m:r>
                            <a:rPr lang="pt-BR" sz="24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𝒈</m:t>
                          </m:r>
                        </m:den>
                      </m:f>
                      <m:r>
                        <a:rPr lang="pt-BR" sz="24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pt-BR" sz="2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pt-BR" sz="24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4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𝒌</m:t>
                              </m:r>
                            </m:e>
                            <m:sub>
                              <m:r>
                                <a:rPr lang="pt-BR" sz="24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num>
                        <m:den>
                          <m:r>
                            <a:rPr lang="pt-BR" sz="2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pt-BR" sz="2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𝒈</m:t>
                          </m:r>
                        </m:den>
                      </m:f>
                      <m:r>
                        <a:rPr lang="pt-BR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acc>
                        <m:accPr>
                          <m:chr m:val="̄"/>
                          <m:ctrlPr>
                            <a:rPr lang="pt-BR" sz="2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pt-BR" sz="2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𝑸</m:t>
                          </m:r>
                        </m:e>
                      </m:acc>
                      <m:r>
                        <a:rPr lang="pt-BR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𝒒</m:t>
                      </m:r>
                      <m:r>
                        <a:rPr lang="pt-BR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pt-BR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𝒉</m:t>
                      </m:r>
                      <m:sSub>
                        <m:sSubPr>
                          <m:ctrlPr>
                            <a:rPr lang="pt-BR" sz="2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b>
                          <m:r>
                            <a:rPr lang="pt-BR" sz="2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𝑬𝒏𝒕𝒓𝒂𝒅𝒂</m:t>
                          </m:r>
                        </m:sub>
                      </m:sSub>
                      <m:r>
                        <a:rPr lang="pt-BR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pt-BR" sz="2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𝒌</m:t>
                          </m:r>
                        </m:e>
                        <m:sub>
                          <m:r>
                            <a:rPr lang="pt-BR" sz="2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𝑳</m:t>
                          </m:r>
                        </m:sub>
                      </m:sSub>
                      <m:r>
                        <a:rPr lang="pt-BR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acc>
                        <m:accPr>
                          <m:chr m:val="̄"/>
                          <m:ctrlPr>
                            <a:rPr lang="pt-BR" sz="2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pt-BR" sz="2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𝑸</m:t>
                          </m:r>
                        </m:e>
                      </m:acc>
                      <m:r>
                        <a:rPr lang="pt-BR" sz="24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𝒒</m:t>
                      </m:r>
                      <m:r>
                        <a:rPr lang="pt-BR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=(</m:t>
                      </m:r>
                      <m:f>
                        <m:fPr>
                          <m:ctrlPr>
                            <a:rPr lang="pt-BR" sz="2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𝜟</m:t>
                          </m:r>
                          <m:r>
                            <a:rPr lang="pt-BR" sz="2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𝒑</m:t>
                          </m:r>
                        </m:num>
                        <m:den>
                          <m:r>
                            <a:rPr lang="pt-BR" sz="2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𝝆</m:t>
                          </m:r>
                          <m:r>
                            <a:rPr lang="pt-BR" sz="2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𝒈</m:t>
                          </m:r>
                        </m:den>
                      </m:f>
                      <m:r>
                        <a:rPr lang="pt-BR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pt-BR" sz="2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pt-BR" sz="24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4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𝒌</m:t>
                              </m:r>
                            </m:e>
                            <m:sub>
                              <m:r>
                                <a:rPr lang="pt-BR" sz="24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num>
                        <m:den>
                          <m:r>
                            <a:rPr lang="pt-BR" sz="2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pt-BR" sz="2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𝒈</m:t>
                          </m:r>
                        </m:den>
                      </m:f>
                      <m:r>
                        <a:rPr lang="pt-BR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acc>
                        <m:accPr>
                          <m:chr m:val="̄"/>
                          <m:ctrlPr>
                            <a:rPr lang="pt-BR" sz="2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pt-BR" sz="2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𝑸</m:t>
                          </m:r>
                        </m:e>
                      </m:acc>
                      <m:r>
                        <a:rPr lang="pt-BR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𝒒</m:t>
                      </m:r>
                      <m:r>
                        <a:rPr lang="pt-BR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pt-BR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𝒉</m:t>
                      </m:r>
                      <m:sSub>
                        <m:sSubPr>
                          <m:ctrlPr>
                            <a:rPr lang="pt-BR" sz="2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b>
                          <m:r>
                            <a:rPr lang="pt-BR" sz="2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𝑺𝒂</m:t>
                          </m:r>
                          <m:r>
                            <a:rPr lang="pt-BR" sz="2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í</m:t>
                          </m:r>
                          <m:r>
                            <a:rPr lang="pt-BR" sz="2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𝒅𝒂</m:t>
                          </m:r>
                        </m:sub>
                      </m:sSub>
                    </m:oMath>
                  </m:oMathPara>
                </a14:m>
                <a:endParaRPr lang="pt-BR" sz="2400" b="1" dirty="0"/>
              </a:p>
            </p:txBody>
          </p:sp>
        </mc:Choice>
        <mc:Fallback>
          <p:sp>
            <p:nvSpPr>
              <p:cNvPr id="4" name="Obje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-14278" y="4579350"/>
                <a:ext cx="9144000" cy="1057596"/>
              </a:xfrm>
              <a:prstGeom prst="rect">
                <a:avLst/>
              </a:prstGeom>
              <a:blipFill>
                <a:blip r:embed="rId4"/>
                <a:stretch>
                  <a:fillRect l="-693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Conector reto 5"/>
          <p:cNvCxnSpPr/>
          <p:nvPr/>
        </p:nvCxnSpPr>
        <p:spPr>
          <a:xfrm flipV="1">
            <a:off x="943162" y="2186792"/>
            <a:ext cx="360040" cy="432048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to 6"/>
          <p:cNvCxnSpPr/>
          <p:nvPr/>
        </p:nvCxnSpPr>
        <p:spPr>
          <a:xfrm flipV="1">
            <a:off x="3930752" y="2994356"/>
            <a:ext cx="360040" cy="432048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to 7"/>
          <p:cNvCxnSpPr/>
          <p:nvPr/>
        </p:nvCxnSpPr>
        <p:spPr>
          <a:xfrm flipV="1">
            <a:off x="3831791" y="2186792"/>
            <a:ext cx="360040" cy="432048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to 8"/>
          <p:cNvCxnSpPr/>
          <p:nvPr/>
        </p:nvCxnSpPr>
        <p:spPr>
          <a:xfrm flipV="1">
            <a:off x="1123182" y="2864708"/>
            <a:ext cx="360040" cy="432048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to 9"/>
          <p:cNvCxnSpPr/>
          <p:nvPr/>
        </p:nvCxnSpPr>
        <p:spPr>
          <a:xfrm flipV="1">
            <a:off x="5872488" y="2243742"/>
            <a:ext cx="360040" cy="432048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to 10"/>
          <p:cNvCxnSpPr/>
          <p:nvPr/>
        </p:nvCxnSpPr>
        <p:spPr>
          <a:xfrm flipV="1">
            <a:off x="2375545" y="3001770"/>
            <a:ext cx="360040" cy="432048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aixaDeTexto 4"/>
          <p:cNvSpPr txBox="1"/>
          <p:nvPr/>
        </p:nvSpPr>
        <p:spPr>
          <a:xfrm>
            <a:off x="305170" y="116632"/>
            <a:ext cx="88388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/>
              <a:t>LINEARIZANDO PELO MÉTODO DAS PERTURBAÇÕES, VEM:</a:t>
            </a:r>
          </a:p>
        </p:txBody>
      </p:sp>
      <p:cxnSp>
        <p:nvCxnSpPr>
          <p:cNvPr id="13" name="Conector reto 12"/>
          <p:cNvCxnSpPr/>
          <p:nvPr/>
        </p:nvCxnSpPr>
        <p:spPr>
          <a:xfrm flipV="1">
            <a:off x="2352395" y="2276872"/>
            <a:ext cx="360040" cy="432048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8216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Objeto 2"/>
              <p:cNvSpPr txBox="1"/>
              <p:nvPr/>
            </p:nvSpPr>
            <p:spPr bwMode="auto">
              <a:xfrm>
                <a:off x="676145" y="972630"/>
                <a:ext cx="8136904" cy="944201"/>
              </a:xfrm>
              <a:prstGeom prst="rect">
                <a:avLst/>
              </a:prstGeom>
              <a:solidFill>
                <a:srgbClr val="00B0F0"/>
              </a:solidFill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f>
                        <m:fPr>
                          <m:ctrlPr>
                            <a:rPr lang="pt-BR" sz="2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𝜟</m:t>
                          </m:r>
                          <m:r>
                            <a:rPr lang="pt-BR" sz="2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𝒑</m:t>
                          </m:r>
                        </m:num>
                        <m:den>
                          <m:r>
                            <a:rPr lang="pt-BR" sz="2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𝝆</m:t>
                          </m:r>
                          <m:r>
                            <a:rPr lang="pt-BR" sz="2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𝒈</m:t>
                          </m:r>
                        </m:den>
                      </m:f>
                      <m:r>
                        <a:rPr lang="pt-BR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pt-BR" sz="2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𝒌</m:t>
                          </m:r>
                        </m:e>
                        <m:sub>
                          <m:r>
                            <a:rPr lang="pt-BR" sz="2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𝑬</m:t>
                          </m:r>
                        </m:sub>
                      </m:sSub>
                      <m:r>
                        <a:rPr lang="pt-BR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𝒒</m:t>
                      </m:r>
                      <m:r>
                        <a:rPr lang="pt-BR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pt-BR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𝒉</m:t>
                      </m:r>
                      <m:sSub>
                        <m:sSubPr>
                          <m:ctrlPr>
                            <a:rPr lang="pt-BR" sz="2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b>
                          <m:r>
                            <a:rPr lang="pt-BR" sz="2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𝑬𝒏𝒕𝒓𝒂𝒅𝒂</m:t>
                          </m:r>
                        </m:sub>
                      </m:sSub>
                      <m:r>
                        <a:rPr lang="pt-BR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pt-BR" sz="2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𝑲</m:t>
                          </m:r>
                        </m:e>
                        <m:sub>
                          <m:r>
                            <a:rPr lang="pt-BR" sz="2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𝑳</m:t>
                          </m:r>
                        </m:sub>
                      </m:sSub>
                      <m:r>
                        <a:rPr lang="pt-BR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𝒒</m:t>
                      </m:r>
                      <m:r>
                        <a:rPr lang="pt-BR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=(</m:t>
                      </m:r>
                      <m:f>
                        <m:fPr>
                          <m:ctrlPr>
                            <a:rPr lang="pt-BR" sz="2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𝜟</m:t>
                          </m:r>
                          <m:r>
                            <a:rPr lang="pt-BR" sz="2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𝒑</m:t>
                          </m:r>
                        </m:num>
                        <m:den>
                          <m:r>
                            <a:rPr lang="pt-BR" sz="2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𝝆</m:t>
                          </m:r>
                          <m:r>
                            <a:rPr lang="pt-BR" sz="2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𝒈</m:t>
                          </m:r>
                        </m:den>
                      </m:f>
                      <m:r>
                        <a:rPr lang="pt-BR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pt-BR" sz="2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𝒌</m:t>
                          </m:r>
                        </m:e>
                        <m:sub>
                          <m:r>
                            <a:rPr lang="pt-BR" sz="2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𝑺</m:t>
                          </m:r>
                        </m:sub>
                      </m:sSub>
                      <m:r>
                        <a:rPr lang="pt-BR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𝒒</m:t>
                      </m:r>
                      <m:r>
                        <a:rPr lang="pt-BR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pt-BR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𝒉</m:t>
                      </m:r>
                      <m:sSub>
                        <m:sSubPr>
                          <m:ctrlPr>
                            <a:rPr lang="pt-BR" sz="2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b>
                          <m:r>
                            <a:rPr lang="pt-BR" sz="2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𝑺𝒂</m:t>
                          </m:r>
                          <m:r>
                            <a:rPr lang="pt-BR" sz="2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í</m:t>
                          </m:r>
                          <m:r>
                            <a:rPr lang="pt-BR" sz="2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𝒅𝒂</m:t>
                          </m:r>
                        </m:sub>
                      </m:sSub>
                    </m:oMath>
                  </m:oMathPara>
                </a14:m>
                <a:endParaRPr lang="pt-BR" sz="2400" b="1" dirty="0"/>
              </a:p>
            </p:txBody>
          </p:sp>
        </mc:Choice>
        <mc:Fallback xmlns="">
          <p:sp>
            <p:nvSpPr>
              <p:cNvPr id="3" name="Objeto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76145" y="972630"/>
                <a:ext cx="8136904" cy="94420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6450583"/>
              </p:ext>
            </p:extLst>
          </p:nvPr>
        </p:nvGraphicFramePr>
        <p:xfrm>
          <a:off x="3995936" y="1916832"/>
          <a:ext cx="1805161" cy="18939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4" imgW="914400" imgH="952500" progId="Equation.3">
                  <p:embed/>
                </p:oleObj>
              </mc:Choice>
              <mc:Fallback>
                <p:oleObj name="Equação" r:id="rId4" imgW="914400" imgH="9525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5936" y="1916832"/>
                        <a:ext cx="1805161" cy="1893939"/>
                      </a:xfrm>
                      <a:prstGeom prst="rect">
                        <a:avLst/>
                      </a:prstGeom>
                      <a:solidFill>
                        <a:srgbClr val="00B0F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8" name="CaixaDeTexto 7"/>
          <p:cNvSpPr txBox="1"/>
          <p:nvPr/>
        </p:nvSpPr>
        <p:spPr>
          <a:xfrm>
            <a:off x="971600" y="332656"/>
            <a:ext cx="19306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/>
              <a:t>PORTANTO: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2371197" y="2447310"/>
            <a:ext cx="11641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u="sng" dirty="0"/>
              <a:t>ONDE: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aixaDeTexto 10">
                <a:extLst>
                  <a:ext uri="{FF2B5EF4-FFF2-40B4-BE49-F238E27FC236}">
                    <a16:creationId xmlns:a16="http://schemas.microsoft.com/office/drawing/2014/main" id="{D15A2A58-835F-4B1E-8D49-E985454160AE}"/>
                  </a:ext>
                </a:extLst>
              </p:cNvPr>
              <p:cNvSpPr txBox="1"/>
              <p:nvPr/>
            </p:nvSpPr>
            <p:spPr>
              <a:xfrm>
                <a:off x="1972289" y="4184803"/>
                <a:ext cx="5544616" cy="660502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18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f>
                        <m:fPr>
                          <m:ctrlPr>
                            <a:rPr lang="pt-BR" sz="18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18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𝜟</m:t>
                          </m:r>
                          <m:r>
                            <a:rPr lang="pt-BR" sz="18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𝒑</m:t>
                          </m:r>
                        </m:num>
                        <m:den>
                          <m:r>
                            <a:rPr lang="pt-BR" sz="18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𝝆</m:t>
                          </m:r>
                          <m:r>
                            <a:rPr lang="pt-BR" sz="18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𝒈</m:t>
                          </m:r>
                        </m:den>
                      </m:f>
                      <m:r>
                        <a:rPr lang="pt-BR" sz="18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pt-BR" sz="18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18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𝒌</m:t>
                          </m:r>
                        </m:e>
                        <m:sub>
                          <m:r>
                            <a:rPr lang="pt-BR" sz="18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𝑬</m:t>
                          </m:r>
                        </m:sub>
                      </m:sSub>
                      <m:r>
                        <a:rPr lang="pt-BR" sz="18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𝒒</m:t>
                      </m:r>
                      <m:r>
                        <a:rPr lang="pt-BR" sz="18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pt-BR" sz="18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𝒉</m:t>
                      </m:r>
                      <m:sSub>
                        <m:sSubPr>
                          <m:ctrlPr>
                            <a:rPr lang="pt-BR" sz="18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18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b>
                          <m:r>
                            <a:rPr lang="pt-BR" sz="18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𝑬𝒏𝒕𝒓𝒂𝒅𝒂</m:t>
                          </m:r>
                        </m:sub>
                      </m:sSub>
                      <m:r>
                        <a:rPr lang="pt-BR" sz="18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pt-BR" sz="18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18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𝑲</m:t>
                          </m:r>
                        </m:e>
                        <m:sub>
                          <m:r>
                            <a:rPr lang="pt-BR" sz="18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𝑳</m:t>
                          </m:r>
                        </m:sub>
                      </m:sSub>
                      <m:r>
                        <a:rPr lang="pt-BR" sz="18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𝒒</m:t>
                      </m:r>
                      <m:r>
                        <a:rPr lang="pt-BR" sz="18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=(</m:t>
                      </m:r>
                      <m:f>
                        <m:fPr>
                          <m:ctrlPr>
                            <a:rPr lang="pt-BR" sz="18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18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𝜟</m:t>
                          </m:r>
                          <m:r>
                            <a:rPr lang="pt-BR" sz="18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𝒑</m:t>
                          </m:r>
                        </m:num>
                        <m:den>
                          <m:r>
                            <a:rPr lang="pt-BR" sz="18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𝝆</m:t>
                          </m:r>
                          <m:r>
                            <a:rPr lang="pt-BR" sz="18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𝒈</m:t>
                          </m:r>
                        </m:den>
                      </m:f>
                      <m:r>
                        <a:rPr lang="pt-BR" sz="18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pt-BR" sz="18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18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𝒌</m:t>
                          </m:r>
                        </m:e>
                        <m:sub>
                          <m:r>
                            <a:rPr lang="pt-BR" sz="18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𝑺</m:t>
                          </m:r>
                        </m:sub>
                      </m:sSub>
                      <m:r>
                        <a:rPr lang="pt-BR" sz="18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𝒒</m:t>
                      </m:r>
                      <m:r>
                        <a:rPr lang="pt-BR" sz="18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pt-BR" sz="18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𝒉</m:t>
                      </m:r>
                      <m:sSub>
                        <m:sSubPr>
                          <m:ctrlPr>
                            <a:rPr lang="pt-BR" sz="18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18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b>
                          <m:r>
                            <a:rPr lang="pt-BR" sz="18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𝑺𝒂</m:t>
                          </m:r>
                          <m:r>
                            <a:rPr lang="pt-BR" sz="18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í</m:t>
                          </m:r>
                          <m:r>
                            <a:rPr lang="pt-BR" sz="18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𝒅𝒂</m:t>
                          </m:r>
                        </m:sub>
                      </m:sSub>
                    </m:oMath>
                  </m:oMathPara>
                </a14:m>
                <a:endParaRPr lang="pt-BR" sz="1800" b="1" dirty="0"/>
              </a:p>
            </p:txBody>
          </p:sp>
        </mc:Choice>
        <mc:Fallback xmlns="">
          <p:sp>
            <p:nvSpPr>
              <p:cNvPr id="11" name="CaixaDeTexto 10">
                <a:extLst>
                  <a:ext uri="{FF2B5EF4-FFF2-40B4-BE49-F238E27FC236}">
                    <a16:creationId xmlns:a16="http://schemas.microsoft.com/office/drawing/2014/main" id="{D15A2A58-835F-4B1E-8D49-E985454160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2289" y="4184803"/>
                <a:ext cx="5544616" cy="66050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786072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Caixa de texto 29"/>
          <p:cNvSpPr txBox="1"/>
          <p:nvPr/>
        </p:nvSpPr>
        <p:spPr>
          <a:xfrm>
            <a:off x="1510954" y="2180711"/>
            <a:ext cx="476250" cy="342900"/>
          </a:xfrm>
          <a:prstGeom prst="rect">
            <a:avLst/>
          </a:prstGeom>
          <a:solidFill>
            <a:sysClr val="window" lastClr="FFFFFF"/>
          </a:solidFill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t-BR" sz="2000" b="1" dirty="0">
                <a:effectLst/>
                <a:latin typeface="Calibri"/>
                <a:ea typeface="Calibri"/>
                <a:cs typeface="Times New Roman"/>
              </a:rPr>
              <a:t>Q</a:t>
            </a:r>
            <a:r>
              <a:rPr lang="pt-BR" sz="2000" b="1" baseline="-25000" dirty="0">
                <a:effectLst/>
                <a:latin typeface="Calibri"/>
                <a:ea typeface="Calibri"/>
                <a:cs typeface="Times New Roman"/>
              </a:rPr>
              <a:t>i</a:t>
            </a:r>
            <a:r>
              <a:rPr lang="pt-BR" sz="2000" baseline="-25000" dirty="0">
                <a:effectLst/>
                <a:latin typeface="Calibri"/>
                <a:ea typeface="Calibri"/>
                <a:cs typeface="Times New Roman"/>
              </a:rPr>
              <a:t>n</a:t>
            </a:r>
            <a:endParaRPr lang="pt-BR" sz="2000" dirty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t-BR" sz="1400" b="1" baseline="-25000" dirty="0">
                <a:effectLst/>
                <a:latin typeface="Calibri"/>
                <a:ea typeface="Calibri"/>
                <a:cs typeface="Times New Roman"/>
              </a:rPr>
              <a:t> </a:t>
            </a:r>
            <a:endParaRPr lang="pt-BR" sz="1100" dirty="0">
              <a:effectLst/>
              <a:latin typeface="Calibri"/>
              <a:ea typeface="Calibri"/>
              <a:cs typeface="Times New Roman"/>
            </a:endParaRPr>
          </a:p>
        </p:txBody>
      </p:sp>
      <p:cxnSp>
        <p:nvCxnSpPr>
          <p:cNvPr id="33" name="Conector reto 32"/>
          <p:cNvCxnSpPr/>
          <p:nvPr/>
        </p:nvCxnSpPr>
        <p:spPr>
          <a:xfrm>
            <a:off x="1237415" y="3826217"/>
            <a:ext cx="1038225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ector reto 36"/>
          <p:cNvCxnSpPr/>
          <p:nvPr/>
        </p:nvCxnSpPr>
        <p:spPr>
          <a:xfrm flipV="1">
            <a:off x="887272" y="2346985"/>
            <a:ext cx="285750" cy="199390"/>
          </a:xfrm>
          <a:prstGeom prst="line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56" name="Arco 55"/>
          <p:cNvSpPr/>
          <p:nvPr/>
        </p:nvSpPr>
        <p:spPr>
          <a:xfrm>
            <a:off x="817681" y="2573972"/>
            <a:ext cx="733425" cy="219075"/>
          </a:xfrm>
          <a:prstGeom prst="arc">
            <a:avLst/>
          </a:prstGeom>
          <a:noFill/>
          <a:ln w="2857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pt-BR"/>
          </a:p>
        </p:txBody>
      </p:sp>
      <p:sp>
        <p:nvSpPr>
          <p:cNvPr id="31" name="Rectangle 5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57" name="Rectangle 57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pt-B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" name="Agrupar 3">
            <a:extLst>
              <a:ext uri="{FF2B5EF4-FFF2-40B4-BE49-F238E27FC236}">
                <a16:creationId xmlns:a16="http://schemas.microsoft.com/office/drawing/2014/main" id="{2728BBEE-C158-4EBA-9949-3B9A95C16F0B}"/>
              </a:ext>
            </a:extLst>
          </p:cNvPr>
          <p:cNvGrpSpPr/>
          <p:nvPr/>
        </p:nvGrpSpPr>
        <p:grpSpPr>
          <a:xfrm>
            <a:off x="551615" y="2217762"/>
            <a:ext cx="3571875" cy="1609725"/>
            <a:chOff x="1015365" y="1555750"/>
            <a:chExt cx="3571875" cy="1609725"/>
          </a:xfrm>
        </p:grpSpPr>
        <p:sp>
          <p:nvSpPr>
            <p:cNvPr id="34" name="Seta para a direita 33"/>
            <p:cNvSpPr/>
            <p:nvPr/>
          </p:nvSpPr>
          <p:spPr>
            <a:xfrm>
              <a:off x="4082415" y="2965450"/>
              <a:ext cx="504825" cy="149225"/>
            </a:xfrm>
            <a:prstGeom prst="rightArrow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pt-BR"/>
            </a:p>
          </p:txBody>
        </p:sp>
        <p:sp>
          <p:nvSpPr>
            <p:cNvPr id="35" name="Forma livre 34"/>
            <p:cNvSpPr/>
            <p:nvPr/>
          </p:nvSpPr>
          <p:spPr>
            <a:xfrm>
              <a:off x="1691640" y="2174875"/>
              <a:ext cx="1038225" cy="31750"/>
            </a:xfrm>
            <a:custGeom>
              <a:avLst/>
              <a:gdLst>
                <a:gd name="connsiteX0" fmla="*/ 0 w 1038225"/>
                <a:gd name="connsiteY0" fmla="*/ 12377 h 31963"/>
                <a:gd name="connsiteX1" fmla="*/ 381000 w 1038225"/>
                <a:gd name="connsiteY1" fmla="*/ 12377 h 31963"/>
                <a:gd name="connsiteX2" fmla="*/ 419100 w 1038225"/>
                <a:gd name="connsiteY2" fmla="*/ 21902 h 31963"/>
                <a:gd name="connsiteX3" fmla="*/ 1038225 w 1038225"/>
                <a:gd name="connsiteY3" fmla="*/ 31427 h 319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38225" h="31963">
                  <a:moveTo>
                    <a:pt x="0" y="12377"/>
                  </a:moveTo>
                  <a:cubicBezTo>
                    <a:pt x="173012" y="-4924"/>
                    <a:pt x="114339" y="-3309"/>
                    <a:pt x="381000" y="12377"/>
                  </a:cubicBezTo>
                  <a:cubicBezTo>
                    <a:pt x="394068" y="13146"/>
                    <a:pt x="406033" y="21110"/>
                    <a:pt x="419100" y="21902"/>
                  </a:cubicBezTo>
                  <a:cubicBezTo>
                    <a:pt x="641257" y="35366"/>
                    <a:pt x="811996" y="31427"/>
                    <a:pt x="1038225" y="31427"/>
                  </a:cubicBezTo>
                </a:path>
              </a:pathLst>
            </a:custGeom>
            <a:noFill/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pt-BR"/>
            </a:p>
          </p:txBody>
        </p:sp>
        <p:sp>
          <p:nvSpPr>
            <p:cNvPr id="36" name="Arco 35"/>
            <p:cNvSpPr/>
            <p:nvPr/>
          </p:nvSpPr>
          <p:spPr>
            <a:xfrm>
              <a:off x="1234440" y="1679575"/>
              <a:ext cx="733425" cy="219075"/>
            </a:xfrm>
            <a:prstGeom prst="arc">
              <a:avLst/>
            </a:prstGeom>
            <a:noFill/>
            <a:ln w="28575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pt-BR"/>
            </a:p>
          </p:txBody>
        </p:sp>
        <p:cxnSp>
          <p:nvCxnSpPr>
            <p:cNvPr id="38" name="Conector reto 37"/>
            <p:cNvCxnSpPr/>
            <p:nvPr/>
          </p:nvCxnSpPr>
          <p:spPr>
            <a:xfrm>
              <a:off x="1358265" y="1679575"/>
              <a:ext cx="266700" cy="190500"/>
            </a:xfrm>
            <a:prstGeom prst="line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  <p:grpSp>
          <p:nvGrpSpPr>
            <p:cNvPr id="39" name="Grupo 38"/>
            <p:cNvGrpSpPr/>
            <p:nvPr/>
          </p:nvGrpSpPr>
          <p:grpSpPr>
            <a:xfrm>
              <a:off x="1396365" y="1555750"/>
              <a:ext cx="219075" cy="190500"/>
              <a:chOff x="0" y="0"/>
              <a:chExt cx="219075" cy="190500"/>
            </a:xfrm>
          </p:grpSpPr>
          <p:cxnSp>
            <p:nvCxnSpPr>
              <p:cNvPr id="40" name="Conector reto 39"/>
              <p:cNvCxnSpPr/>
              <p:nvPr/>
            </p:nvCxnSpPr>
            <p:spPr>
              <a:xfrm flipV="1">
                <a:off x="95250" y="0"/>
                <a:ext cx="9525" cy="190500"/>
              </a:xfrm>
              <a:prstGeom prst="line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</p:cxnSp>
          <p:cxnSp>
            <p:nvCxnSpPr>
              <p:cNvPr id="41" name="Conector reto 40"/>
              <p:cNvCxnSpPr/>
              <p:nvPr/>
            </p:nvCxnSpPr>
            <p:spPr>
              <a:xfrm>
                <a:off x="0" y="0"/>
                <a:ext cx="219075" cy="0"/>
              </a:xfrm>
              <a:prstGeom prst="line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</p:cxnSp>
        </p:grpSp>
        <p:cxnSp>
          <p:nvCxnSpPr>
            <p:cNvPr id="42" name="Conector reto 41"/>
            <p:cNvCxnSpPr/>
            <p:nvPr/>
          </p:nvCxnSpPr>
          <p:spPr>
            <a:xfrm>
              <a:off x="1015365" y="1679575"/>
              <a:ext cx="333375" cy="0"/>
            </a:xfrm>
            <a:prstGeom prst="line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  <p:cxnSp>
          <p:nvCxnSpPr>
            <p:cNvPr id="43" name="Conector de seta reta 42"/>
            <p:cNvCxnSpPr/>
            <p:nvPr/>
          </p:nvCxnSpPr>
          <p:spPr>
            <a:xfrm flipV="1">
              <a:off x="2110740" y="2203450"/>
              <a:ext cx="0" cy="911225"/>
            </a:xfrm>
            <a:prstGeom prst="straightConnector1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  <a:headEnd type="triangle"/>
              <a:tailEnd type="triangle"/>
            </a:ln>
            <a:effectLst/>
          </p:spPr>
        </p:cxnSp>
        <p:grpSp>
          <p:nvGrpSpPr>
            <p:cNvPr id="44" name="Grupo 43"/>
            <p:cNvGrpSpPr/>
            <p:nvPr/>
          </p:nvGrpSpPr>
          <p:grpSpPr>
            <a:xfrm>
              <a:off x="2729865" y="2764790"/>
              <a:ext cx="1419225" cy="400050"/>
              <a:chOff x="0" y="0"/>
              <a:chExt cx="1419225" cy="400050"/>
            </a:xfrm>
          </p:grpSpPr>
          <p:cxnSp>
            <p:nvCxnSpPr>
              <p:cNvPr id="45" name="Conector reto 44"/>
              <p:cNvCxnSpPr/>
              <p:nvPr/>
            </p:nvCxnSpPr>
            <p:spPr>
              <a:xfrm flipV="1">
                <a:off x="0" y="190500"/>
                <a:ext cx="1419225" cy="9525"/>
              </a:xfrm>
              <a:prstGeom prst="line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</p:cxnSp>
          <p:cxnSp>
            <p:nvCxnSpPr>
              <p:cNvPr id="46" name="Conector reto 45"/>
              <p:cNvCxnSpPr/>
              <p:nvPr/>
            </p:nvCxnSpPr>
            <p:spPr>
              <a:xfrm flipV="1">
                <a:off x="0" y="390525"/>
                <a:ext cx="1419225" cy="9525"/>
              </a:xfrm>
              <a:prstGeom prst="line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</p:cxnSp>
          <p:cxnSp>
            <p:nvCxnSpPr>
              <p:cNvPr id="47" name="Conector reto 46"/>
              <p:cNvCxnSpPr/>
              <p:nvPr/>
            </p:nvCxnSpPr>
            <p:spPr>
              <a:xfrm>
                <a:off x="647700" y="200025"/>
                <a:ext cx="266700" cy="190500"/>
              </a:xfrm>
              <a:prstGeom prst="line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</p:cxnSp>
          <p:cxnSp>
            <p:nvCxnSpPr>
              <p:cNvPr id="48" name="Conector reto 47"/>
              <p:cNvCxnSpPr/>
              <p:nvPr/>
            </p:nvCxnSpPr>
            <p:spPr>
              <a:xfrm flipV="1">
                <a:off x="590550" y="200025"/>
                <a:ext cx="285750" cy="199390"/>
              </a:xfrm>
              <a:prstGeom prst="line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</p:cxnSp>
          <p:grpSp>
            <p:nvGrpSpPr>
              <p:cNvPr id="49" name="Grupo 48"/>
              <p:cNvGrpSpPr/>
              <p:nvPr/>
            </p:nvGrpSpPr>
            <p:grpSpPr>
              <a:xfrm>
                <a:off x="676275" y="0"/>
                <a:ext cx="219075" cy="190500"/>
                <a:chOff x="0" y="0"/>
                <a:chExt cx="219075" cy="190500"/>
              </a:xfrm>
            </p:grpSpPr>
            <p:cxnSp>
              <p:nvCxnSpPr>
                <p:cNvPr id="50" name="Conector reto 49"/>
                <p:cNvCxnSpPr/>
                <p:nvPr/>
              </p:nvCxnSpPr>
              <p:spPr>
                <a:xfrm flipV="1">
                  <a:off x="95250" y="0"/>
                  <a:ext cx="9525" cy="190500"/>
                </a:xfrm>
                <a:prstGeom prst="line">
                  <a:avLst/>
                </a:prstGeom>
                <a:noFill/>
                <a:ln w="25400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</p:cxnSp>
            <p:cxnSp>
              <p:nvCxnSpPr>
                <p:cNvPr id="51" name="Conector reto 50"/>
                <p:cNvCxnSpPr/>
                <p:nvPr/>
              </p:nvCxnSpPr>
              <p:spPr>
                <a:xfrm>
                  <a:off x="0" y="0"/>
                  <a:ext cx="219075" cy="0"/>
                </a:xfrm>
                <a:prstGeom prst="line">
                  <a:avLst/>
                </a:prstGeom>
                <a:noFill/>
                <a:ln w="25400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</p:cxnSp>
          </p:grpSp>
        </p:grpSp>
        <p:cxnSp>
          <p:nvCxnSpPr>
            <p:cNvPr id="52" name="Conector reto 51"/>
            <p:cNvCxnSpPr/>
            <p:nvPr/>
          </p:nvCxnSpPr>
          <p:spPr>
            <a:xfrm>
              <a:off x="1672590" y="2012950"/>
              <a:ext cx="19050" cy="1152525"/>
            </a:xfrm>
            <a:prstGeom prst="line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  <p:cxnSp>
          <p:nvCxnSpPr>
            <p:cNvPr id="53" name="Conector reto 52"/>
            <p:cNvCxnSpPr/>
            <p:nvPr/>
          </p:nvCxnSpPr>
          <p:spPr>
            <a:xfrm>
              <a:off x="2729865" y="2012950"/>
              <a:ext cx="9525" cy="952500"/>
            </a:xfrm>
            <a:prstGeom prst="line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  <p:sp>
          <p:nvSpPr>
            <p:cNvPr id="54" name="Seta dobrada 53"/>
            <p:cNvSpPr/>
            <p:nvPr/>
          </p:nvSpPr>
          <p:spPr>
            <a:xfrm rot="5400000">
              <a:off x="1843723" y="1879282"/>
              <a:ext cx="323850" cy="219075"/>
            </a:xfrm>
            <a:prstGeom prst="bentArrow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pt-BR"/>
            </a:p>
          </p:txBody>
        </p:sp>
        <p:cxnSp>
          <p:nvCxnSpPr>
            <p:cNvPr id="55" name="Conector reto 54"/>
            <p:cNvCxnSpPr/>
            <p:nvPr/>
          </p:nvCxnSpPr>
          <p:spPr>
            <a:xfrm>
              <a:off x="1082040" y="1879600"/>
              <a:ext cx="266700" cy="0"/>
            </a:xfrm>
            <a:prstGeom prst="line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  <p:sp>
          <p:nvSpPr>
            <p:cNvPr id="59" name="CaixaDeTexto 58"/>
            <p:cNvSpPr txBox="1"/>
            <p:nvPr/>
          </p:nvSpPr>
          <p:spPr>
            <a:xfrm>
              <a:off x="2151675" y="2580124"/>
              <a:ext cx="3305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/>
                <a:t>H</a:t>
              </a:r>
            </a:p>
          </p:txBody>
        </p:sp>
        <p:sp>
          <p:nvSpPr>
            <p:cNvPr id="60" name="CaixaDeTexto 59"/>
            <p:cNvSpPr txBox="1"/>
            <p:nvPr/>
          </p:nvSpPr>
          <p:spPr>
            <a:xfrm>
              <a:off x="4211960" y="2659062"/>
              <a:ext cx="3433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/>
                <a:t>Q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1" name="Objeto 60"/>
              <p:cNvSpPr txBox="1"/>
              <p:nvPr/>
            </p:nvSpPr>
            <p:spPr bwMode="auto">
              <a:xfrm>
                <a:off x="1015365" y="70866"/>
                <a:ext cx="6904169" cy="731129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20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f>
                        <m:fPr>
                          <m:ctrlPr>
                            <a:rPr lang="pt-BR" sz="20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0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𝜟</m:t>
                          </m:r>
                          <m:r>
                            <a:rPr lang="pt-BR" sz="20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𝒑</m:t>
                          </m:r>
                        </m:num>
                        <m:den>
                          <m:r>
                            <a:rPr lang="pt-BR" sz="20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𝝆</m:t>
                          </m:r>
                          <m:r>
                            <a:rPr lang="pt-BR" sz="20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𝒈</m:t>
                          </m:r>
                        </m:den>
                      </m:f>
                      <m:r>
                        <a:rPr lang="pt-BR" sz="20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pt-BR" sz="20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0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𝒌</m:t>
                          </m:r>
                        </m:e>
                        <m:sub>
                          <m:r>
                            <a:rPr lang="pt-BR" sz="20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𝑬</m:t>
                          </m:r>
                        </m:sub>
                      </m:sSub>
                      <m:r>
                        <a:rPr lang="pt-BR" sz="20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𝒒</m:t>
                      </m:r>
                      <m:r>
                        <a:rPr lang="pt-BR" sz="20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pt-BR" sz="20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𝒉</m:t>
                      </m:r>
                      <m:sSub>
                        <m:sSubPr>
                          <m:ctrlPr>
                            <a:rPr lang="pt-BR" sz="20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0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b>
                          <m:r>
                            <a:rPr lang="pt-BR" sz="20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𝑬𝒏𝒕𝒓𝒂𝒅𝒂</m:t>
                          </m:r>
                        </m:sub>
                      </m:sSub>
                      <m:r>
                        <a:rPr lang="pt-BR" sz="20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pt-BR" sz="20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0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𝑲</m:t>
                          </m:r>
                        </m:e>
                        <m:sub>
                          <m:r>
                            <a:rPr lang="pt-BR" sz="20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𝑳</m:t>
                          </m:r>
                        </m:sub>
                      </m:sSub>
                      <m:r>
                        <a:rPr lang="pt-BR" sz="20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𝒒</m:t>
                      </m:r>
                      <m:r>
                        <a:rPr lang="pt-BR" sz="20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=(</m:t>
                      </m:r>
                      <m:f>
                        <m:fPr>
                          <m:ctrlPr>
                            <a:rPr lang="pt-BR" sz="20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0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𝜟</m:t>
                          </m:r>
                          <m:r>
                            <a:rPr lang="pt-BR" sz="20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𝒑</m:t>
                          </m:r>
                        </m:num>
                        <m:den>
                          <m:r>
                            <a:rPr lang="pt-BR" sz="20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𝝆</m:t>
                          </m:r>
                          <m:r>
                            <a:rPr lang="pt-BR" sz="20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𝒈</m:t>
                          </m:r>
                        </m:den>
                      </m:f>
                      <m:r>
                        <a:rPr lang="pt-BR" sz="20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pt-BR" sz="20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0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𝒌</m:t>
                          </m:r>
                        </m:e>
                        <m:sub>
                          <m:r>
                            <a:rPr lang="pt-BR" sz="20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𝑺</m:t>
                          </m:r>
                        </m:sub>
                      </m:sSub>
                      <m:r>
                        <a:rPr lang="pt-BR" sz="20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𝒒</m:t>
                      </m:r>
                      <m:r>
                        <a:rPr lang="pt-BR" sz="20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pt-BR" sz="20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𝒉</m:t>
                      </m:r>
                      <m:sSub>
                        <m:sSubPr>
                          <m:ctrlPr>
                            <a:rPr lang="pt-BR" sz="20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0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b>
                          <m:r>
                            <a:rPr lang="pt-BR" sz="20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𝑺𝒂</m:t>
                          </m:r>
                          <m:r>
                            <a:rPr lang="pt-BR" sz="20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í</m:t>
                          </m:r>
                          <m:r>
                            <a:rPr lang="pt-BR" sz="20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𝒅𝒂</m:t>
                          </m:r>
                        </m:sub>
                      </m:sSub>
                    </m:oMath>
                  </m:oMathPara>
                </a14:m>
                <a:endParaRPr lang="pt-BR" sz="2000" b="1" dirty="0"/>
              </a:p>
            </p:txBody>
          </p:sp>
        </mc:Choice>
        <mc:Fallback xmlns="">
          <p:sp>
            <p:nvSpPr>
              <p:cNvPr id="61" name="Objeto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015365" y="70866"/>
                <a:ext cx="6904169" cy="73112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2" name="Rectangle 6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63" name="Objeto 6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8962171"/>
              </p:ext>
            </p:extLst>
          </p:nvPr>
        </p:nvGraphicFramePr>
        <p:xfrm>
          <a:off x="2354105" y="1229470"/>
          <a:ext cx="3715709" cy="4215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4" imgW="1676400" imgH="190500" progId="Equation.3">
                  <p:embed/>
                </p:oleObj>
              </mc:Choice>
              <mc:Fallback>
                <p:oleObj name="Equação" r:id="rId4" imgW="1676400" imgH="190500" progId="Equation.3">
                  <p:embed/>
                  <p:pic>
                    <p:nvPicPr>
                      <p:cNvPr id="0" name="Object 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4105" y="1229470"/>
                        <a:ext cx="3715709" cy="421530"/>
                      </a:xfrm>
                      <a:prstGeom prst="rect">
                        <a:avLst/>
                      </a:prstGeom>
                      <a:solidFill>
                        <a:srgbClr val="00B0F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4" name="Rectangle 6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6146" name="Rectangle 6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6147" name="Objeto 614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279692"/>
              </p:ext>
            </p:extLst>
          </p:nvPr>
        </p:nvGraphicFramePr>
        <p:xfrm>
          <a:off x="6128858" y="2163222"/>
          <a:ext cx="1368152" cy="7377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6" imgW="723586" imgH="393529" progId="Equation.3">
                  <p:embed/>
                </p:oleObj>
              </mc:Choice>
              <mc:Fallback>
                <p:oleObj name="Equação" r:id="rId6" imgW="723586" imgH="393529" progId="Equation.3">
                  <p:embed/>
                  <p:pic>
                    <p:nvPicPr>
                      <p:cNvPr id="0" name="Object 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28858" y="2163222"/>
                        <a:ext cx="1368152" cy="737729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8" name="Rectangle 7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6149" name="Objeto 614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1020211"/>
              </p:ext>
            </p:extLst>
          </p:nvPr>
        </p:nvGraphicFramePr>
        <p:xfrm>
          <a:off x="6259965" y="1607965"/>
          <a:ext cx="1152128" cy="4956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8" imgW="418918" imgH="177723" progId="Equation.3">
                  <p:embed/>
                </p:oleObj>
              </mc:Choice>
              <mc:Fallback>
                <p:oleObj name="Equação" r:id="rId8" imgW="418918" imgH="177723" progId="Equation.3">
                  <p:embed/>
                  <p:pic>
                    <p:nvPicPr>
                      <p:cNvPr id="0" name="Object 7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59965" y="1607965"/>
                        <a:ext cx="1152128" cy="495683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6155" name="Objeto 6154"/>
              <p:cNvSpPr txBox="1"/>
              <p:nvPr/>
            </p:nvSpPr>
            <p:spPr bwMode="auto">
              <a:xfrm>
                <a:off x="5262563" y="5597525"/>
                <a:ext cx="2328713" cy="501650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28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8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pt-BR" sz="28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𝒊𝒏</m:t>
                          </m:r>
                        </m:sub>
                      </m:sSub>
                      <m:r>
                        <a:rPr lang="pt-BR" sz="28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pt-BR" sz="28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𝒒</m:t>
                      </m:r>
                      <m:r>
                        <a:rPr lang="pt-BR" sz="28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sz="28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𝑪</m:t>
                      </m:r>
                      <m:acc>
                        <m:accPr>
                          <m:chr m:val="̇"/>
                          <m:ctrlPr>
                            <a:rPr lang="pt-BR" sz="28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pt-BR" sz="28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𝒉</m:t>
                          </m:r>
                        </m:e>
                      </m:acc>
                    </m:oMath>
                  </m:oMathPara>
                </a14:m>
                <a:endParaRPr lang="pt-BR" sz="2800" b="1" dirty="0"/>
              </a:p>
            </p:txBody>
          </p:sp>
        </mc:Choice>
        <mc:Fallback xmlns="">
          <p:sp>
            <p:nvSpPr>
              <p:cNvPr id="6155" name="Objeto 61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262563" y="5597525"/>
                <a:ext cx="2328713" cy="50165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eta para a direita 4"/>
          <p:cNvSpPr/>
          <p:nvPr/>
        </p:nvSpPr>
        <p:spPr>
          <a:xfrm>
            <a:off x="4932040" y="2078474"/>
            <a:ext cx="792088" cy="60641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aixaDeTexto 6"/>
          <p:cNvSpPr txBox="1"/>
          <p:nvPr/>
        </p:nvSpPr>
        <p:spPr>
          <a:xfrm>
            <a:off x="7740351" y="1764905"/>
            <a:ext cx="358366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pt-BR" b="1" dirty="0"/>
              <a:t>1</a:t>
            </a:r>
          </a:p>
        </p:txBody>
      </p:sp>
      <p:sp>
        <p:nvSpPr>
          <p:cNvPr id="64" name="CaixaDeTexto 63"/>
          <p:cNvSpPr txBox="1"/>
          <p:nvPr/>
        </p:nvSpPr>
        <p:spPr>
          <a:xfrm>
            <a:off x="7880240" y="5663600"/>
            <a:ext cx="358366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pt-BR" b="1" dirty="0"/>
              <a:t>2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4321868" y="3251224"/>
            <a:ext cx="4893071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800" b="1" dirty="0"/>
              <a:t>Desprezamos a influência de</a:t>
            </a:r>
          </a:p>
          <a:p>
            <a:r>
              <a:rPr lang="pt-BR" sz="2800" b="1" dirty="0"/>
              <a:t>      </a:t>
            </a:r>
            <a:r>
              <a:rPr lang="pt-BR" sz="2800" b="1" dirty="0" err="1"/>
              <a:t>qin</a:t>
            </a:r>
            <a:r>
              <a:rPr lang="pt-BR" sz="2800" b="1" dirty="0"/>
              <a:t>  em 1); (eq. de energia)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sz="2800" b="1" dirty="0"/>
              <a:t> Consideramos sua influência</a:t>
            </a:r>
          </a:p>
          <a:p>
            <a:r>
              <a:rPr lang="pt-BR" sz="2800" b="1" dirty="0"/>
              <a:t>em 2) (cond. de continuidade)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sz="2800" b="1" dirty="0" err="1"/>
              <a:t>qin</a:t>
            </a:r>
            <a:r>
              <a:rPr lang="pt-BR" sz="2800" b="1" dirty="0"/>
              <a:t> é a entrada de controle</a:t>
            </a:r>
          </a:p>
        </p:txBody>
      </p:sp>
      <p:graphicFrame>
        <p:nvGraphicFramePr>
          <p:cNvPr id="9" name="Objeto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0890468"/>
              </p:ext>
            </p:extLst>
          </p:nvPr>
        </p:nvGraphicFramePr>
        <p:xfrm>
          <a:off x="4514850" y="3352800"/>
          <a:ext cx="114300" cy="15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11" imgW="114120" imgH="152280" progId="Equation.3">
                  <p:embed/>
                </p:oleObj>
              </mc:Choice>
              <mc:Fallback>
                <p:oleObj name="Equação" r:id="rId11" imgW="114120" imgH="1522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4514850" y="3352800"/>
                        <a:ext cx="114300" cy="152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CaixaDeTexto 9"/>
          <p:cNvSpPr txBox="1"/>
          <p:nvPr/>
        </p:nvSpPr>
        <p:spPr>
          <a:xfrm>
            <a:off x="145614" y="929761"/>
            <a:ext cx="89556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/>
              <a:t>Para este problema, já que a entrada e saída do volume de controle estão à mesma pressão,</a:t>
            </a:r>
          </a:p>
          <a:p>
            <a:r>
              <a:rPr lang="pt-BR" b="1"/>
              <a:t>            . PORTANTO :</a:t>
            </a:r>
            <a:endParaRPr lang="pt-BR" b="1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10243" y="4366944"/>
            <a:ext cx="446692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/>
              <a:t>O PRÓXIMO PASSO É DESPREZAR,</a:t>
            </a:r>
          </a:p>
          <a:p>
            <a:r>
              <a:rPr lang="pt-BR" sz="2400" b="1" dirty="0"/>
              <a:t>NA EQUAÇÃO DE ENERGIA,</a:t>
            </a:r>
          </a:p>
          <a:p>
            <a:r>
              <a:rPr lang="pt-BR" sz="2400" b="1" dirty="0"/>
              <a:t>A INFLUÊNCIA DA VAZÃO DE </a:t>
            </a:r>
          </a:p>
          <a:p>
            <a:r>
              <a:rPr lang="pt-BR" sz="2400" b="1" dirty="0"/>
              <a:t>ENTRADA:</a:t>
            </a:r>
          </a:p>
        </p:txBody>
      </p:sp>
      <p:graphicFrame>
        <p:nvGraphicFramePr>
          <p:cNvPr id="12" name="Objeto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9531323"/>
              </p:ext>
            </p:extLst>
          </p:nvPr>
        </p:nvGraphicFramePr>
        <p:xfrm>
          <a:off x="156269" y="6031061"/>
          <a:ext cx="2955925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13" imgW="1333440" imgH="190440" progId="Equation.3">
                  <p:embed/>
                </p:oleObj>
              </mc:Choice>
              <mc:Fallback>
                <p:oleObj name="Equação" r:id="rId13" imgW="1333440" imgH="190440" progId="Equation.3">
                  <p:embed/>
                  <p:pic>
                    <p:nvPicPr>
                      <p:cNvPr id="0" name="Objeto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269" y="6031061"/>
                        <a:ext cx="2955925" cy="422275"/>
                      </a:xfrm>
                      <a:prstGeom prst="rect">
                        <a:avLst/>
                      </a:prstGeom>
                      <a:solidFill>
                        <a:srgbClr val="00B0F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8" name="CaixaDeTexto 57">
                <a:extLst>
                  <a:ext uri="{FF2B5EF4-FFF2-40B4-BE49-F238E27FC236}">
                    <a16:creationId xmlns:a16="http://schemas.microsoft.com/office/drawing/2014/main" id="{F6C7CE9C-4EBA-4AFD-BCE1-C1C1C6C84EB5}"/>
                  </a:ext>
                </a:extLst>
              </p:cNvPr>
              <p:cNvSpPr txBox="1"/>
              <p:nvPr/>
            </p:nvSpPr>
            <p:spPr>
              <a:xfrm>
                <a:off x="-1870620" y="1187458"/>
                <a:ext cx="4475838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18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     </m:t>
                      </m:r>
                      <m:r>
                        <a:rPr lang="pt-BR" sz="18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𝜟</m:t>
                      </m:r>
                      <m:r>
                        <a:rPr lang="pt-BR" sz="18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𝒑</m:t>
                      </m:r>
                      <m:r>
                        <a:rPr lang="pt-BR" sz="18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sz="18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58" name="CaixaDeTexto 57">
                <a:extLst>
                  <a:ext uri="{FF2B5EF4-FFF2-40B4-BE49-F238E27FC236}">
                    <a16:creationId xmlns:a16="http://schemas.microsoft.com/office/drawing/2014/main" id="{F6C7CE9C-4EBA-4AFD-BCE1-C1C1C6C84E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870620" y="1187458"/>
                <a:ext cx="4475838" cy="369332"/>
              </a:xfrm>
              <a:prstGeom prst="rect">
                <a:avLst/>
              </a:prstGeom>
              <a:blipFill>
                <a:blip r:embed="rId16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159366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755576" y="620688"/>
            <a:ext cx="772865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/>
              <a:t>FUNÇÃO DE TRANSFERÊNCIA ENTRE A VAZÃO DA ENTRADA</a:t>
            </a:r>
          </a:p>
          <a:p>
            <a:r>
              <a:rPr lang="pt-BR" sz="2400" b="1" dirty="0"/>
              <a:t>E DA SAÍDA:</a:t>
            </a:r>
          </a:p>
        </p:txBody>
      </p:sp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6382511"/>
              </p:ext>
            </p:extLst>
          </p:nvPr>
        </p:nvGraphicFramePr>
        <p:xfrm>
          <a:off x="1979712" y="1628800"/>
          <a:ext cx="4400550" cy="531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2" imgW="1600200" imgH="190440" progId="Equation.3">
                  <p:embed/>
                </p:oleObj>
              </mc:Choice>
              <mc:Fallback>
                <p:oleObj name="Equação" r:id="rId2" imgW="1600200" imgH="190440" progId="Equation.3">
                  <p:embed/>
                  <p:pic>
                    <p:nvPicPr>
                      <p:cNvPr id="0" name="Objeto 61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712" y="1628800"/>
                        <a:ext cx="4400550" cy="5318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4276781"/>
              </p:ext>
            </p:extLst>
          </p:nvPr>
        </p:nvGraphicFramePr>
        <p:xfrm>
          <a:off x="1043608" y="2132856"/>
          <a:ext cx="5400675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4" imgW="2336760" imgH="215640" progId="Equation.3">
                  <p:embed/>
                </p:oleObj>
              </mc:Choice>
              <mc:Fallback>
                <p:oleObj name="Equação" r:id="rId4" imgW="2336760" imgH="215640" progId="Equation.3">
                  <p:embed/>
                  <p:pic>
                    <p:nvPicPr>
                      <p:cNvPr id="0" name="Objeto 61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608" y="2132856"/>
                        <a:ext cx="5400675" cy="5048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4266515"/>
              </p:ext>
            </p:extLst>
          </p:nvPr>
        </p:nvGraphicFramePr>
        <p:xfrm>
          <a:off x="755576" y="3645024"/>
          <a:ext cx="6956425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6" imgW="3009600" imgH="190440" progId="Equation.3">
                  <p:embed/>
                </p:oleObj>
              </mc:Choice>
              <mc:Fallback>
                <p:oleObj name="Equação" r:id="rId6" imgW="3009600" imgH="190440" progId="Equation.3">
                  <p:embed/>
                  <p:pic>
                    <p:nvPicPr>
                      <p:cNvPr id="0" name="Objeto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3645024"/>
                        <a:ext cx="6956425" cy="4445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CaixaDeTexto 7"/>
          <p:cNvSpPr txBox="1"/>
          <p:nvPr/>
        </p:nvSpPr>
        <p:spPr>
          <a:xfrm>
            <a:off x="971600" y="3037602"/>
            <a:ext cx="36663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/>
              <a:t>APLICANDO 1) EM 2), VEM: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1115616" y="4365104"/>
            <a:ext cx="16685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/>
              <a:t>PORTANTO,</a:t>
            </a:r>
          </a:p>
        </p:txBody>
      </p:sp>
      <p:graphicFrame>
        <p:nvGraphicFramePr>
          <p:cNvPr id="11" name="Objeto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9306836"/>
              </p:ext>
            </p:extLst>
          </p:nvPr>
        </p:nvGraphicFramePr>
        <p:xfrm>
          <a:off x="2915815" y="4941168"/>
          <a:ext cx="2160241" cy="8640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8" imgW="952200" imgH="380880" progId="Equation.3">
                  <p:embed/>
                </p:oleObj>
              </mc:Choice>
              <mc:Fallback>
                <p:oleObj name="Equação" r:id="rId8" imgW="952200" imgH="3808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915815" y="4941168"/>
                        <a:ext cx="2160241" cy="864096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305052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0"/>
          <p:cNvSpPr>
            <a:spLocks noChangeArrowheads="1"/>
          </p:cNvSpPr>
          <p:nvPr/>
        </p:nvSpPr>
        <p:spPr bwMode="auto">
          <a:xfrm>
            <a:off x="539552" y="1052736"/>
            <a:ext cx="6552728" cy="1508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t-BR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Influência de </a:t>
            </a:r>
            <a:r>
              <a:rPr kumimoji="0" lang="pt-BR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Q</a:t>
            </a:r>
            <a:r>
              <a:rPr kumimoji="0" lang="pt-BR" sz="2000" b="1" i="0" u="none" strike="noStrike" cap="none" normalizeH="0" baseline="-3000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in</a:t>
            </a:r>
            <a:r>
              <a:rPr kumimoji="0" lang="pt-BR" sz="2000" b="1" i="0" u="none" strike="noStrike" cap="none" normalizeH="0" baseline="-3000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,</a:t>
            </a:r>
            <a:r>
              <a:rPr kumimoji="0" lang="pt-BR" sz="20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pt-BR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relacionada à energia cinética da entrada</a:t>
            </a:r>
            <a:endParaRPr kumimoji="0" lang="pt-BR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Tomemos:</a:t>
            </a:r>
            <a:endParaRPr kumimoji="0" lang="pt-BR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Q</a:t>
            </a:r>
            <a:r>
              <a:rPr kumimoji="0" lang="pt-BR" sz="2000" b="1" i="0" u="none" strike="noStrike" cap="none" normalizeH="0" baseline="-3000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in</a:t>
            </a:r>
            <a:r>
              <a:rPr kumimoji="0" lang="pt-BR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= 1m</a:t>
            </a:r>
            <a:r>
              <a:rPr kumimoji="0" lang="pt-BR" sz="2000" b="1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pt-BR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/s</a:t>
            </a:r>
            <a:endParaRPr kumimoji="0" lang="pt-BR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D= diâmetro do tanque = 1m</a:t>
            </a:r>
            <a:endParaRPr kumimoji="0" lang="pt-BR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</a:t>
            </a:r>
            <a:endParaRPr kumimoji="0" lang="pt-B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91"/>
          <p:cNvSpPr>
            <a:spLocks noChangeArrowheads="1"/>
          </p:cNvSpPr>
          <p:nvPr/>
        </p:nvSpPr>
        <p:spPr bwMode="auto">
          <a:xfrm>
            <a:off x="538436" y="2636912"/>
            <a:ext cx="8066012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0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Na maior parte dos problemas tratados, a altura de carga, que expressa a energia potencial devida ao nível d´água no tanque, é bem maior do que esse valor. A variação de controle, </a:t>
            </a:r>
            <a:r>
              <a:rPr kumimoji="0" lang="pt-BR" sz="2000" b="1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q</a:t>
            </a:r>
            <a:r>
              <a:rPr kumimoji="0" lang="pt-BR" sz="2000" b="1" i="1" u="none" strike="noStrike" cap="none" normalizeH="0" baseline="-3000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in</a:t>
            </a:r>
            <a:r>
              <a:rPr kumimoji="0" lang="pt-BR" sz="20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 que multiplicaria  o valor de regime permanente de </a:t>
            </a:r>
            <a:r>
              <a:rPr kumimoji="0" lang="pt-BR" sz="2000" b="1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Q</a:t>
            </a:r>
            <a:r>
              <a:rPr kumimoji="0" lang="pt-BR" sz="2000" b="1" i="1" u="none" strike="noStrike" cap="none" normalizeH="0" baseline="-3000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in</a:t>
            </a:r>
            <a:r>
              <a:rPr kumimoji="0" lang="pt-BR" sz="20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no processo de linearização, resulta  num  termo ainda menor.</a:t>
            </a:r>
            <a:endParaRPr kumimoji="0" lang="pt-BR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8548462"/>
              </p:ext>
            </p:extLst>
          </p:nvPr>
        </p:nvGraphicFramePr>
        <p:xfrm>
          <a:off x="3923928" y="1444838"/>
          <a:ext cx="3836988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2" imgW="2400120" imgH="457200" progId="Equation.3">
                  <p:embed/>
                </p:oleObj>
              </mc:Choice>
              <mc:Fallback>
                <p:oleObj name="Equação" r:id="rId2" imgW="2400120" imgH="457200" progId="Equation.3">
                  <p:embed/>
                  <p:pic>
                    <p:nvPicPr>
                      <p:cNvPr id="0" name="Objeto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3928" y="1444838"/>
                        <a:ext cx="3836988" cy="7239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467544" y="404664"/>
            <a:ext cx="82505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/>
              <a:t>INFLUÊNCIA DA VAZÃO DE ENTRADA NA ENERGIA DO SISTEMA:</a:t>
            </a:r>
          </a:p>
        </p:txBody>
      </p:sp>
    </p:spTree>
    <p:extLst>
      <p:ext uri="{BB962C8B-B14F-4D97-AF65-F5344CB8AC3E}">
        <p14:creationId xmlns:p14="http://schemas.microsoft.com/office/powerpoint/2010/main" val="35927853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827584" y="908720"/>
            <a:ext cx="14902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/>
              <a:t>Exercício</a:t>
            </a:r>
          </a:p>
        </p:txBody>
      </p:sp>
      <p:pic>
        <p:nvPicPr>
          <p:cNvPr id="8198" name="Picture 6" descr="Modelling &#10;• Consider the liquid level system shown in following &#10;Figure. In this system, two tanks interact. Find transfe...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1" t="41879" b="10104"/>
          <a:stretch/>
        </p:blipFill>
        <p:spPr bwMode="auto">
          <a:xfrm>
            <a:off x="1545662" y="1628775"/>
            <a:ext cx="5982791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aixaDeTexto 2"/>
          <p:cNvSpPr txBox="1"/>
          <p:nvPr/>
        </p:nvSpPr>
        <p:spPr>
          <a:xfrm>
            <a:off x="827584" y="4437112"/>
            <a:ext cx="627671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/>
              <a:t>Calcular a Função de Transferência Entre </a:t>
            </a:r>
          </a:p>
          <a:p>
            <a:r>
              <a:rPr lang="pt-BR" sz="2800" b="1" dirty="0"/>
              <a:t>“q” e “q</a:t>
            </a:r>
            <a:r>
              <a:rPr lang="pt-BR" b="1" dirty="0"/>
              <a:t>2</a:t>
            </a:r>
            <a:r>
              <a:rPr lang="pt-BR" sz="2800" b="1" dirty="0"/>
              <a:t>”.</a:t>
            </a:r>
          </a:p>
        </p:txBody>
      </p:sp>
    </p:spTree>
    <p:extLst>
      <p:ext uri="{BB962C8B-B14F-4D97-AF65-F5344CB8AC3E}">
        <p14:creationId xmlns:p14="http://schemas.microsoft.com/office/powerpoint/2010/main" val="293870461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421</TotalTime>
  <Words>425</Words>
  <Application>Microsoft Macintosh PowerPoint</Application>
  <PresentationFormat>Apresentação na tela (4:3)</PresentationFormat>
  <Paragraphs>63</Paragraphs>
  <Slides>12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Cambria Math</vt:lpstr>
      <vt:lpstr>Tema do Office</vt:lpstr>
      <vt:lpstr>Equação</vt:lpstr>
      <vt:lpstr>CONTROLE DE NÍVEL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DELL</dc:creator>
  <cp:lastModifiedBy>Ettore MAC</cp:lastModifiedBy>
  <cp:revision>36</cp:revision>
  <dcterms:created xsi:type="dcterms:W3CDTF">2019-11-26T00:35:30Z</dcterms:created>
  <dcterms:modified xsi:type="dcterms:W3CDTF">2023-11-22T21:36:59Z</dcterms:modified>
</cp:coreProperties>
</file>