
<file path=[Content_Types].xml><?xml version="1.0" encoding="utf-8"?>
<Types xmlns="http://schemas.openxmlformats.org/package/2006/content-types">
  <Default Extension="xml" ContentType="application/xml"/>
  <Default Extension="wmv" ContentType="video/x-ms-wmv"/>
  <Default Extension="jpg" ContentType="image/jpeg"/>
  <Default Extension="jpeg" ContentType="image/jpeg"/>
  <Default Extension="emf" ContentType="image/x-emf"/>
  <Default Extension="rels" ContentType="application/vnd.openxmlformats-package.relationships+xml"/>
  <Default Extension="tmp" ContentType="image/png"/>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92" r:id="rId4"/>
    <p:sldId id="280" r:id="rId5"/>
    <p:sldId id="282" r:id="rId6"/>
    <p:sldId id="279" r:id="rId7"/>
    <p:sldId id="283" r:id="rId8"/>
    <p:sldId id="294" r:id="rId9"/>
    <p:sldId id="275" r:id="rId10"/>
    <p:sldId id="276" r:id="rId11"/>
    <p:sldId id="277" r:id="rId12"/>
    <p:sldId id="278" r:id="rId13"/>
    <p:sldId id="265" r:id="rId14"/>
    <p:sldId id="261" r:id="rId15"/>
    <p:sldId id="266" r:id="rId16"/>
    <p:sldId id="267" r:id="rId17"/>
    <p:sldId id="273" r:id="rId18"/>
    <p:sldId id="271" r:id="rId19"/>
    <p:sldId id="272" r:id="rId20"/>
    <p:sldId id="296" r:id="rId21"/>
    <p:sldId id="301" r:id="rId22"/>
    <p:sldId id="308" r:id="rId23"/>
    <p:sldId id="305" r:id="rId24"/>
    <p:sldId id="306" r:id="rId25"/>
    <p:sldId id="304" r:id="rId26"/>
    <p:sldId id="300" r:id="rId27"/>
    <p:sldId id="309" r:id="rId28"/>
    <p:sldId id="310" r:id="rId29"/>
    <p:sldId id="311" r:id="rId30"/>
    <p:sldId id="312" r:id="rId31"/>
    <p:sldId id="313" r:id="rId32"/>
    <p:sldId id="314" r:id="rId33"/>
    <p:sldId id="315" r:id="rId34"/>
    <p:sldId id="316" r:id="rId35"/>
    <p:sldId id="307" r:id="rId36"/>
    <p:sldId id="286" r:id="rId37"/>
    <p:sldId id="274" r:id="rId38"/>
  </p:sldIdLst>
  <p:sldSz cx="9144000" cy="6858000" type="screen4x3"/>
  <p:notesSz cx="6858000" cy="9144000"/>
  <p:defaultTextStyle>
    <a:defPPr>
      <a:defRPr lang="pt-BR"/>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3" algn="l" defTabSz="914298" rtl="0" eaLnBrk="1" latinLnBrk="0" hangingPunct="1">
      <a:defRPr sz="1800" kern="1200">
        <a:solidFill>
          <a:schemeClr val="tx1"/>
        </a:solidFill>
        <a:latin typeface="+mn-lt"/>
        <a:ea typeface="+mn-ea"/>
        <a:cs typeface="+mn-cs"/>
      </a:defRPr>
    </a:lvl7pPr>
    <a:lvl8pPr marL="3200042" algn="l" defTabSz="914298" rtl="0" eaLnBrk="1" latinLnBrk="0" hangingPunct="1">
      <a:defRPr sz="1800" kern="1200">
        <a:solidFill>
          <a:schemeClr val="tx1"/>
        </a:solidFill>
        <a:latin typeface="+mn-lt"/>
        <a:ea typeface="+mn-ea"/>
        <a:cs typeface="+mn-cs"/>
      </a:defRPr>
    </a:lvl8pPr>
    <a:lvl9pPr marL="3657190" algn="l" defTabSz="91429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0" autoAdjust="0"/>
    <p:restoredTop sz="94648" autoAdjust="0"/>
  </p:normalViewPr>
  <p:slideViewPr>
    <p:cSldViewPr>
      <p:cViewPr varScale="1">
        <p:scale>
          <a:sx n="107" d="100"/>
          <a:sy n="107" d="100"/>
        </p:scale>
        <p:origin x="1768" y="1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415DD1-9170-40DF-8CFA-1C817B7B5D65}" type="datetimeFigureOut">
              <a:rPr lang="pt-BR" smtClean="0"/>
              <a:t>27/02/16</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38177C-022F-435F-BA51-722B2585B057}" type="slidenum">
              <a:rPr lang="pt-BR" smtClean="0"/>
              <a:t>‹n.º›</a:t>
            </a:fld>
            <a:endParaRPr lang="pt-BR"/>
          </a:p>
        </p:txBody>
      </p:sp>
    </p:spTree>
    <p:extLst>
      <p:ext uri="{BB962C8B-B14F-4D97-AF65-F5344CB8AC3E}">
        <p14:creationId xmlns:p14="http://schemas.microsoft.com/office/powerpoint/2010/main" val="4067342201"/>
      </p:ext>
    </p:extLst>
  </p:cSld>
  <p:clrMap bg1="lt1" tx1="dk1" bg2="lt2" tx2="dk2" accent1="accent1" accent2="accent2" accent3="accent3" accent4="accent4" accent5="accent5" accent6="accent6" hlink="hlink" folHlink="folHlink"/>
  <p:notesStyle>
    <a:lvl1pPr marL="0" algn="l" defTabSz="914298" rtl="0" eaLnBrk="1" latinLnBrk="0" hangingPunct="1">
      <a:defRPr sz="1200" kern="1200">
        <a:solidFill>
          <a:schemeClr val="tx1"/>
        </a:solidFill>
        <a:latin typeface="+mn-lt"/>
        <a:ea typeface="+mn-ea"/>
        <a:cs typeface="+mn-cs"/>
      </a:defRPr>
    </a:lvl1pPr>
    <a:lvl2pPr marL="457149" algn="l" defTabSz="914298" rtl="0" eaLnBrk="1" latinLnBrk="0" hangingPunct="1">
      <a:defRPr sz="1200" kern="1200">
        <a:solidFill>
          <a:schemeClr val="tx1"/>
        </a:solidFill>
        <a:latin typeface="+mn-lt"/>
        <a:ea typeface="+mn-ea"/>
        <a:cs typeface="+mn-cs"/>
      </a:defRPr>
    </a:lvl2pPr>
    <a:lvl3pPr marL="914298" algn="l" defTabSz="914298" rtl="0" eaLnBrk="1" latinLnBrk="0" hangingPunct="1">
      <a:defRPr sz="1200" kern="1200">
        <a:solidFill>
          <a:schemeClr val="tx1"/>
        </a:solidFill>
        <a:latin typeface="+mn-lt"/>
        <a:ea typeface="+mn-ea"/>
        <a:cs typeface="+mn-cs"/>
      </a:defRPr>
    </a:lvl3pPr>
    <a:lvl4pPr marL="1371446" algn="l" defTabSz="914298" rtl="0" eaLnBrk="1" latinLnBrk="0" hangingPunct="1">
      <a:defRPr sz="1200" kern="1200">
        <a:solidFill>
          <a:schemeClr val="tx1"/>
        </a:solidFill>
        <a:latin typeface="+mn-lt"/>
        <a:ea typeface="+mn-ea"/>
        <a:cs typeface="+mn-cs"/>
      </a:defRPr>
    </a:lvl4pPr>
    <a:lvl5pPr marL="1828595" algn="l" defTabSz="914298" rtl="0" eaLnBrk="1" latinLnBrk="0" hangingPunct="1">
      <a:defRPr sz="1200" kern="1200">
        <a:solidFill>
          <a:schemeClr val="tx1"/>
        </a:solidFill>
        <a:latin typeface="+mn-lt"/>
        <a:ea typeface="+mn-ea"/>
        <a:cs typeface="+mn-cs"/>
      </a:defRPr>
    </a:lvl5pPr>
    <a:lvl6pPr marL="2285744" algn="l" defTabSz="914298" rtl="0" eaLnBrk="1" latinLnBrk="0" hangingPunct="1">
      <a:defRPr sz="1200" kern="1200">
        <a:solidFill>
          <a:schemeClr val="tx1"/>
        </a:solidFill>
        <a:latin typeface="+mn-lt"/>
        <a:ea typeface="+mn-ea"/>
        <a:cs typeface="+mn-cs"/>
      </a:defRPr>
    </a:lvl6pPr>
    <a:lvl7pPr marL="2742893" algn="l" defTabSz="914298" rtl="0" eaLnBrk="1" latinLnBrk="0" hangingPunct="1">
      <a:defRPr sz="1200" kern="1200">
        <a:solidFill>
          <a:schemeClr val="tx1"/>
        </a:solidFill>
        <a:latin typeface="+mn-lt"/>
        <a:ea typeface="+mn-ea"/>
        <a:cs typeface="+mn-cs"/>
      </a:defRPr>
    </a:lvl7pPr>
    <a:lvl8pPr marL="3200042" algn="l" defTabSz="914298" rtl="0" eaLnBrk="1" latinLnBrk="0" hangingPunct="1">
      <a:defRPr sz="1200" kern="1200">
        <a:solidFill>
          <a:schemeClr val="tx1"/>
        </a:solidFill>
        <a:latin typeface="+mn-lt"/>
        <a:ea typeface="+mn-ea"/>
        <a:cs typeface="+mn-cs"/>
      </a:defRPr>
    </a:lvl8pPr>
    <a:lvl9pPr marL="3657190" algn="l" defTabSz="91429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smtClean="0"/>
              <a:t>Sem</a:t>
            </a:r>
            <a:r>
              <a:rPr lang="en-US" baseline="0" dirty="0" smtClean="0"/>
              <a:t> ABP1 </a:t>
            </a:r>
            <a:r>
              <a:rPr lang="en-US" baseline="0" dirty="0" err="1" smtClean="0"/>
              <a:t>há</a:t>
            </a:r>
            <a:r>
              <a:rPr lang="en-US" baseline="0" dirty="0" smtClean="0"/>
              <a:t> </a:t>
            </a:r>
            <a:r>
              <a:rPr lang="en-US" baseline="0" dirty="0" err="1" smtClean="0"/>
              <a:t>desorientação</a:t>
            </a:r>
            <a:r>
              <a:rPr lang="en-US" baseline="0" dirty="0" smtClean="0"/>
              <a:t> da </a:t>
            </a:r>
            <a:r>
              <a:rPr lang="en-US" baseline="0" dirty="0" err="1" smtClean="0"/>
              <a:t>organização</a:t>
            </a:r>
            <a:r>
              <a:rPr lang="en-US" baseline="0" dirty="0" smtClean="0"/>
              <a:t> e do </a:t>
            </a:r>
            <a:r>
              <a:rPr lang="en-US" baseline="0" dirty="0" err="1" smtClean="0"/>
              <a:t>contato</a:t>
            </a:r>
            <a:r>
              <a:rPr lang="en-US" baseline="0" dirty="0" smtClean="0"/>
              <a:t> entre as </a:t>
            </a:r>
            <a:r>
              <a:rPr lang="en-US" baseline="0" dirty="0" err="1" smtClean="0"/>
              <a:t>células</a:t>
            </a:r>
            <a:endParaRPr lang="en-US" dirty="0" smtClean="0"/>
          </a:p>
          <a:p>
            <a:r>
              <a:rPr lang="en-US" dirty="0" smtClean="0"/>
              <a:t>pH</a:t>
            </a:r>
            <a:r>
              <a:rPr lang="en-US" baseline="0" dirty="0" smtClean="0"/>
              <a:t> 7 = </a:t>
            </a:r>
            <a:r>
              <a:rPr lang="en-US" baseline="0" dirty="0" err="1" smtClean="0"/>
              <a:t>reticulo</a:t>
            </a:r>
            <a:r>
              <a:rPr lang="en-US" baseline="0" dirty="0" smtClean="0"/>
              <a:t> </a:t>
            </a:r>
            <a:r>
              <a:rPr lang="en-US" baseline="0" dirty="0" err="1" smtClean="0"/>
              <a:t>endoplásmatico</a:t>
            </a:r>
            <a:r>
              <a:rPr lang="en-US" baseline="0" dirty="0" smtClean="0"/>
              <a:t>;</a:t>
            </a:r>
          </a:p>
          <a:p>
            <a:r>
              <a:rPr lang="en-US" baseline="0" dirty="0" smtClean="0"/>
              <a:t>pH 5,5 = </a:t>
            </a:r>
            <a:r>
              <a:rPr lang="en-US" baseline="0" dirty="0" err="1" smtClean="0"/>
              <a:t>Membrana</a:t>
            </a:r>
            <a:r>
              <a:rPr lang="en-US" baseline="0" dirty="0" smtClean="0"/>
              <a:t> </a:t>
            </a:r>
            <a:r>
              <a:rPr lang="en-US" baseline="0" dirty="0" err="1" smtClean="0"/>
              <a:t>plásmatica</a:t>
            </a:r>
            <a:r>
              <a:rPr lang="en-US" baseline="0" dirty="0" smtClean="0"/>
              <a:t>.</a:t>
            </a:r>
          </a:p>
          <a:p>
            <a:r>
              <a:rPr lang="en-US" sz="1200" b="0" i="0" kern="1200" dirty="0" smtClean="0">
                <a:solidFill>
                  <a:schemeClr val="tx1"/>
                </a:solidFill>
                <a:effectLst/>
                <a:latin typeface="+mn-lt"/>
                <a:ea typeface="+mn-ea"/>
                <a:cs typeface="+mn-cs"/>
              </a:rPr>
              <a:t>The optimal pH for binding of NAA was determined by various authors to be 5.5 with a rapid drop to essentially no binding around pH 7, supporting the concept that in the ER the protein behaves as a very low affinity </a:t>
            </a:r>
            <a:r>
              <a:rPr lang="en-US" sz="1200" b="0" i="0" kern="1200" dirty="0" err="1" smtClean="0">
                <a:solidFill>
                  <a:schemeClr val="tx1"/>
                </a:solidFill>
                <a:effectLst/>
                <a:latin typeface="+mn-lt"/>
                <a:ea typeface="+mn-ea"/>
                <a:cs typeface="+mn-cs"/>
              </a:rPr>
              <a:t>auxin</a:t>
            </a:r>
            <a:r>
              <a:rPr lang="en-US" sz="1200" b="0" i="0" kern="1200" dirty="0" smtClean="0">
                <a:solidFill>
                  <a:schemeClr val="tx1"/>
                </a:solidFill>
                <a:effectLst/>
                <a:latin typeface="+mn-lt"/>
                <a:ea typeface="+mn-ea"/>
                <a:cs typeface="+mn-cs"/>
              </a:rPr>
              <a:t> binding site, whereas the conditions for optimal binding are brought together at the plasma membrane</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Estádio</a:t>
            </a:r>
            <a:r>
              <a:rPr lang="en-US" sz="1200" b="0" i="0" kern="1200" dirty="0" smtClean="0">
                <a:solidFill>
                  <a:schemeClr val="tx1"/>
                </a:solidFill>
                <a:effectLst/>
                <a:latin typeface="+mn-lt"/>
                <a:ea typeface="+mn-ea"/>
                <a:cs typeface="+mn-cs"/>
              </a:rPr>
              <a:t> globular</a:t>
            </a:r>
            <a:r>
              <a:rPr lang="en-US" sz="1200" b="0" i="0" kern="1200" baseline="0" dirty="0" smtClean="0">
                <a:solidFill>
                  <a:schemeClr val="tx1"/>
                </a:solidFill>
                <a:effectLst/>
                <a:latin typeface="+mn-lt"/>
                <a:ea typeface="+mn-ea"/>
                <a:cs typeface="+mn-cs"/>
              </a:rPr>
              <a:t> 32 </a:t>
            </a:r>
            <a:r>
              <a:rPr lang="en-US" sz="1200" b="0" i="0" kern="1200" baseline="0" dirty="0" err="1" smtClean="0">
                <a:solidFill>
                  <a:schemeClr val="tx1"/>
                </a:solidFill>
                <a:effectLst/>
                <a:latin typeface="+mn-lt"/>
                <a:ea typeface="+mn-ea"/>
                <a:cs typeface="+mn-cs"/>
              </a:rPr>
              <a:t>células</a:t>
            </a:r>
            <a:endParaRPr lang="en-US" sz="1200" b="0" i="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E8687735-8873-472F-998C-2E4C9AE4E4A0}" type="slidenum">
              <a:rPr lang="pt-BR" smtClean="0"/>
              <a:pPr/>
              <a:t>5</a:t>
            </a:fld>
            <a:endParaRPr lang="pt-BR"/>
          </a:p>
        </p:txBody>
      </p:sp>
    </p:spTree>
    <p:extLst>
      <p:ext uri="{BB962C8B-B14F-4D97-AF65-F5344CB8AC3E}">
        <p14:creationId xmlns:p14="http://schemas.microsoft.com/office/powerpoint/2010/main" val="1812590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smtClean="0"/>
              <a:t>Importancia</a:t>
            </a:r>
            <a:r>
              <a:rPr lang="en-US" dirty="0" smtClean="0"/>
              <a:t>:</a:t>
            </a:r>
          </a:p>
          <a:p>
            <a:r>
              <a:rPr lang="en-US" dirty="0" err="1" smtClean="0"/>
              <a:t>Adesão</a:t>
            </a:r>
            <a:r>
              <a:rPr lang="en-US" baseline="0" dirty="0" smtClean="0"/>
              <a:t> </a:t>
            </a:r>
            <a:r>
              <a:rPr lang="en-US" baseline="0" dirty="0" err="1" smtClean="0"/>
              <a:t>celular</a:t>
            </a:r>
            <a:r>
              <a:rPr lang="en-US" baseline="0" dirty="0" smtClean="0"/>
              <a:t>,</a:t>
            </a:r>
          </a:p>
          <a:p>
            <a:r>
              <a:rPr lang="en-US" baseline="0" dirty="0" err="1" smtClean="0"/>
              <a:t>Secreção</a:t>
            </a:r>
            <a:r>
              <a:rPr lang="en-US" baseline="0" dirty="0" smtClean="0"/>
              <a:t> e </a:t>
            </a:r>
            <a:r>
              <a:rPr lang="en-US" baseline="0" dirty="0" err="1" smtClean="0"/>
              <a:t>Absorção</a:t>
            </a:r>
            <a:endParaRPr lang="en-US" baseline="0" dirty="0" smtClean="0"/>
          </a:p>
          <a:p>
            <a:r>
              <a:rPr lang="en-US" baseline="0" dirty="0" err="1" smtClean="0"/>
              <a:t>Sinalização</a:t>
            </a:r>
            <a:endParaRPr lang="pt-BR" dirty="0"/>
          </a:p>
        </p:txBody>
      </p:sp>
      <p:sp>
        <p:nvSpPr>
          <p:cNvPr id="4" name="Espaço Reservado para Número de Slide 3"/>
          <p:cNvSpPr>
            <a:spLocks noGrp="1"/>
          </p:cNvSpPr>
          <p:nvPr>
            <p:ph type="sldNum" sz="quarter" idx="10"/>
          </p:nvPr>
        </p:nvSpPr>
        <p:spPr/>
        <p:txBody>
          <a:bodyPr/>
          <a:lstStyle/>
          <a:p>
            <a:fld id="{E8687735-8873-472F-998C-2E4C9AE4E4A0}" type="slidenum">
              <a:rPr lang="pt-BR" smtClean="0"/>
              <a:pPr/>
              <a:t>8</a:t>
            </a:fld>
            <a:endParaRPr lang="pt-BR"/>
          </a:p>
        </p:txBody>
      </p:sp>
    </p:spTree>
    <p:extLst>
      <p:ext uri="{BB962C8B-B14F-4D97-AF65-F5344CB8AC3E}">
        <p14:creationId xmlns:p14="http://schemas.microsoft.com/office/powerpoint/2010/main" val="3807849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Excluindo ROP6, uma </a:t>
            </a:r>
            <a:r>
              <a:rPr lang="pt-BR" dirty="0" err="1" smtClean="0"/>
              <a:t>GTPase</a:t>
            </a:r>
            <a:r>
              <a:rPr lang="pt-BR" dirty="0" smtClean="0"/>
              <a:t> </a:t>
            </a:r>
            <a:r>
              <a:rPr lang="pt-BR" dirty="0" err="1" smtClean="0"/>
              <a:t>Rho</a:t>
            </a:r>
            <a:r>
              <a:rPr lang="pt-BR" dirty="0" smtClean="0"/>
              <a:t>-família, randomizado</a:t>
            </a:r>
          </a:p>
          <a:p>
            <a:r>
              <a:rPr lang="pt-BR" dirty="0" err="1" smtClean="0"/>
              <a:t>MTs</a:t>
            </a:r>
            <a:r>
              <a:rPr lang="pt-BR" dirty="0" smtClean="0"/>
              <a:t> cortical e lançou a restrição localizada de células</a:t>
            </a:r>
          </a:p>
          <a:p>
            <a:r>
              <a:rPr lang="pt-BR" dirty="0" smtClean="0"/>
              <a:t>de expansão, ao passo que a </a:t>
            </a:r>
            <a:r>
              <a:rPr lang="pt-BR" dirty="0" err="1" smtClean="0"/>
              <a:t>superexpressão</a:t>
            </a:r>
            <a:r>
              <a:rPr lang="pt-BR" dirty="0" smtClean="0"/>
              <a:t> ROP6 reforçada MT</a:t>
            </a:r>
          </a:p>
          <a:p>
            <a:r>
              <a:rPr lang="pt-BR" dirty="0" smtClean="0"/>
              <a:t>ordenação, transformando a aparência quebra-cabeça de células em uma forma cilíndrica. ROP6 liga-se diretamente e ativa RIC1 MT-associado para conseguir a ordenação MT. O ROP6-RIC1 via também afeta MT ordenação de células hipocótilo, mostrando um papel amplo para este caminho na regulação espacial da expansão celular.</a:t>
            </a:r>
          </a:p>
          <a:p>
            <a:r>
              <a:rPr lang="en-US" dirty="0" smtClean="0"/>
              <a:t>ROP2 e</a:t>
            </a:r>
            <a:r>
              <a:rPr lang="en-US" baseline="0" dirty="0" smtClean="0"/>
              <a:t> ROP4 </a:t>
            </a:r>
            <a:r>
              <a:rPr lang="en-US" baseline="0" dirty="0" err="1" smtClean="0"/>
              <a:t>promovem</a:t>
            </a:r>
            <a:r>
              <a:rPr lang="en-US" baseline="0" dirty="0" smtClean="0"/>
              <a:t> a o </a:t>
            </a:r>
            <a:r>
              <a:rPr lang="en-US" baseline="0" dirty="0" err="1" smtClean="0"/>
              <a:t>silenciamento</a:t>
            </a:r>
            <a:r>
              <a:rPr lang="en-US" baseline="0" dirty="0" smtClean="0"/>
              <a:t> da </a:t>
            </a:r>
            <a:r>
              <a:rPr lang="en-US" baseline="0" dirty="0" err="1" smtClean="0"/>
              <a:t>ativação</a:t>
            </a:r>
            <a:r>
              <a:rPr lang="en-US" baseline="0" dirty="0" smtClean="0"/>
              <a:t> do </a:t>
            </a:r>
            <a:r>
              <a:rPr lang="en-US" baseline="0" dirty="0" err="1" smtClean="0"/>
              <a:t>acumulo</a:t>
            </a:r>
            <a:r>
              <a:rPr lang="en-US" baseline="0" dirty="0" smtClean="0"/>
              <a:t> de </a:t>
            </a:r>
            <a:r>
              <a:rPr lang="en-US" baseline="0" dirty="0" err="1" smtClean="0"/>
              <a:t>actinas</a:t>
            </a:r>
            <a:r>
              <a:rPr lang="en-US" baseline="0" dirty="0" smtClean="0"/>
              <a:t> </a:t>
            </a:r>
            <a:r>
              <a:rPr lang="en-US" baseline="0" dirty="0" err="1" smtClean="0"/>
              <a:t>inibindo</a:t>
            </a:r>
            <a:r>
              <a:rPr lang="en-US" baseline="0" dirty="0" smtClean="0"/>
              <a:t> a </a:t>
            </a:r>
            <a:r>
              <a:rPr lang="en-US" baseline="0" dirty="0" err="1" smtClean="0"/>
              <a:t>organização</a:t>
            </a:r>
            <a:r>
              <a:rPr lang="en-US" baseline="0" dirty="0" smtClean="0"/>
              <a:t> dos </a:t>
            </a:r>
            <a:r>
              <a:rPr lang="en-US" baseline="0" dirty="0" err="1" smtClean="0"/>
              <a:t>microtubulos</a:t>
            </a:r>
            <a:r>
              <a:rPr lang="en-US" baseline="0" dirty="0" smtClean="0"/>
              <a:t> </a:t>
            </a:r>
            <a:r>
              <a:rPr lang="en-US" baseline="0" dirty="0" err="1" smtClean="0"/>
              <a:t>pela</a:t>
            </a:r>
            <a:r>
              <a:rPr lang="en-US" baseline="0" dirty="0" smtClean="0"/>
              <a:t> </a:t>
            </a:r>
            <a:r>
              <a:rPr lang="en-US" baseline="0" dirty="0" err="1" smtClean="0"/>
              <a:t>desarivação</a:t>
            </a:r>
            <a:r>
              <a:rPr lang="en-US" baseline="0" dirty="0" smtClean="0"/>
              <a:t> da ROC1 </a:t>
            </a:r>
            <a:r>
              <a:rPr lang="en-US" baseline="0" dirty="0" err="1" smtClean="0"/>
              <a:t>que</a:t>
            </a:r>
            <a:r>
              <a:rPr lang="en-US" baseline="0" dirty="0" smtClean="0"/>
              <a:t> </a:t>
            </a:r>
            <a:r>
              <a:rPr lang="en-US" baseline="0" dirty="0" err="1" smtClean="0"/>
              <a:t>esta</a:t>
            </a:r>
            <a:r>
              <a:rPr lang="en-US" baseline="0" dirty="0" smtClean="0"/>
              <a:t> </a:t>
            </a:r>
            <a:r>
              <a:rPr lang="en-US" baseline="0" dirty="0" err="1" smtClean="0"/>
              <a:t>associada</a:t>
            </a:r>
            <a:r>
              <a:rPr lang="en-US" baseline="0" dirty="0" smtClean="0"/>
              <a:t> </a:t>
            </a:r>
            <a:r>
              <a:rPr lang="en-US" baseline="0" dirty="0" err="1" smtClean="0"/>
              <a:t>aos</a:t>
            </a:r>
            <a:r>
              <a:rPr lang="en-US" baseline="0" dirty="0" smtClean="0"/>
              <a:t> </a:t>
            </a:r>
            <a:r>
              <a:rPr lang="en-US" baseline="0" dirty="0" err="1" smtClean="0"/>
              <a:t>micrtubulos</a:t>
            </a:r>
            <a:r>
              <a:rPr lang="en-US" baseline="0" dirty="0" smtClean="0"/>
              <a:t> </a:t>
            </a:r>
          </a:p>
          <a:p>
            <a:r>
              <a:rPr lang="en-US" sz="1200" b="0" i="0" u="none" strike="noStrike" kern="1200" baseline="0" dirty="0" smtClean="0">
                <a:solidFill>
                  <a:schemeClr val="tx1"/>
                </a:solidFill>
                <a:latin typeface="+mn-lt"/>
                <a:ea typeface="+mn-ea"/>
                <a:cs typeface="+mn-cs"/>
              </a:rPr>
              <a:t>Thus, ROP6 plays an important role in restricting lateral cell expansion, as does RIC1. ROP6 and RIC1 function may be are in the same pathway to promote the ordering of cortical MTs and to spatially control cell expansion.</a:t>
            </a:r>
          </a:p>
          <a:p>
            <a:r>
              <a:rPr lang="en-US" sz="1200" b="0" i="0" u="none" strike="noStrike" kern="1200" baseline="0" dirty="0" smtClean="0">
                <a:solidFill>
                  <a:schemeClr val="tx1"/>
                </a:solidFill>
                <a:latin typeface="+mn-lt"/>
                <a:ea typeface="+mn-ea"/>
                <a:cs typeface="+mn-cs"/>
              </a:rPr>
              <a:t>Our findings reveal the first known signaling pathway that promotes the organization of cortical MTs into parallel arrays oriented perpendicular to the axis of cell elongation in plants. The ROP6-RIC1 pathway acts to restrict cell expansion in the direction parallel to the orientation of MT arrays. Overexpression</a:t>
            </a:r>
          </a:p>
          <a:p>
            <a:r>
              <a:rPr lang="en-US" sz="1200" b="0" i="0" u="none" strike="noStrike" kern="1200" baseline="0" dirty="0" smtClean="0">
                <a:solidFill>
                  <a:schemeClr val="tx1"/>
                </a:solidFill>
                <a:latin typeface="+mn-lt"/>
                <a:ea typeface="+mn-ea"/>
                <a:cs typeface="+mn-cs"/>
              </a:rPr>
              <a:t>of RIC1 or ROP6 turns less ordered cortical MTs into highly ordered transverse cortical MTs, consequently</a:t>
            </a:r>
          </a:p>
          <a:p>
            <a:r>
              <a:rPr lang="en-US" sz="1200" b="0" i="0" u="none" strike="noStrike" kern="1200" baseline="0" dirty="0" smtClean="0">
                <a:solidFill>
                  <a:schemeClr val="tx1"/>
                </a:solidFill>
                <a:latin typeface="+mn-lt"/>
                <a:ea typeface="+mn-ea"/>
                <a:cs typeface="+mn-cs"/>
              </a:rPr>
              <a:t>changing wavy pavement cells into elongated cells with straight outlines, which demonstrates that the ordering of</a:t>
            </a:r>
          </a:p>
          <a:p>
            <a:r>
              <a:rPr lang="en-US" sz="1200" b="0" i="0" u="none" strike="noStrike" kern="1200" baseline="0" dirty="0" smtClean="0">
                <a:solidFill>
                  <a:schemeClr val="tx1"/>
                </a:solidFill>
                <a:latin typeface="+mn-lt"/>
                <a:ea typeface="+mn-ea"/>
                <a:cs typeface="+mn-cs"/>
              </a:rPr>
              <a:t>cortical MTs that is activated by the ROP6-RIC1 pathway is clearly important for the spatial control of cell expansion.</a:t>
            </a:r>
          </a:p>
          <a:p>
            <a:r>
              <a:rPr lang="en-US" sz="1200" b="0" i="0" u="none" strike="noStrike" kern="1200" baseline="0" dirty="0" smtClean="0">
                <a:solidFill>
                  <a:schemeClr val="tx1"/>
                </a:solidFill>
                <a:latin typeface="+mn-lt"/>
                <a:ea typeface="+mn-ea"/>
                <a:cs typeface="+mn-cs"/>
              </a:rPr>
              <a:t>This is consistent with the hypothesis that cortical MTs guide the cellulose synthase and </a:t>
            </a:r>
            <a:r>
              <a:rPr lang="en-US" sz="1200" b="0" i="0" u="none" strike="noStrike" kern="1200" baseline="0" dirty="0" err="1" smtClean="0">
                <a:solidFill>
                  <a:schemeClr val="tx1"/>
                </a:solidFill>
                <a:latin typeface="+mn-lt"/>
                <a:ea typeface="+mn-ea"/>
                <a:cs typeface="+mn-cs"/>
              </a:rPr>
              <a:t>microfibril</a:t>
            </a:r>
            <a:r>
              <a:rPr lang="en-US" sz="1200" b="0" i="0" u="none" strike="noStrike" kern="1200" baseline="0" dirty="0" smtClean="0">
                <a:solidFill>
                  <a:schemeClr val="tx1"/>
                </a:solidFill>
                <a:latin typeface="+mn-lt"/>
                <a:ea typeface="+mn-ea"/>
                <a:cs typeface="+mn-cs"/>
              </a:rPr>
              <a:t> arrangements, which subsequently determine the spatial pattern of cell expansion.</a:t>
            </a:r>
            <a:endParaRPr lang="pt-BR" dirty="0"/>
          </a:p>
        </p:txBody>
      </p:sp>
      <p:sp>
        <p:nvSpPr>
          <p:cNvPr id="4" name="Espaço Reservado para Número de Slide 3"/>
          <p:cNvSpPr>
            <a:spLocks noGrp="1"/>
          </p:cNvSpPr>
          <p:nvPr>
            <p:ph type="sldNum" sz="quarter" idx="10"/>
          </p:nvPr>
        </p:nvSpPr>
        <p:spPr/>
        <p:txBody>
          <a:bodyPr/>
          <a:lstStyle/>
          <a:p>
            <a:fld id="{E8687735-8873-472F-998C-2E4C9AE4E4A0}" type="slidenum">
              <a:rPr lang="pt-BR" smtClean="0"/>
              <a:pPr/>
              <a:t>9</a:t>
            </a:fld>
            <a:endParaRPr lang="pt-BR"/>
          </a:p>
        </p:txBody>
      </p:sp>
    </p:spTree>
    <p:extLst>
      <p:ext uri="{BB962C8B-B14F-4D97-AF65-F5344CB8AC3E}">
        <p14:creationId xmlns:p14="http://schemas.microsoft.com/office/powerpoint/2010/main" val="3162121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E8687735-8873-472F-998C-2E4C9AE4E4A0}" type="slidenum">
              <a:rPr lang="pt-BR" smtClean="0"/>
              <a:pPr/>
              <a:t>11</a:t>
            </a:fld>
            <a:endParaRPr lang="pt-BR"/>
          </a:p>
        </p:txBody>
      </p:sp>
    </p:spTree>
    <p:extLst>
      <p:ext uri="{BB962C8B-B14F-4D97-AF65-F5344CB8AC3E}">
        <p14:creationId xmlns:p14="http://schemas.microsoft.com/office/powerpoint/2010/main" val="133620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dirty="0" err="1" smtClean="0"/>
              <a:t>Alguns</a:t>
            </a:r>
            <a:r>
              <a:rPr lang="en-US" dirty="0" smtClean="0"/>
              <a:t> </a:t>
            </a:r>
            <a:r>
              <a:rPr lang="en-US" dirty="0" err="1" smtClean="0"/>
              <a:t>estudos</a:t>
            </a:r>
            <a:r>
              <a:rPr lang="en-US" baseline="0" dirty="0" smtClean="0"/>
              <a:t> </a:t>
            </a:r>
            <a:r>
              <a:rPr lang="en-US" baseline="0" dirty="0" err="1" smtClean="0"/>
              <a:t>descrevem</a:t>
            </a:r>
            <a:r>
              <a:rPr lang="en-US" baseline="0" dirty="0" smtClean="0"/>
              <a:t> </a:t>
            </a:r>
            <a:r>
              <a:rPr lang="en-US" baseline="0" dirty="0" err="1" smtClean="0"/>
              <a:t>que</a:t>
            </a:r>
            <a:r>
              <a:rPr lang="en-US" baseline="0" dirty="0" smtClean="0"/>
              <a:t> o 2,4-d se </a:t>
            </a:r>
            <a:r>
              <a:rPr lang="en-US" baseline="0" dirty="0" err="1" smtClean="0"/>
              <a:t>liga</a:t>
            </a:r>
            <a:r>
              <a:rPr lang="en-US" baseline="0" dirty="0" smtClean="0"/>
              <a:t> </a:t>
            </a:r>
            <a:r>
              <a:rPr lang="en-US" baseline="0" dirty="0" err="1" smtClean="0"/>
              <a:t>fracamente</a:t>
            </a:r>
            <a:r>
              <a:rPr lang="en-US" baseline="0" dirty="0" smtClean="0"/>
              <a:t> entre o TIR e Aux/</a:t>
            </a:r>
            <a:r>
              <a:rPr lang="en-US" baseline="0" dirty="0" err="1" smtClean="0"/>
              <a:t>Iaa</a:t>
            </a:r>
            <a:r>
              <a:rPr lang="en-US" baseline="0" dirty="0" smtClean="0"/>
              <a:t>, no </a:t>
            </a:r>
            <a:r>
              <a:rPr lang="en-US" baseline="0" dirty="0" err="1" smtClean="0"/>
              <a:t>entanto</a:t>
            </a:r>
            <a:r>
              <a:rPr lang="en-US" baseline="0" dirty="0" smtClean="0"/>
              <a:t>, tem </a:t>
            </a:r>
            <a:r>
              <a:rPr lang="en-US" baseline="0" dirty="0" err="1" smtClean="0"/>
              <a:t>alta</a:t>
            </a:r>
            <a:r>
              <a:rPr lang="en-US" baseline="0" dirty="0" smtClean="0"/>
              <a:t> </a:t>
            </a:r>
            <a:r>
              <a:rPr lang="en-US" baseline="0" dirty="0" err="1" smtClean="0"/>
              <a:t>capacidade</a:t>
            </a:r>
            <a:r>
              <a:rPr lang="en-US" baseline="0" dirty="0" smtClean="0"/>
              <a:t> de </a:t>
            </a:r>
            <a:r>
              <a:rPr lang="en-US" baseline="0" dirty="0" err="1" smtClean="0"/>
              <a:t>permanecer</a:t>
            </a:r>
            <a:r>
              <a:rPr lang="en-US" baseline="0" dirty="0" smtClean="0"/>
              <a:t> no </a:t>
            </a:r>
            <a:r>
              <a:rPr lang="en-US" baseline="0" dirty="0" err="1" smtClean="0"/>
              <a:t>citosol</a:t>
            </a:r>
            <a:r>
              <a:rPr lang="en-US" baseline="0" dirty="0" smtClean="0"/>
              <a:t>, </a:t>
            </a:r>
            <a:r>
              <a:rPr lang="en-US" baseline="0" dirty="0" err="1" smtClean="0"/>
              <a:t>pois</a:t>
            </a:r>
            <a:r>
              <a:rPr lang="en-US" baseline="0" dirty="0" smtClean="0"/>
              <a:t> </a:t>
            </a:r>
            <a:r>
              <a:rPr lang="en-US" baseline="0" dirty="0" err="1" smtClean="0"/>
              <a:t>seu</a:t>
            </a:r>
            <a:r>
              <a:rPr lang="en-US" baseline="0" dirty="0" smtClean="0"/>
              <a:t> </a:t>
            </a:r>
            <a:r>
              <a:rPr lang="en-US" baseline="0" dirty="0" err="1" smtClean="0"/>
              <a:t>influxo</a:t>
            </a:r>
            <a:r>
              <a:rPr lang="en-US" baseline="0" dirty="0" smtClean="0"/>
              <a:t> é </a:t>
            </a:r>
            <a:r>
              <a:rPr lang="en-US" baseline="0" dirty="0" err="1" smtClean="0"/>
              <a:t>facilitado</a:t>
            </a:r>
            <a:r>
              <a:rPr lang="en-US" baseline="0" dirty="0" smtClean="0"/>
              <a:t> </a:t>
            </a:r>
            <a:r>
              <a:rPr lang="en-US" baseline="0" dirty="0" err="1" smtClean="0"/>
              <a:t>pelos</a:t>
            </a:r>
            <a:r>
              <a:rPr lang="en-US" baseline="0" dirty="0" smtClean="0"/>
              <a:t> </a:t>
            </a:r>
            <a:r>
              <a:rPr lang="en-US" baseline="0" dirty="0" err="1" smtClean="0"/>
              <a:t>carregadores</a:t>
            </a:r>
            <a:r>
              <a:rPr lang="en-US" baseline="0" dirty="0" smtClean="0"/>
              <a:t> de </a:t>
            </a:r>
            <a:r>
              <a:rPr lang="en-US" baseline="0" dirty="0" err="1" smtClean="0"/>
              <a:t>auxina</a:t>
            </a:r>
            <a:r>
              <a:rPr lang="en-US" baseline="0" dirty="0" smtClean="0"/>
              <a:t>, e </a:t>
            </a:r>
            <a:r>
              <a:rPr lang="en-US" baseline="0" dirty="0" err="1" smtClean="0"/>
              <a:t>seu</a:t>
            </a:r>
            <a:r>
              <a:rPr lang="en-US" baseline="0" dirty="0" smtClean="0"/>
              <a:t> </a:t>
            </a:r>
            <a:r>
              <a:rPr lang="en-US" baseline="0" dirty="0" err="1" smtClean="0"/>
              <a:t>efluxo</a:t>
            </a:r>
            <a:r>
              <a:rPr lang="en-US" baseline="0" dirty="0" smtClean="0"/>
              <a:t> no </a:t>
            </a:r>
            <a:r>
              <a:rPr lang="en-US" baseline="0" dirty="0" err="1" smtClean="0"/>
              <a:t>entanto</a:t>
            </a:r>
            <a:r>
              <a:rPr lang="en-US" baseline="0" dirty="0" smtClean="0"/>
              <a:t> é </a:t>
            </a:r>
            <a:r>
              <a:rPr lang="en-US" baseline="0" dirty="0" err="1" smtClean="0"/>
              <a:t>mais</a:t>
            </a:r>
            <a:r>
              <a:rPr lang="en-US" baseline="0" dirty="0" smtClean="0"/>
              <a:t> lento. </a:t>
            </a:r>
            <a:r>
              <a:rPr lang="en-US" baseline="0" dirty="0" err="1" smtClean="0"/>
              <a:t>Por</a:t>
            </a:r>
            <a:r>
              <a:rPr lang="en-US" baseline="0" dirty="0" smtClean="0"/>
              <a:t> </a:t>
            </a:r>
            <a:r>
              <a:rPr lang="en-US" baseline="0" dirty="0" err="1" smtClean="0"/>
              <a:t>isso</a:t>
            </a:r>
            <a:r>
              <a:rPr lang="en-US" baseline="0" dirty="0" smtClean="0"/>
              <a:t> é </a:t>
            </a:r>
            <a:r>
              <a:rPr lang="en-US" baseline="0" dirty="0" err="1" smtClean="0"/>
              <a:t>mais</a:t>
            </a:r>
            <a:r>
              <a:rPr lang="en-US" baseline="0" dirty="0" smtClean="0"/>
              <a:t> </a:t>
            </a:r>
            <a:r>
              <a:rPr lang="en-US" baseline="0" dirty="0" err="1" smtClean="0"/>
              <a:t>percistente</a:t>
            </a:r>
            <a:r>
              <a:rPr lang="en-US" baseline="0" dirty="0" smtClean="0"/>
              <a:t>.</a:t>
            </a:r>
          </a:p>
          <a:p>
            <a:endParaRPr lang="en-US" baseline="0" dirty="0" smtClean="0"/>
          </a:p>
          <a:p>
            <a:r>
              <a:rPr lang="en-US" baseline="0" dirty="0" err="1" smtClean="0"/>
              <a:t>Dominio</a:t>
            </a:r>
            <a:r>
              <a:rPr lang="en-US" baseline="0" dirty="0" smtClean="0"/>
              <a:t> 1 = TPL, </a:t>
            </a:r>
            <a:r>
              <a:rPr lang="en-US" baseline="0" dirty="0" err="1" smtClean="0"/>
              <a:t>que</a:t>
            </a:r>
            <a:r>
              <a:rPr lang="en-US" baseline="0" dirty="0" smtClean="0"/>
              <a:t> </a:t>
            </a:r>
            <a:r>
              <a:rPr lang="en-US" baseline="0" dirty="0" err="1" smtClean="0"/>
              <a:t>atua</a:t>
            </a:r>
            <a:r>
              <a:rPr lang="en-US" baseline="0" dirty="0" smtClean="0"/>
              <a:t> </a:t>
            </a:r>
            <a:r>
              <a:rPr lang="en-US" baseline="0" dirty="0" err="1" smtClean="0"/>
              <a:t>como</a:t>
            </a:r>
            <a:r>
              <a:rPr lang="en-US" baseline="0" dirty="0" smtClean="0"/>
              <a:t> um </a:t>
            </a:r>
            <a:r>
              <a:rPr lang="en-US" baseline="0" dirty="0" err="1" smtClean="0"/>
              <a:t>fator</a:t>
            </a:r>
            <a:r>
              <a:rPr lang="en-US" baseline="0" dirty="0" smtClean="0"/>
              <a:t> de cross talk com Ac. </a:t>
            </a:r>
            <a:r>
              <a:rPr lang="en-US" baseline="0" dirty="0" err="1" smtClean="0"/>
              <a:t>Jasmonico</a:t>
            </a:r>
            <a:endParaRPr lang="en-US" baseline="0" dirty="0" smtClean="0"/>
          </a:p>
          <a:p>
            <a:endParaRPr lang="en-US" baseline="0" dirty="0" smtClean="0"/>
          </a:p>
          <a:p>
            <a:r>
              <a:rPr lang="en-US" baseline="0" dirty="0" err="1" smtClean="0"/>
              <a:t>Paradgmas</a:t>
            </a:r>
            <a:endParaRPr lang="en-US" baseline="0" dirty="0" smtClean="0"/>
          </a:p>
          <a:p>
            <a:r>
              <a:rPr lang="en-US" sz="1200" b="0" i="0" u="none" strike="noStrike" kern="1200" baseline="0" dirty="0" smtClean="0">
                <a:solidFill>
                  <a:schemeClr val="tx1"/>
                </a:solidFill>
                <a:latin typeface="+mn-lt"/>
                <a:ea typeface="+mn-ea"/>
                <a:cs typeface="+mn-cs"/>
              </a:rPr>
              <a:t>Domain I (DI) binds to TPL and is required for transcriptional repression. </a:t>
            </a:r>
          </a:p>
          <a:p>
            <a:r>
              <a:rPr lang="en-US" sz="1200" b="0" i="0" u="none" strike="noStrike" kern="1200" baseline="0" dirty="0" smtClean="0">
                <a:solidFill>
                  <a:schemeClr val="tx1"/>
                </a:solidFill>
                <a:latin typeface="+mn-lt"/>
                <a:ea typeface="+mn-ea"/>
                <a:cs typeface="+mn-cs"/>
              </a:rPr>
              <a:t>Domain II (DII) contains the </a:t>
            </a:r>
            <a:r>
              <a:rPr lang="en-US" sz="1200" b="0" i="0" u="none" strike="noStrike" kern="1200" baseline="0" dirty="0" err="1" smtClean="0">
                <a:solidFill>
                  <a:schemeClr val="tx1"/>
                </a:solidFill>
                <a:latin typeface="+mn-lt"/>
                <a:ea typeface="+mn-ea"/>
                <a:cs typeface="+mn-cs"/>
              </a:rPr>
              <a:t>degron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proteinas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que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direcionam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ligar</a:t>
            </a:r>
            <a:r>
              <a:rPr lang="en-US" sz="1200" b="0" i="0" u="none" strike="noStrike" kern="1200" baseline="0" dirty="0" smtClean="0">
                <a:solidFill>
                  <a:schemeClr val="tx1"/>
                </a:solidFill>
                <a:latin typeface="+mn-lt"/>
                <a:ea typeface="+mn-ea"/>
                <a:cs typeface="+mn-cs"/>
              </a:rPr>
              <a:t> com </a:t>
            </a:r>
            <a:r>
              <a:rPr lang="en-US" sz="1200" b="0" i="0" u="none" strike="noStrike" kern="1200" baseline="0" dirty="0" err="1" smtClean="0">
                <a:solidFill>
                  <a:schemeClr val="tx1"/>
                </a:solidFill>
                <a:latin typeface="+mn-lt"/>
                <a:ea typeface="+mn-ea"/>
                <a:cs typeface="+mn-cs"/>
              </a:rPr>
              <a:t>outras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proteinas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para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degradação</a:t>
            </a:r>
            <a:r>
              <a:rPr lang="en-US" sz="1200" b="0" i="0" u="none" strike="noStrike" kern="1200" baseline="0" dirty="0" smtClean="0">
                <a:solidFill>
                  <a:schemeClr val="tx1"/>
                </a:solidFill>
                <a:latin typeface="+mn-lt"/>
                <a:ea typeface="+mn-ea"/>
                <a:cs typeface="+mn-cs"/>
              </a:rPr>
              <a:t>) motif, a sequence of 13 amino acids that is required for the characteristic instability of Aux/IAA proteins. </a:t>
            </a:r>
          </a:p>
          <a:p>
            <a:r>
              <a:rPr lang="en-US" sz="1200" b="0" i="0" u="none" strike="noStrike" kern="1200" baseline="0" dirty="0" smtClean="0">
                <a:solidFill>
                  <a:schemeClr val="tx1"/>
                </a:solidFill>
                <a:latin typeface="+mn-lt"/>
                <a:ea typeface="+mn-ea"/>
                <a:cs typeface="+mn-cs"/>
              </a:rPr>
              <a:t>Domains III (DIII) and IV (DIV) mediate homo and </a:t>
            </a:r>
            <a:r>
              <a:rPr lang="en-US" sz="1200" b="0" i="0" u="none" strike="noStrike" kern="1200" baseline="0" dirty="0" err="1" smtClean="0">
                <a:solidFill>
                  <a:schemeClr val="tx1"/>
                </a:solidFill>
                <a:latin typeface="+mn-lt"/>
                <a:ea typeface="+mn-ea"/>
                <a:cs typeface="+mn-cs"/>
              </a:rPr>
              <a:t>heterodimerization</a:t>
            </a:r>
            <a:r>
              <a:rPr lang="en-US" sz="1200" b="0" i="0" u="none" strike="noStrike" kern="1200" baseline="0" dirty="0" smtClean="0">
                <a:solidFill>
                  <a:schemeClr val="tx1"/>
                </a:solidFill>
                <a:latin typeface="+mn-lt"/>
                <a:ea typeface="+mn-ea"/>
                <a:cs typeface="+mn-cs"/>
              </a:rPr>
              <a:t>, including interactions with ARF proteins11</a:t>
            </a:r>
            <a:endParaRPr lang="pt-BR" dirty="0"/>
          </a:p>
        </p:txBody>
      </p:sp>
      <p:sp>
        <p:nvSpPr>
          <p:cNvPr id="4" name="Espaço Reservado para Número de Slide 3"/>
          <p:cNvSpPr>
            <a:spLocks noGrp="1"/>
          </p:cNvSpPr>
          <p:nvPr>
            <p:ph type="sldNum" sz="quarter" idx="10"/>
          </p:nvPr>
        </p:nvSpPr>
        <p:spPr/>
        <p:txBody>
          <a:bodyPr/>
          <a:lstStyle/>
          <a:p>
            <a:fld id="{E8687735-8873-472F-998C-2E4C9AE4E4A0}" type="slidenum">
              <a:rPr lang="pt-BR" smtClean="0"/>
              <a:t>13</a:t>
            </a:fld>
            <a:endParaRPr lang="pt-BR"/>
          </a:p>
        </p:txBody>
      </p:sp>
    </p:spTree>
    <p:extLst>
      <p:ext uri="{BB962C8B-B14F-4D97-AF65-F5344CB8AC3E}">
        <p14:creationId xmlns:p14="http://schemas.microsoft.com/office/powerpoint/2010/main" val="55646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9D38177C-022F-435F-BA51-722B2585B057}" type="slidenum">
              <a:rPr lang="pt-BR" smtClean="0"/>
              <a:t>15</a:t>
            </a:fld>
            <a:endParaRPr lang="pt-BR"/>
          </a:p>
        </p:txBody>
      </p:sp>
    </p:spTree>
    <p:extLst>
      <p:ext uri="{BB962C8B-B14F-4D97-AF65-F5344CB8AC3E}">
        <p14:creationId xmlns:p14="http://schemas.microsoft.com/office/powerpoint/2010/main" val="172211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9"/>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149" indent="0" algn="ctr">
              <a:buNone/>
              <a:defRPr>
                <a:solidFill>
                  <a:schemeClr val="tx1">
                    <a:tint val="75000"/>
                  </a:schemeClr>
                </a:solidFill>
              </a:defRPr>
            </a:lvl2pPr>
            <a:lvl3pPr marL="914298" indent="0" algn="ctr">
              <a:buNone/>
              <a:defRPr>
                <a:solidFill>
                  <a:schemeClr val="tx1">
                    <a:tint val="75000"/>
                  </a:schemeClr>
                </a:solidFill>
              </a:defRPr>
            </a:lvl3pPr>
            <a:lvl4pPr marL="1371446" indent="0" algn="ctr">
              <a:buNone/>
              <a:defRPr>
                <a:solidFill>
                  <a:schemeClr val="tx1">
                    <a:tint val="75000"/>
                  </a:schemeClr>
                </a:solidFill>
              </a:defRPr>
            </a:lvl4pPr>
            <a:lvl5pPr marL="1828595" indent="0" algn="ctr">
              <a:buNone/>
              <a:defRPr>
                <a:solidFill>
                  <a:schemeClr val="tx1">
                    <a:tint val="75000"/>
                  </a:schemeClr>
                </a:solidFill>
              </a:defRPr>
            </a:lvl5pPr>
            <a:lvl6pPr marL="2285744" indent="0" algn="ctr">
              <a:buNone/>
              <a:defRPr>
                <a:solidFill>
                  <a:schemeClr val="tx1">
                    <a:tint val="75000"/>
                  </a:schemeClr>
                </a:solidFill>
              </a:defRPr>
            </a:lvl6pPr>
            <a:lvl7pPr marL="2742893" indent="0" algn="ctr">
              <a:buNone/>
              <a:defRPr>
                <a:solidFill>
                  <a:schemeClr val="tx1">
                    <a:tint val="75000"/>
                  </a:schemeClr>
                </a:solidFill>
              </a:defRPr>
            </a:lvl7pPr>
            <a:lvl8pPr marL="3200042" indent="0" algn="ctr">
              <a:buNone/>
              <a:defRPr>
                <a:solidFill>
                  <a:schemeClr val="tx1">
                    <a:tint val="75000"/>
                  </a:schemeClr>
                </a:solidFill>
              </a:defRPr>
            </a:lvl8pPr>
            <a:lvl9pPr marL="365719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E7C1A2DC-C01B-4893-993C-7D141A323420}" type="datetimeFigureOut">
              <a:rPr lang="pt-BR" smtClean="0"/>
              <a:t>27/02/16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320382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7C1A2DC-C01B-4893-993C-7D141A323420}" type="datetimeFigureOut">
              <a:rPr lang="pt-BR" smtClean="0"/>
              <a:t>27/02/16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250628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1" y="274640"/>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40"/>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7C1A2DC-C01B-4893-993C-7D141A323420}" type="datetimeFigureOut">
              <a:rPr lang="pt-BR" smtClean="0"/>
              <a:t>27/02/16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3483306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pt-BR" smtClean="0"/>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t-BR" smtClean="0"/>
              <a:t>Clique para editar o estilo do subtítulo mestre</a:t>
            </a:r>
            <a:endParaRPr lang="en-US" dirty="0"/>
          </a:p>
        </p:txBody>
      </p:sp>
      <p:sp>
        <p:nvSpPr>
          <p:cNvPr id="4" name="Date Placeholder 3"/>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17462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424581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pt-BR" smtClean="0"/>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t-BR" smtClean="0"/>
              <a:t>Clique para editar o texto mestre</a:t>
            </a:r>
          </a:p>
        </p:txBody>
      </p:sp>
      <p:sp>
        <p:nvSpPr>
          <p:cNvPr id="4" name="Date Placeholder 3"/>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93429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Date Placeholder 4"/>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153124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smtClean="0"/>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smtClean="0"/>
              <a:t>Clique para editar o texto mestre</a:t>
            </a:r>
          </a:p>
        </p:txBody>
      </p:sp>
      <p:sp>
        <p:nvSpPr>
          <p:cNvPr id="4" name="Content Placeholder 3"/>
          <p:cNvSpPr>
            <a:spLocks noGrp="1"/>
          </p:cNvSpPr>
          <p:nvPr>
            <p:ph sz="half" idx="2"/>
          </p:nvPr>
        </p:nvSpPr>
        <p:spPr>
          <a:xfrm>
            <a:off x="629842" y="2505075"/>
            <a:ext cx="3868340"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t-BR" smtClean="0"/>
              <a:t>Clique para editar o texto mestre</a:t>
            </a:r>
          </a:p>
        </p:txBody>
      </p:sp>
      <p:sp>
        <p:nvSpPr>
          <p:cNvPr id="6" name="Content Placeholder 5"/>
          <p:cNvSpPr>
            <a:spLocks noGrp="1"/>
          </p:cNvSpPr>
          <p:nvPr>
            <p:ph sz="quarter" idx="4"/>
          </p:nvPr>
        </p:nvSpPr>
        <p:spPr>
          <a:xfrm>
            <a:off x="4629150" y="2505075"/>
            <a:ext cx="3887391"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7" name="Date Placeholder 6"/>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8" name="Footer Placeholder 7"/>
          <p:cNvSpPr>
            <a:spLocks noGrp="1"/>
          </p:cNvSpPr>
          <p:nvPr>
            <p:ph type="ftr" sz="quarter" idx="11"/>
          </p:nvPr>
        </p:nvSpPr>
        <p:spPr/>
        <p:txBody>
          <a:bodyPr/>
          <a:lstStyle/>
          <a:p>
            <a:endParaRPr lang="pt-BR">
              <a:solidFill>
                <a:prstClr val="black">
                  <a:tint val="75000"/>
                </a:prstClr>
              </a:solidFill>
            </a:endParaRPr>
          </a:p>
        </p:txBody>
      </p:sp>
      <p:sp>
        <p:nvSpPr>
          <p:cNvPr id="9" name="Slide Number Placeholder 8"/>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96568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Date Placeholder 2"/>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4" name="Footer Placeholder 3"/>
          <p:cNvSpPr>
            <a:spLocks noGrp="1"/>
          </p:cNvSpPr>
          <p:nvPr>
            <p:ph type="ftr" sz="quarter" idx="11"/>
          </p:nvPr>
        </p:nvSpPr>
        <p:spPr/>
        <p:txBody>
          <a:bodyPr/>
          <a:lstStyle/>
          <a:p>
            <a:endParaRPr lang="pt-BR">
              <a:solidFill>
                <a:prstClr val="black">
                  <a:tint val="75000"/>
                </a:prstClr>
              </a:solidFill>
            </a:endParaRPr>
          </a:p>
        </p:txBody>
      </p:sp>
      <p:sp>
        <p:nvSpPr>
          <p:cNvPr id="5" name="Slide Number Placeholder 4"/>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2658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3" name="Footer Placeholder 2"/>
          <p:cNvSpPr>
            <a:spLocks noGrp="1"/>
          </p:cNvSpPr>
          <p:nvPr>
            <p:ph type="ftr" sz="quarter" idx="11"/>
          </p:nvPr>
        </p:nvSpPr>
        <p:spPr/>
        <p:txBody>
          <a:bodyPr/>
          <a:lstStyle/>
          <a:p>
            <a:endParaRPr lang="pt-BR">
              <a:solidFill>
                <a:prstClr val="black">
                  <a:tint val="75000"/>
                </a:prstClr>
              </a:solidFill>
            </a:endParaRPr>
          </a:p>
        </p:txBody>
      </p:sp>
      <p:sp>
        <p:nvSpPr>
          <p:cNvPr id="4" name="Slide Number Placeholder 3"/>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285589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pt-BR" smtClean="0"/>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02693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E7C1A2DC-C01B-4893-993C-7D141A323420}" type="datetimeFigureOut">
              <a:rPr lang="pt-BR" smtClean="0"/>
              <a:t>27/02/16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2023265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pt-BR" smtClean="0"/>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t-BR" smtClean="0"/>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t-BR" smtClean="0"/>
              <a:t>Clique para editar o texto mestre</a:t>
            </a:r>
          </a:p>
        </p:txBody>
      </p:sp>
      <p:sp>
        <p:nvSpPr>
          <p:cNvPr id="5" name="Date Placeholder 4"/>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6" name="Footer Placeholder 5"/>
          <p:cNvSpPr>
            <a:spLocks noGrp="1"/>
          </p:cNvSpPr>
          <p:nvPr>
            <p:ph type="ftr" sz="quarter" idx="11"/>
          </p:nvPr>
        </p:nvSpPr>
        <p:spPr/>
        <p:txBody>
          <a:bodyPr/>
          <a:lstStyle/>
          <a:p>
            <a:endParaRPr lang="pt-BR">
              <a:solidFill>
                <a:prstClr val="black">
                  <a:tint val="75000"/>
                </a:prstClr>
              </a:solidFill>
            </a:endParaRPr>
          </a:p>
        </p:txBody>
      </p:sp>
      <p:sp>
        <p:nvSpPr>
          <p:cNvPr id="7" name="Slide Number Placeholder 6"/>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09325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smtClean="0"/>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78950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smtClean="0"/>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10"/>
          </p:nvPr>
        </p:nvSpPr>
        <p:spPr/>
        <p:txBody>
          <a:bodyPr/>
          <a:lstStyle/>
          <a:p>
            <a:fld id="{15359767-B18B-4F4E-B103-239D0BC3ED5D}" type="datetimeFigureOut">
              <a:rPr lang="pt-BR" smtClean="0">
                <a:solidFill>
                  <a:prstClr val="black">
                    <a:tint val="75000"/>
                  </a:prstClr>
                </a:solidFill>
              </a:rPr>
              <a:pPr/>
              <a:t>27/02/16</a:t>
            </a:fld>
            <a:endParaRPr lang="pt-BR">
              <a:solidFill>
                <a:prstClr val="black">
                  <a:tint val="75000"/>
                </a:prstClr>
              </a:solidFill>
            </a:endParaRPr>
          </a:p>
        </p:txBody>
      </p:sp>
      <p:sp>
        <p:nvSpPr>
          <p:cNvPr id="5" name="Footer Placeholder 4"/>
          <p:cNvSpPr>
            <a:spLocks noGrp="1"/>
          </p:cNvSpPr>
          <p:nvPr>
            <p:ph type="ftr" sz="quarter" idx="11"/>
          </p:nvPr>
        </p:nvSpPr>
        <p:spPr/>
        <p:txBody>
          <a:bodyPr/>
          <a:lstStyle/>
          <a:p>
            <a:endParaRPr lang="pt-BR">
              <a:solidFill>
                <a:prstClr val="black">
                  <a:tint val="75000"/>
                </a:prstClr>
              </a:solidFill>
            </a:endParaRPr>
          </a:p>
        </p:txBody>
      </p:sp>
      <p:sp>
        <p:nvSpPr>
          <p:cNvPr id="6" name="Slide Number Placeholder 5"/>
          <p:cNvSpPr>
            <a:spLocks noGrp="1"/>
          </p:cNvSpPr>
          <p:nvPr>
            <p:ph type="sldNum" sz="quarter" idx="12"/>
          </p:nvPr>
        </p:nvSpPr>
        <p:spPr/>
        <p:txBody>
          <a:bodyPr/>
          <a:lstStyle/>
          <a:p>
            <a:fld id="{4457915F-36C8-4AE3-AFA5-E067CF7BC5FB}"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5255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3"/>
            <a:ext cx="7772400" cy="1362076"/>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149" indent="0">
              <a:buNone/>
              <a:defRPr sz="1800">
                <a:solidFill>
                  <a:schemeClr val="tx1">
                    <a:tint val="75000"/>
                  </a:schemeClr>
                </a:solidFill>
              </a:defRPr>
            </a:lvl2pPr>
            <a:lvl3pPr marL="914298" indent="0">
              <a:buNone/>
              <a:defRPr sz="1600">
                <a:solidFill>
                  <a:schemeClr val="tx1">
                    <a:tint val="75000"/>
                  </a:schemeClr>
                </a:solidFill>
              </a:defRPr>
            </a:lvl3pPr>
            <a:lvl4pPr marL="1371446" indent="0">
              <a:buNone/>
              <a:defRPr sz="1400">
                <a:solidFill>
                  <a:schemeClr val="tx1">
                    <a:tint val="75000"/>
                  </a:schemeClr>
                </a:solidFill>
              </a:defRPr>
            </a:lvl4pPr>
            <a:lvl5pPr marL="1828595" indent="0">
              <a:buNone/>
              <a:defRPr sz="1400">
                <a:solidFill>
                  <a:schemeClr val="tx1">
                    <a:tint val="75000"/>
                  </a:schemeClr>
                </a:solidFill>
              </a:defRPr>
            </a:lvl5pPr>
            <a:lvl6pPr marL="2285744" indent="0">
              <a:buNone/>
              <a:defRPr sz="1400">
                <a:solidFill>
                  <a:schemeClr val="tx1">
                    <a:tint val="75000"/>
                  </a:schemeClr>
                </a:solidFill>
              </a:defRPr>
            </a:lvl6pPr>
            <a:lvl7pPr marL="2742893" indent="0">
              <a:buNone/>
              <a:defRPr sz="1400">
                <a:solidFill>
                  <a:schemeClr val="tx1">
                    <a:tint val="75000"/>
                  </a:schemeClr>
                </a:solidFill>
              </a:defRPr>
            </a:lvl7pPr>
            <a:lvl8pPr marL="3200042" indent="0">
              <a:buNone/>
              <a:defRPr sz="1400">
                <a:solidFill>
                  <a:schemeClr val="tx1">
                    <a:tint val="75000"/>
                  </a:schemeClr>
                </a:solidFill>
              </a:defRPr>
            </a:lvl8pPr>
            <a:lvl9pPr marL="365719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E7C1A2DC-C01B-4893-993C-7D141A323420}" type="datetimeFigureOut">
              <a:rPr lang="pt-BR" smtClean="0"/>
              <a:t>27/02/16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1602904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1"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E7C1A2DC-C01B-4893-993C-7D141A323420}" type="datetimeFigureOut">
              <a:rPr lang="pt-BR" smtClean="0"/>
              <a:t>27/02/16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1509124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3"/>
          </a:xfrm>
        </p:spPr>
        <p:txBody>
          <a:bodyPr anchor="b"/>
          <a:lstStyle>
            <a:lvl1pPr marL="0" indent="0">
              <a:buNone/>
              <a:defRPr sz="24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3" indent="0">
              <a:buNone/>
              <a:defRPr sz="1600" b="1"/>
            </a:lvl7pPr>
            <a:lvl8pPr marL="3200042" indent="0">
              <a:buNone/>
              <a:defRPr sz="1600" b="1"/>
            </a:lvl8pPr>
            <a:lvl9pPr marL="365719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9" y="1535113"/>
            <a:ext cx="4041775" cy="639763"/>
          </a:xfrm>
        </p:spPr>
        <p:txBody>
          <a:bodyPr anchor="b"/>
          <a:lstStyle>
            <a:lvl1pPr marL="0" indent="0">
              <a:buNone/>
              <a:defRPr sz="2400" b="1"/>
            </a:lvl1pPr>
            <a:lvl2pPr marL="457149" indent="0">
              <a:buNone/>
              <a:defRPr sz="2000" b="1"/>
            </a:lvl2pPr>
            <a:lvl3pPr marL="914298" indent="0">
              <a:buNone/>
              <a:defRPr sz="1800" b="1"/>
            </a:lvl3pPr>
            <a:lvl4pPr marL="1371446" indent="0">
              <a:buNone/>
              <a:defRPr sz="1600" b="1"/>
            </a:lvl4pPr>
            <a:lvl5pPr marL="1828595" indent="0">
              <a:buNone/>
              <a:defRPr sz="1600" b="1"/>
            </a:lvl5pPr>
            <a:lvl6pPr marL="2285744" indent="0">
              <a:buNone/>
              <a:defRPr sz="1600" b="1"/>
            </a:lvl6pPr>
            <a:lvl7pPr marL="2742893" indent="0">
              <a:buNone/>
              <a:defRPr sz="1600" b="1"/>
            </a:lvl7pPr>
            <a:lvl8pPr marL="3200042" indent="0">
              <a:buNone/>
              <a:defRPr sz="1600" b="1"/>
            </a:lvl8pPr>
            <a:lvl9pPr marL="365719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9"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E7C1A2DC-C01B-4893-993C-7D141A323420}" type="datetimeFigureOut">
              <a:rPr lang="pt-BR" smtClean="0"/>
              <a:t>27/02/16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1519717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E7C1A2DC-C01B-4893-993C-7D141A323420}" type="datetimeFigureOut">
              <a:rPr lang="pt-BR" smtClean="0"/>
              <a:t>27/02/16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44247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7C1A2DC-C01B-4893-993C-7D141A323420}" type="datetimeFigureOut">
              <a:rPr lang="pt-BR" smtClean="0"/>
              <a:t>27/02/16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112094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4" y="273051"/>
            <a:ext cx="3008313" cy="1162051"/>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4" y="1435103"/>
            <a:ext cx="3008313" cy="4691063"/>
          </a:xfrm>
        </p:spPr>
        <p:txBody>
          <a:bodyPr/>
          <a:lstStyle>
            <a:lvl1pPr marL="0" indent="0">
              <a:buNone/>
              <a:defRPr sz="1400"/>
            </a:lvl1pPr>
            <a:lvl2pPr marL="457149" indent="0">
              <a:buNone/>
              <a:defRPr sz="1200"/>
            </a:lvl2pPr>
            <a:lvl3pPr marL="914298" indent="0">
              <a:buNone/>
              <a:defRPr sz="1000"/>
            </a:lvl3pPr>
            <a:lvl4pPr marL="1371446" indent="0">
              <a:buNone/>
              <a:defRPr sz="900"/>
            </a:lvl4pPr>
            <a:lvl5pPr marL="1828595" indent="0">
              <a:buNone/>
              <a:defRPr sz="900"/>
            </a:lvl5pPr>
            <a:lvl6pPr marL="2285744" indent="0">
              <a:buNone/>
              <a:defRPr sz="900"/>
            </a:lvl6pPr>
            <a:lvl7pPr marL="2742893" indent="0">
              <a:buNone/>
              <a:defRPr sz="900"/>
            </a:lvl7pPr>
            <a:lvl8pPr marL="3200042" indent="0">
              <a:buNone/>
              <a:defRPr sz="900"/>
            </a:lvl8pPr>
            <a:lvl9pPr marL="365719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E7C1A2DC-C01B-4893-993C-7D141A323420}" type="datetimeFigureOut">
              <a:rPr lang="pt-BR" smtClean="0"/>
              <a:t>27/02/16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304265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9"/>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149" indent="0">
              <a:buNone/>
              <a:defRPr sz="2800"/>
            </a:lvl2pPr>
            <a:lvl3pPr marL="914298" indent="0">
              <a:buNone/>
              <a:defRPr sz="2400"/>
            </a:lvl3pPr>
            <a:lvl4pPr marL="1371446" indent="0">
              <a:buNone/>
              <a:defRPr sz="2000"/>
            </a:lvl4pPr>
            <a:lvl5pPr marL="1828595" indent="0">
              <a:buNone/>
              <a:defRPr sz="2000"/>
            </a:lvl5pPr>
            <a:lvl6pPr marL="2285744" indent="0">
              <a:buNone/>
              <a:defRPr sz="2000"/>
            </a:lvl6pPr>
            <a:lvl7pPr marL="2742893" indent="0">
              <a:buNone/>
              <a:defRPr sz="2000"/>
            </a:lvl7pPr>
            <a:lvl8pPr marL="3200042" indent="0">
              <a:buNone/>
              <a:defRPr sz="2000"/>
            </a:lvl8pPr>
            <a:lvl9pPr marL="3657190" indent="0">
              <a:buNone/>
              <a:defRPr sz="2000"/>
            </a:lvl9pPr>
          </a:lstStyle>
          <a:p>
            <a:endParaRPr lang="pt-BR"/>
          </a:p>
        </p:txBody>
      </p:sp>
      <p:sp>
        <p:nvSpPr>
          <p:cNvPr id="4" name="Espaço Reservado para Texto 3"/>
          <p:cNvSpPr>
            <a:spLocks noGrp="1"/>
          </p:cNvSpPr>
          <p:nvPr>
            <p:ph type="body" sz="half" idx="2"/>
          </p:nvPr>
        </p:nvSpPr>
        <p:spPr>
          <a:xfrm>
            <a:off x="1792288" y="5367339"/>
            <a:ext cx="5486400" cy="804863"/>
          </a:xfrm>
        </p:spPr>
        <p:txBody>
          <a:bodyPr/>
          <a:lstStyle>
            <a:lvl1pPr marL="0" indent="0">
              <a:buNone/>
              <a:defRPr sz="1400"/>
            </a:lvl1pPr>
            <a:lvl2pPr marL="457149" indent="0">
              <a:buNone/>
              <a:defRPr sz="1200"/>
            </a:lvl2pPr>
            <a:lvl3pPr marL="914298" indent="0">
              <a:buNone/>
              <a:defRPr sz="1000"/>
            </a:lvl3pPr>
            <a:lvl4pPr marL="1371446" indent="0">
              <a:buNone/>
              <a:defRPr sz="900"/>
            </a:lvl4pPr>
            <a:lvl5pPr marL="1828595" indent="0">
              <a:buNone/>
              <a:defRPr sz="900"/>
            </a:lvl5pPr>
            <a:lvl6pPr marL="2285744" indent="0">
              <a:buNone/>
              <a:defRPr sz="900"/>
            </a:lvl6pPr>
            <a:lvl7pPr marL="2742893" indent="0">
              <a:buNone/>
              <a:defRPr sz="900"/>
            </a:lvl7pPr>
            <a:lvl8pPr marL="3200042" indent="0">
              <a:buNone/>
              <a:defRPr sz="900"/>
            </a:lvl8pPr>
            <a:lvl9pPr marL="365719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E7C1A2DC-C01B-4893-993C-7D141A323420}" type="datetimeFigureOut">
              <a:rPr lang="pt-BR" smtClean="0"/>
              <a:t>27/02/16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87DCD87-7C53-42CC-BFD8-7EE65A55F34A}" type="slidenum">
              <a:rPr lang="pt-BR" smtClean="0"/>
              <a:t>‹n.º›</a:t>
            </a:fld>
            <a:endParaRPr lang="pt-BR"/>
          </a:p>
        </p:txBody>
      </p:sp>
    </p:spTree>
    <p:extLst>
      <p:ext uri="{BB962C8B-B14F-4D97-AF65-F5344CB8AC3E}">
        <p14:creationId xmlns:p14="http://schemas.microsoft.com/office/powerpoint/2010/main" val="385141384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1" y="274639"/>
            <a:ext cx="8229600" cy="1143000"/>
          </a:xfrm>
          <a:prstGeom prst="rect">
            <a:avLst/>
          </a:prstGeom>
        </p:spPr>
        <p:txBody>
          <a:bodyPr vert="horz" lIns="91430" tIns="45714" rIns="91430" bIns="45714"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1" y="1600201"/>
            <a:ext cx="8229600" cy="4525963"/>
          </a:xfrm>
          <a:prstGeom prst="rect">
            <a:avLst/>
          </a:prstGeom>
        </p:spPr>
        <p:txBody>
          <a:bodyPr vert="horz" lIns="91430" tIns="45714" rIns="91430" bIns="45714"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2"/>
            <a:ext cx="2133600" cy="365125"/>
          </a:xfrm>
          <a:prstGeom prst="rect">
            <a:avLst/>
          </a:prstGeom>
        </p:spPr>
        <p:txBody>
          <a:bodyPr vert="horz" lIns="91430" tIns="45714" rIns="91430" bIns="45714" rtlCol="0" anchor="ctr"/>
          <a:lstStyle>
            <a:lvl1pPr algn="l">
              <a:defRPr sz="1200">
                <a:solidFill>
                  <a:schemeClr val="tx1">
                    <a:tint val="75000"/>
                  </a:schemeClr>
                </a:solidFill>
              </a:defRPr>
            </a:lvl1pPr>
          </a:lstStyle>
          <a:p>
            <a:fld id="{E7C1A2DC-C01B-4893-993C-7D141A323420}" type="datetimeFigureOut">
              <a:rPr lang="pt-BR" smtClean="0"/>
              <a:t>27/02/16</a:t>
            </a:fld>
            <a:endParaRPr lang="pt-BR"/>
          </a:p>
        </p:txBody>
      </p:sp>
      <p:sp>
        <p:nvSpPr>
          <p:cNvPr id="5" name="Espaço Reservado para Rodapé 4"/>
          <p:cNvSpPr>
            <a:spLocks noGrp="1"/>
          </p:cNvSpPr>
          <p:nvPr>
            <p:ph type="ftr" sz="quarter" idx="3"/>
          </p:nvPr>
        </p:nvSpPr>
        <p:spPr>
          <a:xfrm>
            <a:off x="3124201" y="6356352"/>
            <a:ext cx="2895600" cy="365125"/>
          </a:xfrm>
          <a:prstGeom prst="rect">
            <a:avLst/>
          </a:prstGeom>
        </p:spPr>
        <p:txBody>
          <a:bodyPr vert="horz" lIns="91430" tIns="45714" rIns="91430" bIns="45714"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2"/>
            <a:ext cx="2133600" cy="365125"/>
          </a:xfrm>
          <a:prstGeom prst="rect">
            <a:avLst/>
          </a:prstGeom>
        </p:spPr>
        <p:txBody>
          <a:bodyPr vert="horz" lIns="91430" tIns="45714" rIns="91430" bIns="45714" rtlCol="0" anchor="ctr"/>
          <a:lstStyle>
            <a:lvl1pPr algn="r">
              <a:defRPr sz="1200">
                <a:solidFill>
                  <a:schemeClr val="tx1">
                    <a:tint val="75000"/>
                  </a:schemeClr>
                </a:solidFill>
              </a:defRPr>
            </a:lvl1pPr>
          </a:lstStyle>
          <a:p>
            <a:fld id="{887DCD87-7C53-42CC-BFD8-7EE65A55F34A}" type="slidenum">
              <a:rPr lang="pt-BR" smtClean="0"/>
              <a:t>‹n.º›</a:t>
            </a:fld>
            <a:endParaRPr lang="pt-BR"/>
          </a:p>
        </p:txBody>
      </p:sp>
    </p:spTree>
    <p:extLst>
      <p:ext uri="{BB962C8B-B14F-4D97-AF65-F5344CB8AC3E}">
        <p14:creationId xmlns:p14="http://schemas.microsoft.com/office/powerpoint/2010/main" val="2317804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98" rtl="0" eaLnBrk="1" latinLnBrk="0" hangingPunct="1">
        <a:spcBef>
          <a:spcPct val="0"/>
        </a:spcBef>
        <a:buNone/>
        <a:defRPr sz="4400" kern="1200">
          <a:solidFill>
            <a:schemeClr val="tx1"/>
          </a:solidFill>
          <a:latin typeface="+mj-lt"/>
          <a:ea typeface="+mj-ea"/>
          <a:cs typeface="+mj-cs"/>
        </a:defRPr>
      </a:lvl1pPr>
    </p:titleStyle>
    <p:bodyStyle>
      <a:lvl1pPr marL="342862" indent="-342862" algn="l" defTabSz="91429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7" indent="-285718" algn="l" defTabSz="91429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72" indent="-228574" algn="l" defTabSz="91429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21" indent="-228574"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70" indent="-228574"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18" indent="-228574"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67" indent="-228574"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16" indent="-228574"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65" indent="-228574" algn="l" defTabSz="91429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298" rtl="0" eaLnBrk="1" latinLnBrk="0" hangingPunct="1">
        <a:defRPr sz="1800" kern="1200">
          <a:solidFill>
            <a:schemeClr val="tx1"/>
          </a:solidFill>
          <a:latin typeface="+mn-lt"/>
          <a:ea typeface="+mn-ea"/>
          <a:cs typeface="+mn-cs"/>
        </a:defRPr>
      </a:lvl1pPr>
      <a:lvl2pPr marL="457149" algn="l" defTabSz="914298" rtl="0" eaLnBrk="1" latinLnBrk="0" hangingPunct="1">
        <a:defRPr sz="1800" kern="1200">
          <a:solidFill>
            <a:schemeClr val="tx1"/>
          </a:solidFill>
          <a:latin typeface="+mn-lt"/>
          <a:ea typeface="+mn-ea"/>
          <a:cs typeface="+mn-cs"/>
        </a:defRPr>
      </a:lvl2pPr>
      <a:lvl3pPr marL="914298" algn="l" defTabSz="914298" rtl="0" eaLnBrk="1" latinLnBrk="0" hangingPunct="1">
        <a:defRPr sz="1800" kern="1200">
          <a:solidFill>
            <a:schemeClr val="tx1"/>
          </a:solidFill>
          <a:latin typeface="+mn-lt"/>
          <a:ea typeface="+mn-ea"/>
          <a:cs typeface="+mn-cs"/>
        </a:defRPr>
      </a:lvl3pPr>
      <a:lvl4pPr marL="1371446" algn="l" defTabSz="914298" rtl="0" eaLnBrk="1" latinLnBrk="0" hangingPunct="1">
        <a:defRPr sz="1800" kern="1200">
          <a:solidFill>
            <a:schemeClr val="tx1"/>
          </a:solidFill>
          <a:latin typeface="+mn-lt"/>
          <a:ea typeface="+mn-ea"/>
          <a:cs typeface="+mn-cs"/>
        </a:defRPr>
      </a:lvl4pPr>
      <a:lvl5pPr marL="1828595" algn="l" defTabSz="914298" rtl="0" eaLnBrk="1" latinLnBrk="0" hangingPunct="1">
        <a:defRPr sz="1800" kern="1200">
          <a:solidFill>
            <a:schemeClr val="tx1"/>
          </a:solidFill>
          <a:latin typeface="+mn-lt"/>
          <a:ea typeface="+mn-ea"/>
          <a:cs typeface="+mn-cs"/>
        </a:defRPr>
      </a:lvl5pPr>
      <a:lvl6pPr marL="2285744" algn="l" defTabSz="914298" rtl="0" eaLnBrk="1" latinLnBrk="0" hangingPunct="1">
        <a:defRPr sz="1800" kern="1200">
          <a:solidFill>
            <a:schemeClr val="tx1"/>
          </a:solidFill>
          <a:latin typeface="+mn-lt"/>
          <a:ea typeface="+mn-ea"/>
          <a:cs typeface="+mn-cs"/>
        </a:defRPr>
      </a:lvl6pPr>
      <a:lvl7pPr marL="2742893" algn="l" defTabSz="914298" rtl="0" eaLnBrk="1" latinLnBrk="0" hangingPunct="1">
        <a:defRPr sz="1800" kern="1200">
          <a:solidFill>
            <a:schemeClr val="tx1"/>
          </a:solidFill>
          <a:latin typeface="+mn-lt"/>
          <a:ea typeface="+mn-ea"/>
          <a:cs typeface="+mn-cs"/>
        </a:defRPr>
      </a:lvl7pPr>
      <a:lvl8pPr marL="3200042" algn="l" defTabSz="914298" rtl="0" eaLnBrk="1" latinLnBrk="0" hangingPunct="1">
        <a:defRPr sz="1800" kern="1200">
          <a:solidFill>
            <a:schemeClr val="tx1"/>
          </a:solidFill>
          <a:latin typeface="+mn-lt"/>
          <a:ea typeface="+mn-ea"/>
          <a:cs typeface="+mn-cs"/>
        </a:defRPr>
      </a:lvl8pPr>
      <a:lvl9pPr marL="3657190" algn="l" defTabSz="9142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smtClean="0"/>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3BD3476-453F-4E6A-B27A-DAAB9C570FC6}" type="datetimeFigureOut">
              <a:rPr lang="pt-BR" smtClean="0">
                <a:solidFill>
                  <a:prstClr val="black">
                    <a:tint val="75000"/>
                  </a:prstClr>
                </a:solidFill>
              </a:rPr>
              <a:pPr defTabSz="685800"/>
              <a:t>27/02/16</a:t>
            </a:fld>
            <a:endParaRPr lang="pt-B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pt-B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B63A6E7-CA1D-4FB0-848C-6758CD8FB14A}" type="slidenum">
              <a:rPr lang="pt-BR" smtClean="0">
                <a:solidFill>
                  <a:prstClr val="black">
                    <a:tint val="75000"/>
                  </a:prstClr>
                </a:solidFill>
              </a:rPr>
              <a:pPr defTabSz="685800"/>
              <a:t>‹n.º›</a:t>
            </a:fld>
            <a:endParaRPr lang="pt-BR">
              <a:solidFill>
                <a:prstClr val="black">
                  <a:tint val="75000"/>
                </a:prstClr>
              </a:solidFill>
            </a:endParaRPr>
          </a:p>
        </p:txBody>
      </p:sp>
    </p:spTree>
    <p:extLst>
      <p:ext uri="{BB962C8B-B14F-4D97-AF65-F5344CB8AC3E}">
        <p14:creationId xmlns:p14="http://schemas.microsoft.com/office/powerpoint/2010/main" val="3354783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7.jpeg"/></Relationships>
</file>

<file path=ppt/slides/_rels/slide11.xml.rels><?xml version="1.0" encoding="UTF-8" standalone="yes"?>
<Relationships xmlns="http://schemas.openxmlformats.org/package/2006/relationships"><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 Type="http://schemas.microsoft.com/office/2007/relationships/media" Target="file:///C:\Pedro%202014a3\1%20-%20Ensino\2%20-%20Pos%20graduacao\2%20-%20Posgraduandos%20orientados\12%20-%20marcelo%20figueiredo\1%20-%20Apresentacao%20Enlist\artigo%2024D\Peroxissomos%20sem%202,4-D.avi" TargetMode="External"/><Relationship Id="rId2" Type="http://schemas.openxmlformats.org/officeDocument/2006/relationships/video" Target="file:///C:\Pedro%202014a3\1%20-%20Ensino\2%20-%20Pos%20graduacao\2%20-%20Posgraduandos%20orientados\12%20-%20marcelo%20figueiredo\1%20-%20Apresentacao%20Enlist\artigo%2024D\Peroxissomos%20sem%202,4-D.avi" TargetMode="External"/><Relationship Id="rId3" Type="http://schemas.microsoft.com/office/2007/relationships/media" Target="file:///C:\Pedro%202014a3\1%20-%20Ensino\2%20-%20Pos%20graduacao\2%20-%20Posgraduandos%20orientados\12%20-%20marcelo%20figueiredo\1%20-%20Apresentacao%20Enlist\artigo%2024D\Peroxissomos%20com%202,4-D.avi" TargetMode="External"/><Relationship Id="rId4" Type="http://schemas.openxmlformats.org/officeDocument/2006/relationships/video" Target="file:///C:\Pedro%202014a3\1%20-%20Ensino\2%20-%20Pos%20graduacao\2%20-%20Posgraduandos%20orientados\12%20-%20marcelo%20figueiredo\1%20-%20Apresentacao%20Enlist\artigo%2024D\Peroxissomos%20com%202,4-D.avi" TargetMode="External"/><Relationship Id="rId5" Type="http://schemas.openxmlformats.org/officeDocument/2006/relationships/slideLayout" Target="../slideLayouts/slideLayout2.xml"/><Relationship Id="rId6" Type="http://schemas.openxmlformats.org/officeDocument/2006/relationships/notesSlide" Target="../notesSlides/notesSlide4.xml"/><Relationship Id="rId7" Type="http://schemas.openxmlformats.org/officeDocument/2006/relationships/image" Target="../media/image2.jpg"/><Relationship Id="rId8" Type="http://schemas.openxmlformats.org/officeDocument/2006/relationships/image" Target="../media/image18.jpeg"/><Relationship Id="rId9" Type="http://schemas.openxmlformats.org/officeDocument/2006/relationships/image" Target="../media/image19.jpeg"/><Relationship Id="rId10"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7.jpg"/><Relationship Id="rId6" Type="http://schemas.openxmlformats.org/officeDocument/2006/relationships/image" Target="../media/image28.jpeg"/><Relationship Id="rId7" Type="http://schemas.openxmlformats.org/officeDocument/2006/relationships/image" Target="../media/image29.png"/><Relationship Id="rId8" Type="http://schemas.openxmlformats.org/officeDocument/2006/relationships/image" Target="../media/image30.png"/><Relationship Id="rId1" Type="http://schemas.microsoft.com/office/2007/relationships/media" Target="../media/media2.wmv"/><Relationship Id="rId2" Type="http://schemas.openxmlformats.org/officeDocument/2006/relationships/video" Target="../media/media2.wmv"/></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5" Type="http://schemas.openxmlformats.org/officeDocument/2006/relationships/image" Target="../media/image28.jpe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 Id="rId3" Type="http://schemas.openxmlformats.org/officeDocument/2006/relationships/hyperlink" Target="http://www.weedscience.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tmp"/><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6.tmp"/></Relationships>
</file>

<file path=ppt/slides/_rels/slide24.xml.rels><?xml version="1.0" encoding="UTF-8" standalone="yes"?>
<Relationships xmlns="http://schemas.openxmlformats.org/package/2006/relationships"><Relationship Id="rId3" Type="http://schemas.openxmlformats.org/officeDocument/2006/relationships/image" Target="../media/image57.tmp"/><Relationship Id="rId4" Type="http://schemas.openxmlformats.org/officeDocument/2006/relationships/image" Target="../media/image58.tmp"/><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m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tm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tmp"/></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m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emf"/><Relationship Id="rId3" Type="http://schemas.openxmlformats.org/officeDocument/2006/relationships/image" Target="../media/image65.tm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tm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tm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 Id="rId3" Type="http://schemas.openxmlformats.org/officeDocument/2006/relationships/image" Target="../media/image52.tmp"/></Relationships>
</file>

<file path=ppt/slides/_rels/slide35.xml.rels><?xml version="1.0" encoding="UTF-8" standalone="yes"?>
<Relationships xmlns="http://schemas.openxmlformats.org/package/2006/relationships"><Relationship Id="rId3" Type="http://schemas.openxmlformats.org/officeDocument/2006/relationships/image" Target="../media/image69.emf"/><Relationship Id="rId4" Type="http://schemas.openxmlformats.org/officeDocument/2006/relationships/hyperlink" Target="mailto:pjchrist@esalq.usp.br" TargetMode="External"/><Relationship Id="rId5" Type="http://schemas.openxmlformats.org/officeDocument/2006/relationships/image" Target="../media/image70.gif"/><Relationship Id="rId1" Type="http://schemas.openxmlformats.org/officeDocument/2006/relationships/slideLayout" Target="../slideLayouts/slideLayout18.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1.jpg"/><Relationship Id="rId5" Type="http://schemas.openxmlformats.org/officeDocument/2006/relationships/image" Target="../media/image6.png"/><Relationship Id="rId1" Type="http://schemas.microsoft.com/office/2007/relationships/media" Target="../media/media1.wmv"/><Relationship Id="rId2" Type="http://schemas.openxmlformats.org/officeDocument/2006/relationships/video" Target="../media/media1.wm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jpg"/><Relationship Id="rId5" Type="http://schemas.openxmlformats.org/officeDocument/2006/relationships/image" Target="../media/image6.png"/><Relationship Id="rId1" Type="http://schemas.microsoft.com/office/2007/relationships/media" Target="../media/media1.wmv"/><Relationship Id="rId2" Type="http://schemas.openxmlformats.org/officeDocument/2006/relationships/video" Target="../media/media1.wmv"/></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2.tmp"/></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494661" y="188640"/>
            <a:ext cx="8568952" cy="1470025"/>
          </a:xfrm>
          <a:ln>
            <a:noFill/>
          </a:ln>
          <a:effectLst>
            <a:glow rad="101600">
              <a:schemeClr val="tx1">
                <a:alpha val="6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a:normAutofit/>
          </a:bodyPr>
          <a:lstStyle/>
          <a:p>
            <a:r>
              <a:rPr lang="pt-BR" sz="3600" b="1" dirty="0" smtClean="0">
                <a:ln w="19050">
                  <a:solidFill>
                    <a:schemeClr val="tx1"/>
                  </a:solidFill>
                </a:ln>
                <a:solidFill>
                  <a:srgbClr val="FFFF00"/>
                </a:solidFill>
                <a:effectLst>
                  <a:glow rad="127000">
                    <a:schemeClr val="tx2">
                      <a:lumMod val="75000"/>
                      <a:alpha val="66000"/>
                    </a:schemeClr>
                  </a:glow>
                  <a:outerShdw blurRad="50800" dist="38100" dir="16200000" rotWithShape="0">
                    <a:prstClr val="black">
                      <a:alpha val="40000"/>
                    </a:prstClr>
                  </a:outerShdw>
                </a:effectLst>
              </a:rPr>
              <a:t>Modelo Cartesiano do mecanismo de ação dos herbicidas mimetizadores das auxinas</a:t>
            </a:r>
            <a:endParaRPr lang="pt-BR" sz="3600" b="1" dirty="0">
              <a:ln w="19050">
                <a:solidFill>
                  <a:schemeClr val="tx1"/>
                </a:solidFill>
              </a:ln>
              <a:solidFill>
                <a:srgbClr val="FFFF00"/>
              </a:solidFill>
              <a:effectLst>
                <a:glow rad="127000">
                  <a:schemeClr val="tx2">
                    <a:lumMod val="75000"/>
                    <a:alpha val="66000"/>
                  </a:schemeClr>
                </a:glow>
                <a:outerShdw blurRad="50800" dist="38100" dir="16200000" rotWithShape="0">
                  <a:prstClr val="black">
                    <a:alpha val="40000"/>
                  </a:prstClr>
                </a:outerShdw>
              </a:effectLst>
            </a:endParaRPr>
          </a:p>
        </p:txBody>
      </p:sp>
      <p:sp>
        <p:nvSpPr>
          <p:cNvPr id="4" name="Subtítulo 3"/>
          <p:cNvSpPr>
            <a:spLocks noGrp="1"/>
          </p:cNvSpPr>
          <p:nvPr>
            <p:ph type="subTitle" idx="1"/>
          </p:nvPr>
        </p:nvSpPr>
        <p:spPr>
          <a:xfrm>
            <a:off x="746689" y="4797152"/>
            <a:ext cx="8064896" cy="864096"/>
          </a:xfrm>
          <a:ln>
            <a:solidFill>
              <a:schemeClr val="tx1"/>
            </a:solidFill>
          </a:ln>
        </p:spPr>
        <p:style>
          <a:lnRef idx="2">
            <a:schemeClr val="accent1"/>
          </a:lnRef>
          <a:fillRef idx="1">
            <a:schemeClr val="lt1"/>
          </a:fillRef>
          <a:effectRef idx="0">
            <a:schemeClr val="accent1"/>
          </a:effectRef>
          <a:fontRef idx="minor">
            <a:schemeClr val="dk1"/>
          </a:fontRef>
        </p:style>
        <p:txBody>
          <a:bodyPr anchor="ctr" anchorCtr="0">
            <a:normAutofit fontScale="92500" lnSpcReduction="20000"/>
          </a:bodyPr>
          <a:lstStyle/>
          <a:p>
            <a:r>
              <a:rPr lang="pt-BR" b="1" dirty="0" smtClean="0">
                <a:ln w="9525" cmpd="sng">
                  <a:solidFill>
                    <a:schemeClr val="tx1"/>
                  </a:solidFill>
                  <a:prstDash val="solid"/>
                </a:ln>
                <a:solidFill>
                  <a:srgbClr val="00B0F0"/>
                </a:solidFill>
                <a:effectLst>
                  <a:glow rad="101600">
                    <a:schemeClr val="tx1">
                      <a:alpha val="60000"/>
                    </a:schemeClr>
                  </a:glow>
                </a:effectLst>
              </a:rPr>
              <a:t>Baseado no princípio do desbalanço energético nas membranas plasmáticas da célula</a:t>
            </a:r>
            <a:endParaRPr lang="pt-BR" b="1" dirty="0">
              <a:ln w="9525" cmpd="sng">
                <a:solidFill>
                  <a:schemeClr val="tx1"/>
                </a:solidFill>
                <a:prstDash val="solid"/>
              </a:ln>
              <a:solidFill>
                <a:srgbClr val="00B0F0"/>
              </a:solidFill>
              <a:effectLst>
                <a:glow rad="101600">
                  <a:schemeClr val="tx1">
                    <a:alpha val="60000"/>
                  </a:schemeClr>
                </a:glow>
              </a:effectLst>
            </a:endParaRPr>
          </a:p>
        </p:txBody>
      </p:sp>
      <p:sp>
        <p:nvSpPr>
          <p:cNvPr id="5" name="CaixaDeTexto 4"/>
          <p:cNvSpPr txBox="1"/>
          <p:nvPr/>
        </p:nvSpPr>
        <p:spPr>
          <a:xfrm>
            <a:off x="4364355" y="5877272"/>
            <a:ext cx="4779645" cy="738664"/>
          </a:xfrm>
          <a:prstGeom prst="rect">
            <a:avLst/>
          </a:prstGeom>
          <a:solidFill>
            <a:schemeClr val="bg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pt-BR" sz="1400" b="1" dirty="0" err="1" smtClean="0">
                <a:latin typeface="Arial" panose="020B0604020202020204" pitchFamily="34" charset="0"/>
                <a:cs typeface="Arial" panose="020B0604020202020204" pitchFamily="34" charset="0"/>
              </a:rPr>
              <a:t>By</a:t>
            </a:r>
            <a:r>
              <a:rPr lang="pt-BR" sz="1400" b="1" dirty="0" smtClean="0">
                <a:latin typeface="Arial" panose="020B0604020202020204" pitchFamily="34" charset="0"/>
                <a:cs typeface="Arial" panose="020B0604020202020204" pitchFamily="34" charset="0"/>
              </a:rPr>
              <a:t>:</a:t>
            </a:r>
            <a:endParaRPr lang="en-US" sz="1400" b="1" dirty="0" smtClean="0">
              <a:latin typeface="Arial" panose="020B0604020202020204" pitchFamily="34" charset="0"/>
              <a:cs typeface="Arial" panose="020B0604020202020204" pitchFamily="34" charset="0"/>
            </a:endParaRPr>
          </a:p>
          <a:p>
            <a:pPr algn="just"/>
            <a:r>
              <a:rPr lang="en-US" sz="1400" b="1" dirty="0" smtClean="0">
                <a:latin typeface="Arial" panose="020B0604020202020204" pitchFamily="34" charset="0"/>
                <a:cs typeface="Arial" panose="020B0604020202020204" pitchFamily="34" charset="0"/>
              </a:rPr>
              <a:t>Marcelo Rodrigues Alves de Figueiredo &amp;</a:t>
            </a:r>
          </a:p>
          <a:p>
            <a:pPr algn="just"/>
            <a:r>
              <a:rPr lang="pt-BR" sz="1400" b="1" dirty="0" smtClean="0">
                <a:latin typeface="Arial" panose="020B0604020202020204" pitchFamily="34" charset="0"/>
                <a:cs typeface="Arial" panose="020B0604020202020204" pitchFamily="34" charset="0"/>
              </a:rPr>
              <a:t>Pedro J. Christoffoleti</a:t>
            </a:r>
            <a:endParaRPr lang="pt-B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040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9" name="Picture 5" descr="http://download.cell.com/images/journalimages/0092-8674/PIIS0092867410010135.fx1.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260648"/>
            <a:ext cx="6081491" cy="6081491"/>
          </a:xfrm>
          <a:prstGeom prst="rect">
            <a:avLst/>
          </a:prstGeom>
          <a:effectLst>
            <a:glow rad="228600">
              <a:schemeClr val="tx1">
                <a:alpha val="40000"/>
              </a:schemeClr>
            </a:glow>
            <a:innerShdw blurRad="495300">
              <a:prstClr val="black"/>
            </a:innerShdw>
          </a:effectLst>
          <a:extLst/>
        </p:spPr>
        <p:style>
          <a:lnRef idx="3">
            <a:schemeClr val="lt1"/>
          </a:lnRef>
          <a:fillRef idx="1">
            <a:schemeClr val="accent1"/>
          </a:fillRef>
          <a:effectRef idx="1">
            <a:schemeClr val="accent1"/>
          </a:effectRef>
          <a:fontRef idx="minor">
            <a:schemeClr val="lt1"/>
          </a:fontRef>
        </p:style>
      </p:pic>
      <p:sp>
        <p:nvSpPr>
          <p:cNvPr id="4" name="Retângulo 3"/>
          <p:cNvSpPr/>
          <p:nvPr/>
        </p:nvSpPr>
        <p:spPr>
          <a:xfrm>
            <a:off x="5868144" y="6453336"/>
            <a:ext cx="3048783"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200" b="1" dirty="0" err="1" smtClean="0">
                <a:solidFill>
                  <a:srgbClr val="0000FF"/>
                </a:solidFill>
                <a:latin typeface="Arial" panose="020B0604020202020204" pitchFamily="34" charset="0"/>
                <a:cs typeface="Arial" panose="020B0604020202020204" pitchFamily="34" charset="0"/>
              </a:rPr>
              <a:t>Xu</a:t>
            </a:r>
            <a:r>
              <a:rPr lang="en-US" sz="1200" b="1" dirty="0" smtClean="0">
                <a:solidFill>
                  <a:srgbClr val="0000FF"/>
                </a:solidFill>
                <a:latin typeface="Arial" panose="020B0604020202020204" pitchFamily="34" charset="0"/>
                <a:cs typeface="Arial" panose="020B0604020202020204" pitchFamily="34" charset="0"/>
              </a:rPr>
              <a:t>, et al. 2010 – Cell 143, </a:t>
            </a:r>
            <a:r>
              <a:rPr lang="en-US" sz="1200" b="1" dirty="0" err="1" smtClean="0">
                <a:solidFill>
                  <a:srgbClr val="0000FF"/>
                </a:solidFill>
                <a:latin typeface="Arial" panose="020B0604020202020204" pitchFamily="34" charset="0"/>
                <a:cs typeface="Arial" panose="020B0604020202020204" pitchFamily="34" charset="0"/>
              </a:rPr>
              <a:t>Pags</a:t>
            </a:r>
            <a:r>
              <a:rPr lang="en-US" sz="1200" b="1" dirty="0" smtClean="0">
                <a:solidFill>
                  <a:srgbClr val="0000FF"/>
                </a:solidFill>
                <a:latin typeface="Arial" panose="020B0604020202020204" pitchFamily="34" charset="0"/>
                <a:cs typeface="Arial" panose="020B0604020202020204" pitchFamily="34" charset="0"/>
              </a:rPr>
              <a:t>. 99 - 110</a:t>
            </a:r>
            <a:endParaRPr lang="pt-BR" sz="12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947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7"/>
          <a:stretch>
            <a:fillRect/>
          </a:stretch>
        </a:blipFill>
        <a:effectLst/>
      </p:bgPr>
    </p:bg>
    <p:spTree>
      <p:nvGrpSpPr>
        <p:cNvPr id="1" name=""/>
        <p:cNvGrpSpPr/>
        <p:nvPr/>
      </p:nvGrpSpPr>
      <p:grpSpPr>
        <a:xfrm>
          <a:off x="0" y="0"/>
          <a:ext cx="0" cy="0"/>
          <a:chOff x="0" y="0"/>
          <a:chExt cx="0" cy="0"/>
        </a:xfrm>
      </p:grpSpPr>
      <p:sp>
        <p:nvSpPr>
          <p:cNvPr id="645" name="CaixaDeTexto 644"/>
          <p:cNvSpPr txBox="1"/>
          <p:nvPr/>
        </p:nvSpPr>
        <p:spPr>
          <a:xfrm>
            <a:off x="432902" y="6191813"/>
            <a:ext cx="1475969" cy="307777"/>
          </a:xfrm>
          <a:prstGeom prst="rect">
            <a:avLst/>
          </a:prstGeom>
          <a:noFill/>
        </p:spPr>
        <p:txBody>
          <a:bodyPr wrap="square" rtlCol="0">
            <a:spAutoFit/>
          </a:bodyPr>
          <a:lstStyle/>
          <a:p>
            <a:r>
              <a:rPr lang="pt-BR" sz="1400" b="1" dirty="0" smtClean="0">
                <a:latin typeface="Arial" panose="020B0604020202020204" pitchFamily="34" charset="0"/>
                <a:cs typeface="Arial" panose="020B0604020202020204" pitchFamily="34" charset="0"/>
              </a:rPr>
              <a:t>Peroxissomos</a:t>
            </a:r>
            <a:endParaRPr lang="pt-BR" sz="1400" b="1" dirty="0">
              <a:latin typeface="Arial" panose="020B0604020202020204" pitchFamily="34" charset="0"/>
              <a:cs typeface="Arial" panose="020B0604020202020204" pitchFamily="34" charset="0"/>
            </a:endParaRPr>
          </a:p>
        </p:txBody>
      </p:sp>
      <p:sp>
        <p:nvSpPr>
          <p:cNvPr id="644" name="CaixaDeTexto 643"/>
          <p:cNvSpPr txBox="1"/>
          <p:nvPr/>
        </p:nvSpPr>
        <p:spPr>
          <a:xfrm>
            <a:off x="2706103" y="5478090"/>
            <a:ext cx="1148548" cy="523220"/>
          </a:xfrm>
          <a:prstGeom prst="rect">
            <a:avLst/>
          </a:prstGeom>
          <a:noFill/>
        </p:spPr>
        <p:txBody>
          <a:bodyPr wrap="square" rtlCol="0">
            <a:spAutoFit/>
          </a:bodyPr>
          <a:lstStyle/>
          <a:p>
            <a:r>
              <a:rPr lang="pt-BR" sz="1400" b="1" dirty="0" smtClean="0">
                <a:latin typeface="Arial" panose="020B0604020202020204" pitchFamily="34" charset="0"/>
                <a:cs typeface="Arial" panose="020B0604020202020204" pitchFamily="34" charset="0"/>
              </a:rPr>
              <a:t>Filamentos de F-</a:t>
            </a:r>
            <a:r>
              <a:rPr lang="pt-BR" sz="1400" b="1" dirty="0" err="1" smtClean="0">
                <a:latin typeface="Arial" panose="020B0604020202020204" pitchFamily="34" charset="0"/>
                <a:cs typeface="Arial" panose="020B0604020202020204" pitchFamily="34" charset="0"/>
              </a:rPr>
              <a:t>actina</a:t>
            </a:r>
            <a:endParaRPr lang="pt-BR" sz="1400" b="1" dirty="0">
              <a:latin typeface="Arial" panose="020B0604020202020204" pitchFamily="34" charset="0"/>
              <a:cs typeface="Arial" panose="020B0604020202020204" pitchFamily="34" charset="0"/>
            </a:endParaRPr>
          </a:p>
        </p:txBody>
      </p:sp>
      <p:sp>
        <p:nvSpPr>
          <p:cNvPr id="641" name="CaixaDeTexto 640"/>
          <p:cNvSpPr txBox="1"/>
          <p:nvPr/>
        </p:nvSpPr>
        <p:spPr>
          <a:xfrm>
            <a:off x="522086" y="5435932"/>
            <a:ext cx="1619363" cy="738664"/>
          </a:xfrm>
          <a:prstGeom prst="rect">
            <a:avLst/>
          </a:prstGeom>
          <a:noFill/>
        </p:spPr>
        <p:txBody>
          <a:bodyPr wrap="square" rtlCol="0">
            <a:spAutoFit/>
          </a:bodyPr>
          <a:lstStyle/>
          <a:p>
            <a:r>
              <a:rPr lang="pt-BR" sz="1400" b="1" dirty="0" smtClean="0">
                <a:latin typeface="Arial" panose="020B0604020202020204" pitchFamily="34" charset="0"/>
                <a:cs typeface="Arial" panose="020B0604020202020204" pitchFamily="34" charset="0"/>
              </a:rPr>
              <a:t>Filamentos de microtúbulos ou microfibrilas</a:t>
            </a:r>
            <a:endParaRPr lang="pt-BR" sz="1400" b="1" dirty="0">
              <a:latin typeface="Arial" panose="020B0604020202020204" pitchFamily="34" charset="0"/>
              <a:cs typeface="Arial" panose="020B0604020202020204" pitchFamily="34" charset="0"/>
            </a:endParaRPr>
          </a:p>
        </p:txBody>
      </p:sp>
      <p:sp>
        <p:nvSpPr>
          <p:cNvPr id="267" name="Forma livre 266"/>
          <p:cNvSpPr/>
          <p:nvPr/>
        </p:nvSpPr>
        <p:spPr>
          <a:xfrm>
            <a:off x="3959424" y="3014608"/>
            <a:ext cx="5149080" cy="3510736"/>
          </a:xfrm>
          <a:custGeom>
            <a:avLst/>
            <a:gdLst>
              <a:gd name="connsiteX0" fmla="*/ 1143000 w 6689651"/>
              <a:gd name="connsiteY0" fmla="*/ 2764465 h 3211032"/>
              <a:gd name="connsiteX1" fmla="*/ 1493874 w 6689651"/>
              <a:gd name="connsiteY1" fmla="*/ 2690037 h 3211032"/>
              <a:gd name="connsiteX2" fmla="*/ 1855381 w 6689651"/>
              <a:gd name="connsiteY2" fmla="*/ 2530549 h 3211032"/>
              <a:gd name="connsiteX3" fmla="*/ 1855381 w 6689651"/>
              <a:gd name="connsiteY3" fmla="*/ 2530549 h 3211032"/>
              <a:gd name="connsiteX4" fmla="*/ 2227521 w 6689651"/>
              <a:gd name="connsiteY4" fmla="*/ 2402958 h 3211032"/>
              <a:gd name="connsiteX5" fmla="*/ 2461437 w 6689651"/>
              <a:gd name="connsiteY5" fmla="*/ 2371060 h 3211032"/>
              <a:gd name="connsiteX6" fmla="*/ 2620925 w 6689651"/>
              <a:gd name="connsiteY6" fmla="*/ 2541181 h 3211032"/>
              <a:gd name="connsiteX7" fmla="*/ 2844209 w 6689651"/>
              <a:gd name="connsiteY7" fmla="*/ 2796363 h 3211032"/>
              <a:gd name="connsiteX8" fmla="*/ 3014330 w 6689651"/>
              <a:gd name="connsiteY8" fmla="*/ 2945218 h 3211032"/>
              <a:gd name="connsiteX9" fmla="*/ 3258879 w 6689651"/>
              <a:gd name="connsiteY9" fmla="*/ 2849525 h 3211032"/>
              <a:gd name="connsiteX10" fmla="*/ 3577856 w 6689651"/>
              <a:gd name="connsiteY10" fmla="*/ 2679404 h 3211032"/>
              <a:gd name="connsiteX11" fmla="*/ 3833037 w 6689651"/>
              <a:gd name="connsiteY11" fmla="*/ 2456121 h 3211032"/>
              <a:gd name="connsiteX12" fmla="*/ 4141381 w 6689651"/>
              <a:gd name="connsiteY12" fmla="*/ 2456121 h 3211032"/>
              <a:gd name="connsiteX13" fmla="*/ 4375298 w 6689651"/>
              <a:gd name="connsiteY13" fmla="*/ 2583711 h 3211032"/>
              <a:gd name="connsiteX14" fmla="*/ 4758070 w 6689651"/>
              <a:gd name="connsiteY14" fmla="*/ 2892056 h 3211032"/>
              <a:gd name="connsiteX15" fmla="*/ 5077046 w 6689651"/>
              <a:gd name="connsiteY15" fmla="*/ 3083442 h 3211032"/>
              <a:gd name="connsiteX16" fmla="*/ 5385391 w 6689651"/>
              <a:gd name="connsiteY16" fmla="*/ 3189767 h 3211032"/>
              <a:gd name="connsiteX17" fmla="*/ 5672470 w 6689651"/>
              <a:gd name="connsiteY17" fmla="*/ 3189767 h 3211032"/>
              <a:gd name="connsiteX18" fmla="*/ 6012712 w 6689651"/>
              <a:gd name="connsiteY18" fmla="*/ 3062177 h 3211032"/>
              <a:gd name="connsiteX19" fmla="*/ 6586870 w 6689651"/>
              <a:gd name="connsiteY19" fmla="*/ 2690037 h 3211032"/>
              <a:gd name="connsiteX20" fmla="*/ 6629400 w 6689651"/>
              <a:gd name="connsiteY20" fmla="*/ 2434856 h 3211032"/>
              <a:gd name="connsiteX21" fmla="*/ 6597502 w 6689651"/>
              <a:gd name="connsiteY21" fmla="*/ 1881963 h 3211032"/>
              <a:gd name="connsiteX22" fmla="*/ 6289158 w 6689651"/>
              <a:gd name="connsiteY22" fmla="*/ 1169581 h 3211032"/>
              <a:gd name="connsiteX23" fmla="*/ 5959549 w 6689651"/>
              <a:gd name="connsiteY23" fmla="*/ 786809 h 3211032"/>
              <a:gd name="connsiteX24" fmla="*/ 5587409 w 6689651"/>
              <a:gd name="connsiteY24" fmla="*/ 712381 h 3211032"/>
              <a:gd name="connsiteX25" fmla="*/ 5172739 w 6689651"/>
              <a:gd name="connsiteY25" fmla="*/ 712381 h 3211032"/>
              <a:gd name="connsiteX26" fmla="*/ 4268972 w 6689651"/>
              <a:gd name="connsiteY26" fmla="*/ 372139 h 3211032"/>
              <a:gd name="connsiteX27" fmla="*/ 3843670 w 6689651"/>
              <a:gd name="connsiteY27" fmla="*/ 106325 h 3211032"/>
              <a:gd name="connsiteX28" fmla="*/ 3365205 w 6689651"/>
              <a:gd name="connsiteY28" fmla="*/ 53163 h 3211032"/>
              <a:gd name="connsiteX29" fmla="*/ 2663456 w 6689651"/>
              <a:gd name="connsiteY29" fmla="*/ 425302 h 3211032"/>
              <a:gd name="connsiteX30" fmla="*/ 2238153 w 6689651"/>
              <a:gd name="connsiteY30" fmla="*/ 627321 h 3211032"/>
              <a:gd name="connsiteX31" fmla="*/ 1674628 w 6689651"/>
              <a:gd name="connsiteY31" fmla="*/ 287079 h 3211032"/>
              <a:gd name="connsiteX32" fmla="*/ 1451344 w 6689651"/>
              <a:gd name="connsiteY32" fmla="*/ 138223 h 3211032"/>
              <a:gd name="connsiteX33" fmla="*/ 1004777 w 6689651"/>
              <a:gd name="connsiteY33" fmla="*/ 425302 h 3211032"/>
              <a:gd name="connsiteX34" fmla="*/ 600739 w 6689651"/>
              <a:gd name="connsiteY34" fmla="*/ 733646 h 3211032"/>
              <a:gd name="connsiteX35" fmla="*/ 164805 w 6689651"/>
              <a:gd name="connsiteY35" fmla="*/ 1307804 h 3211032"/>
              <a:gd name="connsiteX36" fmla="*/ 15949 w 6689651"/>
              <a:gd name="connsiteY36" fmla="*/ 1679944 h 3211032"/>
              <a:gd name="connsiteX37" fmla="*/ 69112 w 6689651"/>
              <a:gd name="connsiteY37" fmla="*/ 2083981 h 3211032"/>
              <a:gd name="connsiteX38" fmla="*/ 356191 w 6689651"/>
              <a:gd name="connsiteY38" fmla="*/ 2445488 h 3211032"/>
              <a:gd name="connsiteX39" fmla="*/ 568842 w 6689651"/>
              <a:gd name="connsiteY39" fmla="*/ 2668772 h 3211032"/>
              <a:gd name="connsiteX40" fmla="*/ 898451 w 6689651"/>
              <a:gd name="connsiteY40" fmla="*/ 2785730 h 3211032"/>
              <a:gd name="connsiteX41" fmla="*/ 1143000 w 6689651"/>
              <a:gd name="connsiteY41" fmla="*/ 2764465 h 32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89651" h="3211032">
                <a:moveTo>
                  <a:pt x="1143000" y="2764465"/>
                </a:moveTo>
                <a:cubicBezTo>
                  <a:pt x="1242237" y="2748516"/>
                  <a:pt x="1375144" y="2729023"/>
                  <a:pt x="1493874" y="2690037"/>
                </a:cubicBezTo>
                <a:cubicBezTo>
                  <a:pt x="1612604" y="2651051"/>
                  <a:pt x="1855381" y="2530549"/>
                  <a:pt x="1855381" y="2530549"/>
                </a:cubicBezTo>
                <a:lnTo>
                  <a:pt x="1855381" y="2530549"/>
                </a:lnTo>
                <a:cubicBezTo>
                  <a:pt x="1917404" y="2509284"/>
                  <a:pt x="2126512" y="2429539"/>
                  <a:pt x="2227521" y="2402958"/>
                </a:cubicBezTo>
                <a:cubicBezTo>
                  <a:pt x="2328530" y="2376377"/>
                  <a:pt x="2395870" y="2348023"/>
                  <a:pt x="2461437" y="2371060"/>
                </a:cubicBezTo>
                <a:cubicBezTo>
                  <a:pt x="2527004" y="2394097"/>
                  <a:pt x="2557130" y="2470297"/>
                  <a:pt x="2620925" y="2541181"/>
                </a:cubicBezTo>
                <a:cubicBezTo>
                  <a:pt x="2684720" y="2612065"/>
                  <a:pt x="2778641" y="2729023"/>
                  <a:pt x="2844209" y="2796363"/>
                </a:cubicBezTo>
                <a:cubicBezTo>
                  <a:pt x="2909777" y="2863703"/>
                  <a:pt x="2945218" y="2936358"/>
                  <a:pt x="3014330" y="2945218"/>
                </a:cubicBezTo>
                <a:cubicBezTo>
                  <a:pt x="3083442" y="2954078"/>
                  <a:pt x="3164958" y="2893827"/>
                  <a:pt x="3258879" y="2849525"/>
                </a:cubicBezTo>
                <a:cubicBezTo>
                  <a:pt x="3352800" y="2805223"/>
                  <a:pt x="3482163" y="2744971"/>
                  <a:pt x="3577856" y="2679404"/>
                </a:cubicBezTo>
                <a:cubicBezTo>
                  <a:pt x="3673549" y="2613837"/>
                  <a:pt x="3739116" y="2493335"/>
                  <a:pt x="3833037" y="2456121"/>
                </a:cubicBezTo>
                <a:cubicBezTo>
                  <a:pt x="3926958" y="2418907"/>
                  <a:pt x="4051004" y="2434856"/>
                  <a:pt x="4141381" y="2456121"/>
                </a:cubicBezTo>
                <a:cubicBezTo>
                  <a:pt x="4231758" y="2477386"/>
                  <a:pt x="4272517" y="2511055"/>
                  <a:pt x="4375298" y="2583711"/>
                </a:cubicBezTo>
                <a:cubicBezTo>
                  <a:pt x="4478079" y="2656367"/>
                  <a:pt x="4641112" y="2808768"/>
                  <a:pt x="4758070" y="2892056"/>
                </a:cubicBezTo>
                <a:cubicBezTo>
                  <a:pt x="4875028" y="2975345"/>
                  <a:pt x="4972493" y="3033824"/>
                  <a:pt x="5077046" y="3083442"/>
                </a:cubicBezTo>
                <a:cubicBezTo>
                  <a:pt x="5181599" y="3133060"/>
                  <a:pt x="5286154" y="3172046"/>
                  <a:pt x="5385391" y="3189767"/>
                </a:cubicBezTo>
                <a:cubicBezTo>
                  <a:pt x="5484628" y="3207488"/>
                  <a:pt x="5567917" y="3211032"/>
                  <a:pt x="5672470" y="3189767"/>
                </a:cubicBezTo>
                <a:cubicBezTo>
                  <a:pt x="5777023" y="3168502"/>
                  <a:pt x="5860312" y="3145465"/>
                  <a:pt x="6012712" y="3062177"/>
                </a:cubicBezTo>
                <a:cubicBezTo>
                  <a:pt x="6165112" y="2978889"/>
                  <a:pt x="6484089" y="2794590"/>
                  <a:pt x="6586870" y="2690037"/>
                </a:cubicBezTo>
                <a:cubicBezTo>
                  <a:pt x="6689651" y="2585484"/>
                  <a:pt x="6627628" y="2569535"/>
                  <a:pt x="6629400" y="2434856"/>
                </a:cubicBezTo>
                <a:cubicBezTo>
                  <a:pt x="6631172" y="2300177"/>
                  <a:pt x="6654209" y="2092842"/>
                  <a:pt x="6597502" y="1881963"/>
                </a:cubicBezTo>
                <a:cubicBezTo>
                  <a:pt x="6540795" y="1671084"/>
                  <a:pt x="6395483" y="1352107"/>
                  <a:pt x="6289158" y="1169581"/>
                </a:cubicBezTo>
                <a:cubicBezTo>
                  <a:pt x="6182833" y="987055"/>
                  <a:pt x="6076507" y="863009"/>
                  <a:pt x="5959549" y="786809"/>
                </a:cubicBezTo>
                <a:cubicBezTo>
                  <a:pt x="5842591" y="710609"/>
                  <a:pt x="5718544" y="724786"/>
                  <a:pt x="5587409" y="712381"/>
                </a:cubicBezTo>
                <a:cubicBezTo>
                  <a:pt x="5456274" y="699976"/>
                  <a:pt x="5392478" y="769088"/>
                  <a:pt x="5172739" y="712381"/>
                </a:cubicBezTo>
                <a:cubicBezTo>
                  <a:pt x="4953000" y="655674"/>
                  <a:pt x="4490483" y="473148"/>
                  <a:pt x="4268972" y="372139"/>
                </a:cubicBezTo>
                <a:cubicBezTo>
                  <a:pt x="4047461" y="271130"/>
                  <a:pt x="3994298" y="159488"/>
                  <a:pt x="3843670" y="106325"/>
                </a:cubicBezTo>
                <a:cubicBezTo>
                  <a:pt x="3693042" y="53162"/>
                  <a:pt x="3561907" y="0"/>
                  <a:pt x="3365205" y="53163"/>
                </a:cubicBezTo>
                <a:cubicBezTo>
                  <a:pt x="3168503" y="106326"/>
                  <a:pt x="2851298" y="329609"/>
                  <a:pt x="2663456" y="425302"/>
                </a:cubicBezTo>
                <a:cubicBezTo>
                  <a:pt x="2475614" y="520995"/>
                  <a:pt x="2402958" y="650358"/>
                  <a:pt x="2238153" y="627321"/>
                </a:cubicBezTo>
                <a:cubicBezTo>
                  <a:pt x="2073348" y="604284"/>
                  <a:pt x="1805763" y="368595"/>
                  <a:pt x="1674628" y="287079"/>
                </a:cubicBezTo>
                <a:cubicBezTo>
                  <a:pt x="1543493" y="205563"/>
                  <a:pt x="1562986" y="115186"/>
                  <a:pt x="1451344" y="138223"/>
                </a:cubicBezTo>
                <a:cubicBezTo>
                  <a:pt x="1339702" y="161260"/>
                  <a:pt x="1146545" y="326065"/>
                  <a:pt x="1004777" y="425302"/>
                </a:cubicBezTo>
                <a:cubicBezTo>
                  <a:pt x="863010" y="524539"/>
                  <a:pt x="740734" y="586562"/>
                  <a:pt x="600739" y="733646"/>
                </a:cubicBezTo>
                <a:cubicBezTo>
                  <a:pt x="460744" y="880730"/>
                  <a:pt x="262270" y="1150088"/>
                  <a:pt x="164805" y="1307804"/>
                </a:cubicBezTo>
                <a:cubicBezTo>
                  <a:pt x="67340" y="1465520"/>
                  <a:pt x="31898" y="1550581"/>
                  <a:pt x="15949" y="1679944"/>
                </a:cubicBezTo>
                <a:cubicBezTo>
                  <a:pt x="0" y="1809307"/>
                  <a:pt x="12405" y="1956390"/>
                  <a:pt x="69112" y="2083981"/>
                </a:cubicBezTo>
                <a:cubicBezTo>
                  <a:pt x="125819" y="2211572"/>
                  <a:pt x="272903" y="2348023"/>
                  <a:pt x="356191" y="2445488"/>
                </a:cubicBezTo>
                <a:cubicBezTo>
                  <a:pt x="439479" y="2542953"/>
                  <a:pt x="478465" y="2612065"/>
                  <a:pt x="568842" y="2668772"/>
                </a:cubicBezTo>
                <a:cubicBezTo>
                  <a:pt x="659219" y="2725479"/>
                  <a:pt x="797442" y="2771553"/>
                  <a:pt x="898451" y="2785730"/>
                </a:cubicBezTo>
                <a:cubicBezTo>
                  <a:pt x="999460" y="2799907"/>
                  <a:pt x="1043763" y="2780414"/>
                  <a:pt x="1143000" y="2764465"/>
                </a:cubicBezTo>
                <a:close/>
              </a:path>
            </a:pathLst>
          </a:custGeom>
          <a:noFill/>
          <a:ln w="38100">
            <a:solidFill>
              <a:schemeClr val="accent3">
                <a:lumMod val="50000"/>
              </a:schemeClr>
            </a:solidFill>
          </a:ln>
          <a:effectLst>
            <a:outerShdw blurRad="63500" algn="ctr" rotWithShape="0">
              <a:srgbClr val="00B050"/>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273" name="Forma livre 272"/>
          <p:cNvSpPr/>
          <p:nvPr/>
        </p:nvSpPr>
        <p:spPr>
          <a:xfrm>
            <a:off x="5634430" y="3826863"/>
            <a:ext cx="266166" cy="1767806"/>
          </a:xfrm>
          <a:custGeom>
            <a:avLst/>
            <a:gdLst>
              <a:gd name="connsiteX0" fmla="*/ 197069 w 197069"/>
              <a:gd name="connsiteY0" fmla="*/ 1479330 h 1479330"/>
              <a:gd name="connsiteX1" fmla="*/ 7883 w 197069"/>
              <a:gd name="connsiteY1" fmla="*/ 754116 h 1479330"/>
              <a:gd name="connsiteX2" fmla="*/ 149773 w 197069"/>
              <a:gd name="connsiteY2" fmla="*/ 123496 h 1479330"/>
              <a:gd name="connsiteX3" fmla="*/ 7883 w 197069"/>
              <a:gd name="connsiteY3" fmla="*/ 13137 h 1479330"/>
              <a:gd name="connsiteX4" fmla="*/ 7883 w 197069"/>
              <a:gd name="connsiteY4" fmla="*/ 13137 h 1479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9" h="1479330">
                <a:moveTo>
                  <a:pt x="197069" y="1479330"/>
                </a:moveTo>
                <a:cubicBezTo>
                  <a:pt x="106417" y="1229709"/>
                  <a:pt x="15766" y="980088"/>
                  <a:pt x="7883" y="754116"/>
                </a:cubicBezTo>
                <a:cubicBezTo>
                  <a:pt x="0" y="528144"/>
                  <a:pt x="149773" y="246992"/>
                  <a:pt x="149773" y="123496"/>
                </a:cubicBezTo>
                <a:cubicBezTo>
                  <a:pt x="149773" y="0"/>
                  <a:pt x="7883" y="13137"/>
                  <a:pt x="7883" y="13137"/>
                </a:cubicBezTo>
                <a:lnTo>
                  <a:pt x="7883" y="1313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280" name="Forma livre 279"/>
          <p:cNvSpPr/>
          <p:nvPr/>
        </p:nvSpPr>
        <p:spPr>
          <a:xfrm>
            <a:off x="5453564" y="3844231"/>
            <a:ext cx="266166" cy="1767806"/>
          </a:xfrm>
          <a:custGeom>
            <a:avLst/>
            <a:gdLst>
              <a:gd name="connsiteX0" fmla="*/ 197069 w 197069"/>
              <a:gd name="connsiteY0" fmla="*/ 1479330 h 1479330"/>
              <a:gd name="connsiteX1" fmla="*/ 7883 w 197069"/>
              <a:gd name="connsiteY1" fmla="*/ 754116 h 1479330"/>
              <a:gd name="connsiteX2" fmla="*/ 149773 w 197069"/>
              <a:gd name="connsiteY2" fmla="*/ 123496 h 1479330"/>
              <a:gd name="connsiteX3" fmla="*/ 7883 w 197069"/>
              <a:gd name="connsiteY3" fmla="*/ 13137 h 1479330"/>
              <a:gd name="connsiteX4" fmla="*/ 7883 w 197069"/>
              <a:gd name="connsiteY4" fmla="*/ 13137 h 1479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9" h="1479330">
                <a:moveTo>
                  <a:pt x="197069" y="1479330"/>
                </a:moveTo>
                <a:cubicBezTo>
                  <a:pt x="106417" y="1229709"/>
                  <a:pt x="15766" y="980088"/>
                  <a:pt x="7883" y="754116"/>
                </a:cubicBezTo>
                <a:cubicBezTo>
                  <a:pt x="0" y="528144"/>
                  <a:pt x="149773" y="246992"/>
                  <a:pt x="149773" y="123496"/>
                </a:cubicBezTo>
                <a:cubicBezTo>
                  <a:pt x="149773" y="0"/>
                  <a:pt x="7883" y="13137"/>
                  <a:pt x="7883" y="13137"/>
                </a:cubicBezTo>
                <a:lnTo>
                  <a:pt x="7883" y="13137"/>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281" name="Forma livre 280"/>
          <p:cNvSpPr/>
          <p:nvPr/>
        </p:nvSpPr>
        <p:spPr>
          <a:xfrm>
            <a:off x="5563175" y="3771826"/>
            <a:ext cx="319399" cy="1789787"/>
          </a:xfrm>
          <a:custGeom>
            <a:avLst/>
            <a:gdLst>
              <a:gd name="connsiteX0" fmla="*/ 141889 w 236482"/>
              <a:gd name="connsiteY0" fmla="*/ 1497724 h 1497724"/>
              <a:gd name="connsiteX1" fmla="*/ 94593 w 236482"/>
              <a:gd name="connsiteY1" fmla="*/ 977462 h 1497724"/>
              <a:gd name="connsiteX2" fmla="*/ 220717 w 236482"/>
              <a:gd name="connsiteY2" fmla="*/ 520262 h 1497724"/>
              <a:gd name="connsiteX3" fmla="*/ 0 w 236482"/>
              <a:gd name="connsiteY3" fmla="*/ 0 h 1497724"/>
            </a:gdLst>
            <a:ahLst/>
            <a:cxnLst>
              <a:cxn ang="0">
                <a:pos x="connsiteX0" y="connsiteY0"/>
              </a:cxn>
              <a:cxn ang="0">
                <a:pos x="connsiteX1" y="connsiteY1"/>
              </a:cxn>
              <a:cxn ang="0">
                <a:pos x="connsiteX2" y="connsiteY2"/>
              </a:cxn>
              <a:cxn ang="0">
                <a:pos x="connsiteX3" y="connsiteY3"/>
              </a:cxn>
            </a:cxnLst>
            <a:rect l="l" t="t" r="r" b="b"/>
            <a:pathLst>
              <a:path w="236482" h="1497724">
                <a:moveTo>
                  <a:pt x="141889" y="1497724"/>
                </a:moveTo>
                <a:cubicBezTo>
                  <a:pt x="111672" y="1319048"/>
                  <a:pt x="81455" y="1140372"/>
                  <a:pt x="94593" y="977462"/>
                </a:cubicBezTo>
                <a:cubicBezTo>
                  <a:pt x="107731" y="814552"/>
                  <a:pt x="236482" y="683172"/>
                  <a:pt x="220717" y="520262"/>
                </a:cubicBezTo>
                <a:cubicBezTo>
                  <a:pt x="204952" y="357352"/>
                  <a:pt x="102476" y="178676"/>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282" name="Forma livre 281"/>
          <p:cNvSpPr/>
          <p:nvPr/>
        </p:nvSpPr>
        <p:spPr>
          <a:xfrm rot="1320000">
            <a:off x="7437902" y="3834122"/>
            <a:ext cx="384362" cy="1993911"/>
          </a:xfrm>
          <a:custGeom>
            <a:avLst/>
            <a:gdLst>
              <a:gd name="connsiteX0" fmla="*/ 254876 w 365234"/>
              <a:gd name="connsiteY0" fmla="*/ 0 h 1497724"/>
              <a:gd name="connsiteX1" fmla="*/ 18393 w 365234"/>
              <a:gd name="connsiteY1" fmla="*/ 583324 h 1497724"/>
              <a:gd name="connsiteX2" fmla="*/ 365234 w 365234"/>
              <a:gd name="connsiteY2" fmla="*/ 1497724 h 1497724"/>
            </a:gdLst>
            <a:ahLst/>
            <a:cxnLst>
              <a:cxn ang="0">
                <a:pos x="connsiteX0" y="connsiteY0"/>
              </a:cxn>
              <a:cxn ang="0">
                <a:pos x="connsiteX1" y="connsiteY1"/>
              </a:cxn>
              <a:cxn ang="0">
                <a:pos x="connsiteX2" y="connsiteY2"/>
              </a:cxn>
            </a:cxnLst>
            <a:rect l="l" t="t" r="r" b="b"/>
            <a:pathLst>
              <a:path w="365234" h="1497724">
                <a:moveTo>
                  <a:pt x="254876" y="0"/>
                </a:moveTo>
                <a:cubicBezTo>
                  <a:pt x="127438" y="166851"/>
                  <a:pt x="0" y="333703"/>
                  <a:pt x="18393" y="583324"/>
                </a:cubicBezTo>
                <a:cubicBezTo>
                  <a:pt x="36786" y="832945"/>
                  <a:pt x="201010" y="1165334"/>
                  <a:pt x="365234" y="149772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284" name="Forma livre 283"/>
          <p:cNvSpPr/>
          <p:nvPr/>
        </p:nvSpPr>
        <p:spPr>
          <a:xfrm rot="1320000">
            <a:off x="7608655" y="3922302"/>
            <a:ext cx="235978" cy="1823587"/>
          </a:xfrm>
          <a:custGeom>
            <a:avLst/>
            <a:gdLst>
              <a:gd name="connsiteX0" fmla="*/ 0 w 236483"/>
              <a:gd name="connsiteY0" fmla="*/ 1466193 h 1466193"/>
              <a:gd name="connsiteX1" fmla="*/ 220717 w 236483"/>
              <a:gd name="connsiteY1" fmla="*/ 819806 h 1466193"/>
              <a:gd name="connsiteX2" fmla="*/ 47297 w 236483"/>
              <a:gd name="connsiteY2" fmla="*/ 220717 h 1466193"/>
              <a:gd name="connsiteX3" fmla="*/ 236483 w 236483"/>
              <a:gd name="connsiteY3" fmla="*/ 0 h 1466193"/>
              <a:gd name="connsiteX4" fmla="*/ 236483 w 236483"/>
              <a:gd name="connsiteY4" fmla="*/ 0 h 1466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3" h="1466193">
                <a:moveTo>
                  <a:pt x="0" y="1466193"/>
                </a:moveTo>
                <a:cubicBezTo>
                  <a:pt x="106417" y="1246789"/>
                  <a:pt x="212834" y="1027385"/>
                  <a:pt x="220717" y="819806"/>
                </a:cubicBezTo>
                <a:cubicBezTo>
                  <a:pt x="228600" y="612227"/>
                  <a:pt x="44669" y="357351"/>
                  <a:pt x="47297" y="220717"/>
                </a:cubicBezTo>
                <a:cubicBezTo>
                  <a:pt x="49925" y="84083"/>
                  <a:pt x="236483" y="0"/>
                  <a:pt x="236483" y="0"/>
                </a:cubicBezTo>
                <a:lnTo>
                  <a:pt x="236483"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291" name="Forma livre 290"/>
          <p:cNvSpPr/>
          <p:nvPr/>
        </p:nvSpPr>
        <p:spPr>
          <a:xfrm rot="1320000">
            <a:off x="7562598" y="3824438"/>
            <a:ext cx="248868" cy="1993912"/>
          </a:xfrm>
          <a:custGeom>
            <a:avLst/>
            <a:gdLst>
              <a:gd name="connsiteX0" fmla="*/ 141889 w 236482"/>
              <a:gd name="connsiteY0" fmla="*/ 1497724 h 1497724"/>
              <a:gd name="connsiteX1" fmla="*/ 94593 w 236482"/>
              <a:gd name="connsiteY1" fmla="*/ 977462 h 1497724"/>
              <a:gd name="connsiteX2" fmla="*/ 220717 w 236482"/>
              <a:gd name="connsiteY2" fmla="*/ 520262 h 1497724"/>
              <a:gd name="connsiteX3" fmla="*/ 0 w 236482"/>
              <a:gd name="connsiteY3" fmla="*/ 0 h 1497724"/>
            </a:gdLst>
            <a:ahLst/>
            <a:cxnLst>
              <a:cxn ang="0">
                <a:pos x="connsiteX0" y="connsiteY0"/>
              </a:cxn>
              <a:cxn ang="0">
                <a:pos x="connsiteX1" y="connsiteY1"/>
              </a:cxn>
              <a:cxn ang="0">
                <a:pos x="connsiteX2" y="connsiteY2"/>
              </a:cxn>
              <a:cxn ang="0">
                <a:pos x="connsiteX3" y="connsiteY3"/>
              </a:cxn>
            </a:cxnLst>
            <a:rect l="l" t="t" r="r" b="b"/>
            <a:pathLst>
              <a:path w="236482" h="1497724">
                <a:moveTo>
                  <a:pt x="141889" y="1497724"/>
                </a:moveTo>
                <a:cubicBezTo>
                  <a:pt x="111672" y="1319048"/>
                  <a:pt x="81455" y="1140372"/>
                  <a:pt x="94593" y="977462"/>
                </a:cubicBezTo>
                <a:cubicBezTo>
                  <a:pt x="107731" y="814552"/>
                  <a:pt x="236482" y="683172"/>
                  <a:pt x="220717" y="520262"/>
                </a:cubicBezTo>
                <a:cubicBezTo>
                  <a:pt x="204952" y="357352"/>
                  <a:pt x="102476" y="178676"/>
                  <a:pt x="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297" name="Forma livre 296"/>
          <p:cNvSpPr/>
          <p:nvPr/>
        </p:nvSpPr>
        <p:spPr>
          <a:xfrm rot="16988572">
            <a:off x="5662613" y="3807543"/>
            <a:ext cx="1481241" cy="1649516"/>
          </a:xfrm>
          <a:custGeom>
            <a:avLst/>
            <a:gdLst>
              <a:gd name="connsiteX0" fmla="*/ 0 w 1340069"/>
              <a:gd name="connsiteY0" fmla="*/ 1466193 h 1466193"/>
              <a:gd name="connsiteX1" fmla="*/ 662152 w 1340069"/>
              <a:gd name="connsiteY1" fmla="*/ 1277007 h 1466193"/>
              <a:gd name="connsiteX2" fmla="*/ 835572 w 1340069"/>
              <a:gd name="connsiteY2" fmla="*/ 472965 h 1466193"/>
              <a:gd name="connsiteX3" fmla="*/ 1340069 w 1340069"/>
              <a:gd name="connsiteY3" fmla="*/ 0 h 1466193"/>
            </a:gdLst>
            <a:ahLst/>
            <a:cxnLst>
              <a:cxn ang="0">
                <a:pos x="connsiteX0" y="connsiteY0"/>
              </a:cxn>
              <a:cxn ang="0">
                <a:pos x="connsiteX1" y="connsiteY1"/>
              </a:cxn>
              <a:cxn ang="0">
                <a:pos x="connsiteX2" y="connsiteY2"/>
              </a:cxn>
              <a:cxn ang="0">
                <a:pos x="connsiteX3" y="connsiteY3"/>
              </a:cxn>
            </a:cxnLst>
            <a:rect l="l" t="t" r="r" b="b"/>
            <a:pathLst>
              <a:path w="1340069" h="1466193">
                <a:moveTo>
                  <a:pt x="0" y="1466193"/>
                </a:moveTo>
                <a:cubicBezTo>
                  <a:pt x="261445" y="1454369"/>
                  <a:pt x="522890" y="1442545"/>
                  <a:pt x="662152" y="1277007"/>
                </a:cubicBezTo>
                <a:cubicBezTo>
                  <a:pt x="801414" y="1111469"/>
                  <a:pt x="722586" y="685799"/>
                  <a:pt x="835572" y="472965"/>
                </a:cubicBezTo>
                <a:cubicBezTo>
                  <a:pt x="948558" y="260131"/>
                  <a:pt x="1144313" y="130065"/>
                  <a:pt x="13400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300" name="Forma livre 299"/>
          <p:cNvSpPr/>
          <p:nvPr/>
        </p:nvSpPr>
        <p:spPr>
          <a:xfrm rot="17918631">
            <a:off x="6077761" y="3784960"/>
            <a:ext cx="850365" cy="1832354"/>
          </a:xfrm>
          <a:custGeom>
            <a:avLst/>
            <a:gdLst>
              <a:gd name="connsiteX0" fmla="*/ 0 w 1340069"/>
              <a:gd name="connsiteY0" fmla="*/ 1466193 h 1466193"/>
              <a:gd name="connsiteX1" fmla="*/ 662152 w 1340069"/>
              <a:gd name="connsiteY1" fmla="*/ 1277007 h 1466193"/>
              <a:gd name="connsiteX2" fmla="*/ 835572 w 1340069"/>
              <a:gd name="connsiteY2" fmla="*/ 472965 h 1466193"/>
              <a:gd name="connsiteX3" fmla="*/ 1340069 w 1340069"/>
              <a:gd name="connsiteY3" fmla="*/ 0 h 1466193"/>
            </a:gdLst>
            <a:ahLst/>
            <a:cxnLst>
              <a:cxn ang="0">
                <a:pos x="connsiteX0" y="connsiteY0"/>
              </a:cxn>
              <a:cxn ang="0">
                <a:pos x="connsiteX1" y="connsiteY1"/>
              </a:cxn>
              <a:cxn ang="0">
                <a:pos x="connsiteX2" y="connsiteY2"/>
              </a:cxn>
              <a:cxn ang="0">
                <a:pos x="connsiteX3" y="connsiteY3"/>
              </a:cxn>
            </a:cxnLst>
            <a:rect l="l" t="t" r="r" b="b"/>
            <a:pathLst>
              <a:path w="1340069" h="1466193">
                <a:moveTo>
                  <a:pt x="0" y="1466193"/>
                </a:moveTo>
                <a:cubicBezTo>
                  <a:pt x="261445" y="1454369"/>
                  <a:pt x="522890" y="1442545"/>
                  <a:pt x="662152" y="1277007"/>
                </a:cubicBezTo>
                <a:cubicBezTo>
                  <a:pt x="801414" y="1111469"/>
                  <a:pt x="722586" y="685799"/>
                  <a:pt x="835572" y="472965"/>
                </a:cubicBezTo>
                <a:cubicBezTo>
                  <a:pt x="948558" y="260131"/>
                  <a:pt x="1144313" y="130065"/>
                  <a:pt x="13400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dirty="0"/>
          </a:p>
        </p:txBody>
      </p:sp>
      <p:sp>
        <p:nvSpPr>
          <p:cNvPr id="306" name="Forma livre 305"/>
          <p:cNvSpPr/>
          <p:nvPr/>
        </p:nvSpPr>
        <p:spPr>
          <a:xfrm>
            <a:off x="4026097" y="3913247"/>
            <a:ext cx="155079" cy="62696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09" name="Forma livre 308"/>
          <p:cNvSpPr/>
          <p:nvPr/>
        </p:nvSpPr>
        <p:spPr>
          <a:xfrm>
            <a:off x="4085741" y="3913247"/>
            <a:ext cx="178938" cy="440567"/>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18" name="Forma livre 317"/>
          <p:cNvSpPr/>
          <p:nvPr/>
        </p:nvSpPr>
        <p:spPr>
          <a:xfrm rot="18780000">
            <a:off x="4256337" y="5403771"/>
            <a:ext cx="158151" cy="286300"/>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dirty="0"/>
          </a:p>
        </p:txBody>
      </p:sp>
      <p:sp>
        <p:nvSpPr>
          <p:cNvPr id="321" name="Forma livre 320"/>
          <p:cNvSpPr/>
          <p:nvPr/>
        </p:nvSpPr>
        <p:spPr>
          <a:xfrm rot="18780000">
            <a:off x="4282928" y="5334704"/>
            <a:ext cx="220283" cy="44138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dirty="0"/>
          </a:p>
        </p:txBody>
      </p:sp>
      <p:sp>
        <p:nvSpPr>
          <p:cNvPr id="324" name="Forma livre 323"/>
          <p:cNvSpPr/>
          <p:nvPr/>
        </p:nvSpPr>
        <p:spPr>
          <a:xfrm rot="18780000">
            <a:off x="4337559" y="5307117"/>
            <a:ext cx="254173" cy="310159"/>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dirty="0"/>
          </a:p>
        </p:txBody>
      </p:sp>
      <p:sp>
        <p:nvSpPr>
          <p:cNvPr id="327" name="Forma livre 326"/>
          <p:cNvSpPr/>
          <p:nvPr/>
        </p:nvSpPr>
        <p:spPr>
          <a:xfrm rot="18780000">
            <a:off x="4440708" y="5319657"/>
            <a:ext cx="121438" cy="369805"/>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dirty="0"/>
          </a:p>
        </p:txBody>
      </p:sp>
      <p:sp>
        <p:nvSpPr>
          <p:cNvPr id="328" name="Forma livre 327"/>
          <p:cNvSpPr/>
          <p:nvPr/>
        </p:nvSpPr>
        <p:spPr>
          <a:xfrm rot="18780000">
            <a:off x="4298202" y="5464639"/>
            <a:ext cx="197690" cy="334016"/>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dirty="0"/>
          </a:p>
        </p:txBody>
      </p:sp>
      <p:sp>
        <p:nvSpPr>
          <p:cNvPr id="330" name="Forma livre 329"/>
          <p:cNvSpPr/>
          <p:nvPr/>
        </p:nvSpPr>
        <p:spPr>
          <a:xfrm>
            <a:off x="4269999" y="4749516"/>
            <a:ext cx="155079" cy="62696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31" name="Forma livre 330"/>
          <p:cNvSpPr/>
          <p:nvPr/>
        </p:nvSpPr>
        <p:spPr>
          <a:xfrm>
            <a:off x="4329643" y="4749516"/>
            <a:ext cx="178938" cy="440567"/>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34" name="Forma livre 333"/>
          <p:cNvSpPr/>
          <p:nvPr/>
        </p:nvSpPr>
        <p:spPr>
          <a:xfrm rot="16200000">
            <a:off x="4872418" y="3396449"/>
            <a:ext cx="158151" cy="286300"/>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35" name="Forma livre 334"/>
          <p:cNvSpPr/>
          <p:nvPr/>
        </p:nvSpPr>
        <p:spPr>
          <a:xfrm rot="16200000">
            <a:off x="4899011" y="3327381"/>
            <a:ext cx="220283" cy="44138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40" name="Forma livre 339"/>
          <p:cNvSpPr/>
          <p:nvPr/>
        </p:nvSpPr>
        <p:spPr>
          <a:xfrm rot="16200000">
            <a:off x="4788160" y="3486577"/>
            <a:ext cx="220283" cy="44138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41" name="Forma livre 340"/>
          <p:cNvSpPr/>
          <p:nvPr/>
        </p:nvSpPr>
        <p:spPr>
          <a:xfrm rot="16200000">
            <a:off x="4761031" y="3301532"/>
            <a:ext cx="254173" cy="310159"/>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44" name="Forma livre 343"/>
          <p:cNvSpPr/>
          <p:nvPr/>
        </p:nvSpPr>
        <p:spPr>
          <a:xfrm rot="16200000">
            <a:off x="6226245" y="5758317"/>
            <a:ext cx="158151" cy="286300"/>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45" name="Forma livre 344"/>
          <p:cNvSpPr/>
          <p:nvPr/>
        </p:nvSpPr>
        <p:spPr>
          <a:xfrm rot="16200000">
            <a:off x="6329400" y="5694716"/>
            <a:ext cx="220283" cy="44138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51" name="Forma livre 350"/>
          <p:cNvSpPr/>
          <p:nvPr/>
        </p:nvSpPr>
        <p:spPr>
          <a:xfrm rot="16200000">
            <a:off x="6339268" y="5505941"/>
            <a:ext cx="254173" cy="310159"/>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52" name="Forma livre 351"/>
          <p:cNvSpPr/>
          <p:nvPr/>
        </p:nvSpPr>
        <p:spPr>
          <a:xfrm rot="16200000">
            <a:off x="6442419" y="5518481"/>
            <a:ext cx="121438" cy="369805"/>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54" name="Forma livre 353"/>
          <p:cNvSpPr/>
          <p:nvPr/>
        </p:nvSpPr>
        <p:spPr>
          <a:xfrm rot="16200000">
            <a:off x="6409199" y="3161998"/>
            <a:ext cx="158151" cy="286300"/>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55" name="Forma livre 354"/>
          <p:cNvSpPr/>
          <p:nvPr/>
        </p:nvSpPr>
        <p:spPr>
          <a:xfrm rot="16200000">
            <a:off x="6435791" y="3092933"/>
            <a:ext cx="220283" cy="44138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57" name="Forma livre 356"/>
          <p:cNvSpPr/>
          <p:nvPr/>
        </p:nvSpPr>
        <p:spPr>
          <a:xfrm rot="16200000">
            <a:off x="6648996" y="3154876"/>
            <a:ext cx="121438" cy="369805"/>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63" name="Forma livre 362"/>
          <p:cNvSpPr/>
          <p:nvPr/>
        </p:nvSpPr>
        <p:spPr>
          <a:xfrm rot="16200000">
            <a:off x="6355338" y="3224602"/>
            <a:ext cx="197690" cy="334016"/>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66" name="Forma livre 365"/>
          <p:cNvSpPr/>
          <p:nvPr/>
        </p:nvSpPr>
        <p:spPr>
          <a:xfrm rot="16200000">
            <a:off x="8110641" y="6016810"/>
            <a:ext cx="254173" cy="310159"/>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69" name="Forma livre 368"/>
          <p:cNvSpPr/>
          <p:nvPr/>
        </p:nvSpPr>
        <p:spPr>
          <a:xfrm rot="16200000">
            <a:off x="8087077" y="5996239"/>
            <a:ext cx="158151" cy="286300"/>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71" name="Forma livre 370"/>
          <p:cNvSpPr/>
          <p:nvPr/>
        </p:nvSpPr>
        <p:spPr>
          <a:xfrm rot="16200000">
            <a:off x="8168299" y="5899585"/>
            <a:ext cx="254173" cy="310159"/>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74" name="Forma livre 373"/>
          <p:cNvSpPr/>
          <p:nvPr/>
        </p:nvSpPr>
        <p:spPr>
          <a:xfrm rot="14700000">
            <a:off x="8465287" y="5863012"/>
            <a:ext cx="158151" cy="286300"/>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75" name="Forma livre 374"/>
          <p:cNvSpPr/>
          <p:nvPr/>
        </p:nvSpPr>
        <p:spPr>
          <a:xfrm rot="14700000">
            <a:off x="8569163" y="5755709"/>
            <a:ext cx="220283" cy="441380"/>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77" name="Forma livre 376"/>
          <p:cNvSpPr/>
          <p:nvPr/>
        </p:nvSpPr>
        <p:spPr>
          <a:xfrm rot="14700000">
            <a:off x="8726941" y="5740662"/>
            <a:ext cx="121438" cy="369805"/>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79" name="Forma livre 378"/>
          <p:cNvSpPr/>
          <p:nvPr/>
        </p:nvSpPr>
        <p:spPr>
          <a:xfrm rot="14700000">
            <a:off x="8320870" y="6060964"/>
            <a:ext cx="158151" cy="286300"/>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82" name="Forma livre 381"/>
          <p:cNvSpPr/>
          <p:nvPr/>
        </p:nvSpPr>
        <p:spPr>
          <a:xfrm rot="14700000">
            <a:off x="8505241" y="5976848"/>
            <a:ext cx="121438" cy="369805"/>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84" name="Forma livre 383"/>
          <p:cNvSpPr/>
          <p:nvPr/>
        </p:nvSpPr>
        <p:spPr>
          <a:xfrm>
            <a:off x="8391096" y="4116812"/>
            <a:ext cx="111338" cy="406677"/>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86" name="Forma livre 385"/>
          <p:cNvSpPr/>
          <p:nvPr/>
        </p:nvSpPr>
        <p:spPr>
          <a:xfrm>
            <a:off x="8486529" y="4015143"/>
            <a:ext cx="178938" cy="440567"/>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88" name="Forma livre 387"/>
          <p:cNvSpPr/>
          <p:nvPr/>
        </p:nvSpPr>
        <p:spPr>
          <a:xfrm>
            <a:off x="8438813" y="4167648"/>
            <a:ext cx="139174" cy="474455"/>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89" name="Forma livre 388"/>
          <p:cNvSpPr/>
          <p:nvPr/>
        </p:nvSpPr>
        <p:spPr>
          <a:xfrm>
            <a:off x="8612796" y="4195542"/>
            <a:ext cx="111338" cy="406677"/>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396" name="Forma livre 395"/>
          <p:cNvSpPr/>
          <p:nvPr/>
        </p:nvSpPr>
        <p:spPr>
          <a:xfrm>
            <a:off x="5940152" y="3861048"/>
            <a:ext cx="1872208" cy="1656184"/>
          </a:xfrm>
          <a:custGeom>
            <a:avLst/>
            <a:gdLst>
              <a:gd name="connsiteX0" fmla="*/ 0 w 1797269"/>
              <a:gd name="connsiteY0" fmla="*/ 1873469 h 1873469"/>
              <a:gd name="connsiteX1" fmla="*/ 614855 w 1797269"/>
              <a:gd name="connsiteY1" fmla="*/ 1432035 h 1873469"/>
              <a:gd name="connsiteX2" fmla="*/ 1292772 w 1797269"/>
              <a:gd name="connsiteY2" fmla="*/ 943304 h 1873469"/>
              <a:gd name="connsiteX3" fmla="*/ 1497724 w 1797269"/>
              <a:gd name="connsiteY3" fmla="*/ 155028 h 1873469"/>
              <a:gd name="connsiteX4" fmla="*/ 1797269 w 1797269"/>
              <a:gd name="connsiteY4" fmla="*/ 13138 h 187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269" h="1873469">
                <a:moveTo>
                  <a:pt x="0" y="1873469"/>
                </a:moveTo>
                <a:lnTo>
                  <a:pt x="614855" y="1432035"/>
                </a:lnTo>
                <a:cubicBezTo>
                  <a:pt x="830317" y="1277008"/>
                  <a:pt x="1145627" y="1156138"/>
                  <a:pt x="1292772" y="943304"/>
                </a:cubicBezTo>
                <a:cubicBezTo>
                  <a:pt x="1439917" y="730470"/>
                  <a:pt x="1413641" y="310056"/>
                  <a:pt x="1497724" y="155028"/>
                </a:cubicBezTo>
                <a:cubicBezTo>
                  <a:pt x="1581807" y="0"/>
                  <a:pt x="1797269" y="13138"/>
                  <a:pt x="1797269" y="1313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grpSp>
        <p:nvGrpSpPr>
          <p:cNvPr id="427" name="Grupo 799"/>
          <p:cNvGrpSpPr/>
          <p:nvPr/>
        </p:nvGrpSpPr>
        <p:grpSpPr>
          <a:xfrm>
            <a:off x="4320483" y="3847825"/>
            <a:ext cx="1183706" cy="1959291"/>
            <a:chOff x="4067944" y="3989887"/>
            <a:chExt cx="1216983" cy="2016341"/>
          </a:xfrm>
        </p:grpSpPr>
        <p:grpSp>
          <p:nvGrpSpPr>
            <p:cNvPr id="428" name="Grupo 798"/>
            <p:cNvGrpSpPr/>
            <p:nvPr/>
          </p:nvGrpSpPr>
          <p:grpSpPr>
            <a:xfrm>
              <a:off x="4067944" y="3989887"/>
              <a:ext cx="1216983" cy="1959393"/>
              <a:chOff x="4067944" y="3989887"/>
              <a:chExt cx="1216983" cy="1959393"/>
            </a:xfrm>
          </p:grpSpPr>
          <p:pic>
            <p:nvPicPr>
              <p:cNvPr id="430"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a:off x="4067944" y="4005064"/>
                <a:ext cx="1080120" cy="792089"/>
              </a:xfrm>
              <a:prstGeom prst="rect">
                <a:avLst/>
              </a:prstGeom>
              <a:noFill/>
            </p:spPr>
          </p:pic>
          <p:pic>
            <p:nvPicPr>
              <p:cNvPr id="431"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rot="15601629">
                <a:off x="4043298" y="4133902"/>
                <a:ext cx="1080120" cy="792089"/>
              </a:xfrm>
              <a:prstGeom prst="rect">
                <a:avLst/>
              </a:prstGeom>
              <a:noFill/>
            </p:spPr>
          </p:pic>
          <p:pic>
            <p:nvPicPr>
              <p:cNvPr id="432"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rot="20397990">
                <a:off x="4204807" y="4526149"/>
                <a:ext cx="1080120" cy="792089"/>
              </a:xfrm>
              <a:prstGeom prst="rect">
                <a:avLst/>
              </a:prstGeom>
              <a:noFill/>
            </p:spPr>
          </p:pic>
          <p:pic>
            <p:nvPicPr>
              <p:cNvPr id="433"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rot="16200000">
                <a:off x="4283969" y="5013175"/>
                <a:ext cx="1080120" cy="792089"/>
              </a:xfrm>
              <a:prstGeom prst="rect">
                <a:avLst/>
              </a:prstGeom>
              <a:noFill/>
            </p:spPr>
          </p:pic>
        </p:grpSp>
        <p:pic>
          <p:nvPicPr>
            <p:cNvPr id="429"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rot="18532236">
              <a:off x="4319170" y="5070123"/>
              <a:ext cx="1080120" cy="792089"/>
            </a:xfrm>
            <a:prstGeom prst="rect">
              <a:avLst/>
            </a:prstGeom>
            <a:noFill/>
          </p:spPr>
        </p:pic>
      </p:grpSp>
      <p:grpSp>
        <p:nvGrpSpPr>
          <p:cNvPr id="434" name="Grupo 800"/>
          <p:cNvGrpSpPr/>
          <p:nvPr/>
        </p:nvGrpSpPr>
        <p:grpSpPr>
          <a:xfrm rot="2880587">
            <a:off x="7708805" y="4673797"/>
            <a:ext cx="887774" cy="1374794"/>
            <a:chOff x="4204807" y="4526149"/>
            <a:chExt cx="1080120" cy="1480079"/>
          </a:xfrm>
        </p:grpSpPr>
        <p:grpSp>
          <p:nvGrpSpPr>
            <p:cNvPr id="435" name="Grupo 798"/>
            <p:cNvGrpSpPr/>
            <p:nvPr/>
          </p:nvGrpSpPr>
          <p:grpSpPr>
            <a:xfrm>
              <a:off x="4204807" y="4526149"/>
              <a:ext cx="1080120" cy="1423131"/>
              <a:chOff x="4204807" y="4526149"/>
              <a:chExt cx="1080120" cy="1423131"/>
            </a:xfrm>
          </p:grpSpPr>
          <p:pic>
            <p:nvPicPr>
              <p:cNvPr id="437"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rot="20397990">
                <a:off x="4204807" y="4526149"/>
                <a:ext cx="1080120" cy="792089"/>
              </a:xfrm>
              <a:prstGeom prst="rect">
                <a:avLst/>
              </a:prstGeom>
              <a:noFill/>
            </p:spPr>
          </p:pic>
          <p:pic>
            <p:nvPicPr>
              <p:cNvPr id="438"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rot="16200000">
                <a:off x="4283969" y="5013175"/>
                <a:ext cx="1080120" cy="792089"/>
              </a:xfrm>
              <a:prstGeom prst="rect">
                <a:avLst/>
              </a:prstGeom>
              <a:noFill/>
            </p:spPr>
          </p:pic>
        </p:grpSp>
        <p:pic>
          <p:nvPicPr>
            <p:cNvPr id="436"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rot="18532236">
              <a:off x="4319170" y="5070123"/>
              <a:ext cx="1080120" cy="792089"/>
            </a:xfrm>
            <a:prstGeom prst="rect">
              <a:avLst/>
            </a:prstGeom>
            <a:noFill/>
          </p:spPr>
        </p:pic>
      </p:grpSp>
      <p:pic>
        <p:nvPicPr>
          <p:cNvPr id="439"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r="37459" b="50000"/>
          <a:stretch>
            <a:fillRect/>
          </a:stretch>
        </p:blipFill>
        <p:spPr bwMode="auto">
          <a:xfrm>
            <a:off x="6161111" y="3563288"/>
            <a:ext cx="1003286" cy="651035"/>
          </a:xfrm>
          <a:prstGeom prst="rect">
            <a:avLst/>
          </a:prstGeom>
          <a:noFill/>
        </p:spPr>
      </p:pic>
      <p:pic>
        <p:nvPicPr>
          <p:cNvPr id="440" name="Picture 4" descr="http://i43.tinypic.com/s48j7b.jpg"/>
          <p:cNvPicPr>
            <a:picLocks noChangeAspect="1" noChangeArrowheads="1"/>
          </p:cNvPicPr>
          <p:nvPr/>
        </p:nvPicPr>
        <p:blipFill>
          <a:blip r:embed="rId9" cstate="print">
            <a:clrChange>
              <a:clrFrom>
                <a:srgbClr val="FFFFFF"/>
              </a:clrFrom>
              <a:clrTo>
                <a:srgbClr val="FFFFFF">
                  <a:alpha val="0"/>
                </a:srgbClr>
              </a:clrTo>
            </a:clrChange>
          </a:blip>
          <a:srcRect r="37459" b="50000"/>
          <a:stretch>
            <a:fillRect/>
          </a:stretch>
        </p:blipFill>
        <p:spPr bwMode="auto">
          <a:xfrm rot="2217843">
            <a:off x="5855053" y="4589694"/>
            <a:ext cx="809073" cy="525010"/>
          </a:xfrm>
          <a:prstGeom prst="rect">
            <a:avLst/>
          </a:prstGeom>
          <a:noFill/>
        </p:spPr>
      </p:pic>
      <p:pic>
        <p:nvPicPr>
          <p:cNvPr id="441" name="Picture 4" descr="http://i43.tinypic.com/s48j7b.jpg"/>
          <p:cNvPicPr>
            <a:picLocks noChangeAspect="1" noChangeArrowheads="1"/>
          </p:cNvPicPr>
          <p:nvPr/>
        </p:nvPicPr>
        <p:blipFill>
          <a:blip r:embed="rId10" cstate="print">
            <a:clrChange>
              <a:clrFrom>
                <a:srgbClr val="FFFFFF"/>
              </a:clrFrom>
              <a:clrTo>
                <a:srgbClr val="FFFFFF">
                  <a:alpha val="0"/>
                </a:srgbClr>
              </a:clrTo>
            </a:clrChange>
          </a:blip>
          <a:srcRect r="37459" b="50000"/>
          <a:stretch>
            <a:fillRect/>
          </a:stretch>
        </p:blipFill>
        <p:spPr bwMode="auto">
          <a:xfrm rot="19779743">
            <a:off x="6441043" y="5286866"/>
            <a:ext cx="669823" cy="434650"/>
          </a:xfrm>
          <a:prstGeom prst="rect">
            <a:avLst/>
          </a:prstGeom>
          <a:noFill/>
        </p:spPr>
      </p:pic>
      <p:grpSp>
        <p:nvGrpSpPr>
          <p:cNvPr id="532" name="Grupo 531"/>
          <p:cNvGrpSpPr/>
          <p:nvPr/>
        </p:nvGrpSpPr>
        <p:grpSpPr>
          <a:xfrm>
            <a:off x="337838" y="3262678"/>
            <a:ext cx="3203848" cy="2073078"/>
            <a:chOff x="331912" y="-603448"/>
            <a:chExt cx="3203848" cy="2073078"/>
          </a:xfrm>
        </p:grpSpPr>
        <p:sp>
          <p:nvSpPr>
            <p:cNvPr id="443" name="Forma livre 442"/>
            <p:cNvSpPr/>
            <p:nvPr/>
          </p:nvSpPr>
          <p:spPr>
            <a:xfrm>
              <a:off x="331912" y="-603448"/>
              <a:ext cx="3203848" cy="2073078"/>
            </a:xfrm>
            <a:custGeom>
              <a:avLst/>
              <a:gdLst>
                <a:gd name="connsiteX0" fmla="*/ 728420 w 5532895"/>
                <a:gd name="connsiteY0" fmla="*/ 3502617 h 3580109"/>
                <a:gd name="connsiteX1" fmla="*/ 480447 w 5532895"/>
                <a:gd name="connsiteY1" fmla="*/ 3456123 h 3580109"/>
                <a:gd name="connsiteX2" fmla="*/ 216976 w 5532895"/>
                <a:gd name="connsiteY2" fmla="*/ 3378631 h 3580109"/>
                <a:gd name="connsiteX3" fmla="*/ 46495 w 5532895"/>
                <a:gd name="connsiteY3" fmla="*/ 3161655 h 3580109"/>
                <a:gd name="connsiteX4" fmla="*/ 0 w 5532895"/>
                <a:gd name="connsiteY4" fmla="*/ 2882685 h 3580109"/>
                <a:gd name="connsiteX5" fmla="*/ 108488 w 5532895"/>
                <a:gd name="connsiteY5" fmla="*/ 2541723 h 3580109"/>
                <a:gd name="connsiteX6" fmla="*/ 325464 w 5532895"/>
                <a:gd name="connsiteY6" fmla="*/ 2123268 h 3580109"/>
                <a:gd name="connsiteX7" fmla="*/ 418454 w 5532895"/>
                <a:gd name="connsiteY7" fmla="*/ 2014780 h 3580109"/>
                <a:gd name="connsiteX8" fmla="*/ 588935 w 5532895"/>
                <a:gd name="connsiteY8" fmla="*/ 1952787 h 3580109"/>
                <a:gd name="connsiteX9" fmla="*/ 914400 w 5532895"/>
                <a:gd name="connsiteY9" fmla="*/ 1937289 h 3580109"/>
                <a:gd name="connsiteX10" fmla="*/ 1115878 w 5532895"/>
                <a:gd name="connsiteY10" fmla="*/ 1890794 h 3580109"/>
                <a:gd name="connsiteX11" fmla="*/ 1193369 w 5532895"/>
                <a:gd name="connsiteY11" fmla="*/ 1720312 h 3580109"/>
                <a:gd name="connsiteX12" fmla="*/ 1162373 w 5532895"/>
                <a:gd name="connsiteY12" fmla="*/ 1580828 h 3580109"/>
                <a:gd name="connsiteX13" fmla="*/ 1038386 w 5532895"/>
                <a:gd name="connsiteY13" fmla="*/ 1487838 h 3580109"/>
                <a:gd name="connsiteX14" fmla="*/ 635430 w 5532895"/>
                <a:gd name="connsiteY14" fmla="*/ 1270861 h 3580109"/>
                <a:gd name="connsiteX15" fmla="*/ 418454 w 5532895"/>
                <a:gd name="connsiteY15" fmla="*/ 1084882 h 3580109"/>
                <a:gd name="connsiteX16" fmla="*/ 309966 w 5532895"/>
                <a:gd name="connsiteY16" fmla="*/ 790414 h 3580109"/>
                <a:gd name="connsiteX17" fmla="*/ 309966 w 5532895"/>
                <a:gd name="connsiteY17" fmla="*/ 418455 h 3580109"/>
                <a:gd name="connsiteX18" fmla="*/ 573437 w 5532895"/>
                <a:gd name="connsiteY18" fmla="*/ 216977 h 3580109"/>
                <a:gd name="connsiteX19" fmla="*/ 728420 w 5532895"/>
                <a:gd name="connsiteY19" fmla="*/ 185980 h 3580109"/>
                <a:gd name="connsiteX20" fmla="*/ 929898 w 5532895"/>
                <a:gd name="connsiteY20" fmla="*/ 185980 h 3580109"/>
                <a:gd name="connsiteX21" fmla="*/ 1286359 w 5532895"/>
                <a:gd name="connsiteY21" fmla="*/ 232475 h 3580109"/>
                <a:gd name="connsiteX22" fmla="*/ 1503335 w 5532895"/>
                <a:gd name="connsiteY22" fmla="*/ 294468 h 3580109"/>
                <a:gd name="connsiteX23" fmla="*/ 1642820 w 5532895"/>
                <a:gd name="connsiteY23" fmla="*/ 387458 h 3580109"/>
                <a:gd name="connsiteX24" fmla="*/ 1751308 w 5532895"/>
                <a:gd name="connsiteY24" fmla="*/ 511445 h 3580109"/>
                <a:gd name="connsiteX25" fmla="*/ 1782305 w 5532895"/>
                <a:gd name="connsiteY25" fmla="*/ 728421 h 3580109"/>
                <a:gd name="connsiteX26" fmla="*/ 1875295 w 5532895"/>
                <a:gd name="connsiteY26" fmla="*/ 852407 h 3580109"/>
                <a:gd name="connsiteX27" fmla="*/ 1968284 w 5532895"/>
                <a:gd name="connsiteY27" fmla="*/ 976394 h 3580109"/>
                <a:gd name="connsiteX28" fmla="*/ 2138766 w 5532895"/>
                <a:gd name="connsiteY28" fmla="*/ 1100380 h 3580109"/>
                <a:gd name="connsiteX29" fmla="*/ 2293749 w 5532895"/>
                <a:gd name="connsiteY29" fmla="*/ 1084882 h 3580109"/>
                <a:gd name="connsiteX30" fmla="*/ 2464230 w 5532895"/>
                <a:gd name="connsiteY30" fmla="*/ 960895 h 3580109"/>
                <a:gd name="connsiteX31" fmla="*/ 2696705 w 5532895"/>
                <a:gd name="connsiteY31" fmla="*/ 805912 h 3580109"/>
                <a:gd name="connsiteX32" fmla="*/ 2805193 w 5532895"/>
                <a:gd name="connsiteY32" fmla="*/ 650929 h 3580109"/>
                <a:gd name="connsiteX33" fmla="*/ 2913681 w 5532895"/>
                <a:gd name="connsiteY33" fmla="*/ 480448 h 3580109"/>
                <a:gd name="connsiteX34" fmla="*/ 2991173 w 5532895"/>
                <a:gd name="connsiteY34" fmla="*/ 216977 h 3580109"/>
                <a:gd name="connsiteX35" fmla="*/ 3115159 w 5532895"/>
                <a:gd name="connsiteY35" fmla="*/ 92990 h 3580109"/>
                <a:gd name="connsiteX36" fmla="*/ 3223647 w 5532895"/>
                <a:gd name="connsiteY36" fmla="*/ 0 h 3580109"/>
                <a:gd name="connsiteX37" fmla="*/ 3378630 w 5532895"/>
                <a:gd name="connsiteY37" fmla="*/ 0 h 3580109"/>
                <a:gd name="connsiteX38" fmla="*/ 3564610 w 5532895"/>
                <a:gd name="connsiteY38" fmla="*/ 15499 h 3580109"/>
                <a:gd name="connsiteX39" fmla="*/ 3843579 w 5532895"/>
                <a:gd name="connsiteY39" fmla="*/ 123987 h 3580109"/>
                <a:gd name="connsiteX40" fmla="*/ 4014061 w 5532895"/>
                <a:gd name="connsiteY40" fmla="*/ 201478 h 3580109"/>
                <a:gd name="connsiteX41" fmla="*/ 4122549 w 5532895"/>
                <a:gd name="connsiteY41" fmla="*/ 263472 h 3580109"/>
                <a:gd name="connsiteX42" fmla="*/ 4153545 w 5532895"/>
                <a:gd name="connsiteY42" fmla="*/ 449451 h 3580109"/>
                <a:gd name="connsiteX43" fmla="*/ 4169044 w 5532895"/>
                <a:gd name="connsiteY43" fmla="*/ 511445 h 3580109"/>
                <a:gd name="connsiteX44" fmla="*/ 4091552 w 5532895"/>
                <a:gd name="connsiteY44" fmla="*/ 619933 h 3580109"/>
                <a:gd name="connsiteX45" fmla="*/ 4076054 w 5532895"/>
                <a:gd name="connsiteY45" fmla="*/ 666428 h 3580109"/>
                <a:gd name="connsiteX46" fmla="*/ 3905573 w 5532895"/>
                <a:gd name="connsiteY46" fmla="*/ 852407 h 3580109"/>
                <a:gd name="connsiteX47" fmla="*/ 3828081 w 5532895"/>
                <a:gd name="connsiteY47" fmla="*/ 1084882 h 3580109"/>
                <a:gd name="connsiteX48" fmla="*/ 3890074 w 5532895"/>
                <a:gd name="connsiteY48" fmla="*/ 1224367 h 3580109"/>
                <a:gd name="connsiteX49" fmla="*/ 3983064 w 5532895"/>
                <a:gd name="connsiteY49" fmla="*/ 1301858 h 3580109"/>
                <a:gd name="connsiteX50" fmla="*/ 4153545 w 5532895"/>
                <a:gd name="connsiteY50" fmla="*/ 1348353 h 3580109"/>
                <a:gd name="connsiteX51" fmla="*/ 4293030 w 5532895"/>
                <a:gd name="connsiteY51" fmla="*/ 1348353 h 3580109"/>
                <a:gd name="connsiteX52" fmla="*/ 4417017 w 5532895"/>
                <a:gd name="connsiteY52" fmla="*/ 1394848 h 3580109"/>
                <a:gd name="connsiteX53" fmla="*/ 4525505 w 5532895"/>
                <a:gd name="connsiteY53" fmla="*/ 1425845 h 3580109"/>
                <a:gd name="connsiteX54" fmla="*/ 4633993 w 5532895"/>
                <a:gd name="connsiteY54" fmla="*/ 1410346 h 3580109"/>
                <a:gd name="connsiteX55" fmla="*/ 4788976 w 5532895"/>
                <a:gd name="connsiteY55" fmla="*/ 1410346 h 3580109"/>
                <a:gd name="connsiteX56" fmla="*/ 4943959 w 5532895"/>
                <a:gd name="connsiteY56" fmla="*/ 1487838 h 3580109"/>
                <a:gd name="connsiteX57" fmla="*/ 5067945 w 5532895"/>
                <a:gd name="connsiteY57" fmla="*/ 1565329 h 3580109"/>
                <a:gd name="connsiteX58" fmla="*/ 5191932 w 5532895"/>
                <a:gd name="connsiteY58" fmla="*/ 1658319 h 3580109"/>
                <a:gd name="connsiteX59" fmla="*/ 5300420 w 5532895"/>
                <a:gd name="connsiteY59" fmla="*/ 1704814 h 3580109"/>
                <a:gd name="connsiteX60" fmla="*/ 5424406 w 5532895"/>
                <a:gd name="connsiteY60" fmla="*/ 1859797 h 3580109"/>
                <a:gd name="connsiteX61" fmla="*/ 5501898 w 5532895"/>
                <a:gd name="connsiteY61" fmla="*/ 2092272 h 3580109"/>
                <a:gd name="connsiteX62" fmla="*/ 5532895 w 5532895"/>
                <a:gd name="connsiteY62" fmla="*/ 2262753 h 3580109"/>
                <a:gd name="connsiteX63" fmla="*/ 5532895 w 5532895"/>
                <a:gd name="connsiteY63" fmla="*/ 2402238 h 3580109"/>
                <a:gd name="connsiteX64" fmla="*/ 5486400 w 5532895"/>
                <a:gd name="connsiteY64" fmla="*/ 2557221 h 3580109"/>
                <a:gd name="connsiteX65" fmla="*/ 5424406 w 5532895"/>
                <a:gd name="connsiteY65" fmla="*/ 2805194 h 3580109"/>
                <a:gd name="connsiteX66" fmla="*/ 5331417 w 5532895"/>
                <a:gd name="connsiteY66" fmla="*/ 2898184 h 3580109"/>
                <a:gd name="connsiteX67" fmla="*/ 5207430 w 5532895"/>
                <a:gd name="connsiteY67" fmla="*/ 2991173 h 3580109"/>
                <a:gd name="connsiteX68" fmla="*/ 5129939 w 5532895"/>
                <a:gd name="connsiteY68" fmla="*/ 3006672 h 3580109"/>
                <a:gd name="connsiteX69" fmla="*/ 4819973 w 5532895"/>
                <a:gd name="connsiteY69" fmla="*/ 3006672 h 3580109"/>
                <a:gd name="connsiteX70" fmla="*/ 4726983 w 5532895"/>
                <a:gd name="connsiteY70" fmla="*/ 2960177 h 3580109"/>
                <a:gd name="connsiteX71" fmla="*/ 4587498 w 5532895"/>
                <a:gd name="connsiteY71" fmla="*/ 2851689 h 3580109"/>
                <a:gd name="connsiteX72" fmla="*/ 4510006 w 5532895"/>
                <a:gd name="connsiteY72" fmla="*/ 2712204 h 3580109"/>
                <a:gd name="connsiteX73" fmla="*/ 4401518 w 5532895"/>
                <a:gd name="connsiteY73" fmla="*/ 2541723 h 3580109"/>
                <a:gd name="connsiteX74" fmla="*/ 4339525 w 5532895"/>
                <a:gd name="connsiteY74" fmla="*/ 2448733 h 3580109"/>
                <a:gd name="connsiteX75" fmla="*/ 4215539 w 5532895"/>
                <a:gd name="connsiteY75" fmla="*/ 2340245 h 3580109"/>
                <a:gd name="connsiteX76" fmla="*/ 4076054 w 5532895"/>
                <a:gd name="connsiteY76" fmla="*/ 2293750 h 3580109"/>
                <a:gd name="connsiteX77" fmla="*/ 4014061 w 5532895"/>
                <a:gd name="connsiteY77" fmla="*/ 2293750 h 3580109"/>
                <a:gd name="connsiteX78" fmla="*/ 3936569 w 5532895"/>
                <a:gd name="connsiteY78" fmla="*/ 2355743 h 3580109"/>
                <a:gd name="connsiteX79" fmla="*/ 3905573 w 5532895"/>
                <a:gd name="connsiteY79" fmla="*/ 2495228 h 3580109"/>
                <a:gd name="connsiteX80" fmla="*/ 3843579 w 5532895"/>
                <a:gd name="connsiteY80" fmla="*/ 2681207 h 3580109"/>
                <a:gd name="connsiteX81" fmla="*/ 3719593 w 5532895"/>
                <a:gd name="connsiteY81" fmla="*/ 2867187 h 3580109"/>
                <a:gd name="connsiteX82" fmla="*/ 3549112 w 5532895"/>
                <a:gd name="connsiteY82" fmla="*/ 2944678 h 3580109"/>
                <a:gd name="connsiteX83" fmla="*/ 3347634 w 5532895"/>
                <a:gd name="connsiteY83" fmla="*/ 3006672 h 3580109"/>
                <a:gd name="connsiteX84" fmla="*/ 3130657 w 5532895"/>
                <a:gd name="connsiteY84" fmla="*/ 2960177 h 3580109"/>
                <a:gd name="connsiteX85" fmla="*/ 2960176 w 5532895"/>
                <a:gd name="connsiteY85" fmla="*/ 2789695 h 3580109"/>
                <a:gd name="connsiteX86" fmla="*/ 2774196 w 5532895"/>
                <a:gd name="connsiteY86" fmla="*/ 2743200 h 3580109"/>
                <a:gd name="connsiteX87" fmla="*/ 2634712 w 5532895"/>
                <a:gd name="connsiteY87" fmla="*/ 2743200 h 3580109"/>
                <a:gd name="connsiteX88" fmla="*/ 2510725 w 5532895"/>
                <a:gd name="connsiteY88" fmla="*/ 2882685 h 3580109"/>
                <a:gd name="connsiteX89" fmla="*/ 2386739 w 5532895"/>
                <a:gd name="connsiteY89" fmla="*/ 3146156 h 3580109"/>
                <a:gd name="connsiteX90" fmla="*/ 2262752 w 5532895"/>
                <a:gd name="connsiteY90" fmla="*/ 3363133 h 3580109"/>
                <a:gd name="connsiteX91" fmla="*/ 2200759 w 5532895"/>
                <a:gd name="connsiteY91" fmla="*/ 3549112 h 3580109"/>
                <a:gd name="connsiteX92" fmla="*/ 2138766 w 5532895"/>
                <a:gd name="connsiteY92" fmla="*/ 3580109 h 3580109"/>
                <a:gd name="connsiteX93" fmla="*/ 1999281 w 5532895"/>
                <a:gd name="connsiteY93" fmla="*/ 3564611 h 3580109"/>
                <a:gd name="connsiteX94" fmla="*/ 1890793 w 5532895"/>
                <a:gd name="connsiteY94" fmla="*/ 3502617 h 3580109"/>
                <a:gd name="connsiteX95" fmla="*/ 1735810 w 5532895"/>
                <a:gd name="connsiteY95" fmla="*/ 3440624 h 3580109"/>
                <a:gd name="connsiteX96" fmla="*/ 1658318 w 5532895"/>
                <a:gd name="connsiteY96" fmla="*/ 3363133 h 3580109"/>
                <a:gd name="connsiteX97" fmla="*/ 1565329 w 5532895"/>
                <a:gd name="connsiteY97" fmla="*/ 3223648 h 3580109"/>
                <a:gd name="connsiteX98" fmla="*/ 1487837 w 5532895"/>
                <a:gd name="connsiteY98" fmla="*/ 3130658 h 3580109"/>
                <a:gd name="connsiteX99" fmla="*/ 1410345 w 5532895"/>
                <a:gd name="connsiteY99" fmla="*/ 3053167 h 3580109"/>
                <a:gd name="connsiteX100" fmla="*/ 1348352 w 5532895"/>
                <a:gd name="connsiteY100" fmla="*/ 3068665 h 3580109"/>
                <a:gd name="connsiteX101" fmla="*/ 1255362 w 5532895"/>
                <a:gd name="connsiteY101" fmla="*/ 3053167 h 3580109"/>
                <a:gd name="connsiteX102" fmla="*/ 1208867 w 5532895"/>
                <a:gd name="connsiteY102" fmla="*/ 3099661 h 3580109"/>
                <a:gd name="connsiteX103" fmla="*/ 1131376 w 5532895"/>
                <a:gd name="connsiteY103" fmla="*/ 3130658 h 3580109"/>
                <a:gd name="connsiteX104" fmla="*/ 1069383 w 5532895"/>
                <a:gd name="connsiteY104" fmla="*/ 3254645 h 3580109"/>
                <a:gd name="connsiteX105" fmla="*/ 1007390 w 5532895"/>
                <a:gd name="connsiteY105" fmla="*/ 3425126 h 3580109"/>
                <a:gd name="connsiteX106" fmla="*/ 898901 w 5532895"/>
                <a:gd name="connsiteY106" fmla="*/ 3502617 h 3580109"/>
                <a:gd name="connsiteX107" fmla="*/ 728420 w 5532895"/>
                <a:gd name="connsiteY107" fmla="*/ 3502617 h 358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532895" h="3580109">
                  <a:moveTo>
                    <a:pt x="728420" y="3502617"/>
                  </a:moveTo>
                  <a:lnTo>
                    <a:pt x="480447" y="3456123"/>
                  </a:lnTo>
                  <a:lnTo>
                    <a:pt x="216976" y="3378631"/>
                  </a:lnTo>
                  <a:lnTo>
                    <a:pt x="46495" y="3161655"/>
                  </a:lnTo>
                  <a:lnTo>
                    <a:pt x="0" y="2882685"/>
                  </a:lnTo>
                  <a:lnTo>
                    <a:pt x="108488" y="2541723"/>
                  </a:lnTo>
                  <a:lnTo>
                    <a:pt x="325464" y="2123268"/>
                  </a:lnTo>
                  <a:lnTo>
                    <a:pt x="418454" y="2014780"/>
                  </a:lnTo>
                  <a:lnTo>
                    <a:pt x="588935" y="1952787"/>
                  </a:lnTo>
                  <a:lnTo>
                    <a:pt x="914400" y="1937289"/>
                  </a:lnTo>
                  <a:lnTo>
                    <a:pt x="1115878" y="1890794"/>
                  </a:lnTo>
                  <a:lnTo>
                    <a:pt x="1193369" y="1720312"/>
                  </a:lnTo>
                  <a:lnTo>
                    <a:pt x="1162373" y="1580828"/>
                  </a:lnTo>
                  <a:lnTo>
                    <a:pt x="1038386" y="1487838"/>
                  </a:lnTo>
                  <a:lnTo>
                    <a:pt x="635430" y="1270861"/>
                  </a:lnTo>
                  <a:lnTo>
                    <a:pt x="418454" y="1084882"/>
                  </a:lnTo>
                  <a:cubicBezTo>
                    <a:pt x="258975" y="948185"/>
                    <a:pt x="309966" y="1039521"/>
                    <a:pt x="309966" y="790414"/>
                  </a:cubicBezTo>
                  <a:lnTo>
                    <a:pt x="309966" y="418455"/>
                  </a:lnTo>
                  <a:lnTo>
                    <a:pt x="573437" y="216977"/>
                  </a:lnTo>
                  <a:lnTo>
                    <a:pt x="728420" y="185980"/>
                  </a:lnTo>
                  <a:lnTo>
                    <a:pt x="929898" y="185980"/>
                  </a:lnTo>
                  <a:lnTo>
                    <a:pt x="1286359" y="232475"/>
                  </a:lnTo>
                  <a:lnTo>
                    <a:pt x="1503335" y="294468"/>
                  </a:lnTo>
                  <a:lnTo>
                    <a:pt x="1642820" y="387458"/>
                  </a:lnTo>
                  <a:lnTo>
                    <a:pt x="1751308" y="511445"/>
                  </a:lnTo>
                  <a:lnTo>
                    <a:pt x="1782305" y="728421"/>
                  </a:lnTo>
                  <a:lnTo>
                    <a:pt x="1875295" y="852407"/>
                  </a:lnTo>
                  <a:lnTo>
                    <a:pt x="1968284" y="976394"/>
                  </a:lnTo>
                  <a:lnTo>
                    <a:pt x="2138766" y="1100380"/>
                  </a:lnTo>
                  <a:lnTo>
                    <a:pt x="2293749" y="1084882"/>
                  </a:lnTo>
                  <a:lnTo>
                    <a:pt x="2464230" y="960895"/>
                  </a:lnTo>
                  <a:lnTo>
                    <a:pt x="2696705" y="805912"/>
                  </a:lnTo>
                  <a:lnTo>
                    <a:pt x="2805193" y="650929"/>
                  </a:lnTo>
                  <a:lnTo>
                    <a:pt x="2913681" y="480448"/>
                  </a:lnTo>
                  <a:lnTo>
                    <a:pt x="2991173" y="216977"/>
                  </a:lnTo>
                  <a:lnTo>
                    <a:pt x="3115159" y="92990"/>
                  </a:lnTo>
                  <a:lnTo>
                    <a:pt x="3223647" y="0"/>
                  </a:lnTo>
                  <a:lnTo>
                    <a:pt x="3378630" y="0"/>
                  </a:lnTo>
                  <a:lnTo>
                    <a:pt x="3564610" y="15499"/>
                  </a:lnTo>
                  <a:lnTo>
                    <a:pt x="3843579" y="123987"/>
                  </a:lnTo>
                  <a:lnTo>
                    <a:pt x="4014061" y="201478"/>
                  </a:lnTo>
                  <a:lnTo>
                    <a:pt x="4122549" y="263472"/>
                  </a:lnTo>
                  <a:lnTo>
                    <a:pt x="4153545" y="449451"/>
                  </a:lnTo>
                  <a:lnTo>
                    <a:pt x="4169044" y="511445"/>
                  </a:lnTo>
                  <a:cubicBezTo>
                    <a:pt x="4143213" y="547608"/>
                    <a:pt x="4114417" y="581826"/>
                    <a:pt x="4091552" y="619933"/>
                  </a:cubicBezTo>
                  <a:cubicBezTo>
                    <a:pt x="4083147" y="633942"/>
                    <a:pt x="4076054" y="666428"/>
                    <a:pt x="4076054" y="666428"/>
                  </a:cubicBezTo>
                  <a:lnTo>
                    <a:pt x="3905573" y="852407"/>
                  </a:lnTo>
                  <a:lnTo>
                    <a:pt x="3828081" y="1084882"/>
                  </a:lnTo>
                  <a:lnTo>
                    <a:pt x="3890074" y="1224367"/>
                  </a:lnTo>
                  <a:lnTo>
                    <a:pt x="3983064" y="1301858"/>
                  </a:lnTo>
                  <a:lnTo>
                    <a:pt x="4153545" y="1348353"/>
                  </a:lnTo>
                  <a:lnTo>
                    <a:pt x="4293030" y="1348353"/>
                  </a:lnTo>
                  <a:lnTo>
                    <a:pt x="4417017" y="1394848"/>
                  </a:lnTo>
                  <a:lnTo>
                    <a:pt x="4525505" y="1425845"/>
                  </a:lnTo>
                  <a:lnTo>
                    <a:pt x="4633993" y="1410346"/>
                  </a:lnTo>
                  <a:lnTo>
                    <a:pt x="4788976" y="1410346"/>
                  </a:lnTo>
                  <a:lnTo>
                    <a:pt x="4943959" y="1487838"/>
                  </a:lnTo>
                  <a:lnTo>
                    <a:pt x="5067945" y="1565329"/>
                  </a:lnTo>
                  <a:lnTo>
                    <a:pt x="5191932" y="1658319"/>
                  </a:lnTo>
                  <a:lnTo>
                    <a:pt x="5300420" y="1704814"/>
                  </a:lnTo>
                  <a:lnTo>
                    <a:pt x="5424406" y="1859797"/>
                  </a:lnTo>
                  <a:lnTo>
                    <a:pt x="5501898" y="2092272"/>
                  </a:lnTo>
                  <a:lnTo>
                    <a:pt x="5532895" y="2262753"/>
                  </a:lnTo>
                  <a:lnTo>
                    <a:pt x="5532895" y="2402238"/>
                  </a:lnTo>
                  <a:lnTo>
                    <a:pt x="5486400" y="2557221"/>
                  </a:lnTo>
                  <a:lnTo>
                    <a:pt x="5424406" y="2805194"/>
                  </a:lnTo>
                  <a:lnTo>
                    <a:pt x="5331417" y="2898184"/>
                  </a:lnTo>
                  <a:lnTo>
                    <a:pt x="5207430" y="2991173"/>
                  </a:lnTo>
                  <a:lnTo>
                    <a:pt x="5129939" y="3006672"/>
                  </a:lnTo>
                  <a:lnTo>
                    <a:pt x="4819973" y="3006672"/>
                  </a:lnTo>
                  <a:lnTo>
                    <a:pt x="4726983" y="2960177"/>
                  </a:lnTo>
                  <a:lnTo>
                    <a:pt x="4587498" y="2851689"/>
                  </a:lnTo>
                  <a:lnTo>
                    <a:pt x="4510006" y="2712204"/>
                  </a:lnTo>
                  <a:lnTo>
                    <a:pt x="4401518" y="2541723"/>
                  </a:lnTo>
                  <a:lnTo>
                    <a:pt x="4339525" y="2448733"/>
                  </a:lnTo>
                  <a:lnTo>
                    <a:pt x="4215539" y="2340245"/>
                  </a:lnTo>
                  <a:lnTo>
                    <a:pt x="4076054" y="2293750"/>
                  </a:lnTo>
                  <a:lnTo>
                    <a:pt x="4014061" y="2293750"/>
                  </a:lnTo>
                  <a:lnTo>
                    <a:pt x="3936569" y="2355743"/>
                  </a:lnTo>
                  <a:lnTo>
                    <a:pt x="3905573" y="2495228"/>
                  </a:lnTo>
                  <a:lnTo>
                    <a:pt x="3843579" y="2681207"/>
                  </a:lnTo>
                  <a:lnTo>
                    <a:pt x="3719593" y="2867187"/>
                  </a:lnTo>
                  <a:lnTo>
                    <a:pt x="3549112" y="2944678"/>
                  </a:lnTo>
                  <a:lnTo>
                    <a:pt x="3347634" y="3006672"/>
                  </a:lnTo>
                  <a:lnTo>
                    <a:pt x="3130657" y="2960177"/>
                  </a:lnTo>
                  <a:lnTo>
                    <a:pt x="2960176" y="2789695"/>
                  </a:lnTo>
                  <a:lnTo>
                    <a:pt x="2774196" y="2743200"/>
                  </a:lnTo>
                  <a:lnTo>
                    <a:pt x="2634712" y="2743200"/>
                  </a:lnTo>
                  <a:lnTo>
                    <a:pt x="2510725" y="2882685"/>
                  </a:lnTo>
                  <a:lnTo>
                    <a:pt x="2386739" y="3146156"/>
                  </a:lnTo>
                  <a:lnTo>
                    <a:pt x="2262752" y="3363133"/>
                  </a:lnTo>
                  <a:lnTo>
                    <a:pt x="2200759" y="3549112"/>
                  </a:lnTo>
                  <a:lnTo>
                    <a:pt x="2138766" y="3580109"/>
                  </a:lnTo>
                  <a:lnTo>
                    <a:pt x="1999281" y="3564611"/>
                  </a:lnTo>
                  <a:lnTo>
                    <a:pt x="1890793" y="3502617"/>
                  </a:lnTo>
                  <a:lnTo>
                    <a:pt x="1735810" y="3440624"/>
                  </a:lnTo>
                  <a:lnTo>
                    <a:pt x="1658318" y="3363133"/>
                  </a:lnTo>
                  <a:lnTo>
                    <a:pt x="1565329" y="3223648"/>
                  </a:lnTo>
                  <a:lnTo>
                    <a:pt x="1487837" y="3130658"/>
                  </a:lnTo>
                  <a:lnTo>
                    <a:pt x="1410345" y="3053167"/>
                  </a:lnTo>
                  <a:lnTo>
                    <a:pt x="1348352" y="3068665"/>
                  </a:lnTo>
                  <a:lnTo>
                    <a:pt x="1255362" y="3053167"/>
                  </a:lnTo>
                  <a:lnTo>
                    <a:pt x="1208867" y="3099661"/>
                  </a:lnTo>
                  <a:lnTo>
                    <a:pt x="1131376" y="3130658"/>
                  </a:lnTo>
                  <a:lnTo>
                    <a:pt x="1069383" y="3254645"/>
                  </a:lnTo>
                  <a:lnTo>
                    <a:pt x="1007390" y="3425126"/>
                  </a:lnTo>
                  <a:lnTo>
                    <a:pt x="898901" y="3502617"/>
                  </a:lnTo>
                  <a:lnTo>
                    <a:pt x="728420" y="3502617"/>
                  </a:lnTo>
                  <a:close/>
                </a:path>
              </a:pathLst>
            </a:custGeom>
            <a:noFill/>
            <a:ln w="38100">
              <a:solidFill>
                <a:schemeClr val="accent3">
                  <a:lumMod val="50000"/>
                </a:schemeClr>
              </a:solidFill>
            </a:ln>
            <a:effectLst>
              <a:outerShdw blurRad="63500" algn="ctr" rotWithShape="0">
                <a:srgbClr val="00B050"/>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444" name="Forma livre 443"/>
            <p:cNvSpPr/>
            <p:nvPr/>
          </p:nvSpPr>
          <p:spPr>
            <a:xfrm>
              <a:off x="1603381" y="78433"/>
              <a:ext cx="305129" cy="852564"/>
            </a:xfrm>
            <a:custGeom>
              <a:avLst/>
              <a:gdLst>
                <a:gd name="connsiteX0" fmla="*/ 0 w 526943"/>
                <a:gd name="connsiteY0" fmla="*/ 0 h 1472339"/>
                <a:gd name="connsiteX1" fmla="*/ 449451 w 526943"/>
                <a:gd name="connsiteY1" fmla="*/ 650928 h 1472339"/>
                <a:gd name="connsiteX2" fmla="*/ 464949 w 526943"/>
                <a:gd name="connsiteY2" fmla="*/ 1472339 h 1472339"/>
              </a:gdLst>
              <a:ahLst/>
              <a:cxnLst>
                <a:cxn ang="0">
                  <a:pos x="connsiteX0" y="connsiteY0"/>
                </a:cxn>
                <a:cxn ang="0">
                  <a:pos x="connsiteX1" y="connsiteY1"/>
                </a:cxn>
                <a:cxn ang="0">
                  <a:pos x="connsiteX2" y="connsiteY2"/>
                </a:cxn>
              </a:cxnLst>
              <a:rect l="l" t="t" r="r" b="b"/>
              <a:pathLst>
                <a:path w="526943" h="1472339">
                  <a:moveTo>
                    <a:pt x="0" y="0"/>
                  </a:moveTo>
                  <a:cubicBezTo>
                    <a:pt x="185980" y="202769"/>
                    <a:pt x="371960" y="405538"/>
                    <a:pt x="449451" y="650928"/>
                  </a:cubicBezTo>
                  <a:cubicBezTo>
                    <a:pt x="526943" y="896318"/>
                    <a:pt x="495946" y="1184328"/>
                    <a:pt x="464949" y="147233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45" name="Forma livre 444"/>
            <p:cNvSpPr/>
            <p:nvPr/>
          </p:nvSpPr>
          <p:spPr>
            <a:xfrm>
              <a:off x="1707898" y="59837"/>
              <a:ext cx="276709" cy="879488"/>
            </a:xfrm>
            <a:custGeom>
              <a:avLst/>
              <a:gdLst>
                <a:gd name="connsiteX0" fmla="*/ 28414 w 477864"/>
                <a:gd name="connsiteY0" fmla="*/ 0 h 1518834"/>
                <a:gd name="connsiteX1" fmla="*/ 74908 w 477864"/>
                <a:gd name="connsiteY1" fmla="*/ 852407 h 1518834"/>
                <a:gd name="connsiteX2" fmla="*/ 477864 w 477864"/>
                <a:gd name="connsiteY2" fmla="*/ 1518834 h 1518834"/>
              </a:gdLst>
              <a:ahLst/>
              <a:cxnLst>
                <a:cxn ang="0">
                  <a:pos x="connsiteX0" y="connsiteY0"/>
                </a:cxn>
                <a:cxn ang="0">
                  <a:pos x="connsiteX1" y="connsiteY1"/>
                </a:cxn>
                <a:cxn ang="0">
                  <a:pos x="connsiteX2" y="connsiteY2"/>
                </a:cxn>
              </a:cxnLst>
              <a:rect l="l" t="t" r="r" b="b"/>
              <a:pathLst>
                <a:path w="477864" h="1518834">
                  <a:moveTo>
                    <a:pt x="28414" y="0"/>
                  </a:moveTo>
                  <a:cubicBezTo>
                    <a:pt x="14207" y="299634"/>
                    <a:pt x="0" y="599268"/>
                    <a:pt x="74908" y="852407"/>
                  </a:cubicBezTo>
                  <a:cubicBezTo>
                    <a:pt x="149816" y="1105546"/>
                    <a:pt x="353878" y="1428427"/>
                    <a:pt x="477864" y="151883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46" name="Forma livre 445"/>
            <p:cNvSpPr/>
            <p:nvPr/>
          </p:nvSpPr>
          <p:spPr>
            <a:xfrm>
              <a:off x="2625223" y="230483"/>
              <a:ext cx="208483" cy="500359"/>
            </a:xfrm>
            <a:custGeom>
              <a:avLst/>
              <a:gdLst>
                <a:gd name="connsiteX0" fmla="*/ 85241 w 224726"/>
                <a:gd name="connsiteY0" fmla="*/ 0 h 790414"/>
                <a:gd name="connsiteX1" fmla="*/ 23248 w 224726"/>
                <a:gd name="connsiteY1" fmla="*/ 418455 h 790414"/>
                <a:gd name="connsiteX2" fmla="*/ 224726 w 224726"/>
                <a:gd name="connsiteY2" fmla="*/ 790414 h 790414"/>
              </a:gdLst>
              <a:ahLst/>
              <a:cxnLst>
                <a:cxn ang="0">
                  <a:pos x="connsiteX0" y="connsiteY0"/>
                </a:cxn>
                <a:cxn ang="0">
                  <a:pos x="connsiteX1" y="connsiteY1"/>
                </a:cxn>
                <a:cxn ang="0">
                  <a:pos x="connsiteX2" y="connsiteY2"/>
                </a:cxn>
              </a:cxnLst>
              <a:rect l="l" t="t" r="r" b="b"/>
              <a:pathLst>
                <a:path w="224726" h="790414">
                  <a:moveTo>
                    <a:pt x="85241" y="0"/>
                  </a:moveTo>
                  <a:cubicBezTo>
                    <a:pt x="42620" y="143359"/>
                    <a:pt x="0" y="286719"/>
                    <a:pt x="23248" y="418455"/>
                  </a:cubicBezTo>
                  <a:cubicBezTo>
                    <a:pt x="46496" y="550191"/>
                    <a:pt x="135611" y="670302"/>
                    <a:pt x="224726" y="7904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47" name="Forma livre 446"/>
            <p:cNvSpPr/>
            <p:nvPr/>
          </p:nvSpPr>
          <p:spPr>
            <a:xfrm>
              <a:off x="2625223" y="234628"/>
              <a:ext cx="64316" cy="412821"/>
            </a:xfrm>
            <a:custGeom>
              <a:avLst/>
              <a:gdLst>
                <a:gd name="connsiteX0" fmla="*/ 0 w 111071"/>
                <a:gd name="connsiteY0" fmla="*/ 0 h 712922"/>
                <a:gd name="connsiteX1" fmla="*/ 108488 w 111071"/>
                <a:gd name="connsiteY1" fmla="*/ 340963 h 712922"/>
                <a:gd name="connsiteX2" fmla="*/ 15498 w 111071"/>
                <a:gd name="connsiteY2" fmla="*/ 712922 h 712922"/>
              </a:gdLst>
              <a:ahLst/>
              <a:cxnLst>
                <a:cxn ang="0">
                  <a:pos x="connsiteX0" y="connsiteY0"/>
                </a:cxn>
                <a:cxn ang="0">
                  <a:pos x="connsiteX1" y="connsiteY1"/>
                </a:cxn>
                <a:cxn ang="0">
                  <a:pos x="connsiteX2" y="connsiteY2"/>
                </a:cxn>
              </a:cxnLst>
              <a:rect l="l" t="t" r="r" b="b"/>
              <a:pathLst>
                <a:path w="111071" h="712922">
                  <a:moveTo>
                    <a:pt x="0" y="0"/>
                  </a:moveTo>
                  <a:cubicBezTo>
                    <a:pt x="52952" y="111071"/>
                    <a:pt x="105905" y="222143"/>
                    <a:pt x="108488" y="340963"/>
                  </a:cubicBezTo>
                  <a:cubicBezTo>
                    <a:pt x="111071" y="459783"/>
                    <a:pt x="63284" y="586352"/>
                    <a:pt x="15498" y="7129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48" name="Forma livre 447"/>
            <p:cNvSpPr/>
            <p:nvPr/>
          </p:nvSpPr>
          <p:spPr>
            <a:xfrm>
              <a:off x="2623468" y="230997"/>
              <a:ext cx="124145" cy="457692"/>
            </a:xfrm>
            <a:custGeom>
              <a:avLst/>
              <a:gdLst>
                <a:gd name="connsiteX0" fmla="*/ 51661 w 214393"/>
                <a:gd name="connsiteY0" fmla="*/ 0 h 790413"/>
                <a:gd name="connsiteX1" fmla="*/ 206644 w 214393"/>
                <a:gd name="connsiteY1" fmla="*/ 340962 h 790413"/>
                <a:gd name="connsiteX2" fmla="*/ 5166 w 214393"/>
                <a:gd name="connsiteY2" fmla="*/ 573437 h 790413"/>
                <a:gd name="connsiteX3" fmla="*/ 175647 w 214393"/>
                <a:gd name="connsiteY3" fmla="*/ 790413 h 790413"/>
              </a:gdLst>
              <a:ahLst/>
              <a:cxnLst>
                <a:cxn ang="0">
                  <a:pos x="connsiteX0" y="connsiteY0"/>
                </a:cxn>
                <a:cxn ang="0">
                  <a:pos x="connsiteX1" y="connsiteY1"/>
                </a:cxn>
                <a:cxn ang="0">
                  <a:pos x="connsiteX2" y="connsiteY2"/>
                </a:cxn>
                <a:cxn ang="0">
                  <a:pos x="connsiteX3" y="connsiteY3"/>
                </a:cxn>
              </a:cxnLst>
              <a:rect l="l" t="t" r="r" b="b"/>
              <a:pathLst>
                <a:path w="214393" h="790413">
                  <a:moveTo>
                    <a:pt x="51661" y="0"/>
                  </a:moveTo>
                  <a:cubicBezTo>
                    <a:pt x="133027" y="122694"/>
                    <a:pt x="214393" y="245389"/>
                    <a:pt x="206644" y="340962"/>
                  </a:cubicBezTo>
                  <a:cubicBezTo>
                    <a:pt x="198895" y="436535"/>
                    <a:pt x="10332" y="498529"/>
                    <a:pt x="5166" y="573437"/>
                  </a:cubicBezTo>
                  <a:cubicBezTo>
                    <a:pt x="0" y="648346"/>
                    <a:pt x="87823" y="719379"/>
                    <a:pt x="175647" y="79041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49" name="Forma livre 448"/>
            <p:cNvSpPr/>
            <p:nvPr/>
          </p:nvSpPr>
          <p:spPr>
            <a:xfrm>
              <a:off x="1890561" y="-110029"/>
              <a:ext cx="610256" cy="125641"/>
            </a:xfrm>
            <a:custGeom>
              <a:avLst/>
              <a:gdLst>
                <a:gd name="connsiteX0" fmla="*/ 0 w 1053884"/>
                <a:gd name="connsiteY0" fmla="*/ 108488 h 216976"/>
                <a:gd name="connsiteX1" fmla="*/ 356461 w 1053884"/>
                <a:gd name="connsiteY1" fmla="*/ 15498 h 216976"/>
                <a:gd name="connsiteX2" fmla="*/ 588935 w 1053884"/>
                <a:gd name="connsiteY2" fmla="*/ 201478 h 216976"/>
                <a:gd name="connsiteX3" fmla="*/ 1053884 w 1053884"/>
                <a:gd name="connsiteY3" fmla="*/ 108488 h 216976"/>
              </a:gdLst>
              <a:ahLst/>
              <a:cxnLst>
                <a:cxn ang="0">
                  <a:pos x="connsiteX0" y="connsiteY0"/>
                </a:cxn>
                <a:cxn ang="0">
                  <a:pos x="connsiteX1" y="connsiteY1"/>
                </a:cxn>
                <a:cxn ang="0">
                  <a:pos x="connsiteX2" y="connsiteY2"/>
                </a:cxn>
                <a:cxn ang="0">
                  <a:pos x="connsiteX3" y="connsiteY3"/>
                </a:cxn>
              </a:cxnLst>
              <a:rect l="l" t="t" r="r" b="b"/>
              <a:pathLst>
                <a:path w="1053884" h="216976">
                  <a:moveTo>
                    <a:pt x="0" y="108488"/>
                  </a:moveTo>
                  <a:cubicBezTo>
                    <a:pt x="129152" y="54244"/>
                    <a:pt x="258305" y="0"/>
                    <a:pt x="356461" y="15498"/>
                  </a:cubicBezTo>
                  <a:cubicBezTo>
                    <a:pt x="454617" y="30996"/>
                    <a:pt x="472698" y="185980"/>
                    <a:pt x="588935" y="201478"/>
                  </a:cubicBezTo>
                  <a:cubicBezTo>
                    <a:pt x="705172" y="216976"/>
                    <a:pt x="879528" y="162732"/>
                    <a:pt x="1053884" y="10848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0" name="Forma livre 449"/>
            <p:cNvSpPr/>
            <p:nvPr/>
          </p:nvSpPr>
          <p:spPr>
            <a:xfrm>
              <a:off x="1980305" y="-145927"/>
              <a:ext cx="457692" cy="215385"/>
            </a:xfrm>
            <a:custGeom>
              <a:avLst/>
              <a:gdLst>
                <a:gd name="connsiteX0" fmla="*/ 0 w 790413"/>
                <a:gd name="connsiteY0" fmla="*/ 0 h 371959"/>
                <a:gd name="connsiteX1" fmla="*/ 123986 w 790413"/>
                <a:gd name="connsiteY1" fmla="*/ 263471 h 371959"/>
                <a:gd name="connsiteX2" fmla="*/ 542440 w 790413"/>
                <a:gd name="connsiteY2" fmla="*/ 154983 h 371959"/>
                <a:gd name="connsiteX3" fmla="*/ 790413 w 790413"/>
                <a:gd name="connsiteY3" fmla="*/ 371959 h 371959"/>
              </a:gdLst>
              <a:ahLst/>
              <a:cxnLst>
                <a:cxn ang="0">
                  <a:pos x="connsiteX0" y="connsiteY0"/>
                </a:cxn>
                <a:cxn ang="0">
                  <a:pos x="connsiteX1" y="connsiteY1"/>
                </a:cxn>
                <a:cxn ang="0">
                  <a:pos x="connsiteX2" y="connsiteY2"/>
                </a:cxn>
                <a:cxn ang="0">
                  <a:pos x="connsiteX3" y="connsiteY3"/>
                </a:cxn>
              </a:cxnLst>
              <a:rect l="l" t="t" r="r" b="b"/>
              <a:pathLst>
                <a:path w="790413" h="371959">
                  <a:moveTo>
                    <a:pt x="0" y="0"/>
                  </a:moveTo>
                  <a:cubicBezTo>
                    <a:pt x="16789" y="118820"/>
                    <a:pt x="33579" y="237641"/>
                    <a:pt x="123986" y="263471"/>
                  </a:cubicBezTo>
                  <a:cubicBezTo>
                    <a:pt x="214393" y="289302"/>
                    <a:pt x="431369" y="136902"/>
                    <a:pt x="542440" y="154983"/>
                  </a:cubicBezTo>
                  <a:cubicBezTo>
                    <a:pt x="653511" y="173064"/>
                    <a:pt x="721962" y="272511"/>
                    <a:pt x="790413" y="37195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1" name="Forma livre 450"/>
            <p:cNvSpPr/>
            <p:nvPr/>
          </p:nvSpPr>
          <p:spPr>
            <a:xfrm>
              <a:off x="1908510" y="-68149"/>
              <a:ext cx="583334" cy="119658"/>
            </a:xfrm>
            <a:custGeom>
              <a:avLst/>
              <a:gdLst>
                <a:gd name="connsiteX0" fmla="*/ 0 w 1007390"/>
                <a:gd name="connsiteY0" fmla="*/ 113654 h 206644"/>
                <a:gd name="connsiteX1" fmla="*/ 294468 w 1007390"/>
                <a:gd name="connsiteY1" fmla="*/ 36162 h 206644"/>
                <a:gd name="connsiteX2" fmla="*/ 495946 w 1007390"/>
                <a:gd name="connsiteY2" fmla="*/ 175647 h 206644"/>
                <a:gd name="connsiteX3" fmla="*/ 774915 w 1007390"/>
                <a:gd name="connsiteY3" fmla="*/ 5166 h 206644"/>
                <a:gd name="connsiteX4" fmla="*/ 1007390 w 1007390"/>
                <a:gd name="connsiteY4" fmla="*/ 206644 h 20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7390" h="206644">
                  <a:moveTo>
                    <a:pt x="0" y="113654"/>
                  </a:moveTo>
                  <a:cubicBezTo>
                    <a:pt x="105905" y="69742"/>
                    <a:pt x="211810" y="25830"/>
                    <a:pt x="294468" y="36162"/>
                  </a:cubicBezTo>
                  <a:cubicBezTo>
                    <a:pt x="377126" y="46494"/>
                    <a:pt x="415871" y="180813"/>
                    <a:pt x="495946" y="175647"/>
                  </a:cubicBezTo>
                  <a:cubicBezTo>
                    <a:pt x="576021" y="170481"/>
                    <a:pt x="689674" y="0"/>
                    <a:pt x="774915" y="5166"/>
                  </a:cubicBezTo>
                  <a:cubicBezTo>
                    <a:pt x="860156" y="10332"/>
                    <a:pt x="933773" y="108488"/>
                    <a:pt x="1007390" y="20664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2" name="Forma livre 451"/>
            <p:cNvSpPr/>
            <p:nvPr/>
          </p:nvSpPr>
          <p:spPr>
            <a:xfrm>
              <a:off x="2034151" y="239971"/>
              <a:ext cx="538462" cy="717949"/>
            </a:xfrm>
            <a:custGeom>
              <a:avLst/>
              <a:gdLst>
                <a:gd name="connsiteX0" fmla="*/ 0 w 929898"/>
                <a:gd name="connsiteY0" fmla="*/ 1239864 h 1239864"/>
                <a:gd name="connsiteX1" fmla="*/ 170481 w 929898"/>
                <a:gd name="connsiteY1" fmla="*/ 666427 h 1239864"/>
                <a:gd name="connsiteX2" fmla="*/ 619932 w 929898"/>
                <a:gd name="connsiteY2" fmla="*/ 511444 h 1239864"/>
                <a:gd name="connsiteX3" fmla="*/ 759416 w 929898"/>
                <a:gd name="connsiteY3" fmla="*/ 123987 h 1239864"/>
                <a:gd name="connsiteX4" fmla="*/ 929898 w 929898"/>
                <a:gd name="connsiteY4" fmla="*/ 0 h 1239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9898" h="1239864">
                  <a:moveTo>
                    <a:pt x="0" y="1239864"/>
                  </a:moveTo>
                  <a:cubicBezTo>
                    <a:pt x="33579" y="1013847"/>
                    <a:pt x="67159" y="787830"/>
                    <a:pt x="170481" y="666427"/>
                  </a:cubicBezTo>
                  <a:cubicBezTo>
                    <a:pt x="273803" y="545024"/>
                    <a:pt x="521776" y="601851"/>
                    <a:pt x="619932" y="511444"/>
                  </a:cubicBezTo>
                  <a:cubicBezTo>
                    <a:pt x="718088" y="421037"/>
                    <a:pt x="707755" y="209228"/>
                    <a:pt x="759416" y="123987"/>
                  </a:cubicBezTo>
                  <a:cubicBezTo>
                    <a:pt x="811077" y="38746"/>
                    <a:pt x="870487" y="19373"/>
                    <a:pt x="92989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3" name="Forma livre 452"/>
            <p:cNvSpPr/>
            <p:nvPr/>
          </p:nvSpPr>
          <p:spPr>
            <a:xfrm>
              <a:off x="2123895" y="173487"/>
              <a:ext cx="331745" cy="739562"/>
            </a:xfrm>
            <a:custGeom>
              <a:avLst/>
              <a:gdLst>
                <a:gd name="connsiteX0" fmla="*/ 0 w 743918"/>
                <a:gd name="connsiteY0" fmla="*/ 1239864 h 1239864"/>
                <a:gd name="connsiteX1" fmla="*/ 123986 w 743918"/>
                <a:gd name="connsiteY1" fmla="*/ 573437 h 1239864"/>
                <a:gd name="connsiteX2" fmla="*/ 619932 w 743918"/>
                <a:gd name="connsiteY2" fmla="*/ 418454 h 1239864"/>
                <a:gd name="connsiteX3" fmla="*/ 743918 w 743918"/>
                <a:gd name="connsiteY3" fmla="*/ 0 h 1239864"/>
              </a:gdLst>
              <a:ahLst/>
              <a:cxnLst>
                <a:cxn ang="0">
                  <a:pos x="connsiteX0" y="connsiteY0"/>
                </a:cxn>
                <a:cxn ang="0">
                  <a:pos x="connsiteX1" y="connsiteY1"/>
                </a:cxn>
                <a:cxn ang="0">
                  <a:pos x="connsiteX2" y="connsiteY2"/>
                </a:cxn>
                <a:cxn ang="0">
                  <a:pos x="connsiteX3" y="connsiteY3"/>
                </a:cxn>
              </a:cxnLst>
              <a:rect l="l" t="t" r="r" b="b"/>
              <a:pathLst>
                <a:path w="743918" h="1239864">
                  <a:moveTo>
                    <a:pt x="0" y="1239864"/>
                  </a:moveTo>
                  <a:cubicBezTo>
                    <a:pt x="10332" y="975101"/>
                    <a:pt x="20664" y="710339"/>
                    <a:pt x="123986" y="573437"/>
                  </a:cubicBezTo>
                  <a:cubicBezTo>
                    <a:pt x="227308" y="436535"/>
                    <a:pt x="516610" y="514027"/>
                    <a:pt x="619932" y="418454"/>
                  </a:cubicBezTo>
                  <a:cubicBezTo>
                    <a:pt x="723254" y="322881"/>
                    <a:pt x="733586" y="161440"/>
                    <a:pt x="74391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4" name="Forma livre 453"/>
            <p:cNvSpPr/>
            <p:nvPr/>
          </p:nvSpPr>
          <p:spPr>
            <a:xfrm>
              <a:off x="2041471" y="218751"/>
              <a:ext cx="502564" cy="637180"/>
            </a:xfrm>
            <a:custGeom>
              <a:avLst/>
              <a:gdLst>
                <a:gd name="connsiteX0" fmla="*/ 0 w 867905"/>
                <a:gd name="connsiteY0" fmla="*/ 1100380 h 1100380"/>
                <a:gd name="connsiteX1" fmla="*/ 278970 w 867905"/>
                <a:gd name="connsiteY1" fmla="*/ 852407 h 1100380"/>
                <a:gd name="connsiteX2" fmla="*/ 464949 w 867905"/>
                <a:gd name="connsiteY2" fmla="*/ 309967 h 1100380"/>
                <a:gd name="connsiteX3" fmla="*/ 867905 w 867905"/>
                <a:gd name="connsiteY3" fmla="*/ 0 h 1100380"/>
              </a:gdLst>
              <a:ahLst/>
              <a:cxnLst>
                <a:cxn ang="0">
                  <a:pos x="connsiteX0" y="connsiteY0"/>
                </a:cxn>
                <a:cxn ang="0">
                  <a:pos x="connsiteX1" y="connsiteY1"/>
                </a:cxn>
                <a:cxn ang="0">
                  <a:pos x="connsiteX2" y="connsiteY2"/>
                </a:cxn>
                <a:cxn ang="0">
                  <a:pos x="connsiteX3" y="connsiteY3"/>
                </a:cxn>
              </a:cxnLst>
              <a:rect l="l" t="t" r="r" b="b"/>
              <a:pathLst>
                <a:path w="867905" h="1100380">
                  <a:moveTo>
                    <a:pt x="0" y="1100380"/>
                  </a:moveTo>
                  <a:cubicBezTo>
                    <a:pt x="100739" y="1042261"/>
                    <a:pt x="201479" y="984142"/>
                    <a:pt x="278970" y="852407"/>
                  </a:cubicBezTo>
                  <a:cubicBezTo>
                    <a:pt x="356461" y="720672"/>
                    <a:pt x="366793" y="452035"/>
                    <a:pt x="464949" y="309967"/>
                  </a:cubicBezTo>
                  <a:cubicBezTo>
                    <a:pt x="563105" y="167899"/>
                    <a:pt x="715505" y="83949"/>
                    <a:pt x="867905"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5" name="Forma livre 454"/>
            <p:cNvSpPr/>
            <p:nvPr/>
          </p:nvSpPr>
          <p:spPr>
            <a:xfrm>
              <a:off x="1917484" y="-157892"/>
              <a:ext cx="619231" cy="124145"/>
            </a:xfrm>
            <a:custGeom>
              <a:avLst/>
              <a:gdLst>
                <a:gd name="connsiteX0" fmla="*/ 0 w 1069383"/>
                <a:gd name="connsiteY0" fmla="*/ 82657 h 214393"/>
                <a:gd name="connsiteX1" fmla="*/ 402955 w 1069383"/>
                <a:gd name="connsiteY1" fmla="*/ 20664 h 214393"/>
                <a:gd name="connsiteX2" fmla="*/ 635430 w 1069383"/>
                <a:gd name="connsiteY2" fmla="*/ 206644 h 214393"/>
                <a:gd name="connsiteX3" fmla="*/ 1069383 w 1069383"/>
                <a:gd name="connsiteY3" fmla="*/ 67159 h 214393"/>
              </a:gdLst>
              <a:ahLst/>
              <a:cxnLst>
                <a:cxn ang="0">
                  <a:pos x="connsiteX0" y="connsiteY0"/>
                </a:cxn>
                <a:cxn ang="0">
                  <a:pos x="connsiteX1" y="connsiteY1"/>
                </a:cxn>
                <a:cxn ang="0">
                  <a:pos x="connsiteX2" y="connsiteY2"/>
                </a:cxn>
                <a:cxn ang="0">
                  <a:pos x="connsiteX3" y="connsiteY3"/>
                </a:cxn>
              </a:cxnLst>
              <a:rect l="l" t="t" r="r" b="b"/>
              <a:pathLst>
                <a:path w="1069383" h="214393">
                  <a:moveTo>
                    <a:pt x="0" y="82657"/>
                  </a:moveTo>
                  <a:cubicBezTo>
                    <a:pt x="148525" y="41328"/>
                    <a:pt x="297050" y="0"/>
                    <a:pt x="402955" y="20664"/>
                  </a:cubicBezTo>
                  <a:cubicBezTo>
                    <a:pt x="508860" y="41328"/>
                    <a:pt x="524359" y="198895"/>
                    <a:pt x="635430" y="206644"/>
                  </a:cubicBezTo>
                  <a:cubicBezTo>
                    <a:pt x="746501" y="214393"/>
                    <a:pt x="907942" y="140776"/>
                    <a:pt x="1069383" y="6715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6" name="Forma livre 455"/>
            <p:cNvSpPr/>
            <p:nvPr/>
          </p:nvSpPr>
          <p:spPr>
            <a:xfrm>
              <a:off x="939278" y="-47209"/>
              <a:ext cx="450214" cy="242308"/>
            </a:xfrm>
            <a:custGeom>
              <a:avLst/>
              <a:gdLst>
                <a:gd name="connsiteX0" fmla="*/ 0 w 777499"/>
                <a:gd name="connsiteY0" fmla="*/ 418455 h 418455"/>
                <a:gd name="connsiteX1" fmla="*/ 263471 w 777499"/>
                <a:gd name="connsiteY1" fmla="*/ 154983 h 418455"/>
                <a:gd name="connsiteX2" fmla="*/ 697424 w 777499"/>
                <a:gd name="connsiteY2" fmla="*/ 139485 h 418455"/>
                <a:gd name="connsiteX3" fmla="*/ 743919 w 777499"/>
                <a:gd name="connsiteY3" fmla="*/ 0 h 418455"/>
                <a:gd name="connsiteX4" fmla="*/ 743919 w 777499"/>
                <a:gd name="connsiteY4" fmla="*/ 0 h 41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499" h="418455">
                  <a:moveTo>
                    <a:pt x="0" y="418455"/>
                  </a:moveTo>
                  <a:cubicBezTo>
                    <a:pt x="73617" y="309966"/>
                    <a:pt x="147234" y="201478"/>
                    <a:pt x="263471" y="154983"/>
                  </a:cubicBezTo>
                  <a:cubicBezTo>
                    <a:pt x="379708" y="108488"/>
                    <a:pt x="617349" y="165315"/>
                    <a:pt x="697424" y="139485"/>
                  </a:cubicBezTo>
                  <a:cubicBezTo>
                    <a:pt x="777499" y="113655"/>
                    <a:pt x="743919" y="0"/>
                    <a:pt x="743919" y="0"/>
                  </a:cubicBezTo>
                  <a:lnTo>
                    <a:pt x="743919" y="0"/>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7" name="Forma livre 456"/>
            <p:cNvSpPr/>
            <p:nvPr/>
          </p:nvSpPr>
          <p:spPr>
            <a:xfrm>
              <a:off x="984150" y="-92080"/>
              <a:ext cx="385898" cy="242308"/>
            </a:xfrm>
            <a:custGeom>
              <a:avLst/>
              <a:gdLst>
                <a:gd name="connsiteX0" fmla="*/ 0 w 666427"/>
                <a:gd name="connsiteY0" fmla="*/ 278969 h 418454"/>
                <a:gd name="connsiteX1" fmla="*/ 309966 w 666427"/>
                <a:gd name="connsiteY1" fmla="*/ 371959 h 418454"/>
                <a:gd name="connsiteX2" fmla="*/ 666427 w 666427"/>
                <a:gd name="connsiteY2" fmla="*/ 0 h 418454"/>
              </a:gdLst>
              <a:ahLst/>
              <a:cxnLst>
                <a:cxn ang="0">
                  <a:pos x="connsiteX0" y="connsiteY0"/>
                </a:cxn>
                <a:cxn ang="0">
                  <a:pos x="connsiteX1" y="connsiteY1"/>
                </a:cxn>
                <a:cxn ang="0">
                  <a:pos x="connsiteX2" y="connsiteY2"/>
                </a:cxn>
              </a:cxnLst>
              <a:rect l="l" t="t" r="r" b="b"/>
              <a:pathLst>
                <a:path w="666427" h="418454">
                  <a:moveTo>
                    <a:pt x="0" y="278969"/>
                  </a:moveTo>
                  <a:cubicBezTo>
                    <a:pt x="99447" y="348711"/>
                    <a:pt x="198895" y="418454"/>
                    <a:pt x="309966" y="371959"/>
                  </a:cubicBezTo>
                  <a:cubicBezTo>
                    <a:pt x="421037" y="325464"/>
                    <a:pt x="543732" y="162732"/>
                    <a:pt x="666427"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8" name="Forma livre 457"/>
            <p:cNvSpPr/>
            <p:nvPr/>
          </p:nvSpPr>
          <p:spPr>
            <a:xfrm>
              <a:off x="1011073" y="-841"/>
              <a:ext cx="412821" cy="213889"/>
            </a:xfrm>
            <a:custGeom>
              <a:avLst/>
              <a:gdLst>
                <a:gd name="connsiteX0" fmla="*/ 0 w 712922"/>
                <a:gd name="connsiteY0" fmla="*/ 369376 h 369376"/>
                <a:gd name="connsiteX1" fmla="*/ 185979 w 712922"/>
                <a:gd name="connsiteY1" fmla="*/ 28413 h 369376"/>
                <a:gd name="connsiteX2" fmla="*/ 511444 w 712922"/>
                <a:gd name="connsiteY2" fmla="*/ 198895 h 369376"/>
                <a:gd name="connsiteX3" fmla="*/ 712922 w 712922"/>
                <a:gd name="connsiteY3" fmla="*/ 28413 h 369376"/>
              </a:gdLst>
              <a:ahLst/>
              <a:cxnLst>
                <a:cxn ang="0">
                  <a:pos x="connsiteX0" y="connsiteY0"/>
                </a:cxn>
                <a:cxn ang="0">
                  <a:pos x="connsiteX1" y="connsiteY1"/>
                </a:cxn>
                <a:cxn ang="0">
                  <a:pos x="connsiteX2" y="connsiteY2"/>
                </a:cxn>
                <a:cxn ang="0">
                  <a:pos x="connsiteX3" y="connsiteY3"/>
                </a:cxn>
              </a:cxnLst>
              <a:rect l="l" t="t" r="r" b="b"/>
              <a:pathLst>
                <a:path w="712922" h="369376">
                  <a:moveTo>
                    <a:pt x="0" y="369376"/>
                  </a:moveTo>
                  <a:cubicBezTo>
                    <a:pt x="50369" y="213101"/>
                    <a:pt x="100738" y="56826"/>
                    <a:pt x="185979" y="28413"/>
                  </a:cubicBezTo>
                  <a:cubicBezTo>
                    <a:pt x="271220" y="0"/>
                    <a:pt x="423620" y="198895"/>
                    <a:pt x="511444" y="198895"/>
                  </a:cubicBezTo>
                  <a:cubicBezTo>
                    <a:pt x="599268" y="198895"/>
                    <a:pt x="656095" y="113654"/>
                    <a:pt x="712922" y="2841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59" name="Forma livre 458"/>
            <p:cNvSpPr/>
            <p:nvPr/>
          </p:nvSpPr>
          <p:spPr>
            <a:xfrm>
              <a:off x="1046971" y="-11311"/>
              <a:ext cx="358974" cy="269231"/>
            </a:xfrm>
            <a:custGeom>
              <a:avLst/>
              <a:gdLst>
                <a:gd name="connsiteX0" fmla="*/ 0 w 619932"/>
                <a:gd name="connsiteY0" fmla="*/ 464949 h 464949"/>
                <a:gd name="connsiteX1" fmla="*/ 154983 w 619932"/>
                <a:gd name="connsiteY1" fmla="*/ 185979 h 464949"/>
                <a:gd name="connsiteX2" fmla="*/ 542441 w 619932"/>
                <a:gd name="connsiteY2" fmla="*/ 154983 h 464949"/>
                <a:gd name="connsiteX3" fmla="*/ 619932 w 619932"/>
                <a:gd name="connsiteY3" fmla="*/ 0 h 464949"/>
              </a:gdLst>
              <a:ahLst/>
              <a:cxnLst>
                <a:cxn ang="0">
                  <a:pos x="connsiteX0" y="connsiteY0"/>
                </a:cxn>
                <a:cxn ang="0">
                  <a:pos x="connsiteX1" y="connsiteY1"/>
                </a:cxn>
                <a:cxn ang="0">
                  <a:pos x="connsiteX2" y="connsiteY2"/>
                </a:cxn>
                <a:cxn ang="0">
                  <a:pos x="connsiteX3" y="connsiteY3"/>
                </a:cxn>
              </a:cxnLst>
              <a:rect l="l" t="t" r="r" b="b"/>
              <a:pathLst>
                <a:path w="619932" h="464949">
                  <a:moveTo>
                    <a:pt x="0" y="464949"/>
                  </a:moveTo>
                  <a:cubicBezTo>
                    <a:pt x="32288" y="351294"/>
                    <a:pt x="64576" y="237640"/>
                    <a:pt x="154983" y="185979"/>
                  </a:cubicBezTo>
                  <a:cubicBezTo>
                    <a:pt x="245390" y="134318"/>
                    <a:pt x="464950" y="185979"/>
                    <a:pt x="542441" y="154983"/>
                  </a:cubicBezTo>
                  <a:cubicBezTo>
                    <a:pt x="619932" y="123987"/>
                    <a:pt x="619932" y="61993"/>
                    <a:pt x="61993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0" name="Forma livre 459"/>
            <p:cNvSpPr/>
            <p:nvPr/>
          </p:nvSpPr>
          <p:spPr>
            <a:xfrm>
              <a:off x="873967" y="573448"/>
              <a:ext cx="179488" cy="574359"/>
            </a:xfrm>
            <a:custGeom>
              <a:avLst/>
              <a:gdLst>
                <a:gd name="connsiteX0" fmla="*/ 0 w 309967"/>
                <a:gd name="connsiteY0" fmla="*/ 0 h 991892"/>
                <a:gd name="connsiteX1" fmla="*/ 278970 w 309967"/>
                <a:gd name="connsiteY1" fmla="*/ 480448 h 991892"/>
                <a:gd name="connsiteX2" fmla="*/ 185980 w 309967"/>
                <a:gd name="connsiteY2" fmla="*/ 991892 h 991892"/>
              </a:gdLst>
              <a:ahLst/>
              <a:cxnLst>
                <a:cxn ang="0">
                  <a:pos x="connsiteX0" y="connsiteY0"/>
                </a:cxn>
                <a:cxn ang="0">
                  <a:pos x="connsiteX1" y="connsiteY1"/>
                </a:cxn>
                <a:cxn ang="0">
                  <a:pos x="connsiteX2" y="connsiteY2"/>
                </a:cxn>
              </a:cxnLst>
              <a:rect l="l" t="t" r="r" b="b"/>
              <a:pathLst>
                <a:path w="309967" h="991892">
                  <a:moveTo>
                    <a:pt x="0" y="0"/>
                  </a:moveTo>
                  <a:cubicBezTo>
                    <a:pt x="123986" y="157566"/>
                    <a:pt x="247973" y="315133"/>
                    <a:pt x="278970" y="480448"/>
                  </a:cubicBezTo>
                  <a:cubicBezTo>
                    <a:pt x="309967" y="645763"/>
                    <a:pt x="247973" y="818827"/>
                    <a:pt x="185980" y="99189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1" name="Forma livre 460"/>
            <p:cNvSpPr/>
            <p:nvPr/>
          </p:nvSpPr>
          <p:spPr>
            <a:xfrm>
              <a:off x="816394" y="585597"/>
              <a:ext cx="224359" cy="520513"/>
            </a:xfrm>
            <a:custGeom>
              <a:avLst/>
              <a:gdLst>
                <a:gd name="connsiteX0" fmla="*/ 0 w 387458"/>
                <a:gd name="connsiteY0" fmla="*/ 0 h 898902"/>
                <a:gd name="connsiteX1" fmla="*/ 309966 w 387458"/>
                <a:gd name="connsiteY1" fmla="*/ 495946 h 898902"/>
                <a:gd name="connsiteX2" fmla="*/ 387458 w 387458"/>
                <a:gd name="connsiteY2" fmla="*/ 898902 h 898902"/>
              </a:gdLst>
              <a:ahLst/>
              <a:cxnLst>
                <a:cxn ang="0">
                  <a:pos x="connsiteX0" y="connsiteY0"/>
                </a:cxn>
                <a:cxn ang="0">
                  <a:pos x="connsiteX1" y="connsiteY1"/>
                </a:cxn>
                <a:cxn ang="0">
                  <a:pos x="connsiteX2" y="connsiteY2"/>
                </a:cxn>
              </a:cxnLst>
              <a:rect l="l" t="t" r="r" b="b"/>
              <a:pathLst>
                <a:path w="387458" h="898902">
                  <a:moveTo>
                    <a:pt x="0" y="0"/>
                  </a:moveTo>
                  <a:cubicBezTo>
                    <a:pt x="122695" y="173064"/>
                    <a:pt x="245390" y="346129"/>
                    <a:pt x="309966" y="495946"/>
                  </a:cubicBezTo>
                  <a:cubicBezTo>
                    <a:pt x="374542" y="645763"/>
                    <a:pt x="381000" y="772332"/>
                    <a:pt x="387458" y="89890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2" name="Forma livre 461"/>
            <p:cNvSpPr/>
            <p:nvPr/>
          </p:nvSpPr>
          <p:spPr>
            <a:xfrm>
              <a:off x="910441" y="522359"/>
              <a:ext cx="172009" cy="619231"/>
            </a:xfrm>
            <a:custGeom>
              <a:avLst/>
              <a:gdLst>
                <a:gd name="connsiteX0" fmla="*/ 95573 w 297051"/>
                <a:gd name="connsiteY0" fmla="*/ 0 h 1069383"/>
                <a:gd name="connsiteX1" fmla="*/ 33580 w 297051"/>
                <a:gd name="connsiteY1" fmla="*/ 743919 h 1069383"/>
                <a:gd name="connsiteX2" fmla="*/ 297051 w 297051"/>
                <a:gd name="connsiteY2" fmla="*/ 1069383 h 1069383"/>
              </a:gdLst>
              <a:ahLst/>
              <a:cxnLst>
                <a:cxn ang="0">
                  <a:pos x="connsiteX0" y="connsiteY0"/>
                </a:cxn>
                <a:cxn ang="0">
                  <a:pos x="connsiteX1" y="connsiteY1"/>
                </a:cxn>
                <a:cxn ang="0">
                  <a:pos x="connsiteX2" y="connsiteY2"/>
                </a:cxn>
              </a:cxnLst>
              <a:rect l="l" t="t" r="r" b="b"/>
              <a:pathLst>
                <a:path w="297051" h="1069383">
                  <a:moveTo>
                    <a:pt x="95573" y="0"/>
                  </a:moveTo>
                  <a:cubicBezTo>
                    <a:pt x="47786" y="282844"/>
                    <a:pt x="0" y="565688"/>
                    <a:pt x="33580" y="743919"/>
                  </a:cubicBezTo>
                  <a:cubicBezTo>
                    <a:pt x="67160" y="922150"/>
                    <a:pt x="182105" y="995766"/>
                    <a:pt x="297051" y="10693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3" name="Forma livre 462"/>
            <p:cNvSpPr/>
            <p:nvPr/>
          </p:nvSpPr>
          <p:spPr>
            <a:xfrm>
              <a:off x="906322" y="605752"/>
              <a:ext cx="92735" cy="556411"/>
            </a:xfrm>
            <a:custGeom>
              <a:avLst/>
              <a:gdLst>
                <a:gd name="connsiteX0" fmla="*/ 0 w 160149"/>
                <a:gd name="connsiteY0" fmla="*/ 0 h 960895"/>
                <a:gd name="connsiteX1" fmla="*/ 139485 w 160149"/>
                <a:gd name="connsiteY1" fmla="*/ 650929 h 960895"/>
                <a:gd name="connsiteX2" fmla="*/ 123986 w 160149"/>
                <a:gd name="connsiteY2" fmla="*/ 960895 h 960895"/>
              </a:gdLst>
              <a:ahLst/>
              <a:cxnLst>
                <a:cxn ang="0">
                  <a:pos x="connsiteX0" y="connsiteY0"/>
                </a:cxn>
                <a:cxn ang="0">
                  <a:pos x="connsiteX1" y="connsiteY1"/>
                </a:cxn>
                <a:cxn ang="0">
                  <a:pos x="connsiteX2" y="connsiteY2"/>
                </a:cxn>
              </a:cxnLst>
              <a:rect l="l" t="t" r="r" b="b"/>
              <a:pathLst>
                <a:path w="160149" h="960895">
                  <a:moveTo>
                    <a:pt x="0" y="0"/>
                  </a:moveTo>
                  <a:cubicBezTo>
                    <a:pt x="59410" y="245390"/>
                    <a:pt x="118821" y="490780"/>
                    <a:pt x="139485" y="650929"/>
                  </a:cubicBezTo>
                  <a:cubicBezTo>
                    <a:pt x="160149" y="811078"/>
                    <a:pt x="142067" y="885986"/>
                    <a:pt x="123986" y="96089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4" name="Forma livre 463"/>
            <p:cNvSpPr/>
            <p:nvPr/>
          </p:nvSpPr>
          <p:spPr>
            <a:xfrm>
              <a:off x="1207540" y="1022718"/>
              <a:ext cx="556411" cy="151068"/>
            </a:xfrm>
            <a:custGeom>
              <a:avLst/>
              <a:gdLst>
                <a:gd name="connsiteX0" fmla="*/ 0 w 960895"/>
                <a:gd name="connsiteY0" fmla="*/ 175648 h 260888"/>
                <a:gd name="connsiteX1" fmla="*/ 402956 w 960895"/>
                <a:gd name="connsiteY1" fmla="*/ 237641 h 260888"/>
                <a:gd name="connsiteX2" fmla="*/ 728420 w 960895"/>
                <a:gd name="connsiteY2" fmla="*/ 36163 h 260888"/>
                <a:gd name="connsiteX3" fmla="*/ 960895 w 960895"/>
                <a:gd name="connsiteY3" fmla="*/ 20665 h 260888"/>
              </a:gdLst>
              <a:ahLst/>
              <a:cxnLst>
                <a:cxn ang="0">
                  <a:pos x="connsiteX0" y="connsiteY0"/>
                </a:cxn>
                <a:cxn ang="0">
                  <a:pos x="connsiteX1" y="connsiteY1"/>
                </a:cxn>
                <a:cxn ang="0">
                  <a:pos x="connsiteX2" y="connsiteY2"/>
                </a:cxn>
                <a:cxn ang="0">
                  <a:pos x="connsiteX3" y="connsiteY3"/>
                </a:cxn>
              </a:cxnLst>
              <a:rect l="l" t="t" r="r" b="b"/>
              <a:pathLst>
                <a:path w="960895" h="260888">
                  <a:moveTo>
                    <a:pt x="0" y="175648"/>
                  </a:moveTo>
                  <a:cubicBezTo>
                    <a:pt x="140776" y="218268"/>
                    <a:pt x="281553" y="260888"/>
                    <a:pt x="402956" y="237641"/>
                  </a:cubicBezTo>
                  <a:cubicBezTo>
                    <a:pt x="524359" y="214394"/>
                    <a:pt x="635430" y="72326"/>
                    <a:pt x="728420" y="36163"/>
                  </a:cubicBezTo>
                  <a:cubicBezTo>
                    <a:pt x="821410" y="0"/>
                    <a:pt x="891152" y="10332"/>
                    <a:pt x="960895" y="2066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5" name="Forma livre 464"/>
            <p:cNvSpPr/>
            <p:nvPr/>
          </p:nvSpPr>
          <p:spPr>
            <a:xfrm>
              <a:off x="1181587" y="1047664"/>
              <a:ext cx="538462" cy="128632"/>
            </a:xfrm>
            <a:custGeom>
              <a:avLst/>
              <a:gdLst>
                <a:gd name="connsiteX0" fmla="*/ 0 w 929898"/>
                <a:gd name="connsiteY0" fmla="*/ 139484 h 222142"/>
                <a:gd name="connsiteX1" fmla="*/ 433952 w 929898"/>
                <a:gd name="connsiteY1" fmla="*/ 30996 h 222142"/>
                <a:gd name="connsiteX2" fmla="*/ 681925 w 929898"/>
                <a:gd name="connsiteY2" fmla="*/ 216976 h 222142"/>
                <a:gd name="connsiteX3" fmla="*/ 929898 w 929898"/>
                <a:gd name="connsiteY3" fmla="*/ 0 h 222142"/>
              </a:gdLst>
              <a:ahLst/>
              <a:cxnLst>
                <a:cxn ang="0">
                  <a:pos x="connsiteX0" y="connsiteY0"/>
                </a:cxn>
                <a:cxn ang="0">
                  <a:pos x="connsiteX1" y="connsiteY1"/>
                </a:cxn>
                <a:cxn ang="0">
                  <a:pos x="connsiteX2" y="connsiteY2"/>
                </a:cxn>
                <a:cxn ang="0">
                  <a:pos x="connsiteX3" y="connsiteY3"/>
                </a:cxn>
              </a:cxnLst>
              <a:rect l="l" t="t" r="r" b="b"/>
              <a:pathLst>
                <a:path w="929898" h="222142">
                  <a:moveTo>
                    <a:pt x="0" y="139484"/>
                  </a:moveTo>
                  <a:cubicBezTo>
                    <a:pt x="160149" y="78782"/>
                    <a:pt x="320298" y="18081"/>
                    <a:pt x="433952" y="30996"/>
                  </a:cubicBezTo>
                  <a:cubicBezTo>
                    <a:pt x="547606" y="43911"/>
                    <a:pt x="599267" y="222142"/>
                    <a:pt x="681925" y="216976"/>
                  </a:cubicBezTo>
                  <a:cubicBezTo>
                    <a:pt x="764583" y="211810"/>
                    <a:pt x="847240" y="105905"/>
                    <a:pt x="929898"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6" name="Forma livre 465"/>
            <p:cNvSpPr/>
            <p:nvPr/>
          </p:nvSpPr>
          <p:spPr>
            <a:xfrm>
              <a:off x="1235432" y="1086552"/>
              <a:ext cx="439744" cy="86752"/>
            </a:xfrm>
            <a:custGeom>
              <a:avLst/>
              <a:gdLst>
                <a:gd name="connsiteX0" fmla="*/ 0 w 759417"/>
                <a:gd name="connsiteY0" fmla="*/ 87824 h 149817"/>
                <a:gd name="connsiteX1" fmla="*/ 449451 w 759417"/>
                <a:gd name="connsiteY1" fmla="*/ 10332 h 149817"/>
                <a:gd name="connsiteX2" fmla="*/ 759417 w 759417"/>
                <a:gd name="connsiteY2" fmla="*/ 149817 h 149817"/>
              </a:gdLst>
              <a:ahLst/>
              <a:cxnLst>
                <a:cxn ang="0">
                  <a:pos x="connsiteX0" y="connsiteY0"/>
                </a:cxn>
                <a:cxn ang="0">
                  <a:pos x="connsiteX1" y="connsiteY1"/>
                </a:cxn>
                <a:cxn ang="0">
                  <a:pos x="connsiteX2" y="connsiteY2"/>
                </a:cxn>
              </a:cxnLst>
              <a:rect l="l" t="t" r="r" b="b"/>
              <a:pathLst>
                <a:path w="759417" h="149817">
                  <a:moveTo>
                    <a:pt x="0" y="87824"/>
                  </a:moveTo>
                  <a:cubicBezTo>
                    <a:pt x="161441" y="43912"/>
                    <a:pt x="322882" y="0"/>
                    <a:pt x="449451" y="10332"/>
                  </a:cubicBezTo>
                  <a:cubicBezTo>
                    <a:pt x="576021" y="20664"/>
                    <a:pt x="667719" y="85240"/>
                    <a:pt x="759417" y="14981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7" name="Forma livre 466"/>
            <p:cNvSpPr/>
            <p:nvPr/>
          </p:nvSpPr>
          <p:spPr>
            <a:xfrm>
              <a:off x="1100817" y="338689"/>
              <a:ext cx="664103" cy="601283"/>
            </a:xfrm>
            <a:custGeom>
              <a:avLst/>
              <a:gdLst>
                <a:gd name="connsiteX0" fmla="*/ 0 w 1146874"/>
                <a:gd name="connsiteY0" fmla="*/ 0 h 1038387"/>
                <a:gd name="connsiteX1" fmla="*/ 557939 w 1146874"/>
                <a:gd name="connsiteY1" fmla="*/ 387458 h 1038387"/>
                <a:gd name="connsiteX2" fmla="*/ 743918 w 1146874"/>
                <a:gd name="connsiteY2" fmla="*/ 790414 h 1038387"/>
                <a:gd name="connsiteX3" fmla="*/ 1146874 w 1146874"/>
                <a:gd name="connsiteY3" fmla="*/ 1038387 h 1038387"/>
              </a:gdLst>
              <a:ahLst/>
              <a:cxnLst>
                <a:cxn ang="0">
                  <a:pos x="connsiteX0" y="connsiteY0"/>
                </a:cxn>
                <a:cxn ang="0">
                  <a:pos x="connsiteX1" y="connsiteY1"/>
                </a:cxn>
                <a:cxn ang="0">
                  <a:pos x="connsiteX2" y="connsiteY2"/>
                </a:cxn>
                <a:cxn ang="0">
                  <a:pos x="connsiteX3" y="connsiteY3"/>
                </a:cxn>
              </a:cxnLst>
              <a:rect l="l" t="t" r="r" b="b"/>
              <a:pathLst>
                <a:path w="1146874" h="1038387">
                  <a:moveTo>
                    <a:pt x="0" y="0"/>
                  </a:moveTo>
                  <a:cubicBezTo>
                    <a:pt x="216976" y="127861"/>
                    <a:pt x="433953" y="255722"/>
                    <a:pt x="557939" y="387458"/>
                  </a:cubicBezTo>
                  <a:cubicBezTo>
                    <a:pt x="681925" y="519194"/>
                    <a:pt x="645762" y="681926"/>
                    <a:pt x="743918" y="790414"/>
                  </a:cubicBezTo>
                  <a:cubicBezTo>
                    <a:pt x="842074" y="898902"/>
                    <a:pt x="994474" y="968644"/>
                    <a:pt x="1146874" y="103838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8" name="Forma livre 467"/>
            <p:cNvSpPr/>
            <p:nvPr/>
          </p:nvSpPr>
          <p:spPr>
            <a:xfrm>
              <a:off x="1136714" y="275868"/>
              <a:ext cx="610257" cy="700000"/>
            </a:xfrm>
            <a:custGeom>
              <a:avLst/>
              <a:gdLst>
                <a:gd name="connsiteX0" fmla="*/ 0 w 1053885"/>
                <a:gd name="connsiteY0" fmla="*/ 0 h 1208868"/>
                <a:gd name="connsiteX1" fmla="*/ 356461 w 1053885"/>
                <a:gd name="connsiteY1" fmla="*/ 619933 h 1208868"/>
                <a:gd name="connsiteX2" fmla="*/ 914400 w 1053885"/>
                <a:gd name="connsiteY2" fmla="*/ 836909 h 1208868"/>
                <a:gd name="connsiteX3" fmla="*/ 1053885 w 1053885"/>
                <a:gd name="connsiteY3" fmla="*/ 1208868 h 1208868"/>
              </a:gdLst>
              <a:ahLst/>
              <a:cxnLst>
                <a:cxn ang="0">
                  <a:pos x="connsiteX0" y="connsiteY0"/>
                </a:cxn>
                <a:cxn ang="0">
                  <a:pos x="connsiteX1" y="connsiteY1"/>
                </a:cxn>
                <a:cxn ang="0">
                  <a:pos x="connsiteX2" y="connsiteY2"/>
                </a:cxn>
                <a:cxn ang="0">
                  <a:pos x="connsiteX3" y="connsiteY3"/>
                </a:cxn>
              </a:cxnLst>
              <a:rect l="l" t="t" r="r" b="b"/>
              <a:pathLst>
                <a:path w="1053885" h="1208868">
                  <a:moveTo>
                    <a:pt x="0" y="0"/>
                  </a:moveTo>
                  <a:cubicBezTo>
                    <a:pt x="102030" y="240224"/>
                    <a:pt x="204061" y="480448"/>
                    <a:pt x="356461" y="619933"/>
                  </a:cubicBezTo>
                  <a:cubicBezTo>
                    <a:pt x="508861" y="759418"/>
                    <a:pt x="798163" y="738753"/>
                    <a:pt x="914400" y="836909"/>
                  </a:cubicBezTo>
                  <a:cubicBezTo>
                    <a:pt x="1030637" y="935065"/>
                    <a:pt x="1042261" y="1071966"/>
                    <a:pt x="1053885" y="1208868"/>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69" name="Forma livre 468"/>
            <p:cNvSpPr/>
            <p:nvPr/>
          </p:nvSpPr>
          <p:spPr>
            <a:xfrm>
              <a:off x="1091842" y="401510"/>
              <a:ext cx="723932" cy="586325"/>
            </a:xfrm>
            <a:custGeom>
              <a:avLst/>
              <a:gdLst>
                <a:gd name="connsiteX0" fmla="*/ 0 w 1250197"/>
                <a:gd name="connsiteY0" fmla="*/ 0 h 1012556"/>
                <a:gd name="connsiteX1" fmla="*/ 511445 w 1250197"/>
                <a:gd name="connsiteY1" fmla="*/ 278969 h 1012556"/>
                <a:gd name="connsiteX2" fmla="*/ 650929 w 1250197"/>
                <a:gd name="connsiteY2" fmla="*/ 681925 h 1012556"/>
                <a:gd name="connsiteX3" fmla="*/ 1022889 w 1250197"/>
                <a:gd name="connsiteY3" fmla="*/ 759417 h 1012556"/>
                <a:gd name="connsiteX4" fmla="*/ 1224367 w 1250197"/>
                <a:gd name="connsiteY4" fmla="*/ 976393 h 1012556"/>
                <a:gd name="connsiteX5" fmla="*/ 1177872 w 1250197"/>
                <a:gd name="connsiteY5" fmla="*/ 976393 h 101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0197" h="1012556">
                  <a:moveTo>
                    <a:pt x="0" y="0"/>
                  </a:moveTo>
                  <a:cubicBezTo>
                    <a:pt x="201478" y="82657"/>
                    <a:pt x="402957" y="165315"/>
                    <a:pt x="511445" y="278969"/>
                  </a:cubicBezTo>
                  <a:cubicBezTo>
                    <a:pt x="619933" y="392623"/>
                    <a:pt x="565688" y="601850"/>
                    <a:pt x="650929" y="681925"/>
                  </a:cubicBezTo>
                  <a:cubicBezTo>
                    <a:pt x="736170" y="762000"/>
                    <a:pt x="927316" y="710339"/>
                    <a:pt x="1022889" y="759417"/>
                  </a:cubicBezTo>
                  <a:cubicBezTo>
                    <a:pt x="1118462" y="808495"/>
                    <a:pt x="1198537" y="940230"/>
                    <a:pt x="1224367" y="976393"/>
                  </a:cubicBezTo>
                  <a:cubicBezTo>
                    <a:pt x="1250197" y="1012556"/>
                    <a:pt x="1214034" y="994474"/>
                    <a:pt x="1177872" y="97639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70" name="Forma livre 469"/>
            <p:cNvSpPr/>
            <p:nvPr/>
          </p:nvSpPr>
          <p:spPr>
            <a:xfrm>
              <a:off x="1073894" y="347663"/>
              <a:ext cx="646154" cy="619231"/>
            </a:xfrm>
            <a:custGeom>
              <a:avLst/>
              <a:gdLst>
                <a:gd name="connsiteX0" fmla="*/ 0 w 1115878"/>
                <a:gd name="connsiteY0" fmla="*/ 0 h 1069383"/>
                <a:gd name="connsiteX1" fmla="*/ 480447 w 1115878"/>
                <a:gd name="connsiteY1" fmla="*/ 387457 h 1069383"/>
                <a:gd name="connsiteX2" fmla="*/ 604434 w 1115878"/>
                <a:gd name="connsiteY2" fmla="*/ 728420 h 1069383"/>
                <a:gd name="connsiteX3" fmla="*/ 960895 w 1115878"/>
                <a:gd name="connsiteY3" fmla="*/ 728420 h 1069383"/>
                <a:gd name="connsiteX4" fmla="*/ 1115878 w 1115878"/>
                <a:gd name="connsiteY4" fmla="*/ 1069383 h 1069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5878" h="1069383">
                  <a:moveTo>
                    <a:pt x="0" y="0"/>
                  </a:moveTo>
                  <a:cubicBezTo>
                    <a:pt x="189854" y="133027"/>
                    <a:pt x="379708" y="266054"/>
                    <a:pt x="480447" y="387457"/>
                  </a:cubicBezTo>
                  <a:cubicBezTo>
                    <a:pt x="581186" y="508860"/>
                    <a:pt x="524359" y="671593"/>
                    <a:pt x="604434" y="728420"/>
                  </a:cubicBezTo>
                  <a:cubicBezTo>
                    <a:pt x="684509" y="785247"/>
                    <a:pt x="875654" y="671593"/>
                    <a:pt x="960895" y="728420"/>
                  </a:cubicBezTo>
                  <a:cubicBezTo>
                    <a:pt x="1046136" y="785247"/>
                    <a:pt x="1081007" y="927315"/>
                    <a:pt x="1115878" y="10693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71" name="Forma livre 470"/>
            <p:cNvSpPr/>
            <p:nvPr/>
          </p:nvSpPr>
          <p:spPr>
            <a:xfrm>
              <a:off x="1693125" y="78433"/>
              <a:ext cx="290171" cy="834615"/>
            </a:xfrm>
            <a:custGeom>
              <a:avLst/>
              <a:gdLst>
                <a:gd name="connsiteX0" fmla="*/ 0 w 501111"/>
                <a:gd name="connsiteY0" fmla="*/ 0 h 1441342"/>
                <a:gd name="connsiteX1" fmla="*/ 371959 w 501111"/>
                <a:gd name="connsiteY1" fmla="*/ 433952 h 1441342"/>
                <a:gd name="connsiteX2" fmla="*/ 294468 w 501111"/>
                <a:gd name="connsiteY2" fmla="*/ 790413 h 1441342"/>
                <a:gd name="connsiteX3" fmla="*/ 480447 w 501111"/>
                <a:gd name="connsiteY3" fmla="*/ 1100379 h 1441342"/>
                <a:gd name="connsiteX4" fmla="*/ 418454 w 501111"/>
                <a:gd name="connsiteY4" fmla="*/ 1441342 h 144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1111" h="1441342">
                  <a:moveTo>
                    <a:pt x="0" y="0"/>
                  </a:moveTo>
                  <a:cubicBezTo>
                    <a:pt x="161440" y="151108"/>
                    <a:pt x="322881" y="302217"/>
                    <a:pt x="371959" y="433952"/>
                  </a:cubicBezTo>
                  <a:cubicBezTo>
                    <a:pt x="421037" y="565687"/>
                    <a:pt x="276387" y="679342"/>
                    <a:pt x="294468" y="790413"/>
                  </a:cubicBezTo>
                  <a:cubicBezTo>
                    <a:pt x="312549" y="901484"/>
                    <a:pt x="459783" y="991891"/>
                    <a:pt x="480447" y="1100379"/>
                  </a:cubicBezTo>
                  <a:cubicBezTo>
                    <a:pt x="501111" y="1208867"/>
                    <a:pt x="459782" y="1325104"/>
                    <a:pt x="418454" y="144134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72" name="Forma livre 471"/>
            <p:cNvSpPr/>
            <p:nvPr/>
          </p:nvSpPr>
          <p:spPr>
            <a:xfrm>
              <a:off x="1634792" y="105356"/>
              <a:ext cx="219872" cy="771795"/>
            </a:xfrm>
            <a:custGeom>
              <a:avLst/>
              <a:gdLst>
                <a:gd name="connsiteX0" fmla="*/ 85241 w 379708"/>
                <a:gd name="connsiteY0" fmla="*/ 0 h 1332854"/>
                <a:gd name="connsiteX1" fmla="*/ 38746 w 379708"/>
                <a:gd name="connsiteY1" fmla="*/ 511444 h 1332854"/>
                <a:gd name="connsiteX2" fmla="*/ 317715 w 379708"/>
                <a:gd name="connsiteY2" fmla="*/ 697423 h 1332854"/>
                <a:gd name="connsiteX3" fmla="*/ 379708 w 379708"/>
                <a:gd name="connsiteY3" fmla="*/ 1332854 h 1332854"/>
              </a:gdLst>
              <a:ahLst/>
              <a:cxnLst>
                <a:cxn ang="0">
                  <a:pos x="connsiteX0" y="connsiteY0"/>
                </a:cxn>
                <a:cxn ang="0">
                  <a:pos x="connsiteX1" y="connsiteY1"/>
                </a:cxn>
                <a:cxn ang="0">
                  <a:pos x="connsiteX2" y="connsiteY2"/>
                </a:cxn>
                <a:cxn ang="0">
                  <a:pos x="connsiteX3" y="connsiteY3"/>
                </a:cxn>
              </a:cxnLst>
              <a:rect l="l" t="t" r="r" b="b"/>
              <a:pathLst>
                <a:path w="379708" h="1332854">
                  <a:moveTo>
                    <a:pt x="85241" y="0"/>
                  </a:moveTo>
                  <a:cubicBezTo>
                    <a:pt x="42620" y="197603"/>
                    <a:pt x="0" y="395207"/>
                    <a:pt x="38746" y="511444"/>
                  </a:cubicBezTo>
                  <a:cubicBezTo>
                    <a:pt x="77492" y="627681"/>
                    <a:pt x="260888" y="560521"/>
                    <a:pt x="317715" y="697423"/>
                  </a:cubicBezTo>
                  <a:cubicBezTo>
                    <a:pt x="374542" y="834325"/>
                    <a:pt x="377125" y="1083589"/>
                    <a:pt x="379708" y="133285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473" name="Forma livre 472"/>
            <p:cNvSpPr/>
            <p:nvPr/>
          </p:nvSpPr>
          <p:spPr>
            <a:xfrm>
              <a:off x="572565" y="-299422"/>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74" name="Forma livre 473"/>
            <p:cNvSpPr/>
            <p:nvPr/>
          </p:nvSpPr>
          <p:spPr>
            <a:xfrm>
              <a:off x="599488" y="-353269"/>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75" name="Forma livre 474"/>
            <p:cNvSpPr/>
            <p:nvPr/>
          </p:nvSpPr>
          <p:spPr>
            <a:xfrm>
              <a:off x="644360" y="-353269"/>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76" name="Forma livre 475"/>
            <p:cNvSpPr/>
            <p:nvPr/>
          </p:nvSpPr>
          <p:spPr>
            <a:xfrm>
              <a:off x="707181" y="-353269"/>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77" name="Forma livre 476"/>
            <p:cNvSpPr/>
            <p:nvPr/>
          </p:nvSpPr>
          <p:spPr>
            <a:xfrm>
              <a:off x="608463" y="-272499"/>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78" name="Forma livre 477"/>
            <p:cNvSpPr/>
            <p:nvPr/>
          </p:nvSpPr>
          <p:spPr>
            <a:xfrm>
              <a:off x="832271" y="-382816"/>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79" name="Forma livre 478"/>
            <p:cNvSpPr/>
            <p:nvPr/>
          </p:nvSpPr>
          <p:spPr>
            <a:xfrm>
              <a:off x="859194" y="-436662"/>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0" name="Forma livre 479"/>
            <p:cNvSpPr/>
            <p:nvPr/>
          </p:nvSpPr>
          <p:spPr>
            <a:xfrm>
              <a:off x="904065" y="-436662"/>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1" name="Forma livre 480"/>
            <p:cNvSpPr/>
            <p:nvPr/>
          </p:nvSpPr>
          <p:spPr>
            <a:xfrm>
              <a:off x="966886" y="-436662"/>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2" name="Forma livre 481"/>
            <p:cNvSpPr/>
            <p:nvPr/>
          </p:nvSpPr>
          <p:spPr>
            <a:xfrm>
              <a:off x="868168" y="-355892"/>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3" name="Forma livre 482"/>
            <p:cNvSpPr/>
            <p:nvPr/>
          </p:nvSpPr>
          <p:spPr>
            <a:xfrm>
              <a:off x="2094766" y="-466209"/>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4" name="Forma livre 483"/>
            <p:cNvSpPr/>
            <p:nvPr/>
          </p:nvSpPr>
          <p:spPr>
            <a:xfrm>
              <a:off x="2338973" y="-520055"/>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5" name="Forma livre 484"/>
            <p:cNvSpPr/>
            <p:nvPr/>
          </p:nvSpPr>
          <p:spPr>
            <a:xfrm>
              <a:off x="2458437" y="-520055"/>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6" name="Forma livre 485"/>
            <p:cNvSpPr/>
            <p:nvPr/>
          </p:nvSpPr>
          <p:spPr>
            <a:xfrm>
              <a:off x="2521258" y="-520055"/>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7" name="Forma livre 486"/>
            <p:cNvSpPr/>
            <p:nvPr/>
          </p:nvSpPr>
          <p:spPr>
            <a:xfrm>
              <a:off x="2130663" y="-439285"/>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88" name="Forma livre 487"/>
            <p:cNvSpPr/>
            <p:nvPr/>
          </p:nvSpPr>
          <p:spPr>
            <a:xfrm>
              <a:off x="2239616" y="-424512"/>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dirty="0"/>
            </a:p>
          </p:txBody>
        </p:sp>
        <p:sp>
          <p:nvSpPr>
            <p:cNvPr id="489" name="Forma livre 488"/>
            <p:cNvSpPr/>
            <p:nvPr/>
          </p:nvSpPr>
          <p:spPr>
            <a:xfrm>
              <a:off x="2401967" y="-478358"/>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1" name="Forma livre 490"/>
            <p:cNvSpPr/>
            <p:nvPr/>
          </p:nvSpPr>
          <p:spPr>
            <a:xfrm>
              <a:off x="2455640" y="-478358"/>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3" name="Forma livre 492"/>
            <p:cNvSpPr/>
            <p:nvPr/>
          </p:nvSpPr>
          <p:spPr>
            <a:xfrm>
              <a:off x="3042188" y="410940"/>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4" name="Forma livre 493"/>
            <p:cNvSpPr/>
            <p:nvPr/>
          </p:nvSpPr>
          <p:spPr>
            <a:xfrm>
              <a:off x="3069112" y="357093"/>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5" name="Forma livre 494"/>
            <p:cNvSpPr/>
            <p:nvPr/>
          </p:nvSpPr>
          <p:spPr>
            <a:xfrm>
              <a:off x="3113983" y="357093"/>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6" name="Forma livre 495"/>
            <p:cNvSpPr/>
            <p:nvPr/>
          </p:nvSpPr>
          <p:spPr>
            <a:xfrm>
              <a:off x="2887688" y="399336"/>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7" name="Forma livre 496"/>
            <p:cNvSpPr/>
            <p:nvPr/>
          </p:nvSpPr>
          <p:spPr>
            <a:xfrm>
              <a:off x="2959696" y="354252"/>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8" name="Forma livre 497"/>
            <p:cNvSpPr/>
            <p:nvPr/>
          </p:nvSpPr>
          <p:spPr>
            <a:xfrm>
              <a:off x="2959696" y="533526"/>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499" name="Forma livre 498"/>
            <p:cNvSpPr/>
            <p:nvPr/>
          </p:nvSpPr>
          <p:spPr>
            <a:xfrm>
              <a:off x="3027415" y="689145"/>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0" name="Forma livre 499"/>
            <p:cNvSpPr/>
            <p:nvPr/>
          </p:nvSpPr>
          <p:spPr>
            <a:xfrm>
              <a:off x="3072286" y="689145"/>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1" name="Forma livre 500"/>
            <p:cNvSpPr/>
            <p:nvPr/>
          </p:nvSpPr>
          <p:spPr>
            <a:xfrm>
              <a:off x="3135108" y="689145"/>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2" name="Forma livre 501"/>
            <p:cNvSpPr/>
            <p:nvPr/>
          </p:nvSpPr>
          <p:spPr>
            <a:xfrm>
              <a:off x="3036389" y="769915"/>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3" name="Forma livre 502"/>
            <p:cNvSpPr/>
            <p:nvPr/>
          </p:nvSpPr>
          <p:spPr>
            <a:xfrm>
              <a:off x="3252744" y="617902"/>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4" name="Forma livre 503"/>
            <p:cNvSpPr/>
            <p:nvPr/>
          </p:nvSpPr>
          <p:spPr>
            <a:xfrm>
              <a:off x="3279667" y="564055"/>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5" name="Forma livre 504"/>
            <p:cNvSpPr/>
            <p:nvPr/>
          </p:nvSpPr>
          <p:spPr>
            <a:xfrm>
              <a:off x="3324538" y="564055"/>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6" name="Forma livre 505"/>
            <p:cNvSpPr/>
            <p:nvPr/>
          </p:nvSpPr>
          <p:spPr>
            <a:xfrm>
              <a:off x="3387359" y="564055"/>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7" name="Forma livre 506"/>
            <p:cNvSpPr/>
            <p:nvPr/>
          </p:nvSpPr>
          <p:spPr>
            <a:xfrm>
              <a:off x="3288641" y="644825"/>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8" name="Forma livre 507"/>
            <p:cNvSpPr/>
            <p:nvPr/>
          </p:nvSpPr>
          <p:spPr>
            <a:xfrm>
              <a:off x="2293723" y="742991"/>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09" name="Forma livre 508"/>
            <p:cNvSpPr/>
            <p:nvPr/>
          </p:nvSpPr>
          <p:spPr>
            <a:xfrm>
              <a:off x="2320646" y="689145"/>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0" name="Forma livre 509"/>
            <p:cNvSpPr/>
            <p:nvPr/>
          </p:nvSpPr>
          <p:spPr>
            <a:xfrm>
              <a:off x="2365517" y="689145"/>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1" name="Forma livre 510"/>
            <p:cNvSpPr/>
            <p:nvPr/>
          </p:nvSpPr>
          <p:spPr>
            <a:xfrm>
              <a:off x="2428338" y="689145"/>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2" name="Forma livre 511"/>
            <p:cNvSpPr/>
            <p:nvPr/>
          </p:nvSpPr>
          <p:spPr>
            <a:xfrm>
              <a:off x="2329620" y="769915"/>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3" name="Forma livre 512"/>
            <p:cNvSpPr/>
            <p:nvPr/>
          </p:nvSpPr>
          <p:spPr>
            <a:xfrm>
              <a:off x="498698" y="701295"/>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4" name="Forma livre 513"/>
            <p:cNvSpPr/>
            <p:nvPr/>
          </p:nvSpPr>
          <p:spPr>
            <a:xfrm>
              <a:off x="525621" y="647449"/>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5" name="Forma livre 514"/>
            <p:cNvSpPr/>
            <p:nvPr/>
          </p:nvSpPr>
          <p:spPr>
            <a:xfrm>
              <a:off x="570493" y="647449"/>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6" name="Forma livre 515"/>
            <p:cNvSpPr/>
            <p:nvPr/>
          </p:nvSpPr>
          <p:spPr>
            <a:xfrm>
              <a:off x="633314" y="647449"/>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7" name="Forma livre 516"/>
            <p:cNvSpPr/>
            <p:nvPr/>
          </p:nvSpPr>
          <p:spPr>
            <a:xfrm>
              <a:off x="534596" y="728219"/>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8" name="Forma livre 517"/>
            <p:cNvSpPr/>
            <p:nvPr/>
          </p:nvSpPr>
          <p:spPr>
            <a:xfrm>
              <a:off x="457002" y="1034867"/>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19" name="Forma livre 518"/>
            <p:cNvSpPr/>
            <p:nvPr/>
          </p:nvSpPr>
          <p:spPr>
            <a:xfrm>
              <a:off x="483925" y="981021"/>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0" name="Forma livre 519"/>
            <p:cNvSpPr/>
            <p:nvPr/>
          </p:nvSpPr>
          <p:spPr>
            <a:xfrm>
              <a:off x="528796" y="981021"/>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1" name="Forma livre 520"/>
            <p:cNvSpPr/>
            <p:nvPr/>
          </p:nvSpPr>
          <p:spPr>
            <a:xfrm>
              <a:off x="591617" y="981021"/>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2" name="Forma livre 521"/>
            <p:cNvSpPr/>
            <p:nvPr/>
          </p:nvSpPr>
          <p:spPr>
            <a:xfrm>
              <a:off x="492899" y="1061791"/>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3" name="Forma livre 522"/>
            <p:cNvSpPr/>
            <p:nvPr/>
          </p:nvSpPr>
          <p:spPr>
            <a:xfrm>
              <a:off x="709253" y="1036388"/>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4" name="Forma livre 523"/>
            <p:cNvSpPr/>
            <p:nvPr/>
          </p:nvSpPr>
          <p:spPr>
            <a:xfrm>
              <a:off x="736177" y="982542"/>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5" name="Forma livre 524"/>
            <p:cNvSpPr/>
            <p:nvPr/>
          </p:nvSpPr>
          <p:spPr>
            <a:xfrm>
              <a:off x="781048" y="982542"/>
              <a:ext cx="134616" cy="233333"/>
            </a:xfrm>
            <a:custGeom>
              <a:avLst/>
              <a:gdLst>
                <a:gd name="connsiteX0" fmla="*/ 232475 w 232475"/>
                <a:gd name="connsiteY0" fmla="*/ 402956 h 402956"/>
                <a:gd name="connsiteX1" fmla="*/ 139485 w 232475"/>
                <a:gd name="connsiteY1" fmla="*/ 185980 h 402956"/>
                <a:gd name="connsiteX2" fmla="*/ 0 w 232475"/>
                <a:gd name="connsiteY2" fmla="*/ 0 h 402956"/>
              </a:gdLst>
              <a:ahLst/>
              <a:cxnLst>
                <a:cxn ang="0">
                  <a:pos x="connsiteX0" y="connsiteY0"/>
                </a:cxn>
                <a:cxn ang="0">
                  <a:pos x="connsiteX1" y="connsiteY1"/>
                </a:cxn>
                <a:cxn ang="0">
                  <a:pos x="connsiteX2" y="connsiteY2"/>
                </a:cxn>
              </a:cxnLst>
              <a:rect l="l" t="t" r="r" b="b"/>
              <a:pathLst>
                <a:path w="232475" h="402956">
                  <a:moveTo>
                    <a:pt x="232475" y="402956"/>
                  </a:moveTo>
                  <a:cubicBezTo>
                    <a:pt x="205353" y="328047"/>
                    <a:pt x="178231" y="253139"/>
                    <a:pt x="139485" y="185980"/>
                  </a:cubicBezTo>
                  <a:cubicBezTo>
                    <a:pt x="100739" y="118821"/>
                    <a:pt x="50369" y="59410"/>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6" name="Forma livre 525"/>
            <p:cNvSpPr/>
            <p:nvPr/>
          </p:nvSpPr>
          <p:spPr>
            <a:xfrm>
              <a:off x="843869" y="982542"/>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7" name="Forma livre 526"/>
            <p:cNvSpPr/>
            <p:nvPr/>
          </p:nvSpPr>
          <p:spPr>
            <a:xfrm>
              <a:off x="745151" y="1063312"/>
              <a:ext cx="104701" cy="251282"/>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8" name="Forma livre 527"/>
            <p:cNvSpPr/>
            <p:nvPr/>
          </p:nvSpPr>
          <p:spPr>
            <a:xfrm rot="16200000" flipV="1">
              <a:off x="1391655" y="1206717"/>
              <a:ext cx="83760" cy="215385"/>
            </a:xfrm>
            <a:custGeom>
              <a:avLst/>
              <a:gdLst>
                <a:gd name="connsiteX0" fmla="*/ 0 w 144650"/>
                <a:gd name="connsiteY0" fmla="*/ 0 h 371960"/>
                <a:gd name="connsiteX1" fmla="*/ 123986 w 144650"/>
                <a:gd name="connsiteY1" fmla="*/ 154983 h 371960"/>
                <a:gd name="connsiteX2" fmla="*/ 123986 w 144650"/>
                <a:gd name="connsiteY2" fmla="*/ 371960 h 371960"/>
                <a:gd name="connsiteX3" fmla="*/ 123986 w 144650"/>
                <a:gd name="connsiteY3" fmla="*/ 371960 h 371960"/>
              </a:gdLst>
              <a:ahLst/>
              <a:cxnLst>
                <a:cxn ang="0">
                  <a:pos x="connsiteX0" y="connsiteY0"/>
                </a:cxn>
                <a:cxn ang="0">
                  <a:pos x="connsiteX1" y="connsiteY1"/>
                </a:cxn>
                <a:cxn ang="0">
                  <a:pos x="connsiteX2" y="connsiteY2"/>
                </a:cxn>
                <a:cxn ang="0">
                  <a:pos x="connsiteX3" y="connsiteY3"/>
                </a:cxn>
              </a:cxnLst>
              <a:rect l="l" t="t" r="r" b="b"/>
              <a:pathLst>
                <a:path w="144650" h="371960">
                  <a:moveTo>
                    <a:pt x="0" y="0"/>
                  </a:moveTo>
                  <a:cubicBezTo>
                    <a:pt x="51661" y="46495"/>
                    <a:pt x="103322" y="92990"/>
                    <a:pt x="123986" y="154983"/>
                  </a:cubicBezTo>
                  <a:cubicBezTo>
                    <a:pt x="144650" y="216976"/>
                    <a:pt x="123986" y="371960"/>
                    <a:pt x="123986" y="371960"/>
                  </a:cubicBezTo>
                  <a:lnTo>
                    <a:pt x="123986" y="371960"/>
                  </a:ln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29" name="Forma livre 528"/>
            <p:cNvSpPr/>
            <p:nvPr/>
          </p:nvSpPr>
          <p:spPr>
            <a:xfrm rot="16200000" flipV="1">
              <a:off x="1380461" y="1098449"/>
              <a:ext cx="116667" cy="332052"/>
            </a:xfrm>
            <a:custGeom>
              <a:avLst/>
              <a:gdLst>
                <a:gd name="connsiteX0" fmla="*/ 0 w 201478"/>
                <a:gd name="connsiteY0" fmla="*/ 0 h 573438"/>
                <a:gd name="connsiteX1" fmla="*/ 154983 w 201478"/>
                <a:gd name="connsiteY1" fmla="*/ 232475 h 573438"/>
                <a:gd name="connsiteX2" fmla="*/ 15498 w 201478"/>
                <a:gd name="connsiteY2" fmla="*/ 418455 h 573438"/>
                <a:gd name="connsiteX3" fmla="*/ 201478 w 201478"/>
                <a:gd name="connsiteY3" fmla="*/ 573438 h 573438"/>
              </a:gdLst>
              <a:ahLst/>
              <a:cxnLst>
                <a:cxn ang="0">
                  <a:pos x="connsiteX0" y="connsiteY0"/>
                </a:cxn>
                <a:cxn ang="0">
                  <a:pos x="connsiteX1" y="connsiteY1"/>
                </a:cxn>
                <a:cxn ang="0">
                  <a:pos x="connsiteX2" y="connsiteY2"/>
                </a:cxn>
                <a:cxn ang="0">
                  <a:pos x="connsiteX3" y="connsiteY3"/>
                </a:cxn>
              </a:cxnLst>
              <a:rect l="l" t="t" r="r" b="b"/>
              <a:pathLst>
                <a:path w="201478" h="573438">
                  <a:moveTo>
                    <a:pt x="0" y="0"/>
                  </a:moveTo>
                  <a:cubicBezTo>
                    <a:pt x="76200" y="81366"/>
                    <a:pt x="152400" y="162733"/>
                    <a:pt x="154983" y="232475"/>
                  </a:cubicBezTo>
                  <a:cubicBezTo>
                    <a:pt x="157566" y="302217"/>
                    <a:pt x="7749" y="361628"/>
                    <a:pt x="15498" y="418455"/>
                  </a:cubicBezTo>
                  <a:cubicBezTo>
                    <a:pt x="23247" y="475282"/>
                    <a:pt x="112362" y="524360"/>
                    <a:pt x="201478" y="573438"/>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30" name="Forma livre 529"/>
            <p:cNvSpPr/>
            <p:nvPr/>
          </p:nvSpPr>
          <p:spPr>
            <a:xfrm rot="16200000" flipV="1">
              <a:off x="1488154" y="1098449"/>
              <a:ext cx="64316" cy="278206"/>
            </a:xfrm>
            <a:custGeom>
              <a:avLst/>
              <a:gdLst>
                <a:gd name="connsiteX0" fmla="*/ 15498 w 111071"/>
                <a:gd name="connsiteY0" fmla="*/ 480448 h 480448"/>
                <a:gd name="connsiteX1" fmla="*/ 108488 w 111071"/>
                <a:gd name="connsiteY1" fmla="*/ 263472 h 480448"/>
                <a:gd name="connsiteX2" fmla="*/ 0 w 111071"/>
                <a:gd name="connsiteY2" fmla="*/ 0 h 480448"/>
              </a:gdLst>
              <a:ahLst/>
              <a:cxnLst>
                <a:cxn ang="0">
                  <a:pos x="connsiteX0" y="connsiteY0"/>
                </a:cxn>
                <a:cxn ang="0">
                  <a:pos x="connsiteX1" y="connsiteY1"/>
                </a:cxn>
                <a:cxn ang="0">
                  <a:pos x="connsiteX2" y="connsiteY2"/>
                </a:cxn>
              </a:cxnLst>
              <a:rect l="l" t="t" r="r" b="b"/>
              <a:pathLst>
                <a:path w="111071" h="480448">
                  <a:moveTo>
                    <a:pt x="15498" y="480448"/>
                  </a:moveTo>
                  <a:cubicBezTo>
                    <a:pt x="63284" y="411997"/>
                    <a:pt x="111071" y="343547"/>
                    <a:pt x="108488" y="263472"/>
                  </a:cubicBezTo>
                  <a:cubicBezTo>
                    <a:pt x="105905" y="183397"/>
                    <a:pt x="52952" y="91698"/>
                    <a:pt x="0" y="0"/>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sp>
          <p:nvSpPr>
            <p:cNvPr id="531" name="Forma livre 530"/>
            <p:cNvSpPr/>
            <p:nvPr/>
          </p:nvSpPr>
          <p:spPr>
            <a:xfrm rot="16200000" flipV="1">
              <a:off x="1415592" y="1204455"/>
              <a:ext cx="103781" cy="199888"/>
            </a:xfrm>
            <a:custGeom>
              <a:avLst/>
              <a:gdLst>
                <a:gd name="connsiteX0" fmla="*/ 0 w 180814"/>
                <a:gd name="connsiteY0" fmla="*/ 433952 h 433952"/>
                <a:gd name="connsiteX1" fmla="*/ 170482 w 180814"/>
                <a:gd name="connsiteY1" fmla="*/ 216975 h 433952"/>
                <a:gd name="connsiteX2" fmla="*/ 61993 w 180814"/>
                <a:gd name="connsiteY2" fmla="*/ 30996 h 433952"/>
                <a:gd name="connsiteX3" fmla="*/ 77492 w 180814"/>
                <a:gd name="connsiteY3" fmla="*/ 30996 h 433952"/>
              </a:gdLst>
              <a:ahLst/>
              <a:cxnLst>
                <a:cxn ang="0">
                  <a:pos x="connsiteX0" y="connsiteY0"/>
                </a:cxn>
                <a:cxn ang="0">
                  <a:pos x="connsiteX1" y="connsiteY1"/>
                </a:cxn>
                <a:cxn ang="0">
                  <a:pos x="connsiteX2" y="connsiteY2"/>
                </a:cxn>
                <a:cxn ang="0">
                  <a:pos x="connsiteX3" y="connsiteY3"/>
                </a:cxn>
              </a:cxnLst>
              <a:rect l="l" t="t" r="r" b="b"/>
              <a:pathLst>
                <a:path w="180814" h="433952">
                  <a:moveTo>
                    <a:pt x="0" y="433952"/>
                  </a:moveTo>
                  <a:cubicBezTo>
                    <a:pt x="80075" y="359043"/>
                    <a:pt x="160150" y="284134"/>
                    <a:pt x="170482" y="216975"/>
                  </a:cubicBezTo>
                  <a:cubicBezTo>
                    <a:pt x="180814" y="149816"/>
                    <a:pt x="77491" y="61992"/>
                    <a:pt x="61993" y="30996"/>
                  </a:cubicBezTo>
                  <a:cubicBezTo>
                    <a:pt x="46495" y="0"/>
                    <a:pt x="61993" y="15498"/>
                    <a:pt x="77492" y="30996"/>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a:p>
          </p:txBody>
        </p:sp>
      </p:grpSp>
      <p:sp>
        <p:nvSpPr>
          <p:cNvPr id="541" name="Elipse 540"/>
          <p:cNvSpPr/>
          <p:nvPr/>
        </p:nvSpPr>
        <p:spPr>
          <a:xfrm>
            <a:off x="1350451" y="4923363"/>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547" name="Elipse 546"/>
          <p:cNvSpPr/>
          <p:nvPr/>
        </p:nvSpPr>
        <p:spPr>
          <a:xfrm>
            <a:off x="737875" y="3627219"/>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550" name="Elipse 549"/>
          <p:cNvSpPr/>
          <p:nvPr/>
        </p:nvSpPr>
        <p:spPr>
          <a:xfrm>
            <a:off x="1638483" y="4131275"/>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556" name="Elipse 555"/>
          <p:cNvSpPr/>
          <p:nvPr/>
        </p:nvSpPr>
        <p:spPr>
          <a:xfrm>
            <a:off x="3078643" y="4491315"/>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562" name="Elipse 561"/>
          <p:cNvSpPr/>
          <p:nvPr/>
        </p:nvSpPr>
        <p:spPr>
          <a:xfrm>
            <a:off x="558363" y="4923363"/>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pic>
        <p:nvPicPr>
          <p:cNvPr id="38915" name="Picture 3"/>
          <p:cNvPicPr>
            <a:picLocks noChangeAspect="1" noChangeArrowheads="1"/>
          </p:cNvPicPr>
          <p:nvPr/>
        </p:nvPicPr>
        <p:blipFill>
          <a:blip r:embed="rId11" cstate="print"/>
          <a:srcRect/>
          <a:stretch>
            <a:fillRect/>
          </a:stretch>
        </p:blipFill>
        <p:spPr bwMode="auto">
          <a:xfrm>
            <a:off x="4714433" y="588261"/>
            <a:ext cx="2105025" cy="2105025"/>
          </a:xfrm>
          <a:prstGeom prst="rect">
            <a:avLst/>
          </a:prstGeom>
          <a:ln>
            <a:noFill/>
          </a:ln>
          <a:effectLst>
            <a:outerShdw blurRad="190500" algn="tl" rotWithShape="0">
              <a:srgbClr val="000000">
                <a:alpha val="70000"/>
              </a:srgbClr>
            </a:outerShdw>
          </a:effectLst>
        </p:spPr>
      </p:pic>
      <p:pic>
        <p:nvPicPr>
          <p:cNvPr id="563" name="jexbot121160_file002.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12" cstate="print"/>
          <a:stretch>
            <a:fillRect/>
          </a:stretch>
        </p:blipFill>
        <p:spPr>
          <a:xfrm>
            <a:off x="2351122" y="502031"/>
            <a:ext cx="2239888" cy="2239888"/>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pic>
        <p:nvPicPr>
          <p:cNvPr id="564" name="jexbot121160_file004 (1).avi">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13" cstate="print"/>
          <a:stretch>
            <a:fillRect/>
          </a:stretch>
        </p:blipFill>
        <p:spPr>
          <a:xfrm>
            <a:off x="6942882" y="513184"/>
            <a:ext cx="2160240" cy="2160240"/>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pic>
        <p:nvPicPr>
          <p:cNvPr id="38917" name="Picture 5"/>
          <p:cNvPicPr>
            <a:picLocks noChangeAspect="1" noChangeArrowheads="1"/>
          </p:cNvPicPr>
          <p:nvPr/>
        </p:nvPicPr>
        <p:blipFill>
          <a:blip r:embed="rId14" cstate="print"/>
          <a:srcRect/>
          <a:stretch>
            <a:fillRect/>
          </a:stretch>
        </p:blipFill>
        <p:spPr bwMode="auto">
          <a:xfrm>
            <a:off x="62136" y="585192"/>
            <a:ext cx="2133600" cy="2114550"/>
          </a:xfrm>
          <a:prstGeom prst="rect">
            <a:avLst/>
          </a:prstGeom>
          <a:ln>
            <a:noFill/>
          </a:ln>
          <a:effectLst>
            <a:outerShdw blurRad="190500" algn="tl" rotWithShape="0">
              <a:srgbClr val="000000">
                <a:alpha val="70000"/>
              </a:srgbClr>
            </a:outerShdw>
          </a:effectLst>
        </p:spPr>
      </p:pic>
      <p:cxnSp>
        <p:nvCxnSpPr>
          <p:cNvPr id="586" name="Conector em curva 585"/>
          <p:cNvCxnSpPr/>
          <p:nvPr/>
        </p:nvCxnSpPr>
        <p:spPr>
          <a:xfrm>
            <a:off x="1237430" y="4307948"/>
            <a:ext cx="452646" cy="451744"/>
          </a:xfrm>
          <a:prstGeom prst="curvedConnector3">
            <a:avLst>
              <a:gd name="adj1" fmla="val 42366"/>
            </a:avLst>
          </a:prstGeom>
          <a:ln>
            <a:prstDash val="sysDash"/>
            <a:tailEnd type="stealth"/>
          </a:ln>
        </p:spPr>
        <p:style>
          <a:lnRef idx="1">
            <a:schemeClr val="dk1"/>
          </a:lnRef>
          <a:fillRef idx="0">
            <a:schemeClr val="dk1"/>
          </a:fillRef>
          <a:effectRef idx="0">
            <a:schemeClr val="dk1"/>
          </a:effectRef>
          <a:fontRef idx="minor">
            <a:schemeClr val="tx1"/>
          </a:fontRef>
        </p:style>
      </p:cxnSp>
      <p:sp>
        <p:nvSpPr>
          <p:cNvPr id="594" name="Forma livre 593"/>
          <p:cNvSpPr/>
          <p:nvPr/>
        </p:nvSpPr>
        <p:spPr>
          <a:xfrm>
            <a:off x="1012968" y="3909351"/>
            <a:ext cx="388188" cy="83388"/>
          </a:xfrm>
          <a:custGeom>
            <a:avLst/>
            <a:gdLst>
              <a:gd name="connsiteX0" fmla="*/ 0 w 388188"/>
              <a:gd name="connsiteY0" fmla="*/ 51758 h 83388"/>
              <a:gd name="connsiteX1" fmla="*/ 155275 w 388188"/>
              <a:gd name="connsiteY1" fmla="*/ 77637 h 83388"/>
              <a:gd name="connsiteX2" fmla="*/ 258792 w 388188"/>
              <a:gd name="connsiteY2" fmla="*/ 17252 h 83388"/>
              <a:gd name="connsiteX3" fmla="*/ 388188 w 388188"/>
              <a:gd name="connsiteY3" fmla="*/ 0 h 83388"/>
            </a:gdLst>
            <a:ahLst/>
            <a:cxnLst>
              <a:cxn ang="0">
                <a:pos x="connsiteX0" y="connsiteY0"/>
              </a:cxn>
              <a:cxn ang="0">
                <a:pos x="connsiteX1" y="connsiteY1"/>
              </a:cxn>
              <a:cxn ang="0">
                <a:pos x="connsiteX2" y="connsiteY2"/>
              </a:cxn>
              <a:cxn ang="0">
                <a:pos x="connsiteX3" y="connsiteY3"/>
              </a:cxn>
            </a:cxnLst>
            <a:rect l="l" t="t" r="r" b="b"/>
            <a:pathLst>
              <a:path w="388188" h="83388">
                <a:moveTo>
                  <a:pt x="0" y="51758"/>
                </a:moveTo>
                <a:cubicBezTo>
                  <a:pt x="56071" y="67573"/>
                  <a:pt x="112143" y="83388"/>
                  <a:pt x="155275" y="77637"/>
                </a:cubicBezTo>
                <a:cubicBezTo>
                  <a:pt x="198407" y="71886"/>
                  <a:pt x="219973" y="30192"/>
                  <a:pt x="258792" y="17252"/>
                </a:cubicBezTo>
                <a:cubicBezTo>
                  <a:pt x="297611" y="4313"/>
                  <a:pt x="342899" y="2156"/>
                  <a:pt x="388188" y="0"/>
                </a:cubicBezTo>
              </a:path>
            </a:pathLst>
          </a:custGeom>
          <a:ln>
            <a:prstDash val="sysDash"/>
            <a:headEnd type="none" w="med" len="med"/>
            <a:tailEnd type="stealth"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595" name="Forma livre 594"/>
          <p:cNvSpPr/>
          <p:nvPr/>
        </p:nvSpPr>
        <p:spPr>
          <a:xfrm>
            <a:off x="1987753" y="3735384"/>
            <a:ext cx="462950" cy="189782"/>
          </a:xfrm>
          <a:custGeom>
            <a:avLst/>
            <a:gdLst>
              <a:gd name="connsiteX0" fmla="*/ 250166 w 462950"/>
              <a:gd name="connsiteY0" fmla="*/ 53197 h 189782"/>
              <a:gd name="connsiteX1" fmla="*/ 120770 w 462950"/>
              <a:gd name="connsiteY1" fmla="*/ 122208 h 189782"/>
              <a:gd name="connsiteX2" fmla="*/ 0 w 462950"/>
              <a:gd name="connsiteY2" fmla="*/ 61823 h 189782"/>
              <a:gd name="connsiteX3" fmla="*/ 120770 w 462950"/>
              <a:gd name="connsiteY3" fmla="*/ 18691 h 189782"/>
              <a:gd name="connsiteX4" fmla="*/ 241539 w 462950"/>
              <a:gd name="connsiteY4" fmla="*/ 173967 h 189782"/>
              <a:gd name="connsiteX5" fmla="*/ 431320 w 462950"/>
              <a:gd name="connsiteY5" fmla="*/ 113582 h 189782"/>
              <a:gd name="connsiteX6" fmla="*/ 431320 w 462950"/>
              <a:gd name="connsiteY6" fmla="*/ 87702 h 189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950" h="189782">
                <a:moveTo>
                  <a:pt x="250166" y="53197"/>
                </a:moveTo>
                <a:cubicBezTo>
                  <a:pt x="206315" y="86983"/>
                  <a:pt x="162464" y="120770"/>
                  <a:pt x="120770" y="122208"/>
                </a:cubicBezTo>
                <a:cubicBezTo>
                  <a:pt x="79076" y="123646"/>
                  <a:pt x="0" y="79076"/>
                  <a:pt x="0" y="61823"/>
                </a:cubicBezTo>
                <a:cubicBezTo>
                  <a:pt x="0" y="44570"/>
                  <a:pt x="80513" y="0"/>
                  <a:pt x="120770" y="18691"/>
                </a:cubicBezTo>
                <a:cubicBezTo>
                  <a:pt x="161027" y="37382"/>
                  <a:pt x="189781" y="158152"/>
                  <a:pt x="241539" y="173967"/>
                </a:cubicBezTo>
                <a:cubicBezTo>
                  <a:pt x="293297" y="189782"/>
                  <a:pt x="399690" y="127960"/>
                  <a:pt x="431320" y="113582"/>
                </a:cubicBezTo>
                <a:cubicBezTo>
                  <a:pt x="462950" y="99205"/>
                  <a:pt x="427007" y="70449"/>
                  <a:pt x="431320" y="8770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596" name="Forma livre 595"/>
          <p:cNvSpPr/>
          <p:nvPr/>
        </p:nvSpPr>
        <p:spPr>
          <a:xfrm>
            <a:off x="1976251" y="3729634"/>
            <a:ext cx="425570" cy="186905"/>
          </a:xfrm>
          <a:custGeom>
            <a:avLst/>
            <a:gdLst>
              <a:gd name="connsiteX0" fmla="*/ 253041 w 425570"/>
              <a:gd name="connsiteY0" fmla="*/ 58947 h 186905"/>
              <a:gd name="connsiteX1" fmla="*/ 97766 w 425570"/>
              <a:gd name="connsiteY1" fmla="*/ 153837 h 186905"/>
              <a:gd name="connsiteX2" fmla="*/ 2875 w 425570"/>
              <a:gd name="connsiteY2" fmla="*/ 76200 h 186905"/>
              <a:gd name="connsiteX3" fmla="*/ 115019 w 425570"/>
              <a:gd name="connsiteY3" fmla="*/ 15815 h 186905"/>
              <a:gd name="connsiteX4" fmla="*/ 244415 w 425570"/>
              <a:gd name="connsiteY4" fmla="*/ 171090 h 186905"/>
              <a:gd name="connsiteX5" fmla="*/ 425570 w 425570"/>
              <a:gd name="connsiteY5" fmla="*/ 110705 h 18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570" h="186905">
                <a:moveTo>
                  <a:pt x="253041" y="58947"/>
                </a:moveTo>
                <a:cubicBezTo>
                  <a:pt x="196250" y="104954"/>
                  <a:pt x="139460" y="150962"/>
                  <a:pt x="97766" y="153837"/>
                </a:cubicBezTo>
                <a:cubicBezTo>
                  <a:pt x="56072" y="156712"/>
                  <a:pt x="0" y="99204"/>
                  <a:pt x="2875" y="76200"/>
                </a:cubicBezTo>
                <a:cubicBezTo>
                  <a:pt x="5751" y="53196"/>
                  <a:pt x="74762" y="0"/>
                  <a:pt x="115019" y="15815"/>
                </a:cubicBezTo>
                <a:cubicBezTo>
                  <a:pt x="155276" y="31630"/>
                  <a:pt x="192657" y="155275"/>
                  <a:pt x="244415" y="171090"/>
                </a:cubicBezTo>
                <a:cubicBezTo>
                  <a:pt x="296173" y="186905"/>
                  <a:pt x="425570" y="110705"/>
                  <a:pt x="425570" y="110705"/>
                </a:cubicBezTo>
              </a:path>
            </a:pathLst>
          </a:custGeom>
          <a:ln>
            <a:solidFill>
              <a:schemeClr val="tx1"/>
            </a:solidFill>
            <a:prstDash val="sysDash"/>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599" name="Forma livre 598"/>
          <p:cNvSpPr/>
          <p:nvPr/>
        </p:nvSpPr>
        <p:spPr>
          <a:xfrm>
            <a:off x="885009" y="4478694"/>
            <a:ext cx="168215" cy="457200"/>
          </a:xfrm>
          <a:custGeom>
            <a:avLst/>
            <a:gdLst>
              <a:gd name="connsiteX0" fmla="*/ 58947 w 168215"/>
              <a:gd name="connsiteY0" fmla="*/ 0 h 457200"/>
              <a:gd name="connsiteX1" fmla="*/ 15815 w 168215"/>
              <a:gd name="connsiteY1" fmla="*/ 155275 h 457200"/>
              <a:gd name="connsiteX2" fmla="*/ 153838 w 168215"/>
              <a:gd name="connsiteY2" fmla="*/ 258792 h 457200"/>
              <a:gd name="connsiteX3" fmla="*/ 102080 w 168215"/>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68215" h="457200">
                <a:moveTo>
                  <a:pt x="58947" y="0"/>
                </a:moveTo>
                <a:cubicBezTo>
                  <a:pt x="29473" y="56071"/>
                  <a:pt x="0" y="112143"/>
                  <a:pt x="15815" y="155275"/>
                </a:cubicBezTo>
                <a:cubicBezTo>
                  <a:pt x="31630" y="198407"/>
                  <a:pt x="139461" y="208471"/>
                  <a:pt x="153838" y="258792"/>
                </a:cubicBezTo>
                <a:cubicBezTo>
                  <a:pt x="168215" y="309113"/>
                  <a:pt x="135147" y="383156"/>
                  <a:pt x="102080" y="457200"/>
                </a:cubicBezTo>
              </a:path>
            </a:pathLst>
          </a:custGeom>
          <a:ln>
            <a:prstDash val="sysDas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544" name="Elipse 543"/>
          <p:cNvSpPr/>
          <p:nvPr/>
        </p:nvSpPr>
        <p:spPr>
          <a:xfrm>
            <a:off x="1021406" y="3967604"/>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00" name="Forma livre 599"/>
          <p:cNvSpPr/>
          <p:nvPr/>
        </p:nvSpPr>
        <p:spPr>
          <a:xfrm>
            <a:off x="1659949" y="4038746"/>
            <a:ext cx="319177" cy="720945"/>
          </a:xfrm>
          <a:custGeom>
            <a:avLst/>
            <a:gdLst>
              <a:gd name="connsiteX0" fmla="*/ 0 w 319177"/>
              <a:gd name="connsiteY0" fmla="*/ 129396 h 618226"/>
              <a:gd name="connsiteX1" fmla="*/ 94891 w 319177"/>
              <a:gd name="connsiteY1" fmla="*/ 224287 h 618226"/>
              <a:gd name="connsiteX2" fmla="*/ 103517 w 319177"/>
              <a:gd name="connsiteY2" fmla="*/ 370936 h 618226"/>
              <a:gd name="connsiteX3" fmla="*/ 172528 w 319177"/>
              <a:gd name="connsiteY3" fmla="*/ 577970 h 618226"/>
              <a:gd name="connsiteX4" fmla="*/ 284672 w 319177"/>
              <a:gd name="connsiteY4" fmla="*/ 612475 h 618226"/>
              <a:gd name="connsiteX5" fmla="*/ 310551 w 319177"/>
              <a:gd name="connsiteY5" fmla="*/ 552090 h 618226"/>
              <a:gd name="connsiteX6" fmla="*/ 232913 w 319177"/>
              <a:gd name="connsiteY6" fmla="*/ 465826 h 618226"/>
              <a:gd name="connsiteX7" fmla="*/ 232913 w 319177"/>
              <a:gd name="connsiteY7" fmla="*/ 336430 h 618226"/>
              <a:gd name="connsiteX8" fmla="*/ 155275 w 319177"/>
              <a:gd name="connsiteY8" fmla="*/ 129396 h 618226"/>
              <a:gd name="connsiteX9" fmla="*/ 138023 w 319177"/>
              <a:gd name="connsiteY9" fmla="*/ 0 h 61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77" h="618226">
                <a:moveTo>
                  <a:pt x="0" y="129396"/>
                </a:moveTo>
                <a:cubicBezTo>
                  <a:pt x="38819" y="156713"/>
                  <a:pt x="77638" y="184030"/>
                  <a:pt x="94891" y="224287"/>
                </a:cubicBezTo>
                <a:cubicBezTo>
                  <a:pt x="112144" y="264544"/>
                  <a:pt x="90578" y="311989"/>
                  <a:pt x="103517" y="370936"/>
                </a:cubicBezTo>
                <a:cubicBezTo>
                  <a:pt x="116456" y="429883"/>
                  <a:pt x="142336" y="537714"/>
                  <a:pt x="172528" y="577970"/>
                </a:cubicBezTo>
                <a:cubicBezTo>
                  <a:pt x="202720" y="618226"/>
                  <a:pt x="261668" y="616788"/>
                  <a:pt x="284672" y="612475"/>
                </a:cubicBezTo>
                <a:cubicBezTo>
                  <a:pt x="307676" y="608162"/>
                  <a:pt x="319177" y="576531"/>
                  <a:pt x="310551" y="552090"/>
                </a:cubicBezTo>
                <a:cubicBezTo>
                  <a:pt x="301925" y="527649"/>
                  <a:pt x="245853" y="501769"/>
                  <a:pt x="232913" y="465826"/>
                </a:cubicBezTo>
                <a:cubicBezTo>
                  <a:pt x="219973" y="429883"/>
                  <a:pt x="245853" y="392502"/>
                  <a:pt x="232913" y="336430"/>
                </a:cubicBezTo>
                <a:cubicBezTo>
                  <a:pt x="219973" y="280358"/>
                  <a:pt x="171090" y="185468"/>
                  <a:pt x="155275" y="129396"/>
                </a:cubicBezTo>
                <a:cubicBezTo>
                  <a:pt x="139460" y="73324"/>
                  <a:pt x="138741" y="36662"/>
                  <a:pt x="138023" y="0"/>
                </a:cubicBezTo>
              </a:path>
            </a:pathLst>
          </a:custGeom>
          <a:ln>
            <a:prstDash val="sysDas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535" name="Elipse 534"/>
          <p:cNvSpPr/>
          <p:nvPr/>
        </p:nvSpPr>
        <p:spPr>
          <a:xfrm>
            <a:off x="953899" y="4692185"/>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559" name="Elipse 558"/>
          <p:cNvSpPr/>
          <p:nvPr/>
        </p:nvSpPr>
        <p:spPr>
          <a:xfrm>
            <a:off x="2214547" y="3771235"/>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538" name="Elipse 537"/>
          <p:cNvSpPr/>
          <p:nvPr/>
        </p:nvSpPr>
        <p:spPr>
          <a:xfrm>
            <a:off x="1206435" y="4275291"/>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01" name="Forma livre 600"/>
          <p:cNvSpPr/>
          <p:nvPr/>
        </p:nvSpPr>
        <p:spPr>
          <a:xfrm>
            <a:off x="495383" y="4612403"/>
            <a:ext cx="329241" cy="501770"/>
          </a:xfrm>
          <a:custGeom>
            <a:avLst/>
            <a:gdLst>
              <a:gd name="connsiteX0" fmla="*/ 86264 w 329241"/>
              <a:gd name="connsiteY0" fmla="*/ 340744 h 501770"/>
              <a:gd name="connsiteX1" fmla="*/ 51758 w 329241"/>
              <a:gd name="connsiteY1" fmla="*/ 452887 h 501770"/>
              <a:gd name="connsiteX2" fmla="*/ 138023 w 329241"/>
              <a:gd name="connsiteY2" fmla="*/ 496019 h 501770"/>
              <a:gd name="connsiteX3" fmla="*/ 293298 w 329241"/>
              <a:gd name="connsiteY3" fmla="*/ 418382 h 501770"/>
              <a:gd name="connsiteX4" fmla="*/ 310551 w 329241"/>
              <a:gd name="connsiteY4" fmla="*/ 297612 h 501770"/>
              <a:gd name="connsiteX5" fmla="*/ 181155 w 329241"/>
              <a:gd name="connsiteY5" fmla="*/ 38819 h 501770"/>
              <a:gd name="connsiteX6" fmla="*/ 51758 w 329241"/>
              <a:gd name="connsiteY6" fmla="*/ 64699 h 501770"/>
              <a:gd name="connsiteX7" fmla="*/ 77638 w 329241"/>
              <a:gd name="connsiteY7" fmla="*/ 202721 h 501770"/>
              <a:gd name="connsiteX8" fmla="*/ 0 w 329241"/>
              <a:gd name="connsiteY8" fmla="*/ 297612 h 50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241" h="501770">
                <a:moveTo>
                  <a:pt x="86264" y="340744"/>
                </a:moveTo>
                <a:cubicBezTo>
                  <a:pt x="64698" y="383876"/>
                  <a:pt x="43132" y="427008"/>
                  <a:pt x="51758" y="452887"/>
                </a:cubicBezTo>
                <a:cubicBezTo>
                  <a:pt x="60385" y="478766"/>
                  <a:pt x="97766" y="501770"/>
                  <a:pt x="138023" y="496019"/>
                </a:cubicBezTo>
                <a:cubicBezTo>
                  <a:pt x="178280" y="490268"/>
                  <a:pt x="264543" y="451450"/>
                  <a:pt x="293298" y="418382"/>
                </a:cubicBezTo>
                <a:cubicBezTo>
                  <a:pt x="322053" y="385314"/>
                  <a:pt x="329241" y="360872"/>
                  <a:pt x="310551" y="297612"/>
                </a:cubicBezTo>
                <a:cubicBezTo>
                  <a:pt x="291861" y="234352"/>
                  <a:pt x="224287" y="77638"/>
                  <a:pt x="181155" y="38819"/>
                </a:cubicBezTo>
                <a:cubicBezTo>
                  <a:pt x="138023" y="0"/>
                  <a:pt x="69011" y="37382"/>
                  <a:pt x="51758" y="64699"/>
                </a:cubicBezTo>
                <a:cubicBezTo>
                  <a:pt x="34505" y="92016"/>
                  <a:pt x="86264" y="163902"/>
                  <a:pt x="77638" y="202721"/>
                </a:cubicBezTo>
                <a:cubicBezTo>
                  <a:pt x="69012" y="241540"/>
                  <a:pt x="0" y="297612"/>
                  <a:pt x="0" y="297612"/>
                </a:cubicBezTo>
              </a:path>
            </a:pathLst>
          </a:custGeom>
          <a:ln>
            <a:prstDash val="sysDas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603" name="Forma livre 602"/>
          <p:cNvSpPr/>
          <p:nvPr/>
        </p:nvSpPr>
        <p:spPr>
          <a:xfrm>
            <a:off x="2046700" y="4237154"/>
            <a:ext cx="639792" cy="588035"/>
          </a:xfrm>
          <a:custGeom>
            <a:avLst/>
            <a:gdLst>
              <a:gd name="connsiteX0" fmla="*/ 415506 w 639792"/>
              <a:gd name="connsiteY0" fmla="*/ 0 h 588035"/>
              <a:gd name="connsiteX1" fmla="*/ 234351 w 639792"/>
              <a:gd name="connsiteY1" fmla="*/ 77638 h 588035"/>
              <a:gd name="connsiteX2" fmla="*/ 156713 w 639792"/>
              <a:gd name="connsiteY2" fmla="*/ 310551 h 588035"/>
              <a:gd name="connsiteX3" fmla="*/ 18690 w 639792"/>
              <a:gd name="connsiteY3" fmla="*/ 422695 h 588035"/>
              <a:gd name="connsiteX4" fmla="*/ 44570 w 639792"/>
              <a:gd name="connsiteY4" fmla="*/ 543464 h 588035"/>
              <a:gd name="connsiteX5" fmla="*/ 148087 w 639792"/>
              <a:gd name="connsiteY5" fmla="*/ 586597 h 588035"/>
              <a:gd name="connsiteX6" fmla="*/ 286109 w 639792"/>
              <a:gd name="connsiteY6" fmla="*/ 534838 h 588035"/>
              <a:gd name="connsiteX7" fmla="*/ 355121 w 639792"/>
              <a:gd name="connsiteY7" fmla="*/ 431321 h 588035"/>
              <a:gd name="connsiteX8" fmla="*/ 424132 w 639792"/>
              <a:gd name="connsiteY8" fmla="*/ 431321 h 588035"/>
              <a:gd name="connsiteX9" fmla="*/ 596660 w 639792"/>
              <a:gd name="connsiteY9" fmla="*/ 258793 h 588035"/>
              <a:gd name="connsiteX10" fmla="*/ 639792 w 639792"/>
              <a:gd name="connsiteY10" fmla="*/ 25880 h 58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792" h="588035">
                <a:moveTo>
                  <a:pt x="415506" y="0"/>
                </a:moveTo>
                <a:cubicBezTo>
                  <a:pt x="346494" y="12940"/>
                  <a:pt x="277483" y="25880"/>
                  <a:pt x="234351" y="77638"/>
                </a:cubicBezTo>
                <a:cubicBezTo>
                  <a:pt x="191219" y="129396"/>
                  <a:pt x="192657" y="253042"/>
                  <a:pt x="156713" y="310551"/>
                </a:cubicBezTo>
                <a:cubicBezTo>
                  <a:pt x="120770" y="368061"/>
                  <a:pt x="37380" y="383876"/>
                  <a:pt x="18690" y="422695"/>
                </a:cubicBezTo>
                <a:cubicBezTo>
                  <a:pt x="0" y="461514"/>
                  <a:pt x="23004" y="516147"/>
                  <a:pt x="44570" y="543464"/>
                </a:cubicBezTo>
                <a:cubicBezTo>
                  <a:pt x="66136" y="570781"/>
                  <a:pt x="107831" y="588035"/>
                  <a:pt x="148087" y="586597"/>
                </a:cubicBezTo>
                <a:cubicBezTo>
                  <a:pt x="188343" y="585159"/>
                  <a:pt x="251603" y="560717"/>
                  <a:pt x="286109" y="534838"/>
                </a:cubicBezTo>
                <a:cubicBezTo>
                  <a:pt x="320615" y="508959"/>
                  <a:pt x="332117" y="448574"/>
                  <a:pt x="355121" y="431321"/>
                </a:cubicBezTo>
                <a:cubicBezTo>
                  <a:pt x="378125" y="414068"/>
                  <a:pt x="383876" y="460076"/>
                  <a:pt x="424132" y="431321"/>
                </a:cubicBezTo>
                <a:cubicBezTo>
                  <a:pt x="464388" y="402566"/>
                  <a:pt x="560717" y="326367"/>
                  <a:pt x="596660" y="258793"/>
                </a:cubicBezTo>
                <a:cubicBezTo>
                  <a:pt x="632603" y="191220"/>
                  <a:pt x="636197" y="108550"/>
                  <a:pt x="639792" y="25880"/>
                </a:cubicBezTo>
              </a:path>
            </a:pathLst>
          </a:custGeom>
          <a:ln>
            <a:prstDash val="das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553" name="Elipse 552"/>
          <p:cNvSpPr/>
          <p:nvPr/>
        </p:nvSpPr>
        <p:spPr>
          <a:xfrm>
            <a:off x="2430571" y="4203283"/>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04" name="Elipse 603"/>
          <p:cNvSpPr/>
          <p:nvPr/>
        </p:nvSpPr>
        <p:spPr>
          <a:xfrm>
            <a:off x="949398" y="3463548"/>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05" name="Elipse 604"/>
          <p:cNvSpPr/>
          <p:nvPr/>
        </p:nvSpPr>
        <p:spPr>
          <a:xfrm>
            <a:off x="1462455" y="5128733"/>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607" name="Elipse 606"/>
          <p:cNvSpPr/>
          <p:nvPr/>
        </p:nvSpPr>
        <p:spPr>
          <a:xfrm>
            <a:off x="2182535" y="3535556"/>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09" name="Forma livre 608"/>
          <p:cNvSpPr/>
          <p:nvPr/>
        </p:nvSpPr>
        <p:spPr>
          <a:xfrm>
            <a:off x="2781383" y="4280287"/>
            <a:ext cx="623977" cy="467264"/>
          </a:xfrm>
          <a:custGeom>
            <a:avLst/>
            <a:gdLst>
              <a:gd name="connsiteX0" fmla="*/ 327804 w 623977"/>
              <a:gd name="connsiteY0" fmla="*/ 284671 h 467264"/>
              <a:gd name="connsiteX1" fmla="*/ 301924 w 623977"/>
              <a:gd name="connsiteY1" fmla="*/ 396815 h 467264"/>
              <a:gd name="connsiteX2" fmla="*/ 362309 w 623977"/>
              <a:gd name="connsiteY2" fmla="*/ 465826 h 467264"/>
              <a:gd name="connsiteX3" fmla="*/ 465826 w 623977"/>
              <a:gd name="connsiteY3" fmla="*/ 405441 h 467264"/>
              <a:gd name="connsiteX4" fmla="*/ 603849 w 623977"/>
              <a:gd name="connsiteY4" fmla="*/ 379562 h 467264"/>
              <a:gd name="connsiteX5" fmla="*/ 586596 w 623977"/>
              <a:gd name="connsiteY5" fmla="*/ 258792 h 467264"/>
              <a:gd name="connsiteX6" fmla="*/ 448573 w 623977"/>
              <a:gd name="connsiteY6" fmla="*/ 163901 h 467264"/>
              <a:gd name="connsiteX7" fmla="*/ 422694 w 623977"/>
              <a:gd name="connsiteY7" fmla="*/ 51758 h 467264"/>
              <a:gd name="connsiteX8" fmla="*/ 215660 w 623977"/>
              <a:gd name="connsiteY8" fmla="*/ 8626 h 467264"/>
              <a:gd name="connsiteX9" fmla="*/ 103517 w 623977"/>
              <a:gd name="connsiteY9" fmla="*/ 103516 h 467264"/>
              <a:gd name="connsiteX10" fmla="*/ 0 w 623977"/>
              <a:gd name="connsiteY10" fmla="*/ 207033 h 46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3977" h="467264">
                <a:moveTo>
                  <a:pt x="327804" y="284671"/>
                </a:moveTo>
                <a:cubicBezTo>
                  <a:pt x="311988" y="325647"/>
                  <a:pt x="296173" y="366623"/>
                  <a:pt x="301924" y="396815"/>
                </a:cubicBezTo>
                <a:cubicBezTo>
                  <a:pt x="307675" y="427007"/>
                  <a:pt x="334992" y="464388"/>
                  <a:pt x="362309" y="465826"/>
                </a:cubicBezTo>
                <a:cubicBezTo>
                  <a:pt x="389626" y="467264"/>
                  <a:pt x="425569" y="419818"/>
                  <a:pt x="465826" y="405441"/>
                </a:cubicBezTo>
                <a:cubicBezTo>
                  <a:pt x="506083" y="391064"/>
                  <a:pt x="583721" y="404003"/>
                  <a:pt x="603849" y="379562"/>
                </a:cubicBezTo>
                <a:cubicBezTo>
                  <a:pt x="623977" y="355121"/>
                  <a:pt x="612475" y="294735"/>
                  <a:pt x="586596" y="258792"/>
                </a:cubicBezTo>
                <a:cubicBezTo>
                  <a:pt x="560717" y="222849"/>
                  <a:pt x="475890" y="198407"/>
                  <a:pt x="448573" y="163901"/>
                </a:cubicBezTo>
                <a:cubicBezTo>
                  <a:pt x="421256" y="129395"/>
                  <a:pt x="461513" y="77637"/>
                  <a:pt x="422694" y="51758"/>
                </a:cubicBezTo>
                <a:cubicBezTo>
                  <a:pt x="383875" y="25879"/>
                  <a:pt x="268856" y="0"/>
                  <a:pt x="215660" y="8626"/>
                </a:cubicBezTo>
                <a:cubicBezTo>
                  <a:pt x="162464" y="17252"/>
                  <a:pt x="139460" y="70448"/>
                  <a:pt x="103517" y="103516"/>
                </a:cubicBezTo>
                <a:cubicBezTo>
                  <a:pt x="67574" y="136584"/>
                  <a:pt x="30192" y="179716"/>
                  <a:pt x="0" y="207033"/>
                </a:cubicBezTo>
              </a:path>
            </a:pathLst>
          </a:custGeom>
          <a:ln>
            <a:prstDash val="das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610" name="Forma livre 609"/>
          <p:cNvSpPr/>
          <p:nvPr/>
        </p:nvSpPr>
        <p:spPr>
          <a:xfrm>
            <a:off x="631968" y="3463549"/>
            <a:ext cx="416943" cy="386856"/>
          </a:xfrm>
          <a:custGeom>
            <a:avLst/>
            <a:gdLst>
              <a:gd name="connsiteX0" fmla="*/ 70449 w 416943"/>
              <a:gd name="connsiteY0" fmla="*/ 181155 h 337869"/>
              <a:gd name="connsiteX1" fmla="*/ 1438 w 416943"/>
              <a:gd name="connsiteY1" fmla="*/ 258793 h 337869"/>
              <a:gd name="connsiteX2" fmla="*/ 61822 w 416943"/>
              <a:gd name="connsiteY2" fmla="*/ 336431 h 337869"/>
              <a:gd name="connsiteX3" fmla="*/ 173966 w 416943"/>
              <a:gd name="connsiteY3" fmla="*/ 250167 h 337869"/>
              <a:gd name="connsiteX4" fmla="*/ 372373 w 416943"/>
              <a:gd name="connsiteY4" fmla="*/ 241540 h 337869"/>
              <a:gd name="connsiteX5" fmla="*/ 415505 w 416943"/>
              <a:gd name="connsiteY5" fmla="*/ 112144 h 337869"/>
              <a:gd name="connsiteX6" fmla="*/ 363747 w 416943"/>
              <a:gd name="connsiteY6" fmla="*/ 77638 h 337869"/>
              <a:gd name="connsiteX7" fmla="*/ 251604 w 416943"/>
              <a:gd name="connsiteY7" fmla="*/ 69012 h 337869"/>
              <a:gd name="connsiteX8" fmla="*/ 225724 w 416943"/>
              <a:gd name="connsiteY8" fmla="*/ 0 h 33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943" h="337869">
                <a:moveTo>
                  <a:pt x="70449" y="181155"/>
                </a:moveTo>
                <a:cubicBezTo>
                  <a:pt x="36662" y="207034"/>
                  <a:pt x="2876" y="232914"/>
                  <a:pt x="1438" y="258793"/>
                </a:cubicBezTo>
                <a:cubicBezTo>
                  <a:pt x="0" y="284672"/>
                  <a:pt x="33067" y="337869"/>
                  <a:pt x="61822" y="336431"/>
                </a:cubicBezTo>
                <a:cubicBezTo>
                  <a:pt x="90577" y="334993"/>
                  <a:pt x="122208" y="265982"/>
                  <a:pt x="173966" y="250167"/>
                </a:cubicBezTo>
                <a:cubicBezTo>
                  <a:pt x="225724" y="234352"/>
                  <a:pt x="332117" y="264544"/>
                  <a:pt x="372373" y="241540"/>
                </a:cubicBezTo>
                <a:cubicBezTo>
                  <a:pt x="412629" y="218536"/>
                  <a:pt x="416943" y="139461"/>
                  <a:pt x="415505" y="112144"/>
                </a:cubicBezTo>
                <a:cubicBezTo>
                  <a:pt x="414067" y="84827"/>
                  <a:pt x="391064" y="84827"/>
                  <a:pt x="363747" y="77638"/>
                </a:cubicBezTo>
                <a:cubicBezTo>
                  <a:pt x="336430" y="70449"/>
                  <a:pt x="274608" y="81952"/>
                  <a:pt x="251604" y="69012"/>
                </a:cubicBezTo>
                <a:cubicBezTo>
                  <a:pt x="228600" y="56072"/>
                  <a:pt x="227162" y="28036"/>
                  <a:pt x="225724" y="0"/>
                </a:cubicBezTo>
              </a:path>
            </a:pathLst>
          </a:custGeom>
          <a:ln>
            <a:prstDash val="das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611" name="Forma livre 610"/>
          <p:cNvSpPr/>
          <p:nvPr/>
        </p:nvSpPr>
        <p:spPr>
          <a:xfrm>
            <a:off x="2132964" y="3363011"/>
            <a:ext cx="468702" cy="366622"/>
          </a:xfrm>
          <a:custGeom>
            <a:avLst/>
            <a:gdLst>
              <a:gd name="connsiteX0" fmla="*/ 44570 w 468702"/>
              <a:gd name="connsiteY0" fmla="*/ 140898 h 366622"/>
              <a:gd name="connsiteX1" fmla="*/ 10064 w 468702"/>
              <a:gd name="connsiteY1" fmla="*/ 71887 h 366622"/>
              <a:gd name="connsiteX2" fmla="*/ 104955 w 468702"/>
              <a:gd name="connsiteY2" fmla="*/ 2875 h 366622"/>
              <a:gd name="connsiteX3" fmla="*/ 217098 w 468702"/>
              <a:gd name="connsiteY3" fmla="*/ 89140 h 366622"/>
              <a:gd name="connsiteX4" fmla="*/ 277483 w 468702"/>
              <a:gd name="connsiteY4" fmla="*/ 209909 h 366622"/>
              <a:gd name="connsiteX5" fmla="*/ 441385 w 468702"/>
              <a:gd name="connsiteY5" fmla="*/ 97766 h 366622"/>
              <a:gd name="connsiteX6" fmla="*/ 441385 w 468702"/>
              <a:gd name="connsiteY6" fmla="*/ 244415 h 366622"/>
              <a:gd name="connsiteX7" fmla="*/ 363747 w 468702"/>
              <a:gd name="connsiteY7" fmla="*/ 356558 h 366622"/>
              <a:gd name="connsiteX8" fmla="*/ 199845 w 468702"/>
              <a:gd name="connsiteY8" fmla="*/ 304800 h 366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702" h="366622">
                <a:moveTo>
                  <a:pt x="44570" y="140898"/>
                </a:moveTo>
                <a:cubicBezTo>
                  <a:pt x="22285" y="117894"/>
                  <a:pt x="0" y="94891"/>
                  <a:pt x="10064" y="71887"/>
                </a:cubicBezTo>
                <a:cubicBezTo>
                  <a:pt x="20128" y="48883"/>
                  <a:pt x="70450" y="0"/>
                  <a:pt x="104955" y="2875"/>
                </a:cubicBezTo>
                <a:cubicBezTo>
                  <a:pt x="139460" y="5750"/>
                  <a:pt x="188343" y="54634"/>
                  <a:pt x="217098" y="89140"/>
                </a:cubicBezTo>
                <a:cubicBezTo>
                  <a:pt x="245853" y="123646"/>
                  <a:pt x="240102" y="208471"/>
                  <a:pt x="277483" y="209909"/>
                </a:cubicBezTo>
                <a:cubicBezTo>
                  <a:pt x="314864" y="211347"/>
                  <a:pt x="414068" y="92015"/>
                  <a:pt x="441385" y="97766"/>
                </a:cubicBezTo>
                <a:cubicBezTo>
                  <a:pt x="468702" y="103517"/>
                  <a:pt x="454325" y="201283"/>
                  <a:pt x="441385" y="244415"/>
                </a:cubicBezTo>
                <a:cubicBezTo>
                  <a:pt x="428445" y="287547"/>
                  <a:pt x="404004" y="346494"/>
                  <a:pt x="363747" y="356558"/>
                </a:cubicBezTo>
                <a:cubicBezTo>
                  <a:pt x="323490" y="366622"/>
                  <a:pt x="217098" y="309113"/>
                  <a:pt x="199845" y="304800"/>
                </a:cubicBezTo>
              </a:path>
            </a:pathLst>
          </a:custGeom>
          <a:ln>
            <a:prstDash val="dash"/>
            <a:tailEnd type="stealth"/>
          </a:ln>
        </p:spPr>
        <p:style>
          <a:lnRef idx="1">
            <a:schemeClr val="dk1"/>
          </a:lnRef>
          <a:fillRef idx="0">
            <a:schemeClr val="dk1"/>
          </a:fillRef>
          <a:effectRef idx="0">
            <a:schemeClr val="dk1"/>
          </a:effectRef>
          <a:fontRef idx="minor">
            <a:schemeClr val="tx1"/>
          </a:fontRef>
        </p:style>
        <p:txBody>
          <a:bodyPr rtlCol="0" anchor="ctr"/>
          <a:lstStyle/>
          <a:p>
            <a:pPr algn="ctr"/>
            <a:endParaRPr lang="pt-BR"/>
          </a:p>
        </p:txBody>
      </p:sp>
      <p:sp>
        <p:nvSpPr>
          <p:cNvPr id="612" name="Elipse 611"/>
          <p:cNvSpPr/>
          <p:nvPr/>
        </p:nvSpPr>
        <p:spPr>
          <a:xfrm>
            <a:off x="5589113" y="4005064"/>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13" name="Elipse 612"/>
          <p:cNvSpPr/>
          <p:nvPr/>
        </p:nvSpPr>
        <p:spPr>
          <a:xfrm>
            <a:off x="5652120" y="4374105"/>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14" name="Elipse 613"/>
          <p:cNvSpPr/>
          <p:nvPr/>
        </p:nvSpPr>
        <p:spPr>
          <a:xfrm>
            <a:off x="5517105" y="5022177"/>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15" name="Elipse 614"/>
          <p:cNvSpPr/>
          <p:nvPr/>
        </p:nvSpPr>
        <p:spPr>
          <a:xfrm>
            <a:off x="6021161" y="4157464"/>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16" name="Elipse 615"/>
          <p:cNvSpPr/>
          <p:nvPr/>
        </p:nvSpPr>
        <p:spPr>
          <a:xfrm>
            <a:off x="7380312" y="4221088"/>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17" name="Elipse 616"/>
          <p:cNvSpPr/>
          <p:nvPr/>
        </p:nvSpPr>
        <p:spPr>
          <a:xfrm>
            <a:off x="6669233" y="4734145"/>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18" name="Elipse 617"/>
          <p:cNvSpPr/>
          <p:nvPr/>
        </p:nvSpPr>
        <p:spPr>
          <a:xfrm>
            <a:off x="7821361" y="4230089"/>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19" name="Elipse 618"/>
          <p:cNvSpPr/>
          <p:nvPr/>
        </p:nvSpPr>
        <p:spPr>
          <a:xfrm>
            <a:off x="7452320" y="5166193"/>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20" name="Elipse 619"/>
          <p:cNvSpPr/>
          <p:nvPr/>
        </p:nvSpPr>
        <p:spPr>
          <a:xfrm>
            <a:off x="4932040" y="3501008"/>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21" name="Elipse 620"/>
          <p:cNvSpPr/>
          <p:nvPr/>
        </p:nvSpPr>
        <p:spPr>
          <a:xfrm>
            <a:off x="4189758" y="4183628"/>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22" name="Elipse 621"/>
          <p:cNvSpPr/>
          <p:nvPr/>
        </p:nvSpPr>
        <p:spPr>
          <a:xfrm>
            <a:off x="4427984" y="5670249"/>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sp>
        <p:nvSpPr>
          <p:cNvPr id="623" name="Elipse 622"/>
          <p:cNvSpPr/>
          <p:nvPr/>
        </p:nvSpPr>
        <p:spPr>
          <a:xfrm>
            <a:off x="6372200" y="5742257"/>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24" name="Elipse 623"/>
          <p:cNvSpPr/>
          <p:nvPr/>
        </p:nvSpPr>
        <p:spPr>
          <a:xfrm>
            <a:off x="8541441" y="4230089"/>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25" name="Elipse 624"/>
          <p:cNvSpPr/>
          <p:nvPr/>
        </p:nvSpPr>
        <p:spPr>
          <a:xfrm>
            <a:off x="8693841" y="5958281"/>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26" name="Elipse 625"/>
          <p:cNvSpPr/>
          <p:nvPr/>
        </p:nvSpPr>
        <p:spPr>
          <a:xfrm>
            <a:off x="8244408" y="6102297"/>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27" name="Elipse 626"/>
          <p:cNvSpPr/>
          <p:nvPr/>
        </p:nvSpPr>
        <p:spPr>
          <a:xfrm>
            <a:off x="6516216" y="3284984"/>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a:p>
        </p:txBody>
      </p:sp>
      <p:sp>
        <p:nvSpPr>
          <p:cNvPr id="636" name="Forma livre 635"/>
          <p:cNvSpPr/>
          <p:nvPr/>
        </p:nvSpPr>
        <p:spPr>
          <a:xfrm>
            <a:off x="112265" y="5668912"/>
            <a:ext cx="439744" cy="86752"/>
          </a:xfrm>
          <a:custGeom>
            <a:avLst/>
            <a:gdLst>
              <a:gd name="connsiteX0" fmla="*/ 0 w 759417"/>
              <a:gd name="connsiteY0" fmla="*/ 87824 h 149817"/>
              <a:gd name="connsiteX1" fmla="*/ 449451 w 759417"/>
              <a:gd name="connsiteY1" fmla="*/ 10332 h 149817"/>
              <a:gd name="connsiteX2" fmla="*/ 759417 w 759417"/>
              <a:gd name="connsiteY2" fmla="*/ 149817 h 149817"/>
            </a:gdLst>
            <a:ahLst/>
            <a:cxnLst>
              <a:cxn ang="0">
                <a:pos x="connsiteX0" y="connsiteY0"/>
              </a:cxn>
              <a:cxn ang="0">
                <a:pos x="connsiteX1" y="connsiteY1"/>
              </a:cxn>
              <a:cxn ang="0">
                <a:pos x="connsiteX2" y="connsiteY2"/>
              </a:cxn>
            </a:cxnLst>
            <a:rect l="l" t="t" r="r" b="b"/>
            <a:pathLst>
              <a:path w="759417" h="149817">
                <a:moveTo>
                  <a:pt x="0" y="87824"/>
                </a:moveTo>
                <a:cubicBezTo>
                  <a:pt x="161441" y="43912"/>
                  <a:pt x="322882" y="0"/>
                  <a:pt x="449451" y="10332"/>
                </a:cubicBezTo>
                <a:cubicBezTo>
                  <a:pt x="576021" y="20664"/>
                  <a:pt x="667719" y="85240"/>
                  <a:pt x="759417" y="14981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dirty="0"/>
          </a:p>
        </p:txBody>
      </p:sp>
      <p:sp>
        <p:nvSpPr>
          <p:cNvPr id="637" name="Forma livre 636"/>
          <p:cNvSpPr/>
          <p:nvPr/>
        </p:nvSpPr>
        <p:spPr>
          <a:xfrm>
            <a:off x="2260048" y="5718512"/>
            <a:ext cx="439744" cy="86752"/>
          </a:xfrm>
          <a:custGeom>
            <a:avLst/>
            <a:gdLst>
              <a:gd name="connsiteX0" fmla="*/ 0 w 759417"/>
              <a:gd name="connsiteY0" fmla="*/ 87824 h 149817"/>
              <a:gd name="connsiteX1" fmla="*/ 449451 w 759417"/>
              <a:gd name="connsiteY1" fmla="*/ 10332 h 149817"/>
              <a:gd name="connsiteX2" fmla="*/ 759417 w 759417"/>
              <a:gd name="connsiteY2" fmla="*/ 149817 h 149817"/>
            </a:gdLst>
            <a:ahLst/>
            <a:cxnLst>
              <a:cxn ang="0">
                <a:pos x="connsiteX0" y="connsiteY0"/>
              </a:cxn>
              <a:cxn ang="0">
                <a:pos x="connsiteX1" y="connsiteY1"/>
              </a:cxn>
              <a:cxn ang="0">
                <a:pos x="connsiteX2" y="connsiteY2"/>
              </a:cxn>
            </a:cxnLst>
            <a:rect l="l" t="t" r="r" b="b"/>
            <a:pathLst>
              <a:path w="759417" h="149817">
                <a:moveTo>
                  <a:pt x="0" y="87824"/>
                </a:moveTo>
                <a:cubicBezTo>
                  <a:pt x="161441" y="43912"/>
                  <a:pt x="322882" y="0"/>
                  <a:pt x="449451" y="10332"/>
                </a:cubicBezTo>
                <a:cubicBezTo>
                  <a:pt x="576021" y="20664"/>
                  <a:pt x="667719" y="85240"/>
                  <a:pt x="759417" y="14981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pt-BR" dirty="0"/>
          </a:p>
        </p:txBody>
      </p:sp>
      <p:sp>
        <p:nvSpPr>
          <p:cNvPr id="638" name="Elipse 637"/>
          <p:cNvSpPr/>
          <p:nvPr/>
        </p:nvSpPr>
        <p:spPr>
          <a:xfrm>
            <a:off x="320070" y="6297379"/>
            <a:ext cx="63007" cy="63007"/>
          </a:xfrm>
          <a:prstGeom prst="ellipse">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a:solidFill>
              <a:srgbClr val="002060"/>
            </a:solidFill>
          </a:ln>
          <a:effectLst>
            <a:glow rad="101600">
              <a:schemeClr val="accent4">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pt-BR" dirty="0"/>
          </a:p>
        </p:txBody>
      </p:sp>
      <p:cxnSp>
        <p:nvCxnSpPr>
          <p:cNvPr id="640" name="Conector de seta reta 639"/>
          <p:cNvCxnSpPr/>
          <p:nvPr/>
        </p:nvCxnSpPr>
        <p:spPr>
          <a:xfrm>
            <a:off x="2260461" y="6473025"/>
            <a:ext cx="408199" cy="0"/>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46" name="CaixaDeTexto 645"/>
          <p:cNvSpPr txBox="1"/>
          <p:nvPr/>
        </p:nvSpPr>
        <p:spPr>
          <a:xfrm>
            <a:off x="2695328" y="6057527"/>
            <a:ext cx="1642688" cy="830997"/>
          </a:xfrm>
          <a:prstGeom prst="rect">
            <a:avLst/>
          </a:prstGeom>
          <a:noFill/>
        </p:spPr>
        <p:txBody>
          <a:bodyPr wrap="square" rtlCol="0">
            <a:spAutoFit/>
          </a:bodyPr>
          <a:lstStyle/>
          <a:p>
            <a:r>
              <a:rPr lang="pt-BR" sz="1600" b="1" dirty="0" smtClean="0"/>
              <a:t>Movimento dos peroxissomos ou lisossomos</a:t>
            </a:r>
            <a:endParaRPr lang="pt-BR" sz="1600" b="1" dirty="0"/>
          </a:p>
        </p:txBody>
      </p:sp>
      <p:pic>
        <p:nvPicPr>
          <p:cNvPr id="201" name="Picture 4" descr="http://i43.tinypic.com/s48j7b.jpg"/>
          <p:cNvPicPr>
            <a:picLocks noChangeAspect="1" noChangeArrowheads="1"/>
          </p:cNvPicPr>
          <p:nvPr/>
        </p:nvPicPr>
        <p:blipFill>
          <a:blip r:embed="rId8" cstate="print">
            <a:clrChange>
              <a:clrFrom>
                <a:srgbClr val="FFFFFF"/>
              </a:clrFrom>
              <a:clrTo>
                <a:srgbClr val="FFFFFF">
                  <a:alpha val="0"/>
                </a:srgbClr>
              </a:clrTo>
            </a:clrChange>
          </a:blip>
          <a:srcRect t="14020" r="57092" b="50000"/>
          <a:stretch>
            <a:fillRect/>
          </a:stretch>
        </p:blipFill>
        <p:spPr bwMode="auto">
          <a:xfrm>
            <a:off x="5055001" y="6238493"/>
            <a:ext cx="648072" cy="498965"/>
          </a:xfrm>
          <a:prstGeom prst="rect">
            <a:avLst/>
          </a:prstGeom>
          <a:noFill/>
        </p:spPr>
      </p:pic>
      <p:sp>
        <p:nvSpPr>
          <p:cNvPr id="202" name="CaixaDeTexto 201"/>
          <p:cNvSpPr txBox="1"/>
          <p:nvPr/>
        </p:nvSpPr>
        <p:spPr>
          <a:xfrm>
            <a:off x="5649882" y="6278086"/>
            <a:ext cx="1719191" cy="523220"/>
          </a:xfrm>
          <a:prstGeom prst="rect">
            <a:avLst/>
          </a:prstGeom>
          <a:noFill/>
        </p:spPr>
        <p:txBody>
          <a:bodyPr wrap="square" rtlCol="0">
            <a:spAutoFit/>
          </a:bodyPr>
          <a:lstStyle/>
          <a:p>
            <a:r>
              <a:rPr lang="pt-BR" sz="1400" b="1" dirty="0" smtClean="0">
                <a:latin typeface="Arial" panose="020B0604020202020204" pitchFamily="34" charset="0"/>
                <a:cs typeface="Arial" panose="020B0604020202020204" pitchFamily="34" charset="0"/>
              </a:rPr>
              <a:t>Espécies reativas de oxigênio</a:t>
            </a:r>
          </a:p>
        </p:txBody>
      </p:sp>
    </p:spTree>
    <p:extLst>
      <p:ext uri="{BB962C8B-B14F-4D97-AF65-F5344CB8AC3E}">
        <p14:creationId xmlns:p14="http://schemas.microsoft.com/office/powerpoint/2010/main" val="4414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563"/>
                                        </p:tgtEl>
                                      </p:cBhvr>
                                    </p:cmd>
                                  </p:childTnLst>
                                </p:cTn>
                              </p:par>
                            </p:childTnLst>
                          </p:cTn>
                        </p:par>
                        <p:par>
                          <p:cTn id="7" fill="hold">
                            <p:stCondLst>
                              <p:cond delay="0"/>
                            </p:stCondLst>
                            <p:childTnLst>
                              <p:par>
                                <p:cTn id="8" presetID="2" presetClass="mediacall" presetSubtype="0" fill="hold" nodeType="afterEffect">
                                  <p:stCondLst>
                                    <p:cond delay="0"/>
                                  </p:stCondLst>
                                  <p:childTnLst>
                                    <p:cmd type="call" cmd="togglePause">
                                      <p:cBhvr>
                                        <p:cTn id="9" dur="1" fill="hold"/>
                                        <p:tgtEl>
                                          <p:spTgt spid="56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563"/>
                </p:tgtEl>
              </p:cMediaNode>
            </p:video>
            <p:video>
              <p:cMediaNode>
                <p:cTn id="11" repeatCount="indefinite" fill="hold" display="0">
                  <p:stCondLst>
                    <p:cond delay="indefinite"/>
                  </p:stCondLst>
                  <p:endCondLst>
                    <p:cond evt="onPrev" delay="0">
                      <p:tgtEl>
                        <p:sldTgt/>
                      </p:tgtEl>
                    </p:cond>
                  </p:endCondLst>
                </p:cTn>
                <p:tgtEl>
                  <p:spTgt spid="56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23528" y="1268760"/>
            <a:ext cx="5400600" cy="2304256"/>
          </a:xfrm>
        </p:spPr>
        <p:txBody>
          <a:bodyPr>
            <a:normAutofit/>
          </a:bodyPr>
          <a:lstStyle/>
          <a:p>
            <a:r>
              <a:rPr lang="pt-BR" b="1" dirty="0" smtClean="0">
                <a:latin typeface="Arial" panose="020B0604020202020204" pitchFamily="34" charset="0"/>
                <a:cs typeface="Arial" panose="020B0604020202020204" pitchFamily="34" charset="0"/>
              </a:rPr>
              <a:t>Fase II - Inibição</a:t>
            </a:r>
            <a:br>
              <a:rPr lang="pt-BR" b="1" dirty="0" smtClean="0">
                <a:latin typeface="Arial" panose="020B0604020202020204" pitchFamily="34" charset="0"/>
                <a:cs typeface="Arial" panose="020B0604020202020204" pitchFamily="34" charset="0"/>
              </a:rPr>
            </a:br>
            <a:r>
              <a:rPr lang="pt-BR" sz="2400" b="1" dirty="0" smtClean="0">
                <a:latin typeface="Arial" panose="020B0604020202020204" pitchFamily="34" charset="0"/>
                <a:cs typeface="Arial" panose="020B0604020202020204" pitchFamily="34" charset="0"/>
              </a:rPr>
              <a:t>(5 a 24 horas depois do tratamento)</a:t>
            </a:r>
            <a:br>
              <a:rPr lang="pt-BR" sz="2400" b="1" dirty="0" smtClean="0">
                <a:latin typeface="Arial" panose="020B0604020202020204" pitchFamily="34" charset="0"/>
                <a:cs typeface="Arial" panose="020B0604020202020204" pitchFamily="34" charset="0"/>
              </a:rPr>
            </a:br>
            <a:r>
              <a:rPr lang="pt-BR" sz="2400" b="1" dirty="0" smtClean="0">
                <a:latin typeface="Arial" panose="020B0604020202020204" pitchFamily="34" charset="0"/>
                <a:cs typeface="Arial" panose="020B0604020202020204" pitchFamily="34" charset="0"/>
              </a:rPr>
              <a:t/>
            </a:r>
            <a:br>
              <a:rPr lang="pt-BR" sz="2400" b="1" dirty="0" smtClean="0">
                <a:latin typeface="Arial" panose="020B0604020202020204" pitchFamily="34" charset="0"/>
                <a:cs typeface="Arial" panose="020B0604020202020204" pitchFamily="34" charset="0"/>
              </a:rPr>
            </a:br>
            <a:r>
              <a:rPr lang="pt-BR" sz="2400" b="1" dirty="0" smtClean="0">
                <a:solidFill>
                  <a:srgbClr val="FF0000"/>
                </a:solidFill>
                <a:latin typeface="Arial" panose="020B0604020202020204" pitchFamily="34" charset="0"/>
                <a:cs typeface="Arial" panose="020B0604020202020204" pitchFamily="34" charset="0"/>
              </a:rPr>
              <a:t>Ativação das respostas dos genes</a:t>
            </a:r>
            <a:endParaRPr lang="pt-BR" sz="2400" b="1" dirty="0">
              <a:solidFill>
                <a:srgbClr val="FF0000"/>
              </a:solidFill>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9755" t="1075" r="30817" b="-1075"/>
          <a:stretch/>
        </p:blipFill>
        <p:spPr bwMode="auto">
          <a:xfrm>
            <a:off x="5796136" y="332656"/>
            <a:ext cx="3067664" cy="3566589"/>
          </a:xfrm>
          <a:prstGeom prst="rect">
            <a:avLst/>
          </a:prstGeom>
          <a:ln>
            <a:solidFill>
              <a:schemeClr val="tx1"/>
            </a:solidFill>
          </a:ln>
          <a:effectLst>
            <a:glow rad="101600">
              <a:schemeClr val="tx1">
                <a:alpha val="6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style>
          <a:lnRef idx="0">
            <a:schemeClr val="accent1"/>
          </a:lnRef>
          <a:fillRef idx="3">
            <a:schemeClr val="accent1"/>
          </a:fillRef>
          <a:effectRef idx="3">
            <a:schemeClr val="accent1"/>
          </a:effectRef>
          <a:fontRef idx="minor">
            <a:schemeClr val="lt1"/>
          </a:fontRef>
        </p:style>
      </p:pic>
      <p:sp>
        <p:nvSpPr>
          <p:cNvPr id="3" name="CaixaDeTexto 2"/>
          <p:cNvSpPr txBox="1"/>
          <p:nvPr/>
        </p:nvSpPr>
        <p:spPr>
          <a:xfrm>
            <a:off x="7524328" y="4797152"/>
            <a:ext cx="1152128" cy="338554"/>
          </a:xfrm>
          <a:prstGeom prst="rect">
            <a:avLst/>
          </a:prstGeom>
          <a:noFill/>
        </p:spPr>
        <p:txBody>
          <a:bodyPr wrap="square" rtlCol="0">
            <a:spAutoFit/>
          </a:bodyPr>
          <a:lstStyle/>
          <a:p>
            <a:r>
              <a:rPr lang="en-US" sz="1600" dirty="0" smtClean="0">
                <a:solidFill>
                  <a:schemeClr val="bg1"/>
                </a:solidFill>
              </a:rPr>
              <a:t>24 hours</a:t>
            </a:r>
            <a:endParaRPr lang="pt-BR" sz="1600" dirty="0">
              <a:solidFill>
                <a:schemeClr val="bg1"/>
              </a:solidFill>
            </a:endParaRPr>
          </a:p>
        </p:txBody>
      </p:sp>
      <p:pic>
        <p:nvPicPr>
          <p:cNvPr id="1026" name="Picture 2" descr="http://3.bp.blogspot.com/-CbPtclMayF0/Tc55-LTxghI/AAAAAAAADCo/x7Soyvz3JHs/s1600/GeneExpress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382" y="3386042"/>
            <a:ext cx="3384376" cy="306729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427984" y="4310518"/>
            <a:ext cx="4503797" cy="1508105"/>
          </a:xfrm>
          <a:prstGeom prst="rect">
            <a:avLst/>
          </a:prstGeom>
          <a:noFill/>
        </p:spPr>
        <p:txBody>
          <a:bodyPr wrap="none" rtlCol="0">
            <a:spAutoFit/>
          </a:bodyPr>
          <a:lstStyle/>
          <a:p>
            <a:r>
              <a:rPr lang="pt-BR" sz="2300" b="1" dirty="0" smtClean="0"/>
              <a:t>A auxina liga-se á vários compostos</a:t>
            </a:r>
          </a:p>
          <a:p>
            <a:pPr marL="742899" lvl="1" indent="-285750">
              <a:buFont typeface="Wingdings" panose="05000000000000000000" pitchFamily="2" charset="2"/>
              <a:buChar char="ü"/>
            </a:pPr>
            <a:r>
              <a:rPr lang="pt-BR" sz="2300" b="1" dirty="0" smtClean="0"/>
              <a:t>TIR1AFB</a:t>
            </a:r>
          </a:p>
          <a:p>
            <a:pPr marL="742899" lvl="1" indent="-285750">
              <a:buFont typeface="Wingdings" panose="05000000000000000000" pitchFamily="2" charset="2"/>
              <a:buChar char="ü"/>
            </a:pPr>
            <a:r>
              <a:rPr lang="pt-BR" sz="2300" b="1" dirty="0" smtClean="0"/>
              <a:t>SKP2A</a:t>
            </a:r>
          </a:p>
          <a:p>
            <a:pPr marL="742899" lvl="1" indent="-285750">
              <a:buFont typeface="Wingdings" panose="05000000000000000000" pitchFamily="2" charset="2"/>
              <a:buChar char="ü"/>
            </a:pPr>
            <a:r>
              <a:rPr lang="pt-BR" sz="2300" b="1" dirty="0" smtClean="0"/>
              <a:t>E3 ligasse SCF (complexo)</a:t>
            </a:r>
            <a:endParaRPr lang="en-US" sz="2300" b="1" dirty="0"/>
          </a:p>
        </p:txBody>
      </p:sp>
    </p:spTree>
    <p:extLst>
      <p:ext uri="{BB962C8B-B14F-4D97-AF65-F5344CB8AC3E}">
        <p14:creationId xmlns:p14="http://schemas.microsoft.com/office/powerpoint/2010/main" val="3802124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5496" y="-27384"/>
            <a:ext cx="9108504" cy="1143000"/>
          </a:xfrm>
        </p:spPr>
        <p:style>
          <a:lnRef idx="0">
            <a:schemeClr val="accent6"/>
          </a:lnRef>
          <a:fillRef idx="3">
            <a:schemeClr val="accent6"/>
          </a:fillRef>
          <a:effectRef idx="3">
            <a:schemeClr val="accent6"/>
          </a:effectRef>
          <a:fontRef idx="minor">
            <a:schemeClr val="lt1"/>
          </a:fontRef>
        </p:style>
        <p:txBody>
          <a:bodyPr>
            <a:noAutofit/>
          </a:bodyPr>
          <a:lstStyle/>
          <a:p>
            <a:r>
              <a:rPr lang="pt-BR" sz="3600" b="1" dirty="0" err="1">
                <a:ln>
                  <a:solidFill>
                    <a:schemeClr val="tx1"/>
                  </a:solidFill>
                </a:ln>
                <a:solidFill>
                  <a:srgbClr val="FF0000"/>
                </a:solidFill>
                <a:effectLst>
                  <a:glow rad="101600">
                    <a:schemeClr val="tx1">
                      <a:alpha val="60000"/>
                    </a:schemeClr>
                  </a:glow>
                </a:effectLst>
                <a:latin typeface="Arial" panose="020B0604020202020204" pitchFamily="34" charset="0"/>
                <a:cs typeface="Arial" panose="020B0604020202020204" pitchFamily="34" charset="0"/>
              </a:rPr>
              <a:t>TIRs</a:t>
            </a:r>
            <a:r>
              <a:rPr lang="pt-BR" sz="3600" b="1" dirty="0">
                <a:ln>
                  <a:solidFill>
                    <a:schemeClr val="tx1"/>
                  </a:solidFill>
                </a:ln>
                <a:solidFill>
                  <a:srgbClr val="FF0000"/>
                </a:solidFill>
                <a:effectLst>
                  <a:glow rad="101600">
                    <a:schemeClr val="tx1">
                      <a:alpha val="60000"/>
                    </a:schemeClr>
                  </a:glow>
                </a:effectLst>
                <a:latin typeface="Arial" panose="020B0604020202020204" pitchFamily="34" charset="0"/>
                <a:cs typeface="Arial" panose="020B0604020202020204" pitchFamily="34" charset="0"/>
              </a:rPr>
              <a:t>/</a:t>
            </a:r>
            <a:r>
              <a:rPr lang="pt-BR" sz="3600" b="1" dirty="0" err="1">
                <a:ln>
                  <a:solidFill>
                    <a:schemeClr val="tx1"/>
                  </a:solidFill>
                </a:ln>
                <a:solidFill>
                  <a:srgbClr val="FF0000"/>
                </a:solidFill>
                <a:effectLst>
                  <a:glow rad="101600">
                    <a:schemeClr val="tx1">
                      <a:alpha val="60000"/>
                    </a:schemeClr>
                  </a:glow>
                </a:effectLst>
                <a:latin typeface="Arial" panose="020B0604020202020204" pitchFamily="34" charset="0"/>
                <a:cs typeface="Arial" panose="020B0604020202020204" pitchFamily="34" charset="0"/>
              </a:rPr>
              <a:t>AFBs</a:t>
            </a:r>
            <a:r>
              <a:rPr lang="pt-BR" sz="3600" b="1" dirty="0">
                <a:ln>
                  <a:solidFill>
                    <a:schemeClr val="tx1"/>
                  </a:solidFill>
                </a:ln>
                <a:solidFill>
                  <a:schemeClr val="accent6">
                    <a:lumMod val="20000"/>
                    <a:lumOff val="80000"/>
                  </a:schemeClr>
                </a:solidFill>
                <a:effectLst>
                  <a:glow rad="101600">
                    <a:schemeClr val="tx1">
                      <a:alpha val="60000"/>
                    </a:schemeClr>
                  </a:glow>
                </a:effectLst>
                <a:latin typeface="Arial" panose="020B0604020202020204" pitchFamily="34" charset="0"/>
                <a:cs typeface="Arial" panose="020B0604020202020204" pitchFamily="34" charset="0"/>
              </a:rPr>
              <a:t>: </a:t>
            </a:r>
            <a:r>
              <a:rPr lang="pt-BR" sz="3600" b="1" dirty="0" smtClean="0">
                <a:ln>
                  <a:solidFill>
                    <a:schemeClr val="tx1"/>
                  </a:solidFill>
                </a:ln>
                <a:solidFill>
                  <a:schemeClr val="accent6">
                    <a:lumMod val="20000"/>
                    <a:lumOff val="80000"/>
                  </a:schemeClr>
                </a:solidFill>
                <a:effectLst>
                  <a:glow rad="101600">
                    <a:schemeClr val="tx1">
                      <a:alpha val="60000"/>
                    </a:schemeClr>
                  </a:glow>
                </a:effectLst>
                <a:latin typeface="Arial" panose="020B0604020202020204" pitchFamily="34" charset="0"/>
                <a:cs typeface="Arial" panose="020B0604020202020204" pitchFamily="34" charset="0"/>
              </a:rPr>
              <a:t>atuam na </a:t>
            </a:r>
            <a:r>
              <a:rPr lang="pt-BR" sz="3600" b="1" dirty="0" err="1" smtClean="0">
                <a:ln>
                  <a:solidFill>
                    <a:schemeClr val="tx1"/>
                  </a:solidFill>
                </a:ln>
                <a:solidFill>
                  <a:schemeClr val="accent6">
                    <a:lumMod val="20000"/>
                    <a:lumOff val="80000"/>
                  </a:schemeClr>
                </a:solidFill>
                <a:effectLst>
                  <a:glow rad="101600">
                    <a:schemeClr val="tx1">
                      <a:alpha val="60000"/>
                    </a:schemeClr>
                  </a:glow>
                </a:effectLst>
                <a:latin typeface="Arial" panose="020B0604020202020204" pitchFamily="34" charset="0"/>
                <a:cs typeface="Arial" panose="020B0604020202020204" pitchFamily="34" charset="0"/>
              </a:rPr>
              <a:t>complexação</a:t>
            </a:r>
            <a:r>
              <a:rPr lang="pt-BR" sz="3600" b="1" dirty="0" smtClean="0">
                <a:ln>
                  <a:solidFill>
                    <a:schemeClr val="tx1"/>
                  </a:solidFill>
                </a:ln>
                <a:solidFill>
                  <a:schemeClr val="accent6">
                    <a:lumMod val="20000"/>
                    <a:lumOff val="80000"/>
                  </a:schemeClr>
                </a:solidFill>
                <a:effectLst>
                  <a:glow rad="101600">
                    <a:schemeClr val="tx1">
                      <a:alpha val="60000"/>
                    </a:schemeClr>
                  </a:glow>
                </a:effectLst>
                <a:latin typeface="Arial" panose="020B0604020202020204" pitchFamily="34" charset="0"/>
                <a:cs typeface="Arial" panose="020B0604020202020204" pitchFamily="34" charset="0"/>
              </a:rPr>
              <a:t> da rede de sinalização dentro da célula</a:t>
            </a:r>
            <a:endParaRPr lang="pt-BR" sz="3600" b="1" dirty="0">
              <a:ln>
                <a:solidFill>
                  <a:schemeClr val="tx1"/>
                </a:solidFill>
              </a:ln>
              <a:solidFill>
                <a:schemeClr val="accent6">
                  <a:lumMod val="20000"/>
                  <a:lumOff val="80000"/>
                </a:schemeClr>
              </a:solidFill>
              <a:effectLst>
                <a:glow rad="101600">
                  <a:schemeClr val="tx1">
                    <a:alpha val="60000"/>
                  </a:schemeClr>
                </a:glow>
              </a:effectLst>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1214689"/>
            <a:ext cx="6470896" cy="51666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3"/>
          <p:cNvSpPr txBox="1">
            <a:spLocks noChangeArrowheads="1"/>
          </p:cNvSpPr>
          <p:nvPr/>
        </p:nvSpPr>
        <p:spPr bwMode="auto">
          <a:xfrm>
            <a:off x="107504" y="6381328"/>
            <a:ext cx="3672408" cy="413320"/>
          </a:xfrm>
          <a:prstGeom prst="rect">
            <a:avLst/>
          </a:prstGeom>
          <a:ln/>
          <a:extLst/>
        </p:spPr>
        <p:style>
          <a:lnRef idx="2">
            <a:schemeClr val="accent1"/>
          </a:lnRef>
          <a:fillRef idx="1">
            <a:schemeClr val="lt1"/>
          </a:fillRef>
          <a:effectRef idx="0">
            <a:schemeClr val="accent1"/>
          </a:effectRef>
          <a:fontRef idx="minor">
            <a:schemeClr val="dk1"/>
          </a:fontRef>
        </p:style>
        <p:txBody>
          <a:bodyPr lIns="72000" tIns="36000" rIns="72000" bIns="36000" anchor="ctr" anchorCtr="0"/>
          <a:lstStyle>
            <a:defPPr>
              <a:defRPr lang="en-GB"/>
            </a:defPPr>
            <a:lvl1pPr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1pPr>
            <a:lvl2pPr marL="4318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2pPr>
            <a:lvl3pPr marL="6477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3pPr>
            <a:lvl4pPr marL="8636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4pPr>
            <a:lvl5pPr marL="1079500" indent="-215900" algn="l" defTabSz="457200" rtl="0" fontAlgn="base" hangingPunct="0">
              <a:lnSpc>
                <a:spcPct val="93000"/>
              </a:lnSpc>
              <a:spcBef>
                <a:spcPct val="0"/>
              </a:spcBef>
              <a:spcAft>
                <a:spcPct val="0"/>
              </a:spcAft>
              <a:buClr>
                <a:srgbClr val="000000"/>
              </a:buClr>
              <a:buSzPct val="45000"/>
              <a:buFont typeface="Wingdings" charset="2"/>
              <a:defRPr sz="2400" kern="1200">
                <a:solidFill>
                  <a:schemeClr val="tx1"/>
                </a:solidFill>
                <a:latin typeface="Times New Roman" pitchFamily="16" charset="0"/>
                <a:ea typeface="+mn-ea"/>
                <a:cs typeface="+mn-cs"/>
              </a:defRPr>
            </a:lvl5pPr>
            <a:lvl6pPr marL="2286000" algn="l" defTabSz="914400" rtl="0" eaLnBrk="1" latinLnBrk="0" hangingPunct="1">
              <a:defRPr sz="2400" kern="1200">
                <a:solidFill>
                  <a:schemeClr val="tx1"/>
                </a:solidFill>
                <a:latin typeface="Times New Roman" pitchFamily="16" charset="0"/>
                <a:ea typeface="+mn-ea"/>
                <a:cs typeface="+mn-cs"/>
              </a:defRPr>
            </a:lvl6pPr>
            <a:lvl7pPr marL="2743200" algn="l" defTabSz="914400" rtl="0" eaLnBrk="1" latinLnBrk="0" hangingPunct="1">
              <a:defRPr sz="2400" kern="1200">
                <a:solidFill>
                  <a:schemeClr val="tx1"/>
                </a:solidFill>
                <a:latin typeface="Times New Roman" pitchFamily="16" charset="0"/>
                <a:ea typeface="+mn-ea"/>
                <a:cs typeface="+mn-cs"/>
              </a:defRPr>
            </a:lvl7pPr>
            <a:lvl8pPr marL="3200400" algn="l" defTabSz="914400" rtl="0" eaLnBrk="1" latinLnBrk="0" hangingPunct="1">
              <a:defRPr sz="2400" kern="1200">
                <a:solidFill>
                  <a:schemeClr val="tx1"/>
                </a:solidFill>
                <a:latin typeface="Times New Roman" pitchFamily="16" charset="0"/>
                <a:ea typeface="+mn-ea"/>
                <a:cs typeface="+mn-cs"/>
              </a:defRPr>
            </a:lvl8pPr>
            <a:lvl9pPr marL="3657600" algn="l" defTabSz="914400" rtl="0" eaLnBrk="1" latinLnBrk="0" hangingPunct="1">
              <a:defRPr sz="2400" kern="1200">
                <a:solidFill>
                  <a:schemeClr val="tx1"/>
                </a:solidFill>
                <a:latin typeface="Times New Roman" pitchFamily="16" charset="0"/>
                <a:ea typeface="+mn-ea"/>
                <a:cs typeface="+mn-cs"/>
              </a:defRPr>
            </a:lvl9pPr>
          </a:lstStyle>
          <a:p>
            <a:r>
              <a:rPr lang="en-GB" altLang="pt-BR" sz="1200" b="1" dirty="0">
                <a:solidFill>
                  <a:srgbClr val="0000FF"/>
                </a:solidFill>
                <a:latin typeface="Arial" charset="0"/>
              </a:rPr>
              <a:t>Calderon-Villalobos L I et al. </a:t>
            </a:r>
            <a:endParaRPr lang="en-GB" altLang="pt-BR" sz="1200" b="1" dirty="0" smtClean="0">
              <a:solidFill>
                <a:srgbClr val="0000FF"/>
              </a:solidFill>
              <a:latin typeface="Arial" charset="0"/>
            </a:endParaRPr>
          </a:p>
          <a:p>
            <a:r>
              <a:rPr lang="en-GB" altLang="pt-BR" sz="1200" b="1" dirty="0" smtClean="0">
                <a:solidFill>
                  <a:srgbClr val="0000FF"/>
                </a:solidFill>
                <a:latin typeface="Arial" charset="0"/>
              </a:rPr>
              <a:t>Cold </a:t>
            </a:r>
            <a:r>
              <a:rPr lang="en-GB" altLang="pt-BR" sz="1200" b="1" dirty="0">
                <a:solidFill>
                  <a:srgbClr val="0000FF"/>
                </a:solidFill>
                <a:latin typeface="Arial" charset="0"/>
              </a:rPr>
              <a:t>Spring </a:t>
            </a:r>
            <a:r>
              <a:rPr lang="en-GB" altLang="pt-BR" sz="1200" b="1" dirty="0" err="1">
                <a:solidFill>
                  <a:srgbClr val="0000FF"/>
                </a:solidFill>
                <a:latin typeface="Arial" charset="0"/>
              </a:rPr>
              <a:t>Harb</a:t>
            </a:r>
            <a:r>
              <a:rPr lang="en-GB" altLang="pt-BR" sz="1200" b="1" dirty="0">
                <a:solidFill>
                  <a:srgbClr val="0000FF"/>
                </a:solidFill>
                <a:latin typeface="Arial" charset="0"/>
              </a:rPr>
              <a:t> </a:t>
            </a:r>
            <a:r>
              <a:rPr lang="en-GB" altLang="pt-BR" sz="1200" b="1" dirty="0" err="1">
                <a:solidFill>
                  <a:srgbClr val="0000FF"/>
                </a:solidFill>
                <a:latin typeface="Arial" charset="0"/>
              </a:rPr>
              <a:t>Perspect</a:t>
            </a:r>
            <a:r>
              <a:rPr lang="en-GB" altLang="pt-BR" sz="1200" b="1" dirty="0">
                <a:solidFill>
                  <a:srgbClr val="0000FF"/>
                </a:solidFill>
                <a:latin typeface="Arial" charset="0"/>
              </a:rPr>
              <a:t> </a:t>
            </a:r>
            <a:r>
              <a:rPr lang="en-GB" altLang="pt-BR" sz="1200" b="1" dirty="0" err="1">
                <a:solidFill>
                  <a:srgbClr val="0000FF"/>
                </a:solidFill>
                <a:latin typeface="Arial" charset="0"/>
              </a:rPr>
              <a:t>Biol</a:t>
            </a:r>
            <a:r>
              <a:rPr lang="en-GB" altLang="pt-BR" sz="1200" b="1" dirty="0">
                <a:solidFill>
                  <a:srgbClr val="0000FF"/>
                </a:solidFill>
                <a:latin typeface="Arial" charset="0"/>
              </a:rPr>
              <a:t> 2010;2:a005546</a:t>
            </a:r>
          </a:p>
        </p:txBody>
      </p:sp>
      <p:pic>
        <p:nvPicPr>
          <p:cNvPr id="6" name="Ubictinaçã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0" y="1628800"/>
            <a:ext cx="3203848" cy="2385946"/>
          </a:xfrm>
          <a:prstGeom prst="rect">
            <a:avLst/>
          </a:prstGeom>
          <a:ln>
            <a:noFill/>
          </a:ln>
          <a:effectLst>
            <a:softEdge rad="112500"/>
          </a:effectLst>
        </p:spPr>
      </p:pic>
      <p:pic>
        <p:nvPicPr>
          <p:cNvPr id="8" name="Picture 6" descr="http://upload.wikimedia.org/wikipedia/commons/5/5d/2,4-D.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1196" y="1119805"/>
            <a:ext cx="1356988" cy="653011"/>
          </a:xfrm>
          <a:prstGeom prst="rect">
            <a:avLst/>
          </a:prstGeom>
          <a:noFill/>
          <a:ln>
            <a:noFill/>
          </a:ln>
          <a:effectLst>
            <a:glow rad="88900">
              <a:schemeClr val="bg1"/>
            </a:glow>
          </a:effectLst>
          <a:extLst/>
        </p:spPr>
      </p:pic>
    </p:spTree>
    <p:extLst>
      <p:ext uri="{BB962C8B-B14F-4D97-AF65-F5344CB8AC3E}">
        <p14:creationId xmlns:p14="http://schemas.microsoft.com/office/powerpoint/2010/main" val="18118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49391" y="266084"/>
            <a:ext cx="8099073" cy="720080"/>
          </a:xfrm>
          <a:ln w="28575">
            <a:solidFill>
              <a:schemeClr val="bg1"/>
            </a:solidFill>
          </a:ln>
          <a:effectLst>
            <a:glow rad="101600">
              <a:schemeClr val="tx1">
                <a:alpha val="60000"/>
              </a:schemeClr>
            </a:glow>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a:noAutofit/>
          </a:bodyPr>
          <a:lstStyle/>
          <a:p>
            <a:r>
              <a:rPr lang="pt-BR" sz="2800" b="1" dirty="0" smtClean="0">
                <a:ln w="12700">
                  <a:solidFill>
                    <a:schemeClr val="tx1"/>
                  </a:solidFill>
                </a:ln>
                <a:effectLst>
                  <a:glow rad="101600">
                    <a:schemeClr val="tx1">
                      <a:alpha val="60000"/>
                    </a:schemeClr>
                  </a:glow>
                  <a:innerShdw blurRad="114300">
                    <a:prstClr val="black"/>
                  </a:innerShdw>
                </a:effectLst>
                <a:latin typeface="Arial" panose="020B0604020202020204" pitchFamily="34" charset="0"/>
                <a:cs typeface="Arial" panose="020B0604020202020204" pitchFamily="34" charset="0"/>
              </a:rPr>
              <a:t>Mecanismo da síntese de etileno e respostas</a:t>
            </a:r>
            <a:endParaRPr lang="pt-BR" sz="2800" b="1" dirty="0">
              <a:ln w="12700">
                <a:solidFill>
                  <a:schemeClr val="tx1"/>
                </a:solidFill>
              </a:ln>
              <a:effectLst>
                <a:glow rad="101600">
                  <a:schemeClr val="tx1">
                    <a:alpha val="60000"/>
                  </a:schemeClr>
                </a:glow>
                <a:innerShdw blurRad="114300">
                  <a:prstClr val="black"/>
                </a:innerShdw>
              </a:effectLst>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600" y="1315676"/>
            <a:ext cx="7776864" cy="5281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o 3"/>
          <p:cNvGrpSpPr/>
          <p:nvPr/>
        </p:nvGrpSpPr>
        <p:grpSpPr>
          <a:xfrm>
            <a:off x="996712" y="2992986"/>
            <a:ext cx="3066907" cy="3441482"/>
            <a:chOff x="996712" y="2992986"/>
            <a:chExt cx="3066907" cy="3441482"/>
          </a:xfrm>
        </p:grpSpPr>
        <p:pic>
          <p:nvPicPr>
            <p:cNvPr id="8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200" t="67492" r="29487" b="5391"/>
            <a:stretch/>
          </p:blipFill>
          <p:spPr bwMode="auto">
            <a:xfrm>
              <a:off x="996712" y="5398308"/>
              <a:ext cx="1450623" cy="1036160"/>
            </a:xfrm>
            <a:prstGeom prst="rect">
              <a:avLst/>
            </a:prstGeom>
            <a:ln w="190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85" name="Forma livre 84"/>
            <p:cNvSpPr/>
            <p:nvPr/>
          </p:nvSpPr>
          <p:spPr>
            <a:xfrm>
              <a:off x="2397051" y="2992986"/>
              <a:ext cx="1666568" cy="2861187"/>
            </a:xfrm>
            <a:custGeom>
              <a:avLst/>
              <a:gdLst>
                <a:gd name="connsiteX0" fmla="*/ 0 w 1666568"/>
                <a:gd name="connsiteY0" fmla="*/ 2861187 h 2861187"/>
                <a:gd name="connsiteX1" fmla="*/ 973394 w 1666568"/>
                <a:gd name="connsiteY1" fmla="*/ 1194619 h 2861187"/>
                <a:gd name="connsiteX2" fmla="*/ 1194620 w 1666568"/>
                <a:gd name="connsiteY2" fmla="*/ 294967 h 2861187"/>
                <a:gd name="connsiteX3" fmla="*/ 1666568 w 1666568"/>
                <a:gd name="connsiteY3" fmla="*/ 0 h 2861187"/>
              </a:gdLst>
              <a:ahLst/>
              <a:cxnLst>
                <a:cxn ang="0">
                  <a:pos x="connsiteX0" y="connsiteY0"/>
                </a:cxn>
                <a:cxn ang="0">
                  <a:pos x="connsiteX1" y="connsiteY1"/>
                </a:cxn>
                <a:cxn ang="0">
                  <a:pos x="connsiteX2" y="connsiteY2"/>
                </a:cxn>
                <a:cxn ang="0">
                  <a:pos x="connsiteX3" y="connsiteY3"/>
                </a:cxn>
              </a:cxnLst>
              <a:rect l="l" t="t" r="r" b="b"/>
              <a:pathLst>
                <a:path w="1666568" h="2861187">
                  <a:moveTo>
                    <a:pt x="0" y="2861187"/>
                  </a:moveTo>
                  <a:cubicBezTo>
                    <a:pt x="387145" y="2241754"/>
                    <a:pt x="774291" y="1622322"/>
                    <a:pt x="973394" y="1194619"/>
                  </a:cubicBezTo>
                  <a:cubicBezTo>
                    <a:pt x="1172497" y="766916"/>
                    <a:pt x="1079091" y="494070"/>
                    <a:pt x="1194620" y="294967"/>
                  </a:cubicBezTo>
                  <a:cubicBezTo>
                    <a:pt x="1310149" y="95864"/>
                    <a:pt x="1590368" y="44245"/>
                    <a:pt x="1666568" y="0"/>
                  </a:cubicBezTo>
                </a:path>
              </a:pathLst>
            </a:custGeom>
            <a:noFill/>
            <a:ln w="6350">
              <a:solidFill>
                <a:schemeClr val="tx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86" name="Forma livre 85"/>
          <p:cNvSpPr/>
          <p:nvPr/>
        </p:nvSpPr>
        <p:spPr>
          <a:xfrm>
            <a:off x="376522" y="4509120"/>
            <a:ext cx="7435838" cy="2074568"/>
          </a:xfrm>
          <a:custGeom>
            <a:avLst/>
            <a:gdLst>
              <a:gd name="connsiteX0" fmla="*/ 0 w 7388942"/>
              <a:gd name="connsiteY0" fmla="*/ 301672 h 1835504"/>
              <a:gd name="connsiteX1" fmla="*/ 1489587 w 7388942"/>
              <a:gd name="connsiteY1" fmla="*/ 21452 h 1835504"/>
              <a:gd name="connsiteX2" fmla="*/ 3362633 w 7388942"/>
              <a:gd name="connsiteY2" fmla="*/ 65697 h 1835504"/>
              <a:gd name="connsiteX3" fmla="*/ 5265175 w 7388942"/>
              <a:gd name="connsiteY3" fmla="*/ 434407 h 1835504"/>
              <a:gd name="connsiteX4" fmla="*/ 6592529 w 7388942"/>
              <a:gd name="connsiteY4" fmla="*/ 1009594 h 1835504"/>
              <a:gd name="connsiteX5" fmla="*/ 7388942 w 7388942"/>
              <a:gd name="connsiteY5" fmla="*/ 1835504 h 183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8942" h="1835504">
                <a:moveTo>
                  <a:pt x="0" y="301672"/>
                </a:moveTo>
                <a:cubicBezTo>
                  <a:pt x="464574" y="181226"/>
                  <a:pt x="929148" y="60781"/>
                  <a:pt x="1489587" y="21452"/>
                </a:cubicBezTo>
                <a:cubicBezTo>
                  <a:pt x="2050026" y="-17877"/>
                  <a:pt x="2733368" y="-3129"/>
                  <a:pt x="3362633" y="65697"/>
                </a:cubicBezTo>
                <a:cubicBezTo>
                  <a:pt x="3991898" y="134523"/>
                  <a:pt x="4726859" y="277091"/>
                  <a:pt x="5265175" y="434407"/>
                </a:cubicBezTo>
                <a:cubicBezTo>
                  <a:pt x="5803491" y="591723"/>
                  <a:pt x="6238568" y="776078"/>
                  <a:pt x="6592529" y="1009594"/>
                </a:cubicBezTo>
                <a:cubicBezTo>
                  <a:pt x="6946490" y="1243110"/>
                  <a:pt x="7148052" y="1685562"/>
                  <a:pt x="7388942" y="1835504"/>
                </a:cubicBezTo>
              </a:path>
            </a:pathLst>
          </a:cu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3499598" y="3480764"/>
            <a:ext cx="1441420" cy="369332"/>
          </a:xfrm>
          <a:prstGeom prst="rect">
            <a:avLst/>
          </a:prstGeom>
          <a:noFill/>
        </p:spPr>
        <p:txBody>
          <a:bodyPr wrap="none" rtlCol="0">
            <a:spAutoFit/>
          </a:bodyPr>
          <a:lstStyle/>
          <a:p>
            <a:r>
              <a:rPr lang="pt-BR" b="1" dirty="0" smtClean="0">
                <a:latin typeface="Arial" panose="020B0604020202020204" pitchFamily="34" charset="0"/>
                <a:cs typeface="Arial" panose="020B0604020202020204" pitchFamily="34" charset="0"/>
              </a:rPr>
              <a:t>ACS mRNA</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882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73255" y="555614"/>
            <a:ext cx="6984776" cy="679211"/>
          </a:xfrm>
          <a:ln w="28575">
            <a:solidFill>
              <a:schemeClr val="bg1"/>
            </a:solidFill>
          </a:ln>
          <a:effectLst>
            <a:glow rad="101600">
              <a:schemeClr val="tx1">
                <a:alpha val="60000"/>
              </a:schemeClr>
            </a:glow>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a:noAutofit/>
          </a:bodyPr>
          <a:lstStyle/>
          <a:p>
            <a:pPr algn="l"/>
            <a:r>
              <a:rPr lang="en-US" sz="2400" b="1" dirty="0" smtClean="0">
                <a:ln>
                  <a:solidFill>
                    <a:schemeClr val="tx1"/>
                  </a:solidFill>
                </a:ln>
                <a:effectLst>
                  <a:glow rad="101600">
                    <a:schemeClr val="tx1">
                      <a:alpha val="60000"/>
                    </a:schemeClr>
                  </a:glow>
                  <a:innerShdw blurRad="114300">
                    <a:prstClr val="black"/>
                  </a:innerShdw>
                </a:effectLst>
                <a:latin typeface="Arial" panose="020B0604020202020204" pitchFamily="34" charset="0"/>
                <a:cs typeface="Arial" panose="020B0604020202020204" pitchFamily="34" charset="0"/>
              </a:rPr>
              <a:t>Produção de ABA e </a:t>
            </a:r>
            <a:r>
              <a:rPr lang="en-US" sz="2400" b="1" dirty="0" err="1" smtClean="0">
                <a:ln>
                  <a:solidFill>
                    <a:schemeClr val="tx1"/>
                  </a:solidFill>
                </a:ln>
                <a:effectLst>
                  <a:glow rad="101600">
                    <a:schemeClr val="tx1">
                      <a:alpha val="60000"/>
                    </a:schemeClr>
                  </a:glow>
                  <a:innerShdw blurRad="114300">
                    <a:prstClr val="black"/>
                  </a:innerShdw>
                </a:effectLst>
                <a:latin typeface="Arial" panose="020B0604020202020204" pitchFamily="34" charset="0"/>
                <a:cs typeface="Arial" panose="020B0604020202020204" pitchFamily="34" charset="0"/>
              </a:rPr>
              <a:t>descompartamentalização</a:t>
            </a:r>
            <a:endParaRPr lang="pt-BR" sz="2400" b="1" dirty="0">
              <a:ln>
                <a:solidFill>
                  <a:schemeClr val="tx1"/>
                </a:solidFill>
              </a:ln>
              <a:effectLst>
                <a:glow rad="101600">
                  <a:schemeClr val="tx1">
                    <a:alpha val="60000"/>
                  </a:schemeClr>
                </a:glow>
                <a:innerShdw blurRad="114300">
                  <a:prstClr val="black"/>
                </a:innerShdw>
              </a:effectLst>
              <a:latin typeface="Arial" panose="020B0604020202020204" pitchFamily="34" charset="0"/>
              <a:cs typeface="Arial" panose="020B0604020202020204" pitchFamily="34" charset="0"/>
            </a:endParaRPr>
          </a:p>
        </p:txBody>
      </p:sp>
      <p:grpSp>
        <p:nvGrpSpPr>
          <p:cNvPr id="4104" name="Grupo 4103"/>
          <p:cNvGrpSpPr/>
          <p:nvPr/>
        </p:nvGrpSpPr>
        <p:grpSpPr>
          <a:xfrm>
            <a:off x="35496" y="1875049"/>
            <a:ext cx="8017099" cy="4722303"/>
            <a:chOff x="35496" y="1532325"/>
            <a:chExt cx="8381176" cy="5312011"/>
          </a:xfrm>
        </p:grpSpPr>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7" y="1532325"/>
              <a:ext cx="8381175" cy="4128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 name="Forma livre 618"/>
            <p:cNvSpPr/>
            <p:nvPr/>
          </p:nvSpPr>
          <p:spPr>
            <a:xfrm>
              <a:off x="35496" y="5229200"/>
              <a:ext cx="6264696" cy="1615136"/>
            </a:xfrm>
            <a:custGeom>
              <a:avLst/>
              <a:gdLst>
                <a:gd name="connsiteX0" fmla="*/ 0 w 7388942"/>
                <a:gd name="connsiteY0" fmla="*/ 301672 h 1835504"/>
                <a:gd name="connsiteX1" fmla="*/ 1489587 w 7388942"/>
                <a:gd name="connsiteY1" fmla="*/ 21452 h 1835504"/>
                <a:gd name="connsiteX2" fmla="*/ 3362633 w 7388942"/>
                <a:gd name="connsiteY2" fmla="*/ 65697 h 1835504"/>
                <a:gd name="connsiteX3" fmla="*/ 5265175 w 7388942"/>
                <a:gd name="connsiteY3" fmla="*/ 434407 h 1835504"/>
                <a:gd name="connsiteX4" fmla="*/ 6592529 w 7388942"/>
                <a:gd name="connsiteY4" fmla="*/ 1009594 h 1835504"/>
                <a:gd name="connsiteX5" fmla="*/ 7388942 w 7388942"/>
                <a:gd name="connsiteY5" fmla="*/ 1835504 h 183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8942" h="1835504">
                  <a:moveTo>
                    <a:pt x="0" y="301672"/>
                  </a:moveTo>
                  <a:cubicBezTo>
                    <a:pt x="464574" y="181226"/>
                    <a:pt x="929148" y="60781"/>
                    <a:pt x="1489587" y="21452"/>
                  </a:cubicBezTo>
                  <a:cubicBezTo>
                    <a:pt x="2050026" y="-17877"/>
                    <a:pt x="2733368" y="-3129"/>
                    <a:pt x="3362633" y="65697"/>
                  </a:cubicBezTo>
                  <a:cubicBezTo>
                    <a:pt x="3991898" y="134523"/>
                    <a:pt x="4726859" y="277091"/>
                    <a:pt x="5265175" y="434407"/>
                  </a:cubicBezTo>
                  <a:cubicBezTo>
                    <a:pt x="5803491" y="591723"/>
                    <a:pt x="6238568" y="776078"/>
                    <a:pt x="6592529" y="1009594"/>
                  </a:cubicBezTo>
                  <a:cubicBezTo>
                    <a:pt x="6946490" y="1243110"/>
                    <a:pt x="7148052" y="1685562"/>
                    <a:pt x="7388942" y="1835504"/>
                  </a:cubicBezTo>
                </a:path>
              </a:pathLst>
            </a:custGeom>
            <a:noFill/>
            <a:ln>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2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200" t="67492" r="29487" b="5391"/>
            <a:stretch/>
          </p:blipFill>
          <p:spPr bwMode="auto">
            <a:xfrm>
              <a:off x="179511" y="5514418"/>
              <a:ext cx="1656185" cy="11829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3" name="Forma livre 4102"/>
            <p:cNvSpPr/>
            <p:nvPr/>
          </p:nvSpPr>
          <p:spPr>
            <a:xfrm>
              <a:off x="1009934" y="4544704"/>
              <a:ext cx="1236946" cy="1542197"/>
            </a:xfrm>
            <a:custGeom>
              <a:avLst/>
              <a:gdLst>
                <a:gd name="connsiteX0" fmla="*/ 900753 w 1236946"/>
                <a:gd name="connsiteY0" fmla="*/ 1542197 h 1542197"/>
                <a:gd name="connsiteX1" fmla="*/ 1187356 w 1236946"/>
                <a:gd name="connsiteY1" fmla="*/ 1228299 h 1542197"/>
                <a:gd name="connsiteX2" fmla="*/ 0 w 1236946"/>
                <a:gd name="connsiteY2" fmla="*/ 0 h 1542197"/>
              </a:gdLst>
              <a:ahLst/>
              <a:cxnLst>
                <a:cxn ang="0">
                  <a:pos x="connsiteX0" y="connsiteY0"/>
                </a:cxn>
                <a:cxn ang="0">
                  <a:pos x="connsiteX1" y="connsiteY1"/>
                </a:cxn>
                <a:cxn ang="0">
                  <a:pos x="connsiteX2" y="connsiteY2"/>
                </a:cxn>
              </a:cxnLst>
              <a:rect l="l" t="t" r="r" b="b"/>
              <a:pathLst>
                <a:path w="1236946" h="1542197">
                  <a:moveTo>
                    <a:pt x="900753" y="1542197"/>
                  </a:moveTo>
                  <a:cubicBezTo>
                    <a:pt x="1119117" y="1513764"/>
                    <a:pt x="1337482" y="1485332"/>
                    <a:pt x="1187356" y="1228299"/>
                  </a:cubicBezTo>
                  <a:cubicBezTo>
                    <a:pt x="1037231" y="971266"/>
                    <a:pt x="518615" y="485633"/>
                    <a:pt x="0" y="0"/>
                  </a:cubicBezTo>
                </a:path>
              </a:pathLst>
            </a:custGeom>
            <a:noFill/>
            <a:ln w="12700">
              <a:solidFill>
                <a:schemeClr val="tx1"/>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410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3042" y="1576810"/>
            <a:ext cx="1091406" cy="120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107" name="Conector de seta reta 4106"/>
          <p:cNvCxnSpPr/>
          <p:nvPr/>
        </p:nvCxnSpPr>
        <p:spPr>
          <a:xfrm flipH="1">
            <a:off x="7164288" y="2227264"/>
            <a:ext cx="300137" cy="0"/>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410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2809" y="342043"/>
            <a:ext cx="1156452" cy="129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38" name="Conector de seta reta 637"/>
          <p:cNvCxnSpPr/>
          <p:nvPr/>
        </p:nvCxnSpPr>
        <p:spPr>
          <a:xfrm flipH="1">
            <a:off x="8244409" y="1564617"/>
            <a:ext cx="220335" cy="310432"/>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112" name="CaixaDeTexto 4111"/>
          <p:cNvSpPr txBox="1"/>
          <p:nvPr/>
        </p:nvSpPr>
        <p:spPr>
          <a:xfrm>
            <a:off x="4860032" y="45577"/>
            <a:ext cx="4244768" cy="307777"/>
          </a:xfrm>
          <a:prstGeom prst="rect">
            <a:avLst/>
          </a:prstGeom>
          <a:noFill/>
        </p:spPr>
        <p:txBody>
          <a:bodyPr wrap="square" rtlCol="0">
            <a:spAutoFit/>
          </a:bodyPr>
          <a:lstStyle/>
          <a:p>
            <a:r>
              <a:rPr lang="pt-BR" sz="1400" b="1" dirty="0" smtClean="0">
                <a:ln>
                  <a:solidFill>
                    <a:schemeClr val="tx1"/>
                  </a:solidFill>
                </a:ln>
                <a:solidFill>
                  <a:srgbClr val="FF0000"/>
                </a:solidFill>
                <a:latin typeface="Arial" panose="020B0604020202020204" pitchFamily="34" charset="0"/>
                <a:cs typeface="Arial" panose="020B0604020202020204" pitchFamily="34" charset="0"/>
              </a:rPr>
              <a:t>Reação de estresse na membrana plasmática</a:t>
            </a:r>
            <a:endParaRPr lang="pt-BR" sz="1400" b="1" dirty="0">
              <a:ln>
                <a:solidFill>
                  <a:schemeClr val="tx1"/>
                </a:solidFill>
              </a:ln>
              <a:solidFill>
                <a:srgbClr val="FF0000"/>
              </a:solidFill>
              <a:latin typeface="Arial" panose="020B0604020202020204" pitchFamily="34" charset="0"/>
              <a:cs typeface="Arial" panose="020B0604020202020204" pitchFamily="34" charset="0"/>
            </a:endParaRPr>
          </a:p>
        </p:txBody>
      </p:sp>
      <p:sp>
        <p:nvSpPr>
          <p:cNvPr id="4113" name="Retângulo 4112"/>
          <p:cNvSpPr/>
          <p:nvPr/>
        </p:nvSpPr>
        <p:spPr>
          <a:xfrm>
            <a:off x="6002899" y="2704466"/>
            <a:ext cx="3164649" cy="523220"/>
          </a:xfrm>
          <a:prstGeom prst="rect">
            <a:avLst/>
          </a:prstGeom>
        </p:spPr>
        <p:txBody>
          <a:bodyPr wrap="square">
            <a:spAutoFit/>
          </a:bodyPr>
          <a:lstStyle/>
          <a:p>
            <a:pPr algn="ctr"/>
            <a:r>
              <a:rPr lang="pt-BR" sz="1400" b="1" dirty="0" smtClean="0">
                <a:latin typeface="Arial" panose="020B0604020202020204" pitchFamily="34" charset="0"/>
                <a:cs typeface="Arial" panose="020B0604020202020204" pitchFamily="34" charset="0"/>
              </a:rPr>
              <a:t>Baixo pH resulta na </a:t>
            </a:r>
            <a:r>
              <a:rPr lang="pt-BR" sz="1400" b="1" dirty="0" err="1" smtClean="0">
                <a:latin typeface="Arial" panose="020B0604020202020204" pitchFamily="34" charset="0"/>
                <a:cs typeface="Arial" panose="020B0604020202020204" pitchFamily="34" charset="0"/>
              </a:rPr>
              <a:t>descompartamentalização</a:t>
            </a:r>
            <a:r>
              <a:rPr lang="pt-BR" sz="1400" b="1" dirty="0" smtClean="0">
                <a:latin typeface="Arial" panose="020B0604020202020204" pitchFamily="34" charset="0"/>
                <a:cs typeface="Arial" panose="020B0604020202020204" pitchFamily="34" charset="0"/>
              </a:rPr>
              <a:t> do ABA</a:t>
            </a:r>
            <a:endParaRPr lang="pt-BR" sz="1400" b="1" dirty="0">
              <a:latin typeface="Arial" panose="020B0604020202020204" pitchFamily="34" charset="0"/>
              <a:cs typeface="Arial" panose="020B0604020202020204" pitchFamily="34" charset="0"/>
            </a:endParaRPr>
          </a:p>
        </p:txBody>
      </p:sp>
      <p:pic>
        <p:nvPicPr>
          <p:cNvPr id="14"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23" r="-1123"/>
          <a:stretch/>
        </p:blipFill>
        <p:spPr bwMode="auto">
          <a:xfrm>
            <a:off x="140819" y="1343209"/>
            <a:ext cx="2384480" cy="1000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16411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49896" y="3561228"/>
            <a:ext cx="4392488" cy="1667972"/>
          </a:xfrm>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rmAutofit fontScale="90000"/>
          </a:bodyPr>
          <a:lstStyle/>
          <a:p>
            <a:r>
              <a:rPr lang="pt-BR" sz="3600" b="1" dirty="0" smtClean="0">
                <a:ln>
                  <a:solidFill>
                    <a:schemeClr val="tx1"/>
                  </a:solidFill>
                </a:ln>
                <a:latin typeface="Arial" panose="020B0604020202020204" pitchFamily="34" charset="0"/>
                <a:cs typeface="Arial" panose="020B0604020202020204" pitchFamily="34" charset="0"/>
              </a:rPr>
              <a:t>Estresse permanente </a:t>
            </a:r>
            <a:br>
              <a:rPr lang="pt-BR" sz="3600" b="1" dirty="0" smtClean="0">
                <a:ln>
                  <a:solidFill>
                    <a:schemeClr val="tx1"/>
                  </a:solidFill>
                </a:ln>
                <a:latin typeface="Arial" panose="020B0604020202020204" pitchFamily="34" charset="0"/>
                <a:cs typeface="Arial" panose="020B0604020202020204" pitchFamily="34" charset="0"/>
              </a:rPr>
            </a:br>
            <a:r>
              <a:rPr lang="pt-BR" sz="2000" b="1" dirty="0" smtClean="0">
                <a:ln>
                  <a:solidFill>
                    <a:schemeClr val="tx1"/>
                  </a:solidFill>
                </a:ln>
                <a:latin typeface="Arial" panose="020B0604020202020204" pitchFamily="34" charset="0"/>
                <a:cs typeface="Arial" panose="020B0604020202020204" pitchFamily="34" charset="0"/>
              </a:rPr>
              <a:t>(24 a 72 horas depois do tratamento</a:t>
            </a:r>
            <a:br>
              <a:rPr lang="pt-BR" sz="2000" b="1" dirty="0" smtClean="0">
                <a:ln>
                  <a:solidFill>
                    <a:schemeClr val="tx1"/>
                  </a:solidFill>
                </a:ln>
                <a:latin typeface="Arial" panose="020B0604020202020204" pitchFamily="34" charset="0"/>
                <a:cs typeface="Arial" panose="020B0604020202020204" pitchFamily="34" charset="0"/>
              </a:rPr>
            </a:br>
            <a:r>
              <a:rPr lang="pt-BR" sz="2000" b="1" dirty="0" smtClean="0">
                <a:ln>
                  <a:solidFill>
                    <a:schemeClr val="tx1"/>
                  </a:solidFill>
                </a:ln>
                <a:latin typeface="Arial" panose="020B0604020202020204" pitchFamily="34" charset="0"/>
                <a:cs typeface="Arial" panose="020B0604020202020204" pitchFamily="34" charset="0"/>
              </a:rPr>
              <a:t/>
            </a:r>
            <a:br>
              <a:rPr lang="pt-BR" sz="2000" b="1" dirty="0" smtClean="0">
                <a:ln>
                  <a:solidFill>
                    <a:schemeClr val="tx1"/>
                  </a:solidFill>
                </a:ln>
                <a:latin typeface="Arial" panose="020B0604020202020204" pitchFamily="34" charset="0"/>
                <a:cs typeface="Arial" panose="020B0604020202020204" pitchFamily="34" charset="0"/>
              </a:rPr>
            </a:br>
            <a:r>
              <a:rPr lang="pt-BR" sz="2000" b="1" dirty="0" smtClean="0">
                <a:ln>
                  <a:solidFill>
                    <a:schemeClr val="tx1"/>
                  </a:solidFill>
                </a:ln>
                <a:latin typeface="Arial" panose="020B0604020202020204" pitchFamily="34" charset="0"/>
                <a:cs typeface="Arial" panose="020B0604020202020204" pitchFamily="34" charset="0"/>
              </a:rPr>
              <a:t>Declínio da atividade metabólica</a:t>
            </a:r>
            <a:endParaRPr lang="pt-BR" sz="2000" b="1" dirty="0">
              <a:ln>
                <a:solidFill>
                  <a:schemeClr val="tx1"/>
                </a:solidFill>
              </a:ln>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8862" t="-1018" b="-4629"/>
          <a:stretch/>
        </p:blipFill>
        <p:spPr bwMode="auto">
          <a:xfrm>
            <a:off x="5364088" y="1340768"/>
            <a:ext cx="3534072" cy="4102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7524328" y="4890646"/>
            <a:ext cx="1152128" cy="338554"/>
          </a:xfrm>
          <a:prstGeom prst="rect">
            <a:avLst/>
          </a:prstGeom>
          <a:noFill/>
        </p:spPr>
        <p:txBody>
          <a:bodyPr wrap="square" rtlCol="0">
            <a:spAutoFit/>
          </a:bodyPr>
          <a:lstStyle/>
          <a:p>
            <a:r>
              <a:rPr lang="en-US" sz="1600" dirty="0" smtClean="0">
                <a:solidFill>
                  <a:schemeClr val="bg1"/>
                </a:solidFill>
              </a:rPr>
              <a:t>72 hours</a:t>
            </a:r>
            <a:endParaRPr lang="pt-BR" sz="1600" dirty="0">
              <a:solidFill>
                <a:schemeClr val="bg1"/>
              </a:solidFill>
            </a:endParaRPr>
          </a:p>
        </p:txBody>
      </p:sp>
    </p:spTree>
    <p:extLst>
      <p:ext uri="{BB962C8B-B14F-4D97-AF65-F5344CB8AC3E}">
        <p14:creationId xmlns:p14="http://schemas.microsoft.com/office/powerpoint/2010/main" val="15978887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460810" y="97003"/>
            <a:ext cx="4366396" cy="692235"/>
          </a:xfrm>
          <a:ln>
            <a:solidFill>
              <a:schemeClr val="tx1"/>
            </a:solidFill>
          </a:ln>
        </p:spPr>
        <p:style>
          <a:lnRef idx="0">
            <a:schemeClr val="accent2"/>
          </a:lnRef>
          <a:fillRef idx="3">
            <a:schemeClr val="accent2"/>
          </a:fillRef>
          <a:effectRef idx="3">
            <a:schemeClr val="accent2"/>
          </a:effectRef>
          <a:fontRef idx="minor">
            <a:schemeClr val="lt1"/>
          </a:fontRef>
        </p:style>
        <p:txBody>
          <a:bodyPr>
            <a:normAutofit fontScale="90000"/>
          </a:bodyPr>
          <a:lstStyle/>
          <a:p>
            <a:r>
              <a:rPr lang="pt-BR" b="1" dirty="0" smtClean="0">
                <a:ln>
                  <a:solidFill>
                    <a:schemeClr val="tx1"/>
                  </a:solidFill>
                </a:ln>
              </a:rPr>
              <a:t>ABA: Regulação </a:t>
            </a:r>
            <a:endParaRPr lang="pt-BR" b="1" dirty="0">
              <a:ln>
                <a:solidFill>
                  <a:schemeClr val="tx1"/>
                </a:solidFill>
              </a:ln>
            </a:endParaRPr>
          </a:p>
        </p:txBody>
      </p:sp>
      <p:pic>
        <p:nvPicPr>
          <p:cNvPr id="951" name="Picture 3"/>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0795" r="30400"/>
          <a:stretch/>
        </p:blipFill>
        <p:spPr bwMode="auto">
          <a:xfrm>
            <a:off x="149788" y="764704"/>
            <a:ext cx="8886708" cy="262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3626145"/>
            <a:ext cx="1828030" cy="2020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2020" y="3789343"/>
            <a:ext cx="1496244" cy="2012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7" name="Picture 10" descr="http://www.ebi.ac.uk/pdbe/widgets/PDBimages/uj/3k/full0.pn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754" t="8002" r="10004" b="5908"/>
          <a:stretch/>
        </p:blipFill>
        <p:spPr bwMode="auto">
          <a:xfrm>
            <a:off x="3463712" y="4649760"/>
            <a:ext cx="1466133" cy="1151774"/>
          </a:xfrm>
          <a:prstGeom prst="rect">
            <a:avLst/>
          </a:prstGeom>
          <a:noFill/>
          <a:extLst>
            <a:ext uri="{909E8E84-426E-40DD-AFC4-6F175D3DCCD1}">
              <a14:hiddenFill xmlns:a14="http://schemas.microsoft.com/office/drawing/2010/main">
                <a:solidFill>
                  <a:srgbClr val="FFFFFF"/>
                </a:solidFill>
              </a14:hiddenFill>
            </a:ext>
          </a:extLst>
        </p:spPr>
      </p:pic>
      <p:pic>
        <p:nvPicPr>
          <p:cNvPr id="95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40160" y="3732029"/>
            <a:ext cx="935447" cy="136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2111352" y="4581128"/>
            <a:ext cx="444424" cy="446276"/>
          </a:xfrm>
          <a:prstGeom prst="rect">
            <a:avLst/>
          </a:prstGeom>
          <a:noFill/>
        </p:spPr>
        <p:txBody>
          <a:bodyPr wrap="square" rtlCol="0">
            <a:spAutoFit/>
          </a:bodyPr>
          <a:lstStyle/>
          <a:p>
            <a:r>
              <a:rPr lang="en-US" sz="2300" dirty="0" smtClean="0"/>
              <a:t>=</a:t>
            </a:r>
            <a:endParaRPr lang="pt-BR" sz="2300" dirty="0"/>
          </a:p>
        </p:txBody>
      </p:sp>
      <p:sp>
        <p:nvSpPr>
          <p:cNvPr id="960" name="CaixaDeTexto 959"/>
          <p:cNvSpPr txBox="1"/>
          <p:nvPr/>
        </p:nvSpPr>
        <p:spPr>
          <a:xfrm>
            <a:off x="3353395" y="4651290"/>
            <a:ext cx="444424" cy="446276"/>
          </a:xfrm>
          <a:prstGeom prst="rect">
            <a:avLst/>
          </a:prstGeom>
          <a:noFill/>
        </p:spPr>
        <p:txBody>
          <a:bodyPr wrap="square" rtlCol="0">
            <a:spAutoFit/>
          </a:bodyPr>
          <a:lstStyle/>
          <a:p>
            <a:r>
              <a:rPr lang="en-US" sz="2300" dirty="0" smtClean="0"/>
              <a:t>+</a:t>
            </a:r>
            <a:endParaRPr lang="pt-BR" sz="2300" dirty="0"/>
          </a:p>
        </p:txBody>
      </p:sp>
      <p:cxnSp>
        <p:nvCxnSpPr>
          <p:cNvPr id="959" name="Conector de seta reta 958"/>
          <p:cNvCxnSpPr/>
          <p:nvPr/>
        </p:nvCxnSpPr>
        <p:spPr>
          <a:xfrm flipH="1" flipV="1">
            <a:off x="3353395" y="2996952"/>
            <a:ext cx="714549" cy="1584176"/>
          </a:xfrm>
          <a:prstGeom prst="straightConnector1">
            <a:avLst/>
          </a:prstGeom>
          <a:ln>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64" name="CaixaDeTexto 963"/>
          <p:cNvSpPr txBox="1"/>
          <p:nvPr/>
        </p:nvSpPr>
        <p:spPr>
          <a:xfrm>
            <a:off x="3779912" y="3645024"/>
            <a:ext cx="444424" cy="446276"/>
          </a:xfrm>
          <a:prstGeom prst="rect">
            <a:avLst/>
          </a:prstGeom>
          <a:noFill/>
        </p:spPr>
        <p:txBody>
          <a:bodyPr wrap="square" rtlCol="0">
            <a:spAutoFit/>
          </a:bodyPr>
          <a:lstStyle/>
          <a:p>
            <a:r>
              <a:rPr lang="en-US" sz="2300" dirty="0" smtClean="0"/>
              <a:t>or</a:t>
            </a:r>
            <a:endParaRPr lang="pt-BR" sz="2300" dirty="0"/>
          </a:p>
        </p:txBody>
      </p:sp>
      <p:cxnSp>
        <p:nvCxnSpPr>
          <p:cNvPr id="965" name="Conector de seta reta 964"/>
          <p:cNvCxnSpPr/>
          <p:nvPr/>
        </p:nvCxnSpPr>
        <p:spPr>
          <a:xfrm flipH="1" flipV="1">
            <a:off x="5076056" y="3085388"/>
            <a:ext cx="568338" cy="132940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96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0207" y="5810647"/>
            <a:ext cx="3817937" cy="107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70" name="CaixaDeTexto 969"/>
          <p:cNvSpPr txBox="1"/>
          <p:nvPr/>
        </p:nvSpPr>
        <p:spPr>
          <a:xfrm>
            <a:off x="107504" y="6372036"/>
            <a:ext cx="936104" cy="369332"/>
          </a:xfrm>
          <a:prstGeom prst="rect">
            <a:avLst/>
          </a:prstGeom>
          <a:noFill/>
        </p:spPr>
        <p:txBody>
          <a:bodyPr wrap="square" rtlCol="0">
            <a:spAutoFit/>
          </a:bodyPr>
          <a:lstStyle/>
          <a:p>
            <a:pPr algn="ctr"/>
            <a:r>
              <a:rPr lang="en-US" dirty="0" smtClean="0"/>
              <a:t>ABA</a:t>
            </a:r>
            <a:endParaRPr lang="pt-BR" dirty="0"/>
          </a:p>
        </p:txBody>
      </p:sp>
      <p:sp>
        <p:nvSpPr>
          <p:cNvPr id="971" name="CaixaDeTexto 970"/>
          <p:cNvSpPr txBox="1"/>
          <p:nvPr/>
        </p:nvSpPr>
        <p:spPr>
          <a:xfrm>
            <a:off x="971600" y="6290156"/>
            <a:ext cx="1647800" cy="523220"/>
          </a:xfrm>
          <a:prstGeom prst="rect">
            <a:avLst/>
          </a:prstGeom>
          <a:noFill/>
        </p:spPr>
        <p:txBody>
          <a:bodyPr wrap="square" rtlCol="0">
            <a:spAutoFit/>
          </a:bodyPr>
          <a:lstStyle/>
          <a:p>
            <a:pPr algn="ctr"/>
            <a:r>
              <a:rPr lang="pt-BR" sz="1400" dirty="0" smtClean="0"/>
              <a:t>PYR/PYL/RCAR</a:t>
            </a:r>
          </a:p>
          <a:p>
            <a:pPr algn="ctr"/>
            <a:r>
              <a:rPr lang="en-US" sz="1400" dirty="0" smtClean="0"/>
              <a:t>(ABA receptor)</a:t>
            </a:r>
            <a:endParaRPr lang="pt-BR" sz="1400" dirty="0"/>
          </a:p>
        </p:txBody>
      </p:sp>
      <p:cxnSp>
        <p:nvCxnSpPr>
          <p:cNvPr id="972" name="Conector de seta reta 971"/>
          <p:cNvCxnSpPr/>
          <p:nvPr/>
        </p:nvCxnSpPr>
        <p:spPr>
          <a:xfrm>
            <a:off x="827584" y="6556702"/>
            <a:ext cx="43204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73" name="Conector reto 972"/>
          <p:cNvCxnSpPr/>
          <p:nvPr/>
        </p:nvCxnSpPr>
        <p:spPr>
          <a:xfrm flipV="1">
            <a:off x="2051720" y="6184468"/>
            <a:ext cx="216024" cy="124852"/>
          </a:xfrm>
          <a:prstGeom prst="line">
            <a:avLst/>
          </a:prstGeom>
        </p:spPr>
        <p:style>
          <a:lnRef idx="1">
            <a:schemeClr val="dk1"/>
          </a:lnRef>
          <a:fillRef idx="0">
            <a:schemeClr val="dk1"/>
          </a:fillRef>
          <a:effectRef idx="0">
            <a:schemeClr val="dk1"/>
          </a:effectRef>
          <a:fontRef idx="minor">
            <a:schemeClr val="tx1"/>
          </a:fontRef>
        </p:style>
      </p:cxnSp>
      <p:cxnSp>
        <p:nvCxnSpPr>
          <p:cNvPr id="974" name="Conector reto 973"/>
          <p:cNvCxnSpPr/>
          <p:nvPr/>
        </p:nvCxnSpPr>
        <p:spPr>
          <a:xfrm>
            <a:off x="2237173" y="6138882"/>
            <a:ext cx="72008" cy="91172"/>
          </a:xfrm>
          <a:prstGeom prst="line">
            <a:avLst/>
          </a:prstGeom>
        </p:spPr>
        <p:style>
          <a:lnRef idx="1">
            <a:schemeClr val="dk1"/>
          </a:lnRef>
          <a:fillRef idx="0">
            <a:schemeClr val="dk1"/>
          </a:fillRef>
          <a:effectRef idx="0">
            <a:schemeClr val="dk1"/>
          </a:effectRef>
          <a:fontRef idx="minor">
            <a:schemeClr val="tx1"/>
          </a:fontRef>
        </p:style>
      </p:cxnSp>
      <p:sp>
        <p:nvSpPr>
          <p:cNvPr id="975" name="CaixaDeTexto 974"/>
          <p:cNvSpPr txBox="1"/>
          <p:nvPr/>
        </p:nvSpPr>
        <p:spPr>
          <a:xfrm>
            <a:off x="2843808" y="6381328"/>
            <a:ext cx="474478" cy="261610"/>
          </a:xfrm>
          <a:prstGeom prst="rect">
            <a:avLst/>
          </a:prstGeom>
          <a:solidFill>
            <a:schemeClr val="bg1"/>
          </a:solidFill>
        </p:spPr>
        <p:txBody>
          <a:bodyPr wrap="square" rtlCol="0">
            <a:spAutoFit/>
          </a:bodyPr>
          <a:lstStyle/>
          <a:p>
            <a:r>
              <a:rPr lang="en-US" sz="1100" dirty="0" smtClean="0"/>
              <a:t>SnRK</a:t>
            </a:r>
            <a:endParaRPr lang="pt-BR" sz="1100" dirty="0"/>
          </a:p>
        </p:txBody>
      </p:sp>
      <p:pic>
        <p:nvPicPr>
          <p:cNvPr id="976" name="Picture 14" descr="File:Abscisic acid.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65268" y="5185801"/>
            <a:ext cx="831348" cy="358300"/>
          </a:xfrm>
          <a:prstGeom prst="rect">
            <a:avLst/>
          </a:prstGeom>
          <a:noFill/>
          <a:extLst>
            <a:ext uri="{909E8E84-426E-40DD-AFC4-6F175D3DCCD1}">
              <a14:hiddenFill xmlns:a14="http://schemas.microsoft.com/office/drawing/2010/main">
                <a:solidFill>
                  <a:srgbClr val="FFFFFF"/>
                </a:solidFill>
              </a14:hiddenFill>
            </a:ext>
          </a:extLst>
        </p:spPr>
      </p:pic>
      <p:sp>
        <p:nvSpPr>
          <p:cNvPr id="977" name="CaixaDeTexto 976"/>
          <p:cNvSpPr txBox="1"/>
          <p:nvPr/>
        </p:nvSpPr>
        <p:spPr>
          <a:xfrm>
            <a:off x="2339752" y="5517232"/>
            <a:ext cx="1041593" cy="246221"/>
          </a:xfrm>
          <a:prstGeom prst="rect">
            <a:avLst/>
          </a:prstGeom>
          <a:noFill/>
        </p:spPr>
        <p:txBody>
          <a:bodyPr wrap="square" rtlCol="0">
            <a:spAutoFit/>
          </a:bodyPr>
          <a:lstStyle/>
          <a:p>
            <a:pPr algn="ctr"/>
            <a:r>
              <a:rPr lang="en-US" sz="1000" b="1" dirty="0" err="1"/>
              <a:t>Abscisic</a:t>
            </a:r>
            <a:r>
              <a:rPr lang="en-US" sz="1000" b="1" dirty="0"/>
              <a:t> acid</a:t>
            </a:r>
            <a:endParaRPr lang="pt-BR" sz="1000" b="1" dirty="0"/>
          </a:p>
        </p:txBody>
      </p:sp>
      <p:cxnSp>
        <p:nvCxnSpPr>
          <p:cNvPr id="968" name="Conector de seta reta 967"/>
          <p:cNvCxnSpPr/>
          <p:nvPr/>
        </p:nvCxnSpPr>
        <p:spPr>
          <a:xfrm flipV="1">
            <a:off x="2843808" y="4869160"/>
            <a:ext cx="200105" cy="31137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78" name="Retângulo 977"/>
          <p:cNvSpPr/>
          <p:nvPr/>
        </p:nvSpPr>
        <p:spPr>
          <a:xfrm>
            <a:off x="4644008" y="6381328"/>
            <a:ext cx="216024"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979" name="CaixaDeTexto 978"/>
          <p:cNvSpPr txBox="1"/>
          <p:nvPr/>
        </p:nvSpPr>
        <p:spPr>
          <a:xfrm>
            <a:off x="4535996" y="6438528"/>
            <a:ext cx="468052" cy="230832"/>
          </a:xfrm>
          <a:prstGeom prst="rect">
            <a:avLst/>
          </a:prstGeom>
          <a:noFill/>
        </p:spPr>
        <p:txBody>
          <a:bodyPr wrap="square" rtlCol="0">
            <a:spAutoFit/>
          </a:bodyPr>
          <a:lstStyle/>
          <a:p>
            <a:r>
              <a:rPr lang="en-US" sz="900" b="1" dirty="0" smtClean="0"/>
              <a:t>Ca</a:t>
            </a:r>
            <a:r>
              <a:rPr lang="en-US" sz="900" b="1" baseline="30000" dirty="0" smtClean="0"/>
              <a:t>2+</a:t>
            </a:r>
            <a:endParaRPr lang="pt-BR" sz="900" b="1" baseline="30000" dirty="0"/>
          </a:p>
        </p:txBody>
      </p:sp>
      <p:sp>
        <p:nvSpPr>
          <p:cNvPr id="981" name="Retângulo 980"/>
          <p:cNvSpPr/>
          <p:nvPr/>
        </p:nvSpPr>
        <p:spPr>
          <a:xfrm>
            <a:off x="2912493" y="3789620"/>
            <a:ext cx="795411" cy="215444"/>
          </a:xfrm>
          <a:prstGeom prst="rect">
            <a:avLst/>
          </a:prstGeom>
        </p:spPr>
        <p:txBody>
          <a:bodyPr wrap="none">
            <a:spAutoFit/>
          </a:bodyPr>
          <a:lstStyle/>
          <a:p>
            <a:pPr algn="ctr"/>
            <a:r>
              <a:rPr lang="pt-BR" sz="800" dirty="0" smtClean="0"/>
              <a:t>PYR/PYL/RCAR</a:t>
            </a:r>
          </a:p>
        </p:txBody>
      </p:sp>
      <p:sp>
        <p:nvSpPr>
          <p:cNvPr id="984" name="Retângulo 983"/>
          <p:cNvSpPr/>
          <p:nvPr/>
        </p:nvSpPr>
        <p:spPr>
          <a:xfrm>
            <a:off x="4355976" y="4653716"/>
            <a:ext cx="377027" cy="215444"/>
          </a:xfrm>
          <a:prstGeom prst="rect">
            <a:avLst/>
          </a:prstGeom>
        </p:spPr>
        <p:txBody>
          <a:bodyPr wrap="none">
            <a:spAutoFit/>
          </a:bodyPr>
          <a:lstStyle/>
          <a:p>
            <a:pPr algn="ctr"/>
            <a:r>
              <a:rPr lang="pt-BR" sz="800" dirty="0" smtClean="0"/>
              <a:t>ABI2</a:t>
            </a:r>
          </a:p>
        </p:txBody>
      </p:sp>
      <p:sp>
        <p:nvSpPr>
          <p:cNvPr id="985" name="Retângulo 984"/>
          <p:cNvSpPr/>
          <p:nvPr/>
        </p:nvSpPr>
        <p:spPr>
          <a:xfrm>
            <a:off x="55837" y="6011996"/>
            <a:ext cx="1103187" cy="369332"/>
          </a:xfrm>
          <a:prstGeom prst="rect">
            <a:avLst/>
          </a:prstGeom>
        </p:spPr>
        <p:txBody>
          <a:bodyPr wrap="none">
            <a:spAutoFit/>
          </a:bodyPr>
          <a:lstStyle/>
          <a:p>
            <a:r>
              <a:rPr lang="pt-BR" dirty="0" smtClean="0">
                <a:solidFill>
                  <a:srgbClr val="FF0000"/>
                </a:solidFill>
              </a:rPr>
              <a:t>Esquema:</a:t>
            </a:r>
            <a:endParaRPr lang="pt-BR" dirty="0">
              <a:solidFill>
                <a:srgbClr val="FF0000"/>
              </a:solidFill>
            </a:endParaRPr>
          </a:p>
        </p:txBody>
      </p:sp>
      <p:cxnSp>
        <p:nvCxnSpPr>
          <p:cNvPr id="986" name="Conector reto 985"/>
          <p:cNvCxnSpPr/>
          <p:nvPr/>
        </p:nvCxnSpPr>
        <p:spPr>
          <a:xfrm flipV="1">
            <a:off x="4929845" y="5110238"/>
            <a:ext cx="538392" cy="254713"/>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87" name="Conector reto 986"/>
          <p:cNvCxnSpPr/>
          <p:nvPr/>
        </p:nvCxnSpPr>
        <p:spPr>
          <a:xfrm>
            <a:off x="5436096" y="4993801"/>
            <a:ext cx="118796" cy="2353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992" name="Retângulo 991"/>
          <p:cNvSpPr/>
          <p:nvPr/>
        </p:nvSpPr>
        <p:spPr>
          <a:xfrm>
            <a:off x="-1620688" y="6997456"/>
            <a:ext cx="12132840" cy="3416320"/>
          </a:xfrm>
          <a:prstGeom prst="rect">
            <a:avLst/>
          </a:prstGeom>
        </p:spPr>
        <p:txBody>
          <a:bodyPr wrap="square">
            <a:spAutoFit/>
          </a:bodyPr>
          <a:lstStyle/>
          <a:p>
            <a:r>
              <a:rPr lang="pt-BR" dirty="0" smtClean="0"/>
              <a:t>FERORONIA </a:t>
            </a:r>
            <a:r>
              <a:rPr lang="pt-BR" dirty="0"/>
              <a:t>receptor </a:t>
            </a:r>
            <a:r>
              <a:rPr lang="pt-BR" dirty="0" err="1" smtClean="0"/>
              <a:t>kinase</a:t>
            </a:r>
            <a:r>
              <a:rPr lang="pt-BR" dirty="0" smtClean="0"/>
              <a:t> </a:t>
            </a:r>
            <a:r>
              <a:rPr lang="en-US" dirty="0" smtClean="0"/>
              <a:t>that </a:t>
            </a:r>
            <a:r>
              <a:rPr lang="en-US" dirty="0"/>
              <a:t>negatively regulates ABA responses through activation of </a:t>
            </a:r>
            <a:r>
              <a:rPr lang="en-US" dirty="0" smtClean="0"/>
              <a:t>an A-type </a:t>
            </a:r>
            <a:r>
              <a:rPr lang="en-US" dirty="0"/>
              <a:t>PP2C phosphatase, ABI2. In the </a:t>
            </a:r>
            <a:r>
              <a:rPr lang="en-US" dirty="0" smtClean="0"/>
              <a:t>absence </a:t>
            </a:r>
            <a:r>
              <a:rPr lang="en-US" dirty="0"/>
              <a:t>of ABA, </a:t>
            </a:r>
            <a:r>
              <a:rPr lang="en-US" dirty="0" smtClean="0"/>
              <a:t>the phosphatase </a:t>
            </a:r>
            <a:r>
              <a:rPr lang="en-US" dirty="0"/>
              <a:t>interacts and inhibits an SnRK2-type protein </a:t>
            </a:r>
            <a:r>
              <a:rPr lang="en-US" dirty="0" smtClean="0"/>
              <a:t>kinase that </a:t>
            </a:r>
            <a:r>
              <a:rPr lang="en-US" dirty="0"/>
              <a:t>acts as a positive regulator of ABA responses. </a:t>
            </a:r>
            <a:r>
              <a:rPr lang="en-US" dirty="0" smtClean="0"/>
              <a:t>Increased levels </a:t>
            </a:r>
            <a:r>
              <a:rPr lang="en-US" dirty="0"/>
              <a:t>of ABA induce an interaction of PP2C with </a:t>
            </a:r>
            <a:r>
              <a:rPr lang="en-US" dirty="0" smtClean="0"/>
              <a:t>PYR/PYL/ RCAR </a:t>
            </a:r>
            <a:r>
              <a:rPr lang="en-US" dirty="0"/>
              <a:t>receptors that triggers release of active SnRK2s, </a:t>
            </a:r>
            <a:r>
              <a:rPr lang="en-US" dirty="0" smtClean="0"/>
              <a:t>thereby </a:t>
            </a:r>
            <a:r>
              <a:rPr lang="pt-BR" dirty="0" err="1" smtClean="0"/>
              <a:t>activating</a:t>
            </a:r>
            <a:r>
              <a:rPr lang="pt-BR" dirty="0" smtClean="0"/>
              <a:t> </a:t>
            </a:r>
            <a:r>
              <a:rPr lang="pt-BR" dirty="0" err="1"/>
              <a:t>downstream</a:t>
            </a:r>
            <a:r>
              <a:rPr lang="pt-BR" dirty="0"/>
              <a:t> </a:t>
            </a:r>
            <a:r>
              <a:rPr lang="pt-BR" dirty="0" err="1" smtClean="0"/>
              <a:t>targets</a:t>
            </a:r>
            <a:r>
              <a:rPr lang="pt-BR" dirty="0" smtClean="0"/>
              <a:t>. </a:t>
            </a:r>
            <a:r>
              <a:rPr lang="pt-BR" dirty="0" err="1"/>
              <a:t>These</a:t>
            </a:r>
            <a:r>
              <a:rPr lang="pt-BR" dirty="0"/>
              <a:t> </a:t>
            </a:r>
            <a:r>
              <a:rPr lang="pt-BR" dirty="0" err="1"/>
              <a:t>targets</a:t>
            </a:r>
            <a:r>
              <a:rPr lang="pt-BR" dirty="0"/>
              <a:t> </a:t>
            </a:r>
            <a:r>
              <a:rPr lang="pt-BR" dirty="0" err="1" smtClean="0"/>
              <a:t>include</a:t>
            </a:r>
            <a:r>
              <a:rPr lang="pt-BR" dirty="0" err="1"/>
              <a:t>transcription</a:t>
            </a:r>
            <a:r>
              <a:rPr lang="pt-BR" dirty="0"/>
              <a:t> </a:t>
            </a:r>
            <a:r>
              <a:rPr lang="pt-BR" dirty="0" err="1"/>
              <a:t>factors</a:t>
            </a:r>
            <a:r>
              <a:rPr lang="pt-BR" dirty="0"/>
              <a:t> </a:t>
            </a:r>
            <a:r>
              <a:rPr lang="pt-BR" dirty="0" err="1"/>
              <a:t>that</a:t>
            </a:r>
            <a:r>
              <a:rPr lang="pt-BR" dirty="0"/>
              <a:t> </a:t>
            </a:r>
            <a:r>
              <a:rPr lang="pt-BR" dirty="0" err="1"/>
              <a:t>activate</a:t>
            </a:r>
            <a:r>
              <a:rPr lang="pt-BR" dirty="0"/>
              <a:t> ABA-</a:t>
            </a:r>
            <a:r>
              <a:rPr lang="pt-BR" dirty="0" err="1"/>
              <a:t>responsive</a:t>
            </a:r>
            <a:r>
              <a:rPr lang="pt-BR" dirty="0"/>
              <a:t> gene </a:t>
            </a:r>
            <a:r>
              <a:rPr lang="pt-BR" dirty="0" err="1" smtClean="0"/>
              <a:t>expression</a:t>
            </a:r>
            <a:r>
              <a:rPr lang="en-US" dirty="0" smtClean="0"/>
              <a:t>, </a:t>
            </a:r>
            <a:r>
              <a:rPr lang="en-US" dirty="0"/>
              <a:t>ion channels that regulate guard cell turgor and </a:t>
            </a:r>
            <a:r>
              <a:rPr lang="en-US" dirty="0" err="1"/>
              <a:t>stomatal</a:t>
            </a:r>
            <a:endParaRPr lang="en-US" dirty="0"/>
          </a:p>
          <a:p>
            <a:r>
              <a:rPr lang="en-US" dirty="0"/>
              <a:t>aperture </a:t>
            </a:r>
            <a:r>
              <a:rPr lang="en-US" dirty="0" smtClean="0"/>
              <a:t>, </a:t>
            </a:r>
            <a:r>
              <a:rPr lang="en-US" dirty="0"/>
              <a:t>and enzymes that control the </a:t>
            </a:r>
            <a:r>
              <a:rPr lang="en-US" dirty="0" smtClean="0"/>
              <a:t>production </a:t>
            </a:r>
            <a:r>
              <a:rPr lang="pt-BR" dirty="0" err="1" smtClean="0"/>
              <a:t>of</a:t>
            </a:r>
            <a:r>
              <a:rPr lang="pt-BR" dirty="0" smtClean="0"/>
              <a:t> ROS.</a:t>
            </a:r>
          </a:p>
          <a:p>
            <a:r>
              <a:rPr lang="pt-BR" dirty="0" err="1"/>
              <a:t>Although</a:t>
            </a:r>
            <a:r>
              <a:rPr lang="pt-BR" dirty="0"/>
              <a:t> </a:t>
            </a:r>
            <a:r>
              <a:rPr lang="pt-BR" dirty="0" err="1"/>
              <a:t>the</a:t>
            </a:r>
            <a:r>
              <a:rPr lang="pt-BR" dirty="0"/>
              <a:t> </a:t>
            </a:r>
            <a:r>
              <a:rPr lang="pt-BR" dirty="0" smtClean="0"/>
              <a:t>FERONIA </a:t>
            </a:r>
            <a:r>
              <a:rPr lang="en-US" dirty="0" smtClean="0"/>
              <a:t>receptor </a:t>
            </a:r>
            <a:r>
              <a:rPr lang="en-US" dirty="0"/>
              <a:t>kinase positively regulates the </a:t>
            </a:r>
            <a:r>
              <a:rPr lang="en-US" dirty="0" err="1"/>
              <a:t>auxin</a:t>
            </a:r>
            <a:r>
              <a:rPr lang="en-US" dirty="0"/>
              <a:t> </a:t>
            </a:r>
            <a:r>
              <a:rPr lang="en-US" dirty="0" smtClean="0"/>
              <a:t>response </a:t>
            </a:r>
            <a:r>
              <a:rPr lang="pt-BR" dirty="0"/>
              <a:t>FER–</a:t>
            </a:r>
            <a:r>
              <a:rPr lang="pt-BR" dirty="0" err="1"/>
              <a:t>RopGEF</a:t>
            </a:r>
            <a:r>
              <a:rPr lang="pt-BR" dirty="0"/>
              <a:t>–ROP/ARAC modules </a:t>
            </a:r>
            <a:r>
              <a:rPr lang="pt-BR" dirty="0" err="1"/>
              <a:t>negatively</a:t>
            </a:r>
            <a:r>
              <a:rPr lang="pt-BR" dirty="0"/>
              <a:t> </a:t>
            </a:r>
            <a:r>
              <a:rPr lang="pt-BR" dirty="0" err="1" smtClean="0"/>
              <a:t>regulate</a:t>
            </a:r>
            <a:r>
              <a:rPr lang="en-US" dirty="0"/>
              <a:t>ABA responses, thus serving as a cross-talk node for </a:t>
            </a:r>
            <a:r>
              <a:rPr lang="en-US" dirty="0" smtClean="0"/>
              <a:t>antagonizing the </a:t>
            </a:r>
            <a:r>
              <a:rPr lang="en-US" dirty="0"/>
              <a:t>ABA response by the </a:t>
            </a:r>
            <a:r>
              <a:rPr lang="en-US" dirty="0" err="1"/>
              <a:t>auxin</a:t>
            </a:r>
            <a:r>
              <a:rPr lang="en-US" dirty="0"/>
              <a:t> signaling pathway.</a:t>
            </a:r>
          </a:p>
          <a:p>
            <a:r>
              <a:rPr lang="en-US" dirty="0" smtClean="0"/>
              <a:t>FERONIA–RopGEF1/4/10–ARAC10/ROP11 pathway </a:t>
            </a:r>
            <a:r>
              <a:rPr lang="en-US" dirty="0"/>
              <a:t>channels a signal to activate ABI2 that, in turn, </a:t>
            </a:r>
            <a:r>
              <a:rPr lang="en-US" dirty="0" smtClean="0"/>
              <a:t>inhibits the </a:t>
            </a:r>
            <a:r>
              <a:rPr lang="en-US" dirty="0"/>
              <a:t>SnRK2-mediated ROS production characteristic of the </a:t>
            </a:r>
            <a:r>
              <a:rPr lang="en-US" dirty="0" smtClean="0"/>
              <a:t>ABA response. </a:t>
            </a:r>
            <a:r>
              <a:rPr lang="en-US" dirty="0"/>
              <a:t>Disruption of the FER pathway lowers </a:t>
            </a:r>
            <a:r>
              <a:rPr lang="en-US" dirty="0" smtClean="0"/>
              <a:t>ABI2 activity </a:t>
            </a:r>
            <a:r>
              <a:rPr lang="en-US" dirty="0"/>
              <a:t>and leads to </a:t>
            </a:r>
            <a:r>
              <a:rPr lang="en-US" dirty="0" err="1"/>
              <a:t>hyperactivation</a:t>
            </a:r>
            <a:r>
              <a:rPr lang="en-US" dirty="0"/>
              <a:t> of the SnRK2s with </a:t>
            </a:r>
            <a:r>
              <a:rPr lang="en-US" dirty="0" smtClean="0"/>
              <a:t>consequent elevated </a:t>
            </a:r>
            <a:r>
              <a:rPr lang="en-US" dirty="0"/>
              <a:t>levels of ROS production. The increased </a:t>
            </a:r>
            <a:r>
              <a:rPr lang="en-US" dirty="0" smtClean="0"/>
              <a:t>ROS induces </a:t>
            </a:r>
            <a:r>
              <a:rPr lang="en-US" dirty="0" err="1"/>
              <a:t>stomatal</a:t>
            </a:r>
            <a:r>
              <a:rPr lang="en-US" dirty="0"/>
              <a:t> closure, cell death, and growth inhibition </a:t>
            </a:r>
            <a:r>
              <a:rPr lang="en-US" dirty="0" smtClean="0"/>
              <a:t>as reflected </a:t>
            </a:r>
            <a:r>
              <a:rPr lang="en-US" dirty="0"/>
              <a:t>in ABA-induced seedling arrest and root </a:t>
            </a:r>
            <a:r>
              <a:rPr lang="en-US" dirty="0" smtClean="0"/>
              <a:t> </a:t>
            </a:r>
            <a:r>
              <a:rPr lang="en-US" dirty="0" err="1" smtClean="0"/>
              <a:t>nhibition</a:t>
            </a:r>
            <a:endParaRPr lang="pt-BR" dirty="0"/>
          </a:p>
        </p:txBody>
      </p:sp>
    </p:spTree>
    <p:extLst>
      <p:ext uri="{BB962C8B-B14F-4D97-AF65-F5344CB8AC3E}">
        <p14:creationId xmlns:p14="http://schemas.microsoft.com/office/powerpoint/2010/main" val="3196446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3821" y="404664"/>
            <a:ext cx="8964488" cy="666328"/>
          </a:xfrm>
        </p:spPr>
        <p:style>
          <a:lnRef idx="0">
            <a:schemeClr val="accent2"/>
          </a:lnRef>
          <a:fillRef idx="3">
            <a:schemeClr val="accent2"/>
          </a:fillRef>
          <a:effectRef idx="3">
            <a:schemeClr val="accent2"/>
          </a:effectRef>
          <a:fontRef idx="minor">
            <a:schemeClr val="lt1"/>
          </a:fontRef>
        </p:style>
        <p:txBody>
          <a:bodyPr>
            <a:normAutofit/>
          </a:bodyPr>
          <a:lstStyle/>
          <a:p>
            <a:r>
              <a:rPr lang="en-US" sz="3600" dirty="0" smtClean="0">
                <a:latin typeface="Times New Roman" panose="02020603050405020304" pitchFamily="18" charset="0"/>
                <a:cs typeface="Times New Roman" panose="02020603050405020304" pitchFamily="18" charset="0"/>
              </a:rPr>
              <a:t>Membrane Redox Status: Fluidity and Disorder</a:t>
            </a:r>
            <a:endParaRPr lang="pt-BR" sz="3600" dirty="0">
              <a:latin typeface="Times New Roman" panose="02020603050405020304" pitchFamily="18" charset="0"/>
              <a:cs typeface="Times New Roman" panose="02020603050405020304" pitchFamily="18" charset="0"/>
            </a:endParaRPr>
          </a:p>
        </p:txBody>
      </p:sp>
      <p:pic>
        <p:nvPicPr>
          <p:cNvPr id="9" name="Espaço Reservado para Conteúdo 8"/>
          <p:cNvPicPr preferRelativeResize="0">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9489" y="1181688"/>
            <a:ext cx="8948820" cy="2928704"/>
          </a:xfrm>
          <a:prstGeom prst="rect">
            <a:avLst/>
          </a:prstGeom>
          <a:ln/>
        </p:spPr>
        <p:style>
          <a:lnRef idx="0">
            <a:schemeClr val="accent2"/>
          </a:lnRef>
          <a:fillRef idx="3">
            <a:schemeClr val="accent2"/>
          </a:fillRef>
          <a:effectRef idx="3">
            <a:schemeClr val="accent2"/>
          </a:effectRef>
          <a:fontRef idx="minor">
            <a:schemeClr val="lt1"/>
          </a:fontRef>
        </p:style>
      </p:pic>
      <p:sp>
        <p:nvSpPr>
          <p:cNvPr id="7" name="Retângulo 6"/>
          <p:cNvSpPr/>
          <p:nvPr/>
        </p:nvSpPr>
        <p:spPr>
          <a:xfrm>
            <a:off x="251520" y="4221088"/>
            <a:ext cx="8712968"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smtClean="0"/>
              <a:t>The over production of ROS induces changes in intracellular redox status of becoming the oxidant (electron acceptor), affecting the synthesis or activities associated with redox systems. Initially, the main system will be changed by the high amount of ROS produced is again the cell wall</a:t>
            </a:r>
          </a:p>
          <a:p>
            <a:r>
              <a:rPr lang="en-US" dirty="0" smtClean="0"/>
              <a:t>Finally, the radicals are able to penetrate deeply into the lipid head phospholipids existing in the membrane region, promoting unsaturation of the chains that make up lipids, leading to greater fluidity and consequent disorder, leading to leakage of the cytosol, culminating in cell death</a:t>
            </a:r>
            <a:endParaRPr lang="pt-BR" dirty="0"/>
          </a:p>
        </p:txBody>
      </p:sp>
    </p:spTree>
    <p:extLst>
      <p:ext uri="{BB962C8B-B14F-4D97-AF65-F5344CB8AC3E}">
        <p14:creationId xmlns:p14="http://schemas.microsoft.com/office/powerpoint/2010/main" val="3801202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13638" y="116632"/>
            <a:ext cx="7974786" cy="504056"/>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pt-BR" sz="3600" b="1" dirty="0" smtClean="0">
                <a:latin typeface="Arial" panose="020B0604020202020204" pitchFamily="34" charset="0"/>
                <a:cs typeface="Arial" panose="020B0604020202020204" pitchFamily="34" charset="0"/>
              </a:rPr>
              <a:t>Resistência ao 2,4-D</a:t>
            </a:r>
            <a:endParaRPr lang="pt-BR" sz="3600" b="1" dirty="0">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0" y="694683"/>
            <a:ext cx="8964487" cy="5747374"/>
          </a:xfrm>
        </p:spPr>
        <p:style>
          <a:lnRef idx="2">
            <a:schemeClr val="accent2"/>
          </a:lnRef>
          <a:fillRef idx="1">
            <a:schemeClr val="lt1"/>
          </a:fillRef>
          <a:effectRef idx="0">
            <a:schemeClr val="accent2"/>
          </a:effectRef>
          <a:fontRef idx="minor">
            <a:schemeClr val="dk1"/>
          </a:fontRef>
        </p:style>
        <p:txBody>
          <a:bodyPr>
            <a:noAutofit/>
          </a:bodyPr>
          <a:lstStyle/>
          <a:p>
            <a:pPr>
              <a:spcBef>
                <a:spcPts val="0"/>
              </a:spcBef>
            </a:pPr>
            <a:r>
              <a:rPr lang="pt-BR" sz="2200" b="1" dirty="0" smtClean="0"/>
              <a:t>Primeiros casos em 1957</a:t>
            </a:r>
          </a:p>
          <a:p>
            <a:pPr>
              <a:spcBef>
                <a:spcPts val="0"/>
              </a:spcBef>
            </a:pPr>
            <a:r>
              <a:rPr lang="pt-BR" sz="2200" b="1" dirty="0" smtClean="0"/>
              <a:t>30 relatos de resistência aos inibidores de auxinas</a:t>
            </a:r>
          </a:p>
          <a:p>
            <a:pPr>
              <a:spcBef>
                <a:spcPts val="0"/>
              </a:spcBef>
            </a:pPr>
            <a:r>
              <a:rPr lang="pt-BR" sz="2200" b="1" dirty="0" smtClean="0"/>
              <a:t>Resistência ao 2,4-D (14 casos)</a:t>
            </a:r>
          </a:p>
          <a:p>
            <a:pPr lvl="1">
              <a:spcBef>
                <a:spcPts val="0"/>
              </a:spcBef>
            </a:pPr>
            <a:r>
              <a:rPr lang="en-US" sz="2200" i="1" dirty="0" err="1" smtClean="0"/>
              <a:t>Sphenoclea</a:t>
            </a:r>
            <a:r>
              <a:rPr lang="en-US" sz="2200" i="1" dirty="0" smtClean="0"/>
              <a:t> </a:t>
            </a:r>
            <a:r>
              <a:rPr lang="en-US" sz="2200" i="1" dirty="0" err="1" smtClean="0"/>
              <a:t>zeylanica</a:t>
            </a:r>
            <a:r>
              <a:rPr lang="en-US" sz="2200" i="1" dirty="0" smtClean="0"/>
              <a:t> </a:t>
            </a:r>
            <a:r>
              <a:rPr lang="en-US" sz="2200" dirty="0" smtClean="0"/>
              <a:t>(3 </a:t>
            </a:r>
            <a:r>
              <a:rPr lang="en-US" sz="2200" dirty="0" err="1" smtClean="0"/>
              <a:t>países</a:t>
            </a:r>
            <a:r>
              <a:rPr lang="en-US" sz="2200" dirty="0" smtClean="0"/>
              <a:t>)</a:t>
            </a:r>
          </a:p>
          <a:p>
            <a:pPr lvl="1">
              <a:spcBef>
                <a:spcPts val="0"/>
              </a:spcBef>
            </a:pPr>
            <a:r>
              <a:rPr lang="en-US" sz="2200" i="1" dirty="0" err="1" smtClean="0"/>
              <a:t>Sisymbrium</a:t>
            </a:r>
            <a:r>
              <a:rPr lang="en-US" sz="2200" i="1" dirty="0" smtClean="0"/>
              <a:t> </a:t>
            </a:r>
            <a:r>
              <a:rPr lang="en-US" sz="2200" i="1" dirty="0" err="1" smtClean="0"/>
              <a:t>orientale</a:t>
            </a:r>
            <a:r>
              <a:rPr lang="en-US" sz="2200" i="1" dirty="0" smtClean="0"/>
              <a:t> </a:t>
            </a:r>
            <a:r>
              <a:rPr lang="en-US" sz="2200" dirty="0" smtClean="0">
                <a:solidFill>
                  <a:srgbClr val="FF0000"/>
                </a:solidFill>
              </a:rPr>
              <a:t>(</a:t>
            </a:r>
            <a:r>
              <a:rPr lang="en-US" sz="2200" dirty="0" err="1" smtClean="0">
                <a:solidFill>
                  <a:srgbClr val="FF0000"/>
                </a:solidFill>
              </a:rPr>
              <a:t>resistência</a:t>
            </a:r>
            <a:r>
              <a:rPr lang="en-US" sz="2200" dirty="0" smtClean="0">
                <a:solidFill>
                  <a:srgbClr val="FF0000"/>
                </a:solidFill>
              </a:rPr>
              <a:t> </a:t>
            </a:r>
            <a:r>
              <a:rPr lang="en-US" sz="2200" dirty="0" err="1" smtClean="0">
                <a:solidFill>
                  <a:srgbClr val="FF0000"/>
                </a:solidFill>
              </a:rPr>
              <a:t>múltipla</a:t>
            </a:r>
            <a:r>
              <a:rPr lang="en-US" sz="2200" dirty="0" smtClean="0">
                <a:solidFill>
                  <a:srgbClr val="FF0000"/>
                </a:solidFill>
              </a:rPr>
              <a:t> – ALS)</a:t>
            </a:r>
          </a:p>
          <a:p>
            <a:pPr lvl="1">
              <a:spcBef>
                <a:spcPts val="0"/>
              </a:spcBef>
            </a:pPr>
            <a:r>
              <a:rPr lang="en-US" sz="2200" i="1" dirty="0" err="1" smtClean="0"/>
              <a:t>Sinapis</a:t>
            </a:r>
            <a:r>
              <a:rPr lang="en-US" sz="2200" i="1" dirty="0" smtClean="0"/>
              <a:t> </a:t>
            </a:r>
            <a:r>
              <a:rPr lang="en-US" sz="2200" i="1" dirty="0" err="1" smtClean="0"/>
              <a:t>arvensis</a:t>
            </a:r>
            <a:endParaRPr lang="en-US" sz="2200" i="1" dirty="0" smtClean="0"/>
          </a:p>
          <a:p>
            <a:pPr lvl="1">
              <a:spcBef>
                <a:spcPts val="0"/>
              </a:spcBef>
            </a:pPr>
            <a:r>
              <a:rPr lang="en-US" sz="2200" i="1" dirty="0" err="1" smtClean="0"/>
              <a:t>Raphanus</a:t>
            </a:r>
            <a:r>
              <a:rPr lang="en-US" sz="2200" i="1" dirty="0" smtClean="0"/>
              <a:t> </a:t>
            </a:r>
            <a:r>
              <a:rPr lang="en-US" sz="2200" i="1" dirty="0" err="1" smtClean="0"/>
              <a:t>raphanistrum</a:t>
            </a:r>
            <a:r>
              <a:rPr lang="en-US" sz="2200" i="1" dirty="0" smtClean="0"/>
              <a:t> </a:t>
            </a:r>
            <a:r>
              <a:rPr lang="en-US" sz="2200" dirty="0" smtClean="0"/>
              <a:t>(4 </a:t>
            </a:r>
            <a:r>
              <a:rPr lang="en-US" sz="2200" dirty="0" err="1" smtClean="0"/>
              <a:t>países</a:t>
            </a:r>
            <a:r>
              <a:rPr lang="en-US" sz="2200" dirty="0" smtClean="0"/>
              <a:t>)</a:t>
            </a:r>
          </a:p>
          <a:p>
            <a:pPr lvl="1">
              <a:spcBef>
                <a:spcPts val="0"/>
              </a:spcBef>
            </a:pPr>
            <a:r>
              <a:rPr lang="en-US" sz="2200" i="1" dirty="0" err="1" smtClean="0"/>
              <a:t>Papaver</a:t>
            </a:r>
            <a:r>
              <a:rPr lang="en-US" sz="2200" i="1" dirty="0" smtClean="0"/>
              <a:t> </a:t>
            </a:r>
            <a:r>
              <a:rPr lang="en-US" sz="2200" i="1" dirty="0" err="1" smtClean="0"/>
              <a:t>rhoeas</a:t>
            </a:r>
            <a:endParaRPr lang="en-US" sz="2200" i="1" dirty="0" smtClean="0"/>
          </a:p>
          <a:p>
            <a:pPr lvl="1">
              <a:spcBef>
                <a:spcPts val="0"/>
              </a:spcBef>
            </a:pPr>
            <a:r>
              <a:rPr lang="en-US" sz="2200" i="1" dirty="0" err="1" smtClean="0"/>
              <a:t>Limnophila</a:t>
            </a:r>
            <a:r>
              <a:rPr lang="en-US" sz="2200" i="1" dirty="0" smtClean="0"/>
              <a:t> </a:t>
            </a:r>
            <a:r>
              <a:rPr lang="en-US" sz="2200" i="1" dirty="0" err="1" smtClean="0"/>
              <a:t>erecta</a:t>
            </a:r>
            <a:r>
              <a:rPr lang="en-US" sz="2200" i="1" dirty="0" smtClean="0"/>
              <a:t> </a:t>
            </a:r>
            <a:r>
              <a:rPr lang="en-US" sz="2200" dirty="0" smtClean="0">
                <a:solidFill>
                  <a:srgbClr val="FF0000"/>
                </a:solidFill>
              </a:rPr>
              <a:t>(</a:t>
            </a:r>
            <a:r>
              <a:rPr lang="en-US" sz="2200" dirty="0" err="1" smtClean="0">
                <a:solidFill>
                  <a:srgbClr val="FF0000"/>
                </a:solidFill>
              </a:rPr>
              <a:t>resistência</a:t>
            </a:r>
            <a:r>
              <a:rPr lang="en-US" sz="2200" dirty="0" smtClean="0">
                <a:solidFill>
                  <a:srgbClr val="FF0000"/>
                </a:solidFill>
              </a:rPr>
              <a:t> </a:t>
            </a:r>
            <a:r>
              <a:rPr lang="en-US" sz="2200" dirty="0" err="1" smtClean="0">
                <a:solidFill>
                  <a:srgbClr val="FF0000"/>
                </a:solidFill>
              </a:rPr>
              <a:t>multipla</a:t>
            </a:r>
            <a:r>
              <a:rPr lang="en-US" sz="2200" dirty="0" smtClean="0">
                <a:solidFill>
                  <a:srgbClr val="FF0000"/>
                </a:solidFill>
              </a:rPr>
              <a:t> – ALS)</a:t>
            </a:r>
          </a:p>
          <a:p>
            <a:pPr lvl="1">
              <a:spcBef>
                <a:spcPts val="0"/>
              </a:spcBef>
            </a:pPr>
            <a:r>
              <a:rPr lang="en-US" sz="2200" i="1" dirty="0" err="1" smtClean="0"/>
              <a:t>Limnocharis</a:t>
            </a:r>
            <a:r>
              <a:rPr lang="en-US" sz="2200" i="1" dirty="0" smtClean="0"/>
              <a:t> </a:t>
            </a:r>
            <a:r>
              <a:rPr lang="en-US" sz="2200" i="1" dirty="0" err="1" smtClean="0"/>
              <a:t>flava</a:t>
            </a:r>
            <a:endParaRPr lang="en-US" sz="2200" i="1" dirty="0" smtClean="0"/>
          </a:p>
          <a:p>
            <a:pPr lvl="1">
              <a:spcBef>
                <a:spcPts val="0"/>
              </a:spcBef>
            </a:pPr>
            <a:r>
              <a:rPr lang="en-US" sz="2200" i="1" dirty="0" smtClean="0"/>
              <a:t>Lactuca serriola</a:t>
            </a:r>
          </a:p>
          <a:p>
            <a:pPr lvl="1">
              <a:spcBef>
                <a:spcPts val="0"/>
              </a:spcBef>
            </a:pPr>
            <a:r>
              <a:rPr lang="en-US" sz="2200" i="1" dirty="0" err="1" smtClean="0"/>
              <a:t>Fimbristylis</a:t>
            </a:r>
            <a:r>
              <a:rPr lang="en-US" sz="2200" i="1" dirty="0" smtClean="0"/>
              <a:t> </a:t>
            </a:r>
            <a:r>
              <a:rPr lang="en-US" sz="2200" i="1" dirty="0" err="1" smtClean="0"/>
              <a:t>miliacea</a:t>
            </a:r>
            <a:endParaRPr lang="en-US" sz="2200" i="1" dirty="0" smtClean="0"/>
          </a:p>
          <a:p>
            <a:pPr lvl="1">
              <a:spcBef>
                <a:spcPts val="0"/>
              </a:spcBef>
            </a:pPr>
            <a:r>
              <a:rPr lang="en-US" sz="2200" i="1" dirty="0" err="1" smtClean="0">
                <a:solidFill>
                  <a:srgbClr val="0000FF"/>
                </a:solidFill>
              </a:rPr>
              <a:t>Daucus</a:t>
            </a:r>
            <a:r>
              <a:rPr lang="en-US" sz="2200" i="1" dirty="0" smtClean="0">
                <a:solidFill>
                  <a:srgbClr val="0000FF"/>
                </a:solidFill>
              </a:rPr>
              <a:t> </a:t>
            </a:r>
            <a:r>
              <a:rPr lang="en-US" sz="2200" i="1" dirty="0" err="1" smtClean="0">
                <a:solidFill>
                  <a:srgbClr val="0000FF"/>
                </a:solidFill>
              </a:rPr>
              <a:t>carota</a:t>
            </a:r>
            <a:endParaRPr lang="en-US" sz="2200" i="1" dirty="0" smtClean="0">
              <a:solidFill>
                <a:srgbClr val="0000FF"/>
              </a:solidFill>
            </a:endParaRPr>
          </a:p>
          <a:p>
            <a:pPr lvl="1">
              <a:spcBef>
                <a:spcPts val="0"/>
              </a:spcBef>
            </a:pPr>
            <a:r>
              <a:rPr lang="en-US" sz="2200" i="1" dirty="0" err="1" smtClean="0">
                <a:solidFill>
                  <a:srgbClr val="0000FF"/>
                </a:solidFill>
              </a:rPr>
              <a:t>Commelina</a:t>
            </a:r>
            <a:r>
              <a:rPr lang="en-US" sz="2200" i="1" dirty="0" smtClean="0">
                <a:solidFill>
                  <a:srgbClr val="0000FF"/>
                </a:solidFill>
              </a:rPr>
              <a:t> </a:t>
            </a:r>
            <a:r>
              <a:rPr lang="en-US" sz="2200" i="1" dirty="0" err="1" smtClean="0">
                <a:solidFill>
                  <a:srgbClr val="0000FF"/>
                </a:solidFill>
              </a:rPr>
              <a:t>diffusa</a:t>
            </a:r>
            <a:endParaRPr lang="en-US" sz="2200" i="1" dirty="0" smtClean="0">
              <a:solidFill>
                <a:srgbClr val="0000FF"/>
              </a:solidFill>
            </a:endParaRPr>
          </a:p>
          <a:p>
            <a:pPr lvl="1">
              <a:spcBef>
                <a:spcPts val="0"/>
              </a:spcBef>
            </a:pPr>
            <a:r>
              <a:rPr lang="en-US" sz="2200" i="1" dirty="0" err="1" smtClean="0"/>
              <a:t>Cirsium</a:t>
            </a:r>
            <a:r>
              <a:rPr lang="en-US" sz="2200" i="1" dirty="0" smtClean="0"/>
              <a:t> </a:t>
            </a:r>
            <a:r>
              <a:rPr lang="en-US" sz="2200" i="1" dirty="0" err="1" smtClean="0"/>
              <a:t>arvense</a:t>
            </a:r>
            <a:endParaRPr lang="en-US" sz="2200" i="1" dirty="0" smtClean="0"/>
          </a:p>
          <a:p>
            <a:pPr lvl="1">
              <a:spcBef>
                <a:spcPts val="0"/>
              </a:spcBef>
            </a:pPr>
            <a:r>
              <a:rPr lang="en-US" sz="2200" i="1" dirty="0" err="1" smtClean="0"/>
              <a:t>Carduus</a:t>
            </a:r>
            <a:r>
              <a:rPr lang="en-US" sz="2200" i="1" dirty="0" smtClean="0"/>
              <a:t> </a:t>
            </a:r>
            <a:r>
              <a:rPr lang="en-US" sz="2200" i="1" dirty="0" err="1" smtClean="0"/>
              <a:t>pycnocephalus</a:t>
            </a:r>
            <a:r>
              <a:rPr lang="en-US" sz="2200" i="1" dirty="0" smtClean="0"/>
              <a:t> </a:t>
            </a:r>
            <a:r>
              <a:rPr lang="en-US" sz="2200" dirty="0" smtClean="0"/>
              <a:t>e </a:t>
            </a:r>
            <a:r>
              <a:rPr lang="en-US" sz="2200" i="1" dirty="0" err="1" smtClean="0"/>
              <a:t>Carduus</a:t>
            </a:r>
            <a:r>
              <a:rPr lang="en-US" sz="2200" i="1" dirty="0" smtClean="0"/>
              <a:t> </a:t>
            </a:r>
            <a:r>
              <a:rPr lang="en-US" sz="2200" i="1" dirty="0" err="1" smtClean="0"/>
              <a:t>nutans</a:t>
            </a:r>
            <a:endParaRPr lang="en-US" sz="2200" i="1" dirty="0" smtClean="0"/>
          </a:p>
          <a:p>
            <a:pPr lvl="1">
              <a:spcBef>
                <a:spcPts val="0"/>
              </a:spcBef>
            </a:pPr>
            <a:r>
              <a:rPr lang="en-US" sz="2200" b="1" i="1" dirty="0" smtClean="0">
                <a:solidFill>
                  <a:srgbClr val="FF0000"/>
                </a:solidFill>
              </a:rPr>
              <a:t>Amaranthus tuberculatus (=A. rudis)</a:t>
            </a:r>
            <a:endParaRPr lang="en-US" sz="2200" b="1" i="1" dirty="0">
              <a:solidFill>
                <a:srgbClr val="FF0000"/>
              </a:solidFill>
            </a:endParaRPr>
          </a:p>
        </p:txBody>
      </p:sp>
      <p:sp>
        <p:nvSpPr>
          <p:cNvPr id="4" name="Retângulo 3"/>
          <p:cNvSpPr/>
          <p:nvPr/>
        </p:nvSpPr>
        <p:spPr>
          <a:xfrm>
            <a:off x="3563888" y="6470896"/>
            <a:ext cx="5382344"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solidFill>
                  <a:srgbClr val="000000"/>
                </a:solidFill>
                <a:latin typeface="segoe ui" panose="020B0502040204020203" pitchFamily="34" charset="0"/>
              </a:rPr>
              <a:t> </a:t>
            </a:r>
            <a:r>
              <a:rPr lang="en-US" b="1" dirty="0" smtClean="0">
                <a:solidFill>
                  <a:srgbClr val="0000FF"/>
                </a:solidFill>
                <a:latin typeface="segoe ui" panose="020B0502040204020203" pitchFamily="34" charset="0"/>
              </a:rPr>
              <a:t>Heap, </a:t>
            </a:r>
            <a:r>
              <a:rPr lang="en-US" b="1" dirty="0">
                <a:solidFill>
                  <a:srgbClr val="0000FF"/>
                </a:solidFill>
                <a:latin typeface="segoe ui" panose="020B0502040204020203" pitchFamily="34" charset="0"/>
              </a:rPr>
              <a:t> </a:t>
            </a:r>
            <a:r>
              <a:rPr lang="en-US" b="1" dirty="0" smtClean="0">
                <a:solidFill>
                  <a:srgbClr val="0000FF"/>
                </a:solidFill>
                <a:latin typeface="segoe ui" panose="020B0502040204020203" pitchFamily="34" charset="0"/>
              </a:rPr>
              <a:t>2014</a:t>
            </a:r>
            <a:r>
              <a:rPr lang="en-US" b="1" dirty="0">
                <a:solidFill>
                  <a:srgbClr val="0000FF"/>
                </a:solidFill>
                <a:latin typeface="segoe ui" panose="020B0502040204020203" pitchFamily="34" charset="0"/>
              </a:rPr>
              <a:t> .  Available  </a:t>
            </a:r>
            <a:r>
              <a:rPr lang="en-US" b="1" dirty="0">
                <a:solidFill>
                  <a:srgbClr val="0000FF"/>
                </a:solidFill>
                <a:latin typeface="segoe ui" panose="020B0502040204020203" pitchFamily="34" charset="0"/>
                <a:hlinkClick r:id="rId3"/>
              </a:rPr>
              <a:t>www.weedscience.org</a:t>
            </a:r>
            <a:r>
              <a:rPr lang="en-US" b="1" dirty="0">
                <a:solidFill>
                  <a:srgbClr val="0000FF"/>
                </a:solidFill>
                <a:latin typeface="segoe ui" panose="020B0502040204020203" pitchFamily="34" charset="0"/>
              </a:rPr>
              <a:t> </a:t>
            </a:r>
            <a:endParaRPr lang="en-US" dirty="0"/>
          </a:p>
        </p:txBody>
      </p:sp>
    </p:spTree>
    <p:extLst>
      <p:ext uri="{BB962C8B-B14F-4D97-AF65-F5344CB8AC3E}">
        <p14:creationId xmlns:p14="http://schemas.microsoft.com/office/powerpoint/2010/main" val="1729976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871700" y="185176"/>
            <a:ext cx="5544616"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pt-BR" sz="2400" b="1" dirty="0" smtClean="0"/>
              <a:t>Mecanismo de ação do 2,4-D</a:t>
            </a:r>
            <a:endParaRPr lang="en-US" sz="2400" b="1" dirty="0"/>
          </a:p>
        </p:txBody>
      </p:sp>
      <p:sp>
        <p:nvSpPr>
          <p:cNvPr id="5" name="CaixaDeTexto 4"/>
          <p:cNvSpPr txBox="1"/>
          <p:nvPr/>
        </p:nvSpPr>
        <p:spPr>
          <a:xfrm>
            <a:off x="395536" y="921317"/>
            <a:ext cx="8496944"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buFont typeface="Wingdings" panose="05000000000000000000" pitchFamily="2" charset="2"/>
              <a:buChar char="ü"/>
            </a:pPr>
            <a:r>
              <a:rPr lang="pt-BR" sz="2400" b="1" dirty="0" smtClean="0"/>
              <a:t>Auxina é um hormônio multifuncional</a:t>
            </a:r>
          </a:p>
          <a:p>
            <a:pPr marL="342900" indent="-342900">
              <a:buFont typeface="Wingdings" panose="05000000000000000000" pitchFamily="2" charset="2"/>
              <a:buChar char="ü"/>
            </a:pPr>
            <a:r>
              <a:rPr lang="pt-BR" sz="2400" b="1" dirty="0" smtClean="0"/>
              <a:t>É bem conhecido que as auxinas induz o processo de sinalização de expressão gênica</a:t>
            </a:r>
          </a:p>
          <a:p>
            <a:pPr marL="342900" indent="-342900">
              <a:buFont typeface="Wingdings" panose="05000000000000000000" pitchFamily="2" charset="2"/>
              <a:buChar char="ü"/>
            </a:pPr>
            <a:r>
              <a:rPr lang="pt-BR" sz="2400" b="1" dirty="0" smtClean="0">
                <a:solidFill>
                  <a:srgbClr val="FFFF00"/>
                </a:solidFill>
              </a:rPr>
              <a:t>Mas a sinalização citoplasmática é pouco conhecida</a:t>
            </a:r>
            <a:endParaRPr lang="en-US" sz="2400" b="1" dirty="0">
              <a:solidFill>
                <a:srgbClr val="FFFF00"/>
              </a:solidFill>
            </a:endParaRPr>
          </a:p>
        </p:txBody>
      </p:sp>
      <p:grpSp>
        <p:nvGrpSpPr>
          <p:cNvPr id="8" name="Grupo 7"/>
          <p:cNvGrpSpPr/>
          <p:nvPr/>
        </p:nvGrpSpPr>
        <p:grpSpPr>
          <a:xfrm>
            <a:off x="540439" y="3393946"/>
            <a:ext cx="8352041" cy="3096514"/>
            <a:chOff x="540439" y="3393946"/>
            <a:chExt cx="8352041" cy="3096514"/>
          </a:xfrm>
        </p:grpSpPr>
        <p:sp>
          <p:nvSpPr>
            <p:cNvPr id="9" name="CaixaDeTexto 8"/>
            <p:cNvSpPr txBox="1"/>
            <p:nvPr/>
          </p:nvSpPr>
          <p:spPr>
            <a:xfrm rot="19166164">
              <a:off x="540439" y="3393946"/>
              <a:ext cx="1440160" cy="53494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pt-BR" sz="2800" b="1" dirty="0" smtClean="0"/>
                <a:t>ABP1</a:t>
              </a:r>
              <a:endParaRPr lang="en-US" sz="2800" b="1" dirty="0"/>
            </a:p>
          </p:txBody>
        </p:sp>
        <p:sp>
          <p:nvSpPr>
            <p:cNvPr id="7" name="Retângulo 6"/>
            <p:cNvSpPr/>
            <p:nvPr/>
          </p:nvSpPr>
          <p:spPr>
            <a:xfrm rot="20961455">
              <a:off x="848070" y="5816872"/>
              <a:ext cx="3608680"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b="1" dirty="0">
                  <a:latin typeface="AdvPSHN-M"/>
                </a:rPr>
                <a:t>Rho </a:t>
              </a:r>
              <a:r>
                <a:rPr lang="en-US" b="1" dirty="0" err="1">
                  <a:latin typeface="AdvPSHN-M"/>
                </a:rPr>
                <a:t>GTPases</a:t>
              </a:r>
              <a:r>
                <a:rPr lang="en-US" b="1" dirty="0">
                  <a:latin typeface="AdvPSHN-M"/>
                </a:rPr>
                <a:t>, ROP2 and ROP6</a:t>
              </a:r>
              <a:endParaRPr lang="en-US" b="1" dirty="0"/>
            </a:p>
          </p:txBody>
        </p:sp>
        <p:sp>
          <p:nvSpPr>
            <p:cNvPr id="11" name="Retângulo 10"/>
            <p:cNvSpPr/>
            <p:nvPr/>
          </p:nvSpPr>
          <p:spPr>
            <a:xfrm rot="20961455">
              <a:off x="3194087" y="6072040"/>
              <a:ext cx="2531462" cy="369332"/>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en-US" b="1" dirty="0" smtClean="0">
                  <a:latin typeface="AdvPSHN-M"/>
                </a:rPr>
                <a:t>PINFORMED 1 – PIN1</a:t>
              </a:r>
              <a:endParaRPr lang="en-US" b="1" dirty="0"/>
            </a:p>
          </p:txBody>
        </p:sp>
        <p:cxnSp>
          <p:nvCxnSpPr>
            <p:cNvPr id="12" name="Conector angulado 11"/>
            <p:cNvCxnSpPr>
              <a:stCxn id="7" idx="2"/>
              <a:endCxn id="11" idx="1"/>
            </p:cNvCxnSpPr>
            <p:nvPr/>
          </p:nvCxnSpPr>
          <p:spPr>
            <a:xfrm rot="16200000" flipH="1">
              <a:off x="2797470" y="6072071"/>
              <a:ext cx="307432" cy="529345"/>
            </a:xfrm>
            <a:prstGeom prst="bentConnector2">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Conector angulado 14"/>
            <p:cNvCxnSpPr>
              <a:stCxn id="9" idx="1"/>
              <a:endCxn id="7" idx="1"/>
            </p:cNvCxnSpPr>
            <p:nvPr/>
          </p:nvCxnSpPr>
          <p:spPr>
            <a:xfrm rot="10800000" flipH="1" flipV="1">
              <a:off x="713487" y="4129684"/>
              <a:ext cx="165619" cy="2205078"/>
            </a:xfrm>
            <a:prstGeom prst="bentConnector3">
              <a:avLst>
                <a:gd name="adj1" fmla="val -242514"/>
              </a:avLst>
            </a:prstGeom>
            <a:ln>
              <a:tailEnd type="triangle"/>
            </a:ln>
          </p:spPr>
          <p:style>
            <a:lnRef idx="3">
              <a:schemeClr val="accent2"/>
            </a:lnRef>
            <a:fillRef idx="0">
              <a:schemeClr val="accent2"/>
            </a:fillRef>
            <a:effectRef idx="2">
              <a:schemeClr val="accent2"/>
            </a:effectRef>
            <a:fontRef idx="minor">
              <a:schemeClr val="tx1"/>
            </a:fontRef>
          </p:style>
        </p:cxnSp>
        <p:sp>
          <p:nvSpPr>
            <p:cNvPr id="24" name="Retângulo 23"/>
            <p:cNvSpPr/>
            <p:nvPr/>
          </p:nvSpPr>
          <p:spPr>
            <a:xfrm>
              <a:off x="6643208" y="5767130"/>
              <a:ext cx="2249272" cy="646331"/>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pt-BR" b="1" dirty="0" smtClean="0">
                  <a:latin typeface="AdvPSHN-M"/>
                </a:rPr>
                <a:t>Modulação da expansão celular</a:t>
              </a:r>
              <a:endParaRPr lang="en-US" b="1" dirty="0"/>
            </a:p>
          </p:txBody>
        </p:sp>
        <p:cxnSp>
          <p:nvCxnSpPr>
            <p:cNvPr id="27" name="Conector angulado 26"/>
            <p:cNvCxnSpPr>
              <a:stCxn id="11" idx="2"/>
              <a:endCxn id="24" idx="1"/>
            </p:cNvCxnSpPr>
            <p:nvPr/>
          </p:nvCxnSpPr>
          <p:spPr>
            <a:xfrm rot="5400000" flipH="1" flipV="1">
              <a:off x="5394615" y="5189603"/>
              <a:ext cx="347900" cy="2149286"/>
            </a:xfrm>
            <a:prstGeom prst="bentConnector4">
              <a:avLst>
                <a:gd name="adj1" fmla="val -65709"/>
                <a:gd name="adj2" fmla="val 78652"/>
              </a:avLst>
            </a:prstGeom>
            <a:ln>
              <a:tailEnd type="triangle"/>
            </a:ln>
          </p:spPr>
          <p:style>
            <a:lnRef idx="3">
              <a:schemeClr val="accent2"/>
            </a:lnRef>
            <a:fillRef idx="0">
              <a:schemeClr val="accent2"/>
            </a:fillRef>
            <a:effectRef idx="2">
              <a:schemeClr val="accent2"/>
            </a:effectRef>
            <a:fontRef idx="minor">
              <a:schemeClr val="tx1"/>
            </a:fontRef>
          </p:style>
        </p:cxnSp>
      </p:grpSp>
      <p:grpSp>
        <p:nvGrpSpPr>
          <p:cNvPr id="4" name="Grupo 3"/>
          <p:cNvGrpSpPr/>
          <p:nvPr/>
        </p:nvGrpSpPr>
        <p:grpSpPr>
          <a:xfrm>
            <a:off x="1064743" y="2636912"/>
            <a:ext cx="8079257" cy="2931443"/>
            <a:chOff x="1064743" y="2636912"/>
            <a:chExt cx="8079257" cy="2931443"/>
          </a:xfrm>
        </p:grpSpPr>
        <p:sp>
          <p:nvSpPr>
            <p:cNvPr id="3" name="Seta para baixo 2"/>
            <p:cNvSpPr/>
            <p:nvPr/>
          </p:nvSpPr>
          <p:spPr>
            <a:xfrm>
              <a:off x="4147132" y="2636912"/>
              <a:ext cx="576064" cy="151216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6" name="CaixaDeTexto 5"/>
            <p:cNvSpPr txBox="1"/>
            <p:nvPr/>
          </p:nvSpPr>
          <p:spPr>
            <a:xfrm>
              <a:off x="1064743" y="4183360"/>
              <a:ext cx="8079257" cy="1384995"/>
            </a:xfrm>
            <a:prstGeom prst="rect">
              <a:avLst/>
            </a:prstGeom>
            <a:noFill/>
          </p:spPr>
          <p:txBody>
            <a:bodyPr wrap="square" rtlCol="0">
              <a:spAutoFit/>
            </a:bodyPr>
            <a:lstStyle/>
            <a:p>
              <a:pPr algn="ctr"/>
              <a:r>
                <a:rPr lang="pt-BR" sz="2800" b="1" dirty="0" smtClean="0"/>
                <a:t>Objetivo é explorar a polarização da célula e sua relação com o processo de Inter digitação das células de pavimentação celular (PC – inter digitação)</a:t>
              </a:r>
              <a:endParaRPr lang="en-US" sz="2800" b="1" dirty="0"/>
            </a:p>
          </p:txBody>
        </p:sp>
        <p:sp>
          <p:nvSpPr>
            <p:cNvPr id="32" name="CaixaDeTexto 31"/>
            <p:cNvSpPr txBox="1"/>
            <p:nvPr/>
          </p:nvSpPr>
          <p:spPr>
            <a:xfrm>
              <a:off x="4908832" y="3621667"/>
              <a:ext cx="3924225" cy="369332"/>
            </a:xfrm>
            <a:prstGeom prst="rect">
              <a:avLst/>
            </a:prstGeom>
            <a:noFill/>
          </p:spPr>
          <p:txBody>
            <a:bodyPr wrap="square" rtlCol="0">
              <a:spAutoFit/>
            </a:bodyPr>
            <a:lstStyle/>
            <a:p>
              <a:pPr algn="ctr"/>
              <a:r>
                <a:rPr lang="pt-BR" b="1" dirty="0" err="1" smtClean="0">
                  <a:solidFill>
                    <a:schemeClr val="tx2">
                      <a:lumMod val="60000"/>
                      <a:lumOff val="40000"/>
                    </a:schemeClr>
                  </a:solidFill>
                </a:rPr>
                <a:t>Xu</a:t>
              </a:r>
              <a:r>
                <a:rPr lang="pt-BR" b="1" dirty="0" smtClean="0">
                  <a:solidFill>
                    <a:schemeClr val="tx2">
                      <a:lumMod val="60000"/>
                      <a:lumOff val="40000"/>
                    </a:schemeClr>
                  </a:solidFill>
                </a:rPr>
                <a:t> et. al., 2010 –</a:t>
              </a:r>
              <a:r>
                <a:rPr lang="pt-BR" b="1" i="1" dirty="0" smtClean="0">
                  <a:solidFill>
                    <a:schemeClr val="tx2">
                      <a:lumMod val="60000"/>
                      <a:lumOff val="40000"/>
                    </a:schemeClr>
                  </a:solidFill>
                </a:rPr>
                <a:t> </a:t>
              </a:r>
              <a:r>
                <a:rPr lang="pt-BR" b="1" i="1" dirty="0" err="1" smtClean="0">
                  <a:solidFill>
                    <a:schemeClr val="tx2">
                      <a:lumMod val="60000"/>
                      <a:lumOff val="40000"/>
                    </a:schemeClr>
                  </a:solidFill>
                </a:rPr>
                <a:t>Cell</a:t>
              </a:r>
              <a:r>
                <a:rPr lang="pt-BR" b="1" i="1" dirty="0" smtClean="0">
                  <a:solidFill>
                    <a:schemeClr val="tx2">
                      <a:lumMod val="60000"/>
                      <a:lumOff val="40000"/>
                    </a:schemeClr>
                  </a:solidFill>
                </a:rPr>
                <a:t>,</a:t>
              </a:r>
              <a:r>
                <a:rPr lang="pt-BR" b="1" dirty="0" smtClean="0">
                  <a:solidFill>
                    <a:schemeClr val="tx2">
                      <a:lumMod val="60000"/>
                      <a:lumOff val="40000"/>
                    </a:schemeClr>
                  </a:solidFill>
                </a:rPr>
                <a:t> n.143, p.99-110. </a:t>
              </a:r>
              <a:endParaRPr lang="en-US" b="1" dirty="0">
                <a:solidFill>
                  <a:schemeClr val="tx2">
                    <a:lumMod val="60000"/>
                    <a:lumOff val="40000"/>
                  </a:schemeClr>
                </a:solidFill>
              </a:endParaRPr>
            </a:p>
          </p:txBody>
        </p:sp>
      </p:grpSp>
    </p:spTree>
    <p:extLst>
      <p:ext uri="{BB962C8B-B14F-4D97-AF65-F5344CB8AC3E}">
        <p14:creationId xmlns:p14="http://schemas.microsoft.com/office/powerpoint/2010/main" val="60867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descr="If we do not have a picture for this weed, or you can provide a better picture (scan, digital camera etc) please please e-mail it to 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43685">
            <a:off x="105276" y="765338"/>
            <a:ext cx="2928177" cy="21961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tângulo 3"/>
          <p:cNvSpPr/>
          <p:nvPr/>
        </p:nvSpPr>
        <p:spPr>
          <a:xfrm>
            <a:off x="182602" y="3140968"/>
            <a:ext cx="8784976" cy="3508653"/>
          </a:xfrm>
          <a:prstGeom prst="rect">
            <a:avLst/>
          </a:prstGeom>
        </p:spPr>
        <p:txBody>
          <a:bodyPr wrap="square">
            <a:spAutoFit/>
          </a:bodyPr>
          <a:lstStyle/>
          <a:p>
            <a:pPr marL="342900" indent="-342900">
              <a:spcAft>
                <a:spcPts val="1200"/>
              </a:spcAft>
              <a:buClr>
                <a:srgbClr val="0000FF"/>
              </a:buClr>
              <a:buFont typeface="Wingdings" panose="05000000000000000000" pitchFamily="2" charset="2"/>
              <a:buChar char="ü"/>
            </a:pPr>
            <a:r>
              <a:rPr lang="pt-BR" sz="2400" b="1" dirty="0" smtClean="0">
                <a:solidFill>
                  <a:srgbClr val="000000"/>
                </a:solidFill>
                <a:latin typeface="segoe ui" panose="020B0502040204020203" pitchFamily="34" charset="0"/>
              </a:rPr>
              <a:t>2009 – ensaios de casa de vegetação – R/S = 10</a:t>
            </a:r>
          </a:p>
          <a:p>
            <a:pPr marL="342900" indent="-342900">
              <a:spcAft>
                <a:spcPts val="1200"/>
              </a:spcAft>
              <a:buClr>
                <a:srgbClr val="0000FF"/>
              </a:buClr>
              <a:buFont typeface="Wingdings" panose="05000000000000000000" pitchFamily="2" charset="2"/>
              <a:buChar char="ü"/>
            </a:pPr>
            <a:r>
              <a:rPr lang="en-US" sz="2400" b="1" dirty="0" err="1">
                <a:solidFill>
                  <a:srgbClr val="000000"/>
                </a:solidFill>
                <a:latin typeface="segoe ui" panose="020B0502040204020203" pitchFamily="34" charset="0"/>
              </a:rPr>
              <a:t>História</a:t>
            </a:r>
            <a:r>
              <a:rPr lang="en-US" sz="2400" b="1" dirty="0">
                <a:solidFill>
                  <a:srgbClr val="000000"/>
                </a:solidFill>
                <a:latin typeface="segoe ui" panose="020B0502040204020203" pitchFamily="34" charset="0"/>
              </a:rPr>
              <a:t> de 12 </a:t>
            </a:r>
            <a:r>
              <a:rPr lang="en-US" sz="2400" b="1" dirty="0" err="1">
                <a:solidFill>
                  <a:srgbClr val="000000"/>
                </a:solidFill>
                <a:latin typeface="segoe ui" panose="020B0502040204020203" pitchFamily="34" charset="0"/>
              </a:rPr>
              <a:t>anos</a:t>
            </a:r>
            <a:r>
              <a:rPr lang="en-US" sz="2400" b="1" dirty="0">
                <a:solidFill>
                  <a:srgbClr val="000000"/>
                </a:solidFill>
                <a:latin typeface="segoe ui" panose="020B0502040204020203" pitchFamily="34" charset="0"/>
              </a:rPr>
              <a:t> de </a:t>
            </a:r>
            <a:r>
              <a:rPr lang="en-US" sz="2400" b="1" dirty="0" err="1">
                <a:solidFill>
                  <a:srgbClr val="000000"/>
                </a:solidFill>
                <a:latin typeface="segoe ui" panose="020B0502040204020203" pitchFamily="34" charset="0"/>
              </a:rPr>
              <a:t>uso</a:t>
            </a:r>
            <a:r>
              <a:rPr lang="en-US" sz="2400" b="1" dirty="0">
                <a:solidFill>
                  <a:srgbClr val="000000"/>
                </a:solidFill>
                <a:latin typeface="segoe ui" panose="020B0502040204020203" pitchFamily="34" charset="0"/>
              </a:rPr>
              <a:t> de 2,4-D, </a:t>
            </a:r>
            <a:r>
              <a:rPr lang="en-US" sz="2400" b="1" dirty="0" err="1">
                <a:solidFill>
                  <a:srgbClr val="000000"/>
                </a:solidFill>
                <a:latin typeface="segoe ui" panose="020B0502040204020203" pitchFamily="34" charset="0"/>
              </a:rPr>
              <a:t>algumas</a:t>
            </a:r>
            <a:r>
              <a:rPr lang="en-US" sz="2400" b="1" dirty="0">
                <a:solidFill>
                  <a:srgbClr val="000000"/>
                </a:solidFill>
                <a:latin typeface="segoe ui" panose="020B0502040204020203" pitchFamily="34" charset="0"/>
              </a:rPr>
              <a:t> </a:t>
            </a:r>
            <a:r>
              <a:rPr lang="en-US" sz="2400" b="1" dirty="0" err="1">
                <a:solidFill>
                  <a:srgbClr val="000000"/>
                </a:solidFill>
                <a:latin typeface="segoe ui" panose="020B0502040204020203" pitchFamily="34" charset="0"/>
              </a:rPr>
              <a:t>vezes</a:t>
            </a:r>
            <a:r>
              <a:rPr lang="en-US" sz="2400" b="1" dirty="0">
                <a:solidFill>
                  <a:srgbClr val="000000"/>
                </a:solidFill>
                <a:latin typeface="segoe ui" panose="020B0502040204020203" pitchFamily="34" charset="0"/>
              </a:rPr>
              <a:t> com </a:t>
            </a:r>
            <a:r>
              <a:rPr lang="en-US" sz="2400" b="1" dirty="0" err="1">
                <a:solidFill>
                  <a:srgbClr val="000000"/>
                </a:solidFill>
                <a:latin typeface="segoe ui" panose="020B0502040204020203" pitchFamily="34" charset="0"/>
              </a:rPr>
              <a:t>aplicações</a:t>
            </a:r>
            <a:r>
              <a:rPr lang="en-US" sz="2400" b="1" dirty="0">
                <a:solidFill>
                  <a:srgbClr val="000000"/>
                </a:solidFill>
                <a:latin typeface="segoe ui" panose="020B0502040204020203" pitchFamily="34" charset="0"/>
              </a:rPr>
              <a:t> </a:t>
            </a:r>
            <a:r>
              <a:rPr lang="en-US" sz="2400" b="1" dirty="0" err="1">
                <a:solidFill>
                  <a:srgbClr val="000000"/>
                </a:solidFill>
                <a:latin typeface="segoe ui" panose="020B0502040204020203" pitchFamily="34" charset="0"/>
              </a:rPr>
              <a:t>múltiplas</a:t>
            </a:r>
            <a:r>
              <a:rPr lang="en-US" sz="2400" b="1" dirty="0">
                <a:solidFill>
                  <a:srgbClr val="000000"/>
                </a:solidFill>
                <a:latin typeface="segoe ui" panose="020B0502040204020203" pitchFamily="34" charset="0"/>
              </a:rPr>
              <a:t> no </a:t>
            </a:r>
            <a:r>
              <a:rPr lang="en-US" sz="2400" b="1" dirty="0" err="1">
                <a:solidFill>
                  <a:srgbClr val="000000"/>
                </a:solidFill>
                <a:latin typeface="segoe ui" panose="020B0502040204020203" pitchFamily="34" charset="0"/>
              </a:rPr>
              <a:t>ano</a:t>
            </a:r>
            <a:endParaRPr lang="en-US" sz="2400" b="1" dirty="0">
              <a:solidFill>
                <a:srgbClr val="000000"/>
              </a:solidFill>
              <a:latin typeface="segoe ui" panose="020B0502040204020203" pitchFamily="34" charset="0"/>
            </a:endParaRPr>
          </a:p>
          <a:p>
            <a:pPr marL="342900" indent="-342900">
              <a:spcAft>
                <a:spcPts val="1200"/>
              </a:spcAft>
              <a:buClr>
                <a:srgbClr val="0000FF"/>
              </a:buClr>
              <a:buFont typeface="Wingdings" panose="05000000000000000000" pitchFamily="2" charset="2"/>
              <a:buChar char="ü"/>
            </a:pPr>
            <a:r>
              <a:rPr lang="pt-BR" sz="2400" b="1" dirty="0" smtClean="0">
                <a:solidFill>
                  <a:srgbClr val="000000"/>
                </a:solidFill>
                <a:latin typeface="segoe ui" panose="020B0502040204020203" pitchFamily="34" charset="0"/>
              </a:rPr>
              <a:t>Plantas mostraram sintomas característicos de epinastia mas depois recuperaram o suficiente para produzir sementes</a:t>
            </a:r>
          </a:p>
          <a:p>
            <a:pPr marL="342900" indent="-342900">
              <a:spcAft>
                <a:spcPts val="1200"/>
              </a:spcAft>
              <a:buClr>
                <a:srgbClr val="0000FF"/>
              </a:buClr>
              <a:buFont typeface="Wingdings" panose="05000000000000000000" pitchFamily="2" charset="2"/>
              <a:buChar char="ü"/>
            </a:pPr>
            <a:r>
              <a:rPr lang="pt-BR" sz="2400" b="1" dirty="0" smtClean="0">
                <a:solidFill>
                  <a:srgbClr val="000000"/>
                </a:solidFill>
                <a:latin typeface="segoe ui" panose="020B0502040204020203" pitchFamily="34" charset="0"/>
              </a:rPr>
              <a:t>Provavelmente a mutação não está associada a ABP1 mas nas etapas seguintes</a:t>
            </a:r>
            <a:endParaRPr lang="pt-BR" sz="2400" b="1" dirty="0"/>
          </a:p>
        </p:txBody>
      </p:sp>
      <p:pic>
        <p:nvPicPr>
          <p:cNvPr id="5" name="Imagem 4" descr="Recorte de Te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788" y="476672"/>
            <a:ext cx="7795790" cy="1359731"/>
          </a:xfrm>
          <a:prstGeom prst="rect">
            <a:avLst/>
          </a:prstGeom>
          <a:ln>
            <a:solidFill>
              <a:schemeClr val="tx1"/>
            </a:solidFill>
          </a:ln>
        </p:spPr>
      </p:pic>
    </p:spTree>
    <p:extLst>
      <p:ext uri="{BB962C8B-B14F-4D97-AF65-F5344CB8AC3E}">
        <p14:creationId xmlns:p14="http://schemas.microsoft.com/office/powerpoint/2010/main" val="1565861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152400" y="685800"/>
            <a:ext cx="1828800" cy="990600"/>
          </a:xfrm>
        </p:spPr>
        <p:txBody>
          <a:bodyPr>
            <a:normAutofit/>
          </a:bodyPr>
          <a:lstStyle/>
          <a:p>
            <a:r>
              <a:rPr lang="en-US" b="1" dirty="0" smtClean="0"/>
              <a:t>21 DAT</a:t>
            </a:r>
            <a:endParaRPr lang="en-US" sz="3600" b="1" dirty="0"/>
          </a:p>
        </p:txBody>
      </p:sp>
      <p:pic>
        <p:nvPicPr>
          <p:cNvPr id="8" name="Content Placeholder 6"/>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26942" b="19783"/>
          <a:stretch/>
        </p:blipFill>
        <p:spPr>
          <a:xfrm>
            <a:off x="2057400" y="2974975"/>
            <a:ext cx="6858000" cy="2740025"/>
          </a:xfrm>
        </p:spPr>
      </p:pic>
      <p:pic>
        <p:nvPicPr>
          <p:cNvPr id="9"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32705" b="13963"/>
          <a:stretch/>
        </p:blipFill>
        <p:spPr>
          <a:xfrm>
            <a:off x="2057400" y="304800"/>
            <a:ext cx="6858000" cy="2743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TextBox 8"/>
          <p:cNvSpPr txBox="1"/>
          <p:nvPr/>
        </p:nvSpPr>
        <p:spPr>
          <a:xfrm>
            <a:off x="2438400" y="5719466"/>
            <a:ext cx="685800" cy="461665"/>
          </a:xfrm>
          <a:prstGeom prst="rect">
            <a:avLst/>
          </a:prstGeom>
          <a:noFill/>
        </p:spPr>
        <p:txBody>
          <a:bodyPr wrap="square" rtlCol="0">
            <a:spAutoFit/>
          </a:bodyPr>
          <a:lstStyle/>
          <a:p>
            <a:pPr algn="ctr"/>
            <a:r>
              <a:rPr lang="en-US" sz="2400" b="1" dirty="0" smtClean="0"/>
              <a:t>0</a:t>
            </a:r>
            <a:endParaRPr lang="en-US" sz="2400" b="1" dirty="0"/>
          </a:p>
        </p:txBody>
      </p:sp>
      <p:sp>
        <p:nvSpPr>
          <p:cNvPr id="11" name="TextBox 9"/>
          <p:cNvSpPr txBox="1"/>
          <p:nvPr/>
        </p:nvSpPr>
        <p:spPr>
          <a:xfrm>
            <a:off x="3124200" y="5719465"/>
            <a:ext cx="685800" cy="461665"/>
          </a:xfrm>
          <a:prstGeom prst="rect">
            <a:avLst/>
          </a:prstGeom>
          <a:noFill/>
        </p:spPr>
        <p:txBody>
          <a:bodyPr wrap="square" rtlCol="0">
            <a:spAutoFit/>
          </a:bodyPr>
          <a:lstStyle/>
          <a:p>
            <a:pPr algn="ctr"/>
            <a:r>
              <a:rPr lang="en-US" sz="2400" b="1" dirty="0" smtClean="0"/>
              <a:t>18</a:t>
            </a:r>
            <a:endParaRPr lang="en-US" sz="2400" b="1" dirty="0"/>
          </a:p>
        </p:txBody>
      </p:sp>
      <p:sp>
        <p:nvSpPr>
          <p:cNvPr id="12" name="TextBox 10"/>
          <p:cNvSpPr txBox="1"/>
          <p:nvPr/>
        </p:nvSpPr>
        <p:spPr>
          <a:xfrm>
            <a:off x="3810000" y="5719464"/>
            <a:ext cx="685800" cy="461665"/>
          </a:xfrm>
          <a:prstGeom prst="rect">
            <a:avLst/>
          </a:prstGeom>
          <a:noFill/>
        </p:spPr>
        <p:txBody>
          <a:bodyPr wrap="square" rtlCol="0">
            <a:spAutoFit/>
          </a:bodyPr>
          <a:lstStyle/>
          <a:p>
            <a:pPr algn="ctr"/>
            <a:r>
              <a:rPr lang="en-US" sz="2400" b="1" dirty="0" smtClean="0"/>
              <a:t>35</a:t>
            </a:r>
            <a:endParaRPr lang="en-US" sz="2400" b="1" dirty="0"/>
          </a:p>
        </p:txBody>
      </p:sp>
      <p:sp>
        <p:nvSpPr>
          <p:cNvPr id="13" name="TextBox 11"/>
          <p:cNvSpPr txBox="1"/>
          <p:nvPr/>
        </p:nvSpPr>
        <p:spPr>
          <a:xfrm>
            <a:off x="4472077" y="5719466"/>
            <a:ext cx="685800" cy="461665"/>
          </a:xfrm>
          <a:prstGeom prst="rect">
            <a:avLst/>
          </a:prstGeom>
          <a:noFill/>
        </p:spPr>
        <p:txBody>
          <a:bodyPr wrap="square" rtlCol="0">
            <a:spAutoFit/>
          </a:bodyPr>
          <a:lstStyle/>
          <a:p>
            <a:pPr algn="ctr"/>
            <a:r>
              <a:rPr lang="en-US" sz="2400" b="1" dirty="0" smtClean="0"/>
              <a:t>70</a:t>
            </a:r>
            <a:endParaRPr lang="en-US" sz="2400" b="1" dirty="0"/>
          </a:p>
        </p:txBody>
      </p:sp>
      <p:sp>
        <p:nvSpPr>
          <p:cNvPr id="14" name="TextBox 12"/>
          <p:cNvSpPr txBox="1"/>
          <p:nvPr/>
        </p:nvSpPr>
        <p:spPr>
          <a:xfrm>
            <a:off x="5052923" y="5715001"/>
            <a:ext cx="890677" cy="461665"/>
          </a:xfrm>
          <a:prstGeom prst="rect">
            <a:avLst/>
          </a:prstGeom>
          <a:noFill/>
        </p:spPr>
        <p:txBody>
          <a:bodyPr wrap="square" rtlCol="0">
            <a:spAutoFit/>
          </a:bodyPr>
          <a:lstStyle/>
          <a:p>
            <a:pPr algn="ctr"/>
            <a:r>
              <a:rPr lang="en-US" sz="2400" b="1" dirty="0" smtClean="0"/>
              <a:t>140</a:t>
            </a:r>
            <a:endParaRPr lang="en-US" sz="2400" b="1" dirty="0"/>
          </a:p>
        </p:txBody>
      </p:sp>
      <p:sp>
        <p:nvSpPr>
          <p:cNvPr id="15" name="TextBox 13"/>
          <p:cNvSpPr txBox="1"/>
          <p:nvPr/>
        </p:nvSpPr>
        <p:spPr>
          <a:xfrm>
            <a:off x="5676900" y="5715000"/>
            <a:ext cx="1028700" cy="461665"/>
          </a:xfrm>
          <a:prstGeom prst="rect">
            <a:avLst/>
          </a:prstGeom>
          <a:noFill/>
        </p:spPr>
        <p:txBody>
          <a:bodyPr wrap="square" rtlCol="0">
            <a:spAutoFit/>
          </a:bodyPr>
          <a:lstStyle/>
          <a:p>
            <a:pPr algn="ctr"/>
            <a:r>
              <a:rPr lang="en-US" sz="2400" b="1" dirty="0" smtClean="0"/>
              <a:t>280</a:t>
            </a:r>
            <a:endParaRPr lang="en-US" sz="2400" b="1" dirty="0"/>
          </a:p>
        </p:txBody>
      </p:sp>
      <p:sp>
        <p:nvSpPr>
          <p:cNvPr id="16" name="TextBox 14"/>
          <p:cNvSpPr txBox="1"/>
          <p:nvPr/>
        </p:nvSpPr>
        <p:spPr>
          <a:xfrm>
            <a:off x="6324600" y="5728244"/>
            <a:ext cx="1028700" cy="461665"/>
          </a:xfrm>
          <a:prstGeom prst="rect">
            <a:avLst/>
          </a:prstGeom>
          <a:noFill/>
        </p:spPr>
        <p:txBody>
          <a:bodyPr wrap="square" rtlCol="0">
            <a:spAutoFit/>
          </a:bodyPr>
          <a:lstStyle/>
          <a:p>
            <a:pPr algn="ctr"/>
            <a:r>
              <a:rPr lang="en-US" sz="2400" b="1" dirty="0" smtClean="0"/>
              <a:t>560</a:t>
            </a:r>
            <a:endParaRPr lang="en-US" sz="2400" b="1" dirty="0"/>
          </a:p>
        </p:txBody>
      </p:sp>
      <p:sp>
        <p:nvSpPr>
          <p:cNvPr id="17" name="TextBox 15"/>
          <p:cNvSpPr txBox="1"/>
          <p:nvPr/>
        </p:nvSpPr>
        <p:spPr>
          <a:xfrm>
            <a:off x="7010400" y="5719466"/>
            <a:ext cx="1028700" cy="461665"/>
          </a:xfrm>
          <a:prstGeom prst="rect">
            <a:avLst/>
          </a:prstGeom>
          <a:noFill/>
        </p:spPr>
        <p:txBody>
          <a:bodyPr wrap="square" rtlCol="0">
            <a:spAutoFit/>
          </a:bodyPr>
          <a:lstStyle/>
          <a:p>
            <a:pPr algn="ctr"/>
            <a:r>
              <a:rPr lang="en-US" sz="2400" b="1" dirty="0" smtClean="0"/>
              <a:t>1120</a:t>
            </a:r>
            <a:endParaRPr lang="en-US" sz="2400" b="1" dirty="0"/>
          </a:p>
        </p:txBody>
      </p:sp>
      <p:sp>
        <p:nvSpPr>
          <p:cNvPr id="18" name="TextBox 16"/>
          <p:cNvSpPr txBox="1"/>
          <p:nvPr/>
        </p:nvSpPr>
        <p:spPr>
          <a:xfrm>
            <a:off x="7842849" y="5737022"/>
            <a:ext cx="996351" cy="461665"/>
          </a:xfrm>
          <a:prstGeom prst="rect">
            <a:avLst/>
          </a:prstGeom>
          <a:noFill/>
        </p:spPr>
        <p:txBody>
          <a:bodyPr wrap="square" rtlCol="0">
            <a:spAutoFit/>
          </a:bodyPr>
          <a:lstStyle/>
          <a:p>
            <a:pPr algn="ctr"/>
            <a:r>
              <a:rPr lang="en-US" sz="2400" b="1" dirty="0" smtClean="0"/>
              <a:t>2240</a:t>
            </a:r>
            <a:endParaRPr lang="en-US" sz="2400" b="1" dirty="0"/>
          </a:p>
        </p:txBody>
      </p:sp>
      <p:sp>
        <p:nvSpPr>
          <p:cNvPr id="19" name="TextBox 17"/>
          <p:cNvSpPr txBox="1"/>
          <p:nvPr/>
        </p:nvSpPr>
        <p:spPr>
          <a:xfrm>
            <a:off x="3962401" y="6019800"/>
            <a:ext cx="3390900" cy="461665"/>
          </a:xfrm>
          <a:prstGeom prst="rect">
            <a:avLst/>
          </a:prstGeom>
          <a:noFill/>
        </p:spPr>
        <p:txBody>
          <a:bodyPr wrap="square" rtlCol="0">
            <a:spAutoFit/>
          </a:bodyPr>
          <a:lstStyle/>
          <a:p>
            <a:r>
              <a:rPr lang="en-US" sz="2400" b="1" dirty="0" smtClean="0"/>
              <a:t>2,4-D dose, g </a:t>
            </a:r>
            <a:r>
              <a:rPr lang="en-US" sz="2400" b="1" dirty="0" err="1" smtClean="0"/>
              <a:t>ae</a:t>
            </a:r>
            <a:r>
              <a:rPr lang="en-US" sz="2400" b="1" dirty="0" smtClean="0"/>
              <a:t> ha</a:t>
            </a:r>
            <a:r>
              <a:rPr lang="en-US" sz="2400" b="1" baseline="30000" dirty="0" smtClean="0"/>
              <a:t>-1</a:t>
            </a:r>
            <a:endParaRPr lang="en-US" sz="2400" b="1" baseline="30000" dirty="0"/>
          </a:p>
        </p:txBody>
      </p:sp>
      <p:sp>
        <p:nvSpPr>
          <p:cNvPr id="20" name="TextBox 18"/>
          <p:cNvSpPr txBox="1"/>
          <p:nvPr/>
        </p:nvSpPr>
        <p:spPr>
          <a:xfrm>
            <a:off x="6858000" y="228600"/>
            <a:ext cx="2209800" cy="584776"/>
          </a:xfrm>
          <a:prstGeom prst="rect">
            <a:avLst/>
          </a:prstGeom>
          <a:noFill/>
        </p:spPr>
        <p:txBody>
          <a:bodyPr wrap="square" rtlCol="0">
            <a:spAutoFit/>
          </a:bodyPr>
          <a:lstStyle/>
          <a:p>
            <a:r>
              <a:rPr lang="en-US" sz="3200" b="1" dirty="0" smtClean="0">
                <a:solidFill>
                  <a:srgbClr val="000000"/>
                </a:solidFill>
              </a:rPr>
              <a:t>Susceptible</a:t>
            </a:r>
            <a:endParaRPr lang="en-US" sz="3200" b="1" dirty="0">
              <a:solidFill>
                <a:srgbClr val="000000"/>
              </a:solidFill>
            </a:endParaRPr>
          </a:p>
        </p:txBody>
      </p:sp>
      <p:sp>
        <p:nvSpPr>
          <p:cNvPr id="21" name="TextBox 19"/>
          <p:cNvSpPr txBox="1"/>
          <p:nvPr/>
        </p:nvSpPr>
        <p:spPr>
          <a:xfrm>
            <a:off x="7239000" y="2971800"/>
            <a:ext cx="2209800" cy="584776"/>
          </a:xfrm>
          <a:prstGeom prst="rect">
            <a:avLst/>
          </a:prstGeom>
          <a:noFill/>
        </p:spPr>
        <p:txBody>
          <a:bodyPr wrap="square" rtlCol="0">
            <a:spAutoFit/>
          </a:bodyPr>
          <a:lstStyle/>
          <a:p>
            <a:r>
              <a:rPr lang="en-US" sz="3200" b="1" dirty="0" smtClean="0">
                <a:solidFill>
                  <a:srgbClr val="000000"/>
                </a:solidFill>
              </a:rPr>
              <a:t>Resistant</a:t>
            </a:r>
            <a:endParaRPr lang="en-US" sz="3200" b="1" dirty="0">
              <a:solidFill>
                <a:srgbClr val="000000"/>
              </a:solidFill>
            </a:endParaRPr>
          </a:p>
        </p:txBody>
      </p:sp>
      <p:sp>
        <p:nvSpPr>
          <p:cNvPr id="22" name="TextBox 20"/>
          <p:cNvSpPr txBox="1"/>
          <p:nvPr/>
        </p:nvSpPr>
        <p:spPr>
          <a:xfrm>
            <a:off x="7086600" y="6324600"/>
            <a:ext cx="2057400" cy="400110"/>
          </a:xfrm>
          <a:prstGeom prst="rect">
            <a:avLst/>
          </a:prstGeom>
          <a:noFill/>
        </p:spPr>
        <p:txBody>
          <a:bodyPr wrap="square" rtlCol="0">
            <a:spAutoFit/>
          </a:bodyPr>
          <a:lstStyle/>
          <a:p>
            <a:r>
              <a:rPr lang="en-US" sz="2000" b="1" dirty="0" smtClean="0">
                <a:solidFill>
                  <a:schemeClr val="bg1"/>
                </a:solidFill>
              </a:rPr>
              <a:t>G. Kruger, UNL</a:t>
            </a:r>
            <a:endParaRPr lang="en-US" sz="2000" b="1" dirty="0">
              <a:solidFill>
                <a:schemeClr val="bg1"/>
              </a:solidFill>
            </a:endParaRPr>
          </a:p>
        </p:txBody>
      </p:sp>
    </p:spTree>
    <p:extLst>
      <p:ext uri="{BB962C8B-B14F-4D97-AF65-F5344CB8AC3E}">
        <p14:creationId xmlns:p14="http://schemas.microsoft.com/office/powerpoint/2010/main" val="1086822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0" y="274918"/>
            <a:ext cx="7924800" cy="791882"/>
          </a:xfrm>
        </p:spPr>
        <p:style>
          <a:lnRef idx="0">
            <a:schemeClr val="accent5"/>
          </a:lnRef>
          <a:fillRef idx="3">
            <a:schemeClr val="accent5"/>
          </a:fillRef>
          <a:effectRef idx="3">
            <a:schemeClr val="accent5"/>
          </a:effectRef>
          <a:fontRef idx="minor">
            <a:schemeClr val="lt1"/>
          </a:fontRef>
        </p:style>
        <p:txBody>
          <a:bodyPr>
            <a:normAutofit fontScale="90000"/>
          </a:bodyPr>
          <a:lstStyle/>
          <a:p>
            <a:r>
              <a:rPr lang="en-US" b="1" dirty="0" smtClean="0"/>
              <a:t>Greenhouse Dose Response 21 DAT</a:t>
            </a:r>
            <a:endParaRPr lang="en-US" b="1" dirty="0"/>
          </a:p>
        </p:txBody>
      </p:sp>
      <p:pic>
        <p:nvPicPr>
          <p:cNvPr id="3" name="Picture 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636783" y="1165197"/>
            <a:ext cx="5791200" cy="5061005"/>
          </a:xfrm>
          <a:prstGeom prst="rect">
            <a:avLst/>
          </a:prstGeom>
          <a:solidFill>
            <a:schemeClr val="tx1"/>
          </a:solidFill>
          <a:ln>
            <a:noFill/>
          </a:ln>
          <a:effectLst/>
          <a:extLst/>
        </p:spPr>
      </p:pic>
      <p:sp>
        <p:nvSpPr>
          <p:cNvPr id="4" name="TextBox 8"/>
          <p:cNvSpPr txBox="1"/>
          <p:nvPr/>
        </p:nvSpPr>
        <p:spPr>
          <a:xfrm>
            <a:off x="6705600" y="2420888"/>
            <a:ext cx="1981200" cy="224676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2800" b="1" dirty="0" smtClean="0"/>
              <a:t>ED50</a:t>
            </a:r>
          </a:p>
          <a:p>
            <a:r>
              <a:rPr lang="en-US" sz="2800" b="1" dirty="0" smtClean="0"/>
              <a:t>R:S – 9.1</a:t>
            </a:r>
          </a:p>
          <a:p>
            <a:endParaRPr lang="en-US" sz="2800" b="1" dirty="0"/>
          </a:p>
          <a:p>
            <a:r>
              <a:rPr lang="en-US" sz="2800" b="1" i="1" dirty="0" smtClean="0"/>
              <a:t>ED90</a:t>
            </a:r>
          </a:p>
          <a:p>
            <a:r>
              <a:rPr lang="en-US" sz="2800" b="1" i="1" dirty="0" smtClean="0"/>
              <a:t>R:S – 111</a:t>
            </a:r>
            <a:endParaRPr lang="en-US" sz="2800" b="1" i="1" dirty="0"/>
          </a:p>
        </p:txBody>
      </p:sp>
      <p:sp>
        <p:nvSpPr>
          <p:cNvPr id="5" name="TextBox 9"/>
          <p:cNvSpPr txBox="1"/>
          <p:nvPr/>
        </p:nvSpPr>
        <p:spPr>
          <a:xfrm>
            <a:off x="6948264" y="5795873"/>
            <a:ext cx="205740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smtClean="0">
                <a:solidFill>
                  <a:schemeClr val="tx1"/>
                </a:solidFill>
              </a:rPr>
              <a:t>G. Kruger, UNL</a:t>
            </a:r>
            <a:endParaRPr lang="en-US" sz="2000" b="1" dirty="0">
              <a:solidFill>
                <a:schemeClr val="tx1"/>
              </a:solidFill>
            </a:endParaRPr>
          </a:p>
        </p:txBody>
      </p:sp>
    </p:spTree>
    <p:extLst>
      <p:ext uri="{BB962C8B-B14F-4D97-AF65-F5344CB8AC3E}">
        <p14:creationId xmlns:p14="http://schemas.microsoft.com/office/powerpoint/2010/main" val="1609037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Imagem 1"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76672"/>
            <a:ext cx="7658691" cy="5328592"/>
          </a:xfrm>
          <a:prstGeom prst="rect">
            <a:avLst/>
          </a:prstGeom>
          <a:ln>
            <a:solidFill>
              <a:schemeClr val="tx1"/>
            </a:solidFill>
          </a:ln>
        </p:spPr>
      </p:pic>
    </p:spTree>
    <p:extLst>
      <p:ext uri="{BB962C8B-B14F-4D97-AF65-F5344CB8AC3E}">
        <p14:creationId xmlns:p14="http://schemas.microsoft.com/office/powerpoint/2010/main" val="1592416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Imagem 1" descr="wssajournals.org/doi/pdf/10.1614/WT-09-002.1 - Opera"/>
          <p:cNvPicPr>
            <a:picLocks noChangeAspect="1"/>
          </p:cNvPicPr>
          <p:nvPr/>
        </p:nvPicPr>
        <p:blipFill rotWithShape="1">
          <a:blip r:embed="rId3">
            <a:extLst>
              <a:ext uri="{28A0092B-C50C-407E-A947-70E740481C1C}">
                <a14:useLocalDpi xmlns:a14="http://schemas.microsoft.com/office/drawing/2010/main" val="0"/>
              </a:ext>
            </a:extLst>
          </a:blip>
          <a:srcRect l="10627" t="19477" r="16926" b="52907"/>
          <a:stretch/>
        </p:blipFill>
        <p:spPr>
          <a:xfrm>
            <a:off x="179512" y="116632"/>
            <a:ext cx="8424936" cy="1739934"/>
          </a:xfrm>
          <a:prstGeom prst="rect">
            <a:avLst/>
          </a:prstGeom>
          <a:ln>
            <a:solidFill>
              <a:schemeClr val="tx1"/>
            </a:solidFill>
          </a:ln>
        </p:spPr>
      </p:pic>
      <p:pic>
        <p:nvPicPr>
          <p:cNvPr id="3" name="Imagem 2" descr="Recorte de Te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55" y="2060848"/>
            <a:ext cx="7291237" cy="4796100"/>
          </a:xfrm>
          <a:prstGeom prst="rect">
            <a:avLst/>
          </a:prstGeom>
          <a:ln>
            <a:solidFill>
              <a:schemeClr val="tx1"/>
            </a:solidFill>
          </a:ln>
        </p:spPr>
      </p:pic>
    </p:spTree>
    <p:extLst>
      <p:ext uri="{BB962C8B-B14F-4D97-AF65-F5344CB8AC3E}">
        <p14:creationId xmlns:p14="http://schemas.microsoft.com/office/powerpoint/2010/main" val="22830571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516375" y="188640"/>
            <a:ext cx="8183253" cy="619684"/>
          </a:xfrm>
        </p:spPr>
        <p:style>
          <a:lnRef idx="0">
            <a:schemeClr val="accent1"/>
          </a:lnRef>
          <a:fillRef idx="3">
            <a:schemeClr val="accent1"/>
          </a:fillRef>
          <a:effectRef idx="3">
            <a:schemeClr val="accent1"/>
          </a:effectRef>
          <a:fontRef idx="minor">
            <a:schemeClr val="lt1"/>
          </a:fontRef>
        </p:style>
        <p:txBody>
          <a:bodyPr>
            <a:normAutofit fontScale="90000"/>
          </a:bodyPr>
          <a:lstStyle/>
          <a:p>
            <a:r>
              <a:rPr lang="pt-BR" b="1" dirty="0" smtClean="0">
                <a:ln w="19050">
                  <a:solidFill>
                    <a:sysClr val="windowText" lastClr="000000"/>
                  </a:solidFill>
                </a:ln>
                <a:solidFill>
                  <a:srgbClr val="FFFF00"/>
                </a:solidFill>
              </a:rPr>
              <a:t>Mecanismos de resistência ao 2,4-D</a:t>
            </a:r>
            <a:endParaRPr lang="en-US" b="1" dirty="0">
              <a:ln w="19050">
                <a:solidFill>
                  <a:sysClr val="windowText" lastClr="000000"/>
                </a:solidFill>
              </a:ln>
              <a:solidFill>
                <a:srgbClr val="FFFF00"/>
              </a:solidFill>
            </a:endParaRPr>
          </a:p>
        </p:txBody>
      </p:sp>
      <p:sp>
        <p:nvSpPr>
          <p:cNvPr id="3" name="Espaço Reservado para Conteúdo 2"/>
          <p:cNvSpPr>
            <a:spLocks noGrp="1"/>
          </p:cNvSpPr>
          <p:nvPr>
            <p:ph idx="1"/>
          </p:nvPr>
        </p:nvSpPr>
        <p:spPr>
          <a:xfrm>
            <a:off x="179509" y="1080391"/>
            <a:ext cx="8856983" cy="5760640"/>
          </a:xfrm>
        </p:spPr>
        <p:txBody>
          <a:bodyPr>
            <a:normAutofit fontScale="92500" lnSpcReduction="10000"/>
          </a:bodyPr>
          <a:lstStyle/>
          <a:p>
            <a:pPr marL="0" indent="0">
              <a:buNone/>
            </a:pPr>
            <a:r>
              <a:rPr lang="pt-BR" b="1" dirty="0" smtClean="0">
                <a:solidFill>
                  <a:srgbClr val="0000FF"/>
                </a:solidFill>
              </a:rPr>
              <a:t>Nível 1 – resistência na transcrição gênica dos </a:t>
            </a:r>
            <a:r>
              <a:rPr lang="pt-BR" b="1" dirty="0" err="1" smtClean="0">
                <a:solidFill>
                  <a:srgbClr val="0000FF"/>
                </a:solidFill>
              </a:rPr>
              <a:t>ARFs</a:t>
            </a:r>
            <a:endParaRPr lang="pt-BR" b="1" dirty="0" smtClean="0">
              <a:solidFill>
                <a:srgbClr val="0000FF"/>
              </a:solidFill>
            </a:endParaRPr>
          </a:p>
          <a:p>
            <a:pPr lvl="1">
              <a:buFont typeface="Wingdings" panose="05000000000000000000" pitchFamily="2" charset="2"/>
              <a:buChar char="ü"/>
            </a:pPr>
            <a:r>
              <a:rPr lang="pt-BR" b="1" dirty="0" smtClean="0"/>
              <a:t>A </a:t>
            </a:r>
            <a:r>
              <a:rPr lang="pt-BR" b="1" dirty="0"/>
              <a:t>planta apresenta epinastia, mas a oxidação do tecido não é </a:t>
            </a:r>
            <a:r>
              <a:rPr lang="pt-BR" b="1" dirty="0" smtClean="0"/>
              <a:t>acentuado</a:t>
            </a:r>
          </a:p>
          <a:p>
            <a:pPr lvl="1">
              <a:buFont typeface="Wingdings" panose="05000000000000000000" pitchFamily="2" charset="2"/>
              <a:buChar char="ü"/>
            </a:pPr>
            <a:r>
              <a:rPr lang="pt-BR" b="1" dirty="0"/>
              <a:t>S</a:t>
            </a:r>
            <a:r>
              <a:rPr lang="pt-BR" b="1" dirty="0" smtClean="0"/>
              <a:t>ignifica </a:t>
            </a:r>
            <a:r>
              <a:rPr lang="pt-BR" b="1" dirty="0"/>
              <a:t>que o complexo SCF TIR/AFB não está realizando a destruição do </a:t>
            </a:r>
            <a:r>
              <a:rPr lang="pt-BR" b="1" dirty="0" smtClean="0"/>
              <a:t>AUX/IA</a:t>
            </a:r>
          </a:p>
          <a:p>
            <a:pPr lvl="1">
              <a:buFont typeface="Wingdings" panose="05000000000000000000" pitchFamily="2" charset="2"/>
              <a:buChar char="ü"/>
            </a:pPr>
            <a:r>
              <a:rPr lang="pt-BR" b="1" dirty="0" smtClean="0"/>
              <a:t>Dessa </a:t>
            </a:r>
            <a:r>
              <a:rPr lang="pt-BR" b="1" dirty="0"/>
              <a:t>forma podem haver alterações nesse complexo </a:t>
            </a:r>
            <a:r>
              <a:rPr lang="pt-BR" b="1" dirty="0" smtClean="0"/>
              <a:t>enzimático </a:t>
            </a:r>
            <a:r>
              <a:rPr lang="pt-BR" b="1" dirty="0"/>
              <a:t>que estão impedindo que o 2,4-D faça a ligação entre o TIR e o </a:t>
            </a:r>
            <a:r>
              <a:rPr lang="pt-BR" b="1" dirty="0" err="1" smtClean="0"/>
              <a:t>Aux</a:t>
            </a:r>
            <a:r>
              <a:rPr lang="pt-BR" b="1" dirty="0" smtClean="0"/>
              <a:t>/IAA</a:t>
            </a:r>
          </a:p>
          <a:p>
            <a:pPr marL="457149" lvl="1" indent="0">
              <a:buNone/>
            </a:pPr>
            <a:endParaRPr lang="pt-BR" b="1" dirty="0" smtClean="0"/>
          </a:p>
          <a:p>
            <a:pPr marL="0" indent="0">
              <a:buNone/>
            </a:pPr>
            <a:r>
              <a:rPr lang="pt-BR" b="1" dirty="0" smtClean="0">
                <a:solidFill>
                  <a:srgbClr val="0000FF"/>
                </a:solidFill>
              </a:rPr>
              <a:t>Nível 2 – resistência na ABP1</a:t>
            </a:r>
          </a:p>
          <a:p>
            <a:pPr lvl="1">
              <a:buFont typeface="Wingdings" panose="05000000000000000000" pitchFamily="2" charset="2"/>
              <a:buChar char="ü"/>
            </a:pPr>
            <a:r>
              <a:rPr lang="pt-BR" b="1" dirty="0" smtClean="0"/>
              <a:t>A nível </a:t>
            </a:r>
            <a:r>
              <a:rPr lang="pt-BR" b="1" dirty="0"/>
              <a:t>de membrana </a:t>
            </a:r>
            <a:r>
              <a:rPr lang="pt-BR" b="1" dirty="0" smtClean="0"/>
              <a:t>plasmática</a:t>
            </a:r>
          </a:p>
          <a:p>
            <a:pPr lvl="1">
              <a:buFont typeface="Wingdings" panose="05000000000000000000" pitchFamily="2" charset="2"/>
              <a:buChar char="ü"/>
            </a:pPr>
            <a:r>
              <a:rPr lang="pt-BR" b="1" dirty="0" smtClean="0"/>
              <a:t>A planta não </a:t>
            </a:r>
            <a:r>
              <a:rPr lang="pt-BR" b="1" dirty="0"/>
              <a:t>sofre epinastia mas somente apresenta </a:t>
            </a:r>
            <a:r>
              <a:rPr lang="pt-BR" b="1" dirty="0" smtClean="0"/>
              <a:t>oxidação </a:t>
            </a:r>
            <a:r>
              <a:rPr lang="pt-BR" b="1" dirty="0"/>
              <a:t>dos </a:t>
            </a:r>
            <a:r>
              <a:rPr lang="pt-BR" b="1" dirty="0" smtClean="0"/>
              <a:t>tecidos</a:t>
            </a:r>
            <a:endParaRPr lang="en-US" b="1" dirty="0"/>
          </a:p>
        </p:txBody>
      </p:sp>
    </p:spTree>
    <p:extLst>
      <p:ext uri="{BB962C8B-B14F-4D97-AF65-F5344CB8AC3E}">
        <p14:creationId xmlns:p14="http://schemas.microsoft.com/office/powerpoint/2010/main" val="26482486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1" cy="6858000"/>
          </a:xfrm>
          <a:prstGeom prst="rect">
            <a:avLst/>
          </a:prstGeom>
        </p:spPr>
      </p:pic>
    </p:spTree>
    <p:extLst>
      <p:ext uri="{BB962C8B-B14F-4D97-AF65-F5344CB8AC3E}">
        <p14:creationId xmlns:p14="http://schemas.microsoft.com/office/powerpoint/2010/main" val="14379434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815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Recorte de Te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51882" cy="6858000"/>
          </a:xfrm>
        </p:spPr>
      </p:pic>
    </p:spTree>
    <p:extLst>
      <p:ext uri="{BB962C8B-B14F-4D97-AF65-F5344CB8AC3E}">
        <p14:creationId xmlns:p14="http://schemas.microsoft.com/office/powerpoint/2010/main" val="847954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corte de Tela"/>
          <p:cNvPicPr>
            <a:picLocks noChangeAspect="1"/>
          </p:cNvPicPr>
          <p:nvPr/>
        </p:nvPicPr>
        <p:blipFill rotWithShape="1">
          <a:blip r:embed="rId2">
            <a:extLst>
              <a:ext uri="{28A0092B-C50C-407E-A947-70E740481C1C}">
                <a14:useLocalDpi xmlns:a14="http://schemas.microsoft.com/office/drawing/2010/main" val="0"/>
              </a:ext>
            </a:extLst>
          </a:blip>
          <a:srcRect b="2472"/>
          <a:stretch/>
        </p:blipFill>
        <p:spPr>
          <a:xfrm>
            <a:off x="0" y="0"/>
            <a:ext cx="9144000" cy="6858000"/>
          </a:xfrm>
          <a:prstGeom prst="rect">
            <a:avLst/>
          </a:prstGeom>
        </p:spPr>
      </p:pic>
    </p:spTree>
    <p:extLst>
      <p:ext uri="{BB962C8B-B14F-4D97-AF65-F5344CB8AC3E}">
        <p14:creationId xmlns:p14="http://schemas.microsoft.com/office/powerpoint/2010/main" val="1123878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7504" y="2060848"/>
            <a:ext cx="5328592" cy="2016224"/>
          </a:xfrm>
          <a:ln w="19050">
            <a:solidFill>
              <a:schemeClr val="bg1"/>
            </a:solidFill>
          </a:ln>
          <a:effectLst>
            <a:glow rad="101600">
              <a:schemeClr val="tx1">
                <a:alpha val="60000"/>
              </a:schemeClr>
            </a:glow>
            <a:innerShdw blurRad="63500" dist="50800" dir="189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a:lstStyle/>
          <a:p>
            <a:r>
              <a:rPr lang="pt-BR" sz="3200" b="1" dirty="0" smtClean="0">
                <a:ln w="19050">
                  <a:solidFill>
                    <a:schemeClr val="tx1"/>
                  </a:solidFill>
                </a:ln>
                <a:solidFill>
                  <a:srgbClr val="FFFF00"/>
                </a:solidFill>
                <a:latin typeface="Arial" panose="020B0604020202020204" pitchFamily="34" charset="0"/>
                <a:cs typeface="Arial" panose="020B0604020202020204" pitchFamily="34" charset="0"/>
              </a:rPr>
              <a:t>Fase I - Estimulação</a:t>
            </a:r>
            <a:r>
              <a:rPr lang="pt-BR" b="1" dirty="0" smtClean="0">
                <a:latin typeface="Arial" panose="020B0604020202020204" pitchFamily="34" charset="0"/>
                <a:cs typeface="Arial" panose="020B0604020202020204" pitchFamily="34" charset="0"/>
              </a:rPr>
              <a:t/>
            </a:r>
            <a:br>
              <a:rPr lang="pt-BR" b="1" dirty="0" smtClean="0">
                <a:latin typeface="Arial" panose="020B0604020202020204" pitchFamily="34" charset="0"/>
                <a:cs typeface="Arial" panose="020B0604020202020204" pitchFamily="34" charset="0"/>
              </a:rPr>
            </a:br>
            <a:r>
              <a:rPr lang="pt-BR" sz="2400" b="1" dirty="0" smtClean="0">
                <a:solidFill>
                  <a:schemeClr val="bg1"/>
                </a:solidFill>
                <a:latin typeface="Arial" panose="020B0604020202020204" pitchFamily="34" charset="0"/>
                <a:cs typeface="Arial" panose="020B0604020202020204" pitchFamily="34" charset="0"/>
              </a:rPr>
              <a:t>(0 a 5 horas depois do tratamento)</a:t>
            </a:r>
            <a:br>
              <a:rPr lang="pt-BR" sz="2400" b="1" dirty="0" smtClean="0">
                <a:solidFill>
                  <a:schemeClr val="bg1"/>
                </a:solidFill>
                <a:latin typeface="Arial" panose="020B0604020202020204" pitchFamily="34" charset="0"/>
                <a:cs typeface="Arial" panose="020B0604020202020204" pitchFamily="34" charset="0"/>
              </a:rPr>
            </a:br>
            <a:r>
              <a:rPr lang="pt-BR" sz="2000" b="1" dirty="0" smtClean="0">
                <a:solidFill>
                  <a:srgbClr val="FFFF00"/>
                </a:solidFill>
                <a:latin typeface="Arial" panose="020B0604020202020204" pitchFamily="34" charset="0"/>
                <a:cs typeface="Arial" panose="020B0604020202020204" pitchFamily="34" charset="0"/>
              </a:rPr>
              <a:t>Reação rápida da membrana plasmática</a:t>
            </a:r>
            <a:endParaRPr lang="pt-BR" sz="2000" b="1" dirty="0">
              <a:solidFill>
                <a:srgbClr val="FFFF00"/>
              </a:solidFill>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60311"/>
          <a:stretch/>
        </p:blipFill>
        <p:spPr bwMode="auto">
          <a:xfrm>
            <a:off x="5652120" y="1682234"/>
            <a:ext cx="3384376" cy="2917468"/>
          </a:xfrm>
          <a:prstGeom prst="rect">
            <a:avLst/>
          </a:prstGeom>
          <a:ln w="28575">
            <a:solidFill>
              <a:schemeClr val="bg1"/>
            </a:solidFill>
          </a:ln>
          <a:effectLst>
            <a:glow rad="101600">
              <a:schemeClr val="tx1">
                <a:alpha val="60000"/>
              </a:schemeClr>
            </a:glow>
            <a:innerShdw blurRad="114300">
              <a:prstClr val="black"/>
            </a:innerShdw>
          </a:effectLst>
          <a:extLst/>
        </p:spPr>
        <p:style>
          <a:lnRef idx="0">
            <a:schemeClr val="accent2"/>
          </a:lnRef>
          <a:fillRef idx="3">
            <a:schemeClr val="accent2"/>
          </a:fillRef>
          <a:effectRef idx="3">
            <a:schemeClr val="accent2"/>
          </a:effectRef>
          <a:fontRef idx="minor">
            <a:schemeClr val="lt1"/>
          </a:fontRef>
        </p:style>
      </p:pic>
    </p:spTree>
    <p:extLst>
      <p:ext uri="{BB962C8B-B14F-4D97-AF65-F5344CB8AC3E}">
        <p14:creationId xmlns:p14="http://schemas.microsoft.com/office/powerpoint/2010/main" val="519822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3584" cy="6858000"/>
          </a:xfrm>
          <a:prstGeom prst="rect">
            <a:avLst/>
          </a:prstGeom>
        </p:spPr>
      </p:pic>
    </p:spTree>
    <p:extLst>
      <p:ext uri="{BB962C8B-B14F-4D97-AF65-F5344CB8AC3E}">
        <p14:creationId xmlns:p14="http://schemas.microsoft.com/office/powerpoint/2010/main" val="3379584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stretch>
            <a:fillRect/>
          </a:stretch>
        </p:blipFill>
        <p:spPr>
          <a:xfrm>
            <a:off x="0" y="6180"/>
            <a:ext cx="9217148" cy="6851820"/>
          </a:xfrm>
          <a:prstGeom prst="rect">
            <a:avLst/>
          </a:prstGeom>
        </p:spPr>
      </p:pic>
      <p:pic>
        <p:nvPicPr>
          <p:cNvPr id="6" name="Imagem 5" descr="Mestrado Apresentação - ENLIST Dow.pdf - Adobe Reader"/>
          <p:cNvPicPr>
            <a:picLocks noChangeAspect="1"/>
          </p:cNvPicPr>
          <p:nvPr/>
        </p:nvPicPr>
        <p:blipFill rotWithShape="1">
          <a:blip r:embed="rId3">
            <a:extLst>
              <a:ext uri="{28A0092B-C50C-407E-A947-70E740481C1C}">
                <a14:useLocalDpi xmlns:a14="http://schemas.microsoft.com/office/drawing/2010/main" val="0"/>
              </a:ext>
            </a:extLst>
          </a:blip>
          <a:srcRect l="65750" t="67612" r="20075" b="4502"/>
          <a:stretch/>
        </p:blipFill>
        <p:spPr>
          <a:xfrm>
            <a:off x="6804248" y="4149080"/>
            <a:ext cx="2088232" cy="2204247"/>
          </a:xfrm>
          <a:prstGeom prst="rect">
            <a:avLst/>
          </a:prstGeom>
        </p:spPr>
      </p:pic>
    </p:spTree>
    <p:extLst>
      <p:ext uri="{BB962C8B-B14F-4D97-AF65-F5344CB8AC3E}">
        <p14:creationId xmlns:p14="http://schemas.microsoft.com/office/powerpoint/2010/main" val="790558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1" y="21653"/>
            <a:ext cx="9104518" cy="6836347"/>
          </a:xfrm>
          <a:prstGeom prst="rect">
            <a:avLst/>
          </a:prstGeom>
        </p:spPr>
      </p:pic>
    </p:spTree>
    <p:extLst>
      <p:ext uri="{BB962C8B-B14F-4D97-AF65-F5344CB8AC3E}">
        <p14:creationId xmlns:p14="http://schemas.microsoft.com/office/powerpoint/2010/main" val="1328359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Recorte de Te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50"/>
            <a:ext cx="9144001" cy="6857450"/>
          </a:xfrm>
          <a:prstGeom prst="rect">
            <a:avLst/>
          </a:prstGeom>
        </p:spPr>
      </p:pic>
    </p:spTree>
    <p:extLst>
      <p:ext uri="{BB962C8B-B14F-4D97-AF65-F5344CB8AC3E}">
        <p14:creationId xmlns:p14="http://schemas.microsoft.com/office/powerpoint/2010/main" val="18161612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07504" y="1715909"/>
            <a:ext cx="8928992"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b="1" dirty="0" smtClean="0"/>
              <a:t>“The fact that resistance to 2,4-D has evolved in at least one waterhemp population should be emphasized to corn, soybean, and cotton producers to show that proper Stewardship of these new Technologies is critical for maintaining their efficacy”</a:t>
            </a:r>
            <a:endParaRPr lang="en-US" sz="2400" b="1" dirty="0"/>
          </a:p>
        </p:txBody>
      </p:sp>
      <p:sp>
        <p:nvSpPr>
          <p:cNvPr id="3" name="Retângulo 2"/>
          <p:cNvSpPr/>
          <p:nvPr/>
        </p:nvSpPr>
        <p:spPr>
          <a:xfrm>
            <a:off x="2699792" y="476672"/>
            <a:ext cx="3360215" cy="58477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pt-BR" sz="3200" b="1" dirty="0"/>
              <a:t>Observações </a:t>
            </a:r>
            <a:r>
              <a:rPr lang="pt-BR" sz="3200" b="1" dirty="0" smtClean="0"/>
              <a:t>finais</a:t>
            </a:r>
            <a:endParaRPr lang="pt-BR" sz="3200" b="1" dirty="0"/>
          </a:p>
        </p:txBody>
      </p:sp>
      <p:sp>
        <p:nvSpPr>
          <p:cNvPr id="4" name="CaixaDeTexto 3"/>
          <p:cNvSpPr txBox="1"/>
          <p:nvPr/>
        </p:nvSpPr>
        <p:spPr>
          <a:xfrm>
            <a:off x="6256012" y="3285751"/>
            <a:ext cx="2812501" cy="461665"/>
          </a:xfrm>
          <a:prstGeom prst="rect">
            <a:avLst/>
          </a:prstGeom>
          <a:noFill/>
        </p:spPr>
        <p:txBody>
          <a:bodyPr wrap="none" rtlCol="0">
            <a:spAutoFit/>
          </a:bodyPr>
          <a:lstStyle/>
          <a:p>
            <a:r>
              <a:rPr lang="pt-BR" sz="2400" b="1" dirty="0" err="1" smtClean="0">
                <a:solidFill>
                  <a:srgbClr val="FF0000"/>
                </a:solidFill>
              </a:rPr>
              <a:t>Bernards</a:t>
            </a:r>
            <a:r>
              <a:rPr lang="pt-BR" sz="2400" b="1" dirty="0" smtClean="0">
                <a:solidFill>
                  <a:srgbClr val="FF0000"/>
                </a:solidFill>
              </a:rPr>
              <a:t> et al., 2012</a:t>
            </a:r>
            <a:endParaRPr lang="en-US" sz="2400" b="1" dirty="0">
              <a:solidFill>
                <a:srgbClr val="FF0000"/>
              </a:solidFill>
            </a:endParaRPr>
          </a:p>
        </p:txBody>
      </p:sp>
      <p:pic>
        <p:nvPicPr>
          <p:cNvPr id="6" name="Imagem 5"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221088"/>
            <a:ext cx="7795790" cy="1359731"/>
          </a:xfrm>
          <a:prstGeom prst="rect">
            <a:avLst/>
          </a:prstGeom>
          <a:ln>
            <a:solidFill>
              <a:schemeClr val="tx1"/>
            </a:solidFill>
          </a:ln>
        </p:spPr>
      </p:pic>
    </p:spTree>
    <p:extLst>
      <p:ext uri="{BB962C8B-B14F-4D97-AF65-F5344CB8AC3E}">
        <p14:creationId xmlns:p14="http://schemas.microsoft.com/office/powerpoint/2010/main" val="3133906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2346202" y="4006236"/>
            <a:ext cx="3375422" cy="2083594"/>
          </a:xfrm>
          <a:prstGeom prst="rect">
            <a:avLst/>
          </a:prstGeom>
          <a:noFill/>
          <a:ln w="9525">
            <a:noFill/>
            <a:miter lim="800000"/>
            <a:headEnd/>
            <a:tailEnd/>
          </a:ln>
          <a:effectLst>
            <a:glow rad="228600">
              <a:schemeClr val="accent5">
                <a:satMod val="175000"/>
                <a:alpha val="40000"/>
              </a:schemeClr>
            </a:glow>
            <a:outerShdw blurRad="63500" sx="102000" sy="102000" algn="ctr" rotWithShape="0">
              <a:prstClr val="black">
                <a:alpha val="40000"/>
              </a:prstClr>
            </a:outerShdw>
          </a:effectLst>
        </p:spPr>
      </p:pic>
      <p:sp>
        <p:nvSpPr>
          <p:cNvPr id="4" name="CaixaDeTexto 3"/>
          <p:cNvSpPr txBox="1"/>
          <p:nvPr/>
        </p:nvSpPr>
        <p:spPr>
          <a:xfrm>
            <a:off x="5214936" y="4029080"/>
            <a:ext cx="1714500" cy="369332"/>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txBody>
          <a:bodyPr>
            <a:spAutoFit/>
          </a:bodyPr>
          <a:lstStyle/>
          <a:p>
            <a:pPr defTabSz="685800">
              <a:defRPr/>
            </a:pPr>
            <a:r>
              <a:rPr lang="pt-BR" b="1" dirty="0">
                <a:solidFill>
                  <a:srgbClr val="0000FF"/>
                </a:solidFill>
                <a:latin typeface="Arial" pitchFamily="34" charset="0"/>
                <a:cs typeface="Arial" pitchFamily="34" charset="0"/>
              </a:rPr>
              <a:t>Perguntas?</a:t>
            </a:r>
          </a:p>
        </p:txBody>
      </p:sp>
      <p:sp>
        <p:nvSpPr>
          <p:cNvPr id="5" name="CaixaDeTexto 4"/>
          <p:cNvSpPr txBox="1"/>
          <p:nvPr/>
        </p:nvSpPr>
        <p:spPr>
          <a:xfrm>
            <a:off x="5328085" y="1167984"/>
            <a:ext cx="2411015" cy="1708160"/>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txBody>
          <a:bodyPr>
            <a:spAutoFit/>
          </a:bodyPr>
          <a:lstStyle/>
          <a:p>
            <a:pPr defTabSz="685800">
              <a:spcAft>
                <a:spcPts val="900"/>
              </a:spcAft>
              <a:defRPr/>
            </a:pPr>
            <a:r>
              <a:rPr lang="pt-BR" sz="1500" b="1" dirty="0">
                <a:solidFill>
                  <a:srgbClr val="FF0000"/>
                </a:solidFill>
                <a:latin typeface="Arial" pitchFamily="34" charset="0"/>
                <a:cs typeface="Arial" pitchFamily="34" charset="0"/>
              </a:rPr>
              <a:t>Pedro J. Christoffoleti</a:t>
            </a:r>
          </a:p>
          <a:p>
            <a:pPr defTabSz="685800">
              <a:spcAft>
                <a:spcPts val="900"/>
              </a:spcAft>
              <a:defRPr/>
            </a:pPr>
            <a:r>
              <a:rPr lang="pt-BR" sz="1500" b="1" dirty="0">
                <a:solidFill>
                  <a:srgbClr val="FF0000"/>
                </a:solidFill>
                <a:latin typeface="Arial" pitchFamily="34" charset="0"/>
                <a:cs typeface="Arial" pitchFamily="34" charset="0"/>
              </a:rPr>
              <a:t>ESALQ – USP</a:t>
            </a:r>
          </a:p>
          <a:p>
            <a:pPr defTabSz="685800">
              <a:spcAft>
                <a:spcPts val="900"/>
              </a:spcAft>
              <a:defRPr/>
            </a:pPr>
            <a:r>
              <a:rPr lang="pt-BR" sz="1500" b="1" dirty="0">
                <a:solidFill>
                  <a:prstClr val="white"/>
                </a:solidFill>
                <a:latin typeface="Arial" pitchFamily="34" charset="0"/>
                <a:cs typeface="Arial" pitchFamily="34" charset="0"/>
                <a:hlinkClick r:id="rId4"/>
              </a:rPr>
              <a:t>pjchrist@usp.br</a:t>
            </a:r>
            <a:endParaRPr lang="pt-BR" sz="1500" b="1" dirty="0">
              <a:solidFill>
                <a:prstClr val="white"/>
              </a:solidFill>
              <a:latin typeface="Arial" pitchFamily="34" charset="0"/>
              <a:cs typeface="Arial" pitchFamily="34" charset="0"/>
            </a:endParaRPr>
          </a:p>
          <a:p>
            <a:pPr defTabSz="685800">
              <a:spcAft>
                <a:spcPts val="900"/>
              </a:spcAft>
              <a:defRPr/>
            </a:pPr>
            <a:r>
              <a:rPr lang="pt-BR" sz="1500" b="1" dirty="0">
                <a:solidFill>
                  <a:srgbClr val="0000FF"/>
                </a:solidFill>
                <a:latin typeface="Arial" pitchFamily="34" charset="0"/>
                <a:cs typeface="Arial" pitchFamily="34" charset="0"/>
              </a:rPr>
              <a:t>19 3429 4190 ramal 209</a:t>
            </a:r>
          </a:p>
          <a:p>
            <a:pPr defTabSz="685800">
              <a:spcAft>
                <a:spcPts val="900"/>
              </a:spcAft>
              <a:defRPr/>
            </a:pPr>
            <a:r>
              <a:rPr lang="pt-BR" sz="1500" b="1" dirty="0">
                <a:solidFill>
                  <a:srgbClr val="0000FF"/>
                </a:solidFill>
                <a:latin typeface="Arial" pitchFamily="34" charset="0"/>
                <a:cs typeface="Arial" pitchFamily="34" charset="0"/>
              </a:rPr>
              <a:t>19 99727 8314</a:t>
            </a:r>
          </a:p>
        </p:txBody>
      </p:sp>
      <p:pic>
        <p:nvPicPr>
          <p:cNvPr id="6" name="Picture 2" descr="http://posterous.com/getfile/files.posterous.com/6sig/vKo8uDvmqhGnSdkK7zcGlOKEkhq6w697LqrB3kK9zI6S5m5YzcFgVKJXcvYO/obrigado.gif"/>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987824" y="267756"/>
            <a:ext cx="1597075" cy="2134811"/>
          </a:xfrm>
          <a:prstGeom prst="rect">
            <a:avLst/>
          </a:prstGeom>
          <a:solidFill>
            <a:schemeClr val="bg1"/>
          </a:solidFill>
          <a:ln>
            <a:solidFill>
              <a:schemeClr val="bg1"/>
            </a:solidFill>
          </a:ln>
          <a:effectLst>
            <a:glow rad="101600">
              <a:schemeClr val="tx1">
                <a:alpha val="60000"/>
              </a:schemeClr>
            </a:glow>
            <a:innerShdw blurRad="114300">
              <a:prstClr val="black"/>
            </a:innerShdw>
          </a:effectLst>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6832922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23728" y="188640"/>
            <a:ext cx="5544616" cy="936104"/>
          </a:xfrm>
          <a:ln/>
        </p:spPr>
        <p:style>
          <a:lnRef idx="0">
            <a:schemeClr val="accent2"/>
          </a:lnRef>
          <a:fillRef idx="3">
            <a:schemeClr val="accent2"/>
          </a:fillRef>
          <a:effectRef idx="3">
            <a:schemeClr val="accent2"/>
          </a:effectRef>
          <a:fontRef idx="minor">
            <a:schemeClr val="lt1"/>
          </a:fontRef>
        </p:style>
        <p:txBody>
          <a:bodyPr>
            <a:noAutofit/>
            <a:scene3d>
              <a:camera prst="orthographicFront"/>
              <a:lightRig rig="harsh" dir="t"/>
            </a:scene3d>
            <a:sp3d extrusionH="57150" prstMaterial="matte">
              <a:bevelT w="63500" h="12700" prst="angle"/>
              <a:contourClr>
                <a:schemeClr val="bg1">
                  <a:lumMod val="65000"/>
                </a:schemeClr>
              </a:contourClr>
            </a:sp3d>
          </a:bodyPr>
          <a:lstStyle/>
          <a:p>
            <a:r>
              <a:rPr lang="en-US" sz="5400" b="1" dirty="0" smtClean="0">
                <a:ln>
                  <a:solidFill>
                    <a:schemeClr val="tx1"/>
                  </a:solidFill>
                </a:ln>
                <a:solidFill>
                  <a:schemeClr val="accent3"/>
                </a:solidFill>
                <a:effectLst>
                  <a:glow rad="101600">
                    <a:schemeClr val="tx1">
                      <a:alpha val="60000"/>
                    </a:schemeClr>
                  </a:glow>
                </a:effectLst>
                <a:latin typeface="Arial" panose="020B0604020202020204" pitchFamily="34" charset="0"/>
                <a:cs typeface="Arial" panose="020B0604020202020204" pitchFamily="34" charset="0"/>
              </a:rPr>
              <a:t>Thank you</a:t>
            </a:r>
            <a:endParaRPr lang="pt-BR" sz="5400" b="1" dirty="0">
              <a:ln>
                <a:solidFill>
                  <a:schemeClr val="tx1"/>
                </a:solidFill>
              </a:ln>
              <a:solidFill>
                <a:schemeClr val="accent3"/>
              </a:solidFill>
              <a:effectLst>
                <a:glow rad="101600">
                  <a:schemeClr val="tx1">
                    <a:alpha val="60000"/>
                  </a:schemeClr>
                </a:glow>
              </a:effectLst>
              <a:latin typeface="Arial" panose="020B0604020202020204" pitchFamily="34" charset="0"/>
              <a:cs typeface="Arial" panose="020B0604020202020204" pitchFamily="34" charset="0"/>
            </a:endParaRPr>
          </a:p>
        </p:txBody>
      </p:sp>
      <p:pic>
        <p:nvPicPr>
          <p:cNvPr id="5" name="2,4-D Tomat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bright="20000" contrast="20000"/>
          </a:blip>
          <a:stretch>
            <a:fillRect/>
          </a:stretch>
        </p:blipFill>
        <p:spPr>
          <a:xfrm>
            <a:off x="98083" y="1412776"/>
            <a:ext cx="8947834" cy="5040560"/>
          </a:xfrm>
        </p:spPr>
      </p:pic>
    </p:spTree>
    <p:extLst>
      <p:ext uri="{BB962C8B-B14F-4D97-AF65-F5344CB8AC3E}">
        <p14:creationId xmlns:p14="http://schemas.microsoft.com/office/powerpoint/2010/main" val="216048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5" name="2,4-D Tomat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bright="20000" contrast="20000"/>
          </a:blip>
          <a:stretch>
            <a:fillRect/>
          </a:stretch>
        </p:blipFill>
        <p:spPr>
          <a:xfrm>
            <a:off x="1547664" y="188640"/>
            <a:ext cx="5472608" cy="4009921"/>
          </a:xfrm>
        </p:spPr>
      </p:pic>
    </p:spTree>
    <p:extLst>
      <p:ext uri="{BB962C8B-B14F-4D97-AF65-F5344CB8AC3E}">
        <p14:creationId xmlns:p14="http://schemas.microsoft.com/office/powerpoint/2010/main" val="22695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3608" y="87256"/>
            <a:ext cx="6579893" cy="654773"/>
          </a:xfrm>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1"/>
          </a:lnRef>
          <a:fillRef idx="3">
            <a:schemeClr val="accent1"/>
          </a:fillRef>
          <a:effectRef idx="3">
            <a:schemeClr val="accent1"/>
          </a:effectRef>
          <a:fontRef idx="minor">
            <a:schemeClr val="lt1"/>
          </a:fontRef>
        </p:style>
        <p:txBody>
          <a:bodyPr>
            <a:noAutofit/>
          </a:bodyPr>
          <a:lstStyle/>
          <a:p>
            <a:r>
              <a:rPr lang="pt-BR" sz="2800" b="1" dirty="0" smtClean="0">
                <a:ln>
                  <a:solidFill>
                    <a:schemeClr val="tx1"/>
                  </a:solidFill>
                </a:ln>
                <a:solidFill>
                  <a:srgbClr val="FFFF00"/>
                </a:solidFill>
                <a:latin typeface="Arial" panose="020B0604020202020204" pitchFamily="34" charset="0"/>
                <a:cs typeface="Arial" panose="020B0604020202020204" pitchFamily="34" charset="0"/>
              </a:rPr>
              <a:t>“AUXIN-BINDING PROTEIN” (ABP1)</a:t>
            </a:r>
            <a:endParaRPr lang="pt-BR" sz="2800" b="1" dirty="0">
              <a:ln>
                <a:solidFill>
                  <a:schemeClr val="tx1"/>
                </a:solidFill>
              </a:ln>
              <a:solidFill>
                <a:srgbClr val="FFFF00"/>
              </a:solidFill>
              <a:latin typeface="Arial" panose="020B0604020202020204" pitchFamily="34" charset="0"/>
              <a:cs typeface="Arial" panose="020B0604020202020204" pitchFamily="34" charset="0"/>
            </a:endParaRPr>
          </a:p>
        </p:txBody>
      </p:sp>
      <p:sp>
        <p:nvSpPr>
          <p:cNvPr id="3" name="Espaço Reservado para Conteúdo 2"/>
          <p:cNvSpPr>
            <a:spLocks noGrp="1"/>
          </p:cNvSpPr>
          <p:nvPr>
            <p:ph idx="1"/>
          </p:nvPr>
        </p:nvSpPr>
        <p:spPr>
          <a:xfrm>
            <a:off x="113784" y="1209647"/>
            <a:ext cx="4578686" cy="5435835"/>
          </a:xfrm>
        </p:spPr>
        <p:txBody>
          <a:bodyPr>
            <a:normAutofit fontScale="85000" lnSpcReduction="20000"/>
          </a:bodyPr>
          <a:lstStyle/>
          <a:p>
            <a:pPr>
              <a:spcBef>
                <a:spcPts val="0"/>
              </a:spcBef>
              <a:spcAft>
                <a:spcPts val="1200"/>
              </a:spcAft>
              <a:buClr>
                <a:srgbClr val="0000FF"/>
              </a:buClr>
              <a:buFont typeface="Wingdings" panose="05000000000000000000" pitchFamily="2" charset="2"/>
              <a:buChar char="ü"/>
            </a:pPr>
            <a:r>
              <a:rPr lang="pt-BR" b="1" dirty="0">
                <a:latin typeface="Arial" panose="020B0604020202020204" pitchFamily="34" charset="0"/>
                <a:cs typeface="Arial" panose="020B0604020202020204" pitchFamily="34" charset="0"/>
              </a:rPr>
              <a:t>A</a:t>
            </a:r>
            <a:r>
              <a:rPr lang="pt-BR" b="1" dirty="0" smtClean="0">
                <a:latin typeface="Arial" panose="020B0604020202020204" pitchFamily="34" charset="0"/>
                <a:cs typeface="Arial" panose="020B0604020202020204" pitchFamily="34" charset="0"/>
              </a:rPr>
              <a:t>ncoradas na membrana plasmática,</a:t>
            </a:r>
          </a:p>
          <a:p>
            <a:pPr>
              <a:spcBef>
                <a:spcPts val="0"/>
              </a:spcBef>
              <a:spcAft>
                <a:spcPts val="1200"/>
              </a:spcAft>
              <a:buClr>
                <a:srgbClr val="0000FF"/>
              </a:buClr>
              <a:buFont typeface="Wingdings" panose="05000000000000000000" pitchFamily="2" charset="2"/>
              <a:buChar char="ü"/>
            </a:pPr>
            <a:r>
              <a:rPr lang="pt-BR" b="1" dirty="0" smtClean="0">
                <a:latin typeface="Arial" panose="020B0604020202020204" pitchFamily="34" charset="0"/>
                <a:cs typeface="Arial" panose="020B0604020202020204" pitchFamily="34" charset="0"/>
              </a:rPr>
              <a:t>Retidas no reticulo endoplasmático</a:t>
            </a:r>
          </a:p>
          <a:p>
            <a:pPr>
              <a:spcBef>
                <a:spcPts val="0"/>
              </a:spcBef>
              <a:spcAft>
                <a:spcPts val="1200"/>
              </a:spcAft>
              <a:buClr>
                <a:srgbClr val="0000FF"/>
              </a:buClr>
              <a:buFont typeface="Wingdings" panose="05000000000000000000" pitchFamily="2" charset="2"/>
              <a:buChar char="ü"/>
            </a:pPr>
            <a:r>
              <a:rPr lang="pt-BR" b="1" dirty="0" smtClean="0">
                <a:latin typeface="Arial" panose="020B0604020202020204" pitchFamily="34" charset="0"/>
                <a:cs typeface="Arial" panose="020B0604020202020204" pitchFamily="34" charset="0"/>
              </a:rPr>
              <a:t>Aumenta a atividade do complexo de Golgi;</a:t>
            </a:r>
          </a:p>
          <a:p>
            <a:pPr>
              <a:spcBef>
                <a:spcPts val="0"/>
              </a:spcBef>
              <a:spcAft>
                <a:spcPts val="1200"/>
              </a:spcAft>
              <a:buClr>
                <a:srgbClr val="0000FF"/>
              </a:buClr>
              <a:buFont typeface="Wingdings" panose="05000000000000000000" pitchFamily="2" charset="2"/>
              <a:buChar char="ü"/>
            </a:pPr>
            <a:r>
              <a:rPr lang="pt-BR" b="1" dirty="0" smtClean="0">
                <a:latin typeface="Arial" panose="020B0604020202020204" pitchFamily="34" charset="0"/>
                <a:cs typeface="Arial" panose="020B0604020202020204" pitchFamily="34" charset="0"/>
              </a:rPr>
              <a:t>pH ideal para ligação com auxina é 5,5</a:t>
            </a:r>
          </a:p>
          <a:p>
            <a:pPr>
              <a:spcBef>
                <a:spcPts val="0"/>
              </a:spcBef>
              <a:spcAft>
                <a:spcPts val="1200"/>
              </a:spcAft>
              <a:buClr>
                <a:srgbClr val="0000FF"/>
              </a:buClr>
              <a:buFont typeface="Wingdings" panose="05000000000000000000" pitchFamily="2" charset="2"/>
              <a:buChar char="ü"/>
            </a:pPr>
            <a:r>
              <a:rPr lang="pt-BR" b="1" dirty="0" smtClean="0">
                <a:latin typeface="Arial" panose="020B0604020202020204" pitchFamily="34" charset="0"/>
                <a:cs typeface="Arial" panose="020B0604020202020204" pitchFamily="34" charset="0"/>
              </a:rPr>
              <a:t>Não possui nenhuma ligação à pH 7,0;</a:t>
            </a:r>
          </a:p>
          <a:p>
            <a:pPr>
              <a:spcBef>
                <a:spcPts val="0"/>
              </a:spcBef>
              <a:spcAft>
                <a:spcPts val="1200"/>
              </a:spcAft>
              <a:buClr>
                <a:srgbClr val="0000FF"/>
              </a:buClr>
              <a:buFont typeface="Wingdings" panose="05000000000000000000" pitchFamily="2" charset="2"/>
              <a:buChar char="ü"/>
            </a:pPr>
            <a:r>
              <a:rPr lang="pt-BR" b="1" dirty="0" smtClean="0">
                <a:latin typeface="Arial" panose="020B0604020202020204" pitchFamily="34" charset="0"/>
                <a:cs typeface="Arial" panose="020B0604020202020204" pitchFamily="34" charset="0"/>
              </a:rPr>
              <a:t>Relacionadas à rápidas respostas celulares.</a:t>
            </a:r>
          </a:p>
          <a:p>
            <a:pPr>
              <a:spcBef>
                <a:spcPts val="0"/>
              </a:spcBef>
              <a:spcAft>
                <a:spcPts val="1200"/>
              </a:spcAft>
              <a:buClr>
                <a:srgbClr val="0000FF"/>
              </a:buClr>
              <a:buFont typeface="Wingdings" panose="05000000000000000000" pitchFamily="2" charset="2"/>
              <a:buChar char="ü"/>
            </a:pPr>
            <a:endParaRPr lang="pt-BR" b="1" dirty="0" smtClean="0">
              <a:latin typeface="Arial" panose="020B0604020202020204" pitchFamily="34" charset="0"/>
              <a:cs typeface="Arial" panose="020B0604020202020204" pitchFamily="34" charset="0"/>
            </a:endParaRPr>
          </a:p>
          <a:p>
            <a:pPr>
              <a:spcBef>
                <a:spcPts val="0"/>
              </a:spcBef>
              <a:spcAft>
                <a:spcPts val="1200"/>
              </a:spcAft>
              <a:buClr>
                <a:srgbClr val="0000FF"/>
              </a:buClr>
              <a:buFont typeface="Wingdings" panose="05000000000000000000" pitchFamily="2" charset="2"/>
              <a:buChar char="ü"/>
            </a:pPr>
            <a:endParaRPr lang="pt-BR" b="1" dirty="0" smtClean="0">
              <a:latin typeface="Arial" panose="020B0604020202020204" pitchFamily="34" charset="0"/>
              <a:cs typeface="Arial" panose="020B0604020202020204" pitchFamily="34" charset="0"/>
            </a:endParaRPr>
          </a:p>
          <a:p>
            <a:pPr>
              <a:spcBef>
                <a:spcPts val="0"/>
              </a:spcBef>
              <a:spcAft>
                <a:spcPts val="1200"/>
              </a:spcAft>
              <a:buClr>
                <a:srgbClr val="0000FF"/>
              </a:buClr>
              <a:buFont typeface="Wingdings" panose="05000000000000000000" pitchFamily="2" charset="2"/>
              <a:buChar char="ü"/>
            </a:pPr>
            <a:endParaRPr lang="pt-BR" b="1" dirty="0" smtClean="0">
              <a:latin typeface="Arial" panose="020B0604020202020204" pitchFamily="34" charset="0"/>
              <a:cs typeface="Arial" panose="020B0604020202020204" pitchFamily="34" charset="0"/>
            </a:endParaRPr>
          </a:p>
          <a:p>
            <a:pPr>
              <a:spcBef>
                <a:spcPts val="0"/>
              </a:spcBef>
              <a:spcAft>
                <a:spcPts val="1200"/>
              </a:spcAft>
              <a:buClr>
                <a:srgbClr val="0000FF"/>
              </a:buClr>
              <a:buFont typeface="Wingdings" panose="05000000000000000000" pitchFamily="2" charset="2"/>
              <a:buChar char="ü"/>
            </a:pPr>
            <a:endParaRPr lang="pt-BR" b="1" dirty="0" smtClean="0">
              <a:latin typeface="Arial" panose="020B0604020202020204" pitchFamily="34" charset="0"/>
              <a:cs typeface="Arial" panose="020B0604020202020204" pitchFamily="34" charset="0"/>
            </a:endParaRPr>
          </a:p>
          <a:p>
            <a:pPr>
              <a:spcBef>
                <a:spcPts val="0"/>
              </a:spcBef>
              <a:spcAft>
                <a:spcPts val="1200"/>
              </a:spcAft>
              <a:buClr>
                <a:srgbClr val="0000FF"/>
              </a:buClr>
              <a:buFont typeface="Wingdings" panose="05000000000000000000" pitchFamily="2" charset="2"/>
              <a:buChar char="ü"/>
            </a:pPr>
            <a:endParaRPr lang="pt-BR" b="1" dirty="0">
              <a:latin typeface="Arial" panose="020B0604020202020204" pitchFamily="34" charset="0"/>
              <a:cs typeface="Arial" panose="020B0604020202020204" pitchFamily="34" charset="0"/>
            </a:endParaRPr>
          </a:p>
        </p:txBody>
      </p:sp>
      <p:sp>
        <p:nvSpPr>
          <p:cNvPr id="4" name="CaixaDeTexto 3"/>
          <p:cNvSpPr txBox="1"/>
          <p:nvPr/>
        </p:nvSpPr>
        <p:spPr>
          <a:xfrm>
            <a:off x="4574018" y="888929"/>
            <a:ext cx="4267972" cy="307777"/>
          </a:xfrm>
          <a:prstGeom prst="rect">
            <a:avLst/>
          </a:prstGeom>
          <a:noFill/>
        </p:spPr>
        <p:txBody>
          <a:bodyPr wrap="square" rtlCol="0">
            <a:spAutoFit/>
          </a:bodyPr>
          <a:lstStyle/>
          <a:p>
            <a:pPr algn="ctr"/>
            <a:r>
              <a:rPr lang="pt-BR" sz="1400" b="1" dirty="0" smtClean="0">
                <a:solidFill>
                  <a:srgbClr val="0000FF"/>
                </a:solidFill>
                <a:latin typeface="Arial" panose="020B0604020202020204" pitchFamily="34" charset="0"/>
                <a:cs typeface="Arial" panose="020B0604020202020204" pitchFamily="34" charset="0"/>
              </a:rPr>
              <a:t>Divisão celular é aberrante em mutantes </a:t>
            </a:r>
            <a:r>
              <a:rPr lang="pt-BR" sz="1400" b="1" i="1" dirty="0" smtClean="0">
                <a:solidFill>
                  <a:srgbClr val="0000FF"/>
                </a:solidFill>
                <a:latin typeface="Arial" panose="020B0604020202020204" pitchFamily="34" charset="0"/>
                <a:cs typeface="Arial" panose="020B0604020202020204" pitchFamily="34" charset="0"/>
              </a:rPr>
              <a:t>ABP1</a:t>
            </a:r>
            <a:endParaRPr lang="pt-BR" sz="1400" b="1" dirty="0">
              <a:solidFill>
                <a:srgbClr val="0000FF"/>
              </a:solidFill>
              <a:latin typeface="Arial" panose="020B0604020202020204" pitchFamily="34" charset="0"/>
              <a:cs typeface="Arial" panose="020B0604020202020204" pitchFamily="34" charset="0"/>
            </a:endParaRPr>
          </a:p>
        </p:txBody>
      </p:sp>
      <p:grpSp>
        <p:nvGrpSpPr>
          <p:cNvPr id="11" name="Grupo 10"/>
          <p:cNvGrpSpPr/>
          <p:nvPr/>
        </p:nvGrpSpPr>
        <p:grpSpPr>
          <a:xfrm>
            <a:off x="4122178" y="4066678"/>
            <a:ext cx="4822403" cy="2685196"/>
            <a:chOff x="4543833" y="3870758"/>
            <a:chExt cx="4440012" cy="2918807"/>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7246" y="4258638"/>
              <a:ext cx="1859010" cy="248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aixaDeTexto 9"/>
            <p:cNvSpPr txBox="1"/>
            <p:nvPr/>
          </p:nvSpPr>
          <p:spPr>
            <a:xfrm>
              <a:off x="4543833" y="3870758"/>
              <a:ext cx="4267972" cy="368008"/>
            </a:xfrm>
            <a:prstGeom prst="rect">
              <a:avLst/>
            </a:prstGeom>
            <a:noFill/>
          </p:spPr>
          <p:txBody>
            <a:bodyPr wrap="square" rtlCol="0">
              <a:spAutoFit/>
            </a:bodyPr>
            <a:lstStyle/>
            <a:p>
              <a:pPr algn="ctr"/>
              <a:r>
                <a:rPr lang="pt-BR" sz="1600" b="1" dirty="0" smtClean="0">
                  <a:solidFill>
                    <a:srgbClr val="0000FF"/>
                  </a:solidFill>
                  <a:latin typeface="Arial" panose="020B0604020202020204" pitchFamily="34" charset="0"/>
                  <a:cs typeface="Arial" panose="020B0604020202020204" pitchFamily="34" charset="0"/>
                </a:rPr>
                <a:t>Folhas de tabaco tratadas - NAA 10 </a:t>
              </a:r>
              <a:r>
                <a:rPr lang="pt-BR" sz="1600" b="1" dirty="0" err="1" smtClean="0">
                  <a:solidFill>
                    <a:srgbClr val="0000FF"/>
                  </a:solidFill>
                  <a:latin typeface="Arial" panose="020B0604020202020204" pitchFamily="34" charset="0"/>
                  <a:cs typeface="Arial" panose="020B0604020202020204" pitchFamily="34" charset="0"/>
                </a:rPr>
                <a:t>μM</a:t>
              </a:r>
              <a:endParaRPr lang="pt-BR" sz="1600" b="1" dirty="0">
                <a:solidFill>
                  <a:srgbClr val="0000FF"/>
                </a:solidFill>
                <a:latin typeface="Arial" panose="020B0604020202020204" pitchFamily="34" charset="0"/>
                <a:cs typeface="Arial" panose="020B0604020202020204" pitchFamily="34" charset="0"/>
              </a:endParaRPr>
            </a:p>
          </p:txBody>
        </p:sp>
        <p:sp>
          <p:nvSpPr>
            <p:cNvPr id="7" name="Retângulo 6"/>
            <p:cNvSpPr/>
            <p:nvPr/>
          </p:nvSpPr>
          <p:spPr>
            <a:xfrm>
              <a:off x="7006218" y="4671501"/>
              <a:ext cx="1595737" cy="351280"/>
            </a:xfrm>
            <a:prstGeom prst="rect">
              <a:avLst/>
            </a:prstGeom>
          </p:spPr>
          <p:txBody>
            <a:bodyPr wrap="none">
              <a:spAutoFit/>
            </a:bodyPr>
            <a:lstStyle/>
            <a:p>
              <a:pPr algn="ctr"/>
              <a:r>
                <a:rPr lang="pt-BR" sz="1500" b="1" dirty="0" smtClean="0">
                  <a:latin typeface="Arial" panose="020B0604020202020204" pitchFamily="34" charset="0"/>
                  <a:cs typeface="Arial" panose="020B0604020202020204" pitchFamily="34" charset="0"/>
                </a:rPr>
                <a:t>Plantas  controle</a:t>
              </a:r>
              <a:endParaRPr lang="pt-BR" sz="1500" b="1" dirty="0">
                <a:latin typeface="Arial" panose="020B0604020202020204" pitchFamily="34" charset="0"/>
                <a:cs typeface="Arial" panose="020B0604020202020204" pitchFamily="34" charset="0"/>
              </a:endParaRPr>
            </a:p>
          </p:txBody>
        </p:sp>
        <p:sp>
          <p:nvSpPr>
            <p:cNvPr id="12" name="Retângulo 11"/>
            <p:cNvSpPr/>
            <p:nvPr/>
          </p:nvSpPr>
          <p:spPr>
            <a:xfrm>
              <a:off x="6796403" y="5464609"/>
              <a:ext cx="2187442" cy="602196"/>
            </a:xfrm>
            <a:prstGeom prst="rect">
              <a:avLst/>
            </a:prstGeom>
          </p:spPr>
          <p:txBody>
            <a:bodyPr wrap="square">
              <a:spAutoFit/>
            </a:bodyPr>
            <a:lstStyle/>
            <a:p>
              <a:pPr algn="ctr"/>
              <a:r>
                <a:rPr lang="pt-BR" sz="1500" b="1" dirty="0" smtClean="0">
                  <a:latin typeface="Arial" panose="020B0604020202020204" pitchFamily="34" charset="0"/>
                  <a:cs typeface="Arial" panose="020B0604020202020204" pitchFamily="34" charset="0"/>
                </a:rPr>
                <a:t>Plantas com super-expressão de ABP1</a:t>
              </a:r>
            </a:p>
          </p:txBody>
        </p:sp>
        <p:sp>
          <p:nvSpPr>
            <p:cNvPr id="9" name="Retângulo 8"/>
            <p:cNvSpPr/>
            <p:nvPr/>
          </p:nvSpPr>
          <p:spPr>
            <a:xfrm>
              <a:off x="6949213" y="6187370"/>
              <a:ext cx="1881822" cy="602195"/>
            </a:xfrm>
            <a:prstGeom prst="rect">
              <a:avLst/>
            </a:prstGeom>
          </p:spPr>
          <p:txBody>
            <a:bodyPr wrap="square">
              <a:spAutoFit/>
            </a:bodyPr>
            <a:lstStyle/>
            <a:p>
              <a:pPr algn="ctr"/>
              <a:r>
                <a:rPr lang="pt-BR" sz="1500" b="1" dirty="0">
                  <a:solidFill>
                    <a:srgbClr val="FF0000"/>
                  </a:solidFill>
                  <a:latin typeface="Arial" panose="020B0604020202020204" pitchFamily="34" charset="0"/>
                  <a:cs typeface="Arial" panose="020B0604020202020204" pitchFamily="34" charset="0"/>
                </a:rPr>
                <a:t>Células 2,5x mais expandidas</a:t>
              </a:r>
            </a:p>
          </p:txBody>
        </p:sp>
      </p:grpSp>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32012" y="1242084"/>
            <a:ext cx="2062131" cy="2757790"/>
          </a:xfrm>
          <a:prstGeom prst="rect">
            <a:avLst/>
          </a:prstGeom>
          <a:noFill/>
          <a:ln w="1905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Lst>
        </p:spPr>
      </p:pic>
      <p:sp>
        <p:nvSpPr>
          <p:cNvPr id="16" name="Retângulo 15"/>
          <p:cNvSpPr/>
          <p:nvPr/>
        </p:nvSpPr>
        <p:spPr>
          <a:xfrm>
            <a:off x="6856618" y="1328027"/>
            <a:ext cx="2155342" cy="1015663"/>
          </a:xfrm>
          <a:prstGeom prst="rect">
            <a:avLst/>
          </a:prstGeom>
        </p:spPr>
        <p:txBody>
          <a:bodyPr wrap="square">
            <a:spAutoFit/>
          </a:bodyPr>
          <a:lstStyle/>
          <a:p>
            <a:r>
              <a:rPr lang="pt-BR" sz="1500" b="1" dirty="0" smtClean="0">
                <a:solidFill>
                  <a:srgbClr val="0000FF"/>
                </a:solidFill>
                <a:latin typeface="Arial" panose="020B0604020202020204" pitchFamily="34" charset="0"/>
                <a:cs typeface="Arial" panose="020B0604020202020204" pitchFamily="34" charset="0"/>
              </a:rPr>
              <a:t>Mutante ABP</a:t>
            </a:r>
            <a:r>
              <a:rPr lang="pt-BR" sz="1500" b="1" i="1" dirty="0" smtClean="0">
                <a:solidFill>
                  <a:srgbClr val="0000FF"/>
                </a:solidFill>
                <a:latin typeface="Arial" panose="020B0604020202020204" pitchFamily="34" charset="0"/>
                <a:cs typeface="Arial" panose="020B0604020202020204" pitchFamily="34" charset="0"/>
              </a:rPr>
              <a:t>1:</a:t>
            </a:r>
          </a:p>
          <a:p>
            <a:endParaRPr lang="pt-BR" sz="1500" b="1" dirty="0" smtClean="0">
              <a:latin typeface="Arial" panose="020B0604020202020204" pitchFamily="34" charset="0"/>
              <a:cs typeface="Arial" panose="020B0604020202020204" pitchFamily="34" charset="0"/>
            </a:endParaRPr>
          </a:p>
          <a:p>
            <a:r>
              <a:rPr lang="pt-BR" sz="1500" b="1" dirty="0" smtClean="0">
                <a:latin typeface="Arial" panose="020B0604020202020204" pitchFamily="34" charset="0"/>
                <a:cs typeface="Arial" panose="020B0604020202020204" pitchFamily="34" charset="0"/>
              </a:rPr>
              <a:t>Embrião permanece no Estádio Globular</a:t>
            </a:r>
          </a:p>
        </p:txBody>
      </p:sp>
      <p:sp>
        <p:nvSpPr>
          <p:cNvPr id="17" name="Retângulo 16"/>
          <p:cNvSpPr/>
          <p:nvPr/>
        </p:nvSpPr>
        <p:spPr>
          <a:xfrm>
            <a:off x="6833685" y="2624171"/>
            <a:ext cx="2304646" cy="1246495"/>
          </a:xfrm>
          <a:prstGeom prst="rect">
            <a:avLst/>
          </a:prstGeom>
        </p:spPr>
        <p:txBody>
          <a:bodyPr wrap="square">
            <a:spAutoFit/>
          </a:bodyPr>
          <a:lstStyle/>
          <a:p>
            <a:r>
              <a:rPr lang="pt-BR" sz="1500" b="1" dirty="0" smtClean="0">
                <a:solidFill>
                  <a:srgbClr val="0000FF"/>
                </a:solidFill>
                <a:latin typeface="Arial" panose="020B0604020202020204" pitchFamily="34" charset="0"/>
                <a:cs typeface="Arial" panose="020B0604020202020204" pitchFamily="34" charset="0"/>
              </a:rPr>
              <a:t>Selvagem:</a:t>
            </a:r>
            <a:endParaRPr lang="pt-BR" sz="1500" b="1" i="1" dirty="0" smtClean="0">
              <a:solidFill>
                <a:srgbClr val="0000FF"/>
              </a:solidFill>
              <a:latin typeface="Arial" panose="020B0604020202020204" pitchFamily="34" charset="0"/>
              <a:cs typeface="Arial" panose="020B0604020202020204" pitchFamily="34" charset="0"/>
            </a:endParaRPr>
          </a:p>
          <a:p>
            <a:endParaRPr lang="pt-BR" sz="1500" b="1" dirty="0" smtClean="0">
              <a:latin typeface="Arial" panose="020B0604020202020204" pitchFamily="34" charset="0"/>
              <a:cs typeface="Arial" panose="020B0604020202020204" pitchFamily="34" charset="0"/>
            </a:endParaRPr>
          </a:p>
          <a:p>
            <a:r>
              <a:rPr lang="pt-BR" sz="1500" b="1" dirty="0" smtClean="0">
                <a:latin typeface="Arial" panose="020B0604020202020204" pitchFamily="34" charset="0"/>
                <a:cs typeface="Arial" panose="020B0604020202020204" pitchFamily="34" charset="0"/>
              </a:rPr>
              <a:t>Embrião com formação normal – Estádio Torpedo </a:t>
            </a:r>
            <a:endParaRPr lang="pt-BR" sz="1500" b="1" dirty="0">
              <a:latin typeface="Arial" panose="020B0604020202020204" pitchFamily="34" charset="0"/>
              <a:cs typeface="Arial" panose="020B0604020202020204" pitchFamily="34" charset="0"/>
            </a:endParaRPr>
          </a:p>
        </p:txBody>
      </p:sp>
      <p:sp>
        <p:nvSpPr>
          <p:cNvPr id="19" name="Retângulo 18"/>
          <p:cNvSpPr/>
          <p:nvPr/>
        </p:nvSpPr>
        <p:spPr>
          <a:xfrm>
            <a:off x="5659934" y="3719972"/>
            <a:ext cx="2307961" cy="261610"/>
          </a:xfrm>
          <a:prstGeom prst="rect">
            <a:avLst/>
          </a:prstGeom>
        </p:spPr>
        <p:txBody>
          <a:bodyPr wrap="square">
            <a:spAutoFit/>
          </a:bodyPr>
          <a:lstStyle/>
          <a:p>
            <a:r>
              <a:rPr lang="en-US" sz="1100" b="1" i="1" dirty="0" smtClean="0">
                <a:solidFill>
                  <a:schemeClr val="bg1"/>
                </a:solidFill>
              </a:rPr>
              <a:t>Chen, et all. 2001</a:t>
            </a:r>
            <a:endParaRPr lang="pt-BR" sz="1100" b="1" i="1" dirty="0" smtClean="0">
              <a:solidFill>
                <a:schemeClr val="bg1"/>
              </a:solidFill>
            </a:endParaRPr>
          </a:p>
        </p:txBody>
      </p:sp>
    </p:spTree>
    <p:extLst>
      <p:ext uri="{BB962C8B-B14F-4D97-AF65-F5344CB8AC3E}">
        <p14:creationId xmlns:p14="http://schemas.microsoft.com/office/powerpoint/2010/main" val="3390578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6720" y="620688"/>
            <a:ext cx="8929776" cy="980728"/>
          </a:xfrm>
          <a:ln w="28575">
            <a:solidFill>
              <a:schemeClr val="bg1"/>
            </a:solidFill>
          </a:ln>
          <a:effectLst>
            <a:glow rad="101600">
              <a:schemeClr val="tx1">
                <a:alpha val="60000"/>
              </a:schemeClr>
            </a:glow>
            <a:outerShdw blurRad="40000" dist="23000" dir="5400000" rotWithShape="0">
              <a:srgbClr val="000000">
                <a:alpha val="35000"/>
              </a:srgbClr>
            </a:outerShdw>
          </a:effectLst>
          <a:scene3d>
            <a:camera prst="obliqueTopLef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oAutofit/>
            <a:sp3d/>
          </a:bodyPr>
          <a:lstStyle/>
          <a:p>
            <a:r>
              <a:rPr lang="pt-BR" sz="2800" b="1" dirty="0" smtClean="0">
                <a:ln w="1270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rPr>
              <a:t>Princípio do desbalanço energético na plasmalema celular e afrouxamento da parede celular</a:t>
            </a:r>
            <a:endParaRPr lang="pt-BR" sz="2800" b="1" dirty="0">
              <a:ln w="1270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endParaRPr>
          </a:p>
        </p:txBody>
      </p:sp>
      <p:pic>
        <p:nvPicPr>
          <p:cNvPr id="1175" name="Picture 4"/>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10732"/>
          <a:stretch/>
        </p:blipFill>
        <p:spPr bwMode="auto">
          <a:xfrm>
            <a:off x="106720" y="2065177"/>
            <a:ext cx="9001000" cy="34520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osango 2"/>
          <p:cNvSpPr/>
          <p:nvPr/>
        </p:nvSpPr>
        <p:spPr>
          <a:xfrm>
            <a:off x="2252504" y="4128430"/>
            <a:ext cx="288032" cy="288032"/>
          </a:xfrm>
          <a:prstGeom prst="diamon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200" dirty="0">
              <a:solidFill>
                <a:prstClr val="white"/>
              </a:solidFill>
            </a:endParaRPr>
          </a:p>
        </p:txBody>
      </p:sp>
      <p:sp>
        <p:nvSpPr>
          <p:cNvPr id="4" name="CaixaDeTexto 3"/>
          <p:cNvSpPr txBox="1"/>
          <p:nvPr/>
        </p:nvSpPr>
        <p:spPr>
          <a:xfrm>
            <a:off x="2216500" y="4172418"/>
            <a:ext cx="360040" cy="200055"/>
          </a:xfrm>
          <a:prstGeom prst="rect">
            <a:avLst/>
          </a:prstGeom>
          <a:noFill/>
        </p:spPr>
        <p:txBody>
          <a:bodyPr wrap="square" rtlCol="0">
            <a:spAutoFit/>
          </a:bodyPr>
          <a:lstStyle/>
          <a:p>
            <a:r>
              <a:rPr lang="en-US" sz="700" b="1" dirty="0" smtClean="0">
                <a:solidFill>
                  <a:prstClr val="white"/>
                </a:solidFill>
              </a:rPr>
              <a:t>TMK</a:t>
            </a:r>
            <a:endParaRPr lang="en-GB" sz="700" b="1" dirty="0">
              <a:solidFill>
                <a:prstClr val="white"/>
              </a:solidFill>
            </a:endParaRPr>
          </a:p>
        </p:txBody>
      </p:sp>
      <p:sp>
        <p:nvSpPr>
          <p:cNvPr id="6" name="CaixaDeTexto 5"/>
          <p:cNvSpPr txBox="1"/>
          <p:nvPr/>
        </p:nvSpPr>
        <p:spPr>
          <a:xfrm>
            <a:off x="404967" y="5613047"/>
            <a:ext cx="4527073" cy="1200329"/>
          </a:xfrm>
          <a:prstGeom prst="rect">
            <a:avLst/>
          </a:prstGeom>
          <a:noFill/>
        </p:spPr>
        <p:txBody>
          <a:bodyPr wrap="none" rtlCol="0">
            <a:spAutoFit/>
          </a:bodyPr>
          <a:lstStyle/>
          <a:p>
            <a:pPr marL="285750" indent="-285750">
              <a:buFont typeface="Wingdings" panose="05000000000000000000" pitchFamily="2" charset="2"/>
              <a:buChar char="ü"/>
            </a:pPr>
            <a:r>
              <a:rPr lang="pt-BR" dirty="0" smtClean="0"/>
              <a:t>Ligação da ABP1 com a auxina</a:t>
            </a:r>
          </a:p>
          <a:p>
            <a:pPr marL="285750" indent="-285750">
              <a:buFont typeface="Wingdings" panose="05000000000000000000" pitchFamily="2" charset="2"/>
              <a:buChar char="ü"/>
            </a:pPr>
            <a:r>
              <a:rPr lang="pt-BR" dirty="0" err="1" smtClean="0"/>
              <a:t>Hiper</a:t>
            </a:r>
            <a:r>
              <a:rPr lang="pt-BR" dirty="0" smtClean="0"/>
              <a:t> polarização da membrana plasmática</a:t>
            </a:r>
          </a:p>
          <a:p>
            <a:pPr marL="285750" indent="-285750">
              <a:buFont typeface="Wingdings" panose="05000000000000000000" pitchFamily="2" charset="2"/>
              <a:buChar char="ü"/>
            </a:pPr>
            <a:r>
              <a:rPr lang="pt-BR" dirty="0" smtClean="0"/>
              <a:t>Fluxo de K</a:t>
            </a:r>
            <a:r>
              <a:rPr lang="pt-BR" baseline="30000" dirty="0" smtClean="0"/>
              <a:t>+</a:t>
            </a:r>
            <a:r>
              <a:rPr lang="pt-BR" dirty="0" smtClean="0"/>
              <a:t> </a:t>
            </a:r>
          </a:p>
          <a:p>
            <a:pPr marL="285750" indent="-285750">
              <a:buFont typeface="Wingdings" panose="05000000000000000000" pitchFamily="2" charset="2"/>
              <a:buChar char="ü"/>
            </a:pPr>
            <a:r>
              <a:rPr lang="pt-BR" dirty="0" smtClean="0"/>
              <a:t>Expansão celular</a:t>
            </a:r>
            <a:endParaRPr lang="en-US" dirty="0"/>
          </a:p>
        </p:txBody>
      </p:sp>
    </p:spTree>
    <p:extLst>
      <p:ext uri="{BB962C8B-B14F-4D97-AF65-F5344CB8AC3E}">
        <p14:creationId xmlns:p14="http://schemas.microsoft.com/office/powerpoint/2010/main" val="9151554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43608" y="260648"/>
            <a:ext cx="7416824" cy="864096"/>
          </a:xfrm>
          <a:ln w="28575">
            <a:solidFill>
              <a:schemeClr val="bg1"/>
            </a:solidFill>
          </a:ln>
          <a:effectLst>
            <a:glow rad="101600">
              <a:schemeClr val="tx1">
                <a:alpha val="60000"/>
              </a:schemeClr>
            </a:glow>
            <a:outerShdw blurRad="40000" dist="23000" dir="5400000" rotWithShape="0">
              <a:srgbClr val="000000">
                <a:alpha val="35000"/>
              </a:srgbClr>
            </a:outerShdw>
          </a:effectLst>
          <a:scene3d>
            <a:camera prst="obliqueTopLef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oAutofit/>
            <a:sp3d/>
          </a:bodyPr>
          <a:lstStyle/>
          <a:p>
            <a:r>
              <a:rPr lang="pt-BR" sz="2800" b="1" dirty="0" smtClean="0">
                <a:ln w="1270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rPr>
              <a:t>Expansão celular regulada pela ABP1</a:t>
            </a:r>
            <a:endParaRPr lang="pt-BR" sz="2800" b="1" dirty="0">
              <a:ln w="1270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endParaRPr>
          </a:p>
        </p:txBody>
      </p:sp>
      <p:pic>
        <p:nvPicPr>
          <p:cNvPr id="3" name="Imagem 2" descr="Recorte de Te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1340768"/>
            <a:ext cx="4680520" cy="5141371"/>
          </a:xfrm>
          <a:prstGeom prst="rect">
            <a:avLst/>
          </a:prstGeom>
        </p:spPr>
      </p:pic>
    </p:spTree>
    <p:extLst>
      <p:ext uri="{BB962C8B-B14F-4D97-AF65-F5344CB8AC3E}">
        <p14:creationId xmlns:p14="http://schemas.microsoft.com/office/powerpoint/2010/main" val="60163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7504" y="629816"/>
            <a:ext cx="8928992" cy="1143000"/>
          </a:xfrm>
        </p:spPr>
        <p:style>
          <a:lnRef idx="0">
            <a:schemeClr val="accent1"/>
          </a:lnRef>
          <a:fillRef idx="3">
            <a:schemeClr val="accent1"/>
          </a:fillRef>
          <a:effectRef idx="3">
            <a:schemeClr val="accent1"/>
          </a:effectRef>
          <a:fontRef idx="minor">
            <a:schemeClr val="lt1"/>
          </a:fontRef>
        </p:style>
        <p:txBody>
          <a:bodyPr>
            <a:noAutofit/>
          </a:bodyPr>
          <a:lstStyle/>
          <a:p>
            <a:r>
              <a:rPr lang="pt-BR" sz="3200" b="1" dirty="0" smtClean="0">
                <a:ln w="12700">
                  <a:solidFill>
                    <a:schemeClr val="bg1"/>
                  </a:solidFill>
                </a:ln>
                <a:solidFill>
                  <a:srgbClr val="FF0000"/>
                </a:solidFill>
                <a:effectLst>
                  <a:glow rad="101600">
                    <a:schemeClr val="tx1">
                      <a:alpha val="60000"/>
                    </a:schemeClr>
                  </a:glow>
                </a:effectLst>
                <a:latin typeface="Arial" panose="020B0604020202020204" pitchFamily="34" charset="0"/>
                <a:cs typeface="Arial" panose="020B0604020202020204" pitchFamily="34" charset="0"/>
              </a:rPr>
              <a:t>ABP1</a:t>
            </a:r>
            <a:r>
              <a:rPr lang="pt-BR" sz="3200" b="1" dirty="0" smtClean="0">
                <a:ln>
                  <a:solidFill>
                    <a:schemeClr val="tx1"/>
                  </a:solidFill>
                </a:ln>
                <a:solidFill>
                  <a:srgbClr val="FF0000"/>
                </a:solidFill>
                <a:effectLst>
                  <a:glow rad="101600">
                    <a:schemeClr val="tx1">
                      <a:alpha val="60000"/>
                    </a:schemeClr>
                  </a:glow>
                </a:effectLst>
                <a:latin typeface="Arial" panose="020B0604020202020204" pitchFamily="34" charset="0"/>
                <a:cs typeface="Arial" panose="020B0604020202020204" pitchFamily="34" charset="0"/>
              </a:rPr>
              <a:t> </a:t>
            </a:r>
            <a:r>
              <a:rPr lang="pt-BR" sz="3200" b="1" dirty="0" smtClean="0">
                <a:ln>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rPr>
              <a:t>na Pavimentação Celular - Morfogênese</a:t>
            </a:r>
            <a:endParaRPr lang="pt-BR" sz="3200" b="1" dirty="0">
              <a:ln>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endParaRPr>
          </a:p>
        </p:txBody>
      </p:sp>
      <p:pic>
        <p:nvPicPr>
          <p:cNvPr id="4" name="Picture 2"/>
          <p:cNvPicPr>
            <a:picLocks noGrp="1" noChangeAspect="1" noChangeArrowheads="1"/>
          </p:cNvPicPr>
          <p:nvPr>
            <p:ph idx="1"/>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073"/>
          <a:stretch/>
        </p:blipFill>
        <p:spPr bwMode="auto">
          <a:xfrm>
            <a:off x="755576" y="2276872"/>
            <a:ext cx="7698544" cy="3024336"/>
          </a:xfrm>
          <a:prstGeom prst="rect">
            <a:avLst/>
          </a:prstGeom>
          <a:ln w="28575">
            <a:solidFill>
              <a:schemeClr val="bg1"/>
            </a:solidFill>
          </a:ln>
          <a:effectLst>
            <a:glow rad="228600">
              <a:schemeClr val="tx1">
                <a:alpha val="40000"/>
              </a:schemeClr>
            </a:glow>
            <a:innerShdw blurRad="279400">
              <a:prstClr val="black"/>
            </a:innerShdw>
          </a:effectLst>
          <a:extLst/>
        </p:spPr>
        <p:style>
          <a:lnRef idx="2">
            <a:schemeClr val="accent1"/>
          </a:lnRef>
          <a:fillRef idx="1">
            <a:schemeClr val="lt1"/>
          </a:fillRef>
          <a:effectRef idx="0">
            <a:schemeClr val="accent1"/>
          </a:effectRef>
          <a:fontRef idx="minor">
            <a:schemeClr val="dk1"/>
          </a:fontRef>
        </p:style>
      </p:pic>
      <p:sp>
        <p:nvSpPr>
          <p:cNvPr id="3" name="Retângulo 2"/>
          <p:cNvSpPr/>
          <p:nvPr/>
        </p:nvSpPr>
        <p:spPr>
          <a:xfrm>
            <a:off x="5292080" y="5837018"/>
            <a:ext cx="2981714"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200" dirty="0" err="1" smtClean="0">
                <a:solidFill>
                  <a:srgbClr val="0000FF"/>
                </a:solidFill>
                <a:latin typeface="Arial" panose="020B0604020202020204" pitchFamily="34" charset="0"/>
                <a:cs typeface="Arial" panose="020B0604020202020204" pitchFamily="34" charset="0"/>
              </a:rPr>
              <a:t>Xu</a:t>
            </a:r>
            <a:r>
              <a:rPr lang="en-US" sz="1200" dirty="0" smtClean="0">
                <a:solidFill>
                  <a:srgbClr val="0000FF"/>
                </a:solidFill>
                <a:latin typeface="Arial" panose="020B0604020202020204" pitchFamily="34" charset="0"/>
                <a:cs typeface="Arial" panose="020B0604020202020204" pitchFamily="34" charset="0"/>
              </a:rPr>
              <a:t>, et al. 2010 – Cell 143, </a:t>
            </a:r>
            <a:r>
              <a:rPr lang="en-US" sz="1200" dirty="0" err="1" smtClean="0">
                <a:solidFill>
                  <a:srgbClr val="0000FF"/>
                </a:solidFill>
                <a:latin typeface="Arial" panose="020B0604020202020204" pitchFamily="34" charset="0"/>
                <a:cs typeface="Arial" panose="020B0604020202020204" pitchFamily="34" charset="0"/>
              </a:rPr>
              <a:t>Pags</a:t>
            </a:r>
            <a:r>
              <a:rPr lang="en-US" sz="1200" dirty="0" smtClean="0">
                <a:solidFill>
                  <a:srgbClr val="0000FF"/>
                </a:solidFill>
                <a:latin typeface="Arial" panose="020B0604020202020204" pitchFamily="34" charset="0"/>
                <a:cs typeface="Arial" panose="020B0604020202020204" pitchFamily="34" charset="0"/>
              </a:rPr>
              <a:t>. 99 - 110</a:t>
            </a:r>
            <a:endParaRPr lang="pt-BR" sz="12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6390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29686" y="116632"/>
            <a:ext cx="8229600" cy="1143000"/>
          </a:xfrm>
          <a:solidFill>
            <a:srgbClr val="0070C0"/>
          </a:solidFill>
          <a:ln>
            <a:noFill/>
          </a:ln>
          <a:effectLst>
            <a:glow rad="101600">
              <a:schemeClr val="tx1">
                <a:alpha val="60000"/>
              </a:schemeClr>
            </a:glow>
            <a:innerShdw blurRad="114300">
              <a:prstClr val="black"/>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a:noAutofit/>
          </a:bodyPr>
          <a:lstStyle/>
          <a:p>
            <a:r>
              <a:rPr lang="pt-BR" sz="3200" b="1" dirty="0" smtClean="0">
                <a:ln w="1905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rPr>
              <a:t>Auxina controla o desenvolvimento de </a:t>
            </a:r>
            <a:r>
              <a:rPr lang="pt-BR" sz="3200" b="1" dirty="0" err="1" smtClean="0">
                <a:ln w="1905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rPr>
              <a:t>inter-digitação</a:t>
            </a:r>
            <a:r>
              <a:rPr lang="pt-BR" sz="3200" b="1" dirty="0" smtClean="0">
                <a:ln w="1905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rPr>
              <a:t> entre Células</a:t>
            </a:r>
            <a:endParaRPr lang="pt-BR" sz="3200" b="1" dirty="0">
              <a:ln w="19050">
                <a:solidFill>
                  <a:schemeClr val="tx1"/>
                </a:solidFill>
              </a:ln>
              <a:solidFill>
                <a:srgbClr val="FFFF00"/>
              </a:solidFill>
              <a:effectLst>
                <a:glow rad="101600">
                  <a:schemeClr val="tx1">
                    <a:alpha val="60000"/>
                  </a:schemeClr>
                </a:glow>
              </a:effectLst>
              <a:latin typeface="Arial" panose="020B0604020202020204" pitchFamily="34" charset="0"/>
              <a:cs typeface="Arial" panose="020B0604020202020204" pitchFamily="34" charset="0"/>
            </a:endParaRPr>
          </a:p>
        </p:txBody>
      </p:sp>
      <p:pic>
        <p:nvPicPr>
          <p:cNvPr id="5" name="Picture 2" descr="http://www.plantsignal.cn/seminar%20paper/PNG/101019.pn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997968"/>
            <a:ext cx="8142986" cy="4680520"/>
          </a:xfrm>
          <a:prstGeom prst="rect">
            <a:avLst/>
          </a:prstGeom>
          <a:ln>
            <a:noFill/>
          </a:ln>
          <a:effectLst>
            <a:glow rad="266700">
              <a:schemeClr val="tx1">
                <a:alpha val="40000"/>
              </a:schemeClr>
            </a:glow>
            <a:innerShdw blurRad="774700" dist="355600">
              <a:schemeClr val="tx1"/>
            </a:inn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style>
          <a:lnRef idx="0">
            <a:schemeClr val="accent1"/>
          </a:lnRef>
          <a:fillRef idx="3">
            <a:schemeClr val="accent1"/>
          </a:fillRef>
          <a:effectRef idx="3">
            <a:schemeClr val="accent1"/>
          </a:effectRef>
          <a:fontRef idx="minor">
            <a:schemeClr val="lt1"/>
          </a:fontRef>
        </p:style>
      </p:pic>
      <p:sp>
        <p:nvSpPr>
          <p:cNvPr id="6" name="Retângulo 5"/>
          <p:cNvSpPr/>
          <p:nvPr/>
        </p:nvSpPr>
        <p:spPr>
          <a:xfrm>
            <a:off x="5638017" y="6309320"/>
            <a:ext cx="3048783" cy="276999"/>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sz="1200" b="1" dirty="0" err="1" smtClean="0">
                <a:solidFill>
                  <a:srgbClr val="0000FF"/>
                </a:solidFill>
                <a:latin typeface="Arial" panose="020B0604020202020204" pitchFamily="34" charset="0"/>
                <a:cs typeface="Arial" panose="020B0604020202020204" pitchFamily="34" charset="0"/>
              </a:rPr>
              <a:t>Xu</a:t>
            </a:r>
            <a:r>
              <a:rPr lang="en-US" sz="1200" b="1" dirty="0" smtClean="0">
                <a:solidFill>
                  <a:srgbClr val="0000FF"/>
                </a:solidFill>
                <a:latin typeface="Arial" panose="020B0604020202020204" pitchFamily="34" charset="0"/>
                <a:cs typeface="Arial" panose="020B0604020202020204" pitchFamily="34" charset="0"/>
              </a:rPr>
              <a:t>, et al. 2010 – Cell 143, </a:t>
            </a:r>
            <a:r>
              <a:rPr lang="en-US" sz="1200" b="1" dirty="0" err="1" smtClean="0">
                <a:solidFill>
                  <a:srgbClr val="0000FF"/>
                </a:solidFill>
                <a:latin typeface="Arial" panose="020B0604020202020204" pitchFamily="34" charset="0"/>
                <a:cs typeface="Arial" panose="020B0604020202020204" pitchFamily="34" charset="0"/>
              </a:rPr>
              <a:t>Pags</a:t>
            </a:r>
            <a:r>
              <a:rPr lang="en-US" sz="1200" b="1" dirty="0" smtClean="0">
                <a:solidFill>
                  <a:srgbClr val="0000FF"/>
                </a:solidFill>
                <a:latin typeface="Arial" panose="020B0604020202020204" pitchFamily="34" charset="0"/>
                <a:cs typeface="Arial" panose="020B0604020202020204" pitchFamily="34" charset="0"/>
              </a:rPr>
              <a:t>. 99 - 110</a:t>
            </a:r>
            <a:endParaRPr lang="pt-BR" sz="1200" b="1" dirty="0">
              <a:solidFill>
                <a:srgbClr val="0000FF"/>
              </a:solidFill>
              <a:latin typeface="Arial" panose="020B0604020202020204" pitchFamily="34" charset="0"/>
              <a:cs typeface="Arial" panose="020B0604020202020204" pitchFamily="34" charset="0"/>
            </a:endParaRPr>
          </a:p>
        </p:txBody>
      </p:sp>
      <p:sp>
        <p:nvSpPr>
          <p:cNvPr id="3" name="CaixaDeTexto 2"/>
          <p:cNvSpPr txBox="1"/>
          <p:nvPr/>
        </p:nvSpPr>
        <p:spPr>
          <a:xfrm flipH="1">
            <a:off x="834526" y="1395339"/>
            <a:ext cx="7865310"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pt-BR" sz="2000" b="1" dirty="0" smtClean="0">
                <a:solidFill>
                  <a:srgbClr val="FF0000"/>
                </a:solidFill>
              </a:rPr>
              <a:t>- ABP1 – regula a atividade das </a:t>
            </a:r>
            <a:r>
              <a:rPr lang="pt-BR" sz="2000" b="1" dirty="0" err="1" smtClean="0">
                <a:solidFill>
                  <a:srgbClr val="FF0000"/>
                </a:solidFill>
              </a:rPr>
              <a:t>GTPase</a:t>
            </a:r>
            <a:r>
              <a:rPr lang="pt-BR" sz="2000" b="1" dirty="0" smtClean="0">
                <a:solidFill>
                  <a:srgbClr val="FF0000"/>
                </a:solidFill>
              </a:rPr>
              <a:t> ROP2 e ROP6 na </a:t>
            </a:r>
            <a:r>
              <a:rPr lang="pt-BR" sz="2000" b="1" dirty="0" err="1" smtClean="0">
                <a:solidFill>
                  <a:srgbClr val="FF0000"/>
                </a:solidFill>
              </a:rPr>
              <a:t>inter-digitação</a:t>
            </a:r>
            <a:r>
              <a:rPr lang="pt-BR" sz="2000" b="1" dirty="0" smtClean="0">
                <a:solidFill>
                  <a:srgbClr val="FF0000"/>
                </a:solidFill>
              </a:rPr>
              <a:t> </a:t>
            </a:r>
            <a:endParaRPr lang="en-US" sz="2000" b="1" dirty="0">
              <a:solidFill>
                <a:srgbClr val="FF0000"/>
              </a:solidFill>
            </a:endParaRPr>
          </a:p>
        </p:txBody>
      </p:sp>
    </p:spTree>
    <p:extLst>
      <p:ext uri="{BB962C8B-B14F-4D97-AF65-F5344CB8AC3E}">
        <p14:creationId xmlns:p14="http://schemas.microsoft.com/office/powerpoint/2010/main" val="3850458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1336</TotalTime>
  <Words>1597</Words>
  <Application>Microsoft Macintosh PowerPoint</Application>
  <PresentationFormat>Apresentação na tela (4:3)</PresentationFormat>
  <Paragraphs>190</Paragraphs>
  <Slides>36</Slides>
  <Notes>6</Notes>
  <HiddenSlides>0</HiddenSlides>
  <MMClips>5</MMClips>
  <ScaleCrop>false</ScaleCrop>
  <HeadingPairs>
    <vt:vector size="6" baseType="variant">
      <vt:variant>
        <vt:lpstr>Fontes Usadas</vt:lpstr>
      </vt:variant>
      <vt:variant>
        <vt:i4>7</vt:i4>
      </vt:variant>
      <vt:variant>
        <vt:lpstr>Tema</vt:lpstr>
      </vt:variant>
      <vt:variant>
        <vt:i4>2</vt:i4>
      </vt:variant>
      <vt:variant>
        <vt:lpstr>Títulos de Slides</vt:lpstr>
      </vt:variant>
      <vt:variant>
        <vt:i4>36</vt:i4>
      </vt:variant>
    </vt:vector>
  </HeadingPairs>
  <TitlesOfParts>
    <vt:vector size="45" baseType="lpstr">
      <vt:lpstr>AdvPSHN-M</vt:lpstr>
      <vt:lpstr>Arial</vt:lpstr>
      <vt:lpstr>Calibri</vt:lpstr>
      <vt:lpstr>Calibri Light</vt:lpstr>
      <vt:lpstr>segoe ui</vt:lpstr>
      <vt:lpstr>Times New Roman</vt:lpstr>
      <vt:lpstr>Wingdings</vt:lpstr>
      <vt:lpstr>Tema do Office</vt:lpstr>
      <vt:lpstr>1_Tema do Office</vt:lpstr>
      <vt:lpstr>Modelo Cartesiano do mecanismo de ação dos herbicidas mimetizadores das auxinas</vt:lpstr>
      <vt:lpstr>Apresentação do PowerPoint</vt:lpstr>
      <vt:lpstr>Fase I - Estimulação (0 a 5 horas depois do tratamento) Reação rápida da membrana plasmática</vt:lpstr>
      <vt:lpstr>Apresentação do PowerPoint</vt:lpstr>
      <vt:lpstr>“AUXIN-BINDING PROTEIN” (ABP1)</vt:lpstr>
      <vt:lpstr>Princípio do desbalanço energético na plasmalema celular e afrouxamento da parede celular</vt:lpstr>
      <vt:lpstr>Expansão celular regulada pela ABP1</vt:lpstr>
      <vt:lpstr>ABP1 na Pavimentação Celular - Morfogênese</vt:lpstr>
      <vt:lpstr>Auxina controla o desenvolvimento de inter-digitação entre Células</vt:lpstr>
      <vt:lpstr>Apresentação do PowerPoint</vt:lpstr>
      <vt:lpstr>Apresentação do PowerPoint</vt:lpstr>
      <vt:lpstr>Fase II - Inibição (5 a 24 horas depois do tratamento)  Ativação das respostas dos genes</vt:lpstr>
      <vt:lpstr>TIRs/AFBs: atuam na complexação da rede de sinalização dentro da célula</vt:lpstr>
      <vt:lpstr>Mecanismo da síntese de etileno e respostas</vt:lpstr>
      <vt:lpstr>Produção de ABA e descompartamentalização</vt:lpstr>
      <vt:lpstr>Estresse permanente  (24 a 72 horas depois do tratamento  Declínio da atividade metabólica</vt:lpstr>
      <vt:lpstr>ABA: Regulação </vt:lpstr>
      <vt:lpstr>Membrane Redox Status: Fluidity and Disorder</vt:lpstr>
      <vt:lpstr>Resistência ao 2,4-D</vt:lpstr>
      <vt:lpstr>Apresentação do PowerPoint</vt:lpstr>
      <vt:lpstr>21 DAT</vt:lpstr>
      <vt:lpstr>Greenhouse Dose Response 21 DAT</vt:lpstr>
      <vt:lpstr>Apresentação do PowerPoint</vt:lpstr>
      <vt:lpstr>Apresentação do PowerPoint</vt:lpstr>
      <vt:lpstr>Mecanismos de resistência ao 2,4-D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Marcelo</dc:creator>
  <cp:lastModifiedBy>Usuário do Microsoft Office</cp:lastModifiedBy>
  <cp:revision>103</cp:revision>
  <dcterms:created xsi:type="dcterms:W3CDTF">2013-11-30T03:48:54Z</dcterms:created>
  <dcterms:modified xsi:type="dcterms:W3CDTF">2016-02-27T10:21:12Z</dcterms:modified>
</cp:coreProperties>
</file>