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324" r:id="rId4"/>
    <p:sldId id="325" r:id="rId5"/>
    <p:sldId id="264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7" r:id="rId58"/>
    <p:sldId id="318" r:id="rId59"/>
    <p:sldId id="319" r:id="rId60"/>
    <p:sldId id="320" r:id="rId61"/>
    <p:sldId id="321" r:id="rId62"/>
    <p:sldId id="322" r:id="rId63"/>
    <p:sldId id="323" r:id="rId64"/>
    <p:sldId id="326" r:id="rId65"/>
    <p:sldId id="327" r:id="rId66"/>
    <p:sldId id="328" r:id="rId67"/>
    <p:sldId id="329" r:id="rId6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6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4" Type="http://schemas.openxmlformats.org/officeDocument/2006/relationships/image" Target="../media/image64.w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w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7.w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wmf"/></Relationships>
</file>

<file path=ppt/drawings/_rels/vmlDrawing4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4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5A54-B621-40AB-A675-EF4FA9E5F056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63D0B-0C4C-4CDB-9325-BE438055C643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Picture 2" descr="logo eesc padrao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548"/>
          <a:stretch/>
        </p:blipFill>
        <p:spPr bwMode="auto">
          <a:xfrm>
            <a:off x="115140" y="171388"/>
            <a:ext cx="1000476" cy="848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230398"/>
            <a:ext cx="793267" cy="645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 descr="http://www5.usp.br/wp-content/themes/usp2015/images/usp-logo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359" y="6038423"/>
            <a:ext cx="1037283" cy="41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0582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5A54-B621-40AB-A675-EF4FA9E5F056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63D0B-0C4C-4CDB-9325-BE438055C6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4593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5A54-B621-40AB-A675-EF4FA9E5F056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63D0B-0C4C-4CDB-9325-BE438055C6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7393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lvl="0"/>
            <a:endParaRPr lang="pt-BR" noProof="0" smtClean="0"/>
          </a:p>
        </p:txBody>
      </p:sp>
      <p:pic>
        <p:nvPicPr>
          <p:cNvPr id="4" name="Picture 1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648" y="24369"/>
            <a:ext cx="467351" cy="380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ogo eesc padrao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548"/>
          <a:stretch/>
        </p:blipFill>
        <p:spPr bwMode="auto">
          <a:xfrm>
            <a:off x="-36091" y="14242"/>
            <a:ext cx="500909" cy="42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14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ítulo, texto e clip-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lip-art 3"/>
          <p:cNvSpPr>
            <a:spLocks noGrp="1"/>
          </p:cNvSpPr>
          <p:nvPr>
            <p:ph type="clipArt"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70239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971550" indent="-514350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5A54-B621-40AB-A675-EF4FA9E5F056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63D0B-0C4C-4CDB-9325-BE438055C643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Picture 1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648" y="24369"/>
            <a:ext cx="467351" cy="380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logo eesc padrao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548"/>
          <a:stretch/>
        </p:blipFill>
        <p:spPr bwMode="auto">
          <a:xfrm>
            <a:off x="-36091" y="14242"/>
            <a:ext cx="500909" cy="42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645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5A54-B621-40AB-A675-EF4FA9E5F056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63D0B-0C4C-4CDB-9325-BE438055C6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3160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5A54-B621-40AB-A675-EF4FA9E5F056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63D0B-0C4C-4CDB-9325-BE438055C6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286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5A54-B621-40AB-A675-EF4FA9E5F056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63D0B-0C4C-4CDB-9325-BE438055C6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0067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5A54-B621-40AB-A675-EF4FA9E5F056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63D0B-0C4C-4CDB-9325-BE438055C643}" type="slidenum">
              <a:rPr lang="pt-BR" smtClean="0"/>
              <a:t>‹nº›</a:t>
            </a:fld>
            <a:endParaRPr lang="pt-BR"/>
          </a:p>
        </p:txBody>
      </p:sp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648" y="24369"/>
            <a:ext cx="467351" cy="380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logo eesc padrao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548"/>
          <a:stretch/>
        </p:blipFill>
        <p:spPr bwMode="auto">
          <a:xfrm>
            <a:off x="-36091" y="14242"/>
            <a:ext cx="500909" cy="42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289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5A54-B621-40AB-A675-EF4FA9E5F056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63D0B-0C4C-4CDB-9325-BE438055C6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354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5A54-B621-40AB-A675-EF4FA9E5F056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63D0B-0C4C-4CDB-9325-BE438055C6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4126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5A54-B621-40AB-A675-EF4FA9E5F056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63D0B-0C4C-4CDB-9325-BE438055C6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8941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25A54-B621-40AB-A675-EF4FA9E5F056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63D0B-0C4C-4CDB-9325-BE438055C6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6945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0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2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3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5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6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7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0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3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5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7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8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39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40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4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3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45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46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47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8.w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50.wmf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4" Type="http://schemas.openxmlformats.org/officeDocument/2006/relationships/image" Target="../media/image45.w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4" Type="http://schemas.openxmlformats.org/officeDocument/2006/relationships/image" Target="../media/image48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52.wmf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4" Type="http://schemas.openxmlformats.org/officeDocument/2006/relationships/image" Target="../media/image53.w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54.wmf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4" Type="http://schemas.openxmlformats.org/officeDocument/2006/relationships/image" Target="../media/image56.wmf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5" Type="http://schemas.openxmlformats.org/officeDocument/2006/relationships/image" Target="../media/image58.png"/><Relationship Id="rId4" Type="http://schemas.openxmlformats.org/officeDocument/2006/relationships/image" Target="../media/image57.wm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5" Type="http://schemas.openxmlformats.org/officeDocument/2006/relationships/image" Target="../media/image58.png"/><Relationship Id="rId4" Type="http://schemas.openxmlformats.org/officeDocument/2006/relationships/image" Target="../media/image59.wmf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4" Type="http://schemas.openxmlformats.org/officeDocument/2006/relationships/image" Target="../media/image60.wmf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59.bin"/><Relationship Id="rId10" Type="http://schemas.openxmlformats.org/officeDocument/2006/relationships/image" Target="../media/image64.wmf"/><Relationship Id="rId4" Type="http://schemas.openxmlformats.org/officeDocument/2006/relationships/image" Target="../media/image61.wmf"/><Relationship Id="rId9" Type="http://schemas.openxmlformats.org/officeDocument/2006/relationships/oleObject" Target="../embeddings/oleObject61.bin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4" Type="http://schemas.openxmlformats.org/officeDocument/2006/relationships/image" Target="../media/image6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4" Type="http://schemas.openxmlformats.org/officeDocument/2006/relationships/image" Target="../media/image66.wmf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4" Type="http://schemas.openxmlformats.org/officeDocument/2006/relationships/image" Target="../media/image67.wmf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4" Type="http://schemas.openxmlformats.org/officeDocument/2006/relationships/image" Target="../media/image68.wmf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Relationship Id="rId6" Type="http://schemas.openxmlformats.org/officeDocument/2006/relationships/image" Target="../media/image70.wmf"/><Relationship Id="rId5" Type="http://schemas.openxmlformats.org/officeDocument/2006/relationships/oleObject" Target="../embeddings/oleObject67.bin"/><Relationship Id="rId4" Type="http://schemas.openxmlformats.org/officeDocument/2006/relationships/image" Target="../media/image69.wmf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4.vml"/><Relationship Id="rId6" Type="http://schemas.openxmlformats.org/officeDocument/2006/relationships/image" Target="../media/image72.wmf"/><Relationship Id="rId5" Type="http://schemas.openxmlformats.org/officeDocument/2006/relationships/oleObject" Target="../embeddings/oleObject69.bin"/><Relationship Id="rId4" Type="http://schemas.openxmlformats.org/officeDocument/2006/relationships/image" Target="../media/image71.wmf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jpe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jpe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accent5">
                    <a:lumMod val="75000"/>
                  </a:schemeClr>
                </a:solidFill>
              </a:rPr>
              <a:t>SEL 360 </a:t>
            </a:r>
            <a:br>
              <a:rPr lang="pt-B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t-BR" dirty="0" smtClean="0">
                <a:solidFill>
                  <a:schemeClr val="accent5">
                    <a:lumMod val="75000"/>
                  </a:schemeClr>
                </a:solidFill>
              </a:rPr>
              <a:t>Princípios de Comunicação</a:t>
            </a:r>
            <a:endParaRPr lang="pt-B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pt-BR" dirty="0" smtClean="0"/>
              <a:t>Mônica de Lacerda Rocha </a:t>
            </a:r>
            <a:r>
              <a:rPr lang="pt-BR" sz="2800" dirty="0" smtClean="0">
                <a:solidFill>
                  <a:schemeClr val="accent1">
                    <a:lumMod val="50000"/>
                  </a:schemeClr>
                </a:solidFill>
              </a:rPr>
              <a:t>monica.rocha@usp.br</a:t>
            </a:r>
          </a:p>
        </p:txBody>
      </p:sp>
      <p:sp>
        <p:nvSpPr>
          <p:cNvPr id="7" name="AutoShape 10" descr="https://mail.google.com/mail/u/1/?ui=2&amp;ik=349bba8a85&amp;view=fimg&amp;th=161b95c9dd5287f8&amp;attid=0.1.1&amp;disp=emb&amp;attbid=ANGjdJ_-F1fV4_IAqnQ5S1V2VdDYpxtWyHML5PNz5R1z7RpAovl2u5N3UHUbTmo2f731f-0W2lWjdvs6Vso1toupa-2AVn3LjB1hGgLx21lPcOJ5q4YpvE4AafxHM4U&amp;sz=s0-l75-ft&amp;ats=1519233311879&amp;rm=161b95c9dd5287f8&amp;zw&amp;atsh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39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dirty="0" smtClean="0"/>
              <a:t>Vetores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b="1" dirty="0" smtClean="0"/>
              <a:t>...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b="1" dirty="0" smtClean="0"/>
              <a:t>V</a:t>
            </a:r>
            <a:r>
              <a:rPr lang="pt-BR" altLang="pt-BR" b="1" baseline="-25000" dirty="0" smtClean="0"/>
              <a:t>1</a:t>
            </a:r>
            <a:r>
              <a:rPr lang="pt-BR" altLang="pt-BR" dirty="0" smtClean="0"/>
              <a:t> = C</a:t>
            </a:r>
            <a:r>
              <a:rPr lang="pt-BR" altLang="pt-BR" baseline="-25000" dirty="0" smtClean="0"/>
              <a:t>1</a:t>
            </a:r>
            <a:r>
              <a:rPr lang="pt-BR" altLang="pt-BR" dirty="0" smtClean="0"/>
              <a:t> </a:t>
            </a:r>
            <a:r>
              <a:rPr lang="pt-BR" altLang="pt-BR" b="1" dirty="0" smtClean="0"/>
              <a:t>V</a:t>
            </a:r>
            <a:r>
              <a:rPr lang="pt-BR" altLang="pt-BR" b="1" baseline="-25000" dirty="0" smtClean="0"/>
              <a:t>2</a:t>
            </a:r>
            <a:r>
              <a:rPr lang="pt-BR" altLang="pt-BR" dirty="0" smtClean="0"/>
              <a:t> + </a:t>
            </a:r>
            <a:r>
              <a:rPr lang="pt-BR" altLang="pt-BR" b="1" dirty="0" smtClean="0"/>
              <a:t>V</a:t>
            </a:r>
            <a:r>
              <a:rPr lang="pt-BR" altLang="pt-BR" b="1" baseline="-25000" dirty="0" smtClean="0"/>
              <a:t>e1</a:t>
            </a:r>
            <a:r>
              <a:rPr lang="pt-BR" altLang="pt-BR" dirty="0" smtClean="0"/>
              <a:t>			(1.b)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b="1" dirty="0" smtClean="0"/>
              <a:t>V</a:t>
            </a:r>
            <a:r>
              <a:rPr lang="pt-BR" altLang="pt-BR" b="1" baseline="-25000" dirty="0" smtClean="0"/>
              <a:t>1</a:t>
            </a:r>
            <a:r>
              <a:rPr lang="pt-BR" altLang="pt-BR" dirty="0" smtClean="0"/>
              <a:t> = C</a:t>
            </a:r>
            <a:r>
              <a:rPr lang="pt-BR" altLang="pt-BR" baseline="-25000" dirty="0" smtClean="0"/>
              <a:t>2</a:t>
            </a:r>
            <a:r>
              <a:rPr lang="pt-BR" altLang="pt-BR" dirty="0" smtClean="0"/>
              <a:t> </a:t>
            </a:r>
            <a:r>
              <a:rPr lang="pt-BR" altLang="pt-BR" b="1" dirty="0" smtClean="0"/>
              <a:t>V</a:t>
            </a:r>
            <a:r>
              <a:rPr lang="pt-BR" altLang="pt-BR" b="1" baseline="-25000" dirty="0" smtClean="0"/>
              <a:t>2</a:t>
            </a:r>
            <a:r>
              <a:rPr lang="pt-BR" altLang="pt-BR" dirty="0" smtClean="0"/>
              <a:t> + </a:t>
            </a:r>
            <a:r>
              <a:rPr lang="pt-BR" altLang="pt-BR" b="1" dirty="0" smtClean="0"/>
              <a:t>V</a:t>
            </a:r>
            <a:r>
              <a:rPr lang="pt-BR" altLang="pt-BR" b="1" baseline="-25000" dirty="0" smtClean="0"/>
              <a:t>e2</a:t>
            </a:r>
            <a:r>
              <a:rPr lang="pt-BR" altLang="pt-BR" dirty="0" smtClean="0"/>
              <a:t>			(1.c)</a:t>
            </a:r>
          </a:p>
          <a:p>
            <a:pPr lvl="1" eaLnBrk="1" hangingPunct="1">
              <a:lnSpc>
                <a:spcPct val="90000"/>
              </a:lnSpc>
            </a:pPr>
            <a:endParaRPr lang="pt-BR" altLang="pt-BR" dirty="0" smtClean="0"/>
          </a:p>
          <a:p>
            <a:pPr lvl="1" eaLnBrk="1" hangingPunct="1">
              <a:lnSpc>
                <a:spcPct val="90000"/>
              </a:lnSpc>
            </a:pPr>
            <a:endParaRPr lang="pt-BR" altLang="pt-BR" dirty="0" smtClean="0"/>
          </a:p>
          <a:p>
            <a:pPr lvl="1" eaLnBrk="1" hangingPunct="1">
              <a:lnSpc>
                <a:spcPct val="90000"/>
              </a:lnSpc>
            </a:pPr>
            <a:endParaRPr lang="pt-BR" altLang="pt-BR" dirty="0" smtClean="0"/>
          </a:p>
          <a:p>
            <a:pPr lvl="1" eaLnBrk="1" hangingPunct="1">
              <a:lnSpc>
                <a:spcPct val="90000"/>
              </a:lnSpc>
            </a:pPr>
            <a:endParaRPr lang="pt-BR" altLang="pt-BR" dirty="0" smtClean="0"/>
          </a:p>
          <a:p>
            <a:pPr lvl="1" eaLnBrk="1" hangingPunct="1">
              <a:lnSpc>
                <a:spcPct val="90000"/>
              </a:lnSpc>
            </a:pPr>
            <a:endParaRPr lang="pt-BR" altLang="pt-BR" dirty="0"/>
          </a:p>
          <a:p>
            <a:pPr lvl="1" eaLnBrk="1" hangingPunct="1">
              <a:lnSpc>
                <a:spcPct val="90000"/>
              </a:lnSpc>
            </a:pPr>
            <a:endParaRPr lang="pt-BR" altLang="pt-BR" dirty="0" smtClean="0"/>
          </a:p>
          <a:p>
            <a:pPr lvl="1" eaLnBrk="1" hangingPunct="1">
              <a:lnSpc>
                <a:spcPct val="90000"/>
              </a:lnSpc>
            </a:pPr>
            <a:endParaRPr lang="pt-BR" altLang="pt-BR" dirty="0" smtClean="0"/>
          </a:p>
          <a:p>
            <a:pPr lvl="1" eaLnBrk="1" hangingPunct="1">
              <a:lnSpc>
                <a:spcPct val="90000"/>
              </a:lnSpc>
            </a:pPr>
            <a:r>
              <a:rPr lang="pt-BR" altLang="pt-BR" dirty="0" smtClean="0"/>
              <a:t>Em cada representação, </a:t>
            </a:r>
            <a:r>
              <a:rPr lang="pt-BR" altLang="pt-BR" b="1" dirty="0" smtClean="0"/>
              <a:t>V</a:t>
            </a:r>
            <a:r>
              <a:rPr lang="pt-BR" altLang="pt-BR" b="1" baseline="-25000" dirty="0" smtClean="0"/>
              <a:t>1</a:t>
            </a:r>
            <a:r>
              <a:rPr lang="pt-BR" altLang="pt-BR" dirty="0" smtClean="0"/>
              <a:t> é descrito em termos de </a:t>
            </a:r>
            <a:r>
              <a:rPr lang="pt-BR" altLang="pt-BR" b="1" dirty="0" smtClean="0"/>
              <a:t>V</a:t>
            </a:r>
            <a:r>
              <a:rPr lang="pt-BR" altLang="pt-BR" b="1" baseline="-25000" dirty="0" smtClean="0"/>
              <a:t>2</a:t>
            </a:r>
            <a:r>
              <a:rPr lang="pt-BR" altLang="pt-BR" dirty="0" smtClean="0"/>
              <a:t> somado a outro vetor, que será chamado de “vetor erro”.</a:t>
            </a:r>
          </a:p>
          <a:p>
            <a:pPr lvl="1" eaLnBrk="1" hangingPunct="1">
              <a:lnSpc>
                <a:spcPct val="90000"/>
              </a:lnSpc>
            </a:pPr>
            <a:endParaRPr lang="pt-BR" altLang="pt-BR" dirty="0" smtClean="0"/>
          </a:p>
        </p:txBody>
      </p:sp>
      <p:grpSp>
        <p:nvGrpSpPr>
          <p:cNvPr id="17412" name="Group 23"/>
          <p:cNvGrpSpPr>
            <a:grpSpLocks/>
          </p:cNvGrpSpPr>
          <p:nvPr/>
        </p:nvGrpSpPr>
        <p:grpSpPr bwMode="auto">
          <a:xfrm>
            <a:off x="1619250" y="2997200"/>
            <a:ext cx="7272338" cy="2022475"/>
            <a:chOff x="1020" y="1888"/>
            <a:chExt cx="4581" cy="1274"/>
          </a:xfrm>
        </p:grpSpPr>
        <p:sp>
          <p:nvSpPr>
            <p:cNvPr id="17413" name="Text Box 9"/>
            <p:cNvSpPr txBox="1">
              <a:spLocks noChangeArrowheads="1"/>
            </p:cNvSpPr>
            <p:nvPr/>
          </p:nvSpPr>
          <p:spPr bwMode="auto">
            <a:xfrm>
              <a:off x="5284" y="2886"/>
              <a:ext cx="3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800" b="1"/>
                <a:t>V</a:t>
              </a:r>
              <a:r>
                <a:rPr lang="pt-BR" altLang="pt-BR" sz="1800" b="1" baseline="-25000"/>
                <a:t>2</a:t>
              </a:r>
            </a:p>
          </p:txBody>
        </p:sp>
        <p:grpSp>
          <p:nvGrpSpPr>
            <p:cNvPr id="17414" name="Group 20"/>
            <p:cNvGrpSpPr>
              <a:grpSpLocks/>
            </p:cNvGrpSpPr>
            <p:nvPr/>
          </p:nvGrpSpPr>
          <p:grpSpPr bwMode="auto">
            <a:xfrm>
              <a:off x="1020" y="1888"/>
              <a:ext cx="4354" cy="1274"/>
              <a:chOff x="930" y="1933"/>
              <a:chExt cx="4354" cy="1274"/>
            </a:xfrm>
          </p:grpSpPr>
          <p:sp>
            <p:nvSpPr>
              <p:cNvPr id="17416" name="Line 5"/>
              <p:cNvSpPr>
                <a:spLocks noChangeShapeType="1"/>
              </p:cNvSpPr>
              <p:nvPr/>
            </p:nvSpPr>
            <p:spPr bwMode="auto">
              <a:xfrm>
                <a:off x="930" y="2959"/>
                <a:ext cx="21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7417" name="Line 6"/>
              <p:cNvSpPr>
                <a:spLocks noChangeShapeType="1"/>
              </p:cNvSpPr>
              <p:nvPr/>
            </p:nvSpPr>
            <p:spPr bwMode="auto">
              <a:xfrm flipV="1">
                <a:off x="930" y="2159"/>
                <a:ext cx="1323" cy="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7418" name="Line 7"/>
              <p:cNvSpPr>
                <a:spLocks noChangeShapeType="1"/>
              </p:cNvSpPr>
              <p:nvPr/>
            </p:nvSpPr>
            <p:spPr bwMode="auto">
              <a:xfrm flipH="1">
                <a:off x="1792" y="2168"/>
                <a:ext cx="470" cy="8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7419" name="Text Box 8"/>
              <p:cNvSpPr txBox="1">
                <a:spLocks noChangeArrowheads="1"/>
              </p:cNvSpPr>
              <p:nvPr/>
            </p:nvSpPr>
            <p:spPr bwMode="auto">
              <a:xfrm>
                <a:off x="1951" y="1933"/>
                <a:ext cx="31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¡"/>
                  <a:defRPr sz="29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5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itchFamily="2" charset="2"/>
                  <a:buChar char="¡"/>
                  <a:defRPr sz="22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pt-BR" altLang="pt-BR" sz="1800" b="1"/>
                  <a:t>V</a:t>
                </a:r>
                <a:r>
                  <a:rPr lang="pt-BR" altLang="pt-BR" sz="1800" b="1" baseline="-25000"/>
                  <a:t>1</a:t>
                </a:r>
              </a:p>
            </p:txBody>
          </p:sp>
          <p:sp>
            <p:nvSpPr>
              <p:cNvPr id="17420" name="Text Box 10"/>
              <p:cNvSpPr txBox="1">
                <a:spLocks noChangeArrowheads="1"/>
              </p:cNvSpPr>
              <p:nvPr/>
            </p:nvSpPr>
            <p:spPr bwMode="auto">
              <a:xfrm>
                <a:off x="1475" y="2976"/>
                <a:ext cx="63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¡"/>
                  <a:defRPr sz="29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5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itchFamily="2" charset="2"/>
                  <a:buChar char="¡"/>
                  <a:defRPr sz="22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pt-BR" altLang="pt-BR" sz="1800"/>
                  <a:t>C</a:t>
                </a:r>
                <a:r>
                  <a:rPr lang="pt-BR" altLang="pt-BR" sz="1800" baseline="-25000"/>
                  <a:t>1</a:t>
                </a:r>
                <a:r>
                  <a:rPr lang="pt-BR" altLang="pt-BR" sz="1800"/>
                  <a:t> V</a:t>
                </a:r>
                <a:r>
                  <a:rPr lang="pt-BR" altLang="pt-BR" sz="1800" baseline="-25000"/>
                  <a:t>2</a:t>
                </a:r>
              </a:p>
            </p:txBody>
          </p:sp>
          <p:sp>
            <p:nvSpPr>
              <p:cNvPr id="17421" name="Text Box 11"/>
              <p:cNvSpPr txBox="1">
                <a:spLocks noChangeArrowheads="1"/>
              </p:cNvSpPr>
              <p:nvPr/>
            </p:nvSpPr>
            <p:spPr bwMode="auto">
              <a:xfrm>
                <a:off x="1973" y="2568"/>
                <a:ext cx="40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¡"/>
                  <a:defRPr sz="29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5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itchFamily="2" charset="2"/>
                  <a:buChar char="¡"/>
                  <a:defRPr sz="22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pt-BR" altLang="pt-BR" sz="1800" b="1"/>
                  <a:t>V</a:t>
                </a:r>
                <a:r>
                  <a:rPr lang="pt-BR" altLang="pt-BR" sz="1800" b="1" baseline="-25000"/>
                  <a:t>e1</a:t>
                </a:r>
              </a:p>
            </p:txBody>
          </p:sp>
          <p:sp>
            <p:nvSpPr>
              <p:cNvPr id="17422" name="Line 14"/>
              <p:cNvSpPr>
                <a:spLocks noChangeShapeType="1"/>
              </p:cNvSpPr>
              <p:nvPr/>
            </p:nvSpPr>
            <p:spPr bwMode="auto">
              <a:xfrm>
                <a:off x="3152" y="2959"/>
                <a:ext cx="21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7423" name="Line 15"/>
              <p:cNvSpPr>
                <a:spLocks noChangeShapeType="1"/>
              </p:cNvSpPr>
              <p:nvPr/>
            </p:nvSpPr>
            <p:spPr bwMode="auto">
              <a:xfrm flipV="1">
                <a:off x="3152" y="2159"/>
                <a:ext cx="1323" cy="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7424" name="Line 16"/>
              <p:cNvSpPr>
                <a:spLocks noChangeShapeType="1"/>
              </p:cNvSpPr>
              <p:nvPr/>
            </p:nvSpPr>
            <p:spPr bwMode="auto">
              <a:xfrm>
                <a:off x="4484" y="2168"/>
                <a:ext cx="256" cy="8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7425" name="Text Box 17"/>
              <p:cNvSpPr txBox="1">
                <a:spLocks noChangeArrowheads="1"/>
              </p:cNvSpPr>
              <p:nvPr/>
            </p:nvSpPr>
            <p:spPr bwMode="auto">
              <a:xfrm>
                <a:off x="4173" y="1933"/>
                <a:ext cx="31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¡"/>
                  <a:defRPr sz="29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5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itchFamily="2" charset="2"/>
                  <a:buChar char="¡"/>
                  <a:defRPr sz="22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pt-BR" altLang="pt-BR" sz="1800" b="1"/>
                  <a:t>V</a:t>
                </a:r>
                <a:r>
                  <a:rPr lang="pt-BR" altLang="pt-BR" sz="1800" b="1" baseline="-25000"/>
                  <a:t>1</a:t>
                </a:r>
              </a:p>
            </p:txBody>
          </p:sp>
          <p:sp>
            <p:nvSpPr>
              <p:cNvPr id="17426" name="Text Box 18"/>
              <p:cNvSpPr txBox="1">
                <a:spLocks noChangeArrowheads="1"/>
              </p:cNvSpPr>
              <p:nvPr/>
            </p:nvSpPr>
            <p:spPr bwMode="auto">
              <a:xfrm>
                <a:off x="4468" y="2976"/>
                <a:ext cx="63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¡"/>
                  <a:defRPr sz="29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5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itchFamily="2" charset="2"/>
                  <a:buChar char="¡"/>
                  <a:defRPr sz="22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pt-BR" altLang="pt-BR" sz="1800"/>
                  <a:t>C</a:t>
                </a:r>
                <a:r>
                  <a:rPr lang="pt-BR" altLang="pt-BR" sz="1800" baseline="-25000"/>
                  <a:t>2</a:t>
                </a:r>
                <a:r>
                  <a:rPr lang="pt-BR" altLang="pt-BR" sz="1800"/>
                  <a:t> V</a:t>
                </a:r>
                <a:r>
                  <a:rPr lang="pt-BR" altLang="pt-BR" sz="1800" baseline="-25000"/>
                  <a:t>2</a:t>
                </a:r>
              </a:p>
            </p:txBody>
          </p:sp>
          <p:sp>
            <p:nvSpPr>
              <p:cNvPr id="17427" name="Text Box 19"/>
              <p:cNvSpPr txBox="1">
                <a:spLocks noChangeArrowheads="1"/>
              </p:cNvSpPr>
              <p:nvPr/>
            </p:nvSpPr>
            <p:spPr bwMode="auto">
              <a:xfrm>
                <a:off x="4513" y="2369"/>
                <a:ext cx="40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¡"/>
                  <a:defRPr sz="29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5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itchFamily="2" charset="2"/>
                  <a:buChar char="¡"/>
                  <a:defRPr sz="22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pt-BR" altLang="pt-BR" sz="1800" b="1"/>
                  <a:t>V</a:t>
                </a:r>
                <a:r>
                  <a:rPr lang="pt-BR" altLang="pt-BR" sz="1800" b="1" baseline="-25000"/>
                  <a:t>e2</a:t>
                </a:r>
              </a:p>
            </p:txBody>
          </p:sp>
        </p:grpSp>
        <p:sp>
          <p:nvSpPr>
            <p:cNvPr id="17415" name="Text Box 21"/>
            <p:cNvSpPr txBox="1">
              <a:spLocks noChangeArrowheads="1"/>
            </p:cNvSpPr>
            <p:nvPr/>
          </p:nvSpPr>
          <p:spPr bwMode="auto">
            <a:xfrm>
              <a:off x="2835" y="2886"/>
              <a:ext cx="3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800" b="1"/>
                <a:t>V</a:t>
              </a:r>
              <a:r>
                <a:rPr lang="pt-BR" altLang="pt-BR" sz="1800" b="1" baseline="-2500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9627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Vetores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b="1" smtClean="0"/>
              <a:t>V</a:t>
            </a:r>
            <a:r>
              <a:rPr lang="pt-BR" altLang="pt-BR" b="1" baseline="-25000" smtClean="0"/>
              <a:t>e</a:t>
            </a:r>
            <a:r>
              <a:rPr lang="pt-BR" altLang="pt-BR" smtClean="0"/>
              <a:t> representa o erro na aproximação do vetor </a:t>
            </a:r>
            <a:r>
              <a:rPr lang="pt-BR" altLang="pt-BR" b="1" smtClean="0"/>
              <a:t>V</a:t>
            </a:r>
            <a:r>
              <a:rPr lang="pt-BR" altLang="pt-BR" b="1" baseline="-25000" smtClean="0"/>
              <a:t>1</a:t>
            </a:r>
            <a:r>
              <a:rPr lang="pt-BR" altLang="pt-BR" smtClean="0"/>
              <a:t> na direção do vetor </a:t>
            </a:r>
            <a:r>
              <a:rPr lang="pt-BR" altLang="pt-BR" b="1" smtClean="0"/>
              <a:t>V</a:t>
            </a:r>
            <a:r>
              <a:rPr lang="pt-BR" altLang="pt-BR" b="1" baseline="-25000" smtClean="0"/>
              <a:t>2</a:t>
            </a:r>
            <a:r>
              <a:rPr lang="pt-BR" altLang="pt-BR" smtClean="0"/>
              <a:t>.</a:t>
            </a:r>
          </a:p>
          <a:p>
            <a:pPr eaLnBrk="1" hangingPunct="1"/>
            <a:r>
              <a:rPr lang="pt-BR" altLang="pt-BR" smtClean="0"/>
              <a:t>O que fica evidente nas três figuras abaixo?</a:t>
            </a:r>
          </a:p>
        </p:txBody>
      </p:sp>
      <p:sp>
        <p:nvSpPr>
          <p:cNvPr id="538659" name="Text Box 35"/>
          <p:cNvSpPr txBox="1">
            <a:spLocks noChangeArrowheads="1"/>
          </p:cNvSpPr>
          <p:nvPr/>
        </p:nvSpPr>
        <p:spPr bwMode="auto">
          <a:xfrm>
            <a:off x="5327650" y="3789363"/>
            <a:ext cx="381635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600"/>
              <a:t>O componente do vetor </a:t>
            </a:r>
            <a:r>
              <a:rPr lang="pt-BR" altLang="pt-BR" sz="1600" b="1"/>
              <a:t>V</a:t>
            </a:r>
            <a:r>
              <a:rPr lang="pt-BR" altLang="pt-BR" sz="1600" b="1" baseline="-25000"/>
              <a:t>1</a:t>
            </a:r>
            <a:r>
              <a:rPr lang="pt-BR" altLang="pt-BR" sz="1600"/>
              <a:t> ao longo do vetor </a:t>
            </a:r>
            <a:r>
              <a:rPr lang="pt-BR" altLang="pt-BR" sz="1600" b="1"/>
              <a:t>V</a:t>
            </a:r>
            <a:r>
              <a:rPr lang="pt-BR" altLang="pt-BR" sz="1600" b="1" baseline="-25000"/>
              <a:t>2</a:t>
            </a:r>
            <a:r>
              <a:rPr lang="pt-BR" altLang="pt-BR" sz="1600"/>
              <a:t> é dado por C</a:t>
            </a:r>
            <a:r>
              <a:rPr lang="pt-BR" altLang="pt-BR" sz="1600" baseline="-25000"/>
              <a:t>12</a:t>
            </a:r>
            <a:r>
              <a:rPr lang="pt-BR" altLang="pt-BR" sz="1600" b="1"/>
              <a:t>V</a:t>
            </a:r>
            <a:r>
              <a:rPr lang="pt-BR" altLang="pt-BR" sz="1600" b="1" baseline="-25000"/>
              <a:t>2</a:t>
            </a:r>
            <a:r>
              <a:rPr lang="pt-BR" altLang="pt-BR" sz="1600"/>
              <a:t>, onde C</a:t>
            </a:r>
            <a:r>
              <a:rPr lang="pt-BR" altLang="pt-BR" sz="1600" baseline="-25000"/>
              <a:t>12</a:t>
            </a:r>
            <a:r>
              <a:rPr lang="pt-BR" altLang="pt-BR" sz="1600"/>
              <a:t> é escolhido de modo a se ter o mínimo vetor erro</a:t>
            </a:r>
          </a:p>
        </p:txBody>
      </p:sp>
      <p:grpSp>
        <p:nvGrpSpPr>
          <p:cNvPr id="18437" name="Group 38"/>
          <p:cNvGrpSpPr>
            <a:grpSpLocks/>
          </p:cNvGrpSpPr>
          <p:nvPr/>
        </p:nvGrpSpPr>
        <p:grpSpPr bwMode="auto">
          <a:xfrm>
            <a:off x="179388" y="4070350"/>
            <a:ext cx="8964612" cy="2787650"/>
            <a:chOff x="113" y="2564"/>
            <a:chExt cx="5647" cy="1756"/>
          </a:xfrm>
        </p:grpSpPr>
        <p:grpSp>
          <p:nvGrpSpPr>
            <p:cNvPr id="18438" name="Group 12"/>
            <p:cNvGrpSpPr>
              <a:grpSpLocks/>
            </p:cNvGrpSpPr>
            <p:nvPr/>
          </p:nvGrpSpPr>
          <p:grpSpPr bwMode="auto">
            <a:xfrm>
              <a:off x="1610" y="2564"/>
              <a:ext cx="2201" cy="1306"/>
              <a:chOff x="3424" y="2705"/>
              <a:chExt cx="2201" cy="1306"/>
            </a:xfrm>
          </p:grpSpPr>
          <p:sp>
            <p:nvSpPr>
              <p:cNvPr id="18455" name="Line 13"/>
              <p:cNvSpPr>
                <a:spLocks noChangeShapeType="1"/>
              </p:cNvSpPr>
              <p:nvPr/>
            </p:nvSpPr>
            <p:spPr bwMode="auto">
              <a:xfrm>
                <a:off x="3424" y="3731"/>
                <a:ext cx="21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8456" name="Line 14"/>
              <p:cNvSpPr>
                <a:spLocks noChangeShapeType="1"/>
              </p:cNvSpPr>
              <p:nvPr/>
            </p:nvSpPr>
            <p:spPr bwMode="auto">
              <a:xfrm flipV="1">
                <a:off x="3424" y="2931"/>
                <a:ext cx="1323" cy="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8457" name="Line 15"/>
              <p:cNvSpPr>
                <a:spLocks noChangeShapeType="1"/>
              </p:cNvSpPr>
              <p:nvPr/>
            </p:nvSpPr>
            <p:spPr bwMode="auto">
              <a:xfrm>
                <a:off x="4756" y="2940"/>
                <a:ext cx="0" cy="7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8458" name="Text Box 16"/>
              <p:cNvSpPr txBox="1">
                <a:spLocks noChangeArrowheads="1"/>
              </p:cNvSpPr>
              <p:nvPr/>
            </p:nvSpPr>
            <p:spPr bwMode="auto">
              <a:xfrm>
                <a:off x="4445" y="2705"/>
                <a:ext cx="31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¡"/>
                  <a:defRPr sz="29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5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itchFamily="2" charset="2"/>
                  <a:buChar char="¡"/>
                  <a:defRPr sz="22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pt-BR" altLang="pt-BR" sz="1800" b="1"/>
                  <a:t>V</a:t>
                </a:r>
                <a:r>
                  <a:rPr lang="pt-BR" altLang="pt-BR" sz="1800" b="1" baseline="-25000"/>
                  <a:t>1</a:t>
                </a:r>
              </a:p>
            </p:txBody>
          </p:sp>
          <p:sp>
            <p:nvSpPr>
              <p:cNvPr id="18459" name="Text Box 17"/>
              <p:cNvSpPr txBox="1">
                <a:spLocks noChangeArrowheads="1"/>
              </p:cNvSpPr>
              <p:nvPr/>
            </p:nvSpPr>
            <p:spPr bwMode="auto">
              <a:xfrm>
                <a:off x="5308" y="3780"/>
                <a:ext cx="31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¡"/>
                  <a:defRPr sz="29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5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itchFamily="2" charset="2"/>
                  <a:buChar char="¡"/>
                  <a:defRPr sz="22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pt-BR" altLang="pt-BR" sz="1800" b="1"/>
                  <a:t>V</a:t>
                </a:r>
                <a:r>
                  <a:rPr lang="pt-BR" altLang="pt-BR" sz="1800" b="1" baseline="-25000"/>
                  <a:t>2</a:t>
                </a:r>
              </a:p>
            </p:txBody>
          </p:sp>
          <p:sp>
            <p:nvSpPr>
              <p:cNvPr id="18460" name="Text Box 18"/>
              <p:cNvSpPr txBox="1">
                <a:spLocks noChangeArrowheads="1"/>
              </p:cNvSpPr>
              <p:nvPr/>
            </p:nvSpPr>
            <p:spPr bwMode="auto">
              <a:xfrm>
                <a:off x="4513" y="3731"/>
                <a:ext cx="63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¡"/>
                  <a:defRPr sz="29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5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itchFamily="2" charset="2"/>
                  <a:buChar char="¡"/>
                  <a:defRPr sz="22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pt-BR" altLang="pt-BR" sz="1800"/>
                  <a:t>C</a:t>
                </a:r>
                <a:r>
                  <a:rPr lang="pt-BR" altLang="pt-BR" sz="1800" baseline="-25000"/>
                  <a:t>12</a:t>
                </a:r>
                <a:r>
                  <a:rPr lang="pt-BR" altLang="pt-BR" sz="1800"/>
                  <a:t> V</a:t>
                </a:r>
                <a:r>
                  <a:rPr lang="pt-BR" altLang="pt-BR" sz="1800" baseline="-25000"/>
                  <a:t>2</a:t>
                </a:r>
              </a:p>
            </p:txBody>
          </p:sp>
          <p:sp>
            <p:nvSpPr>
              <p:cNvPr id="18461" name="Text Box 19"/>
              <p:cNvSpPr txBox="1">
                <a:spLocks noChangeArrowheads="1"/>
              </p:cNvSpPr>
              <p:nvPr/>
            </p:nvSpPr>
            <p:spPr bwMode="auto">
              <a:xfrm>
                <a:off x="4785" y="3141"/>
                <a:ext cx="31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¡"/>
                  <a:defRPr sz="29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5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itchFamily="2" charset="2"/>
                  <a:buChar char="¡"/>
                  <a:defRPr sz="22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pt-BR" altLang="pt-BR" sz="1800" b="1"/>
                  <a:t>V</a:t>
                </a:r>
                <a:r>
                  <a:rPr lang="pt-BR" altLang="pt-BR" sz="1800" b="1" baseline="-25000"/>
                  <a:t>e</a:t>
                </a:r>
              </a:p>
            </p:txBody>
          </p:sp>
        </p:grpSp>
        <p:grpSp>
          <p:nvGrpSpPr>
            <p:cNvPr id="18439" name="Group 33"/>
            <p:cNvGrpSpPr>
              <a:grpSpLocks/>
            </p:cNvGrpSpPr>
            <p:nvPr/>
          </p:nvGrpSpPr>
          <p:grpSpPr bwMode="auto">
            <a:xfrm>
              <a:off x="113" y="3022"/>
              <a:ext cx="2132" cy="1274"/>
              <a:chOff x="657" y="119"/>
              <a:chExt cx="2132" cy="1274"/>
            </a:xfrm>
          </p:grpSpPr>
          <p:sp>
            <p:nvSpPr>
              <p:cNvPr id="18449" name="Line 21"/>
              <p:cNvSpPr>
                <a:spLocks noChangeShapeType="1"/>
              </p:cNvSpPr>
              <p:nvPr/>
            </p:nvSpPr>
            <p:spPr bwMode="auto">
              <a:xfrm>
                <a:off x="657" y="1145"/>
                <a:ext cx="21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8450" name="Line 22"/>
              <p:cNvSpPr>
                <a:spLocks noChangeShapeType="1"/>
              </p:cNvSpPr>
              <p:nvPr/>
            </p:nvSpPr>
            <p:spPr bwMode="auto">
              <a:xfrm flipV="1">
                <a:off x="657" y="345"/>
                <a:ext cx="1323" cy="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8451" name="Line 23"/>
              <p:cNvSpPr>
                <a:spLocks noChangeShapeType="1"/>
              </p:cNvSpPr>
              <p:nvPr/>
            </p:nvSpPr>
            <p:spPr bwMode="auto">
              <a:xfrm flipH="1">
                <a:off x="1519" y="354"/>
                <a:ext cx="470" cy="8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8452" name="Text Box 24"/>
              <p:cNvSpPr txBox="1">
                <a:spLocks noChangeArrowheads="1"/>
              </p:cNvSpPr>
              <p:nvPr/>
            </p:nvSpPr>
            <p:spPr bwMode="auto">
              <a:xfrm>
                <a:off x="1678" y="119"/>
                <a:ext cx="31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¡"/>
                  <a:defRPr sz="29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5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itchFamily="2" charset="2"/>
                  <a:buChar char="¡"/>
                  <a:defRPr sz="22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pt-BR" altLang="pt-BR" sz="1800" b="1"/>
                  <a:t>V</a:t>
                </a:r>
                <a:r>
                  <a:rPr lang="pt-BR" altLang="pt-BR" sz="1800" b="1" baseline="-25000"/>
                  <a:t>1</a:t>
                </a:r>
              </a:p>
            </p:txBody>
          </p:sp>
          <p:sp>
            <p:nvSpPr>
              <p:cNvPr id="18453" name="Text Box 25"/>
              <p:cNvSpPr txBox="1">
                <a:spLocks noChangeArrowheads="1"/>
              </p:cNvSpPr>
              <p:nvPr/>
            </p:nvSpPr>
            <p:spPr bwMode="auto">
              <a:xfrm>
                <a:off x="1202" y="1162"/>
                <a:ext cx="63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¡"/>
                  <a:defRPr sz="29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5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itchFamily="2" charset="2"/>
                  <a:buChar char="¡"/>
                  <a:defRPr sz="22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pt-BR" altLang="pt-BR" sz="1800"/>
                  <a:t>C</a:t>
                </a:r>
                <a:r>
                  <a:rPr lang="pt-BR" altLang="pt-BR" sz="1800" baseline="-25000"/>
                  <a:t>1</a:t>
                </a:r>
                <a:r>
                  <a:rPr lang="pt-BR" altLang="pt-BR" sz="1800"/>
                  <a:t> V</a:t>
                </a:r>
                <a:r>
                  <a:rPr lang="pt-BR" altLang="pt-BR" sz="1800" baseline="-25000"/>
                  <a:t>2</a:t>
                </a:r>
              </a:p>
            </p:txBody>
          </p:sp>
          <p:sp>
            <p:nvSpPr>
              <p:cNvPr id="18454" name="Text Box 26"/>
              <p:cNvSpPr txBox="1">
                <a:spLocks noChangeArrowheads="1"/>
              </p:cNvSpPr>
              <p:nvPr/>
            </p:nvSpPr>
            <p:spPr bwMode="auto">
              <a:xfrm>
                <a:off x="1700" y="754"/>
                <a:ext cx="40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¡"/>
                  <a:defRPr sz="29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5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itchFamily="2" charset="2"/>
                  <a:buChar char="¡"/>
                  <a:defRPr sz="22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pt-BR" altLang="pt-BR" sz="1800" b="1"/>
                  <a:t>V</a:t>
                </a:r>
                <a:r>
                  <a:rPr lang="pt-BR" altLang="pt-BR" sz="1800" b="1" baseline="-25000"/>
                  <a:t>e1</a:t>
                </a:r>
              </a:p>
            </p:txBody>
          </p:sp>
        </p:grpSp>
        <p:grpSp>
          <p:nvGrpSpPr>
            <p:cNvPr id="18440" name="Group 34"/>
            <p:cNvGrpSpPr>
              <a:grpSpLocks/>
            </p:cNvGrpSpPr>
            <p:nvPr/>
          </p:nvGrpSpPr>
          <p:grpSpPr bwMode="auto">
            <a:xfrm>
              <a:off x="3610" y="3022"/>
              <a:ext cx="2132" cy="1274"/>
              <a:chOff x="2879" y="119"/>
              <a:chExt cx="2132" cy="1274"/>
            </a:xfrm>
          </p:grpSpPr>
          <p:sp>
            <p:nvSpPr>
              <p:cNvPr id="18443" name="Line 27"/>
              <p:cNvSpPr>
                <a:spLocks noChangeShapeType="1"/>
              </p:cNvSpPr>
              <p:nvPr/>
            </p:nvSpPr>
            <p:spPr bwMode="auto">
              <a:xfrm>
                <a:off x="2879" y="1145"/>
                <a:ext cx="21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8444" name="Line 28"/>
              <p:cNvSpPr>
                <a:spLocks noChangeShapeType="1"/>
              </p:cNvSpPr>
              <p:nvPr/>
            </p:nvSpPr>
            <p:spPr bwMode="auto">
              <a:xfrm flipV="1">
                <a:off x="2879" y="345"/>
                <a:ext cx="1323" cy="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8445" name="Line 29"/>
              <p:cNvSpPr>
                <a:spLocks noChangeShapeType="1"/>
              </p:cNvSpPr>
              <p:nvPr/>
            </p:nvSpPr>
            <p:spPr bwMode="auto">
              <a:xfrm>
                <a:off x="4211" y="354"/>
                <a:ext cx="256" cy="8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8446" name="Text Box 30"/>
              <p:cNvSpPr txBox="1">
                <a:spLocks noChangeArrowheads="1"/>
              </p:cNvSpPr>
              <p:nvPr/>
            </p:nvSpPr>
            <p:spPr bwMode="auto">
              <a:xfrm>
                <a:off x="3900" y="119"/>
                <a:ext cx="31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¡"/>
                  <a:defRPr sz="29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5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itchFamily="2" charset="2"/>
                  <a:buChar char="¡"/>
                  <a:defRPr sz="22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pt-BR" altLang="pt-BR" sz="1800" b="1"/>
                  <a:t>V</a:t>
                </a:r>
                <a:r>
                  <a:rPr lang="pt-BR" altLang="pt-BR" sz="1800" b="1" baseline="-25000"/>
                  <a:t>1</a:t>
                </a:r>
              </a:p>
            </p:txBody>
          </p:sp>
          <p:sp>
            <p:nvSpPr>
              <p:cNvPr id="18447" name="Text Box 31"/>
              <p:cNvSpPr txBox="1">
                <a:spLocks noChangeArrowheads="1"/>
              </p:cNvSpPr>
              <p:nvPr/>
            </p:nvSpPr>
            <p:spPr bwMode="auto">
              <a:xfrm>
                <a:off x="4195" y="1162"/>
                <a:ext cx="63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¡"/>
                  <a:defRPr sz="29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5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itchFamily="2" charset="2"/>
                  <a:buChar char="¡"/>
                  <a:defRPr sz="22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pt-BR" altLang="pt-BR" sz="1800"/>
                  <a:t>C</a:t>
                </a:r>
                <a:r>
                  <a:rPr lang="pt-BR" altLang="pt-BR" sz="1800" baseline="-25000"/>
                  <a:t>2</a:t>
                </a:r>
                <a:r>
                  <a:rPr lang="pt-BR" altLang="pt-BR" sz="1800"/>
                  <a:t> V</a:t>
                </a:r>
                <a:r>
                  <a:rPr lang="pt-BR" altLang="pt-BR" sz="1800" baseline="-25000"/>
                  <a:t>2</a:t>
                </a:r>
              </a:p>
            </p:txBody>
          </p:sp>
          <p:sp>
            <p:nvSpPr>
              <p:cNvPr id="18448" name="Text Box 32"/>
              <p:cNvSpPr txBox="1">
                <a:spLocks noChangeArrowheads="1"/>
              </p:cNvSpPr>
              <p:nvPr/>
            </p:nvSpPr>
            <p:spPr bwMode="auto">
              <a:xfrm>
                <a:off x="4240" y="555"/>
                <a:ext cx="40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¡"/>
                  <a:defRPr sz="29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5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itchFamily="2" charset="2"/>
                  <a:buChar char="¡"/>
                  <a:defRPr sz="22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60000"/>
                  <a:buFont typeface="Wingdings" pitchFamily="2" charset="2"/>
                  <a:buChar char="¡"/>
                  <a:defRPr sz="19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pt-BR" altLang="pt-BR" sz="1800" b="1"/>
                  <a:t>V</a:t>
                </a:r>
                <a:r>
                  <a:rPr lang="pt-BR" altLang="pt-BR" sz="1800" b="1" baseline="-25000"/>
                  <a:t>e2</a:t>
                </a:r>
              </a:p>
            </p:txBody>
          </p:sp>
        </p:grpSp>
        <p:sp>
          <p:nvSpPr>
            <p:cNvPr id="18441" name="Text Box 36"/>
            <p:cNvSpPr txBox="1">
              <a:spLocks noChangeArrowheads="1"/>
            </p:cNvSpPr>
            <p:nvPr/>
          </p:nvSpPr>
          <p:spPr bwMode="auto">
            <a:xfrm>
              <a:off x="5443" y="4089"/>
              <a:ext cx="3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800" b="1"/>
                <a:t>V</a:t>
              </a:r>
              <a:r>
                <a:rPr lang="pt-BR" altLang="pt-BR" sz="1800" b="1" baseline="-25000"/>
                <a:t>2</a:t>
              </a:r>
            </a:p>
          </p:txBody>
        </p:sp>
        <p:sp>
          <p:nvSpPr>
            <p:cNvPr id="18442" name="Text Box 37"/>
            <p:cNvSpPr txBox="1">
              <a:spLocks noChangeArrowheads="1"/>
            </p:cNvSpPr>
            <p:nvPr/>
          </p:nvSpPr>
          <p:spPr bwMode="auto">
            <a:xfrm>
              <a:off x="1973" y="4089"/>
              <a:ext cx="3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800" b="1"/>
                <a:t>V</a:t>
              </a:r>
              <a:r>
                <a:rPr lang="pt-BR" altLang="pt-BR" sz="1800" b="1" baseline="-2500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747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8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Vetores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altLang="pt-BR" sz="2800" dirty="0" smtClean="0"/>
              <a:t>Interpretação física: quanto maior a amplitude do componente de um vetor ao longo do outro, mais próximos, em suas direções, os dois vetores estarão, e menor será o vetor erro.</a:t>
            </a:r>
          </a:p>
          <a:p>
            <a:pPr eaLnBrk="1" hangingPunct="1"/>
            <a:r>
              <a:rPr lang="pt-BR" altLang="pt-BR" sz="2800" dirty="0" smtClean="0"/>
              <a:t>C</a:t>
            </a:r>
            <a:r>
              <a:rPr lang="pt-BR" altLang="pt-BR" sz="2800" baseline="-25000" dirty="0" smtClean="0"/>
              <a:t>12</a:t>
            </a:r>
            <a:r>
              <a:rPr lang="pt-BR" altLang="pt-BR" sz="2800" dirty="0" smtClean="0"/>
              <a:t> indica a similaridade dos dois vetores. Se for zero, C</a:t>
            </a:r>
            <a:r>
              <a:rPr lang="pt-BR" altLang="pt-BR" sz="2800" baseline="-25000" dirty="0" smtClean="0"/>
              <a:t>12</a:t>
            </a:r>
            <a:r>
              <a:rPr lang="pt-BR" altLang="pt-BR" sz="2800" dirty="0" smtClean="0"/>
              <a:t>=0, não existe projeção de um vetor sobre o outro, portanto eles são </a:t>
            </a:r>
            <a:r>
              <a:rPr lang="pt-BR" altLang="pt-BR" sz="2800" dirty="0" smtClean="0">
                <a:solidFill>
                  <a:schemeClr val="tx2"/>
                </a:solidFill>
              </a:rPr>
              <a:t>mutuamente</a:t>
            </a:r>
            <a:r>
              <a:rPr lang="pt-BR" altLang="pt-BR" sz="2800" dirty="0" smtClean="0"/>
              <a:t> </a:t>
            </a:r>
            <a:r>
              <a:rPr lang="pt-BR" altLang="pt-BR" sz="2800" dirty="0" smtClean="0">
                <a:solidFill>
                  <a:schemeClr val="tx2"/>
                </a:solidFill>
              </a:rPr>
              <a:t>ortogonais</a:t>
            </a:r>
            <a:r>
              <a:rPr lang="pt-BR" altLang="pt-BR" sz="2800" dirty="0" smtClean="0"/>
              <a:t>.</a:t>
            </a:r>
          </a:p>
          <a:p>
            <a:pPr lvl="1" eaLnBrk="1" hangingPunct="1"/>
            <a:r>
              <a:rPr lang="pt-BR" altLang="pt-BR" dirty="0" smtClean="0"/>
              <a:t>Vetores ortogonais são independentes</a:t>
            </a:r>
          </a:p>
        </p:txBody>
      </p:sp>
    </p:spTree>
    <p:extLst>
      <p:ext uri="{BB962C8B-B14F-4D97-AF65-F5344CB8AC3E}">
        <p14:creationId xmlns:p14="http://schemas.microsoft.com/office/powerpoint/2010/main" val="423857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Vetores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2500" dirty="0" smtClean="0"/>
              <a:t>O produto escalar entre dois vetores </a:t>
            </a:r>
            <a:r>
              <a:rPr lang="pt-BR" altLang="pt-BR" sz="2500" b="1" dirty="0" smtClean="0"/>
              <a:t>A</a:t>
            </a:r>
            <a:r>
              <a:rPr lang="pt-BR" altLang="pt-BR" sz="2500" dirty="0" smtClean="0"/>
              <a:t> e </a:t>
            </a:r>
            <a:r>
              <a:rPr lang="pt-BR" altLang="pt-BR" sz="2500" b="1" dirty="0" smtClean="0"/>
              <a:t>B</a:t>
            </a:r>
            <a:r>
              <a:rPr lang="pt-BR" altLang="pt-BR" sz="2500" dirty="0" smtClean="0"/>
              <a:t> é dado por</a:t>
            </a:r>
          </a:p>
          <a:p>
            <a:pPr lvl="1" eaLnBrk="1" hangingPunct="1"/>
            <a:r>
              <a:rPr lang="pt-BR" altLang="pt-BR" sz="2100" b="1" dirty="0" smtClean="0"/>
              <a:t>A </a:t>
            </a:r>
            <a:r>
              <a:rPr lang="pt-BR" altLang="pt-BR" sz="3600" b="1" dirty="0" smtClean="0"/>
              <a:t>.</a:t>
            </a:r>
            <a:r>
              <a:rPr lang="pt-BR" altLang="pt-BR" sz="2100" b="1" dirty="0" smtClean="0"/>
              <a:t> B</a:t>
            </a:r>
            <a:r>
              <a:rPr lang="pt-BR" altLang="pt-BR" sz="2100" dirty="0" smtClean="0"/>
              <a:t> = AB cos </a:t>
            </a:r>
            <a:r>
              <a:rPr lang="pt-BR" altLang="pt-BR" sz="2100" dirty="0" smtClean="0">
                <a:latin typeface="Symbol" pitchFamily="18" charset="2"/>
              </a:rPr>
              <a:t>q</a:t>
            </a:r>
          </a:p>
          <a:p>
            <a:pPr lvl="1" eaLnBrk="1" hangingPunct="1"/>
            <a:r>
              <a:rPr lang="pt-BR" altLang="pt-BR" sz="2100" b="1" dirty="0" smtClean="0"/>
              <a:t>A </a:t>
            </a:r>
            <a:r>
              <a:rPr lang="pt-BR" altLang="pt-BR" sz="3600" b="1" dirty="0" smtClean="0"/>
              <a:t>.</a:t>
            </a:r>
            <a:r>
              <a:rPr lang="pt-BR" altLang="pt-BR" sz="2100" b="1" dirty="0" smtClean="0"/>
              <a:t> B</a:t>
            </a:r>
            <a:r>
              <a:rPr lang="pt-BR" altLang="pt-BR" sz="2100" dirty="0" smtClean="0"/>
              <a:t> = </a:t>
            </a:r>
            <a:r>
              <a:rPr lang="pt-BR" altLang="pt-BR" sz="2100" b="1" dirty="0" smtClean="0"/>
              <a:t>B </a:t>
            </a:r>
            <a:r>
              <a:rPr lang="pt-BR" altLang="pt-BR" sz="3600" b="1" dirty="0" smtClean="0"/>
              <a:t>.</a:t>
            </a:r>
            <a:r>
              <a:rPr lang="pt-BR" altLang="pt-BR" sz="2100" b="1" dirty="0" smtClean="0"/>
              <a:t> A</a:t>
            </a:r>
          </a:p>
          <a:p>
            <a:pPr lvl="1" eaLnBrk="1" hangingPunct="1"/>
            <a:endParaRPr lang="pt-BR" altLang="pt-BR" sz="2100" dirty="0" smtClean="0"/>
          </a:p>
          <a:p>
            <a:pPr lvl="1" eaLnBrk="1" hangingPunct="1"/>
            <a:r>
              <a:rPr lang="pt-BR" altLang="pt-BR" sz="2100" dirty="0" smtClean="0"/>
              <a:t>O componente de</a:t>
            </a:r>
            <a:r>
              <a:rPr lang="pt-BR" altLang="pt-BR" sz="2100" b="1" dirty="0" smtClean="0"/>
              <a:t> A </a:t>
            </a:r>
            <a:r>
              <a:rPr lang="pt-BR" altLang="pt-BR" sz="2100" dirty="0" smtClean="0"/>
              <a:t>ao longo de</a:t>
            </a:r>
            <a:r>
              <a:rPr lang="pt-BR" altLang="pt-BR" sz="2100" b="1" dirty="0" smtClean="0"/>
              <a:t> B </a:t>
            </a:r>
            <a:r>
              <a:rPr lang="pt-BR" altLang="pt-BR" sz="2100" dirty="0" smtClean="0"/>
              <a:t>é dado por</a:t>
            </a:r>
          </a:p>
          <a:p>
            <a:pPr lvl="1" eaLnBrk="1" hangingPunct="1"/>
            <a:endParaRPr lang="pt-BR" altLang="pt-BR" sz="2100" dirty="0" smtClean="0"/>
          </a:p>
          <a:p>
            <a:pPr lvl="1" eaLnBrk="1" hangingPunct="1"/>
            <a:endParaRPr lang="pt-BR" altLang="pt-BR" sz="2100" dirty="0" smtClean="0"/>
          </a:p>
          <a:p>
            <a:pPr lvl="1" eaLnBrk="1" hangingPunct="1"/>
            <a:endParaRPr lang="pt-BR" altLang="pt-BR" sz="2100" dirty="0" smtClean="0"/>
          </a:p>
          <a:p>
            <a:pPr lvl="1" eaLnBrk="1" hangingPunct="1"/>
            <a:r>
              <a:rPr lang="pt-BR" altLang="pt-BR" sz="2100" dirty="0" smtClean="0"/>
              <a:t>O componente de</a:t>
            </a:r>
            <a:r>
              <a:rPr lang="pt-BR" altLang="pt-BR" sz="2100" b="1" dirty="0" smtClean="0"/>
              <a:t> B </a:t>
            </a:r>
            <a:r>
              <a:rPr lang="pt-BR" altLang="pt-BR" sz="2100" dirty="0" smtClean="0"/>
              <a:t>ao longo de</a:t>
            </a:r>
            <a:r>
              <a:rPr lang="pt-BR" altLang="pt-BR" sz="2100" b="1" dirty="0" smtClean="0"/>
              <a:t> A </a:t>
            </a:r>
            <a:r>
              <a:rPr lang="pt-BR" altLang="pt-BR" sz="2100" dirty="0" smtClean="0"/>
              <a:t>é dado por</a:t>
            </a:r>
          </a:p>
          <a:p>
            <a:pPr lvl="2" eaLnBrk="1" hangingPunct="1"/>
            <a:endParaRPr lang="pt-BR" altLang="pt-BR" dirty="0" smtClean="0"/>
          </a:p>
        </p:txBody>
      </p:sp>
      <p:grpSp>
        <p:nvGrpSpPr>
          <p:cNvPr id="20484" name="Group 16"/>
          <p:cNvGrpSpPr>
            <a:grpSpLocks/>
          </p:cNvGrpSpPr>
          <p:nvPr/>
        </p:nvGrpSpPr>
        <p:grpSpPr bwMode="auto">
          <a:xfrm>
            <a:off x="5508625" y="2117725"/>
            <a:ext cx="3311525" cy="1966913"/>
            <a:chOff x="3198" y="1797"/>
            <a:chExt cx="2201" cy="1321"/>
          </a:xfrm>
        </p:grpSpPr>
        <p:sp>
          <p:nvSpPr>
            <p:cNvPr id="20487" name="Line 6"/>
            <p:cNvSpPr>
              <a:spLocks noChangeShapeType="1"/>
            </p:cNvSpPr>
            <p:nvPr/>
          </p:nvSpPr>
          <p:spPr bwMode="auto">
            <a:xfrm>
              <a:off x="3198" y="2823"/>
              <a:ext cx="21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488" name="Line 7"/>
            <p:cNvSpPr>
              <a:spLocks noChangeShapeType="1"/>
            </p:cNvSpPr>
            <p:nvPr/>
          </p:nvSpPr>
          <p:spPr bwMode="auto">
            <a:xfrm flipV="1">
              <a:off x="3198" y="2023"/>
              <a:ext cx="1323" cy="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489" name="Line 8"/>
            <p:cNvSpPr>
              <a:spLocks noChangeShapeType="1"/>
            </p:cNvSpPr>
            <p:nvPr/>
          </p:nvSpPr>
          <p:spPr bwMode="auto">
            <a:xfrm>
              <a:off x="4530" y="2032"/>
              <a:ext cx="0" cy="7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490" name="Text Box 9"/>
            <p:cNvSpPr txBox="1">
              <a:spLocks noChangeArrowheads="1"/>
            </p:cNvSpPr>
            <p:nvPr/>
          </p:nvSpPr>
          <p:spPr bwMode="auto">
            <a:xfrm>
              <a:off x="4219" y="1797"/>
              <a:ext cx="317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800" b="1"/>
                <a:t>A</a:t>
              </a:r>
              <a:endParaRPr lang="pt-BR" altLang="pt-BR" sz="1800" b="1" baseline="-25000"/>
            </a:p>
          </p:txBody>
        </p:sp>
        <p:sp>
          <p:nvSpPr>
            <p:cNvPr id="20491" name="Text Box 10"/>
            <p:cNvSpPr txBox="1">
              <a:spLocks noChangeArrowheads="1"/>
            </p:cNvSpPr>
            <p:nvPr/>
          </p:nvSpPr>
          <p:spPr bwMode="auto">
            <a:xfrm>
              <a:off x="5082" y="2872"/>
              <a:ext cx="317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800" b="1"/>
                <a:t>B</a:t>
              </a:r>
              <a:endParaRPr lang="pt-BR" altLang="pt-BR" sz="1800" b="1" baseline="-25000"/>
            </a:p>
          </p:txBody>
        </p:sp>
        <p:sp>
          <p:nvSpPr>
            <p:cNvPr id="20492" name="Text Box 11"/>
            <p:cNvSpPr txBox="1">
              <a:spLocks noChangeArrowheads="1"/>
            </p:cNvSpPr>
            <p:nvPr/>
          </p:nvSpPr>
          <p:spPr bwMode="auto">
            <a:xfrm>
              <a:off x="4105" y="2840"/>
              <a:ext cx="77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800"/>
                <a:t>AB cos </a:t>
              </a:r>
              <a:r>
                <a:rPr lang="pt-BR" altLang="pt-BR" sz="1800">
                  <a:latin typeface="Symbol" pitchFamily="18" charset="2"/>
                </a:rPr>
                <a:t>q</a:t>
              </a:r>
              <a:endParaRPr lang="pt-BR" altLang="pt-BR" sz="1800" baseline="-25000">
                <a:latin typeface="Symbol" pitchFamily="18" charset="2"/>
              </a:endParaRPr>
            </a:p>
          </p:txBody>
        </p:sp>
        <p:sp>
          <p:nvSpPr>
            <p:cNvPr id="20493" name="Freeform 14"/>
            <p:cNvSpPr>
              <a:spLocks/>
            </p:cNvSpPr>
            <p:nvPr/>
          </p:nvSpPr>
          <p:spPr bwMode="auto">
            <a:xfrm>
              <a:off x="3606" y="2568"/>
              <a:ext cx="85" cy="241"/>
            </a:xfrm>
            <a:custGeom>
              <a:avLst/>
              <a:gdLst>
                <a:gd name="T0" fmla="*/ 48 w 105"/>
                <a:gd name="T1" fmla="*/ 190 h 272"/>
                <a:gd name="T2" fmla="*/ 48 w 105"/>
                <a:gd name="T3" fmla="*/ 64 h 272"/>
                <a:gd name="T4" fmla="*/ 0 w 105"/>
                <a:gd name="T5" fmla="*/ 0 h 272"/>
                <a:gd name="T6" fmla="*/ 0 60000 65536"/>
                <a:gd name="T7" fmla="*/ 0 60000 65536"/>
                <a:gd name="T8" fmla="*/ 0 60000 65536"/>
                <a:gd name="T9" fmla="*/ 0 w 105"/>
                <a:gd name="T10" fmla="*/ 0 h 272"/>
                <a:gd name="T11" fmla="*/ 105 w 105"/>
                <a:gd name="T12" fmla="*/ 272 h 2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5" h="272">
                  <a:moveTo>
                    <a:pt x="90" y="272"/>
                  </a:moveTo>
                  <a:cubicBezTo>
                    <a:pt x="97" y="204"/>
                    <a:pt x="105" y="136"/>
                    <a:pt x="90" y="91"/>
                  </a:cubicBezTo>
                  <a:cubicBezTo>
                    <a:pt x="75" y="46"/>
                    <a:pt x="15" y="7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494" name="Text Box 15"/>
            <p:cNvSpPr txBox="1">
              <a:spLocks noChangeArrowheads="1"/>
            </p:cNvSpPr>
            <p:nvPr/>
          </p:nvSpPr>
          <p:spPr bwMode="auto">
            <a:xfrm>
              <a:off x="3696" y="2523"/>
              <a:ext cx="136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2000">
                  <a:latin typeface="Symbol" pitchFamily="18" charset="2"/>
                </a:rPr>
                <a:t>q</a:t>
              </a:r>
            </a:p>
          </p:txBody>
        </p:sp>
      </p:grpSp>
      <p:graphicFrame>
        <p:nvGraphicFramePr>
          <p:cNvPr id="20485" name="Object 20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046538" y="5734050"/>
          <a:ext cx="1839912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3" imgW="914400" imgH="393700" progId="Equation.3">
                  <p:embed/>
                </p:oleObj>
              </mc:Choice>
              <mc:Fallback>
                <p:oleObj name="Equation" r:id="rId3" imgW="9144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6538" y="5734050"/>
                        <a:ext cx="1839912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2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968750" y="4303713"/>
          <a:ext cx="2141538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5" imgW="926698" imgH="393529" progId="Equation.3">
                  <p:embed/>
                </p:oleObj>
              </mc:Choice>
              <mc:Fallback>
                <p:oleObj name="Equation" r:id="rId5" imgW="92669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0" y="4303713"/>
                        <a:ext cx="2141538" cy="909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5907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Vetores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Similarmente, o componente de</a:t>
            </a:r>
            <a:r>
              <a:rPr lang="pt-BR" altLang="pt-BR" b="1" smtClean="0"/>
              <a:t> V</a:t>
            </a:r>
            <a:r>
              <a:rPr lang="pt-BR" altLang="pt-BR" b="1" baseline="-25000" smtClean="0"/>
              <a:t>1</a:t>
            </a:r>
            <a:r>
              <a:rPr lang="pt-BR" altLang="pt-BR" b="1" smtClean="0"/>
              <a:t> </a:t>
            </a:r>
            <a:r>
              <a:rPr lang="pt-BR" altLang="pt-BR" smtClean="0"/>
              <a:t>ao longo de</a:t>
            </a:r>
            <a:r>
              <a:rPr lang="pt-BR" altLang="pt-BR" b="1" smtClean="0"/>
              <a:t> V</a:t>
            </a:r>
            <a:r>
              <a:rPr lang="pt-BR" altLang="pt-BR" b="1" baseline="-25000" smtClean="0"/>
              <a:t>2</a:t>
            </a:r>
            <a:r>
              <a:rPr lang="pt-BR" altLang="pt-BR" b="1" smtClean="0"/>
              <a:t> </a:t>
            </a:r>
            <a:r>
              <a:rPr lang="pt-BR" altLang="pt-BR" smtClean="0"/>
              <a:t>é dado por</a:t>
            </a:r>
          </a:p>
          <a:p>
            <a:pPr eaLnBrk="1" hangingPunct="1">
              <a:lnSpc>
                <a:spcPct val="90000"/>
              </a:lnSpc>
            </a:pPr>
            <a:endParaRPr lang="pt-BR" altLang="pt-BR" smtClean="0"/>
          </a:p>
          <a:p>
            <a:pPr eaLnBrk="1" hangingPunct="1">
              <a:lnSpc>
                <a:spcPct val="90000"/>
              </a:lnSpc>
            </a:pPr>
            <a:endParaRPr lang="pt-BR" altLang="pt-BR" smtClean="0"/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Portanto</a:t>
            </a:r>
          </a:p>
          <a:p>
            <a:pPr eaLnBrk="1" hangingPunct="1">
              <a:lnSpc>
                <a:spcPct val="90000"/>
              </a:lnSpc>
            </a:pPr>
            <a:endParaRPr lang="pt-BR" altLang="pt-BR" smtClean="0"/>
          </a:p>
          <a:p>
            <a:pPr eaLnBrk="1" hangingPunct="1">
              <a:lnSpc>
                <a:spcPct val="90000"/>
              </a:lnSpc>
            </a:pPr>
            <a:endParaRPr lang="pt-BR" altLang="pt-BR" smtClean="0"/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Se </a:t>
            </a:r>
            <a:r>
              <a:rPr lang="pt-BR" altLang="pt-BR" b="1" smtClean="0"/>
              <a:t>V</a:t>
            </a:r>
            <a:r>
              <a:rPr lang="pt-BR" altLang="pt-BR" b="1" baseline="-25000" smtClean="0"/>
              <a:t>1</a:t>
            </a:r>
            <a:r>
              <a:rPr lang="pt-BR" altLang="pt-BR" smtClean="0"/>
              <a:t> e </a:t>
            </a:r>
            <a:r>
              <a:rPr lang="pt-BR" altLang="pt-BR" b="1" smtClean="0"/>
              <a:t>V</a:t>
            </a:r>
            <a:r>
              <a:rPr lang="pt-BR" altLang="pt-BR" b="1" baseline="-25000" smtClean="0"/>
              <a:t>2</a:t>
            </a:r>
            <a:r>
              <a:rPr lang="pt-BR" altLang="pt-BR" smtClean="0"/>
              <a:t> forem ortogonais, então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6227763" y="188913"/>
            <a:ext cx="2628900" cy="1439862"/>
            <a:chOff x="3424" y="2705"/>
            <a:chExt cx="2201" cy="1294"/>
          </a:xfrm>
        </p:grpSpPr>
        <p:sp>
          <p:nvSpPr>
            <p:cNvPr id="21516" name="Line 5"/>
            <p:cNvSpPr>
              <a:spLocks noChangeShapeType="1"/>
            </p:cNvSpPr>
            <p:nvPr/>
          </p:nvSpPr>
          <p:spPr bwMode="auto">
            <a:xfrm>
              <a:off x="3424" y="3731"/>
              <a:ext cx="21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517" name="Line 6"/>
            <p:cNvSpPr>
              <a:spLocks noChangeShapeType="1"/>
            </p:cNvSpPr>
            <p:nvPr/>
          </p:nvSpPr>
          <p:spPr bwMode="auto">
            <a:xfrm flipV="1">
              <a:off x="3424" y="2931"/>
              <a:ext cx="1323" cy="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518" name="Line 7"/>
            <p:cNvSpPr>
              <a:spLocks noChangeShapeType="1"/>
            </p:cNvSpPr>
            <p:nvPr/>
          </p:nvSpPr>
          <p:spPr bwMode="auto">
            <a:xfrm>
              <a:off x="4756" y="2940"/>
              <a:ext cx="0" cy="7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519" name="Text Box 8"/>
            <p:cNvSpPr txBox="1">
              <a:spLocks noChangeArrowheads="1"/>
            </p:cNvSpPr>
            <p:nvPr/>
          </p:nvSpPr>
          <p:spPr bwMode="auto">
            <a:xfrm>
              <a:off x="4443" y="2705"/>
              <a:ext cx="319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000" b="1"/>
                <a:t>V</a:t>
              </a:r>
              <a:r>
                <a:rPr lang="pt-BR" altLang="pt-BR" sz="1000" b="1" baseline="-25000"/>
                <a:t>1</a:t>
              </a:r>
            </a:p>
          </p:txBody>
        </p:sp>
        <p:sp>
          <p:nvSpPr>
            <p:cNvPr id="21520" name="Text Box 9"/>
            <p:cNvSpPr txBox="1">
              <a:spLocks noChangeArrowheads="1"/>
            </p:cNvSpPr>
            <p:nvPr/>
          </p:nvSpPr>
          <p:spPr bwMode="auto">
            <a:xfrm>
              <a:off x="5307" y="3780"/>
              <a:ext cx="318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000" b="1"/>
                <a:t>V</a:t>
              </a:r>
              <a:r>
                <a:rPr lang="pt-BR" altLang="pt-BR" sz="1000" b="1" baseline="-25000"/>
                <a:t>2</a:t>
              </a:r>
            </a:p>
          </p:txBody>
        </p:sp>
        <p:sp>
          <p:nvSpPr>
            <p:cNvPr id="21521" name="Text Box 10"/>
            <p:cNvSpPr txBox="1">
              <a:spLocks noChangeArrowheads="1"/>
            </p:cNvSpPr>
            <p:nvPr/>
          </p:nvSpPr>
          <p:spPr bwMode="auto">
            <a:xfrm>
              <a:off x="4514" y="3731"/>
              <a:ext cx="634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000"/>
                <a:t>C</a:t>
              </a:r>
              <a:r>
                <a:rPr lang="pt-BR" altLang="pt-BR" sz="1000" baseline="-25000"/>
                <a:t>12</a:t>
              </a:r>
              <a:r>
                <a:rPr lang="pt-BR" altLang="pt-BR" sz="1000"/>
                <a:t> V</a:t>
              </a:r>
              <a:r>
                <a:rPr lang="pt-BR" altLang="pt-BR" sz="1000" baseline="-25000"/>
                <a:t>1</a:t>
              </a:r>
            </a:p>
          </p:txBody>
        </p:sp>
        <p:sp>
          <p:nvSpPr>
            <p:cNvPr id="21522" name="Text Box 11"/>
            <p:cNvSpPr txBox="1">
              <a:spLocks noChangeArrowheads="1"/>
            </p:cNvSpPr>
            <p:nvPr/>
          </p:nvSpPr>
          <p:spPr bwMode="auto">
            <a:xfrm>
              <a:off x="4785" y="3140"/>
              <a:ext cx="318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000" b="1"/>
                <a:t>V</a:t>
              </a:r>
              <a:r>
                <a:rPr lang="pt-BR" altLang="pt-BR" sz="1000" b="1" baseline="-25000"/>
                <a:t>e</a:t>
              </a:r>
            </a:p>
          </p:txBody>
        </p:sp>
      </p:grpSp>
      <p:graphicFrame>
        <p:nvGraphicFramePr>
          <p:cNvPr id="21509" name="Object 1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492500" y="2708275"/>
          <a:ext cx="2160588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3" imgW="888614" imgH="431613" progId="Equation.3">
                  <p:embed/>
                </p:oleObj>
              </mc:Choice>
              <mc:Fallback>
                <p:oleObj name="Equation" r:id="rId3" imgW="888614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2708275"/>
                        <a:ext cx="2160588" cy="104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Text Box 15"/>
          <p:cNvSpPr txBox="1">
            <a:spLocks noChangeArrowheads="1"/>
          </p:cNvSpPr>
          <p:nvPr/>
        </p:nvSpPr>
        <p:spPr bwMode="auto">
          <a:xfrm>
            <a:off x="8043268" y="4286250"/>
            <a:ext cx="647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 dirty="0"/>
              <a:t>(2)</a:t>
            </a:r>
          </a:p>
        </p:txBody>
      </p:sp>
      <p:graphicFrame>
        <p:nvGraphicFramePr>
          <p:cNvPr id="21511" name="Object 1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987675" y="4081463"/>
          <a:ext cx="3311525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5" imgW="1333500" imgH="431800" progId="Equation.3">
                  <p:embed/>
                </p:oleObj>
              </mc:Choice>
              <mc:Fallback>
                <p:oleObj name="Equation" r:id="rId5" imgW="1333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4081463"/>
                        <a:ext cx="3311525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Text Box 18"/>
          <p:cNvSpPr txBox="1">
            <a:spLocks noChangeArrowheads="1"/>
          </p:cNvSpPr>
          <p:nvPr/>
        </p:nvSpPr>
        <p:spPr bwMode="auto">
          <a:xfrm>
            <a:off x="8027988" y="5949950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(3)</a:t>
            </a:r>
          </a:p>
        </p:txBody>
      </p:sp>
      <p:graphicFrame>
        <p:nvGraphicFramePr>
          <p:cNvPr id="21513" name="Object 19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132138" y="5876925"/>
          <a:ext cx="3457575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7" imgW="1244060" imgH="215806" progId="Equation.3">
                  <p:embed/>
                </p:oleObj>
              </mc:Choice>
              <mc:Fallback>
                <p:oleObj name="Equation" r:id="rId7" imgW="124406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5876925"/>
                        <a:ext cx="3457575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4" name="Rectangle 21"/>
          <p:cNvSpPr>
            <a:spLocks noChangeArrowheads="1"/>
          </p:cNvSpPr>
          <p:nvPr/>
        </p:nvSpPr>
        <p:spPr bwMode="auto">
          <a:xfrm>
            <a:off x="2627313" y="4076700"/>
            <a:ext cx="4105275" cy="1081088"/>
          </a:xfrm>
          <a:prstGeom prst="rect">
            <a:avLst/>
          </a:prstGeom>
          <a:noFill/>
          <a:ln w="9525">
            <a:solidFill>
              <a:srgbClr val="FF66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21515" name="Rectangle 22"/>
          <p:cNvSpPr>
            <a:spLocks noChangeArrowheads="1"/>
          </p:cNvSpPr>
          <p:nvPr/>
        </p:nvSpPr>
        <p:spPr bwMode="auto">
          <a:xfrm>
            <a:off x="2843213" y="5661025"/>
            <a:ext cx="3816350" cy="1008063"/>
          </a:xfrm>
          <a:prstGeom prst="rect">
            <a:avLst/>
          </a:prstGeom>
          <a:noFill/>
          <a:ln w="9525">
            <a:solidFill>
              <a:srgbClr val="FF66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</p:spTree>
    <p:extLst>
      <p:ext uri="{BB962C8B-B14F-4D97-AF65-F5344CB8AC3E}">
        <p14:creationId xmlns:p14="http://schemas.microsoft.com/office/powerpoint/2010/main" val="1685044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Sinais *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Sejam dois sinais, </a:t>
            </a:r>
            <a:r>
              <a:rPr lang="pt-BR" altLang="pt-BR" i="1" smtClean="0"/>
              <a:t>f</a:t>
            </a:r>
            <a:r>
              <a:rPr lang="pt-BR" altLang="pt-BR" i="1" baseline="-25000" smtClean="0"/>
              <a:t>1</a:t>
            </a:r>
            <a:r>
              <a:rPr lang="pt-BR" altLang="pt-BR" smtClean="0"/>
              <a:t>(</a:t>
            </a:r>
            <a:r>
              <a:rPr lang="pt-BR" altLang="pt-BR" i="1" smtClean="0"/>
              <a:t>t</a:t>
            </a:r>
            <a:r>
              <a:rPr lang="pt-BR" altLang="pt-BR" smtClean="0"/>
              <a:t>) e </a:t>
            </a:r>
            <a:r>
              <a:rPr lang="pt-BR" altLang="pt-BR" i="1" smtClean="0"/>
              <a:t>f</a:t>
            </a:r>
            <a:r>
              <a:rPr lang="pt-BR" altLang="pt-BR" i="1" baseline="-25000" smtClean="0"/>
              <a:t>2</a:t>
            </a:r>
            <a:r>
              <a:rPr lang="pt-BR" altLang="pt-BR" smtClean="0"/>
              <a:t>(</a:t>
            </a:r>
            <a:r>
              <a:rPr lang="pt-BR" altLang="pt-BR" i="1" smtClean="0"/>
              <a:t>t</a:t>
            </a:r>
            <a:r>
              <a:rPr lang="pt-BR" altLang="pt-BR" smtClean="0"/>
              <a:t>). A aproximação de </a:t>
            </a:r>
            <a:r>
              <a:rPr lang="pt-BR" altLang="pt-BR" i="1" smtClean="0"/>
              <a:t>f</a:t>
            </a:r>
            <a:r>
              <a:rPr lang="pt-BR" altLang="pt-BR" i="1" baseline="-25000" smtClean="0"/>
              <a:t>1</a:t>
            </a:r>
            <a:r>
              <a:rPr lang="pt-BR" altLang="pt-BR" smtClean="0"/>
              <a:t>(</a:t>
            </a:r>
            <a:r>
              <a:rPr lang="pt-BR" altLang="pt-BR" i="1" smtClean="0"/>
              <a:t>t</a:t>
            </a:r>
            <a:r>
              <a:rPr lang="pt-BR" altLang="pt-BR" smtClean="0"/>
              <a:t>) em termos de </a:t>
            </a:r>
            <a:r>
              <a:rPr lang="pt-BR" altLang="pt-BR" i="1" smtClean="0"/>
              <a:t>f</a:t>
            </a:r>
            <a:r>
              <a:rPr lang="pt-BR" altLang="pt-BR" i="1" baseline="-25000" smtClean="0"/>
              <a:t>2</a:t>
            </a:r>
            <a:r>
              <a:rPr lang="pt-BR" altLang="pt-BR" smtClean="0"/>
              <a:t>(</a:t>
            </a:r>
            <a:r>
              <a:rPr lang="pt-BR" altLang="pt-BR" i="1" smtClean="0"/>
              <a:t>t</a:t>
            </a:r>
            <a:r>
              <a:rPr lang="pt-BR" altLang="pt-BR" smtClean="0"/>
              <a:t>), sobre um certo intervalo de tempo (</a:t>
            </a:r>
            <a:r>
              <a:rPr lang="pt-BR" altLang="pt-BR" i="1" smtClean="0"/>
              <a:t>t</a:t>
            </a:r>
            <a:r>
              <a:rPr lang="pt-BR" altLang="pt-BR" i="1" baseline="-25000" smtClean="0"/>
              <a:t>1</a:t>
            </a:r>
            <a:r>
              <a:rPr lang="pt-BR" altLang="pt-BR" smtClean="0"/>
              <a:t>&lt;</a:t>
            </a:r>
            <a:r>
              <a:rPr lang="pt-BR" altLang="pt-BR" i="1" smtClean="0"/>
              <a:t>t</a:t>
            </a:r>
            <a:r>
              <a:rPr lang="pt-BR" altLang="pt-BR" smtClean="0"/>
              <a:t>&lt;</a:t>
            </a:r>
            <a:r>
              <a:rPr lang="pt-BR" altLang="pt-BR" i="1" smtClean="0"/>
              <a:t>t</a:t>
            </a:r>
            <a:r>
              <a:rPr lang="pt-BR" altLang="pt-BR" i="1" baseline="-25000" smtClean="0"/>
              <a:t>2</a:t>
            </a:r>
            <a:r>
              <a:rPr lang="pt-BR" altLang="pt-BR" smtClean="0"/>
              <a:t>) é dada por</a:t>
            </a:r>
          </a:p>
          <a:p>
            <a:pPr eaLnBrk="1" hangingPunct="1"/>
            <a:endParaRPr lang="pt-BR" altLang="pt-BR" smtClean="0"/>
          </a:p>
          <a:p>
            <a:pPr lvl="2" eaLnBrk="1" hangingPunct="1"/>
            <a:r>
              <a:rPr lang="pt-BR" altLang="pt-BR" smtClean="0"/>
              <a:t>Para termos a melhor aproximação, C</a:t>
            </a:r>
            <a:r>
              <a:rPr lang="pt-BR" altLang="pt-BR" baseline="-25000" smtClean="0"/>
              <a:t>12</a:t>
            </a:r>
            <a:r>
              <a:rPr lang="pt-BR" altLang="pt-BR" smtClean="0"/>
              <a:t> deve ser tal que o erro seja mínimo.</a:t>
            </a:r>
          </a:p>
          <a:p>
            <a:pPr eaLnBrk="1" hangingPunct="1"/>
            <a:r>
              <a:rPr lang="pt-BR" altLang="pt-BR" smtClean="0"/>
              <a:t>A função erro </a:t>
            </a:r>
            <a:r>
              <a:rPr lang="pt-BR" altLang="pt-BR" i="1" smtClean="0"/>
              <a:t>f</a:t>
            </a:r>
            <a:r>
              <a:rPr lang="pt-BR" altLang="pt-BR" i="1" baseline="-25000" smtClean="0"/>
              <a:t>e</a:t>
            </a:r>
            <a:r>
              <a:rPr lang="pt-BR" altLang="pt-BR" smtClean="0"/>
              <a:t>(</a:t>
            </a:r>
            <a:r>
              <a:rPr lang="pt-BR" altLang="pt-BR" i="1" smtClean="0"/>
              <a:t>t</a:t>
            </a:r>
            <a:r>
              <a:rPr lang="pt-BR" altLang="pt-BR" smtClean="0"/>
              <a:t>) é definida por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44550" y="6430963"/>
            <a:ext cx="82438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pt-BR" altLang="pt-BR" sz="1400"/>
              <a:t>*Algumas vezes usaremos a notação “função” em lugar de “sinal”, de forma equivalente</a:t>
            </a:r>
          </a:p>
        </p:txBody>
      </p:sp>
      <p:graphicFrame>
        <p:nvGraphicFramePr>
          <p:cNvPr id="22533" name="Object 5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825314281"/>
              </p:ext>
            </p:extLst>
          </p:nvPr>
        </p:nvGraphicFramePr>
        <p:xfrm>
          <a:off x="1691680" y="3294063"/>
          <a:ext cx="546417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3" imgW="2794000" imgH="215900" progId="Equation.3">
                  <p:embed/>
                </p:oleObj>
              </mc:Choice>
              <mc:Fallback>
                <p:oleObj name="Equation" r:id="rId3" imgW="27940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294063"/>
                        <a:ext cx="5464175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8027988" y="3349626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 dirty="0"/>
              <a:t>(4)</a:t>
            </a:r>
          </a:p>
        </p:txBody>
      </p:sp>
      <p:graphicFrame>
        <p:nvGraphicFramePr>
          <p:cNvPr id="22535" name="Object 8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203575" y="5581650"/>
          <a:ext cx="4246563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5" imgW="1879600" imgH="228600" progId="Equation.3">
                  <p:embed/>
                </p:oleObj>
              </mc:Choice>
              <mc:Fallback>
                <p:oleObj name="Equation" r:id="rId5" imgW="1879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5581650"/>
                        <a:ext cx="4246563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6" name="Text Box 10"/>
          <p:cNvSpPr txBox="1">
            <a:spLocks noChangeArrowheads="1"/>
          </p:cNvSpPr>
          <p:nvPr/>
        </p:nvSpPr>
        <p:spPr bwMode="auto">
          <a:xfrm>
            <a:off x="8027988" y="5583238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(5)</a:t>
            </a:r>
          </a:p>
        </p:txBody>
      </p:sp>
    </p:spTree>
    <p:extLst>
      <p:ext uri="{BB962C8B-B14F-4D97-AF65-F5344CB8AC3E}">
        <p14:creationId xmlns:p14="http://schemas.microsoft.com/office/powerpoint/2010/main" val="3455285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Sinais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827213"/>
            <a:ext cx="8216081" cy="47704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pt-BR" sz="2500" dirty="0" smtClean="0"/>
              <a:t>Um critério possível para minimizarmos </a:t>
            </a:r>
            <a:r>
              <a:rPr lang="pt-BR" altLang="pt-BR" sz="2500" i="1" dirty="0" err="1" smtClean="0"/>
              <a:t>f</a:t>
            </a:r>
            <a:r>
              <a:rPr lang="pt-BR" altLang="pt-BR" sz="2500" i="1" baseline="-25000" dirty="0" err="1" smtClean="0"/>
              <a:t>e</a:t>
            </a:r>
            <a:r>
              <a:rPr lang="pt-BR" altLang="pt-BR" sz="2500" dirty="0" smtClean="0"/>
              <a:t>(</a:t>
            </a:r>
            <a:r>
              <a:rPr lang="pt-BR" altLang="pt-BR" sz="2500" i="1" dirty="0" smtClean="0"/>
              <a:t>t</a:t>
            </a:r>
            <a:r>
              <a:rPr lang="pt-BR" altLang="pt-BR" sz="2500" dirty="0" smtClean="0"/>
              <a:t>) no intervalo </a:t>
            </a:r>
            <a:r>
              <a:rPr lang="pt-BR" altLang="pt-BR" sz="2500" i="1" dirty="0" smtClean="0"/>
              <a:t>t</a:t>
            </a:r>
            <a:r>
              <a:rPr lang="pt-BR" altLang="pt-BR" sz="2500" i="1" baseline="-25000" dirty="0" smtClean="0"/>
              <a:t>1</a:t>
            </a:r>
            <a:r>
              <a:rPr lang="pt-BR" altLang="pt-BR" sz="2500" dirty="0" smtClean="0"/>
              <a:t> a </a:t>
            </a:r>
            <a:r>
              <a:rPr lang="pt-BR" altLang="pt-BR" sz="2500" i="1" dirty="0" smtClean="0"/>
              <a:t>t</a:t>
            </a:r>
            <a:r>
              <a:rPr lang="pt-BR" altLang="pt-BR" sz="2500" i="1" baseline="-25000" dirty="0" smtClean="0"/>
              <a:t>2</a:t>
            </a:r>
            <a:r>
              <a:rPr lang="pt-BR" altLang="pt-BR" sz="2500" dirty="0" smtClean="0"/>
              <a:t> é minimizando o valor médio de </a:t>
            </a:r>
            <a:r>
              <a:rPr lang="pt-BR" altLang="pt-BR" sz="2500" i="1" dirty="0" err="1" smtClean="0"/>
              <a:t>f</a:t>
            </a:r>
            <a:r>
              <a:rPr lang="pt-BR" altLang="pt-BR" sz="2500" i="1" baseline="-25000" dirty="0" err="1" smtClean="0"/>
              <a:t>e</a:t>
            </a:r>
            <a:r>
              <a:rPr lang="pt-BR" altLang="pt-BR" sz="2500" dirty="0" smtClean="0"/>
              <a:t>(</a:t>
            </a:r>
            <a:r>
              <a:rPr lang="pt-BR" altLang="pt-BR" sz="2500" i="1" dirty="0" smtClean="0"/>
              <a:t>t</a:t>
            </a:r>
            <a:r>
              <a:rPr lang="pt-BR" altLang="pt-BR" sz="2500" dirty="0" smtClean="0"/>
              <a:t>) neste intervalo. Ou seja, minimizando:</a:t>
            </a:r>
          </a:p>
          <a:p>
            <a:pPr eaLnBrk="1" hangingPunct="1">
              <a:lnSpc>
                <a:spcPct val="80000"/>
              </a:lnSpc>
            </a:pPr>
            <a:endParaRPr lang="pt-BR" altLang="pt-BR" sz="2500" dirty="0" smtClean="0"/>
          </a:p>
          <a:p>
            <a:pPr eaLnBrk="1" hangingPunct="1">
              <a:lnSpc>
                <a:spcPct val="80000"/>
              </a:lnSpc>
            </a:pPr>
            <a:endParaRPr lang="pt-BR" altLang="pt-BR" sz="2500" dirty="0" smtClean="0"/>
          </a:p>
          <a:p>
            <a:pPr lvl="1" eaLnBrk="1" hangingPunct="1">
              <a:lnSpc>
                <a:spcPct val="80000"/>
              </a:lnSpc>
            </a:pPr>
            <a:endParaRPr lang="pt-BR" altLang="pt-BR" sz="2100" dirty="0" smtClean="0"/>
          </a:p>
          <a:p>
            <a:pPr lvl="1" eaLnBrk="1" hangingPunct="1">
              <a:lnSpc>
                <a:spcPct val="80000"/>
              </a:lnSpc>
            </a:pPr>
            <a:r>
              <a:rPr lang="pt-BR" altLang="pt-BR" sz="2100" dirty="0" smtClean="0"/>
              <a:t>Porém este critério é inadequado pois podem ocorrer grandes erros positivos e negativos que se cancelariam no processo de média, o que daria a falsa indicação de erro nulo.</a:t>
            </a:r>
          </a:p>
          <a:p>
            <a:pPr lvl="2" eaLnBrk="1" hangingPunct="1">
              <a:lnSpc>
                <a:spcPct val="80000"/>
              </a:lnSpc>
            </a:pPr>
            <a:r>
              <a:rPr lang="pt-BR" altLang="pt-BR" dirty="0" smtClean="0"/>
              <a:t>Ex.: aproximar </a:t>
            </a:r>
            <a:r>
              <a:rPr lang="pt-BR" altLang="pt-BR" dirty="0" err="1" smtClean="0"/>
              <a:t>sen</a:t>
            </a:r>
            <a:r>
              <a:rPr lang="pt-BR" altLang="pt-BR" dirty="0" smtClean="0"/>
              <a:t>(t) de uma função nula f(t)=0, no intervalo o a 2</a:t>
            </a:r>
            <a:r>
              <a:rPr lang="pt-BR" altLang="pt-BR" dirty="0" smtClean="0">
                <a:latin typeface="Symbol" pitchFamily="18" charset="2"/>
              </a:rPr>
              <a:t>p</a:t>
            </a:r>
            <a:r>
              <a:rPr lang="pt-BR" altLang="pt-BR" dirty="0" smtClean="0"/>
              <a:t>. Neste caso a média será zero, indicando, erradamente, que </a:t>
            </a:r>
            <a:r>
              <a:rPr lang="pt-BR" altLang="pt-BR" dirty="0" err="1" smtClean="0"/>
              <a:t>sen</a:t>
            </a:r>
            <a:r>
              <a:rPr lang="pt-BR" altLang="pt-BR" dirty="0" smtClean="0"/>
              <a:t>(t) pode ser aproximada a zero no intervalo 0 a 2</a:t>
            </a:r>
            <a:r>
              <a:rPr lang="pt-BR" altLang="pt-BR" dirty="0" smtClean="0">
                <a:latin typeface="Symbol" pitchFamily="18" charset="2"/>
              </a:rPr>
              <a:t>p</a:t>
            </a:r>
            <a:r>
              <a:rPr lang="pt-BR" altLang="pt-BR" dirty="0" smtClean="0"/>
              <a:t>, sem erro.</a:t>
            </a:r>
          </a:p>
        </p:txBody>
      </p:sp>
      <p:graphicFrame>
        <p:nvGraphicFramePr>
          <p:cNvPr id="23556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960079277"/>
              </p:ext>
            </p:extLst>
          </p:nvPr>
        </p:nvGraphicFramePr>
        <p:xfrm>
          <a:off x="3203848" y="2924944"/>
          <a:ext cx="3505200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3" imgW="1777229" imgH="495085" progId="Equation.3">
                  <p:embed/>
                </p:oleObj>
              </mc:Choice>
              <mc:Fallback>
                <p:oleObj name="Equation" r:id="rId3" imgW="1777229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924944"/>
                        <a:ext cx="3505200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9176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Sinais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827213"/>
            <a:ext cx="8243887" cy="4114800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Solução: Minimizar a média do quadrado do erro, ao invés do erro.</a:t>
            </a:r>
          </a:p>
          <a:p>
            <a:pPr eaLnBrk="1" hangingPunct="1"/>
            <a:endParaRPr lang="pt-BR" altLang="pt-BR" dirty="0" smtClean="0"/>
          </a:p>
          <a:p>
            <a:pPr eaLnBrk="1" hangingPunct="1"/>
            <a:endParaRPr lang="pt-BR" altLang="pt-BR" dirty="0" smtClean="0"/>
          </a:p>
          <a:p>
            <a:pPr lvl="1" eaLnBrk="1" hangingPunct="1">
              <a:buFont typeface="Wingdings" pitchFamily="2" charset="2"/>
              <a:buNone/>
            </a:pPr>
            <a:endParaRPr lang="pt-BR" altLang="pt-BR" dirty="0" smtClean="0"/>
          </a:p>
          <a:p>
            <a:pPr lvl="2" eaLnBrk="1" hangingPunct="1"/>
            <a:r>
              <a:rPr lang="pt-BR" altLang="pt-BR" sz="1600" dirty="0" smtClean="0"/>
              <a:t>Para encontrar o valor de C</a:t>
            </a:r>
            <a:r>
              <a:rPr lang="pt-BR" altLang="pt-BR" sz="1600" baseline="-25000" dirty="0" smtClean="0"/>
              <a:t>12</a:t>
            </a:r>
            <a:r>
              <a:rPr lang="pt-BR" altLang="pt-BR" sz="1600" dirty="0" smtClean="0"/>
              <a:t> que minimiza </a:t>
            </a:r>
            <a:r>
              <a:rPr lang="pt-BR" altLang="pt-BR" sz="1600" dirty="0" smtClean="0">
                <a:latin typeface="Symbol" pitchFamily="18" charset="2"/>
              </a:rPr>
              <a:t>e</a:t>
            </a:r>
            <a:r>
              <a:rPr lang="pt-BR" altLang="pt-BR" sz="1600" dirty="0" smtClean="0"/>
              <a:t>, devemos ter </a:t>
            </a:r>
          </a:p>
          <a:p>
            <a:pPr eaLnBrk="1" hangingPunct="1">
              <a:buFont typeface="Wingdings" pitchFamily="2" charset="2"/>
              <a:buNone/>
            </a:pPr>
            <a:endParaRPr lang="pt-BR" altLang="pt-BR" sz="1600" dirty="0" smtClean="0"/>
          </a:p>
        </p:txBody>
      </p:sp>
      <p:graphicFrame>
        <p:nvGraphicFramePr>
          <p:cNvPr id="24580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195513" y="2786063"/>
          <a:ext cx="3055937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3" imgW="1803400" imgH="241300" progId="Equation.3">
                  <p:embed/>
                </p:oleObj>
              </mc:Choice>
              <mc:Fallback>
                <p:oleObj name="Equation" r:id="rId3" imgW="18034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2786063"/>
                        <a:ext cx="3055937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1" name="Object 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073275" y="3141663"/>
          <a:ext cx="5719763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5" imgW="3060700" imgH="533400" progId="Equation.3">
                  <p:embed/>
                </p:oleObj>
              </mc:Choice>
              <mc:Fallback>
                <p:oleObj name="Equation" r:id="rId5" imgW="30607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3141663"/>
                        <a:ext cx="5719763" cy="995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2" name="Text Box 8"/>
          <p:cNvSpPr txBox="1">
            <a:spLocks noChangeArrowheads="1"/>
          </p:cNvSpPr>
          <p:nvPr/>
        </p:nvSpPr>
        <p:spPr bwMode="auto">
          <a:xfrm>
            <a:off x="8027988" y="3500438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(6)</a:t>
            </a:r>
          </a:p>
        </p:txBody>
      </p:sp>
      <p:graphicFrame>
        <p:nvGraphicFramePr>
          <p:cNvPr id="24583" name="Object 9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256262917"/>
              </p:ext>
            </p:extLst>
          </p:nvPr>
        </p:nvGraphicFramePr>
        <p:xfrm>
          <a:off x="2123728" y="4824773"/>
          <a:ext cx="4824413" cy="186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7" imgW="3251200" imgH="1257300" progId="Equation.3">
                  <p:embed/>
                </p:oleObj>
              </mc:Choice>
              <mc:Fallback>
                <p:oleObj name="Equation" r:id="rId7" imgW="3251200" imgH="1257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824773"/>
                        <a:ext cx="4824413" cy="186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4" name="Text Box 11"/>
          <p:cNvSpPr txBox="1">
            <a:spLocks noChangeArrowheads="1"/>
          </p:cNvSpPr>
          <p:nvPr/>
        </p:nvSpPr>
        <p:spPr bwMode="auto">
          <a:xfrm>
            <a:off x="8027988" y="5078511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 dirty="0"/>
              <a:t>(7)</a:t>
            </a:r>
          </a:p>
        </p:txBody>
      </p:sp>
      <p:sp>
        <p:nvSpPr>
          <p:cNvPr id="24585" name="Text Box 12"/>
          <p:cNvSpPr txBox="1">
            <a:spLocks noChangeArrowheads="1"/>
          </p:cNvSpPr>
          <p:nvPr/>
        </p:nvSpPr>
        <p:spPr bwMode="auto">
          <a:xfrm>
            <a:off x="8027988" y="5876925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 dirty="0"/>
              <a:t>(8)</a:t>
            </a:r>
          </a:p>
        </p:txBody>
      </p:sp>
    </p:spTree>
    <p:extLst>
      <p:ext uri="{BB962C8B-B14F-4D97-AF65-F5344CB8AC3E}">
        <p14:creationId xmlns:p14="http://schemas.microsoft.com/office/powerpoint/2010/main" val="4255137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Sinais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Mudando a ordem da integração:</a:t>
            </a:r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  <a:p>
            <a:pPr eaLnBrk="1" hangingPunct="1"/>
            <a:r>
              <a:rPr lang="pt-BR" altLang="pt-BR" smtClean="0"/>
              <a:t>A primeira integral é zero, o que leva a</a:t>
            </a:r>
          </a:p>
        </p:txBody>
      </p:sp>
      <p:graphicFrame>
        <p:nvGraphicFramePr>
          <p:cNvPr id="25604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933450" y="2349500"/>
          <a:ext cx="767080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3" imgW="4038600" imgH="533400" progId="Equation.3">
                  <p:embed/>
                </p:oleObj>
              </mc:Choice>
              <mc:Fallback>
                <p:oleObj name="Equation" r:id="rId3" imgW="40386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2349500"/>
                        <a:ext cx="7670800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Text Box 6"/>
          <p:cNvSpPr txBox="1">
            <a:spLocks noChangeArrowheads="1"/>
          </p:cNvSpPr>
          <p:nvPr/>
        </p:nvSpPr>
        <p:spPr bwMode="auto">
          <a:xfrm>
            <a:off x="8604250" y="2636838"/>
            <a:ext cx="539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(9)</a:t>
            </a:r>
          </a:p>
        </p:txBody>
      </p:sp>
      <p:sp>
        <p:nvSpPr>
          <p:cNvPr id="25606" name="Text Box 7"/>
          <p:cNvSpPr txBox="1">
            <a:spLocks noChangeArrowheads="1"/>
          </p:cNvSpPr>
          <p:nvPr/>
        </p:nvSpPr>
        <p:spPr bwMode="auto">
          <a:xfrm>
            <a:off x="8423275" y="5445125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(10)</a:t>
            </a:r>
          </a:p>
        </p:txBody>
      </p:sp>
      <p:graphicFrame>
        <p:nvGraphicFramePr>
          <p:cNvPr id="25607" name="Object 8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419475" y="4365625"/>
          <a:ext cx="2736850" cy="227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5" imgW="1193800" imgH="990600" progId="Equation.3">
                  <p:embed/>
                </p:oleObj>
              </mc:Choice>
              <mc:Fallback>
                <p:oleObj name="Equation" r:id="rId5" imgW="1193800" imgH="990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4365625"/>
                        <a:ext cx="2736850" cy="227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8" name="Rectangle 10"/>
          <p:cNvSpPr>
            <a:spLocks noChangeArrowheads="1"/>
          </p:cNvSpPr>
          <p:nvPr/>
        </p:nvSpPr>
        <p:spPr bwMode="auto">
          <a:xfrm>
            <a:off x="3203575" y="4292600"/>
            <a:ext cx="3168650" cy="2376488"/>
          </a:xfrm>
          <a:prstGeom prst="rect">
            <a:avLst/>
          </a:prstGeom>
          <a:noFill/>
          <a:ln w="9525">
            <a:solidFill>
              <a:srgbClr val="FF66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25609" name="Text Box 11"/>
          <p:cNvSpPr txBox="1">
            <a:spLocks noChangeArrowheads="1"/>
          </p:cNvSpPr>
          <p:nvPr/>
        </p:nvSpPr>
        <p:spPr bwMode="auto">
          <a:xfrm>
            <a:off x="6443663" y="6381750"/>
            <a:ext cx="24479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400"/>
              <a:t>Comparemos (2) e (10)</a:t>
            </a:r>
          </a:p>
        </p:txBody>
      </p:sp>
      <p:sp>
        <p:nvSpPr>
          <p:cNvPr id="25610" name="AutoShape 14"/>
          <p:cNvSpPr>
            <a:spLocks noChangeArrowheads="1"/>
          </p:cNvSpPr>
          <p:nvPr/>
        </p:nvSpPr>
        <p:spPr bwMode="auto">
          <a:xfrm>
            <a:off x="85725" y="4508500"/>
            <a:ext cx="2828925" cy="2087563"/>
          </a:xfrm>
          <a:prstGeom prst="wedgeRectCallout">
            <a:avLst>
              <a:gd name="adj1" fmla="val 59370"/>
              <a:gd name="adj2" fmla="val 5361"/>
            </a:avLst>
          </a:prstGeom>
          <a:solidFill>
            <a:srgbClr val="D5FF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400"/>
              <a:t>f</a:t>
            </a:r>
            <a:r>
              <a:rPr lang="pt-BR" altLang="pt-BR" sz="1400" baseline="-25000"/>
              <a:t>1</a:t>
            </a:r>
            <a:r>
              <a:rPr lang="pt-BR" altLang="pt-BR" sz="1400"/>
              <a:t>(t) tem um componente da forma de onda f</a:t>
            </a:r>
            <a:r>
              <a:rPr lang="pt-BR" altLang="pt-BR" sz="1400" baseline="-25000"/>
              <a:t>2</a:t>
            </a:r>
            <a:r>
              <a:rPr lang="pt-BR" altLang="pt-BR" sz="1400"/>
              <a:t>(t), e este componente tem uma amplitude C</a:t>
            </a:r>
            <a:r>
              <a:rPr lang="pt-BR" altLang="pt-BR" sz="1400" baseline="-25000"/>
              <a:t>12</a:t>
            </a:r>
            <a:r>
              <a:rPr lang="pt-BR" altLang="pt-BR" sz="1400"/>
              <a:t>. Se C</a:t>
            </a:r>
            <a:r>
              <a:rPr lang="pt-BR" altLang="pt-BR" sz="1400" baseline="-25000"/>
              <a:t>12</a:t>
            </a:r>
            <a:r>
              <a:rPr lang="pt-BR" altLang="pt-BR" sz="1400"/>
              <a:t> for nulo, o sinal f</a:t>
            </a:r>
            <a:r>
              <a:rPr lang="pt-BR" altLang="pt-BR" sz="1400" baseline="-25000"/>
              <a:t>1</a:t>
            </a:r>
            <a:r>
              <a:rPr lang="pt-BR" altLang="pt-BR" sz="1400"/>
              <a:t>(t) não contém componentes do sinal f</a:t>
            </a:r>
            <a:r>
              <a:rPr lang="pt-BR" altLang="pt-BR" sz="1400" baseline="-25000"/>
              <a:t>2</a:t>
            </a:r>
            <a:r>
              <a:rPr lang="pt-BR" altLang="pt-BR" sz="1400"/>
              <a:t>(t), e as duas funções são ortogonais no intervalo </a:t>
            </a:r>
            <a:br>
              <a:rPr lang="pt-BR" altLang="pt-BR" sz="1400"/>
            </a:br>
            <a:r>
              <a:rPr lang="pt-BR" altLang="pt-BR" sz="1400"/>
              <a:t>(t</a:t>
            </a:r>
            <a:r>
              <a:rPr lang="pt-BR" altLang="pt-BR" sz="1400" baseline="-25000"/>
              <a:t>1</a:t>
            </a:r>
            <a:r>
              <a:rPr lang="pt-BR" altLang="pt-BR" sz="1400"/>
              <a:t>, t</a:t>
            </a:r>
            <a:r>
              <a:rPr lang="pt-BR" altLang="pt-BR" sz="1400" baseline="-25000"/>
              <a:t>2</a:t>
            </a:r>
            <a:r>
              <a:rPr lang="pt-BR" altLang="pt-BR" sz="1400"/>
              <a:t>).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400"/>
          </a:p>
        </p:txBody>
      </p:sp>
    </p:spTree>
    <p:extLst>
      <p:ext uri="{BB962C8B-B14F-4D97-AF65-F5344CB8AC3E}">
        <p14:creationId xmlns:p14="http://schemas.microsoft.com/office/powerpoint/2010/main" val="689016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Sinais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Duas funções, f</a:t>
            </a:r>
            <a:r>
              <a:rPr lang="pt-BR" altLang="pt-BR" baseline="-25000" smtClean="0"/>
              <a:t>1</a:t>
            </a:r>
            <a:r>
              <a:rPr lang="pt-BR" altLang="pt-BR" smtClean="0"/>
              <a:t>(t) e f</a:t>
            </a:r>
            <a:r>
              <a:rPr lang="pt-BR" altLang="pt-BR" baseline="-25000" smtClean="0"/>
              <a:t>2</a:t>
            </a:r>
            <a:r>
              <a:rPr lang="pt-BR" altLang="pt-BR" smtClean="0"/>
              <a:t>(t) são ortogonais no intervalo (t</a:t>
            </a:r>
            <a:r>
              <a:rPr lang="pt-BR" altLang="pt-BR" baseline="-25000" smtClean="0"/>
              <a:t>1</a:t>
            </a:r>
            <a:r>
              <a:rPr lang="pt-BR" altLang="pt-BR" smtClean="0"/>
              <a:t>, t</a:t>
            </a:r>
            <a:r>
              <a:rPr lang="pt-BR" altLang="pt-BR" baseline="-25000" smtClean="0"/>
              <a:t>2</a:t>
            </a:r>
            <a:r>
              <a:rPr lang="pt-BR" altLang="pt-BR" smtClean="0"/>
              <a:t>) se</a:t>
            </a:r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</p:txBody>
      </p:sp>
      <p:graphicFrame>
        <p:nvGraphicFramePr>
          <p:cNvPr id="26628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132138" y="2997200"/>
          <a:ext cx="2663825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3" imgW="1054100" imgH="495300" progId="Equation.3">
                  <p:embed/>
                </p:oleObj>
              </mc:Choice>
              <mc:Fallback>
                <p:oleObj name="Equation" r:id="rId3" imgW="10541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2997200"/>
                        <a:ext cx="2663825" cy="125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8243888" y="3284538"/>
            <a:ext cx="684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(11)</a:t>
            </a:r>
          </a:p>
        </p:txBody>
      </p:sp>
      <p:sp>
        <p:nvSpPr>
          <p:cNvPr id="26630" name="Text Box 7"/>
          <p:cNvSpPr txBox="1">
            <a:spLocks noChangeArrowheads="1"/>
          </p:cNvSpPr>
          <p:nvPr/>
        </p:nvSpPr>
        <p:spPr bwMode="auto">
          <a:xfrm>
            <a:off x="2051050" y="4437063"/>
            <a:ext cx="24479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400"/>
              <a:t>Comparemos (3) e (11)</a:t>
            </a:r>
          </a:p>
        </p:txBody>
      </p:sp>
      <p:sp>
        <p:nvSpPr>
          <p:cNvPr id="26631" name="Rectangle 8"/>
          <p:cNvSpPr>
            <a:spLocks noChangeArrowheads="1"/>
          </p:cNvSpPr>
          <p:nvPr/>
        </p:nvSpPr>
        <p:spPr bwMode="auto">
          <a:xfrm>
            <a:off x="2411413" y="2997200"/>
            <a:ext cx="3816350" cy="1270000"/>
          </a:xfrm>
          <a:prstGeom prst="rect">
            <a:avLst/>
          </a:prstGeom>
          <a:noFill/>
          <a:ln w="9525">
            <a:solidFill>
              <a:srgbClr val="FF66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26632" name="Text Box 9"/>
          <p:cNvSpPr txBox="1">
            <a:spLocks noChangeArrowheads="1"/>
          </p:cNvSpPr>
          <p:nvPr/>
        </p:nvSpPr>
        <p:spPr bwMode="auto">
          <a:xfrm>
            <a:off x="395288" y="5084763"/>
            <a:ext cx="8353425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1800">
                <a:solidFill>
                  <a:srgbClr val="0000CC"/>
                </a:solidFill>
              </a:rPr>
              <a:t>Exercício 1: Mostrar que as funções sen (</a:t>
            </a:r>
            <a:r>
              <a:rPr lang="pt-BR" altLang="pt-BR" sz="1800" i="1">
                <a:solidFill>
                  <a:srgbClr val="0000CC"/>
                </a:solidFill>
              </a:rPr>
              <a:t>n </a:t>
            </a:r>
            <a:r>
              <a:rPr lang="pt-BR" altLang="pt-BR" sz="1800">
                <a:solidFill>
                  <a:srgbClr val="0000CC"/>
                </a:solidFill>
                <a:latin typeface="Symbol" pitchFamily="18" charset="2"/>
              </a:rPr>
              <a:t>w</a:t>
            </a:r>
            <a:r>
              <a:rPr lang="pt-BR" altLang="pt-BR" sz="1800" baseline="-25000">
                <a:solidFill>
                  <a:srgbClr val="0000CC"/>
                </a:solidFill>
              </a:rPr>
              <a:t>0</a:t>
            </a:r>
            <a:r>
              <a:rPr lang="pt-BR" altLang="pt-BR" sz="1800">
                <a:solidFill>
                  <a:srgbClr val="0000CC"/>
                </a:solidFill>
              </a:rPr>
              <a:t>t) e sen (</a:t>
            </a:r>
            <a:r>
              <a:rPr lang="pt-BR" altLang="pt-BR" sz="1800" i="1">
                <a:solidFill>
                  <a:srgbClr val="0000CC"/>
                </a:solidFill>
              </a:rPr>
              <a:t>m</a:t>
            </a:r>
            <a:r>
              <a:rPr lang="pt-BR" altLang="pt-BR" sz="1800">
                <a:solidFill>
                  <a:srgbClr val="0000CC"/>
                </a:solidFill>
              </a:rPr>
              <a:t> </a:t>
            </a:r>
            <a:r>
              <a:rPr lang="pt-BR" altLang="pt-BR" sz="1800">
                <a:solidFill>
                  <a:srgbClr val="0000CC"/>
                </a:solidFill>
                <a:latin typeface="Symbol" pitchFamily="18" charset="2"/>
              </a:rPr>
              <a:t>w</a:t>
            </a:r>
            <a:r>
              <a:rPr lang="pt-BR" altLang="pt-BR" sz="1800" baseline="-25000">
                <a:solidFill>
                  <a:srgbClr val="0000CC"/>
                </a:solidFill>
              </a:rPr>
              <a:t>0</a:t>
            </a:r>
            <a:r>
              <a:rPr lang="pt-BR" altLang="pt-BR" sz="1800">
                <a:solidFill>
                  <a:srgbClr val="0000CC"/>
                </a:solidFill>
              </a:rPr>
              <a:t>t) são</a:t>
            </a:r>
            <a:br>
              <a:rPr lang="pt-BR" altLang="pt-BR" sz="1800">
                <a:solidFill>
                  <a:srgbClr val="0000CC"/>
                </a:solidFill>
              </a:rPr>
            </a:br>
            <a:r>
              <a:rPr lang="pt-BR" altLang="pt-BR" sz="1800">
                <a:solidFill>
                  <a:srgbClr val="0000CC"/>
                </a:solidFill>
              </a:rPr>
              <a:t>                 ortogonais sobre qualquer intervalo (t</a:t>
            </a:r>
            <a:r>
              <a:rPr lang="pt-BR" altLang="pt-BR" sz="1800" baseline="-25000">
                <a:solidFill>
                  <a:srgbClr val="0000CC"/>
                </a:solidFill>
              </a:rPr>
              <a:t>0</a:t>
            </a:r>
            <a:r>
              <a:rPr lang="pt-BR" altLang="pt-BR" sz="1800">
                <a:solidFill>
                  <a:srgbClr val="0000CC"/>
                </a:solidFill>
              </a:rPr>
              <a:t>, t</a:t>
            </a:r>
            <a:r>
              <a:rPr lang="pt-BR" altLang="pt-BR" sz="1800" baseline="-25000">
                <a:solidFill>
                  <a:srgbClr val="0000CC"/>
                </a:solidFill>
              </a:rPr>
              <a:t>0</a:t>
            </a:r>
            <a:r>
              <a:rPr lang="pt-BR" altLang="pt-BR" sz="1800">
                <a:solidFill>
                  <a:srgbClr val="0000CC"/>
                </a:solidFill>
              </a:rPr>
              <a:t>+2</a:t>
            </a:r>
            <a:r>
              <a:rPr lang="pt-BR" altLang="pt-BR" sz="1800">
                <a:solidFill>
                  <a:srgbClr val="0000CC"/>
                </a:solidFill>
                <a:latin typeface="Symbol" pitchFamily="18" charset="2"/>
              </a:rPr>
              <a:t>p</a:t>
            </a:r>
            <a:r>
              <a:rPr lang="pt-BR" altLang="pt-BR" sz="1800">
                <a:solidFill>
                  <a:srgbClr val="0000CC"/>
                </a:solidFill>
              </a:rPr>
              <a:t>/</a:t>
            </a:r>
            <a:r>
              <a:rPr lang="pt-BR" altLang="pt-BR" sz="1800">
                <a:solidFill>
                  <a:srgbClr val="0000CC"/>
                </a:solidFill>
                <a:latin typeface="Symbol" pitchFamily="18" charset="2"/>
              </a:rPr>
              <a:t>w</a:t>
            </a:r>
            <a:r>
              <a:rPr lang="pt-BR" altLang="pt-BR" sz="1800" baseline="-25000">
                <a:solidFill>
                  <a:srgbClr val="0000CC"/>
                </a:solidFill>
              </a:rPr>
              <a:t>0</a:t>
            </a:r>
            <a:r>
              <a:rPr lang="pt-BR" altLang="pt-BR" sz="1800">
                <a:solidFill>
                  <a:srgbClr val="0000CC"/>
                </a:solidFill>
              </a:rPr>
              <a:t>) para</a:t>
            </a:r>
            <a:br>
              <a:rPr lang="pt-BR" altLang="pt-BR" sz="1800">
                <a:solidFill>
                  <a:srgbClr val="0000CC"/>
                </a:solidFill>
              </a:rPr>
            </a:br>
            <a:r>
              <a:rPr lang="pt-BR" altLang="pt-BR" sz="1800">
                <a:solidFill>
                  <a:srgbClr val="0000CC"/>
                </a:solidFill>
              </a:rPr>
              <a:t>                 valores inteiros de </a:t>
            </a:r>
            <a:r>
              <a:rPr lang="pt-BR" altLang="pt-BR" sz="1800" i="1">
                <a:solidFill>
                  <a:srgbClr val="0000CC"/>
                </a:solidFill>
              </a:rPr>
              <a:t>n</a:t>
            </a:r>
            <a:r>
              <a:rPr lang="pt-BR" altLang="pt-BR" sz="1800">
                <a:solidFill>
                  <a:srgbClr val="0000CC"/>
                </a:solidFill>
              </a:rPr>
              <a:t> e </a:t>
            </a:r>
            <a:r>
              <a:rPr lang="pt-BR" altLang="pt-BR" sz="1800" i="1">
                <a:solidFill>
                  <a:srgbClr val="0000CC"/>
                </a:solidFill>
              </a:rPr>
              <a:t>m</a:t>
            </a:r>
            <a:r>
              <a:rPr lang="pt-BR" altLang="pt-BR" sz="1800">
                <a:solidFill>
                  <a:srgbClr val="0000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7761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000" dirty="0" smtClean="0"/>
              <a:t>Agenda - 1º semestre </a:t>
            </a:r>
            <a:r>
              <a:rPr lang="pt-BR" sz="4000" dirty="0" smtClean="0"/>
              <a:t>2020</a:t>
            </a:r>
            <a:endParaRPr lang="pt-BR" sz="4000" dirty="0"/>
          </a:p>
        </p:txBody>
      </p:sp>
      <p:graphicFrame>
        <p:nvGraphicFramePr>
          <p:cNvPr id="4" name="Group 8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3882273"/>
              </p:ext>
            </p:extLst>
          </p:nvPr>
        </p:nvGraphicFramePr>
        <p:xfrm>
          <a:off x="611560" y="1196752"/>
          <a:ext cx="8136905" cy="5520550"/>
        </p:xfrm>
        <a:graphic>
          <a:graphicData uri="http://schemas.openxmlformats.org/drawingml/2006/table">
            <a:tbl>
              <a:tblPr/>
              <a:tblGrid>
                <a:gridCol w="621832"/>
                <a:gridCol w="996985"/>
                <a:gridCol w="6518088"/>
              </a:tblGrid>
              <a:tr h="288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Aula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Data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Assunto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88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1. Introdução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2. </a:t>
                      </a: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Batang" charset="-127"/>
                          <a:cs typeface="Times New Roman" pitchFamily="18" charset="0"/>
                        </a:rPr>
                        <a:t>Representação de Sinais e Sistemas</a:t>
                      </a: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3. </a:t>
                      </a: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  <a:ea typeface="Batang" charset="-127"/>
                          <a:cs typeface="Times New Roman" pitchFamily="18" charset="0"/>
                        </a:rPr>
                        <a:t>Representação de Sinais e Sistemas</a:t>
                      </a: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4. </a:t>
                      </a: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Modulação de Amplitude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5. </a:t>
                      </a: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Modulação de Amplitude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6. </a:t>
                      </a: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  <a:ea typeface="Batang" charset="-127"/>
                          <a:cs typeface="Times New Roman" pitchFamily="18" charset="0"/>
                        </a:rPr>
                        <a:t>Modulação Angular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7. </a:t>
                      </a: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  <a:ea typeface="Batang" charset="-127"/>
                          <a:cs typeface="Times New Roman" pitchFamily="18" charset="0"/>
                        </a:rPr>
                        <a:t>Modulação Angular</a:t>
                      </a: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8. </a:t>
                      </a: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  <a:ea typeface="Batang" charset="-127"/>
                          <a:cs typeface="Times New Roman" pitchFamily="18" charset="0"/>
                        </a:rPr>
                        <a:t>Transmissão de Sinais e Densidade Espectral de Potência</a:t>
                      </a: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PROVA 1 (P1)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9. </a:t>
                      </a: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  <a:ea typeface="Batang" charset="-127"/>
                          <a:cs typeface="Times New Roman" pitchFamily="18" charset="0"/>
                        </a:rPr>
                        <a:t>Transmissão de Sinais e Densidade Espectral de Potência</a:t>
                      </a: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10. </a:t>
                      </a: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  <a:ea typeface="Batang" charset="-127"/>
                          <a:cs typeface="Times New Roman" pitchFamily="18" charset="0"/>
                        </a:rPr>
                        <a:t>Teoria da Probabilidade e Processos Aleatórios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11. </a:t>
                      </a: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  <a:ea typeface="Batang" charset="-127"/>
                          <a:cs typeface="Times New Roman" pitchFamily="18" charset="0"/>
                        </a:rPr>
                        <a:t>Teoria da Probabilidade e Processos Aleatórios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12. </a:t>
                      </a: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  <a:ea typeface="Batang" charset="-127"/>
                          <a:cs typeface="Times New Roman" pitchFamily="18" charset="0"/>
                        </a:rPr>
                        <a:t>Ruído em Sistemas de Modulação de Ondas Contínuas (CW)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13. </a:t>
                      </a: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  <a:ea typeface="Batang" charset="-127"/>
                          <a:cs typeface="Times New Roman" pitchFamily="18" charset="0"/>
                        </a:rPr>
                        <a:t>Ruído em Sistemas de Modulação de Ondas Contínuas (CW)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79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15</a:t>
                      </a: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14.  A Transição de Analógico para Digital</a:t>
                      </a: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15. </a:t>
                      </a: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  <a:ea typeface="Batang" charset="-127"/>
                          <a:cs typeface="Times New Roman" pitchFamily="18" charset="0"/>
                        </a:rPr>
                        <a:t>Modulação Digital (ASK, PSK, FSK)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16. </a:t>
                      </a: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  <a:ea typeface="Batang" charset="-127"/>
                          <a:cs typeface="Times New Roman" pitchFamily="18" charset="0"/>
                        </a:rPr>
                        <a:t>Multiplexação por Divisão de Frequências Ortogonais (OFDM)</a:t>
                      </a: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Batang" charset="-127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Batang" pitchFamily="18" charset="-127"/>
                          <a:cs typeface="Times New Roman" pitchFamily="18" charset="0"/>
                        </a:rPr>
                        <a:t>PROVA 2 (P2)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2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Sinais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827213"/>
            <a:ext cx="8144073" cy="503078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pt-BR" altLang="pt-BR" dirty="0" smtClean="0"/>
              <a:t>Uma função retangular f(t) é definida por</a:t>
            </a:r>
          </a:p>
          <a:p>
            <a:pPr eaLnBrk="1" hangingPunct="1">
              <a:lnSpc>
                <a:spcPct val="90000"/>
              </a:lnSpc>
            </a:pPr>
            <a:endParaRPr lang="pt-BR" altLang="pt-BR" dirty="0" smtClean="0"/>
          </a:p>
          <a:p>
            <a:pPr eaLnBrk="1" hangingPunct="1">
              <a:lnSpc>
                <a:spcPct val="90000"/>
              </a:lnSpc>
            </a:pPr>
            <a:endParaRPr lang="pt-BR" altLang="pt-BR" dirty="0" smtClean="0"/>
          </a:p>
          <a:p>
            <a:pPr eaLnBrk="1" hangingPunct="1">
              <a:lnSpc>
                <a:spcPct val="90000"/>
              </a:lnSpc>
            </a:pPr>
            <a:endParaRPr lang="pt-BR" altLang="pt-BR" dirty="0" smtClean="0"/>
          </a:p>
          <a:p>
            <a:pPr eaLnBrk="1" hangingPunct="1">
              <a:lnSpc>
                <a:spcPct val="90000"/>
              </a:lnSpc>
            </a:pPr>
            <a:endParaRPr lang="pt-BR" altLang="pt-BR" dirty="0" smtClean="0"/>
          </a:p>
          <a:p>
            <a:pPr eaLnBrk="1" hangingPunct="1">
              <a:lnSpc>
                <a:spcPct val="90000"/>
              </a:lnSpc>
            </a:pPr>
            <a:endParaRPr lang="pt-BR" altLang="pt-BR" dirty="0" smtClean="0"/>
          </a:p>
          <a:p>
            <a:pPr lvl="1" eaLnBrk="1" hangingPunct="1">
              <a:lnSpc>
                <a:spcPct val="90000"/>
              </a:lnSpc>
            </a:pPr>
            <a:endParaRPr lang="pt-BR" altLang="pt-BR" dirty="0" smtClean="0"/>
          </a:p>
          <a:p>
            <a:pPr lvl="1" eaLnBrk="1" hangingPunct="1">
              <a:lnSpc>
                <a:spcPct val="90000"/>
              </a:lnSpc>
            </a:pPr>
            <a:r>
              <a:rPr lang="pt-BR" altLang="pt-BR" dirty="0" smtClean="0"/>
              <a:t>Aproximar esta função por um sinal </a:t>
            </a:r>
            <a:r>
              <a:rPr lang="pt-BR" altLang="pt-BR" i="1" dirty="0" err="1" smtClean="0"/>
              <a:t>sen</a:t>
            </a:r>
            <a:r>
              <a:rPr lang="pt-BR" altLang="pt-BR" i="1" dirty="0" smtClean="0"/>
              <a:t>(t) </a:t>
            </a:r>
            <a:r>
              <a:rPr lang="pt-BR" altLang="pt-BR" dirty="0" smtClean="0"/>
              <a:t>no intervalo (0, 2</a:t>
            </a:r>
            <a:r>
              <a:rPr lang="pt-BR" altLang="pt-BR" dirty="0" smtClean="0">
                <a:latin typeface="Symbol" pitchFamily="18" charset="2"/>
              </a:rPr>
              <a:t>p</a:t>
            </a:r>
            <a:r>
              <a:rPr lang="pt-BR" altLang="pt-BR" dirty="0" smtClean="0"/>
              <a:t>), tal que o erro quadrático médio seja mínimo</a:t>
            </a:r>
          </a:p>
        </p:txBody>
      </p:sp>
      <p:grpSp>
        <p:nvGrpSpPr>
          <p:cNvPr id="27652" name="Group 52"/>
          <p:cNvGrpSpPr>
            <a:grpSpLocks/>
          </p:cNvGrpSpPr>
          <p:nvPr/>
        </p:nvGrpSpPr>
        <p:grpSpPr bwMode="auto">
          <a:xfrm>
            <a:off x="4500563" y="2276475"/>
            <a:ext cx="4464050" cy="3097213"/>
            <a:chOff x="884" y="1706"/>
            <a:chExt cx="2812" cy="1951"/>
          </a:xfrm>
        </p:grpSpPr>
        <p:sp>
          <p:nvSpPr>
            <p:cNvPr id="27654" name="Freeform 6"/>
            <p:cNvSpPr>
              <a:spLocks/>
            </p:cNvSpPr>
            <p:nvPr/>
          </p:nvSpPr>
          <p:spPr bwMode="auto">
            <a:xfrm>
              <a:off x="1292" y="2251"/>
              <a:ext cx="2358" cy="1088"/>
            </a:xfrm>
            <a:custGeom>
              <a:avLst/>
              <a:gdLst>
                <a:gd name="T0" fmla="*/ 15 w 3545"/>
                <a:gd name="T1" fmla="*/ 1344 h 651"/>
                <a:gd name="T2" fmla="*/ 34 w 3545"/>
                <a:gd name="T3" fmla="*/ 1036 h 651"/>
                <a:gd name="T4" fmla="*/ 56 w 3545"/>
                <a:gd name="T5" fmla="*/ 770 h 651"/>
                <a:gd name="T6" fmla="*/ 78 w 3545"/>
                <a:gd name="T7" fmla="*/ 536 h 651"/>
                <a:gd name="T8" fmla="*/ 97 w 3545"/>
                <a:gd name="T9" fmla="*/ 346 h 651"/>
                <a:gd name="T10" fmla="*/ 119 w 3545"/>
                <a:gd name="T11" fmla="*/ 192 h 651"/>
                <a:gd name="T12" fmla="*/ 141 w 3545"/>
                <a:gd name="T13" fmla="*/ 75 h 651"/>
                <a:gd name="T14" fmla="*/ 160 w 3545"/>
                <a:gd name="T15" fmla="*/ 0 h 651"/>
                <a:gd name="T16" fmla="*/ 182 w 3545"/>
                <a:gd name="T17" fmla="*/ 0 h 651"/>
                <a:gd name="T18" fmla="*/ 204 w 3545"/>
                <a:gd name="T19" fmla="*/ 37 h 651"/>
                <a:gd name="T20" fmla="*/ 223 w 3545"/>
                <a:gd name="T21" fmla="*/ 154 h 651"/>
                <a:gd name="T22" fmla="*/ 245 w 3545"/>
                <a:gd name="T23" fmla="*/ 308 h 651"/>
                <a:gd name="T24" fmla="*/ 267 w 3545"/>
                <a:gd name="T25" fmla="*/ 461 h 651"/>
                <a:gd name="T26" fmla="*/ 286 w 3545"/>
                <a:gd name="T27" fmla="*/ 690 h 651"/>
                <a:gd name="T28" fmla="*/ 308 w 3545"/>
                <a:gd name="T29" fmla="*/ 961 h 651"/>
                <a:gd name="T30" fmla="*/ 330 w 3545"/>
                <a:gd name="T31" fmla="*/ 1232 h 651"/>
                <a:gd name="T32" fmla="*/ 349 w 3545"/>
                <a:gd name="T33" fmla="*/ 1497 h 651"/>
                <a:gd name="T34" fmla="*/ 371 w 3545"/>
                <a:gd name="T35" fmla="*/ 1807 h 651"/>
                <a:gd name="T36" fmla="*/ 393 w 3545"/>
                <a:gd name="T37" fmla="*/ 2077 h 651"/>
                <a:gd name="T38" fmla="*/ 413 w 3545"/>
                <a:gd name="T39" fmla="*/ 2350 h 651"/>
                <a:gd name="T40" fmla="*/ 434 w 3545"/>
                <a:gd name="T41" fmla="*/ 2579 h 651"/>
                <a:gd name="T42" fmla="*/ 456 w 3545"/>
                <a:gd name="T43" fmla="*/ 2733 h 651"/>
                <a:gd name="T44" fmla="*/ 476 w 3545"/>
                <a:gd name="T45" fmla="*/ 2885 h 651"/>
                <a:gd name="T46" fmla="*/ 498 w 3545"/>
                <a:gd name="T47" fmla="*/ 3003 h 651"/>
                <a:gd name="T48" fmla="*/ 519 w 3545"/>
                <a:gd name="T49" fmla="*/ 3038 h 651"/>
                <a:gd name="T50" fmla="*/ 539 w 3545"/>
                <a:gd name="T51" fmla="*/ 3038 h 651"/>
                <a:gd name="T52" fmla="*/ 560 w 3545"/>
                <a:gd name="T53" fmla="*/ 2963 h 651"/>
                <a:gd name="T54" fmla="*/ 579 w 3545"/>
                <a:gd name="T55" fmla="*/ 2846 h 651"/>
                <a:gd name="T56" fmla="*/ 602 w 3545"/>
                <a:gd name="T57" fmla="*/ 2692 h 651"/>
                <a:gd name="T58" fmla="*/ 623 w 3545"/>
                <a:gd name="T59" fmla="*/ 2502 h 651"/>
                <a:gd name="T60" fmla="*/ 643 w 3545"/>
                <a:gd name="T61" fmla="*/ 2268 h 651"/>
                <a:gd name="T62" fmla="*/ 665 w 3545"/>
                <a:gd name="T63" fmla="*/ 2002 h 651"/>
                <a:gd name="T64" fmla="*/ 686 w 3545"/>
                <a:gd name="T65" fmla="*/ 1695 h 651"/>
                <a:gd name="T66" fmla="*/ 706 w 3545"/>
                <a:gd name="T67" fmla="*/ 1424 h 651"/>
                <a:gd name="T68" fmla="*/ 728 w 3545"/>
                <a:gd name="T69" fmla="*/ 1153 h 651"/>
                <a:gd name="T70" fmla="*/ 750 w 3545"/>
                <a:gd name="T71" fmla="*/ 882 h 651"/>
                <a:gd name="T72" fmla="*/ 769 w 3545"/>
                <a:gd name="T73" fmla="*/ 617 h 651"/>
                <a:gd name="T74" fmla="*/ 791 w 3545"/>
                <a:gd name="T75" fmla="*/ 419 h 651"/>
                <a:gd name="T76" fmla="*/ 813 w 3545"/>
                <a:gd name="T77" fmla="*/ 229 h 651"/>
                <a:gd name="T78" fmla="*/ 832 w 3545"/>
                <a:gd name="T79" fmla="*/ 112 h 651"/>
                <a:gd name="T80" fmla="*/ 854 w 3545"/>
                <a:gd name="T81" fmla="*/ 37 h 651"/>
                <a:gd name="T82" fmla="*/ 876 w 3545"/>
                <a:gd name="T83" fmla="*/ 0 h 651"/>
                <a:gd name="T84" fmla="*/ 895 w 3545"/>
                <a:gd name="T85" fmla="*/ 37 h 651"/>
                <a:gd name="T86" fmla="*/ 917 w 3545"/>
                <a:gd name="T87" fmla="*/ 112 h 651"/>
                <a:gd name="T88" fmla="*/ 939 w 3545"/>
                <a:gd name="T89" fmla="*/ 229 h 651"/>
                <a:gd name="T90" fmla="*/ 958 w 3545"/>
                <a:gd name="T91" fmla="*/ 419 h 651"/>
                <a:gd name="T92" fmla="*/ 980 w 3545"/>
                <a:gd name="T93" fmla="*/ 617 h 651"/>
                <a:gd name="T94" fmla="*/ 1002 w 3545"/>
                <a:gd name="T95" fmla="*/ 882 h 651"/>
                <a:gd name="T96" fmla="*/ 1021 w 3545"/>
                <a:gd name="T97" fmla="*/ 1153 h 651"/>
                <a:gd name="T98" fmla="*/ 1043 w 3545"/>
                <a:gd name="T99" fmla="*/ 1424 h 65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545"/>
                <a:gd name="T151" fmla="*/ 0 h 651"/>
                <a:gd name="T152" fmla="*/ 3545 w 3545"/>
                <a:gd name="T153" fmla="*/ 651 h 65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545" h="651">
                  <a:moveTo>
                    <a:pt x="0" y="330"/>
                  </a:moveTo>
                  <a:lnTo>
                    <a:pt x="25" y="305"/>
                  </a:lnTo>
                  <a:lnTo>
                    <a:pt x="50" y="288"/>
                  </a:lnTo>
                  <a:lnTo>
                    <a:pt x="74" y="264"/>
                  </a:lnTo>
                  <a:lnTo>
                    <a:pt x="91" y="247"/>
                  </a:lnTo>
                  <a:lnTo>
                    <a:pt x="116" y="222"/>
                  </a:lnTo>
                  <a:lnTo>
                    <a:pt x="140" y="206"/>
                  </a:lnTo>
                  <a:lnTo>
                    <a:pt x="165" y="189"/>
                  </a:lnTo>
                  <a:lnTo>
                    <a:pt x="190" y="165"/>
                  </a:lnTo>
                  <a:lnTo>
                    <a:pt x="215" y="148"/>
                  </a:lnTo>
                  <a:lnTo>
                    <a:pt x="239" y="132"/>
                  </a:lnTo>
                  <a:lnTo>
                    <a:pt x="264" y="115"/>
                  </a:lnTo>
                  <a:lnTo>
                    <a:pt x="289" y="99"/>
                  </a:lnTo>
                  <a:lnTo>
                    <a:pt x="305" y="90"/>
                  </a:lnTo>
                  <a:lnTo>
                    <a:pt x="330" y="74"/>
                  </a:lnTo>
                  <a:lnTo>
                    <a:pt x="355" y="66"/>
                  </a:lnTo>
                  <a:lnTo>
                    <a:pt x="379" y="49"/>
                  </a:lnTo>
                  <a:lnTo>
                    <a:pt x="404" y="41"/>
                  </a:lnTo>
                  <a:lnTo>
                    <a:pt x="429" y="33"/>
                  </a:lnTo>
                  <a:lnTo>
                    <a:pt x="454" y="24"/>
                  </a:lnTo>
                  <a:lnTo>
                    <a:pt x="478" y="16"/>
                  </a:lnTo>
                  <a:lnTo>
                    <a:pt x="503" y="8"/>
                  </a:lnTo>
                  <a:lnTo>
                    <a:pt x="520" y="8"/>
                  </a:lnTo>
                  <a:lnTo>
                    <a:pt x="544" y="0"/>
                  </a:lnTo>
                  <a:lnTo>
                    <a:pt x="569" y="0"/>
                  </a:lnTo>
                  <a:lnTo>
                    <a:pt x="594" y="0"/>
                  </a:lnTo>
                  <a:lnTo>
                    <a:pt x="618" y="0"/>
                  </a:lnTo>
                  <a:lnTo>
                    <a:pt x="643" y="0"/>
                  </a:lnTo>
                  <a:lnTo>
                    <a:pt x="668" y="8"/>
                  </a:lnTo>
                  <a:lnTo>
                    <a:pt x="693" y="8"/>
                  </a:lnTo>
                  <a:lnTo>
                    <a:pt x="709" y="16"/>
                  </a:lnTo>
                  <a:lnTo>
                    <a:pt x="734" y="24"/>
                  </a:lnTo>
                  <a:lnTo>
                    <a:pt x="759" y="33"/>
                  </a:lnTo>
                  <a:lnTo>
                    <a:pt x="783" y="41"/>
                  </a:lnTo>
                  <a:lnTo>
                    <a:pt x="808" y="49"/>
                  </a:lnTo>
                  <a:lnTo>
                    <a:pt x="833" y="66"/>
                  </a:lnTo>
                  <a:lnTo>
                    <a:pt x="857" y="74"/>
                  </a:lnTo>
                  <a:lnTo>
                    <a:pt x="882" y="90"/>
                  </a:lnTo>
                  <a:lnTo>
                    <a:pt x="907" y="99"/>
                  </a:lnTo>
                  <a:lnTo>
                    <a:pt x="923" y="115"/>
                  </a:lnTo>
                  <a:lnTo>
                    <a:pt x="948" y="132"/>
                  </a:lnTo>
                  <a:lnTo>
                    <a:pt x="973" y="148"/>
                  </a:lnTo>
                  <a:lnTo>
                    <a:pt x="998" y="165"/>
                  </a:lnTo>
                  <a:lnTo>
                    <a:pt x="1022" y="189"/>
                  </a:lnTo>
                  <a:lnTo>
                    <a:pt x="1047" y="206"/>
                  </a:lnTo>
                  <a:lnTo>
                    <a:pt x="1072" y="222"/>
                  </a:lnTo>
                  <a:lnTo>
                    <a:pt x="1097" y="247"/>
                  </a:lnTo>
                  <a:lnTo>
                    <a:pt x="1121" y="264"/>
                  </a:lnTo>
                  <a:lnTo>
                    <a:pt x="1138" y="288"/>
                  </a:lnTo>
                  <a:lnTo>
                    <a:pt x="1162" y="305"/>
                  </a:lnTo>
                  <a:lnTo>
                    <a:pt x="1187" y="321"/>
                  </a:lnTo>
                  <a:lnTo>
                    <a:pt x="1212" y="346"/>
                  </a:lnTo>
                  <a:lnTo>
                    <a:pt x="1237" y="363"/>
                  </a:lnTo>
                  <a:lnTo>
                    <a:pt x="1261" y="387"/>
                  </a:lnTo>
                  <a:lnTo>
                    <a:pt x="1286" y="404"/>
                  </a:lnTo>
                  <a:lnTo>
                    <a:pt x="1311" y="429"/>
                  </a:lnTo>
                  <a:lnTo>
                    <a:pt x="1336" y="445"/>
                  </a:lnTo>
                  <a:lnTo>
                    <a:pt x="1352" y="462"/>
                  </a:lnTo>
                  <a:lnTo>
                    <a:pt x="1377" y="486"/>
                  </a:lnTo>
                  <a:lnTo>
                    <a:pt x="1402" y="503"/>
                  </a:lnTo>
                  <a:lnTo>
                    <a:pt x="1426" y="519"/>
                  </a:lnTo>
                  <a:lnTo>
                    <a:pt x="1451" y="536"/>
                  </a:lnTo>
                  <a:lnTo>
                    <a:pt x="1476" y="552"/>
                  </a:lnTo>
                  <a:lnTo>
                    <a:pt x="1500" y="561"/>
                  </a:lnTo>
                  <a:lnTo>
                    <a:pt x="1525" y="577"/>
                  </a:lnTo>
                  <a:lnTo>
                    <a:pt x="1550" y="585"/>
                  </a:lnTo>
                  <a:lnTo>
                    <a:pt x="1566" y="602"/>
                  </a:lnTo>
                  <a:lnTo>
                    <a:pt x="1591" y="610"/>
                  </a:lnTo>
                  <a:lnTo>
                    <a:pt x="1616" y="618"/>
                  </a:lnTo>
                  <a:lnTo>
                    <a:pt x="1641" y="626"/>
                  </a:lnTo>
                  <a:lnTo>
                    <a:pt x="1665" y="635"/>
                  </a:lnTo>
                  <a:lnTo>
                    <a:pt x="1690" y="643"/>
                  </a:lnTo>
                  <a:lnTo>
                    <a:pt x="1715" y="643"/>
                  </a:lnTo>
                  <a:lnTo>
                    <a:pt x="1739" y="651"/>
                  </a:lnTo>
                  <a:lnTo>
                    <a:pt x="1764" y="651"/>
                  </a:lnTo>
                  <a:lnTo>
                    <a:pt x="1781" y="651"/>
                  </a:lnTo>
                  <a:lnTo>
                    <a:pt x="1805" y="651"/>
                  </a:lnTo>
                  <a:lnTo>
                    <a:pt x="1830" y="651"/>
                  </a:lnTo>
                  <a:lnTo>
                    <a:pt x="1855" y="643"/>
                  </a:lnTo>
                  <a:lnTo>
                    <a:pt x="1880" y="643"/>
                  </a:lnTo>
                  <a:lnTo>
                    <a:pt x="1904" y="635"/>
                  </a:lnTo>
                  <a:lnTo>
                    <a:pt x="1929" y="626"/>
                  </a:lnTo>
                  <a:lnTo>
                    <a:pt x="1954" y="618"/>
                  </a:lnTo>
                  <a:lnTo>
                    <a:pt x="1970" y="610"/>
                  </a:lnTo>
                  <a:lnTo>
                    <a:pt x="1995" y="602"/>
                  </a:lnTo>
                  <a:lnTo>
                    <a:pt x="2020" y="585"/>
                  </a:lnTo>
                  <a:lnTo>
                    <a:pt x="2044" y="577"/>
                  </a:lnTo>
                  <a:lnTo>
                    <a:pt x="2069" y="561"/>
                  </a:lnTo>
                  <a:lnTo>
                    <a:pt x="2094" y="552"/>
                  </a:lnTo>
                  <a:lnTo>
                    <a:pt x="2119" y="536"/>
                  </a:lnTo>
                  <a:lnTo>
                    <a:pt x="2143" y="519"/>
                  </a:lnTo>
                  <a:lnTo>
                    <a:pt x="2168" y="503"/>
                  </a:lnTo>
                  <a:lnTo>
                    <a:pt x="2185" y="486"/>
                  </a:lnTo>
                  <a:lnTo>
                    <a:pt x="2209" y="462"/>
                  </a:lnTo>
                  <a:lnTo>
                    <a:pt x="2234" y="445"/>
                  </a:lnTo>
                  <a:lnTo>
                    <a:pt x="2259" y="429"/>
                  </a:lnTo>
                  <a:lnTo>
                    <a:pt x="2283" y="404"/>
                  </a:lnTo>
                  <a:lnTo>
                    <a:pt x="2308" y="387"/>
                  </a:lnTo>
                  <a:lnTo>
                    <a:pt x="2333" y="363"/>
                  </a:lnTo>
                  <a:lnTo>
                    <a:pt x="2358" y="346"/>
                  </a:lnTo>
                  <a:lnTo>
                    <a:pt x="2382" y="330"/>
                  </a:lnTo>
                  <a:lnTo>
                    <a:pt x="2399" y="305"/>
                  </a:lnTo>
                  <a:lnTo>
                    <a:pt x="2424" y="288"/>
                  </a:lnTo>
                  <a:lnTo>
                    <a:pt x="2448" y="264"/>
                  </a:lnTo>
                  <a:lnTo>
                    <a:pt x="2473" y="247"/>
                  </a:lnTo>
                  <a:lnTo>
                    <a:pt x="2498" y="222"/>
                  </a:lnTo>
                  <a:lnTo>
                    <a:pt x="2523" y="206"/>
                  </a:lnTo>
                  <a:lnTo>
                    <a:pt x="2547" y="189"/>
                  </a:lnTo>
                  <a:lnTo>
                    <a:pt x="2572" y="165"/>
                  </a:lnTo>
                  <a:lnTo>
                    <a:pt x="2597" y="148"/>
                  </a:lnTo>
                  <a:lnTo>
                    <a:pt x="2613" y="132"/>
                  </a:lnTo>
                  <a:lnTo>
                    <a:pt x="2638" y="115"/>
                  </a:lnTo>
                  <a:lnTo>
                    <a:pt x="2663" y="99"/>
                  </a:lnTo>
                  <a:lnTo>
                    <a:pt x="2687" y="90"/>
                  </a:lnTo>
                  <a:lnTo>
                    <a:pt x="2712" y="74"/>
                  </a:lnTo>
                  <a:lnTo>
                    <a:pt x="2737" y="66"/>
                  </a:lnTo>
                  <a:lnTo>
                    <a:pt x="2762" y="49"/>
                  </a:lnTo>
                  <a:lnTo>
                    <a:pt x="2786" y="41"/>
                  </a:lnTo>
                  <a:lnTo>
                    <a:pt x="2811" y="33"/>
                  </a:lnTo>
                  <a:lnTo>
                    <a:pt x="2828" y="24"/>
                  </a:lnTo>
                  <a:lnTo>
                    <a:pt x="2852" y="16"/>
                  </a:lnTo>
                  <a:lnTo>
                    <a:pt x="2877" y="8"/>
                  </a:lnTo>
                  <a:lnTo>
                    <a:pt x="2902" y="8"/>
                  </a:lnTo>
                  <a:lnTo>
                    <a:pt x="2926" y="0"/>
                  </a:lnTo>
                  <a:lnTo>
                    <a:pt x="2951" y="0"/>
                  </a:lnTo>
                  <a:lnTo>
                    <a:pt x="2976" y="0"/>
                  </a:lnTo>
                  <a:lnTo>
                    <a:pt x="3001" y="0"/>
                  </a:lnTo>
                  <a:lnTo>
                    <a:pt x="3017" y="0"/>
                  </a:lnTo>
                  <a:lnTo>
                    <a:pt x="3042" y="8"/>
                  </a:lnTo>
                  <a:lnTo>
                    <a:pt x="3067" y="8"/>
                  </a:lnTo>
                  <a:lnTo>
                    <a:pt x="3091" y="16"/>
                  </a:lnTo>
                  <a:lnTo>
                    <a:pt x="3116" y="24"/>
                  </a:lnTo>
                  <a:lnTo>
                    <a:pt x="3141" y="33"/>
                  </a:lnTo>
                  <a:lnTo>
                    <a:pt x="3165" y="41"/>
                  </a:lnTo>
                  <a:lnTo>
                    <a:pt x="3190" y="49"/>
                  </a:lnTo>
                  <a:lnTo>
                    <a:pt x="3215" y="66"/>
                  </a:lnTo>
                  <a:lnTo>
                    <a:pt x="3231" y="74"/>
                  </a:lnTo>
                  <a:lnTo>
                    <a:pt x="3256" y="90"/>
                  </a:lnTo>
                  <a:lnTo>
                    <a:pt x="3281" y="99"/>
                  </a:lnTo>
                  <a:lnTo>
                    <a:pt x="3306" y="115"/>
                  </a:lnTo>
                  <a:lnTo>
                    <a:pt x="3330" y="132"/>
                  </a:lnTo>
                  <a:lnTo>
                    <a:pt x="3355" y="148"/>
                  </a:lnTo>
                  <a:lnTo>
                    <a:pt x="3380" y="165"/>
                  </a:lnTo>
                  <a:lnTo>
                    <a:pt x="3405" y="189"/>
                  </a:lnTo>
                  <a:lnTo>
                    <a:pt x="3429" y="206"/>
                  </a:lnTo>
                  <a:lnTo>
                    <a:pt x="3446" y="222"/>
                  </a:lnTo>
                  <a:lnTo>
                    <a:pt x="3470" y="247"/>
                  </a:lnTo>
                  <a:lnTo>
                    <a:pt x="3495" y="264"/>
                  </a:lnTo>
                  <a:lnTo>
                    <a:pt x="3520" y="288"/>
                  </a:lnTo>
                  <a:lnTo>
                    <a:pt x="3545" y="305"/>
                  </a:lnTo>
                </a:path>
              </a:pathLst>
            </a:custGeom>
            <a:noFill/>
            <a:ln w="28575" cap="flat" cmpd="sng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55" name="Line 7"/>
            <p:cNvSpPr>
              <a:spLocks noChangeShapeType="1"/>
            </p:cNvSpPr>
            <p:nvPr/>
          </p:nvSpPr>
          <p:spPr bwMode="auto">
            <a:xfrm>
              <a:off x="1292" y="2795"/>
              <a:ext cx="24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56" name="Line 8"/>
            <p:cNvSpPr>
              <a:spLocks noChangeShapeType="1"/>
            </p:cNvSpPr>
            <p:nvPr/>
          </p:nvSpPr>
          <p:spPr bwMode="auto">
            <a:xfrm flipV="1">
              <a:off x="1292" y="1797"/>
              <a:ext cx="0" cy="1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57" name="Rectangle 9"/>
            <p:cNvSpPr>
              <a:spLocks noChangeArrowheads="1"/>
            </p:cNvSpPr>
            <p:nvPr/>
          </p:nvSpPr>
          <p:spPr bwMode="auto">
            <a:xfrm>
              <a:off x="1292" y="2341"/>
              <a:ext cx="772" cy="4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 sz="1800"/>
            </a:p>
          </p:txBody>
        </p:sp>
        <p:sp>
          <p:nvSpPr>
            <p:cNvPr id="27658" name="Rectangle 10"/>
            <p:cNvSpPr>
              <a:spLocks noChangeArrowheads="1"/>
            </p:cNvSpPr>
            <p:nvPr/>
          </p:nvSpPr>
          <p:spPr bwMode="auto">
            <a:xfrm>
              <a:off x="2075" y="2797"/>
              <a:ext cx="781" cy="4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 sz="1800"/>
            </a:p>
          </p:txBody>
        </p:sp>
        <p:sp>
          <p:nvSpPr>
            <p:cNvPr id="27659" name="Rectangle 11"/>
            <p:cNvSpPr>
              <a:spLocks noChangeArrowheads="1"/>
            </p:cNvSpPr>
            <p:nvPr/>
          </p:nvSpPr>
          <p:spPr bwMode="auto">
            <a:xfrm>
              <a:off x="2835" y="2069"/>
              <a:ext cx="861" cy="7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 sz="1800"/>
            </a:p>
          </p:txBody>
        </p:sp>
        <p:sp>
          <p:nvSpPr>
            <p:cNvPr id="27660" name="Line 12"/>
            <p:cNvSpPr>
              <a:spLocks noChangeShapeType="1"/>
            </p:cNvSpPr>
            <p:nvPr/>
          </p:nvSpPr>
          <p:spPr bwMode="auto">
            <a:xfrm>
              <a:off x="1341" y="2701"/>
              <a:ext cx="42" cy="94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61" name="Line 13"/>
            <p:cNvSpPr>
              <a:spLocks noChangeShapeType="1"/>
            </p:cNvSpPr>
            <p:nvPr/>
          </p:nvSpPr>
          <p:spPr bwMode="auto">
            <a:xfrm>
              <a:off x="1383" y="2601"/>
              <a:ext cx="85" cy="188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62" name="Line 14"/>
            <p:cNvSpPr>
              <a:spLocks noChangeShapeType="1"/>
            </p:cNvSpPr>
            <p:nvPr/>
          </p:nvSpPr>
          <p:spPr bwMode="auto">
            <a:xfrm>
              <a:off x="1428" y="2523"/>
              <a:ext cx="123" cy="273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63" name="Line 15"/>
            <p:cNvSpPr>
              <a:spLocks noChangeShapeType="1"/>
            </p:cNvSpPr>
            <p:nvPr/>
          </p:nvSpPr>
          <p:spPr bwMode="auto">
            <a:xfrm>
              <a:off x="1485" y="2436"/>
              <a:ext cx="144" cy="351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64" name="Line 16"/>
            <p:cNvSpPr>
              <a:spLocks noChangeShapeType="1"/>
            </p:cNvSpPr>
            <p:nvPr/>
          </p:nvSpPr>
          <p:spPr bwMode="auto">
            <a:xfrm>
              <a:off x="1530" y="2358"/>
              <a:ext cx="180" cy="441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65" name="Line 17"/>
            <p:cNvSpPr>
              <a:spLocks noChangeShapeType="1"/>
            </p:cNvSpPr>
            <p:nvPr/>
          </p:nvSpPr>
          <p:spPr bwMode="auto">
            <a:xfrm>
              <a:off x="1587" y="2295"/>
              <a:ext cx="207" cy="501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66" name="Line 18"/>
            <p:cNvSpPr>
              <a:spLocks noChangeShapeType="1"/>
            </p:cNvSpPr>
            <p:nvPr/>
          </p:nvSpPr>
          <p:spPr bwMode="auto">
            <a:xfrm>
              <a:off x="1665" y="2259"/>
              <a:ext cx="219" cy="54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67" name="Line 19"/>
            <p:cNvSpPr>
              <a:spLocks noChangeShapeType="1"/>
            </p:cNvSpPr>
            <p:nvPr/>
          </p:nvSpPr>
          <p:spPr bwMode="auto">
            <a:xfrm>
              <a:off x="1758" y="2280"/>
              <a:ext cx="210" cy="516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68" name="Line 20"/>
            <p:cNvSpPr>
              <a:spLocks noChangeShapeType="1"/>
            </p:cNvSpPr>
            <p:nvPr/>
          </p:nvSpPr>
          <p:spPr bwMode="auto">
            <a:xfrm>
              <a:off x="1923" y="2487"/>
              <a:ext cx="117" cy="306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69" name="Line 30"/>
            <p:cNvSpPr>
              <a:spLocks noChangeShapeType="1"/>
            </p:cNvSpPr>
            <p:nvPr/>
          </p:nvSpPr>
          <p:spPr bwMode="auto">
            <a:xfrm>
              <a:off x="2780" y="2796"/>
              <a:ext cx="42" cy="94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70" name="Line 31"/>
            <p:cNvSpPr>
              <a:spLocks noChangeShapeType="1"/>
            </p:cNvSpPr>
            <p:nvPr/>
          </p:nvSpPr>
          <p:spPr bwMode="auto">
            <a:xfrm>
              <a:off x="2705" y="2798"/>
              <a:ext cx="85" cy="188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71" name="Line 32"/>
            <p:cNvSpPr>
              <a:spLocks noChangeShapeType="1"/>
            </p:cNvSpPr>
            <p:nvPr/>
          </p:nvSpPr>
          <p:spPr bwMode="auto">
            <a:xfrm>
              <a:off x="2621" y="2795"/>
              <a:ext cx="123" cy="273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72" name="Line 33"/>
            <p:cNvSpPr>
              <a:spLocks noChangeShapeType="1"/>
            </p:cNvSpPr>
            <p:nvPr/>
          </p:nvSpPr>
          <p:spPr bwMode="auto">
            <a:xfrm>
              <a:off x="2543" y="2795"/>
              <a:ext cx="144" cy="351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73" name="Line 34"/>
            <p:cNvSpPr>
              <a:spLocks noChangeShapeType="1"/>
            </p:cNvSpPr>
            <p:nvPr/>
          </p:nvSpPr>
          <p:spPr bwMode="auto">
            <a:xfrm>
              <a:off x="2456" y="2798"/>
              <a:ext cx="180" cy="441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74" name="Line 35"/>
            <p:cNvSpPr>
              <a:spLocks noChangeShapeType="1"/>
            </p:cNvSpPr>
            <p:nvPr/>
          </p:nvSpPr>
          <p:spPr bwMode="auto">
            <a:xfrm>
              <a:off x="2363" y="2810"/>
              <a:ext cx="207" cy="501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75" name="Line 36"/>
            <p:cNvSpPr>
              <a:spLocks noChangeShapeType="1"/>
            </p:cNvSpPr>
            <p:nvPr/>
          </p:nvSpPr>
          <p:spPr bwMode="auto">
            <a:xfrm>
              <a:off x="2273" y="2807"/>
              <a:ext cx="219" cy="54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76" name="Line 37"/>
            <p:cNvSpPr>
              <a:spLocks noChangeShapeType="1"/>
            </p:cNvSpPr>
            <p:nvPr/>
          </p:nvSpPr>
          <p:spPr bwMode="auto">
            <a:xfrm>
              <a:off x="2180" y="2792"/>
              <a:ext cx="210" cy="516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77" name="Line 38"/>
            <p:cNvSpPr>
              <a:spLocks noChangeShapeType="1"/>
            </p:cNvSpPr>
            <p:nvPr/>
          </p:nvSpPr>
          <p:spPr bwMode="auto">
            <a:xfrm>
              <a:off x="2120" y="2807"/>
              <a:ext cx="117" cy="306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78" name="Text Box 39"/>
            <p:cNvSpPr txBox="1">
              <a:spLocks noChangeArrowheads="1"/>
            </p:cNvSpPr>
            <p:nvPr/>
          </p:nvSpPr>
          <p:spPr bwMode="auto">
            <a:xfrm>
              <a:off x="884" y="1706"/>
              <a:ext cx="3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800"/>
                <a:t>f(t)</a:t>
              </a:r>
            </a:p>
          </p:txBody>
        </p:sp>
        <p:sp>
          <p:nvSpPr>
            <p:cNvPr id="27679" name="Line 40"/>
            <p:cNvSpPr>
              <a:spLocks noChangeShapeType="1"/>
            </p:cNvSpPr>
            <p:nvPr/>
          </p:nvSpPr>
          <p:spPr bwMode="auto">
            <a:xfrm>
              <a:off x="3198" y="2931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80" name="Text Box 41"/>
            <p:cNvSpPr txBox="1">
              <a:spLocks noChangeArrowheads="1"/>
            </p:cNvSpPr>
            <p:nvPr/>
          </p:nvSpPr>
          <p:spPr bwMode="auto">
            <a:xfrm>
              <a:off x="3424" y="2931"/>
              <a:ext cx="1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800"/>
                <a:t>t</a:t>
              </a:r>
            </a:p>
          </p:txBody>
        </p:sp>
        <p:sp>
          <p:nvSpPr>
            <p:cNvPr id="27681" name="Text Box 42"/>
            <p:cNvSpPr txBox="1">
              <a:spLocks noChangeArrowheads="1"/>
            </p:cNvSpPr>
            <p:nvPr/>
          </p:nvSpPr>
          <p:spPr bwMode="auto">
            <a:xfrm>
              <a:off x="2744" y="2587"/>
              <a:ext cx="26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800">
                  <a:latin typeface="Symbol" pitchFamily="18" charset="2"/>
                </a:rPr>
                <a:t>2p</a:t>
              </a:r>
            </a:p>
          </p:txBody>
        </p:sp>
        <p:sp>
          <p:nvSpPr>
            <p:cNvPr id="27682" name="Text Box 43"/>
            <p:cNvSpPr txBox="1">
              <a:spLocks noChangeArrowheads="1"/>
            </p:cNvSpPr>
            <p:nvPr/>
          </p:nvSpPr>
          <p:spPr bwMode="auto">
            <a:xfrm>
              <a:off x="2046" y="2587"/>
              <a:ext cx="1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800">
                  <a:latin typeface="Symbol" pitchFamily="18" charset="2"/>
                </a:rPr>
                <a:t>p</a:t>
              </a:r>
            </a:p>
          </p:txBody>
        </p:sp>
        <p:sp>
          <p:nvSpPr>
            <p:cNvPr id="27683" name="Line 44"/>
            <p:cNvSpPr>
              <a:spLocks noChangeShapeType="1"/>
            </p:cNvSpPr>
            <p:nvPr/>
          </p:nvSpPr>
          <p:spPr bwMode="auto">
            <a:xfrm flipH="1">
              <a:off x="1285" y="3249"/>
              <a:ext cx="779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84" name="Line 45"/>
            <p:cNvSpPr>
              <a:spLocks noChangeShapeType="1"/>
            </p:cNvSpPr>
            <p:nvPr/>
          </p:nvSpPr>
          <p:spPr bwMode="auto">
            <a:xfrm flipH="1">
              <a:off x="1285" y="3341"/>
              <a:ext cx="11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85" name="Line 47"/>
            <p:cNvSpPr>
              <a:spLocks noChangeShapeType="1"/>
            </p:cNvSpPr>
            <p:nvPr/>
          </p:nvSpPr>
          <p:spPr bwMode="auto">
            <a:xfrm flipH="1" flipV="1">
              <a:off x="1306" y="2236"/>
              <a:ext cx="4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86" name="Text Box 48"/>
            <p:cNvSpPr txBox="1">
              <a:spLocks noChangeArrowheads="1"/>
            </p:cNvSpPr>
            <p:nvPr/>
          </p:nvSpPr>
          <p:spPr bwMode="auto">
            <a:xfrm>
              <a:off x="1021" y="2115"/>
              <a:ext cx="31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200"/>
                <a:t>4/</a:t>
              </a:r>
              <a:r>
                <a:rPr lang="pt-BR" altLang="pt-BR" sz="1200">
                  <a:latin typeface="Symbol" pitchFamily="18" charset="2"/>
                </a:rPr>
                <a:t>p</a:t>
              </a:r>
            </a:p>
          </p:txBody>
        </p:sp>
        <p:sp>
          <p:nvSpPr>
            <p:cNvPr id="27687" name="Text Box 49"/>
            <p:cNvSpPr txBox="1">
              <a:spLocks noChangeArrowheads="1"/>
            </p:cNvSpPr>
            <p:nvPr/>
          </p:nvSpPr>
          <p:spPr bwMode="auto">
            <a:xfrm>
              <a:off x="1111" y="2296"/>
              <a:ext cx="16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000"/>
                <a:t>1</a:t>
              </a:r>
            </a:p>
          </p:txBody>
        </p:sp>
        <p:sp>
          <p:nvSpPr>
            <p:cNvPr id="27688" name="Text Box 50"/>
            <p:cNvSpPr txBox="1">
              <a:spLocks noChangeArrowheads="1"/>
            </p:cNvSpPr>
            <p:nvPr/>
          </p:nvSpPr>
          <p:spPr bwMode="auto">
            <a:xfrm>
              <a:off x="975" y="3249"/>
              <a:ext cx="36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200"/>
                <a:t>-4/</a:t>
              </a:r>
              <a:r>
                <a:rPr lang="pt-BR" altLang="pt-BR" sz="1200">
                  <a:latin typeface="Symbol" pitchFamily="18" charset="2"/>
                </a:rPr>
                <a:t>p</a:t>
              </a:r>
            </a:p>
          </p:txBody>
        </p:sp>
        <p:sp>
          <p:nvSpPr>
            <p:cNvPr id="27689" name="Text Box 51"/>
            <p:cNvSpPr txBox="1">
              <a:spLocks noChangeArrowheads="1"/>
            </p:cNvSpPr>
            <p:nvPr/>
          </p:nvSpPr>
          <p:spPr bwMode="auto">
            <a:xfrm>
              <a:off x="1089" y="3158"/>
              <a:ext cx="20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000"/>
                <a:t>-1</a:t>
              </a:r>
            </a:p>
          </p:txBody>
        </p:sp>
      </p:grpSp>
      <p:graphicFrame>
        <p:nvGraphicFramePr>
          <p:cNvPr id="27653" name="Object 5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971550" y="3429000"/>
          <a:ext cx="3581400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3" imgW="1612900" imgH="457200" progId="Equation.3">
                  <p:embed/>
                </p:oleObj>
              </mc:Choice>
              <mc:Fallback>
                <p:oleObj name="Equation" r:id="rId3" imgW="16129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429000"/>
                        <a:ext cx="3581400" cy="101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46807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Sinais</a:t>
            </a:r>
          </a:p>
        </p:txBody>
      </p:sp>
      <p:sp>
        <p:nvSpPr>
          <p:cNvPr id="28675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Solução</a:t>
            </a:r>
          </a:p>
          <a:p>
            <a:pPr lvl="1" eaLnBrk="1" hangingPunct="1"/>
            <a:r>
              <a:rPr lang="pt-BR" altLang="pt-BR" smtClean="0"/>
              <a:t>A função f(t) será aproximada como</a:t>
            </a:r>
          </a:p>
          <a:p>
            <a:pPr lvl="1" eaLnBrk="1" hangingPunct="1"/>
            <a:endParaRPr lang="pt-BR" altLang="pt-BR" smtClean="0"/>
          </a:p>
          <a:p>
            <a:pPr lvl="1" eaLnBrk="1" hangingPunct="1"/>
            <a:endParaRPr lang="pt-BR" altLang="pt-BR" smtClean="0"/>
          </a:p>
          <a:p>
            <a:pPr lvl="1" eaLnBrk="1" hangingPunct="1"/>
            <a:r>
              <a:rPr lang="pt-BR" altLang="pt-BR" smtClean="0"/>
              <a:t>Então, de (10):</a:t>
            </a:r>
          </a:p>
        </p:txBody>
      </p:sp>
      <p:graphicFrame>
        <p:nvGraphicFramePr>
          <p:cNvPr id="28676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3419475" y="2924175"/>
          <a:ext cx="4230688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3" imgW="1422400" imgH="215900" progId="Equation.3">
                  <p:embed/>
                </p:oleObj>
              </mc:Choice>
              <mc:Fallback>
                <p:oleObj name="Equation" r:id="rId3" imgW="14224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2924175"/>
                        <a:ext cx="4230688" cy="64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7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908175" y="4100513"/>
          <a:ext cx="6804025" cy="270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5" imgW="3327400" imgH="1320800" progId="Equation.3">
                  <p:embed/>
                </p:oleObj>
              </mc:Choice>
              <mc:Fallback>
                <p:oleObj name="Equation" r:id="rId5" imgW="3327400" imgH="132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4100513"/>
                        <a:ext cx="6804025" cy="2700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94348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Sinais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827213"/>
            <a:ext cx="8243887" cy="4114800"/>
          </a:xfrm>
        </p:spPr>
        <p:txBody>
          <a:bodyPr/>
          <a:lstStyle/>
          <a:p>
            <a:pPr eaLnBrk="1" hangingPunct="1"/>
            <a:r>
              <a:rPr lang="pt-BR" altLang="pt-BR" smtClean="0"/>
              <a:t>Por analogia com vetores, podemos dizer que a função retangular f(t) tem um componente da função sen(t), e que a magnitude deste componente é 4/</a:t>
            </a:r>
            <a:r>
              <a:rPr lang="pt-BR" altLang="pt-BR" smtClean="0">
                <a:latin typeface="Symbol" pitchFamily="18" charset="2"/>
              </a:rPr>
              <a:t>p</a:t>
            </a:r>
            <a:r>
              <a:rPr lang="pt-BR" altLang="pt-BR" smtClean="0"/>
              <a:t>.</a:t>
            </a:r>
          </a:p>
        </p:txBody>
      </p:sp>
      <p:grpSp>
        <p:nvGrpSpPr>
          <p:cNvPr id="29700" name="Group 4"/>
          <p:cNvGrpSpPr>
            <a:grpSpLocks/>
          </p:cNvGrpSpPr>
          <p:nvPr/>
        </p:nvGrpSpPr>
        <p:grpSpPr bwMode="auto">
          <a:xfrm>
            <a:off x="2411413" y="3586163"/>
            <a:ext cx="4464050" cy="3097212"/>
            <a:chOff x="884" y="1706"/>
            <a:chExt cx="2812" cy="1951"/>
          </a:xfrm>
        </p:grpSpPr>
        <p:sp>
          <p:nvSpPr>
            <p:cNvPr id="29701" name="Freeform 5"/>
            <p:cNvSpPr>
              <a:spLocks/>
            </p:cNvSpPr>
            <p:nvPr/>
          </p:nvSpPr>
          <p:spPr bwMode="auto">
            <a:xfrm>
              <a:off x="1292" y="2251"/>
              <a:ext cx="2358" cy="1088"/>
            </a:xfrm>
            <a:custGeom>
              <a:avLst/>
              <a:gdLst>
                <a:gd name="T0" fmla="*/ 15 w 3545"/>
                <a:gd name="T1" fmla="*/ 1344 h 651"/>
                <a:gd name="T2" fmla="*/ 34 w 3545"/>
                <a:gd name="T3" fmla="*/ 1036 h 651"/>
                <a:gd name="T4" fmla="*/ 56 w 3545"/>
                <a:gd name="T5" fmla="*/ 770 h 651"/>
                <a:gd name="T6" fmla="*/ 78 w 3545"/>
                <a:gd name="T7" fmla="*/ 536 h 651"/>
                <a:gd name="T8" fmla="*/ 97 w 3545"/>
                <a:gd name="T9" fmla="*/ 346 h 651"/>
                <a:gd name="T10" fmla="*/ 119 w 3545"/>
                <a:gd name="T11" fmla="*/ 192 h 651"/>
                <a:gd name="T12" fmla="*/ 141 w 3545"/>
                <a:gd name="T13" fmla="*/ 75 h 651"/>
                <a:gd name="T14" fmla="*/ 160 w 3545"/>
                <a:gd name="T15" fmla="*/ 0 h 651"/>
                <a:gd name="T16" fmla="*/ 182 w 3545"/>
                <a:gd name="T17" fmla="*/ 0 h 651"/>
                <a:gd name="T18" fmla="*/ 204 w 3545"/>
                <a:gd name="T19" fmla="*/ 37 h 651"/>
                <a:gd name="T20" fmla="*/ 223 w 3545"/>
                <a:gd name="T21" fmla="*/ 154 h 651"/>
                <a:gd name="T22" fmla="*/ 245 w 3545"/>
                <a:gd name="T23" fmla="*/ 308 h 651"/>
                <a:gd name="T24" fmla="*/ 267 w 3545"/>
                <a:gd name="T25" fmla="*/ 461 h 651"/>
                <a:gd name="T26" fmla="*/ 286 w 3545"/>
                <a:gd name="T27" fmla="*/ 690 h 651"/>
                <a:gd name="T28" fmla="*/ 308 w 3545"/>
                <a:gd name="T29" fmla="*/ 961 h 651"/>
                <a:gd name="T30" fmla="*/ 330 w 3545"/>
                <a:gd name="T31" fmla="*/ 1232 h 651"/>
                <a:gd name="T32" fmla="*/ 349 w 3545"/>
                <a:gd name="T33" fmla="*/ 1497 h 651"/>
                <a:gd name="T34" fmla="*/ 371 w 3545"/>
                <a:gd name="T35" fmla="*/ 1807 h 651"/>
                <a:gd name="T36" fmla="*/ 393 w 3545"/>
                <a:gd name="T37" fmla="*/ 2077 h 651"/>
                <a:gd name="T38" fmla="*/ 413 w 3545"/>
                <a:gd name="T39" fmla="*/ 2350 h 651"/>
                <a:gd name="T40" fmla="*/ 434 w 3545"/>
                <a:gd name="T41" fmla="*/ 2579 h 651"/>
                <a:gd name="T42" fmla="*/ 456 w 3545"/>
                <a:gd name="T43" fmla="*/ 2733 h 651"/>
                <a:gd name="T44" fmla="*/ 476 w 3545"/>
                <a:gd name="T45" fmla="*/ 2885 h 651"/>
                <a:gd name="T46" fmla="*/ 498 w 3545"/>
                <a:gd name="T47" fmla="*/ 3003 h 651"/>
                <a:gd name="T48" fmla="*/ 519 w 3545"/>
                <a:gd name="T49" fmla="*/ 3038 h 651"/>
                <a:gd name="T50" fmla="*/ 539 w 3545"/>
                <a:gd name="T51" fmla="*/ 3038 h 651"/>
                <a:gd name="T52" fmla="*/ 560 w 3545"/>
                <a:gd name="T53" fmla="*/ 2963 h 651"/>
                <a:gd name="T54" fmla="*/ 579 w 3545"/>
                <a:gd name="T55" fmla="*/ 2846 h 651"/>
                <a:gd name="T56" fmla="*/ 602 w 3545"/>
                <a:gd name="T57" fmla="*/ 2692 h 651"/>
                <a:gd name="T58" fmla="*/ 623 w 3545"/>
                <a:gd name="T59" fmla="*/ 2502 h 651"/>
                <a:gd name="T60" fmla="*/ 643 w 3545"/>
                <a:gd name="T61" fmla="*/ 2268 h 651"/>
                <a:gd name="T62" fmla="*/ 665 w 3545"/>
                <a:gd name="T63" fmla="*/ 2002 h 651"/>
                <a:gd name="T64" fmla="*/ 686 w 3545"/>
                <a:gd name="T65" fmla="*/ 1695 h 651"/>
                <a:gd name="T66" fmla="*/ 706 w 3545"/>
                <a:gd name="T67" fmla="*/ 1424 h 651"/>
                <a:gd name="T68" fmla="*/ 728 w 3545"/>
                <a:gd name="T69" fmla="*/ 1153 h 651"/>
                <a:gd name="T70" fmla="*/ 750 w 3545"/>
                <a:gd name="T71" fmla="*/ 882 h 651"/>
                <a:gd name="T72" fmla="*/ 769 w 3545"/>
                <a:gd name="T73" fmla="*/ 617 h 651"/>
                <a:gd name="T74" fmla="*/ 791 w 3545"/>
                <a:gd name="T75" fmla="*/ 419 h 651"/>
                <a:gd name="T76" fmla="*/ 813 w 3545"/>
                <a:gd name="T77" fmla="*/ 229 h 651"/>
                <a:gd name="T78" fmla="*/ 832 w 3545"/>
                <a:gd name="T79" fmla="*/ 112 h 651"/>
                <a:gd name="T80" fmla="*/ 854 w 3545"/>
                <a:gd name="T81" fmla="*/ 37 h 651"/>
                <a:gd name="T82" fmla="*/ 876 w 3545"/>
                <a:gd name="T83" fmla="*/ 0 h 651"/>
                <a:gd name="T84" fmla="*/ 895 w 3545"/>
                <a:gd name="T85" fmla="*/ 37 h 651"/>
                <a:gd name="T86" fmla="*/ 917 w 3545"/>
                <a:gd name="T87" fmla="*/ 112 h 651"/>
                <a:gd name="T88" fmla="*/ 939 w 3545"/>
                <a:gd name="T89" fmla="*/ 229 h 651"/>
                <a:gd name="T90" fmla="*/ 958 w 3545"/>
                <a:gd name="T91" fmla="*/ 419 h 651"/>
                <a:gd name="T92" fmla="*/ 980 w 3545"/>
                <a:gd name="T93" fmla="*/ 617 h 651"/>
                <a:gd name="T94" fmla="*/ 1002 w 3545"/>
                <a:gd name="T95" fmla="*/ 882 h 651"/>
                <a:gd name="T96" fmla="*/ 1021 w 3545"/>
                <a:gd name="T97" fmla="*/ 1153 h 651"/>
                <a:gd name="T98" fmla="*/ 1043 w 3545"/>
                <a:gd name="T99" fmla="*/ 1424 h 65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545"/>
                <a:gd name="T151" fmla="*/ 0 h 651"/>
                <a:gd name="T152" fmla="*/ 3545 w 3545"/>
                <a:gd name="T153" fmla="*/ 651 h 65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545" h="651">
                  <a:moveTo>
                    <a:pt x="0" y="330"/>
                  </a:moveTo>
                  <a:lnTo>
                    <a:pt x="25" y="305"/>
                  </a:lnTo>
                  <a:lnTo>
                    <a:pt x="50" y="288"/>
                  </a:lnTo>
                  <a:lnTo>
                    <a:pt x="74" y="264"/>
                  </a:lnTo>
                  <a:lnTo>
                    <a:pt x="91" y="247"/>
                  </a:lnTo>
                  <a:lnTo>
                    <a:pt x="116" y="222"/>
                  </a:lnTo>
                  <a:lnTo>
                    <a:pt x="140" y="206"/>
                  </a:lnTo>
                  <a:lnTo>
                    <a:pt x="165" y="189"/>
                  </a:lnTo>
                  <a:lnTo>
                    <a:pt x="190" y="165"/>
                  </a:lnTo>
                  <a:lnTo>
                    <a:pt x="215" y="148"/>
                  </a:lnTo>
                  <a:lnTo>
                    <a:pt x="239" y="132"/>
                  </a:lnTo>
                  <a:lnTo>
                    <a:pt x="264" y="115"/>
                  </a:lnTo>
                  <a:lnTo>
                    <a:pt x="289" y="99"/>
                  </a:lnTo>
                  <a:lnTo>
                    <a:pt x="305" y="90"/>
                  </a:lnTo>
                  <a:lnTo>
                    <a:pt x="330" y="74"/>
                  </a:lnTo>
                  <a:lnTo>
                    <a:pt x="355" y="66"/>
                  </a:lnTo>
                  <a:lnTo>
                    <a:pt x="379" y="49"/>
                  </a:lnTo>
                  <a:lnTo>
                    <a:pt x="404" y="41"/>
                  </a:lnTo>
                  <a:lnTo>
                    <a:pt x="429" y="33"/>
                  </a:lnTo>
                  <a:lnTo>
                    <a:pt x="454" y="24"/>
                  </a:lnTo>
                  <a:lnTo>
                    <a:pt x="478" y="16"/>
                  </a:lnTo>
                  <a:lnTo>
                    <a:pt x="503" y="8"/>
                  </a:lnTo>
                  <a:lnTo>
                    <a:pt x="520" y="8"/>
                  </a:lnTo>
                  <a:lnTo>
                    <a:pt x="544" y="0"/>
                  </a:lnTo>
                  <a:lnTo>
                    <a:pt x="569" y="0"/>
                  </a:lnTo>
                  <a:lnTo>
                    <a:pt x="594" y="0"/>
                  </a:lnTo>
                  <a:lnTo>
                    <a:pt x="618" y="0"/>
                  </a:lnTo>
                  <a:lnTo>
                    <a:pt x="643" y="0"/>
                  </a:lnTo>
                  <a:lnTo>
                    <a:pt x="668" y="8"/>
                  </a:lnTo>
                  <a:lnTo>
                    <a:pt x="693" y="8"/>
                  </a:lnTo>
                  <a:lnTo>
                    <a:pt x="709" y="16"/>
                  </a:lnTo>
                  <a:lnTo>
                    <a:pt x="734" y="24"/>
                  </a:lnTo>
                  <a:lnTo>
                    <a:pt x="759" y="33"/>
                  </a:lnTo>
                  <a:lnTo>
                    <a:pt x="783" y="41"/>
                  </a:lnTo>
                  <a:lnTo>
                    <a:pt x="808" y="49"/>
                  </a:lnTo>
                  <a:lnTo>
                    <a:pt x="833" y="66"/>
                  </a:lnTo>
                  <a:lnTo>
                    <a:pt x="857" y="74"/>
                  </a:lnTo>
                  <a:lnTo>
                    <a:pt x="882" y="90"/>
                  </a:lnTo>
                  <a:lnTo>
                    <a:pt x="907" y="99"/>
                  </a:lnTo>
                  <a:lnTo>
                    <a:pt x="923" y="115"/>
                  </a:lnTo>
                  <a:lnTo>
                    <a:pt x="948" y="132"/>
                  </a:lnTo>
                  <a:lnTo>
                    <a:pt x="973" y="148"/>
                  </a:lnTo>
                  <a:lnTo>
                    <a:pt x="998" y="165"/>
                  </a:lnTo>
                  <a:lnTo>
                    <a:pt x="1022" y="189"/>
                  </a:lnTo>
                  <a:lnTo>
                    <a:pt x="1047" y="206"/>
                  </a:lnTo>
                  <a:lnTo>
                    <a:pt x="1072" y="222"/>
                  </a:lnTo>
                  <a:lnTo>
                    <a:pt x="1097" y="247"/>
                  </a:lnTo>
                  <a:lnTo>
                    <a:pt x="1121" y="264"/>
                  </a:lnTo>
                  <a:lnTo>
                    <a:pt x="1138" y="288"/>
                  </a:lnTo>
                  <a:lnTo>
                    <a:pt x="1162" y="305"/>
                  </a:lnTo>
                  <a:lnTo>
                    <a:pt x="1187" y="321"/>
                  </a:lnTo>
                  <a:lnTo>
                    <a:pt x="1212" y="346"/>
                  </a:lnTo>
                  <a:lnTo>
                    <a:pt x="1237" y="363"/>
                  </a:lnTo>
                  <a:lnTo>
                    <a:pt x="1261" y="387"/>
                  </a:lnTo>
                  <a:lnTo>
                    <a:pt x="1286" y="404"/>
                  </a:lnTo>
                  <a:lnTo>
                    <a:pt x="1311" y="429"/>
                  </a:lnTo>
                  <a:lnTo>
                    <a:pt x="1336" y="445"/>
                  </a:lnTo>
                  <a:lnTo>
                    <a:pt x="1352" y="462"/>
                  </a:lnTo>
                  <a:lnTo>
                    <a:pt x="1377" y="486"/>
                  </a:lnTo>
                  <a:lnTo>
                    <a:pt x="1402" y="503"/>
                  </a:lnTo>
                  <a:lnTo>
                    <a:pt x="1426" y="519"/>
                  </a:lnTo>
                  <a:lnTo>
                    <a:pt x="1451" y="536"/>
                  </a:lnTo>
                  <a:lnTo>
                    <a:pt x="1476" y="552"/>
                  </a:lnTo>
                  <a:lnTo>
                    <a:pt x="1500" y="561"/>
                  </a:lnTo>
                  <a:lnTo>
                    <a:pt x="1525" y="577"/>
                  </a:lnTo>
                  <a:lnTo>
                    <a:pt x="1550" y="585"/>
                  </a:lnTo>
                  <a:lnTo>
                    <a:pt x="1566" y="602"/>
                  </a:lnTo>
                  <a:lnTo>
                    <a:pt x="1591" y="610"/>
                  </a:lnTo>
                  <a:lnTo>
                    <a:pt x="1616" y="618"/>
                  </a:lnTo>
                  <a:lnTo>
                    <a:pt x="1641" y="626"/>
                  </a:lnTo>
                  <a:lnTo>
                    <a:pt x="1665" y="635"/>
                  </a:lnTo>
                  <a:lnTo>
                    <a:pt x="1690" y="643"/>
                  </a:lnTo>
                  <a:lnTo>
                    <a:pt x="1715" y="643"/>
                  </a:lnTo>
                  <a:lnTo>
                    <a:pt x="1739" y="651"/>
                  </a:lnTo>
                  <a:lnTo>
                    <a:pt x="1764" y="651"/>
                  </a:lnTo>
                  <a:lnTo>
                    <a:pt x="1781" y="651"/>
                  </a:lnTo>
                  <a:lnTo>
                    <a:pt x="1805" y="651"/>
                  </a:lnTo>
                  <a:lnTo>
                    <a:pt x="1830" y="651"/>
                  </a:lnTo>
                  <a:lnTo>
                    <a:pt x="1855" y="643"/>
                  </a:lnTo>
                  <a:lnTo>
                    <a:pt x="1880" y="643"/>
                  </a:lnTo>
                  <a:lnTo>
                    <a:pt x="1904" y="635"/>
                  </a:lnTo>
                  <a:lnTo>
                    <a:pt x="1929" y="626"/>
                  </a:lnTo>
                  <a:lnTo>
                    <a:pt x="1954" y="618"/>
                  </a:lnTo>
                  <a:lnTo>
                    <a:pt x="1970" y="610"/>
                  </a:lnTo>
                  <a:lnTo>
                    <a:pt x="1995" y="602"/>
                  </a:lnTo>
                  <a:lnTo>
                    <a:pt x="2020" y="585"/>
                  </a:lnTo>
                  <a:lnTo>
                    <a:pt x="2044" y="577"/>
                  </a:lnTo>
                  <a:lnTo>
                    <a:pt x="2069" y="561"/>
                  </a:lnTo>
                  <a:lnTo>
                    <a:pt x="2094" y="552"/>
                  </a:lnTo>
                  <a:lnTo>
                    <a:pt x="2119" y="536"/>
                  </a:lnTo>
                  <a:lnTo>
                    <a:pt x="2143" y="519"/>
                  </a:lnTo>
                  <a:lnTo>
                    <a:pt x="2168" y="503"/>
                  </a:lnTo>
                  <a:lnTo>
                    <a:pt x="2185" y="486"/>
                  </a:lnTo>
                  <a:lnTo>
                    <a:pt x="2209" y="462"/>
                  </a:lnTo>
                  <a:lnTo>
                    <a:pt x="2234" y="445"/>
                  </a:lnTo>
                  <a:lnTo>
                    <a:pt x="2259" y="429"/>
                  </a:lnTo>
                  <a:lnTo>
                    <a:pt x="2283" y="404"/>
                  </a:lnTo>
                  <a:lnTo>
                    <a:pt x="2308" y="387"/>
                  </a:lnTo>
                  <a:lnTo>
                    <a:pt x="2333" y="363"/>
                  </a:lnTo>
                  <a:lnTo>
                    <a:pt x="2358" y="346"/>
                  </a:lnTo>
                  <a:lnTo>
                    <a:pt x="2382" y="330"/>
                  </a:lnTo>
                  <a:lnTo>
                    <a:pt x="2399" y="305"/>
                  </a:lnTo>
                  <a:lnTo>
                    <a:pt x="2424" y="288"/>
                  </a:lnTo>
                  <a:lnTo>
                    <a:pt x="2448" y="264"/>
                  </a:lnTo>
                  <a:lnTo>
                    <a:pt x="2473" y="247"/>
                  </a:lnTo>
                  <a:lnTo>
                    <a:pt x="2498" y="222"/>
                  </a:lnTo>
                  <a:lnTo>
                    <a:pt x="2523" y="206"/>
                  </a:lnTo>
                  <a:lnTo>
                    <a:pt x="2547" y="189"/>
                  </a:lnTo>
                  <a:lnTo>
                    <a:pt x="2572" y="165"/>
                  </a:lnTo>
                  <a:lnTo>
                    <a:pt x="2597" y="148"/>
                  </a:lnTo>
                  <a:lnTo>
                    <a:pt x="2613" y="132"/>
                  </a:lnTo>
                  <a:lnTo>
                    <a:pt x="2638" y="115"/>
                  </a:lnTo>
                  <a:lnTo>
                    <a:pt x="2663" y="99"/>
                  </a:lnTo>
                  <a:lnTo>
                    <a:pt x="2687" y="90"/>
                  </a:lnTo>
                  <a:lnTo>
                    <a:pt x="2712" y="74"/>
                  </a:lnTo>
                  <a:lnTo>
                    <a:pt x="2737" y="66"/>
                  </a:lnTo>
                  <a:lnTo>
                    <a:pt x="2762" y="49"/>
                  </a:lnTo>
                  <a:lnTo>
                    <a:pt x="2786" y="41"/>
                  </a:lnTo>
                  <a:lnTo>
                    <a:pt x="2811" y="33"/>
                  </a:lnTo>
                  <a:lnTo>
                    <a:pt x="2828" y="24"/>
                  </a:lnTo>
                  <a:lnTo>
                    <a:pt x="2852" y="16"/>
                  </a:lnTo>
                  <a:lnTo>
                    <a:pt x="2877" y="8"/>
                  </a:lnTo>
                  <a:lnTo>
                    <a:pt x="2902" y="8"/>
                  </a:lnTo>
                  <a:lnTo>
                    <a:pt x="2926" y="0"/>
                  </a:lnTo>
                  <a:lnTo>
                    <a:pt x="2951" y="0"/>
                  </a:lnTo>
                  <a:lnTo>
                    <a:pt x="2976" y="0"/>
                  </a:lnTo>
                  <a:lnTo>
                    <a:pt x="3001" y="0"/>
                  </a:lnTo>
                  <a:lnTo>
                    <a:pt x="3017" y="0"/>
                  </a:lnTo>
                  <a:lnTo>
                    <a:pt x="3042" y="8"/>
                  </a:lnTo>
                  <a:lnTo>
                    <a:pt x="3067" y="8"/>
                  </a:lnTo>
                  <a:lnTo>
                    <a:pt x="3091" y="16"/>
                  </a:lnTo>
                  <a:lnTo>
                    <a:pt x="3116" y="24"/>
                  </a:lnTo>
                  <a:lnTo>
                    <a:pt x="3141" y="33"/>
                  </a:lnTo>
                  <a:lnTo>
                    <a:pt x="3165" y="41"/>
                  </a:lnTo>
                  <a:lnTo>
                    <a:pt x="3190" y="49"/>
                  </a:lnTo>
                  <a:lnTo>
                    <a:pt x="3215" y="66"/>
                  </a:lnTo>
                  <a:lnTo>
                    <a:pt x="3231" y="74"/>
                  </a:lnTo>
                  <a:lnTo>
                    <a:pt x="3256" y="90"/>
                  </a:lnTo>
                  <a:lnTo>
                    <a:pt x="3281" y="99"/>
                  </a:lnTo>
                  <a:lnTo>
                    <a:pt x="3306" y="115"/>
                  </a:lnTo>
                  <a:lnTo>
                    <a:pt x="3330" y="132"/>
                  </a:lnTo>
                  <a:lnTo>
                    <a:pt x="3355" y="148"/>
                  </a:lnTo>
                  <a:lnTo>
                    <a:pt x="3380" y="165"/>
                  </a:lnTo>
                  <a:lnTo>
                    <a:pt x="3405" y="189"/>
                  </a:lnTo>
                  <a:lnTo>
                    <a:pt x="3429" y="206"/>
                  </a:lnTo>
                  <a:lnTo>
                    <a:pt x="3446" y="222"/>
                  </a:lnTo>
                  <a:lnTo>
                    <a:pt x="3470" y="247"/>
                  </a:lnTo>
                  <a:lnTo>
                    <a:pt x="3495" y="264"/>
                  </a:lnTo>
                  <a:lnTo>
                    <a:pt x="3520" y="288"/>
                  </a:lnTo>
                  <a:lnTo>
                    <a:pt x="3545" y="305"/>
                  </a:lnTo>
                </a:path>
              </a:pathLst>
            </a:custGeom>
            <a:noFill/>
            <a:ln w="28575" cap="flat" cmpd="sng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02" name="Line 6"/>
            <p:cNvSpPr>
              <a:spLocks noChangeShapeType="1"/>
            </p:cNvSpPr>
            <p:nvPr/>
          </p:nvSpPr>
          <p:spPr bwMode="auto">
            <a:xfrm>
              <a:off x="1292" y="2795"/>
              <a:ext cx="24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03" name="Line 7"/>
            <p:cNvSpPr>
              <a:spLocks noChangeShapeType="1"/>
            </p:cNvSpPr>
            <p:nvPr/>
          </p:nvSpPr>
          <p:spPr bwMode="auto">
            <a:xfrm flipV="1">
              <a:off x="1292" y="1797"/>
              <a:ext cx="0" cy="1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1292" y="2341"/>
              <a:ext cx="772" cy="4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 sz="1800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2075" y="2797"/>
              <a:ext cx="781" cy="4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 sz="1800"/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2835" y="2069"/>
              <a:ext cx="861" cy="7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 sz="1800"/>
            </a:p>
          </p:txBody>
        </p:sp>
        <p:sp>
          <p:nvSpPr>
            <p:cNvPr id="29707" name="Line 11"/>
            <p:cNvSpPr>
              <a:spLocks noChangeShapeType="1"/>
            </p:cNvSpPr>
            <p:nvPr/>
          </p:nvSpPr>
          <p:spPr bwMode="auto">
            <a:xfrm>
              <a:off x="1341" y="2701"/>
              <a:ext cx="42" cy="94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>
              <a:off x="1383" y="2601"/>
              <a:ext cx="85" cy="188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09" name="Line 13"/>
            <p:cNvSpPr>
              <a:spLocks noChangeShapeType="1"/>
            </p:cNvSpPr>
            <p:nvPr/>
          </p:nvSpPr>
          <p:spPr bwMode="auto">
            <a:xfrm>
              <a:off x="1428" y="2523"/>
              <a:ext cx="123" cy="273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10" name="Line 14"/>
            <p:cNvSpPr>
              <a:spLocks noChangeShapeType="1"/>
            </p:cNvSpPr>
            <p:nvPr/>
          </p:nvSpPr>
          <p:spPr bwMode="auto">
            <a:xfrm>
              <a:off x="1485" y="2436"/>
              <a:ext cx="144" cy="351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11" name="Line 15"/>
            <p:cNvSpPr>
              <a:spLocks noChangeShapeType="1"/>
            </p:cNvSpPr>
            <p:nvPr/>
          </p:nvSpPr>
          <p:spPr bwMode="auto">
            <a:xfrm>
              <a:off x="1530" y="2358"/>
              <a:ext cx="180" cy="441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12" name="Line 16"/>
            <p:cNvSpPr>
              <a:spLocks noChangeShapeType="1"/>
            </p:cNvSpPr>
            <p:nvPr/>
          </p:nvSpPr>
          <p:spPr bwMode="auto">
            <a:xfrm>
              <a:off x="1587" y="2295"/>
              <a:ext cx="207" cy="501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13" name="Line 17"/>
            <p:cNvSpPr>
              <a:spLocks noChangeShapeType="1"/>
            </p:cNvSpPr>
            <p:nvPr/>
          </p:nvSpPr>
          <p:spPr bwMode="auto">
            <a:xfrm>
              <a:off x="1665" y="2259"/>
              <a:ext cx="219" cy="54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14" name="Line 18"/>
            <p:cNvSpPr>
              <a:spLocks noChangeShapeType="1"/>
            </p:cNvSpPr>
            <p:nvPr/>
          </p:nvSpPr>
          <p:spPr bwMode="auto">
            <a:xfrm>
              <a:off x="1758" y="2280"/>
              <a:ext cx="210" cy="516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15" name="Line 19"/>
            <p:cNvSpPr>
              <a:spLocks noChangeShapeType="1"/>
            </p:cNvSpPr>
            <p:nvPr/>
          </p:nvSpPr>
          <p:spPr bwMode="auto">
            <a:xfrm>
              <a:off x="1923" y="2487"/>
              <a:ext cx="117" cy="306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16" name="Line 20"/>
            <p:cNvSpPr>
              <a:spLocks noChangeShapeType="1"/>
            </p:cNvSpPr>
            <p:nvPr/>
          </p:nvSpPr>
          <p:spPr bwMode="auto">
            <a:xfrm>
              <a:off x="2780" y="2796"/>
              <a:ext cx="42" cy="94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17" name="Line 21"/>
            <p:cNvSpPr>
              <a:spLocks noChangeShapeType="1"/>
            </p:cNvSpPr>
            <p:nvPr/>
          </p:nvSpPr>
          <p:spPr bwMode="auto">
            <a:xfrm>
              <a:off x="2705" y="2798"/>
              <a:ext cx="85" cy="188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18" name="Line 22"/>
            <p:cNvSpPr>
              <a:spLocks noChangeShapeType="1"/>
            </p:cNvSpPr>
            <p:nvPr/>
          </p:nvSpPr>
          <p:spPr bwMode="auto">
            <a:xfrm>
              <a:off x="2621" y="2795"/>
              <a:ext cx="123" cy="273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19" name="Line 23"/>
            <p:cNvSpPr>
              <a:spLocks noChangeShapeType="1"/>
            </p:cNvSpPr>
            <p:nvPr/>
          </p:nvSpPr>
          <p:spPr bwMode="auto">
            <a:xfrm>
              <a:off x="2543" y="2795"/>
              <a:ext cx="144" cy="351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20" name="Line 24"/>
            <p:cNvSpPr>
              <a:spLocks noChangeShapeType="1"/>
            </p:cNvSpPr>
            <p:nvPr/>
          </p:nvSpPr>
          <p:spPr bwMode="auto">
            <a:xfrm>
              <a:off x="2456" y="2798"/>
              <a:ext cx="180" cy="441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21" name="Line 25"/>
            <p:cNvSpPr>
              <a:spLocks noChangeShapeType="1"/>
            </p:cNvSpPr>
            <p:nvPr/>
          </p:nvSpPr>
          <p:spPr bwMode="auto">
            <a:xfrm>
              <a:off x="2363" y="2810"/>
              <a:ext cx="207" cy="501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22" name="Line 26"/>
            <p:cNvSpPr>
              <a:spLocks noChangeShapeType="1"/>
            </p:cNvSpPr>
            <p:nvPr/>
          </p:nvSpPr>
          <p:spPr bwMode="auto">
            <a:xfrm>
              <a:off x="2273" y="2807"/>
              <a:ext cx="219" cy="54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23" name="Line 27"/>
            <p:cNvSpPr>
              <a:spLocks noChangeShapeType="1"/>
            </p:cNvSpPr>
            <p:nvPr/>
          </p:nvSpPr>
          <p:spPr bwMode="auto">
            <a:xfrm>
              <a:off x="2180" y="2792"/>
              <a:ext cx="210" cy="516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24" name="Line 28"/>
            <p:cNvSpPr>
              <a:spLocks noChangeShapeType="1"/>
            </p:cNvSpPr>
            <p:nvPr/>
          </p:nvSpPr>
          <p:spPr bwMode="auto">
            <a:xfrm>
              <a:off x="2120" y="2807"/>
              <a:ext cx="117" cy="306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25" name="Text Box 29"/>
            <p:cNvSpPr txBox="1">
              <a:spLocks noChangeArrowheads="1"/>
            </p:cNvSpPr>
            <p:nvPr/>
          </p:nvSpPr>
          <p:spPr bwMode="auto">
            <a:xfrm>
              <a:off x="884" y="1706"/>
              <a:ext cx="3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800"/>
                <a:t>f(t)</a:t>
              </a:r>
            </a:p>
          </p:txBody>
        </p:sp>
        <p:sp>
          <p:nvSpPr>
            <p:cNvPr id="29726" name="Line 30"/>
            <p:cNvSpPr>
              <a:spLocks noChangeShapeType="1"/>
            </p:cNvSpPr>
            <p:nvPr/>
          </p:nvSpPr>
          <p:spPr bwMode="auto">
            <a:xfrm>
              <a:off x="3198" y="2931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27" name="Text Box 31"/>
            <p:cNvSpPr txBox="1">
              <a:spLocks noChangeArrowheads="1"/>
            </p:cNvSpPr>
            <p:nvPr/>
          </p:nvSpPr>
          <p:spPr bwMode="auto">
            <a:xfrm>
              <a:off x="3424" y="2931"/>
              <a:ext cx="1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800"/>
                <a:t>t</a:t>
              </a:r>
            </a:p>
          </p:txBody>
        </p:sp>
        <p:sp>
          <p:nvSpPr>
            <p:cNvPr id="29728" name="Text Box 32"/>
            <p:cNvSpPr txBox="1">
              <a:spLocks noChangeArrowheads="1"/>
            </p:cNvSpPr>
            <p:nvPr/>
          </p:nvSpPr>
          <p:spPr bwMode="auto">
            <a:xfrm>
              <a:off x="2744" y="2587"/>
              <a:ext cx="26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800">
                  <a:latin typeface="Symbol" pitchFamily="18" charset="2"/>
                </a:rPr>
                <a:t>2p</a:t>
              </a:r>
            </a:p>
          </p:txBody>
        </p:sp>
        <p:sp>
          <p:nvSpPr>
            <p:cNvPr id="29729" name="Text Box 33"/>
            <p:cNvSpPr txBox="1">
              <a:spLocks noChangeArrowheads="1"/>
            </p:cNvSpPr>
            <p:nvPr/>
          </p:nvSpPr>
          <p:spPr bwMode="auto">
            <a:xfrm>
              <a:off x="2046" y="2587"/>
              <a:ext cx="1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800">
                  <a:latin typeface="Symbol" pitchFamily="18" charset="2"/>
                </a:rPr>
                <a:t>p</a:t>
              </a:r>
            </a:p>
          </p:txBody>
        </p:sp>
        <p:sp>
          <p:nvSpPr>
            <p:cNvPr id="29730" name="Line 34"/>
            <p:cNvSpPr>
              <a:spLocks noChangeShapeType="1"/>
            </p:cNvSpPr>
            <p:nvPr/>
          </p:nvSpPr>
          <p:spPr bwMode="auto">
            <a:xfrm flipH="1">
              <a:off x="1285" y="3249"/>
              <a:ext cx="779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31" name="Line 35"/>
            <p:cNvSpPr>
              <a:spLocks noChangeShapeType="1"/>
            </p:cNvSpPr>
            <p:nvPr/>
          </p:nvSpPr>
          <p:spPr bwMode="auto">
            <a:xfrm flipH="1">
              <a:off x="1285" y="3341"/>
              <a:ext cx="11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 flipH="1" flipV="1">
              <a:off x="1306" y="2236"/>
              <a:ext cx="4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33" name="Text Box 37"/>
            <p:cNvSpPr txBox="1">
              <a:spLocks noChangeArrowheads="1"/>
            </p:cNvSpPr>
            <p:nvPr/>
          </p:nvSpPr>
          <p:spPr bwMode="auto">
            <a:xfrm>
              <a:off x="1021" y="2115"/>
              <a:ext cx="31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200"/>
                <a:t>4/</a:t>
              </a:r>
              <a:r>
                <a:rPr lang="pt-BR" altLang="pt-BR" sz="1200">
                  <a:latin typeface="Symbol" pitchFamily="18" charset="2"/>
                </a:rPr>
                <a:t>p</a:t>
              </a:r>
            </a:p>
          </p:txBody>
        </p:sp>
        <p:sp>
          <p:nvSpPr>
            <p:cNvPr id="29734" name="Text Box 38"/>
            <p:cNvSpPr txBox="1">
              <a:spLocks noChangeArrowheads="1"/>
            </p:cNvSpPr>
            <p:nvPr/>
          </p:nvSpPr>
          <p:spPr bwMode="auto">
            <a:xfrm>
              <a:off x="1111" y="2296"/>
              <a:ext cx="16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000"/>
                <a:t>1</a:t>
              </a:r>
            </a:p>
          </p:txBody>
        </p:sp>
        <p:sp>
          <p:nvSpPr>
            <p:cNvPr id="29735" name="Text Box 39"/>
            <p:cNvSpPr txBox="1">
              <a:spLocks noChangeArrowheads="1"/>
            </p:cNvSpPr>
            <p:nvPr/>
          </p:nvSpPr>
          <p:spPr bwMode="auto">
            <a:xfrm>
              <a:off x="975" y="3249"/>
              <a:ext cx="36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200"/>
                <a:t>-4/</a:t>
              </a:r>
              <a:r>
                <a:rPr lang="pt-BR" altLang="pt-BR" sz="1200">
                  <a:latin typeface="Symbol" pitchFamily="18" charset="2"/>
                </a:rPr>
                <a:t>p</a:t>
              </a:r>
            </a:p>
          </p:txBody>
        </p:sp>
        <p:sp>
          <p:nvSpPr>
            <p:cNvPr id="29736" name="Text Box 40"/>
            <p:cNvSpPr txBox="1">
              <a:spLocks noChangeArrowheads="1"/>
            </p:cNvSpPr>
            <p:nvPr/>
          </p:nvSpPr>
          <p:spPr bwMode="auto">
            <a:xfrm>
              <a:off x="1089" y="3158"/>
              <a:ext cx="20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000"/>
                <a:t>-1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1367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Vetores e Sinais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t-BR" altLang="pt-BR" sz="2800" dirty="0" smtClean="0"/>
              <a:t>Ortogonalidade</a:t>
            </a:r>
          </a:p>
          <a:p>
            <a:pPr lvl="1" eaLnBrk="1" hangingPunct="1"/>
            <a:r>
              <a:rPr lang="pt-BR" altLang="pt-BR" dirty="0" smtClean="0"/>
              <a:t>No caso de vetores: um vetor não tem componente ao longo do outro</a:t>
            </a:r>
          </a:p>
          <a:p>
            <a:pPr lvl="1" eaLnBrk="1" hangingPunct="1"/>
            <a:r>
              <a:rPr lang="pt-BR" altLang="pt-BR" dirty="0" smtClean="0"/>
              <a:t>No caso das funções (ou sinais): uma função não contém qualquer componente com a forma da outra (função). Se aproximamos uma função de sua função ortogonal, o erro será maior do que a função original, e neste caso é melhor que esta seja aproximada de uma função nula, f(t)=0. Assim, o valor ótimo de C</a:t>
            </a:r>
            <a:r>
              <a:rPr lang="pt-BR" altLang="pt-BR" baseline="-25000" dirty="0" smtClean="0"/>
              <a:t>12</a:t>
            </a:r>
            <a:r>
              <a:rPr lang="pt-BR" altLang="pt-BR" dirty="0" smtClean="0"/>
              <a:t> será zero, neste caso. </a:t>
            </a:r>
          </a:p>
        </p:txBody>
      </p:sp>
    </p:spTree>
    <p:extLst>
      <p:ext uri="{BB962C8B-B14F-4D97-AF65-F5344CB8AC3E}">
        <p14:creationId xmlns:p14="http://schemas.microsoft.com/office/powerpoint/2010/main" val="41612211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Vetores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Espaço Vetorial Ortogonal</a:t>
            </a:r>
          </a:p>
          <a:p>
            <a:pPr lvl="1" eaLnBrk="1" hangingPunct="1"/>
            <a:r>
              <a:rPr lang="pt-BR" altLang="pt-BR" smtClean="0"/>
              <a:t>Seja um espaço vetorial 3-D descrito pelas coordenadas retangulares</a:t>
            </a:r>
          </a:p>
          <a:p>
            <a:pPr lvl="2" eaLnBrk="1" hangingPunct="1"/>
            <a:r>
              <a:rPr lang="pt-BR" altLang="pt-BR" smtClean="0"/>
              <a:t>Notação: vetores unitários: </a:t>
            </a:r>
            <a:r>
              <a:rPr lang="pt-BR" altLang="pt-BR" b="1" smtClean="0"/>
              <a:t>a</a:t>
            </a:r>
            <a:r>
              <a:rPr lang="pt-BR" altLang="pt-BR" b="1" baseline="-25000" smtClean="0"/>
              <a:t>x</a:t>
            </a:r>
            <a:r>
              <a:rPr lang="pt-BR" altLang="pt-BR" smtClean="0"/>
              <a:t>,</a:t>
            </a:r>
            <a:r>
              <a:rPr lang="pt-BR" altLang="pt-BR" b="1" smtClean="0"/>
              <a:t> a</a:t>
            </a:r>
            <a:r>
              <a:rPr lang="pt-BR" altLang="pt-BR" b="1" baseline="-25000" smtClean="0"/>
              <a:t>y</a:t>
            </a:r>
            <a:r>
              <a:rPr lang="pt-BR" altLang="pt-BR" b="1" smtClean="0"/>
              <a:t> </a:t>
            </a:r>
            <a:r>
              <a:rPr lang="pt-BR" altLang="pt-BR" smtClean="0"/>
              <a:t>e</a:t>
            </a:r>
            <a:r>
              <a:rPr lang="pt-BR" altLang="pt-BR" b="1" smtClean="0"/>
              <a:t> a</a:t>
            </a:r>
            <a:r>
              <a:rPr lang="pt-BR" altLang="pt-BR" b="1" baseline="-25000" smtClean="0"/>
              <a:t>z</a:t>
            </a:r>
          </a:p>
        </p:txBody>
      </p:sp>
      <p:grpSp>
        <p:nvGrpSpPr>
          <p:cNvPr id="31748" name="Group 19"/>
          <p:cNvGrpSpPr>
            <a:grpSpLocks/>
          </p:cNvGrpSpPr>
          <p:nvPr/>
        </p:nvGrpSpPr>
        <p:grpSpPr bwMode="auto">
          <a:xfrm>
            <a:off x="-36513" y="3284538"/>
            <a:ext cx="3960813" cy="3573462"/>
            <a:chOff x="476" y="2069"/>
            <a:chExt cx="2495" cy="2251"/>
          </a:xfrm>
        </p:grpSpPr>
        <p:sp>
          <p:nvSpPr>
            <p:cNvPr id="31752" name="Line 4"/>
            <p:cNvSpPr>
              <a:spLocks noChangeShapeType="1"/>
            </p:cNvSpPr>
            <p:nvPr/>
          </p:nvSpPr>
          <p:spPr bwMode="auto">
            <a:xfrm flipV="1">
              <a:off x="1292" y="2069"/>
              <a:ext cx="0" cy="13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1753" name="Line 5"/>
            <p:cNvSpPr>
              <a:spLocks noChangeShapeType="1"/>
            </p:cNvSpPr>
            <p:nvPr/>
          </p:nvSpPr>
          <p:spPr bwMode="auto">
            <a:xfrm>
              <a:off x="1292" y="3385"/>
              <a:ext cx="15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1754" name="Line 6"/>
            <p:cNvSpPr>
              <a:spLocks noChangeShapeType="1"/>
            </p:cNvSpPr>
            <p:nvPr/>
          </p:nvSpPr>
          <p:spPr bwMode="auto">
            <a:xfrm flipH="1">
              <a:off x="612" y="3385"/>
              <a:ext cx="680" cy="9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1755" name="Line 7"/>
            <p:cNvSpPr>
              <a:spLocks noChangeShapeType="1"/>
            </p:cNvSpPr>
            <p:nvPr/>
          </p:nvSpPr>
          <p:spPr bwMode="auto">
            <a:xfrm flipV="1">
              <a:off x="1292" y="2387"/>
              <a:ext cx="545" cy="998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1756" name="Line 8"/>
            <p:cNvSpPr>
              <a:spLocks noChangeShapeType="1"/>
            </p:cNvSpPr>
            <p:nvPr/>
          </p:nvSpPr>
          <p:spPr bwMode="auto">
            <a:xfrm>
              <a:off x="1837" y="2432"/>
              <a:ext cx="0" cy="14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1757" name="Line 9"/>
            <p:cNvSpPr>
              <a:spLocks noChangeShapeType="1"/>
            </p:cNvSpPr>
            <p:nvPr/>
          </p:nvSpPr>
          <p:spPr bwMode="auto">
            <a:xfrm flipV="1">
              <a:off x="1846" y="3375"/>
              <a:ext cx="307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1758" name="Line 10"/>
            <p:cNvSpPr>
              <a:spLocks noChangeShapeType="1"/>
            </p:cNvSpPr>
            <p:nvPr/>
          </p:nvSpPr>
          <p:spPr bwMode="auto">
            <a:xfrm flipH="1">
              <a:off x="975" y="3838"/>
              <a:ext cx="8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1759" name="Line 11"/>
            <p:cNvSpPr>
              <a:spLocks noChangeShapeType="1"/>
            </p:cNvSpPr>
            <p:nvPr/>
          </p:nvSpPr>
          <p:spPr bwMode="auto">
            <a:xfrm flipH="1">
              <a:off x="1292" y="2387"/>
              <a:ext cx="5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1760" name="Text Box 12"/>
            <p:cNvSpPr txBox="1">
              <a:spLocks noChangeArrowheads="1"/>
            </p:cNvSpPr>
            <p:nvPr/>
          </p:nvSpPr>
          <p:spPr bwMode="auto">
            <a:xfrm>
              <a:off x="1927" y="2251"/>
              <a:ext cx="9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600" b="1"/>
                <a:t>A</a:t>
              </a:r>
              <a:r>
                <a:rPr lang="pt-BR" altLang="pt-BR" sz="1600"/>
                <a:t> (x</a:t>
              </a:r>
              <a:r>
                <a:rPr lang="pt-BR" altLang="pt-BR" sz="1600" baseline="-25000"/>
                <a:t>0</a:t>
              </a:r>
              <a:r>
                <a:rPr lang="pt-BR" altLang="pt-BR" sz="1600"/>
                <a:t>, y</a:t>
              </a:r>
              <a:r>
                <a:rPr lang="pt-BR" altLang="pt-BR" sz="1600" baseline="-25000"/>
                <a:t>0</a:t>
              </a:r>
              <a:r>
                <a:rPr lang="pt-BR" altLang="pt-BR" sz="1600"/>
                <a:t>, z</a:t>
              </a:r>
              <a:r>
                <a:rPr lang="pt-BR" altLang="pt-BR" sz="1600" baseline="-25000"/>
                <a:t>0</a:t>
              </a:r>
              <a:r>
                <a:rPr lang="pt-BR" altLang="pt-BR" sz="1600"/>
                <a:t>)</a:t>
              </a:r>
            </a:p>
          </p:txBody>
        </p:sp>
        <p:sp>
          <p:nvSpPr>
            <p:cNvPr id="31761" name="Text Box 13"/>
            <p:cNvSpPr txBox="1">
              <a:spLocks noChangeArrowheads="1"/>
            </p:cNvSpPr>
            <p:nvPr/>
          </p:nvSpPr>
          <p:spPr bwMode="auto">
            <a:xfrm>
              <a:off x="748" y="3657"/>
              <a:ext cx="31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600"/>
                <a:t>x</a:t>
              </a:r>
              <a:r>
                <a:rPr lang="pt-BR" altLang="pt-BR" sz="1600" baseline="-25000"/>
                <a:t>0</a:t>
              </a:r>
              <a:endParaRPr lang="pt-BR" altLang="pt-BR" sz="1600"/>
            </a:p>
          </p:txBody>
        </p:sp>
        <p:sp>
          <p:nvSpPr>
            <p:cNvPr id="31762" name="Text Box 14"/>
            <p:cNvSpPr txBox="1">
              <a:spLocks noChangeArrowheads="1"/>
            </p:cNvSpPr>
            <p:nvPr/>
          </p:nvSpPr>
          <p:spPr bwMode="auto">
            <a:xfrm>
              <a:off x="2018" y="3158"/>
              <a:ext cx="31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600"/>
                <a:t>y</a:t>
              </a:r>
              <a:r>
                <a:rPr lang="pt-BR" altLang="pt-BR" sz="1600" baseline="-25000"/>
                <a:t>0</a:t>
              </a:r>
              <a:endParaRPr lang="pt-BR" altLang="pt-BR" sz="1600"/>
            </a:p>
          </p:txBody>
        </p:sp>
        <p:sp>
          <p:nvSpPr>
            <p:cNvPr id="31763" name="Text Box 15"/>
            <p:cNvSpPr txBox="1">
              <a:spLocks noChangeArrowheads="1"/>
            </p:cNvSpPr>
            <p:nvPr/>
          </p:nvSpPr>
          <p:spPr bwMode="auto">
            <a:xfrm>
              <a:off x="1066" y="2251"/>
              <a:ext cx="4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600"/>
                <a:t>z</a:t>
              </a:r>
              <a:r>
                <a:rPr lang="pt-BR" altLang="pt-BR" sz="1600" baseline="-25000"/>
                <a:t>0</a:t>
              </a:r>
              <a:endParaRPr lang="pt-BR" altLang="pt-BR" sz="1600"/>
            </a:p>
          </p:txBody>
        </p:sp>
        <p:sp>
          <p:nvSpPr>
            <p:cNvPr id="31764" name="Text Box 16"/>
            <p:cNvSpPr txBox="1">
              <a:spLocks noChangeArrowheads="1"/>
            </p:cNvSpPr>
            <p:nvPr/>
          </p:nvSpPr>
          <p:spPr bwMode="auto">
            <a:xfrm>
              <a:off x="476" y="4108"/>
              <a:ext cx="31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600"/>
                <a:t>x</a:t>
              </a:r>
            </a:p>
          </p:txBody>
        </p:sp>
        <p:sp>
          <p:nvSpPr>
            <p:cNvPr id="31765" name="Text Box 17"/>
            <p:cNvSpPr txBox="1">
              <a:spLocks noChangeArrowheads="1"/>
            </p:cNvSpPr>
            <p:nvPr/>
          </p:nvSpPr>
          <p:spPr bwMode="auto">
            <a:xfrm>
              <a:off x="2653" y="3158"/>
              <a:ext cx="31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600"/>
                <a:t>y</a:t>
              </a:r>
            </a:p>
          </p:txBody>
        </p:sp>
        <p:sp>
          <p:nvSpPr>
            <p:cNvPr id="31766" name="Text Box 18"/>
            <p:cNvSpPr txBox="1">
              <a:spLocks noChangeArrowheads="1"/>
            </p:cNvSpPr>
            <p:nvPr/>
          </p:nvSpPr>
          <p:spPr bwMode="auto">
            <a:xfrm>
              <a:off x="1111" y="2069"/>
              <a:ext cx="4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600"/>
                <a:t>z</a:t>
              </a:r>
            </a:p>
          </p:txBody>
        </p:sp>
      </p:grpSp>
      <p:sp>
        <p:nvSpPr>
          <p:cNvPr id="31749" name="Text Box 20"/>
          <p:cNvSpPr txBox="1">
            <a:spLocks noChangeArrowheads="1"/>
          </p:cNvSpPr>
          <p:nvPr/>
        </p:nvSpPr>
        <p:spPr bwMode="auto">
          <a:xfrm>
            <a:off x="3203575" y="4005263"/>
            <a:ext cx="5759450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Componente de </a:t>
            </a:r>
            <a:r>
              <a:rPr lang="pt-BR" altLang="pt-BR" sz="1800" b="1"/>
              <a:t>A</a:t>
            </a:r>
            <a:r>
              <a:rPr lang="pt-BR" altLang="pt-BR" sz="1800"/>
              <a:t>, ao longo do eixo x = </a:t>
            </a:r>
            <a:r>
              <a:rPr lang="pt-BR" altLang="pt-BR" sz="1800" b="1"/>
              <a:t>A</a:t>
            </a:r>
            <a:r>
              <a:rPr lang="pt-BR" altLang="pt-BR" sz="1800"/>
              <a:t> </a:t>
            </a:r>
            <a:r>
              <a:rPr lang="pt-BR" altLang="pt-BR" sz="1800" b="1"/>
              <a:t>. a</a:t>
            </a:r>
            <a:r>
              <a:rPr lang="pt-BR" altLang="pt-BR" sz="1800" baseline="-25000"/>
              <a:t>x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Componente de </a:t>
            </a:r>
            <a:r>
              <a:rPr lang="pt-BR" altLang="pt-BR" sz="1800" b="1"/>
              <a:t>A</a:t>
            </a:r>
            <a:r>
              <a:rPr lang="pt-BR" altLang="pt-BR" sz="1800"/>
              <a:t>, ao longo do eixo y = </a:t>
            </a:r>
            <a:r>
              <a:rPr lang="pt-BR" altLang="pt-BR" sz="1800" b="1"/>
              <a:t>A</a:t>
            </a:r>
            <a:r>
              <a:rPr lang="pt-BR" altLang="pt-BR" sz="1800"/>
              <a:t> </a:t>
            </a:r>
            <a:r>
              <a:rPr lang="pt-BR" altLang="pt-BR" sz="1800" b="1"/>
              <a:t>. a</a:t>
            </a:r>
            <a:r>
              <a:rPr lang="pt-BR" altLang="pt-BR" sz="1800" baseline="-25000"/>
              <a:t>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Componente de </a:t>
            </a:r>
            <a:r>
              <a:rPr lang="pt-BR" altLang="pt-BR" sz="1800" b="1"/>
              <a:t>A</a:t>
            </a:r>
            <a:r>
              <a:rPr lang="pt-BR" altLang="pt-BR" sz="1800"/>
              <a:t>, ao longo do eixo z = </a:t>
            </a:r>
            <a:r>
              <a:rPr lang="pt-BR" altLang="pt-BR" sz="1800" b="1"/>
              <a:t>A</a:t>
            </a:r>
            <a:r>
              <a:rPr lang="pt-BR" altLang="pt-BR" sz="1800"/>
              <a:t> </a:t>
            </a:r>
            <a:r>
              <a:rPr lang="pt-BR" altLang="pt-BR" sz="1800" b="1"/>
              <a:t>. a</a:t>
            </a:r>
            <a:r>
              <a:rPr lang="pt-BR" altLang="pt-BR" sz="1800" baseline="-25000"/>
              <a:t>z</a:t>
            </a:r>
          </a:p>
        </p:txBody>
      </p:sp>
      <p:graphicFrame>
        <p:nvGraphicFramePr>
          <p:cNvPr id="31750" name="Object 21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067175" y="5516563"/>
          <a:ext cx="3581400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3" imgW="1422400" imgH="241300" progId="Equation.3">
                  <p:embed/>
                </p:oleObj>
              </mc:Choice>
              <mc:Fallback>
                <p:oleObj name="Equation" r:id="rId3" imgW="14224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5516563"/>
                        <a:ext cx="3581400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1" name="Text Box 23"/>
          <p:cNvSpPr txBox="1">
            <a:spLocks noChangeArrowheads="1"/>
          </p:cNvSpPr>
          <p:nvPr/>
        </p:nvSpPr>
        <p:spPr bwMode="auto">
          <a:xfrm>
            <a:off x="3240088" y="6021388"/>
            <a:ext cx="59039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Qualquer vetor neste espaço pode ser expresso em termos de 3 vetores, </a:t>
            </a:r>
            <a:r>
              <a:rPr lang="pt-BR" altLang="pt-BR" sz="1800" b="1"/>
              <a:t>a</a:t>
            </a:r>
            <a:r>
              <a:rPr lang="pt-BR" altLang="pt-BR" sz="1800" b="1" baseline="-25000"/>
              <a:t>x</a:t>
            </a:r>
            <a:r>
              <a:rPr lang="pt-BR" altLang="pt-BR" sz="1800"/>
              <a:t>,</a:t>
            </a:r>
            <a:r>
              <a:rPr lang="pt-BR" altLang="pt-BR" sz="1800" b="1"/>
              <a:t> a</a:t>
            </a:r>
            <a:r>
              <a:rPr lang="pt-BR" altLang="pt-BR" sz="1800" b="1" baseline="-25000"/>
              <a:t>y</a:t>
            </a:r>
            <a:r>
              <a:rPr lang="pt-BR" altLang="pt-BR" sz="1800" b="1"/>
              <a:t> </a:t>
            </a:r>
            <a:r>
              <a:rPr lang="pt-BR" altLang="pt-BR" sz="1800"/>
              <a:t>e</a:t>
            </a:r>
            <a:r>
              <a:rPr lang="pt-BR" altLang="pt-BR" sz="1800" b="1"/>
              <a:t> a</a:t>
            </a:r>
            <a:r>
              <a:rPr lang="pt-BR" altLang="pt-BR" sz="1800" b="1" baseline="-2500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32481133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Vetores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827213"/>
            <a:ext cx="8137525" cy="4114800"/>
          </a:xfrm>
        </p:spPr>
        <p:txBody>
          <a:bodyPr/>
          <a:lstStyle/>
          <a:p>
            <a:pPr eaLnBrk="1" hangingPunct="1"/>
            <a:r>
              <a:rPr lang="pt-BR" altLang="pt-BR" sz="2500" smtClean="0"/>
              <a:t>Como </a:t>
            </a:r>
            <a:r>
              <a:rPr lang="pt-BR" altLang="pt-BR" sz="2500" b="1" smtClean="0"/>
              <a:t>a</a:t>
            </a:r>
            <a:r>
              <a:rPr lang="pt-BR" altLang="pt-BR" sz="2500" b="1" baseline="-25000" smtClean="0"/>
              <a:t>x</a:t>
            </a:r>
            <a:r>
              <a:rPr lang="pt-BR" altLang="pt-BR" sz="2500" smtClean="0"/>
              <a:t>,</a:t>
            </a:r>
            <a:r>
              <a:rPr lang="pt-BR" altLang="pt-BR" sz="2500" b="1" smtClean="0"/>
              <a:t> a</a:t>
            </a:r>
            <a:r>
              <a:rPr lang="pt-BR" altLang="pt-BR" sz="2500" b="1" baseline="-25000" smtClean="0"/>
              <a:t>y</a:t>
            </a:r>
            <a:r>
              <a:rPr lang="pt-BR" altLang="pt-BR" sz="2500" b="1" smtClean="0"/>
              <a:t> </a:t>
            </a:r>
            <a:r>
              <a:rPr lang="pt-BR" altLang="pt-BR" sz="2500" smtClean="0"/>
              <a:t>e</a:t>
            </a:r>
            <a:r>
              <a:rPr lang="pt-BR" altLang="pt-BR" sz="2500" b="1" smtClean="0"/>
              <a:t> a</a:t>
            </a:r>
            <a:r>
              <a:rPr lang="pt-BR" altLang="pt-BR" sz="2500" b="1" baseline="-25000" smtClean="0"/>
              <a:t>z</a:t>
            </a:r>
            <a:r>
              <a:rPr lang="pt-BR" altLang="pt-BR" sz="2500" b="1" smtClean="0"/>
              <a:t> </a:t>
            </a:r>
            <a:r>
              <a:rPr lang="pt-BR" altLang="pt-BR" sz="2500" smtClean="0"/>
              <a:t>são mutuamente perpendiculares (ortogonais):</a:t>
            </a:r>
          </a:p>
          <a:p>
            <a:pPr lvl="1" eaLnBrk="1" hangingPunct="1"/>
            <a:endParaRPr lang="pt-BR" altLang="pt-BR" sz="2100" smtClean="0"/>
          </a:p>
          <a:p>
            <a:pPr lvl="1" eaLnBrk="1" hangingPunct="1"/>
            <a:endParaRPr lang="pt-BR" altLang="pt-BR" sz="2100" smtClean="0"/>
          </a:p>
          <a:p>
            <a:pPr lvl="1" eaLnBrk="1" hangingPunct="1"/>
            <a:endParaRPr lang="pt-BR" altLang="pt-BR" sz="2100" smtClean="0"/>
          </a:p>
          <a:p>
            <a:pPr eaLnBrk="1" hangingPunct="1"/>
            <a:r>
              <a:rPr lang="pt-BR" altLang="pt-BR" sz="2500" smtClean="0"/>
              <a:t>Esta propriedade pode ser resumida por:</a:t>
            </a:r>
          </a:p>
          <a:p>
            <a:pPr lvl="1" eaLnBrk="1" hangingPunct="1"/>
            <a:endParaRPr lang="pt-BR" altLang="pt-BR" sz="2100" smtClean="0"/>
          </a:p>
          <a:p>
            <a:pPr lvl="1" eaLnBrk="1" hangingPunct="1"/>
            <a:endParaRPr lang="pt-BR" altLang="pt-BR" sz="2100" smtClean="0"/>
          </a:p>
          <a:p>
            <a:pPr lvl="1" eaLnBrk="1" hangingPunct="1"/>
            <a:endParaRPr lang="pt-BR" altLang="pt-BR" sz="2100" smtClean="0"/>
          </a:p>
          <a:p>
            <a:pPr lvl="1" eaLnBrk="1" hangingPunct="1"/>
            <a:r>
              <a:rPr lang="pt-BR" altLang="pt-BR" sz="2100" smtClean="0"/>
              <a:t>Onde </a:t>
            </a:r>
            <a:r>
              <a:rPr lang="pt-BR" altLang="pt-BR" sz="2100" i="1" smtClean="0"/>
              <a:t>m</a:t>
            </a:r>
            <a:r>
              <a:rPr lang="pt-BR" altLang="pt-BR" sz="2100" smtClean="0"/>
              <a:t> e </a:t>
            </a:r>
            <a:r>
              <a:rPr lang="pt-BR" altLang="pt-BR" sz="2100" i="1" smtClean="0"/>
              <a:t>n</a:t>
            </a:r>
            <a:r>
              <a:rPr lang="pt-BR" altLang="pt-BR" sz="2100" smtClean="0"/>
              <a:t> podem assumir qualquer valor x, y e z.</a:t>
            </a:r>
          </a:p>
          <a:p>
            <a:pPr eaLnBrk="1" hangingPunct="1"/>
            <a:endParaRPr lang="pt-BR" altLang="pt-BR" sz="2500" smtClean="0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8027988" y="2917825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(12)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8027988" y="4508500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(13)</a:t>
            </a:r>
          </a:p>
        </p:txBody>
      </p:sp>
      <p:graphicFrame>
        <p:nvGraphicFramePr>
          <p:cNvPr id="32774" name="Object 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348038" y="2668588"/>
          <a:ext cx="3581400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3" imgW="1548728" imgH="482391" progId="Equation.3">
                  <p:embed/>
                </p:oleObj>
              </mc:Choice>
              <mc:Fallback>
                <p:oleObj name="Equation" r:id="rId3" imgW="1548728" imgH="4823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2668588"/>
                        <a:ext cx="3581400" cy="111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5" name="Object 8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203575" y="4314825"/>
          <a:ext cx="3743325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5" imgW="1879600" imgH="457200" progId="Equation.3">
                  <p:embed/>
                </p:oleObj>
              </mc:Choice>
              <mc:Fallback>
                <p:oleObj name="Equation" r:id="rId5" imgW="1879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4314825"/>
                        <a:ext cx="3743325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8615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Vetores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827213"/>
            <a:ext cx="7921625" cy="4114800"/>
          </a:xfrm>
        </p:spPr>
        <p:txBody>
          <a:bodyPr/>
          <a:lstStyle/>
          <a:p>
            <a:pPr eaLnBrk="1" hangingPunct="1"/>
            <a:r>
              <a:rPr lang="pt-BR" altLang="pt-BR" smtClean="0"/>
              <a:t>Embora não exista um espaço físico n-dimensional, muitos problemas podem ser tratados como n-dimensionais</a:t>
            </a:r>
          </a:p>
          <a:p>
            <a:pPr lvl="1" eaLnBrk="1" hangingPunct="1"/>
            <a:r>
              <a:rPr lang="pt-BR" altLang="pt-BR" smtClean="0"/>
              <a:t>Uma equação linear com n-variáveis independentes pode ser vista como um vetor expresso em termos de seus componentes ao longo de n coordenadas mutuamente perpendiculares.</a:t>
            </a:r>
          </a:p>
        </p:txBody>
      </p:sp>
    </p:spTree>
    <p:extLst>
      <p:ext uri="{BB962C8B-B14F-4D97-AF65-F5344CB8AC3E}">
        <p14:creationId xmlns:p14="http://schemas.microsoft.com/office/powerpoint/2010/main" val="16812312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Vetores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Se vetores unitários ao longo destas n coordenadas são designados como </a:t>
            </a:r>
            <a:r>
              <a:rPr lang="pt-BR" altLang="pt-BR" b="1" smtClean="0"/>
              <a:t>x</a:t>
            </a:r>
            <a:r>
              <a:rPr lang="pt-BR" altLang="pt-BR" b="1" baseline="-25000" smtClean="0"/>
              <a:t>1</a:t>
            </a:r>
            <a:r>
              <a:rPr lang="pt-BR" altLang="pt-BR" smtClean="0"/>
              <a:t>, </a:t>
            </a:r>
            <a:r>
              <a:rPr lang="pt-BR" altLang="pt-BR" b="1" smtClean="0"/>
              <a:t>x</a:t>
            </a:r>
            <a:r>
              <a:rPr lang="pt-BR" altLang="pt-BR" b="1" baseline="-25000" smtClean="0"/>
              <a:t>2</a:t>
            </a:r>
            <a:r>
              <a:rPr lang="pt-BR" altLang="pt-BR" smtClean="0"/>
              <a:t>, ..., </a:t>
            </a:r>
            <a:r>
              <a:rPr lang="pt-BR" altLang="pt-BR" b="1" smtClean="0"/>
              <a:t>x</a:t>
            </a:r>
            <a:r>
              <a:rPr lang="pt-BR" altLang="pt-BR" b="1" baseline="-25000" smtClean="0"/>
              <a:t>n</a:t>
            </a:r>
            <a:r>
              <a:rPr lang="pt-BR" altLang="pt-BR" smtClean="0"/>
              <a:t> e um vetor genérico </a:t>
            </a:r>
            <a:r>
              <a:rPr lang="pt-BR" altLang="pt-BR" b="1" smtClean="0"/>
              <a:t>A</a:t>
            </a:r>
            <a:r>
              <a:rPr lang="pt-BR" altLang="pt-BR" smtClean="0"/>
              <a:t> neste espaço n-dimensional tem componentes C</a:t>
            </a:r>
            <a:r>
              <a:rPr lang="pt-BR" altLang="pt-BR" baseline="-25000" smtClean="0"/>
              <a:t>1</a:t>
            </a:r>
            <a:r>
              <a:rPr lang="pt-BR" altLang="pt-BR" smtClean="0"/>
              <a:t>, C</a:t>
            </a:r>
            <a:r>
              <a:rPr lang="pt-BR" altLang="pt-BR" baseline="-25000" smtClean="0"/>
              <a:t>2</a:t>
            </a:r>
            <a:r>
              <a:rPr lang="pt-BR" altLang="pt-BR" smtClean="0"/>
              <a:t>, ..., C</a:t>
            </a:r>
            <a:r>
              <a:rPr lang="pt-BR" altLang="pt-BR" baseline="-25000" smtClean="0"/>
              <a:t>n</a:t>
            </a:r>
            <a:r>
              <a:rPr lang="pt-BR" altLang="pt-BR" smtClean="0"/>
              <a:t>, ao longo destes eixos, então</a:t>
            </a:r>
          </a:p>
        </p:txBody>
      </p:sp>
      <p:graphicFrame>
        <p:nvGraphicFramePr>
          <p:cNvPr id="34820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195513" y="5373688"/>
          <a:ext cx="5329237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3" imgW="2247900" imgH="241300" progId="Equation.3">
                  <p:embed/>
                </p:oleObj>
              </mc:Choice>
              <mc:Fallback>
                <p:oleObj name="Equation" r:id="rId3" imgW="22479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5373688"/>
                        <a:ext cx="5329237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1" name="Text Box 6"/>
          <p:cNvSpPr txBox="1">
            <a:spLocks noChangeArrowheads="1"/>
          </p:cNvSpPr>
          <p:nvPr/>
        </p:nvSpPr>
        <p:spPr bwMode="auto">
          <a:xfrm>
            <a:off x="8101013" y="5445125"/>
            <a:ext cx="684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(14)</a:t>
            </a:r>
          </a:p>
        </p:txBody>
      </p:sp>
    </p:spTree>
    <p:extLst>
      <p:ext uri="{BB962C8B-B14F-4D97-AF65-F5344CB8AC3E}">
        <p14:creationId xmlns:p14="http://schemas.microsoft.com/office/powerpoint/2010/main" val="32324943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Vetores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 condição de ortogonalidade implica que o produto escalar de quaisquer vetores </a:t>
            </a:r>
            <a:r>
              <a:rPr lang="pt-BR" altLang="pt-BR" b="1" smtClean="0"/>
              <a:t>x</a:t>
            </a:r>
            <a:r>
              <a:rPr lang="pt-BR" altLang="pt-BR" baseline="-25000" smtClean="0"/>
              <a:t>n</a:t>
            </a:r>
            <a:r>
              <a:rPr lang="pt-BR" altLang="pt-BR" smtClean="0"/>
              <a:t> e </a:t>
            </a:r>
            <a:r>
              <a:rPr lang="pt-BR" altLang="pt-BR" b="1" smtClean="0"/>
              <a:t>x</a:t>
            </a:r>
            <a:r>
              <a:rPr lang="pt-BR" altLang="pt-BR" baseline="-25000" smtClean="0"/>
              <a:t>m</a:t>
            </a:r>
            <a:r>
              <a:rPr lang="pt-BR" altLang="pt-BR" smtClean="0"/>
              <a:t> será zero, e o produto escalar de qualquer vetor com ele mesmo será unitário.</a:t>
            </a:r>
          </a:p>
        </p:txBody>
      </p:sp>
      <p:graphicFrame>
        <p:nvGraphicFramePr>
          <p:cNvPr id="35844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339975" y="4368800"/>
          <a:ext cx="4319588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3" imgW="1879600" imgH="457200" progId="Equation.3">
                  <p:embed/>
                </p:oleObj>
              </mc:Choice>
              <mc:Fallback>
                <p:oleObj name="Equation" r:id="rId3" imgW="1879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4368800"/>
                        <a:ext cx="4319588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5" name="Text Box 6"/>
          <p:cNvSpPr txBox="1">
            <a:spLocks noChangeArrowheads="1"/>
          </p:cNvSpPr>
          <p:nvPr/>
        </p:nvSpPr>
        <p:spPr bwMode="auto">
          <a:xfrm>
            <a:off x="8101013" y="4652963"/>
            <a:ext cx="684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(15)</a:t>
            </a:r>
          </a:p>
        </p:txBody>
      </p:sp>
    </p:spTree>
    <p:extLst>
      <p:ext uri="{BB962C8B-B14F-4D97-AF65-F5344CB8AC3E}">
        <p14:creationId xmlns:p14="http://schemas.microsoft.com/office/powerpoint/2010/main" val="12350679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Vetores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As constantes C</a:t>
            </a:r>
            <a:r>
              <a:rPr lang="pt-BR" altLang="pt-BR" baseline="-25000" smtClean="0"/>
              <a:t>1</a:t>
            </a:r>
            <a:r>
              <a:rPr lang="pt-BR" altLang="pt-BR" smtClean="0"/>
              <a:t>, C</a:t>
            </a:r>
            <a:r>
              <a:rPr lang="pt-BR" altLang="pt-BR" baseline="-25000" smtClean="0"/>
              <a:t>2</a:t>
            </a:r>
            <a:r>
              <a:rPr lang="pt-BR" altLang="pt-BR" smtClean="0"/>
              <a:t>, C</a:t>
            </a:r>
            <a:r>
              <a:rPr lang="pt-BR" altLang="pt-BR" baseline="-25000" smtClean="0"/>
              <a:t>3</a:t>
            </a:r>
            <a:r>
              <a:rPr lang="pt-BR" altLang="pt-BR" smtClean="0"/>
              <a:t>, ..., C</a:t>
            </a:r>
            <a:r>
              <a:rPr lang="pt-BR" altLang="pt-BR" baseline="-25000" smtClean="0"/>
              <a:t>n</a:t>
            </a:r>
            <a:r>
              <a:rPr lang="pt-BR" altLang="pt-BR" smtClean="0"/>
              <a:t> representam as amplitudes de </a:t>
            </a:r>
            <a:r>
              <a:rPr lang="pt-BR" altLang="pt-BR" b="1" smtClean="0"/>
              <a:t>A</a:t>
            </a:r>
            <a:r>
              <a:rPr lang="pt-BR" altLang="pt-BR" smtClean="0"/>
              <a:t>. Portanto:</a:t>
            </a:r>
          </a:p>
        </p:txBody>
      </p:sp>
      <p:graphicFrame>
        <p:nvGraphicFramePr>
          <p:cNvPr id="36868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779838" y="3500438"/>
          <a:ext cx="1800225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7" name="Equation" r:id="rId3" imgW="660113" imgH="215806" progId="Equation.3">
                  <p:embed/>
                </p:oleObj>
              </mc:Choice>
              <mc:Fallback>
                <p:oleObj name="Equation" r:id="rId3" imgW="660113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3500438"/>
                        <a:ext cx="1800225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8101013" y="3573463"/>
            <a:ext cx="684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(16)</a:t>
            </a:r>
          </a:p>
        </p:txBody>
      </p:sp>
      <p:graphicFrame>
        <p:nvGraphicFramePr>
          <p:cNvPr id="36870" name="Object 7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23850" y="4508500"/>
          <a:ext cx="75612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Equation" r:id="rId5" imgW="3378200" imgH="241300" progId="Equation.3">
                  <p:embed/>
                </p:oleObj>
              </mc:Choice>
              <mc:Fallback>
                <p:oleObj name="Equation" r:id="rId5" imgW="33782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4508500"/>
                        <a:ext cx="7561263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1" name="Text Box 9"/>
          <p:cNvSpPr txBox="1">
            <a:spLocks noChangeArrowheads="1"/>
          </p:cNvSpPr>
          <p:nvPr/>
        </p:nvSpPr>
        <p:spPr bwMode="auto">
          <a:xfrm>
            <a:off x="8101013" y="4508500"/>
            <a:ext cx="684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(17)</a:t>
            </a:r>
          </a:p>
        </p:txBody>
      </p:sp>
      <p:graphicFrame>
        <p:nvGraphicFramePr>
          <p:cNvPr id="36872" name="Object 10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987675" y="5300663"/>
          <a:ext cx="3656013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Equation" r:id="rId7" imgW="1473200" imgH="241300" progId="Equation.3">
                  <p:embed/>
                </p:oleObj>
              </mc:Choice>
              <mc:Fallback>
                <p:oleObj name="Equation" r:id="rId7" imgW="14732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5300663"/>
                        <a:ext cx="3656013" cy="598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3" name="Text Box 12"/>
          <p:cNvSpPr txBox="1">
            <a:spLocks noChangeArrowheads="1"/>
          </p:cNvSpPr>
          <p:nvPr/>
        </p:nvSpPr>
        <p:spPr bwMode="auto">
          <a:xfrm>
            <a:off x="8172450" y="5445125"/>
            <a:ext cx="6842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(18)</a:t>
            </a:r>
          </a:p>
        </p:txBody>
      </p:sp>
    </p:spTree>
    <p:extLst>
      <p:ext uri="{BB962C8B-B14F-4D97-AF65-F5344CB8AC3E}">
        <p14:creationId xmlns:p14="http://schemas.microsoft.com/office/powerpoint/2010/main" val="1897252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dirty="0" smtClean="0"/>
              <a:t>Conceitos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Bef>
                <a:spcPct val="10000"/>
              </a:spcBef>
            </a:pPr>
            <a:r>
              <a:rPr lang="pt-BR" altLang="pt-BR" sz="2400" dirty="0" smtClean="0"/>
              <a:t>Sinal: Quantidade física que transporta informação 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pt-BR" altLang="pt-BR" sz="2400" dirty="0" smtClean="0"/>
              <a:t>A variável independente é o tempo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</a:pPr>
            <a:r>
              <a:rPr lang="pt-BR" altLang="pt-BR" sz="2400" dirty="0" smtClean="0"/>
              <a:t>Sinais fisicamente realizáveis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pt-BR" altLang="pt-BR" sz="2400" dirty="0" smtClean="0"/>
              <a:t>Duração finita; ocupam um espectro de frequência finito; valor de pico finito; reais e contínuos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pt-BR" altLang="pt-BR" sz="2400" dirty="0" smtClean="0"/>
              <a:t>No processo da transmissão da informação, os sinais que a transportam são contaminados por ruídos, gerados por eventos naturais e/ou causados pelo homem</a:t>
            </a:r>
          </a:p>
          <a:p>
            <a:pPr lvl="2" eaLnBrk="1" hangingPunct="1">
              <a:lnSpc>
                <a:spcPct val="90000"/>
              </a:lnSpc>
              <a:spcBef>
                <a:spcPct val="10000"/>
              </a:spcBef>
            </a:pPr>
            <a:r>
              <a:rPr lang="pt-BR" altLang="pt-BR" dirty="0" smtClean="0"/>
              <a:t>Descarga elétrica (raios), radiação solar, radiação cósmica (intergaláctica)</a:t>
            </a:r>
          </a:p>
          <a:p>
            <a:pPr lvl="2" eaLnBrk="1" hangingPunct="1">
              <a:lnSpc>
                <a:spcPct val="90000"/>
              </a:lnSpc>
              <a:spcBef>
                <a:spcPct val="10000"/>
              </a:spcBef>
            </a:pPr>
            <a:r>
              <a:rPr lang="pt-BR" altLang="pt-BR" dirty="0" smtClean="0"/>
              <a:t>Ruído de contato elétrico, transientes no “liga-desliga” de equipamentos, ignição de motores, radiação de fluorescência, ruído térmico, ruído </a:t>
            </a:r>
            <a:r>
              <a:rPr lang="pt-BR" altLang="pt-BR" i="1" dirty="0" err="1" smtClean="0"/>
              <a:t>shot</a:t>
            </a:r>
            <a:r>
              <a:rPr lang="pt-BR" altLang="pt-BR" i="1" dirty="0" smtClean="0"/>
              <a:t>...</a:t>
            </a:r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16931201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Vetores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827213"/>
            <a:ext cx="8353053" cy="4114800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Chamamos o conjunto de vetores (</a:t>
            </a:r>
            <a:r>
              <a:rPr lang="pt-BR" altLang="pt-BR" b="1" dirty="0" smtClean="0"/>
              <a:t>x</a:t>
            </a:r>
            <a:r>
              <a:rPr lang="pt-BR" altLang="pt-BR" baseline="-25000" dirty="0" smtClean="0"/>
              <a:t>1</a:t>
            </a:r>
            <a:r>
              <a:rPr lang="pt-BR" altLang="pt-BR" dirty="0" smtClean="0"/>
              <a:t>, </a:t>
            </a:r>
            <a:r>
              <a:rPr lang="pt-BR" altLang="pt-BR" b="1" dirty="0" smtClean="0"/>
              <a:t>x</a:t>
            </a:r>
            <a:r>
              <a:rPr lang="pt-BR" altLang="pt-BR" baseline="-25000" dirty="0" smtClean="0"/>
              <a:t>2</a:t>
            </a:r>
            <a:r>
              <a:rPr lang="pt-BR" altLang="pt-BR" dirty="0" smtClean="0"/>
              <a:t>, </a:t>
            </a:r>
            <a:r>
              <a:rPr lang="pt-BR" altLang="pt-BR" b="1" dirty="0" smtClean="0"/>
              <a:t>x</a:t>
            </a:r>
            <a:r>
              <a:rPr lang="pt-BR" altLang="pt-BR" baseline="-25000" dirty="0" smtClean="0"/>
              <a:t>3</a:t>
            </a:r>
            <a:r>
              <a:rPr lang="pt-BR" altLang="pt-BR" dirty="0" smtClean="0"/>
              <a:t>, ..., </a:t>
            </a:r>
            <a:r>
              <a:rPr lang="pt-BR" altLang="pt-BR" b="1" dirty="0" err="1" smtClean="0"/>
              <a:t>x</a:t>
            </a:r>
            <a:r>
              <a:rPr lang="pt-BR" altLang="pt-BR" baseline="-25000" dirty="0" err="1" smtClean="0"/>
              <a:t>n</a:t>
            </a:r>
            <a:r>
              <a:rPr lang="pt-BR" altLang="pt-BR" dirty="0" smtClean="0"/>
              <a:t>) de </a:t>
            </a:r>
            <a:r>
              <a:rPr lang="pt-BR" altLang="pt-BR" dirty="0" smtClean="0">
                <a:solidFill>
                  <a:schemeClr val="tx2"/>
                </a:solidFill>
              </a:rPr>
              <a:t>espaço vetorial ortogonal</a:t>
            </a:r>
            <a:r>
              <a:rPr lang="pt-BR" altLang="pt-BR" dirty="0" smtClean="0"/>
              <a:t>.</a:t>
            </a:r>
          </a:p>
          <a:p>
            <a:pPr eaLnBrk="1" hangingPunct="1"/>
            <a:r>
              <a:rPr lang="pt-BR" altLang="pt-BR" dirty="0" smtClean="0"/>
              <a:t>Em geral, o produto </a:t>
            </a:r>
            <a:r>
              <a:rPr lang="pt-BR" altLang="pt-BR" b="1" dirty="0" err="1" smtClean="0"/>
              <a:t>x</a:t>
            </a:r>
            <a:r>
              <a:rPr lang="pt-BR" altLang="pt-BR" baseline="-25000" dirty="0" err="1" smtClean="0"/>
              <a:t>m</a:t>
            </a:r>
            <a:r>
              <a:rPr lang="pt-BR" altLang="pt-BR" dirty="0" err="1" smtClean="0"/>
              <a:t>.</a:t>
            </a:r>
            <a:r>
              <a:rPr lang="pt-BR" altLang="pt-BR" b="1" dirty="0" err="1" smtClean="0"/>
              <a:t>x</a:t>
            </a:r>
            <a:r>
              <a:rPr lang="pt-BR" altLang="pt-BR" baseline="-25000" dirty="0" err="1" smtClean="0"/>
              <a:t>n</a:t>
            </a:r>
            <a:r>
              <a:rPr lang="pt-BR" altLang="pt-BR" dirty="0" smtClean="0"/>
              <a:t> pode ser uma constante k</a:t>
            </a:r>
            <a:r>
              <a:rPr lang="pt-BR" altLang="pt-BR" baseline="-25000" dirty="0" smtClean="0"/>
              <a:t>m</a:t>
            </a:r>
            <a:r>
              <a:rPr lang="pt-BR" altLang="pt-BR" dirty="0" smtClean="0"/>
              <a:t>, ao invés de 1.</a:t>
            </a:r>
          </a:p>
          <a:p>
            <a:pPr lvl="1" eaLnBrk="1" hangingPunct="1"/>
            <a:r>
              <a:rPr lang="pt-BR" altLang="pt-BR" dirty="0" smtClean="0"/>
              <a:t>Se k</a:t>
            </a:r>
            <a:r>
              <a:rPr lang="pt-BR" altLang="pt-BR" baseline="-25000" dirty="0" smtClean="0"/>
              <a:t>m</a:t>
            </a:r>
            <a:r>
              <a:rPr lang="pt-BR" altLang="pt-BR" dirty="0" smtClean="0"/>
              <a:t>=1, o conjunto é dito normalizado, ou </a:t>
            </a:r>
            <a:r>
              <a:rPr lang="pt-BR" altLang="pt-BR" dirty="0" smtClean="0">
                <a:solidFill>
                  <a:schemeClr val="tx2"/>
                </a:solidFill>
              </a:rPr>
              <a:t>espaço vetorial </a:t>
            </a:r>
            <a:r>
              <a:rPr lang="pt-BR" altLang="pt-BR" dirty="0" err="1" smtClean="0">
                <a:solidFill>
                  <a:schemeClr val="tx2"/>
                </a:solidFill>
              </a:rPr>
              <a:t>ortonormal</a:t>
            </a:r>
            <a:r>
              <a:rPr lang="pt-BR" alt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92333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Vetores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Espaço Vetorial Ortogonal</a:t>
            </a:r>
          </a:p>
        </p:txBody>
      </p:sp>
      <p:graphicFrame>
        <p:nvGraphicFramePr>
          <p:cNvPr id="38916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835150" y="2424113"/>
          <a:ext cx="5184775" cy="1331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Equation" r:id="rId3" imgW="1879600" imgH="482600" progId="Equation.3">
                  <p:embed/>
                </p:oleObj>
              </mc:Choice>
              <mc:Fallback>
                <p:oleObj name="Equation" r:id="rId3" imgW="18796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424113"/>
                        <a:ext cx="5184775" cy="1331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7" name="Object 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771775" y="4005263"/>
          <a:ext cx="4321175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Equation" r:id="rId5" imgW="1587500" imgH="241300" progId="Equation.3">
                  <p:embed/>
                </p:oleObj>
              </mc:Choice>
              <mc:Fallback>
                <p:oleObj name="Equation" r:id="rId5" imgW="15875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4005263"/>
                        <a:ext cx="4321175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8" name="Object 8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779838" y="4957763"/>
          <a:ext cx="1800225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Equation" r:id="rId7" imgW="710891" imgH="431613" progId="Equation.3">
                  <p:embed/>
                </p:oleObj>
              </mc:Choice>
              <mc:Fallback>
                <p:oleObj name="Equation" r:id="rId7" imgW="710891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957763"/>
                        <a:ext cx="1800225" cy="109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9" name="Text Box 10"/>
          <p:cNvSpPr txBox="1">
            <a:spLocks noChangeArrowheads="1"/>
          </p:cNvSpPr>
          <p:nvPr/>
        </p:nvSpPr>
        <p:spPr bwMode="auto">
          <a:xfrm>
            <a:off x="8027988" y="2852738"/>
            <a:ext cx="684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(19)</a:t>
            </a:r>
          </a:p>
        </p:txBody>
      </p:sp>
      <p:sp>
        <p:nvSpPr>
          <p:cNvPr id="38920" name="Text Box 13"/>
          <p:cNvSpPr txBox="1">
            <a:spLocks noChangeArrowheads="1"/>
          </p:cNvSpPr>
          <p:nvPr/>
        </p:nvSpPr>
        <p:spPr bwMode="auto">
          <a:xfrm>
            <a:off x="8027988" y="4652963"/>
            <a:ext cx="684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(20)</a:t>
            </a:r>
          </a:p>
        </p:txBody>
      </p:sp>
      <p:sp>
        <p:nvSpPr>
          <p:cNvPr id="38921" name="Rectangle 14"/>
          <p:cNvSpPr>
            <a:spLocks noChangeArrowheads="1"/>
          </p:cNvSpPr>
          <p:nvPr/>
        </p:nvSpPr>
        <p:spPr bwMode="auto">
          <a:xfrm>
            <a:off x="1835150" y="2420938"/>
            <a:ext cx="5329238" cy="3744912"/>
          </a:xfrm>
          <a:prstGeom prst="rect">
            <a:avLst/>
          </a:prstGeom>
          <a:noFill/>
          <a:ln w="9525">
            <a:solidFill>
              <a:srgbClr val="FF66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</p:spTree>
    <p:extLst>
      <p:ext uri="{BB962C8B-B14F-4D97-AF65-F5344CB8AC3E}">
        <p14:creationId xmlns:p14="http://schemas.microsoft.com/office/powerpoint/2010/main" val="41813615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Vetores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Se o espaço vetorial ortogonal é completo, qualquer vetor </a:t>
            </a:r>
            <a:r>
              <a:rPr lang="pt-BR" altLang="pt-BR" b="1" smtClean="0"/>
              <a:t>F</a:t>
            </a:r>
            <a:r>
              <a:rPr lang="pt-BR" altLang="pt-BR" smtClean="0"/>
              <a:t> pode ser expresso como</a:t>
            </a:r>
          </a:p>
        </p:txBody>
      </p:sp>
      <p:graphicFrame>
        <p:nvGraphicFramePr>
          <p:cNvPr id="39940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908175" y="3789363"/>
          <a:ext cx="5619750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Equation" r:id="rId3" imgW="2032000" imgH="241300" progId="Equation.3">
                  <p:embed/>
                </p:oleObj>
              </mc:Choice>
              <mc:Fallback>
                <p:oleObj name="Equation" r:id="rId3" imgW="20320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3789363"/>
                        <a:ext cx="5619750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1" name="Object 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059113" y="4537075"/>
          <a:ext cx="3168650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Equation" r:id="rId5" imgW="1180588" imgH="431613" progId="Equation.3">
                  <p:embed/>
                </p:oleObj>
              </mc:Choice>
              <mc:Fallback>
                <p:oleObj name="Equation" r:id="rId5" imgW="1180588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4537075"/>
                        <a:ext cx="3168650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2" name="Text Box 8"/>
          <p:cNvSpPr txBox="1">
            <a:spLocks noChangeArrowheads="1"/>
          </p:cNvSpPr>
          <p:nvPr/>
        </p:nvSpPr>
        <p:spPr bwMode="auto">
          <a:xfrm>
            <a:off x="8027988" y="3860800"/>
            <a:ext cx="684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(21)</a:t>
            </a:r>
          </a:p>
        </p:txBody>
      </p:sp>
      <p:sp>
        <p:nvSpPr>
          <p:cNvPr id="39943" name="Text Box 9"/>
          <p:cNvSpPr txBox="1">
            <a:spLocks noChangeArrowheads="1"/>
          </p:cNvSpPr>
          <p:nvPr/>
        </p:nvSpPr>
        <p:spPr bwMode="auto">
          <a:xfrm>
            <a:off x="8027988" y="5084763"/>
            <a:ext cx="684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(22)</a:t>
            </a:r>
          </a:p>
        </p:txBody>
      </p:sp>
      <p:sp>
        <p:nvSpPr>
          <p:cNvPr id="39944" name="Rectangle 10"/>
          <p:cNvSpPr>
            <a:spLocks noChangeArrowheads="1"/>
          </p:cNvSpPr>
          <p:nvPr/>
        </p:nvSpPr>
        <p:spPr bwMode="auto">
          <a:xfrm>
            <a:off x="1763713" y="3429000"/>
            <a:ext cx="5976937" cy="2447925"/>
          </a:xfrm>
          <a:prstGeom prst="rect">
            <a:avLst/>
          </a:prstGeom>
          <a:noFill/>
          <a:ln w="9525">
            <a:solidFill>
              <a:srgbClr val="FF66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</p:spTree>
    <p:extLst>
      <p:ext uri="{BB962C8B-B14F-4D97-AF65-F5344CB8AC3E}">
        <p14:creationId xmlns:p14="http://schemas.microsoft.com/office/powerpoint/2010/main" val="37219392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Sinais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pt-BR" altLang="pt-BR" sz="2400" dirty="0" smtClean="0"/>
              <a:t>Espaço Ortogonal de Sinais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dirty="0" smtClean="0"/>
              <a:t>Aplicamos alguns conceitos de espaço vetorial ortogonal para ganharmos algumas intuições de análise de sinais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dirty="0" smtClean="0"/>
              <a:t>Qualquer vetor pode ser expresso como a soma de seus componentes ao longo de n vetores mutuamente ortogonais, desde que estes vetores formem o conjunto completo de um sistema de coordenadas.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dirty="0" smtClean="0"/>
              <a:t>Deve ser possível expressar qualquer função f(t) como a soma de seus componentes ao longo de funções mutuamente ortogonais, se estas funções formam uma série completa.</a:t>
            </a:r>
          </a:p>
        </p:txBody>
      </p:sp>
    </p:spTree>
    <p:extLst>
      <p:ext uri="{BB962C8B-B14F-4D97-AF65-F5344CB8AC3E}">
        <p14:creationId xmlns:p14="http://schemas.microsoft.com/office/powerpoint/2010/main" val="33863203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Aproximação de uma função por uma série de funções mutuamente ortogonais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Seja uma série de funções g</a:t>
            </a:r>
            <a:r>
              <a:rPr lang="pt-BR" altLang="pt-BR" baseline="-25000" smtClean="0"/>
              <a:t>1</a:t>
            </a:r>
            <a:r>
              <a:rPr lang="pt-BR" altLang="pt-BR" smtClean="0"/>
              <a:t>(t), g</a:t>
            </a:r>
            <a:r>
              <a:rPr lang="pt-BR" altLang="pt-BR" baseline="-25000" smtClean="0"/>
              <a:t>2</a:t>
            </a:r>
            <a:r>
              <a:rPr lang="pt-BR" altLang="pt-BR" smtClean="0"/>
              <a:t>(t),...,g</a:t>
            </a:r>
            <a:r>
              <a:rPr lang="pt-BR" altLang="pt-BR" baseline="-25000" smtClean="0"/>
              <a:t>n</a:t>
            </a:r>
            <a:r>
              <a:rPr lang="pt-BR" altLang="pt-BR" smtClean="0"/>
              <a:t>(t) mutuamente ortogonais no intervalo t</a:t>
            </a:r>
            <a:r>
              <a:rPr lang="pt-BR" altLang="pt-BR" baseline="-25000" smtClean="0"/>
              <a:t>1</a:t>
            </a:r>
            <a:r>
              <a:rPr lang="pt-BR" altLang="pt-BR" smtClean="0"/>
              <a:t> a t</a:t>
            </a:r>
            <a:r>
              <a:rPr lang="pt-BR" altLang="pt-BR" baseline="-25000" smtClean="0"/>
              <a:t>2</a:t>
            </a:r>
          </a:p>
        </p:txBody>
      </p:sp>
      <p:graphicFrame>
        <p:nvGraphicFramePr>
          <p:cNvPr id="41988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700338" y="3500438"/>
          <a:ext cx="4608512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Equation" r:id="rId3" imgW="2184400" imgH="495300" progId="Equation.3">
                  <p:embed/>
                </p:oleObj>
              </mc:Choice>
              <mc:Fallback>
                <p:oleObj name="Equation" r:id="rId3" imgW="21844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3500438"/>
                        <a:ext cx="4608512" cy="1046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9" name="Object 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771775" y="4941888"/>
          <a:ext cx="2087563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Equation" r:id="rId5" imgW="901309" imgH="495085" progId="Equation.3">
                  <p:embed/>
                </p:oleObj>
              </mc:Choice>
              <mc:Fallback>
                <p:oleObj name="Equation" r:id="rId5" imgW="901309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4941888"/>
                        <a:ext cx="2087563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0" name="Text Box 8"/>
          <p:cNvSpPr txBox="1">
            <a:spLocks noChangeArrowheads="1"/>
          </p:cNvSpPr>
          <p:nvPr/>
        </p:nvSpPr>
        <p:spPr bwMode="auto">
          <a:xfrm>
            <a:off x="7812088" y="3787775"/>
            <a:ext cx="8651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(23a)</a:t>
            </a:r>
          </a:p>
        </p:txBody>
      </p:sp>
      <p:sp>
        <p:nvSpPr>
          <p:cNvPr id="41991" name="Text Box 9"/>
          <p:cNvSpPr txBox="1">
            <a:spLocks noChangeArrowheads="1"/>
          </p:cNvSpPr>
          <p:nvPr/>
        </p:nvSpPr>
        <p:spPr bwMode="auto">
          <a:xfrm>
            <a:off x="7812088" y="5229225"/>
            <a:ext cx="8651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(23b)</a:t>
            </a:r>
          </a:p>
        </p:txBody>
      </p:sp>
    </p:spTree>
    <p:extLst>
      <p:ext uri="{BB962C8B-B14F-4D97-AF65-F5344CB8AC3E}">
        <p14:creationId xmlns:p14="http://schemas.microsoft.com/office/powerpoint/2010/main" val="8427834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Aproximação de uma função por uma série de funções mutuamente ortogonais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773987" cy="48418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pt-BR" altLang="pt-BR" smtClean="0"/>
              <a:t>Seja uma função arbitrária f(t) aproximada num intervalo (t</a:t>
            </a:r>
            <a:r>
              <a:rPr lang="pt-BR" altLang="pt-BR" baseline="-25000" smtClean="0"/>
              <a:t>1</a:t>
            </a:r>
            <a:r>
              <a:rPr lang="pt-BR" altLang="pt-BR" smtClean="0"/>
              <a:t>,t</a:t>
            </a:r>
            <a:r>
              <a:rPr lang="pt-BR" altLang="pt-BR" baseline="-25000" smtClean="0"/>
              <a:t>2</a:t>
            </a:r>
            <a:r>
              <a:rPr lang="pt-BR" altLang="pt-BR" smtClean="0"/>
              <a:t>) por uma combinação linear destas funções mutuamente ortogonais.</a:t>
            </a:r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  <a:p>
            <a:pPr eaLnBrk="1" hangingPunct="1"/>
            <a:r>
              <a:rPr lang="pt-BR" altLang="pt-BR" smtClean="0"/>
              <a:t>Para melhor aproximação, devemos otimizar as constantes C</a:t>
            </a:r>
            <a:r>
              <a:rPr lang="pt-BR" altLang="pt-BR" baseline="-25000" smtClean="0"/>
              <a:t>1</a:t>
            </a:r>
            <a:r>
              <a:rPr lang="pt-BR" altLang="pt-BR" smtClean="0"/>
              <a:t>, C</a:t>
            </a:r>
            <a:r>
              <a:rPr lang="pt-BR" altLang="pt-BR" baseline="-25000" smtClean="0"/>
              <a:t>2</a:t>
            </a:r>
            <a:r>
              <a:rPr lang="pt-BR" altLang="pt-BR" smtClean="0"/>
              <a:t>, ..., C</a:t>
            </a:r>
            <a:r>
              <a:rPr lang="pt-BR" altLang="pt-BR" baseline="-25000" smtClean="0"/>
              <a:t>n</a:t>
            </a:r>
            <a:r>
              <a:rPr lang="pt-BR" altLang="pt-BR" smtClean="0"/>
              <a:t>, tal que </a:t>
            </a:r>
            <a:r>
              <a:rPr lang="pt-BR" altLang="pt-BR" smtClean="0">
                <a:latin typeface="Symbol" pitchFamily="18" charset="2"/>
              </a:rPr>
              <a:t>e</a:t>
            </a:r>
            <a:r>
              <a:rPr lang="pt-BR" altLang="pt-BR" smtClean="0"/>
              <a:t>, o erro quadrático de f</a:t>
            </a:r>
            <a:r>
              <a:rPr lang="pt-BR" altLang="pt-BR" baseline="-25000" smtClean="0"/>
              <a:t>e</a:t>
            </a:r>
            <a:r>
              <a:rPr lang="pt-BR" altLang="pt-BR" smtClean="0"/>
              <a:t>(t) seja minimizado.</a:t>
            </a:r>
          </a:p>
        </p:txBody>
      </p:sp>
      <p:graphicFrame>
        <p:nvGraphicFramePr>
          <p:cNvPr id="43012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827088" y="3860800"/>
          <a:ext cx="7777162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Equation" r:id="rId3" imgW="3987800" imgH="431800" progId="Equation.3">
                  <p:embed/>
                </p:oleObj>
              </mc:Choice>
              <mc:Fallback>
                <p:oleObj name="Equation" r:id="rId3" imgW="3987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3860800"/>
                        <a:ext cx="7777162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86177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Aproximação de uma função por uma série de funções mutuamente ortogonais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Por definição</a:t>
            </a:r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</p:txBody>
      </p:sp>
      <p:graphicFrame>
        <p:nvGraphicFramePr>
          <p:cNvPr id="44036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268538" y="2359025"/>
          <a:ext cx="5040312" cy="230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3" imgW="2108200" imgH="965200" progId="Equation.3">
                  <p:embed/>
                </p:oleObj>
              </mc:Choice>
              <mc:Fallback>
                <p:oleObj name="Equation" r:id="rId3" imgW="2108200" imgH="96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2359025"/>
                        <a:ext cx="5040312" cy="230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7" name="Text Box 6"/>
          <p:cNvSpPr txBox="1">
            <a:spLocks noChangeArrowheads="1"/>
          </p:cNvSpPr>
          <p:nvPr/>
        </p:nvSpPr>
        <p:spPr bwMode="auto">
          <a:xfrm>
            <a:off x="7956550" y="3429000"/>
            <a:ext cx="865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(24)</a:t>
            </a:r>
          </a:p>
        </p:txBody>
      </p:sp>
    </p:spTree>
    <p:extLst>
      <p:ext uri="{BB962C8B-B14F-4D97-AF65-F5344CB8AC3E}">
        <p14:creationId xmlns:p14="http://schemas.microsoft.com/office/powerpoint/2010/main" val="28118521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Aproximação de uma função por uma série de funções mutuamente ortogonais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Para minimizar </a:t>
            </a:r>
            <a:r>
              <a:rPr lang="pt-BR" altLang="pt-BR" smtClean="0">
                <a:latin typeface="Symbol" pitchFamily="18" charset="2"/>
              </a:rPr>
              <a:t>e</a:t>
            </a:r>
            <a:r>
              <a:rPr lang="pt-BR" altLang="pt-BR" smtClean="0"/>
              <a:t>, devemos ter</a:t>
            </a:r>
          </a:p>
          <a:p>
            <a:pPr lvl="1" eaLnBrk="1" hangingPunct="1">
              <a:lnSpc>
                <a:spcPct val="90000"/>
              </a:lnSpc>
            </a:pPr>
            <a:endParaRPr lang="pt-BR" altLang="pt-BR" smtClean="0"/>
          </a:p>
          <a:p>
            <a:pPr lvl="1" eaLnBrk="1" hangingPunct="1">
              <a:lnSpc>
                <a:spcPct val="90000"/>
              </a:lnSpc>
            </a:pPr>
            <a:endParaRPr lang="pt-BR" altLang="pt-BR" smtClean="0"/>
          </a:p>
          <a:p>
            <a:pPr lvl="1" eaLnBrk="1" hangingPunct="1">
              <a:lnSpc>
                <a:spcPct val="90000"/>
              </a:lnSpc>
            </a:pPr>
            <a:endParaRPr lang="pt-BR" altLang="pt-BR" smtClean="0"/>
          </a:p>
          <a:p>
            <a:pPr lvl="1" eaLnBrk="1" hangingPunct="1">
              <a:lnSpc>
                <a:spcPct val="90000"/>
              </a:lnSpc>
            </a:pPr>
            <a:endParaRPr lang="pt-BR" altLang="pt-BR" smtClean="0"/>
          </a:p>
          <a:p>
            <a:pPr lvl="1" eaLnBrk="1" hangingPunct="1">
              <a:lnSpc>
                <a:spcPct val="90000"/>
              </a:lnSpc>
            </a:pPr>
            <a:endParaRPr lang="pt-BR" altLang="pt-BR" smtClean="0"/>
          </a:p>
          <a:p>
            <a:pPr lvl="1" eaLnBrk="1" hangingPunct="1">
              <a:lnSpc>
                <a:spcPct val="90000"/>
              </a:lnSpc>
            </a:pPr>
            <a:endParaRPr lang="pt-BR" altLang="pt-BR" smtClean="0"/>
          </a:p>
          <a:p>
            <a:pPr lvl="1" eaLnBrk="1" hangingPunct="1">
              <a:lnSpc>
                <a:spcPct val="90000"/>
              </a:lnSpc>
            </a:pPr>
            <a:endParaRPr lang="pt-BR" altLang="pt-BR" smtClean="0"/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Resolvendo (26)...</a:t>
            </a:r>
          </a:p>
        </p:txBody>
      </p:sp>
      <p:graphicFrame>
        <p:nvGraphicFramePr>
          <p:cNvPr id="45060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268538" y="2636838"/>
          <a:ext cx="5108575" cy="252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3" imgW="2057400" imgH="1016000" progId="Equation.3">
                  <p:embed/>
                </p:oleObj>
              </mc:Choice>
              <mc:Fallback>
                <p:oleObj name="Equation" r:id="rId3" imgW="2057400" imgH="1016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2636838"/>
                        <a:ext cx="5108575" cy="2522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1" name="Text Box 6"/>
          <p:cNvSpPr txBox="1">
            <a:spLocks noChangeArrowheads="1"/>
          </p:cNvSpPr>
          <p:nvPr/>
        </p:nvSpPr>
        <p:spPr bwMode="auto">
          <a:xfrm>
            <a:off x="7812088" y="2997200"/>
            <a:ext cx="8651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(25)</a:t>
            </a:r>
          </a:p>
        </p:txBody>
      </p:sp>
      <p:sp>
        <p:nvSpPr>
          <p:cNvPr id="45062" name="Text Box 7"/>
          <p:cNvSpPr txBox="1">
            <a:spLocks noChangeArrowheads="1"/>
          </p:cNvSpPr>
          <p:nvPr/>
        </p:nvSpPr>
        <p:spPr bwMode="auto">
          <a:xfrm>
            <a:off x="7812088" y="4214813"/>
            <a:ext cx="8651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(26)</a:t>
            </a:r>
          </a:p>
        </p:txBody>
      </p:sp>
    </p:spTree>
    <p:extLst>
      <p:ext uri="{BB962C8B-B14F-4D97-AF65-F5344CB8AC3E}">
        <p14:creationId xmlns:p14="http://schemas.microsoft.com/office/powerpoint/2010/main" val="37794123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Aproximação de uma função por uma série de funções mutuamente ortogonais</a:t>
            </a:r>
          </a:p>
        </p:txBody>
      </p:sp>
      <p:sp>
        <p:nvSpPr>
          <p:cNvPr id="46083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  <a:p>
            <a:pPr eaLnBrk="1" hangingPunct="1">
              <a:buFont typeface="Wingdings" pitchFamily="2" charset="2"/>
              <a:buNone/>
            </a:pPr>
            <a:r>
              <a:rPr lang="pt-BR" altLang="pt-BR" smtClean="0"/>
              <a:t>Sumarizando este resultado:</a:t>
            </a:r>
          </a:p>
        </p:txBody>
      </p:sp>
      <p:graphicFrame>
        <p:nvGraphicFramePr>
          <p:cNvPr id="46084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2020888" y="1628775"/>
          <a:ext cx="4884737" cy="282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name="Equation" r:id="rId3" imgW="2590800" imgH="1498600" progId="Equation.3">
                  <p:embed/>
                </p:oleObj>
              </mc:Choice>
              <mc:Fallback>
                <p:oleObj name="Equation" r:id="rId3" imgW="2590800" imgH="149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0888" y="1628775"/>
                        <a:ext cx="4884737" cy="282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5" name="Text Box 7"/>
          <p:cNvSpPr txBox="1">
            <a:spLocks noChangeArrowheads="1"/>
          </p:cNvSpPr>
          <p:nvPr/>
        </p:nvSpPr>
        <p:spPr bwMode="auto">
          <a:xfrm>
            <a:off x="8385175" y="2205038"/>
            <a:ext cx="8651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(27)</a:t>
            </a:r>
          </a:p>
        </p:txBody>
      </p:sp>
      <p:sp>
        <p:nvSpPr>
          <p:cNvPr id="46086" name="Text Box 8"/>
          <p:cNvSpPr txBox="1">
            <a:spLocks noChangeArrowheads="1"/>
          </p:cNvSpPr>
          <p:nvPr/>
        </p:nvSpPr>
        <p:spPr bwMode="auto">
          <a:xfrm>
            <a:off x="8385175" y="3709988"/>
            <a:ext cx="8651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(28)</a:t>
            </a:r>
          </a:p>
        </p:txBody>
      </p:sp>
      <p:graphicFrame>
        <p:nvGraphicFramePr>
          <p:cNvPr id="46087" name="Object 9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79388" y="5329238"/>
          <a:ext cx="8029575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name="Equation" r:id="rId5" imgW="3987800" imgH="431800" progId="Equation.3">
                  <p:embed/>
                </p:oleObj>
              </mc:Choice>
              <mc:Fallback>
                <p:oleObj name="Equation" r:id="rId5" imgW="3987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5329238"/>
                        <a:ext cx="8029575" cy="86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8" name="Text Box 11"/>
          <p:cNvSpPr txBox="1">
            <a:spLocks noChangeArrowheads="1"/>
          </p:cNvSpPr>
          <p:nvPr/>
        </p:nvSpPr>
        <p:spPr bwMode="auto">
          <a:xfrm>
            <a:off x="8386763" y="5583238"/>
            <a:ext cx="8651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(29)</a:t>
            </a:r>
          </a:p>
        </p:txBody>
      </p:sp>
    </p:spTree>
    <p:extLst>
      <p:ext uri="{BB962C8B-B14F-4D97-AF65-F5344CB8AC3E}">
        <p14:creationId xmlns:p14="http://schemas.microsoft.com/office/powerpoint/2010/main" val="6866962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Cálculo do Erro Quadrático Médio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827213"/>
            <a:ext cx="7921625" cy="4114800"/>
          </a:xfrm>
        </p:spPr>
        <p:txBody>
          <a:bodyPr/>
          <a:lstStyle/>
          <a:p>
            <a:pPr eaLnBrk="1" hangingPunct="1"/>
            <a:r>
              <a:rPr lang="pt-BR" altLang="pt-BR" smtClean="0"/>
              <a:t>Qual o valor de </a:t>
            </a:r>
            <a:r>
              <a:rPr lang="pt-BR" altLang="pt-BR" smtClean="0">
                <a:latin typeface="Symbol" pitchFamily="18" charset="2"/>
              </a:rPr>
              <a:t>e</a:t>
            </a:r>
            <a:r>
              <a:rPr lang="pt-BR" altLang="pt-BR" smtClean="0"/>
              <a:t> quando os coeficientes C</a:t>
            </a:r>
            <a:r>
              <a:rPr lang="pt-BR" altLang="pt-BR" baseline="-25000" smtClean="0"/>
              <a:t>ij</a:t>
            </a:r>
            <a:r>
              <a:rPr lang="pt-BR" altLang="pt-BR" smtClean="0"/>
              <a:t> são escolhido de acordo com (28)?</a:t>
            </a:r>
          </a:p>
        </p:txBody>
      </p:sp>
      <p:graphicFrame>
        <p:nvGraphicFramePr>
          <p:cNvPr id="47108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95288" y="3716338"/>
          <a:ext cx="7993062" cy="230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Equation" r:id="rId3" imgW="3784600" imgH="1092200" progId="Equation.3">
                  <p:embed/>
                </p:oleObj>
              </mc:Choice>
              <mc:Fallback>
                <p:oleObj name="Equation" r:id="rId3" imgW="3784600" imgH="1092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716338"/>
                        <a:ext cx="7993062" cy="230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9" name="Text Box 6"/>
          <p:cNvSpPr txBox="1">
            <a:spLocks noChangeArrowheads="1"/>
          </p:cNvSpPr>
          <p:nvPr/>
        </p:nvSpPr>
        <p:spPr bwMode="auto">
          <a:xfrm>
            <a:off x="8385175" y="4292600"/>
            <a:ext cx="758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(30)</a:t>
            </a:r>
          </a:p>
        </p:txBody>
      </p:sp>
    </p:spTree>
    <p:extLst>
      <p:ext uri="{BB962C8B-B14F-4D97-AF65-F5344CB8AC3E}">
        <p14:creationId xmlns:p14="http://schemas.microsoft.com/office/powerpoint/2010/main" val="2286959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Conceitos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10000"/>
              </a:spcBef>
            </a:pPr>
            <a:r>
              <a:rPr lang="pt-BR" altLang="pt-BR" smtClean="0"/>
              <a:t>Tipos de Sinais</a:t>
            </a:r>
          </a:p>
          <a:p>
            <a:pPr lvl="1" eaLnBrk="1" hangingPunct="1">
              <a:spcBef>
                <a:spcPct val="10000"/>
              </a:spcBef>
            </a:pPr>
            <a:r>
              <a:rPr lang="pt-BR" altLang="pt-BR" smtClean="0">
                <a:solidFill>
                  <a:srgbClr val="000099"/>
                </a:solidFill>
              </a:rPr>
              <a:t>Determinísticos:</a:t>
            </a:r>
            <a:r>
              <a:rPr lang="pt-BR" altLang="pt-BR" smtClean="0"/>
              <a:t> são em geral descritos por uma função</a:t>
            </a:r>
          </a:p>
          <a:p>
            <a:pPr lvl="2" eaLnBrk="1" hangingPunct="1">
              <a:spcBef>
                <a:spcPct val="10000"/>
              </a:spcBef>
            </a:pPr>
            <a:r>
              <a:rPr lang="pt-BR" altLang="pt-BR" smtClean="0"/>
              <a:t>Utilizados para Propósitos de Teste: senóide, pulsos, onda quadrada, ...</a:t>
            </a:r>
          </a:p>
          <a:p>
            <a:pPr lvl="1" eaLnBrk="1" hangingPunct="1">
              <a:spcBef>
                <a:spcPct val="10000"/>
              </a:spcBef>
            </a:pPr>
            <a:r>
              <a:rPr lang="pt-BR" altLang="pt-BR" smtClean="0">
                <a:solidFill>
                  <a:srgbClr val="000099"/>
                </a:solidFill>
              </a:rPr>
              <a:t>Aleatórios: </a:t>
            </a:r>
            <a:r>
              <a:rPr lang="pt-BR" altLang="pt-BR" smtClean="0"/>
              <a:t>são sinais de informação: voz, vídeo, dados...</a:t>
            </a:r>
          </a:p>
          <a:p>
            <a:pPr lvl="2" eaLnBrk="1" hangingPunct="1">
              <a:spcBef>
                <a:spcPct val="10000"/>
              </a:spcBef>
            </a:pPr>
            <a:r>
              <a:rPr lang="pt-BR" altLang="pt-BR" smtClean="0"/>
              <a:t>  Ruído</a:t>
            </a:r>
          </a:p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42681491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Cálculo do Erro Quadrático Médio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27213"/>
            <a:ext cx="8496300" cy="4114800"/>
          </a:xfrm>
        </p:spPr>
        <p:txBody>
          <a:bodyPr/>
          <a:lstStyle/>
          <a:p>
            <a:pPr eaLnBrk="1" hangingPunct="1"/>
            <a:r>
              <a:rPr lang="pt-BR" altLang="pt-BR" smtClean="0"/>
              <a:t>Usando as relações (27) e (28):</a:t>
            </a:r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  <a:p>
            <a:pPr eaLnBrk="1" hangingPunct="1"/>
            <a:r>
              <a:rPr lang="pt-BR" altLang="pt-BR" smtClean="0"/>
              <a:t>Substituindo (31) em (30), segue-se que:</a:t>
            </a:r>
          </a:p>
        </p:txBody>
      </p:sp>
      <p:graphicFrame>
        <p:nvGraphicFramePr>
          <p:cNvPr id="48132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268538" y="2565400"/>
          <a:ext cx="5113337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Equation" r:id="rId3" imgW="2222500" imgH="495300" progId="Equation.3">
                  <p:embed/>
                </p:oleObj>
              </mc:Choice>
              <mc:Fallback>
                <p:oleObj name="Equation" r:id="rId3" imgW="22225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2565400"/>
                        <a:ext cx="5113337" cy="113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3" name="Object 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835150" y="4652963"/>
          <a:ext cx="5761038" cy="203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Equation" r:id="rId5" imgW="3238500" imgH="1143000" progId="Equation.3">
                  <p:embed/>
                </p:oleObj>
              </mc:Choice>
              <mc:Fallback>
                <p:oleObj name="Equation" r:id="rId5" imgW="32385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4652963"/>
                        <a:ext cx="5761038" cy="2033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4" name="Text Box 8"/>
          <p:cNvSpPr txBox="1">
            <a:spLocks noChangeArrowheads="1"/>
          </p:cNvSpPr>
          <p:nvPr/>
        </p:nvSpPr>
        <p:spPr bwMode="auto">
          <a:xfrm>
            <a:off x="8385175" y="2924175"/>
            <a:ext cx="865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(31)</a:t>
            </a:r>
          </a:p>
        </p:txBody>
      </p:sp>
      <p:sp>
        <p:nvSpPr>
          <p:cNvPr id="48135" name="Text Box 9"/>
          <p:cNvSpPr txBox="1">
            <a:spLocks noChangeArrowheads="1"/>
          </p:cNvSpPr>
          <p:nvPr/>
        </p:nvSpPr>
        <p:spPr bwMode="auto">
          <a:xfrm>
            <a:off x="8385175" y="5084763"/>
            <a:ext cx="8651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(32)</a:t>
            </a:r>
          </a:p>
        </p:txBody>
      </p:sp>
      <p:sp>
        <p:nvSpPr>
          <p:cNvPr id="48136" name="Rectangle 10"/>
          <p:cNvSpPr>
            <a:spLocks noChangeArrowheads="1"/>
          </p:cNvSpPr>
          <p:nvPr/>
        </p:nvSpPr>
        <p:spPr bwMode="auto">
          <a:xfrm>
            <a:off x="1835150" y="5646738"/>
            <a:ext cx="5888038" cy="1108075"/>
          </a:xfrm>
          <a:prstGeom prst="rect">
            <a:avLst/>
          </a:prstGeom>
          <a:noFill/>
          <a:ln w="9525">
            <a:solidFill>
              <a:srgbClr val="FF66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48137" name="Text Box 12"/>
          <p:cNvSpPr txBox="1">
            <a:spLocks noChangeArrowheads="1"/>
          </p:cNvSpPr>
          <p:nvPr/>
        </p:nvSpPr>
        <p:spPr bwMode="auto">
          <a:xfrm>
            <a:off x="8385175" y="6015038"/>
            <a:ext cx="8651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(33)</a:t>
            </a:r>
          </a:p>
        </p:txBody>
      </p:sp>
    </p:spTree>
    <p:extLst>
      <p:ext uri="{BB962C8B-B14F-4D97-AF65-F5344CB8AC3E}">
        <p14:creationId xmlns:p14="http://schemas.microsoft.com/office/powerpoint/2010/main" val="17348996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Representação de uma função por uma Série Fechada ou Completa de Funções Mutuamente Ortogonais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7" y="1827213"/>
            <a:ext cx="8748464" cy="3546003"/>
          </a:xfrm>
        </p:spPr>
        <p:txBody>
          <a:bodyPr>
            <a:normAutofit/>
          </a:bodyPr>
          <a:lstStyle/>
          <a:p>
            <a:pPr eaLnBrk="1" hangingPunct="1"/>
            <a:r>
              <a:rPr lang="pt-BR" altLang="pt-BR" dirty="0" smtClean="0"/>
              <a:t>Em (33), se aumentamos </a:t>
            </a:r>
            <a:r>
              <a:rPr lang="pt-BR" altLang="pt-BR" i="1" dirty="0" smtClean="0"/>
              <a:t>n</a:t>
            </a:r>
            <a:r>
              <a:rPr lang="pt-BR" altLang="pt-BR" dirty="0" smtClean="0"/>
              <a:t>, i.e., se aproximamos f(t) por um grande número de funções ortogonais, o erro irá diminuindo. Mas, por definição, </a:t>
            </a:r>
            <a:r>
              <a:rPr lang="pt-BR" altLang="pt-BR" dirty="0" smtClean="0">
                <a:latin typeface="Symbol" pitchFamily="18" charset="2"/>
              </a:rPr>
              <a:t>e</a:t>
            </a:r>
            <a:r>
              <a:rPr lang="pt-BR" altLang="pt-BR" dirty="0" smtClean="0"/>
              <a:t> é uma quantidade positiva, portanto, no limite, quando a soma tende para infinito, o somatório deve convergir para a integral, e o erro desaparece.</a:t>
            </a:r>
          </a:p>
        </p:txBody>
      </p:sp>
      <p:graphicFrame>
        <p:nvGraphicFramePr>
          <p:cNvPr id="49156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700338" y="5373688"/>
          <a:ext cx="4392612" cy="1293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Equation" r:id="rId3" imgW="2501900" imgH="736600" progId="Equation.3">
                  <p:embed/>
                </p:oleObj>
              </mc:Choice>
              <mc:Fallback>
                <p:oleObj name="Equation" r:id="rId3" imgW="2501900" imgH="736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5373688"/>
                        <a:ext cx="4392612" cy="1293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7" name="Text Box 6"/>
          <p:cNvSpPr txBox="1">
            <a:spLocks noChangeArrowheads="1"/>
          </p:cNvSpPr>
          <p:nvPr/>
        </p:nvSpPr>
        <p:spPr bwMode="auto">
          <a:xfrm>
            <a:off x="8101013" y="5589588"/>
            <a:ext cx="8651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(34)</a:t>
            </a:r>
          </a:p>
        </p:txBody>
      </p:sp>
      <p:sp>
        <p:nvSpPr>
          <p:cNvPr id="49158" name="AutoShape 7"/>
          <p:cNvSpPr>
            <a:spLocks noChangeArrowheads="1"/>
          </p:cNvSpPr>
          <p:nvPr/>
        </p:nvSpPr>
        <p:spPr bwMode="auto">
          <a:xfrm>
            <a:off x="85725" y="5876925"/>
            <a:ext cx="2182813" cy="719138"/>
          </a:xfrm>
          <a:prstGeom prst="wedgeRectCallout">
            <a:avLst>
              <a:gd name="adj1" fmla="val 71093"/>
              <a:gd name="adj2" fmla="val -48236"/>
            </a:avLst>
          </a:prstGeom>
          <a:solidFill>
            <a:srgbClr val="D5FF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400"/>
              <a:t>Dizemos que esta série “converge na média”</a:t>
            </a:r>
          </a:p>
        </p:txBody>
      </p:sp>
      <p:sp>
        <p:nvSpPr>
          <p:cNvPr id="49159" name="AutoShape 8"/>
          <p:cNvSpPr>
            <a:spLocks noChangeArrowheads="1"/>
          </p:cNvSpPr>
          <p:nvPr/>
        </p:nvSpPr>
        <p:spPr bwMode="auto">
          <a:xfrm flipH="1">
            <a:off x="7308850" y="6165850"/>
            <a:ext cx="1835150" cy="692150"/>
          </a:xfrm>
          <a:prstGeom prst="wedgeRectCallout">
            <a:avLst>
              <a:gd name="adj1" fmla="val 64792"/>
              <a:gd name="adj2" fmla="val -8259"/>
            </a:avLst>
          </a:prstGeom>
          <a:solidFill>
            <a:srgbClr val="D5FF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400"/>
              <a:t>A representação de f(t) agora é exata</a:t>
            </a:r>
          </a:p>
        </p:txBody>
      </p:sp>
    </p:spTree>
    <p:extLst>
      <p:ext uri="{BB962C8B-B14F-4D97-AF65-F5344CB8AC3E}">
        <p14:creationId xmlns:p14="http://schemas.microsoft.com/office/powerpoint/2010/main" val="8393908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Representação de uma função por uma Série Fechada ou Completa de Funções Mutuamente Ortogonais</a:t>
            </a:r>
          </a:p>
        </p:txBody>
      </p:sp>
      <p:sp>
        <p:nvSpPr>
          <p:cNvPr id="50179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500" dirty="0" smtClean="0"/>
              <a:t>Uma série de funções g</a:t>
            </a:r>
            <a:r>
              <a:rPr lang="pt-BR" altLang="pt-BR" sz="2500" baseline="-25000" dirty="0" smtClean="0"/>
              <a:t>1</a:t>
            </a:r>
            <a:r>
              <a:rPr lang="pt-BR" altLang="pt-BR" sz="2500" dirty="0" smtClean="0"/>
              <a:t>(t), g</a:t>
            </a:r>
            <a:r>
              <a:rPr lang="pt-BR" altLang="pt-BR" sz="2500" baseline="-25000" dirty="0" smtClean="0"/>
              <a:t>2</a:t>
            </a:r>
            <a:r>
              <a:rPr lang="pt-BR" altLang="pt-BR" sz="2500" dirty="0" smtClean="0"/>
              <a:t>(t), ..., </a:t>
            </a:r>
            <a:r>
              <a:rPr lang="pt-BR" altLang="pt-BR" sz="2500" dirty="0" err="1" smtClean="0"/>
              <a:t>g</a:t>
            </a:r>
            <a:r>
              <a:rPr lang="pt-BR" altLang="pt-BR" sz="2500" baseline="-25000" dirty="0" err="1" smtClean="0"/>
              <a:t>n</a:t>
            </a:r>
            <a:r>
              <a:rPr lang="pt-BR" altLang="pt-BR" sz="2500" dirty="0" smtClean="0"/>
              <a:t>(t) mutuamente ortogonais no intervalo (t</a:t>
            </a:r>
            <a:r>
              <a:rPr lang="pt-BR" altLang="pt-BR" sz="2500" baseline="-25000" dirty="0" smtClean="0"/>
              <a:t>1</a:t>
            </a:r>
            <a:r>
              <a:rPr lang="pt-BR" altLang="pt-BR" sz="2500" dirty="0" smtClean="0"/>
              <a:t>, t</a:t>
            </a:r>
            <a:r>
              <a:rPr lang="pt-BR" altLang="pt-BR" sz="2500" baseline="-25000" dirty="0" smtClean="0"/>
              <a:t>2</a:t>
            </a:r>
            <a:r>
              <a:rPr lang="pt-BR" altLang="pt-BR" sz="2500" dirty="0" smtClean="0"/>
              <a:t>) é dita completa ou fechada se não existe uma função x(t) para qual seja válido:</a:t>
            </a:r>
          </a:p>
          <a:p>
            <a:pPr eaLnBrk="1" hangingPunct="1">
              <a:lnSpc>
                <a:spcPct val="90000"/>
              </a:lnSpc>
            </a:pPr>
            <a:endParaRPr lang="pt-BR" altLang="pt-BR" sz="2500" dirty="0" smtClean="0"/>
          </a:p>
          <a:p>
            <a:pPr eaLnBrk="1" hangingPunct="1">
              <a:lnSpc>
                <a:spcPct val="90000"/>
              </a:lnSpc>
            </a:pPr>
            <a:endParaRPr lang="pt-BR" altLang="pt-BR" sz="2500" dirty="0" smtClean="0"/>
          </a:p>
          <a:p>
            <a:pPr lvl="1" eaLnBrk="1" hangingPunct="1">
              <a:lnSpc>
                <a:spcPct val="90000"/>
              </a:lnSpc>
            </a:pPr>
            <a:endParaRPr lang="pt-BR" altLang="pt-BR" sz="2100" dirty="0" smtClean="0"/>
          </a:p>
          <a:p>
            <a:pPr lvl="1" eaLnBrk="1" hangingPunct="1">
              <a:lnSpc>
                <a:spcPct val="90000"/>
              </a:lnSpc>
            </a:pPr>
            <a:r>
              <a:rPr lang="pt-BR" altLang="pt-BR" sz="2100" dirty="0" smtClean="0"/>
              <a:t>Se x(t) existir e a integral acima for zero, x(t) é ortogonal a cada membro da série {g(t)} e, consequentemente, ela é também um membro da série.</a:t>
            </a:r>
          </a:p>
        </p:txBody>
      </p:sp>
      <p:graphicFrame>
        <p:nvGraphicFramePr>
          <p:cNvPr id="50180" name="Object 2052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643859508"/>
              </p:ext>
            </p:extLst>
          </p:nvPr>
        </p:nvGraphicFramePr>
        <p:xfrm>
          <a:off x="2123728" y="2708920"/>
          <a:ext cx="5832475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Equation" r:id="rId3" imgW="2743200" imgH="495300" progId="Equation.3">
                  <p:embed/>
                </p:oleObj>
              </mc:Choice>
              <mc:Fallback>
                <p:oleObj name="Equation" r:id="rId3" imgW="27432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708920"/>
                        <a:ext cx="5832475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93607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Representação de uma função por uma Série Fechada ou Completa de Funções Mutuamente Ortogonais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Em resumo: Para uma série {g</a:t>
            </a:r>
            <a:r>
              <a:rPr lang="pt-BR" altLang="pt-BR" baseline="-25000" smtClean="0"/>
              <a:t>r</a:t>
            </a:r>
            <a:r>
              <a:rPr lang="pt-BR" altLang="pt-BR" smtClean="0"/>
              <a:t>(t)}, (r=1, 2, ...) mutuamente ortogonal no intervalo (t</a:t>
            </a:r>
            <a:r>
              <a:rPr lang="pt-BR" altLang="pt-BR" baseline="-25000" smtClean="0"/>
              <a:t>1</a:t>
            </a:r>
            <a:r>
              <a:rPr lang="pt-BR" altLang="pt-BR" smtClean="0"/>
              <a:t>, t</a:t>
            </a:r>
            <a:r>
              <a:rPr lang="pt-BR" altLang="pt-BR" baseline="-25000" smtClean="0"/>
              <a:t>2</a:t>
            </a:r>
            <a:r>
              <a:rPr lang="pt-BR" altLang="pt-BR" smtClean="0"/>
              <a:t>)</a:t>
            </a:r>
          </a:p>
        </p:txBody>
      </p:sp>
      <p:graphicFrame>
        <p:nvGraphicFramePr>
          <p:cNvPr id="51204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619250" y="3500438"/>
          <a:ext cx="5761038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Equation" r:id="rId3" imgW="2082800" imgH="495300" progId="Equation.3">
                  <p:embed/>
                </p:oleObj>
              </mc:Choice>
              <mc:Fallback>
                <p:oleObj name="Equation" r:id="rId3" imgW="20828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3500438"/>
                        <a:ext cx="5761038" cy="136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5" name="Text Box 6"/>
          <p:cNvSpPr txBox="1">
            <a:spLocks noChangeArrowheads="1"/>
          </p:cNvSpPr>
          <p:nvPr/>
        </p:nvSpPr>
        <p:spPr bwMode="auto">
          <a:xfrm>
            <a:off x="8278813" y="3860800"/>
            <a:ext cx="8651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(35)</a:t>
            </a:r>
          </a:p>
        </p:txBody>
      </p:sp>
      <p:sp>
        <p:nvSpPr>
          <p:cNvPr id="51206" name="Rectangle 7"/>
          <p:cNvSpPr>
            <a:spLocks noChangeArrowheads="1"/>
          </p:cNvSpPr>
          <p:nvPr/>
        </p:nvSpPr>
        <p:spPr bwMode="auto">
          <a:xfrm>
            <a:off x="1476375" y="3357563"/>
            <a:ext cx="6480175" cy="1800225"/>
          </a:xfrm>
          <a:prstGeom prst="rect">
            <a:avLst/>
          </a:prstGeom>
          <a:noFill/>
          <a:ln w="9525">
            <a:solidFill>
              <a:srgbClr val="FF66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</p:spTree>
    <p:extLst>
      <p:ext uri="{BB962C8B-B14F-4D97-AF65-F5344CB8AC3E}">
        <p14:creationId xmlns:p14="http://schemas.microsoft.com/office/powerpoint/2010/main" val="37893369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Representação de uma função por uma Série Fechada ou Completa de Funções Mutuamente Ortogonais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dirty="0" smtClean="0"/>
              <a:t>Se a série de funções {</a:t>
            </a:r>
            <a:r>
              <a:rPr lang="pt-BR" altLang="pt-BR" dirty="0" err="1" smtClean="0"/>
              <a:t>g</a:t>
            </a:r>
            <a:r>
              <a:rPr lang="pt-BR" altLang="pt-BR" baseline="-25000" dirty="0" err="1" smtClean="0"/>
              <a:t>r</a:t>
            </a:r>
            <a:r>
              <a:rPr lang="pt-BR" altLang="pt-BR" dirty="0" smtClean="0"/>
              <a:t>(t)} é completa, então qualquer função f(t) pode ser expressa como</a:t>
            </a:r>
          </a:p>
          <a:p>
            <a:pPr eaLnBrk="1" hangingPunct="1"/>
            <a:endParaRPr lang="pt-BR" altLang="pt-BR" dirty="0" smtClean="0"/>
          </a:p>
          <a:p>
            <a:pPr eaLnBrk="1" hangingPunct="1"/>
            <a:endParaRPr lang="pt-BR" altLang="pt-BR" dirty="0" smtClean="0"/>
          </a:p>
          <a:p>
            <a:pPr lvl="1" eaLnBrk="1" hangingPunct="1"/>
            <a:r>
              <a:rPr lang="pt-BR" altLang="pt-BR" dirty="0" smtClean="0"/>
              <a:t>onde</a:t>
            </a:r>
          </a:p>
        </p:txBody>
      </p:sp>
      <p:graphicFrame>
        <p:nvGraphicFramePr>
          <p:cNvPr id="52228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443512080"/>
              </p:ext>
            </p:extLst>
          </p:nvPr>
        </p:nvGraphicFramePr>
        <p:xfrm>
          <a:off x="1691902" y="2978944"/>
          <a:ext cx="64801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4" name="Equation" r:id="rId3" imgW="2501900" imgH="215900" progId="Equation.3">
                  <p:embed/>
                </p:oleObj>
              </mc:Choice>
              <mc:Fallback>
                <p:oleObj name="Equation" r:id="rId3" imgW="25019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902" y="2978944"/>
                        <a:ext cx="648017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9" name="Object 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217738" y="4652963"/>
          <a:ext cx="4637087" cy="190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5" name="Equation" r:id="rId5" imgW="2413000" imgH="990600" progId="Equation.3">
                  <p:embed/>
                </p:oleObj>
              </mc:Choice>
              <mc:Fallback>
                <p:oleObj name="Equation" r:id="rId5" imgW="2413000" imgH="990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7738" y="4652963"/>
                        <a:ext cx="4637087" cy="190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0" name="Text Box 8"/>
          <p:cNvSpPr txBox="1">
            <a:spLocks noChangeArrowheads="1"/>
          </p:cNvSpPr>
          <p:nvPr/>
        </p:nvSpPr>
        <p:spPr bwMode="auto">
          <a:xfrm>
            <a:off x="8250788" y="3123173"/>
            <a:ext cx="8651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 dirty="0"/>
              <a:t>(36)</a:t>
            </a:r>
          </a:p>
        </p:txBody>
      </p:sp>
      <p:sp>
        <p:nvSpPr>
          <p:cNvPr id="52231" name="Text Box 9"/>
          <p:cNvSpPr txBox="1">
            <a:spLocks noChangeArrowheads="1"/>
          </p:cNvSpPr>
          <p:nvPr/>
        </p:nvSpPr>
        <p:spPr bwMode="auto">
          <a:xfrm>
            <a:off x="8244408" y="5157788"/>
            <a:ext cx="8651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 dirty="0"/>
              <a:t>(37)</a:t>
            </a:r>
          </a:p>
        </p:txBody>
      </p:sp>
      <p:sp>
        <p:nvSpPr>
          <p:cNvPr id="52232" name="Text Box 10"/>
          <p:cNvSpPr txBox="1">
            <a:spLocks noChangeArrowheads="1"/>
          </p:cNvSpPr>
          <p:nvPr/>
        </p:nvSpPr>
        <p:spPr bwMode="auto">
          <a:xfrm>
            <a:off x="0" y="6524625"/>
            <a:ext cx="4787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400"/>
              <a:t>Comparemos (35) a (37) com (19) a (22) ...</a:t>
            </a:r>
          </a:p>
        </p:txBody>
      </p:sp>
      <p:sp>
        <p:nvSpPr>
          <p:cNvPr id="52233" name="Rectangle 11"/>
          <p:cNvSpPr>
            <a:spLocks noChangeArrowheads="1"/>
          </p:cNvSpPr>
          <p:nvPr/>
        </p:nvSpPr>
        <p:spPr bwMode="auto">
          <a:xfrm>
            <a:off x="1763713" y="4724400"/>
            <a:ext cx="5329237" cy="1800225"/>
          </a:xfrm>
          <a:prstGeom prst="rect">
            <a:avLst/>
          </a:prstGeom>
          <a:noFill/>
          <a:ln w="9525">
            <a:solidFill>
              <a:srgbClr val="FF66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52234" name="Rectangle 12"/>
          <p:cNvSpPr>
            <a:spLocks noChangeArrowheads="1"/>
          </p:cNvSpPr>
          <p:nvPr/>
        </p:nvSpPr>
        <p:spPr bwMode="auto">
          <a:xfrm>
            <a:off x="1619672" y="2862263"/>
            <a:ext cx="6624637" cy="792162"/>
          </a:xfrm>
          <a:prstGeom prst="rect">
            <a:avLst/>
          </a:prstGeom>
          <a:noFill/>
          <a:ln w="9525">
            <a:solidFill>
              <a:srgbClr val="FF66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</p:spTree>
    <p:extLst>
      <p:ext uri="{BB962C8B-B14F-4D97-AF65-F5344CB8AC3E}">
        <p14:creationId xmlns:p14="http://schemas.microsoft.com/office/powerpoint/2010/main" val="20533607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Representação de uma função por uma Série Fechada ou Completa de Funções Mutuamente Ortogonais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500" smtClean="0"/>
              <a:t>Qualquer vetor pode ser expresso como a soma de seus componentes ao longo de n vetores mutuamente ortogonais, desde que estes vetores formem uma série completa.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500" smtClean="0"/>
              <a:t>Similarmente, qualquer função f(t) pode ser expressa como uma soma de seus componentes ao longo de funções mutuamente ortogonais, desde que estas funções formem uma série completa, ou fechada.</a:t>
            </a:r>
          </a:p>
        </p:txBody>
      </p:sp>
    </p:spTree>
    <p:extLst>
      <p:ext uri="{BB962C8B-B14F-4D97-AF65-F5344CB8AC3E}">
        <p14:creationId xmlns:p14="http://schemas.microsoft.com/office/powerpoint/2010/main" val="38334913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Representação de uma função por uma Série Fechada ou Completa de Funções Mutuamente Ortogonais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Resumo: Na comparação entre vetores e sinais, o produto escalar de dois vetores é análogo à integral do produto de dois sinais</a:t>
            </a:r>
          </a:p>
          <a:p>
            <a:pPr eaLnBrk="1" hangingPunct="1">
              <a:lnSpc>
                <a:spcPct val="90000"/>
              </a:lnSpc>
            </a:pPr>
            <a:endParaRPr lang="pt-BR" altLang="pt-BR" smtClean="0"/>
          </a:p>
          <a:p>
            <a:pPr eaLnBrk="1" hangingPunct="1">
              <a:lnSpc>
                <a:spcPct val="90000"/>
              </a:lnSpc>
            </a:pPr>
            <a:endParaRPr lang="pt-BR" altLang="pt-BR" smtClean="0"/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O quadrado da amplitude A do vetor </a:t>
            </a:r>
            <a:r>
              <a:rPr lang="pt-BR" altLang="pt-BR" b="1" smtClean="0"/>
              <a:t>A</a:t>
            </a:r>
            <a:r>
              <a:rPr lang="pt-BR" altLang="pt-BR" smtClean="0"/>
              <a:t> é análogo à integral do quadrado da função</a:t>
            </a:r>
          </a:p>
        </p:txBody>
      </p:sp>
      <p:graphicFrame>
        <p:nvGraphicFramePr>
          <p:cNvPr id="54276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054216042"/>
              </p:ext>
            </p:extLst>
          </p:nvPr>
        </p:nvGraphicFramePr>
        <p:xfrm>
          <a:off x="3275856" y="2996952"/>
          <a:ext cx="3294063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8" name="Equation" r:id="rId3" imgW="1307532" imgH="495085" progId="Equation.3">
                  <p:embed/>
                </p:oleObj>
              </mc:Choice>
              <mc:Fallback>
                <p:oleObj name="Equation" r:id="rId3" imgW="1307532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2996952"/>
                        <a:ext cx="3294063" cy="1246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7" name="Object 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203575" y="5300663"/>
          <a:ext cx="3671888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9" name="Equation" r:id="rId5" imgW="1384300" imgH="495300" progId="Equation.3">
                  <p:embed/>
                </p:oleObj>
              </mc:Choice>
              <mc:Fallback>
                <p:oleObj name="Equation" r:id="rId5" imgW="13843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5300663"/>
                        <a:ext cx="3671888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03788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827213"/>
            <a:ext cx="8216081" cy="4697412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Se um vetor é expresso em termos de componentes mutuamente ortogonais, o quadrado de sua amplitude é dado pela soma dos quadrados das amplitudes de seus componentes vetoriais.</a:t>
            </a:r>
          </a:p>
          <a:p>
            <a:pPr eaLnBrk="1" hangingPunct="1"/>
            <a:r>
              <a:rPr lang="pt-BR" altLang="pt-BR" dirty="0" smtClean="0"/>
              <a:t>Analogamente, a eq. (34) expressa o mesmo resultado, conhecido como “Teorema de </a:t>
            </a:r>
            <a:r>
              <a:rPr lang="pt-BR" altLang="pt-BR" dirty="0" err="1" smtClean="0"/>
              <a:t>Parseval</a:t>
            </a:r>
            <a:r>
              <a:rPr lang="pt-BR" altLang="pt-BR" dirty="0" smtClean="0"/>
              <a:t>”</a:t>
            </a:r>
          </a:p>
        </p:txBody>
      </p:sp>
      <p:sp>
        <p:nvSpPr>
          <p:cNvPr id="55299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14338"/>
            <a:ext cx="8144073" cy="11430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pt-BR" altLang="pt-BR" sz="2800" dirty="0" smtClean="0"/>
              <a:t>Representação de uma função por uma Série Fechada ou Completa de Funções Mutuamente Ortogonais</a:t>
            </a:r>
          </a:p>
        </p:txBody>
      </p:sp>
    </p:spTree>
    <p:extLst>
      <p:ext uri="{BB962C8B-B14F-4D97-AF65-F5344CB8AC3E}">
        <p14:creationId xmlns:p14="http://schemas.microsoft.com/office/powerpoint/2010/main" val="223679112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Representação de uma função por uma Série Fechada ou Completa de Funções Mutuamente Ortogonais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Teorema de Parseval</a:t>
            </a:r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  <a:p>
            <a:pPr lvl="1" eaLnBrk="1" hangingPunct="1"/>
            <a:endParaRPr lang="pt-BR" altLang="pt-BR" smtClean="0"/>
          </a:p>
          <a:p>
            <a:pPr lvl="1" eaLnBrk="1" hangingPunct="1"/>
            <a:r>
              <a:rPr lang="pt-BR" altLang="pt-BR" smtClean="0"/>
              <a:t>Como as funções não são ortonormais, K</a:t>
            </a:r>
            <a:r>
              <a:rPr lang="pt-BR" altLang="pt-BR" baseline="-25000" smtClean="0"/>
              <a:t>r</a:t>
            </a:r>
            <a:r>
              <a:rPr lang="pt-BR" altLang="pt-BR" smtClean="0"/>
              <a:t> não é igual a 1</a:t>
            </a:r>
          </a:p>
          <a:p>
            <a:pPr lvl="2" eaLnBrk="1" hangingPunct="1"/>
            <a:r>
              <a:rPr lang="pt-BR" altLang="pt-BR" smtClean="0"/>
              <a:t>Numa série ortonormal, K</a:t>
            </a:r>
            <a:r>
              <a:rPr lang="pt-BR" altLang="pt-BR" baseline="-25000" smtClean="0"/>
              <a:t>r</a:t>
            </a:r>
            <a:r>
              <a:rPr lang="pt-BR" altLang="pt-BR" smtClean="0"/>
              <a:t>=1</a:t>
            </a:r>
          </a:p>
        </p:txBody>
      </p:sp>
      <p:graphicFrame>
        <p:nvGraphicFramePr>
          <p:cNvPr id="56324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627313" y="2420938"/>
          <a:ext cx="4968875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" name="Equation" r:id="rId3" imgW="2501900" imgH="736600" progId="Equation.3">
                  <p:embed/>
                </p:oleObj>
              </mc:Choice>
              <mc:Fallback>
                <p:oleObj name="Equation" r:id="rId3" imgW="2501900" imgH="736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2420938"/>
                        <a:ext cx="4968875" cy="1463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39626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Representação de uma função por uma Série Fechada ou Completa de Funções Mutuamente Ortogonais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500" dirty="0" smtClean="0"/>
              <a:t>A eq. (36) mostra que f(t) contém um componente do sinal </a:t>
            </a:r>
            <a:r>
              <a:rPr lang="pt-BR" altLang="pt-BR" sz="2500" dirty="0" err="1" smtClean="0"/>
              <a:t>g</a:t>
            </a:r>
            <a:r>
              <a:rPr lang="pt-BR" altLang="pt-BR" sz="2500" baseline="-25000" dirty="0" err="1" smtClean="0"/>
              <a:t>r</a:t>
            </a:r>
            <a:r>
              <a:rPr lang="pt-BR" altLang="pt-BR" sz="2500" dirty="0" smtClean="0"/>
              <a:t>(t) com amplitude C</a:t>
            </a:r>
            <a:r>
              <a:rPr lang="pt-BR" altLang="pt-BR" sz="2500" baseline="-25000" dirty="0" smtClean="0"/>
              <a:t>r</a:t>
            </a:r>
            <a:r>
              <a:rPr lang="pt-BR" altLang="pt-BR" sz="25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pt-BR" altLang="pt-BR" sz="2500" dirty="0" smtClean="0"/>
          </a:p>
          <a:p>
            <a:pPr eaLnBrk="1" hangingPunct="1">
              <a:lnSpc>
                <a:spcPct val="90000"/>
              </a:lnSpc>
            </a:pPr>
            <a:endParaRPr lang="pt-BR" altLang="pt-BR" sz="2500" dirty="0" smtClean="0"/>
          </a:p>
          <a:p>
            <a:pPr eaLnBrk="1" hangingPunct="1">
              <a:lnSpc>
                <a:spcPct val="90000"/>
              </a:lnSpc>
            </a:pPr>
            <a:endParaRPr lang="pt-BR" altLang="pt-BR" sz="2500" dirty="0" smtClean="0"/>
          </a:p>
          <a:p>
            <a:pPr eaLnBrk="1" hangingPunct="1">
              <a:lnSpc>
                <a:spcPct val="90000"/>
              </a:lnSpc>
            </a:pPr>
            <a:r>
              <a:rPr lang="pt-BR" altLang="pt-BR" sz="2500" dirty="0" smtClean="0"/>
              <a:t>A representação de f(t) por uma série infinita de funções mutuamente ortogonais é conhecida como “</a:t>
            </a:r>
            <a:r>
              <a:rPr lang="pt-BR" altLang="pt-BR" sz="2500" dirty="0" smtClean="0">
                <a:solidFill>
                  <a:schemeClr val="tx2"/>
                </a:solidFill>
              </a:rPr>
              <a:t>Representação de f(t) em uma série de Fourier generalizada</a:t>
            </a:r>
            <a:r>
              <a:rPr lang="pt-BR" altLang="pt-BR" sz="2500" dirty="0" smtClean="0"/>
              <a:t>”</a:t>
            </a:r>
          </a:p>
        </p:txBody>
      </p:sp>
      <p:graphicFrame>
        <p:nvGraphicFramePr>
          <p:cNvPr id="57348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146811634"/>
              </p:ext>
            </p:extLst>
          </p:nvPr>
        </p:nvGraphicFramePr>
        <p:xfrm>
          <a:off x="1619672" y="2708920"/>
          <a:ext cx="6516687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1" name="Equation" r:id="rId3" imgW="2501900" imgH="215900" progId="Equation.3">
                  <p:embed/>
                </p:oleObj>
              </mc:Choice>
              <mc:Fallback>
                <p:oleObj name="Equation" r:id="rId3" imgW="25019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708920"/>
                        <a:ext cx="6516687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4220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altLang="pt-BR" dirty="0" smtClean="0"/>
              <a:t>Representação de sinais e sistemas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pt-BR" sz="2200" dirty="0"/>
              <a:t>Sinais determinísticos: classe de sinais cujas formas de onda são definidas exatamente como </a:t>
            </a: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funções do tempo</a:t>
            </a:r>
            <a:r>
              <a:rPr lang="pt-BR" sz="2200" dirty="0"/>
              <a:t>.</a:t>
            </a:r>
          </a:p>
          <a:p>
            <a:pPr>
              <a:defRPr/>
            </a:pPr>
            <a:r>
              <a:rPr lang="pt-BR" sz="2200" dirty="0"/>
              <a:t>A transformada de Fourier é uma ferramenta para descrever estes sinais matematicamente, nos domínios do </a:t>
            </a: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tempo</a:t>
            </a:r>
            <a:r>
              <a:rPr lang="pt-BR" sz="2200" dirty="0"/>
              <a:t> e da </a:t>
            </a: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frequência</a:t>
            </a:r>
            <a:r>
              <a:rPr lang="pt-BR" sz="2200" dirty="0"/>
              <a:t>.</a:t>
            </a:r>
          </a:p>
          <a:p>
            <a:pPr lvl="1">
              <a:defRPr/>
            </a:pPr>
            <a:r>
              <a:rPr lang="pt-BR" sz="2200" dirty="0"/>
              <a:t>A forma de onda de um sinal e o seu espectro são dois caminhos naturais para se compreender o sinal.</a:t>
            </a:r>
          </a:p>
          <a:p>
            <a:pPr>
              <a:defRPr/>
            </a:pPr>
            <a:r>
              <a:rPr lang="pt-BR" sz="2200" dirty="0"/>
              <a:t> Outra questão relacionada é a representação de </a:t>
            </a: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sistemas lineares invariantes no tempo</a:t>
            </a:r>
            <a:r>
              <a:rPr lang="pt-BR" sz="2200" dirty="0"/>
              <a:t>.</a:t>
            </a:r>
          </a:p>
          <a:p>
            <a:pPr lvl="1">
              <a:defRPr/>
            </a:pPr>
            <a:r>
              <a:rPr lang="pt-BR" sz="2200" dirty="0"/>
              <a:t>Aqui também a transformada de Fourier exerce um papel chave.</a:t>
            </a:r>
          </a:p>
          <a:p>
            <a:pPr lvl="1">
              <a:defRPr/>
            </a:pP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Filtros</a:t>
            </a:r>
            <a:r>
              <a:rPr lang="pt-BR" sz="2200" dirty="0"/>
              <a:t> de diferentes tipos e certos </a:t>
            </a: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canais de comunicação</a:t>
            </a:r>
            <a:r>
              <a:rPr lang="pt-BR" sz="2200" dirty="0"/>
              <a:t> são importantes exemplos dessa classe de sistemas.</a:t>
            </a:r>
          </a:p>
        </p:txBody>
      </p:sp>
    </p:spTree>
    <p:extLst>
      <p:ext uri="{BB962C8B-B14F-4D97-AF65-F5344CB8AC3E}">
        <p14:creationId xmlns:p14="http://schemas.microsoft.com/office/powerpoint/2010/main" val="386777300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Exemplo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7" y="1827213"/>
            <a:ext cx="8748464" cy="5030787"/>
          </a:xfrm>
        </p:spPr>
        <p:txBody>
          <a:bodyPr/>
          <a:lstStyle/>
          <a:p>
            <a:pPr eaLnBrk="1" hangingPunct="1"/>
            <a:r>
              <a:rPr lang="pt-BR" altLang="pt-BR" sz="2500" dirty="0" smtClean="0"/>
              <a:t>Seja a mesma função retangular, aproximada por uma função </a:t>
            </a:r>
            <a:r>
              <a:rPr lang="pt-BR" altLang="pt-BR" sz="2500" i="1" dirty="0" err="1" smtClean="0"/>
              <a:t>sen</a:t>
            </a:r>
            <a:r>
              <a:rPr lang="pt-BR" altLang="pt-BR" sz="2500" dirty="0" smtClean="0"/>
              <a:t>(t)</a:t>
            </a:r>
          </a:p>
          <a:p>
            <a:pPr eaLnBrk="1" hangingPunct="1"/>
            <a:endParaRPr lang="pt-BR" altLang="pt-BR" sz="2500" dirty="0" smtClean="0"/>
          </a:p>
          <a:p>
            <a:pPr eaLnBrk="1" hangingPunct="1"/>
            <a:endParaRPr lang="pt-BR" altLang="pt-BR" sz="2500" dirty="0" smtClean="0"/>
          </a:p>
          <a:p>
            <a:pPr eaLnBrk="1" hangingPunct="1"/>
            <a:endParaRPr lang="pt-BR" altLang="pt-BR" sz="2500" dirty="0" smtClean="0"/>
          </a:p>
          <a:p>
            <a:pPr eaLnBrk="1" hangingPunct="1"/>
            <a:endParaRPr lang="pt-BR" altLang="pt-BR" sz="2500" dirty="0" smtClean="0"/>
          </a:p>
          <a:p>
            <a:pPr eaLnBrk="1" hangingPunct="1"/>
            <a:endParaRPr lang="pt-BR" altLang="pt-BR" sz="2500" dirty="0" smtClean="0"/>
          </a:p>
          <a:p>
            <a:pPr eaLnBrk="1" hangingPunct="1"/>
            <a:endParaRPr lang="pt-BR" altLang="pt-BR" sz="2500" dirty="0" smtClean="0"/>
          </a:p>
          <a:p>
            <a:pPr lvl="1" eaLnBrk="1" hangingPunct="1"/>
            <a:endParaRPr lang="pt-BR" altLang="pt-BR" sz="2100" dirty="0" smtClean="0"/>
          </a:p>
          <a:p>
            <a:pPr lvl="1" eaLnBrk="1" hangingPunct="1"/>
            <a:r>
              <a:rPr lang="pt-BR" altLang="pt-BR" sz="2100" dirty="0" smtClean="0"/>
              <a:t>Como esta aproximação é melhorada quando um grande número de funções mutuamente ortogonais é usado?</a:t>
            </a:r>
          </a:p>
        </p:txBody>
      </p:sp>
      <p:grpSp>
        <p:nvGrpSpPr>
          <p:cNvPr id="58372" name="Group 4"/>
          <p:cNvGrpSpPr>
            <a:grpSpLocks/>
          </p:cNvGrpSpPr>
          <p:nvPr/>
        </p:nvGrpSpPr>
        <p:grpSpPr bwMode="auto">
          <a:xfrm>
            <a:off x="2987675" y="2636838"/>
            <a:ext cx="4464050" cy="3097212"/>
            <a:chOff x="884" y="1706"/>
            <a:chExt cx="2812" cy="1951"/>
          </a:xfrm>
        </p:grpSpPr>
        <p:sp>
          <p:nvSpPr>
            <p:cNvPr id="58373" name="Freeform 5"/>
            <p:cNvSpPr>
              <a:spLocks/>
            </p:cNvSpPr>
            <p:nvPr/>
          </p:nvSpPr>
          <p:spPr bwMode="auto">
            <a:xfrm>
              <a:off x="1292" y="2251"/>
              <a:ext cx="2358" cy="1088"/>
            </a:xfrm>
            <a:custGeom>
              <a:avLst/>
              <a:gdLst>
                <a:gd name="T0" fmla="*/ 15 w 3545"/>
                <a:gd name="T1" fmla="*/ 1344 h 651"/>
                <a:gd name="T2" fmla="*/ 34 w 3545"/>
                <a:gd name="T3" fmla="*/ 1036 h 651"/>
                <a:gd name="T4" fmla="*/ 56 w 3545"/>
                <a:gd name="T5" fmla="*/ 770 h 651"/>
                <a:gd name="T6" fmla="*/ 78 w 3545"/>
                <a:gd name="T7" fmla="*/ 536 h 651"/>
                <a:gd name="T8" fmla="*/ 97 w 3545"/>
                <a:gd name="T9" fmla="*/ 346 h 651"/>
                <a:gd name="T10" fmla="*/ 119 w 3545"/>
                <a:gd name="T11" fmla="*/ 192 h 651"/>
                <a:gd name="T12" fmla="*/ 141 w 3545"/>
                <a:gd name="T13" fmla="*/ 75 h 651"/>
                <a:gd name="T14" fmla="*/ 160 w 3545"/>
                <a:gd name="T15" fmla="*/ 0 h 651"/>
                <a:gd name="T16" fmla="*/ 182 w 3545"/>
                <a:gd name="T17" fmla="*/ 0 h 651"/>
                <a:gd name="T18" fmla="*/ 204 w 3545"/>
                <a:gd name="T19" fmla="*/ 37 h 651"/>
                <a:gd name="T20" fmla="*/ 223 w 3545"/>
                <a:gd name="T21" fmla="*/ 154 h 651"/>
                <a:gd name="T22" fmla="*/ 245 w 3545"/>
                <a:gd name="T23" fmla="*/ 308 h 651"/>
                <a:gd name="T24" fmla="*/ 267 w 3545"/>
                <a:gd name="T25" fmla="*/ 461 h 651"/>
                <a:gd name="T26" fmla="*/ 286 w 3545"/>
                <a:gd name="T27" fmla="*/ 690 h 651"/>
                <a:gd name="T28" fmla="*/ 308 w 3545"/>
                <a:gd name="T29" fmla="*/ 961 h 651"/>
                <a:gd name="T30" fmla="*/ 330 w 3545"/>
                <a:gd name="T31" fmla="*/ 1232 h 651"/>
                <a:gd name="T32" fmla="*/ 349 w 3545"/>
                <a:gd name="T33" fmla="*/ 1497 h 651"/>
                <a:gd name="T34" fmla="*/ 371 w 3545"/>
                <a:gd name="T35" fmla="*/ 1807 h 651"/>
                <a:gd name="T36" fmla="*/ 393 w 3545"/>
                <a:gd name="T37" fmla="*/ 2077 h 651"/>
                <a:gd name="T38" fmla="*/ 413 w 3545"/>
                <a:gd name="T39" fmla="*/ 2350 h 651"/>
                <a:gd name="T40" fmla="*/ 434 w 3545"/>
                <a:gd name="T41" fmla="*/ 2579 h 651"/>
                <a:gd name="T42" fmla="*/ 456 w 3545"/>
                <a:gd name="T43" fmla="*/ 2733 h 651"/>
                <a:gd name="T44" fmla="*/ 476 w 3545"/>
                <a:gd name="T45" fmla="*/ 2885 h 651"/>
                <a:gd name="T46" fmla="*/ 498 w 3545"/>
                <a:gd name="T47" fmla="*/ 3003 h 651"/>
                <a:gd name="T48" fmla="*/ 519 w 3545"/>
                <a:gd name="T49" fmla="*/ 3038 h 651"/>
                <a:gd name="T50" fmla="*/ 539 w 3545"/>
                <a:gd name="T51" fmla="*/ 3038 h 651"/>
                <a:gd name="T52" fmla="*/ 560 w 3545"/>
                <a:gd name="T53" fmla="*/ 2963 h 651"/>
                <a:gd name="T54" fmla="*/ 579 w 3545"/>
                <a:gd name="T55" fmla="*/ 2846 h 651"/>
                <a:gd name="T56" fmla="*/ 602 w 3545"/>
                <a:gd name="T57" fmla="*/ 2692 h 651"/>
                <a:gd name="T58" fmla="*/ 623 w 3545"/>
                <a:gd name="T59" fmla="*/ 2502 h 651"/>
                <a:gd name="T60" fmla="*/ 643 w 3545"/>
                <a:gd name="T61" fmla="*/ 2268 h 651"/>
                <a:gd name="T62" fmla="*/ 665 w 3545"/>
                <a:gd name="T63" fmla="*/ 2002 h 651"/>
                <a:gd name="T64" fmla="*/ 686 w 3545"/>
                <a:gd name="T65" fmla="*/ 1695 h 651"/>
                <a:gd name="T66" fmla="*/ 706 w 3545"/>
                <a:gd name="T67" fmla="*/ 1424 h 651"/>
                <a:gd name="T68" fmla="*/ 728 w 3545"/>
                <a:gd name="T69" fmla="*/ 1153 h 651"/>
                <a:gd name="T70" fmla="*/ 750 w 3545"/>
                <a:gd name="T71" fmla="*/ 882 h 651"/>
                <a:gd name="T72" fmla="*/ 769 w 3545"/>
                <a:gd name="T73" fmla="*/ 617 h 651"/>
                <a:gd name="T74" fmla="*/ 791 w 3545"/>
                <a:gd name="T75" fmla="*/ 419 h 651"/>
                <a:gd name="T76" fmla="*/ 813 w 3545"/>
                <a:gd name="T77" fmla="*/ 229 h 651"/>
                <a:gd name="T78" fmla="*/ 832 w 3545"/>
                <a:gd name="T79" fmla="*/ 112 h 651"/>
                <a:gd name="T80" fmla="*/ 854 w 3545"/>
                <a:gd name="T81" fmla="*/ 37 h 651"/>
                <a:gd name="T82" fmla="*/ 876 w 3545"/>
                <a:gd name="T83" fmla="*/ 0 h 651"/>
                <a:gd name="T84" fmla="*/ 895 w 3545"/>
                <a:gd name="T85" fmla="*/ 37 h 651"/>
                <a:gd name="T86" fmla="*/ 917 w 3545"/>
                <a:gd name="T87" fmla="*/ 112 h 651"/>
                <a:gd name="T88" fmla="*/ 939 w 3545"/>
                <a:gd name="T89" fmla="*/ 229 h 651"/>
                <a:gd name="T90" fmla="*/ 958 w 3545"/>
                <a:gd name="T91" fmla="*/ 419 h 651"/>
                <a:gd name="T92" fmla="*/ 980 w 3545"/>
                <a:gd name="T93" fmla="*/ 617 h 651"/>
                <a:gd name="T94" fmla="*/ 1002 w 3545"/>
                <a:gd name="T95" fmla="*/ 882 h 651"/>
                <a:gd name="T96" fmla="*/ 1021 w 3545"/>
                <a:gd name="T97" fmla="*/ 1153 h 651"/>
                <a:gd name="T98" fmla="*/ 1043 w 3545"/>
                <a:gd name="T99" fmla="*/ 1424 h 65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545"/>
                <a:gd name="T151" fmla="*/ 0 h 651"/>
                <a:gd name="T152" fmla="*/ 3545 w 3545"/>
                <a:gd name="T153" fmla="*/ 651 h 65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545" h="651">
                  <a:moveTo>
                    <a:pt x="0" y="330"/>
                  </a:moveTo>
                  <a:lnTo>
                    <a:pt x="25" y="305"/>
                  </a:lnTo>
                  <a:lnTo>
                    <a:pt x="50" y="288"/>
                  </a:lnTo>
                  <a:lnTo>
                    <a:pt x="74" y="264"/>
                  </a:lnTo>
                  <a:lnTo>
                    <a:pt x="91" y="247"/>
                  </a:lnTo>
                  <a:lnTo>
                    <a:pt x="116" y="222"/>
                  </a:lnTo>
                  <a:lnTo>
                    <a:pt x="140" y="206"/>
                  </a:lnTo>
                  <a:lnTo>
                    <a:pt x="165" y="189"/>
                  </a:lnTo>
                  <a:lnTo>
                    <a:pt x="190" y="165"/>
                  </a:lnTo>
                  <a:lnTo>
                    <a:pt x="215" y="148"/>
                  </a:lnTo>
                  <a:lnTo>
                    <a:pt x="239" y="132"/>
                  </a:lnTo>
                  <a:lnTo>
                    <a:pt x="264" y="115"/>
                  </a:lnTo>
                  <a:lnTo>
                    <a:pt x="289" y="99"/>
                  </a:lnTo>
                  <a:lnTo>
                    <a:pt x="305" y="90"/>
                  </a:lnTo>
                  <a:lnTo>
                    <a:pt x="330" y="74"/>
                  </a:lnTo>
                  <a:lnTo>
                    <a:pt x="355" y="66"/>
                  </a:lnTo>
                  <a:lnTo>
                    <a:pt x="379" y="49"/>
                  </a:lnTo>
                  <a:lnTo>
                    <a:pt x="404" y="41"/>
                  </a:lnTo>
                  <a:lnTo>
                    <a:pt x="429" y="33"/>
                  </a:lnTo>
                  <a:lnTo>
                    <a:pt x="454" y="24"/>
                  </a:lnTo>
                  <a:lnTo>
                    <a:pt x="478" y="16"/>
                  </a:lnTo>
                  <a:lnTo>
                    <a:pt x="503" y="8"/>
                  </a:lnTo>
                  <a:lnTo>
                    <a:pt x="520" y="8"/>
                  </a:lnTo>
                  <a:lnTo>
                    <a:pt x="544" y="0"/>
                  </a:lnTo>
                  <a:lnTo>
                    <a:pt x="569" y="0"/>
                  </a:lnTo>
                  <a:lnTo>
                    <a:pt x="594" y="0"/>
                  </a:lnTo>
                  <a:lnTo>
                    <a:pt x="618" y="0"/>
                  </a:lnTo>
                  <a:lnTo>
                    <a:pt x="643" y="0"/>
                  </a:lnTo>
                  <a:lnTo>
                    <a:pt x="668" y="8"/>
                  </a:lnTo>
                  <a:lnTo>
                    <a:pt x="693" y="8"/>
                  </a:lnTo>
                  <a:lnTo>
                    <a:pt x="709" y="16"/>
                  </a:lnTo>
                  <a:lnTo>
                    <a:pt x="734" y="24"/>
                  </a:lnTo>
                  <a:lnTo>
                    <a:pt x="759" y="33"/>
                  </a:lnTo>
                  <a:lnTo>
                    <a:pt x="783" y="41"/>
                  </a:lnTo>
                  <a:lnTo>
                    <a:pt x="808" y="49"/>
                  </a:lnTo>
                  <a:lnTo>
                    <a:pt x="833" y="66"/>
                  </a:lnTo>
                  <a:lnTo>
                    <a:pt x="857" y="74"/>
                  </a:lnTo>
                  <a:lnTo>
                    <a:pt x="882" y="90"/>
                  </a:lnTo>
                  <a:lnTo>
                    <a:pt x="907" y="99"/>
                  </a:lnTo>
                  <a:lnTo>
                    <a:pt x="923" y="115"/>
                  </a:lnTo>
                  <a:lnTo>
                    <a:pt x="948" y="132"/>
                  </a:lnTo>
                  <a:lnTo>
                    <a:pt x="973" y="148"/>
                  </a:lnTo>
                  <a:lnTo>
                    <a:pt x="998" y="165"/>
                  </a:lnTo>
                  <a:lnTo>
                    <a:pt x="1022" y="189"/>
                  </a:lnTo>
                  <a:lnTo>
                    <a:pt x="1047" y="206"/>
                  </a:lnTo>
                  <a:lnTo>
                    <a:pt x="1072" y="222"/>
                  </a:lnTo>
                  <a:lnTo>
                    <a:pt x="1097" y="247"/>
                  </a:lnTo>
                  <a:lnTo>
                    <a:pt x="1121" y="264"/>
                  </a:lnTo>
                  <a:lnTo>
                    <a:pt x="1138" y="288"/>
                  </a:lnTo>
                  <a:lnTo>
                    <a:pt x="1162" y="305"/>
                  </a:lnTo>
                  <a:lnTo>
                    <a:pt x="1187" y="321"/>
                  </a:lnTo>
                  <a:lnTo>
                    <a:pt x="1212" y="346"/>
                  </a:lnTo>
                  <a:lnTo>
                    <a:pt x="1237" y="363"/>
                  </a:lnTo>
                  <a:lnTo>
                    <a:pt x="1261" y="387"/>
                  </a:lnTo>
                  <a:lnTo>
                    <a:pt x="1286" y="404"/>
                  </a:lnTo>
                  <a:lnTo>
                    <a:pt x="1311" y="429"/>
                  </a:lnTo>
                  <a:lnTo>
                    <a:pt x="1336" y="445"/>
                  </a:lnTo>
                  <a:lnTo>
                    <a:pt x="1352" y="462"/>
                  </a:lnTo>
                  <a:lnTo>
                    <a:pt x="1377" y="486"/>
                  </a:lnTo>
                  <a:lnTo>
                    <a:pt x="1402" y="503"/>
                  </a:lnTo>
                  <a:lnTo>
                    <a:pt x="1426" y="519"/>
                  </a:lnTo>
                  <a:lnTo>
                    <a:pt x="1451" y="536"/>
                  </a:lnTo>
                  <a:lnTo>
                    <a:pt x="1476" y="552"/>
                  </a:lnTo>
                  <a:lnTo>
                    <a:pt x="1500" y="561"/>
                  </a:lnTo>
                  <a:lnTo>
                    <a:pt x="1525" y="577"/>
                  </a:lnTo>
                  <a:lnTo>
                    <a:pt x="1550" y="585"/>
                  </a:lnTo>
                  <a:lnTo>
                    <a:pt x="1566" y="602"/>
                  </a:lnTo>
                  <a:lnTo>
                    <a:pt x="1591" y="610"/>
                  </a:lnTo>
                  <a:lnTo>
                    <a:pt x="1616" y="618"/>
                  </a:lnTo>
                  <a:lnTo>
                    <a:pt x="1641" y="626"/>
                  </a:lnTo>
                  <a:lnTo>
                    <a:pt x="1665" y="635"/>
                  </a:lnTo>
                  <a:lnTo>
                    <a:pt x="1690" y="643"/>
                  </a:lnTo>
                  <a:lnTo>
                    <a:pt x="1715" y="643"/>
                  </a:lnTo>
                  <a:lnTo>
                    <a:pt x="1739" y="651"/>
                  </a:lnTo>
                  <a:lnTo>
                    <a:pt x="1764" y="651"/>
                  </a:lnTo>
                  <a:lnTo>
                    <a:pt x="1781" y="651"/>
                  </a:lnTo>
                  <a:lnTo>
                    <a:pt x="1805" y="651"/>
                  </a:lnTo>
                  <a:lnTo>
                    <a:pt x="1830" y="651"/>
                  </a:lnTo>
                  <a:lnTo>
                    <a:pt x="1855" y="643"/>
                  </a:lnTo>
                  <a:lnTo>
                    <a:pt x="1880" y="643"/>
                  </a:lnTo>
                  <a:lnTo>
                    <a:pt x="1904" y="635"/>
                  </a:lnTo>
                  <a:lnTo>
                    <a:pt x="1929" y="626"/>
                  </a:lnTo>
                  <a:lnTo>
                    <a:pt x="1954" y="618"/>
                  </a:lnTo>
                  <a:lnTo>
                    <a:pt x="1970" y="610"/>
                  </a:lnTo>
                  <a:lnTo>
                    <a:pt x="1995" y="602"/>
                  </a:lnTo>
                  <a:lnTo>
                    <a:pt x="2020" y="585"/>
                  </a:lnTo>
                  <a:lnTo>
                    <a:pt x="2044" y="577"/>
                  </a:lnTo>
                  <a:lnTo>
                    <a:pt x="2069" y="561"/>
                  </a:lnTo>
                  <a:lnTo>
                    <a:pt x="2094" y="552"/>
                  </a:lnTo>
                  <a:lnTo>
                    <a:pt x="2119" y="536"/>
                  </a:lnTo>
                  <a:lnTo>
                    <a:pt x="2143" y="519"/>
                  </a:lnTo>
                  <a:lnTo>
                    <a:pt x="2168" y="503"/>
                  </a:lnTo>
                  <a:lnTo>
                    <a:pt x="2185" y="486"/>
                  </a:lnTo>
                  <a:lnTo>
                    <a:pt x="2209" y="462"/>
                  </a:lnTo>
                  <a:lnTo>
                    <a:pt x="2234" y="445"/>
                  </a:lnTo>
                  <a:lnTo>
                    <a:pt x="2259" y="429"/>
                  </a:lnTo>
                  <a:lnTo>
                    <a:pt x="2283" y="404"/>
                  </a:lnTo>
                  <a:lnTo>
                    <a:pt x="2308" y="387"/>
                  </a:lnTo>
                  <a:lnTo>
                    <a:pt x="2333" y="363"/>
                  </a:lnTo>
                  <a:lnTo>
                    <a:pt x="2358" y="346"/>
                  </a:lnTo>
                  <a:lnTo>
                    <a:pt x="2382" y="330"/>
                  </a:lnTo>
                  <a:lnTo>
                    <a:pt x="2399" y="305"/>
                  </a:lnTo>
                  <a:lnTo>
                    <a:pt x="2424" y="288"/>
                  </a:lnTo>
                  <a:lnTo>
                    <a:pt x="2448" y="264"/>
                  </a:lnTo>
                  <a:lnTo>
                    <a:pt x="2473" y="247"/>
                  </a:lnTo>
                  <a:lnTo>
                    <a:pt x="2498" y="222"/>
                  </a:lnTo>
                  <a:lnTo>
                    <a:pt x="2523" y="206"/>
                  </a:lnTo>
                  <a:lnTo>
                    <a:pt x="2547" y="189"/>
                  </a:lnTo>
                  <a:lnTo>
                    <a:pt x="2572" y="165"/>
                  </a:lnTo>
                  <a:lnTo>
                    <a:pt x="2597" y="148"/>
                  </a:lnTo>
                  <a:lnTo>
                    <a:pt x="2613" y="132"/>
                  </a:lnTo>
                  <a:lnTo>
                    <a:pt x="2638" y="115"/>
                  </a:lnTo>
                  <a:lnTo>
                    <a:pt x="2663" y="99"/>
                  </a:lnTo>
                  <a:lnTo>
                    <a:pt x="2687" y="90"/>
                  </a:lnTo>
                  <a:lnTo>
                    <a:pt x="2712" y="74"/>
                  </a:lnTo>
                  <a:lnTo>
                    <a:pt x="2737" y="66"/>
                  </a:lnTo>
                  <a:lnTo>
                    <a:pt x="2762" y="49"/>
                  </a:lnTo>
                  <a:lnTo>
                    <a:pt x="2786" y="41"/>
                  </a:lnTo>
                  <a:lnTo>
                    <a:pt x="2811" y="33"/>
                  </a:lnTo>
                  <a:lnTo>
                    <a:pt x="2828" y="24"/>
                  </a:lnTo>
                  <a:lnTo>
                    <a:pt x="2852" y="16"/>
                  </a:lnTo>
                  <a:lnTo>
                    <a:pt x="2877" y="8"/>
                  </a:lnTo>
                  <a:lnTo>
                    <a:pt x="2902" y="8"/>
                  </a:lnTo>
                  <a:lnTo>
                    <a:pt x="2926" y="0"/>
                  </a:lnTo>
                  <a:lnTo>
                    <a:pt x="2951" y="0"/>
                  </a:lnTo>
                  <a:lnTo>
                    <a:pt x="2976" y="0"/>
                  </a:lnTo>
                  <a:lnTo>
                    <a:pt x="3001" y="0"/>
                  </a:lnTo>
                  <a:lnTo>
                    <a:pt x="3017" y="0"/>
                  </a:lnTo>
                  <a:lnTo>
                    <a:pt x="3042" y="8"/>
                  </a:lnTo>
                  <a:lnTo>
                    <a:pt x="3067" y="8"/>
                  </a:lnTo>
                  <a:lnTo>
                    <a:pt x="3091" y="16"/>
                  </a:lnTo>
                  <a:lnTo>
                    <a:pt x="3116" y="24"/>
                  </a:lnTo>
                  <a:lnTo>
                    <a:pt x="3141" y="33"/>
                  </a:lnTo>
                  <a:lnTo>
                    <a:pt x="3165" y="41"/>
                  </a:lnTo>
                  <a:lnTo>
                    <a:pt x="3190" y="49"/>
                  </a:lnTo>
                  <a:lnTo>
                    <a:pt x="3215" y="66"/>
                  </a:lnTo>
                  <a:lnTo>
                    <a:pt x="3231" y="74"/>
                  </a:lnTo>
                  <a:lnTo>
                    <a:pt x="3256" y="90"/>
                  </a:lnTo>
                  <a:lnTo>
                    <a:pt x="3281" y="99"/>
                  </a:lnTo>
                  <a:lnTo>
                    <a:pt x="3306" y="115"/>
                  </a:lnTo>
                  <a:lnTo>
                    <a:pt x="3330" y="132"/>
                  </a:lnTo>
                  <a:lnTo>
                    <a:pt x="3355" y="148"/>
                  </a:lnTo>
                  <a:lnTo>
                    <a:pt x="3380" y="165"/>
                  </a:lnTo>
                  <a:lnTo>
                    <a:pt x="3405" y="189"/>
                  </a:lnTo>
                  <a:lnTo>
                    <a:pt x="3429" y="206"/>
                  </a:lnTo>
                  <a:lnTo>
                    <a:pt x="3446" y="222"/>
                  </a:lnTo>
                  <a:lnTo>
                    <a:pt x="3470" y="247"/>
                  </a:lnTo>
                  <a:lnTo>
                    <a:pt x="3495" y="264"/>
                  </a:lnTo>
                  <a:lnTo>
                    <a:pt x="3520" y="288"/>
                  </a:lnTo>
                  <a:lnTo>
                    <a:pt x="3545" y="305"/>
                  </a:lnTo>
                </a:path>
              </a:pathLst>
            </a:custGeom>
            <a:noFill/>
            <a:ln w="28575" cap="flat" cmpd="sng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74" name="Line 6"/>
            <p:cNvSpPr>
              <a:spLocks noChangeShapeType="1"/>
            </p:cNvSpPr>
            <p:nvPr/>
          </p:nvSpPr>
          <p:spPr bwMode="auto">
            <a:xfrm>
              <a:off x="1292" y="2795"/>
              <a:ext cx="24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75" name="Line 7"/>
            <p:cNvSpPr>
              <a:spLocks noChangeShapeType="1"/>
            </p:cNvSpPr>
            <p:nvPr/>
          </p:nvSpPr>
          <p:spPr bwMode="auto">
            <a:xfrm flipV="1">
              <a:off x="1292" y="1797"/>
              <a:ext cx="0" cy="1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76" name="Rectangle 8"/>
            <p:cNvSpPr>
              <a:spLocks noChangeArrowheads="1"/>
            </p:cNvSpPr>
            <p:nvPr/>
          </p:nvSpPr>
          <p:spPr bwMode="auto">
            <a:xfrm>
              <a:off x="1292" y="2341"/>
              <a:ext cx="772" cy="4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 sz="1800"/>
            </a:p>
          </p:txBody>
        </p:sp>
        <p:sp>
          <p:nvSpPr>
            <p:cNvPr id="58377" name="Rectangle 9"/>
            <p:cNvSpPr>
              <a:spLocks noChangeArrowheads="1"/>
            </p:cNvSpPr>
            <p:nvPr/>
          </p:nvSpPr>
          <p:spPr bwMode="auto">
            <a:xfrm>
              <a:off x="2075" y="2797"/>
              <a:ext cx="781" cy="4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 sz="1800"/>
            </a:p>
          </p:txBody>
        </p:sp>
        <p:sp>
          <p:nvSpPr>
            <p:cNvPr id="58378" name="Rectangle 10"/>
            <p:cNvSpPr>
              <a:spLocks noChangeArrowheads="1"/>
            </p:cNvSpPr>
            <p:nvPr/>
          </p:nvSpPr>
          <p:spPr bwMode="auto">
            <a:xfrm>
              <a:off x="2835" y="2069"/>
              <a:ext cx="861" cy="7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 sz="1800"/>
            </a:p>
          </p:txBody>
        </p:sp>
        <p:sp>
          <p:nvSpPr>
            <p:cNvPr id="58379" name="Line 11"/>
            <p:cNvSpPr>
              <a:spLocks noChangeShapeType="1"/>
            </p:cNvSpPr>
            <p:nvPr/>
          </p:nvSpPr>
          <p:spPr bwMode="auto">
            <a:xfrm>
              <a:off x="1341" y="2701"/>
              <a:ext cx="42" cy="94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80" name="Line 12"/>
            <p:cNvSpPr>
              <a:spLocks noChangeShapeType="1"/>
            </p:cNvSpPr>
            <p:nvPr/>
          </p:nvSpPr>
          <p:spPr bwMode="auto">
            <a:xfrm>
              <a:off x="1383" y="2601"/>
              <a:ext cx="85" cy="188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81" name="Line 13"/>
            <p:cNvSpPr>
              <a:spLocks noChangeShapeType="1"/>
            </p:cNvSpPr>
            <p:nvPr/>
          </p:nvSpPr>
          <p:spPr bwMode="auto">
            <a:xfrm>
              <a:off x="1428" y="2523"/>
              <a:ext cx="123" cy="273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82" name="Line 14"/>
            <p:cNvSpPr>
              <a:spLocks noChangeShapeType="1"/>
            </p:cNvSpPr>
            <p:nvPr/>
          </p:nvSpPr>
          <p:spPr bwMode="auto">
            <a:xfrm>
              <a:off x="1485" y="2436"/>
              <a:ext cx="144" cy="351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83" name="Line 15"/>
            <p:cNvSpPr>
              <a:spLocks noChangeShapeType="1"/>
            </p:cNvSpPr>
            <p:nvPr/>
          </p:nvSpPr>
          <p:spPr bwMode="auto">
            <a:xfrm>
              <a:off x="1530" y="2358"/>
              <a:ext cx="180" cy="441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84" name="Line 16"/>
            <p:cNvSpPr>
              <a:spLocks noChangeShapeType="1"/>
            </p:cNvSpPr>
            <p:nvPr/>
          </p:nvSpPr>
          <p:spPr bwMode="auto">
            <a:xfrm>
              <a:off x="1587" y="2295"/>
              <a:ext cx="207" cy="501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>
              <a:off x="1665" y="2259"/>
              <a:ext cx="219" cy="54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86" name="Line 18"/>
            <p:cNvSpPr>
              <a:spLocks noChangeShapeType="1"/>
            </p:cNvSpPr>
            <p:nvPr/>
          </p:nvSpPr>
          <p:spPr bwMode="auto">
            <a:xfrm>
              <a:off x="1758" y="2280"/>
              <a:ext cx="210" cy="516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1923" y="2487"/>
              <a:ext cx="117" cy="306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88" name="Line 20"/>
            <p:cNvSpPr>
              <a:spLocks noChangeShapeType="1"/>
            </p:cNvSpPr>
            <p:nvPr/>
          </p:nvSpPr>
          <p:spPr bwMode="auto">
            <a:xfrm>
              <a:off x="2780" y="2796"/>
              <a:ext cx="42" cy="94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89" name="Line 21"/>
            <p:cNvSpPr>
              <a:spLocks noChangeShapeType="1"/>
            </p:cNvSpPr>
            <p:nvPr/>
          </p:nvSpPr>
          <p:spPr bwMode="auto">
            <a:xfrm>
              <a:off x="2705" y="2798"/>
              <a:ext cx="85" cy="188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90" name="Line 22"/>
            <p:cNvSpPr>
              <a:spLocks noChangeShapeType="1"/>
            </p:cNvSpPr>
            <p:nvPr/>
          </p:nvSpPr>
          <p:spPr bwMode="auto">
            <a:xfrm>
              <a:off x="2621" y="2795"/>
              <a:ext cx="123" cy="273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91" name="Line 23"/>
            <p:cNvSpPr>
              <a:spLocks noChangeShapeType="1"/>
            </p:cNvSpPr>
            <p:nvPr/>
          </p:nvSpPr>
          <p:spPr bwMode="auto">
            <a:xfrm>
              <a:off x="2543" y="2795"/>
              <a:ext cx="144" cy="351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92" name="Line 24"/>
            <p:cNvSpPr>
              <a:spLocks noChangeShapeType="1"/>
            </p:cNvSpPr>
            <p:nvPr/>
          </p:nvSpPr>
          <p:spPr bwMode="auto">
            <a:xfrm>
              <a:off x="2456" y="2798"/>
              <a:ext cx="180" cy="441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93" name="Line 25"/>
            <p:cNvSpPr>
              <a:spLocks noChangeShapeType="1"/>
            </p:cNvSpPr>
            <p:nvPr/>
          </p:nvSpPr>
          <p:spPr bwMode="auto">
            <a:xfrm>
              <a:off x="2363" y="2810"/>
              <a:ext cx="207" cy="501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94" name="Line 26"/>
            <p:cNvSpPr>
              <a:spLocks noChangeShapeType="1"/>
            </p:cNvSpPr>
            <p:nvPr/>
          </p:nvSpPr>
          <p:spPr bwMode="auto">
            <a:xfrm>
              <a:off x="2273" y="2807"/>
              <a:ext cx="219" cy="54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95" name="Line 27"/>
            <p:cNvSpPr>
              <a:spLocks noChangeShapeType="1"/>
            </p:cNvSpPr>
            <p:nvPr/>
          </p:nvSpPr>
          <p:spPr bwMode="auto">
            <a:xfrm>
              <a:off x="2180" y="2792"/>
              <a:ext cx="210" cy="516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96" name="Line 28"/>
            <p:cNvSpPr>
              <a:spLocks noChangeShapeType="1"/>
            </p:cNvSpPr>
            <p:nvPr/>
          </p:nvSpPr>
          <p:spPr bwMode="auto">
            <a:xfrm>
              <a:off x="2120" y="2807"/>
              <a:ext cx="117" cy="306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97" name="Text Box 29"/>
            <p:cNvSpPr txBox="1">
              <a:spLocks noChangeArrowheads="1"/>
            </p:cNvSpPr>
            <p:nvPr/>
          </p:nvSpPr>
          <p:spPr bwMode="auto">
            <a:xfrm>
              <a:off x="884" y="1706"/>
              <a:ext cx="3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800"/>
                <a:t>f(t)</a:t>
              </a:r>
            </a:p>
          </p:txBody>
        </p:sp>
        <p:sp>
          <p:nvSpPr>
            <p:cNvPr id="58398" name="Line 30"/>
            <p:cNvSpPr>
              <a:spLocks noChangeShapeType="1"/>
            </p:cNvSpPr>
            <p:nvPr/>
          </p:nvSpPr>
          <p:spPr bwMode="auto">
            <a:xfrm>
              <a:off x="3198" y="2931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99" name="Text Box 31"/>
            <p:cNvSpPr txBox="1">
              <a:spLocks noChangeArrowheads="1"/>
            </p:cNvSpPr>
            <p:nvPr/>
          </p:nvSpPr>
          <p:spPr bwMode="auto">
            <a:xfrm>
              <a:off x="3424" y="2931"/>
              <a:ext cx="1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800"/>
                <a:t>t</a:t>
              </a:r>
            </a:p>
          </p:txBody>
        </p:sp>
        <p:sp>
          <p:nvSpPr>
            <p:cNvPr id="58400" name="Text Box 32"/>
            <p:cNvSpPr txBox="1">
              <a:spLocks noChangeArrowheads="1"/>
            </p:cNvSpPr>
            <p:nvPr/>
          </p:nvSpPr>
          <p:spPr bwMode="auto">
            <a:xfrm>
              <a:off x="2744" y="2587"/>
              <a:ext cx="26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800">
                  <a:latin typeface="Symbol" pitchFamily="18" charset="2"/>
                </a:rPr>
                <a:t>2p</a:t>
              </a:r>
            </a:p>
          </p:txBody>
        </p:sp>
        <p:sp>
          <p:nvSpPr>
            <p:cNvPr id="58401" name="Text Box 33"/>
            <p:cNvSpPr txBox="1">
              <a:spLocks noChangeArrowheads="1"/>
            </p:cNvSpPr>
            <p:nvPr/>
          </p:nvSpPr>
          <p:spPr bwMode="auto">
            <a:xfrm>
              <a:off x="2046" y="2587"/>
              <a:ext cx="1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800">
                  <a:latin typeface="Symbol" pitchFamily="18" charset="2"/>
                </a:rPr>
                <a:t>p</a:t>
              </a:r>
            </a:p>
          </p:txBody>
        </p:sp>
        <p:sp>
          <p:nvSpPr>
            <p:cNvPr id="58402" name="Line 34"/>
            <p:cNvSpPr>
              <a:spLocks noChangeShapeType="1"/>
            </p:cNvSpPr>
            <p:nvPr/>
          </p:nvSpPr>
          <p:spPr bwMode="auto">
            <a:xfrm flipH="1">
              <a:off x="1285" y="3249"/>
              <a:ext cx="779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403" name="Line 35"/>
            <p:cNvSpPr>
              <a:spLocks noChangeShapeType="1"/>
            </p:cNvSpPr>
            <p:nvPr/>
          </p:nvSpPr>
          <p:spPr bwMode="auto">
            <a:xfrm flipH="1">
              <a:off x="1285" y="3341"/>
              <a:ext cx="11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404" name="Line 36"/>
            <p:cNvSpPr>
              <a:spLocks noChangeShapeType="1"/>
            </p:cNvSpPr>
            <p:nvPr/>
          </p:nvSpPr>
          <p:spPr bwMode="auto">
            <a:xfrm flipH="1" flipV="1">
              <a:off x="1306" y="2236"/>
              <a:ext cx="4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405" name="Text Box 37"/>
            <p:cNvSpPr txBox="1">
              <a:spLocks noChangeArrowheads="1"/>
            </p:cNvSpPr>
            <p:nvPr/>
          </p:nvSpPr>
          <p:spPr bwMode="auto">
            <a:xfrm>
              <a:off x="1021" y="2115"/>
              <a:ext cx="31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200"/>
                <a:t>4/</a:t>
              </a:r>
              <a:r>
                <a:rPr lang="pt-BR" altLang="pt-BR" sz="1200">
                  <a:latin typeface="Symbol" pitchFamily="18" charset="2"/>
                </a:rPr>
                <a:t>p</a:t>
              </a:r>
            </a:p>
          </p:txBody>
        </p:sp>
        <p:sp>
          <p:nvSpPr>
            <p:cNvPr id="58406" name="Text Box 38"/>
            <p:cNvSpPr txBox="1">
              <a:spLocks noChangeArrowheads="1"/>
            </p:cNvSpPr>
            <p:nvPr/>
          </p:nvSpPr>
          <p:spPr bwMode="auto">
            <a:xfrm>
              <a:off x="1111" y="2296"/>
              <a:ext cx="16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000"/>
                <a:t>1</a:t>
              </a:r>
            </a:p>
          </p:txBody>
        </p:sp>
        <p:sp>
          <p:nvSpPr>
            <p:cNvPr id="58407" name="Text Box 39"/>
            <p:cNvSpPr txBox="1">
              <a:spLocks noChangeArrowheads="1"/>
            </p:cNvSpPr>
            <p:nvPr/>
          </p:nvSpPr>
          <p:spPr bwMode="auto">
            <a:xfrm>
              <a:off x="975" y="3249"/>
              <a:ext cx="36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200"/>
                <a:t>-4/</a:t>
              </a:r>
              <a:r>
                <a:rPr lang="pt-BR" altLang="pt-BR" sz="1200">
                  <a:latin typeface="Symbol" pitchFamily="18" charset="2"/>
                </a:rPr>
                <a:t>p</a:t>
              </a:r>
            </a:p>
          </p:txBody>
        </p:sp>
        <p:sp>
          <p:nvSpPr>
            <p:cNvPr id="58408" name="Text Box 40"/>
            <p:cNvSpPr txBox="1">
              <a:spLocks noChangeArrowheads="1"/>
            </p:cNvSpPr>
            <p:nvPr/>
          </p:nvSpPr>
          <p:spPr bwMode="auto">
            <a:xfrm>
              <a:off x="1089" y="3158"/>
              <a:ext cx="20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000"/>
                <a:t>-1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51269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Exemplo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As funções </a:t>
            </a:r>
            <a:r>
              <a:rPr lang="pt-BR" altLang="pt-BR" i="1" smtClean="0"/>
              <a:t>sen</a:t>
            </a:r>
            <a:r>
              <a:rPr lang="pt-BR" altLang="pt-BR" smtClean="0"/>
              <a:t>(</a:t>
            </a:r>
            <a:r>
              <a:rPr lang="pt-BR" altLang="pt-BR" i="1" smtClean="0"/>
              <a:t>n</a:t>
            </a:r>
            <a:r>
              <a:rPr lang="pt-BR" altLang="pt-BR" smtClean="0">
                <a:latin typeface="Symbol" pitchFamily="18" charset="2"/>
              </a:rPr>
              <a:t>w</a:t>
            </a:r>
            <a:r>
              <a:rPr lang="pt-BR" altLang="pt-BR" baseline="-25000" smtClean="0"/>
              <a:t>0</a:t>
            </a:r>
            <a:r>
              <a:rPr lang="pt-BR" altLang="pt-BR" smtClean="0"/>
              <a:t>t) e </a:t>
            </a:r>
            <a:r>
              <a:rPr lang="pt-BR" altLang="pt-BR" i="1" smtClean="0"/>
              <a:t>sen</a:t>
            </a:r>
            <a:r>
              <a:rPr lang="pt-BR" altLang="pt-BR" smtClean="0"/>
              <a:t>(</a:t>
            </a:r>
            <a:r>
              <a:rPr lang="pt-BR" altLang="pt-BR" i="1" smtClean="0"/>
              <a:t>m</a:t>
            </a:r>
            <a:r>
              <a:rPr lang="pt-BR" altLang="pt-BR" smtClean="0">
                <a:latin typeface="Symbol" pitchFamily="18" charset="2"/>
              </a:rPr>
              <a:t>w</a:t>
            </a:r>
            <a:r>
              <a:rPr lang="pt-BR" altLang="pt-BR" baseline="-25000" smtClean="0"/>
              <a:t>0</a:t>
            </a:r>
            <a:r>
              <a:rPr lang="pt-BR" altLang="pt-BR" smtClean="0"/>
              <a:t>t) são mutuamente ortogonais no intervalo (t</a:t>
            </a:r>
            <a:r>
              <a:rPr lang="pt-BR" altLang="pt-BR" baseline="-25000" smtClean="0"/>
              <a:t>0</a:t>
            </a:r>
            <a:r>
              <a:rPr lang="pt-BR" altLang="pt-BR" smtClean="0"/>
              <a:t>, t</a:t>
            </a:r>
            <a:r>
              <a:rPr lang="pt-BR" altLang="pt-BR" baseline="-25000" smtClean="0"/>
              <a:t>o</a:t>
            </a:r>
            <a:r>
              <a:rPr lang="pt-BR" altLang="pt-BR" smtClean="0"/>
              <a:t>+2</a:t>
            </a:r>
            <a:r>
              <a:rPr lang="pt-BR" altLang="pt-BR" smtClean="0">
                <a:latin typeface="Symbol" pitchFamily="18" charset="2"/>
              </a:rPr>
              <a:t>p</a:t>
            </a:r>
            <a:r>
              <a:rPr lang="pt-BR" altLang="pt-BR" smtClean="0"/>
              <a:t>/</a:t>
            </a:r>
            <a:r>
              <a:rPr lang="pt-BR" altLang="pt-BR" smtClean="0">
                <a:latin typeface="Symbol" pitchFamily="18" charset="2"/>
              </a:rPr>
              <a:t>w</a:t>
            </a:r>
            <a:r>
              <a:rPr lang="pt-BR" altLang="pt-BR" baseline="-25000" smtClean="0"/>
              <a:t>0</a:t>
            </a:r>
            <a:r>
              <a:rPr lang="pt-BR" altLang="pt-BR" smtClean="0"/>
              <a:t>) para todos os valores de </a:t>
            </a:r>
            <a:r>
              <a:rPr lang="pt-BR" altLang="pt-BR" i="1" smtClean="0"/>
              <a:t>n</a:t>
            </a:r>
            <a:r>
              <a:rPr lang="pt-BR" altLang="pt-BR" smtClean="0"/>
              <a:t> e </a:t>
            </a:r>
            <a:r>
              <a:rPr lang="pt-BR" altLang="pt-BR" i="1" smtClean="0"/>
              <a:t>m</a:t>
            </a:r>
            <a:r>
              <a:rPr lang="pt-BR" altLang="pt-BR" smtClean="0"/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As funções da série </a:t>
            </a:r>
            <a:r>
              <a:rPr lang="pt-BR" altLang="pt-BR" i="1" smtClean="0"/>
              <a:t>sen</a:t>
            </a:r>
            <a:r>
              <a:rPr lang="pt-BR" altLang="pt-BR" smtClean="0"/>
              <a:t>(t), </a:t>
            </a:r>
            <a:r>
              <a:rPr lang="pt-BR" altLang="pt-BR" i="1" smtClean="0"/>
              <a:t>sen</a:t>
            </a:r>
            <a:r>
              <a:rPr lang="pt-BR" altLang="pt-BR" smtClean="0"/>
              <a:t>(2t), </a:t>
            </a:r>
            <a:r>
              <a:rPr lang="pt-BR" altLang="pt-BR" i="1" smtClean="0"/>
              <a:t>sen</a:t>
            </a:r>
            <a:r>
              <a:rPr lang="pt-BR" altLang="pt-BR" smtClean="0"/>
              <a:t>(3t), etc. são mutuamente ortogonais no intervalo (0, 2</a:t>
            </a:r>
            <a:r>
              <a:rPr lang="pt-BR" altLang="pt-BR" smtClean="0">
                <a:latin typeface="Symbol" pitchFamily="18" charset="2"/>
              </a:rPr>
              <a:t>p</a:t>
            </a:r>
            <a:r>
              <a:rPr lang="pt-BR" altLang="pt-BR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A função retangular será então aproximada por uma série finita de funções senoidais</a:t>
            </a:r>
          </a:p>
          <a:p>
            <a:pPr eaLnBrk="1" hangingPunct="1">
              <a:lnSpc>
                <a:spcPct val="90000"/>
              </a:lnSpc>
            </a:pPr>
            <a:endParaRPr lang="pt-BR" altLang="pt-BR" smtClean="0"/>
          </a:p>
        </p:txBody>
      </p:sp>
      <p:graphicFrame>
        <p:nvGraphicFramePr>
          <p:cNvPr id="59396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744357463"/>
              </p:ext>
            </p:extLst>
          </p:nvPr>
        </p:nvGraphicFramePr>
        <p:xfrm>
          <a:off x="1619672" y="4941168"/>
          <a:ext cx="61214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5" name="Equation" r:id="rId3" imgW="2654300" imgH="228600" progId="Equation.3">
                  <p:embed/>
                </p:oleObj>
              </mc:Choice>
              <mc:Fallback>
                <p:oleObj name="Equation" r:id="rId3" imgW="2654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4941168"/>
                        <a:ext cx="6121400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2787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Exemplo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O coeficiente C</a:t>
            </a:r>
            <a:r>
              <a:rPr lang="pt-BR" altLang="pt-BR" baseline="-25000" smtClean="0"/>
              <a:t>r</a:t>
            </a:r>
            <a:r>
              <a:rPr lang="pt-BR" altLang="pt-BR" smtClean="0"/>
              <a:t> pode ser calculado a partir de (27) e (28)</a:t>
            </a:r>
          </a:p>
        </p:txBody>
      </p:sp>
      <p:graphicFrame>
        <p:nvGraphicFramePr>
          <p:cNvPr id="60420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692275" y="2997200"/>
          <a:ext cx="6697663" cy="316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9" name="Equation" r:id="rId3" imgW="3327400" imgH="1574800" progId="Equation.3">
                  <p:embed/>
                </p:oleObj>
              </mc:Choice>
              <mc:Fallback>
                <p:oleObj name="Equation" r:id="rId3" imgW="3327400" imgH="1574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997200"/>
                        <a:ext cx="6697663" cy="316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072307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Exemplo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f(t) pode ser aproximado por</a:t>
            </a:r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</p:txBody>
      </p:sp>
      <p:graphicFrame>
        <p:nvGraphicFramePr>
          <p:cNvPr id="61444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971550" y="2492375"/>
          <a:ext cx="7488238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8" name="Equation" r:id="rId3" imgW="3327400" imgH="431800" progId="Equation.3">
                  <p:embed/>
                </p:oleObj>
              </mc:Choice>
              <mc:Fallback>
                <p:oleObj name="Equation" r:id="rId3" imgW="33274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492375"/>
                        <a:ext cx="7488238" cy="96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5" name="Text Box 6"/>
          <p:cNvSpPr txBox="1">
            <a:spLocks noChangeArrowheads="1"/>
          </p:cNvSpPr>
          <p:nvPr/>
        </p:nvSpPr>
        <p:spPr bwMode="auto">
          <a:xfrm>
            <a:off x="8423275" y="27813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(38)</a:t>
            </a:r>
          </a:p>
        </p:txBody>
      </p:sp>
      <p:grpSp>
        <p:nvGrpSpPr>
          <p:cNvPr id="61446" name="Group 87"/>
          <p:cNvGrpSpPr>
            <a:grpSpLocks/>
          </p:cNvGrpSpPr>
          <p:nvPr/>
        </p:nvGrpSpPr>
        <p:grpSpPr bwMode="auto">
          <a:xfrm>
            <a:off x="2771775" y="3429000"/>
            <a:ext cx="4464050" cy="3097213"/>
            <a:chOff x="1746" y="2160"/>
            <a:chExt cx="2812" cy="1951"/>
          </a:xfrm>
        </p:grpSpPr>
        <p:sp>
          <p:nvSpPr>
            <p:cNvPr id="61447" name="Freeform 47"/>
            <p:cNvSpPr>
              <a:spLocks/>
            </p:cNvSpPr>
            <p:nvPr/>
          </p:nvSpPr>
          <p:spPr bwMode="auto">
            <a:xfrm>
              <a:off x="2154" y="2705"/>
              <a:ext cx="2358" cy="1088"/>
            </a:xfrm>
            <a:custGeom>
              <a:avLst/>
              <a:gdLst>
                <a:gd name="T0" fmla="*/ 15 w 3545"/>
                <a:gd name="T1" fmla="*/ 1344 h 651"/>
                <a:gd name="T2" fmla="*/ 34 w 3545"/>
                <a:gd name="T3" fmla="*/ 1036 h 651"/>
                <a:gd name="T4" fmla="*/ 56 w 3545"/>
                <a:gd name="T5" fmla="*/ 770 h 651"/>
                <a:gd name="T6" fmla="*/ 78 w 3545"/>
                <a:gd name="T7" fmla="*/ 536 h 651"/>
                <a:gd name="T8" fmla="*/ 97 w 3545"/>
                <a:gd name="T9" fmla="*/ 346 h 651"/>
                <a:gd name="T10" fmla="*/ 119 w 3545"/>
                <a:gd name="T11" fmla="*/ 192 h 651"/>
                <a:gd name="T12" fmla="*/ 141 w 3545"/>
                <a:gd name="T13" fmla="*/ 75 h 651"/>
                <a:gd name="T14" fmla="*/ 160 w 3545"/>
                <a:gd name="T15" fmla="*/ 0 h 651"/>
                <a:gd name="T16" fmla="*/ 182 w 3545"/>
                <a:gd name="T17" fmla="*/ 0 h 651"/>
                <a:gd name="T18" fmla="*/ 204 w 3545"/>
                <a:gd name="T19" fmla="*/ 37 h 651"/>
                <a:gd name="T20" fmla="*/ 223 w 3545"/>
                <a:gd name="T21" fmla="*/ 154 h 651"/>
                <a:gd name="T22" fmla="*/ 245 w 3545"/>
                <a:gd name="T23" fmla="*/ 308 h 651"/>
                <a:gd name="T24" fmla="*/ 267 w 3545"/>
                <a:gd name="T25" fmla="*/ 461 h 651"/>
                <a:gd name="T26" fmla="*/ 286 w 3545"/>
                <a:gd name="T27" fmla="*/ 690 h 651"/>
                <a:gd name="T28" fmla="*/ 308 w 3545"/>
                <a:gd name="T29" fmla="*/ 961 h 651"/>
                <a:gd name="T30" fmla="*/ 330 w 3545"/>
                <a:gd name="T31" fmla="*/ 1232 h 651"/>
                <a:gd name="T32" fmla="*/ 349 w 3545"/>
                <a:gd name="T33" fmla="*/ 1497 h 651"/>
                <a:gd name="T34" fmla="*/ 371 w 3545"/>
                <a:gd name="T35" fmla="*/ 1807 h 651"/>
                <a:gd name="T36" fmla="*/ 393 w 3545"/>
                <a:gd name="T37" fmla="*/ 2077 h 651"/>
                <a:gd name="T38" fmla="*/ 413 w 3545"/>
                <a:gd name="T39" fmla="*/ 2350 h 651"/>
                <a:gd name="T40" fmla="*/ 434 w 3545"/>
                <a:gd name="T41" fmla="*/ 2579 h 651"/>
                <a:gd name="T42" fmla="*/ 456 w 3545"/>
                <a:gd name="T43" fmla="*/ 2733 h 651"/>
                <a:gd name="T44" fmla="*/ 476 w 3545"/>
                <a:gd name="T45" fmla="*/ 2885 h 651"/>
                <a:gd name="T46" fmla="*/ 498 w 3545"/>
                <a:gd name="T47" fmla="*/ 3003 h 651"/>
                <a:gd name="T48" fmla="*/ 519 w 3545"/>
                <a:gd name="T49" fmla="*/ 3038 h 651"/>
                <a:gd name="T50" fmla="*/ 539 w 3545"/>
                <a:gd name="T51" fmla="*/ 3038 h 651"/>
                <a:gd name="T52" fmla="*/ 560 w 3545"/>
                <a:gd name="T53" fmla="*/ 2963 h 651"/>
                <a:gd name="T54" fmla="*/ 579 w 3545"/>
                <a:gd name="T55" fmla="*/ 2846 h 651"/>
                <a:gd name="T56" fmla="*/ 602 w 3545"/>
                <a:gd name="T57" fmla="*/ 2692 h 651"/>
                <a:gd name="T58" fmla="*/ 623 w 3545"/>
                <a:gd name="T59" fmla="*/ 2502 h 651"/>
                <a:gd name="T60" fmla="*/ 643 w 3545"/>
                <a:gd name="T61" fmla="*/ 2268 h 651"/>
                <a:gd name="T62" fmla="*/ 665 w 3545"/>
                <a:gd name="T63" fmla="*/ 2002 h 651"/>
                <a:gd name="T64" fmla="*/ 686 w 3545"/>
                <a:gd name="T65" fmla="*/ 1695 h 651"/>
                <a:gd name="T66" fmla="*/ 706 w 3545"/>
                <a:gd name="T67" fmla="*/ 1424 h 651"/>
                <a:gd name="T68" fmla="*/ 728 w 3545"/>
                <a:gd name="T69" fmla="*/ 1153 h 651"/>
                <a:gd name="T70" fmla="*/ 750 w 3545"/>
                <a:gd name="T71" fmla="*/ 882 h 651"/>
                <a:gd name="T72" fmla="*/ 769 w 3545"/>
                <a:gd name="T73" fmla="*/ 617 h 651"/>
                <a:gd name="T74" fmla="*/ 791 w 3545"/>
                <a:gd name="T75" fmla="*/ 419 h 651"/>
                <a:gd name="T76" fmla="*/ 813 w 3545"/>
                <a:gd name="T77" fmla="*/ 229 h 651"/>
                <a:gd name="T78" fmla="*/ 832 w 3545"/>
                <a:gd name="T79" fmla="*/ 112 h 651"/>
                <a:gd name="T80" fmla="*/ 854 w 3545"/>
                <a:gd name="T81" fmla="*/ 37 h 651"/>
                <a:gd name="T82" fmla="*/ 876 w 3545"/>
                <a:gd name="T83" fmla="*/ 0 h 651"/>
                <a:gd name="T84" fmla="*/ 895 w 3545"/>
                <a:gd name="T85" fmla="*/ 37 h 651"/>
                <a:gd name="T86" fmla="*/ 917 w 3545"/>
                <a:gd name="T87" fmla="*/ 112 h 651"/>
                <a:gd name="T88" fmla="*/ 939 w 3545"/>
                <a:gd name="T89" fmla="*/ 229 h 651"/>
                <a:gd name="T90" fmla="*/ 958 w 3545"/>
                <a:gd name="T91" fmla="*/ 419 h 651"/>
                <a:gd name="T92" fmla="*/ 980 w 3545"/>
                <a:gd name="T93" fmla="*/ 617 h 651"/>
                <a:gd name="T94" fmla="*/ 1002 w 3545"/>
                <a:gd name="T95" fmla="*/ 882 h 651"/>
                <a:gd name="T96" fmla="*/ 1021 w 3545"/>
                <a:gd name="T97" fmla="*/ 1153 h 651"/>
                <a:gd name="T98" fmla="*/ 1043 w 3545"/>
                <a:gd name="T99" fmla="*/ 1424 h 65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545"/>
                <a:gd name="T151" fmla="*/ 0 h 651"/>
                <a:gd name="T152" fmla="*/ 3545 w 3545"/>
                <a:gd name="T153" fmla="*/ 651 h 65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545" h="651">
                  <a:moveTo>
                    <a:pt x="0" y="330"/>
                  </a:moveTo>
                  <a:lnTo>
                    <a:pt x="25" y="305"/>
                  </a:lnTo>
                  <a:lnTo>
                    <a:pt x="50" y="288"/>
                  </a:lnTo>
                  <a:lnTo>
                    <a:pt x="74" y="264"/>
                  </a:lnTo>
                  <a:lnTo>
                    <a:pt x="91" y="247"/>
                  </a:lnTo>
                  <a:lnTo>
                    <a:pt x="116" y="222"/>
                  </a:lnTo>
                  <a:lnTo>
                    <a:pt x="140" y="206"/>
                  </a:lnTo>
                  <a:lnTo>
                    <a:pt x="165" y="189"/>
                  </a:lnTo>
                  <a:lnTo>
                    <a:pt x="190" y="165"/>
                  </a:lnTo>
                  <a:lnTo>
                    <a:pt x="215" y="148"/>
                  </a:lnTo>
                  <a:lnTo>
                    <a:pt x="239" y="132"/>
                  </a:lnTo>
                  <a:lnTo>
                    <a:pt x="264" y="115"/>
                  </a:lnTo>
                  <a:lnTo>
                    <a:pt x="289" y="99"/>
                  </a:lnTo>
                  <a:lnTo>
                    <a:pt x="305" y="90"/>
                  </a:lnTo>
                  <a:lnTo>
                    <a:pt x="330" y="74"/>
                  </a:lnTo>
                  <a:lnTo>
                    <a:pt x="355" y="66"/>
                  </a:lnTo>
                  <a:lnTo>
                    <a:pt x="379" y="49"/>
                  </a:lnTo>
                  <a:lnTo>
                    <a:pt x="404" y="41"/>
                  </a:lnTo>
                  <a:lnTo>
                    <a:pt x="429" y="33"/>
                  </a:lnTo>
                  <a:lnTo>
                    <a:pt x="454" y="24"/>
                  </a:lnTo>
                  <a:lnTo>
                    <a:pt x="478" y="16"/>
                  </a:lnTo>
                  <a:lnTo>
                    <a:pt x="503" y="8"/>
                  </a:lnTo>
                  <a:lnTo>
                    <a:pt x="520" y="8"/>
                  </a:lnTo>
                  <a:lnTo>
                    <a:pt x="544" y="0"/>
                  </a:lnTo>
                  <a:lnTo>
                    <a:pt x="569" y="0"/>
                  </a:lnTo>
                  <a:lnTo>
                    <a:pt x="594" y="0"/>
                  </a:lnTo>
                  <a:lnTo>
                    <a:pt x="618" y="0"/>
                  </a:lnTo>
                  <a:lnTo>
                    <a:pt x="643" y="0"/>
                  </a:lnTo>
                  <a:lnTo>
                    <a:pt x="668" y="8"/>
                  </a:lnTo>
                  <a:lnTo>
                    <a:pt x="693" y="8"/>
                  </a:lnTo>
                  <a:lnTo>
                    <a:pt x="709" y="16"/>
                  </a:lnTo>
                  <a:lnTo>
                    <a:pt x="734" y="24"/>
                  </a:lnTo>
                  <a:lnTo>
                    <a:pt x="759" y="33"/>
                  </a:lnTo>
                  <a:lnTo>
                    <a:pt x="783" y="41"/>
                  </a:lnTo>
                  <a:lnTo>
                    <a:pt x="808" y="49"/>
                  </a:lnTo>
                  <a:lnTo>
                    <a:pt x="833" y="66"/>
                  </a:lnTo>
                  <a:lnTo>
                    <a:pt x="857" y="74"/>
                  </a:lnTo>
                  <a:lnTo>
                    <a:pt x="882" y="90"/>
                  </a:lnTo>
                  <a:lnTo>
                    <a:pt x="907" y="99"/>
                  </a:lnTo>
                  <a:lnTo>
                    <a:pt x="923" y="115"/>
                  </a:lnTo>
                  <a:lnTo>
                    <a:pt x="948" y="132"/>
                  </a:lnTo>
                  <a:lnTo>
                    <a:pt x="973" y="148"/>
                  </a:lnTo>
                  <a:lnTo>
                    <a:pt x="998" y="165"/>
                  </a:lnTo>
                  <a:lnTo>
                    <a:pt x="1022" y="189"/>
                  </a:lnTo>
                  <a:lnTo>
                    <a:pt x="1047" y="206"/>
                  </a:lnTo>
                  <a:lnTo>
                    <a:pt x="1072" y="222"/>
                  </a:lnTo>
                  <a:lnTo>
                    <a:pt x="1097" y="247"/>
                  </a:lnTo>
                  <a:lnTo>
                    <a:pt x="1121" y="264"/>
                  </a:lnTo>
                  <a:lnTo>
                    <a:pt x="1138" y="288"/>
                  </a:lnTo>
                  <a:lnTo>
                    <a:pt x="1162" y="305"/>
                  </a:lnTo>
                  <a:lnTo>
                    <a:pt x="1187" y="321"/>
                  </a:lnTo>
                  <a:lnTo>
                    <a:pt x="1212" y="346"/>
                  </a:lnTo>
                  <a:lnTo>
                    <a:pt x="1237" y="363"/>
                  </a:lnTo>
                  <a:lnTo>
                    <a:pt x="1261" y="387"/>
                  </a:lnTo>
                  <a:lnTo>
                    <a:pt x="1286" y="404"/>
                  </a:lnTo>
                  <a:lnTo>
                    <a:pt x="1311" y="429"/>
                  </a:lnTo>
                  <a:lnTo>
                    <a:pt x="1336" y="445"/>
                  </a:lnTo>
                  <a:lnTo>
                    <a:pt x="1352" y="462"/>
                  </a:lnTo>
                  <a:lnTo>
                    <a:pt x="1377" y="486"/>
                  </a:lnTo>
                  <a:lnTo>
                    <a:pt x="1402" y="503"/>
                  </a:lnTo>
                  <a:lnTo>
                    <a:pt x="1426" y="519"/>
                  </a:lnTo>
                  <a:lnTo>
                    <a:pt x="1451" y="536"/>
                  </a:lnTo>
                  <a:lnTo>
                    <a:pt x="1476" y="552"/>
                  </a:lnTo>
                  <a:lnTo>
                    <a:pt x="1500" y="561"/>
                  </a:lnTo>
                  <a:lnTo>
                    <a:pt x="1525" y="577"/>
                  </a:lnTo>
                  <a:lnTo>
                    <a:pt x="1550" y="585"/>
                  </a:lnTo>
                  <a:lnTo>
                    <a:pt x="1566" y="602"/>
                  </a:lnTo>
                  <a:lnTo>
                    <a:pt x="1591" y="610"/>
                  </a:lnTo>
                  <a:lnTo>
                    <a:pt x="1616" y="618"/>
                  </a:lnTo>
                  <a:lnTo>
                    <a:pt x="1641" y="626"/>
                  </a:lnTo>
                  <a:lnTo>
                    <a:pt x="1665" y="635"/>
                  </a:lnTo>
                  <a:lnTo>
                    <a:pt x="1690" y="643"/>
                  </a:lnTo>
                  <a:lnTo>
                    <a:pt x="1715" y="643"/>
                  </a:lnTo>
                  <a:lnTo>
                    <a:pt x="1739" y="651"/>
                  </a:lnTo>
                  <a:lnTo>
                    <a:pt x="1764" y="651"/>
                  </a:lnTo>
                  <a:lnTo>
                    <a:pt x="1781" y="651"/>
                  </a:lnTo>
                  <a:lnTo>
                    <a:pt x="1805" y="651"/>
                  </a:lnTo>
                  <a:lnTo>
                    <a:pt x="1830" y="651"/>
                  </a:lnTo>
                  <a:lnTo>
                    <a:pt x="1855" y="643"/>
                  </a:lnTo>
                  <a:lnTo>
                    <a:pt x="1880" y="643"/>
                  </a:lnTo>
                  <a:lnTo>
                    <a:pt x="1904" y="635"/>
                  </a:lnTo>
                  <a:lnTo>
                    <a:pt x="1929" y="626"/>
                  </a:lnTo>
                  <a:lnTo>
                    <a:pt x="1954" y="618"/>
                  </a:lnTo>
                  <a:lnTo>
                    <a:pt x="1970" y="610"/>
                  </a:lnTo>
                  <a:lnTo>
                    <a:pt x="1995" y="602"/>
                  </a:lnTo>
                  <a:lnTo>
                    <a:pt x="2020" y="585"/>
                  </a:lnTo>
                  <a:lnTo>
                    <a:pt x="2044" y="577"/>
                  </a:lnTo>
                  <a:lnTo>
                    <a:pt x="2069" y="561"/>
                  </a:lnTo>
                  <a:lnTo>
                    <a:pt x="2094" y="552"/>
                  </a:lnTo>
                  <a:lnTo>
                    <a:pt x="2119" y="536"/>
                  </a:lnTo>
                  <a:lnTo>
                    <a:pt x="2143" y="519"/>
                  </a:lnTo>
                  <a:lnTo>
                    <a:pt x="2168" y="503"/>
                  </a:lnTo>
                  <a:lnTo>
                    <a:pt x="2185" y="486"/>
                  </a:lnTo>
                  <a:lnTo>
                    <a:pt x="2209" y="462"/>
                  </a:lnTo>
                  <a:lnTo>
                    <a:pt x="2234" y="445"/>
                  </a:lnTo>
                  <a:lnTo>
                    <a:pt x="2259" y="429"/>
                  </a:lnTo>
                  <a:lnTo>
                    <a:pt x="2283" y="404"/>
                  </a:lnTo>
                  <a:lnTo>
                    <a:pt x="2308" y="387"/>
                  </a:lnTo>
                  <a:lnTo>
                    <a:pt x="2333" y="363"/>
                  </a:lnTo>
                  <a:lnTo>
                    <a:pt x="2358" y="346"/>
                  </a:lnTo>
                  <a:lnTo>
                    <a:pt x="2382" y="330"/>
                  </a:lnTo>
                  <a:lnTo>
                    <a:pt x="2399" y="305"/>
                  </a:lnTo>
                  <a:lnTo>
                    <a:pt x="2424" y="288"/>
                  </a:lnTo>
                  <a:lnTo>
                    <a:pt x="2448" y="264"/>
                  </a:lnTo>
                  <a:lnTo>
                    <a:pt x="2473" y="247"/>
                  </a:lnTo>
                  <a:lnTo>
                    <a:pt x="2498" y="222"/>
                  </a:lnTo>
                  <a:lnTo>
                    <a:pt x="2523" y="206"/>
                  </a:lnTo>
                  <a:lnTo>
                    <a:pt x="2547" y="189"/>
                  </a:lnTo>
                  <a:lnTo>
                    <a:pt x="2572" y="165"/>
                  </a:lnTo>
                  <a:lnTo>
                    <a:pt x="2597" y="148"/>
                  </a:lnTo>
                  <a:lnTo>
                    <a:pt x="2613" y="132"/>
                  </a:lnTo>
                  <a:lnTo>
                    <a:pt x="2638" y="115"/>
                  </a:lnTo>
                  <a:lnTo>
                    <a:pt x="2663" y="99"/>
                  </a:lnTo>
                  <a:lnTo>
                    <a:pt x="2687" y="90"/>
                  </a:lnTo>
                  <a:lnTo>
                    <a:pt x="2712" y="74"/>
                  </a:lnTo>
                  <a:lnTo>
                    <a:pt x="2737" y="66"/>
                  </a:lnTo>
                  <a:lnTo>
                    <a:pt x="2762" y="49"/>
                  </a:lnTo>
                  <a:lnTo>
                    <a:pt x="2786" y="41"/>
                  </a:lnTo>
                  <a:lnTo>
                    <a:pt x="2811" y="33"/>
                  </a:lnTo>
                  <a:lnTo>
                    <a:pt x="2828" y="24"/>
                  </a:lnTo>
                  <a:lnTo>
                    <a:pt x="2852" y="16"/>
                  </a:lnTo>
                  <a:lnTo>
                    <a:pt x="2877" y="8"/>
                  </a:lnTo>
                  <a:lnTo>
                    <a:pt x="2902" y="8"/>
                  </a:lnTo>
                  <a:lnTo>
                    <a:pt x="2926" y="0"/>
                  </a:lnTo>
                  <a:lnTo>
                    <a:pt x="2951" y="0"/>
                  </a:lnTo>
                  <a:lnTo>
                    <a:pt x="2976" y="0"/>
                  </a:lnTo>
                  <a:lnTo>
                    <a:pt x="3001" y="0"/>
                  </a:lnTo>
                  <a:lnTo>
                    <a:pt x="3017" y="0"/>
                  </a:lnTo>
                  <a:lnTo>
                    <a:pt x="3042" y="8"/>
                  </a:lnTo>
                  <a:lnTo>
                    <a:pt x="3067" y="8"/>
                  </a:lnTo>
                  <a:lnTo>
                    <a:pt x="3091" y="16"/>
                  </a:lnTo>
                  <a:lnTo>
                    <a:pt x="3116" y="24"/>
                  </a:lnTo>
                  <a:lnTo>
                    <a:pt x="3141" y="33"/>
                  </a:lnTo>
                  <a:lnTo>
                    <a:pt x="3165" y="41"/>
                  </a:lnTo>
                  <a:lnTo>
                    <a:pt x="3190" y="49"/>
                  </a:lnTo>
                  <a:lnTo>
                    <a:pt x="3215" y="66"/>
                  </a:lnTo>
                  <a:lnTo>
                    <a:pt x="3231" y="74"/>
                  </a:lnTo>
                  <a:lnTo>
                    <a:pt x="3256" y="90"/>
                  </a:lnTo>
                  <a:lnTo>
                    <a:pt x="3281" y="99"/>
                  </a:lnTo>
                  <a:lnTo>
                    <a:pt x="3306" y="115"/>
                  </a:lnTo>
                  <a:lnTo>
                    <a:pt x="3330" y="132"/>
                  </a:lnTo>
                  <a:lnTo>
                    <a:pt x="3355" y="148"/>
                  </a:lnTo>
                  <a:lnTo>
                    <a:pt x="3380" y="165"/>
                  </a:lnTo>
                  <a:lnTo>
                    <a:pt x="3405" y="189"/>
                  </a:lnTo>
                  <a:lnTo>
                    <a:pt x="3429" y="206"/>
                  </a:lnTo>
                  <a:lnTo>
                    <a:pt x="3446" y="222"/>
                  </a:lnTo>
                  <a:lnTo>
                    <a:pt x="3470" y="247"/>
                  </a:lnTo>
                  <a:lnTo>
                    <a:pt x="3495" y="264"/>
                  </a:lnTo>
                  <a:lnTo>
                    <a:pt x="3520" y="288"/>
                  </a:lnTo>
                  <a:lnTo>
                    <a:pt x="3545" y="305"/>
                  </a:lnTo>
                </a:path>
              </a:pathLst>
            </a:custGeom>
            <a:noFill/>
            <a:ln w="28575" cap="flat" cmpd="sng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448" name="Line 48"/>
            <p:cNvSpPr>
              <a:spLocks noChangeShapeType="1"/>
            </p:cNvSpPr>
            <p:nvPr/>
          </p:nvSpPr>
          <p:spPr bwMode="auto">
            <a:xfrm>
              <a:off x="2154" y="3249"/>
              <a:ext cx="24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449" name="Line 49"/>
            <p:cNvSpPr>
              <a:spLocks noChangeShapeType="1"/>
            </p:cNvSpPr>
            <p:nvPr/>
          </p:nvSpPr>
          <p:spPr bwMode="auto">
            <a:xfrm flipV="1">
              <a:off x="2154" y="2251"/>
              <a:ext cx="0" cy="1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450" name="Rectangle 50"/>
            <p:cNvSpPr>
              <a:spLocks noChangeArrowheads="1"/>
            </p:cNvSpPr>
            <p:nvPr/>
          </p:nvSpPr>
          <p:spPr bwMode="auto">
            <a:xfrm>
              <a:off x="2154" y="2795"/>
              <a:ext cx="772" cy="4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 sz="1800"/>
            </a:p>
          </p:txBody>
        </p:sp>
        <p:sp>
          <p:nvSpPr>
            <p:cNvPr id="61451" name="Rectangle 51"/>
            <p:cNvSpPr>
              <a:spLocks noChangeArrowheads="1"/>
            </p:cNvSpPr>
            <p:nvPr/>
          </p:nvSpPr>
          <p:spPr bwMode="auto">
            <a:xfrm>
              <a:off x="2937" y="3251"/>
              <a:ext cx="781" cy="4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 sz="1800"/>
            </a:p>
          </p:txBody>
        </p:sp>
        <p:sp>
          <p:nvSpPr>
            <p:cNvPr id="61452" name="Rectangle 52"/>
            <p:cNvSpPr>
              <a:spLocks noChangeArrowheads="1"/>
            </p:cNvSpPr>
            <p:nvPr/>
          </p:nvSpPr>
          <p:spPr bwMode="auto">
            <a:xfrm>
              <a:off x="3697" y="2523"/>
              <a:ext cx="861" cy="7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 sz="1800"/>
            </a:p>
          </p:txBody>
        </p:sp>
        <p:sp>
          <p:nvSpPr>
            <p:cNvPr id="61453" name="Text Box 71"/>
            <p:cNvSpPr txBox="1">
              <a:spLocks noChangeArrowheads="1"/>
            </p:cNvSpPr>
            <p:nvPr/>
          </p:nvSpPr>
          <p:spPr bwMode="auto">
            <a:xfrm>
              <a:off x="1746" y="2160"/>
              <a:ext cx="3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800"/>
                <a:t>f(t)</a:t>
              </a:r>
            </a:p>
          </p:txBody>
        </p:sp>
        <p:sp>
          <p:nvSpPr>
            <p:cNvPr id="61454" name="Line 72"/>
            <p:cNvSpPr>
              <a:spLocks noChangeShapeType="1"/>
            </p:cNvSpPr>
            <p:nvPr/>
          </p:nvSpPr>
          <p:spPr bwMode="auto">
            <a:xfrm>
              <a:off x="4060" y="3385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455" name="Text Box 73"/>
            <p:cNvSpPr txBox="1">
              <a:spLocks noChangeArrowheads="1"/>
            </p:cNvSpPr>
            <p:nvPr/>
          </p:nvSpPr>
          <p:spPr bwMode="auto">
            <a:xfrm>
              <a:off x="4286" y="3385"/>
              <a:ext cx="1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800"/>
                <a:t>t</a:t>
              </a:r>
            </a:p>
          </p:txBody>
        </p:sp>
        <p:sp>
          <p:nvSpPr>
            <p:cNvPr id="61456" name="Text Box 74"/>
            <p:cNvSpPr txBox="1">
              <a:spLocks noChangeArrowheads="1"/>
            </p:cNvSpPr>
            <p:nvPr/>
          </p:nvSpPr>
          <p:spPr bwMode="auto">
            <a:xfrm>
              <a:off x="3606" y="3041"/>
              <a:ext cx="26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800">
                  <a:latin typeface="Symbol" pitchFamily="18" charset="2"/>
                </a:rPr>
                <a:t>2p</a:t>
              </a:r>
            </a:p>
          </p:txBody>
        </p:sp>
        <p:sp>
          <p:nvSpPr>
            <p:cNvPr id="61457" name="Text Box 75"/>
            <p:cNvSpPr txBox="1">
              <a:spLocks noChangeArrowheads="1"/>
            </p:cNvSpPr>
            <p:nvPr/>
          </p:nvSpPr>
          <p:spPr bwMode="auto">
            <a:xfrm>
              <a:off x="2908" y="3041"/>
              <a:ext cx="1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800">
                  <a:latin typeface="Symbol" pitchFamily="18" charset="2"/>
                </a:rPr>
                <a:t>p</a:t>
              </a:r>
            </a:p>
          </p:txBody>
        </p:sp>
        <p:sp>
          <p:nvSpPr>
            <p:cNvPr id="61458" name="Line 76"/>
            <p:cNvSpPr>
              <a:spLocks noChangeShapeType="1"/>
            </p:cNvSpPr>
            <p:nvPr/>
          </p:nvSpPr>
          <p:spPr bwMode="auto">
            <a:xfrm flipH="1">
              <a:off x="2147" y="3703"/>
              <a:ext cx="779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459" name="Text Box 80"/>
            <p:cNvSpPr txBox="1">
              <a:spLocks noChangeArrowheads="1"/>
            </p:cNvSpPr>
            <p:nvPr/>
          </p:nvSpPr>
          <p:spPr bwMode="auto">
            <a:xfrm>
              <a:off x="1973" y="2750"/>
              <a:ext cx="16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000"/>
                <a:t>1</a:t>
              </a:r>
            </a:p>
          </p:txBody>
        </p:sp>
        <p:sp>
          <p:nvSpPr>
            <p:cNvPr id="61460" name="Text Box 82"/>
            <p:cNvSpPr txBox="1">
              <a:spLocks noChangeArrowheads="1"/>
            </p:cNvSpPr>
            <p:nvPr/>
          </p:nvSpPr>
          <p:spPr bwMode="auto">
            <a:xfrm>
              <a:off x="1951" y="3612"/>
              <a:ext cx="20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altLang="pt-BR" sz="1000"/>
                <a:t>-1</a:t>
              </a:r>
            </a:p>
          </p:txBody>
        </p:sp>
        <p:sp>
          <p:nvSpPr>
            <p:cNvPr id="61461" name="Line 83"/>
            <p:cNvSpPr>
              <a:spLocks noChangeShapeType="1"/>
            </p:cNvSpPr>
            <p:nvPr/>
          </p:nvSpPr>
          <p:spPr bwMode="auto">
            <a:xfrm flipV="1">
              <a:off x="2789" y="2750"/>
              <a:ext cx="681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aphicFrame>
          <p:nvGraphicFramePr>
            <p:cNvPr id="61462" name="Object 84"/>
            <p:cNvGraphicFramePr>
              <a:graphicFrameLocks noChangeAspect="1"/>
            </p:cNvGraphicFramePr>
            <p:nvPr/>
          </p:nvGraphicFramePr>
          <p:xfrm>
            <a:off x="3470" y="2432"/>
            <a:ext cx="771" cy="5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29" name="Equation" r:id="rId5" imgW="533169" imgH="393529" progId="Equation.3">
                    <p:embed/>
                  </p:oleObj>
                </mc:Choice>
                <mc:Fallback>
                  <p:oleObj name="Equation" r:id="rId5" imgW="533169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70" y="2432"/>
                          <a:ext cx="771" cy="5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57817897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188913"/>
            <a:ext cx="7313613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Exemplo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f(t) pode ser aproximado por</a:t>
            </a:r>
          </a:p>
        </p:txBody>
      </p:sp>
      <p:sp>
        <p:nvSpPr>
          <p:cNvPr id="62468" name="Line 45"/>
          <p:cNvSpPr>
            <a:spLocks noChangeShapeType="1"/>
          </p:cNvSpPr>
          <p:nvPr/>
        </p:nvSpPr>
        <p:spPr bwMode="auto">
          <a:xfrm>
            <a:off x="3132138" y="4365625"/>
            <a:ext cx="381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2469" name="Line 46"/>
          <p:cNvSpPr>
            <a:spLocks noChangeShapeType="1"/>
          </p:cNvSpPr>
          <p:nvPr/>
        </p:nvSpPr>
        <p:spPr bwMode="auto">
          <a:xfrm flipV="1">
            <a:off x="3132138" y="2781300"/>
            <a:ext cx="0" cy="295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2470" name="Rectangle 47"/>
          <p:cNvSpPr>
            <a:spLocks noChangeArrowheads="1"/>
          </p:cNvSpPr>
          <p:nvPr/>
        </p:nvSpPr>
        <p:spPr bwMode="auto">
          <a:xfrm>
            <a:off x="3132138" y="3644900"/>
            <a:ext cx="1244600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62471" name="Rectangle 48"/>
          <p:cNvSpPr>
            <a:spLocks noChangeArrowheads="1"/>
          </p:cNvSpPr>
          <p:nvPr/>
        </p:nvSpPr>
        <p:spPr bwMode="auto">
          <a:xfrm>
            <a:off x="4375150" y="4368800"/>
            <a:ext cx="1239838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62472" name="Rectangle 49"/>
          <p:cNvSpPr>
            <a:spLocks noChangeArrowheads="1"/>
          </p:cNvSpPr>
          <p:nvPr/>
        </p:nvSpPr>
        <p:spPr bwMode="auto">
          <a:xfrm>
            <a:off x="5581650" y="3213100"/>
            <a:ext cx="1366838" cy="1152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62473" name="Text Box 68"/>
          <p:cNvSpPr txBox="1">
            <a:spLocks noChangeArrowheads="1"/>
          </p:cNvSpPr>
          <p:nvPr/>
        </p:nvSpPr>
        <p:spPr bwMode="auto">
          <a:xfrm>
            <a:off x="2484438" y="2636838"/>
            <a:ext cx="561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f(t)</a:t>
            </a:r>
          </a:p>
        </p:txBody>
      </p:sp>
      <p:sp>
        <p:nvSpPr>
          <p:cNvPr id="62474" name="Line 69"/>
          <p:cNvSpPr>
            <a:spLocks noChangeShapeType="1"/>
          </p:cNvSpPr>
          <p:nvPr/>
        </p:nvSpPr>
        <p:spPr bwMode="auto">
          <a:xfrm>
            <a:off x="6157913" y="458152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2475" name="Text Box 70"/>
          <p:cNvSpPr txBox="1">
            <a:spLocks noChangeArrowheads="1"/>
          </p:cNvSpPr>
          <p:nvPr/>
        </p:nvSpPr>
        <p:spPr bwMode="auto">
          <a:xfrm>
            <a:off x="6516688" y="4581525"/>
            <a:ext cx="2746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t</a:t>
            </a:r>
          </a:p>
        </p:txBody>
      </p:sp>
      <p:sp>
        <p:nvSpPr>
          <p:cNvPr id="62476" name="Text Box 71"/>
          <p:cNvSpPr txBox="1">
            <a:spLocks noChangeArrowheads="1"/>
          </p:cNvSpPr>
          <p:nvPr/>
        </p:nvSpPr>
        <p:spPr bwMode="auto">
          <a:xfrm>
            <a:off x="5437188" y="4035425"/>
            <a:ext cx="423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>
                <a:latin typeface="Symbol" pitchFamily="18" charset="2"/>
              </a:rPr>
              <a:t>2p</a:t>
            </a:r>
          </a:p>
        </p:txBody>
      </p:sp>
      <p:sp>
        <p:nvSpPr>
          <p:cNvPr id="62477" name="Text Box 72"/>
          <p:cNvSpPr txBox="1">
            <a:spLocks noChangeArrowheads="1"/>
          </p:cNvSpPr>
          <p:nvPr/>
        </p:nvSpPr>
        <p:spPr bwMode="auto">
          <a:xfrm>
            <a:off x="4329113" y="4035425"/>
            <a:ext cx="3095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>
                <a:latin typeface="Symbol" pitchFamily="18" charset="2"/>
              </a:rPr>
              <a:t>p</a:t>
            </a:r>
          </a:p>
        </p:txBody>
      </p:sp>
      <p:sp>
        <p:nvSpPr>
          <p:cNvPr id="62478" name="Line 73"/>
          <p:cNvSpPr>
            <a:spLocks noChangeShapeType="1"/>
          </p:cNvSpPr>
          <p:nvPr/>
        </p:nvSpPr>
        <p:spPr bwMode="auto">
          <a:xfrm flipH="1">
            <a:off x="3121025" y="5086350"/>
            <a:ext cx="1236663" cy="47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2479" name="Text Box 74"/>
          <p:cNvSpPr txBox="1">
            <a:spLocks noChangeArrowheads="1"/>
          </p:cNvSpPr>
          <p:nvPr/>
        </p:nvSpPr>
        <p:spPr bwMode="auto">
          <a:xfrm>
            <a:off x="2844800" y="3573463"/>
            <a:ext cx="2651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000"/>
              <a:t>1</a:t>
            </a:r>
          </a:p>
        </p:txBody>
      </p:sp>
      <p:sp>
        <p:nvSpPr>
          <p:cNvPr id="62480" name="Text Box 75"/>
          <p:cNvSpPr txBox="1">
            <a:spLocks noChangeArrowheads="1"/>
          </p:cNvSpPr>
          <p:nvPr/>
        </p:nvSpPr>
        <p:spPr bwMode="auto">
          <a:xfrm>
            <a:off x="2809875" y="4941888"/>
            <a:ext cx="3222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000"/>
              <a:t>-1</a:t>
            </a:r>
          </a:p>
        </p:txBody>
      </p:sp>
      <p:sp>
        <p:nvSpPr>
          <p:cNvPr id="62481" name="Line 76"/>
          <p:cNvSpPr>
            <a:spLocks noChangeShapeType="1"/>
          </p:cNvSpPr>
          <p:nvPr/>
        </p:nvSpPr>
        <p:spPr bwMode="auto">
          <a:xfrm flipV="1">
            <a:off x="4211638" y="3573463"/>
            <a:ext cx="100965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graphicFrame>
        <p:nvGraphicFramePr>
          <p:cNvPr id="62482" name="Object 77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5221288" y="3006725"/>
          <a:ext cx="2230437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7" name="Equation" r:id="rId3" imgW="1358310" imgH="431613" progId="Equation.3">
                  <p:embed/>
                </p:oleObj>
              </mc:Choice>
              <mc:Fallback>
                <p:oleObj name="Equation" r:id="rId3" imgW="135831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1288" y="3006725"/>
                        <a:ext cx="2230437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2483" name="Group 83"/>
          <p:cNvGrpSpPr>
            <a:grpSpLocks/>
          </p:cNvGrpSpPr>
          <p:nvPr/>
        </p:nvGrpSpPr>
        <p:grpSpPr bwMode="auto">
          <a:xfrm>
            <a:off x="3132138" y="3500438"/>
            <a:ext cx="1223962" cy="865187"/>
            <a:chOff x="1973" y="2205"/>
            <a:chExt cx="771" cy="545"/>
          </a:xfrm>
        </p:grpSpPr>
        <p:sp>
          <p:nvSpPr>
            <p:cNvPr id="62488" name="Freeform 78"/>
            <p:cNvSpPr>
              <a:spLocks/>
            </p:cNvSpPr>
            <p:nvPr/>
          </p:nvSpPr>
          <p:spPr bwMode="auto">
            <a:xfrm>
              <a:off x="2109" y="2205"/>
              <a:ext cx="499" cy="182"/>
            </a:xfrm>
            <a:custGeom>
              <a:avLst/>
              <a:gdLst>
                <a:gd name="T0" fmla="*/ 0 w 3545"/>
                <a:gd name="T1" fmla="*/ 6 h 651"/>
                <a:gd name="T2" fmla="*/ 0 w 3545"/>
                <a:gd name="T3" fmla="*/ 5 h 651"/>
                <a:gd name="T4" fmla="*/ 1 w 3545"/>
                <a:gd name="T5" fmla="*/ 4 h 651"/>
                <a:gd name="T6" fmla="*/ 1 w 3545"/>
                <a:gd name="T7" fmla="*/ 3 h 651"/>
                <a:gd name="T8" fmla="*/ 1 w 3545"/>
                <a:gd name="T9" fmla="*/ 2 h 651"/>
                <a:gd name="T10" fmla="*/ 1 w 3545"/>
                <a:gd name="T11" fmla="*/ 1 h 651"/>
                <a:gd name="T12" fmla="*/ 1 w 3545"/>
                <a:gd name="T13" fmla="*/ 0 h 651"/>
                <a:gd name="T14" fmla="*/ 2 w 3545"/>
                <a:gd name="T15" fmla="*/ 0 h 651"/>
                <a:gd name="T16" fmla="*/ 2 w 3545"/>
                <a:gd name="T17" fmla="*/ 0 h 651"/>
                <a:gd name="T18" fmla="*/ 2 w 3545"/>
                <a:gd name="T19" fmla="*/ 0 h 651"/>
                <a:gd name="T20" fmla="*/ 2 w 3545"/>
                <a:gd name="T21" fmla="*/ 1 h 651"/>
                <a:gd name="T22" fmla="*/ 2 w 3545"/>
                <a:gd name="T23" fmla="*/ 1 h 651"/>
                <a:gd name="T24" fmla="*/ 3 w 3545"/>
                <a:gd name="T25" fmla="*/ 2 h 651"/>
                <a:gd name="T26" fmla="*/ 3 w 3545"/>
                <a:gd name="T27" fmla="*/ 3 h 651"/>
                <a:gd name="T28" fmla="*/ 3 w 3545"/>
                <a:gd name="T29" fmla="*/ 4 h 651"/>
                <a:gd name="T30" fmla="*/ 3 w 3545"/>
                <a:gd name="T31" fmla="*/ 6 h 651"/>
                <a:gd name="T32" fmla="*/ 3 w 3545"/>
                <a:gd name="T33" fmla="*/ 7 h 651"/>
                <a:gd name="T34" fmla="*/ 4 w 3545"/>
                <a:gd name="T35" fmla="*/ 8 h 651"/>
                <a:gd name="T36" fmla="*/ 4 w 3545"/>
                <a:gd name="T37" fmla="*/ 10 h 651"/>
                <a:gd name="T38" fmla="*/ 4 w 3545"/>
                <a:gd name="T39" fmla="*/ 11 h 651"/>
                <a:gd name="T40" fmla="*/ 4 w 3545"/>
                <a:gd name="T41" fmla="*/ 12 h 651"/>
                <a:gd name="T42" fmla="*/ 4 w 3545"/>
                <a:gd name="T43" fmla="*/ 13 h 651"/>
                <a:gd name="T44" fmla="*/ 5 w 3545"/>
                <a:gd name="T45" fmla="*/ 13 h 651"/>
                <a:gd name="T46" fmla="*/ 5 w 3545"/>
                <a:gd name="T47" fmla="*/ 14 h 651"/>
                <a:gd name="T48" fmla="*/ 5 w 3545"/>
                <a:gd name="T49" fmla="*/ 14 h 651"/>
                <a:gd name="T50" fmla="*/ 5 w 3545"/>
                <a:gd name="T51" fmla="*/ 14 h 651"/>
                <a:gd name="T52" fmla="*/ 5 w 3545"/>
                <a:gd name="T53" fmla="*/ 14 h 651"/>
                <a:gd name="T54" fmla="*/ 5 w 3545"/>
                <a:gd name="T55" fmla="*/ 13 h 651"/>
                <a:gd name="T56" fmla="*/ 6 w 3545"/>
                <a:gd name="T57" fmla="*/ 13 h 651"/>
                <a:gd name="T58" fmla="*/ 6 w 3545"/>
                <a:gd name="T59" fmla="*/ 12 h 651"/>
                <a:gd name="T60" fmla="*/ 6 w 3545"/>
                <a:gd name="T61" fmla="*/ 11 h 651"/>
                <a:gd name="T62" fmla="*/ 6 w 3545"/>
                <a:gd name="T63" fmla="*/ 10 h 651"/>
                <a:gd name="T64" fmla="*/ 6 w 3545"/>
                <a:gd name="T65" fmla="*/ 8 h 651"/>
                <a:gd name="T66" fmla="*/ 7 w 3545"/>
                <a:gd name="T67" fmla="*/ 7 h 651"/>
                <a:gd name="T68" fmla="*/ 7 w 3545"/>
                <a:gd name="T69" fmla="*/ 5 h 651"/>
                <a:gd name="T70" fmla="*/ 7 w 3545"/>
                <a:gd name="T71" fmla="*/ 4 h 651"/>
                <a:gd name="T72" fmla="*/ 7 w 3545"/>
                <a:gd name="T73" fmla="*/ 3 h 651"/>
                <a:gd name="T74" fmla="*/ 7 w 3545"/>
                <a:gd name="T75" fmla="*/ 2 h 651"/>
                <a:gd name="T76" fmla="*/ 8 w 3545"/>
                <a:gd name="T77" fmla="*/ 1 h 651"/>
                <a:gd name="T78" fmla="*/ 8 w 3545"/>
                <a:gd name="T79" fmla="*/ 1 h 651"/>
                <a:gd name="T80" fmla="*/ 8 w 3545"/>
                <a:gd name="T81" fmla="*/ 0 h 651"/>
                <a:gd name="T82" fmla="*/ 8 w 3545"/>
                <a:gd name="T83" fmla="*/ 0 h 651"/>
                <a:gd name="T84" fmla="*/ 8 w 3545"/>
                <a:gd name="T85" fmla="*/ 0 h 651"/>
                <a:gd name="T86" fmla="*/ 9 w 3545"/>
                <a:gd name="T87" fmla="*/ 1 h 651"/>
                <a:gd name="T88" fmla="*/ 9 w 3545"/>
                <a:gd name="T89" fmla="*/ 1 h 651"/>
                <a:gd name="T90" fmla="*/ 9 w 3545"/>
                <a:gd name="T91" fmla="*/ 2 h 651"/>
                <a:gd name="T92" fmla="*/ 9 w 3545"/>
                <a:gd name="T93" fmla="*/ 3 h 651"/>
                <a:gd name="T94" fmla="*/ 9 w 3545"/>
                <a:gd name="T95" fmla="*/ 4 h 651"/>
                <a:gd name="T96" fmla="*/ 10 w 3545"/>
                <a:gd name="T97" fmla="*/ 5 h 651"/>
                <a:gd name="T98" fmla="*/ 10 w 3545"/>
                <a:gd name="T99" fmla="*/ 7 h 65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545"/>
                <a:gd name="T151" fmla="*/ 0 h 651"/>
                <a:gd name="T152" fmla="*/ 3545 w 3545"/>
                <a:gd name="T153" fmla="*/ 651 h 65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545" h="651">
                  <a:moveTo>
                    <a:pt x="0" y="330"/>
                  </a:moveTo>
                  <a:lnTo>
                    <a:pt x="25" y="305"/>
                  </a:lnTo>
                  <a:lnTo>
                    <a:pt x="50" y="288"/>
                  </a:lnTo>
                  <a:lnTo>
                    <a:pt x="74" y="264"/>
                  </a:lnTo>
                  <a:lnTo>
                    <a:pt x="91" y="247"/>
                  </a:lnTo>
                  <a:lnTo>
                    <a:pt x="116" y="222"/>
                  </a:lnTo>
                  <a:lnTo>
                    <a:pt x="140" y="206"/>
                  </a:lnTo>
                  <a:lnTo>
                    <a:pt x="165" y="189"/>
                  </a:lnTo>
                  <a:lnTo>
                    <a:pt x="190" y="165"/>
                  </a:lnTo>
                  <a:lnTo>
                    <a:pt x="215" y="148"/>
                  </a:lnTo>
                  <a:lnTo>
                    <a:pt x="239" y="132"/>
                  </a:lnTo>
                  <a:lnTo>
                    <a:pt x="264" y="115"/>
                  </a:lnTo>
                  <a:lnTo>
                    <a:pt x="289" y="99"/>
                  </a:lnTo>
                  <a:lnTo>
                    <a:pt x="305" y="90"/>
                  </a:lnTo>
                  <a:lnTo>
                    <a:pt x="330" y="74"/>
                  </a:lnTo>
                  <a:lnTo>
                    <a:pt x="355" y="66"/>
                  </a:lnTo>
                  <a:lnTo>
                    <a:pt x="379" y="49"/>
                  </a:lnTo>
                  <a:lnTo>
                    <a:pt x="404" y="41"/>
                  </a:lnTo>
                  <a:lnTo>
                    <a:pt x="429" y="33"/>
                  </a:lnTo>
                  <a:lnTo>
                    <a:pt x="454" y="24"/>
                  </a:lnTo>
                  <a:lnTo>
                    <a:pt x="478" y="16"/>
                  </a:lnTo>
                  <a:lnTo>
                    <a:pt x="503" y="8"/>
                  </a:lnTo>
                  <a:lnTo>
                    <a:pt x="520" y="8"/>
                  </a:lnTo>
                  <a:lnTo>
                    <a:pt x="544" y="0"/>
                  </a:lnTo>
                  <a:lnTo>
                    <a:pt x="569" y="0"/>
                  </a:lnTo>
                  <a:lnTo>
                    <a:pt x="594" y="0"/>
                  </a:lnTo>
                  <a:lnTo>
                    <a:pt x="618" y="0"/>
                  </a:lnTo>
                  <a:lnTo>
                    <a:pt x="643" y="0"/>
                  </a:lnTo>
                  <a:lnTo>
                    <a:pt x="668" y="8"/>
                  </a:lnTo>
                  <a:lnTo>
                    <a:pt x="693" y="8"/>
                  </a:lnTo>
                  <a:lnTo>
                    <a:pt x="709" y="16"/>
                  </a:lnTo>
                  <a:lnTo>
                    <a:pt x="734" y="24"/>
                  </a:lnTo>
                  <a:lnTo>
                    <a:pt x="759" y="33"/>
                  </a:lnTo>
                  <a:lnTo>
                    <a:pt x="783" y="41"/>
                  </a:lnTo>
                  <a:lnTo>
                    <a:pt x="808" y="49"/>
                  </a:lnTo>
                  <a:lnTo>
                    <a:pt x="833" y="66"/>
                  </a:lnTo>
                  <a:lnTo>
                    <a:pt x="857" y="74"/>
                  </a:lnTo>
                  <a:lnTo>
                    <a:pt x="882" y="90"/>
                  </a:lnTo>
                  <a:lnTo>
                    <a:pt x="907" y="99"/>
                  </a:lnTo>
                  <a:lnTo>
                    <a:pt x="923" y="115"/>
                  </a:lnTo>
                  <a:lnTo>
                    <a:pt x="948" y="132"/>
                  </a:lnTo>
                  <a:lnTo>
                    <a:pt x="973" y="148"/>
                  </a:lnTo>
                  <a:lnTo>
                    <a:pt x="998" y="165"/>
                  </a:lnTo>
                  <a:lnTo>
                    <a:pt x="1022" y="189"/>
                  </a:lnTo>
                  <a:lnTo>
                    <a:pt x="1047" y="206"/>
                  </a:lnTo>
                  <a:lnTo>
                    <a:pt x="1072" y="222"/>
                  </a:lnTo>
                  <a:lnTo>
                    <a:pt x="1097" y="247"/>
                  </a:lnTo>
                  <a:lnTo>
                    <a:pt x="1121" y="264"/>
                  </a:lnTo>
                  <a:lnTo>
                    <a:pt x="1138" y="288"/>
                  </a:lnTo>
                  <a:lnTo>
                    <a:pt x="1162" y="305"/>
                  </a:lnTo>
                  <a:lnTo>
                    <a:pt x="1187" y="321"/>
                  </a:lnTo>
                  <a:lnTo>
                    <a:pt x="1212" y="346"/>
                  </a:lnTo>
                  <a:lnTo>
                    <a:pt x="1237" y="363"/>
                  </a:lnTo>
                  <a:lnTo>
                    <a:pt x="1261" y="387"/>
                  </a:lnTo>
                  <a:lnTo>
                    <a:pt x="1286" y="404"/>
                  </a:lnTo>
                  <a:lnTo>
                    <a:pt x="1311" y="429"/>
                  </a:lnTo>
                  <a:lnTo>
                    <a:pt x="1336" y="445"/>
                  </a:lnTo>
                  <a:lnTo>
                    <a:pt x="1352" y="462"/>
                  </a:lnTo>
                  <a:lnTo>
                    <a:pt x="1377" y="486"/>
                  </a:lnTo>
                  <a:lnTo>
                    <a:pt x="1402" y="503"/>
                  </a:lnTo>
                  <a:lnTo>
                    <a:pt x="1426" y="519"/>
                  </a:lnTo>
                  <a:lnTo>
                    <a:pt x="1451" y="536"/>
                  </a:lnTo>
                  <a:lnTo>
                    <a:pt x="1476" y="552"/>
                  </a:lnTo>
                  <a:lnTo>
                    <a:pt x="1500" y="561"/>
                  </a:lnTo>
                  <a:lnTo>
                    <a:pt x="1525" y="577"/>
                  </a:lnTo>
                  <a:lnTo>
                    <a:pt x="1550" y="585"/>
                  </a:lnTo>
                  <a:lnTo>
                    <a:pt x="1566" y="602"/>
                  </a:lnTo>
                  <a:lnTo>
                    <a:pt x="1591" y="610"/>
                  </a:lnTo>
                  <a:lnTo>
                    <a:pt x="1616" y="618"/>
                  </a:lnTo>
                  <a:lnTo>
                    <a:pt x="1641" y="626"/>
                  </a:lnTo>
                  <a:lnTo>
                    <a:pt x="1665" y="635"/>
                  </a:lnTo>
                  <a:lnTo>
                    <a:pt x="1690" y="643"/>
                  </a:lnTo>
                  <a:lnTo>
                    <a:pt x="1715" y="643"/>
                  </a:lnTo>
                  <a:lnTo>
                    <a:pt x="1739" y="651"/>
                  </a:lnTo>
                  <a:lnTo>
                    <a:pt x="1764" y="651"/>
                  </a:lnTo>
                  <a:lnTo>
                    <a:pt x="1781" y="651"/>
                  </a:lnTo>
                  <a:lnTo>
                    <a:pt x="1805" y="651"/>
                  </a:lnTo>
                  <a:lnTo>
                    <a:pt x="1830" y="651"/>
                  </a:lnTo>
                  <a:lnTo>
                    <a:pt x="1855" y="643"/>
                  </a:lnTo>
                  <a:lnTo>
                    <a:pt x="1880" y="643"/>
                  </a:lnTo>
                  <a:lnTo>
                    <a:pt x="1904" y="635"/>
                  </a:lnTo>
                  <a:lnTo>
                    <a:pt x="1929" y="626"/>
                  </a:lnTo>
                  <a:lnTo>
                    <a:pt x="1954" y="618"/>
                  </a:lnTo>
                  <a:lnTo>
                    <a:pt x="1970" y="610"/>
                  </a:lnTo>
                  <a:lnTo>
                    <a:pt x="1995" y="602"/>
                  </a:lnTo>
                  <a:lnTo>
                    <a:pt x="2020" y="585"/>
                  </a:lnTo>
                  <a:lnTo>
                    <a:pt x="2044" y="577"/>
                  </a:lnTo>
                  <a:lnTo>
                    <a:pt x="2069" y="561"/>
                  </a:lnTo>
                  <a:lnTo>
                    <a:pt x="2094" y="552"/>
                  </a:lnTo>
                  <a:lnTo>
                    <a:pt x="2119" y="536"/>
                  </a:lnTo>
                  <a:lnTo>
                    <a:pt x="2143" y="519"/>
                  </a:lnTo>
                  <a:lnTo>
                    <a:pt x="2168" y="503"/>
                  </a:lnTo>
                  <a:lnTo>
                    <a:pt x="2185" y="486"/>
                  </a:lnTo>
                  <a:lnTo>
                    <a:pt x="2209" y="462"/>
                  </a:lnTo>
                  <a:lnTo>
                    <a:pt x="2234" y="445"/>
                  </a:lnTo>
                  <a:lnTo>
                    <a:pt x="2259" y="429"/>
                  </a:lnTo>
                  <a:lnTo>
                    <a:pt x="2283" y="404"/>
                  </a:lnTo>
                  <a:lnTo>
                    <a:pt x="2308" y="387"/>
                  </a:lnTo>
                  <a:lnTo>
                    <a:pt x="2333" y="363"/>
                  </a:lnTo>
                  <a:lnTo>
                    <a:pt x="2358" y="346"/>
                  </a:lnTo>
                  <a:lnTo>
                    <a:pt x="2382" y="330"/>
                  </a:lnTo>
                  <a:lnTo>
                    <a:pt x="2399" y="305"/>
                  </a:lnTo>
                  <a:lnTo>
                    <a:pt x="2424" y="288"/>
                  </a:lnTo>
                  <a:lnTo>
                    <a:pt x="2448" y="264"/>
                  </a:lnTo>
                  <a:lnTo>
                    <a:pt x="2473" y="247"/>
                  </a:lnTo>
                  <a:lnTo>
                    <a:pt x="2498" y="222"/>
                  </a:lnTo>
                  <a:lnTo>
                    <a:pt x="2523" y="206"/>
                  </a:lnTo>
                  <a:lnTo>
                    <a:pt x="2547" y="189"/>
                  </a:lnTo>
                  <a:lnTo>
                    <a:pt x="2572" y="165"/>
                  </a:lnTo>
                  <a:lnTo>
                    <a:pt x="2597" y="148"/>
                  </a:lnTo>
                  <a:lnTo>
                    <a:pt x="2613" y="132"/>
                  </a:lnTo>
                  <a:lnTo>
                    <a:pt x="2638" y="115"/>
                  </a:lnTo>
                  <a:lnTo>
                    <a:pt x="2663" y="99"/>
                  </a:lnTo>
                  <a:lnTo>
                    <a:pt x="2687" y="90"/>
                  </a:lnTo>
                  <a:lnTo>
                    <a:pt x="2712" y="74"/>
                  </a:lnTo>
                  <a:lnTo>
                    <a:pt x="2737" y="66"/>
                  </a:lnTo>
                  <a:lnTo>
                    <a:pt x="2762" y="49"/>
                  </a:lnTo>
                  <a:lnTo>
                    <a:pt x="2786" y="41"/>
                  </a:lnTo>
                  <a:lnTo>
                    <a:pt x="2811" y="33"/>
                  </a:lnTo>
                  <a:lnTo>
                    <a:pt x="2828" y="24"/>
                  </a:lnTo>
                  <a:lnTo>
                    <a:pt x="2852" y="16"/>
                  </a:lnTo>
                  <a:lnTo>
                    <a:pt x="2877" y="8"/>
                  </a:lnTo>
                  <a:lnTo>
                    <a:pt x="2902" y="8"/>
                  </a:lnTo>
                  <a:lnTo>
                    <a:pt x="2926" y="0"/>
                  </a:lnTo>
                  <a:lnTo>
                    <a:pt x="2951" y="0"/>
                  </a:lnTo>
                  <a:lnTo>
                    <a:pt x="2976" y="0"/>
                  </a:lnTo>
                  <a:lnTo>
                    <a:pt x="3001" y="0"/>
                  </a:lnTo>
                  <a:lnTo>
                    <a:pt x="3017" y="0"/>
                  </a:lnTo>
                  <a:lnTo>
                    <a:pt x="3042" y="8"/>
                  </a:lnTo>
                  <a:lnTo>
                    <a:pt x="3067" y="8"/>
                  </a:lnTo>
                  <a:lnTo>
                    <a:pt x="3091" y="16"/>
                  </a:lnTo>
                  <a:lnTo>
                    <a:pt x="3116" y="24"/>
                  </a:lnTo>
                  <a:lnTo>
                    <a:pt x="3141" y="33"/>
                  </a:lnTo>
                  <a:lnTo>
                    <a:pt x="3165" y="41"/>
                  </a:lnTo>
                  <a:lnTo>
                    <a:pt x="3190" y="49"/>
                  </a:lnTo>
                  <a:lnTo>
                    <a:pt x="3215" y="66"/>
                  </a:lnTo>
                  <a:lnTo>
                    <a:pt x="3231" y="74"/>
                  </a:lnTo>
                  <a:lnTo>
                    <a:pt x="3256" y="90"/>
                  </a:lnTo>
                  <a:lnTo>
                    <a:pt x="3281" y="99"/>
                  </a:lnTo>
                  <a:lnTo>
                    <a:pt x="3306" y="115"/>
                  </a:lnTo>
                  <a:lnTo>
                    <a:pt x="3330" y="132"/>
                  </a:lnTo>
                  <a:lnTo>
                    <a:pt x="3355" y="148"/>
                  </a:lnTo>
                  <a:lnTo>
                    <a:pt x="3380" y="165"/>
                  </a:lnTo>
                  <a:lnTo>
                    <a:pt x="3405" y="189"/>
                  </a:lnTo>
                  <a:lnTo>
                    <a:pt x="3429" y="206"/>
                  </a:lnTo>
                  <a:lnTo>
                    <a:pt x="3446" y="222"/>
                  </a:lnTo>
                  <a:lnTo>
                    <a:pt x="3470" y="247"/>
                  </a:lnTo>
                  <a:lnTo>
                    <a:pt x="3495" y="264"/>
                  </a:lnTo>
                  <a:lnTo>
                    <a:pt x="3520" y="288"/>
                  </a:lnTo>
                  <a:lnTo>
                    <a:pt x="3545" y="305"/>
                  </a:lnTo>
                </a:path>
              </a:pathLst>
            </a:custGeom>
            <a:noFill/>
            <a:ln w="28575" cap="flat" cmpd="sng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2489" name="Line 81"/>
            <p:cNvSpPr>
              <a:spLocks noChangeShapeType="1"/>
            </p:cNvSpPr>
            <p:nvPr/>
          </p:nvSpPr>
          <p:spPr bwMode="auto">
            <a:xfrm flipV="1">
              <a:off x="1973" y="2251"/>
              <a:ext cx="136" cy="499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2490" name="Line 82"/>
            <p:cNvSpPr>
              <a:spLocks noChangeShapeType="1"/>
            </p:cNvSpPr>
            <p:nvPr/>
          </p:nvSpPr>
          <p:spPr bwMode="auto">
            <a:xfrm flipH="1" flipV="1">
              <a:off x="2608" y="2251"/>
              <a:ext cx="136" cy="499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62484" name="Group 84"/>
          <p:cNvGrpSpPr>
            <a:grpSpLocks/>
          </p:cNvGrpSpPr>
          <p:nvPr/>
        </p:nvGrpSpPr>
        <p:grpSpPr bwMode="auto">
          <a:xfrm flipV="1">
            <a:off x="4356100" y="4365625"/>
            <a:ext cx="1223963" cy="865188"/>
            <a:chOff x="1973" y="2205"/>
            <a:chExt cx="771" cy="545"/>
          </a:xfrm>
        </p:grpSpPr>
        <p:sp>
          <p:nvSpPr>
            <p:cNvPr id="62485" name="Freeform 85"/>
            <p:cNvSpPr>
              <a:spLocks/>
            </p:cNvSpPr>
            <p:nvPr/>
          </p:nvSpPr>
          <p:spPr bwMode="auto">
            <a:xfrm>
              <a:off x="2109" y="2205"/>
              <a:ext cx="499" cy="182"/>
            </a:xfrm>
            <a:custGeom>
              <a:avLst/>
              <a:gdLst>
                <a:gd name="T0" fmla="*/ 0 w 3545"/>
                <a:gd name="T1" fmla="*/ 6 h 651"/>
                <a:gd name="T2" fmla="*/ 0 w 3545"/>
                <a:gd name="T3" fmla="*/ 5 h 651"/>
                <a:gd name="T4" fmla="*/ 1 w 3545"/>
                <a:gd name="T5" fmla="*/ 4 h 651"/>
                <a:gd name="T6" fmla="*/ 1 w 3545"/>
                <a:gd name="T7" fmla="*/ 3 h 651"/>
                <a:gd name="T8" fmla="*/ 1 w 3545"/>
                <a:gd name="T9" fmla="*/ 2 h 651"/>
                <a:gd name="T10" fmla="*/ 1 w 3545"/>
                <a:gd name="T11" fmla="*/ 1 h 651"/>
                <a:gd name="T12" fmla="*/ 1 w 3545"/>
                <a:gd name="T13" fmla="*/ 0 h 651"/>
                <a:gd name="T14" fmla="*/ 2 w 3545"/>
                <a:gd name="T15" fmla="*/ 0 h 651"/>
                <a:gd name="T16" fmla="*/ 2 w 3545"/>
                <a:gd name="T17" fmla="*/ 0 h 651"/>
                <a:gd name="T18" fmla="*/ 2 w 3545"/>
                <a:gd name="T19" fmla="*/ 0 h 651"/>
                <a:gd name="T20" fmla="*/ 2 w 3545"/>
                <a:gd name="T21" fmla="*/ 1 h 651"/>
                <a:gd name="T22" fmla="*/ 2 w 3545"/>
                <a:gd name="T23" fmla="*/ 1 h 651"/>
                <a:gd name="T24" fmla="*/ 3 w 3545"/>
                <a:gd name="T25" fmla="*/ 2 h 651"/>
                <a:gd name="T26" fmla="*/ 3 w 3545"/>
                <a:gd name="T27" fmla="*/ 3 h 651"/>
                <a:gd name="T28" fmla="*/ 3 w 3545"/>
                <a:gd name="T29" fmla="*/ 4 h 651"/>
                <a:gd name="T30" fmla="*/ 3 w 3545"/>
                <a:gd name="T31" fmla="*/ 6 h 651"/>
                <a:gd name="T32" fmla="*/ 3 w 3545"/>
                <a:gd name="T33" fmla="*/ 7 h 651"/>
                <a:gd name="T34" fmla="*/ 4 w 3545"/>
                <a:gd name="T35" fmla="*/ 8 h 651"/>
                <a:gd name="T36" fmla="*/ 4 w 3545"/>
                <a:gd name="T37" fmla="*/ 10 h 651"/>
                <a:gd name="T38" fmla="*/ 4 w 3545"/>
                <a:gd name="T39" fmla="*/ 11 h 651"/>
                <a:gd name="T40" fmla="*/ 4 w 3545"/>
                <a:gd name="T41" fmla="*/ 12 h 651"/>
                <a:gd name="T42" fmla="*/ 4 w 3545"/>
                <a:gd name="T43" fmla="*/ 13 h 651"/>
                <a:gd name="T44" fmla="*/ 5 w 3545"/>
                <a:gd name="T45" fmla="*/ 13 h 651"/>
                <a:gd name="T46" fmla="*/ 5 w 3545"/>
                <a:gd name="T47" fmla="*/ 14 h 651"/>
                <a:gd name="T48" fmla="*/ 5 w 3545"/>
                <a:gd name="T49" fmla="*/ 14 h 651"/>
                <a:gd name="T50" fmla="*/ 5 w 3545"/>
                <a:gd name="T51" fmla="*/ 14 h 651"/>
                <a:gd name="T52" fmla="*/ 5 w 3545"/>
                <a:gd name="T53" fmla="*/ 14 h 651"/>
                <a:gd name="T54" fmla="*/ 5 w 3545"/>
                <a:gd name="T55" fmla="*/ 13 h 651"/>
                <a:gd name="T56" fmla="*/ 6 w 3545"/>
                <a:gd name="T57" fmla="*/ 13 h 651"/>
                <a:gd name="T58" fmla="*/ 6 w 3545"/>
                <a:gd name="T59" fmla="*/ 12 h 651"/>
                <a:gd name="T60" fmla="*/ 6 w 3545"/>
                <a:gd name="T61" fmla="*/ 11 h 651"/>
                <a:gd name="T62" fmla="*/ 6 w 3545"/>
                <a:gd name="T63" fmla="*/ 10 h 651"/>
                <a:gd name="T64" fmla="*/ 6 w 3545"/>
                <a:gd name="T65" fmla="*/ 8 h 651"/>
                <a:gd name="T66" fmla="*/ 7 w 3545"/>
                <a:gd name="T67" fmla="*/ 7 h 651"/>
                <a:gd name="T68" fmla="*/ 7 w 3545"/>
                <a:gd name="T69" fmla="*/ 5 h 651"/>
                <a:gd name="T70" fmla="*/ 7 w 3545"/>
                <a:gd name="T71" fmla="*/ 4 h 651"/>
                <a:gd name="T72" fmla="*/ 7 w 3545"/>
                <a:gd name="T73" fmla="*/ 3 h 651"/>
                <a:gd name="T74" fmla="*/ 7 w 3545"/>
                <a:gd name="T75" fmla="*/ 2 h 651"/>
                <a:gd name="T76" fmla="*/ 8 w 3545"/>
                <a:gd name="T77" fmla="*/ 1 h 651"/>
                <a:gd name="T78" fmla="*/ 8 w 3545"/>
                <a:gd name="T79" fmla="*/ 1 h 651"/>
                <a:gd name="T80" fmla="*/ 8 w 3545"/>
                <a:gd name="T81" fmla="*/ 0 h 651"/>
                <a:gd name="T82" fmla="*/ 8 w 3545"/>
                <a:gd name="T83" fmla="*/ 0 h 651"/>
                <a:gd name="T84" fmla="*/ 8 w 3545"/>
                <a:gd name="T85" fmla="*/ 0 h 651"/>
                <a:gd name="T86" fmla="*/ 9 w 3545"/>
                <a:gd name="T87" fmla="*/ 1 h 651"/>
                <a:gd name="T88" fmla="*/ 9 w 3545"/>
                <a:gd name="T89" fmla="*/ 1 h 651"/>
                <a:gd name="T90" fmla="*/ 9 w 3545"/>
                <a:gd name="T91" fmla="*/ 2 h 651"/>
                <a:gd name="T92" fmla="*/ 9 w 3545"/>
                <a:gd name="T93" fmla="*/ 3 h 651"/>
                <a:gd name="T94" fmla="*/ 9 w 3545"/>
                <a:gd name="T95" fmla="*/ 4 h 651"/>
                <a:gd name="T96" fmla="*/ 10 w 3545"/>
                <a:gd name="T97" fmla="*/ 5 h 651"/>
                <a:gd name="T98" fmla="*/ 10 w 3545"/>
                <a:gd name="T99" fmla="*/ 7 h 65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545"/>
                <a:gd name="T151" fmla="*/ 0 h 651"/>
                <a:gd name="T152" fmla="*/ 3545 w 3545"/>
                <a:gd name="T153" fmla="*/ 651 h 65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545" h="651">
                  <a:moveTo>
                    <a:pt x="0" y="330"/>
                  </a:moveTo>
                  <a:lnTo>
                    <a:pt x="25" y="305"/>
                  </a:lnTo>
                  <a:lnTo>
                    <a:pt x="50" y="288"/>
                  </a:lnTo>
                  <a:lnTo>
                    <a:pt x="74" y="264"/>
                  </a:lnTo>
                  <a:lnTo>
                    <a:pt x="91" y="247"/>
                  </a:lnTo>
                  <a:lnTo>
                    <a:pt x="116" y="222"/>
                  </a:lnTo>
                  <a:lnTo>
                    <a:pt x="140" y="206"/>
                  </a:lnTo>
                  <a:lnTo>
                    <a:pt x="165" y="189"/>
                  </a:lnTo>
                  <a:lnTo>
                    <a:pt x="190" y="165"/>
                  </a:lnTo>
                  <a:lnTo>
                    <a:pt x="215" y="148"/>
                  </a:lnTo>
                  <a:lnTo>
                    <a:pt x="239" y="132"/>
                  </a:lnTo>
                  <a:lnTo>
                    <a:pt x="264" y="115"/>
                  </a:lnTo>
                  <a:lnTo>
                    <a:pt x="289" y="99"/>
                  </a:lnTo>
                  <a:lnTo>
                    <a:pt x="305" y="90"/>
                  </a:lnTo>
                  <a:lnTo>
                    <a:pt x="330" y="74"/>
                  </a:lnTo>
                  <a:lnTo>
                    <a:pt x="355" y="66"/>
                  </a:lnTo>
                  <a:lnTo>
                    <a:pt x="379" y="49"/>
                  </a:lnTo>
                  <a:lnTo>
                    <a:pt x="404" y="41"/>
                  </a:lnTo>
                  <a:lnTo>
                    <a:pt x="429" y="33"/>
                  </a:lnTo>
                  <a:lnTo>
                    <a:pt x="454" y="24"/>
                  </a:lnTo>
                  <a:lnTo>
                    <a:pt x="478" y="16"/>
                  </a:lnTo>
                  <a:lnTo>
                    <a:pt x="503" y="8"/>
                  </a:lnTo>
                  <a:lnTo>
                    <a:pt x="520" y="8"/>
                  </a:lnTo>
                  <a:lnTo>
                    <a:pt x="544" y="0"/>
                  </a:lnTo>
                  <a:lnTo>
                    <a:pt x="569" y="0"/>
                  </a:lnTo>
                  <a:lnTo>
                    <a:pt x="594" y="0"/>
                  </a:lnTo>
                  <a:lnTo>
                    <a:pt x="618" y="0"/>
                  </a:lnTo>
                  <a:lnTo>
                    <a:pt x="643" y="0"/>
                  </a:lnTo>
                  <a:lnTo>
                    <a:pt x="668" y="8"/>
                  </a:lnTo>
                  <a:lnTo>
                    <a:pt x="693" y="8"/>
                  </a:lnTo>
                  <a:lnTo>
                    <a:pt x="709" y="16"/>
                  </a:lnTo>
                  <a:lnTo>
                    <a:pt x="734" y="24"/>
                  </a:lnTo>
                  <a:lnTo>
                    <a:pt x="759" y="33"/>
                  </a:lnTo>
                  <a:lnTo>
                    <a:pt x="783" y="41"/>
                  </a:lnTo>
                  <a:lnTo>
                    <a:pt x="808" y="49"/>
                  </a:lnTo>
                  <a:lnTo>
                    <a:pt x="833" y="66"/>
                  </a:lnTo>
                  <a:lnTo>
                    <a:pt x="857" y="74"/>
                  </a:lnTo>
                  <a:lnTo>
                    <a:pt x="882" y="90"/>
                  </a:lnTo>
                  <a:lnTo>
                    <a:pt x="907" y="99"/>
                  </a:lnTo>
                  <a:lnTo>
                    <a:pt x="923" y="115"/>
                  </a:lnTo>
                  <a:lnTo>
                    <a:pt x="948" y="132"/>
                  </a:lnTo>
                  <a:lnTo>
                    <a:pt x="973" y="148"/>
                  </a:lnTo>
                  <a:lnTo>
                    <a:pt x="998" y="165"/>
                  </a:lnTo>
                  <a:lnTo>
                    <a:pt x="1022" y="189"/>
                  </a:lnTo>
                  <a:lnTo>
                    <a:pt x="1047" y="206"/>
                  </a:lnTo>
                  <a:lnTo>
                    <a:pt x="1072" y="222"/>
                  </a:lnTo>
                  <a:lnTo>
                    <a:pt x="1097" y="247"/>
                  </a:lnTo>
                  <a:lnTo>
                    <a:pt x="1121" y="264"/>
                  </a:lnTo>
                  <a:lnTo>
                    <a:pt x="1138" y="288"/>
                  </a:lnTo>
                  <a:lnTo>
                    <a:pt x="1162" y="305"/>
                  </a:lnTo>
                  <a:lnTo>
                    <a:pt x="1187" y="321"/>
                  </a:lnTo>
                  <a:lnTo>
                    <a:pt x="1212" y="346"/>
                  </a:lnTo>
                  <a:lnTo>
                    <a:pt x="1237" y="363"/>
                  </a:lnTo>
                  <a:lnTo>
                    <a:pt x="1261" y="387"/>
                  </a:lnTo>
                  <a:lnTo>
                    <a:pt x="1286" y="404"/>
                  </a:lnTo>
                  <a:lnTo>
                    <a:pt x="1311" y="429"/>
                  </a:lnTo>
                  <a:lnTo>
                    <a:pt x="1336" y="445"/>
                  </a:lnTo>
                  <a:lnTo>
                    <a:pt x="1352" y="462"/>
                  </a:lnTo>
                  <a:lnTo>
                    <a:pt x="1377" y="486"/>
                  </a:lnTo>
                  <a:lnTo>
                    <a:pt x="1402" y="503"/>
                  </a:lnTo>
                  <a:lnTo>
                    <a:pt x="1426" y="519"/>
                  </a:lnTo>
                  <a:lnTo>
                    <a:pt x="1451" y="536"/>
                  </a:lnTo>
                  <a:lnTo>
                    <a:pt x="1476" y="552"/>
                  </a:lnTo>
                  <a:lnTo>
                    <a:pt x="1500" y="561"/>
                  </a:lnTo>
                  <a:lnTo>
                    <a:pt x="1525" y="577"/>
                  </a:lnTo>
                  <a:lnTo>
                    <a:pt x="1550" y="585"/>
                  </a:lnTo>
                  <a:lnTo>
                    <a:pt x="1566" y="602"/>
                  </a:lnTo>
                  <a:lnTo>
                    <a:pt x="1591" y="610"/>
                  </a:lnTo>
                  <a:lnTo>
                    <a:pt x="1616" y="618"/>
                  </a:lnTo>
                  <a:lnTo>
                    <a:pt x="1641" y="626"/>
                  </a:lnTo>
                  <a:lnTo>
                    <a:pt x="1665" y="635"/>
                  </a:lnTo>
                  <a:lnTo>
                    <a:pt x="1690" y="643"/>
                  </a:lnTo>
                  <a:lnTo>
                    <a:pt x="1715" y="643"/>
                  </a:lnTo>
                  <a:lnTo>
                    <a:pt x="1739" y="651"/>
                  </a:lnTo>
                  <a:lnTo>
                    <a:pt x="1764" y="651"/>
                  </a:lnTo>
                  <a:lnTo>
                    <a:pt x="1781" y="651"/>
                  </a:lnTo>
                  <a:lnTo>
                    <a:pt x="1805" y="651"/>
                  </a:lnTo>
                  <a:lnTo>
                    <a:pt x="1830" y="651"/>
                  </a:lnTo>
                  <a:lnTo>
                    <a:pt x="1855" y="643"/>
                  </a:lnTo>
                  <a:lnTo>
                    <a:pt x="1880" y="643"/>
                  </a:lnTo>
                  <a:lnTo>
                    <a:pt x="1904" y="635"/>
                  </a:lnTo>
                  <a:lnTo>
                    <a:pt x="1929" y="626"/>
                  </a:lnTo>
                  <a:lnTo>
                    <a:pt x="1954" y="618"/>
                  </a:lnTo>
                  <a:lnTo>
                    <a:pt x="1970" y="610"/>
                  </a:lnTo>
                  <a:lnTo>
                    <a:pt x="1995" y="602"/>
                  </a:lnTo>
                  <a:lnTo>
                    <a:pt x="2020" y="585"/>
                  </a:lnTo>
                  <a:lnTo>
                    <a:pt x="2044" y="577"/>
                  </a:lnTo>
                  <a:lnTo>
                    <a:pt x="2069" y="561"/>
                  </a:lnTo>
                  <a:lnTo>
                    <a:pt x="2094" y="552"/>
                  </a:lnTo>
                  <a:lnTo>
                    <a:pt x="2119" y="536"/>
                  </a:lnTo>
                  <a:lnTo>
                    <a:pt x="2143" y="519"/>
                  </a:lnTo>
                  <a:lnTo>
                    <a:pt x="2168" y="503"/>
                  </a:lnTo>
                  <a:lnTo>
                    <a:pt x="2185" y="486"/>
                  </a:lnTo>
                  <a:lnTo>
                    <a:pt x="2209" y="462"/>
                  </a:lnTo>
                  <a:lnTo>
                    <a:pt x="2234" y="445"/>
                  </a:lnTo>
                  <a:lnTo>
                    <a:pt x="2259" y="429"/>
                  </a:lnTo>
                  <a:lnTo>
                    <a:pt x="2283" y="404"/>
                  </a:lnTo>
                  <a:lnTo>
                    <a:pt x="2308" y="387"/>
                  </a:lnTo>
                  <a:lnTo>
                    <a:pt x="2333" y="363"/>
                  </a:lnTo>
                  <a:lnTo>
                    <a:pt x="2358" y="346"/>
                  </a:lnTo>
                  <a:lnTo>
                    <a:pt x="2382" y="330"/>
                  </a:lnTo>
                  <a:lnTo>
                    <a:pt x="2399" y="305"/>
                  </a:lnTo>
                  <a:lnTo>
                    <a:pt x="2424" y="288"/>
                  </a:lnTo>
                  <a:lnTo>
                    <a:pt x="2448" y="264"/>
                  </a:lnTo>
                  <a:lnTo>
                    <a:pt x="2473" y="247"/>
                  </a:lnTo>
                  <a:lnTo>
                    <a:pt x="2498" y="222"/>
                  </a:lnTo>
                  <a:lnTo>
                    <a:pt x="2523" y="206"/>
                  </a:lnTo>
                  <a:lnTo>
                    <a:pt x="2547" y="189"/>
                  </a:lnTo>
                  <a:lnTo>
                    <a:pt x="2572" y="165"/>
                  </a:lnTo>
                  <a:lnTo>
                    <a:pt x="2597" y="148"/>
                  </a:lnTo>
                  <a:lnTo>
                    <a:pt x="2613" y="132"/>
                  </a:lnTo>
                  <a:lnTo>
                    <a:pt x="2638" y="115"/>
                  </a:lnTo>
                  <a:lnTo>
                    <a:pt x="2663" y="99"/>
                  </a:lnTo>
                  <a:lnTo>
                    <a:pt x="2687" y="90"/>
                  </a:lnTo>
                  <a:lnTo>
                    <a:pt x="2712" y="74"/>
                  </a:lnTo>
                  <a:lnTo>
                    <a:pt x="2737" y="66"/>
                  </a:lnTo>
                  <a:lnTo>
                    <a:pt x="2762" y="49"/>
                  </a:lnTo>
                  <a:lnTo>
                    <a:pt x="2786" y="41"/>
                  </a:lnTo>
                  <a:lnTo>
                    <a:pt x="2811" y="33"/>
                  </a:lnTo>
                  <a:lnTo>
                    <a:pt x="2828" y="24"/>
                  </a:lnTo>
                  <a:lnTo>
                    <a:pt x="2852" y="16"/>
                  </a:lnTo>
                  <a:lnTo>
                    <a:pt x="2877" y="8"/>
                  </a:lnTo>
                  <a:lnTo>
                    <a:pt x="2902" y="8"/>
                  </a:lnTo>
                  <a:lnTo>
                    <a:pt x="2926" y="0"/>
                  </a:lnTo>
                  <a:lnTo>
                    <a:pt x="2951" y="0"/>
                  </a:lnTo>
                  <a:lnTo>
                    <a:pt x="2976" y="0"/>
                  </a:lnTo>
                  <a:lnTo>
                    <a:pt x="3001" y="0"/>
                  </a:lnTo>
                  <a:lnTo>
                    <a:pt x="3017" y="0"/>
                  </a:lnTo>
                  <a:lnTo>
                    <a:pt x="3042" y="8"/>
                  </a:lnTo>
                  <a:lnTo>
                    <a:pt x="3067" y="8"/>
                  </a:lnTo>
                  <a:lnTo>
                    <a:pt x="3091" y="16"/>
                  </a:lnTo>
                  <a:lnTo>
                    <a:pt x="3116" y="24"/>
                  </a:lnTo>
                  <a:lnTo>
                    <a:pt x="3141" y="33"/>
                  </a:lnTo>
                  <a:lnTo>
                    <a:pt x="3165" y="41"/>
                  </a:lnTo>
                  <a:lnTo>
                    <a:pt x="3190" y="49"/>
                  </a:lnTo>
                  <a:lnTo>
                    <a:pt x="3215" y="66"/>
                  </a:lnTo>
                  <a:lnTo>
                    <a:pt x="3231" y="74"/>
                  </a:lnTo>
                  <a:lnTo>
                    <a:pt x="3256" y="90"/>
                  </a:lnTo>
                  <a:lnTo>
                    <a:pt x="3281" y="99"/>
                  </a:lnTo>
                  <a:lnTo>
                    <a:pt x="3306" y="115"/>
                  </a:lnTo>
                  <a:lnTo>
                    <a:pt x="3330" y="132"/>
                  </a:lnTo>
                  <a:lnTo>
                    <a:pt x="3355" y="148"/>
                  </a:lnTo>
                  <a:lnTo>
                    <a:pt x="3380" y="165"/>
                  </a:lnTo>
                  <a:lnTo>
                    <a:pt x="3405" y="189"/>
                  </a:lnTo>
                  <a:lnTo>
                    <a:pt x="3429" y="206"/>
                  </a:lnTo>
                  <a:lnTo>
                    <a:pt x="3446" y="222"/>
                  </a:lnTo>
                  <a:lnTo>
                    <a:pt x="3470" y="247"/>
                  </a:lnTo>
                  <a:lnTo>
                    <a:pt x="3495" y="264"/>
                  </a:lnTo>
                  <a:lnTo>
                    <a:pt x="3520" y="288"/>
                  </a:lnTo>
                  <a:lnTo>
                    <a:pt x="3545" y="305"/>
                  </a:lnTo>
                </a:path>
              </a:pathLst>
            </a:custGeom>
            <a:noFill/>
            <a:ln w="28575" cap="flat" cmpd="sng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2486" name="Line 86"/>
            <p:cNvSpPr>
              <a:spLocks noChangeShapeType="1"/>
            </p:cNvSpPr>
            <p:nvPr/>
          </p:nvSpPr>
          <p:spPr bwMode="auto">
            <a:xfrm flipV="1">
              <a:off x="1973" y="2251"/>
              <a:ext cx="136" cy="499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2487" name="Line 87"/>
            <p:cNvSpPr>
              <a:spLocks noChangeShapeType="1"/>
            </p:cNvSpPr>
            <p:nvPr/>
          </p:nvSpPr>
          <p:spPr bwMode="auto">
            <a:xfrm flipH="1" flipV="1">
              <a:off x="2608" y="2251"/>
              <a:ext cx="136" cy="499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62282295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188913"/>
            <a:ext cx="7313613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Exemplo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f(t) pode ser aproximado por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3132138" y="4365625"/>
            <a:ext cx="381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V="1">
            <a:off x="3132138" y="2781300"/>
            <a:ext cx="0" cy="295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3494" name="Rectangle 8"/>
          <p:cNvSpPr>
            <a:spLocks noChangeArrowheads="1"/>
          </p:cNvSpPr>
          <p:nvPr/>
        </p:nvSpPr>
        <p:spPr bwMode="auto">
          <a:xfrm>
            <a:off x="5581650" y="3213100"/>
            <a:ext cx="1366838" cy="1152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63495" name="Text Box 9"/>
          <p:cNvSpPr txBox="1">
            <a:spLocks noChangeArrowheads="1"/>
          </p:cNvSpPr>
          <p:nvPr/>
        </p:nvSpPr>
        <p:spPr bwMode="auto">
          <a:xfrm>
            <a:off x="2484438" y="2636838"/>
            <a:ext cx="561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f(t)</a:t>
            </a:r>
          </a:p>
        </p:txBody>
      </p:sp>
      <p:sp>
        <p:nvSpPr>
          <p:cNvPr id="63496" name="Line 10"/>
          <p:cNvSpPr>
            <a:spLocks noChangeShapeType="1"/>
          </p:cNvSpPr>
          <p:nvPr/>
        </p:nvSpPr>
        <p:spPr bwMode="auto">
          <a:xfrm>
            <a:off x="6157913" y="458152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3497" name="Text Box 11"/>
          <p:cNvSpPr txBox="1">
            <a:spLocks noChangeArrowheads="1"/>
          </p:cNvSpPr>
          <p:nvPr/>
        </p:nvSpPr>
        <p:spPr bwMode="auto">
          <a:xfrm>
            <a:off x="6516688" y="4581525"/>
            <a:ext cx="2746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t</a:t>
            </a:r>
          </a:p>
        </p:txBody>
      </p:sp>
      <p:sp>
        <p:nvSpPr>
          <p:cNvPr id="63498" name="Text Box 12"/>
          <p:cNvSpPr txBox="1">
            <a:spLocks noChangeArrowheads="1"/>
          </p:cNvSpPr>
          <p:nvPr/>
        </p:nvSpPr>
        <p:spPr bwMode="auto">
          <a:xfrm>
            <a:off x="5437188" y="4035425"/>
            <a:ext cx="423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>
                <a:latin typeface="Symbol" pitchFamily="18" charset="2"/>
              </a:rPr>
              <a:t>2p</a:t>
            </a:r>
          </a:p>
        </p:txBody>
      </p:sp>
      <p:sp>
        <p:nvSpPr>
          <p:cNvPr id="63499" name="Text Box 13"/>
          <p:cNvSpPr txBox="1">
            <a:spLocks noChangeArrowheads="1"/>
          </p:cNvSpPr>
          <p:nvPr/>
        </p:nvSpPr>
        <p:spPr bwMode="auto">
          <a:xfrm>
            <a:off x="4329113" y="4035425"/>
            <a:ext cx="3095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>
                <a:latin typeface="Symbol" pitchFamily="18" charset="2"/>
              </a:rPr>
              <a:t>p</a:t>
            </a:r>
          </a:p>
        </p:txBody>
      </p:sp>
      <p:sp>
        <p:nvSpPr>
          <p:cNvPr id="63500" name="Line 14"/>
          <p:cNvSpPr>
            <a:spLocks noChangeShapeType="1"/>
          </p:cNvSpPr>
          <p:nvPr/>
        </p:nvSpPr>
        <p:spPr bwMode="auto">
          <a:xfrm flipH="1">
            <a:off x="3121025" y="5086350"/>
            <a:ext cx="1236663" cy="47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3501" name="Text Box 15"/>
          <p:cNvSpPr txBox="1">
            <a:spLocks noChangeArrowheads="1"/>
          </p:cNvSpPr>
          <p:nvPr/>
        </p:nvSpPr>
        <p:spPr bwMode="auto">
          <a:xfrm>
            <a:off x="2844800" y="3573463"/>
            <a:ext cx="2651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000"/>
              <a:t>1</a:t>
            </a:r>
          </a:p>
        </p:txBody>
      </p:sp>
      <p:sp>
        <p:nvSpPr>
          <p:cNvPr id="63502" name="Text Box 16"/>
          <p:cNvSpPr txBox="1">
            <a:spLocks noChangeArrowheads="1"/>
          </p:cNvSpPr>
          <p:nvPr/>
        </p:nvSpPr>
        <p:spPr bwMode="auto">
          <a:xfrm>
            <a:off x="2809875" y="4941888"/>
            <a:ext cx="3222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000"/>
              <a:t>-1</a:t>
            </a:r>
          </a:p>
        </p:txBody>
      </p:sp>
      <p:sp>
        <p:nvSpPr>
          <p:cNvPr id="63503" name="Line 17"/>
          <p:cNvSpPr>
            <a:spLocks noChangeShapeType="1"/>
          </p:cNvSpPr>
          <p:nvPr/>
        </p:nvSpPr>
        <p:spPr bwMode="auto">
          <a:xfrm flipV="1">
            <a:off x="4140200" y="3573463"/>
            <a:ext cx="1081088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graphicFrame>
        <p:nvGraphicFramePr>
          <p:cNvPr id="63504" name="Object 18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5221288" y="2906713"/>
          <a:ext cx="323850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1" name="Equation" r:id="rId3" imgW="2019300" imgH="431800" progId="Equation.3">
                  <p:embed/>
                </p:oleObj>
              </mc:Choice>
              <mc:Fallback>
                <p:oleObj name="Equation" r:id="rId3" imgW="20193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1288" y="2906713"/>
                        <a:ext cx="3238500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3505" name="Group 33"/>
          <p:cNvGrpSpPr>
            <a:grpSpLocks/>
          </p:cNvGrpSpPr>
          <p:nvPr/>
        </p:nvGrpSpPr>
        <p:grpSpPr bwMode="auto">
          <a:xfrm>
            <a:off x="3132138" y="3141663"/>
            <a:ext cx="1244600" cy="1223962"/>
            <a:chOff x="1973" y="1979"/>
            <a:chExt cx="784" cy="771"/>
          </a:xfrm>
        </p:grpSpPr>
        <p:pic>
          <p:nvPicPr>
            <p:cNvPr id="63512" name="Picture 3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6" y="1979"/>
              <a:ext cx="693" cy="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3513" name="Rectangle 6"/>
            <p:cNvSpPr>
              <a:spLocks noChangeArrowheads="1"/>
            </p:cNvSpPr>
            <p:nvPr/>
          </p:nvSpPr>
          <p:spPr bwMode="auto">
            <a:xfrm>
              <a:off x="1973" y="2296"/>
              <a:ext cx="784" cy="4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 sz="1800"/>
            </a:p>
          </p:txBody>
        </p:sp>
        <p:sp>
          <p:nvSpPr>
            <p:cNvPr id="63514" name="Line 21"/>
            <p:cNvSpPr>
              <a:spLocks noChangeShapeType="1"/>
            </p:cNvSpPr>
            <p:nvPr/>
          </p:nvSpPr>
          <p:spPr bwMode="auto">
            <a:xfrm flipV="1">
              <a:off x="1973" y="2296"/>
              <a:ext cx="91" cy="454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3515" name="Line 22"/>
            <p:cNvSpPr>
              <a:spLocks noChangeShapeType="1"/>
            </p:cNvSpPr>
            <p:nvPr/>
          </p:nvSpPr>
          <p:spPr bwMode="auto">
            <a:xfrm flipH="1" flipV="1">
              <a:off x="2628" y="2251"/>
              <a:ext cx="116" cy="499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3506" name="Rectangle 31"/>
          <p:cNvSpPr>
            <a:spLocks noChangeArrowheads="1"/>
          </p:cNvSpPr>
          <p:nvPr/>
        </p:nvSpPr>
        <p:spPr bwMode="auto">
          <a:xfrm>
            <a:off x="468313" y="4581525"/>
            <a:ext cx="504825" cy="649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grpSp>
        <p:nvGrpSpPr>
          <p:cNvPr id="63507" name="Group 34"/>
          <p:cNvGrpSpPr>
            <a:grpSpLocks/>
          </p:cNvGrpSpPr>
          <p:nvPr/>
        </p:nvGrpSpPr>
        <p:grpSpPr bwMode="auto">
          <a:xfrm flipV="1">
            <a:off x="4375150" y="4356100"/>
            <a:ext cx="1244600" cy="1223963"/>
            <a:chOff x="1973" y="1979"/>
            <a:chExt cx="784" cy="771"/>
          </a:xfrm>
        </p:grpSpPr>
        <p:pic>
          <p:nvPicPr>
            <p:cNvPr id="63508" name="Picture 3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6" y="1979"/>
              <a:ext cx="693" cy="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3509" name="Rectangle 36"/>
            <p:cNvSpPr>
              <a:spLocks noChangeArrowheads="1"/>
            </p:cNvSpPr>
            <p:nvPr/>
          </p:nvSpPr>
          <p:spPr bwMode="auto">
            <a:xfrm>
              <a:off x="1973" y="2296"/>
              <a:ext cx="784" cy="4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 sz="1800"/>
            </a:p>
          </p:txBody>
        </p:sp>
        <p:sp>
          <p:nvSpPr>
            <p:cNvPr id="63510" name="Line 37"/>
            <p:cNvSpPr>
              <a:spLocks noChangeShapeType="1"/>
            </p:cNvSpPr>
            <p:nvPr/>
          </p:nvSpPr>
          <p:spPr bwMode="auto">
            <a:xfrm flipV="1">
              <a:off x="1973" y="2296"/>
              <a:ext cx="91" cy="454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3511" name="Line 38"/>
            <p:cNvSpPr>
              <a:spLocks noChangeShapeType="1"/>
            </p:cNvSpPr>
            <p:nvPr/>
          </p:nvSpPr>
          <p:spPr bwMode="auto">
            <a:xfrm flipH="1" flipV="1">
              <a:off x="2628" y="2251"/>
              <a:ext cx="116" cy="499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264969364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188913"/>
            <a:ext cx="7313613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Exemplo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f(t) pode ser aproximado por</a:t>
            </a:r>
          </a:p>
        </p:txBody>
      </p:sp>
      <p:sp>
        <p:nvSpPr>
          <p:cNvPr id="64516" name="Line 4"/>
          <p:cNvSpPr>
            <a:spLocks noChangeShapeType="1"/>
          </p:cNvSpPr>
          <p:nvPr/>
        </p:nvSpPr>
        <p:spPr bwMode="auto">
          <a:xfrm>
            <a:off x="3132138" y="4365625"/>
            <a:ext cx="381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4517" name="Line 5"/>
          <p:cNvSpPr>
            <a:spLocks noChangeShapeType="1"/>
          </p:cNvSpPr>
          <p:nvPr/>
        </p:nvSpPr>
        <p:spPr bwMode="auto">
          <a:xfrm flipV="1">
            <a:off x="3132138" y="2781300"/>
            <a:ext cx="0" cy="295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5581650" y="3213100"/>
            <a:ext cx="1366838" cy="1152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2484438" y="2636838"/>
            <a:ext cx="561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f(t)</a:t>
            </a:r>
          </a:p>
        </p:txBody>
      </p:sp>
      <p:sp>
        <p:nvSpPr>
          <p:cNvPr id="64520" name="Line 8"/>
          <p:cNvSpPr>
            <a:spLocks noChangeShapeType="1"/>
          </p:cNvSpPr>
          <p:nvPr/>
        </p:nvSpPr>
        <p:spPr bwMode="auto">
          <a:xfrm>
            <a:off x="6157913" y="458152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6516688" y="4581525"/>
            <a:ext cx="2746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t</a:t>
            </a: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5437188" y="4035425"/>
            <a:ext cx="423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>
                <a:latin typeface="Symbol" pitchFamily="18" charset="2"/>
              </a:rPr>
              <a:t>2p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4329113" y="4035425"/>
            <a:ext cx="3095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>
                <a:latin typeface="Symbol" pitchFamily="18" charset="2"/>
              </a:rPr>
              <a:t>p</a:t>
            </a:r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 flipH="1">
            <a:off x="3121025" y="5086350"/>
            <a:ext cx="1236663" cy="47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4525" name="Text Box 13"/>
          <p:cNvSpPr txBox="1">
            <a:spLocks noChangeArrowheads="1"/>
          </p:cNvSpPr>
          <p:nvPr/>
        </p:nvSpPr>
        <p:spPr bwMode="auto">
          <a:xfrm>
            <a:off x="2895600" y="3527425"/>
            <a:ext cx="2651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000"/>
              <a:t>1</a:t>
            </a:r>
          </a:p>
        </p:txBody>
      </p:sp>
      <p:sp>
        <p:nvSpPr>
          <p:cNvPr id="64526" name="Text Box 14"/>
          <p:cNvSpPr txBox="1">
            <a:spLocks noChangeArrowheads="1"/>
          </p:cNvSpPr>
          <p:nvPr/>
        </p:nvSpPr>
        <p:spPr bwMode="auto">
          <a:xfrm>
            <a:off x="2809875" y="4941888"/>
            <a:ext cx="3222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000"/>
              <a:t>-1</a:t>
            </a:r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 flipV="1">
            <a:off x="4284663" y="3357563"/>
            <a:ext cx="792162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graphicFrame>
        <p:nvGraphicFramePr>
          <p:cNvPr id="64528" name="Object 1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787900" y="2781300"/>
          <a:ext cx="417512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5" name="Equation" r:id="rId3" imgW="2717800" imgH="431800" progId="Equation.3">
                  <p:embed/>
                </p:oleObj>
              </mc:Choice>
              <mc:Fallback>
                <p:oleObj name="Equation" r:id="rId3" imgW="2717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2781300"/>
                        <a:ext cx="4175125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4529" name="Group 56"/>
          <p:cNvGrpSpPr>
            <a:grpSpLocks/>
          </p:cNvGrpSpPr>
          <p:nvPr/>
        </p:nvGrpSpPr>
        <p:grpSpPr bwMode="auto">
          <a:xfrm>
            <a:off x="3132138" y="3365500"/>
            <a:ext cx="1244600" cy="1000125"/>
            <a:chOff x="1973" y="2053"/>
            <a:chExt cx="784" cy="697"/>
          </a:xfrm>
        </p:grpSpPr>
        <p:grpSp>
          <p:nvGrpSpPr>
            <p:cNvPr id="64547" name="Group 55"/>
            <p:cNvGrpSpPr>
              <a:grpSpLocks/>
            </p:cNvGrpSpPr>
            <p:nvPr/>
          </p:nvGrpSpPr>
          <p:grpSpPr bwMode="auto">
            <a:xfrm>
              <a:off x="1978" y="2053"/>
              <a:ext cx="774" cy="457"/>
              <a:chOff x="1978" y="2053"/>
              <a:chExt cx="774" cy="457"/>
            </a:xfrm>
          </p:grpSpPr>
          <p:grpSp>
            <p:nvGrpSpPr>
              <p:cNvPr id="64551" name="Group 54"/>
              <p:cNvGrpSpPr>
                <a:grpSpLocks/>
              </p:cNvGrpSpPr>
              <p:nvPr/>
            </p:nvGrpSpPr>
            <p:grpSpPr bwMode="auto">
              <a:xfrm>
                <a:off x="1996" y="2159"/>
                <a:ext cx="756" cy="274"/>
                <a:chOff x="1906" y="2159"/>
                <a:chExt cx="912" cy="274"/>
              </a:xfrm>
            </p:grpSpPr>
            <p:grpSp>
              <p:nvGrpSpPr>
                <p:cNvPr id="64554" name="Group 43"/>
                <p:cNvGrpSpPr>
                  <a:grpSpLocks/>
                </p:cNvGrpSpPr>
                <p:nvPr/>
              </p:nvGrpSpPr>
              <p:grpSpPr bwMode="auto">
                <a:xfrm>
                  <a:off x="1984" y="2246"/>
                  <a:ext cx="729" cy="85"/>
                  <a:chOff x="158" y="3884"/>
                  <a:chExt cx="1497" cy="182"/>
                </a:xfrm>
              </p:grpSpPr>
              <p:grpSp>
                <p:nvGrpSpPr>
                  <p:cNvPr id="64557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158" y="3884"/>
                    <a:ext cx="832" cy="182"/>
                    <a:chOff x="567" y="3249"/>
                    <a:chExt cx="832" cy="182"/>
                  </a:xfrm>
                </p:grpSpPr>
                <p:sp>
                  <p:nvSpPr>
                    <p:cNvPr id="64561" name="Freeform 35"/>
                    <p:cNvSpPr>
                      <a:spLocks/>
                    </p:cNvSpPr>
                    <p:nvPr/>
                  </p:nvSpPr>
                  <p:spPr bwMode="auto">
                    <a:xfrm>
                      <a:off x="567" y="3249"/>
                      <a:ext cx="499" cy="182"/>
                    </a:xfrm>
                    <a:custGeom>
                      <a:avLst/>
                      <a:gdLst>
                        <a:gd name="T0" fmla="*/ 0 w 3545"/>
                        <a:gd name="T1" fmla="*/ 6 h 651"/>
                        <a:gd name="T2" fmla="*/ 0 w 3545"/>
                        <a:gd name="T3" fmla="*/ 5 h 651"/>
                        <a:gd name="T4" fmla="*/ 1 w 3545"/>
                        <a:gd name="T5" fmla="*/ 4 h 651"/>
                        <a:gd name="T6" fmla="*/ 1 w 3545"/>
                        <a:gd name="T7" fmla="*/ 3 h 651"/>
                        <a:gd name="T8" fmla="*/ 1 w 3545"/>
                        <a:gd name="T9" fmla="*/ 2 h 651"/>
                        <a:gd name="T10" fmla="*/ 1 w 3545"/>
                        <a:gd name="T11" fmla="*/ 1 h 651"/>
                        <a:gd name="T12" fmla="*/ 1 w 3545"/>
                        <a:gd name="T13" fmla="*/ 0 h 651"/>
                        <a:gd name="T14" fmla="*/ 2 w 3545"/>
                        <a:gd name="T15" fmla="*/ 0 h 651"/>
                        <a:gd name="T16" fmla="*/ 2 w 3545"/>
                        <a:gd name="T17" fmla="*/ 0 h 651"/>
                        <a:gd name="T18" fmla="*/ 2 w 3545"/>
                        <a:gd name="T19" fmla="*/ 0 h 651"/>
                        <a:gd name="T20" fmla="*/ 2 w 3545"/>
                        <a:gd name="T21" fmla="*/ 1 h 651"/>
                        <a:gd name="T22" fmla="*/ 2 w 3545"/>
                        <a:gd name="T23" fmla="*/ 1 h 651"/>
                        <a:gd name="T24" fmla="*/ 3 w 3545"/>
                        <a:gd name="T25" fmla="*/ 2 h 651"/>
                        <a:gd name="T26" fmla="*/ 3 w 3545"/>
                        <a:gd name="T27" fmla="*/ 3 h 651"/>
                        <a:gd name="T28" fmla="*/ 3 w 3545"/>
                        <a:gd name="T29" fmla="*/ 4 h 651"/>
                        <a:gd name="T30" fmla="*/ 3 w 3545"/>
                        <a:gd name="T31" fmla="*/ 6 h 651"/>
                        <a:gd name="T32" fmla="*/ 3 w 3545"/>
                        <a:gd name="T33" fmla="*/ 7 h 651"/>
                        <a:gd name="T34" fmla="*/ 4 w 3545"/>
                        <a:gd name="T35" fmla="*/ 8 h 651"/>
                        <a:gd name="T36" fmla="*/ 4 w 3545"/>
                        <a:gd name="T37" fmla="*/ 10 h 651"/>
                        <a:gd name="T38" fmla="*/ 4 w 3545"/>
                        <a:gd name="T39" fmla="*/ 11 h 651"/>
                        <a:gd name="T40" fmla="*/ 4 w 3545"/>
                        <a:gd name="T41" fmla="*/ 12 h 651"/>
                        <a:gd name="T42" fmla="*/ 4 w 3545"/>
                        <a:gd name="T43" fmla="*/ 13 h 651"/>
                        <a:gd name="T44" fmla="*/ 5 w 3545"/>
                        <a:gd name="T45" fmla="*/ 13 h 651"/>
                        <a:gd name="T46" fmla="*/ 5 w 3545"/>
                        <a:gd name="T47" fmla="*/ 14 h 651"/>
                        <a:gd name="T48" fmla="*/ 5 w 3545"/>
                        <a:gd name="T49" fmla="*/ 14 h 651"/>
                        <a:gd name="T50" fmla="*/ 5 w 3545"/>
                        <a:gd name="T51" fmla="*/ 14 h 651"/>
                        <a:gd name="T52" fmla="*/ 5 w 3545"/>
                        <a:gd name="T53" fmla="*/ 14 h 651"/>
                        <a:gd name="T54" fmla="*/ 5 w 3545"/>
                        <a:gd name="T55" fmla="*/ 13 h 651"/>
                        <a:gd name="T56" fmla="*/ 6 w 3545"/>
                        <a:gd name="T57" fmla="*/ 13 h 651"/>
                        <a:gd name="T58" fmla="*/ 6 w 3545"/>
                        <a:gd name="T59" fmla="*/ 12 h 651"/>
                        <a:gd name="T60" fmla="*/ 6 w 3545"/>
                        <a:gd name="T61" fmla="*/ 11 h 651"/>
                        <a:gd name="T62" fmla="*/ 6 w 3545"/>
                        <a:gd name="T63" fmla="*/ 10 h 651"/>
                        <a:gd name="T64" fmla="*/ 6 w 3545"/>
                        <a:gd name="T65" fmla="*/ 8 h 651"/>
                        <a:gd name="T66" fmla="*/ 7 w 3545"/>
                        <a:gd name="T67" fmla="*/ 7 h 651"/>
                        <a:gd name="T68" fmla="*/ 7 w 3545"/>
                        <a:gd name="T69" fmla="*/ 5 h 651"/>
                        <a:gd name="T70" fmla="*/ 7 w 3545"/>
                        <a:gd name="T71" fmla="*/ 4 h 651"/>
                        <a:gd name="T72" fmla="*/ 7 w 3545"/>
                        <a:gd name="T73" fmla="*/ 3 h 651"/>
                        <a:gd name="T74" fmla="*/ 7 w 3545"/>
                        <a:gd name="T75" fmla="*/ 2 h 651"/>
                        <a:gd name="T76" fmla="*/ 8 w 3545"/>
                        <a:gd name="T77" fmla="*/ 1 h 651"/>
                        <a:gd name="T78" fmla="*/ 8 w 3545"/>
                        <a:gd name="T79" fmla="*/ 1 h 651"/>
                        <a:gd name="T80" fmla="*/ 8 w 3545"/>
                        <a:gd name="T81" fmla="*/ 0 h 651"/>
                        <a:gd name="T82" fmla="*/ 8 w 3545"/>
                        <a:gd name="T83" fmla="*/ 0 h 651"/>
                        <a:gd name="T84" fmla="*/ 8 w 3545"/>
                        <a:gd name="T85" fmla="*/ 0 h 651"/>
                        <a:gd name="T86" fmla="*/ 9 w 3545"/>
                        <a:gd name="T87" fmla="*/ 1 h 651"/>
                        <a:gd name="T88" fmla="*/ 9 w 3545"/>
                        <a:gd name="T89" fmla="*/ 1 h 651"/>
                        <a:gd name="T90" fmla="*/ 9 w 3545"/>
                        <a:gd name="T91" fmla="*/ 2 h 651"/>
                        <a:gd name="T92" fmla="*/ 9 w 3545"/>
                        <a:gd name="T93" fmla="*/ 3 h 651"/>
                        <a:gd name="T94" fmla="*/ 9 w 3545"/>
                        <a:gd name="T95" fmla="*/ 4 h 651"/>
                        <a:gd name="T96" fmla="*/ 10 w 3545"/>
                        <a:gd name="T97" fmla="*/ 5 h 651"/>
                        <a:gd name="T98" fmla="*/ 10 w 3545"/>
                        <a:gd name="T99" fmla="*/ 7 h 651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w 3545"/>
                        <a:gd name="T151" fmla="*/ 0 h 651"/>
                        <a:gd name="T152" fmla="*/ 3545 w 3545"/>
                        <a:gd name="T153" fmla="*/ 651 h 651"/>
                      </a:gdLst>
                      <a:ahLst/>
                      <a:cxnLst>
                        <a:cxn ang="T100">
                          <a:pos x="T0" y="T1"/>
                        </a:cxn>
                        <a:cxn ang="T101">
                          <a:pos x="T2" y="T3"/>
                        </a:cxn>
                        <a:cxn ang="T102">
                          <a:pos x="T4" y="T5"/>
                        </a:cxn>
                        <a:cxn ang="T103">
                          <a:pos x="T6" y="T7"/>
                        </a:cxn>
                        <a:cxn ang="T104">
                          <a:pos x="T8" y="T9"/>
                        </a:cxn>
                        <a:cxn ang="T105">
                          <a:pos x="T10" y="T11"/>
                        </a:cxn>
                        <a:cxn ang="T106">
                          <a:pos x="T12" y="T13"/>
                        </a:cxn>
                        <a:cxn ang="T107">
                          <a:pos x="T14" y="T15"/>
                        </a:cxn>
                        <a:cxn ang="T108">
                          <a:pos x="T16" y="T17"/>
                        </a:cxn>
                        <a:cxn ang="T109">
                          <a:pos x="T18" y="T19"/>
                        </a:cxn>
                        <a:cxn ang="T110">
                          <a:pos x="T20" y="T21"/>
                        </a:cxn>
                        <a:cxn ang="T111">
                          <a:pos x="T22" y="T23"/>
                        </a:cxn>
                        <a:cxn ang="T112">
                          <a:pos x="T24" y="T25"/>
                        </a:cxn>
                        <a:cxn ang="T113">
                          <a:pos x="T26" y="T27"/>
                        </a:cxn>
                        <a:cxn ang="T114">
                          <a:pos x="T28" y="T29"/>
                        </a:cxn>
                        <a:cxn ang="T115">
                          <a:pos x="T30" y="T31"/>
                        </a:cxn>
                        <a:cxn ang="T116">
                          <a:pos x="T32" y="T33"/>
                        </a:cxn>
                        <a:cxn ang="T117">
                          <a:pos x="T34" y="T35"/>
                        </a:cxn>
                        <a:cxn ang="T118">
                          <a:pos x="T36" y="T37"/>
                        </a:cxn>
                        <a:cxn ang="T119">
                          <a:pos x="T38" y="T39"/>
                        </a:cxn>
                        <a:cxn ang="T120">
                          <a:pos x="T40" y="T41"/>
                        </a:cxn>
                        <a:cxn ang="T121">
                          <a:pos x="T42" y="T43"/>
                        </a:cxn>
                        <a:cxn ang="T122">
                          <a:pos x="T44" y="T45"/>
                        </a:cxn>
                        <a:cxn ang="T123">
                          <a:pos x="T46" y="T47"/>
                        </a:cxn>
                        <a:cxn ang="T124">
                          <a:pos x="T48" y="T49"/>
                        </a:cxn>
                        <a:cxn ang="T125">
                          <a:pos x="T50" y="T51"/>
                        </a:cxn>
                        <a:cxn ang="T126">
                          <a:pos x="T52" y="T53"/>
                        </a:cxn>
                        <a:cxn ang="T127">
                          <a:pos x="T54" y="T55"/>
                        </a:cxn>
                        <a:cxn ang="T128">
                          <a:pos x="T56" y="T57"/>
                        </a:cxn>
                        <a:cxn ang="T129">
                          <a:pos x="T58" y="T59"/>
                        </a:cxn>
                        <a:cxn ang="T130">
                          <a:pos x="T60" y="T61"/>
                        </a:cxn>
                        <a:cxn ang="T131">
                          <a:pos x="T62" y="T63"/>
                        </a:cxn>
                        <a:cxn ang="T132">
                          <a:pos x="T64" y="T65"/>
                        </a:cxn>
                        <a:cxn ang="T133">
                          <a:pos x="T66" y="T67"/>
                        </a:cxn>
                        <a:cxn ang="T134">
                          <a:pos x="T68" y="T69"/>
                        </a:cxn>
                        <a:cxn ang="T135">
                          <a:pos x="T70" y="T71"/>
                        </a:cxn>
                        <a:cxn ang="T136">
                          <a:pos x="T72" y="T73"/>
                        </a:cxn>
                        <a:cxn ang="T137">
                          <a:pos x="T74" y="T75"/>
                        </a:cxn>
                        <a:cxn ang="T138">
                          <a:pos x="T76" y="T77"/>
                        </a:cxn>
                        <a:cxn ang="T139">
                          <a:pos x="T78" y="T79"/>
                        </a:cxn>
                        <a:cxn ang="T140">
                          <a:pos x="T80" y="T81"/>
                        </a:cxn>
                        <a:cxn ang="T141">
                          <a:pos x="T82" y="T83"/>
                        </a:cxn>
                        <a:cxn ang="T142">
                          <a:pos x="T84" y="T85"/>
                        </a:cxn>
                        <a:cxn ang="T143">
                          <a:pos x="T86" y="T87"/>
                        </a:cxn>
                        <a:cxn ang="T144">
                          <a:pos x="T88" y="T89"/>
                        </a:cxn>
                        <a:cxn ang="T145">
                          <a:pos x="T90" y="T91"/>
                        </a:cxn>
                        <a:cxn ang="T146">
                          <a:pos x="T92" y="T93"/>
                        </a:cxn>
                        <a:cxn ang="T147">
                          <a:pos x="T94" y="T95"/>
                        </a:cxn>
                        <a:cxn ang="T148">
                          <a:pos x="T96" y="T97"/>
                        </a:cxn>
                        <a:cxn ang="T149">
                          <a:pos x="T98" y="T99"/>
                        </a:cxn>
                      </a:cxnLst>
                      <a:rect l="T150" t="T151" r="T152" b="T153"/>
                      <a:pathLst>
                        <a:path w="3545" h="651">
                          <a:moveTo>
                            <a:pt x="0" y="330"/>
                          </a:moveTo>
                          <a:lnTo>
                            <a:pt x="25" y="305"/>
                          </a:lnTo>
                          <a:lnTo>
                            <a:pt x="50" y="288"/>
                          </a:lnTo>
                          <a:lnTo>
                            <a:pt x="74" y="264"/>
                          </a:lnTo>
                          <a:lnTo>
                            <a:pt x="91" y="247"/>
                          </a:lnTo>
                          <a:lnTo>
                            <a:pt x="116" y="222"/>
                          </a:lnTo>
                          <a:lnTo>
                            <a:pt x="140" y="206"/>
                          </a:lnTo>
                          <a:lnTo>
                            <a:pt x="165" y="189"/>
                          </a:lnTo>
                          <a:lnTo>
                            <a:pt x="190" y="165"/>
                          </a:lnTo>
                          <a:lnTo>
                            <a:pt x="215" y="148"/>
                          </a:lnTo>
                          <a:lnTo>
                            <a:pt x="239" y="132"/>
                          </a:lnTo>
                          <a:lnTo>
                            <a:pt x="264" y="115"/>
                          </a:lnTo>
                          <a:lnTo>
                            <a:pt x="289" y="99"/>
                          </a:lnTo>
                          <a:lnTo>
                            <a:pt x="305" y="90"/>
                          </a:lnTo>
                          <a:lnTo>
                            <a:pt x="330" y="74"/>
                          </a:lnTo>
                          <a:lnTo>
                            <a:pt x="355" y="66"/>
                          </a:lnTo>
                          <a:lnTo>
                            <a:pt x="379" y="49"/>
                          </a:lnTo>
                          <a:lnTo>
                            <a:pt x="404" y="41"/>
                          </a:lnTo>
                          <a:lnTo>
                            <a:pt x="429" y="33"/>
                          </a:lnTo>
                          <a:lnTo>
                            <a:pt x="454" y="24"/>
                          </a:lnTo>
                          <a:lnTo>
                            <a:pt x="478" y="16"/>
                          </a:lnTo>
                          <a:lnTo>
                            <a:pt x="503" y="8"/>
                          </a:lnTo>
                          <a:lnTo>
                            <a:pt x="520" y="8"/>
                          </a:lnTo>
                          <a:lnTo>
                            <a:pt x="544" y="0"/>
                          </a:lnTo>
                          <a:lnTo>
                            <a:pt x="569" y="0"/>
                          </a:lnTo>
                          <a:lnTo>
                            <a:pt x="594" y="0"/>
                          </a:lnTo>
                          <a:lnTo>
                            <a:pt x="618" y="0"/>
                          </a:lnTo>
                          <a:lnTo>
                            <a:pt x="643" y="0"/>
                          </a:lnTo>
                          <a:lnTo>
                            <a:pt x="668" y="8"/>
                          </a:lnTo>
                          <a:lnTo>
                            <a:pt x="693" y="8"/>
                          </a:lnTo>
                          <a:lnTo>
                            <a:pt x="709" y="16"/>
                          </a:lnTo>
                          <a:lnTo>
                            <a:pt x="734" y="24"/>
                          </a:lnTo>
                          <a:lnTo>
                            <a:pt x="759" y="33"/>
                          </a:lnTo>
                          <a:lnTo>
                            <a:pt x="783" y="41"/>
                          </a:lnTo>
                          <a:lnTo>
                            <a:pt x="808" y="49"/>
                          </a:lnTo>
                          <a:lnTo>
                            <a:pt x="833" y="66"/>
                          </a:lnTo>
                          <a:lnTo>
                            <a:pt x="857" y="74"/>
                          </a:lnTo>
                          <a:lnTo>
                            <a:pt x="882" y="90"/>
                          </a:lnTo>
                          <a:lnTo>
                            <a:pt x="907" y="99"/>
                          </a:lnTo>
                          <a:lnTo>
                            <a:pt x="923" y="115"/>
                          </a:lnTo>
                          <a:lnTo>
                            <a:pt x="948" y="132"/>
                          </a:lnTo>
                          <a:lnTo>
                            <a:pt x="973" y="148"/>
                          </a:lnTo>
                          <a:lnTo>
                            <a:pt x="998" y="165"/>
                          </a:lnTo>
                          <a:lnTo>
                            <a:pt x="1022" y="189"/>
                          </a:lnTo>
                          <a:lnTo>
                            <a:pt x="1047" y="206"/>
                          </a:lnTo>
                          <a:lnTo>
                            <a:pt x="1072" y="222"/>
                          </a:lnTo>
                          <a:lnTo>
                            <a:pt x="1097" y="247"/>
                          </a:lnTo>
                          <a:lnTo>
                            <a:pt x="1121" y="264"/>
                          </a:lnTo>
                          <a:lnTo>
                            <a:pt x="1138" y="288"/>
                          </a:lnTo>
                          <a:lnTo>
                            <a:pt x="1162" y="305"/>
                          </a:lnTo>
                          <a:lnTo>
                            <a:pt x="1187" y="321"/>
                          </a:lnTo>
                          <a:lnTo>
                            <a:pt x="1212" y="346"/>
                          </a:lnTo>
                          <a:lnTo>
                            <a:pt x="1237" y="363"/>
                          </a:lnTo>
                          <a:lnTo>
                            <a:pt x="1261" y="387"/>
                          </a:lnTo>
                          <a:lnTo>
                            <a:pt x="1286" y="404"/>
                          </a:lnTo>
                          <a:lnTo>
                            <a:pt x="1311" y="429"/>
                          </a:lnTo>
                          <a:lnTo>
                            <a:pt x="1336" y="445"/>
                          </a:lnTo>
                          <a:lnTo>
                            <a:pt x="1352" y="462"/>
                          </a:lnTo>
                          <a:lnTo>
                            <a:pt x="1377" y="486"/>
                          </a:lnTo>
                          <a:lnTo>
                            <a:pt x="1402" y="503"/>
                          </a:lnTo>
                          <a:lnTo>
                            <a:pt x="1426" y="519"/>
                          </a:lnTo>
                          <a:lnTo>
                            <a:pt x="1451" y="536"/>
                          </a:lnTo>
                          <a:lnTo>
                            <a:pt x="1476" y="552"/>
                          </a:lnTo>
                          <a:lnTo>
                            <a:pt x="1500" y="561"/>
                          </a:lnTo>
                          <a:lnTo>
                            <a:pt x="1525" y="577"/>
                          </a:lnTo>
                          <a:lnTo>
                            <a:pt x="1550" y="585"/>
                          </a:lnTo>
                          <a:lnTo>
                            <a:pt x="1566" y="602"/>
                          </a:lnTo>
                          <a:lnTo>
                            <a:pt x="1591" y="610"/>
                          </a:lnTo>
                          <a:lnTo>
                            <a:pt x="1616" y="618"/>
                          </a:lnTo>
                          <a:lnTo>
                            <a:pt x="1641" y="626"/>
                          </a:lnTo>
                          <a:lnTo>
                            <a:pt x="1665" y="635"/>
                          </a:lnTo>
                          <a:lnTo>
                            <a:pt x="1690" y="643"/>
                          </a:lnTo>
                          <a:lnTo>
                            <a:pt x="1715" y="643"/>
                          </a:lnTo>
                          <a:lnTo>
                            <a:pt x="1739" y="651"/>
                          </a:lnTo>
                          <a:lnTo>
                            <a:pt x="1764" y="651"/>
                          </a:lnTo>
                          <a:lnTo>
                            <a:pt x="1781" y="651"/>
                          </a:lnTo>
                          <a:lnTo>
                            <a:pt x="1805" y="651"/>
                          </a:lnTo>
                          <a:lnTo>
                            <a:pt x="1830" y="651"/>
                          </a:lnTo>
                          <a:lnTo>
                            <a:pt x="1855" y="643"/>
                          </a:lnTo>
                          <a:lnTo>
                            <a:pt x="1880" y="643"/>
                          </a:lnTo>
                          <a:lnTo>
                            <a:pt x="1904" y="635"/>
                          </a:lnTo>
                          <a:lnTo>
                            <a:pt x="1929" y="626"/>
                          </a:lnTo>
                          <a:lnTo>
                            <a:pt x="1954" y="618"/>
                          </a:lnTo>
                          <a:lnTo>
                            <a:pt x="1970" y="610"/>
                          </a:lnTo>
                          <a:lnTo>
                            <a:pt x="1995" y="602"/>
                          </a:lnTo>
                          <a:lnTo>
                            <a:pt x="2020" y="585"/>
                          </a:lnTo>
                          <a:lnTo>
                            <a:pt x="2044" y="577"/>
                          </a:lnTo>
                          <a:lnTo>
                            <a:pt x="2069" y="561"/>
                          </a:lnTo>
                          <a:lnTo>
                            <a:pt x="2094" y="552"/>
                          </a:lnTo>
                          <a:lnTo>
                            <a:pt x="2119" y="536"/>
                          </a:lnTo>
                          <a:lnTo>
                            <a:pt x="2143" y="519"/>
                          </a:lnTo>
                          <a:lnTo>
                            <a:pt x="2168" y="503"/>
                          </a:lnTo>
                          <a:lnTo>
                            <a:pt x="2185" y="486"/>
                          </a:lnTo>
                          <a:lnTo>
                            <a:pt x="2209" y="462"/>
                          </a:lnTo>
                          <a:lnTo>
                            <a:pt x="2234" y="445"/>
                          </a:lnTo>
                          <a:lnTo>
                            <a:pt x="2259" y="429"/>
                          </a:lnTo>
                          <a:lnTo>
                            <a:pt x="2283" y="404"/>
                          </a:lnTo>
                          <a:lnTo>
                            <a:pt x="2308" y="387"/>
                          </a:lnTo>
                          <a:lnTo>
                            <a:pt x="2333" y="363"/>
                          </a:lnTo>
                          <a:lnTo>
                            <a:pt x="2358" y="346"/>
                          </a:lnTo>
                          <a:lnTo>
                            <a:pt x="2382" y="330"/>
                          </a:lnTo>
                          <a:lnTo>
                            <a:pt x="2399" y="305"/>
                          </a:lnTo>
                          <a:lnTo>
                            <a:pt x="2424" y="288"/>
                          </a:lnTo>
                          <a:lnTo>
                            <a:pt x="2448" y="264"/>
                          </a:lnTo>
                          <a:lnTo>
                            <a:pt x="2473" y="247"/>
                          </a:lnTo>
                          <a:lnTo>
                            <a:pt x="2498" y="222"/>
                          </a:lnTo>
                          <a:lnTo>
                            <a:pt x="2523" y="206"/>
                          </a:lnTo>
                          <a:lnTo>
                            <a:pt x="2547" y="189"/>
                          </a:lnTo>
                          <a:lnTo>
                            <a:pt x="2572" y="165"/>
                          </a:lnTo>
                          <a:lnTo>
                            <a:pt x="2597" y="148"/>
                          </a:lnTo>
                          <a:lnTo>
                            <a:pt x="2613" y="132"/>
                          </a:lnTo>
                          <a:lnTo>
                            <a:pt x="2638" y="115"/>
                          </a:lnTo>
                          <a:lnTo>
                            <a:pt x="2663" y="99"/>
                          </a:lnTo>
                          <a:lnTo>
                            <a:pt x="2687" y="90"/>
                          </a:lnTo>
                          <a:lnTo>
                            <a:pt x="2712" y="74"/>
                          </a:lnTo>
                          <a:lnTo>
                            <a:pt x="2737" y="66"/>
                          </a:lnTo>
                          <a:lnTo>
                            <a:pt x="2762" y="49"/>
                          </a:lnTo>
                          <a:lnTo>
                            <a:pt x="2786" y="41"/>
                          </a:lnTo>
                          <a:lnTo>
                            <a:pt x="2811" y="33"/>
                          </a:lnTo>
                          <a:lnTo>
                            <a:pt x="2828" y="24"/>
                          </a:lnTo>
                          <a:lnTo>
                            <a:pt x="2852" y="16"/>
                          </a:lnTo>
                          <a:lnTo>
                            <a:pt x="2877" y="8"/>
                          </a:lnTo>
                          <a:lnTo>
                            <a:pt x="2902" y="8"/>
                          </a:lnTo>
                          <a:lnTo>
                            <a:pt x="2926" y="0"/>
                          </a:lnTo>
                          <a:lnTo>
                            <a:pt x="2951" y="0"/>
                          </a:lnTo>
                          <a:lnTo>
                            <a:pt x="2976" y="0"/>
                          </a:lnTo>
                          <a:lnTo>
                            <a:pt x="3001" y="0"/>
                          </a:lnTo>
                          <a:lnTo>
                            <a:pt x="3017" y="0"/>
                          </a:lnTo>
                          <a:lnTo>
                            <a:pt x="3042" y="8"/>
                          </a:lnTo>
                          <a:lnTo>
                            <a:pt x="3067" y="8"/>
                          </a:lnTo>
                          <a:lnTo>
                            <a:pt x="3091" y="16"/>
                          </a:lnTo>
                          <a:lnTo>
                            <a:pt x="3116" y="24"/>
                          </a:lnTo>
                          <a:lnTo>
                            <a:pt x="3141" y="33"/>
                          </a:lnTo>
                          <a:lnTo>
                            <a:pt x="3165" y="41"/>
                          </a:lnTo>
                          <a:lnTo>
                            <a:pt x="3190" y="49"/>
                          </a:lnTo>
                          <a:lnTo>
                            <a:pt x="3215" y="66"/>
                          </a:lnTo>
                          <a:lnTo>
                            <a:pt x="3231" y="74"/>
                          </a:lnTo>
                          <a:lnTo>
                            <a:pt x="3256" y="90"/>
                          </a:lnTo>
                          <a:lnTo>
                            <a:pt x="3281" y="99"/>
                          </a:lnTo>
                          <a:lnTo>
                            <a:pt x="3306" y="115"/>
                          </a:lnTo>
                          <a:lnTo>
                            <a:pt x="3330" y="132"/>
                          </a:lnTo>
                          <a:lnTo>
                            <a:pt x="3355" y="148"/>
                          </a:lnTo>
                          <a:lnTo>
                            <a:pt x="3380" y="165"/>
                          </a:lnTo>
                          <a:lnTo>
                            <a:pt x="3405" y="189"/>
                          </a:lnTo>
                          <a:lnTo>
                            <a:pt x="3429" y="206"/>
                          </a:lnTo>
                          <a:lnTo>
                            <a:pt x="3446" y="222"/>
                          </a:lnTo>
                          <a:lnTo>
                            <a:pt x="3470" y="247"/>
                          </a:lnTo>
                          <a:lnTo>
                            <a:pt x="3495" y="264"/>
                          </a:lnTo>
                          <a:lnTo>
                            <a:pt x="3520" y="288"/>
                          </a:lnTo>
                          <a:lnTo>
                            <a:pt x="3545" y="305"/>
                          </a:lnTo>
                        </a:path>
                      </a:pathLst>
                    </a:custGeom>
                    <a:noFill/>
                    <a:ln w="19050" cap="flat" cmpd="sng">
                      <a:solidFill>
                        <a:srgbClr val="0000CC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64562" name="Freeform 38"/>
                    <p:cNvSpPr>
                      <a:spLocks/>
                    </p:cNvSpPr>
                    <p:nvPr/>
                  </p:nvSpPr>
                  <p:spPr bwMode="auto">
                    <a:xfrm>
                      <a:off x="900" y="3249"/>
                      <a:ext cx="499" cy="182"/>
                    </a:xfrm>
                    <a:custGeom>
                      <a:avLst/>
                      <a:gdLst>
                        <a:gd name="T0" fmla="*/ 0 w 3545"/>
                        <a:gd name="T1" fmla="*/ 6 h 651"/>
                        <a:gd name="T2" fmla="*/ 0 w 3545"/>
                        <a:gd name="T3" fmla="*/ 5 h 651"/>
                        <a:gd name="T4" fmla="*/ 1 w 3545"/>
                        <a:gd name="T5" fmla="*/ 4 h 651"/>
                        <a:gd name="T6" fmla="*/ 1 w 3545"/>
                        <a:gd name="T7" fmla="*/ 3 h 651"/>
                        <a:gd name="T8" fmla="*/ 1 w 3545"/>
                        <a:gd name="T9" fmla="*/ 2 h 651"/>
                        <a:gd name="T10" fmla="*/ 1 w 3545"/>
                        <a:gd name="T11" fmla="*/ 1 h 651"/>
                        <a:gd name="T12" fmla="*/ 1 w 3545"/>
                        <a:gd name="T13" fmla="*/ 0 h 651"/>
                        <a:gd name="T14" fmla="*/ 2 w 3545"/>
                        <a:gd name="T15" fmla="*/ 0 h 651"/>
                        <a:gd name="T16" fmla="*/ 2 w 3545"/>
                        <a:gd name="T17" fmla="*/ 0 h 651"/>
                        <a:gd name="T18" fmla="*/ 2 w 3545"/>
                        <a:gd name="T19" fmla="*/ 0 h 651"/>
                        <a:gd name="T20" fmla="*/ 2 w 3545"/>
                        <a:gd name="T21" fmla="*/ 1 h 651"/>
                        <a:gd name="T22" fmla="*/ 2 w 3545"/>
                        <a:gd name="T23" fmla="*/ 1 h 651"/>
                        <a:gd name="T24" fmla="*/ 3 w 3545"/>
                        <a:gd name="T25" fmla="*/ 2 h 651"/>
                        <a:gd name="T26" fmla="*/ 3 w 3545"/>
                        <a:gd name="T27" fmla="*/ 3 h 651"/>
                        <a:gd name="T28" fmla="*/ 3 w 3545"/>
                        <a:gd name="T29" fmla="*/ 4 h 651"/>
                        <a:gd name="T30" fmla="*/ 3 w 3545"/>
                        <a:gd name="T31" fmla="*/ 6 h 651"/>
                        <a:gd name="T32" fmla="*/ 3 w 3545"/>
                        <a:gd name="T33" fmla="*/ 7 h 651"/>
                        <a:gd name="T34" fmla="*/ 4 w 3545"/>
                        <a:gd name="T35" fmla="*/ 8 h 651"/>
                        <a:gd name="T36" fmla="*/ 4 w 3545"/>
                        <a:gd name="T37" fmla="*/ 10 h 651"/>
                        <a:gd name="T38" fmla="*/ 4 w 3545"/>
                        <a:gd name="T39" fmla="*/ 11 h 651"/>
                        <a:gd name="T40" fmla="*/ 4 w 3545"/>
                        <a:gd name="T41" fmla="*/ 12 h 651"/>
                        <a:gd name="T42" fmla="*/ 4 w 3545"/>
                        <a:gd name="T43" fmla="*/ 13 h 651"/>
                        <a:gd name="T44" fmla="*/ 5 w 3545"/>
                        <a:gd name="T45" fmla="*/ 13 h 651"/>
                        <a:gd name="T46" fmla="*/ 5 w 3545"/>
                        <a:gd name="T47" fmla="*/ 14 h 651"/>
                        <a:gd name="T48" fmla="*/ 5 w 3545"/>
                        <a:gd name="T49" fmla="*/ 14 h 651"/>
                        <a:gd name="T50" fmla="*/ 5 w 3545"/>
                        <a:gd name="T51" fmla="*/ 14 h 651"/>
                        <a:gd name="T52" fmla="*/ 5 w 3545"/>
                        <a:gd name="T53" fmla="*/ 14 h 651"/>
                        <a:gd name="T54" fmla="*/ 5 w 3545"/>
                        <a:gd name="T55" fmla="*/ 13 h 651"/>
                        <a:gd name="T56" fmla="*/ 6 w 3545"/>
                        <a:gd name="T57" fmla="*/ 13 h 651"/>
                        <a:gd name="T58" fmla="*/ 6 w 3545"/>
                        <a:gd name="T59" fmla="*/ 12 h 651"/>
                        <a:gd name="T60" fmla="*/ 6 w 3545"/>
                        <a:gd name="T61" fmla="*/ 11 h 651"/>
                        <a:gd name="T62" fmla="*/ 6 w 3545"/>
                        <a:gd name="T63" fmla="*/ 10 h 651"/>
                        <a:gd name="T64" fmla="*/ 6 w 3545"/>
                        <a:gd name="T65" fmla="*/ 8 h 651"/>
                        <a:gd name="T66" fmla="*/ 7 w 3545"/>
                        <a:gd name="T67" fmla="*/ 7 h 651"/>
                        <a:gd name="T68" fmla="*/ 7 w 3545"/>
                        <a:gd name="T69" fmla="*/ 5 h 651"/>
                        <a:gd name="T70" fmla="*/ 7 w 3545"/>
                        <a:gd name="T71" fmla="*/ 4 h 651"/>
                        <a:gd name="T72" fmla="*/ 7 w 3545"/>
                        <a:gd name="T73" fmla="*/ 3 h 651"/>
                        <a:gd name="T74" fmla="*/ 7 w 3545"/>
                        <a:gd name="T75" fmla="*/ 2 h 651"/>
                        <a:gd name="T76" fmla="*/ 8 w 3545"/>
                        <a:gd name="T77" fmla="*/ 1 h 651"/>
                        <a:gd name="T78" fmla="*/ 8 w 3545"/>
                        <a:gd name="T79" fmla="*/ 1 h 651"/>
                        <a:gd name="T80" fmla="*/ 8 w 3545"/>
                        <a:gd name="T81" fmla="*/ 0 h 651"/>
                        <a:gd name="T82" fmla="*/ 8 w 3545"/>
                        <a:gd name="T83" fmla="*/ 0 h 651"/>
                        <a:gd name="T84" fmla="*/ 8 w 3545"/>
                        <a:gd name="T85" fmla="*/ 0 h 651"/>
                        <a:gd name="T86" fmla="*/ 9 w 3545"/>
                        <a:gd name="T87" fmla="*/ 1 h 651"/>
                        <a:gd name="T88" fmla="*/ 9 w 3545"/>
                        <a:gd name="T89" fmla="*/ 1 h 651"/>
                        <a:gd name="T90" fmla="*/ 9 w 3545"/>
                        <a:gd name="T91" fmla="*/ 2 h 651"/>
                        <a:gd name="T92" fmla="*/ 9 w 3545"/>
                        <a:gd name="T93" fmla="*/ 3 h 651"/>
                        <a:gd name="T94" fmla="*/ 9 w 3545"/>
                        <a:gd name="T95" fmla="*/ 4 h 651"/>
                        <a:gd name="T96" fmla="*/ 10 w 3545"/>
                        <a:gd name="T97" fmla="*/ 5 h 651"/>
                        <a:gd name="T98" fmla="*/ 10 w 3545"/>
                        <a:gd name="T99" fmla="*/ 7 h 651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w 3545"/>
                        <a:gd name="T151" fmla="*/ 0 h 651"/>
                        <a:gd name="T152" fmla="*/ 3545 w 3545"/>
                        <a:gd name="T153" fmla="*/ 651 h 651"/>
                      </a:gdLst>
                      <a:ahLst/>
                      <a:cxnLst>
                        <a:cxn ang="T100">
                          <a:pos x="T0" y="T1"/>
                        </a:cxn>
                        <a:cxn ang="T101">
                          <a:pos x="T2" y="T3"/>
                        </a:cxn>
                        <a:cxn ang="T102">
                          <a:pos x="T4" y="T5"/>
                        </a:cxn>
                        <a:cxn ang="T103">
                          <a:pos x="T6" y="T7"/>
                        </a:cxn>
                        <a:cxn ang="T104">
                          <a:pos x="T8" y="T9"/>
                        </a:cxn>
                        <a:cxn ang="T105">
                          <a:pos x="T10" y="T11"/>
                        </a:cxn>
                        <a:cxn ang="T106">
                          <a:pos x="T12" y="T13"/>
                        </a:cxn>
                        <a:cxn ang="T107">
                          <a:pos x="T14" y="T15"/>
                        </a:cxn>
                        <a:cxn ang="T108">
                          <a:pos x="T16" y="T17"/>
                        </a:cxn>
                        <a:cxn ang="T109">
                          <a:pos x="T18" y="T19"/>
                        </a:cxn>
                        <a:cxn ang="T110">
                          <a:pos x="T20" y="T21"/>
                        </a:cxn>
                        <a:cxn ang="T111">
                          <a:pos x="T22" y="T23"/>
                        </a:cxn>
                        <a:cxn ang="T112">
                          <a:pos x="T24" y="T25"/>
                        </a:cxn>
                        <a:cxn ang="T113">
                          <a:pos x="T26" y="T27"/>
                        </a:cxn>
                        <a:cxn ang="T114">
                          <a:pos x="T28" y="T29"/>
                        </a:cxn>
                        <a:cxn ang="T115">
                          <a:pos x="T30" y="T31"/>
                        </a:cxn>
                        <a:cxn ang="T116">
                          <a:pos x="T32" y="T33"/>
                        </a:cxn>
                        <a:cxn ang="T117">
                          <a:pos x="T34" y="T35"/>
                        </a:cxn>
                        <a:cxn ang="T118">
                          <a:pos x="T36" y="T37"/>
                        </a:cxn>
                        <a:cxn ang="T119">
                          <a:pos x="T38" y="T39"/>
                        </a:cxn>
                        <a:cxn ang="T120">
                          <a:pos x="T40" y="T41"/>
                        </a:cxn>
                        <a:cxn ang="T121">
                          <a:pos x="T42" y="T43"/>
                        </a:cxn>
                        <a:cxn ang="T122">
                          <a:pos x="T44" y="T45"/>
                        </a:cxn>
                        <a:cxn ang="T123">
                          <a:pos x="T46" y="T47"/>
                        </a:cxn>
                        <a:cxn ang="T124">
                          <a:pos x="T48" y="T49"/>
                        </a:cxn>
                        <a:cxn ang="T125">
                          <a:pos x="T50" y="T51"/>
                        </a:cxn>
                        <a:cxn ang="T126">
                          <a:pos x="T52" y="T53"/>
                        </a:cxn>
                        <a:cxn ang="T127">
                          <a:pos x="T54" y="T55"/>
                        </a:cxn>
                        <a:cxn ang="T128">
                          <a:pos x="T56" y="T57"/>
                        </a:cxn>
                        <a:cxn ang="T129">
                          <a:pos x="T58" y="T59"/>
                        </a:cxn>
                        <a:cxn ang="T130">
                          <a:pos x="T60" y="T61"/>
                        </a:cxn>
                        <a:cxn ang="T131">
                          <a:pos x="T62" y="T63"/>
                        </a:cxn>
                        <a:cxn ang="T132">
                          <a:pos x="T64" y="T65"/>
                        </a:cxn>
                        <a:cxn ang="T133">
                          <a:pos x="T66" y="T67"/>
                        </a:cxn>
                        <a:cxn ang="T134">
                          <a:pos x="T68" y="T69"/>
                        </a:cxn>
                        <a:cxn ang="T135">
                          <a:pos x="T70" y="T71"/>
                        </a:cxn>
                        <a:cxn ang="T136">
                          <a:pos x="T72" y="T73"/>
                        </a:cxn>
                        <a:cxn ang="T137">
                          <a:pos x="T74" y="T75"/>
                        </a:cxn>
                        <a:cxn ang="T138">
                          <a:pos x="T76" y="T77"/>
                        </a:cxn>
                        <a:cxn ang="T139">
                          <a:pos x="T78" y="T79"/>
                        </a:cxn>
                        <a:cxn ang="T140">
                          <a:pos x="T80" y="T81"/>
                        </a:cxn>
                        <a:cxn ang="T141">
                          <a:pos x="T82" y="T83"/>
                        </a:cxn>
                        <a:cxn ang="T142">
                          <a:pos x="T84" y="T85"/>
                        </a:cxn>
                        <a:cxn ang="T143">
                          <a:pos x="T86" y="T87"/>
                        </a:cxn>
                        <a:cxn ang="T144">
                          <a:pos x="T88" y="T89"/>
                        </a:cxn>
                        <a:cxn ang="T145">
                          <a:pos x="T90" y="T91"/>
                        </a:cxn>
                        <a:cxn ang="T146">
                          <a:pos x="T92" y="T93"/>
                        </a:cxn>
                        <a:cxn ang="T147">
                          <a:pos x="T94" y="T95"/>
                        </a:cxn>
                        <a:cxn ang="T148">
                          <a:pos x="T96" y="T97"/>
                        </a:cxn>
                        <a:cxn ang="T149">
                          <a:pos x="T98" y="T99"/>
                        </a:cxn>
                      </a:cxnLst>
                      <a:rect l="T150" t="T151" r="T152" b="T153"/>
                      <a:pathLst>
                        <a:path w="3545" h="651">
                          <a:moveTo>
                            <a:pt x="0" y="330"/>
                          </a:moveTo>
                          <a:lnTo>
                            <a:pt x="25" y="305"/>
                          </a:lnTo>
                          <a:lnTo>
                            <a:pt x="50" y="288"/>
                          </a:lnTo>
                          <a:lnTo>
                            <a:pt x="74" y="264"/>
                          </a:lnTo>
                          <a:lnTo>
                            <a:pt x="91" y="247"/>
                          </a:lnTo>
                          <a:lnTo>
                            <a:pt x="116" y="222"/>
                          </a:lnTo>
                          <a:lnTo>
                            <a:pt x="140" y="206"/>
                          </a:lnTo>
                          <a:lnTo>
                            <a:pt x="165" y="189"/>
                          </a:lnTo>
                          <a:lnTo>
                            <a:pt x="190" y="165"/>
                          </a:lnTo>
                          <a:lnTo>
                            <a:pt x="215" y="148"/>
                          </a:lnTo>
                          <a:lnTo>
                            <a:pt x="239" y="132"/>
                          </a:lnTo>
                          <a:lnTo>
                            <a:pt x="264" y="115"/>
                          </a:lnTo>
                          <a:lnTo>
                            <a:pt x="289" y="99"/>
                          </a:lnTo>
                          <a:lnTo>
                            <a:pt x="305" y="90"/>
                          </a:lnTo>
                          <a:lnTo>
                            <a:pt x="330" y="74"/>
                          </a:lnTo>
                          <a:lnTo>
                            <a:pt x="355" y="66"/>
                          </a:lnTo>
                          <a:lnTo>
                            <a:pt x="379" y="49"/>
                          </a:lnTo>
                          <a:lnTo>
                            <a:pt x="404" y="41"/>
                          </a:lnTo>
                          <a:lnTo>
                            <a:pt x="429" y="33"/>
                          </a:lnTo>
                          <a:lnTo>
                            <a:pt x="454" y="24"/>
                          </a:lnTo>
                          <a:lnTo>
                            <a:pt x="478" y="16"/>
                          </a:lnTo>
                          <a:lnTo>
                            <a:pt x="503" y="8"/>
                          </a:lnTo>
                          <a:lnTo>
                            <a:pt x="520" y="8"/>
                          </a:lnTo>
                          <a:lnTo>
                            <a:pt x="544" y="0"/>
                          </a:lnTo>
                          <a:lnTo>
                            <a:pt x="569" y="0"/>
                          </a:lnTo>
                          <a:lnTo>
                            <a:pt x="594" y="0"/>
                          </a:lnTo>
                          <a:lnTo>
                            <a:pt x="618" y="0"/>
                          </a:lnTo>
                          <a:lnTo>
                            <a:pt x="643" y="0"/>
                          </a:lnTo>
                          <a:lnTo>
                            <a:pt x="668" y="8"/>
                          </a:lnTo>
                          <a:lnTo>
                            <a:pt x="693" y="8"/>
                          </a:lnTo>
                          <a:lnTo>
                            <a:pt x="709" y="16"/>
                          </a:lnTo>
                          <a:lnTo>
                            <a:pt x="734" y="24"/>
                          </a:lnTo>
                          <a:lnTo>
                            <a:pt x="759" y="33"/>
                          </a:lnTo>
                          <a:lnTo>
                            <a:pt x="783" y="41"/>
                          </a:lnTo>
                          <a:lnTo>
                            <a:pt x="808" y="49"/>
                          </a:lnTo>
                          <a:lnTo>
                            <a:pt x="833" y="66"/>
                          </a:lnTo>
                          <a:lnTo>
                            <a:pt x="857" y="74"/>
                          </a:lnTo>
                          <a:lnTo>
                            <a:pt x="882" y="90"/>
                          </a:lnTo>
                          <a:lnTo>
                            <a:pt x="907" y="99"/>
                          </a:lnTo>
                          <a:lnTo>
                            <a:pt x="923" y="115"/>
                          </a:lnTo>
                          <a:lnTo>
                            <a:pt x="948" y="132"/>
                          </a:lnTo>
                          <a:lnTo>
                            <a:pt x="973" y="148"/>
                          </a:lnTo>
                          <a:lnTo>
                            <a:pt x="998" y="165"/>
                          </a:lnTo>
                          <a:lnTo>
                            <a:pt x="1022" y="189"/>
                          </a:lnTo>
                          <a:lnTo>
                            <a:pt x="1047" y="206"/>
                          </a:lnTo>
                          <a:lnTo>
                            <a:pt x="1072" y="222"/>
                          </a:lnTo>
                          <a:lnTo>
                            <a:pt x="1097" y="247"/>
                          </a:lnTo>
                          <a:lnTo>
                            <a:pt x="1121" y="264"/>
                          </a:lnTo>
                          <a:lnTo>
                            <a:pt x="1138" y="288"/>
                          </a:lnTo>
                          <a:lnTo>
                            <a:pt x="1162" y="305"/>
                          </a:lnTo>
                          <a:lnTo>
                            <a:pt x="1187" y="321"/>
                          </a:lnTo>
                          <a:lnTo>
                            <a:pt x="1212" y="346"/>
                          </a:lnTo>
                          <a:lnTo>
                            <a:pt x="1237" y="363"/>
                          </a:lnTo>
                          <a:lnTo>
                            <a:pt x="1261" y="387"/>
                          </a:lnTo>
                          <a:lnTo>
                            <a:pt x="1286" y="404"/>
                          </a:lnTo>
                          <a:lnTo>
                            <a:pt x="1311" y="429"/>
                          </a:lnTo>
                          <a:lnTo>
                            <a:pt x="1336" y="445"/>
                          </a:lnTo>
                          <a:lnTo>
                            <a:pt x="1352" y="462"/>
                          </a:lnTo>
                          <a:lnTo>
                            <a:pt x="1377" y="486"/>
                          </a:lnTo>
                          <a:lnTo>
                            <a:pt x="1402" y="503"/>
                          </a:lnTo>
                          <a:lnTo>
                            <a:pt x="1426" y="519"/>
                          </a:lnTo>
                          <a:lnTo>
                            <a:pt x="1451" y="536"/>
                          </a:lnTo>
                          <a:lnTo>
                            <a:pt x="1476" y="552"/>
                          </a:lnTo>
                          <a:lnTo>
                            <a:pt x="1500" y="561"/>
                          </a:lnTo>
                          <a:lnTo>
                            <a:pt x="1525" y="577"/>
                          </a:lnTo>
                          <a:lnTo>
                            <a:pt x="1550" y="585"/>
                          </a:lnTo>
                          <a:lnTo>
                            <a:pt x="1566" y="602"/>
                          </a:lnTo>
                          <a:lnTo>
                            <a:pt x="1591" y="610"/>
                          </a:lnTo>
                          <a:lnTo>
                            <a:pt x="1616" y="618"/>
                          </a:lnTo>
                          <a:lnTo>
                            <a:pt x="1641" y="626"/>
                          </a:lnTo>
                          <a:lnTo>
                            <a:pt x="1665" y="635"/>
                          </a:lnTo>
                          <a:lnTo>
                            <a:pt x="1690" y="643"/>
                          </a:lnTo>
                          <a:lnTo>
                            <a:pt x="1715" y="643"/>
                          </a:lnTo>
                          <a:lnTo>
                            <a:pt x="1739" y="651"/>
                          </a:lnTo>
                          <a:lnTo>
                            <a:pt x="1764" y="651"/>
                          </a:lnTo>
                          <a:lnTo>
                            <a:pt x="1781" y="651"/>
                          </a:lnTo>
                          <a:lnTo>
                            <a:pt x="1805" y="651"/>
                          </a:lnTo>
                          <a:lnTo>
                            <a:pt x="1830" y="651"/>
                          </a:lnTo>
                          <a:lnTo>
                            <a:pt x="1855" y="643"/>
                          </a:lnTo>
                          <a:lnTo>
                            <a:pt x="1880" y="643"/>
                          </a:lnTo>
                          <a:lnTo>
                            <a:pt x="1904" y="635"/>
                          </a:lnTo>
                          <a:lnTo>
                            <a:pt x="1929" y="626"/>
                          </a:lnTo>
                          <a:lnTo>
                            <a:pt x="1954" y="618"/>
                          </a:lnTo>
                          <a:lnTo>
                            <a:pt x="1970" y="610"/>
                          </a:lnTo>
                          <a:lnTo>
                            <a:pt x="1995" y="602"/>
                          </a:lnTo>
                          <a:lnTo>
                            <a:pt x="2020" y="585"/>
                          </a:lnTo>
                          <a:lnTo>
                            <a:pt x="2044" y="577"/>
                          </a:lnTo>
                          <a:lnTo>
                            <a:pt x="2069" y="561"/>
                          </a:lnTo>
                          <a:lnTo>
                            <a:pt x="2094" y="552"/>
                          </a:lnTo>
                          <a:lnTo>
                            <a:pt x="2119" y="536"/>
                          </a:lnTo>
                          <a:lnTo>
                            <a:pt x="2143" y="519"/>
                          </a:lnTo>
                          <a:lnTo>
                            <a:pt x="2168" y="503"/>
                          </a:lnTo>
                          <a:lnTo>
                            <a:pt x="2185" y="486"/>
                          </a:lnTo>
                          <a:lnTo>
                            <a:pt x="2209" y="462"/>
                          </a:lnTo>
                          <a:lnTo>
                            <a:pt x="2234" y="445"/>
                          </a:lnTo>
                          <a:lnTo>
                            <a:pt x="2259" y="429"/>
                          </a:lnTo>
                          <a:lnTo>
                            <a:pt x="2283" y="404"/>
                          </a:lnTo>
                          <a:lnTo>
                            <a:pt x="2308" y="387"/>
                          </a:lnTo>
                          <a:lnTo>
                            <a:pt x="2333" y="363"/>
                          </a:lnTo>
                          <a:lnTo>
                            <a:pt x="2358" y="346"/>
                          </a:lnTo>
                          <a:lnTo>
                            <a:pt x="2382" y="330"/>
                          </a:lnTo>
                          <a:lnTo>
                            <a:pt x="2399" y="305"/>
                          </a:lnTo>
                          <a:lnTo>
                            <a:pt x="2424" y="288"/>
                          </a:lnTo>
                          <a:lnTo>
                            <a:pt x="2448" y="264"/>
                          </a:lnTo>
                          <a:lnTo>
                            <a:pt x="2473" y="247"/>
                          </a:lnTo>
                          <a:lnTo>
                            <a:pt x="2498" y="222"/>
                          </a:lnTo>
                          <a:lnTo>
                            <a:pt x="2523" y="206"/>
                          </a:lnTo>
                          <a:lnTo>
                            <a:pt x="2547" y="189"/>
                          </a:lnTo>
                          <a:lnTo>
                            <a:pt x="2572" y="165"/>
                          </a:lnTo>
                          <a:lnTo>
                            <a:pt x="2597" y="148"/>
                          </a:lnTo>
                          <a:lnTo>
                            <a:pt x="2613" y="132"/>
                          </a:lnTo>
                          <a:lnTo>
                            <a:pt x="2638" y="115"/>
                          </a:lnTo>
                          <a:lnTo>
                            <a:pt x="2663" y="99"/>
                          </a:lnTo>
                          <a:lnTo>
                            <a:pt x="2687" y="90"/>
                          </a:lnTo>
                          <a:lnTo>
                            <a:pt x="2712" y="74"/>
                          </a:lnTo>
                          <a:lnTo>
                            <a:pt x="2737" y="66"/>
                          </a:lnTo>
                          <a:lnTo>
                            <a:pt x="2762" y="49"/>
                          </a:lnTo>
                          <a:lnTo>
                            <a:pt x="2786" y="41"/>
                          </a:lnTo>
                          <a:lnTo>
                            <a:pt x="2811" y="33"/>
                          </a:lnTo>
                          <a:lnTo>
                            <a:pt x="2828" y="24"/>
                          </a:lnTo>
                          <a:lnTo>
                            <a:pt x="2852" y="16"/>
                          </a:lnTo>
                          <a:lnTo>
                            <a:pt x="2877" y="8"/>
                          </a:lnTo>
                          <a:lnTo>
                            <a:pt x="2902" y="8"/>
                          </a:lnTo>
                          <a:lnTo>
                            <a:pt x="2926" y="0"/>
                          </a:lnTo>
                          <a:lnTo>
                            <a:pt x="2951" y="0"/>
                          </a:lnTo>
                          <a:lnTo>
                            <a:pt x="2976" y="0"/>
                          </a:lnTo>
                          <a:lnTo>
                            <a:pt x="3001" y="0"/>
                          </a:lnTo>
                          <a:lnTo>
                            <a:pt x="3017" y="0"/>
                          </a:lnTo>
                          <a:lnTo>
                            <a:pt x="3042" y="8"/>
                          </a:lnTo>
                          <a:lnTo>
                            <a:pt x="3067" y="8"/>
                          </a:lnTo>
                          <a:lnTo>
                            <a:pt x="3091" y="16"/>
                          </a:lnTo>
                          <a:lnTo>
                            <a:pt x="3116" y="24"/>
                          </a:lnTo>
                          <a:lnTo>
                            <a:pt x="3141" y="33"/>
                          </a:lnTo>
                          <a:lnTo>
                            <a:pt x="3165" y="41"/>
                          </a:lnTo>
                          <a:lnTo>
                            <a:pt x="3190" y="49"/>
                          </a:lnTo>
                          <a:lnTo>
                            <a:pt x="3215" y="66"/>
                          </a:lnTo>
                          <a:lnTo>
                            <a:pt x="3231" y="74"/>
                          </a:lnTo>
                          <a:lnTo>
                            <a:pt x="3256" y="90"/>
                          </a:lnTo>
                          <a:lnTo>
                            <a:pt x="3281" y="99"/>
                          </a:lnTo>
                          <a:lnTo>
                            <a:pt x="3306" y="115"/>
                          </a:lnTo>
                          <a:lnTo>
                            <a:pt x="3330" y="132"/>
                          </a:lnTo>
                          <a:lnTo>
                            <a:pt x="3355" y="148"/>
                          </a:lnTo>
                          <a:lnTo>
                            <a:pt x="3380" y="165"/>
                          </a:lnTo>
                          <a:lnTo>
                            <a:pt x="3405" y="189"/>
                          </a:lnTo>
                          <a:lnTo>
                            <a:pt x="3429" y="206"/>
                          </a:lnTo>
                          <a:lnTo>
                            <a:pt x="3446" y="222"/>
                          </a:lnTo>
                          <a:lnTo>
                            <a:pt x="3470" y="247"/>
                          </a:lnTo>
                          <a:lnTo>
                            <a:pt x="3495" y="264"/>
                          </a:lnTo>
                          <a:lnTo>
                            <a:pt x="3520" y="288"/>
                          </a:lnTo>
                          <a:lnTo>
                            <a:pt x="3545" y="305"/>
                          </a:lnTo>
                        </a:path>
                      </a:pathLst>
                    </a:custGeom>
                    <a:noFill/>
                    <a:ln w="19050" cap="flat" cmpd="sng">
                      <a:solidFill>
                        <a:srgbClr val="0000CC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</p:grpSp>
              <p:grpSp>
                <p:nvGrpSpPr>
                  <p:cNvPr id="64558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823" y="3884"/>
                    <a:ext cx="832" cy="182"/>
                    <a:chOff x="567" y="3249"/>
                    <a:chExt cx="832" cy="182"/>
                  </a:xfrm>
                </p:grpSpPr>
                <p:sp>
                  <p:nvSpPr>
                    <p:cNvPr id="64559" name="Freeform 41"/>
                    <p:cNvSpPr>
                      <a:spLocks/>
                    </p:cNvSpPr>
                    <p:nvPr/>
                  </p:nvSpPr>
                  <p:spPr bwMode="auto">
                    <a:xfrm>
                      <a:off x="567" y="3249"/>
                      <a:ext cx="499" cy="182"/>
                    </a:xfrm>
                    <a:custGeom>
                      <a:avLst/>
                      <a:gdLst>
                        <a:gd name="T0" fmla="*/ 0 w 3545"/>
                        <a:gd name="T1" fmla="*/ 6 h 651"/>
                        <a:gd name="T2" fmla="*/ 0 w 3545"/>
                        <a:gd name="T3" fmla="*/ 5 h 651"/>
                        <a:gd name="T4" fmla="*/ 1 w 3545"/>
                        <a:gd name="T5" fmla="*/ 4 h 651"/>
                        <a:gd name="T6" fmla="*/ 1 w 3545"/>
                        <a:gd name="T7" fmla="*/ 3 h 651"/>
                        <a:gd name="T8" fmla="*/ 1 w 3545"/>
                        <a:gd name="T9" fmla="*/ 2 h 651"/>
                        <a:gd name="T10" fmla="*/ 1 w 3545"/>
                        <a:gd name="T11" fmla="*/ 1 h 651"/>
                        <a:gd name="T12" fmla="*/ 1 w 3545"/>
                        <a:gd name="T13" fmla="*/ 0 h 651"/>
                        <a:gd name="T14" fmla="*/ 2 w 3545"/>
                        <a:gd name="T15" fmla="*/ 0 h 651"/>
                        <a:gd name="T16" fmla="*/ 2 w 3545"/>
                        <a:gd name="T17" fmla="*/ 0 h 651"/>
                        <a:gd name="T18" fmla="*/ 2 w 3545"/>
                        <a:gd name="T19" fmla="*/ 0 h 651"/>
                        <a:gd name="T20" fmla="*/ 2 w 3545"/>
                        <a:gd name="T21" fmla="*/ 1 h 651"/>
                        <a:gd name="T22" fmla="*/ 2 w 3545"/>
                        <a:gd name="T23" fmla="*/ 1 h 651"/>
                        <a:gd name="T24" fmla="*/ 3 w 3545"/>
                        <a:gd name="T25" fmla="*/ 2 h 651"/>
                        <a:gd name="T26" fmla="*/ 3 w 3545"/>
                        <a:gd name="T27" fmla="*/ 3 h 651"/>
                        <a:gd name="T28" fmla="*/ 3 w 3545"/>
                        <a:gd name="T29" fmla="*/ 4 h 651"/>
                        <a:gd name="T30" fmla="*/ 3 w 3545"/>
                        <a:gd name="T31" fmla="*/ 6 h 651"/>
                        <a:gd name="T32" fmla="*/ 3 w 3545"/>
                        <a:gd name="T33" fmla="*/ 7 h 651"/>
                        <a:gd name="T34" fmla="*/ 4 w 3545"/>
                        <a:gd name="T35" fmla="*/ 8 h 651"/>
                        <a:gd name="T36" fmla="*/ 4 w 3545"/>
                        <a:gd name="T37" fmla="*/ 10 h 651"/>
                        <a:gd name="T38" fmla="*/ 4 w 3545"/>
                        <a:gd name="T39" fmla="*/ 11 h 651"/>
                        <a:gd name="T40" fmla="*/ 4 w 3545"/>
                        <a:gd name="T41" fmla="*/ 12 h 651"/>
                        <a:gd name="T42" fmla="*/ 4 w 3545"/>
                        <a:gd name="T43" fmla="*/ 13 h 651"/>
                        <a:gd name="T44" fmla="*/ 5 w 3545"/>
                        <a:gd name="T45" fmla="*/ 13 h 651"/>
                        <a:gd name="T46" fmla="*/ 5 w 3545"/>
                        <a:gd name="T47" fmla="*/ 14 h 651"/>
                        <a:gd name="T48" fmla="*/ 5 w 3545"/>
                        <a:gd name="T49" fmla="*/ 14 h 651"/>
                        <a:gd name="T50" fmla="*/ 5 w 3545"/>
                        <a:gd name="T51" fmla="*/ 14 h 651"/>
                        <a:gd name="T52" fmla="*/ 5 w 3545"/>
                        <a:gd name="T53" fmla="*/ 14 h 651"/>
                        <a:gd name="T54" fmla="*/ 5 w 3545"/>
                        <a:gd name="T55" fmla="*/ 13 h 651"/>
                        <a:gd name="T56" fmla="*/ 6 w 3545"/>
                        <a:gd name="T57" fmla="*/ 13 h 651"/>
                        <a:gd name="T58" fmla="*/ 6 w 3545"/>
                        <a:gd name="T59" fmla="*/ 12 h 651"/>
                        <a:gd name="T60" fmla="*/ 6 w 3545"/>
                        <a:gd name="T61" fmla="*/ 11 h 651"/>
                        <a:gd name="T62" fmla="*/ 6 w 3545"/>
                        <a:gd name="T63" fmla="*/ 10 h 651"/>
                        <a:gd name="T64" fmla="*/ 6 w 3545"/>
                        <a:gd name="T65" fmla="*/ 8 h 651"/>
                        <a:gd name="T66" fmla="*/ 7 w 3545"/>
                        <a:gd name="T67" fmla="*/ 7 h 651"/>
                        <a:gd name="T68" fmla="*/ 7 w 3545"/>
                        <a:gd name="T69" fmla="*/ 5 h 651"/>
                        <a:gd name="T70" fmla="*/ 7 w 3545"/>
                        <a:gd name="T71" fmla="*/ 4 h 651"/>
                        <a:gd name="T72" fmla="*/ 7 w 3545"/>
                        <a:gd name="T73" fmla="*/ 3 h 651"/>
                        <a:gd name="T74" fmla="*/ 7 w 3545"/>
                        <a:gd name="T75" fmla="*/ 2 h 651"/>
                        <a:gd name="T76" fmla="*/ 8 w 3545"/>
                        <a:gd name="T77" fmla="*/ 1 h 651"/>
                        <a:gd name="T78" fmla="*/ 8 w 3545"/>
                        <a:gd name="T79" fmla="*/ 1 h 651"/>
                        <a:gd name="T80" fmla="*/ 8 w 3545"/>
                        <a:gd name="T81" fmla="*/ 0 h 651"/>
                        <a:gd name="T82" fmla="*/ 8 w 3545"/>
                        <a:gd name="T83" fmla="*/ 0 h 651"/>
                        <a:gd name="T84" fmla="*/ 8 w 3545"/>
                        <a:gd name="T85" fmla="*/ 0 h 651"/>
                        <a:gd name="T86" fmla="*/ 9 w 3545"/>
                        <a:gd name="T87" fmla="*/ 1 h 651"/>
                        <a:gd name="T88" fmla="*/ 9 w 3545"/>
                        <a:gd name="T89" fmla="*/ 1 h 651"/>
                        <a:gd name="T90" fmla="*/ 9 w 3545"/>
                        <a:gd name="T91" fmla="*/ 2 h 651"/>
                        <a:gd name="T92" fmla="*/ 9 w 3545"/>
                        <a:gd name="T93" fmla="*/ 3 h 651"/>
                        <a:gd name="T94" fmla="*/ 9 w 3545"/>
                        <a:gd name="T95" fmla="*/ 4 h 651"/>
                        <a:gd name="T96" fmla="*/ 10 w 3545"/>
                        <a:gd name="T97" fmla="*/ 5 h 651"/>
                        <a:gd name="T98" fmla="*/ 10 w 3545"/>
                        <a:gd name="T99" fmla="*/ 7 h 651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w 3545"/>
                        <a:gd name="T151" fmla="*/ 0 h 651"/>
                        <a:gd name="T152" fmla="*/ 3545 w 3545"/>
                        <a:gd name="T153" fmla="*/ 651 h 651"/>
                      </a:gdLst>
                      <a:ahLst/>
                      <a:cxnLst>
                        <a:cxn ang="T100">
                          <a:pos x="T0" y="T1"/>
                        </a:cxn>
                        <a:cxn ang="T101">
                          <a:pos x="T2" y="T3"/>
                        </a:cxn>
                        <a:cxn ang="T102">
                          <a:pos x="T4" y="T5"/>
                        </a:cxn>
                        <a:cxn ang="T103">
                          <a:pos x="T6" y="T7"/>
                        </a:cxn>
                        <a:cxn ang="T104">
                          <a:pos x="T8" y="T9"/>
                        </a:cxn>
                        <a:cxn ang="T105">
                          <a:pos x="T10" y="T11"/>
                        </a:cxn>
                        <a:cxn ang="T106">
                          <a:pos x="T12" y="T13"/>
                        </a:cxn>
                        <a:cxn ang="T107">
                          <a:pos x="T14" y="T15"/>
                        </a:cxn>
                        <a:cxn ang="T108">
                          <a:pos x="T16" y="T17"/>
                        </a:cxn>
                        <a:cxn ang="T109">
                          <a:pos x="T18" y="T19"/>
                        </a:cxn>
                        <a:cxn ang="T110">
                          <a:pos x="T20" y="T21"/>
                        </a:cxn>
                        <a:cxn ang="T111">
                          <a:pos x="T22" y="T23"/>
                        </a:cxn>
                        <a:cxn ang="T112">
                          <a:pos x="T24" y="T25"/>
                        </a:cxn>
                        <a:cxn ang="T113">
                          <a:pos x="T26" y="T27"/>
                        </a:cxn>
                        <a:cxn ang="T114">
                          <a:pos x="T28" y="T29"/>
                        </a:cxn>
                        <a:cxn ang="T115">
                          <a:pos x="T30" y="T31"/>
                        </a:cxn>
                        <a:cxn ang="T116">
                          <a:pos x="T32" y="T33"/>
                        </a:cxn>
                        <a:cxn ang="T117">
                          <a:pos x="T34" y="T35"/>
                        </a:cxn>
                        <a:cxn ang="T118">
                          <a:pos x="T36" y="T37"/>
                        </a:cxn>
                        <a:cxn ang="T119">
                          <a:pos x="T38" y="T39"/>
                        </a:cxn>
                        <a:cxn ang="T120">
                          <a:pos x="T40" y="T41"/>
                        </a:cxn>
                        <a:cxn ang="T121">
                          <a:pos x="T42" y="T43"/>
                        </a:cxn>
                        <a:cxn ang="T122">
                          <a:pos x="T44" y="T45"/>
                        </a:cxn>
                        <a:cxn ang="T123">
                          <a:pos x="T46" y="T47"/>
                        </a:cxn>
                        <a:cxn ang="T124">
                          <a:pos x="T48" y="T49"/>
                        </a:cxn>
                        <a:cxn ang="T125">
                          <a:pos x="T50" y="T51"/>
                        </a:cxn>
                        <a:cxn ang="T126">
                          <a:pos x="T52" y="T53"/>
                        </a:cxn>
                        <a:cxn ang="T127">
                          <a:pos x="T54" y="T55"/>
                        </a:cxn>
                        <a:cxn ang="T128">
                          <a:pos x="T56" y="T57"/>
                        </a:cxn>
                        <a:cxn ang="T129">
                          <a:pos x="T58" y="T59"/>
                        </a:cxn>
                        <a:cxn ang="T130">
                          <a:pos x="T60" y="T61"/>
                        </a:cxn>
                        <a:cxn ang="T131">
                          <a:pos x="T62" y="T63"/>
                        </a:cxn>
                        <a:cxn ang="T132">
                          <a:pos x="T64" y="T65"/>
                        </a:cxn>
                        <a:cxn ang="T133">
                          <a:pos x="T66" y="T67"/>
                        </a:cxn>
                        <a:cxn ang="T134">
                          <a:pos x="T68" y="T69"/>
                        </a:cxn>
                        <a:cxn ang="T135">
                          <a:pos x="T70" y="T71"/>
                        </a:cxn>
                        <a:cxn ang="T136">
                          <a:pos x="T72" y="T73"/>
                        </a:cxn>
                        <a:cxn ang="T137">
                          <a:pos x="T74" y="T75"/>
                        </a:cxn>
                        <a:cxn ang="T138">
                          <a:pos x="T76" y="T77"/>
                        </a:cxn>
                        <a:cxn ang="T139">
                          <a:pos x="T78" y="T79"/>
                        </a:cxn>
                        <a:cxn ang="T140">
                          <a:pos x="T80" y="T81"/>
                        </a:cxn>
                        <a:cxn ang="T141">
                          <a:pos x="T82" y="T83"/>
                        </a:cxn>
                        <a:cxn ang="T142">
                          <a:pos x="T84" y="T85"/>
                        </a:cxn>
                        <a:cxn ang="T143">
                          <a:pos x="T86" y="T87"/>
                        </a:cxn>
                        <a:cxn ang="T144">
                          <a:pos x="T88" y="T89"/>
                        </a:cxn>
                        <a:cxn ang="T145">
                          <a:pos x="T90" y="T91"/>
                        </a:cxn>
                        <a:cxn ang="T146">
                          <a:pos x="T92" y="T93"/>
                        </a:cxn>
                        <a:cxn ang="T147">
                          <a:pos x="T94" y="T95"/>
                        </a:cxn>
                        <a:cxn ang="T148">
                          <a:pos x="T96" y="T97"/>
                        </a:cxn>
                        <a:cxn ang="T149">
                          <a:pos x="T98" y="T99"/>
                        </a:cxn>
                      </a:cxnLst>
                      <a:rect l="T150" t="T151" r="T152" b="T153"/>
                      <a:pathLst>
                        <a:path w="3545" h="651">
                          <a:moveTo>
                            <a:pt x="0" y="330"/>
                          </a:moveTo>
                          <a:lnTo>
                            <a:pt x="25" y="305"/>
                          </a:lnTo>
                          <a:lnTo>
                            <a:pt x="50" y="288"/>
                          </a:lnTo>
                          <a:lnTo>
                            <a:pt x="74" y="264"/>
                          </a:lnTo>
                          <a:lnTo>
                            <a:pt x="91" y="247"/>
                          </a:lnTo>
                          <a:lnTo>
                            <a:pt x="116" y="222"/>
                          </a:lnTo>
                          <a:lnTo>
                            <a:pt x="140" y="206"/>
                          </a:lnTo>
                          <a:lnTo>
                            <a:pt x="165" y="189"/>
                          </a:lnTo>
                          <a:lnTo>
                            <a:pt x="190" y="165"/>
                          </a:lnTo>
                          <a:lnTo>
                            <a:pt x="215" y="148"/>
                          </a:lnTo>
                          <a:lnTo>
                            <a:pt x="239" y="132"/>
                          </a:lnTo>
                          <a:lnTo>
                            <a:pt x="264" y="115"/>
                          </a:lnTo>
                          <a:lnTo>
                            <a:pt x="289" y="99"/>
                          </a:lnTo>
                          <a:lnTo>
                            <a:pt x="305" y="90"/>
                          </a:lnTo>
                          <a:lnTo>
                            <a:pt x="330" y="74"/>
                          </a:lnTo>
                          <a:lnTo>
                            <a:pt x="355" y="66"/>
                          </a:lnTo>
                          <a:lnTo>
                            <a:pt x="379" y="49"/>
                          </a:lnTo>
                          <a:lnTo>
                            <a:pt x="404" y="41"/>
                          </a:lnTo>
                          <a:lnTo>
                            <a:pt x="429" y="33"/>
                          </a:lnTo>
                          <a:lnTo>
                            <a:pt x="454" y="24"/>
                          </a:lnTo>
                          <a:lnTo>
                            <a:pt x="478" y="16"/>
                          </a:lnTo>
                          <a:lnTo>
                            <a:pt x="503" y="8"/>
                          </a:lnTo>
                          <a:lnTo>
                            <a:pt x="520" y="8"/>
                          </a:lnTo>
                          <a:lnTo>
                            <a:pt x="544" y="0"/>
                          </a:lnTo>
                          <a:lnTo>
                            <a:pt x="569" y="0"/>
                          </a:lnTo>
                          <a:lnTo>
                            <a:pt x="594" y="0"/>
                          </a:lnTo>
                          <a:lnTo>
                            <a:pt x="618" y="0"/>
                          </a:lnTo>
                          <a:lnTo>
                            <a:pt x="643" y="0"/>
                          </a:lnTo>
                          <a:lnTo>
                            <a:pt x="668" y="8"/>
                          </a:lnTo>
                          <a:lnTo>
                            <a:pt x="693" y="8"/>
                          </a:lnTo>
                          <a:lnTo>
                            <a:pt x="709" y="16"/>
                          </a:lnTo>
                          <a:lnTo>
                            <a:pt x="734" y="24"/>
                          </a:lnTo>
                          <a:lnTo>
                            <a:pt x="759" y="33"/>
                          </a:lnTo>
                          <a:lnTo>
                            <a:pt x="783" y="41"/>
                          </a:lnTo>
                          <a:lnTo>
                            <a:pt x="808" y="49"/>
                          </a:lnTo>
                          <a:lnTo>
                            <a:pt x="833" y="66"/>
                          </a:lnTo>
                          <a:lnTo>
                            <a:pt x="857" y="74"/>
                          </a:lnTo>
                          <a:lnTo>
                            <a:pt x="882" y="90"/>
                          </a:lnTo>
                          <a:lnTo>
                            <a:pt x="907" y="99"/>
                          </a:lnTo>
                          <a:lnTo>
                            <a:pt x="923" y="115"/>
                          </a:lnTo>
                          <a:lnTo>
                            <a:pt x="948" y="132"/>
                          </a:lnTo>
                          <a:lnTo>
                            <a:pt x="973" y="148"/>
                          </a:lnTo>
                          <a:lnTo>
                            <a:pt x="998" y="165"/>
                          </a:lnTo>
                          <a:lnTo>
                            <a:pt x="1022" y="189"/>
                          </a:lnTo>
                          <a:lnTo>
                            <a:pt x="1047" y="206"/>
                          </a:lnTo>
                          <a:lnTo>
                            <a:pt x="1072" y="222"/>
                          </a:lnTo>
                          <a:lnTo>
                            <a:pt x="1097" y="247"/>
                          </a:lnTo>
                          <a:lnTo>
                            <a:pt x="1121" y="264"/>
                          </a:lnTo>
                          <a:lnTo>
                            <a:pt x="1138" y="288"/>
                          </a:lnTo>
                          <a:lnTo>
                            <a:pt x="1162" y="305"/>
                          </a:lnTo>
                          <a:lnTo>
                            <a:pt x="1187" y="321"/>
                          </a:lnTo>
                          <a:lnTo>
                            <a:pt x="1212" y="346"/>
                          </a:lnTo>
                          <a:lnTo>
                            <a:pt x="1237" y="363"/>
                          </a:lnTo>
                          <a:lnTo>
                            <a:pt x="1261" y="387"/>
                          </a:lnTo>
                          <a:lnTo>
                            <a:pt x="1286" y="404"/>
                          </a:lnTo>
                          <a:lnTo>
                            <a:pt x="1311" y="429"/>
                          </a:lnTo>
                          <a:lnTo>
                            <a:pt x="1336" y="445"/>
                          </a:lnTo>
                          <a:lnTo>
                            <a:pt x="1352" y="462"/>
                          </a:lnTo>
                          <a:lnTo>
                            <a:pt x="1377" y="486"/>
                          </a:lnTo>
                          <a:lnTo>
                            <a:pt x="1402" y="503"/>
                          </a:lnTo>
                          <a:lnTo>
                            <a:pt x="1426" y="519"/>
                          </a:lnTo>
                          <a:lnTo>
                            <a:pt x="1451" y="536"/>
                          </a:lnTo>
                          <a:lnTo>
                            <a:pt x="1476" y="552"/>
                          </a:lnTo>
                          <a:lnTo>
                            <a:pt x="1500" y="561"/>
                          </a:lnTo>
                          <a:lnTo>
                            <a:pt x="1525" y="577"/>
                          </a:lnTo>
                          <a:lnTo>
                            <a:pt x="1550" y="585"/>
                          </a:lnTo>
                          <a:lnTo>
                            <a:pt x="1566" y="602"/>
                          </a:lnTo>
                          <a:lnTo>
                            <a:pt x="1591" y="610"/>
                          </a:lnTo>
                          <a:lnTo>
                            <a:pt x="1616" y="618"/>
                          </a:lnTo>
                          <a:lnTo>
                            <a:pt x="1641" y="626"/>
                          </a:lnTo>
                          <a:lnTo>
                            <a:pt x="1665" y="635"/>
                          </a:lnTo>
                          <a:lnTo>
                            <a:pt x="1690" y="643"/>
                          </a:lnTo>
                          <a:lnTo>
                            <a:pt x="1715" y="643"/>
                          </a:lnTo>
                          <a:lnTo>
                            <a:pt x="1739" y="651"/>
                          </a:lnTo>
                          <a:lnTo>
                            <a:pt x="1764" y="651"/>
                          </a:lnTo>
                          <a:lnTo>
                            <a:pt x="1781" y="651"/>
                          </a:lnTo>
                          <a:lnTo>
                            <a:pt x="1805" y="651"/>
                          </a:lnTo>
                          <a:lnTo>
                            <a:pt x="1830" y="651"/>
                          </a:lnTo>
                          <a:lnTo>
                            <a:pt x="1855" y="643"/>
                          </a:lnTo>
                          <a:lnTo>
                            <a:pt x="1880" y="643"/>
                          </a:lnTo>
                          <a:lnTo>
                            <a:pt x="1904" y="635"/>
                          </a:lnTo>
                          <a:lnTo>
                            <a:pt x="1929" y="626"/>
                          </a:lnTo>
                          <a:lnTo>
                            <a:pt x="1954" y="618"/>
                          </a:lnTo>
                          <a:lnTo>
                            <a:pt x="1970" y="610"/>
                          </a:lnTo>
                          <a:lnTo>
                            <a:pt x="1995" y="602"/>
                          </a:lnTo>
                          <a:lnTo>
                            <a:pt x="2020" y="585"/>
                          </a:lnTo>
                          <a:lnTo>
                            <a:pt x="2044" y="577"/>
                          </a:lnTo>
                          <a:lnTo>
                            <a:pt x="2069" y="561"/>
                          </a:lnTo>
                          <a:lnTo>
                            <a:pt x="2094" y="552"/>
                          </a:lnTo>
                          <a:lnTo>
                            <a:pt x="2119" y="536"/>
                          </a:lnTo>
                          <a:lnTo>
                            <a:pt x="2143" y="519"/>
                          </a:lnTo>
                          <a:lnTo>
                            <a:pt x="2168" y="503"/>
                          </a:lnTo>
                          <a:lnTo>
                            <a:pt x="2185" y="486"/>
                          </a:lnTo>
                          <a:lnTo>
                            <a:pt x="2209" y="462"/>
                          </a:lnTo>
                          <a:lnTo>
                            <a:pt x="2234" y="445"/>
                          </a:lnTo>
                          <a:lnTo>
                            <a:pt x="2259" y="429"/>
                          </a:lnTo>
                          <a:lnTo>
                            <a:pt x="2283" y="404"/>
                          </a:lnTo>
                          <a:lnTo>
                            <a:pt x="2308" y="387"/>
                          </a:lnTo>
                          <a:lnTo>
                            <a:pt x="2333" y="363"/>
                          </a:lnTo>
                          <a:lnTo>
                            <a:pt x="2358" y="346"/>
                          </a:lnTo>
                          <a:lnTo>
                            <a:pt x="2382" y="330"/>
                          </a:lnTo>
                          <a:lnTo>
                            <a:pt x="2399" y="305"/>
                          </a:lnTo>
                          <a:lnTo>
                            <a:pt x="2424" y="288"/>
                          </a:lnTo>
                          <a:lnTo>
                            <a:pt x="2448" y="264"/>
                          </a:lnTo>
                          <a:lnTo>
                            <a:pt x="2473" y="247"/>
                          </a:lnTo>
                          <a:lnTo>
                            <a:pt x="2498" y="222"/>
                          </a:lnTo>
                          <a:lnTo>
                            <a:pt x="2523" y="206"/>
                          </a:lnTo>
                          <a:lnTo>
                            <a:pt x="2547" y="189"/>
                          </a:lnTo>
                          <a:lnTo>
                            <a:pt x="2572" y="165"/>
                          </a:lnTo>
                          <a:lnTo>
                            <a:pt x="2597" y="148"/>
                          </a:lnTo>
                          <a:lnTo>
                            <a:pt x="2613" y="132"/>
                          </a:lnTo>
                          <a:lnTo>
                            <a:pt x="2638" y="115"/>
                          </a:lnTo>
                          <a:lnTo>
                            <a:pt x="2663" y="99"/>
                          </a:lnTo>
                          <a:lnTo>
                            <a:pt x="2687" y="90"/>
                          </a:lnTo>
                          <a:lnTo>
                            <a:pt x="2712" y="74"/>
                          </a:lnTo>
                          <a:lnTo>
                            <a:pt x="2737" y="66"/>
                          </a:lnTo>
                          <a:lnTo>
                            <a:pt x="2762" y="49"/>
                          </a:lnTo>
                          <a:lnTo>
                            <a:pt x="2786" y="41"/>
                          </a:lnTo>
                          <a:lnTo>
                            <a:pt x="2811" y="33"/>
                          </a:lnTo>
                          <a:lnTo>
                            <a:pt x="2828" y="24"/>
                          </a:lnTo>
                          <a:lnTo>
                            <a:pt x="2852" y="16"/>
                          </a:lnTo>
                          <a:lnTo>
                            <a:pt x="2877" y="8"/>
                          </a:lnTo>
                          <a:lnTo>
                            <a:pt x="2902" y="8"/>
                          </a:lnTo>
                          <a:lnTo>
                            <a:pt x="2926" y="0"/>
                          </a:lnTo>
                          <a:lnTo>
                            <a:pt x="2951" y="0"/>
                          </a:lnTo>
                          <a:lnTo>
                            <a:pt x="2976" y="0"/>
                          </a:lnTo>
                          <a:lnTo>
                            <a:pt x="3001" y="0"/>
                          </a:lnTo>
                          <a:lnTo>
                            <a:pt x="3017" y="0"/>
                          </a:lnTo>
                          <a:lnTo>
                            <a:pt x="3042" y="8"/>
                          </a:lnTo>
                          <a:lnTo>
                            <a:pt x="3067" y="8"/>
                          </a:lnTo>
                          <a:lnTo>
                            <a:pt x="3091" y="16"/>
                          </a:lnTo>
                          <a:lnTo>
                            <a:pt x="3116" y="24"/>
                          </a:lnTo>
                          <a:lnTo>
                            <a:pt x="3141" y="33"/>
                          </a:lnTo>
                          <a:lnTo>
                            <a:pt x="3165" y="41"/>
                          </a:lnTo>
                          <a:lnTo>
                            <a:pt x="3190" y="49"/>
                          </a:lnTo>
                          <a:lnTo>
                            <a:pt x="3215" y="66"/>
                          </a:lnTo>
                          <a:lnTo>
                            <a:pt x="3231" y="74"/>
                          </a:lnTo>
                          <a:lnTo>
                            <a:pt x="3256" y="90"/>
                          </a:lnTo>
                          <a:lnTo>
                            <a:pt x="3281" y="99"/>
                          </a:lnTo>
                          <a:lnTo>
                            <a:pt x="3306" y="115"/>
                          </a:lnTo>
                          <a:lnTo>
                            <a:pt x="3330" y="132"/>
                          </a:lnTo>
                          <a:lnTo>
                            <a:pt x="3355" y="148"/>
                          </a:lnTo>
                          <a:lnTo>
                            <a:pt x="3380" y="165"/>
                          </a:lnTo>
                          <a:lnTo>
                            <a:pt x="3405" y="189"/>
                          </a:lnTo>
                          <a:lnTo>
                            <a:pt x="3429" y="206"/>
                          </a:lnTo>
                          <a:lnTo>
                            <a:pt x="3446" y="222"/>
                          </a:lnTo>
                          <a:lnTo>
                            <a:pt x="3470" y="247"/>
                          </a:lnTo>
                          <a:lnTo>
                            <a:pt x="3495" y="264"/>
                          </a:lnTo>
                          <a:lnTo>
                            <a:pt x="3520" y="288"/>
                          </a:lnTo>
                          <a:lnTo>
                            <a:pt x="3545" y="305"/>
                          </a:lnTo>
                        </a:path>
                      </a:pathLst>
                    </a:custGeom>
                    <a:noFill/>
                    <a:ln w="19050" cap="flat" cmpd="sng">
                      <a:solidFill>
                        <a:srgbClr val="0000CC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64560" name="Freeform 42"/>
                    <p:cNvSpPr>
                      <a:spLocks/>
                    </p:cNvSpPr>
                    <p:nvPr/>
                  </p:nvSpPr>
                  <p:spPr bwMode="auto">
                    <a:xfrm>
                      <a:off x="900" y="3249"/>
                      <a:ext cx="499" cy="182"/>
                    </a:xfrm>
                    <a:custGeom>
                      <a:avLst/>
                      <a:gdLst>
                        <a:gd name="T0" fmla="*/ 0 w 3545"/>
                        <a:gd name="T1" fmla="*/ 6 h 651"/>
                        <a:gd name="T2" fmla="*/ 0 w 3545"/>
                        <a:gd name="T3" fmla="*/ 5 h 651"/>
                        <a:gd name="T4" fmla="*/ 1 w 3545"/>
                        <a:gd name="T5" fmla="*/ 4 h 651"/>
                        <a:gd name="T6" fmla="*/ 1 w 3545"/>
                        <a:gd name="T7" fmla="*/ 3 h 651"/>
                        <a:gd name="T8" fmla="*/ 1 w 3545"/>
                        <a:gd name="T9" fmla="*/ 2 h 651"/>
                        <a:gd name="T10" fmla="*/ 1 w 3545"/>
                        <a:gd name="T11" fmla="*/ 1 h 651"/>
                        <a:gd name="T12" fmla="*/ 1 w 3545"/>
                        <a:gd name="T13" fmla="*/ 0 h 651"/>
                        <a:gd name="T14" fmla="*/ 2 w 3545"/>
                        <a:gd name="T15" fmla="*/ 0 h 651"/>
                        <a:gd name="T16" fmla="*/ 2 w 3545"/>
                        <a:gd name="T17" fmla="*/ 0 h 651"/>
                        <a:gd name="T18" fmla="*/ 2 w 3545"/>
                        <a:gd name="T19" fmla="*/ 0 h 651"/>
                        <a:gd name="T20" fmla="*/ 2 w 3545"/>
                        <a:gd name="T21" fmla="*/ 1 h 651"/>
                        <a:gd name="T22" fmla="*/ 2 w 3545"/>
                        <a:gd name="T23" fmla="*/ 1 h 651"/>
                        <a:gd name="T24" fmla="*/ 3 w 3545"/>
                        <a:gd name="T25" fmla="*/ 2 h 651"/>
                        <a:gd name="T26" fmla="*/ 3 w 3545"/>
                        <a:gd name="T27" fmla="*/ 3 h 651"/>
                        <a:gd name="T28" fmla="*/ 3 w 3545"/>
                        <a:gd name="T29" fmla="*/ 4 h 651"/>
                        <a:gd name="T30" fmla="*/ 3 w 3545"/>
                        <a:gd name="T31" fmla="*/ 6 h 651"/>
                        <a:gd name="T32" fmla="*/ 3 w 3545"/>
                        <a:gd name="T33" fmla="*/ 7 h 651"/>
                        <a:gd name="T34" fmla="*/ 4 w 3545"/>
                        <a:gd name="T35" fmla="*/ 8 h 651"/>
                        <a:gd name="T36" fmla="*/ 4 w 3545"/>
                        <a:gd name="T37" fmla="*/ 10 h 651"/>
                        <a:gd name="T38" fmla="*/ 4 w 3545"/>
                        <a:gd name="T39" fmla="*/ 11 h 651"/>
                        <a:gd name="T40" fmla="*/ 4 w 3545"/>
                        <a:gd name="T41" fmla="*/ 12 h 651"/>
                        <a:gd name="T42" fmla="*/ 4 w 3545"/>
                        <a:gd name="T43" fmla="*/ 13 h 651"/>
                        <a:gd name="T44" fmla="*/ 5 w 3545"/>
                        <a:gd name="T45" fmla="*/ 13 h 651"/>
                        <a:gd name="T46" fmla="*/ 5 w 3545"/>
                        <a:gd name="T47" fmla="*/ 14 h 651"/>
                        <a:gd name="T48" fmla="*/ 5 w 3545"/>
                        <a:gd name="T49" fmla="*/ 14 h 651"/>
                        <a:gd name="T50" fmla="*/ 5 w 3545"/>
                        <a:gd name="T51" fmla="*/ 14 h 651"/>
                        <a:gd name="T52" fmla="*/ 5 w 3545"/>
                        <a:gd name="T53" fmla="*/ 14 h 651"/>
                        <a:gd name="T54" fmla="*/ 5 w 3545"/>
                        <a:gd name="T55" fmla="*/ 13 h 651"/>
                        <a:gd name="T56" fmla="*/ 6 w 3545"/>
                        <a:gd name="T57" fmla="*/ 13 h 651"/>
                        <a:gd name="T58" fmla="*/ 6 w 3545"/>
                        <a:gd name="T59" fmla="*/ 12 h 651"/>
                        <a:gd name="T60" fmla="*/ 6 w 3545"/>
                        <a:gd name="T61" fmla="*/ 11 h 651"/>
                        <a:gd name="T62" fmla="*/ 6 w 3545"/>
                        <a:gd name="T63" fmla="*/ 10 h 651"/>
                        <a:gd name="T64" fmla="*/ 6 w 3545"/>
                        <a:gd name="T65" fmla="*/ 8 h 651"/>
                        <a:gd name="T66" fmla="*/ 7 w 3545"/>
                        <a:gd name="T67" fmla="*/ 7 h 651"/>
                        <a:gd name="T68" fmla="*/ 7 w 3545"/>
                        <a:gd name="T69" fmla="*/ 5 h 651"/>
                        <a:gd name="T70" fmla="*/ 7 w 3545"/>
                        <a:gd name="T71" fmla="*/ 4 h 651"/>
                        <a:gd name="T72" fmla="*/ 7 w 3545"/>
                        <a:gd name="T73" fmla="*/ 3 h 651"/>
                        <a:gd name="T74" fmla="*/ 7 w 3545"/>
                        <a:gd name="T75" fmla="*/ 2 h 651"/>
                        <a:gd name="T76" fmla="*/ 8 w 3545"/>
                        <a:gd name="T77" fmla="*/ 1 h 651"/>
                        <a:gd name="T78" fmla="*/ 8 w 3545"/>
                        <a:gd name="T79" fmla="*/ 1 h 651"/>
                        <a:gd name="T80" fmla="*/ 8 w 3545"/>
                        <a:gd name="T81" fmla="*/ 0 h 651"/>
                        <a:gd name="T82" fmla="*/ 8 w 3545"/>
                        <a:gd name="T83" fmla="*/ 0 h 651"/>
                        <a:gd name="T84" fmla="*/ 8 w 3545"/>
                        <a:gd name="T85" fmla="*/ 0 h 651"/>
                        <a:gd name="T86" fmla="*/ 9 w 3545"/>
                        <a:gd name="T87" fmla="*/ 1 h 651"/>
                        <a:gd name="T88" fmla="*/ 9 w 3545"/>
                        <a:gd name="T89" fmla="*/ 1 h 651"/>
                        <a:gd name="T90" fmla="*/ 9 w 3545"/>
                        <a:gd name="T91" fmla="*/ 2 h 651"/>
                        <a:gd name="T92" fmla="*/ 9 w 3545"/>
                        <a:gd name="T93" fmla="*/ 3 h 651"/>
                        <a:gd name="T94" fmla="*/ 9 w 3545"/>
                        <a:gd name="T95" fmla="*/ 4 h 651"/>
                        <a:gd name="T96" fmla="*/ 10 w 3545"/>
                        <a:gd name="T97" fmla="*/ 5 h 651"/>
                        <a:gd name="T98" fmla="*/ 10 w 3545"/>
                        <a:gd name="T99" fmla="*/ 7 h 651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w 3545"/>
                        <a:gd name="T151" fmla="*/ 0 h 651"/>
                        <a:gd name="T152" fmla="*/ 3545 w 3545"/>
                        <a:gd name="T153" fmla="*/ 651 h 651"/>
                      </a:gdLst>
                      <a:ahLst/>
                      <a:cxnLst>
                        <a:cxn ang="T100">
                          <a:pos x="T0" y="T1"/>
                        </a:cxn>
                        <a:cxn ang="T101">
                          <a:pos x="T2" y="T3"/>
                        </a:cxn>
                        <a:cxn ang="T102">
                          <a:pos x="T4" y="T5"/>
                        </a:cxn>
                        <a:cxn ang="T103">
                          <a:pos x="T6" y="T7"/>
                        </a:cxn>
                        <a:cxn ang="T104">
                          <a:pos x="T8" y="T9"/>
                        </a:cxn>
                        <a:cxn ang="T105">
                          <a:pos x="T10" y="T11"/>
                        </a:cxn>
                        <a:cxn ang="T106">
                          <a:pos x="T12" y="T13"/>
                        </a:cxn>
                        <a:cxn ang="T107">
                          <a:pos x="T14" y="T15"/>
                        </a:cxn>
                        <a:cxn ang="T108">
                          <a:pos x="T16" y="T17"/>
                        </a:cxn>
                        <a:cxn ang="T109">
                          <a:pos x="T18" y="T19"/>
                        </a:cxn>
                        <a:cxn ang="T110">
                          <a:pos x="T20" y="T21"/>
                        </a:cxn>
                        <a:cxn ang="T111">
                          <a:pos x="T22" y="T23"/>
                        </a:cxn>
                        <a:cxn ang="T112">
                          <a:pos x="T24" y="T25"/>
                        </a:cxn>
                        <a:cxn ang="T113">
                          <a:pos x="T26" y="T27"/>
                        </a:cxn>
                        <a:cxn ang="T114">
                          <a:pos x="T28" y="T29"/>
                        </a:cxn>
                        <a:cxn ang="T115">
                          <a:pos x="T30" y="T31"/>
                        </a:cxn>
                        <a:cxn ang="T116">
                          <a:pos x="T32" y="T33"/>
                        </a:cxn>
                        <a:cxn ang="T117">
                          <a:pos x="T34" y="T35"/>
                        </a:cxn>
                        <a:cxn ang="T118">
                          <a:pos x="T36" y="T37"/>
                        </a:cxn>
                        <a:cxn ang="T119">
                          <a:pos x="T38" y="T39"/>
                        </a:cxn>
                        <a:cxn ang="T120">
                          <a:pos x="T40" y="T41"/>
                        </a:cxn>
                        <a:cxn ang="T121">
                          <a:pos x="T42" y="T43"/>
                        </a:cxn>
                        <a:cxn ang="T122">
                          <a:pos x="T44" y="T45"/>
                        </a:cxn>
                        <a:cxn ang="T123">
                          <a:pos x="T46" y="T47"/>
                        </a:cxn>
                        <a:cxn ang="T124">
                          <a:pos x="T48" y="T49"/>
                        </a:cxn>
                        <a:cxn ang="T125">
                          <a:pos x="T50" y="T51"/>
                        </a:cxn>
                        <a:cxn ang="T126">
                          <a:pos x="T52" y="T53"/>
                        </a:cxn>
                        <a:cxn ang="T127">
                          <a:pos x="T54" y="T55"/>
                        </a:cxn>
                        <a:cxn ang="T128">
                          <a:pos x="T56" y="T57"/>
                        </a:cxn>
                        <a:cxn ang="T129">
                          <a:pos x="T58" y="T59"/>
                        </a:cxn>
                        <a:cxn ang="T130">
                          <a:pos x="T60" y="T61"/>
                        </a:cxn>
                        <a:cxn ang="T131">
                          <a:pos x="T62" y="T63"/>
                        </a:cxn>
                        <a:cxn ang="T132">
                          <a:pos x="T64" y="T65"/>
                        </a:cxn>
                        <a:cxn ang="T133">
                          <a:pos x="T66" y="T67"/>
                        </a:cxn>
                        <a:cxn ang="T134">
                          <a:pos x="T68" y="T69"/>
                        </a:cxn>
                        <a:cxn ang="T135">
                          <a:pos x="T70" y="T71"/>
                        </a:cxn>
                        <a:cxn ang="T136">
                          <a:pos x="T72" y="T73"/>
                        </a:cxn>
                        <a:cxn ang="T137">
                          <a:pos x="T74" y="T75"/>
                        </a:cxn>
                        <a:cxn ang="T138">
                          <a:pos x="T76" y="T77"/>
                        </a:cxn>
                        <a:cxn ang="T139">
                          <a:pos x="T78" y="T79"/>
                        </a:cxn>
                        <a:cxn ang="T140">
                          <a:pos x="T80" y="T81"/>
                        </a:cxn>
                        <a:cxn ang="T141">
                          <a:pos x="T82" y="T83"/>
                        </a:cxn>
                        <a:cxn ang="T142">
                          <a:pos x="T84" y="T85"/>
                        </a:cxn>
                        <a:cxn ang="T143">
                          <a:pos x="T86" y="T87"/>
                        </a:cxn>
                        <a:cxn ang="T144">
                          <a:pos x="T88" y="T89"/>
                        </a:cxn>
                        <a:cxn ang="T145">
                          <a:pos x="T90" y="T91"/>
                        </a:cxn>
                        <a:cxn ang="T146">
                          <a:pos x="T92" y="T93"/>
                        </a:cxn>
                        <a:cxn ang="T147">
                          <a:pos x="T94" y="T95"/>
                        </a:cxn>
                        <a:cxn ang="T148">
                          <a:pos x="T96" y="T97"/>
                        </a:cxn>
                        <a:cxn ang="T149">
                          <a:pos x="T98" y="T99"/>
                        </a:cxn>
                      </a:cxnLst>
                      <a:rect l="T150" t="T151" r="T152" b="T153"/>
                      <a:pathLst>
                        <a:path w="3545" h="651">
                          <a:moveTo>
                            <a:pt x="0" y="330"/>
                          </a:moveTo>
                          <a:lnTo>
                            <a:pt x="25" y="305"/>
                          </a:lnTo>
                          <a:lnTo>
                            <a:pt x="50" y="288"/>
                          </a:lnTo>
                          <a:lnTo>
                            <a:pt x="74" y="264"/>
                          </a:lnTo>
                          <a:lnTo>
                            <a:pt x="91" y="247"/>
                          </a:lnTo>
                          <a:lnTo>
                            <a:pt x="116" y="222"/>
                          </a:lnTo>
                          <a:lnTo>
                            <a:pt x="140" y="206"/>
                          </a:lnTo>
                          <a:lnTo>
                            <a:pt x="165" y="189"/>
                          </a:lnTo>
                          <a:lnTo>
                            <a:pt x="190" y="165"/>
                          </a:lnTo>
                          <a:lnTo>
                            <a:pt x="215" y="148"/>
                          </a:lnTo>
                          <a:lnTo>
                            <a:pt x="239" y="132"/>
                          </a:lnTo>
                          <a:lnTo>
                            <a:pt x="264" y="115"/>
                          </a:lnTo>
                          <a:lnTo>
                            <a:pt x="289" y="99"/>
                          </a:lnTo>
                          <a:lnTo>
                            <a:pt x="305" y="90"/>
                          </a:lnTo>
                          <a:lnTo>
                            <a:pt x="330" y="74"/>
                          </a:lnTo>
                          <a:lnTo>
                            <a:pt x="355" y="66"/>
                          </a:lnTo>
                          <a:lnTo>
                            <a:pt x="379" y="49"/>
                          </a:lnTo>
                          <a:lnTo>
                            <a:pt x="404" y="41"/>
                          </a:lnTo>
                          <a:lnTo>
                            <a:pt x="429" y="33"/>
                          </a:lnTo>
                          <a:lnTo>
                            <a:pt x="454" y="24"/>
                          </a:lnTo>
                          <a:lnTo>
                            <a:pt x="478" y="16"/>
                          </a:lnTo>
                          <a:lnTo>
                            <a:pt x="503" y="8"/>
                          </a:lnTo>
                          <a:lnTo>
                            <a:pt x="520" y="8"/>
                          </a:lnTo>
                          <a:lnTo>
                            <a:pt x="544" y="0"/>
                          </a:lnTo>
                          <a:lnTo>
                            <a:pt x="569" y="0"/>
                          </a:lnTo>
                          <a:lnTo>
                            <a:pt x="594" y="0"/>
                          </a:lnTo>
                          <a:lnTo>
                            <a:pt x="618" y="0"/>
                          </a:lnTo>
                          <a:lnTo>
                            <a:pt x="643" y="0"/>
                          </a:lnTo>
                          <a:lnTo>
                            <a:pt x="668" y="8"/>
                          </a:lnTo>
                          <a:lnTo>
                            <a:pt x="693" y="8"/>
                          </a:lnTo>
                          <a:lnTo>
                            <a:pt x="709" y="16"/>
                          </a:lnTo>
                          <a:lnTo>
                            <a:pt x="734" y="24"/>
                          </a:lnTo>
                          <a:lnTo>
                            <a:pt x="759" y="33"/>
                          </a:lnTo>
                          <a:lnTo>
                            <a:pt x="783" y="41"/>
                          </a:lnTo>
                          <a:lnTo>
                            <a:pt x="808" y="49"/>
                          </a:lnTo>
                          <a:lnTo>
                            <a:pt x="833" y="66"/>
                          </a:lnTo>
                          <a:lnTo>
                            <a:pt x="857" y="74"/>
                          </a:lnTo>
                          <a:lnTo>
                            <a:pt x="882" y="90"/>
                          </a:lnTo>
                          <a:lnTo>
                            <a:pt x="907" y="99"/>
                          </a:lnTo>
                          <a:lnTo>
                            <a:pt x="923" y="115"/>
                          </a:lnTo>
                          <a:lnTo>
                            <a:pt x="948" y="132"/>
                          </a:lnTo>
                          <a:lnTo>
                            <a:pt x="973" y="148"/>
                          </a:lnTo>
                          <a:lnTo>
                            <a:pt x="998" y="165"/>
                          </a:lnTo>
                          <a:lnTo>
                            <a:pt x="1022" y="189"/>
                          </a:lnTo>
                          <a:lnTo>
                            <a:pt x="1047" y="206"/>
                          </a:lnTo>
                          <a:lnTo>
                            <a:pt x="1072" y="222"/>
                          </a:lnTo>
                          <a:lnTo>
                            <a:pt x="1097" y="247"/>
                          </a:lnTo>
                          <a:lnTo>
                            <a:pt x="1121" y="264"/>
                          </a:lnTo>
                          <a:lnTo>
                            <a:pt x="1138" y="288"/>
                          </a:lnTo>
                          <a:lnTo>
                            <a:pt x="1162" y="305"/>
                          </a:lnTo>
                          <a:lnTo>
                            <a:pt x="1187" y="321"/>
                          </a:lnTo>
                          <a:lnTo>
                            <a:pt x="1212" y="346"/>
                          </a:lnTo>
                          <a:lnTo>
                            <a:pt x="1237" y="363"/>
                          </a:lnTo>
                          <a:lnTo>
                            <a:pt x="1261" y="387"/>
                          </a:lnTo>
                          <a:lnTo>
                            <a:pt x="1286" y="404"/>
                          </a:lnTo>
                          <a:lnTo>
                            <a:pt x="1311" y="429"/>
                          </a:lnTo>
                          <a:lnTo>
                            <a:pt x="1336" y="445"/>
                          </a:lnTo>
                          <a:lnTo>
                            <a:pt x="1352" y="462"/>
                          </a:lnTo>
                          <a:lnTo>
                            <a:pt x="1377" y="486"/>
                          </a:lnTo>
                          <a:lnTo>
                            <a:pt x="1402" y="503"/>
                          </a:lnTo>
                          <a:lnTo>
                            <a:pt x="1426" y="519"/>
                          </a:lnTo>
                          <a:lnTo>
                            <a:pt x="1451" y="536"/>
                          </a:lnTo>
                          <a:lnTo>
                            <a:pt x="1476" y="552"/>
                          </a:lnTo>
                          <a:lnTo>
                            <a:pt x="1500" y="561"/>
                          </a:lnTo>
                          <a:lnTo>
                            <a:pt x="1525" y="577"/>
                          </a:lnTo>
                          <a:lnTo>
                            <a:pt x="1550" y="585"/>
                          </a:lnTo>
                          <a:lnTo>
                            <a:pt x="1566" y="602"/>
                          </a:lnTo>
                          <a:lnTo>
                            <a:pt x="1591" y="610"/>
                          </a:lnTo>
                          <a:lnTo>
                            <a:pt x="1616" y="618"/>
                          </a:lnTo>
                          <a:lnTo>
                            <a:pt x="1641" y="626"/>
                          </a:lnTo>
                          <a:lnTo>
                            <a:pt x="1665" y="635"/>
                          </a:lnTo>
                          <a:lnTo>
                            <a:pt x="1690" y="643"/>
                          </a:lnTo>
                          <a:lnTo>
                            <a:pt x="1715" y="643"/>
                          </a:lnTo>
                          <a:lnTo>
                            <a:pt x="1739" y="651"/>
                          </a:lnTo>
                          <a:lnTo>
                            <a:pt x="1764" y="651"/>
                          </a:lnTo>
                          <a:lnTo>
                            <a:pt x="1781" y="651"/>
                          </a:lnTo>
                          <a:lnTo>
                            <a:pt x="1805" y="651"/>
                          </a:lnTo>
                          <a:lnTo>
                            <a:pt x="1830" y="651"/>
                          </a:lnTo>
                          <a:lnTo>
                            <a:pt x="1855" y="643"/>
                          </a:lnTo>
                          <a:lnTo>
                            <a:pt x="1880" y="643"/>
                          </a:lnTo>
                          <a:lnTo>
                            <a:pt x="1904" y="635"/>
                          </a:lnTo>
                          <a:lnTo>
                            <a:pt x="1929" y="626"/>
                          </a:lnTo>
                          <a:lnTo>
                            <a:pt x="1954" y="618"/>
                          </a:lnTo>
                          <a:lnTo>
                            <a:pt x="1970" y="610"/>
                          </a:lnTo>
                          <a:lnTo>
                            <a:pt x="1995" y="602"/>
                          </a:lnTo>
                          <a:lnTo>
                            <a:pt x="2020" y="585"/>
                          </a:lnTo>
                          <a:lnTo>
                            <a:pt x="2044" y="577"/>
                          </a:lnTo>
                          <a:lnTo>
                            <a:pt x="2069" y="561"/>
                          </a:lnTo>
                          <a:lnTo>
                            <a:pt x="2094" y="552"/>
                          </a:lnTo>
                          <a:lnTo>
                            <a:pt x="2119" y="536"/>
                          </a:lnTo>
                          <a:lnTo>
                            <a:pt x="2143" y="519"/>
                          </a:lnTo>
                          <a:lnTo>
                            <a:pt x="2168" y="503"/>
                          </a:lnTo>
                          <a:lnTo>
                            <a:pt x="2185" y="486"/>
                          </a:lnTo>
                          <a:lnTo>
                            <a:pt x="2209" y="462"/>
                          </a:lnTo>
                          <a:lnTo>
                            <a:pt x="2234" y="445"/>
                          </a:lnTo>
                          <a:lnTo>
                            <a:pt x="2259" y="429"/>
                          </a:lnTo>
                          <a:lnTo>
                            <a:pt x="2283" y="404"/>
                          </a:lnTo>
                          <a:lnTo>
                            <a:pt x="2308" y="387"/>
                          </a:lnTo>
                          <a:lnTo>
                            <a:pt x="2333" y="363"/>
                          </a:lnTo>
                          <a:lnTo>
                            <a:pt x="2358" y="346"/>
                          </a:lnTo>
                          <a:lnTo>
                            <a:pt x="2382" y="330"/>
                          </a:lnTo>
                          <a:lnTo>
                            <a:pt x="2399" y="305"/>
                          </a:lnTo>
                          <a:lnTo>
                            <a:pt x="2424" y="288"/>
                          </a:lnTo>
                          <a:lnTo>
                            <a:pt x="2448" y="264"/>
                          </a:lnTo>
                          <a:lnTo>
                            <a:pt x="2473" y="247"/>
                          </a:lnTo>
                          <a:lnTo>
                            <a:pt x="2498" y="222"/>
                          </a:lnTo>
                          <a:lnTo>
                            <a:pt x="2523" y="206"/>
                          </a:lnTo>
                          <a:lnTo>
                            <a:pt x="2547" y="189"/>
                          </a:lnTo>
                          <a:lnTo>
                            <a:pt x="2572" y="165"/>
                          </a:lnTo>
                          <a:lnTo>
                            <a:pt x="2597" y="148"/>
                          </a:lnTo>
                          <a:lnTo>
                            <a:pt x="2613" y="132"/>
                          </a:lnTo>
                          <a:lnTo>
                            <a:pt x="2638" y="115"/>
                          </a:lnTo>
                          <a:lnTo>
                            <a:pt x="2663" y="99"/>
                          </a:lnTo>
                          <a:lnTo>
                            <a:pt x="2687" y="90"/>
                          </a:lnTo>
                          <a:lnTo>
                            <a:pt x="2712" y="74"/>
                          </a:lnTo>
                          <a:lnTo>
                            <a:pt x="2737" y="66"/>
                          </a:lnTo>
                          <a:lnTo>
                            <a:pt x="2762" y="49"/>
                          </a:lnTo>
                          <a:lnTo>
                            <a:pt x="2786" y="41"/>
                          </a:lnTo>
                          <a:lnTo>
                            <a:pt x="2811" y="33"/>
                          </a:lnTo>
                          <a:lnTo>
                            <a:pt x="2828" y="24"/>
                          </a:lnTo>
                          <a:lnTo>
                            <a:pt x="2852" y="16"/>
                          </a:lnTo>
                          <a:lnTo>
                            <a:pt x="2877" y="8"/>
                          </a:lnTo>
                          <a:lnTo>
                            <a:pt x="2902" y="8"/>
                          </a:lnTo>
                          <a:lnTo>
                            <a:pt x="2926" y="0"/>
                          </a:lnTo>
                          <a:lnTo>
                            <a:pt x="2951" y="0"/>
                          </a:lnTo>
                          <a:lnTo>
                            <a:pt x="2976" y="0"/>
                          </a:lnTo>
                          <a:lnTo>
                            <a:pt x="3001" y="0"/>
                          </a:lnTo>
                          <a:lnTo>
                            <a:pt x="3017" y="0"/>
                          </a:lnTo>
                          <a:lnTo>
                            <a:pt x="3042" y="8"/>
                          </a:lnTo>
                          <a:lnTo>
                            <a:pt x="3067" y="8"/>
                          </a:lnTo>
                          <a:lnTo>
                            <a:pt x="3091" y="16"/>
                          </a:lnTo>
                          <a:lnTo>
                            <a:pt x="3116" y="24"/>
                          </a:lnTo>
                          <a:lnTo>
                            <a:pt x="3141" y="33"/>
                          </a:lnTo>
                          <a:lnTo>
                            <a:pt x="3165" y="41"/>
                          </a:lnTo>
                          <a:lnTo>
                            <a:pt x="3190" y="49"/>
                          </a:lnTo>
                          <a:lnTo>
                            <a:pt x="3215" y="66"/>
                          </a:lnTo>
                          <a:lnTo>
                            <a:pt x="3231" y="74"/>
                          </a:lnTo>
                          <a:lnTo>
                            <a:pt x="3256" y="90"/>
                          </a:lnTo>
                          <a:lnTo>
                            <a:pt x="3281" y="99"/>
                          </a:lnTo>
                          <a:lnTo>
                            <a:pt x="3306" y="115"/>
                          </a:lnTo>
                          <a:lnTo>
                            <a:pt x="3330" y="132"/>
                          </a:lnTo>
                          <a:lnTo>
                            <a:pt x="3355" y="148"/>
                          </a:lnTo>
                          <a:lnTo>
                            <a:pt x="3380" y="165"/>
                          </a:lnTo>
                          <a:lnTo>
                            <a:pt x="3405" y="189"/>
                          </a:lnTo>
                          <a:lnTo>
                            <a:pt x="3429" y="206"/>
                          </a:lnTo>
                          <a:lnTo>
                            <a:pt x="3446" y="222"/>
                          </a:lnTo>
                          <a:lnTo>
                            <a:pt x="3470" y="247"/>
                          </a:lnTo>
                          <a:lnTo>
                            <a:pt x="3495" y="264"/>
                          </a:lnTo>
                          <a:lnTo>
                            <a:pt x="3520" y="288"/>
                          </a:lnTo>
                          <a:lnTo>
                            <a:pt x="3545" y="305"/>
                          </a:lnTo>
                        </a:path>
                      </a:pathLst>
                    </a:custGeom>
                    <a:noFill/>
                    <a:ln w="19050" cap="flat" cmpd="sng">
                      <a:solidFill>
                        <a:srgbClr val="0000CC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</p:grpSp>
            </p:grpSp>
            <p:sp>
              <p:nvSpPr>
                <p:cNvPr id="64555" name="Rectangle 49"/>
                <p:cNvSpPr>
                  <a:spLocks noChangeArrowheads="1"/>
                </p:cNvSpPr>
                <p:nvPr/>
              </p:nvSpPr>
              <p:spPr bwMode="auto">
                <a:xfrm>
                  <a:off x="1906" y="2159"/>
                  <a:ext cx="208" cy="24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0000"/>
                    <a:buFont typeface="Wingdings" pitchFamily="2" charset="2"/>
                    <a:buChar char="¡"/>
                    <a:defRPr sz="2900">
                      <a:solidFill>
                        <a:schemeClr val="tx1"/>
                      </a:solidFill>
                      <a:latin typeface="Verdan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itchFamily="2" charset="2"/>
                    <a:buChar char="l"/>
                    <a:defRPr sz="2500">
                      <a:solidFill>
                        <a:schemeClr val="tx1"/>
                      </a:solidFill>
                      <a:latin typeface="Verdan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SzPct val="65000"/>
                    <a:buFont typeface="Wingdings" pitchFamily="2" charset="2"/>
                    <a:buChar char="¡"/>
                    <a:defRPr sz="2200">
                      <a:solidFill>
                        <a:schemeClr val="tx1"/>
                      </a:solidFill>
                      <a:latin typeface="Verdan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itchFamily="2" charset="2"/>
                    <a:buChar char="l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2"/>
                    </a:buClr>
                    <a:buSzPct val="60000"/>
                    <a:buFont typeface="Wingdings" pitchFamily="2" charset="2"/>
                    <a:buChar char="¡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60000"/>
                    <a:buFont typeface="Wingdings" pitchFamily="2" charset="2"/>
                    <a:buChar char="¡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60000"/>
                    <a:buFont typeface="Wingdings" pitchFamily="2" charset="2"/>
                    <a:buChar char="¡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60000"/>
                    <a:buFont typeface="Wingdings" pitchFamily="2" charset="2"/>
                    <a:buChar char="¡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60000"/>
                    <a:buFont typeface="Wingdings" pitchFamily="2" charset="2"/>
                    <a:buChar char="¡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t-BR" altLang="pt-BR" sz="1800"/>
                </a:p>
              </p:txBody>
            </p:sp>
            <p:sp>
              <p:nvSpPr>
                <p:cNvPr id="64556" name="Rectangle 50"/>
                <p:cNvSpPr>
                  <a:spLocks noChangeArrowheads="1"/>
                </p:cNvSpPr>
                <p:nvPr/>
              </p:nvSpPr>
              <p:spPr bwMode="auto">
                <a:xfrm>
                  <a:off x="2610" y="2193"/>
                  <a:ext cx="208" cy="24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0000"/>
                    <a:buFont typeface="Wingdings" pitchFamily="2" charset="2"/>
                    <a:buChar char="¡"/>
                    <a:defRPr sz="2900">
                      <a:solidFill>
                        <a:schemeClr val="tx1"/>
                      </a:solidFill>
                      <a:latin typeface="Verdan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itchFamily="2" charset="2"/>
                    <a:buChar char="l"/>
                    <a:defRPr sz="2500">
                      <a:solidFill>
                        <a:schemeClr val="tx1"/>
                      </a:solidFill>
                      <a:latin typeface="Verdan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SzPct val="65000"/>
                    <a:buFont typeface="Wingdings" pitchFamily="2" charset="2"/>
                    <a:buChar char="¡"/>
                    <a:defRPr sz="2200">
                      <a:solidFill>
                        <a:schemeClr val="tx1"/>
                      </a:solidFill>
                      <a:latin typeface="Verdan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itchFamily="2" charset="2"/>
                    <a:buChar char="l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2"/>
                    </a:buClr>
                    <a:buSzPct val="60000"/>
                    <a:buFont typeface="Wingdings" pitchFamily="2" charset="2"/>
                    <a:buChar char="¡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60000"/>
                    <a:buFont typeface="Wingdings" pitchFamily="2" charset="2"/>
                    <a:buChar char="¡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60000"/>
                    <a:buFont typeface="Wingdings" pitchFamily="2" charset="2"/>
                    <a:buChar char="¡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60000"/>
                    <a:buFont typeface="Wingdings" pitchFamily="2" charset="2"/>
                    <a:buChar char="¡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60000"/>
                    <a:buFont typeface="Wingdings" pitchFamily="2" charset="2"/>
                    <a:buChar char="¡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t-BR" altLang="pt-BR" sz="1800"/>
                </a:p>
              </p:txBody>
            </p:sp>
          </p:grpSp>
          <p:pic>
            <p:nvPicPr>
              <p:cNvPr id="64552" name="Picture 45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2338"/>
              <a:stretch>
                <a:fillRect/>
              </a:stretch>
            </p:blipFill>
            <p:spPr bwMode="auto">
              <a:xfrm>
                <a:off x="1978" y="2053"/>
                <a:ext cx="17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4553" name="Picture 51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2338"/>
              <a:stretch>
                <a:fillRect/>
              </a:stretch>
            </p:blipFill>
            <p:spPr bwMode="auto">
              <a:xfrm flipH="1">
                <a:off x="2565" y="2064"/>
                <a:ext cx="17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4548" name="Rectangle 19"/>
            <p:cNvSpPr>
              <a:spLocks noChangeArrowheads="1"/>
            </p:cNvSpPr>
            <p:nvPr/>
          </p:nvSpPr>
          <p:spPr bwMode="auto">
            <a:xfrm>
              <a:off x="1973" y="2296"/>
              <a:ext cx="784" cy="4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 sz="1800"/>
            </a:p>
          </p:txBody>
        </p:sp>
        <p:sp>
          <p:nvSpPr>
            <p:cNvPr id="64549" name="Line 20"/>
            <p:cNvSpPr>
              <a:spLocks noChangeShapeType="1"/>
            </p:cNvSpPr>
            <p:nvPr/>
          </p:nvSpPr>
          <p:spPr bwMode="auto">
            <a:xfrm flipV="1">
              <a:off x="1973" y="2283"/>
              <a:ext cx="43" cy="467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4550" name="Line 21"/>
            <p:cNvSpPr>
              <a:spLocks noChangeShapeType="1"/>
            </p:cNvSpPr>
            <p:nvPr/>
          </p:nvSpPr>
          <p:spPr bwMode="auto">
            <a:xfrm flipH="1" flipV="1">
              <a:off x="2700" y="2290"/>
              <a:ext cx="44" cy="46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64530" name="Group 57"/>
          <p:cNvGrpSpPr>
            <a:grpSpLocks/>
          </p:cNvGrpSpPr>
          <p:nvPr/>
        </p:nvGrpSpPr>
        <p:grpSpPr bwMode="auto">
          <a:xfrm flipV="1">
            <a:off x="4373563" y="4362450"/>
            <a:ext cx="1244600" cy="1106488"/>
            <a:chOff x="1973" y="2053"/>
            <a:chExt cx="784" cy="697"/>
          </a:xfrm>
        </p:grpSpPr>
        <p:grpSp>
          <p:nvGrpSpPr>
            <p:cNvPr id="64531" name="Group 58"/>
            <p:cNvGrpSpPr>
              <a:grpSpLocks/>
            </p:cNvGrpSpPr>
            <p:nvPr/>
          </p:nvGrpSpPr>
          <p:grpSpPr bwMode="auto">
            <a:xfrm>
              <a:off x="1978" y="2053"/>
              <a:ext cx="774" cy="457"/>
              <a:chOff x="1978" y="2053"/>
              <a:chExt cx="774" cy="457"/>
            </a:xfrm>
          </p:grpSpPr>
          <p:grpSp>
            <p:nvGrpSpPr>
              <p:cNvPr id="64535" name="Group 59"/>
              <p:cNvGrpSpPr>
                <a:grpSpLocks/>
              </p:cNvGrpSpPr>
              <p:nvPr/>
            </p:nvGrpSpPr>
            <p:grpSpPr bwMode="auto">
              <a:xfrm>
                <a:off x="1996" y="2159"/>
                <a:ext cx="756" cy="274"/>
                <a:chOff x="1906" y="2159"/>
                <a:chExt cx="912" cy="274"/>
              </a:xfrm>
            </p:grpSpPr>
            <p:grpSp>
              <p:nvGrpSpPr>
                <p:cNvPr id="64538" name="Group 60"/>
                <p:cNvGrpSpPr>
                  <a:grpSpLocks/>
                </p:cNvGrpSpPr>
                <p:nvPr/>
              </p:nvGrpSpPr>
              <p:grpSpPr bwMode="auto">
                <a:xfrm>
                  <a:off x="1984" y="2246"/>
                  <a:ext cx="729" cy="85"/>
                  <a:chOff x="158" y="3884"/>
                  <a:chExt cx="1497" cy="182"/>
                </a:xfrm>
              </p:grpSpPr>
              <p:grpSp>
                <p:nvGrpSpPr>
                  <p:cNvPr id="64541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58" y="3884"/>
                    <a:ext cx="832" cy="182"/>
                    <a:chOff x="567" y="3249"/>
                    <a:chExt cx="832" cy="182"/>
                  </a:xfrm>
                </p:grpSpPr>
                <p:sp>
                  <p:nvSpPr>
                    <p:cNvPr id="64545" name="Freeform 62"/>
                    <p:cNvSpPr>
                      <a:spLocks/>
                    </p:cNvSpPr>
                    <p:nvPr/>
                  </p:nvSpPr>
                  <p:spPr bwMode="auto">
                    <a:xfrm>
                      <a:off x="567" y="3249"/>
                      <a:ext cx="499" cy="182"/>
                    </a:xfrm>
                    <a:custGeom>
                      <a:avLst/>
                      <a:gdLst>
                        <a:gd name="T0" fmla="*/ 0 w 3545"/>
                        <a:gd name="T1" fmla="*/ 6 h 651"/>
                        <a:gd name="T2" fmla="*/ 0 w 3545"/>
                        <a:gd name="T3" fmla="*/ 5 h 651"/>
                        <a:gd name="T4" fmla="*/ 1 w 3545"/>
                        <a:gd name="T5" fmla="*/ 4 h 651"/>
                        <a:gd name="T6" fmla="*/ 1 w 3545"/>
                        <a:gd name="T7" fmla="*/ 3 h 651"/>
                        <a:gd name="T8" fmla="*/ 1 w 3545"/>
                        <a:gd name="T9" fmla="*/ 2 h 651"/>
                        <a:gd name="T10" fmla="*/ 1 w 3545"/>
                        <a:gd name="T11" fmla="*/ 1 h 651"/>
                        <a:gd name="T12" fmla="*/ 1 w 3545"/>
                        <a:gd name="T13" fmla="*/ 0 h 651"/>
                        <a:gd name="T14" fmla="*/ 2 w 3545"/>
                        <a:gd name="T15" fmla="*/ 0 h 651"/>
                        <a:gd name="T16" fmla="*/ 2 w 3545"/>
                        <a:gd name="T17" fmla="*/ 0 h 651"/>
                        <a:gd name="T18" fmla="*/ 2 w 3545"/>
                        <a:gd name="T19" fmla="*/ 0 h 651"/>
                        <a:gd name="T20" fmla="*/ 2 w 3545"/>
                        <a:gd name="T21" fmla="*/ 1 h 651"/>
                        <a:gd name="T22" fmla="*/ 2 w 3545"/>
                        <a:gd name="T23" fmla="*/ 1 h 651"/>
                        <a:gd name="T24" fmla="*/ 3 w 3545"/>
                        <a:gd name="T25" fmla="*/ 2 h 651"/>
                        <a:gd name="T26" fmla="*/ 3 w 3545"/>
                        <a:gd name="T27" fmla="*/ 3 h 651"/>
                        <a:gd name="T28" fmla="*/ 3 w 3545"/>
                        <a:gd name="T29" fmla="*/ 4 h 651"/>
                        <a:gd name="T30" fmla="*/ 3 w 3545"/>
                        <a:gd name="T31" fmla="*/ 6 h 651"/>
                        <a:gd name="T32" fmla="*/ 3 w 3545"/>
                        <a:gd name="T33" fmla="*/ 7 h 651"/>
                        <a:gd name="T34" fmla="*/ 4 w 3545"/>
                        <a:gd name="T35" fmla="*/ 8 h 651"/>
                        <a:gd name="T36" fmla="*/ 4 w 3545"/>
                        <a:gd name="T37" fmla="*/ 10 h 651"/>
                        <a:gd name="T38" fmla="*/ 4 w 3545"/>
                        <a:gd name="T39" fmla="*/ 11 h 651"/>
                        <a:gd name="T40" fmla="*/ 4 w 3545"/>
                        <a:gd name="T41" fmla="*/ 12 h 651"/>
                        <a:gd name="T42" fmla="*/ 4 w 3545"/>
                        <a:gd name="T43" fmla="*/ 13 h 651"/>
                        <a:gd name="T44" fmla="*/ 5 w 3545"/>
                        <a:gd name="T45" fmla="*/ 13 h 651"/>
                        <a:gd name="T46" fmla="*/ 5 w 3545"/>
                        <a:gd name="T47" fmla="*/ 14 h 651"/>
                        <a:gd name="T48" fmla="*/ 5 w 3545"/>
                        <a:gd name="T49" fmla="*/ 14 h 651"/>
                        <a:gd name="T50" fmla="*/ 5 w 3545"/>
                        <a:gd name="T51" fmla="*/ 14 h 651"/>
                        <a:gd name="T52" fmla="*/ 5 w 3545"/>
                        <a:gd name="T53" fmla="*/ 14 h 651"/>
                        <a:gd name="T54" fmla="*/ 5 w 3545"/>
                        <a:gd name="T55" fmla="*/ 13 h 651"/>
                        <a:gd name="T56" fmla="*/ 6 w 3545"/>
                        <a:gd name="T57" fmla="*/ 13 h 651"/>
                        <a:gd name="T58" fmla="*/ 6 w 3545"/>
                        <a:gd name="T59" fmla="*/ 12 h 651"/>
                        <a:gd name="T60" fmla="*/ 6 w 3545"/>
                        <a:gd name="T61" fmla="*/ 11 h 651"/>
                        <a:gd name="T62" fmla="*/ 6 w 3545"/>
                        <a:gd name="T63" fmla="*/ 10 h 651"/>
                        <a:gd name="T64" fmla="*/ 6 w 3545"/>
                        <a:gd name="T65" fmla="*/ 8 h 651"/>
                        <a:gd name="T66" fmla="*/ 7 w 3545"/>
                        <a:gd name="T67" fmla="*/ 7 h 651"/>
                        <a:gd name="T68" fmla="*/ 7 w 3545"/>
                        <a:gd name="T69" fmla="*/ 5 h 651"/>
                        <a:gd name="T70" fmla="*/ 7 w 3545"/>
                        <a:gd name="T71" fmla="*/ 4 h 651"/>
                        <a:gd name="T72" fmla="*/ 7 w 3545"/>
                        <a:gd name="T73" fmla="*/ 3 h 651"/>
                        <a:gd name="T74" fmla="*/ 7 w 3545"/>
                        <a:gd name="T75" fmla="*/ 2 h 651"/>
                        <a:gd name="T76" fmla="*/ 8 w 3545"/>
                        <a:gd name="T77" fmla="*/ 1 h 651"/>
                        <a:gd name="T78" fmla="*/ 8 w 3545"/>
                        <a:gd name="T79" fmla="*/ 1 h 651"/>
                        <a:gd name="T80" fmla="*/ 8 w 3545"/>
                        <a:gd name="T81" fmla="*/ 0 h 651"/>
                        <a:gd name="T82" fmla="*/ 8 w 3545"/>
                        <a:gd name="T83" fmla="*/ 0 h 651"/>
                        <a:gd name="T84" fmla="*/ 8 w 3545"/>
                        <a:gd name="T85" fmla="*/ 0 h 651"/>
                        <a:gd name="T86" fmla="*/ 9 w 3545"/>
                        <a:gd name="T87" fmla="*/ 1 h 651"/>
                        <a:gd name="T88" fmla="*/ 9 w 3545"/>
                        <a:gd name="T89" fmla="*/ 1 h 651"/>
                        <a:gd name="T90" fmla="*/ 9 w 3545"/>
                        <a:gd name="T91" fmla="*/ 2 h 651"/>
                        <a:gd name="T92" fmla="*/ 9 w 3545"/>
                        <a:gd name="T93" fmla="*/ 3 h 651"/>
                        <a:gd name="T94" fmla="*/ 9 w 3545"/>
                        <a:gd name="T95" fmla="*/ 4 h 651"/>
                        <a:gd name="T96" fmla="*/ 10 w 3545"/>
                        <a:gd name="T97" fmla="*/ 5 h 651"/>
                        <a:gd name="T98" fmla="*/ 10 w 3545"/>
                        <a:gd name="T99" fmla="*/ 7 h 651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w 3545"/>
                        <a:gd name="T151" fmla="*/ 0 h 651"/>
                        <a:gd name="T152" fmla="*/ 3545 w 3545"/>
                        <a:gd name="T153" fmla="*/ 651 h 651"/>
                      </a:gdLst>
                      <a:ahLst/>
                      <a:cxnLst>
                        <a:cxn ang="T100">
                          <a:pos x="T0" y="T1"/>
                        </a:cxn>
                        <a:cxn ang="T101">
                          <a:pos x="T2" y="T3"/>
                        </a:cxn>
                        <a:cxn ang="T102">
                          <a:pos x="T4" y="T5"/>
                        </a:cxn>
                        <a:cxn ang="T103">
                          <a:pos x="T6" y="T7"/>
                        </a:cxn>
                        <a:cxn ang="T104">
                          <a:pos x="T8" y="T9"/>
                        </a:cxn>
                        <a:cxn ang="T105">
                          <a:pos x="T10" y="T11"/>
                        </a:cxn>
                        <a:cxn ang="T106">
                          <a:pos x="T12" y="T13"/>
                        </a:cxn>
                        <a:cxn ang="T107">
                          <a:pos x="T14" y="T15"/>
                        </a:cxn>
                        <a:cxn ang="T108">
                          <a:pos x="T16" y="T17"/>
                        </a:cxn>
                        <a:cxn ang="T109">
                          <a:pos x="T18" y="T19"/>
                        </a:cxn>
                        <a:cxn ang="T110">
                          <a:pos x="T20" y="T21"/>
                        </a:cxn>
                        <a:cxn ang="T111">
                          <a:pos x="T22" y="T23"/>
                        </a:cxn>
                        <a:cxn ang="T112">
                          <a:pos x="T24" y="T25"/>
                        </a:cxn>
                        <a:cxn ang="T113">
                          <a:pos x="T26" y="T27"/>
                        </a:cxn>
                        <a:cxn ang="T114">
                          <a:pos x="T28" y="T29"/>
                        </a:cxn>
                        <a:cxn ang="T115">
                          <a:pos x="T30" y="T31"/>
                        </a:cxn>
                        <a:cxn ang="T116">
                          <a:pos x="T32" y="T33"/>
                        </a:cxn>
                        <a:cxn ang="T117">
                          <a:pos x="T34" y="T35"/>
                        </a:cxn>
                        <a:cxn ang="T118">
                          <a:pos x="T36" y="T37"/>
                        </a:cxn>
                        <a:cxn ang="T119">
                          <a:pos x="T38" y="T39"/>
                        </a:cxn>
                        <a:cxn ang="T120">
                          <a:pos x="T40" y="T41"/>
                        </a:cxn>
                        <a:cxn ang="T121">
                          <a:pos x="T42" y="T43"/>
                        </a:cxn>
                        <a:cxn ang="T122">
                          <a:pos x="T44" y="T45"/>
                        </a:cxn>
                        <a:cxn ang="T123">
                          <a:pos x="T46" y="T47"/>
                        </a:cxn>
                        <a:cxn ang="T124">
                          <a:pos x="T48" y="T49"/>
                        </a:cxn>
                        <a:cxn ang="T125">
                          <a:pos x="T50" y="T51"/>
                        </a:cxn>
                        <a:cxn ang="T126">
                          <a:pos x="T52" y="T53"/>
                        </a:cxn>
                        <a:cxn ang="T127">
                          <a:pos x="T54" y="T55"/>
                        </a:cxn>
                        <a:cxn ang="T128">
                          <a:pos x="T56" y="T57"/>
                        </a:cxn>
                        <a:cxn ang="T129">
                          <a:pos x="T58" y="T59"/>
                        </a:cxn>
                        <a:cxn ang="T130">
                          <a:pos x="T60" y="T61"/>
                        </a:cxn>
                        <a:cxn ang="T131">
                          <a:pos x="T62" y="T63"/>
                        </a:cxn>
                        <a:cxn ang="T132">
                          <a:pos x="T64" y="T65"/>
                        </a:cxn>
                        <a:cxn ang="T133">
                          <a:pos x="T66" y="T67"/>
                        </a:cxn>
                        <a:cxn ang="T134">
                          <a:pos x="T68" y="T69"/>
                        </a:cxn>
                        <a:cxn ang="T135">
                          <a:pos x="T70" y="T71"/>
                        </a:cxn>
                        <a:cxn ang="T136">
                          <a:pos x="T72" y="T73"/>
                        </a:cxn>
                        <a:cxn ang="T137">
                          <a:pos x="T74" y="T75"/>
                        </a:cxn>
                        <a:cxn ang="T138">
                          <a:pos x="T76" y="T77"/>
                        </a:cxn>
                        <a:cxn ang="T139">
                          <a:pos x="T78" y="T79"/>
                        </a:cxn>
                        <a:cxn ang="T140">
                          <a:pos x="T80" y="T81"/>
                        </a:cxn>
                        <a:cxn ang="T141">
                          <a:pos x="T82" y="T83"/>
                        </a:cxn>
                        <a:cxn ang="T142">
                          <a:pos x="T84" y="T85"/>
                        </a:cxn>
                        <a:cxn ang="T143">
                          <a:pos x="T86" y="T87"/>
                        </a:cxn>
                        <a:cxn ang="T144">
                          <a:pos x="T88" y="T89"/>
                        </a:cxn>
                        <a:cxn ang="T145">
                          <a:pos x="T90" y="T91"/>
                        </a:cxn>
                        <a:cxn ang="T146">
                          <a:pos x="T92" y="T93"/>
                        </a:cxn>
                        <a:cxn ang="T147">
                          <a:pos x="T94" y="T95"/>
                        </a:cxn>
                        <a:cxn ang="T148">
                          <a:pos x="T96" y="T97"/>
                        </a:cxn>
                        <a:cxn ang="T149">
                          <a:pos x="T98" y="T99"/>
                        </a:cxn>
                      </a:cxnLst>
                      <a:rect l="T150" t="T151" r="T152" b="T153"/>
                      <a:pathLst>
                        <a:path w="3545" h="651">
                          <a:moveTo>
                            <a:pt x="0" y="330"/>
                          </a:moveTo>
                          <a:lnTo>
                            <a:pt x="25" y="305"/>
                          </a:lnTo>
                          <a:lnTo>
                            <a:pt x="50" y="288"/>
                          </a:lnTo>
                          <a:lnTo>
                            <a:pt x="74" y="264"/>
                          </a:lnTo>
                          <a:lnTo>
                            <a:pt x="91" y="247"/>
                          </a:lnTo>
                          <a:lnTo>
                            <a:pt x="116" y="222"/>
                          </a:lnTo>
                          <a:lnTo>
                            <a:pt x="140" y="206"/>
                          </a:lnTo>
                          <a:lnTo>
                            <a:pt x="165" y="189"/>
                          </a:lnTo>
                          <a:lnTo>
                            <a:pt x="190" y="165"/>
                          </a:lnTo>
                          <a:lnTo>
                            <a:pt x="215" y="148"/>
                          </a:lnTo>
                          <a:lnTo>
                            <a:pt x="239" y="132"/>
                          </a:lnTo>
                          <a:lnTo>
                            <a:pt x="264" y="115"/>
                          </a:lnTo>
                          <a:lnTo>
                            <a:pt x="289" y="99"/>
                          </a:lnTo>
                          <a:lnTo>
                            <a:pt x="305" y="90"/>
                          </a:lnTo>
                          <a:lnTo>
                            <a:pt x="330" y="74"/>
                          </a:lnTo>
                          <a:lnTo>
                            <a:pt x="355" y="66"/>
                          </a:lnTo>
                          <a:lnTo>
                            <a:pt x="379" y="49"/>
                          </a:lnTo>
                          <a:lnTo>
                            <a:pt x="404" y="41"/>
                          </a:lnTo>
                          <a:lnTo>
                            <a:pt x="429" y="33"/>
                          </a:lnTo>
                          <a:lnTo>
                            <a:pt x="454" y="24"/>
                          </a:lnTo>
                          <a:lnTo>
                            <a:pt x="478" y="16"/>
                          </a:lnTo>
                          <a:lnTo>
                            <a:pt x="503" y="8"/>
                          </a:lnTo>
                          <a:lnTo>
                            <a:pt x="520" y="8"/>
                          </a:lnTo>
                          <a:lnTo>
                            <a:pt x="544" y="0"/>
                          </a:lnTo>
                          <a:lnTo>
                            <a:pt x="569" y="0"/>
                          </a:lnTo>
                          <a:lnTo>
                            <a:pt x="594" y="0"/>
                          </a:lnTo>
                          <a:lnTo>
                            <a:pt x="618" y="0"/>
                          </a:lnTo>
                          <a:lnTo>
                            <a:pt x="643" y="0"/>
                          </a:lnTo>
                          <a:lnTo>
                            <a:pt x="668" y="8"/>
                          </a:lnTo>
                          <a:lnTo>
                            <a:pt x="693" y="8"/>
                          </a:lnTo>
                          <a:lnTo>
                            <a:pt x="709" y="16"/>
                          </a:lnTo>
                          <a:lnTo>
                            <a:pt x="734" y="24"/>
                          </a:lnTo>
                          <a:lnTo>
                            <a:pt x="759" y="33"/>
                          </a:lnTo>
                          <a:lnTo>
                            <a:pt x="783" y="41"/>
                          </a:lnTo>
                          <a:lnTo>
                            <a:pt x="808" y="49"/>
                          </a:lnTo>
                          <a:lnTo>
                            <a:pt x="833" y="66"/>
                          </a:lnTo>
                          <a:lnTo>
                            <a:pt x="857" y="74"/>
                          </a:lnTo>
                          <a:lnTo>
                            <a:pt x="882" y="90"/>
                          </a:lnTo>
                          <a:lnTo>
                            <a:pt x="907" y="99"/>
                          </a:lnTo>
                          <a:lnTo>
                            <a:pt x="923" y="115"/>
                          </a:lnTo>
                          <a:lnTo>
                            <a:pt x="948" y="132"/>
                          </a:lnTo>
                          <a:lnTo>
                            <a:pt x="973" y="148"/>
                          </a:lnTo>
                          <a:lnTo>
                            <a:pt x="998" y="165"/>
                          </a:lnTo>
                          <a:lnTo>
                            <a:pt x="1022" y="189"/>
                          </a:lnTo>
                          <a:lnTo>
                            <a:pt x="1047" y="206"/>
                          </a:lnTo>
                          <a:lnTo>
                            <a:pt x="1072" y="222"/>
                          </a:lnTo>
                          <a:lnTo>
                            <a:pt x="1097" y="247"/>
                          </a:lnTo>
                          <a:lnTo>
                            <a:pt x="1121" y="264"/>
                          </a:lnTo>
                          <a:lnTo>
                            <a:pt x="1138" y="288"/>
                          </a:lnTo>
                          <a:lnTo>
                            <a:pt x="1162" y="305"/>
                          </a:lnTo>
                          <a:lnTo>
                            <a:pt x="1187" y="321"/>
                          </a:lnTo>
                          <a:lnTo>
                            <a:pt x="1212" y="346"/>
                          </a:lnTo>
                          <a:lnTo>
                            <a:pt x="1237" y="363"/>
                          </a:lnTo>
                          <a:lnTo>
                            <a:pt x="1261" y="387"/>
                          </a:lnTo>
                          <a:lnTo>
                            <a:pt x="1286" y="404"/>
                          </a:lnTo>
                          <a:lnTo>
                            <a:pt x="1311" y="429"/>
                          </a:lnTo>
                          <a:lnTo>
                            <a:pt x="1336" y="445"/>
                          </a:lnTo>
                          <a:lnTo>
                            <a:pt x="1352" y="462"/>
                          </a:lnTo>
                          <a:lnTo>
                            <a:pt x="1377" y="486"/>
                          </a:lnTo>
                          <a:lnTo>
                            <a:pt x="1402" y="503"/>
                          </a:lnTo>
                          <a:lnTo>
                            <a:pt x="1426" y="519"/>
                          </a:lnTo>
                          <a:lnTo>
                            <a:pt x="1451" y="536"/>
                          </a:lnTo>
                          <a:lnTo>
                            <a:pt x="1476" y="552"/>
                          </a:lnTo>
                          <a:lnTo>
                            <a:pt x="1500" y="561"/>
                          </a:lnTo>
                          <a:lnTo>
                            <a:pt x="1525" y="577"/>
                          </a:lnTo>
                          <a:lnTo>
                            <a:pt x="1550" y="585"/>
                          </a:lnTo>
                          <a:lnTo>
                            <a:pt x="1566" y="602"/>
                          </a:lnTo>
                          <a:lnTo>
                            <a:pt x="1591" y="610"/>
                          </a:lnTo>
                          <a:lnTo>
                            <a:pt x="1616" y="618"/>
                          </a:lnTo>
                          <a:lnTo>
                            <a:pt x="1641" y="626"/>
                          </a:lnTo>
                          <a:lnTo>
                            <a:pt x="1665" y="635"/>
                          </a:lnTo>
                          <a:lnTo>
                            <a:pt x="1690" y="643"/>
                          </a:lnTo>
                          <a:lnTo>
                            <a:pt x="1715" y="643"/>
                          </a:lnTo>
                          <a:lnTo>
                            <a:pt x="1739" y="651"/>
                          </a:lnTo>
                          <a:lnTo>
                            <a:pt x="1764" y="651"/>
                          </a:lnTo>
                          <a:lnTo>
                            <a:pt x="1781" y="651"/>
                          </a:lnTo>
                          <a:lnTo>
                            <a:pt x="1805" y="651"/>
                          </a:lnTo>
                          <a:lnTo>
                            <a:pt x="1830" y="651"/>
                          </a:lnTo>
                          <a:lnTo>
                            <a:pt x="1855" y="643"/>
                          </a:lnTo>
                          <a:lnTo>
                            <a:pt x="1880" y="643"/>
                          </a:lnTo>
                          <a:lnTo>
                            <a:pt x="1904" y="635"/>
                          </a:lnTo>
                          <a:lnTo>
                            <a:pt x="1929" y="626"/>
                          </a:lnTo>
                          <a:lnTo>
                            <a:pt x="1954" y="618"/>
                          </a:lnTo>
                          <a:lnTo>
                            <a:pt x="1970" y="610"/>
                          </a:lnTo>
                          <a:lnTo>
                            <a:pt x="1995" y="602"/>
                          </a:lnTo>
                          <a:lnTo>
                            <a:pt x="2020" y="585"/>
                          </a:lnTo>
                          <a:lnTo>
                            <a:pt x="2044" y="577"/>
                          </a:lnTo>
                          <a:lnTo>
                            <a:pt x="2069" y="561"/>
                          </a:lnTo>
                          <a:lnTo>
                            <a:pt x="2094" y="552"/>
                          </a:lnTo>
                          <a:lnTo>
                            <a:pt x="2119" y="536"/>
                          </a:lnTo>
                          <a:lnTo>
                            <a:pt x="2143" y="519"/>
                          </a:lnTo>
                          <a:lnTo>
                            <a:pt x="2168" y="503"/>
                          </a:lnTo>
                          <a:lnTo>
                            <a:pt x="2185" y="486"/>
                          </a:lnTo>
                          <a:lnTo>
                            <a:pt x="2209" y="462"/>
                          </a:lnTo>
                          <a:lnTo>
                            <a:pt x="2234" y="445"/>
                          </a:lnTo>
                          <a:lnTo>
                            <a:pt x="2259" y="429"/>
                          </a:lnTo>
                          <a:lnTo>
                            <a:pt x="2283" y="404"/>
                          </a:lnTo>
                          <a:lnTo>
                            <a:pt x="2308" y="387"/>
                          </a:lnTo>
                          <a:lnTo>
                            <a:pt x="2333" y="363"/>
                          </a:lnTo>
                          <a:lnTo>
                            <a:pt x="2358" y="346"/>
                          </a:lnTo>
                          <a:lnTo>
                            <a:pt x="2382" y="330"/>
                          </a:lnTo>
                          <a:lnTo>
                            <a:pt x="2399" y="305"/>
                          </a:lnTo>
                          <a:lnTo>
                            <a:pt x="2424" y="288"/>
                          </a:lnTo>
                          <a:lnTo>
                            <a:pt x="2448" y="264"/>
                          </a:lnTo>
                          <a:lnTo>
                            <a:pt x="2473" y="247"/>
                          </a:lnTo>
                          <a:lnTo>
                            <a:pt x="2498" y="222"/>
                          </a:lnTo>
                          <a:lnTo>
                            <a:pt x="2523" y="206"/>
                          </a:lnTo>
                          <a:lnTo>
                            <a:pt x="2547" y="189"/>
                          </a:lnTo>
                          <a:lnTo>
                            <a:pt x="2572" y="165"/>
                          </a:lnTo>
                          <a:lnTo>
                            <a:pt x="2597" y="148"/>
                          </a:lnTo>
                          <a:lnTo>
                            <a:pt x="2613" y="132"/>
                          </a:lnTo>
                          <a:lnTo>
                            <a:pt x="2638" y="115"/>
                          </a:lnTo>
                          <a:lnTo>
                            <a:pt x="2663" y="99"/>
                          </a:lnTo>
                          <a:lnTo>
                            <a:pt x="2687" y="90"/>
                          </a:lnTo>
                          <a:lnTo>
                            <a:pt x="2712" y="74"/>
                          </a:lnTo>
                          <a:lnTo>
                            <a:pt x="2737" y="66"/>
                          </a:lnTo>
                          <a:lnTo>
                            <a:pt x="2762" y="49"/>
                          </a:lnTo>
                          <a:lnTo>
                            <a:pt x="2786" y="41"/>
                          </a:lnTo>
                          <a:lnTo>
                            <a:pt x="2811" y="33"/>
                          </a:lnTo>
                          <a:lnTo>
                            <a:pt x="2828" y="24"/>
                          </a:lnTo>
                          <a:lnTo>
                            <a:pt x="2852" y="16"/>
                          </a:lnTo>
                          <a:lnTo>
                            <a:pt x="2877" y="8"/>
                          </a:lnTo>
                          <a:lnTo>
                            <a:pt x="2902" y="8"/>
                          </a:lnTo>
                          <a:lnTo>
                            <a:pt x="2926" y="0"/>
                          </a:lnTo>
                          <a:lnTo>
                            <a:pt x="2951" y="0"/>
                          </a:lnTo>
                          <a:lnTo>
                            <a:pt x="2976" y="0"/>
                          </a:lnTo>
                          <a:lnTo>
                            <a:pt x="3001" y="0"/>
                          </a:lnTo>
                          <a:lnTo>
                            <a:pt x="3017" y="0"/>
                          </a:lnTo>
                          <a:lnTo>
                            <a:pt x="3042" y="8"/>
                          </a:lnTo>
                          <a:lnTo>
                            <a:pt x="3067" y="8"/>
                          </a:lnTo>
                          <a:lnTo>
                            <a:pt x="3091" y="16"/>
                          </a:lnTo>
                          <a:lnTo>
                            <a:pt x="3116" y="24"/>
                          </a:lnTo>
                          <a:lnTo>
                            <a:pt x="3141" y="33"/>
                          </a:lnTo>
                          <a:lnTo>
                            <a:pt x="3165" y="41"/>
                          </a:lnTo>
                          <a:lnTo>
                            <a:pt x="3190" y="49"/>
                          </a:lnTo>
                          <a:lnTo>
                            <a:pt x="3215" y="66"/>
                          </a:lnTo>
                          <a:lnTo>
                            <a:pt x="3231" y="74"/>
                          </a:lnTo>
                          <a:lnTo>
                            <a:pt x="3256" y="90"/>
                          </a:lnTo>
                          <a:lnTo>
                            <a:pt x="3281" y="99"/>
                          </a:lnTo>
                          <a:lnTo>
                            <a:pt x="3306" y="115"/>
                          </a:lnTo>
                          <a:lnTo>
                            <a:pt x="3330" y="132"/>
                          </a:lnTo>
                          <a:lnTo>
                            <a:pt x="3355" y="148"/>
                          </a:lnTo>
                          <a:lnTo>
                            <a:pt x="3380" y="165"/>
                          </a:lnTo>
                          <a:lnTo>
                            <a:pt x="3405" y="189"/>
                          </a:lnTo>
                          <a:lnTo>
                            <a:pt x="3429" y="206"/>
                          </a:lnTo>
                          <a:lnTo>
                            <a:pt x="3446" y="222"/>
                          </a:lnTo>
                          <a:lnTo>
                            <a:pt x="3470" y="247"/>
                          </a:lnTo>
                          <a:lnTo>
                            <a:pt x="3495" y="264"/>
                          </a:lnTo>
                          <a:lnTo>
                            <a:pt x="3520" y="288"/>
                          </a:lnTo>
                          <a:lnTo>
                            <a:pt x="3545" y="305"/>
                          </a:lnTo>
                        </a:path>
                      </a:pathLst>
                    </a:custGeom>
                    <a:noFill/>
                    <a:ln w="19050" cap="flat" cmpd="sng">
                      <a:solidFill>
                        <a:srgbClr val="0000CC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64546" name="Freeform 63"/>
                    <p:cNvSpPr>
                      <a:spLocks/>
                    </p:cNvSpPr>
                    <p:nvPr/>
                  </p:nvSpPr>
                  <p:spPr bwMode="auto">
                    <a:xfrm>
                      <a:off x="900" y="3249"/>
                      <a:ext cx="499" cy="182"/>
                    </a:xfrm>
                    <a:custGeom>
                      <a:avLst/>
                      <a:gdLst>
                        <a:gd name="T0" fmla="*/ 0 w 3545"/>
                        <a:gd name="T1" fmla="*/ 6 h 651"/>
                        <a:gd name="T2" fmla="*/ 0 w 3545"/>
                        <a:gd name="T3" fmla="*/ 5 h 651"/>
                        <a:gd name="T4" fmla="*/ 1 w 3545"/>
                        <a:gd name="T5" fmla="*/ 4 h 651"/>
                        <a:gd name="T6" fmla="*/ 1 w 3545"/>
                        <a:gd name="T7" fmla="*/ 3 h 651"/>
                        <a:gd name="T8" fmla="*/ 1 w 3545"/>
                        <a:gd name="T9" fmla="*/ 2 h 651"/>
                        <a:gd name="T10" fmla="*/ 1 w 3545"/>
                        <a:gd name="T11" fmla="*/ 1 h 651"/>
                        <a:gd name="T12" fmla="*/ 1 w 3545"/>
                        <a:gd name="T13" fmla="*/ 0 h 651"/>
                        <a:gd name="T14" fmla="*/ 2 w 3545"/>
                        <a:gd name="T15" fmla="*/ 0 h 651"/>
                        <a:gd name="T16" fmla="*/ 2 w 3545"/>
                        <a:gd name="T17" fmla="*/ 0 h 651"/>
                        <a:gd name="T18" fmla="*/ 2 w 3545"/>
                        <a:gd name="T19" fmla="*/ 0 h 651"/>
                        <a:gd name="T20" fmla="*/ 2 w 3545"/>
                        <a:gd name="T21" fmla="*/ 1 h 651"/>
                        <a:gd name="T22" fmla="*/ 2 w 3545"/>
                        <a:gd name="T23" fmla="*/ 1 h 651"/>
                        <a:gd name="T24" fmla="*/ 3 w 3545"/>
                        <a:gd name="T25" fmla="*/ 2 h 651"/>
                        <a:gd name="T26" fmla="*/ 3 w 3545"/>
                        <a:gd name="T27" fmla="*/ 3 h 651"/>
                        <a:gd name="T28" fmla="*/ 3 w 3545"/>
                        <a:gd name="T29" fmla="*/ 4 h 651"/>
                        <a:gd name="T30" fmla="*/ 3 w 3545"/>
                        <a:gd name="T31" fmla="*/ 6 h 651"/>
                        <a:gd name="T32" fmla="*/ 3 w 3545"/>
                        <a:gd name="T33" fmla="*/ 7 h 651"/>
                        <a:gd name="T34" fmla="*/ 4 w 3545"/>
                        <a:gd name="T35" fmla="*/ 8 h 651"/>
                        <a:gd name="T36" fmla="*/ 4 w 3545"/>
                        <a:gd name="T37" fmla="*/ 10 h 651"/>
                        <a:gd name="T38" fmla="*/ 4 w 3545"/>
                        <a:gd name="T39" fmla="*/ 11 h 651"/>
                        <a:gd name="T40" fmla="*/ 4 w 3545"/>
                        <a:gd name="T41" fmla="*/ 12 h 651"/>
                        <a:gd name="T42" fmla="*/ 4 w 3545"/>
                        <a:gd name="T43" fmla="*/ 13 h 651"/>
                        <a:gd name="T44" fmla="*/ 5 w 3545"/>
                        <a:gd name="T45" fmla="*/ 13 h 651"/>
                        <a:gd name="T46" fmla="*/ 5 w 3545"/>
                        <a:gd name="T47" fmla="*/ 14 h 651"/>
                        <a:gd name="T48" fmla="*/ 5 w 3545"/>
                        <a:gd name="T49" fmla="*/ 14 h 651"/>
                        <a:gd name="T50" fmla="*/ 5 w 3545"/>
                        <a:gd name="T51" fmla="*/ 14 h 651"/>
                        <a:gd name="T52" fmla="*/ 5 w 3545"/>
                        <a:gd name="T53" fmla="*/ 14 h 651"/>
                        <a:gd name="T54" fmla="*/ 5 w 3545"/>
                        <a:gd name="T55" fmla="*/ 13 h 651"/>
                        <a:gd name="T56" fmla="*/ 6 w 3545"/>
                        <a:gd name="T57" fmla="*/ 13 h 651"/>
                        <a:gd name="T58" fmla="*/ 6 w 3545"/>
                        <a:gd name="T59" fmla="*/ 12 h 651"/>
                        <a:gd name="T60" fmla="*/ 6 w 3545"/>
                        <a:gd name="T61" fmla="*/ 11 h 651"/>
                        <a:gd name="T62" fmla="*/ 6 w 3545"/>
                        <a:gd name="T63" fmla="*/ 10 h 651"/>
                        <a:gd name="T64" fmla="*/ 6 w 3545"/>
                        <a:gd name="T65" fmla="*/ 8 h 651"/>
                        <a:gd name="T66" fmla="*/ 7 w 3545"/>
                        <a:gd name="T67" fmla="*/ 7 h 651"/>
                        <a:gd name="T68" fmla="*/ 7 w 3545"/>
                        <a:gd name="T69" fmla="*/ 5 h 651"/>
                        <a:gd name="T70" fmla="*/ 7 w 3545"/>
                        <a:gd name="T71" fmla="*/ 4 h 651"/>
                        <a:gd name="T72" fmla="*/ 7 w 3545"/>
                        <a:gd name="T73" fmla="*/ 3 h 651"/>
                        <a:gd name="T74" fmla="*/ 7 w 3545"/>
                        <a:gd name="T75" fmla="*/ 2 h 651"/>
                        <a:gd name="T76" fmla="*/ 8 w 3545"/>
                        <a:gd name="T77" fmla="*/ 1 h 651"/>
                        <a:gd name="T78" fmla="*/ 8 w 3545"/>
                        <a:gd name="T79" fmla="*/ 1 h 651"/>
                        <a:gd name="T80" fmla="*/ 8 w 3545"/>
                        <a:gd name="T81" fmla="*/ 0 h 651"/>
                        <a:gd name="T82" fmla="*/ 8 w 3545"/>
                        <a:gd name="T83" fmla="*/ 0 h 651"/>
                        <a:gd name="T84" fmla="*/ 8 w 3545"/>
                        <a:gd name="T85" fmla="*/ 0 h 651"/>
                        <a:gd name="T86" fmla="*/ 9 w 3545"/>
                        <a:gd name="T87" fmla="*/ 1 h 651"/>
                        <a:gd name="T88" fmla="*/ 9 w 3545"/>
                        <a:gd name="T89" fmla="*/ 1 h 651"/>
                        <a:gd name="T90" fmla="*/ 9 w 3545"/>
                        <a:gd name="T91" fmla="*/ 2 h 651"/>
                        <a:gd name="T92" fmla="*/ 9 w 3545"/>
                        <a:gd name="T93" fmla="*/ 3 h 651"/>
                        <a:gd name="T94" fmla="*/ 9 w 3545"/>
                        <a:gd name="T95" fmla="*/ 4 h 651"/>
                        <a:gd name="T96" fmla="*/ 10 w 3545"/>
                        <a:gd name="T97" fmla="*/ 5 h 651"/>
                        <a:gd name="T98" fmla="*/ 10 w 3545"/>
                        <a:gd name="T99" fmla="*/ 7 h 651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w 3545"/>
                        <a:gd name="T151" fmla="*/ 0 h 651"/>
                        <a:gd name="T152" fmla="*/ 3545 w 3545"/>
                        <a:gd name="T153" fmla="*/ 651 h 651"/>
                      </a:gdLst>
                      <a:ahLst/>
                      <a:cxnLst>
                        <a:cxn ang="T100">
                          <a:pos x="T0" y="T1"/>
                        </a:cxn>
                        <a:cxn ang="T101">
                          <a:pos x="T2" y="T3"/>
                        </a:cxn>
                        <a:cxn ang="T102">
                          <a:pos x="T4" y="T5"/>
                        </a:cxn>
                        <a:cxn ang="T103">
                          <a:pos x="T6" y="T7"/>
                        </a:cxn>
                        <a:cxn ang="T104">
                          <a:pos x="T8" y="T9"/>
                        </a:cxn>
                        <a:cxn ang="T105">
                          <a:pos x="T10" y="T11"/>
                        </a:cxn>
                        <a:cxn ang="T106">
                          <a:pos x="T12" y="T13"/>
                        </a:cxn>
                        <a:cxn ang="T107">
                          <a:pos x="T14" y="T15"/>
                        </a:cxn>
                        <a:cxn ang="T108">
                          <a:pos x="T16" y="T17"/>
                        </a:cxn>
                        <a:cxn ang="T109">
                          <a:pos x="T18" y="T19"/>
                        </a:cxn>
                        <a:cxn ang="T110">
                          <a:pos x="T20" y="T21"/>
                        </a:cxn>
                        <a:cxn ang="T111">
                          <a:pos x="T22" y="T23"/>
                        </a:cxn>
                        <a:cxn ang="T112">
                          <a:pos x="T24" y="T25"/>
                        </a:cxn>
                        <a:cxn ang="T113">
                          <a:pos x="T26" y="T27"/>
                        </a:cxn>
                        <a:cxn ang="T114">
                          <a:pos x="T28" y="T29"/>
                        </a:cxn>
                        <a:cxn ang="T115">
                          <a:pos x="T30" y="T31"/>
                        </a:cxn>
                        <a:cxn ang="T116">
                          <a:pos x="T32" y="T33"/>
                        </a:cxn>
                        <a:cxn ang="T117">
                          <a:pos x="T34" y="T35"/>
                        </a:cxn>
                        <a:cxn ang="T118">
                          <a:pos x="T36" y="T37"/>
                        </a:cxn>
                        <a:cxn ang="T119">
                          <a:pos x="T38" y="T39"/>
                        </a:cxn>
                        <a:cxn ang="T120">
                          <a:pos x="T40" y="T41"/>
                        </a:cxn>
                        <a:cxn ang="T121">
                          <a:pos x="T42" y="T43"/>
                        </a:cxn>
                        <a:cxn ang="T122">
                          <a:pos x="T44" y="T45"/>
                        </a:cxn>
                        <a:cxn ang="T123">
                          <a:pos x="T46" y="T47"/>
                        </a:cxn>
                        <a:cxn ang="T124">
                          <a:pos x="T48" y="T49"/>
                        </a:cxn>
                        <a:cxn ang="T125">
                          <a:pos x="T50" y="T51"/>
                        </a:cxn>
                        <a:cxn ang="T126">
                          <a:pos x="T52" y="T53"/>
                        </a:cxn>
                        <a:cxn ang="T127">
                          <a:pos x="T54" y="T55"/>
                        </a:cxn>
                        <a:cxn ang="T128">
                          <a:pos x="T56" y="T57"/>
                        </a:cxn>
                        <a:cxn ang="T129">
                          <a:pos x="T58" y="T59"/>
                        </a:cxn>
                        <a:cxn ang="T130">
                          <a:pos x="T60" y="T61"/>
                        </a:cxn>
                        <a:cxn ang="T131">
                          <a:pos x="T62" y="T63"/>
                        </a:cxn>
                        <a:cxn ang="T132">
                          <a:pos x="T64" y="T65"/>
                        </a:cxn>
                        <a:cxn ang="T133">
                          <a:pos x="T66" y="T67"/>
                        </a:cxn>
                        <a:cxn ang="T134">
                          <a:pos x="T68" y="T69"/>
                        </a:cxn>
                        <a:cxn ang="T135">
                          <a:pos x="T70" y="T71"/>
                        </a:cxn>
                        <a:cxn ang="T136">
                          <a:pos x="T72" y="T73"/>
                        </a:cxn>
                        <a:cxn ang="T137">
                          <a:pos x="T74" y="T75"/>
                        </a:cxn>
                        <a:cxn ang="T138">
                          <a:pos x="T76" y="T77"/>
                        </a:cxn>
                        <a:cxn ang="T139">
                          <a:pos x="T78" y="T79"/>
                        </a:cxn>
                        <a:cxn ang="T140">
                          <a:pos x="T80" y="T81"/>
                        </a:cxn>
                        <a:cxn ang="T141">
                          <a:pos x="T82" y="T83"/>
                        </a:cxn>
                        <a:cxn ang="T142">
                          <a:pos x="T84" y="T85"/>
                        </a:cxn>
                        <a:cxn ang="T143">
                          <a:pos x="T86" y="T87"/>
                        </a:cxn>
                        <a:cxn ang="T144">
                          <a:pos x="T88" y="T89"/>
                        </a:cxn>
                        <a:cxn ang="T145">
                          <a:pos x="T90" y="T91"/>
                        </a:cxn>
                        <a:cxn ang="T146">
                          <a:pos x="T92" y="T93"/>
                        </a:cxn>
                        <a:cxn ang="T147">
                          <a:pos x="T94" y="T95"/>
                        </a:cxn>
                        <a:cxn ang="T148">
                          <a:pos x="T96" y="T97"/>
                        </a:cxn>
                        <a:cxn ang="T149">
                          <a:pos x="T98" y="T99"/>
                        </a:cxn>
                      </a:cxnLst>
                      <a:rect l="T150" t="T151" r="T152" b="T153"/>
                      <a:pathLst>
                        <a:path w="3545" h="651">
                          <a:moveTo>
                            <a:pt x="0" y="330"/>
                          </a:moveTo>
                          <a:lnTo>
                            <a:pt x="25" y="305"/>
                          </a:lnTo>
                          <a:lnTo>
                            <a:pt x="50" y="288"/>
                          </a:lnTo>
                          <a:lnTo>
                            <a:pt x="74" y="264"/>
                          </a:lnTo>
                          <a:lnTo>
                            <a:pt x="91" y="247"/>
                          </a:lnTo>
                          <a:lnTo>
                            <a:pt x="116" y="222"/>
                          </a:lnTo>
                          <a:lnTo>
                            <a:pt x="140" y="206"/>
                          </a:lnTo>
                          <a:lnTo>
                            <a:pt x="165" y="189"/>
                          </a:lnTo>
                          <a:lnTo>
                            <a:pt x="190" y="165"/>
                          </a:lnTo>
                          <a:lnTo>
                            <a:pt x="215" y="148"/>
                          </a:lnTo>
                          <a:lnTo>
                            <a:pt x="239" y="132"/>
                          </a:lnTo>
                          <a:lnTo>
                            <a:pt x="264" y="115"/>
                          </a:lnTo>
                          <a:lnTo>
                            <a:pt x="289" y="99"/>
                          </a:lnTo>
                          <a:lnTo>
                            <a:pt x="305" y="90"/>
                          </a:lnTo>
                          <a:lnTo>
                            <a:pt x="330" y="74"/>
                          </a:lnTo>
                          <a:lnTo>
                            <a:pt x="355" y="66"/>
                          </a:lnTo>
                          <a:lnTo>
                            <a:pt x="379" y="49"/>
                          </a:lnTo>
                          <a:lnTo>
                            <a:pt x="404" y="41"/>
                          </a:lnTo>
                          <a:lnTo>
                            <a:pt x="429" y="33"/>
                          </a:lnTo>
                          <a:lnTo>
                            <a:pt x="454" y="24"/>
                          </a:lnTo>
                          <a:lnTo>
                            <a:pt x="478" y="16"/>
                          </a:lnTo>
                          <a:lnTo>
                            <a:pt x="503" y="8"/>
                          </a:lnTo>
                          <a:lnTo>
                            <a:pt x="520" y="8"/>
                          </a:lnTo>
                          <a:lnTo>
                            <a:pt x="544" y="0"/>
                          </a:lnTo>
                          <a:lnTo>
                            <a:pt x="569" y="0"/>
                          </a:lnTo>
                          <a:lnTo>
                            <a:pt x="594" y="0"/>
                          </a:lnTo>
                          <a:lnTo>
                            <a:pt x="618" y="0"/>
                          </a:lnTo>
                          <a:lnTo>
                            <a:pt x="643" y="0"/>
                          </a:lnTo>
                          <a:lnTo>
                            <a:pt x="668" y="8"/>
                          </a:lnTo>
                          <a:lnTo>
                            <a:pt x="693" y="8"/>
                          </a:lnTo>
                          <a:lnTo>
                            <a:pt x="709" y="16"/>
                          </a:lnTo>
                          <a:lnTo>
                            <a:pt x="734" y="24"/>
                          </a:lnTo>
                          <a:lnTo>
                            <a:pt x="759" y="33"/>
                          </a:lnTo>
                          <a:lnTo>
                            <a:pt x="783" y="41"/>
                          </a:lnTo>
                          <a:lnTo>
                            <a:pt x="808" y="49"/>
                          </a:lnTo>
                          <a:lnTo>
                            <a:pt x="833" y="66"/>
                          </a:lnTo>
                          <a:lnTo>
                            <a:pt x="857" y="74"/>
                          </a:lnTo>
                          <a:lnTo>
                            <a:pt x="882" y="90"/>
                          </a:lnTo>
                          <a:lnTo>
                            <a:pt x="907" y="99"/>
                          </a:lnTo>
                          <a:lnTo>
                            <a:pt x="923" y="115"/>
                          </a:lnTo>
                          <a:lnTo>
                            <a:pt x="948" y="132"/>
                          </a:lnTo>
                          <a:lnTo>
                            <a:pt x="973" y="148"/>
                          </a:lnTo>
                          <a:lnTo>
                            <a:pt x="998" y="165"/>
                          </a:lnTo>
                          <a:lnTo>
                            <a:pt x="1022" y="189"/>
                          </a:lnTo>
                          <a:lnTo>
                            <a:pt x="1047" y="206"/>
                          </a:lnTo>
                          <a:lnTo>
                            <a:pt x="1072" y="222"/>
                          </a:lnTo>
                          <a:lnTo>
                            <a:pt x="1097" y="247"/>
                          </a:lnTo>
                          <a:lnTo>
                            <a:pt x="1121" y="264"/>
                          </a:lnTo>
                          <a:lnTo>
                            <a:pt x="1138" y="288"/>
                          </a:lnTo>
                          <a:lnTo>
                            <a:pt x="1162" y="305"/>
                          </a:lnTo>
                          <a:lnTo>
                            <a:pt x="1187" y="321"/>
                          </a:lnTo>
                          <a:lnTo>
                            <a:pt x="1212" y="346"/>
                          </a:lnTo>
                          <a:lnTo>
                            <a:pt x="1237" y="363"/>
                          </a:lnTo>
                          <a:lnTo>
                            <a:pt x="1261" y="387"/>
                          </a:lnTo>
                          <a:lnTo>
                            <a:pt x="1286" y="404"/>
                          </a:lnTo>
                          <a:lnTo>
                            <a:pt x="1311" y="429"/>
                          </a:lnTo>
                          <a:lnTo>
                            <a:pt x="1336" y="445"/>
                          </a:lnTo>
                          <a:lnTo>
                            <a:pt x="1352" y="462"/>
                          </a:lnTo>
                          <a:lnTo>
                            <a:pt x="1377" y="486"/>
                          </a:lnTo>
                          <a:lnTo>
                            <a:pt x="1402" y="503"/>
                          </a:lnTo>
                          <a:lnTo>
                            <a:pt x="1426" y="519"/>
                          </a:lnTo>
                          <a:lnTo>
                            <a:pt x="1451" y="536"/>
                          </a:lnTo>
                          <a:lnTo>
                            <a:pt x="1476" y="552"/>
                          </a:lnTo>
                          <a:lnTo>
                            <a:pt x="1500" y="561"/>
                          </a:lnTo>
                          <a:lnTo>
                            <a:pt x="1525" y="577"/>
                          </a:lnTo>
                          <a:lnTo>
                            <a:pt x="1550" y="585"/>
                          </a:lnTo>
                          <a:lnTo>
                            <a:pt x="1566" y="602"/>
                          </a:lnTo>
                          <a:lnTo>
                            <a:pt x="1591" y="610"/>
                          </a:lnTo>
                          <a:lnTo>
                            <a:pt x="1616" y="618"/>
                          </a:lnTo>
                          <a:lnTo>
                            <a:pt x="1641" y="626"/>
                          </a:lnTo>
                          <a:lnTo>
                            <a:pt x="1665" y="635"/>
                          </a:lnTo>
                          <a:lnTo>
                            <a:pt x="1690" y="643"/>
                          </a:lnTo>
                          <a:lnTo>
                            <a:pt x="1715" y="643"/>
                          </a:lnTo>
                          <a:lnTo>
                            <a:pt x="1739" y="651"/>
                          </a:lnTo>
                          <a:lnTo>
                            <a:pt x="1764" y="651"/>
                          </a:lnTo>
                          <a:lnTo>
                            <a:pt x="1781" y="651"/>
                          </a:lnTo>
                          <a:lnTo>
                            <a:pt x="1805" y="651"/>
                          </a:lnTo>
                          <a:lnTo>
                            <a:pt x="1830" y="651"/>
                          </a:lnTo>
                          <a:lnTo>
                            <a:pt x="1855" y="643"/>
                          </a:lnTo>
                          <a:lnTo>
                            <a:pt x="1880" y="643"/>
                          </a:lnTo>
                          <a:lnTo>
                            <a:pt x="1904" y="635"/>
                          </a:lnTo>
                          <a:lnTo>
                            <a:pt x="1929" y="626"/>
                          </a:lnTo>
                          <a:lnTo>
                            <a:pt x="1954" y="618"/>
                          </a:lnTo>
                          <a:lnTo>
                            <a:pt x="1970" y="610"/>
                          </a:lnTo>
                          <a:lnTo>
                            <a:pt x="1995" y="602"/>
                          </a:lnTo>
                          <a:lnTo>
                            <a:pt x="2020" y="585"/>
                          </a:lnTo>
                          <a:lnTo>
                            <a:pt x="2044" y="577"/>
                          </a:lnTo>
                          <a:lnTo>
                            <a:pt x="2069" y="561"/>
                          </a:lnTo>
                          <a:lnTo>
                            <a:pt x="2094" y="552"/>
                          </a:lnTo>
                          <a:lnTo>
                            <a:pt x="2119" y="536"/>
                          </a:lnTo>
                          <a:lnTo>
                            <a:pt x="2143" y="519"/>
                          </a:lnTo>
                          <a:lnTo>
                            <a:pt x="2168" y="503"/>
                          </a:lnTo>
                          <a:lnTo>
                            <a:pt x="2185" y="486"/>
                          </a:lnTo>
                          <a:lnTo>
                            <a:pt x="2209" y="462"/>
                          </a:lnTo>
                          <a:lnTo>
                            <a:pt x="2234" y="445"/>
                          </a:lnTo>
                          <a:lnTo>
                            <a:pt x="2259" y="429"/>
                          </a:lnTo>
                          <a:lnTo>
                            <a:pt x="2283" y="404"/>
                          </a:lnTo>
                          <a:lnTo>
                            <a:pt x="2308" y="387"/>
                          </a:lnTo>
                          <a:lnTo>
                            <a:pt x="2333" y="363"/>
                          </a:lnTo>
                          <a:lnTo>
                            <a:pt x="2358" y="346"/>
                          </a:lnTo>
                          <a:lnTo>
                            <a:pt x="2382" y="330"/>
                          </a:lnTo>
                          <a:lnTo>
                            <a:pt x="2399" y="305"/>
                          </a:lnTo>
                          <a:lnTo>
                            <a:pt x="2424" y="288"/>
                          </a:lnTo>
                          <a:lnTo>
                            <a:pt x="2448" y="264"/>
                          </a:lnTo>
                          <a:lnTo>
                            <a:pt x="2473" y="247"/>
                          </a:lnTo>
                          <a:lnTo>
                            <a:pt x="2498" y="222"/>
                          </a:lnTo>
                          <a:lnTo>
                            <a:pt x="2523" y="206"/>
                          </a:lnTo>
                          <a:lnTo>
                            <a:pt x="2547" y="189"/>
                          </a:lnTo>
                          <a:lnTo>
                            <a:pt x="2572" y="165"/>
                          </a:lnTo>
                          <a:lnTo>
                            <a:pt x="2597" y="148"/>
                          </a:lnTo>
                          <a:lnTo>
                            <a:pt x="2613" y="132"/>
                          </a:lnTo>
                          <a:lnTo>
                            <a:pt x="2638" y="115"/>
                          </a:lnTo>
                          <a:lnTo>
                            <a:pt x="2663" y="99"/>
                          </a:lnTo>
                          <a:lnTo>
                            <a:pt x="2687" y="90"/>
                          </a:lnTo>
                          <a:lnTo>
                            <a:pt x="2712" y="74"/>
                          </a:lnTo>
                          <a:lnTo>
                            <a:pt x="2737" y="66"/>
                          </a:lnTo>
                          <a:lnTo>
                            <a:pt x="2762" y="49"/>
                          </a:lnTo>
                          <a:lnTo>
                            <a:pt x="2786" y="41"/>
                          </a:lnTo>
                          <a:lnTo>
                            <a:pt x="2811" y="33"/>
                          </a:lnTo>
                          <a:lnTo>
                            <a:pt x="2828" y="24"/>
                          </a:lnTo>
                          <a:lnTo>
                            <a:pt x="2852" y="16"/>
                          </a:lnTo>
                          <a:lnTo>
                            <a:pt x="2877" y="8"/>
                          </a:lnTo>
                          <a:lnTo>
                            <a:pt x="2902" y="8"/>
                          </a:lnTo>
                          <a:lnTo>
                            <a:pt x="2926" y="0"/>
                          </a:lnTo>
                          <a:lnTo>
                            <a:pt x="2951" y="0"/>
                          </a:lnTo>
                          <a:lnTo>
                            <a:pt x="2976" y="0"/>
                          </a:lnTo>
                          <a:lnTo>
                            <a:pt x="3001" y="0"/>
                          </a:lnTo>
                          <a:lnTo>
                            <a:pt x="3017" y="0"/>
                          </a:lnTo>
                          <a:lnTo>
                            <a:pt x="3042" y="8"/>
                          </a:lnTo>
                          <a:lnTo>
                            <a:pt x="3067" y="8"/>
                          </a:lnTo>
                          <a:lnTo>
                            <a:pt x="3091" y="16"/>
                          </a:lnTo>
                          <a:lnTo>
                            <a:pt x="3116" y="24"/>
                          </a:lnTo>
                          <a:lnTo>
                            <a:pt x="3141" y="33"/>
                          </a:lnTo>
                          <a:lnTo>
                            <a:pt x="3165" y="41"/>
                          </a:lnTo>
                          <a:lnTo>
                            <a:pt x="3190" y="49"/>
                          </a:lnTo>
                          <a:lnTo>
                            <a:pt x="3215" y="66"/>
                          </a:lnTo>
                          <a:lnTo>
                            <a:pt x="3231" y="74"/>
                          </a:lnTo>
                          <a:lnTo>
                            <a:pt x="3256" y="90"/>
                          </a:lnTo>
                          <a:lnTo>
                            <a:pt x="3281" y="99"/>
                          </a:lnTo>
                          <a:lnTo>
                            <a:pt x="3306" y="115"/>
                          </a:lnTo>
                          <a:lnTo>
                            <a:pt x="3330" y="132"/>
                          </a:lnTo>
                          <a:lnTo>
                            <a:pt x="3355" y="148"/>
                          </a:lnTo>
                          <a:lnTo>
                            <a:pt x="3380" y="165"/>
                          </a:lnTo>
                          <a:lnTo>
                            <a:pt x="3405" y="189"/>
                          </a:lnTo>
                          <a:lnTo>
                            <a:pt x="3429" y="206"/>
                          </a:lnTo>
                          <a:lnTo>
                            <a:pt x="3446" y="222"/>
                          </a:lnTo>
                          <a:lnTo>
                            <a:pt x="3470" y="247"/>
                          </a:lnTo>
                          <a:lnTo>
                            <a:pt x="3495" y="264"/>
                          </a:lnTo>
                          <a:lnTo>
                            <a:pt x="3520" y="288"/>
                          </a:lnTo>
                          <a:lnTo>
                            <a:pt x="3545" y="305"/>
                          </a:lnTo>
                        </a:path>
                      </a:pathLst>
                    </a:custGeom>
                    <a:noFill/>
                    <a:ln w="19050" cap="flat" cmpd="sng">
                      <a:solidFill>
                        <a:srgbClr val="0000CC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</p:grpSp>
              <p:grpSp>
                <p:nvGrpSpPr>
                  <p:cNvPr id="64542" name="Group 64"/>
                  <p:cNvGrpSpPr>
                    <a:grpSpLocks/>
                  </p:cNvGrpSpPr>
                  <p:nvPr/>
                </p:nvGrpSpPr>
                <p:grpSpPr bwMode="auto">
                  <a:xfrm>
                    <a:off x="823" y="3884"/>
                    <a:ext cx="832" cy="182"/>
                    <a:chOff x="567" y="3249"/>
                    <a:chExt cx="832" cy="182"/>
                  </a:xfrm>
                </p:grpSpPr>
                <p:sp>
                  <p:nvSpPr>
                    <p:cNvPr id="64543" name="Freeform 65"/>
                    <p:cNvSpPr>
                      <a:spLocks/>
                    </p:cNvSpPr>
                    <p:nvPr/>
                  </p:nvSpPr>
                  <p:spPr bwMode="auto">
                    <a:xfrm>
                      <a:off x="567" y="3249"/>
                      <a:ext cx="499" cy="182"/>
                    </a:xfrm>
                    <a:custGeom>
                      <a:avLst/>
                      <a:gdLst>
                        <a:gd name="T0" fmla="*/ 0 w 3545"/>
                        <a:gd name="T1" fmla="*/ 6 h 651"/>
                        <a:gd name="T2" fmla="*/ 0 w 3545"/>
                        <a:gd name="T3" fmla="*/ 5 h 651"/>
                        <a:gd name="T4" fmla="*/ 1 w 3545"/>
                        <a:gd name="T5" fmla="*/ 4 h 651"/>
                        <a:gd name="T6" fmla="*/ 1 w 3545"/>
                        <a:gd name="T7" fmla="*/ 3 h 651"/>
                        <a:gd name="T8" fmla="*/ 1 w 3545"/>
                        <a:gd name="T9" fmla="*/ 2 h 651"/>
                        <a:gd name="T10" fmla="*/ 1 w 3545"/>
                        <a:gd name="T11" fmla="*/ 1 h 651"/>
                        <a:gd name="T12" fmla="*/ 1 w 3545"/>
                        <a:gd name="T13" fmla="*/ 0 h 651"/>
                        <a:gd name="T14" fmla="*/ 2 w 3545"/>
                        <a:gd name="T15" fmla="*/ 0 h 651"/>
                        <a:gd name="T16" fmla="*/ 2 w 3545"/>
                        <a:gd name="T17" fmla="*/ 0 h 651"/>
                        <a:gd name="T18" fmla="*/ 2 w 3545"/>
                        <a:gd name="T19" fmla="*/ 0 h 651"/>
                        <a:gd name="T20" fmla="*/ 2 w 3545"/>
                        <a:gd name="T21" fmla="*/ 1 h 651"/>
                        <a:gd name="T22" fmla="*/ 2 w 3545"/>
                        <a:gd name="T23" fmla="*/ 1 h 651"/>
                        <a:gd name="T24" fmla="*/ 3 w 3545"/>
                        <a:gd name="T25" fmla="*/ 2 h 651"/>
                        <a:gd name="T26" fmla="*/ 3 w 3545"/>
                        <a:gd name="T27" fmla="*/ 3 h 651"/>
                        <a:gd name="T28" fmla="*/ 3 w 3545"/>
                        <a:gd name="T29" fmla="*/ 4 h 651"/>
                        <a:gd name="T30" fmla="*/ 3 w 3545"/>
                        <a:gd name="T31" fmla="*/ 6 h 651"/>
                        <a:gd name="T32" fmla="*/ 3 w 3545"/>
                        <a:gd name="T33" fmla="*/ 7 h 651"/>
                        <a:gd name="T34" fmla="*/ 4 w 3545"/>
                        <a:gd name="T35" fmla="*/ 8 h 651"/>
                        <a:gd name="T36" fmla="*/ 4 w 3545"/>
                        <a:gd name="T37" fmla="*/ 10 h 651"/>
                        <a:gd name="T38" fmla="*/ 4 w 3545"/>
                        <a:gd name="T39" fmla="*/ 11 h 651"/>
                        <a:gd name="T40" fmla="*/ 4 w 3545"/>
                        <a:gd name="T41" fmla="*/ 12 h 651"/>
                        <a:gd name="T42" fmla="*/ 4 w 3545"/>
                        <a:gd name="T43" fmla="*/ 13 h 651"/>
                        <a:gd name="T44" fmla="*/ 5 w 3545"/>
                        <a:gd name="T45" fmla="*/ 13 h 651"/>
                        <a:gd name="T46" fmla="*/ 5 w 3545"/>
                        <a:gd name="T47" fmla="*/ 14 h 651"/>
                        <a:gd name="T48" fmla="*/ 5 w 3545"/>
                        <a:gd name="T49" fmla="*/ 14 h 651"/>
                        <a:gd name="T50" fmla="*/ 5 w 3545"/>
                        <a:gd name="T51" fmla="*/ 14 h 651"/>
                        <a:gd name="T52" fmla="*/ 5 w 3545"/>
                        <a:gd name="T53" fmla="*/ 14 h 651"/>
                        <a:gd name="T54" fmla="*/ 5 w 3545"/>
                        <a:gd name="T55" fmla="*/ 13 h 651"/>
                        <a:gd name="T56" fmla="*/ 6 w 3545"/>
                        <a:gd name="T57" fmla="*/ 13 h 651"/>
                        <a:gd name="T58" fmla="*/ 6 w 3545"/>
                        <a:gd name="T59" fmla="*/ 12 h 651"/>
                        <a:gd name="T60" fmla="*/ 6 w 3545"/>
                        <a:gd name="T61" fmla="*/ 11 h 651"/>
                        <a:gd name="T62" fmla="*/ 6 w 3545"/>
                        <a:gd name="T63" fmla="*/ 10 h 651"/>
                        <a:gd name="T64" fmla="*/ 6 w 3545"/>
                        <a:gd name="T65" fmla="*/ 8 h 651"/>
                        <a:gd name="T66" fmla="*/ 7 w 3545"/>
                        <a:gd name="T67" fmla="*/ 7 h 651"/>
                        <a:gd name="T68" fmla="*/ 7 w 3545"/>
                        <a:gd name="T69" fmla="*/ 5 h 651"/>
                        <a:gd name="T70" fmla="*/ 7 w 3545"/>
                        <a:gd name="T71" fmla="*/ 4 h 651"/>
                        <a:gd name="T72" fmla="*/ 7 w 3545"/>
                        <a:gd name="T73" fmla="*/ 3 h 651"/>
                        <a:gd name="T74" fmla="*/ 7 w 3545"/>
                        <a:gd name="T75" fmla="*/ 2 h 651"/>
                        <a:gd name="T76" fmla="*/ 8 w 3545"/>
                        <a:gd name="T77" fmla="*/ 1 h 651"/>
                        <a:gd name="T78" fmla="*/ 8 w 3545"/>
                        <a:gd name="T79" fmla="*/ 1 h 651"/>
                        <a:gd name="T80" fmla="*/ 8 w 3545"/>
                        <a:gd name="T81" fmla="*/ 0 h 651"/>
                        <a:gd name="T82" fmla="*/ 8 w 3545"/>
                        <a:gd name="T83" fmla="*/ 0 h 651"/>
                        <a:gd name="T84" fmla="*/ 8 w 3545"/>
                        <a:gd name="T85" fmla="*/ 0 h 651"/>
                        <a:gd name="T86" fmla="*/ 9 w 3545"/>
                        <a:gd name="T87" fmla="*/ 1 h 651"/>
                        <a:gd name="T88" fmla="*/ 9 w 3545"/>
                        <a:gd name="T89" fmla="*/ 1 h 651"/>
                        <a:gd name="T90" fmla="*/ 9 w 3545"/>
                        <a:gd name="T91" fmla="*/ 2 h 651"/>
                        <a:gd name="T92" fmla="*/ 9 w 3545"/>
                        <a:gd name="T93" fmla="*/ 3 h 651"/>
                        <a:gd name="T94" fmla="*/ 9 w 3545"/>
                        <a:gd name="T95" fmla="*/ 4 h 651"/>
                        <a:gd name="T96" fmla="*/ 10 w 3545"/>
                        <a:gd name="T97" fmla="*/ 5 h 651"/>
                        <a:gd name="T98" fmla="*/ 10 w 3545"/>
                        <a:gd name="T99" fmla="*/ 7 h 651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w 3545"/>
                        <a:gd name="T151" fmla="*/ 0 h 651"/>
                        <a:gd name="T152" fmla="*/ 3545 w 3545"/>
                        <a:gd name="T153" fmla="*/ 651 h 651"/>
                      </a:gdLst>
                      <a:ahLst/>
                      <a:cxnLst>
                        <a:cxn ang="T100">
                          <a:pos x="T0" y="T1"/>
                        </a:cxn>
                        <a:cxn ang="T101">
                          <a:pos x="T2" y="T3"/>
                        </a:cxn>
                        <a:cxn ang="T102">
                          <a:pos x="T4" y="T5"/>
                        </a:cxn>
                        <a:cxn ang="T103">
                          <a:pos x="T6" y="T7"/>
                        </a:cxn>
                        <a:cxn ang="T104">
                          <a:pos x="T8" y="T9"/>
                        </a:cxn>
                        <a:cxn ang="T105">
                          <a:pos x="T10" y="T11"/>
                        </a:cxn>
                        <a:cxn ang="T106">
                          <a:pos x="T12" y="T13"/>
                        </a:cxn>
                        <a:cxn ang="T107">
                          <a:pos x="T14" y="T15"/>
                        </a:cxn>
                        <a:cxn ang="T108">
                          <a:pos x="T16" y="T17"/>
                        </a:cxn>
                        <a:cxn ang="T109">
                          <a:pos x="T18" y="T19"/>
                        </a:cxn>
                        <a:cxn ang="T110">
                          <a:pos x="T20" y="T21"/>
                        </a:cxn>
                        <a:cxn ang="T111">
                          <a:pos x="T22" y="T23"/>
                        </a:cxn>
                        <a:cxn ang="T112">
                          <a:pos x="T24" y="T25"/>
                        </a:cxn>
                        <a:cxn ang="T113">
                          <a:pos x="T26" y="T27"/>
                        </a:cxn>
                        <a:cxn ang="T114">
                          <a:pos x="T28" y="T29"/>
                        </a:cxn>
                        <a:cxn ang="T115">
                          <a:pos x="T30" y="T31"/>
                        </a:cxn>
                        <a:cxn ang="T116">
                          <a:pos x="T32" y="T33"/>
                        </a:cxn>
                        <a:cxn ang="T117">
                          <a:pos x="T34" y="T35"/>
                        </a:cxn>
                        <a:cxn ang="T118">
                          <a:pos x="T36" y="T37"/>
                        </a:cxn>
                        <a:cxn ang="T119">
                          <a:pos x="T38" y="T39"/>
                        </a:cxn>
                        <a:cxn ang="T120">
                          <a:pos x="T40" y="T41"/>
                        </a:cxn>
                        <a:cxn ang="T121">
                          <a:pos x="T42" y="T43"/>
                        </a:cxn>
                        <a:cxn ang="T122">
                          <a:pos x="T44" y="T45"/>
                        </a:cxn>
                        <a:cxn ang="T123">
                          <a:pos x="T46" y="T47"/>
                        </a:cxn>
                        <a:cxn ang="T124">
                          <a:pos x="T48" y="T49"/>
                        </a:cxn>
                        <a:cxn ang="T125">
                          <a:pos x="T50" y="T51"/>
                        </a:cxn>
                        <a:cxn ang="T126">
                          <a:pos x="T52" y="T53"/>
                        </a:cxn>
                        <a:cxn ang="T127">
                          <a:pos x="T54" y="T55"/>
                        </a:cxn>
                        <a:cxn ang="T128">
                          <a:pos x="T56" y="T57"/>
                        </a:cxn>
                        <a:cxn ang="T129">
                          <a:pos x="T58" y="T59"/>
                        </a:cxn>
                        <a:cxn ang="T130">
                          <a:pos x="T60" y="T61"/>
                        </a:cxn>
                        <a:cxn ang="T131">
                          <a:pos x="T62" y="T63"/>
                        </a:cxn>
                        <a:cxn ang="T132">
                          <a:pos x="T64" y="T65"/>
                        </a:cxn>
                        <a:cxn ang="T133">
                          <a:pos x="T66" y="T67"/>
                        </a:cxn>
                        <a:cxn ang="T134">
                          <a:pos x="T68" y="T69"/>
                        </a:cxn>
                        <a:cxn ang="T135">
                          <a:pos x="T70" y="T71"/>
                        </a:cxn>
                        <a:cxn ang="T136">
                          <a:pos x="T72" y="T73"/>
                        </a:cxn>
                        <a:cxn ang="T137">
                          <a:pos x="T74" y="T75"/>
                        </a:cxn>
                        <a:cxn ang="T138">
                          <a:pos x="T76" y="T77"/>
                        </a:cxn>
                        <a:cxn ang="T139">
                          <a:pos x="T78" y="T79"/>
                        </a:cxn>
                        <a:cxn ang="T140">
                          <a:pos x="T80" y="T81"/>
                        </a:cxn>
                        <a:cxn ang="T141">
                          <a:pos x="T82" y="T83"/>
                        </a:cxn>
                        <a:cxn ang="T142">
                          <a:pos x="T84" y="T85"/>
                        </a:cxn>
                        <a:cxn ang="T143">
                          <a:pos x="T86" y="T87"/>
                        </a:cxn>
                        <a:cxn ang="T144">
                          <a:pos x="T88" y="T89"/>
                        </a:cxn>
                        <a:cxn ang="T145">
                          <a:pos x="T90" y="T91"/>
                        </a:cxn>
                        <a:cxn ang="T146">
                          <a:pos x="T92" y="T93"/>
                        </a:cxn>
                        <a:cxn ang="T147">
                          <a:pos x="T94" y="T95"/>
                        </a:cxn>
                        <a:cxn ang="T148">
                          <a:pos x="T96" y="T97"/>
                        </a:cxn>
                        <a:cxn ang="T149">
                          <a:pos x="T98" y="T99"/>
                        </a:cxn>
                      </a:cxnLst>
                      <a:rect l="T150" t="T151" r="T152" b="T153"/>
                      <a:pathLst>
                        <a:path w="3545" h="651">
                          <a:moveTo>
                            <a:pt x="0" y="330"/>
                          </a:moveTo>
                          <a:lnTo>
                            <a:pt x="25" y="305"/>
                          </a:lnTo>
                          <a:lnTo>
                            <a:pt x="50" y="288"/>
                          </a:lnTo>
                          <a:lnTo>
                            <a:pt x="74" y="264"/>
                          </a:lnTo>
                          <a:lnTo>
                            <a:pt x="91" y="247"/>
                          </a:lnTo>
                          <a:lnTo>
                            <a:pt x="116" y="222"/>
                          </a:lnTo>
                          <a:lnTo>
                            <a:pt x="140" y="206"/>
                          </a:lnTo>
                          <a:lnTo>
                            <a:pt x="165" y="189"/>
                          </a:lnTo>
                          <a:lnTo>
                            <a:pt x="190" y="165"/>
                          </a:lnTo>
                          <a:lnTo>
                            <a:pt x="215" y="148"/>
                          </a:lnTo>
                          <a:lnTo>
                            <a:pt x="239" y="132"/>
                          </a:lnTo>
                          <a:lnTo>
                            <a:pt x="264" y="115"/>
                          </a:lnTo>
                          <a:lnTo>
                            <a:pt x="289" y="99"/>
                          </a:lnTo>
                          <a:lnTo>
                            <a:pt x="305" y="90"/>
                          </a:lnTo>
                          <a:lnTo>
                            <a:pt x="330" y="74"/>
                          </a:lnTo>
                          <a:lnTo>
                            <a:pt x="355" y="66"/>
                          </a:lnTo>
                          <a:lnTo>
                            <a:pt x="379" y="49"/>
                          </a:lnTo>
                          <a:lnTo>
                            <a:pt x="404" y="41"/>
                          </a:lnTo>
                          <a:lnTo>
                            <a:pt x="429" y="33"/>
                          </a:lnTo>
                          <a:lnTo>
                            <a:pt x="454" y="24"/>
                          </a:lnTo>
                          <a:lnTo>
                            <a:pt x="478" y="16"/>
                          </a:lnTo>
                          <a:lnTo>
                            <a:pt x="503" y="8"/>
                          </a:lnTo>
                          <a:lnTo>
                            <a:pt x="520" y="8"/>
                          </a:lnTo>
                          <a:lnTo>
                            <a:pt x="544" y="0"/>
                          </a:lnTo>
                          <a:lnTo>
                            <a:pt x="569" y="0"/>
                          </a:lnTo>
                          <a:lnTo>
                            <a:pt x="594" y="0"/>
                          </a:lnTo>
                          <a:lnTo>
                            <a:pt x="618" y="0"/>
                          </a:lnTo>
                          <a:lnTo>
                            <a:pt x="643" y="0"/>
                          </a:lnTo>
                          <a:lnTo>
                            <a:pt x="668" y="8"/>
                          </a:lnTo>
                          <a:lnTo>
                            <a:pt x="693" y="8"/>
                          </a:lnTo>
                          <a:lnTo>
                            <a:pt x="709" y="16"/>
                          </a:lnTo>
                          <a:lnTo>
                            <a:pt x="734" y="24"/>
                          </a:lnTo>
                          <a:lnTo>
                            <a:pt x="759" y="33"/>
                          </a:lnTo>
                          <a:lnTo>
                            <a:pt x="783" y="41"/>
                          </a:lnTo>
                          <a:lnTo>
                            <a:pt x="808" y="49"/>
                          </a:lnTo>
                          <a:lnTo>
                            <a:pt x="833" y="66"/>
                          </a:lnTo>
                          <a:lnTo>
                            <a:pt x="857" y="74"/>
                          </a:lnTo>
                          <a:lnTo>
                            <a:pt x="882" y="90"/>
                          </a:lnTo>
                          <a:lnTo>
                            <a:pt x="907" y="99"/>
                          </a:lnTo>
                          <a:lnTo>
                            <a:pt x="923" y="115"/>
                          </a:lnTo>
                          <a:lnTo>
                            <a:pt x="948" y="132"/>
                          </a:lnTo>
                          <a:lnTo>
                            <a:pt x="973" y="148"/>
                          </a:lnTo>
                          <a:lnTo>
                            <a:pt x="998" y="165"/>
                          </a:lnTo>
                          <a:lnTo>
                            <a:pt x="1022" y="189"/>
                          </a:lnTo>
                          <a:lnTo>
                            <a:pt x="1047" y="206"/>
                          </a:lnTo>
                          <a:lnTo>
                            <a:pt x="1072" y="222"/>
                          </a:lnTo>
                          <a:lnTo>
                            <a:pt x="1097" y="247"/>
                          </a:lnTo>
                          <a:lnTo>
                            <a:pt x="1121" y="264"/>
                          </a:lnTo>
                          <a:lnTo>
                            <a:pt x="1138" y="288"/>
                          </a:lnTo>
                          <a:lnTo>
                            <a:pt x="1162" y="305"/>
                          </a:lnTo>
                          <a:lnTo>
                            <a:pt x="1187" y="321"/>
                          </a:lnTo>
                          <a:lnTo>
                            <a:pt x="1212" y="346"/>
                          </a:lnTo>
                          <a:lnTo>
                            <a:pt x="1237" y="363"/>
                          </a:lnTo>
                          <a:lnTo>
                            <a:pt x="1261" y="387"/>
                          </a:lnTo>
                          <a:lnTo>
                            <a:pt x="1286" y="404"/>
                          </a:lnTo>
                          <a:lnTo>
                            <a:pt x="1311" y="429"/>
                          </a:lnTo>
                          <a:lnTo>
                            <a:pt x="1336" y="445"/>
                          </a:lnTo>
                          <a:lnTo>
                            <a:pt x="1352" y="462"/>
                          </a:lnTo>
                          <a:lnTo>
                            <a:pt x="1377" y="486"/>
                          </a:lnTo>
                          <a:lnTo>
                            <a:pt x="1402" y="503"/>
                          </a:lnTo>
                          <a:lnTo>
                            <a:pt x="1426" y="519"/>
                          </a:lnTo>
                          <a:lnTo>
                            <a:pt x="1451" y="536"/>
                          </a:lnTo>
                          <a:lnTo>
                            <a:pt x="1476" y="552"/>
                          </a:lnTo>
                          <a:lnTo>
                            <a:pt x="1500" y="561"/>
                          </a:lnTo>
                          <a:lnTo>
                            <a:pt x="1525" y="577"/>
                          </a:lnTo>
                          <a:lnTo>
                            <a:pt x="1550" y="585"/>
                          </a:lnTo>
                          <a:lnTo>
                            <a:pt x="1566" y="602"/>
                          </a:lnTo>
                          <a:lnTo>
                            <a:pt x="1591" y="610"/>
                          </a:lnTo>
                          <a:lnTo>
                            <a:pt x="1616" y="618"/>
                          </a:lnTo>
                          <a:lnTo>
                            <a:pt x="1641" y="626"/>
                          </a:lnTo>
                          <a:lnTo>
                            <a:pt x="1665" y="635"/>
                          </a:lnTo>
                          <a:lnTo>
                            <a:pt x="1690" y="643"/>
                          </a:lnTo>
                          <a:lnTo>
                            <a:pt x="1715" y="643"/>
                          </a:lnTo>
                          <a:lnTo>
                            <a:pt x="1739" y="651"/>
                          </a:lnTo>
                          <a:lnTo>
                            <a:pt x="1764" y="651"/>
                          </a:lnTo>
                          <a:lnTo>
                            <a:pt x="1781" y="651"/>
                          </a:lnTo>
                          <a:lnTo>
                            <a:pt x="1805" y="651"/>
                          </a:lnTo>
                          <a:lnTo>
                            <a:pt x="1830" y="651"/>
                          </a:lnTo>
                          <a:lnTo>
                            <a:pt x="1855" y="643"/>
                          </a:lnTo>
                          <a:lnTo>
                            <a:pt x="1880" y="643"/>
                          </a:lnTo>
                          <a:lnTo>
                            <a:pt x="1904" y="635"/>
                          </a:lnTo>
                          <a:lnTo>
                            <a:pt x="1929" y="626"/>
                          </a:lnTo>
                          <a:lnTo>
                            <a:pt x="1954" y="618"/>
                          </a:lnTo>
                          <a:lnTo>
                            <a:pt x="1970" y="610"/>
                          </a:lnTo>
                          <a:lnTo>
                            <a:pt x="1995" y="602"/>
                          </a:lnTo>
                          <a:lnTo>
                            <a:pt x="2020" y="585"/>
                          </a:lnTo>
                          <a:lnTo>
                            <a:pt x="2044" y="577"/>
                          </a:lnTo>
                          <a:lnTo>
                            <a:pt x="2069" y="561"/>
                          </a:lnTo>
                          <a:lnTo>
                            <a:pt x="2094" y="552"/>
                          </a:lnTo>
                          <a:lnTo>
                            <a:pt x="2119" y="536"/>
                          </a:lnTo>
                          <a:lnTo>
                            <a:pt x="2143" y="519"/>
                          </a:lnTo>
                          <a:lnTo>
                            <a:pt x="2168" y="503"/>
                          </a:lnTo>
                          <a:lnTo>
                            <a:pt x="2185" y="486"/>
                          </a:lnTo>
                          <a:lnTo>
                            <a:pt x="2209" y="462"/>
                          </a:lnTo>
                          <a:lnTo>
                            <a:pt x="2234" y="445"/>
                          </a:lnTo>
                          <a:lnTo>
                            <a:pt x="2259" y="429"/>
                          </a:lnTo>
                          <a:lnTo>
                            <a:pt x="2283" y="404"/>
                          </a:lnTo>
                          <a:lnTo>
                            <a:pt x="2308" y="387"/>
                          </a:lnTo>
                          <a:lnTo>
                            <a:pt x="2333" y="363"/>
                          </a:lnTo>
                          <a:lnTo>
                            <a:pt x="2358" y="346"/>
                          </a:lnTo>
                          <a:lnTo>
                            <a:pt x="2382" y="330"/>
                          </a:lnTo>
                          <a:lnTo>
                            <a:pt x="2399" y="305"/>
                          </a:lnTo>
                          <a:lnTo>
                            <a:pt x="2424" y="288"/>
                          </a:lnTo>
                          <a:lnTo>
                            <a:pt x="2448" y="264"/>
                          </a:lnTo>
                          <a:lnTo>
                            <a:pt x="2473" y="247"/>
                          </a:lnTo>
                          <a:lnTo>
                            <a:pt x="2498" y="222"/>
                          </a:lnTo>
                          <a:lnTo>
                            <a:pt x="2523" y="206"/>
                          </a:lnTo>
                          <a:lnTo>
                            <a:pt x="2547" y="189"/>
                          </a:lnTo>
                          <a:lnTo>
                            <a:pt x="2572" y="165"/>
                          </a:lnTo>
                          <a:lnTo>
                            <a:pt x="2597" y="148"/>
                          </a:lnTo>
                          <a:lnTo>
                            <a:pt x="2613" y="132"/>
                          </a:lnTo>
                          <a:lnTo>
                            <a:pt x="2638" y="115"/>
                          </a:lnTo>
                          <a:lnTo>
                            <a:pt x="2663" y="99"/>
                          </a:lnTo>
                          <a:lnTo>
                            <a:pt x="2687" y="90"/>
                          </a:lnTo>
                          <a:lnTo>
                            <a:pt x="2712" y="74"/>
                          </a:lnTo>
                          <a:lnTo>
                            <a:pt x="2737" y="66"/>
                          </a:lnTo>
                          <a:lnTo>
                            <a:pt x="2762" y="49"/>
                          </a:lnTo>
                          <a:lnTo>
                            <a:pt x="2786" y="41"/>
                          </a:lnTo>
                          <a:lnTo>
                            <a:pt x="2811" y="33"/>
                          </a:lnTo>
                          <a:lnTo>
                            <a:pt x="2828" y="24"/>
                          </a:lnTo>
                          <a:lnTo>
                            <a:pt x="2852" y="16"/>
                          </a:lnTo>
                          <a:lnTo>
                            <a:pt x="2877" y="8"/>
                          </a:lnTo>
                          <a:lnTo>
                            <a:pt x="2902" y="8"/>
                          </a:lnTo>
                          <a:lnTo>
                            <a:pt x="2926" y="0"/>
                          </a:lnTo>
                          <a:lnTo>
                            <a:pt x="2951" y="0"/>
                          </a:lnTo>
                          <a:lnTo>
                            <a:pt x="2976" y="0"/>
                          </a:lnTo>
                          <a:lnTo>
                            <a:pt x="3001" y="0"/>
                          </a:lnTo>
                          <a:lnTo>
                            <a:pt x="3017" y="0"/>
                          </a:lnTo>
                          <a:lnTo>
                            <a:pt x="3042" y="8"/>
                          </a:lnTo>
                          <a:lnTo>
                            <a:pt x="3067" y="8"/>
                          </a:lnTo>
                          <a:lnTo>
                            <a:pt x="3091" y="16"/>
                          </a:lnTo>
                          <a:lnTo>
                            <a:pt x="3116" y="24"/>
                          </a:lnTo>
                          <a:lnTo>
                            <a:pt x="3141" y="33"/>
                          </a:lnTo>
                          <a:lnTo>
                            <a:pt x="3165" y="41"/>
                          </a:lnTo>
                          <a:lnTo>
                            <a:pt x="3190" y="49"/>
                          </a:lnTo>
                          <a:lnTo>
                            <a:pt x="3215" y="66"/>
                          </a:lnTo>
                          <a:lnTo>
                            <a:pt x="3231" y="74"/>
                          </a:lnTo>
                          <a:lnTo>
                            <a:pt x="3256" y="90"/>
                          </a:lnTo>
                          <a:lnTo>
                            <a:pt x="3281" y="99"/>
                          </a:lnTo>
                          <a:lnTo>
                            <a:pt x="3306" y="115"/>
                          </a:lnTo>
                          <a:lnTo>
                            <a:pt x="3330" y="132"/>
                          </a:lnTo>
                          <a:lnTo>
                            <a:pt x="3355" y="148"/>
                          </a:lnTo>
                          <a:lnTo>
                            <a:pt x="3380" y="165"/>
                          </a:lnTo>
                          <a:lnTo>
                            <a:pt x="3405" y="189"/>
                          </a:lnTo>
                          <a:lnTo>
                            <a:pt x="3429" y="206"/>
                          </a:lnTo>
                          <a:lnTo>
                            <a:pt x="3446" y="222"/>
                          </a:lnTo>
                          <a:lnTo>
                            <a:pt x="3470" y="247"/>
                          </a:lnTo>
                          <a:lnTo>
                            <a:pt x="3495" y="264"/>
                          </a:lnTo>
                          <a:lnTo>
                            <a:pt x="3520" y="288"/>
                          </a:lnTo>
                          <a:lnTo>
                            <a:pt x="3545" y="305"/>
                          </a:lnTo>
                        </a:path>
                      </a:pathLst>
                    </a:custGeom>
                    <a:noFill/>
                    <a:ln w="19050" cap="flat" cmpd="sng">
                      <a:solidFill>
                        <a:srgbClr val="0000CC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64544" name="Freeform 66"/>
                    <p:cNvSpPr>
                      <a:spLocks/>
                    </p:cNvSpPr>
                    <p:nvPr/>
                  </p:nvSpPr>
                  <p:spPr bwMode="auto">
                    <a:xfrm>
                      <a:off x="900" y="3249"/>
                      <a:ext cx="499" cy="182"/>
                    </a:xfrm>
                    <a:custGeom>
                      <a:avLst/>
                      <a:gdLst>
                        <a:gd name="T0" fmla="*/ 0 w 3545"/>
                        <a:gd name="T1" fmla="*/ 6 h 651"/>
                        <a:gd name="T2" fmla="*/ 0 w 3545"/>
                        <a:gd name="T3" fmla="*/ 5 h 651"/>
                        <a:gd name="T4" fmla="*/ 1 w 3545"/>
                        <a:gd name="T5" fmla="*/ 4 h 651"/>
                        <a:gd name="T6" fmla="*/ 1 w 3545"/>
                        <a:gd name="T7" fmla="*/ 3 h 651"/>
                        <a:gd name="T8" fmla="*/ 1 w 3545"/>
                        <a:gd name="T9" fmla="*/ 2 h 651"/>
                        <a:gd name="T10" fmla="*/ 1 w 3545"/>
                        <a:gd name="T11" fmla="*/ 1 h 651"/>
                        <a:gd name="T12" fmla="*/ 1 w 3545"/>
                        <a:gd name="T13" fmla="*/ 0 h 651"/>
                        <a:gd name="T14" fmla="*/ 2 w 3545"/>
                        <a:gd name="T15" fmla="*/ 0 h 651"/>
                        <a:gd name="T16" fmla="*/ 2 w 3545"/>
                        <a:gd name="T17" fmla="*/ 0 h 651"/>
                        <a:gd name="T18" fmla="*/ 2 w 3545"/>
                        <a:gd name="T19" fmla="*/ 0 h 651"/>
                        <a:gd name="T20" fmla="*/ 2 w 3545"/>
                        <a:gd name="T21" fmla="*/ 1 h 651"/>
                        <a:gd name="T22" fmla="*/ 2 w 3545"/>
                        <a:gd name="T23" fmla="*/ 1 h 651"/>
                        <a:gd name="T24" fmla="*/ 3 w 3545"/>
                        <a:gd name="T25" fmla="*/ 2 h 651"/>
                        <a:gd name="T26" fmla="*/ 3 w 3545"/>
                        <a:gd name="T27" fmla="*/ 3 h 651"/>
                        <a:gd name="T28" fmla="*/ 3 w 3545"/>
                        <a:gd name="T29" fmla="*/ 4 h 651"/>
                        <a:gd name="T30" fmla="*/ 3 w 3545"/>
                        <a:gd name="T31" fmla="*/ 6 h 651"/>
                        <a:gd name="T32" fmla="*/ 3 w 3545"/>
                        <a:gd name="T33" fmla="*/ 7 h 651"/>
                        <a:gd name="T34" fmla="*/ 4 w 3545"/>
                        <a:gd name="T35" fmla="*/ 8 h 651"/>
                        <a:gd name="T36" fmla="*/ 4 w 3545"/>
                        <a:gd name="T37" fmla="*/ 10 h 651"/>
                        <a:gd name="T38" fmla="*/ 4 w 3545"/>
                        <a:gd name="T39" fmla="*/ 11 h 651"/>
                        <a:gd name="T40" fmla="*/ 4 w 3545"/>
                        <a:gd name="T41" fmla="*/ 12 h 651"/>
                        <a:gd name="T42" fmla="*/ 4 w 3545"/>
                        <a:gd name="T43" fmla="*/ 13 h 651"/>
                        <a:gd name="T44" fmla="*/ 5 w 3545"/>
                        <a:gd name="T45" fmla="*/ 13 h 651"/>
                        <a:gd name="T46" fmla="*/ 5 w 3545"/>
                        <a:gd name="T47" fmla="*/ 14 h 651"/>
                        <a:gd name="T48" fmla="*/ 5 w 3545"/>
                        <a:gd name="T49" fmla="*/ 14 h 651"/>
                        <a:gd name="T50" fmla="*/ 5 w 3545"/>
                        <a:gd name="T51" fmla="*/ 14 h 651"/>
                        <a:gd name="T52" fmla="*/ 5 w 3545"/>
                        <a:gd name="T53" fmla="*/ 14 h 651"/>
                        <a:gd name="T54" fmla="*/ 5 w 3545"/>
                        <a:gd name="T55" fmla="*/ 13 h 651"/>
                        <a:gd name="T56" fmla="*/ 6 w 3545"/>
                        <a:gd name="T57" fmla="*/ 13 h 651"/>
                        <a:gd name="T58" fmla="*/ 6 w 3545"/>
                        <a:gd name="T59" fmla="*/ 12 h 651"/>
                        <a:gd name="T60" fmla="*/ 6 w 3545"/>
                        <a:gd name="T61" fmla="*/ 11 h 651"/>
                        <a:gd name="T62" fmla="*/ 6 w 3545"/>
                        <a:gd name="T63" fmla="*/ 10 h 651"/>
                        <a:gd name="T64" fmla="*/ 6 w 3545"/>
                        <a:gd name="T65" fmla="*/ 8 h 651"/>
                        <a:gd name="T66" fmla="*/ 7 w 3545"/>
                        <a:gd name="T67" fmla="*/ 7 h 651"/>
                        <a:gd name="T68" fmla="*/ 7 w 3545"/>
                        <a:gd name="T69" fmla="*/ 5 h 651"/>
                        <a:gd name="T70" fmla="*/ 7 w 3545"/>
                        <a:gd name="T71" fmla="*/ 4 h 651"/>
                        <a:gd name="T72" fmla="*/ 7 w 3545"/>
                        <a:gd name="T73" fmla="*/ 3 h 651"/>
                        <a:gd name="T74" fmla="*/ 7 w 3545"/>
                        <a:gd name="T75" fmla="*/ 2 h 651"/>
                        <a:gd name="T76" fmla="*/ 8 w 3545"/>
                        <a:gd name="T77" fmla="*/ 1 h 651"/>
                        <a:gd name="T78" fmla="*/ 8 w 3545"/>
                        <a:gd name="T79" fmla="*/ 1 h 651"/>
                        <a:gd name="T80" fmla="*/ 8 w 3545"/>
                        <a:gd name="T81" fmla="*/ 0 h 651"/>
                        <a:gd name="T82" fmla="*/ 8 w 3545"/>
                        <a:gd name="T83" fmla="*/ 0 h 651"/>
                        <a:gd name="T84" fmla="*/ 8 w 3545"/>
                        <a:gd name="T85" fmla="*/ 0 h 651"/>
                        <a:gd name="T86" fmla="*/ 9 w 3545"/>
                        <a:gd name="T87" fmla="*/ 1 h 651"/>
                        <a:gd name="T88" fmla="*/ 9 w 3545"/>
                        <a:gd name="T89" fmla="*/ 1 h 651"/>
                        <a:gd name="T90" fmla="*/ 9 w 3545"/>
                        <a:gd name="T91" fmla="*/ 2 h 651"/>
                        <a:gd name="T92" fmla="*/ 9 w 3545"/>
                        <a:gd name="T93" fmla="*/ 3 h 651"/>
                        <a:gd name="T94" fmla="*/ 9 w 3545"/>
                        <a:gd name="T95" fmla="*/ 4 h 651"/>
                        <a:gd name="T96" fmla="*/ 10 w 3545"/>
                        <a:gd name="T97" fmla="*/ 5 h 651"/>
                        <a:gd name="T98" fmla="*/ 10 w 3545"/>
                        <a:gd name="T99" fmla="*/ 7 h 651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w 3545"/>
                        <a:gd name="T151" fmla="*/ 0 h 651"/>
                        <a:gd name="T152" fmla="*/ 3545 w 3545"/>
                        <a:gd name="T153" fmla="*/ 651 h 651"/>
                      </a:gdLst>
                      <a:ahLst/>
                      <a:cxnLst>
                        <a:cxn ang="T100">
                          <a:pos x="T0" y="T1"/>
                        </a:cxn>
                        <a:cxn ang="T101">
                          <a:pos x="T2" y="T3"/>
                        </a:cxn>
                        <a:cxn ang="T102">
                          <a:pos x="T4" y="T5"/>
                        </a:cxn>
                        <a:cxn ang="T103">
                          <a:pos x="T6" y="T7"/>
                        </a:cxn>
                        <a:cxn ang="T104">
                          <a:pos x="T8" y="T9"/>
                        </a:cxn>
                        <a:cxn ang="T105">
                          <a:pos x="T10" y="T11"/>
                        </a:cxn>
                        <a:cxn ang="T106">
                          <a:pos x="T12" y="T13"/>
                        </a:cxn>
                        <a:cxn ang="T107">
                          <a:pos x="T14" y="T15"/>
                        </a:cxn>
                        <a:cxn ang="T108">
                          <a:pos x="T16" y="T17"/>
                        </a:cxn>
                        <a:cxn ang="T109">
                          <a:pos x="T18" y="T19"/>
                        </a:cxn>
                        <a:cxn ang="T110">
                          <a:pos x="T20" y="T21"/>
                        </a:cxn>
                        <a:cxn ang="T111">
                          <a:pos x="T22" y="T23"/>
                        </a:cxn>
                        <a:cxn ang="T112">
                          <a:pos x="T24" y="T25"/>
                        </a:cxn>
                        <a:cxn ang="T113">
                          <a:pos x="T26" y="T27"/>
                        </a:cxn>
                        <a:cxn ang="T114">
                          <a:pos x="T28" y="T29"/>
                        </a:cxn>
                        <a:cxn ang="T115">
                          <a:pos x="T30" y="T31"/>
                        </a:cxn>
                        <a:cxn ang="T116">
                          <a:pos x="T32" y="T33"/>
                        </a:cxn>
                        <a:cxn ang="T117">
                          <a:pos x="T34" y="T35"/>
                        </a:cxn>
                        <a:cxn ang="T118">
                          <a:pos x="T36" y="T37"/>
                        </a:cxn>
                        <a:cxn ang="T119">
                          <a:pos x="T38" y="T39"/>
                        </a:cxn>
                        <a:cxn ang="T120">
                          <a:pos x="T40" y="T41"/>
                        </a:cxn>
                        <a:cxn ang="T121">
                          <a:pos x="T42" y="T43"/>
                        </a:cxn>
                        <a:cxn ang="T122">
                          <a:pos x="T44" y="T45"/>
                        </a:cxn>
                        <a:cxn ang="T123">
                          <a:pos x="T46" y="T47"/>
                        </a:cxn>
                        <a:cxn ang="T124">
                          <a:pos x="T48" y="T49"/>
                        </a:cxn>
                        <a:cxn ang="T125">
                          <a:pos x="T50" y="T51"/>
                        </a:cxn>
                        <a:cxn ang="T126">
                          <a:pos x="T52" y="T53"/>
                        </a:cxn>
                        <a:cxn ang="T127">
                          <a:pos x="T54" y="T55"/>
                        </a:cxn>
                        <a:cxn ang="T128">
                          <a:pos x="T56" y="T57"/>
                        </a:cxn>
                        <a:cxn ang="T129">
                          <a:pos x="T58" y="T59"/>
                        </a:cxn>
                        <a:cxn ang="T130">
                          <a:pos x="T60" y="T61"/>
                        </a:cxn>
                        <a:cxn ang="T131">
                          <a:pos x="T62" y="T63"/>
                        </a:cxn>
                        <a:cxn ang="T132">
                          <a:pos x="T64" y="T65"/>
                        </a:cxn>
                        <a:cxn ang="T133">
                          <a:pos x="T66" y="T67"/>
                        </a:cxn>
                        <a:cxn ang="T134">
                          <a:pos x="T68" y="T69"/>
                        </a:cxn>
                        <a:cxn ang="T135">
                          <a:pos x="T70" y="T71"/>
                        </a:cxn>
                        <a:cxn ang="T136">
                          <a:pos x="T72" y="T73"/>
                        </a:cxn>
                        <a:cxn ang="T137">
                          <a:pos x="T74" y="T75"/>
                        </a:cxn>
                        <a:cxn ang="T138">
                          <a:pos x="T76" y="T77"/>
                        </a:cxn>
                        <a:cxn ang="T139">
                          <a:pos x="T78" y="T79"/>
                        </a:cxn>
                        <a:cxn ang="T140">
                          <a:pos x="T80" y="T81"/>
                        </a:cxn>
                        <a:cxn ang="T141">
                          <a:pos x="T82" y="T83"/>
                        </a:cxn>
                        <a:cxn ang="T142">
                          <a:pos x="T84" y="T85"/>
                        </a:cxn>
                        <a:cxn ang="T143">
                          <a:pos x="T86" y="T87"/>
                        </a:cxn>
                        <a:cxn ang="T144">
                          <a:pos x="T88" y="T89"/>
                        </a:cxn>
                        <a:cxn ang="T145">
                          <a:pos x="T90" y="T91"/>
                        </a:cxn>
                        <a:cxn ang="T146">
                          <a:pos x="T92" y="T93"/>
                        </a:cxn>
                        <a:cxn ang="T147">
                          <a:pos x="T94" y="T95"/>
                        </a:cxn>
                        <a:cxn ang="T148">
                          <a:pos x="T96" y="T97"/>
                        </a:cxn>
                        <a:cxn ang="T149">
                          <a:pos x="T98" y="T99"/>
                        </a:cxn>
                      </a:cxnLst>
                      <a:rect l="T150" t="T151" r="T152" b="T153"/>
                      <a:pathLst>
                        <a:path w="3545" h="651">
                          <a:moveTo>
                            <a:pt x="0" y="330"/>
                          </a:moveTo>
                          <a:lnTo>
                            <a:pt x="25" y="305"/>
                          </a:lnTo>
                          <a:lnTo>
                            <a:pt x="50" y="288"/>
                          </a:lnTo>
                          <a:lnTo>
                            <a:pt x="74" y="264"/>
                          </a:lnTo>
                          <a:lnTo>
                            <a:pt x="91" y="247"/>
                          </a:lnTo>
                          <a:lnTo>
                            <a:pt x="116" y="222"/>
                          </a:lnTo>
                          <a:lnTo>
                            <a:pt x="140" y="206"/>
                          </a:lnTo>
                          <a:lnTo>
                            <a:pt x="165" y="189"/>
                          </a:lnTo>
                          <a:lnTo>
                            <a:pt x="190" y="165"/>
                          </a:lnTo>
                          <a:lnTo>
                            <a:pt x="215" y="148"/>
                          </a:lnTo>
                          <a:lnTo>
                            <a:pt x="239" y="132"/>
                          </a:lnTo>
                          <a:lnTo>
                            <a:pt x="264" y="115"/>
                          </a:lnTo>
                          <a:lnTo>
                            <a:pt x="289" y="99"/>
                          </a:lnTo>
                          <a:lnTo>
                            <a:pt x="305" y="90"/>
                          </a:lnTo>
                          <a:lnTo>
                            <a:pt x="330" y="74"/>
                          </a:lnTo>
                          <a:lnTo>
                            <a:pt x="355" y="66"/>
                          </a:lnTo>
                          <a:lnTo>
                            <a:pt x="379" y="49"/>
                          </a:lnTo>
                          <a:lnTo>
                            <a:pt x="404" y="41"/>
                          </a:lnTo>
                          <a:lnTo>
                            <a:pt x="429" y="33"/>
                          </a:lnTo>
                          <a:lnTo>
                            <a:pt x="454" y="24"/>
                          </a:lnTo>
                          <a:lnTo>
                            <a:pt x="478" y="16"/>
                          </a:lnTo>
                          <a:lnTo>
                            <a:pt x="503" y="8"/>
                          </a:lnTo>
                          <a:lnTo>
                            <a:pt x="520" y="8"/>
                          </a:lnTo>
                          <a:lnTo>
                            <a:pt x="544" y="0"/>
                          </a:lnTo>
                          <a:lnTo>
                            <a:pt x="569" y="0"/>
                          </a:lnTo>
                          <a:lnTo>
                            <a:pt x="594" y="0"/>
                          </a:lnTo>
                          <a:lnTo>
                            <a:pt x="618" y="0"/>
                          </a:lnTo>
                          <a:lnTo>
                            <a:pt x="643" y="0"/>
                          </a:lnTo>
                          <a:lnTo>
                            <a:pt x="668" y="8"/>
                          </a:lnTo>
                          <a:lnTo>
                            <a:pt x="693" y="8"/>
                          </a:lnTo>
                          <a:lnTo>
                            <a:pt x="709" y="16"/>
                          </a:lnTo>
                          <a:lnTo>
                            <a:pt x="734" y="24"/>
                          </a:lnTo>
                          <a:lnTo>
                            <a:pt x="759" y="33"/>
                          </a:lnTo>
                          <a:lnTo>
                            <a:pt x="783" y="41"/>
                          </a:lnTo>
                          <a:lnTo>
                            <a:pt x="808" y="49"/>
                          </a:lnTo>
                          <a:lnTo>
                            <a:pt x="833" y="66"/>
                          </a:lnTo>
                          <a:lnTo>
                            <a:pt x="857" y="74"/>
                          </a:lnTo>
                          <a:lnTo>
                            <a:pt x="882" y="90"/>
                          </a:lnTo>
                          <a:lnTo>
                            <a:pt x="907" y="99"/>
                          </a:lnTo>
                          <a:lnTo>
                            <a:pt x="923" y="115"/>
                          </a:lnTo>
                          <a:lnTo>
                            <a:pt x="948" y="132"/>
                          </a:lnTo>
                          <a:lnTo>
                            <a:pt x="973" y="148"/>
                          </a:lnTo>
                          <a:lnTo>
                            <a:pt x="998" y="165"/>
                          </a:lnTo>
                          <a:lnTo>
                            <a:pt x="1022" y="189"/>
                          </a:lnTo>
                          <a:lnTo>
                            <a:pt x="1047" y="206"/>
                          </a:lnTo>
                          <a:lnTo>
                            <a:pt x="1072" y="222"/>
                          </a:lnTo>
                          <a:lnTo>
                            <a:pt x="1097" y="247"/>
                          </a:lnTo>
                          <a:lnTo>
                            <a:pt x="1121" y="264"/>
                          </a:lnTo>
                          <a:lnTo>
                            <a:pt x="1138" y="288"/>
                          </a:lnTo>
                          <a:lnTo>
                            <a:pt x="1162" y="305"/>
                          </a:lnTo>
                          <a:lnTo>
                            <a:pt x="1187" y="321"/>
                          </a:lnTo>
                          <a:lnTo>
                            <a:pt x="1212" y="346"/>
                          </a:lnTo>
                          <a:lnTo>
                            <a:pt x="1237" y="363"/>
                          </a:lnTo>
                          <a:lnTo>
                            <a:pt x="1261" y="387"/>
                          </a:lnTo>
                          <a:lnTo>
                            <a:pt x="1286" y="404"/>
                          </a:lnTo>
                          <a:lnTo>
                            <a:pt x="1311" y="429"/>
                          </a:lnTo>
                          <a:lnTo>
                            <a:pt x="1336" y="445"/>
                          </a:lnTo>
                          <a:lnTo>
                            <a:pt x="1352" y="462"/>
                          </a:lnTo>
                          <a:lnTo>
                            <a:pt x="1377" y="486"/>
                          </a:lnTo>
                          <a:lnTo>
                            <a:pt x="1402" y="503"/>
                          </a:lnTo>
                          <a:lnTo>
                            <a:pt x="1426" y="519"/>
                          </a:lnTo>
                          <a:lnTo>
                            <a:pt x="1451" y="536"/>
                          </a:lnTo>
                          <a:lnTo>
                            <a:pt x="1476" y="552"/>
                          </a:lnTo>
                          <a:lnTo>
                            <a:pt x="1500" y="561"/>
                          </a:lnTo>
                          <a:lnTo>
                            <a:pt x="1525" y="577"/>
                          </a:lnTo>
                          <a:lnTo>
                            <a:pt x="1550" y="585"/>
                          </a:lnTo>
                          <a:lnTo>
                            <a:pt x="1566" y="602"/>
                          </a:lnTo>
                          <a:lnTo>
                            <a:pt x="1591" y="610"/>
                          </a:lnTo>
                          <a:lnTo>
                            <a:pt x="1616" y="618"/>
                          </a:lnTo>
                          <a:lnTo>
                            <a:pt x="1641" y="626"/>
                          </a:lnTo>
                          <a:lnTo>
                            <a:pt x="1665" y="635"/>
                          </a:lnTo>
                          <a:lnTo>
                            <a:pt x="1690" y="643"/>
                          </a:lnTo>
                          <a:lnTo>
                            <a:pt x="1715" y="643"/>
                          </a:lnTo>
                          <a:lnTo>
                            <a:pt x="1739" y="651"/>
                          </a:lnTo>
                          <a:lnTo>
                            <a:pt x="1764" y="651"/>
                          </a:lnTo>
                          <a:lnTo>
                            <a:pt x="1781" y="651"/>
                          </a:lnTo>
                          <a:lnTo>
                            <a:pt x="1805" y="651"/>
                          </a:lnTo>
                          <a:lnTo>
                            <a:pt x="1830" y="651"/>
                          </a:lnTo>
                          <a:lnTo>
                            <a:pt x="1855" y="643"/>
                          </a:lnTo>
                          <a:lnTo>
                            <a:pt x="1880" y="643"/>
                          </a:lnTo>
                          <a:lnTo>
                            <a:pt x="1904" y="635"/>
                          </a:lnTo>
                          <a:lnTo>
                            <a:pt x="1929" y="626"/>
                          </a:lnTo>
                          <a:lnTo>
                            <a:pt x="1954" y="618"/>
                          </a:lnTo>
                          <a:lnTo>
                            <a:pt x="1970" y="610"/>
                          </a:lnTo>
                          <a:lnTo>
                            <a:pt x="1995" y="602"/>
                          </a:lnTo>
                          <a:lnTo>
                            <a:pt x="2020" y="585"/>
                          </a:lnTo>
                          <a:lnTo>
                            <a:pt x="2044" y="577"/>
                          </a:lnTo>
                          <a:lnTo>
                            <a:pt x="2069" y="561"/>
                          </a:lnTo>
                          <a:lnTo>
                            <a:pt x="2094" y="552"/>
                          </a:lnTo>
                          <a:lnTo>
                            <a:pt x="2119" y="536"/>
                          </a:lnTo>
                          <a:lnTo>
                            <a:pt x="2143" y="519"/>
                          </a:lnTo>
                          <a:lnTo>
                            <a:pt x="2168" y="503"/>
                          </a:lnTo>
                          <a:lnTo>
                            <a:pt x="2185" y="486"/>
                          </a:lnTo>
                          <a:lnTo>
                            <a:pt x="2209" y="462"/>
                          </a:lnTo>
                          <a:lnTo>
                            <a:pt x="2234" y="445"/>
                          </a:lnTo>
                          <a:lnTo>
                            <a:pt x="2259" y="429"/>
                          </a:lnTo>
                          <a:lnTo>
                            <a:pt x="2283" y="404"/>
                          </a:lnTo>
                          <a:lnTo>
                            <a:pt x="2308" y="387"/>
                          </a:lnTo>
                          <a:lnTo>
                            <a:pt x="2333" y="363"/>
                          </a:lnTo>
                          <a:lnTo>
                            <a:pt x="2358" y="346"/>
                          </a:lnTo>
                          <a:lnTo>
                            <a:pt x="2382" y="330"/>
                          </a:lnTo>
                          <a:lnTo>
                            <a:pt x="2399" y="305"/>
                          </a:lnTo>
                          <a:lnTo>
                            <a:pt x="2424" y="288"/>
                          </a:lnTo>
                          <a:lnTo>
                            <a:pt x="2448" y="264"/>
                          </a:lnTo>
                          <a:lnTo>
                            <a:pt x="2473" y="247"/>
                          </a:lnTo>
                          <a:lnTo>
                            <a:pt x="2498" y="222"/>
                          </a:lnTo>
                          <a:lnTo>
                            <a:pt x="2523" y="206"/>
                          </a:lnTo>
                          <a:lnTo>
                            <a:pt x="2547" y="189"/>
                          </a:lnTo>
                          <a:lnTo>
                            <a:pt x="2572" y="165"/>
                          </a:lnTo>
                          <a:lnTo>
                            <a:pt x="2597" y="148"/>
                          </a:lnTo>
                          <a:lnTo>
                            <a:pt x="2613" y="132"/>
                          </a:lnTo>
                          <a:lnTo>
                            <a:pt x="2638" y="115"/>
                          </a:lnTo>
                          <a:lnTo>
                            <a:pt x="2663" y="99"/>
                          </a:lnTo>
                          <a:lnTo>
                            <a:pt x="2687" y="90"/>
                          </a:lnTo>
                          <a:lnTo>
                            <a:pt x="2712" y="74"/>
                          </a:lnTo>
                          <a:lnTo>
                            <a:pt x="2737" y="66"/>
                          </a:lnTo>
                          <a:lnTo>
                            <a:pt x="2762" y="49"/>
                          </a:lnTo>
                          <a:lnTo>
                            <a:pt x="2786" y="41"/>
                          </a:lnTo>
                          <a:lnTo>
                            <a:pt x="2811" y="33"/>
                          </a:lnTo>
                          <a:lnTo>
                            <a:pt x="2828" y="24"/>
                          </a:lnTo>
                          <a:lnTo>
                            <a:pt x="2852" y="16"/>
                          </a:lnTo>
                          <a:lnTo>
                            <a:pt x="2877" y="8"/>
                          </a:lnTo>
                          <a:lnTo>
                            <a:pt x="2902" y="8"/>
                          </a:lnTo>
                          <a:lnTo>
                            <a:pt x="2926" y="0"/>
                          </a:lnTo>
                          <a:lnTo>
                            <a:pt x="2951" y="0"/>
                          </a:lnTo>
                          <a:lnTo>
                            <a:pt x="2976" y="0"/>
                          </a:lnTo>
                          <a:lnTo>
                            <a:pt x="3001" y="0"/>
                          </a:lnTo>
                          <a:lnTo>
                            <a:pt x="3017" y="0"/>
                          </a:lnTo>
                          <a:lnTo>
                            <a:pt x="3042" y="8"/>
                          </a:lnTo>
                          <a:lnTo>
                            <a:pt x="3067" y="8"/>
                          </a:lnTo>
                          <a:lnTo>
                            <a:pt x="3091" y="16"/>
                          </a:lnTo>
                          <a:lnTo>
                            <a:pt x="3116" y="24"/>
                          </a:lnTo>
                          <a:lnTo>
                            <a:pt x="3141" y="33"/>
                          </a:lnTo>
                          <a:lnTo>
                            <a:pt x="3165" y="41"/>
                          </a:lnTo>
                          <a:lnTo>
                            <a:pt x="3190" y="49"/>
                          </a:lnTo>
                          <a:lnTo>
                            <a:pt x="3215" y="66"/>
                          </a:lnTo>
                          <a:lnTo>
                            <a:pt x="3231" y="74"/>
                          </a:lnTo>
                          <a:lnTo>
                            <a:pt x="3256" y="90"/>
                          </a:lnTo>
                          <a:lnTo>
                            <a:pt x="3281" y="99"/>
                          </a:lnTo>
                          <a:lnTo>
                            <a:pt x="3306" y="115"/>
                          </a:lnTo>
                          <a:lnTo>
                            <a:pt x="3330" y="132"/>
                          </a:lnTo>
                          <a:lnTo>
                            <a:pt x="3355" y="148"/>
                          </a:lnTo>
                          <a:lnTo>
                            <a:pt x="3380" y="165"/>
                          </a:lnTo>
                          <a:lnTo>
                            <a:pt x="3405" y="189"/>
                          </a:lnTo>
                          <a:lnTo>
                            <a:pt x="3429" y="206"/>
                          </a:lnTo>
                          <a:lnTo>
                            <a:pt x="3446" y="222"/>
                          </a:lnTo>
                          <a:lnTo>
                            <a:pt x="3470" y="247"/>
                          </a:lnTo>
                          <a:lnTo>
                            <a:pt x="3495" y="264"/>
                          </a:lnTo>
                          <a:lnTo>
                            <a:pt x="3520" y="288"/>
                          </a:lnTo>
                          <a:lnTo>
                            <a:pt x="3545" y="305"/>
                          </a:lnTo>
                        </a:path>
                      </a:pathLst>
                    </a:custGeom>
                    <a:noFill/>
                    <a:ln w="19050" cap="flat" cmpd="sng">
                      <a:solidFill>
                        <a:srgbClr val="0000CC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</p:grpSp>
            </p:grpSp>
            <p:sp>
              <p:nvSpPr>
                <p:cNvPr id="64539" name="Rectangle 67"/>
                <p:cNvSpPr>
                  <a:spLocks noChangeArrowheads="1"/>
                </p:cNvSpPr>
                <p:nvPr/>
              </p:nvSpPr>
              <p:spPr bwMode="auto">
                <a:xfrm>
                  <a:off x="1906" y="2159"/>
                  <a:ext cx="208" cy="24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0000"/>
                    <a:buFont typeface="Wingdings" pitchFamily="2" charset="2"/>
                    <a:buChar char="¡"/>
                    <a:defRPr sz="2900">
                      <a:solidFill>
                        <a:schemeClr val="tx1"/>
                      </a:solidFill>
                      <a:latin typeface="Verdan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itchFamily="2" charset="2"/>
                    <a:buChar char="l"/>
                    <a:defRPr sz="2500">
                      <a:solidFill>
                        <a:schemeClr val="tx1"/>
                      </a:solidFill>
                      <a:latin typeface="Verdan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SzPct val="65000"/>
                    <a:buFont typeface="Wingdings" pitchFamily="2" charset="2"/>
                    <a:buChar char="¡"/>
                    <a:defRPr sz="2200">
                      <a:solidFill>
                        <a:schemeClr val="tx1"/>
                      </a:solidFill>
                      <a:latin typeface="Verdan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itchFamily="2" charset="2"/>
                    <a:buChar char="l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2"/>
                    </a:buClr>
                    <a:buSzPct val="60000"/>
                    <a:buFont typeface="Wingdings" pitchFamily="2" charset="2"/>
                    <a:buChar char="¡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60000"/>
                    <a:buFont typeface="Wingdings" pitchFamily="2" charset="2"/>
                    <a:buChar char="¡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60000"/>
                    <a:buFont typeface="Wingdings" pitchFamily="2" charset="2"/>
                    <a:buChar char="¡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60000"/>
                    <a:buFont typeface="Wingdings" pitchFamily="2" charset="2"/>
                    <a:buChar char="¡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60000"/>
                    <a:buFont typeface="Wingdings" pitchFamily="2" charset="2"/>
                    <a:buChar char="¡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t-BR" altLang="pt-BR" sz="1800"/>
                </a:p>
              </p:txBody>
            </p:sp>
            <p:sp>
              <p:nvSpPr>
                <p:cNvPr id="64540" name="Rectangle 68"/>
                <p:cNvSpPr>
                  <a:spLocks noChangeArrowheads="1"/>
                </p:cNvSpPr>
                <p:nvPr/>
              </p:nvSpPr>
              <p:spPr bwMode="auto">
                <a:xfrm>
                  <a:off x="2610" y="2193"/>
                  <a:ext cx="208" cy="24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0000"/>
                    <a:buFont typeface="Wingdings" pitchFamily="2" charset="2"/>
                    <a:buChar char="¡"/>
                    <a:defRPr sz="2900">
                      <a:solidFill>
                        <a:schemeClr val="tx1"/>
                      </a:solidFill>
                      <a:latin typeface="Verdan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itchFamily="2" charset="2"/>
                    <a:buChar char="l"/>
                    <a:defRPr sz="2500">
                      <a:solidFill>
                        <a:schemeClr val="tx1"/>
                      </a:solidFill>
                      <a:latin typeface="Verdan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SzPct val="65000"/>
                    <a:buFont typeface="Wingdings" pitchFamily="2" charset="2"/>
                    <a:buChar char="¡"/>
                    <a:defRPr sz="2200">
                      <a:solidFill>
                        <a:schemeClr val="tx1"/>
                      </a:solidFill>
                      <a:latin typeface="Verdan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itchFamily="2" charset="2"/>
                    <a:buChar char="l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2"/>
                    </a:buClr>
                    <a:buSzPct val="60000"/>
                    <a:buFont typeface="Wingdings" pitchFamily="2" charset="2"/>
                    <a:buChar char="¡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60000"/>
                    <a:buFont typeface="Wingdings" pitchFamily="2" charset="2"/>
                    <a:buChar char="¡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60000"/>
                    <a:buFont typeface="Wingdings" pitchFamily="2" charset="2"/>
                    <a:buChar char="¡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60000"/>
                    <a:buFont typeface="Wingdings" pitchFamily="2" charset="2"/>
                    <a:buChar char="¡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60000"/>
                    <a:buFont typeface="Wingdings" pitchFamily="2" charset="2"/>
                    <a:buChar char="¡"/>
                    <a:defRPr sz="1900">
                      <a:solidFill>
                        <a:schemeClr val="tx1"/>
                      </a:solidFill>
                      <a:latin typeface="Verdan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t-BR" altLang="pt-BR" sz="1800"/>
                </a:p>
              </p:txBody>
            </p:sp>
          </p:grpSp>
          <p:pic>
            <p:nvPicPr>
              <p:cNvPr id="64536" name="Picture 69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2338"/>
              <a:stretch>
                <a:fillRect/>
              </a:stretch>
            </p:blipFill>
            <p:spPr bwMode="auto">
              <a:xfrm>
                <a:off x="1978" y="2053"/>
                <a:ext cx="17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4537" name="Picture 70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2338"/>
              <a:stretch>
                <a:fillRect/>
              </a:stretch>
            </p:blipFill>
            <p:spPr bwMode="auto">
              <a:xfrm flipH="1">
                <a:off x="2565" y="2064"/>
                <a:ext cx="17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4532" name="Rectangle 71"/>
            <p:cNvSpPr>
              <a:spLocks noChangeArrowheads="1"/>
            </p:cNvSpPr>
            <p:nvPr/>
          </p:nvSpPr>
          <p:spPr bwMode="auto">
            <a:xfrm>
              <a:off x="1973" y="2296"/>
              <a:ext cx="784" cy="4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 sz="1800"/>
            </a:p>
          </p:txBody>
        </p:sp>
        <p:sp>
          <p:nvSpPr>
            <p:cNvPr id="64533" name="Line 72"/>
            <p:cNvSpPr>
              <a:spLocks noChangeShapeType="1"/>
            </p:cNvSpPr>
            <p:nvPr/>
          </p:nvSpPr>
          <p:spPr bwMode="auto">
            <a:xfrm flipV="1">
              <a:off x="1973" y="2283"/>
              <a:ext cx="43" cy="467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4534" name="Line 73"/>
            <p:cNvSpPr>
              <a:spLocks noChangeShapeType="1"/>
            </p:cNvSpPr>
            <p:nvPr/>
          </p:nvSpPr>
          <p:spPr bwMode="auto">
            <a:xfrm flipH="1" flipV="1">
              <a:off x="2700" y="2290"/>
              <a:ext cx="44" cy="46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56484934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Exemplo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Cálculo do Erro, a partir de (33):</a:t>
            </a:r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  <a:p>
            <a:pPr eaLnBrk="1" hangingPunct="1"/>
            <a:r>
              <a:rPr lang="pt-BR" altLang="pt-BR" smtClean="0"/>
              <a:t>Após alguns </a:t>
            </a:r>
            <a:r>
              <a:rPr lang="pt-BR" altLang="pt-BR" i="1" smtClean="0"/>
              <a:t>algebrismos</a:t>
            </a:r>
            <a:r>
              <a:rPr lang="pt-BR" altLang="pt-BR" smtClean="0"/>
              <a:t>...</a:t>
            </a:r>
          </a:p>
        </p:txBody>
      </p:sp>
      <p:graphicFrame>
        <p:nvGraphicFramePr>
          <p:cNvPr id="65540" name="Object 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692275" y="2565400"/>
          <a:ext cx="6767513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9" name="Equation" r:id="rId3" imgW="3251200" imgH="558800" progId="Equation.3">
                  <p:embed/>
                </p:oleObj>
              </mc:Choice>
              <mc:Fallback>
                <p:oleObj name="Equation" r:id="rId3" imgW="3251200" imgH="558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565400"/>
                        <a:ext cx="6767513" cy="116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646550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Exemplo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2500" smtClean="0"/>
              <a:t>Erro numa aproximação de um termo:</a:t>
            </a:r>
          </a:p>
          <a:p>
            <a:pPr eaLnBrk="1" hangingPunct="1"/>
            <a:endParaRPr lang="pt-BR" altLang="pt-BR" sz="2500" smtClean="0"/>
          </a:p>
          <a:p>
            <a:pPr eaLnBrk="1" hangingPunct="1"/>
            <a:endParaRPr lang="pt-BR" altLang="pt-BR" sz="2500" smtClean="0"/>
          </a:p>
          <a:p>
            <a:pPr eaLnBrk="1" hangingPunct="1"/>
            <a:r>
              <a:rPr lang="pt-BR" altLang="pt-BR" sz="2500" smtClean="0"/>
              <a:t>De dois termos:</a:t>
            </a:r>
          </a:p>
          <a:p>
            <a:pPr eaLnBrk="1" hangingPunct="1"/>
            <a:endParaRPr lang="pt-BR" altLang="pt-BR" sz="2500" smtClean="0"/>
          </a:p>
          <a:p>
            <a:pPr eaLnBrk="1" hangingPunct="1"/>
            <a:r>
              <a:rPr lang="pt-BR" altLang="pt-BR" sz="2500" smtClean="0"/>
              <a:t> De três termos:</a:t>
            </a:r>
          </a:p>
          <a:p>
            <a:pPr eaLnBrk="1" hangingPunct="1"/>
            <a:endParaRPr lang="pt-BR" altLang="pt-BR" sz="2500" smtClean="0"/>
          </a:p>
          <a:p>
            <a:pPr eaLnBrk="1" hangingPunct="1"/>
            <a:r>
              <a:rPr lang="pt-BR" altLang="pt-BR" sz="2500" smtClean="0"/>
              <a:t>De quatro termos:</a:t>
            </a:r>
          </a:p>
        </p:txBody>
      </p:sp>
      <p:graphicFrame>
        <p:nvGraphicFramePr>
          <p:cNvPr id="66564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5508625" y="2349500"/>
          <a:ext cx="338455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8" name="Equation" r:id="rId3" imgW="1752600" imgH="533400" progId="Equation.3">
                  <p:embed/>
                </p:oleObj>
              </mc:Choice>
              <mc:Fallback>
                <p:oleObj name="Equation" r:id="rId3" imgW="17526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2349500"/>
                        <a:ext cx="338455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5" name="Object 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5148263" y="3429000"/>
          <a:ext cx="381635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9" name="Equation" r:id="rId5" imgW="2311400" imgH="533400" progId="Equation.3">
                  <p:embed/>
                </p:oleObj>
              </mc:Choice>
              <mc:Fallback>
                <p:oleObj name="Equation" r:id="rId5" imgW="23114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3429000"/>
                        <a:ext cx="3816350" cy="88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6" name="Object 8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411413" y="5589588"/>
          <a:ext cx="6732587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0" name="Equation" r:id="rId7" imgW="3771900" imgH="533400" progId="Equation.3">
                  <p:embed/>
                </p:oleObj>
              </mc:Choice>
              <mc:Fallback>
                <p:oleObj name="Equation" r:id="rId7" imgW="37719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5589588"/>
                        <a:ext cx="6732587" cy="95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7" name="Object 10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924300" y="4400550"/>
          <a:ext cx="521970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1" name="Equation" r:id="rId9" imgW="3200400" imgH="533400" progId="Equation.3">
                  <p:embed/>
                </p:oleObj>
              </mc:Choice>
              <mc:Fallback>
                <p:oleObj name="Equation" r:id="rId9" imgW="32004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4400550"/>
                        <a:ext cx="5219700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203987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200" smtClean="0"/>
              <a:t>Ortogonalidade em Funções Complexas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Até aqui, consideramos apenas funções de variáveis reais. Se f</a:t>
            </a:r>
            <a:r>
              <a:rPr lang="pt-BR" altLang="pt-BR" baseline="-25000" smtClean="0"/>
              <a:t>1</a:t>
            </a:r>
            <a:r>
              <a:rPr lang="pt-BR" altLang="pt-BR" smtClean="0"/>
              <a:t>(t) e f</a:t>
            </a:r>
            <a:r>
              <a:rPr lang="pt-BR" altLang="pt-BR" baseline="-25000" smtClean="0"/>
              <a:t>2</a:t>
            </a:r>
            <a:r>
              <a:rPr lang="pt-BR" altLang="pt-BR" smtClean="0"/>
              <a:t>(t) são funções complexas de variável real t, demonstra-se que f</a:t>
            </a:r>
            <a:r>
              <a:rPr lang="pt-BR" altLang="pt-BR" baseline="-25000" smtClean="0"/>
              <a:t>1</a:t>
            </a:r>
            <a:r>
              <a:rPr lang="pt-BR" altLang="pt-BR" smtClean="0"/>
              <a:t>(t) pode ser aproximada por C</a:t>
            </a:r>
            <a:r>
              <a:rPr lang="pt-BR" altLang="pt-BR" baseline="-25000" smtClean="0"/>
              <a:t>12</a:t>
            </a:r>
            <a:r>
              <a:rPr lang="pt-BR" altLang="pt-BR" smtClean="0"/>
              <a:t>f</a:t>
            </a:r>
            <a:r>
              <a:rPr lang="pt-BR" altLang="pt-BR" baseline="-25000" smtClean="0"/>
              <a:t>2</a:t>
            </a:r>
            <a:r>
              <a:rPr lang="pt-BR" altLang="pt-BR" smtClean="0"/>
              <a:t>(t) sobre um intervalo (t</a:t>
            </a:r>
            <a:r>
              <a:rPr lang="pt-BR" altLang="pt-BR" baseline="-25000" smtClean="0"/>
              <a:t>1</a:t>
            </a:r>
            <a:r>
              <a:rPr lang="pt-BR" altLang="pt-BR" smtClean="0"/>
              <a:t>, t</a:t>
            </a:r>
            <a:r>
              <a:rPr lang="pt-BR" altLang="pt-BR" baseline="-25000" smtClean="0"/>
              <a:t>2</a:t>
            </a:r>
            <a:r>
              <a:rPr lang="pt-BR" altLang="pt-BR" smtClean="0"/>
              <a:t>)</a:t>
            </a:r>
          </a:p>
        </p:txBody>
      </p:sp>
      <p:graphicFrame>
        <p:nvGraphicFramePr>
          <p:cNvPr id="67588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492500" y="5084763"/>
          <a:ext cx="2701925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7" name="Equation" r:id="rId3" imgW="914400" imgH="241300" progId="Equation.3">
                  <p:embed/>
                </p:oleObj>
              </mc:Choice>
              <mc:Fallback>
                <p:oleObj name="Equation" r:id="rId3" imgW="9144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5084763"/>
                        <a:ext cx="2701925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172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Conceitos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10000"/>
              </a:spcBef>
            </a:pPr>
            <a:r>
              <a:rPr lang="pt-BR" altLang="pt-BR" smtClean="0"/>
              <a:t>Tipos de Sinais</a:t>
            </a:r>
          </a:p>
          <a:p>
            <a:pPr lvl="1" eaLnBrk="1" hangingPunct="1">
              <a:spcBef>
                <a:spcPct val="10000"/>
              </a:spcBef>
            </a:pPr>
            <a:r>
              <a:rPr lang="pt-BR" altLang="pt-BR" smtClean="0">
                <a:solidFill>
                  <a:srgbClr val="000099"/>
                </a:solidFill>
              </a:rPr>
              <a:t>Determinísticos:</a:t>
            </a:r>
            <a:r>
              <a:rPr lang="pt-BR" altLang="pt-BR" smtClean="0"/>
              <a:t> são em geral descritos por uma função</a:t>
            </a:r>
          </a:p>
          <a:p>
            <a:pPr lvl="2" eaLnBrk="1" hangingPunct="1">
              <a:spcBef>
                <a:spcPct val="10000"/>
              </a:spcBef>
            </a:pPr>
            <a:r>
              <a:rPr lang="pt-BR" altLang="pt-BR" smtClean="0"/>
              <a:t>Utilizados para Propósitos de Teste: senóide, pulsos, onda quadrada, ...</a:t>
            </a:r>
          </a:p>
          <a:p>
            <a:pPr lvl="1" eaLnBrk="1" hangingPunct="1">
              <a:spcBef>
                <a:spcPct val="10000"/>
              </a:spcBef>
            </a:pPr>
            <a:r>
              <a:rPr lang="pt-BR" altLang="pt-BR" smtClean="0">
                <a:solidFill>
                  <a:srgbClr val="000099"/>
                </a:solidFill>
              </a:rPr>
              <a:t>Aleatórios: </a:t>
            </a:r>
            <a:r>
              <a:rPr lang="pt-BR" altLang="pt-BR" smtClean="0"/>
              <a:t>são sinais de informação: voz, vídeo, dados...</a:t>
            </a:r>
          </a:p>
          <a:p>
            <a:pPr lvl="2" eaLnBrk="1" hangingPunct="1">
              <a:spcBef>
                <a:spcPct val="10000"/>
              </a:spcBef>
            </a:pPr>
            <a:r>
              <a:rPr lang="pt-BR" altLang="pt-BR" smtClean="0"/>
              <a:t>  Ruído</a:t>
            </a:r>
          </a:p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57189668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200" smtClean="0"/>
              <a:t>Ortogonalidade em Funções Complexas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O valor ótimo de C</a:t>
            </a:r>
            <a:r>
              <a:rPr lang="pt-BR" altLang="pt-BR" baseline="-25000" smtClean="0"/>
              <a:t>12</a:t>
            </a:r>
            <a:r>
              <a:rPr lang="pt-BR" altLang="pt-BR" smtClean="0"/>
              <a:t> que minimiza a amplitude do erro quadrático médio é dado por</a:t>
            </a:r>
          </a:p>
          <a:p>
            <a:pPr eaLnBrk="1" hangingPunct="1">
              <a:lnSpc>
                <a:spcPct val="90000"/>
              </a:lnSpc>
            </a:pPr>
            <a:endParaRPr lang="pt-BR" altLang="pt-BR" smtClean="0"/>
          </a:p>
          <a:p>
            <a:pPr eaLnBrk="1" hangingPunct="1">
              <a:lnSpc>
                <a:spcPct val="90000"/>
              </a:lnSpc>
            </a:pPr>
            <a:endParaRPr lang="pt-BR" altLang="pt-BR" smtClean="0"/>
          </a:p>
          <a:p>
            <a:pPr eaLnBrk="1" hangingPunct="1">
              <a:lnSpc>
                <a:spcPct val="90000"/>
              </a:lnSpc>
            </a:pPr>
            <a:endParaRPr lang="pt-BR" altLang="pt-BR" smtClean="0"/>
          </a:p>
          <a:p>
            <a:pPr eaLnBrk="1" hangingPunct="1">
              <a:lnSpc>
                <a:spcPct val="90000"/>
              </a:lnSpc>
            </a:pPr>
            <a:endParaRPr lang="pt-BR" altLang="pt-BR" smtClean="0"/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Onde f</a:t>
            </a:r>
            <a:r>
              <a:rPr lang="pt-BR" altLang="pt-BR" baseline="-25000" smtClean="0"/>
              <a:t>2</a:t>
            </a:r>
            <a:r>
              <a:rPr lang="pt-BR" altLang="pt-BR" smtClean="0"/>
              <a:t>*(t) é o complexo conjugado de f</a:t>
            </a:r>
            <a:r>
              <a:rPr lang="pt-BR" altLang="pt-BR" baseline="-25000" smtClean="0"/>
              <a:t>2</a:t>
            </a:r>
            <a:r>
              <a:rPr lang="pt-BR" altLang="pt-BR" smtClean="0"/>
              <a:t>(t)</a:t>
            </a:r>
          </a:p>
        </p:txBody>
      </p:sp>
      <p:graphicFrame>
        <p:nvGraphicFramePr>
          <p:cNvPr id="68612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563938" y="3141663"/>
          <a:ext cx="2563812" cy="178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name="Equation" r:id="rId3" imgW="1422400" imgH="990600" progId="Equation.3">
                  <p:embed/>
                </p:oleObj>
              </mc:Choice>
              <mc:Fallback>
                <p:oleObj name="Equation" r:id="rId3" imgW="1422400" imgH="990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3141663"/>
                        <a:ext cx="2563812" cy="178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3" name="Text Box 6"/>
          <p:cNvSpPr txBox="1">
            <a:spLocks noChangeArrowheads="1"/>
          </p:cNvSpPr>
          <p:nvPr/>
        </p:nvSpPr>
        <p:spPr bwMode="auto">
          <a:xfrm>
            <a:off x="8243888" y="36449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(39)</a:t>
            </a:r>
          </a:p>
        </p:txBody>
      </p:sp>
    </p:spTree>
    <p:extLst>
      <p:ext uri="{BB962C8B-B14F-4D97-AF65-F5344CB8AC3E}">
        <p14:creationId xmlns:p14="http://schemas.microsoft.com/office/powerpoint/2010/main" val="334467133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200" smtClean="0"/>
              <a:t>Ortogonalidade em Funções Complexas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Duas funções complexas f</a:t>
            </a:r>
            <a:r>
              <a:rPr lang="pt-BR" altLang="pt-BR" baseline="-25000" smtClean="0"/>
              <a:t>1</a:t>
            </a:r>
            <a:r>
              <a:rPr lang="pt-BR" altLang="pt-BR" smtClean="0"/>
              <a:t>(t) e f</a:t>
            </a:r>
            <a:r>
              <a:rPr lang="pt-BR" altLang="pt-BR" baseline="-25000" smtClean="0"/>
              <a:t>2</a:t>
            </a:r>
            <a:r>
              <a:rPr lang="pt-BR" altLang="pt-BR" smtClean="0"/>
              <a:t>(t) são ortogonais no intervalo (t</a:t>
            </a:r>
            <a:r>
              <a:rPr lang="pt-BR" altLang="pt-BR" baseline="-25000" smtClean="0"/>
              <a:t>1</a:t>
            </a:r>
            <a:r>
              <a:rPr lang="pt-BR" altLang="pt-BR" smtClean="0"/>
              <a:t>, t</a:t>
            </a:r>
            <a:r>
              <a:rPr lang="pt-BR" altLang="pt-BR" baseline="-25000" smtClean="0"/>
              <a:t>2</a:t>
            </a:r>
            <a:r>
              <a:rPr lang="pt-BR" altLang="pt-BR" smtClean="0"/>
              <a:t>) se</a:t>
            </a:r>
          </a:p>
        </p:txBody>
      </p:sp>
      <p:graphicFrame>
        <p:nvGraphicFramePr>
          <p:cNvPr id="69636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268538" y="3357563"/>
          <a:ext cx="5761037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5" name="Equation" r:id="rId3" imgW="2336800" imgH="495300" progId="Equation.3">
                  <p:embed/>
                </p:oleObj>
              </mc:Choice>
              <mc:Fallback>
                <p:oleObj name="Equation" r:id="rId3" imgW="23368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3357563"/>
                        <a:ext cx="5761037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7" name="Text Box 6"/>
          <p:cNvSpPr txBox="1">
            <a:spLocks noChangeArrowheads="1"/>
          </p:cNvSpPr>
          <p:nvPr/>
        </p:nvSpPr>
        <p:spPr bwMode="auto">
          <a:xfrm>
            <a:off x="8172450" y="36449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(40)</a:t>
            </a:r>
          </a:p>
        </p:txBody>
      </p:sp>
    </p:spTree>
    <p:extLst>
      <p:ext uri="{BB962C8B-B14F-4D97-AF65-F5344CB8AC3E}">
        <p14:creationId xmlns:p14="http://schemas.microsoft.com/office/powerpoint/2010/main" val="91947714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200" smtClean="0"/>
              <a:t>Ortogonalidade em Funções Complexas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Para uma série de funções complexas mutuamente ortogonais, {g</a:t>
            </a:r>
            <a:r>
              <a:rPr lang="pt-BR" altLang="pt-BR" baseline="-25000" smtClean="0"/>
              <a:t>r</a:t>
            </a:r>
            <a:r>
              <a:rPr lang="pt-BR" altLang="pt-BR" smtClean="0"/>
              <a:t>(t)}, (r=1, 2, ...) no intervalo (t</a:t>
            </a:r>
            <a:r>
              <a:rPr lang="pt-BR" altLang="pt-BR" baseline="-25000" smtClean="0"/>
              <a:t>1</a:t>
            </a:r>
            <a:r>
              <a:rPr lang="pt-BR" altLang="pt-BR" smtClean="0"/>
              <a:t>, t</a:t>
            </a:r>
            <a:r>
              <a:rPr lang="pt-BR" altLang="pt-BR" baseline="-25000" smtClean="0"/>
              <a:t>2</a:t>
            </a:r>
            <a:r>
              <a:rPr lang="pt-BR" altLang="pt-BR" smtClean="0"/>
              <a:t>)</a:t>
            </a:r>
          </a:p>
        </p:txBody>
      </p:sp>
      <p:graphicFrame>
        <p:nvGraphicFramePr>
          <p:cNvPr id="70660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268538" y="4005263"/>
          <a:ext cx="5329237" cy="1268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9" name="Equation" r:id="rId3" imgW="2082800" imgH="495300" progId="Equation.3">
                  <p:embed/>
                </p:oleObj>
              </mc:Choice>
              <mc:Fallback>
                <p:oleObj name="Equation" r:id="rId3" imgW="20828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4005263"/>
                        <a:ext cx="5329237" cy="1268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1" name="Text Box 6"/>
          <p:cNvSpPr txBox="1">
            <a:spLocks noChangeArrowheads="1"/>
          </p:cNvSpPr>
          <p:nvPr/>
        </p:nvSpPr>
        <p:spPr bwMode="auto">
          <a:xfrm>
            <a:off x="8172450" y="4365625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(41)</a:t>
            </a:r>
          </a:p>
        </p:txBody>
      </p:sp>
    </p:spTree>
    <p:extLst>
      <p:ext uri="{BB962C8B-B14F-4D97-AF65-F5344CB8AC3E}">
        <p14:creationId xmlns:p14="http://schemas.microsoft.com/office/powerpoint/2010/main" val="58386375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200" smtClean="0"/>
              <a:t>Ortogonalidade em Funções Complexas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Se esta série de funções é completa, qualquer função f(t) pode ser expressa como</a:t>
            </a:r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  <a:p>
            <a:pPr lvl="1" eaLnBrk="1" hangingPunct="1"/>
            <a:r>
              <a:rPr lang="pt-BR" altLang="pt-BR" smtClean="0"/>
              <a:t>onde</a:t>
            </a:r>
          </a:p>
        </p:txBody>
      </p:sp>
      <p:graphicFrame>
        <p:nvGraphicFramePr>
          <p:cNvPr id="71684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763713" y="3357563"/>
          <a:ext cx="6335712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8" name="Equation" r:id="rId3" imgW="2501900" imgH="215900" progId="Equation.3">
                  <p:embed/>
                </p:oleObj>
              </mc:Choice>
              <mc:Fallback>
                <p:oleObj name="Equation" r:id="rId3" imgW="25019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3357563"/>
                        <a:ext cx="6335712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5" name="Object 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203575" y="4724400"/>
          <a:ext cx="2797175" cy="167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9" name="Equation" r:id="rId5" imgW="1205977" imgH="723586" progId="Equation.3">
                  <p:embed/>
                </p:oleObj>
              </mc:Choice>
              <mc:Fallback>
                <p:oleObj name="Equation" r:id="rId5" imgW="1205977" imgH="72358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4724400"/>
                        <a:ext cx="2797175" cy="167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6" name="Text Box 8"/>
          <p:cNvSpPr txBox="1">
            <a:spLocks noChangeArrowheads="1"/>
          </p:cNvSpPr>
          <p:nvPr/>
        </p:nvSpPr>
        <p:spPr bwMode="auto">
          <a:xfrm>
            <a:off x="8385175" y="3500438"/>
            <a:ext cx="8651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(42)</a:t>
            </a:r>
          </a:p>
        </p:txBody>
      </p:sp>
      <p:sp>
        <p:nvSpPr>
          <p:cNvPr id="71687" name="Text Box 9"/>
          <p:cNvSpPr txBox="1">
            <a:spLocks noChangeArrowheads="1"/>
          </p:cNvSpPr>
          <p:nvPr/>
        </p:nvSpPr>
        <p:spPr bwMode="auto">
          <a:xfrm>
            <a:off x="8386763" y="5157788"/>
            <a:ext cx="8651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/>
              <a:t>(43)</a:t>
            </a:r>
          </a:p>
        </p:txBody>
      </p:sp>
    </p:spTree>
    <p:extLst>
      <p:ext uri="{BB962C8B-B14F-4D97-AF65-F5344CB8AC3E}">
        <p14:creationId xmlns:p14="http://schemas.microsoft.com/office/powerpoint/2010/main" val="269258504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Transformada de Fourier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BR" sz="1800" dirty="0" smtClean="0"/>
              <a:t>Seja </a:t>
            </a:r>
            <a:r>
              <a:rPr lang="pt-BR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g(t)</a:t>
            </a:r>
            <a:r>
              <a:rPr lang="pt-BR" sz="1800" dirty="0" smtClean="0"/>
              <a:t> um sinal determinístico não periódico, expresso como uma função do tempo, </a:t>
            </a:r>
            <a:r>
              <a:rPr lang="pt-BR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pt-BR" sz="1800" dirty="0" smtClean="0"/>
              <a:t>. Por definição, a 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transformada de Fourier </a:t>
            </a:r>
            <a:r>
              <a:rPr lang="pt-BR" sz="1800" dirty="0" smtClean="0"/>
              <a:t>do sinal g(t) é dada pela integral</a:t>
            </a:r>
          </a:p>
          <a:p>
            <a:pPr>
              <a:defRPr/>
            </a:pPr>
            <a:endParaRPr lang="pt-BR" sz="1800" dirty="0" smtClean="0"/>
          </a:p>
          <a:p>
            <a:pPr>
              <a:defRPr/>
            </a:pPr>
            <a:endParaRPr lang="pt-BR" sz="1800" dirty="0" smtClean="0"/>
          </a:p>
          <a:p>
            <a:pPr>
              <a:defRPr/>
            </a:pPr>
            <a:endParaRPr lang="pt-BR" sz="1800" dirty="0" smtClean="0"/>
          </a:p>
          <a:p>
            <a:pPr>
              <a:defRPr/>
            </a:pPr>
            <a:r>
              <a:rPr lang="pt-BR" sz="1800" dirty="0" smtClean="0"/>
              <a:t>Onde               e a variável </a:t>
            </a:r>
            <a:r>
              <a:rPr lang="pt-BR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pt-BR" sz="1800" dirty="0" smtClean="0"/>
              <a:t> denota frequência. Dada a transformada de Fourier </a:t>
            </a:r>
            <a:r>
              <a:rPr lang="pt-BR" sz="1800" i="1" dirty="0" smtClean="0"/>
              <a:t>G(f)</a:t>
            </a:r>
            <a:r>
              <a:rPr lang="pt-BR" sz="1800" dirty="0" smtClean="0"/>
              <a:t>, o sinal original </a:t>
            </a:r>
            <a:r>
              <a:rPr lang="pt-BR" sz="1800" i="1" dirty="0" smtClean="0"/>
              <a:t>g(t)</a:t>
            </a:r>
            <a:r>
              <a:rPr lang="pt-BR" sz="1800" dirty="0" smtClean="0"/>
              <a:t> é recuperado exatamente utilizando-se a fórmula da 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transformada inversa de Fourier</a:t>
            </a:r>
            <a:r>
              <a:rPr lang="pt-BR" sz="1800" dirty="0" smtClean="0"/>
              <a:t>:</a:t>
            </a:r>
          </a:p>
          <a:p>
            <a:pPr>
              <a:defRPr/>
            </a:pPr>
            <a:endParaRPr lang="pt-BR" sz="1800" dirty="0" smtClean="0"/>
          </a:p>
          <a:p>
            <a:pPr>
              <a:defRPr/>
            </a:pPr>
            <a:endParaRPr lang="pt-BR" sz="1800" dirty="0" smtClean="0"/>
          </a:p>
          <a:p>
            <a:pPr>
              <a:defRPr/>
            </a:pPr>
            <a:endParaRPr lang="pt-BR" sz="1800" dirty="0" smtClean="0"/>
          </a:p>
          <a:p>
            <a:pPr>
              <a:defRPr/>
            </a:pPr>
            <a:r>
              <a:rPr lang="pt-BR" sz="1400" dirty="0" smtClean="0"/>
              <a:t>Notação: utilizamos letra minúscula para denotar a função do tempo e letra maiúscula para denotar a função da frequência correspondente. As funções g(t) e G(f) constituem um par de transformada de Fourier.</a:t>
            </a:r>
          </a:p>
        </p:txBody>
      </p:sp>
      <p:graphicFrame>
        <p:nvGraphicFramePr>
          <p:cNvPr id="6656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282878"/>
              </p:ext>
            </p:extLst>
          </p:nvPr>
        </p:nvGraphicFramePr>
        <p:xfrm>
          <a:off x="2555776" y="2348880"/>
          <a:ext cx="4821238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8" name="Equação" r:id="rId3" imgW="2794000" imgH="469900" progId="Equation.3">
                  <p:embed/>
                </p:oleObj>
              </mc:Choice>
              <mc:Fallback>
                <p:oleObj name="Equação" r:id="rId3" imgW="27940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2348880"/>
                        <a:ext cx="4821238" cy="811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2415344"/>
              </p:ext>
            </p:extLst>
          </p:nvPr>
        </p:nvGraphicFramePr>
        <p:xfrm>
          <a:off x="1403648" y="3140968"/>
          <a:ext cx="71913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9" name="Equação" r:id="rId5" imgW="444307" imgH="228501" progId="Equation.3">
                  <p:embed/>
                </p:oleObj>
              </mc:Choice>
              <mc:Fallback>
                <p:oleObj name="Equação" r:id="rId5" imgW="444307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3140968"/>
                        <a:ext cx="719137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644346"/>
              </p:ext>
            </p:extLst>
          </p:nvPr>
        </p:nvGraphicFramePr>
        <p:xfrm>
          <a:off x="2771800" y="4149080"/>
          <a:ext cx="4821238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0" name="Equação" r:id="rId7" imgW="2794000" imgH="469900" progId="Equation.3">
                  <p:embed/>
                </p:oleObj>
              </mc:Choice>
              <mc:Fallback>
                <p:oleObj name="Equação" r:id="rId7" imgW="27940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4149080"/>
                        <a:ext cx="4821238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800373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Jean-Baptiste Joseph Fourier</a:t>
            </a:r>
          </a:p>
        </p:txBody>
      </p:sp>
      <p:sp>
        <p:nvSpPr>
          <p:cNvPr id="67587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827213"/>
            <a:ext cx="8820472" cy="4114800"/>
          </a:xfrm>
        </p:spPr>
        <p:txBody>
          <a:bodyPr>
            <a:noAutofit/>
          </a:bodyPr>
          <a:lstStyle/>
          <a:p>
            <a:r>
              <a:rPr lang="pt-BR" altLang="pt-BR" sz="1700" dirty="0" smtClean="0"/>
              <a:t>12º filho dos 15 que teve seu pai, um alfaiate em </a:t>
            </a:r>
            <a:r>
              <a:rPr lang="pt-BR" altLang="pt-BR" sz="1700" dirty="0" err="1" smtClean="0"/>
              <a:t>Auxerre</a:t>
            </a:r>
            <a:r>
              <a:rPr lang="pt-BR" altLang="pt-BR" sz="1700" dirty="0" smtClean="0"/>
              <a:t>, França, 1768. Ficou órfão muito jovem (a mãe morreu quando tinha nove anos e o pai, no ano seguinte). </a:t>
            </a:r>
          </a:p>
          <a:p>
            <a:r>
              <a:rPr lang="pt-BR" altLang="pt-BR" sz="1700" dirty="0" smtClean="0"/>
              <a:t>Internado na escola militar de </a:t>
            </a:r>
            <a:r>
              <a:rPr lang="pt-BR" altLang="pt-BR" sz="1700" dirty="0" err="1" smtClean="0"/>
              <a:t>Auxerre</a:t>
            </a:r>
            <a:r>
              <a:rPr lang="pt-BR" altLang="pt-BR" sz="1700" dirty="0" smtClean="0"/>
              <a:t>, um colégio beneditino, inicialmente mostrou ter talento para a literatura, mas aos treze anos começou a interessar-se pela matemática. Aos catorze anos já tinha lido os seis volumes do </a:t>
            </a:r>
            <a:r>
              <a:rPr lang="pt-BR" altLang="pt-BR" sz="1700" i="1" dirty="0" smtClean="0"/>
              <a:t>Curso de Matemática</a:t>
            </a:r>
            <a:r>
              <a:rPr lang="pt-BR" altLang="pt-BR" sz="1700" dirty="0" smtClean="0"/>
              <a:t> de </a:t>
            </a:r>
            <a:r>
              <a:rPr lang="pt-BR" altLang="pt-BR" sz="1700" dirty="0" err="1" smtClean="0"/>
              <a:t>Étienne</a:t>
            </a:r>
            <a:r>
              <a:rPr lang="pt-BR" altLang="pt-BR" sz="1700" dirty="0" smtClean="0"/>
              <a:t> </a:t>
            </a:r>
            <a:r>
              <a:rPr lang="pt-BR" altLang="pt-BR" sz="1700" dirty="0" err="1" smtClean="0"/>
              <a:t>Bézout</a:t>
            </a:r>
            <a:r>
              <a:rPr lang="pt-BR" altLang="pt-BR" sz="1700" dirty="0" smtClean="0"/>
              <a:t> e em 1783 recebeu o primeiro prêmio pelo seu estudo da </a:t>
            </a:r>
            <a:r>
              <a:rPr lang="pt-BR" altLang="pt-BR" sz="1700" i="1" dirty="0" smtClean="0"/>
              <a:t>Mecânica Geral</a:t>
            </a:r>
            <a:r>
              <a:rPr lang="pt-BR" altLang="pt-BR" sz="1700" dirty="0" smtClean="0"/>
              <a:t> de Charles </a:t>
            </a:r>
            <a:r>
              <a:rPr lang="pt-BR" altLang="pt-BR" sz="1700" dirty="0" err="1" smtClean="0"/>
              <a:t>Bossut</a:t>
            </a:r>
            <a:r>
              <a:rPr lang="pt-BR" altLang="pt-BR" sz="1700" dirty="0" smtClean="0"/>
              <a:t>.</a:t>
            </a:r>
          </a:p>
          <a:p>
            <a:r>
              <a:rPr lang="pt-BR" altLang="pt-BR" sz="1700" dirty="0" smtClean="0"/>
              <a:t>Em 1787 decidiu seguir a carreira religiosa e entrou na abadia beneditina de St. Benoit-</a:t>
            </a:r>
            <a:r>
              <a:rPr lang="pt-BR" altLang="pt-BR" sz="1700" dirty="0" err="1" smtClean="0"/>
              <a:t>sur</a:t>
            </a:r>
            <a:r>
              <a:rPr lang="pt-BR" altLang="pt-BR" sz="1700" dirty="0" smtClean="0"/>
              <a:t>-Loire. No entanto, persistiu no seu interesse pela matemática e manteve correspondência com o professor de matemática de </a:t>
            </a:r>
            <a:r>
              <a:rPr lang="pt-BR" altLang="pt-BR" sz="1700" dirty="0" err="1" smtClean="0"/>
              <a:t>Auxerre</a:t>
            </a:r>
            <a:r>
              <a:rPr lang="pt-BR" altLang="pt-BR" sz="1700" dirty="0" smtClean="0"/>
              <a:t> e enviou um manuscrito a Jean-</a:t>
            </a:r>
            <a:r>
              <a:rPr lang="pt-BR" altLang="pt-BR" sz="1700" dirty="0" err="1" smtClean="0"/>
              <a:t>Étienne</a:t>
            </a:r>
            <a:r>
              <a:rPr lang="pt-BR" altLang="pt-BR" sz="1700" dirty="0" smtClean="0"/>
              <a:t> </a:t>
            </a:r>
            <a:r>
              <a:rPr lang="pt-BR" altLang="pt-BR" sz="1700" dirty="0" err="1" smtClean="0"/>
              <a:t>Montucla</a:t>
            </a:r>
            <a:r>
              <a:rPr lang="pt-BR" altLang="pt-BR" sz="1700" dirty="0" smtClean="0"/>
              <a:t> em Paris. </a:t>
            </a:r>
          </a:p>
          <a:p>
            <a:r>
              <a:rPr lang="pt-BR" altLang="pt-BR" sz="1700" dirty="0" smtClean="0"/>
              <a:t>Abandonou a abadia em 1789, sem chegar a fazer os votos religiosos, e visitou Paris onde apresentou um artigo à Academia Real de Ciências francesa sobre as suas pesquisas para a solução de equações numéricas, assunto que o interessou para o resto da vida. </a:t>
            </a:r>
          </a:p>
          <a:p>
            <a:r>
              <a:rPr lang="pt-BR" altLang="pt-BR" sz="1700" dirty="0" smtClean="0"/>
              <a:t>Em 1790 tornou-se professor de matemática na escola militar de </a:t>
            </a:r>
            <a:r>
              <a:rPr lang="pt-BR" altLang="pt-BR" sz="1700" dirty="0" err="1" smtClean="0"/>
              <a:t>Auxerre</a:t>
            </a:r>
            <a:r>
              <a:rPr lang="pt-BR" altLang="pt-BR" sz="1700" dirty="0" smtClean="0"/>
              <a:t>. </a:t>
            </a:r>
          </a:p>
          <a:p>
            <a:r>
              <a:rPr lang="pt-BR" altLang="pt-BR" sz="1700" dirty="0" smtClean="0"/>
              <a:t>Em 1793, seduzido pelos ideais republicanos, envolveu-se na política juntando-se ao Comitê Revolucionário de </a:t>
            </a:r>
            <a:r>
              <a:rPr lang="pt-BR" altLang="pt-BR" sz="1700" dirty="0" err="1" smtClean="0"/>
              <a:t>Auxerre</a:t>
            </a:r>
            <a:r>
              <a:rPr lang="pt-BR" altLang="pt-BR" sz="1700" dirty="0" smtClean="0"/>
              <a:t>. </a:t>
            </a:r>
            <a:endParaRPr lang="pt-BR" altLang="pt-BR" sz="1700" b="1" dirty="0" smtClean="0">
              <a:solidFill>
                <a:srgbClr val="0000CC"/>
              </a:solidFill>
            </a:endParaRPr>
          </a:p>
        </p:txBody>
      </p:sp>
      <p:pic>
        <p:nvPicPr>
          <p:cNvPr id="5" name="Picture 2" descr="http://upload.wikimedia.org/wikipedia/commons/thumb/4/49/Joseph_Fourier_%28circa_1820%29.jpg/200px-Joseph_Fourier_%28circa_1820%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064" y="42863"/>
            <a:ext cx="1275935" cy="1441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748572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Jean-Baptiste Joseph Fourier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650" y="1827213"/>
            <a:ext cx="8208963" cy="41148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t-BR" sz="1800" dirty="0" smtClean="0"/>
              <a:t>No final de 1794 é nomeado para estudar na </a:t>
            </a:r>
            <a:r>
              <a:rPr lang="pt-BR" sz="1800" dirty="0" err="1" smtClean="0"/>
              <a:t>École</a:t>
            </a:r>
            <a:r>
              <a:rPr lang="pt-BR" sz="1800" dirty="0" smtClean="0"/>
              <a:t> Normale de Paris, onde demonstrou ser um dos alunos mais brilhantes. Tem como professores Joseph-Louis de </a:t>
            </a:r>
            <a:r>
              <a:rPr lang="pt-B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Lagrange</a:t>
            </a:r>
            <a:r>
              <a:rPr lang="pt-BR" sz="1800" dirty="0" smtClean="0"/>
              <a:t>, Pierre Simon </a:t>
            </a:r>
            <a:r>
              <a:rPr lang="pt-B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Laplace</a:t>
            </a:r>
            <a:r>
              <a:rPr lang="pt-BR" sz="1800" dirty="0" smtClean="0"/>
              <a:t> e Gaspard 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Monge</a:t>
            </a:r>
            <a:r>
              <a:rPr lang="pt-BR" sz="1800" dirty="0" smtClean="0"/>
              <a:t>, os maiores físicos - matemáticos da época. </a:t>
            </a:r>
          </a:p>
          <a:p>
            <a:pPr>
              <a:defRPr/>
            </a:pPr>
            <a:r>
              <a:rPr lang="pt-BR" sz="1800" dirty="0" smtClean="0"/>
              <a:t>Começou a ensinar primeiro no </a:t>
            </a:r>
            <a:r>
              <a:rPr lang="pt-BR" sz="1800" dirty="0" err="1" smtClean="0"/>
              <a:t>Collège</a:t>
            </a:r>
            <a:r>
              <a:rPr lang="pt-BR" sz="1800" dirty="0" smtClean="0"/>
              <a:t> de France e depois na </a:t>
            </a:r>
            <a:r>
              <a:rPr lang="pt-BR" sz="1800" dirty="0" err="1" smtClean="0"/>
              <a:t>École</a:t>
            </a:r>
            <a:r>
              <a:rPr lang="pt-BR" sz="1800" dirty="0" smtClean="0"/>
              <a:t> </a:t>
            </a:r>
            <a:r>
              <a:rPr lang="pt-BR" sz="1800" dirty="0" err="1" smtClean="0"/>
              <a:t>Polytechnique</a:t>
            </a:r>
            <a:r>
              <a:rPr lang="pt-BR" sz="1800" dirty="0" smtClean="0"/>
              <a:t> sob a direção de Lazare Carnot e Gaspard Monge, e iniciou uma atividade mais séria em investigação matemática, mantendo excelentes contactos com </a:t>
            </a:r>
            <a:r>
              <a:rPr lang="pt-BR" sz="1800" dirty="0" err="1" smtClean="0"/>
              <a:t>Lagrange</a:t>
            </a:r>
            <a:r>
              <a:rPr lang="pt-BR" sz="1800" dirty="0" smtClean="0"/>
              <a:t>, </a:t>
            </a:r>
            <a:r>
              <a:rPr lang="pt-BR" sz="1800" dirty="0" err="1" smtClean="0"/>
              <a:t>Laplace</a:t>
            </a:r>
            <a:r>
              <a:rPr lang="pt-BR" sz="1800" dirty="0" smtClean="0"/>
              <a:t> e Monge.</a:t>
            </a:r>
          </a:p>
          <a:p>
            <a:pPr>
              <a:defRPr/>
            </a:pPr>
            <a:r>
              <a:rPr lang="pt-BR" sz="1800" dirty="0" smtClean="0"/>
              <a:t>Em 1795 ele voltou a ensinar na </a:t>
            </a:r>
            <a:r>
              <a:rPr lang="pt-BR" sz="1800" dirty="0" err="1" smtClean="0"/>
              <a:t>École</a:t>
            </a:r>
            <a:r>
              <a:rPr lang="pt-BR" sz="1800" dirty="0" smtClean="0"/>
              <a:t> </a:t>
            </a:r>
            <a:r>
              <a:rPr lang="pt-BR" sz="1800" dirty="0" err="1" smtClean="0"/>
              <a:t>Polytechnique</a:t>
            </a:r>
            <a:r>
              <a:rPr lang="pt-BR" sz="1800" dirty="0" smtClean="0"/>
              <a:t> e em 1797 sucedeu a </a:t>
            </a:r>
            <a:r>
              <a:rPr lang="pt-BR" sz="1800" dirty="0" err="1" smtClean="0"/>
              <a:t>Lagrange</a:t>
            </a:r>
            <a:r>
              <a:rPr lang="pt-BR" sz="1800" dirty="0" smtClean="0"/>
              <a:t> ao ser nomeado para a cátedra de Análise e Mecânica nesta escola. Ficou conhecido pelas suas aulas excepcionais, devido ao seu grande dom para a oratória que já lhe tinha trazido reconhecimento em política.</a:t>
            </a:r>
          </a:p>
          <a:p>
            <a:pPr>
              <a:defRPr/>
            </a:pPr>
            <a:r>
              <a:rPr lang="pt-BR" sz="1800" dirty="0" smtClean="0"/>
              <a:t>Em 1798, juntou-se a Napoleão na sua expedição ao Egito e foi feito governador e secretário do Instituto do Egito fundado por Napoleão no Cairo. Em 1801, depois das vitórias inglesas e resultante capitulação francesa, voltou à França e foi nomeado Prefeito de Isère, tendo mais tarde sido nomeado prefeito de Grenoble.</a:t>
            </a:r>
          </a:p>
        </p:txBody>
      </p:sp>
      <p:pic>
        <p:nvPicPr>
          <p:cNvPr id="5" name="Picture 2" descr="http://upload.wikimedia.org/wikipedia/commons/thumb/4/49/Joseph_Fourier_%28circa_1820%29.jpg/200px-Joseph_Fourier_%28circa_1820%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064" y="42863"/>
            <a:ext cx="1275935" cy="1441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867394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smtClean="0"/>
              <a:t>Jean-Baptiste Joseph Fourier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sz="1800" dirty="0" smtClean="0"/>
              <a:t>Em Grenoble desenvolveu a maioria do seu trabalho experimental e teórico sobre a propagação do calor. Este permitiu-lhe modelar a evolução da temperatura através de séries trigonométricas. </a:t>
            </a:r>
          </a:p>
          <a:p>
            <a:pPr>
              <a:defRPr/>
            </a:pPr>
            <a:r>
              <a:rPr lang="pt-BR" sz="1800" dirty="0" smtClean="0"/>
              <a:t>Em 1822 escreveu "</a:t>
            </a:r>
            <a:r>
              <a:rPr lang="pt-BR" sz="1800" dirty="0" err="1" smtClean="0"/>
              <a:t>Theorie</a:t>
            </a:r>
            <a:r>
              <a:rPr lang="pt-BR" sz="1800" dirty="0" smtClean="0"/>
              <a:t> analytique de </a:t>
            </a:r>
            <a:r>
              <a:rPr lang="pt-BR" sz="1800" dirty="0" err="1" smtClean="0"/>
              <a:t>la</a:t>
            </a:r>
            <a:r>
              <a:rPr lang="pt-BR" sz="1800" dirty="0" smtClean="0"/>
              <a:t> </a:t>
            </a:r>
            <a:r>
              <a:rPr lang="pt-BR" sz="1800" dirty="0" err="1" smtClean="0"/>
              <a:t>chaleur</a:t>
            </a:r>
            <a:r>
              <a:rPr lang="pt-BR" sz="1800" dirty="0" smtClean="0"/>
              <a:t>" (Teoria Analítica do Calor), um marco na física-matemática. Este trabalho contribui aos fundamentos da termodinâmica e constitui uma melhoria muito importante para a modelagem matemática dos fenômenos físicos. Abre a área matemática de teoria de análise de Fourier. No entanto, uma simplificação excessiva e pouco rigorosa, geram muitas críticas de </a:t>
            </a:r>
            <a:r>
              <a:rPr lang="pt-BR" sz="1800" dirty="0" err="1" smtClean="0"/>
              <a:t>Laplace</a:t>
            </a:r>
            <a:r>
              <a:rPr lang="pt-BR" sz="1800" dirty="0" smtClean="0"/>
              <a:t> e </a:t>
            </a:r>
            <a:r>
              <a:rPr lang="pt-BR" sz="1800" dirty="0" err="1" smtClean="0"/>
              <a:t>Lagrange</a:t>
            </a:r>
            <a:r>
              <a:rPr lang="pt-BR" sz="1800" dirty="0" smtClean="0"/>
              <a:t>. </a:t>
            </a:r>
          </a:p>
          <a:p>
            <a:pPr>
              <a:defRPr/>
            </a:pPr>
            <a:r>
              <a:rPr lang="pt-BR" sz="1800" dirty="0" err="1" smtClean="0"/>
              <a:t>Lagrange</a:t>
            </a:r>
            <a:r>
              <a:rPr lang="pt-BR" sz="1800" dirty="0" smtClean="0"/>
              <a:t>, que já tinha estudado este problema anteriormente, foi particularmente crítico da demonstração apresentada por Fourier. Mais tarde esta demonstração foi melhorada por matemáticos como Johann </a:t>
            </a:r>
            <a:r>
              <a:rPr lang="pt-BR" sz="1800" dirty="0" err="1" smtClean="0"/>
              <a:t>Dirichlet</a:t>
            </a:r>
            <a:r>
              <a:rPr lang="pt-BR" sz="1800" dirty="0" smtClean="0"/>
              <a:t>, François </a:t>
            </a:r>
            <a:r>
              <a:rPr lang="pt-BR" sz="1800" dirty="0" err="1" smtClean="0"/>
              <a:t>Budan</a:t>
            </a:r>
            <a:r>
              <a:rPr lang="pt-BR" sz="1800" dirty="0" smtClean="0"/>
              <a:t> e Jacques Charles François </a:t>
            </a:r>
            <a:r>
              <a:rPr lang="pt-BR" sz="1800" dirty="0" err="1" smtClean="0"/>
              <a:t>Sturm</a:t>
            </a:r>
            <a:r>
              <a:rPr lang="pt-BR" sz="1800" dirty="0" smtClean="0"/>
              <a:t>, que apresentou a versão final ao chamado 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teorema de Fourier</a:t>
            </a:r>
            <a:r>
              <a:rPr lang="pt-BR" sz="1800" dirty="0" smtClean="0"/>
              <a:t> em 1829.</a:t>
            </a:r>
          </a:p>
          <a:p>
            <a:pPr>
              <a:defRPr/>
            </a:pPr>
            <a:endParaRPr lang="pt-BR" sz="1800" dirty="0" smtClean="0"/>
          </a:p>
          <a:p>
            <a:pPr>
              <a:defRPr/>
            </a:pPr>
            <a:endParaRPr lang="pt-BR" sz="1800" dirty="0" smtClean="0"/>
          </a:p>
          <a:p>
            <a:pPr>
              <a:defRPr/>
            </a:pPr>
            <a:endParaRPr lang="pt-BR" sz="1800" dirty="0" smtClean="0"/>
          </a:p>
          <a:p>
            <a:pPr>
              <a:defRPr/>
            </a:pPr>
            <a:endParaRPr lang="pt-BR" sz="1800" dirty="0"/>
          </a:p>
        </p:txBody>
      </p:sp>
      <p:pic>
        <p:nvPicPr>
          <p:cNvPr id="69636" name="Picture 2" descr="http://upload.wikimedia.org/wikipedia/commons/thumb/4/49/Joseph_Fourier_%28circa_1820%29.jpg/200px-Joseph_Fourier_%28circa_1820%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064" y="42863"/>
            <a:ext cx="1275935" cy="1441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5694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dirty="0" smtClean="0"/>
              <a:t>Analogia entre Vetores e Sinais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No estudo de problemas abstratos, similaridades são sempre úteis, principalmente se o problema for análogo a algum fenômeno concreto.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A analogia entre sinais e vetores é perfeita e será usada para melhor entendermos os conceitos associados ao sinais</a:t>
            </a:r>
          </a:p>
          <a:p>
            <a:pPr lvl="1" eaLnBrk="1" hangingPunct="1">
              <a:lnSpc>
                <a:spcPct val="90000"/>
              </a:lnSpc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537624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Vetores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Vetor: especificado por sua magnitude (ou amplitude) e direção</a:t>
            </a:r>
          </a:p>
          <a:p>
            <a:pPr lvl="1" eaLnBrk="1" hangingPunct="1"/>
            <a:r>
              <a:rPr lang="pt-BR" altLang="pt-BR" smtClean="0"/>
              <a:t>Notação: vetor em </a:t>
            </a:r>
            <a:r>
              <a:rPr lang="pt-BR" altLang="pt-BR" b="1" smtClean="0"/>
              <a:t>negrito</a:t>
            </a:r>
            <a:r>
              <a:rPr lang="pt-BR" altLang="pt-BR" smtClean="0"/>
              <a:t>, amplitude normal (sem ser negrito)</a:t>
            </a:r>
          </a:p>
          <a:p>
            <a:pPr lvl="2" eaLnBrk="1" hangingPunct="1"/>
            <a:r>
              <a:rPr lang="pt-BR" altLang="pt-BR" b="1" smtClean="0"/>
              <a:t>A</a:t>
            </a:r>
            <a:r>
              <a:rPr lang="pt-BR" altLang="pt-BR" smtClean="0"/>
              <a:t> é um vetor com amplitude A</a:t>
            </a:r>
          </a:p>
          <a:p>
            <a:pPr eaLnBrk="1" hangingPunct="1"/>
            <a:r>
              <a:rPr lang="pt-BR" altLang="pt-BR" smtClean="0"/>
              <a:t>Sejam dois vetores </a:t>
            </a:r>
            <a:r>
              <a:rPr lang="pt-BR" altLang="pt-BR" b="1" smtClean="0"/>
              <a:t>V</a:t>
            </a:r>
            <a:r>
              <a:rPr lang="pt-BR" altLang="pt-BR" b="1" baseline="-25000" smtClean="0"/>
              <a:t>1</a:t>
            </a:r>
            <a:r>
              <a:rPr lang="pt-BR" altLang="pt-BR" smtClean="0"/>
              <a:t> e </a:t>
            </a:r>
            <a:r>
              <a:rPr lang="pt-BR" altLang="pt-BR" b="1" smtClean="0"/>
              <a:t>V</a:t>
            </a:r>
            <a:r>
              <a:rPr lang="pt-BR" altLang="pt-BR" b="1" baseline="-25000" smtClean="0"/>
              <a:t>2</a:t>
            </a:r>
          </a:p>
          <a:p>
            <a:pPr lvl="1" eaLnBrk="1" hangingPunct="1"/>
            <a:r>
              <a:rPr lang="pt-BR" altLang="pt-BR" smtClean="0"/>
              <a:t>O componente de V</a:t>
            </a:r>
            <a:r>
              <a:rPr lang="pt-BR" altLang="pt-BR" baseline="-25000" smtClean="0"/>
              <a:t>1</a:t>
            </a:r>
            <a:r>
              <a:rPr lang="pt-BR" altLang="pt-BR" smtClean="0"/>
              <a:t> ao </a:t>
            </a:r>
            <a:br>
              <a:rPr lang="pt-BR" altLang="pt-BR" smtClean="0"/>
            </a:br>
            <a:r>
              <a:rPr lang="pt-BR" altLang="pt-BR" smtClean="0"/>
              <a:t>longo de V</a:t>
            </a:r>
            <a:r>
              <a:rPr lang="pt-BR" altLang="pt-BR" baseline="-25000" smtClean="0"/>
              <a:t>2</a:t>
            </a:r>
            <a:r>
              <a:rPr lang="pt-BR" altLang="pt-BR" smtClean="0"/>
              <a:t> é dado por </a:t>
            </a:r>
            <a:br>
              <a:rPr lang="pt-BR" altLang="pt-BR" smtClean="0"/>
            </a:br>
            <a:r>
              <a:rPr lang="pt-BR" altLang="pt-BR" smtClean="0"/>
              <a:t>C</a:t>
            </a:r>
            <a:r>
              <a:rPr lang="pt-BR" altLang="pt-BR" baseline="-25000" smtClean="0"/>
              <a:t>12</a:t>
            </a:r>
            <a:r>
              <a:rPr lang="pt-BR" altLang="pt-BR" smtClean="0"/>
              <a:t>V</a:t>
            </a:r>
            <a:r>
              <a:rPr lang="pt-BR" altLang="pt-BR" baseline="-25000" smtClean="0"/>
              <a:t>2</a:t>
            </a:r>
            <a:r>
              <a:rPr lang="pt-BR" altLang="pt-BR" smtClean="0"/>
              <a:t>.</a:t>
            </a:r>
          </a:p>
        </p:txBody>
      </p:sp>
      <p:grpSp>
        <p:nvGrpSpPr>
          <p:cNvPr id="15364" name="Group 12"/>
          <p:cNvGrpSpPr>
            <a:grpSpLocks/>
          </p:cNvGrpSpPr>
          <p:nvPr/>
        </p:nvGrpSpPr>
        <p:grpSpPr bwMode="auto">
          <a:xfrm>
            <a:off x="5435600" y="4294188"/>
            <a:ext cx="3494088" cy="2073275"/>
            <a:chOff x="3424" y="2705"/>
            <a:chExt cx="2201" cy="1306"/>
          </a:xfrm>
        </p:grpSpPr>
        <p:sp>
          <p:nvSpPr>
            <p:cNvPr id="15365" name="Line 4"/>
            <p:cNvSpPr>
              <a:spLocks noChangeShapeType="1"/>
            </p:cNvSpPr>
            <p:nvPr/>
          </p:nvSpPr>
          <p:spPr bwMode="auto">
            <a:xfrm>
              <a:off x="3424" y="3731"/>
              <a:ext cx="21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66" name="Line 5"/>
            <p:cNvSpPr>
              <a:spLocks noChangeShapeType="1"/>
            </p:cNvSpPr>
            <p:nvPr/>
          </p:nvSpPr>
          <p:spPr bwMode="auto">
            <a:xfrm flipV="1">
              <a:off x="3424" y="2931"/>
              <a:ext cx="1323" cy="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67" name="Line 6"/>
            <p:cNvSpPr>
              <a:spLocks noChangeShapeType="1"/>
            </p:cNvSpPr>
            <p:nvPr/>
          </p:nvSpPr>
          <p:spPr bwMode="auto">
            <a:xfrm>
              <a:off x="4756" y="2940"/>
              <a:ext cx="0" cy="7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68" name="Text Box 7"/>
            <p:cNvSpPr txBox="1">
              <a:spLocks noChangeArrowheads="1"/>
            </p:cNvSpPr>
            <p:nvPr/>
          </p:nvSpPr>
          <p:spPr bwMode="auto">
            <a:xfrm>
              <a:off x="4445" y="2705"/>
              <a:ext cx="3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800" b="1"/>
                <a:t>V</a:t>
              </a:r>
              <a:r>
                <a:rPr lang="pt-BR" altLang="pt-BR" sz="1800" b="1" baseline="-25000"/>
                <a:t>1</a:t>
              </a:r>
            </a:p>
          </p:txBody>
        </p:sp>
        <p:sp>
          <p:nvSpPr>
            <p:cNvPr id="15369" name="Text Box 8"/>
            <p:cNvSpPr txBox="1">
              <a:spLocks noChangeArrowheads="1"/>
            </p:cNvSpPr>
            <p:nvPr/>
          </p:nvSpPr>
          <p:spPr bwMode="auto">
            <a:xfrm>
              <a:off x="5308" y="3780"/>
              <a:ext cx="3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800" b="1"/>
                <a:t>V</a:t>
              </a:r>
              <a:r>
                <a:rPr lang="pt-BR" altLang="pt-BR" sz="1800" b="1" baseline="-25000"/>
                <a:t>2</a:t>
              </a:r>
            </a:p>
          </p:txBody>
        </p:sp>
        <p:sp>
          <p:nvSpPr>
            <p:cNvPr id="15370" name="Text Box 9"/>
            <p:cNvSpPr txBox="1">
              <a:spLocks noChangeArrowheads="1"/>
            </p:cNvSpPr>
            <p:nvPr/>
          </p:nvSpPr>
          <p:spPr bwMode="auto">
            <a:xfrm>
              <a:off x="4513" y="3731"/>
              <a:ext cx="63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800"/>
                <a:t>C</a:t>
              </a:r>
              <a:r>
                <a:rPr lang="pt-BR" altLang="pt-BR" sz="1800" baseline="-25000"/>
                <a:t>12</a:t>
              </a:r>
              <a:r>
                <a:rPr lang="pt-BR" altLang="pt-BR" sz="1800"/>
                <a:t> V</a:t>
              </a:r>
              <a:r>
                <a:rPr lang="pt-BR" altLang="pt-BR" sz="1800" baseline="-25000"/>
                <a:t>2</a:t>
              </a:r>
            </a:p>
          </p:txBody>
        </p:sp>
        <p:sp>
          <p:nvSpPr>
            <p:cNvPr id="15371" name="Text Box 10"/>
            <p:cNvSpPr txBox="1">
              <a:spLocks noChangeArrowheads="1"/>
            </p:cNvSpPr>
            <p:nvPr/>
          </p:nvSpPr>
          <p:spPr bwMode="auto">
            <a:xfrm>
              <a:off x="4785" y="3141"/>
              <a:ext cx="3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800" b="1"/>
                <a:t>V</a:t>
              </a:r>
              <a:r>
                <a:rPr lang="pt-BR" altLang="pt-BR" sz="1800" b="1" baseline="-25000"/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5884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Vetores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Interpretação do que seja “componente de um vetor ao longo de outro”:</a:t>
            </a:r>
          </a:p>
          <a:p>
            <a:pPr lvl="1" eaLnBrk="1" hangingPunct="1"/>
            <a:r>
              <a:rPr lang="pt-BR" altLang="pt-BR" smtClean="0"/>
              <a:t>Geometricamente, é obtido pela projeção de </a:t>
            </a:r>
            <a:r>
              <a:rPr lang="pt-BR" altLang="pt-BR" b="1" smtClean="0"/>
              <a:t>V</a:t>
            </a:r>
            <a:r>
              <a:rPr lang="pt-BR" altLang="pt-BR" b="1" baseline="-25000" smtClean="0"/>
              <a:t>1</a:t>
            </a:r>
            <a:r>
              <a:rPr lang="pt-BR" altLang="pt-BR" smtClean="0"/>
              <a:t> em </a:t>
            </a:r>
            <a:r>
              <a:rPr lang="pt-BR" altLang="pt-BR" b="1" smtClean="0"/>
              <a:t>V</a:t>
            </a:r>
            <a:r>
              <a:rPr lang="pt-BR" altLang="pt-BR" b="1" baseline="-25000" smtClean="0"/>
              <a:t>2</a:t>
            </a:r>
          </a:p>
          <a:p>
            <a:pPr lvl="2" eaLnBrk="1" hangingPunct="1"/>
            <a:r>
              <a:rPr lang="pt-BR" altLang="pt-BR" b="1" smtClean="0"/>
              <a:t>V</a:t>
            </a:r>
            <a:r>
              <a:rPr lang="pt-BR" altLang="pt-BR" b="1" baseline="-25000" smtClean="0"/>
              <a:t>1</a:t>
            </a:r>
            <a:r>
              <a:rPr lang="pt-BR" altLang="pt-BR" smtClean="0"/>
              <a:t> = C</a:t>
            </a:r>
            <a:r>
              <a:rPr lang="pt-BR" altLang="pt-BR" baseline="-25000" smtClean="0"/>
              <a:t>12</a:t>
            </a:r>
            <a:r>
              <a:rPr lang="pt-BR" altLang="pt-BR" b="1" smtClean="0"/>
              <a:t>V</a:t>
            </a:r>
            <a:r>
              <a:rPr lang="pt-BR" altLang="pt-BR" b="1" baseline="-25000" smtClean="0"/>
              <a:t>2</a:t>
            </a:r>
            <a:r>
              <a:rPr lang="pt-BR" altLang="pt-BR" smtClean="0"/>
              <a:t> + </a:t>
            </a:r>
            <a:r>
              <a:rPr lang="pt-BR" altLang="pt-BR" b="1" smtClean="0"/>
              <a:t>V</a:t>
            </a:r>
            <a:r>
              <a:rPr lang="pt-BR" altLang="pt-BR" b="1" baseline="-25000" smtClean="0"/>
              <a:t>e</a:t>
            </a:r>
            <a:r>
              <a:rPr lang="pt-BR" altLang="pt-BR" smtClean="0"/>
              <a:t> 				(1a)</a:t>
            </a:r>
          </a:p>
          <a:p>
            <a:pPr lvl="1" eaLnBrk="1" hangingPunct="1"/>
            <a:r>
              <a:rPr lang="pt-BR" altLang="pt-BR" smtClean="0"/>
              <a:t>Porém, esta não é a única maneira de se representar </a:t>
            </a:r>
            <a:r>
              <a:rPr lang="pt-BR" altLang="pt-BR" b="1" smtClean="0"/>
              <a:t>V</a:t>
            </a:r>
            <a:r>
              <a:rPr lang="pt-BR" altLang="pt-BR" b="1" baseline="-25000" smtClean="0"/>
              <a:t>1</a:t>
            </a:r>
            <a:r>
              <a:rPr lang="pt-BR" altLang="pt-BR" smtClean="0"/>
              <a:t> em termos de </a:t>
            </a:r>
            <a:r>
              <a:rPr lang="pt-BR" altLang="pt-BR" b="1" smtClean="0"/>
              <a:t>V</a:t>
            </a:r>
            <a:r>
              <a:rPr lang="pt-BR" altLang="pt-BR" b="1" baseline="-25000" smtClean="0"/>
              <a:t>2 </a:t>
            </a:r>
            <a:r>
              <a:rPr lang="pt-BR" altLang="pt-BR" smtClean="0"/>
              <a:t>...</a:t>
            </a:r>
          </a:p>
          <a:p>
            <a:pPr lvl="1" eaLnBrk="1" hangingPunct="1"/>
            <a:endParaRPr lang="pt-BR" altLang="pt-BR" smtClean="0"/>
          </a:p>
          <a:p>
            <a:pPr lvl="1" eaLnBrk="1" hangingPunct="1"/>
            <a:endParaRPr lang="pt-BR" altLang="pt-BR" smtClean="0"/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6227763" y="188913"/>
            <a:ext cx="2628900" cy="1439862"/>
            <a:chOff x="3424" y="2705"/>
            <a:chExt cx="2201" cy="1294"/>
          </a:xfrm>
        </p:grpSpPr>
        <p:sp>
          <p:nvSpPr>
            <p:cNvPr id="16389" name="Line 5"/>
            <p:cNvSpPr>
              <a:spLocks noChangeShapeType="1"/>
            </p:cNvSpPr>
            <p:nvPr/>
          </p:nvSpPr>
          <p:spPr bwMode="auto">
            <a:xfrm>
              <a:off x="3424" y="3731"/>
              <a:ext cx="21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390" name="Line 6"/>
            <p:cNvSpPr>
              <a:spLocks noChangeShapeType="1"/>
            </p:cNvSpPr>
            <p:nvPr/>
          </p:nvSpPr>
          <p:spPr bwMode="auto">
            <a:xfrm flipV="1">
              <a:off x="3424" y="2931"/>
              <a:ext cx="1323" cy="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391" name="Line 7"/>
            <p:cNvSpPr>
              <a:spLocks noChangeShapeType="1"/>
            </p:cNvSpPr>
            <p:nvPr/>
          </p:nvSpPr>
          <p:spPr bwMode="auto">
            <a:xfrm>
              <a:off x="4756" y="2940"/>
              <a:ext cx="0" cy="7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392" name="Text Box 8"/>
            <p:cNvSpPr txBox="1">
              <a:spLocks noChangeArrowheads="1"/>
            </p:cNvSpPr>
            <p:nvPr/>
          </p:nvSpPr>
          <p:spPr bwMode="auto">
            <a:xfrm>
              <a:off x="4443" y="2705"/>
              <a:ext cx="319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000" b="1"/>
                <a:t>V</a:t>
              </a:r>
              <a:r>
                <a:rPr lang="pt-BR" altLang="pt-BR" sz="1000" b="1" baseline="-25000"/>
                <a:t>1</a:t>
              </a:r>
            </a:p>
          </p:txBody>
        </p:sp>
        <p:sp>
          <p:nvSpPr>
            <p:cNvPr id="16393" name="Text Box 9"/>
            <p:cNvSpPr txBox="1">
              <a:spLocks noChangeArrowheads="1"/>
            </p:cNvSpPr>
            <p:nvPr/>
          </p:nvSpPr>
          <p:spPr bwMode="auto">
            <a:xfrm>
              <a:off x="5307" y="3780"/>
              <a:ext cx="318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000" b="1"/>
                <a:t>V</a:t>
              </a:r>
              <a:r>
                <a:rPr lang="pt-BR" altLang="pt-BR" sz="1000" b="1" baseline="-25000"/>
                <a:t>2</a:t>
              </a:r>
            </a:p>
          </p:txBody>
        </p:sp>
        <p:sp>
          <p:nvSpPr>
            <p:cNvPr id="16394" name="Text Box 10"/>
            <p:cNvSpPr txBox="1">
              <a:spLocks noChangeArrowheads="1"/>
            </p:cNvSpPr>
            <p:nvPr/>
          </p:nvSpPr>
          <p:spPr bwMode="auto">
            <a:xfrm>
              <a:off x="4514" y="3731"/>
              <a:ext cx="634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000"/>
                <a:t>C</a:t>
              </a:r>
              <a:r>
                <a:rPr lang="pt-BR" altLang="pt-BR" sz="1000" baseline="-25000"/>
                <a:t>12</a:t>
              </a:r>
              <a:r>
                <a:rPr lang="pt-BR" altLang="pt-BR" sz="1000"/>
                <a:t> V</a:t>
              </a:r>
              <a:r>
                <a:rPr lang="pt-BR" altLang="pt-BR" sz="1000" baseline="-25000"/>
                <a:t>2</a:t>
              </a:r>
            </a:p>
          </p:txBody>
        </p:sp>
        <p:sp>
          <p:nvSpPr>
            <p:cNvPr id="16395" name="Text Box 11"/>
            <p:cNvSpPr txBox="1">
              <a:spLocks noChangeArrowheads="1"/>
            </p:cNvSpPr>
            <p:nvPr/>
          </p:nvSpPr>
          <p:spPr bwMode="auto">
            <a:xfrm>
              <a:off x="4785" y="3140"/>
              <a:ext cx="318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000" b="1"/>
                <a:t>V</a:t>
              </a:r>
              <a:r>
                <a:rPr lang="pt-BR" altLang="pt-BR" sz="1000" b="1" baseline="-25000"/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54490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2578</TotalTime>
  <Words>3165</Words>
  <Application>Microsoft Office PowerPoint</Application>
  <PresentationFormat>Apresentação na tela (4:3)</PresentationFormat>
  <Paragraphs>515</Paragraphs>
  <Slides>67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67</vt:i4>
      </vt:variant>
    </vt:vector>
  </HeadingPairs>
  <TitlesOfParts>
    <vt:vector size="70" baseType="lpstr">
      <vt:lpstr>Tema do Office</vt:lpstr>
      <vt:lpstr>Equation</vt:lpstr>
      <vt:lpstr>Equação</vt:lpstr>
      <vt:lpstr>SEL 360  Princípios de Comunicação</vt:lpstr>
      <vt:lpstr>Agenda - 1º semestre 2020</vt:lpstr>
      <vt:lpstr>Conceitos</vt:lpstr>
      <vt:lpstr>Conceitos </vt:lpstr>
      <vt:lpstr>Representação de sinais e sistemas</vt:lpstr>
      <vt:lpstr>Conceitos </vt:lpstr>
      <vt:lpstr>Analogia entre Vetores e Sinais</vt:lpstr>
      <vt:lpstr>Vetores</vt:lpstr>
      <vt:lpstr>Vetores</vt:lpstr>
      <vt:lpstr>Vetores</vt:lpstr>
      <vt:lpstr>Vetores</vt:lpstr>
      <vt:lpstr>Vetores</vt:lpstr>
      <vt:lpstr>Vetores</vt:lpstr>
      <vt:lpstr>Vetores</vt:lpstr>
      <vt:lpstr>Sinais *</vt:lpstr>
      <vt:lpstr>Sinais</vt:lpstr>
      <vt:lpstr>Sinais</vt:lpstr>
      <vt:lpstr>Sinais</vt:lpstr>
      <vt:lpstr>Sinais</vt:lpstr>
      <vt:lpstr>Sinais</vt:lpstr>
      <vt:lpstr>Sinais</vt:lpstr>
      <vt:lpstr>Sinais</vt:lpstr>
      <vt:lpstr>Vetores e Sinais</vt:lpstr>
      <vt:lpstr>Vetores</vt:lpstr>
      <vt:lpstr>Vetores</vt:lpstr>
      <vt:lpstr>Vetores</vt:lpstr>
      <vt:lpstr>Vetores</vt:lpstr>
      <vt:lpstr>Vetores</vt:lpstr>
      <vt:lpstr>Vetores</vt:lpstr>
      <vt:lpstr>Vetores</vt:lpstr>
      <vt:lpstr>Vetores</vt:lpstr>
      <vt:lpstr>Vetores</vt:lpstr>
      <vt:lpstr>Sinais</vt:lpstr>
      <vt:lpstr>Aproximação de uma função por uma série de funções mutuamente ortogonais</vt:lpstr>
      <vt:lpstr>Aproximação de uma função por uma série de funções mutuamente ortogonais</vt:lpstr>
      <vt:lpstr>Aproximação de uma função por uma série de funções mutuamente ortogonais</vt:lpstr>
      <vt:lpstr>Aproximação de uma função por uma série de funções mutuamente ortogonais</vt:lpstr>
      <vt:lpstr>Aproximação de uma função por uma série de funções mutuamente ortogonais</vt:lpstr>
      <vt:lpstr>Cálculo do Erro Quadrático Médio</vt:lpstr>
      <vt:lpstr>Cálculo do Erro Quadrático Médio</vt:lpstr>
      <vt:lpstr>Representação de uma função por uma Série Fechada ou Completa de Funções Mutuamente Ortogonais</vt:lpstr>
      <vt:lpstr>Representação de uma função por uma Série Fechada ou Completa de Funções Mutuamente Ortogonais</vt:lpstr>
      <vt:lpstr>Representação de uma função por uma Série Fechada ou Completa de Funções Mutuamente Ortogonais</vt:lpstr>
      <vt:lpstr>Representação de uma função por uma Série Fechada ou Completa de Funções Mutuamente Ortogonais</vt:lpstr>
      <vt:lpstr>Representação de uma função por uma Série Fechada ou Completa de Funções Mutuamente Ortogonais</vt:lpstr>
      <vt:lpstr>Representação de uma função por uma Série Fechada ou Completa de Funções Mutuamente Ortogonais</vt:lpstr>
      <vt:lpstr>Representação de uma função por uma Série Fechada ou Completa de Funções Mutuamente Ortogonais</vt:lpstr>
      <vt:lpstr>Representação de uma função por uma Série Fechada ou Completa de Funções Mutuamente Ortogonais</vt:lpstr>
      <vt:lpstr>Representação de uma função por uma Série Fechada ou Completa de Funções Mutuamente Ortogonais</vt:lpstr>
      <vt:lpstr>Exemplo</vt:lpstr>
      <vt:lpstr>Exemplo</vt:lpstr>
      <vt:lpstr>Exemplo</vt:lpstr>
      <vt:lpstr>Exemplo</vt:lpstr>
      <vt:lpstr>Exemplo</vt:lpstr>
      <vt:lpstr>Exemplo</vt:lpstr>
      <vt:lpstr>Exemplo</vt:lpstr>
      <vt:lpstr>Exemplo</vt:lpstr>
      <vt:lpstr>Exemplo</vt:lpstr>
      <vt:lpstr>Ortogonalidade em Funções Complexas</vt:lpstr>
      <vt:lpstr>Ortogonalidade em Funções Complexas</vt:lpstr>
      <vt:lpstr>Ortogonalidade em Funções Complexas</vt:lpstr>
      <vt:lpstr>Ortogonalidade em Funções Complexas</vt:lpstr>
      <vt:lpstr>Ortogonalidade em Funções Complexas</vt:lpstr>
      <vt:lpstr>Transformada de Fourier</vt:lpstr>
      <vt:lpstr>Jean-Baptiste Joseph Fourier</vt:lpstr>
      <vt:lpstr>Jean-Baptiste Joseph Fourier</vt:lpstr>
      <vt:lpstr>Jean-Baptiste Joseph Fourier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Microsoft</dc:creator>
  <cp:lastModifiedBy>Monica de Lacerda Rocha</cp:lastModifiedBy>
  <cp:revision>156</cp:revision>
  <dcterms:created xsi:type="dcterms:W3CDTF">2018-02-21T13:16:23Z</dcterms:created>
  <dcterms:modified xsi:type="dcterms:W3CDTF">2020-04-07T22:40:41Z</dcterms:modified>
</cp:coreProperties>
</file>