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1" r:id="rId4"/>
    <p:sldId id="270" r:id="rId5"/>
    <p:sldId id="290" r:id="rId6"/>
    <p:sldId id="274" r:id="rId7"/>
    <p:sldId id="275" r:id="rId8"/>
    <p:sldId id="276" r:id="rId9"/>
    <p:sldId id="277" r:id="rId10"/>
    <p:sldId id="278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C75"/>
    <a:srgbClr val="FF9999"/>
    <a:srgbClr val="BA9B5C"/>
    <a:srgbClr val="DF855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C4BA7-387C-478B-8330-57F63A25AE14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16DA1F04-095D-4B5B-84B2-863A9A1BDA43}">
      <dgm:prSet/>
      <dgm:spPr/>
      <dgm:t>
        <a:bodyPr/>
        <a:lstStyle/>
        <a:p>
          <a:r>
            <a:rPr lang="pt-BR" b="1" i="0">
              <a:latin typeface="Euphemia"/>
            </a:rPr>
            <a:t>Dimensão </a:t>
          </a:r>
          <a:r>
            <a:rPr lang="pt-BR" b="1">
              <a:latin typeface="Euphemia"/>
            </a:rPr>
            <a:t>Pessoal</a:t>
          </a:r>
          <a:endParaRPr lang="pt-BR" b="1" i="0" dirty="0">
            <a:latin typeface="Euphemia"/>
          </a:endParaRPr>
        </a:p>
      </dgm:t>
    </dgm:pt>
    <dgm:pt modelId="{60CE2681-A3EB-4B54-8CB8-10C2D93F6D53}" type="parTrans" cxnId="{51543C64-111B-46C9-9489-319F83107557}">
      <dgm:prSet/>
      <dgm:spPr/>
      <dgm:t>
        <a:bodyPr/>
        <a:lstStyle/>
        <a:p>
          <a:endParaRPr lang="pt-BR"/>
        </a:p>
      </dgm:t>
    </dgm:pt>
    <dgm:pt modelId="{D375B82B-C05A-48CA-A932-729BA5C9F0C7}" type="sibTrans" cxnId="{51543C64-111B-46C9-9489-319F83107557}">
      <dgm:prSet/>
      <dgm:spPr/>
      <dgm:t>
        <a:bodyPr/>
        <a:lstStyle/>
        <a:p>
          <a:endParaRPr lang="pt-BR"/>
        </a:p>
      </dgm:t>
    </dgm:pt>
    <dgm:pt modelId="{4C88FBF8-97C7-4716-B267-74CBD5D63440}">
      <dgm:prSet/>
      <dgm:spPr/>
      <dgm:t>
        <a:bodyPr/>
        <a:lstStyle/>
        <a:p>
          <a:r>
            <a:rPr lang="pt-BR" b="1" dirty="0">
              <a:latin typeface="Euphemia"/>
            </a:rPr>
            <a:t>Dimensão Profissional</a:t>
          </a:r>
        </a:p>
      </dgm:t>
    </dgm:pt>
    <dgm:pt modelId="{2216756B-4FDA-4DC8-90D1-71733088B04C}" type="parTrans" cxnId="{D0890649-29A1-4D5A-A34A-C8D9562F81B5}">
      <dgm:prSet/>
      <dgm:spPr/>
      <dgm:t>
        <a:bodyPr/>
        <a:lstStyle/>
        <a:p>
          <a:endParaRPr lang="pt-BR"/>
        </a:p>
      </dgm:t>
    </dgm:pt>
    <dgm:pt modelId="{DA0F58B0-99C1-41D8-9FBC-6540F1C6D529}" type="sibTrans" cxnId="{D0890649-29A1-4D5A-A34A-C8D9562F81B5}">
      <dgm:prSet/>
      <dgm:spPr/>
      <dgm:t>
        <a:bodyPr/>
        <a:lstStyle/>
        <a:p>
          <a:endParaRPr lang="pt-BR"/>
        </a:p>
      </dgm:t>
    </dgm:pt>
    <dgm:pt modelId="{CA024F14-E72A-4E6F-8657-A0F787EF5C40}">
      <dgm:prSet/>
      <dgm:spPr/>
      <dgm:t>
        <a:bodyPr/>
        <a:lstStyle/>
        <a:p>
          <a:r>
            <a:rPr lang="pt-BR" b="1" i="0" dirty="0">
              <a:latin typeface="Euphemia"/>
            </a:rPr>
            <a:t>Dimensão Administrativa</a:t>
          </a:r>
        </a:p>
      </dgm:t>
    </dgm:pt>
    <dgm:pt modelId="{CC132108-AB89-442B-825A-A84C44EFAEF0}" type="parTrans" cxnId="{3F660CF0-53DC-4AC4-974C-992E36DBF50A}">
      <dgm:prSet/>
      <dgm:spPr/>
      <dgm:t>
        <a:bodyPr/>
        <a:lstStyle/>
        <a:p>
          <a:endParaRPr lang="pt-BR"/>
        </a:p>
      </dgm:t>
    </dgm:pt>
    <dgm:pt modelId="{A5CCEDB0-59E1-44A7-AA7F-0466A8CB40A4}" type="sibTrans" cxnId="{3F660CF0-53DC-4AC4-974C-992E36DBF50A}">
      <dgm:prSet/>
      <dgm:spPr/>
      <dgm:t>
        <a:bodyPr/>
        <a:lstStyle/>
        <a:p>
          <a:endParaRPr lang="pt-BR"/>
        </a:p>
      </dgm:t>
    </dgm:pt>
    <dgm:pt modelId="{025663A1-E367-4807-A643-122AD234710F}" type="pres">
      <dgm:prSet presAssocID="{A07C4BA7-387C-478B-8330-57F63A25AE14}" presName="compositeShape" presStyleCnt="0">
        <dgm:presLayoutVars>
          <dgm:dir/>
          <dgm:resizeHandles/>
        </dgm:presLayoutVars>
      </dgm:prSet>
      <dgm:spPr/>
    </dgm:pt>
    <dgm:pt modelId="{407AFE51-7481-463B-86D9-D8CB1035EABC}" type="pres">
      <dgm:prSet presAssocID="{A07C4BA7-387C-478B-8330-57F63A25AE14}" presName="pyramid" presStyleLbl="node1" presStyleIdx="0" presStyleCnt="1"/>
      <dgm:spPr/>
    </dgm:pt>
    <dgm:pt modelId="{EE2F44F2-40CE-4798-816F-5025E7BB1DE0}" type="pres">
      <dgm:prSet presAssocID="{A07C4BA7-387C-478B-8330-57F63A25AE14}" presName="theList" presStyleCnt="0"/>
      <dgm:spPr/>
    </dgm:pt>
    <dgm:pt modelId="{C51DFF02-E639-4D44-91C5-D7CEF01F23B5}" type="pres">
      <dgm:prSet presAssocID="{4C88FBF8-97C7-4716-B267-74CBD5D63440}" presName="aNode" presStyleLbl="fgAcc1" presStyleIdx="0" presStyleCnt="3">
        <dgm:presLayoutVars>
          <dgm:bulletEnabled val="1"/>
        </dgm:presLayoutVars>
      </dgm:prSet>
      <dgm:spPr/>
    </dgm:pt>
    <dgm:pt modelId="{197369D6-ED82-4B1D-B329-B80A33DA6049}" type="pres">
      <dgm:prSet presAssocID="{4C88FBF8-97C7-4716-B267-74CBD5D63440}" presName="aSpace" presStyleCnt="0"/>
      <dgm:spPr/>
    </dgm:pt>
    <dgm:pt modelId="{CD1ED8AA-1E72-4215-9900-6A93F0B1D93E}" type="pres">
      <dgm:prSet presAssocID="{16DA1F04-095D-4B5B-84B2-863A9A1BDA43}" presName="aNode" presStyleLbl="fgAcc1" presStyleIdx="1" presStyleCnt="3">
        <dgm:presLayoutVars>
          <dgm:bulletEnabled val="1"/>
        </dgm:presLayoutVars>
      </dgm:prSet>
      <dgm:spPr/>
    </dgm:pt>
    <dgm:pt modelId="{052D2089-9EB8-4557-80E7-ACDA97651653}" type="pres">
      <dgm:prSet presAssocID="{16DA1F04-095D-4B5B-84B2-863A9A1BDA43}" presName="aSpace" presStyleCnt="0"/>
      <dgm:spPr/>
    </dgm:pt>
    <dgm:pt modelId="{197F9122-1B26-4624-85F9-50CC5C39E5E8}" type="pres">
      <dgm:prSet presAssocID="{CA024F14-E72A-4E6F-8657-A0F787EF5C40}" presName="aNode" presStyleLbl="fgAcc1" presStyleIdx="2" presStyleCnt="3">
        <dgm:presLayoutVars>
          <dgm:bulletEnabled val="1"/>
        </dgm:presLayoutVars>
      </dgm:prSet>
      <dgm:spPr/>
    </dgm:pt>
    <dgm:pt modelId="{EA082A52-F3C4-49CA-9E04-3D76E3FF944C}" type="pres">
      <dgm:prSet presAssocID="{CA024F14-E72A-4E6F-8657-A0F787EF5C40}" presName="aSpace" presStyleCnt="0"/>
      <dgm:spPr/>
    </dgm:pt>
  </dgm:ptLst>
  <dgm:cxnLst>
    <dgm:cxn modelId="{1DCDA51A-04D7-4E42-9F5E-099792C977D2}" type="presOf" srcId="{16DA1F04-095D-4B5B-84B2-863A9A1BDA43}" destId="{CD1ED8AA-1E72-4215-9900-6A93F0B1D93E}" srcOrd="0" destOrd="0" presId="urn:microsoft.com/office/officeart/2005/8/layout/pyramid2"/>
    <dgm:cxn modelId="{51543C64-111B-46C9-9489-319F83107557}" srcId="{A07C4BA7-387C-478B-8330-57F63A25AE14}" destId="{16DA1F04-095D-4B5B-84B2-863A9A1BDA43}" srcOrd="1" destOrd="0" parTransId="{60CE2681-A3EB-4B54-8CB8-10C2D93F6D53}" sibTransId="{D375B82B-C05A-48CA-A932-729BA5C9F0C7}"/>
    <dgm:cxn modelId="{D0890649-29A1-4D5A-A34A-C8D9562F81B5}" srcId="{A07C4BA7-387C-478B-8330-57F63A25AE14}" destId="{4C88FBF8-97C7-4716-B267-74CBD5D63440}" srcOrd="0" destOrd="0" parTransId="{2216756B-4FDA-4DC8-90D1-71733088B04C}" sibTransId="{DA0F58B0-99C1-41D8-9FBC-6540F1C6D529}"/>
    <dgm:cxn modelId="{AFED2051-AA45-49E8-A237-8E3B9DF701F7}" type="presOf" srcId="{A07C4BA7-387C-478B-8330-57F63A25AE14}" destId="{025663A1-E367-4807-A643-122AD234710F}" srcOrd="0" destOrd="0" presId="urn:microsoft.com/office/officeart/2005/8/layout/pyramid2"/>
    <dgm:cxn modelId="{458F168E-8AF0-44F5-B5E2-4BF7EFC7FB72}" type="presOf" srcId="{CA024F14-E72A-4E6F-8657-A0F787EF5C40}" destId="{197F9122-1B26-4624-85F9-50CC5C39E5E8}" srcOrd="0" destOrd="0" presId="urn:microsoft.com/office/officeart/2005/8/layout/pyramid2"/>
    <dgm:cxn modelId="{A5E4CBC6-FF7E-46A7-A5F3-CA1BCD89C984}" type="presOf" srcId="{4C88FBF8-97C7-4716-B267-74CBD5D63440}" destId="{C51DFF02-E639-4D44-91C5-D7CEF01F23B5}" srcOrd="0" destOrd="0" presId="urn:microsoft.com/office/officeart/2005/8/layout/pyramid2"/>
    <dgm:cxn modelId="{3F660CF0-53DC-4AC4-974C-992E36DBF50A}" srcId="{A07C4BA7-387C-478B-8330-57F63A25AE14}" destId="{CA024F14-E72A-4E6F-8657-A0F787EF5C40}" srcOrd="2" destOrd="0" parTransId="{CC132108-AB89-442B-825A-A84C44EFAEF0}" sibTransId="{A5CCEDB0-59E1-44A7-AA7F-0466A8CB40A4}"/>
    <dgm:cxn modelId="{97952E30-48C6-4CE1-B69B-923FB440AE3E}" type="presParOf" srcId="{025663A1-E367-4807-A643-122AD234710F}" destId="{407AFE51-7481-463B-86D9-D8CB1035EABC}" srcOrd="0" destOrd="0" presId="urn:microsoft.com/office/officeart/2005/8/layout/pyramid2"/>
    <dgm:cxn modelId="{3DDE04D3-4C18-49CF-AFDB-9F0C598D8332}" type="presParOf" srcId="{025663A1-E367-4807-A643-122AD234710F}" destId="{EE2F44F2-40CE-4798-816F-5025E7BB1DE0}" srcOrd="1" destOrd="0" presId="urn:microsoft.com/office/officeart/2005/8/layout/pyramid2"/>
    <dgm:cxn modelId="{4168C647-AF05-43F5-87BA-BEF5E2EBCDD4}" type="presParOf" srcId="{EE2F44F2-40CE-4798-816F-5025E7BB1DE0}" destId="{C51DFF02-E639-4D44-91C5-D7CEF01F23B5}" srcOrd="0" destOrd="0" presId="urn:microsoft.com/office/officeart/2005/8/layout/pyramid2"/>
    <dgm:cxn modelId="{1EB9D2B6-9841-47DF-ACA9-938EA327742F}" type="presParOf" srcId="{EE2F44F2-40CE-4798-816F-5025E7BB1DE0}" destId="{197369D6-ED82-4B1D-B329-B80A33DA6049}" srcOrd="1" destOrd="0" presId="urn:microsoft.com/office/officeart/2005/8/layout/pyramid2"/>
    <dgm:cxn modelId="{3EEF06DF-7A89-4025-9ACB-809C91CEEACD}" type="presParOf" srcId="{EE2F44F2-40CE-4798-816F-5025E7BB1DE0}" destId="{CD1ED8AA-1E72-4215-9900-6A93F0B1D93E}" srcOrd="2" destOrd="0" presId="urn:microsoft.com/office/officeart/2005/8/layout/pyramid2"/>
    <dgm:cxn modelId="{CC6D0FB8-00AB-45E0-921B-9EF85FCE51BF}" type="presParOf" srcId="{EE2F44F2-40CE-4798-816F-5025E7BB1DE0}" destId="{052D2089-9EB8-4557-80E7-ACDA97651653}" srcOrd="3" destOrd="0" presId="urn:microsoft.com/office/officeart/2005/8/layout/pyramid2"/>
    <dgm:cxn modelId="{3A09EDA3-E99B-46E6-BA72-2C00758C0883}" type="presParOf" srcId="{EE2F44F2-40CE-4798-816F-5025E7BB1DE0}" destId="{197F9122-1B26-4624-85F9-50CC5C39E5E8}" srcOrd="4" destOrd="0" presId="urn:microsoft.com/office/officeart/2005/8/layout/pyramid2"/>
    <dgm:cxn modelId="{EB7CD5E2-9DC4-4F61-ABEC-D76D30B2F2E2}" type="presParOf" srcId="{EE2F44F2-40CE-4798-816F-5025E7BB1DE0}" destId="{EA082A52-F3C4-49CA-9E04-3D76E3FF944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169A0-B79D-4D77-8B1A-3C2BCAECAA41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F0FB4DE-7346-4F52-9B4B-0FCA5AED7844}">
      <dgm:prSet phldrT="[Texto]" custT="1"/>
      <dgm:spPr/>
      <dgm:t>
        <a:bodyPr/>
        <a:lstStyle/>
        <a:p>
          <a:r>
            <a:rPr lang="pt-BR" sz="3200" b="1" dirty="0">
              <a:solidFill>
                <a:schemeClr val="tx1"/>
              </a:solidFill>
            </a:rPr>
            <a:t>Professor Universitário</a:t>
          </a:r>
        </a:p>
      </dgm:t>
    </dgm:pt>
    <dgm:pt modelId="{38385FBC-00CD-4AB0-B156-B300236867FC}" type="parTrans" cxnId="{2CDB7C7F-F9E4-45A5-AF6C-1A605C5412B6}">
      <dgm:prSet/>
      <dgm:spPr/>
      <dgm:t>
        <a:bodyPr/>
        <a:lstStyle/>
        <a:p>
          <a:endParaRPr lang="pt-BR"/>
        </a:p>
      </dgm:t>
    </dgm:pt>
    <dgm:pt modelId="{B3FE547C-E255-4AE5-B435-3C2727F8ACF0}" type="sibTrans" cxnId="{2CDB7C7F-F9E4-45A5-AF6C-1A605C5412B6}">
      <dgm:prSet/>
      <dgm:spPr/>
      <dgm:t>
        <a:bodyPr/>
        <a:lstStyle/>
        <a:p>
          <a:endParaRPr lang="pt-BR"/>
        </a:p>
      </dgm:t>
    </dgm:pt>
    <dgm:pt modelId="{0526DA7D-2DE2-4413-A40F-8C23A129B550}">
      <dgm:prSet phldrT="[Texto]" custT="1"/>
      <dgm:spPr>
        <a:solidFill>
          <a:srgbClr val="DF8553"/>
        </a:solidFill>
      </dgm:spPr>
      <dgm:t>
        <a:bodyPr/>
        <a:lstStyle/>
        <a:p>
          <a:r>
            <a:rPr lang="pt-BR" sz="3200" b="1" dirty="0"/>
            <a:t>Conhecimento de sua disciplina/área</a:t>
          </a:r>
        </a:p>
      </dgm:t>
    </dgm:pt>
    <dgm:pt modelId="{7E55315C-B612-42D5-BD69-A0E87988D235}" type="parTrans" cxnId="{30243977-70D8-4375-88E8-7B108DB87840}">
      <dgm:prSet/>
      <dgm:spPr/>
      <dgm:t>
        <a:bodyPr/>
        <a:lstStyle/>
        <a:p>
          <a:endParaRPr lang="pt-BR"/>
        </a:p>
      </dgm:t>
    </dgm:pt>
    <dgm:pt modelId="{24BC4164-68FF-4649-9C5B-A8FA8A520C01}" type="sibTrans" cxnId="{30243977-70D8-4375-88E8-7B108DB87840}">
      <dgm:prSet/>
      <dgm:spPr/>
      <dgm:t>
        <a:bodyPr/>
        <a:lstStyle/>
        <a:p>
          <a:endParaRPr lang="pt-BR"/>
        </a:p>
      </dgm:t>
    </dgm:pt>
    <dgm:pt modelId="{52467B6C-5D53-446C-8F96-9825D983814B}">
      <dgm:prSet phldrT="[Texto]" custT="1"/>
      <dgm:spPr>
        <a:solidFill>
          <a:srgbClr val="FF9999"/>
        </a:solidFill>
      </dgm:spPr>
      <dgm:t>
        <a:bodyPr/>
        <a:lstStyle/>
        <a:p>
          <a:r>
            <a:rPr lang="pt-BR" sz="2800" b="1" dirty="0"/>
            <a:t>Envolvimento e compromisso com a aprendizagem dos estudantes</a:t>
          </a:r>
        </a:p>
      </dgm:t>
    </dgm:pt>
    <dgm:pt modelId="{E7518D65-3141-4831-A18C-E4FF5E55CFC6}" type="parTrans" cxnId="{FED7439D-ADFC-47F0-9F86-55478DA5396D}">
      <dgm:prSet/>
      <dgm:spPr/>
      <dgm:t>
        <a:bodyPr/>
        <a:lstStyle/>
        <a:p>
          <a:endParaRPr lang="pt-BR"/>
        </a:p>
      </dgm:t>
    </dgm:pt>
    <dgm:pt modelId="{68E723C5-91DF-46FA-85EE-8791B24AC594}" type="sibTrans" cxnId="{FED7439D-ADFC-47F0-9F86-55478DA5396D}">
      <dgm:prSet/>
      <dgm:spPr/>
      <dgm:t>
        <a:bodyPr/>
        <a:lstStyle/>
        <a:p>
          <a:endParaRPr lang="pt-BR"/>
        </a:p>
      </dgm:t>
    </dgm:pt>
    <dgm:pt modelId="{44A38236-B393-49F1-AFD8-7FBCB01EA15C}">
      <dgm:prSet phldrT="[Texto]" custT="1"/>
      <dgm:spPr>
        <a:solidFill>
          <a:srgbClr val="BA9B5C"/>
        </a:solidFill>
      </dgm:spPr>
      <dgm:t>
        <a:bodyPr/>
        <a:lstStyle/>
        <a:p>
          <a:r>
            <a:rPr lang="pt-BR" sz="3200" b="1" dirty="0"/>
            <a:t>Habilidades comunicativas</a:t>
          </a:r>
        </a:p>
      </dgm:t>
    </dgm:pt>
    <dgm:pt modelId="{D5BE4977-665F-43F8-80FB-056CDDD1C45E}" type="parTrans" cxnId="{90F1524B-0E9E-44A3-B96F-3CC3EE81E388}">
      <dgm:prSet/>
      <dgm:spPr/>
      <dgm:t>
        <a:bodyPr/>
        <a:lstStyle/>
        <a:p>
          <a:endParaRPr lang="pt-BR"/>
        </a:p>
      </dgm:t>
    </dgm:pt>
    <dgm:pt modelId="{EBB98AFF-26E7-4D07-94A8-8A03432080F5}" type="sibTrans" cxnId="{90F1524B-0E9E-44A3-B96F-3CC3EE81E388}">
      <dgm:prSet/>
      <dgm:spPr/>
      <dgm:t>
        <a:bodyPr/>
        <a:lstStyle/>
        <a:p>
          <a:endParaRPr lang="pt-BR"/>
        </a:p>
      </dgm:t>
    </dgm:pt>
    <dgm:pt modelId="{72C2DAF6-5019-4618-84DF-EC127BF69F98}">
      <dgm:prSet phldrT="[Texto]" custT="1"/>
      <dgm:spPr>
        <a:solidFill>
          <a:srgbClr val="50DC75"/>
        </a:solidFill>
      </dgm:spPr>
      <dgm:t>
        <a:bodyPr/>
        <a:lstStyle/>
        <a:p>
          <a:r>
            <a:rPr lang="pt-BR" sz="2800" b="1" dirty="0"/>
            <a:t>Interesse com os estudantes, ser acessível</a:t>
          </a:r>
        </a:p>
      </dgm:t>
    </dgm:pt>
    <dgm:pt modelId="{77177EF3-31AA-400B-81CC-03D23F4A9135}" type="parTrans" cxnId="{15F21E1C-F782-49E2-ABCC-2501630DDE83}">
      <dgm:prSet/>
      <dgm:spPr/>
      <dgm:t>
        <a:bodyPr/>
        <a:lstStyle/>
        <a:p>
          <a:endParaRPr lang="pt-BR"/>
        </a:p>
      </dgm:t>
    </dgm:pt>
    <dgm:pt modelId="{3B938BFD-398A-4EDE-8D17-153B0A00B6C2}" type="sibTrans" cxnId="{15F21E1C-F782-49E2-ABCC-2501630DDE83}">
      <dgm:prSet/>
      <dgm:spPr/>
      <dgm:t>
        <a:bodyPr/>
        <a:lstStyle/>
        <a:p>
          <a:endParaRPr lang="pt-BR"/>
        </a:p>
      </dgm:t>
    </dgm:pt>
    <dgm:pt modelId="{6BCBAC46-57C1-41C2-A185-B165946422B4}" type="pres">
      <dgm:prSet presAssocID="{D00169A0-B79D-4D77-8B1A-3C2BCAECAA4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10824A-4BFE-4A66-93F5-FCBD4691AA28}" type="pres">
      <dgm:prSet presAssocID="{D00169A0-B79D-4D77-8B1A-3C2BCAECAA41}" presName="matrix" presStyleCnt="0"/>
      <dgm:spPr/>
    </dgm:pt>
    <dgm:pt modelId="{9EEA509E-211A-4AC2-B4B8-AD7D135AFA7B}" type="pres">
      <dgm:prSet presAssocID="{D00169A0-B79D-4D77-8B1A-3C2BCAECAA41}" presName="tile1" presStyleLbl="node1" presStyleIdx="0" presStyleCnt="4" custLinFactNeighborY="-2909"/>
      <dgm:spPr/>
    </dgm:pt>
    <dgm:pt modelId="{2A075932-6CC1-46B7-8C27-263F925DD800}" type="pres">
      <dgm:prSet presAssocID="{D00169A0-B79D-4D77-8B1A-3C2BCAECAA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7CE21C-4009-412B-BFD1-D6214AD27AAE}" type="pres">
      <dgm:prSet presAssocID="{D00169A0-B79D-4D77-8B1A-3C2BCAECAA41}" presName="tile2" presStyleLbl="node1" presStyleIdx="1" presStyleCnt="4"/>
      <dgm:spPr/>
    </dgm:pt>
    <dgm:pt modelId="{E551A44A-10AD-41CC-B03E-B06CEDB77A77}" type="pres">
      <dgm:prSet presAssocID="{D00169A0-B79D-4D77-8B1A-3C2BCAECAA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DE3FB8-C774-4538-8B9C-E38734D4C4DA}" type="pres">
      <dgm:prSet presAssocID="{D00169A0-B79D-4D77-8B1A-3C2BCAECAA41}" presName="tile3" presStyleLbl="node1" presStyleIdx="2" presStyleCnt="4"/>
      <dgm:spPr/>
    </dgm:pt>
    <dgm:pt modelId="{028B5BE1-37C5-4D6C-AE0C-010948522F37}" type="pres">
      <dgm:prSet presAssocID="{D00169A0-B79D-4D77-8B1A-3C2BCAECAA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C67A82-2A41-49B7-B9BE-E76B08888E5B}" type="pres">
      <dgm:prSet presAssocID="{D00169A0-B79D-4D77-8B1A-3C2BCAECAA41}" presName="tile4" presStyleLbl="node1" presStyleIdx="3" presStyleCnt="4" custLinFactNeighborX="-15"/>
      <dgm:spPr/>
    </dgm:pt>
    <dgm:pt modelId="{E01B88CC-8D6C-4AAA-9EFE-1F4EC7FAD811}" type="pres">
      <dgm:prSet presAssocID="{D00169A0-B79D-4D77-8B1A-3C2BCAECAA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DC4E405-51DC-4D89-99D4-96431E6F639A}" type="pres">
      <dgm:prSet presAssocID="{D00169A0-B79D-4D77-8B1A-3C2BCAECAA41}" presName="centerTile" presStyleLbl="fgShp" presStyleIdx="0" presStyleCnt="1" custLinFactNeighborX="-25" custLinFactNeighborY="-1455">
        <dgm:presLayoutVars>
          <dgm:chMax val="0"/>
          <dgm:chPref val="0"/>
        </dgm:presLayoutVars>
      </dgm:prSet>
      <dgm:spPr/>
    </dgm:pt>
  </dgm:ptLst>
  <dgm:cxnLst>
    <dgm:cxn modelId="{15F21E1C-F782-49E2-ABCC-2501630DDE83}" srcId="{7F0FB4DE-7346-4F52-9B4B-0FCA5AED7844}" destId="{72C2DAF6-5019-4618-84DF-EC127BF69F98}" srcOrd="3" destOrd="0" parTransId="{77177EF3-31AA-400B-81CC-03D23F4A9135}" sibTransId="{3B938BFD-398A-4EDE-8D17-153B0A00B6C2}"/>
    <dgm:cxn modelId="{AABC9B3A-11F6-4372-A3A3-F19A9B360564}" type="presOf" srcId="{D00169A0-B79D-4D77-8B1A-3C2BCAECAA41}" destId="{6BCBAC46-57C1-41C2-A185-B165946422B4}" srcOrd="0" destOrd="0" presId="urn:microsoft.com/office/officeart/2005/8/layout/matrix1"/>
    <dgm:cxn modelId="{90F1524B-0E9E-44A3-B96F-3CC3EE81E388}" srcId="{7F0FB4DE-7346-4F52-9B4B-0FCA5AED7844}" destId="{44A38236-B393-49F1-AFD8-7FBCB01EA15C}" srcOrd="2" destOrd="0" parTransId="{D5BE4977-665F-43F8-80FB-056CDDD1C45E}" sibTransId="{EBB98AFF-26E7-4D07-94A8-8A03432080F5}"/>
    <dgm:cxn modelId="{31F7894B-1CC5-46E7-A7D0-7C230D160373}" type="presOf" srcId="{72C2DAF6-5019-4618-84DF-EC127BF69F98}" destId="{E01B88CC-8D6C-4AAA-9EFE-1F4EC7FAD811}" srcOrd="1" destOrd="0" presId="urn:microsoft.com/office/officeart/2005/8/layout/matrix1"/>
    <dgm:cxn modelId="{9F8BFE72-F208-46C8-B139-C004F7A58C1D}" type="presOf" srcId="{72C2DAF6-5019-4618-84DF-EC127BF69F98}" destId="{C0C67A82-2A41-49B7-B9BE-E76B08888E5B}" srcOrd="0" destOrd="0" presId="urn:microsoft.com/office/officeart/2005/8/layout/matrix1"/>
    <dgm:cxn modelId="{30243977-70D8-4375-88E8-7B108DB87840}" srcId="{7F0FB4DE-7346-4F52-9B4B-0FCA5AED7844}" destId="{0526DA7D-2DE2-4413-A40F-8C23A129B550}" srcOrd="0" destOrd="0" parTransId="{7E55315C-B612-42D5-BD69-A0E87988D235}" sibTransId="{24BC4164-68FF-4649-9C5B-A8FA8A520C01}"/>
    <dgm:cxn modelId="{5408DC7B-E674-4661-9345-8772B3A92999}" type="presOf" srcId="{0526DA7D-2DE2-4413-A40F-8C23A129B550}" destId="{9EEA509E-211A-4AC2-B4B8-AD7D135AFA7B}" srcOrd="0" destOrd="0" presId="urn:microsoft.com/office/officeart/2005/8/layout/matrix1"/>
    <dgm:cxn modelId="{2CDB7C7F-F9E4-45A5-AF6C-1A605C5412B6}" srcId="{D00169A0-B79D-4D77-8B1A-3C2BCAECAA41}" destId="{7F0FB4DE-7346-4F52-9B4B-0FCA5AED7844}" srcOrd="0" destOrd="0" parTransId="{38385FBC-00CD-4AB0-B156-B300236867FC}" sibTransId="{B3FE547C-E255-4AE5-B435-3C2727F8ACF0}"/>
    <dgm:cxn modelId="{91F49693-A65A-4981-A95F-C1C4407F215B}" type="presOf" srcId="{7F0FB4DE-7346-4F52-9B4B-0FCA5AED7844}" destId="{5DC4E405-51DC-4D89-99D4-96431E6F639A}" srcOrd="0" destOrd="0" presId="urn:microsoft.com/office/officeart/2005/8/layout/matrix1"/>
    <dgm:cxn modelId="{BA50FC93-92A6-4069-9D08-342424872F51}" type="presOf" srcId="{44A38236-B393-49F1-AFD8-7FBCB01EA15C}" destId="{028B5BE1-37C5-4D6C-AE0C-010948522F37}" srcOrd="1" destOrd="0" presId="urn:microsoft.com/office/officeart/2005/8/layout/matrix1"/>
    <dgm:cxn modelId="{FED7439D-ADFC-47F0-9F86-55478DA5396D}" srcId="{7F0FB4DE-7346-4F52-9B4B-0FCA5AED7844}" destId="{52467B6C-5D53-446C-8F96-9825D983814B}" srcOrd="1" destOrd="0" parTransId="{E7518D65-3141-4831-A18C-E4FF5E55CFC6}" sibTransId="{68E723C5-91DF-46FA-85EE-8791B24AC594}"/>
    <dgm:cxn modelId="{B00EAC9D-5046-4FFE-A717-FBAE07F0C16D}" type="presOf" srcId="{52467B6C-5D53-446C-8F96-9825D983814B}" destId="{C57CE21C-4009-412B-BFD1-D6214AD27AAE}" srcOrd="0" destOrd="0" presId="urn:microsoft.com/office/officeart/2005/8/layout/matrix1"/>
    <dgm:cxn modelId="{3D2574B8-C2D0-48F1-A987-8B3153265065}" type="presOf" srcId="{44A38236-B393-49F1-AFD8-7FBCB01EA15C}" destId="{F8DE3FB8-C774-4538-8B9C-E38734D4C4DA}" srcOrd="0" destOrd="0" presId="urn:microsoft.com/office/officeart/2005/8/layout/matrix1"/>
    <dgm:cxn modelId="{6FCA53E4-CA9C-48A8-9CB2-8EABB5DAA6E5}" type="presOf" srcId="{52467B6C-5D53-446C-8F96-9825D983814B}" destId="{E551A44A-10AD-41CC-B03E-B06CEDB77A77}" srcOrd="1" destOrd="0" presId="urn:microsoft.com/office/officeart/2005/8/layout/matrix1"/>
    <dgm:cxn modelId="{9A1713F2-CF58-4A49-B272-B30CD2C2657F}" type="presOf" srcId="{0526DA7D-2DE2-4413-A40F-8C23A129B550}" destId="{2A075932-6CC1-46B7-8C27-263F925DD800}" srcOrd="1" destOrd="0" presId="urn:microsoft.com/office/officeart/2005/8/layout/matrix1"/>
    <dgm:cxn modelId="{264A63F5-5308-44DD-838D-181424F08FF4}" type="presParOf" srcId="{6BCBAC46-57C1-41C2-A185-B165946422B4}" destId="{EB10824A-4BFE-4A66-93F5-FCBD4691AA28}" srcOrd="0" destOrd="0" presId="urn:microsoft.com/office/officeart/2005/8/layout/matrix1"/>
    <dgm:cxn modelId="{079ADB0A-4C12-418B-8489-02A7863AFDB5}" type="presParOf" srcId="{EB10824A-4BFE-4A66-93F5-FCBD4691AA28}" destId="{9EEA509E-211A-4AC2-B4B8-AD7D135AFA7B}" srcOrd="0" destOrd="0" presId="urn:microsoft.com/office/officeart/2005/8/layout/matrix1"/>
    <dgm:cxn modelId="{5A893CD0-F37A-454D-9DF9-85467C765B77}" type="presParOf" srcId="{EB10824A-4BFE-4A66-93F5-FCBD4691AA28}" destId="{2A075932-6CC1-46B7-8C27-263F925DD800}" srcOrd="1" destOrd="0" presId="urn:microsoft.com/office/officeart/2005/8/layout/matrix1"/>
    <dgm:cxn modelId="{BE509FE6-B90E-4D21-9955-2C8DAF84714B}" type="presParOf" srcId="{EB10824A-4BFE-4A66-93F5-FCBD4691AA28}" destId="{C57CE21C-4009-412B-BFD1-D6214AD27AAE}" srcOrd="2" destOrd="0" presId="urn:microsoft.com/office/officeart/2005/8/layout/matrix1"/>
    <dgm:cxn modelId="{AA052ABB-8873-4D2E-A8E3-E4087518B917}" type="presParOf" srcId="{EB10824A-4BFE-4A66-93F5-FCBD4691AA28}" destId="{E551A44A-10AD-41CC-B03E-B06CEDB77A77}" srcOrd="3" destOrd="0" presId="urn:microsoft.com/office/officeart/2005/8/layout/matrix1"/>
    <dgm:cxn modelId="{9B97F304-4269-4354-A9BC-87EE28E4879D}" type="presParOf" srcId="{EB10824A-4BFE-4A66-93F5-FCBD4691AA28}" destId="{F8DE3FB8-C774-4538-8B9C-E38734D4C4DA}" srcOrd="4" destOrd="0" presId="urn:microsoft.com/office/officeart/2005/8/layout/matrix1"/>
    <dgm:cxn modelId="{70002B85-90A7-43D2-82F5-EE78B9F58D26}" type="presParOf" srcId="{EB10824A-4BFE-4A66-93F5-FCBD4691AA28}" destId="{028B5BE1-37C5-4D6C-AE0C-010948522F37}" srcOrd="5" destOrd="0" presId="urn:microsoft.com/office/officeart/2005/8/layout/matrix1"/>
    <dgm:cxn modelId="{8BEF0C30-FEA7-4395-8E46-0C38B2DB446A}" type="presParOf" srcId="{EB10824A-4BFE-4A66-93F5-FCBD4691AA28}" destId="{C0C67A82-2A41-49B7-B9BE-E76B08888E5B}" srcOrd="6" destOrd="0" presId="urn:microsoft.com/office/officeart/2005/8/layout/matrix1"/>
    <dgm:cxn modelId="{89C389CA-819D-46C2-83DF-EF0419125A2E}" type="presParOf" srcId="{EB10824A-4BFE-4A66-93F5-FCBD4691AA28}" destId="{E01B88CC-8D6C-4AAA-9EFE-1F4EC7FAD811}" srcOrd="7" destOrd="0" presId="urn:microsoft.com/office/officeart/2005/8/layout/matrix1"/>
    <dgm:cxn modelId="{A1971342-495F-4F71-AECC-2DC437306A9B}" type="presParOf" srcId="{6BCBAC46-57C1-41C2-A185-B165946422B4}" destId="{5DC4E405-51DC-4D89-99D4-96431E6F639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AFE51-7481-463B-86D9-D8CB1035EABC}">
      <dsp:nvSpPr>
        <dsp:cNvPr id="0" name=""/>
        <dsp:cNvSpPr/>
      </dsp:nvSpPr>
      <dsp:spPr>
        <a:xfrm>
          <a:off x="2362200" y="0"/>
          <a:ext cx="4572000" cy="4572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DFF02-E639-4D44-91C5-D7CEF01F23B5}">
      <dsp:nvSpPr>
        <dsp:cNvPr id="0" name=""/>
        <dsp:cNvSpPr/>
      </dsp:nvSpPr>
      <dsp:spPr>
        <a:xfrm>
          <a:off x="4648200" y="459655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Euphemia"/>
            </a:rPr>
            <a:t>Dimensão Profissional</a:t>
          </a:r>
        </a:p>
      </dsp:txBody>
      <dsp:txXfrm>
        <a:off x="4701032" y="512487"/>
        <a:ext cx="2866136" cy="976614"/>
      </dsp:txXfrm>
    </dsp:sp>
    <dsp:sp modelId="{CD1ED8AA-1E72-4215-9900-6A93F0B1D93E}">
      <dsp:nvSpPr>
        <dsp:cNvPr id="0" name=""/>
        <dsp:cNvSpPr/>
      </dsp:nvSpPr>
      <dsp:spPr>
        <a:xfrm>
          <a:off x="4648200" y="1677218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>
              <a:latin typeface="Euphemia"/>
            </a:rPr>
            <a:t>Dimensão </a:t>
          </a:r>
          <a:r>
            <a:rPr lang="pt-BR" sz="2500" b="1" kern="1200">
              <a:latin typeface="Euphemia"/>
            </a:rPr>
            <a:t>Pessoal</a:t>
          </a:r>
          <a:endParaRPr lang="pt-BR" sz="2500" b="1" i="0" kern="1200" dirty="0">
            <a:latin typeface="Euphemia"/>
          </a:endParaRPr>
        </a:p>
      </dsp:txBody>
      <dsp:txXfrm>
        <a:off x="4701032" y="1730050"/>
        <a:ext cx="2866136" cy="976614"/>
      </dsp:txXfrm>
    </dsp:sp>
    <dsp:sp modelId="{197F9122-1B26-4624-85F9-50CC5C39E5E8}">
      <dsp:nvSpPr>
        <dsp:cNvPr id="0" name=""/>
        <dsp:cNvSpPr/>
      </dsp:nvSpPr>
      <dsp:spPr>
        <a:xfrm>
          <a:off x="4648200" y="2894781"/>
          <a:ext cx="2971800" cy="1082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latin typeface="Euphemia"/>
            </a:rPr>
            <a:t>Dimensão Administrativa</a:t>
          </a:r>
        </a:p>
      </dsp:txBody>
      <dsp:txXfrm>
        <a:off x="4701032" y="2947613"/>
        <a:ext cx="2866136" cy="976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509E-211A-4AC2-B4B8-AD7D135AFA7B}">
      <dsp:nvSpPr>
        <dsp:cNvPr id="0" name=""/>
        <dsp:cNvSpPr/>
      </dsp:nvSpPr>
      <dsp:spPr>
        <a:xfrm rot="16200000">
          <a:off x="1352550" y="-1352550"/>
          <a:ext cx="2286000" cy="4991100"/>
        </a:xfrm>
        <a:prstGeom prst="round1Rect">
          <a:avLst/>
        </a:prstGeom>
        <a:solidFill>
          <a:srgbClr val="DF8553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Conhecimento de sua disciplina/área</a:t>
          </a:r>
        </a:p>
      </dsp:txBody>
      <dsp:txXfrm rot="5400000">
        <a:off x="0" y="0"/>
        <a:ext cx="4991100" cy="1714500"/>
      </dsp:txXfrm>
    </dsp:sp>
    <dsp:sp modelId="{C57CE21C-4009-412B-BFD1-D6214AD27AAE}">
      <dsp:nvSpPr>
        <dsp:cNvPr id="0" name=""/>
        <dsp:cNvSpPr/>
      </dsp:nvSpPr>
      <dsp:spPr>
        <a:xfrm>
          <a:off x="4991100" y="0"/>
          <a:ext cx="4991100" cy="2286000"/>
        </a:xfrm>
        <a:prstGeom prst="round1Rect">
          <a:avLst/>
        </a:prstGeom>
        <a:solidFill>
          <a:srgbClr val="FF9999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Envolvimento e compromisso com a aprendizagem dos estudantes</a:t>
          </a:r>
        </a:p>
      </dsp:txBody>
      <dsp:txXfrm>
        <a:off x="4991100" y="0"/>
        <a:ext cx="4991100" cy="1714500"/>
      </dsp:txXfrm>
    </dsp:sp>
    <dsp:sp modelId="{F8DE3FB8-C774-4538-8B9C-E38734D4C4DA}">
      <dsp:nvSpPr>
        <dsp:cNvPr id="0" name=""/>
        <dsp:cNvSpPr/>
      </dsp:nvSpPr>
      <dsp:spPr>
        <a:xfrm rot="10800000">
          <a:off x="0" y="2286000"/>
          <a:ext cx="4991100" cy="2286000"/>
        </a:xfrm>
        <a:prstGeom prst="round1Rect">
          <a:avLst/>
        </a:prstGeom>
        <a:solidFill>
          <a:srgbClr val="BA9B5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Habilidades comunicativas</a:t>
          </a:r>
        </a:p>
      </dsp:txBody>
      <dsp:txXfrm rot="10800000">
        <a:off x="0" y="2857500"/>
        <a:ext cx="4991100" cy="1714500"/>
      </dsp:txXfrm>
    </dsp:sp>
    <dsp:sp modelId="{C0C67A82-2A41-49B7-B9BE-E76B08888E5B}">
      <dsp:nvSpPr>
        <dsp:cNvPr id="0" name=""/>
        <dsp:cNvSpPr/>
      </dsp:nvSpPr>
      <dsp:spPr>
        <a:xfrm rot="5400000">
          <a:off x="6342901" y="933449"/>
          <a:ext cx="2286000" cy="4991100"/>
        </a:xfrm>
        <a:prstGeom prst="round1Rect">
          <a:avLst/>
        </a:prstGeom>
        <a:solidFill>
          <a:srgbClr val="50DC75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Interesse com os estudantes, ser acessível</a:t>
          </a:r>
        </a:p>
      </dsp:txBody>
      <dsp:txXfrm rot="-5400000">
        <a:off x="4990351" y="2857499"/>
        <a:ext cx="4991100" cy="1714500"/>
      </dsp:txXfrm>
    </dsp:sp>
    <dsp:sp modelId="{5DC4E405-51DC-4D89-99D4-96431E6F639A}">
      <dsp:nvSpPr>
        <dsp:cNvPr id="0" name=""/>
        <dsp:cNvSpPr/>
      </dsp:nvSpPr>
      <dsp:spPr>
        <a:xfrm>
          <a:off x="3493021" y="1697869"/>
          <a:ext cx="2994660" cy="11430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</a:rPr>
            <a:t>Professor Universitário</a:t>
          </a:r>
        </a:p>
      </dsp:txBody>
      <dsp:txXfrm>
        <a:off x="3548818" y="1753666"/>
        <a:ext cx="2883066" cy="10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o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Texto Instrucional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a imagem deste slide, selecione a imagem e exclua-a. Em seguida, clique no ícone Imagens do espaço reservado pra inserir sua própria imagem.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12/04/2018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pt-BR" smtClean="0"/>
              <a:pPr/>
              <a:t>12/04/2018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1310657"/>
            <a:ext cx="5734050" cy="3678910"/>
          </a:xfrm>
        </p:spPr>
        <p:txBody>
          <a:bodyPr anchor="ctr"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4400" b="0" i="0" baseline="0" dirty="0" err="1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Zabalza</a:t>
            </a:r>
            <a:r>
              <a:rPr lang="pt-BR" sz="4400" b="0" i="0" baseline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, Miguel</a:t>
            </a:r>
            <a:r>
              <a:rPr lang="pt-BR" sz="44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 a. Os professores universitários. </a:t>
            </a:r>
            <a:endParaRPr lang="pt-BR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04900" y="4091896"/>
            <a:ext cx="5734050" cy="1427364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514843"/>
                </a:solidFill>
                <a:latin typeface="Plantagenet Cherokee"/>
              </a:rPr>
              <a:t>In: ___________O Ensino Universitário: se cenário e seus protagonistas. Porto Alegre: Artmed, 2007.</a:t>
            </a:r>
            <a:endParaRPr lang="pt-BR" sz="2800" b="0" i="0" dirty="0"/>
          </a:p>
        </p:txBody>
      </p:sp>
      <p:pic>
        <p:nvPicPr>
          <p:cNvPr id="4" name="Espaço Reservado para Imagem 3" descr="Livro aberto sobre a mesa, prateleiras de livros desfocadas em segundo plano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>
              <a:spcBef>
                <a:spcPts val="1800"/>
              </a:spcBef>
            </a:pPr>
            <a:r>
              <a:rPr lang="pt-BR" sz="3100" b="1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  <a:t>Dilemas da identidade profissional dos docentes universitários</a:t>
            </a:r>
            <a:br>
              <a:rPr lang="pt-BR" sz="2000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2800" b="1" dirty="0"/>
              <a:t>Pesquisa/  Docência</a:t>
            </a:r>
          </a:p>
          <a:p>
            <a:pPr marL="0" indent="0">
              <a:buNone/>
            </a:pPr>
            <a:r>
              <a:rPr lang="pt-BR" dirty="0"/>
              <a:t>                                     </a:t>
            </a:r>
          </a:p>
          <a:p>
            <a:pPr marL="0" indent="0">
              <a:buNone/>
            </a:pPr>
            <a:r>
              <a:rPr lang="pt-BR" dirty="0"/>
              <a:t>           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</a:t>
            </a:r>
            <a:r>
              <a:rPr lang="pt-BR" sz="2800" b="1" dirty="0"/>
              <a:t>Projeto de FORMAÇÃO</a:t>
            </a:r>
          </a:p>
          <a:p>
            <a:r>
              <a:rPr lang="pt-BR" sz="3200" b="1" dirty="0"/>
              <a:t>Excelência Individual e recompensas</a:t>
            </a:r>
          </a:p>
          <a:p>
            <a:endParaRPr lang="pt-BR" sz="3200" b="1" dirty="0"/>
          </a:p>
          <a:p>
            <a:pPr marL="0" indent="0">
              <a:buNone/>
            </a:pPr>
            <a:r>
              <a:rPr lang="pt-BR" sz="3200" b="1" dirty="0"/>
              <a:t>             Dialética pesquisa e docência </a:t>
            </a:r>
          </a:p>
          <a:p>
            <a:pPr marL="0" indent="0">
              <a:buNone/>
            </a:pPr>
            <a:r>
              <a:rPr lang="pt-BR" sz="3200" b="1" dirty="0"/>
              <a:t>        </a:t>
            </a:r>
          </a:p>
          <a:p>
            <a:pPr marL="0" indent="0">
              <a:buNone/>
            </a:pPr>
            <a:r>
              <a:rPr lang="pt-BR" sz="3200" b="1" dirty="0"/>
              <a:t>            Incidência no progresso pessoal e profissional</a:t>
            </a:r>
            <a:endParaRPr lang="pt-BR" sz="3600" dirty="0"/>
          </a:p>
        </p:txBody>
      </p:sp>
      <p:sp>
        <p:nvSpPr>
          <p:cNvPr id="4" name="Seta para baixo 3"/>
          <p:cNvSpPr/>
          <p:nvPr/>
        </p:nvSpPr>
        <p:spPr>
          <a:xfrm>
            <a:off x="2011679" y="2051998"/>
            <a:ext cx="484632" cy="978408"/>
          </a:xfrm>
          <a:prstGeom prst="downArrow">
            <a:avLst/>
          </a:prstGeom>
          <a:solidFill>
            <a:srgbClr val="50D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a direita 8"/>
          <p:cNvSpPr/>
          <p:nvPr/>
        </p:nvSpPr>
        <p:spPr>
          <a:xfrm>
            <a:off x="1522475" y="4388712"/>
            <a:ext cx="731520" cy="1216152"/>
          </a:xfrm>
          <a:prstGeom prst="curvedRightArrow">
            <a:avLst/>
          </a:prstGeom>
          <a:solidFill>
            <a:srgbClr val="50DC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913886" y="2534333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423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514843"/>
                </a:solidFill>
                <a:latin typeface="Euphemia"/>
              </a:rPr>
              <a:t>Dilemas da identidade profissional dos docentes universitários</a:t>
            </a:r>
            <a:br>
              <a:rPr lang="pt-BR" sz="1800" dirty="0">
                <a:solidFill>
                  <a:srgbClr val="514843"/>
                </a:solidFill>
                <a:latin typeface="Euphemia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sz="3200" b="1" dirty="0"/>
              <a:t>Generalistas</a:t>
            </a:r>
          </a:p>
          <a:p>
            <a:endParaRPr lang="pt-BR" sz="2800" b="1" dirty="0"/>
          </a:p>
          <a:p>
            <a:endParaRPr lang="pt-BR" sz="2800" b="1" dirty="0"/>
          </a:p>
          <a:p>
            <a:r>
              <a:rPr lang="pt-BR" sz="2800" b="1" dirty="0"/>
              <a:t>Áreas polivalentes </a:t>
            </a:r>
          </a:p>
          <a:p>
            <a:r>
              <a:rPr lang="pt-BR" sz="2800" b="1" dirty="0"/>
              <a:t>Conhecimento Geral articulados aos saberes profissionais</a:t>
            </a:r>
            <a:endParaRPr lang="pt-BR" sz="28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sz="3200" b="1" dirty="0"/>
              <a:t>Especialistas</a:t>
            </a:r>
          </a:p>
          <a:p>
            <a:endParaRPr lang="pt-BR" sz="2800" b="1" dirty="0"/>
          </a:p>
          <a:p>
            <a:endParaRPr lang="pt-BR" sz="2800" b="1" dirty="0"/>
          </a:p>
          <a:p>
            <a:r>
              <a:rPr lang="pt-BR" sz="2800" b="1" dirty="0"/>
              <a:t>Orientação Profissionalizante /Generalização indiferenciada</a:t>
            </a:r>
          </a:p>
          <a:p>
            <a:r>
              <a:rPr lang="pt-BR" sz="2800" b="1" dirty="0"/>
              <a:t>Disciplinas: caráter setorial e aplicado</a:t>
            </a:r>
          </a:p>
          <a:p>
            <a:r>
              <a:rPr lang="pt-BR" sz="2800" b="1" dirty="0"/>
              <a:t>Seleção de docentes pelo critério da pesquisa</a:t>
            </a:r>
            <a:endParaRPr lang="pt-BR" sz="2800" dirty="0"/>
          </a:p>
        </p:txBody>
      </p:sp>
      <p:sp>
        <p:nvSpPr>
          <p:cNvPr id="5" name="Seta para baixo 4"/>
          <p:cNvSpPr/>
          <p:nvPr/>
        </p:nvSpPr>
        <p:spPr>
          <a:xfrm>
            <a:off x="2510444" y="222781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7425344" y="222781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6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>
                <a:solidFill>
                  <a:srgbClr val="514843"/>
                </a:solidFill>
                <a:latin typeface="Euphemia"/>
              </a:rPr>
              <a:t>Dilemas da identidade profissional dos docentes universitários</a:t>
            </a:r>
            <a:br>
              <a:rPr lang="pt-BR" sz="1800" dirty="0">
                <a:solidFill>
                  <a:srgbClr val="514843"/>
                </a:solidFill>
                <a:latin typeface="Euphemia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b="1" dirty="0"/>
              <a:t>Ensino</a:t>
            </a:r>
          </a:p>
          <a:p>
            <a:endParaRPr lang="pt-BR" sz="2800" b="1" dirty="0"/>
          </a:p>
          <a:p>
            <a:endParaRPr lang="pt-BR" sz="2800" b="1" dirty="0"/>
          </a:p>
          <a:p>
            <a:r>
              <a:rPr lang="pt-BR" sz="2800" b="1" dirty="0"/>
              <a:t>Ensinar é administrar o processo completo de ensino-aprendizagem que se desenvolve em um contexto determinado sobre certos conteúdos específicos, junto aos estudantes com características peculiares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200" b="1" dirty="0"/>
              <a:t>Aprendizagem</a:t>
            </a:r>
          </a:p>
          <a:p>
            <a:endParaRPr lang="pt-BR" sz="2800" b="1" dirty="0"/>
          </a:p>
          <a:p>
            <a:endParaRPr lang="pt-BR" sz="2800" b="1" dirty="0"/>
          </a:p>
          <a:p>
            <a:r>
              <a:rPr lang="pt-BR" sz="2800" b="1" dirty="0"/>
              <a:t>Apoio aos estudantes para que atinjam uma aprendizagem efetiva</a:t>
            </a:r>
          </a:p>
          <a:p>
            <a:r>
              <a:rPr lang="pt-BR" sz="2800" b="1" dirty="0"/>
              <a:t>Evitar o modelo </a:t>
            </a:r>
            <a:r>
              <a:rPr lang="pt-BR" sz="2800" b="1" dirty="0" err="1"/>
              <a:t>academicista</a:t>
            </a:r>
            <a:r>
              <a:rPr lang="pt-BR" sz="2800" b="1" dirty="0"/>
              <a:t>, o pastoral e o paternalismo </a:t>
            </a:r>
            <a:r>
              <a:rPr lang="pt-BR" sz="2800" b="1" dirty="0" err="1"/>
              <a:t>condutivista</a:t>
            </a:r>
            <a:endParaRPr lang="pt-BR" sz="2800" b="1" dirty="0"/>
          </a:p>
        </p:txBody>
      </p:sp>
      <p:sp>
        <p:nvSpPr>
          <p:cNvPr id="5" name="Seta para baixo 4"/>
          <p:cNvSpPr/>
          <p:nvPr/>
        </p:nvSpPr>
        <p:spPr>
          <a:xfrm>
            <a:off x="2510444" y="2227811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7425344" y="2227811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514843"/>
                </a:solidFill>
              </a:rPr>
              <a:t>Novos parâmetros da profissionalização docente</a:t>
            </a:r>
            <a:br>
              <a:rPr lang="pt-BR" sz="3200" b="1" dirty="0">
                <a:solidFill>
                  <a:srgbClr val="514843"/>
                </a:solidFill>
              </a:rPr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704109"/>
            <a:ext cx="9982200" cy="4966855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Reflexão sobre a própria prática</a:t>
            </a:r>
            <a:r>
              <a:rPr lang="pt-BR" sz="2800" dirty="0"/>
              <a:t>: refletir não é retomar constantemente os mesmos assuntos utilizando os mesmos argumentos, mas documentar a própria atuação, auto - avaliá-la e implementar os processos de reformulação.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Trabalho em equipe e cooperação</a:t>
            </a:r>
            <a:r>
              <a:rPr lang="pt-BR" sz="2800" dirty="0"/>
              <a:t>: nossa identidade é construída em torno do projeto formativo de que fazemos parte.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Orientação para o mundo do trabalho</a:t>
            </a:r>
            <a:r>
              <a:rPr lang="pt-BR" sz="2800" dirty="0"/>
              <a:t>: capacidade de associar uma visão acadêmica com uma visão sobre a vida profissional real.</a:t>
            </a:r>
          </a:p>
        </p:txBody>
      </p:sp>
    </p:spTree>
    <p:extLst>
      <p:ext uri="{BB962C8B-B14F-4D97-AF65-F5344CB8AC3E}">
        <p14:creationId xmlns:p14="http://schemas.microsoft.com/office/powerpoint/2010/main" val="31328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514843"/>
                </a:solidFill>
              </a:rPr>
              <a:t>Novos parâmetros da profissionalização docente</a:t>
            </a:r>
            <a:br>
              <a:rPr lang="pt-BR" sz="3200" b="1" dirty="0">
                <a:solidFill>
                  <a:srgbClr val="514843"/>
                </a:solidFill>
              </a:rPr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704109"/>
            <a:ext cx="9982200" cy="4966855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Ensino planejado a partir da aprendizagem e da didática: </a:t>
            </a:r>
            <a:r>
              <a:rPr lang="pt-BR" sz="3600" dirty="0"/>
              <a:t>passagem de especialista da disciplina para </a:t>
            </a:r>
            <a:r>
              <a:rPr lang="pt-BR" sz="3600" i="1" dirty="0" err="1"/>
              <a:t>didata</a:t>
            </a:r>
            <a:r>
              <a:rPr lang="pt-BR" sz="3600" i="1" dirty="0"/>
              <a:t> da disciplina (</a:t>
            </a:r>
            <a:r>
              <a:rPr lang="pt-BR" sz="3600" dirty="0"/>
              <a:t>o elo entre o ensinar e o aprender</a:t>
            </a:r>
            <a:r>
              <a:rPr lang="pt-BR" sz="3600" i="1" dirty="0"/>
              <a:t>).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Recuperação da dimensão ética de nossa profissão: </a:t>
            </a:r>
            <a:r>
              <a:rPr lang="pt-BR" sz="3600" dirty="0"/>
              <a:t>valores humanos, compromisso ético e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24469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514843"/>
                </a:solidFill>
              </a:rPr>
              <a:t>DIMENSÃO PESSOAL DO DOCENTE UNIVERSITÁRIO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704109"/>
            <a:ext cx="9982200" cy="4966855"/>
          </a:xfrm>
        </p:spPr>
        <p:txBody>
          <a:bodyPr>
            <a:noAutofit/>
          </a:bodyPr>
          <a:lstStyle/>
          <a:p>
            <a:r>
              <a:rPr lang="pt-BR" sz="3600" dirty="0"/>
              <a:t>Tipo de </a:t>
            </a:r>
            <a:r>
              <a:rPr lang="pt-BR" sz="3600" b="1" dirty="0">
                <a:solidFill>
                  <a:srgbClr val="FF0000"/>
                </a:solidFill>
              </a:rPr>
              <a:t>envolvimento </a:t>
            </a:r>
            <a:r>
              <a:rPr lang="pt-BR" sz="3600" dirty="0"/>
              <a:t>e compromisso pessoal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Ciclos de vida </a:t>
            </a:r>
            <a:r>
              <a:rPr lang="pt-BR" sz="3600" dirty="0"/>
              <a:t>dos docentes e situações pessoais que os afetam</a:t>
            </a:r>
          </a:p>
          <a:p>
            <a:r>
              <a:rPr lang="pt-BR" sz="3600" dirty="0"/>
              <a:t>Problemas de </a:t>
            </a:r>
            <a:r>
              <a:rPr lang="pt-BR" sz="3600" b="1" dirty="0">
                <a:solidFill>
                  <a:srgbClr val="FF0000"/>
                </a:solidFill>
              </a:rPr>
              <a:t>ordem pessoal </a:t>
            </a:r>
            <a:r>
              <a:rPr lang="pt-BR" sz="3600" i="1" dirty="0"/>
              <a:t>(</a:t>
            </a:r>
            <a:r>
              <a:rPr lang="pt-BR" sz="3600" i="1" dirty="0" err="1"/>
              <a:t>burn</a:t>
            </a:r>
            <a:r>
              <a:rPr lang="pt-BR" sz="3600" i="1" dirty="0"/>
              <a:t> out, estresse, desmotivação)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Fontes </a:t>
            </a:r>
            <a:r>
              <a:rPr lang="pt-BR" sz="3600" dirty="0"/>
              <a:t>de satisfação e insatisfação no trabalho</a:t>
            </a:r>
          </a:p>
          <a:p>
            <a:r>
              <a:rPr lang="pt-BR" sz="3600" b="1" dirty="0">
                <a:solidFill>
                  <a:srgbClr val="FF0000"/>
                </a:solidFill>
              </a:rPr>
              <a:t>Carreira </a:t>
            </a:r>
            <a:r>
              <a:rPr lang="pt-BR" sz="3600" dirty="0"/>
              <a:t>profissional</a:t>
            </a:r>
          </a:p>
        </p:txBody>
      </p:sp>
    </p:spTree>
    <p:extLst>
      <p:ext uri="{BB962C8B-B14F-4D97-AF65-F5344CB8AC3E}">
        <p14:creationId xmlns:p14="http://schemas.microsoft.com/office/powerpoint/2010/main" val="3262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514843"/>
                </a:solidFill>
              </a:rPr>
              <a:t>DIMENSÃO ADMINISTRATIVA DO DOCENTE UNIVERSITÁRIO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704109"/>
            <a:ext cx="9982200" cy="4966855"/>
          </a:xfrm>
        </p:spPr>
        <p:txBody>
          <a:bodyPr>
            <a:noAutofit/>
          </a:bodyPr>
          <a:lstStyle/>
          <a:p>
            <a:r>
              <a:rPr lang="pt-BR" sz="4000" dirty="0"/>
              <a:t>Condições </a:t>
            </a:r>
            <a:r>
              <a:rPr lang="pt-BR" sz="4000" b="1" dirty="0">
                <a:solidFill>
                  <a:srgbClr val="FF0000"/>
                </a:solidFill>
              </a:rPr>
              <a:t>contratuais </a:t>
            </a:r>
            <a:r>
              <a:rPr lang="pt-BR" sz="4000" dirty="0"/>
              <a:t>com:</a:t>
            </a:r>
          </a:p>
          <a:p>
            <a:r>
              <a:rPr lang="pt-BR" sz="4000" dirty="0"/>
              <a:t>Sistemas de seleção e promoção</a:t>
            </a:r>
          </a:p>
          <a:p>
            <a:r>
              <a:rPr lang="pt-BR" sz="4000" dirty="0"/>
              <a:t>Incentivos</a:t>
            </a:r>
          </a:p>
          <a:p>
            <a:r>
              <a:rPr lang="pt-BR" sz="4000" dirty="0"/>
              <a:t>Condições (carga horária, horários, obrigações vinculadas ao exercício profissional)</a:t>
            </a:r>
          </a:p>
        </p:txBody>
      </p:sp>
    </p:spTree>
    <p:extLst>
      <p:ext uri="{BB962C8B-B14F-4D97-AF65-F5344CB8AC3E}">
        <p14:creationId xmlns:p14="http://schemas.microsoft.com/office/powerpoint/2010/main" val="740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514843"/>
                </a:solidFill>
              </a:rPr>
              <a:t>DIMENSÃO ADMINISTRATIVA DO DOCENTE UNIVERSITÁRIO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330037"/>
            <a:ext cx="9982200" cy="625532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Novo perfil profissional:</a:t>
            </a:r>
          </a:p>
          <a:p>
            <a:r>
              <a:rPr lang="pt-BR" sz="4000" dirty="0"/>
              <a:t>Ensino, pesquisa e extensão</a:t>
            </a:r>
          </a:p>
          <a:p>
            <a:r>
              <a:rPr lang="pt-BR" sz="4000" dirty="0"/>
              <a:t>Domínio de tecnologias</a:t>
            </a:r>
          </a:p>
          <a:p>
            <a:r>
              <a:rPr lang="pt-BR" sz="4000" dirty="0"/>
              <a:t>Habilidades para trabalhar em grupo e direção de projetos</a:t>
            </a:r>
          </a:p>
          <a:p>
            <a:r>
              <a:rPr lang="pt-BR" sz="4000" dirty="0"/>
              <a:t>Familiaridade com o campo de métodos pedagógicos</a:t>
            </a:r>
          </a:p>
          <a:p>
            <a:r>
              <a:rPr lang="pt-BR" sz="4000" dirty="0"/>
              <a:t>Habilidades de assessoramento</a:t>
            </a:r>
          </a:p>
        </p:txBody>
      </p:sp>
    </p:spTree>
    <p:extLst>
      <p:ext uri="{BB962C8B-B14F-4D97-AF65-F5344CB8AC3E}">
        <p14:creationId xmlns:p14="http://schemas.microsoft.com/office/powerpoint/2010/main" val="15958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514843"/>
                </a:solidFill>
              </a:rPr>
              <a:t>DIMENSÃO ADMINISTRATIVA DO DOCENTE UNIVERSITÁRIO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330037"/>
            <a:ext cx="9982200" cy="6255328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Novo perfil profissional:</a:t>
            </a:r>
          </a:p>
          <a:p>
            <a:r>
              <a:rPr lang="pt-BR" sz="4000" b="1" dirty="0"/>
              <a:t>Capacidade de trabalhar em </a:t>
            </a:r>
            <a:r>
              <a:rPr lang="pt-BR" sz="4000" b="1" dirty="0">
                <a:solidFill>
                  <a:srgbClr val="FF0000"/>
                </a:solidFill>
              </a:rPr>
              <a:t>contextos transnacionais,</a:t>
            </a:r>
            <a:r>
              <a:rPr lang="pt-BR" sz="4000" b="1" dirty="0"/>
              <a:t> bem como assessorar estudantes de graduação para este contexto</a:t>
            </a:r>
          </a:p>
          <a:p>
            <a:r>
              <a:rPr lang="pt-BR" sz="4000" b="1" dirty="0"/>
              <a:t>Formação e aprendizagem </a:t>
            </a:r>
            <a:r>
              <a:rPr lang="pt-BR" sz="4000" b="1" dirty="0">
                <a:solidFill>
                  <a:srgbClr val="FF0000"/>
                </a:solidFill>
              </a:rPr>
              <a:t>contínuas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Compromisso da Universidade</a:t>
            </a:r>
            <a:r>
              <a:rPr lang="pt-BR" sz="4000" b="1" dirty="0"/>
              <a:t>: Políticas de formação e atualização dos professores</a:t>
            </a:r>
          </a:p>
          <a:p>
            <a:endParaRPr lang="pt-BR" sz="4000" b="1" dirty="0"/>
          </a:p>
          <a:p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5681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3600" b="0" i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OS PROFESSORES UNIVERSITÁRIOS</a:t>
            </a:r>
          </a:p>
        </p:txBody>
      </p:sp>
      <p:pic>
        <p:nvPicPr>
          <p:cNvPr id="5" name="Espaço Reservado para Imagem 4" descr="Close dos livros nas prateleiras com mais livros desfocados em primeiro e segundo planos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987180" y="1600199"/>
            <a:ext cx="6430912" cy="4572001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199"/>
            <a:ext cx="3396996" cy="4966855"/>
          </a:xfrm>
        </p:spPr>
        <p:txBody>
          <a:bodyPr/>
          <a:lstStyle/>
          <a:p>
            <a:pPr marL="285750" indent="-285750" algn="l" defTabSz="9144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2000" b="0" i="0" dirty="0">
                <a:solidFill>
                  <a:srgbClr val="514843"/>
                </a:solidFill>
                <a:latin typeface="Euphemia"/>
              </a:rPr>
              <a:t>Dimensão profissional do docente universitário</a:t>
            </a:r>
          </a:p>
          <a:p>
            <a:pPr marL="285750" indent="-285750" algn="l" defTabSz="9144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514843"/>
                </a:solidFill>
                <a:latin typeface="Euphemia"/>
              </a:rPr>
              <a:t>Dilemas da identidade profissional dos docentes universitários</a:t>
            </a:r>
          </a:p>
          <a:p>
            <a:pPr marL="285750" indent="-285750" algn="l" defTabSz="9144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2000" b="0" i="0" dirty="0">
                <a:solidFill>
                  <a:srgbClr val="514843"/>
                </a:solidFill>
                <a:latin typeface="Euphemia"/>
              </a:rPr>
              <a:t>Novos parâmetros da profissionalização docente</a:t>
            </a:r>
          </a:p>
          <a:p>
            <a:pPr marL="285750" indent="-285750" algn="l" defTabSz="9144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514843"/>
                </a:solidFill>
                <a:latin typeface="Euphemia"/>
              </a:rPr>
              <a:t>Dimensão pessoal do docente universitário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rgbClr val="514843"/>
                </a:solidFill>
              </a:rPr>
              <a:t>Dimensão administrativa do docente universitário</a:t>
            </a:r>
          </a:p>
          <a:p>
            <a:pPr marL="0" indent="0" algn="l" defTabSz="914400">
              <a:spcBef>
                <a:spcPts val="1800"/>
              </a:spcBef>
              <a:buNone/>
            </a:pPr>
            <a:endParaRPr lang="pt-BR" dirty="0">
              <a:solidFill>
                <a:srgbClr val="514843"/>
              </a:solidFill>
              <a:latin typeface="Euphemia"/>
            </a:endParaRPr>
          </a:p>
          <a:p>
            <a:pPr marL="0" indent="0" algn="l" defTabSz="914400">
              <a:spcBef>
                <a:spcPts val="1800"/>
              </a:spcBef>
              <a:buNone/>
            </a:pPr>
            <a:endParaRPr lang="pt-BR" sz="18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solidFill>
                  <a:srgbClr val="514843"/>
                </a:solidFill>
              </a:rPr>
              <a:t>DIMENSÕES NA DEFINIÇÃO DO PAPEL DOCENTE</a:t>
            </a:r>
            <a:endParaRPr lang="pt-BR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1075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9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3DF48-C82B-49A7-ABFA-B11E2811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 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91242A-9AB6-43D4-8110-DBB8EE52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Situações Pessoais </a:t>
            </a:r>
            <a:r>
              <a:rPr lang="pt-BR" dirty="0"/>
              <a:t>(sexo, idade, condição social)</a:t>
            </a:r>
          </a:p>
          <a:p>
            <a:r>
              <a:rPr lang="pt-BR" dirty="0"/>
              <a:t>Família</a:t>
            </a:r>
          </a:p>
          <a:p>
            <a:r>
              <a:rPr lang="pt-BR" dirty="0"/>
              <a:t>Momentos positivos da própria experiência de vida (casamento, nascimento de filhos, etc.)</a:t>
            </a:r>
          </a:p>
          <a:p>
            <a:r>
              <a:rPr lang="pt-BR" b="1" dirty="0">
                <a:solidFill>
                  <a:srgbClr val="FF0000"/>
                </a:solidFill>
              </a:rPr>
              <a:t>Crises </a:t>
            </a:r>
            <a:r>
              <a:rPr lang="pt-BR" dirty="0"/>
              <a:t>(doenças, problemas econômicos)</a:t>
            </a:r>
          </a:p>
          <a:p>
            <a:r>
              <a:rPr lang="pt-BR" b="1" dirty="0">
                <a:solidFill>
                  <a:srgbClr val="FF0000"/>
                </a:solidFill>
              </a:rPr>
              <a:t>Disposição Pessoal </a:t>
            </a:r>
            <a:r>
              <a:rPr lang="pt-BR" dirty="0"/>
              <a:t>(prioridades que  o individuo coloca em sua vida)</a:t>
            </a:r>
          </a:p>
          <a:p>
            <a:r>
              <a:rPr lang="pt-BR" dirty="0"/>
              <a:t>Interesses Pessoais (à margem do trabalho)</a:t>
            </a:r>
          </a:p>
          <a:p>
            <a:r>
              <a:rPr lang="pt-BR" b="1" dirty="0">
                <a:solidFill>
                  <a:srgbClr val="FF0000"/>
                </a:solidFill>
              </a:rPr>
              <a:t>Ciclos de Vida</a:t>
            </a:r>
          </a:p>
          <a:p>
            <a:r>
              <a:rPr lang="pt-BR" b="1" dirty="0">
                <a:solidFill>
                  <a:srgbClr val="FF0000"/>
                </a:solidFill>
              </a:rPr>
              <a:t>Problemas de ordem pessoal </a:t>
            </a:r>
            <a:r>
              <a:rPr lang="pt-BR" dirty="0"/>
              <a:t>que acompanham o exercício profissional (</a:t>
            </a:r>
            <a:r>
              <a:rPr lang="pt-BR" dirty="0" err="1"/>
              <a:t>burn</a:t>
            </a:r>
            <a:r>
              <a:rPr lang="pt-BR" dirty="0"/>
              <a:t> out, estresse, desmotivação, fontes de satisfação e </a:t>
            </a:r>
            <a:r>
              <a:rPr lang="pt-BR" dirty="0" err="1"/>
              <a:t>insatisfaçaõ</a:t>
            </a:r>
            <a:r>
              <a:rPr lang="pt-BR" dirty="0"/>
              <a:t> no trabalho).</a:t>
            </a:r>
          </a:p>
        </p:txBody>
      </p:sp>
    </p:spTree>
    <p:extLst>
      <p:ext uri="{BB962C8B-B14F-4D97-AF65-F5344CB8AC3E}">
        <p14:creationId xmlns:p14="http://schemas.microsoft.com/office/powerpoint/2010/main" val="11935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9698"/>
            <a:ext cx="9980682" cy="109696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514843"/>
                </a:solidFill>
                <a:latin typeface="Euphemia"/>
              </a:rPr>
              <a:t>Dimensão profissional do docente universitário</a:t>
            </a: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Permite o acesso aos componentes essenciais que definem a profissão</a:t>
            </a:r>
            <a:r>
              <a:rPr lang="pt-BR" sz="3200" dirty="0"/>
              <a:t>: exigências, construção da identidade e dilemas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Docência universitária</a:t>
            </a:r>
            <a:r>
              <a:rPr lang="pt-BR" sz="3200" dirty="0"/>
              <a:t>: contraditória (autodefinição sob o âmbito científico)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Docência implica </a:t>
            </a:r>
            <a:r>
              <a:rPr lang="pt-BR" sz="3200" b="1" dirty="0"/>
              <a:t>desafios e tomada de decisão</a:t>
            </a:r>
            <a:endParaRPr lang="pt-BR" sz="3200" dirty="0"/>
          </a:p>
          <a:p>
            <a:r>
              <a:rPr lang="pt-BR" sz="3200" dirty="0"/>
              <a:t>Bom professor universitário:          bom pesquisador??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6494580" y="503973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7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9698"/>
            <a:ext cx="9980682" cy="1096962"/>
          </a:xfrm>
        </p:spPr>
        <p:txBody>
          <a:bodyPr>
            <a:normAutofit fontScale="90000"/>
          </a:bodyPr>
          <a:lstStyle/>
          <a:p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r>
              <a:rPr lang="pt-BR" sz="3600" dirty="0">
                <a:solidFill>
                  <a:srgbClr val="514843"/>
                </a:solidFill>
                <a:latin typeface="Euphemia"/>
              </a:rPr>
              <a:t>Dimensão profissional do docente universitário</a:t>
            </a: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200" dirty="0"/>
              <a:t>O exercício da </a:t>
            </a:r>
            <a:r>
              <a:rPr lang="pt-BR" sz="3200" b="1" dirty="0">
                <a:solidFill>
                  <a:srgbClr val="FF0000"/>
                </a:solidFill>
              </a:rPr>
              <a:t>docência </a:t>
            </a:r>
            <a:r>
              <a:rPr lang="pt-BR" sz="3200" dirty="0"/>
              <a:t>como </a:t>
            </a:r>
            <a:r>
              <a:rPr lang="pt-BR" sz="3200" b="1" dirty="0">
                <a:solidFill>
                  <a:srgbClr val="FF0000"/>
                </a:solidFill>
              </a:rPr>
              <a:t>atividade profissional- </a:t>
            </a:r>
            <a:r>
              <a:rPr lang="pt-BR" sz="3200" dirty="0"/>
              <a:t>prática(conhecimento e condições específicas) e o domínio científico de sua especialidade.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Funções: </a:t>
            </a:r>
          </a:p>
          <a:p>
            <a:r>
              <a:rPr lang="pt-BR" sz="3200" dirty="0"/>
              <a:t>Ensino</a:t>
            </a:r>
          </a:p>
          <a:p>
            <a:r>
              <a:rPr lang="pt-BR" sz="3200" dirty="0"/>
              <a:t>Pesquisa</a:t>
            </a:r>
          </a:p>
          <a:p>
            <a:r>
              <a:rPr lang="pt-BR" sz="3200" dirty="0"/>
              <a:t>Extensão</a:t>
            </a:r>
          </a:p>
          <a:p>
            <a:r>
              <a:rPr lang="pt-BR" sz="3200" dirty="0"/>
              <a:t>Administração</a:t>
            </a:r>
          </a:p>
          <a:p>
            <a:r>
              <a:rPr lang="pt-BR" sz="3200" dirty="0"/>
              <a:t>As relações institucionais (business, participação em instâncias científicas, etc.)</a:t>
            </a:r>
          </a:p>
        </p:txBody>
      </p:sp>
    </p:spTree>
    <p:extLst>
      <p:ext uri="{BB962C8B-B14F-4D97-AF65-F5344CB8AC3E}">
        <p14:creationId xmlns:p14="http://schemas.microsoft.com/office/powerpoint/2010/main" val="34671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9698"/>
            <a:ext cx="9980682" cy="1096962"/>
          </a:xfrm>
        </p:spPr>
        <p:txBody>
          <a:bodyPr>
            <a:normAutofit fontScale="90000"/>
          </a:bodyPr>
          <a:lstStyle/>
          <a:p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r>
              <a:rPr lang="pt-BR" sz="3600" dirty="0">
                <a:solidFill>
                  <a:srgbClr val="514843"/>
                </a:solidFill>
                <a:latin typeface="Euphemia"/>
              </a:rPr>
              <a:t>Dimensão profissional do docente universitário</a:t>
            </a: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Docente </a:t>
            </a:r>
            <a:r>
              <a:rPr lang="pt-BR" sz="3200" b="1" dirty="0">
                <a:solidFill>
                  <a:srgbClr val="FF0000"/>
                </a:solidFill>
              </a:rPr>
              <a:t>transmissor </a:t>
            </a:r>
            <a:r>
              <a:rPr lang="pt-BR" sz="3200" dirty="0"/>
              <a:t>          Docente </a:t>
            </a:r>
            <a:r>
              <a:rPr lang="pt-BR" sz="3200" b="1" dirty="0">
                <a:solidFill>
                  <a:srgbClr val="FF0000"/>
                </a:solidFill>
              </a:rPr>
              <a:t>facilitador</a:t>
            </a:r>
            <a:r>
              <a:rPr lang="pt-BR" sz="3200" dirty="0"/>
              <a:t> da aprendizagem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Ensinar: </a:t>
            </a:r>
            <a:r>
              <a:rPr lang="pt-BR" sz="3200" dirty="0"/>
              <a:t>tarefa complexa que exige conhecimento consistente, capacidade intelectual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Ensino:</a:t>
            </a:r>
            <a:r>
              <a:rPr lang="pt-BR" sz="3200" dirty="0"/>
              <a:t> atividade interativa com os estudantes</a:t>
            </a:r>
          </a:p>
          <a:p>
            <a:r>
              <a:rPr lang="pt-BR" sz="3200" b="1" dirty="0">
                <a:solidFill>
                  <a:srgbClr val="FF0000"/>
                </a:solidFill>
              </a:rPr>
              <a:t>Profissionalização </a:t>
            </a:r>
            <a:r>
              <a:rPr lang="pt-BR" sz="3200" dirty="0"/>
              <a:t>docente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5431785" y="164340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9698"/>
            <a:ext cx="9980682" cy="1096962"/>
          </a:xfrm>
        </p:spPr>
        <p:txBody>
          <a:bodyPr>
            <a:normAutofit fontScale="90000"/>
          </a:bodyPr>
          <a:lstStyle/>
          <a:p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br>
              <a:rPr lang="pt-BR" sz="3600" dirty="0">
                <a:solidFill>
                  <a:srgbClr val="514843"/>
                </a:solidFill>
                <a:latin typeface="Euphemia"/>
              </a:rPr>
            </a:br>
            <a:r>
              <a:rPr lang="pt-BR" sz="3600" b="1" dirty="0">
                <a:solidFill>
                  <a:srgbClr val="514843"/>
                </a:solidFill>
                <a:latin typeface="Euphemia"/>
              </a:rPr>
              <a:t>Docente universitário competente (</a:t>
            </a:r>
            <a:r>
              <a:rPr lang="pt-BR" sz="3600" b="1" dirty="0" err="1">
                <a:solidFill>
                  <a:srgbClr val="514843"/>
                </a:solidFill>
                <a:latin typeface="Euphemia"/>
              </a:rPr>
              <a:t>Moses</a:t>
            </a:r>
            <a:r>
              <a:rPr lang="pt-BR" sz="3600" b="1" dirty="0">
                <a:solidFill>
                  <a:srgbClr val="514843"/>
                </a:solidFill>
                <a:latin typeface="Euphemia"/>
              </a:rPr>
              <a:t>, 1985)</a:t>
            </a:r>
            <a:br>
              <a:rPr lang="pt-BR" sz="3600" b="1" dirty="0">
                <a:solidFill>
                  <a:srgbClr val="514843"/>
                </a:solidFill>
                <a:latin typeface="Euphemia"/>
              </a:rPr>
            </a:br>
            <a:endParaRPr lang="pt-BR" sz="36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55448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3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lvl="0" indent="-285750">
              <a:spcBef>
                <a:spcPts val="1800"/>
              </a:spcBef>
            </a:pPr>
            <a:r>
              <a:rPr lang="pt-BR" sz="3100" b="1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  <a:t>Dilemas da identidade profissional dos docentes universitários</a:t>
            </a:r>
            <a:br>
              <a:rPr lang="pt-BR" sz="2000" dirty="0">
                <a:solidFill>
                  <a:srgbClr val="514843"/>
                </a:solidFill>
                <a:latin typeface="Euphemia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b="1" dirty="0"/>
              <a:t>Individualismo/ Coordenação</a:t>
            </a:r>
          </a:p>
          <a:p>
            <a:pPr marL="0" indent="0">
              <a:buNone/>
            </a:pPr>
            <a:r>
              <a:rPr lang="pt-BR" dirty="0"/>
              <a:t>                                        </a:t>
            </a:r>
          </a:p>
          <a:p>
            <a:endParaRPr lang="pt-BR" dirty="0"/>
          </a:p>
          <a:p>
            <a:r>
              <a:rPr lang="pt-BR" sz="3200" b="1" dirty="0"/>
              <a:t>Isolamento      Autonomia profissional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sz="3200" b="1" dirty="0"/>
              <a:t>Cultura Institucional</a:t>
            </a:r>
          </a:p>
          <a:p>
            <a:endParaRPr lang="pt-BR" sz="3600" dirty="0"/>
          </a:p>
          <a:p>
            <a:r>
              <a:rPr lang="pt-BR" sz="3600" dirty="0"/>
              <a:t>Projetos Formativos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2011679" y="205199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4824152" y="205199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o explicativo em seta para a direita 5"/>
          <p:cNvSpPr/>
          <p:nvPr/>
        </p:nvSpPr>
        <p:spPr>
          <a:xfrm rot="5400000">
            <a:off x="2598084" y="4791006"/>
            <a:ext cx="775858" cy="633409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Literature_16x9_TP103431361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10A51EDA-1F74-47F8-9D24-96AA8A926B18}" vid="{D62E8601-A3CA-4F34-922A-54DE06C9E9CE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acadêmica, design com fita e listras (widescreen)</Template>
  <TotalTime>0</TotalTime>
  <Words>716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Euphemia</vt:lpstr>
      <vt:lpstr>Plantagenet Cherokee</vt:lpstr>
      <vt:lpstr>Wingdings</vt:lpstr>
      <vt:lpstr>AcademicLiterature_16x9_TP103431361</vt:lpstr>
      <vt:lpstr>Zabalza, Miguel a. Os professores universitários. </vt:lpstr>
      <vt:lpstr>OS PROFESSORES UNIVERSITÁRIOS</vt:lpstr>
      <vt:lpstr>DIMENSÕES NA DEFINIÇÃO DO PAPEL DOCENTE</vt:lpstr>
      <vt:lpstr>DIMENSÃO  PESSOAL</vt:lpstr>
      <vt:lpstr>Dimensão profissional do docente universitário </vt:lpstr>
      <vt:lpstr>  Dimensão profissional do docente universitário </vt:lpstr>
      <vt:lpstr>  Dimensão profissional do docente universitário </vt:lpstr>
      <vt:lpstr>  Docente universitário competente (Moses, 1985) </vt:lpstr>
      <vt:lpstr>Dilemas da identidade profissional dos docentes universitários </vt:lpstr>
      <vt:lpstr>Dilemas da identidade profissional dos docentes universitários </vt:lpstr>
      <vt:lpstr>Dilemas da identidade profissional dos docentes universitários </vt:lpstr>
      <vt:lpstr>Dilemas da identidade profissional dos docentes universitários </vt:lpstr>
      <vt:lpstr>Novos parâmetros da profissionalização docente </vt:lpstr>
      <vt:lpstr>Novos parâmetros da profissionalização docente </vt:lpstr>
      <vt:lpstr>DIMENSÃO PESSOAL DO DOCENTE UNIVERSITÁRIO</vt:lpstr>
      <vt:lpstr>DIMENSÃO ADMINISTRATIVA DO DOCENTE UNIVERSITÁRIO</vt:lpstr>
      <vt:lpstr>DIMENSÃO ADMINISTRATIVA DO DOCENTE UNIVERSITÁRIO</vt:lpstr>
      <vt:lpstr>DIMENSÃO ADMINISTRATIVA DO DOCENTE UNIVERSITÁRIO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2015-04-12T19:44:55Z</dcterms:created>
  <dcterms:modified xsi:type="dcterms:W3CDTF">2018-04-12T16:43:08Z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