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58" r:id="rId3"/>
    <p:sldId id="268" r:id="rId4"/>
    <p:sldId id="269" r:id="rId5"/>
    <p:sldId id="270" r:id="rId6"/>
    <p:sldId id="291" r:id="rId7"/>
    <p:sldId id="29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4" r:id="rId16"/>
    <p:sldId id="265" r:id="rId17"/>
    <p:sldId id="266" r:id="rId18"/>
    <p:sldId id="26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FDC0-8BB1-4B0C-A379-25CCA968F900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C456-1CB9-4987-85CD-3B3A03975DA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F86CA-41F2-45CF-B3A3-2609B3100BF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C456-1CB9-4987-85CD-3B3A03975D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C9FBE-8DDD-4970-BFA7-62619B6205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8351-15A3-4900-A1AE-6B20B6A64BD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865-8D8B-4511-94C5-1086981DBD4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Darcy Ribeiro -  O povo Brasileiro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Compõe neste livro uma vasta teoria da historia do povo brasileiro.</a:t>
            </a:r>
          </a:p>
          <a:p>
            <a:endParaRPr lang="pt-BR" dirty="0" smtClean="0"/>
          </a:p>
          <a:p>
            <a:r>
              <a:rPr lang="pt-BR" dirty="0" smtClean="0"/>
              <a:t>A miscigenação da carne e da alma.</a:t>
            </a:r>
            <a:endParaRPr lang="pt-BR" dirty="0"/>
          </a:p>
          <a:p>
            <a:r>
              <a:rPr lang="pt-BR" dirty="0" smtClean="0"/>
              <a:t>Matrizes diferentes que se comportam como uma só gente, uma só nação (Diferentemente da América Hispânica).</a:t>
            </a:r>
          </a:p>
          <a:p>
            <a:endParaRPr lang="pt-B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O vaqueiro tinha uma relação de muito respeito com seu patrão, e recebia seu pago em sal e reses. </a:t>
            </a:r>
          </a:p>
          <a:p>
            <a:r>
              <a:rPr lang="pt-BR" dirty="0" smtClean="0"/>
              <a:t>Esse sistema atraiu muitos mestiços com a esperança de um dia tornar se criadores. Isso tornou dispensável a massa escrava. </a:t>
            </a:r>
          </a:p>
          <a:p>
            <a:r>
              <a:rPr lang="pt-BR" dirty="0" smtClean="0"/>
              <a:t>Com a expansão dessa industria foram criadas estradas, vilas e férias de gado. </a:t>
            </a:r>
          </a:p>
          <a:p>
            <a:r>
              <a:rPr lang="pt-BR" dirty="0" smtClean="0"/>
              <a:t>Conflito entre vaqueiros e índios. </a:t>
            </a:r>
          </a:p>
        </p:txBody>
      </p:sp>
      <p:sp>
        <p:nvSpPr>
          <p:cNvPr id="1026" name="AutoShape 2" descr="https://mariasimonedemoraes.files.wordpress.com/2012/06/2-gado-nelore-reunido-para-vacinacao-contra-febre-aftosa-1.jpg"/>
          <p:cNvSpPr>
            <a:spLocks noChangeAspect="1" noChangeArrowheads="1"/>
          </p:cNvSpPr>
          <p:nvPr/>
        </p:nvSpPr>
        <p:spPr bwMode="auto">
          <a:xfrm>
            <a:off x="155575" y="-1195388"/>
            <a:ext cx="31432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No Nordeste interior, populações excedentes de pastoreio dedicavam-se a atividades extrativistas da carnaúba, da cera, e da palha. Descobriu-se o cultivo do mocó, que passou a ser cultivado por muitos por todo o nordeste sertanejo.</a:t>
            </a:r>
          </a:p>
          <a:p>
            <a:r>
              <a:rPr lang="pt-BR" dirty="0" smtClean="0"/>
              <a:t>O sertanejo torno-se em criatórios de gente, dos quais saíram os contingentes de mão de obra para as outras atividades econômicas do pais. </a:t>
            </a:r>
          </a:p>
          <a:p>
            <a:r>
              <a:rPr lang="pt-BR" dirty="0" smtClean="0"/>
              <a:t>Secas=desemprego </a:t>
            </a:r>
            <a:r>
              <a:rPr lang="pt-BR" dirty="0" smtClean="0">
                <a:sym typeface="Wingdings" pitchFamily="2" charset="2"/>
              </a:rPr>
              <a:t> medidas de socorro e amparo feitas pelo governo.  (Clientelismo)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Ao começo usaram a língua geral e as técnicas de cultivo dos índios. Só se diferenciaram pela cozinha, algumas ferramentas de metal e uma atitude arrogante.</a:t>
            </a:r>
          </a:p>
          <a:p>
            <a:r>
              <a:rPr lang="pt-BR" dirty="0" smtClean="0"/>
              <a:t>Mais facilmente adaptados ao sistema mercantil.   </a:t>
            </a:r>
          </a:p>
          <a:p>
            <a:r>
              <a:rPr lang="pt-BR" dirty="0" smtClean="0"/>
              <a:t>Sertanejo= fatalista e conservador. Pessoas do litoral= gozam de convívio social e se mantém em comunicação com o mundo.</a:t>
            </a:r>
          </a:p>
          <a:p>
            <a:r>
              <a:rPr lang="pt-BR" dirty="0" smtClean="0"/>
              <a:t>Sertanejo: muito religioso, expressado com o cangaço e o fanatismo religioso.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pt-BR" dirty="0" smtClean="0"/>
              <a:t>Cangaço</a:t>
            </a:r>
            <a:r>
              <a:rPr lang="es-CO" dirty="0" smtClean="0"/>
              <a:t>: </a:t>
            </a:r>
            <a:r>
              <a:rPr lang="pt-BR" dirty="0" smtClean="0"/>
              <a:t>Forma de revolta típica da região. Bandas de vaqueiros, bem armados recorrendo as estradas do sertão “como ondas de violência justiceira”. </a:t>
            </a:r>
          </a:p>
          <a:p>
            <a:r>
              <a:rPr lang="pt-BR" dirty="0" smtClean="0"/>
              <a:t>“Todos fazendo do banditismo uma expressão de revolta sertaneja contra as injustiças do mundo.”</a:t>
            </a:r>
          </a:p>
          <a:p>
            <a:r>
              <a:rPr lang="pt-BR" dirty="0" smtClean="0"/>
              <a:t>Fanatismo: o maior exemplo: Canudos (centro do arraial sagrado)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65515"/>
          </a:xfrm>
        </p:spPr>
        <p:txBody>
          <a:bodyPr/>
          <a:lstStyle/>
          <a:p>
            <a:r>
              <a:rPr lang="pt-BR" dirty="0" smtClean="0"/>
              <a:t>O sertanejo sempre vive em penúria.</a:t>
            </a:r>
          </a:p>
          <a:p>
            <a:r>
              <a:rPr lang="pt-BR" dirty="0" smtClean="0"/>
              <a:t>“Por mas anos ou gerações que permaneça numa terra, o sertanejo é sempre um agregado transitório, sujeito a ser desalojado a qualquer hora, sem explicações ou direitos.”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2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458200" cy="1600200"/>
          </a:xfrm>
        </p:spPr>
        <p:txBody>
          <a:bodyPr>
            <a:normAutofit/>
          </a:bodyPr>
          <a:lstStyle/>
          <a:p>
            <a:r>
              <a:rPr lang="pt-BR" sz="8000" dirty="0" smtClean="0">
                <a:solidFill>
                  <a:schemeClr val="accent6">
                    <a:lumMod val="50000"/>
                  </a:schemeClr>
                </a:solidFill>
                <a:latin typeface="Chiller" pitchFamily="82" charset="0"/>
              </a:rPr>
              <a:t>O Brasil Caipira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 smtClean="0"/>
              <a:t>Uma das áreas culturais que mais se transformaram.</a:t>
            </a:r>
          </a:p>
          <a:p>
            <a:endParaRPr lang="pt-BR" sz="2800" dirty="0" smtClean="0"/>
          </a:p>
          <a:p>
            <a:r>
              <a:rPr lang="pt-BR" sz="2800" dirty="0" smtClean="0"/>
              <a:t>Proveio da mistura do português com índio da região da </a:t>
            </a:r>
            <a:r>
              <a:rPr lang="pt-BR" sz="2800" dirty="0" err="1" smtClean="0"/>
              <a:t>Paulistânia</a:t>
            </a:r>
            <a:r>
              <a:rPr lang="pt-BR" sz="2800" dirty="0" smtClean="0"/>
              <a:t> ( São Paulo e parte de Minas Gerais, Goiás, Paraná, Mato Grosso, Espírito Santo e Rio de Janeiro).</a:t>
            </a:r>
          </a:p>
          <a:p>
            <a:endParaRPr lang="pt-BR" sz="2800" dirty="0"/>
          </a:p>
          <a:p>
            <a:r>
              <a:rPr lang="pt-BR" sz="2800" dirty="0" smtClean="0"/>
              <a:t>No início da colonização, SP vivia em condições muito simples: “Enquanto os núcleos açucareiros da costa nordestina cresciam e enriqueciam, a população paulista revolvia-se numa economia de pobreza”.</a:t>
            </a:r>
          </a:p>
          <a:p>
            <a:r>
              <a:rPr lang="pt-BR" sz="2800" dirty="0" smtClean="0"/>
              <a:t>Os ‘homens </a:t>
            </a:r>
            <a:r>
              <a:rPr lang="pt-BR" sz="2800" dirty="0" err="1" smtClean="0"/>
              <a:t>bons`</a:t>
            </a:r>
            <a:r>
              <a:rPr lang="pt-BR" sz="2800" dirty="0" smtClean="0"/>
              <a:t>, que dirigiam as Câmaras e viviam em sítios sem a presença dos escravos negros, eram servidos pela indiada.</a:t>
            </a:r>
          </a:p>
          <a:p>
            <a:endParaRPr lang="pt-BR" sz="2800" dirty="0" smtClean="0"/>
          </a:p>
          <a:p>
            <a:r>
              <a:rPr lang="pt-BR" sz="2800" dirty="0" smtClean="0"/>
              <a:t>Só se falava a língua geral ( Variante do Tupi adaptado pelos jesuítas</a:t>
            </a:r>
            <a:r>
              <a:rPr lang="pt-BR" sz="2800" b="1" dirty="0" smtClean="0"/>
              <a:t>). Só não somos </a:t>
            </a:r>
            <a:r>
              <a:rPr lang="pt-BR" sz="2800" b="1" dirty="0" err="1" smtClean="0"/>
              <a:t>bilingues</a:t>
            </a:r>
            <a:r>
              <a:rPr lang="pt-BR" sz="2800" b="1" dirty="0" smtClean="0"/>
              <a:t> em São Paulo, por pressão do governo português.</a:t>
            </a:r>
          </a:p>
          <a:p>
            <a:endParaRPr lang="pt-BR" sz="2800" dirty="0" smtClean="0"/>
          </a:p>
          <a:p>
            <a:r>
              <a:rPr lang="pt-BR" sz="2800" dirty="0" smtClean="0"/>
              <a:t>A cultura indígena estava muito presente no modo de vida daquelas pessoas.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6294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Assim, o </a:t>
            </a:r>
            <a:r>
              <a:rPr lang="pt-BR" b="1" dirty="0" smtClean="0"/>
              <a:t>indígena perdia a autonomia da aldeia igualitária</a:t>
            </a:r>
            <a:r>
              <a:rPr lang="pt-BR" dirty="0" smtClean="0"/>
              <a:t>, totalmente voltada a subsistência e a não estratificação em classes.</a:t>
            </a:r>
          </a:p>
          <a:p>
            <a:r>
              <a:rPr lang="pt-BR" dirty="0" smtClean="0"/>
              <a:t>Os </a:t>
            </a:r>
            <a:r>
              <a:rPr lang="pt-BR" b="1" dirty="0" smtClean="0"/>
              <a:t>núcleos paulistas</a:t>
            </a:r>
            <a:r>
              <a:rPr lang="pt-BR" dirty="0" smtClean="0"/>
              <a:t>, vinculados a uma economia externa,  aspiravam  participar da camada dominante. Queriam dar-se ao luxo de </a:t>
            </a:r>
            <a:r>
              <a:rPr lang="pt-BR" b="1" dirty="0" smtClean="0"/>
              <a:t>consumir, influenciar e mandar.</a:t>
            </a:r>
          </a:p>
          <a:p>
            <a:endParaRPr lang="pt-BR" dirty="0" smtClean="0"/>
          </a:p>
          <a:p>
            <a:r>
              <a:rPr lang="pt-BR" dirty="0" smtClean="0"/>
              <a:t>Essa pobreza é que os tornava disponíveis a qualquer atividade desesperada. Assim, motivava esse povo mameluco a se tornar um bando de aventureiros, especialistas na mata.</a:t>
            </a:r>
            <a:endParaRPr lang="en-US" dirty="0" smtClean="0"/>
          </a:p>
          <a:p>
            <a:endParaRPr lang="pt-BR" dirty="0" smtClean="0"/>
          </a:p>
          <a:p>
            <a:r>
              <a:rPr lang="pt-BR" dirty="0" smtClean="0"/>
              <a:t>O paulista era considerado o homem da guerra: Atacavam </a:t>
            </a:r>
            <a:r>
              <a:rPr lang="pt-BR" dirty="0" err="1" smtClean="0"/>
              <a:t>missoões</a:t>
            </a:r>
            <a:r>
              <a:rPr lang="pt-BR" dirty="0" smtClean="0"/>
              <a:t> jesuíticas para captura de índios, destruíam quilombos.</a:t>
            </a:r>
          </a:p>
          <a:p>
            <a:endParaRPr lang="pt-BR" dirty="0" smtClean="0"/>
          </a:p>
          <a:p>
            <a:r>
              <a:rPr lang="pt-BR" dirty="0" smtClean="0"/>
              <a:t> Mas o que os Paulistas mais queriam, era o ouro. E acharam.</a:t>
            </a:r>
            <a:r>
              <a:rPr lang="pt-BR" dirty="0"/>
              <a:t> </a:t>
            </a:r>
            <a:r>
              <a:rPr lang="pt-BR" dirty="0" smtClean="0"/>
              <a:t>Cerca de </a:t>
            </a:r>
            <a:r>
              <a:rPr lang="pt-BR" b="1" dirty="0" smtClean="0"/>
              <a:t>1400 toneladas de ouro </a:t>
            </a:r>
            <a:r>
              <a:rPr lang="pt-BR" dirty="0" smtClean="0"/>
              <a:t>foram extraídas no Brasil no período colonial.</a:t>
            </a:r>
          </a:p>
          <a:p>
            <a:endParaRPr lang="pt-BR" dirty="0" smtClean="0"/>
          </a:p>
          <a:p>
            <a:r>
              <a:rPr lang="pt-BR" dirty="0" smtClean="0"/>
              <a:t>Milhares de pessoas, advindas das mais diversas regiões do Brasil e de Portugal, em poucos anos se instalam  perto das minas. Desse modo a mineração acaba integrando as regiões coloniais devido a troca de produtos para sustentar a região das Minas Gerais,  assegurando a unidade nacional.  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589756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 E depois de décadas de mineração, o ouro acaba e a diáspora dos mineiros acontece. </a:t>
            </a:r>
          </a:p>
          <a:p>
            <a:endParaRPr lang="pt-BR" dirty="0" smtClean="0"/>
          </a:p>
          <a:p>
            <a:r>
              <a:rPr lang="pt-BR" dirty="0" smtClean="0"/>
              <a:t>Uma variante cultural se </a:t>
            </a:r>
            <a:r>
              <a:rPr lang="pt-BR" dirty="0" err="1" smtClean="0"/>
              <a:t>critaliza</a:t>
            </a:r>
            <a:r>
              <a:rPr lang="pt-BR" dirty="0" smtClean="0"/>
              <a:t>: o Caipira, uma população dispersa, desarticulada, que vive em bairros e fala a língua portuguesa.</a:t>
            </a:r>
          </a:p>
          <a:p>
            <a:endParaRPr lang="pt-BR" dirty="0" smtClean="0"/>
          </a:p>
          <a:p>
            <a:r>
              <a:rPr lang="pt-BR" dirty="0" smtClean="0"/>
              <a:t>Ele torna-se </a:t>
            </a:r>
            <a:r>
              <a:rPr lang="pt-BR" b="1" dirty="0" smtClean="0"/>
              <a:t>mais</a:t>
            </a:r>
            <a:r>
              <a:rPr lang="pt-BR" dirty="0" smtClean="0"/>
              <a:t> </a:t>
            </a:r>
            <a:r>
              <a:rPr lang="pt-BR" b="1" dirty="0" smtClean="0"/>
              <a:t>independente da cultura mercantil e valoriza a alternância entre trabalho e lazer.</a:t>
            </a:r>
          </a:p>
          <a:p>
            <a:r>
              <a:rPr lang="pt-BR" dirty="0" smtClean="0"/>
              <a:t>O bandeirante, sedentarizado, torna-se caipira também. </a:t>
            </a:r>
          </a:p>
          <a:p>
            <a:endParaRPr lang="pt-BR" dirty="0" smtClean="0"/>
          </a:p>
          <a:p>
            <a:r>
              <a:rPr lang="pt-BR" dirty="0" smtClean="0"/>
              <a:t>O caipira passa a ter acesso a terra pela simples ocupação. Mas não por uma lei que garanta seus direitos. </a:t>
            </a:r>
          </a:p>
          <a:p>
            <a:endParaRPr lang="pt-BR" dirty="0" smtClean="0"/>
          </a:p>
          <a:p>
            <a:r>
              <a:rPr lang="pt-BR" dirty="0" smtClean="0"/>
              <a:t>A lei de terras de 1850 tira o direito da posso da terra do caipira, pois não efetuou a compra, assim, “ O Estado penetra no mundo caipira como agente da camada proprietária”... “O domínio oligárquico remonopoliza a terra e promove o </a:t>
            </a:r>
            <a:r>
              <a:rPr lang="pt-BR" dirty="0" err="1" smtClean="0"/>
              <a:t>desenraizamento</a:t>
            </a:r>
            <a:r>
              <a:rPr lang="pt-BR" dirty="0" smtClean="0"/>
              <a:t> do posseiro caipira com ajuda do aparelho legal administrativo”.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5532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Chegada do café – Caipira tenta se submeter o mínimo possível a esse sistema de exploração escravagista.</a:t>
            </a:r>
          </a:p>
          <a:p>
            <a:endParaRPr lang="pt-BR" dirty="0" smtClean="0"/>
          </a:p>
          <a:p>
            <a:r>
              <a:rPr lang="pt-BR" dirty="0" smtClean="0"/>
              <a:t>Com o tempo o imigrante, já preparado e acostumado a trabalhar como </a:t>
            </a:r>
            <a:r>
              <a:rPr lang="pt-BR" dirty="0" err="1" smtClean="0"/>
              <a:t>mão-de-obra</a:t>
            </a:r>
            <a:r>
              <a:rPr lang="pt-BR" dirty="0"/>
              <a:t> </a:t>
            </a:r>
            <a:r>
              <a:rPr lang="pt-BR" dirty="0" smtClean="0"/>
              <a:t>assalariada devido ao sistema de seus países, tomam lugar dos </a:t>
            </a:r>
            <a:r>
              <a:rPr lang="pt-BR" dirty="0" err="1" smtClean="0"/>
              <a:t>ex-escravos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Parcela de </a:t>
            </a:r>
            <a:r>
              <a:rPr lang="pt-BR" dirty="0" err="1" smtClean="0"/>
              <a:t>ex-escravos</a:t>
            </a:r>
            <a:r>
              <a:rPr lang="pt-BR" dirty="0" smtClean="0"/>
              <a:t>, muitas vezes preferem </a:t>
            </a:r>
            <a:r>
              <a:rPr lang="pt-BR" dirty="0" err="1" smtClean="0"/>
              <a:t>caipirizar-se</a:t>
            </a:r>
            <a:r>
              <a:rPr lang="pt-BR" dirty="0" smtClean="0"/>
              <a:t> do que trabalhar em fazendas como assalariado.</a:t>
            </a:r>
          </a:p>
          <a:p>
            <a:endParaRPr lang="pt-BR" dirty="0" smtClean="0"/>
          </a:p>
          <a:p>
            <a:r>
              <a:rPr lang="pt-BR" dirty="0" smtClean="0"/>
              <a:t>O caipira, que vive num sistema autárquico, vão perdendo mais e mais espaço na sociedade. </a:t>
            </a:r>
          </a:p>
          <a:p>
            <a:endParaRPr lang="pt-BR" dirty="0" smtClean="0"/>
          </a:p>
          <a:p>
            <a:r>
              <a:rPr lang="pt-BR" dirty="0" smtClean="0"/>
              <a:t>Aos poucos não conseguem mais fazer descentes parcerias com os proprietários, tornando-se reféns do sistema capitalista. Começam a virar posseiros invasores de terras alheias, reserva de </a:t>
            </a:r>
            <a:r>
              <a:rPr lang="pt-BR" dirty="0" err="1" smtClean="0"/>
              <a:t>mão-de-obra</a:t>
            </a:r>
            <a:r>
              <a:rPr lang="pt-BR" dirty="0" smtClean="0"/>
              <a:t> das fazendas (</a:t>
            </a:r>
            <a:r>
              <a:rPr lang="pt-BR" dirty="0" err="1" smtClean="0"/>
              <a:t>bóias-fria</a:t>
            </a:r>
            <a:r>
              <a:rPr lang="pt-BR" dirty="0" smtClean="0"/>
              <a:t>), ou até mesmo marginais urbanos aspirantes à </a:t>
            </a:r>
            <a:r>
              <a:rPr lang="pt-BR" dirty="0" err="1" smtClean="0"/>
              <a:t>proletarização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>
            <a:noAutofit/>
          </a:bodyPr>
          <a:lstStyle/>
          <a:p>
            <a:r>
              <a:rPr lang="es-CO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Gauchos, </a:t>
            </a:r>
            <a:r>
              <a:rPr lang="es-CO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Matutos</a:t>
            </a:r>
            <a:r>
              <a:rPr lang="es-CO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e Gringos</a:t>
            </a:r>
            <a:endParaRPr lang="es-CO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l="-7000" t="-36000" r="-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Brasis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A expansão dos paulistas ocupou a região sulina antigamente dominada pelos espanhóis. Deu lugar a uma área cultural complexa e singular. </a:t>
            </a:r>
          </a:p>
          <a:p>
            <a:r>
              <a:rPr lang="pt-BR" dirty="0" smtClean="0"/>
              <a:t>Característica básica do Brasil Sulino: Heterogeneidade cultural</a:t>
            </a:r>
            <a:r>
              <a:rPr lang="es-CO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Matutos: Lavradores de origem açoriana que ocuparam a faixa litorânea do Paraná para o sul.</a:t>
            </a:r>
          </a:p>
          <a:p>
            <a:r>
              <a:rPr lang="pt-BR" dirty="0" smtClean="0"/>
              <a:t> Os </a:t>
            </a:r>
            <a:r>
              <a:rPr lang="pt-BR" dirty="0" err="1" smtClean="0"/>
              <a:t>Gauchos</a:t>
            </a:r>
            <a:r>
              <a:rPr lang="pt-BR" dirty="0" smtClean="0"/>
              <a:t>: campos da fronteira rio-platense e bolsões pastoris e Santa Catarina e o Paraná. </a:t>
            </a:r>
          </a:p>
          <a:p>
            <a:r>
              <a:rPr lang="pt-BR" dirty="0" smtClean="0"/>
              <a:t>Gringos: </a:t>
            </a:r>
            <a:r>
              <a:rPr lang="pt-BR" dirty="0" err="1" smtClean="0"/>
              <a:t>descenentes</a:t>
            </a:r>
            <a:r>
              <a:rPr lang="pt-BR" dirty="0" smtClean="0"/>
              <a:t> e imigrantes europeus.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pt-BR" dirty="0" smtClean="0"/>
              <a:t>O sul surge graças às missões espanholas. </a:t>
            </a:r>
          </a:p>
          <a:p>
            <a:r>
              <a:rPr lang="pt-BR" dirty="0" smtClean="0"/>
              <a:t>Isso atraia muitos índios e produzia artigos para mercados que permitia manter um comércio de troca, obtendo tudo que precisavam e não produziam.</a:t>
            </a:r>
          </a:p>
          <a:p>
            <a:r>
              <a:rPr lang="pt-BR" dirty="0" smtClean="0"/>
              <a:t>As missões provocaram a fúria dos mamelucos paulistas e a inveja da coroa.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“O motor fundamental da formação do Brasil sulino foi, porém, a empresa colonial portuguesa conduzida desde muito cedo com o propósito explicito de levar sua hegemonia ate o rio da Prata.”</a:t>
            </a:r>
          </a:p>
          <a:p>
            <a:r>
              <a:rPr lang="pt-BR" dirty="0" smtClean="0"/>
              <a:t>Os propósitos da Coroa em ocupar o sul do Brasil se confirmaram com a fundação da Colônia do Sacramento no rio da Prata.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O sul ficava separado do resto o Brasil. Tinha mais relação com outras grandes metrópoles como Montevidéu ou Buenos Aires. </a:t>
            </a:r>
          </a:p>
          <a:p>
            <a:r>
              <a:rPr lang="pt-BR" dirty="0" smtClean="0"/>
              <a:t>Provocou tensões entre os sulistas e Portugal, criando assim as guerras platinas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 A integração com o Brasil surgiu com a criação de vínculos mercantis com as outras regiões do Brasil, de forma mais sólida que aqueles criados com as áreas espanholas.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Os Gauchos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Homens espanhóis ou lusos com mulheres Guarani.</a:t>
            </a:r>
          </a:p>
          <a:p>
            <a:r>
              <a:rPr lang="pt-BR" dirty="0" smtClean="0"/>
              <a:t>Exploração de gado.</a:t>
            </a:r>
          </a:p>
          <a:p>
            <a:r>
              <a:rPr lang="pt-BR" dirty="0" smtClean="0"/>
              <a:t>Fatores que pesaram na formação da matriz gaúcha: o rebanho de ninguém na terra de ninguém; a especialização mercantil na sua exploração e a existência de uma parcela mestiça europeizada.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Nova etnia, não se identificavam com nenhuma das outras. </a:t>
            </a:r>
          </a:p>
          <a:p>
            <a:r>
              <a:rPr lang="pt-BR" dirty="0" smtClean="0"/>
              <a:t> A criação de gado, cavalos e muares proporcionou a fixação do gaucho no sul. </a:t>
            </a:r>
          </a:p>
          <a:p>
            <a:r>
              <a:rPr lang="pt-BR" dirty="0" smtClean="0"/>
              <a:t>Nos últimos anos, a região sulina se especializou no cultivo do trigo, arroz e soja.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Matutos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Açorianos trazidos pelos portugueses. </a:t>
            </a:r>
          </a:p>
          <a:p>
            <a:r>
              <a:rPr lang="pt-BR" dirty="0" smtClean="0"/>
              <a:t>Eles vieram como defesa à Coroa contra os espanhóis. Falharam pois não tinham mercado consumidor para suas colheitas. </a:t>
            </a:r>
          </a:p>
          <a:p>
            <a:r>
              <a:rPr lang="pt-BR" dirty="0" smtClean="0"/>
              <a:t>importantes no aportuguesamento linguístico e no abrasileiramento cultural da região.</a:t>
            </a:r>
          </a:p>
          <a:p>
            <a:r>
              <a:rPr lang="pt-BR" dirty="0" smtClean="0"/>
              <a:t>Funcionavam como bases para as tropas do governo contra os movimentos separatistas.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Gringos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Pessoas de origem germânica, italiana, polonesa, japonesa, libanesa e outras, introduzidos no século passado.</a:t>
            </a:r>
          </a:p>
          <a:p>
            <a:r>
              <a:rPr lang="pt-BR" dirty="0" smtClean="0"/>
              <a:t>bilíngues, nível educacional mais elevado.</a:t>
            </a:r>
          </a:p>
          <a:p>
            <a:r>
              <a:rPr lang="pt-BR" dirty="0" smtClean="0"/>
              <a:t>Tinham benefícios oferecidos pelo governo. </a:t>
            </a:r>
          </a:p>
          <a:p>
            <a:r>
              <a:rPr lang="pt-BR" dirty="0" smtClean="0"/>
              <a:t>Primeira geração tinha o desafio de desbravar as áreas virgens e estabelecer quais produtos lhes integrariam na economia nacional. 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8800" dirty="0" smtClean="0">
                <a:latin typeface="Bodoni MT Condensed" pitchFamily="18" charset="0"/>
              </a:rPr>
              <a:t>O Brasil Crioulo</a:t>
            </a:r>
            <a:endParaRPr lang="en-US" sz="8800" dirty="0"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Fusão racial: Índio – Negros – Brancos, seguindo uma hierarquia rígida.</a:t>
            </a:r>
          </a:p>
          <a:p>
            <a:r>
              <a:rPr lang="pt-BR" dirty="0" smtClean="0"/>
              <a:t>Advindo de uma estrutura socioeconômica colonial Mercantil.</a:t>
            </a:r>
          </a:p>
          <a:p>
            <a:r>
              <a:rPr lang="pt-BR" dirty="0" smtClean="0"/>
              <a:t>Os engenhos se concentram no solo </a:t>
            </a:r>
            <a:r>
              <a:rPr lang="pt-BR" dirty="0" err="1" smtClean="0"/>
              <a:t>massapê</a:t>
            </a:r>
            <a:r>
              <a:rPr lang="pt-BR" dirty="0" smtClean="0"/>
              <a:t> e no recôncavo baiano (Olinda, Recife, Salvador, entre outros...).</a:t>
            </a:r>
          </a:p>
          <a:p>
            <a:r>
              <a:rPr lang="pt-BR" dirty="0" smtClean="0"/>
              <a:t>América = Assentamento  África = provedor do trabalho braçal   Europa = Sócio e consumidor.</a:t>
            </a:r>
          </a:p>
          <a:p>
            <a:r>
              <a:rPr lang="pt-BR" dirty="0" smtClean="0"/>
              <a:t>Comerciantes, empreendedores e a coroa (garantindo o monopólio), formavam o Brasil </a:t>
            </a:r>
            <a:r>
              <a:rPr lang="pt-BR" dirty="0" err="1" smtClean="0"/>
              <a:t>agromercantil</a:t>
            </a:r>
            <a:r>
              <a:rPr lang="pt-BR" dirty="0" smtClean="0"/>
              <a:t>, exportador,  escravista.</a:t>
            </a:r>
          </a:p>
          <a:p>
            <a:pPr>
              <a:buNone/>
            </a:pPr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dirty="0" smtClean="0"/>
              <a:t>Segunda geração adaptou-se melhor, o único problema era a falta de terras para as famílias que se multiplicaram. </a:t>
            </a:r>
          </a:p>
          <a:p>
            <a:r>
              <a:rPr lang="pt-BR" dirty="0" smtClean="0"/>
              <a:t>Conflitos entre principalmente alemães, japoneses e italianos. </a:t>
            </a:r>
          </a:p>
          <a:p>
            <a:r>
              <a:rPr lang="pt-BR" dirty="0" smtClean="0"/>
              <a:t>Resolvidos com a instauração do Português nas escolas e com o recrutamento de nipo-brasileiros e gringos para servir nas forças armadas, que contribuiu para a sua identificação nacional.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BR" dirty="0" smtClean="0"/>
              <a:t>Importantes na produção de vinho, mel, trigo, batatas, cevada, lúpulo, legumes, milho para porcos e mandioca.</a:t>
            </a:r>
          </a:p>
          <a:p>
            <a:r>
              <a:rPr lang="pt-BR" dirty="0" smtClean="0"/>
              <a:t>Nos últimos anos surgiu uma onda de desenvolvimento industrial intensivo, com: metalurgia, tecelagem, indústria química, couros, cerâmica e vidreira.</a:t>
            </a:r>
          </a:p>
          <a:p>
            <a:r>
              <a:rPr lang="pt-BR" dirty="0" smtClean="0"/>
              <a:t>Atualmente são os principais empresários modernos no sul.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O Destino Nacional</a:t>
            </a:r>
            <a:endParaRPr lang="es-CO" sz="66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 Dores de parto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“O Brasil foi regido primeiro como una feitoria escravista, exoticamente tropical, habitada por índios nativos e negros importados. Depois, como um consulado, em que um povo sublusitano, mestiçado de sangues afros e índios, vivia o destino de um proletariado externo dentro de uma possessão estrangeira”</a:t>
            </a:r>
          </a:p>
          <a:p>
            <a:r>
              <a:rPr lang="pt-BR" dirty="0" smtClean="0"/>
              <a:t>“Os interesses e as aspirações do seu povo jamais foram levado em conta…”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2000"/>
            <a:lum/>
          </a:blip>
          <a:srcRect/>
          <a:stretch>
            <a:fillRect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“Nunca houve aqui um conceito de povo, englobando todos os trabalhadores e atribuindo-lhes direitos. Nem mesmo o direito elementar de trabalhar para nutrir-se, vestir-se e morar.”</a:t>
            </a:r>
          </a:p>
          <a:p>
            <a:r>
              <a:rPr lang="pt-BR" dirty="0" smtClean="0"/>
              <a:t>Condições ideais para a </a:t>
            </a:r>
            <a:r>
              <a:rPr lang="pt-BR" dirty="0" err="1" smtClean="0"/>
              <a:t>desindianização</a:t>
            </a:r>
            <a:r>
              <a:rPr lang="pt-BR" dirty="0" smtClean="0"/>
              <a:t> e </a:t>
            </a:r>
            <a:r>
              <a:rPr lang="pt-BR" dirty="0" err="1" smtClean="0"/>
              <a:t>desafricanização</a:t>
            </a:r>
            <a:r>
              <a:rPr lang="pt-BR" dirty="0" smtClean="0"/>
              <a:t> forçada.</a:t>
            </a:r>
          </a:p>
          <a:p>
            <a:r>
              <a:rPr lang="pt-BR" dirty="0" smtClean="0"/>
              <a:t>Dificuldades dos imigrantes japoneses na integração. “Não deixam nunca de ser nisseis, porque trazem isso na cara.” </a:t>
            </a:r>
          </a:p>
          <a:p>
            <a:r>
              <a:rPr lang="pt-BR" dirty="0" smtClean="0"/>
              <a:t>Diferente dos imigrantes europeus.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7000"/>
            <a:lum/>
          </a:blip>
          <a:srcRect/>
          <a:stretch>
            <a:fillRect t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609600"/>
            <a:ext cx="5791200" cy="5793507"/>
          </a:xfrm>
        </p:spPr>
        <p:txBody>
          <a:bodyPr/>
          <a:lstStyle/>
          <a:p>
            <a:r>
              <a:rPr lang="pt-BR" dirty="0" smtClean="0"/>
              <a:t>“O que houve e o que há é uma massa de trabalhadores explorada, humilhada e ofendida por uma minoria dominante, espantosamente eficaz na formulação e manutenção de seu próprio jeito de propriedade , sempre pronta a esmagar qualquer ameaça de reforma da ordem social vigente.”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Confrontos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“Os outros latino-americanos são, como nós mesmos, povos novos, em </a:t>
            </a:r>
            <a:r>
              <a:rPr lang="pt-BR" dirty="0" err="1" smtClean="0"/>
              <a:t>fazimento</a:t>
            </a:r>
            <a:r>
              <a:rPr lang="pt-BR" dirty="0" smtClean="0"/>
              <a:t>. Tarefa infinitamente mais complexa... Reinventar o humano, criando um novo gênero de gentes, diferentes de quantas haja.”</a:t>
            </a:r>
          </a:p>
          <a:p>
            <a:r>
              <a:rPr lang="pt-BR" dirty="0" smtClean="0"/>
              <a:t>“Um povo mestiço na carne e no espírito, já que aqui a mestiçagem jamais foi crime ou pecado. Nela fomos feitos e ainda continuamos nos fazendo.”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dirty="0" smtClean="0"/>
              <a:t>Um povo na busca de seu destino. </a:t>
            </a:r>
          </a:p>
          <a:p>
            <a:r>
              <a:rPr lang="pt-BR" dirty="0" smtClean="0"/>
              <a:t>“Uma </a:t>
            </a:r>
            <a:r>
              <a:rPr lang="pt-BR" dirty="0" err="1" smtClean="0"/>
              <a:t>romanidade</a:t>
            </a:r>
            <a:r>
              <a:rPr lang="pt-BR" dirty="0" smtClean="0"/>
              <a:t> tardia mas melhor, porque lavada em sangue índio e sangue negro.”</a:t>
            </a:r>
          </a:p>
          <a:p>
            <a:r>
              <a:rPr lang="pt-BR" dirty="0" smtClean="0"/>
              <a:t>Apesar de ser de matrizes tão diferentes, os brasileiros são um dos povos mais homogêneos e integrados.</a:t>
            </a:r>
          </a:p>
          <a:p>
            <a:r>
              <a:rPr lang="pt-BR" dirty="0" smtClean="0"/>
              <a:t>USA, </a:t>
            </a:r>
            <a:r>
              <a:rPr lang="pt-BR" dirty="0" err="1" smtClean="0"/>
              <a:t>Canda</a:t>
            </a:r>
            <a:r>
              <a:rPr lang="pt-BR" dirty="0" smtClean="0"/>
              <a:t>, </a:t>
            </a:r>
            <a:r>
              <a:rPr lang="pt-BR" dirty="0" err="1" smtClean="0"/>
              <a:t>Australia</a:t>
            </a:r>
            <a:r>
              <a:rPr lang="pt-BR" dirty="0" smtClean="0"/>
              <a:t> =Transplantes da Europa.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pt-BR" dirty="0" smtClean="0"/>
              <a:t>“Nosso destino é nos unificarmos com todos o latino-americanos por nossa oposição comum ao mesmo antagonista, que é a America anglo-saxônica...”</a:t>
            </a:r>
          </a:p>
          <a:p>
            <a:r>
              <a:rPr lang="pt-BR" dirty="0" smtClean="0"/>
              <a:t>“Somos povos novos ainda na luta para nos fazermos a nós mesmos como um gênero humano novo que nunca existiu antes. Tarefa muito mais difícil e penosa, mas também muito mas bela e desafiante.”</a:t>
            </a:r>
          </a:p>
          <a:p>
            <a:r>
              <a:rPr lang="pt-BR" dirty="0" smtClean="0"/>
              <a:t>America Latina é a nova Roma. “Uma Roma tardia e tropical.”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t-BR" dirty="0" smtClean="0"/>
              <a:t>“Estamos nos construindo na luta para florescer amanha como uma nova civilização, mestiça e tropical, orgulhosa de si mesma. Mais alegre, porque mais sofrida. Melhor, porque incorpora em si mais humanidades. Mais generosa, porque aberta a convivência com todas as raças e todas as culturas e porque assentada na mais bela e luminosa província da </a:t>
            </a:r>
            <a:r>
              <a:rPr lang="pt-BR" smtClean="0"/>
              <a:t>terra.”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Poder </a:t>
            </a:r>
            <a:r>
              <a:rPr lang="pt-BR" dirty="0" err="1" smtClean="0"/>
              <a:t>cerntralizado</a:t>
            </a:r>
            <a:r>
              <a:rPr lang="pt-BR" dirty="0" smtClean="0"/>
              <a:t>: Sr. de engenho é dono de quase tudo e todos.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ser </a:t>
            </a:r>
            <a:r>
              <a:rPr lang="en-US" dirty="0" err="1" smtClean="0"/>
              <a:t>arbitrária</a:t>
            </a:r>
            <a:r>
              <a:rPr lang="en-US" dirty="0" smtClean="0"/>
              <a:t>, era </a:t>
            </a:r>
            <a:r>
              <a:rPr lang="en-US" dirty="0" err="1" smtClean="0"/>
              <a:t>duculturativa</a:t>
            </a:r>
            <a:r>
              <a:rPr lang="en-US" dirty="0"/>
              <a:t> </a:t>
            </a:r>
            <a:r>
              <a:rPr lang="en-US" dirty="0" err="1" smtClean="0"/>
              <a:t>pois</a:t>
            </a:r>
            <a:r>
              <a:rPr lang="en-US" dirty="0" smtClean="0"/>
              <a:t> costumes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impostos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povo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padrões</a:t>
            </a:r>
            <a:r>
              <a:rPr lang="en-US" dirty="0" smtClean="0"/>
              <a:t> </a:t>
            </a:r>
            <a:r>
              <a:rPr lang="en-US" dirty="0" err="1" smtClean="0"/>
              <a:t>europeus</a:t>
            </a:r>
            <a:r>
              <a:rPr lang="en-US" dirty="0" smtClean="0"/>
              <a:t>. (</a:t>
            </a:r>
            <a:r>
              <a:rPr lang="en-US" dirty="0" err="1" smtClean="0"/>
              <a:t>Diferentemente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encomienda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 </a:t>
            </a:r>
            <a:r>
              <a:rPr lang="en-US" dirty="0" err="1" smtClean="0"/>
              <a:t>espanhola</a:t>
            </a:r>
            <a:r>
              <a:rPr lang="en-US" dirty="0" smtClean="0"/>
              <a:t>, </a:t>
            </a:r>
            <a:r>
              <a:rPr lang="en-US" dirty="0" err="1" smtClean="0"/>
              <a:t>onde</a:t>
            </a:r>
            <a:r>
              <a:rPr lang="en-US" dirty="0" smtClean="0"/>
              <a:t> o </a:t>
            </a:r>
            <a:r>
              <a:rPr lang="en-US" dirty="0" err="1" smtClean="0"/>
              <a:t>contato</a:t>
            </a:r>
            <a:r>
              <a:rPr lang="en-US" dirty="0" smtClean="0"/>
              <a:t> com 2 </a:t>
            </a:r>
            <a:r>
              <a:rPr lang="en-US" dirty="0" err="1" smtClean="0"/>
              <a:t>mundos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era </a:t>
            </a:r>
            <a:r>
              <a:rPr lang="en-US" dirty="0" err="1" smtClean="0"/>
              <a:t>intermediado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r>
              <a:rPr lang="en-US" dirty="0" err="1" smtClean="0"/>
              <a:t>Apesar</a:t>
            </a:r>
            <a:r>
              <a:rPr lang="en-US" dirty="0" smtClean="0"/>
              <a:t> </a:t>
            </a:r>
            <a:r>
              <a:rPr lang="en-US" dirty="0" err="1" smtClean="0"/>
              <a:t>dessa</a:t>
            </a:r>
            <a:r>
              <a:rPr lang="en-US" dirty="0" smtClean="0"/>
              <a:t> </a:t>
            </a:r>
            <a:r>
              <a:rPr lang="en-US" dirty="0" err="1" smtClean="0"/>
              <a:t>dominaçao</a:t>
            </a:r>
            <a:r>
              <a:rPr lang="en-US" dirty="0" smtClean="0"/>
              <a:t>, </a:t>
            </a:r>
            <a:r>
              <a:rPr lang="en-US" dirty="0" err="1" smtClean="0"/>
              <a:t>houve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de  </a:t>
            </a:r>
            <a:r>
              <a:rPr lang="en-US" dirty="0" err="1" smtClean="0"/>
              <a:t>intercruzamento</a:t>
            </a:r>
            <a:r>
              <a:rPr lang="en-US" dirty="0" smtClean="0"/>
              <a:t> das </a:t>
            </a:r>
            <a:r>
              <a:rPr lang="en-US" dirty="0" err="1" smtClean="0"/>
              <a:t>raças</a:t>
            </a:r>
            <a:r>
              <a:rPr lang="en-US" dirty="0" smtClean="0"/>
              <a:t> </a:t>
            </a:r>
            <a:r>
              <a:rPr lang="en-US" dirty="0" err="1" smtClean="0"/>
              <a:t>misturando</a:t>
            </a:r>
            <a:r>
              <a:rPr lang="en-US" dirty="0" smtClean="0"/>
              <a:t> </a:t>
            </a:r>
            <a:r>
              <a:rPr lang="en-US" dirty="0" err="1" smtClean="0"/>
              <a:t>afetividade</a:t>
            </a:r>
            <a:r>
              <a:rPr lang="en-US" dirty="0" smtClean="0"/>
              <a:t> e </a:t>
            </a:r>
            <a:r>
              <a:rPr lang="en-US" dirty="0" err="1" smtClean="0"/>
              <a:t>relação</a:t>
            </a:r>
            <a:r>
              <a:rPr lang="en-US" dirty="0" smtClean="0"/>
              <a:t> corporal. Base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miscigenação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pt-BR" dirty="0" smtClean="0"/>
              <a:t>Crescia assim, uma população mestiça e branca que também abastecia o mercado interno.</a:t>
            </a:r>
          </a:p>
          <a:p>
            <a:endParaRPr lang="pt-BR" dirty="0" smtClean="0"/>
          </a:p>
          <a:p>
            <a:r>
              <a:rPr lang="pt-BR" dirty="0" smtClean="0"/>
              <a:t>Os Srs. de engenho, só não tinham poder absoluto pois dependiam da armada, alguns negociantes e burocratas e da igreja. Os quais, tinham alguma força contra a palavra do Sr. de engenho.</a:t>
            </a:r>
          </a:p>
          <a:p>
            <a:r>
              <a:rPr lang="pt-BR" dirty="0" smtClean="0"/>
              <a:t>Houve muita resistência do negros, dentro das fazendas e fora também com a criação de quilombos, como o dos Palmares. Neles, o negro mantinha uma cultura neobrasileira, sem restaurar totalmente os padrões africanos.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8000" dirty="0" smtClean="0"/>
              <a:t>Obrigado!</a:t>
            </a:r>
            <a:endParaRPr lang="en-US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pt-BR" dirty="0" smtClean="0"/>
              <a:t>A crise da </a:t>
            </a:r>
            <a:r>
              <a:rPr lang="pt-BR" dirty="0" err="1" smtClean="0"/>
              <a:t>antilha</a:t>
            </a:r>
            <a:r>
              <a:rPr lang="pt-BR" dirty="0" smtClean="0"/>
              <a:t> degrada a região açucareira.</a:t>
            </a:r>
          </a:p>
          <a:p>
            <a:r>
              <a:rPr lang="pt-BR" dirty="0" smtClean="0"/>
              <a:t>Com a abolição, negros vão para a cidade vistos como marginais. Dessa maneira, criam um mundo cultural paralelo. Por necessidade de ascender socialmente nas cidades, cresce o número de cultos afros.</a:t>
            </a:r>
          </a:p>
          <a:p>
            <a:r>
              <a:rPr lang="pt-BR" dirty="0" smtClean="0"/>
              <a:t>Com a revolução industrial, o mundo se desorganiza e revoltas surgem como Haiti, elas influenciam revoltas na sociedade crioula.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Caboclo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O Brasil caboclo nasceu da mistura dos índios </a:t>
            </a:r>
            <a:r>
              <a:rPr lang="pt-BR" dirty="0" smtClean="0"/>
              <a:t>genéricos da </a:t>
            </a:r>
            <a:r>
              <a:rPr lang="pt-BR" dirty="0" err="1" smtClean="0"/>
              <a:t>amazônia</a:t>
            </a:r>
            <a:r>
              <a:rPr lang="pt-BR" dirty="0" smtClean="0"/>
              <a:t>,  </a:t>
            </a:r>
            <a:r>
              <a:rPr lang="pt-BR" dirty="0"/>
              <a:t>com outros </a:t>
            </a:r>
            <a:r>
              <a:rPr lang="pt-BR" dirty="0" smtClean="0"/>
              <a:t>mestiços.</a:t>
            </a:r>
          </a:p>
          <a:p>
            <a:endParaRPr lang="pt-BR" dirty="0" smtClean="0"/>
          </a:p>
          <a:p>
            <a:r>
              <a:rPr lang="pt-BR" dirty="0"/>
              <a:t>C</a:t>
            </a:r>
            <a:r>
              <a:rPr lang="pt-BR" dirty="0" smtClean="0"/>
              <a:t>omeçaram </a:t>
            </a:r>
            <a:r>
              <a:rPr lang="pt-BR" dirty="0"/>
              <a:t>a explorar o extrativismo de drogas do sertão como o cacau, a canela, a baunilha, óleos, açafrão, resinas e tubérculos. </a:t>
            </a:r>
            <a:r>
              <a:rPr lang="pt-BR" dirty="0" smtClean="0"/>
              <a:t>Os brancos, percebendo </a:t>
            </a:r>
            <a:r>
              <a:rPr lang="pt-BR" dirty="0"/>
              <a:t>que esse tipo de comércio poderia ser bastante lucrativo estabeleceram algumas feitorias de depósito dessas drogas, e contaram com a força indígena para </a:t>
            </a:r>
            <a:r>
              <a:rPr lang="pt-BR" dirty="0" smtClean="0"/>
              <a:t>juntá-las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Aos poucos os índios foram sendo dizimados. Começou-se </a:t>
            </a:r>
            <a:r>
              <a:rPr lang="pt-BR" dirty="0"/>
              <a:t>uma exploração mais compulsória dos </a:t>
            </a:r>
            <a:r>
              <a:rPr lang="pt-BR" dirty="0" smtClean="0"/>
              <a:t>índios. Assim, as </a:t>
            </a:r>
            <a:r>
              <a:rPr lang="pt-BR" dirty="0"/>
              <a:t>tribos indígenas se afastavam dos leitos dos rios. Começaram então as guerras de caça ao índio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Estabeleceram-se algumas missões jesuíticas, em que o número de índios era dividido em três partes: uma para servir às obras públicas da Coroa, outra para servir aos padres e outra aos colonos. Com a expulsão dos jesuítas os colonos tomaram posse de todos os escravos e bens dos padres. As </a:t>
            </a:r>
            <a:r>
              <a:rPr lang="pt-BR" dirty="0" err="1"/>
              <a:t>conseqüências</a:t>
            </a:r>
            <a:r>
              <a:rPr lang="pt-BR" dirty="0"/>
              <a:t> dessas reservas foi a unificação </a:t>
            </a:r>
            <a:r>
              <a:rPr lang="pt-BR" dirty="0" err="1"/>
              <a:t>lingüística</a:t>
            </a:r>
            <a:r>
              <a:rPr lang="pt-BR" dirty="0"/>
              <a:t> e de costumes e a </a:t>
            </a:r>
            <a:r>
              <a:rPr lang="pt-BR" dirty="0" err="1"/>
              <a:t>deculturação</a:t>
            </a:r>
            <a:r>
              <a:rPr lang="pt-BR" dirty="0"/>
              <a:t> de tribos nas </a:t>
            </a:r>
            <a:r>
              <a:rPr lang="pt-BR" dirty="0" smtClean="0"/>
              <a:t>missões</a:t>
            </a:r>
          </a:p>
          <a:p>
            <a:endParaRPr lang="pt-BR" dirty="0"/>
          </a:p>
          <a:p>
            <a:r>
              <a:rPr lang="pt-BR" dirty="0" smtClean="0"/>
              <a:t>Até o segundo reinado, a língua portuguesa não era hegemônica na </a:t>
            </a:r>
            <a:r>
              <a:rPr lang="pt-BR" dirty="0" err="1" smtClean="0"/>
              <a:t>amazônia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 l="-3000" t="-14000" r="-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7010400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Surgiu nessa área cultural três tipos indivíduos: o índio tribal, o genérico e a população urbanizada sustentando sistema colonial português.</a:t>
            </a:r>
          </a:p>
          <a:p>
            <a:endParaRPr lang="pt-BR" dirty="0" smtClean="0"/>
          </a:p>
          <a:p>
            <a:r>
              <a:rPr lang="pt-BR" dirty="0" smtClean="0"/>
              <a:t>Vimos nascer na região o cultivo do arroz e do algodão durante as guerras napoleônicas e a luta de independência norte-americana, quando encontramos mercado para esses produtos. Os centros produtores formam o Pará e o Maranhão. Com o fim dos dois conflitos essa economia regrediu ao extrativismo vegetal. Ou seja, </a:t>
            </a:r>
            <a:r>
              <a:rPr lang="pt-BR" b="1" dirty="0" smtClean="0"/>
              <a:t>sempre tentamos ingressar em economias exportadoras.</a:t>
            </a:r>
          </a:p>
          <a:p>
            <a:endParaRPr lang="pt-BR" b="1" dirty="0" smtClean="0"/>
          </a:p>
          <a:p>
            <a:r>
              <a:rPr lang="pt-BR" dirty="0" smtClean="0"/>
              <a:t>Com a descoberta da </a:t>
            </a:r>
            <a:r>
              <a:rPr lang="pt-BR" b="1" dirty="0" smtClean="0"/>
              <a:t>borracha</a:t>
            </a:r>
            <a:r>
              <a:rPr lang="pt-BR" dirty="0" smtClean="0"/>
              <a:t>, cresceram grandes cidades como Belém e Manaus.</a:t>
            </a:r>
          </a:p>
          <a:p>
            <a:endParaRPr lang="pt-BR" dirty="0"/>
          </a:p>
          <a:p>
            <a:r>
              <a:rPr lang="pt-BR" dirty="0" smtClean="0"/>
              <a:t>Nele o caboclo entrava num esquema de endividamento e era quase que obrigado a endividar-se comprando nos barracões. Havia uma grande carência de </a:t>
            </a:r>
            <a:r>
              <a:rPr lang="pt-BR" dirty="0" err="1" smtClean="0"/>
              <a:t>mãode-obra</a:t>
            </a:r>
            <a:r>
              <a:rPr lang="pt-BR" dirty="0" smtClean="0"/>
              <a:t>, e para supri-la vieram 500 mil nordestinos sertanejos. </a:t>
            </a:r>
          </a:p>
          <a:p>
            <a:endParaRPr lang="pt-BR" dirty="0"/>
          </a:p>
          <a:p>
            <a:r>
              <a:rPr lang="pt-BR" dirty="0" smtClean="0"/>
              <a:t>O negócio da borracha faliu com a concorrência inglesa no oriente, e assim os caboclos retornavam à economia de subsistência semi-indígena. Contudo, essa economia se recupera com subsídios do governo e com o monopólio do comércio nacional, que mantinha o regime senhorial.</a:t>
            </a:r>
          </a:p>
          <a:p>
            <a:endParaRPr lang="pt-BR" dirty="0" smtClean="0"/>
          </a:p>
          <a:p>
            <a:r>
              <a:rPr lang="pt-BR" dirty="0" smtClean="0"/>
              <a:t>Os principais conflitos que houve na região foram a Balaiada, liderada por escravos do algodão no Maranhão que buscavam uma ruptura da ordem social e a Cabanagem no Pará e no Amazonas, de caráter anticolonialista, separatista e republicano.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 Brasil </a:t>
            </a:r>
            <a:r>
              <a:rPr lang="es-CO" sz="6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Sertanejo</a:t>
            </a:r>
            <a:endParaRPr lang="es-CO" sz="60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pt-BR" dirty="0" smtClean="0"/>
              <a:t>Desde São Francisco até o sul e ao Maranhão e Piauí.</a:t>
            </a:r>
          </a:p>
          <a:p>
            <a:r>
              <a:rPr lang="pt-BR" dirty="0" smtClean="0"/>
              <a:t>Economia associada com a produção açucareira como fornecedora de carne, couros e de boi de serviço. </a:t>
            </a:r>
          </a:p>
          <a:p>
            <a:r>
              <a:rPr lang="pt-BR" dirty="0" smtClean="0"/>
              <a:t>Ocupou áreas territoriais mais extensas que qualquer outra atividade produtiva. </a:t>
            </a:r>
          </a:p>
          <a:p>
            <a:r>
              <a:rPr lang="pt-BR" dirty="0" smtClean="0"/>
              <a:t>Os grandes proprietários de terras (recebidas da Coroa) foram inicialmente senhores de engenho. Depois passaram a ser especialistas na criação de gado. 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2824</Words>
  <Application>Microsoft Office PowerPoint</Application>
  <PresentationFormat>Presentación en pantalla (4:3)</PresentationFormat>
  <Paragraphs>204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Office Theme</vt:lpstr>
      <vt:lpstr>Darcy Ribeiro -  O povo Brasileiro</vt:lpstr>
      <vt:lpstr>Brasis</vt:lpstr>
      <vt:lpstr>O Brasil Crioulo</vt:lpstr>
      <vt:lpstr>Diapositiva 4</vt:lpstr>
      <vt:lpstr>Diapositiva 5</vt:lpstr>
      <vt:lpstr>Brasil Caboclo</vt:lpstr>
      <vt:lpstr>Diapositiva 7</vt:lpstr>
      <vt:lpstr>O Brasil Sertanejo</vt:lpstr>
      <vt:lpstr>Diapositiva 9</vt:lpstr>
      <vt:lpstr>Diapositiva 10</vt:lpstr>
      <vt:lpstr>Diapositiva 11</vt:lpstr>
      <vt:lpstr>Diapositiva 12</vt:lpstr>
      <vt:lpstr>Diapositiva 13</vt:lpstr>
      <vt:lpstr>Diapositiva 14</vt:lpstr>
      <vt:lpstr>O Brasil Caipira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Os Gauchos</vt:lpstr>
      <vt:lpstr>Diapositiva 27</vt:lpstr>
      <vt:lpstr>Matutos</vt:lpstr>
      <vt:lpstr>Gringos</vt:lpstr>
      <vt:lpstr>Diapositiva 30</vt:lpstr>
      <vt:lpstr>Diapositiva 31</vt:lpstr>
      <vt:lpstr>O Destino Nacional</vt:lpstr>
      <vt:lpstr>As Dores de parto</vt:lpstr>
      <vt:lpstr>Diapositiva 34</vt:lpstr>
      <vt:lpstr>Diapositiva 35</vt:lpstr>
      <vt:lpstr>Confrontos</vt:lpstr>
      <vt:lpstr>Diapositiva 37</vt:lpstr>
      <vt:lpstr>Diapositiva 38</vt:lpstr>
      <vt:lpstr>Diapositiva 39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Darcy Ribeiro -  O povo Brasileiro</dc:title>
  <dc:creator>Vicente Heer</dc:creator>
  <cp:lastModifiedBy>Martin</cp:lastModifiedBy>
  <cp:revision>44</cp:revision>
  <dcterms:created xsi:type="dcterms:W3CDTF">2012-10-23T03:03:38Z</dcterms:created>
  <dcterms:modified xsi:type="dcterms:W3CDTF">2012-10-31T12:39:20Z</dcterms:modified>
</cp:coreProperties>
</file>