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68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51338"/>
            <a:ext cx="7772400" cy="2159875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Chapter </a:t>
            </a:r>
            <a:r>
              <a:rPr lang="en-GB" altLang="en-US" b="1" dirty="0" smtClean="0"/>
              <a:t>2 :</a:t>
            </a:r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b="1" dirty="0"/>
              <a:t>Goals, Value &amp; Performance</a:t>
            </a:r>
            <a:endParaRPr lang="en-GB" alt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-2792" y="569835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33400-3245-43A1-A6A7-F8DDF4F96F4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725405" y="66125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Six Layers of Financial &amp; Real Options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85912" y="821559"/>
            <a:ext cx="1976438" cy="350838"/>
          </a:xfrm>
          <a:prstGeom prst="rect">
            <a:avLst/>
          </a:prstGeom>
          <a:solidFill>
            <a:schemeClr val="bg1"/>
          </a:solidFill>
          <a:ln w="1270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700" b="1" dirty="0">
                <a:latin typeface="+mj-lt"/>
              </a:rPr>
              <a:t>Financial options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52587" y="1380359"/>
            <a:ext cx="1828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Stock price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52587" y="2294759"/>
            <a:ext cx="1828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Exercise price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52587" y="2980559"/>
            <a:ext cx="1828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Uncertainty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52587" y="3666359"/>
            <a:ext cx="1828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Time to expiry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52587" y="4352159"/>
            <a:ext cx="1828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Dividends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52587" y="5190359"/>
            <a:ext cx="1828800" cy="6858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Risk-free</a:t>
            </a:r>
          </a:p>
          <a:p>
            <a:pPr>
              <a:defRPr/>
            </a:pPr>
            <a:r>
              <a:rPr lang="en-US" sz="1500" b="1" dirty="0">
                <a:latin typeface="+mj-lt"/>
              </a:rPr>
              <a:t>Interest rate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938587" y="5190359"/>
            <a:ext cx="2057400" cy="6858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Risk-free</a:t>
            </a:r>
          </a:p>
          <a:p>
            <a:pPr>
              <a:defRPr/>
            </a:pPr>
            <a:r>
              <a:rPr lang="en-US" sz="1500" b="1" dirty="0">
                <a:latin typeface="+mj-lt"/>
              </a:rPr>
              <a:t>interest rate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938587" y="4352159"/>
            <a:ext cx="2057400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Value lost over </a:t>
            </a:r>
          </a:p>
          <a:p>
            <a:pPr>
              <a:defRPr/>
            </a:pPr>
            <a:r>
              <a:rPr lang="en-US" sz="1500" b="1" dirty="0">
                <a:latin typeface="+mj-lt"/>
              </a:rPr>
              <a:t>duration of option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38587" y="3666359"/>
            <a:ext cx="20574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Duration of option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38587" y="2980559"/>
            <a:ext cx="20574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Uncertainty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938587" y="2370959"/>
            <a:ext cx="2057400" cy="4572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Investment cost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38587" y="1227959"/>
            <a:ext cx="1981200" cy="914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+mj-lt"/>
              </a:rPr>
              <a:t>Present value of </a:t>
            </a:r>
          </a:p>
          <a:p>
            <a:pPr>
              <a:defRPr/>
            </a:pPr>
            <a:r>
              <a:rPr lang="en-US" sz="1500" b="1" dirty="0">
                <a:latin typeface="+mj-lt"/>
              </a:rPr>
              <a:t>returns to the</a:t>
            </a:r>
          </a:p>
          <a:p>
            <a:pPr>
              <a:defRPr/>
            </a:pPr>
            <a:r>
              <a:rPr lang="en-US" sz="1500" b="1" dirty="0">
                <a:latin typeface="+mj-lt"/>
              </a:rPr>
              <a:t>investment </a:t>
            </a:r>
          </a:p>
        </p:txBody>
      </p:sp>
      <p:sp>
        <p:nvSpPr>
          <p:cNvPr id="10260" name="Line 17"/>
          <p:cNvSpPr>
            <a:spLocks noChangeShapeType="1"/>
          </p:cNvSpPr>
          <p:nvPr/>
        </p:nvSpPr>
        <p:spPr bwMode="auto">
          <a:xfrm flipV="1">
            <a:off x="1042987" y="1608959"/>
            <a:ext cx="609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auto">
          <a:xfrm flipV="1">
            <a:off x="1042987" y="2599559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auto">
          <a:xfrm flipV="1">
            <a:off x="1042987" y="3285359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3" name="Line 20"/>
          <p:cNvSpPr>
            <a:spLocks noChangeShapeType="1"/>
          </p:cNvSpPr>
          <p:nvPr/>
        </p:nvSpPr>
        <p:spPr bwMode="auto">
          <a:xfrm>
            <a:off x="1042987" y="3513959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4" name="Line 21"/>
          <p:cNvSpPr>
            <a:spLocks noChangeShapeType="1"/>
          </p:cNvSpPr>
          <p:nvPr/>
        </p:nvSpPr>
        <p:spPr bwMode="auto">
          <a:xfrm>
            <a:off x="1042987" y="3742559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5" name="Line 22"/>
          <p:cNvSpPr>
            <a:spLocks noChangeShapeType="1"/>
          </p:cNvSpPr>
          <p:nvPr/>
        </p:nvSpPr>
        <p:spPr bwMode="auto">
          <a:xfrm>
            <a:off x="1042987" y="4047359"/>
            <a:ext cx="609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6" name="Text Box 23"/>
          <p:cNvSpPr txBox="1">
            <a:spLocks noChangeArrowheads="1"/>
          </p:cNvSpPr>
          <p:nvPr/>
        </p:nvSpPr>
        <p:spPr bwMode="auto">
          <a:xfrm>
            <a:off x="3481387" y="1456559"/>
            <a:ext cx="30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10267" name="Text Box 24"/>
          <p:cNvSpPr txBox="1">
            <a:spLocks noChangeArrowheads="1"/>
          </p:cNvSpPr>
          <p:nvPr/>
        </p:nvSpPr>
        <p:spPr bwMode="auto">
          <a:xfrm>
            <a:off x="3481387" y="2405884"/>
            <a:ext cx="295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10268" name="Text Box 25"/>
          <p:cNvSpPr txBox="1">
            <a:spLocks noChangeArrowheads="1"/>
          </p:cNvSpPr>
          <p:nvPr/>
        </p:nvSpPr>
        <p:spPr bwMode="auto">
          <a:xfrm>
            <a:off x="3481387" y="3091684"/>
            <a:ext cx="295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10269" name="Text Box 26"/>
          <p:cNvSpPr txBox="1">
            <a:spLocks noChangeArrowheads="1"/>
          </p:cNvSpPr>
          <p:nvPr/>
        </p:nvSpPr>
        <p:spPr bwMode="auto">
          <a:xfrm>
            <a:off x="3557587" y="3777484"/>
            <a:ext cx="295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10270" name="Text Box 27"/>
          <p:cNvSpPr txBox="1">
            <a:spLocks noChangeArrowheads="1"/>
          </p:cNvSpPr>
          <p:nvPr/>
        </p:nvSpPr>
        <p:spPr bwMode="auto">
          <a:xfrm>
            <a:off x="3557587" y="4428359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10271" name="Text Box 28"/>
          <p:cNvSpPr txBox="1">
            <a:spLocks noChangeArrowheads="1"/>
          </p:cNvSpPr>
          <p:nvPr/>
        </p:nvSpPr>
        <p:spPr bwMode="auto">
          <a:xfrm>
            <a:off x="3481387" y="5377684"/>
            <a:ext cx="295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500" b="1">
                <a:latin typeface="Arial" charset="0"/>
              </a:rPr>
              <a:t>=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6072187" y="1304159"/>
            <a:ext cx="2286000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latin typeface="+mj-lt"/>
              </a:rPr>
              <a:t>The greater  the NPV, the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higher the option value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48387" y="2294759"/>
            <a:ext cx="2209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latin typeface="+mj-lt"/>
              </a:rPr>
              <a:t>The higher the cost, the 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lower the option value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6148387" y="2980559"/>
            <a:ext cx="22098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500" dirty="0">
                <a:latin typeface="+mj-lt"/>
              </a:rPr>
              <a:t>Higher volatility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increases option values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148387" y="3590159"/>
            <a:ext cx="2209800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500" dirty="0">
                <a:latin typeface="+mj-lt"/>
              </a:rPr>
              <a:t>T</a:t>
            </a:r>
            <a:r>
              <a:rPr lang="en-US" sz="1500" dirty="0">
                <a:latin typeface="+mj-lt"/>
              </a:rPr>
              <a:t>ime </a:t>
            </a:r>
            <a:r>
              <a:rPr lang="en-GB" sz="1500" dirty="0">
                <a:latin typeface="+mj-lt"/>
              </a:rPr>
              <a:t>= </a:t>
            </a:r>
            <a:r>
              <a:rPr lang="en-US" sz="1500" dirty="0">
                <a:latin typeface="+mj-lt"/>
              </a:rPr>
              <a:t>opportunity </a:t>
            </a:r>
            <a:r>
              <a:rPr lang="en-GB" sz="1500" dirty="0">
                <a:latin typeface="+mj-lt"/>
              </a:rPr>
              <a:t>to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learn</a:t>
            </a:r>
            <a:r>
              <a:rPr lang="en-GB" sz="1500" dirty="0">
                <a:latin typeface="+mj-lt"/>
              </a:rPr>
              <a:t> </a:t>
            </a:r>
            <a:r>
              <a:rPr lang="en-US" sz="1500" dirty="0">
                <a:latin typeface="+mj-lt"/>
              </a:rPr>
              <a:t>about outcomes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6148387" y="4275959"/>
            <a:ext cx="2209800" cy="8382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500" dirty="0">
                <a:latin typeface="+mj-lt"/>
              </a:rPr>
              <a:t>Loss of </a:t>
            </a:r>
            <a:r>
              <a:rPr lang="en-US" sz="1500" dirty="0">
                <a:latin typeface="+mj-lt"/>
              </a:rPr>
              <a:t>cash flow </a:t>
            </a:r>
            <a:r>
              <a:rPr lang="en-GB" sz="1500" dirty="0">
                <a:latin typeface="+mj-lt"/>
              </a:rPr>
              <a:t>t</a:t>
            </a:r>
            <a:r>
              <a:rPr lang="en-US" sz="1500" dirty="0">
                <a:latin typeface="+mj-lt"/>
              </a:rPr>
              <a:t>o </a:t>
            </a:r>
            <a:r>
              <a:rPr lang="en-GB" sz="1500" dirty="0">
                <a:latin typeface="+mj-lt"/>
              </a:rPr>
              <a:t>f</a:t>
            </a:r>
            <a:r>
              <a:rPr lang="en-US" sz="1500" dirty="0" err="1">
                <a:latin typeface="+mj-lt"/>
              </a:rPr>
              <a:t>ully</a:t>
            </a:r>
            <a:endParaRPr lang="en-GB" sz="1500" dirty="0">
              <a:latin typeface="+mj-lt"/>
            </a:endParaRPr>
          </a:p>
          <a:p>
            <a:pPr>
              <a:defRPr/>
            </a:pPr>
            <a:r>
              <a:rPr lang="en-GB" sz="1500" dirty="0">
                <a:latin typeface="+mj-lt"/>
              </a:rPr>
              <a:t>-</a:t>
            </a:r>
            <a:r>
              <a:rPr lang="en-US" sz="1500" dirty="0">
                <a:latin typeface="+mj-lt"/>
              </a:rPr>
              <a:t>committed competitors</a:t>
            </a:r>
            <a:endParaRPr lang="en-GB" sz="1500" dirty="0">
              <a:latin typeface="+mj-lt"/>
            </a:endParaRPr>
          </a:p>
          <a:p>
            <a:pPr>
              <a:defRPr/>
            </a:pPr>
            <a:r>
              <a:rPr lang="en-GB" sz="1500" dirty="0">
                <a:latin typeface="+mj-lt"/>
              </a:rPr>
              <a:t>lowers </a:t>
            </a:r>
            <a:r>
              <a:rPr lang="en-US" sz="1500" dirty="0">
                <a:latin typeface="+mj-lt"/>
              </a:rPr>
              <a:t>option value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162675" y="5190359"/>
            <a:ext cx="2209800" cy="863600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500" dirty="0">
                <a:latin typeface="+mj-lt"/>
              </a:rPr>
              <a:t>H</a:t>
            </a:r>
            <a:r>
              <a:rPr lang="en-US" sz="1500" dirty="0">
                <a:latin typeface="+mj-lt"/>
              </a:rPr>
              <a:t>igher interest rate 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increases option value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by increasing value of </a:t>
            </a:r>
          </a:p>
          <a:p>
            <a:pPr>
              <a:defRPr/>
            </a:pPr>
            <a:r>
              <a:rPr lang="en-US" sz="1500" dirty="0">
                <a:latin typeface="+mj-lt"/>
              </a:rPr>
              <a:t>deferring investment</a:t>
            </a:r>
          </a:p>
        </p:txBody>
      </p:sp>
      <p:sp>
        <p:nvSpPr>
          <p:cNvPr id="10278" name="Line 35"/>
          <p:cNvSpPr>
            <a:spLocks noChangeShapeType="1"/>
          </p:cNvSpPr>
          <p:nvPr/>
        </p:nvSpPr>
        <p:spPr bwMode="auto">
          <a:xfrm flipH="1" flipV="1">
            <a:off x="5919787" y="1685159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79" name="Line 36"/>
          <p:cNvSpPr>
            <a:spLocks noChangeShapeType="1"/>
          </p:cNvSpPr>
          <p:nvPr/>
        </p:nvSpPr>
        <p:spPr bwMode="auto">
          <a:xfrm flipH="1">
            <a:off x="5995987" y="2599559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0" name="Line 37"/>
          <p:cNvSpPr>
            <a:spLocks noChangeShapeType="1"/>
          </p:cNvSpPr>
          <p:nvPr/>
        </p:nvSpPr>
        <p:spPr bwMode="auto">
          <a:xfrm flipH="1">
            <a:off x="5995987" y="3285359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1" name="Line 38"/>
          <p:cNvSpPr>
            <a:spLocks noChangeShapeType="1"/>
          </p:cNvSpPr>
          <p:nvPr/>
        </p:nvSpPr>
        <p:spPr bwMode="auto">
          <a:xfrm flipH="1">
            <a:off x="5995987" y="3894959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2" name="Line 39"/>
          <p:cNvSpPr>
            <a:spLocks noChangeShapeType="1"/>
          </p:cNvSpPr>
          <p:nvPr/>
        </p:nvSpPr>
        <p:spPr bwMode="auto">
          <a:xfrm flipH="1">
            <a:off x="5995987" y="4656959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3" name="Line 40"/>
          <p:cNvSpPr>
            <a:spLocks noChangeShapeType="1"/>
          </p:cNvSpPr>
          <p:nvPr/>
        </p:nvSpPr>
        <p:spPr bwMode="auto">
          <a:xfrm flipH="1">
            <a:off x="5995987" y="5571359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6086475" y="821559"/>
            <a:ext cx="2286000" cy="360363"/>
          </a:xfrm>
          <a:prstGeom prst="rect">
            <a:avLst/>
          </a:prstGeom>
          <a:solidFill>
            <a:schemeClr val="bg1"/>
          </a:solidFill>
          <a:ln w="1270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1700" b="1" dirty="0">
                <a:latin typeface="+mj-lt"/>
              </a:rPr>
              <a:t>Comments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3943350" y="812034"/>
            <a:ext cx="2000250" cy="350838"/>
          </a:xfrm>
          <a:prstGeom prst="rect">
            <a:avLst/>
          </a:prstGeom>
          <a:solidFill>
            <a:schemeClr val="bg1"/>
          </a:solidFill>
          <a:ln w="12700">
            <a:solidFill>
              <a:srgbClr val="4F86B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700" b="1" dirty="0">
                <a:latin typeface="+mj-lt"/>
              </a:rPr>
              <a:t>Real options</a:t>
            </a:r>
          </a:p>
        </p:txBody>
      </p:sp>
      <p:sp>
        <p:nvSpPr>
          <p:cNvPr id="10286" name="Rectangle 2"/>
          <p:cNvSpPr>
            <a:spLocks noChangeArrowheads="1"/>
          </p:cNvSpPr>
          <p:nvPr/>
        </p:nvSpPr>
        <p:spPr bwMode="auto">
          <a:xfrm>
            <a:off x="141288" y="2742434"/>
            <a:ext cx="915987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1500" b="1">
                <a:latin typeface="Arial" charset="0"/>
              </a:rPr>
              <a:t>OPTION</a:t>
            </a:r>
          </a:p>
          <a:p>
            <a:r>
              <a:rPr lang="en-US" altLang="en-US" sz="1500" b="1">
                <a:latin typeface="Arial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846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17462" y="57010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88967-9817-4DEF-A79E-A43B66990FB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775493" y="-15766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Performance Diagnosis:</a:t>
            </a:r>
          </a:p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Disaggregating Return on Capital Employed</a:t>
            </a:r>
          </a:p>
        </p:txBody>
      </p:sp>
      <p:pic>
        <p:nvPicPr>
          <p:cNvPr id="1127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1035160"/>
            <a:ext cx="8907517" cy="42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5296228"/>
            <a:ext cx="47926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5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85FC2-6A16-41E8-B39D-A1D7A74DA17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746015" y="12153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Example of Performance Diagnosis: Disaggregating ROCE for UPS (U) &amp; FedEx (F)</a:t>
            </a:r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1026676"/>
            <a:ext cx="6668813" cy="50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0" y="5719546"/>
            <a:ext cx="25675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1178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DAE43-67BE-4BBF-A3BC-AC0CEDA6B1C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672662" y="-65527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Setting Performance Targets: Linking Value Drivers to Performance Targets</a:t>
            </a:r>
          </a:p>
        </p:txBody>
      </p:sp>
      <p:pic>
        <p:nvPicPr>
          <p:cNvPr id="13316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908050"/>
            <a:ext cx="8135226" cy="479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0" y="570728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271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9AC8A-703B-42CC-B34A-326764E665C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701675" y="41166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Setting Performance Targets: Balanced Scorecard for  a Regional Airline</a:t>
            </a:r>
          </a:p>
        </p:txBody>
      </p:sp>
      <p:pic>
        <p:nvPicPr>
          <p:cNvPr id="14342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268413"/>
            <a:ext cx="8074901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0" y="57435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983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0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1BF89-068E-46D2-B6AD-5A7E701E8AC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5" y="945931"/>
            <a:ext cx="87099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b="1" dirty="0"/>
              <a:t>Empirical research </a:t>
            </a:r>
            <a:r>
              <a:rPr lang="en-US" b="1" dirty="0"/>
              <a:t>shows that  firms which are most successful in creating long-term shareholder value</a:t>
            </a:r>
            <a:endParaRPr lang="en-GB" b="1" dirty="0"/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dirty="0"/>
              <a:t>Have a mission – They give precedence to goals other than profitability and shareholder value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dirty="0"/>
              <a:t>Have strong, consistent, ethical values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b="1" dirty="0"/>
              <a:t>Examples: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US" dirty="0"/>
              <a:t>“Visionary” companies studied by Collins &amp; Porras, </a:t>
            </a:r>
            <a:r>
              <a:rPr lang="en-US" dirty="0"/>
              <a:t>e.g. </a:t>
            </a:r>
            <a:r>
              <a:rPr lang="en-US" dirty="0"/>
              <a:t>Merck, Wal-Mart, Proctor &amp; Gamble, Disney, HP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US" dirty="0"/>
              <a:t>Boeing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dirty="0"/>
              <a:t>Focus pre-1996: “To build great planes”, weak financial controls, yet high profitability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dirty="0"/>
              <a:t>Focus 1997-2003: “Creating shareholder value”. Outcome: loss of market leadership, declining profitability</a:t>
            </a:r>
          </a:p>
          <a:p>
            <a:pPr marL="265113" lvl="1" indent="-26511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b="1" dirty="0"/>
              <a:t>Lesson:</a:t>
            </a:r>
            <a:endParaRPr lang="en-US" dirty="0"/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dirty="0"/>
              <a:t>Profit is created not by pursuing profit but by pursuing the factors that create profit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09794" y="-105322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Pitfalls of Pursuing Financial Targets: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Paradox of Value</a:t>
            </a:r>
          </a:p>
        </p:txBody>
      </p:sp>
    </p:spTree>
    <p:extLst>
      <p:ext uri="{BB962C8B-B14F-4D97-AF65-F5344CB8AC3E}">
        <p14:creationId xmlns:p14="http://schemas.microsoft.com/office/powerpoint/2010/main" val="1512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0" y="574270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26963-3F72-4B65-A33C-6A2512ECD4E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531" y="979542"/>
            <a:ext cx="79248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Even if we believe that the primary objective of the firm should be long-run profit maximization, no firm can ignore its relationship with society.  For survival and success a firm needs to: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Maintain its reputation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Ensure that it has a </a:t>
            </a:r>
            <a:r>
              <a:rPr lang="en-GB" sz="2200" i="1" dirty="0">
                <a:latin typeface="+mn-lt"/>
                <a:cs typeface="+mn-cs"/>
              </a:rPr>
              <a:t>license to operate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Be sensitive to its external environment – including its social, political and natural environments</a:t>
            </a:r>
          </a:p>
          <a:p>
            <a:pPr marL="342900" indent="-342900">
              <a:spcBef>
                <a:spcPts val="0"/>
              </a:spcBef>
              <a:buClr>
                <a:srgbClr val="6186B2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Michael and Mark Kramer argue that firms should re-conceptualize their businesses towards the creation of “Shared Value”: </a:t>
            </a:r>
            <a:r>
              <a:rPr lang="en-GB" sz="2400" b="1" dirty="0">
                <a:latin typeface="+mn-lt"/>
              </a:rPr>
              <a:t>“</a:t>
            </a:r>
            <a:r>
              <a:rPr lang="en-GB" sz="2400" b="1" i="1" dirty="0">
                <a:latin typeface="+mn-lt"/>
              </a:rPr>
              <a:t>creating economic value in a way which also creates value for society</a:t>
            </a:r>
            <a:r>
              <a:rPr lang="en-GB" sz="2400" b="1" dirty="0">
                <a:latin typeface="+mn-lt"/>
              </a:rPr>
              <a:t>”  This requires the firm to recognize its co-dependence with its natural and social environment.</a:t>
            </a:r>
            <a:r>
              <a:rPr lang="en-GB" sz="2600" b="1" dirty="0">
                <a:latin typeface="+mn-lt"/>
              </a:rPr>
              <a:t>  </a:t>
            </a:r>
            <a:endParaRPr lang="en-US" sz="2200" b="1" dirty="0">
              <a:latin typeface="+mn-lt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588361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Beyond Profit: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Corporate Social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40825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0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E577F-DEF5-4EA7-ACDD-7560DE2E230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363" y="948011"/>
            <a:ext cx="79248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In an uncertain world, strategy is increasingly about creating and managing </a:t>
            </a:r>
            <a:r>
              <a:rPr lang="en-GB" sz="2400" b="1" i="1" dirty="0">
                <a:latin typeface="+mn-lt"/>
                <a:cs typeface="+mn-cs"/>
              </a:rPr>
              <a:t>options</a:t>
            </a:r>
            <a:endParaRPr lang="en-GB" sz="2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Two major types of option: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dirty="0">
                <a:latin typeface="+mn-lt"/>
                <a:cs typeface="+mn-cs"/>
              </a:rPr>
              <a:t>Growth options</a:t>
            </a:r>
            <a:r>
              <a:rPr lang="en-GB" sz="2200" dirty="0">
                <a:latin typeface="+mn-lt"/>
                <a:cs typeface="+mn-cs"/>
              </a:rPr>
              <a:t>: Small investments to create opportunities for bigger investments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dirty="0">
                <a:latin typeface="+mn-lt"/>
                <a:cs typeface="+mn-cs"/>
              </a:rPr>
              <a:t>Flexibility options</a:t>
            </a:r>
          </a:p>
          <a:p>
            <a:pPr marL="342900" indent="-342900">
              <a:spcBef>
                <a:spcPts val="0"/>
              </a:spcBef>
              <a:buClr>
                <a:srgbClr val="6186B2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Valuing options:</a:t>
            </a:r>
          </a:p>
          <a:p>
            <a:pPr marL="914400" lvl="1" indent="-457200">
              <a:spcBef>
                <a:spcPts val="0"/>
              </a:spcBef>
              <a:buClr>
                <a:srgbClr val="6186B2"/>
              </a:buClr>
              <a:buSzPct val="100000"/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Black-Scholes formula</a:t>
            </a:r>
            <a:r>
              <a:rPr lang="en-GB" sz="2200" dirty="0">
                <a:latin typeface="+mn-lt"/>
              </a:rPr>
              <a:t> for valuing financial options can also be applied to real options (e.g. option value rises with greater volatility, more time, higher project value, higher interest rates)</a:t>
            </a:r>
          </a:p>
          <a:p>
            <a:pPr marL="914400" lvl="1" indent="-457200">
              <a:spcBef>
                <a:spcPts val="0"/>
              </a:spcBef>
              <a:buClr>
                <a:srgbClr val="6186B2"/>
              </a:buClr>
              <a:buSzPct val="100000"/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Binomial pricing model</a:t>
            </a:r>
            <a:r>
              <a:rPr lang="en-GB" sz="2200" dirty="0">
                <a:latin typeface="+mn-lt"/>
              </a:rPr>
              <a:t> creates an event tree for a project that can be converted into a decision tree which allows project value to be calculated subject to options to abandon the project</a:t>
            </a:r>
            <a:endParaRPr lang="en-US" sz="2200" b="1" dirty="0">
              <a:latin typeface="+mn-lt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840609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Beyond Profit: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Strategy as Options Management</a:t>
            </a:r>
          </a:p>
        </p:txBody>
      </p:sp>
    </p:spTree>
    <p:extLst>
      <p:ext uri="{BB962C8B-B14F-4D97-AF65-F5344CB8AC3E}">
        <p14:creationId xmlns:p14="http://schemas.microsoft.com/office/powerpoint/2010/main" val="3057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81448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7462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6B21C6-56DE-4576-9A68-828A05AD74A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051843" y="300831"/>
            <a:ext cx="54721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Goals, Value &amp; Performance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62495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B42BA-2AFA-45D8-930A-8D493BF55A4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11255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6938" y="1498600"/>
            <a:ext cx="2557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763713" y="2708275"/>
            <a:ext cx="66246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/>
              <a:t>Strategy as a quest for value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/>
              <a:t>Putting performance analysis into practice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/>
              <a:t>Beyond profit: Values and corporate social responsibility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/>
              <a:t>Beyond profit: Strategy and real options</a:t>
            </a:r>
          </a:p>
        </p:txBody>
      </p:sp>
    </p:spTree>
    <p:extLst>
      <p:ext uri="{BB962C8B-B14F-4D97-AF65-F5344CB8AC3E}">
        <p14:creationId xmlns:p14="http://schemas.microsoft.com/office/powerpoint/2010/main" val="24628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7462" y="577442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A5748-ABE5-4CE1-97FA-18EBD65B50E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449865"/>
            <a:ext cx="8565657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stakeholder approach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The firm is a coalition of interest groups – it seeks to balance </a:t>
            </a:r>
            <a:r>
              <a:rPr lang="en-US" sz="2200" dirty="0"/>
              <a:t>their different objectives</a:t>
            </a:r>
            <a:endParaRPr lang="en-GB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shareholder approach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The firm exists to maximize the wealth of its owners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= max. present value of profits over the life of the firm</a:t>
            </a:r>
          </a:p>
          <a:p>
            <a:pPr marL="265113" lvl="1" indent="-26511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n-lt"/>
                <a:cs typeface="+mn-cs"/>
              </a:rPr>
              <a:t>For the purposes of strategy analysis we assume that the primary goal of the firm is profit maximization.  </a:t>
            </a:r>
          </a:p>
          <a:p>
            <a:pPr marL="265113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500" dirty="0">
                <a:latin typeface="+mn-lt"/>
                <a:cs typeface="+mn-cs"/>
              </a:rPr>
              <a:t>Rationale: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US" sz="2200" dirty="0">
                <a:latin typeface="+mj-lt"/>
              </a:rPr>
              <a:t>Boards of directors legally obliged to pursue shareholder interest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US" sz="2200" dirty="0">
                <a:latin typeface="+mj-lt"/>
              </a:rPr>
              <a:t>To replace assets firm must earn return on capital &gt; cost of capital (difficult when competition strong)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US" sz="2200" dirty="0">
                <a:latin typeface="+mj-lt"/>
              </a:rPr>
              <a:t>Firms that do not max. stock-market value will be acquired</a:t>
            </a:r>
          </a:p>
          <a:p>
            <a:pPr marL="265113" lvl="2" indent="-26511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500" dirty="0">
                <a:latin typeface="+mj-lt"/>
                <a:cs typeface="+mn-cs"/>
              </a:rPr>
              <a:t>Hence: Strategy analysis is concerned with identifying and accessing the sources of profit available to the firm</a:t>
            </a:r>
            <a:endParaRPr lang="en-GB" sz="2500" dirty="0">
              <a:latin typeface="+mj-lt"/>
              <a:cs typeface="+mn-cs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Strategy as a Quest for Value</a:t>
            </a:r>
          </a:p>
        </p:txBody>
      </p:sp>
    </p:spTree>
    <p:extLst>
      <p:ext uri="{BB962C8B-B14F-4D97-AF65-F5344CB8AC3E}">
        <p14:creationId xmlns:p14="http://schemas.microsoft.com/office/powerpoint/2010/main" val="1293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0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AEA83-EF5D-4F03-BEDD-4635A9B6744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42937" y="301023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How do the World’s Leading Companies Perform Using Different Profitability Measures?</a:t>
            </a:r>
          </a:p>
        </p:txBody>
      </p:sp>
      <p:pic>
        <p:nvPicPr>
          <p:cNvPr id="5126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700213"/>
            <a:ext cx="90455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6624254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78522-161C-493A-A0C6-497274B01A5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04" y="995308"/>
            <a:ext cx="8836025" cy="529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Profit maximization an ambiguous goal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Total profit vs. rate of profit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Over what time period?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What measure of profit?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Accounting profile vs. economic profit (e.g. Economic Value Added: Post-tax operating profit </a:t>
            </a:r>
            <a:r>
              <a:rPr lang="en-GB" sz="2200" i="1" dirty="0">
                <a:latin typeface="+mn-lt"/>
                <a:cs typeface="+mn-cs"/>
              </a:rPr>
              <a:t>less</a:t>
            </a:r>
            <a:r>
              <a:rPr lang="en-GB" sz="2200" dirty="0">
                <a:latin typeface="+mn-lt"/>
                <a:cs typeface="+mn-cs"/>
              </a:rPr>
              <a:t> cost of capital</a:t>
            </a:r>
            <a:endParaRPr lang="en-GB" sz="2200" i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Maximizing the value of the firm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Max. net present value of free cash flows: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+mn-lt"/>
            </a:endParaRPr>
          </a:p>
          <a:p>
            <a:pPr marL="89535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200" dirty="0">
                <a:latin typeface="+mn-lt"/>
              </a:rPr>
              <a:t>Where:</a:t>
            </a:r>
          </a:p>
          <a:p>
            <a:pPr marL="89535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200" i="1" dirty="0">
                <a:latin typeface="+mn-lt"/>
              </a:rPr>
              <a:t>V</a:t>
            </a:r>
            <a:r>
              <a:rPr lang="en-US" sz="2200" dirty="0">
                <a:latin typeface="+mn-lt"/>
              </a:rPr>
              <a:t>  = market value of the firm</a:t>
            </a:r>
          </a:p>
          <a:p>
            <a:pPr marL="89535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200" dirty="0">
                <a:latin typeface="+mn-lt"/>
              </a:rPr>
              <a:t>C</a:t>
            </a:r>
            <a:r>
              <a:rPr lang="en-US" sz="2200" i="1" baseline="-25000" dirty="0">
                <a:latin typeface="+mn-lt"/>
              </a:rPr>
              <a:t>t</a:t>
            </a:r>
            <a:r>
              <a:rPr lang="en-US" sz="2200" dirty="0">
                <a:latin typeface="+mn-lt"/>
              </a:rPr>
              <a:t> = free cash flow in time t</a:t>
            </a:r>
          </a:p>
          <a:p>
            <a:pPr marL="89535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200" i="1" dirty="0">
                <a:latin typeface="+mn-lt"/>
              </a:rPr>
              <a:t>r</a:t>
            </a:r>
            <a:r>
              <a:rPr lang="en-US" sz="2200" dirty="0">
                <a:latin typeface="+mn-lt"/>
              </a:rPr>
              <a:t>   = weighted average cost of capital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From Profit Maximization to Value Maximization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4288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580171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80AE1-30BE-4CB9-93DC-3CBD52A7EAD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793313" y="0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Profitability Ratios</a:t>
            </a:r>
          </a:p>
        </p:txBody>
      </p:sp>
      <p:pic>
        <p:nvPicPr>
          <p:cNvPr id="7175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615951"/>
            <a:ext cx="8431377" cy="51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0" y="568215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7A92C-9974-4610-89C9-C8F2E89A13C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297" y="979542"/>
            <a:ext cx="7924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value maximizing approach to strategy formulation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Identifying strategy alternatives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Estimate cash flows associated with cash strategy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Estimate cost of capital for each strategy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Problems: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Estimating cash flows beyond 2-3 years is difficult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Value of firm depends on </a:t>
            </a:r>
            <a:r>
              <a:rPr lang="en-US" sz="2200" i="1" dirty="0">
                <a:latin typeface="+mn-lt"/>
              </a:rPr>
              <a:t>option value </a:t>
            </a:r>
            <a:r>
              <a:rPr lang="en-US" sz="2200" dirty="0">
                <a:latin typeface="+mn-lt"/>
              </a:rPr>
              <a:t>as well as DCF value</a:t>
            </a:r>
          </a:p>
          <a:p>
            <a:pPr marL="265113" lvl="1" indent="-26511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latin typeface="+mn-lt"/>
              </a:rPr>
              <a:t>Implications for strategy analysis</a:t>
            </a:r>
            <a:endParaRPr lang="en-US" sz="2600" dirty="0">
              <a:latin typeface="+mn-lt"/>
            </a:endParaRP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Some simple financial guidelines for value maximization: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US" sz="2200" dirty="0">
                <a:latin typeface="+mn-lt"/>
              </a:rPr>
              <a:t>On existing assets: Maximize after-tax rate of return</a:t>
            </a:r>
          </a:p>
          <a:p>
            <a:pPr lvl="3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US" sz="2200" dirty="0">
                <a:latin typeface="+mn-lt"/>
              </a:rPr>
              <a:t>On new investment: Seek rate of return &gt; cost of capital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</a:rPr>
              <a:t>Utilize quantitative strategy analysis to evaluate future profit potential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604126" y="17243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Shareholder Value Maximization and Strategy Choice</a:t>
            </a:r>
          </a:p>
        </p:txBody>
      </p:sp>
    </p:spTree>
    <p:extLst>
      <p:ext uri="{BB962C8B-B14F-4D97-AF65-F5344CB8AC3E}">
        <p14:creationId xmlns:p14="http://schemas.microsoft.com/office/powerpoint/2010/main" val="39401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567257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CE8CA-F065-48AC-B8D0-79E7796AFA7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59" y="649561"/>
            <a:ext cx="79248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600" dirty="0">
                <a:latin typeface="+mn-lt"/>
              </a:rPr>
              <a:t>If net case flow growing at constant rate (g)</a:t>
            </a:r>
          </a:p>
          <a:p>
            <a:pPr>
              <a:lnSpc>
                <a:spcPct val="90000"/>
              </a:lnSpc>
              <a:defRPr/>
            </a:pP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                       V = </a:t>
            </a:r>
            <a:r>
              <a:rPr lang="en-US" sz="2800" b="1" u="sng" dirty="0"/>
              <a:t>   C</a:t>
            </a:r>
            <a:r>
              <a:rPr lang="en-GB" sz="2800" b="1" u="sng" baseline="-25000" dirty="0"/>
              <a:t>1</a:t>
            </a:r>
            <a:r>
              <a:rPr lang="en-GB" sz="2800" b="1" u="sng" dirty="0"/>
              <a:t> _</a:t>
            </a:r>
            <a:endParaRPr lang="en-US" sz="2800" b="1" u="sng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		       ( r - g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600" dirty="0">
                <a:latin typeface="+mn-lt"/>
              </a:rPr>
              <a:t>With varying cash flows which can be forecasted for 4 years: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V = C</a:t>
            </a:r>
            <a:r>
              <a:rPr lang="en-US" sz="2800" b="1" baseline="-25000" dirty="0"/>
              <a:t>0</a:t>
            </a:r>
            <a:r>
              <a:rPr lang="en-GB" sz="2800" b="1" baseline="-25000" dirty="0"/>
              <a:t> </a:t>
            </a:r>
            <a:r>
              <a:rPr lang="en-US" sz="2800" b="1" dirty="0"/>
              <a:t>+ </a:t>
            </a:r>
            <a:r>
              <a:rPr lang="en-US" sz="2800" b="1" u="sng" dirty="0"/>
              <a:t>    C</a:t>
            </a:r>
            <a:r>
              <a:rPr lang="en-US" sz="2800" b="1" u="sng" baseline="-25000" dirty="0"/>
              <a:t>1</a:t>
            </a:r>
            <a:r>
              <a:rPr lang="en-GB" sz="2800" b="1" u="sng" baseline="-25000" dirty="0"/>
              <a:t> </a:t>
            </a:r>
            <a:r>
              <a:rPr lang="en-US" sz="2800" b="1" u="sng" dirty="0"/>
              <a:t>   </a:t>
            </a:r>
            <a:r>
              <a:rPr lang="en-US" sz="2800" b="1" dirty="0"/>
              <a:t> + </a:t>
            </a:r>
            <a:r>
              <a:rPr lang="en-GB" sz="2800" b="1" dirty="0"/>
              <a:t> </a:t>
            </a:r>
            <a:r>
              <a:rPr lang="en-US" sz="2800" b="1" u="sng" dirty="0"/>
              <a:t>    C</a:t>
            </a:r>
            <a:r>
              <a:rPr lang="en-US" sz="2800" b="1" u="sng" baseline="-25000" dirty="0"/>
              <a:t>2</a:t>
            </a:r>
            <a:r>
              <a:rPr lang="en-GB" sz="2800" b="1" u="sng" baseline="-25000" dirty="0"/>
              <a:t> </a:t>
            </a:r>
            <a:r>
              <a:rPr lang="en-US" sz="2800" b="1" u="sng" dirty="0"/>
              <a:t>   </a:t>
            </a:r>
            <a:r>
              <a:rPr lang="en-US" sz="2800" b="1" dirty="0"/>
              <a:t>+  </a:t>
            </a:r>
            <a:r>
              <a:rPr lang="en-US" sz="2800" b="1" u="sng" dirty="0"/>
              <a:t> </a:t>
            </a:r>
            <a:r>
              <a:rPr lang="en-GB" sz="2800" b="1" u="sng" dirty="0"/>
              <a:t>  </a:t>
            </a:r>
            <a:r>
              <a:rPr lang="en-US" sz="2800" b="1" u="sng" dirty="0"/>
              <a:t>C</a:t>
            </a:r>
            <a:r>
              <a:rPr lang="en-US" sz="2800" b="1" u="sng" baseline="-25000" dirty="0"/>
              <a:t>3</a:t>
            </a:r>
            <a:r>
              <a:rPr lang="en-US" sz="2800" b="1" u="sng" dirty="0"/>
              <a:t>      </a:t>
            </a:r>
            <a:r>
              <a:rPr lang="en-US" sz="2800" b="1" dirty="0"/>
              <a:t> + </a:t>
            </a:r>
            <a:r>
              <a:rPr lang="en-US" sz="2800" b="1" u="sng" dirty="0"/>
              <a:t>   V</a:t>
            </a:r>
            <a:r>
              <a:rPr lang="en-US" sz="2800" b="1" u="sng" baseline="-25000" dirty="0"/>
              <a:t>H </a:t>
            </a:r>
            <a:r>
              <a:rPr lang="en-US" sz="2800" b="1" u="sng" dirty="0"/>
              <a:t> __</a:t>
            </a:r>
            <a:endParaRPr lang="en-US" sz="2800" b="1" u="sng" baseline="-25000" dirty="0"/>
          </a:p>
          <a:p>
            <a:pPr>
              <a:lnSpc>
                <a:spcPct val="90000"/>
              </a:lnSpc>
              <a:defRPr/>
            </a:pPr>
            <a:r>
              <a:rPr lang="en-US" sz="2800" b="1" baseline="-25000" dirty="0"/>
              <a:t>                      </a:t>
            </a:r>
            <a:r>
              <a:rPr lang="en-US" sz="2800" b="1" dirty="0"/>
              <a:t>(1 + r )    (1 + r )</a:t>
            </a:r>
            <a:r>
              <a:rPr lang="en-US" sz="2800" b="1" baseline="30000" dirty="0"/>
              <a:t>2</a:t>
            </a:r>
            <a:r>
              <a:rPr lang="en-US" sz="2800" b="1" dirty="0"/>
              <a:t>   (1 + r )</a:t>
            </a:r>
            <a:r>
              <a:rPr lang="en-US" sz="2800" b="1" baseline="30000" dirty="0"/>
              <a:t>3</a:t>
            </a:r>
            <a:r>
              <a:rPr lang="en-US" sz="2800" b="1" dirty="0"/>
              <a:t>    (1 + r )</a:t>
            </a:r>
            <a:r>
              <a:rPr lang="en-US" sz="2800" b="1" baseline="30000" dirty="0"/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600" dirty="0">
                <a:latin typeface="+mn-lt"/>
              </a:rPr>
              <a:t>Where V</a:t>
            </a:r>
            <a:r>
              <a:rPr lang="en-US" sz="2600" baseline="-25000" dirty="0">
                <a:latin typeface="+mn-lt"/>
              </a:rPr>
              <a:t>H</a:t>
            </a:r>
            <a:r>
              <a:rPr lang="en-US" sz="2600" dirty="0">
                <a:latin typeface="+mn-lt"/>
              </a:rPr>
              <a:t> is the </a:t>
            </a:r>
            <a:r>
              <a:rPr lang="en-US" sz="2600" i="1" dirty="0">
                <a:latin typeface="+mn-lt"/>
              </a:rPr>
              <a:t>horizon value</a:t>
            </a:r>
            <a:r>
              <a:rPr lang="en-US" sz="2600" dirty="0">
                <a:latin typeface="+mn-lt"/>
              </a:rPr>
              <a:t> of the firm after 4 years</a:t>
            </a:r>
            <a:endParaRPr lang="en-US" sz="2600" i="1" dirty="0">
              <a:latin typeface="+mn-lt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Value Companies and Business Units</a:t>
            </a:r>
          </a:p>
        </p:txBody>
      </p:sp>
    </p:spTree>
    <p:extLst>
      <p:ext uri="{BB962C8B-B14F-4D97-AF65-F5344CB8AC3E}">
        <p14:creationId xmlns:p14="http://schemas.microsoft.com/office/powerpoint/2010/main" val="10885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1021</Words>
  <Application>Microsoft Office PowerPoint</Application>
  <PresentationFormat>Apresentação na tela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Chapter 2 : Goals, Value &amp; Performance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53</cp:revision>
  <dcterms:created xsi:type="dcterms:W3CDTF">2015-02-26T17:46:44Z</dcterms:created>
  <dcterms:modified xsi:type="dcterms:W3CDTF">2016-02-11T17:35:24Z</dcterms:modified>
</cp:coreProperties>
</file>