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59" r:id="rId3"/>
    <p:sldId id="261" r:id="rId4"/>
    <p:sldId id="292" r:id="rId5"/>
    <p:sldId id="290" r:id="rId6"/>
    <p:sldId id="315" r:id="rId7"/>
    <p:sldId id="289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1" r:id="rId16"/>
    <p:sldId id="288" r:id="rId17"/>
    <p:sldId id="312" r:id="rId18"/>
    <p:sldId id="313" r:id="rId19"/>
    <p:sldId id="314" r:id="rId20"/>
    <p:sldId id="302" r:id="rId21"/>
    <p:sldId id="303" r:id="rId22"/>
    <p:sldId id="304" r:id="rId23"/>
    <p:sldId id="305" r:id="rId24"/>
    <p:sldId id="321" r:id="rId25"/>
    <p:sldId id="322" r:id="rId26"/>
    <p:sldId id="316" r:id="rId27"/>
    <p:sldId id="317" r:id="rId28"/>
    <p:sldId id="318" r:id="rId29"/>
    <p:sldId id="319" r:id="rId30"/>
    <p:sldId id="320" r:id="rId31"/>
  </p:sldIdLst>
  <p:sldSz cx="9144000" cy="5143500" type="screen16x9"/>
  <p:notesSz cx="6858000" cy="9144000"/>
  <p:embeddedFontLst>
    <p:embeddedFont>
      <p:font typeface="Dosis" panose="020B0604020202020204" charset="0"/>
      <p:regular r:id="rId33"/>
      <p:bold r:id="rId34"/>
    </p:embeddedFont>
    <p:embeddedFont>
      <p:font typeface="Source Sans Pro" panose="020B0503030403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ÍCIO" id="{E9989A6E-AE54-4046-82AF-F95B2245F04F}">
          <p14:sldIdLst>
            <p14:sldId id="256"/>
          </p14:sldIdLst>
        </p14:section>
        <p14:section name="INTRODUÇÃO CONCEITUAL" id="{E60B4D15-8A3E-4EF8-AEE6-2A0A7ED9CA8B}">
          <p14:sldIdLst>
            <p14:sldId id="259"/>
            <p14:sldId id="261"/>
            <p14:sldId id="292"/>
            <p14:sldId id="290"/>
            <p14:sldId id="315"/>
          </p14:sldIdLst>
        </p14:section>
        <p14:section name="ARQUITETURA" id="{AB786AB4-02AA-432A-8908-C9A98BD05B5D}">
          <p14:sldIdLst>
            <p14:sldId id="289"/>
            <p14:sldId id="294"/>
          </p14:sldIdLst>
        </p14:section>
        <p14:section name="COLETA DE DADOS" id="{EA1D992D-1A9A-48C4-8A3C-FD55A0BBAD30}">
          <p14:sldIdLst>
            <p14:sldId id="295"/>
            <p14:sldId id="296"/>
            <p14:sldId id="297"/>
            <p14:sldId id="298"/>
            <p14:sldId id="300"/>
            <p14:sldId id="299"/>
          </p14:sldIdLst>
        </p14:section>
        <p14:section name="MÉTODOS" id="{F6BBE06A-1633-409F-86EC-0AFD557B1C22}">
          <p14:sldIdLst>
            <p14:sldId id="301"/>
            <p14:sldId id="288"/>
            <p14:sldId id="312"/>
            <p14:sldId id="313"/>
            <p14:sldId id="314"/>
          </p14:sldIdLst>
        </p14:section>
        <p14:section name="APLICAÇÕES" id="{530D243C-C6C0-4A67-93EF-BEFCF46C2E00}">
          <p14:sldIdLst>
            <p14:sldId id="302"/>
            <p14:sldId id="303"/>
            <p14:sldId id="304"/>
            <p14:sldId id="305"/>
          </p14:sldIdLst>
        </p14:section>
        <p14:section name="PLATAFORMAS" id="{344BD6EC-2643-466F-8777-2150B511F7F2}">
          <p14:sldIdLst>
            <p14:sldId id="321"/>
            <p14:sldId id="322"/>
          </p14:sldIdLst>
        </p14:section>
        <p14:section name="DESAFIOS" id="{BAABA1D2-8244-472D-8F62-9C1B692FDDB0}">
          <p14:sldIdLst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018"/>
    <a:srgbClr val="0AB054"/>
    <a:srgbClr val="24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250BC4-3872-4FE0-A169-5F1DCB40E3C4}">
  <a:tblStyle styleId="{32250BC4-3872-4FE0-A169-5F1DCB40E3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6" autoAdjust="0"/>
  </p:normalViewPr>
  <p:slideViewPr>
    <p:cSldViewPr snapToGrid="0">
      <p:cViewPr varScale="1">
        <p:scale>
          <a:sx n="95" d="100"/>
          <a:sy n="95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19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6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07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384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881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94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ahs.copernicus.org/articles/382/103/2020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en.wikipedia.org/wiki/Automated_fare_collec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ffic_enforcement_camer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liveningedge.org/columns/reinventing-road-transportation-system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heconversation.com/a-future-world-full-of-driverless-cars-seriously-64606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0" y="1733108"/>
            <a:ext cx="9144000" cy="24242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BIG DATA ANALYTICS IN INTELLIGENT TRANSPORTATION SYSTEMS:</a:t>
            </a:r>
            <a:br>
              <a:rPr lang="en-US" sz="4800" dirty="0"/>
            </a:br>
            <a:r>
              <a:rPr lang="en-US" sz="4800" dirty="0"/>
              <a:t>A SURVEY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8616E8A-7680-4A3D-8FA3-BDA49F6D3BAA}"/>
              </a:ext>
            </a:extLst>
          </p:cNvPr>
          <p:cNvSpPr txBox="1"/>
          <p:nvPr/>
        </p:nvSpPr>
        <p:spPr>
          <a:xfrm>
            <a:off x="0" y="4157330"/>
            <a:ext cx="481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Dosi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ZHU, L.; YU, F. R.; WANG, Y.; NING, B.; TANG, T.</a:t>
            </a:r>
            <a:endParaRPr lang="pt-BR" dirty="0">
              <a:latin typeface="Dosi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6CD875-7096-4F5F-9727-9A7F6233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DADOS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ACA9E14-02F3-4556-A0C4-7D1725B64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Participação das pessoas na coleta, transmissão e aplicação de Big Data no ITS. 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Fontes: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061F4F-FD52-427B-8E81-A364FA4FDA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9F7149-9354-43C0-9AA1-75EDC1694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40327" y="158728"/>
            <a:ext cx="2450013" cy="4767247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575BCDCF-6A86-44CE-B2CF-2E2768EAA846}"/>
              </a:ext>
            </a:extLst>
          </p:cNvPr>
          <p:cNvSpPr txBox="1">
            <a:spLocks/>
          </p:cNvSpPr>
          <p:nvPr/>
        </p:nvSpPr>
        <p:spPr>
          <a:xfrm rot="16200000">
            <a:off x="-1667024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FONTES DE DADOS</a:t>
            </a:r>
          </a:p>
        </p:txBody>
      </p:sp>
    </p:spTree>
    <p:extLst>
      <p:ext uri="{BB962C8B-B14F-4D97-AF65-F5344CB8AC3E}">
        <p14:creationId xmlns:p14="http://schemas.microsoft.com/office/powerpoint/2010/main" val="349308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643E9-DAA0-458F-926B-E1E3C58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3552600" cy="943703"/>
          </a:xfrm>
        </p:spPr>
        <p:txBody>
          <a:bodyPr/>
          <a:lstStyle/>
          <a:p>
            <a:r>
              <a:rPr lang="pt-BR" dirty="0"/>
              <a:t>FONTES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E5C8F7-DFBF-4CB1-810C-4E1E41FA2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470" y="949301"/>
            <a:ext cx="2934911" cy="3997902"/>
          </a:xfrm>
        </p:spPr>
        <p:txBody>
          <a:bodyPr numCol="1" spcCol="252000"/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SMART CARDS: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Coleta de padrões de movimentação de passageiros, informações espaço temporais;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Componente importante no planejamento e gerenciamento dos serviços de transporte público;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4D8EED-18F1-4418-B257-E21667D19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50C84751-661E-4259-9027-A5FDCB1840D2}"/>
              </a:ext>
            </a:extLst>
          </p:cNvPr>
          <p:cNvSpPr txBox="1">
            <a:spLocks/>
          </p:cNvSpPr>
          <p:nvPr/>
        </p:nvSpPr>
        <p:spPr>
          <a:xfrm>
            <a:off x="6431640" y="864580"/>
            <a:ext cx="2707758" cy="341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25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GPS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Ferramenta mais popular para o rastreamento;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Dados de tráfego, combinando informações geográficas;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Detecção do modal de viagem, medição de atrasos e monitoramento de tráfego;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C49A6B0D-BC91-4CF1-9538-B10D14B95AEE}"/>
              </a:ext>
            </a:extLst>
          </p:cNvPr>
          <p:cNvSpPr txBox="1">
            <a:spLocks/>
          </p:cNvSpPr>
          <p:nvPr/>
        </p:nvSpPr>
        <p:spPr>
          <a:xfrm>
            <a:off x="3617176" y="949301"/>
            <a:ext cx="2707758" cy="40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spcCol="25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VÍDEOS: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Amplamente utilizados especialmente em ATMS;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Identificação de veículos e fluxo de tráfego;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Dosis" panose="020B0604020202020204" charset="0"/>
              </a:rPr>
              <a:t>Baixo custo;</a:t>
            </a: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96CF8C01-B16B-4DAF-9B96-D23B0C681E31}"/>
              </a:ext>
            </a:extLst>
          </p:cNvPr>
          <p:cNvSpPr txBox="1">
            <a:spLocks/>
          </p:cNvSpPr>
          <p:nvPr/>
        </p:nvSpPr>
        <p:spPr>
          <a:xfrm rot="16200000">
            <a:off x="-1667024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FONTES DE DADOS</a:t>
            </a:r>
          </a:p>
        </p:txBody>
      </p:sp>
      <p:pic>
        <p:nvPicPr>
          <p:cNvPr id="1026" name="Picture 2" descr="Detecting objects in videos and camera feeds using Keras, OpenCV, and  ImageAI | by Moses Olafenwa | Heartbeat">
            <a:extLst>
              <a:ext uri="{FF2B5EF4-FFF2-40B4-BE49-F238E27FC236}">
                <a16:creationId xmlns:a16="http://schemas.microsoft.com/office/drawing/2014/main" id="{03F04489-07B3-4456-ABB9-B417F5250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92" y="3397331"/>
            <a:ext cx="2758404" cy="154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 descr="Uma imagem contendo edifício, no interior, estação, plataforma&#10;&#10;Descrição gerada automaticamente">
            <a:extLst>
              <a:ext uri="{FF2B5EF4-FFF2-40B4-BE49-F238E27FC236}">
                <a16:creationId xmlns:a16="http://schemas.microsoft.com/office/drawing/2014/main" id="{881492B1-959B-460F-BCCF-6FE73012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2981" y="3400580"/>
            <a:ext cx="2711887" cy="1546623"/>
          </a:xfrm>
          <a:prstGeom prst="rect">
            <a:avLst/>
          </a:prstGeom>
        </p:spPr>
      </p:pic>
      <p:pic>
        <p:nvPicPr>
          <p:cNvPr id="33" name="Imagem 32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75AA4A27-7ACB-4BA8-9E14-E58A6D14E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03002" y="3369985"/>
            <a:ext cx="2488096" cy="160456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5E9BFF8A-C984-4E4F-8BFA-0FE36369290C}"/>
              </a:ext>
            </a:extLst>
          </p:cNvPr>
          <p:cNvSpPr txBox="1"/>
          <p:nvPr/>
        </p:nvSpPr>
        <p:spPr>
          <a:xfrm>
            <a:off x="6680735" y="5160717"/>
            <a:ext cx="226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6" tooltip="https://piahs.copernicus.org/articles/382/103/2020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7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8050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45220-EDCE-4BA5-96E5-6B067632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44AE0-61A6-43C9-8768-D3273F32F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22" y="1088745"/>
            <a:ext cx="8251109" cy="674031"/>
          </a:xfrm>
        </p:spPr>
        <p:txBody>
          <a:bodyPr/>
          <a:lstStyle/>
          <a:p>
            <a:pPr algn="just"/>
            <a:r>
              <a:rPr lang="pt-BR" sz="1600" dirty="0">
                <a:latin typeface="Dosis" panose="020B0604020202020204" charset="0"/>
              </a:rPr>
              <a:t>SENSORES: Dados de velocidade, densidade de veículos, fluxo de tráfego e tempo de viagem;</a:t>
            </a:r>
          </a:p>
          <a:p>
            <a:pPr lvl="1" algn="just"/>
            <a:r>
              <a:rPr lang="pt-BR" sz="1600" dirty="0">
                <a:latin typeface="Dosis" panose="020B0604020202020204" charset="0"/>
              </a:rPr>
              <a:t>Tradicionais (</a:t>
            </a:r>
            <a:r>
              <a:rPr lang="pt-BR" sz="1600" dirty="0" err="1">
                <a:latin typeface="Dosis" panose="020B0604020202020204" charset="0"/>
              </a:rPr>
              <a:t>infra-vermelho</a:t>
            </a:r>
            <a:r>
              <a:rPr lang="pt-BR" sz="1600" dirty="0">
                <a:latin typeface="Dosis" panose="020B0604020202020204" charset="0"/>
              </a:rPr>
              <a:t> e </a:t>
            </a:r>
            <a:r>
              <a:rPr lang="pt-BR" sz="1600" dirty="0" err="1">
                <a:latin typeface="Dosis" panose="020B0604020202020204" charset="0"/>
              </a:rPr>
              <a:t>microondas</a:t>
            </a:r>
            <a:r>
              <a:rPr lang="pt-BR" sz="1600" dirty="0">
                <a:latin typeface="Dosis" panose="020B0604020202020204" charset="0"/>
              </a:rPr>
              <a:t>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5A9F9D-E848-4E9B-BF61-9A4B8F363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B813F38-192D-4008-BBAB-C3EB23B16978}"/>
              </a:ext>
            </a:extLst>
          </p:cNvPr>
          <p:cNvSpPr txBox="1">
            <a:spLocks/>
          </p:cNvSpPr>
          <p:nvPr/>
        </p:nvSpPr>
        <p:spPr>
          <a:xfrm rot="16200000">
            <a:off x="-1667024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FONTES DE DADOS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C23D1F99-1C45-475F-B9F9-6E161A449892}"/>
              </a:ext>
            </a:extLst>
          </p:cNvPr>
          <p:cNvSpPr txBox="1">
            <a:spLocks/>
          </p:cNvSpPr>
          <p:nvPr/>
        </p:nvSpPr>
        <p:spPr>
          <a:xfrm>
            <a:off x="669525" y="1717118"/>
            <a:ext cx="4530689" cy="297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76200" indent="0" algn="just">
              <a:buFont typeface="Source Sans Pro"/>
              <a:buNone/>
            </a:pPr>
            <a:r>
              <a:rPr lang="pt-BR" sz="1600" dirty="0">
                <a:latin typeface="Dosis" panose="020B0604020202020204" charset="0"/>
              </a:rPr>
              <a:t>Obtenção, computação e transferência dos dados de tráfego, que podem ser de três </a:t>
            </a:r>
            <a:r>
              <a:rPr lang="pt-BR" sz="1600" dirty="0" err="1">
                <a:latin typeface="Dosis" panose="020B0604020202020204" charset="0"/>
              </a:rPr>
              <a:t>subfontes</a:t>
            </a:r>
            <a:r>
              <a:rPr lang="pt-BR" sz="1600" dirty="0">
                <a:latin typeface="Dosis" panose="020B0604020202020204" charset="0"/>
              </a:rPr>
              <a:t>:</a:t>
            </a:r>
          </a:p>
          <a:p>
            <a:pPr marL="419100" indent="-342900" algn="just">
              <a:buSzPct val="90000"/>
              <a:buFont typeface="+mj-lt"/>
              <a:buAutoNum type="arabicPeriod"/>
            </a:pPr>
            <a:r>
              <a:rPr lang="pt-BR" sz="1400" u="sng" dirty="0">
                <a:latin typeface="Dosis" panose="020B0604020202020204" charset="0"/>
              </a:rPr>
              <a:t>Sensores localizados na beira de estrada</a:t>
            </a:r>
            <a:r>
              <a:rPr lang="pt-BR" sz="1400" dirty="0">
                <a:latin typeface="Dosis" panose="020B0604020202020204" charset="0"/>
              </a:rPr>
              <a:t> (</a:t>
            </a:r>
            <a:r>
              <a:rPr lang="pt-BR" sz="1400" dirty="0" err="1">
                <a:latin typeface="Dosis" panose="020B0604020202020204" charset="0"/>
              </a:rPr>
              <a:t>magnetic</a:t>
            </a:r>
            <a:r>
              <a:rPr lang="pt-BR" sz="1400" dirty="0">
                <a:latin typeface="Dosis" panose="020B0604020202020204" charset="0"/>
              </a:rPr>
              <a:t> loops, </a:t>
            </a:r>
            <a:r>
              <a:rPr lang="pt-BR" sz="1400" dirty="0" err="1">
                <a:latin typeface="Dosis" panose="020B0604020202020204" charset="0"/>
              </a:rPr>
              <a:t>pneumatic</a:t>
            </a:r>
            <a:r>
              <a:rPr lang="pt-BR" sz="1400" dirty="0">
                <a:latin typeface="Dosis" panose="020B0604020202020204" charset="0"/>
              </a:rPr>
              <a:t> </a:t>
            </a:r>
            <a:r>
              <a:rPr lang="pt-BR" sz="1400" dirty="0" err="1">
                <a:latin typeface="Dosis" panose="020B0604020202020204" charset="0"/>
              </a:rPr>
              <a:t>road</a:t>
            </a:r>
            <a:r>
              <a:rPr lang="pt-BR" sz="1400" dirty="0">
                <a:latin typeface="Dosis" panose="020B0604020202020204" charset="0"/>
              </a:rPr>
              <a:t> tubes, </a:t>
            </a:r>
            <a:r>
              <a:rPr lang="pt-BR" sz="1400" dirty="0" err="1">
                <a:latin typeface="Dosis" panose="020B0604020202020204" charset="0"/>
              </a:rPr>
              <a:t>piezoeletric</a:t>
            </a:r>
            <a:r>
              <a:rPr lang="pt-BR" sz="1400" dirty="0">
                <a:latin typeface="Dosis" panose="020B0604020202020204" charset="0"/>
              </a:rPr>
              <a:t> loops </a:t>
            </a:r>
            <a:r>
              <a:rPr lang="pt-BR" sz="1400" dirty="0" err="1">
                <a:latin typeface="Dosis" panose="020B0604020202020204" charset="0"/>
              </a:rPr>
              <a:t>arrays</a:t>
            </a:r>
            <a:r>
              <a:rPr lang="pt-BR" sz="1400" dirty="0">
                <a:latin typeface="Dosis" panose="020B0604020202020204" charset="0"/>
              </a:rPr>
              <a:t>, </a:t>
            </a:r>
            <a:r>
              <a:rPr lang="pt-BR" sz="1400" dirty="0" err="1">
                <a:latin typeface="Dosis" panose="020B0604020202020204" charset="0"/>
              </a:rPr>
              <a:t>microondas</a:t>
            </a:r>
            <a:r>
              <a:rPr lang="pt-BR" sz="1400" dirty="0">
                <a:latin typeface="Dosis" panose="020B0604020202020204" charset="0"/>
              </a:rPr>
              <a:t>, </a:t>
            </a:r>
            <a:r>
              <a:rPr lang="pt-BR" sz="1400" dirty="0" err="1">
                <a:latin typeface="Dosis" panose="020B0604020202020204" charset="0"/>
              </a:rPr>
              <a:t>ultrasonicos</a:t>
            </a:r>
            <a:r>
              <a:rPr lang="pt-BR" sz="1400" dirty="0">
                <a:latin typeface="Dosis" panose="020B0604020202020204" charset="0"/>
              </a:rPr>
              <a:t> e de sensor acústico, </a:t>
            </a:r>
            <a:r>
              <a:rPr lang="pt-BR" sz="1400" dirty="0" err="1">
                <a:latin typeface="Dosis" panose="020B0604020202020204" charset="0"/>
              </a:rPr>
              <a:t>magnetometer</a:t>
            </a:r>
            <a:r>
              <a:rPr lang="pt-BR" sz="1400" dirty="0">
                <a:latin typeface="Dosis" panose="020B0604020202020204" charset="0"/>
              </a:rPr>
              <a:t>, infra vermelho, LIDAR, e vídeo)</a:t>
            </a:r>
          </a:p>
          <a:p>
            <a:pPr marL="419100" indent="-342900" algn="just">
              <a:buSzPct val="90000"/>
              <a:buFont typeface="+mj-lt"/>
              <a:buAutoNum type="arabicPeriod"/>
            </a:pPr>
            <a:r>
              <a:rPr lang="pt-BR" sz="1400" u="sng" dirty="0">
                <a:latin typeface="Dosis" panose="020B0604020202020204" charset="0"/>
              </a:rPr>
              <a:t>Carros flutuantes</a:t>
            </a:r>
            <a:r>
              <a:rPr lang="pt-BR" sz="1400" dirty="0">
                <a:latin typeface="Dosis" panose="020B0604020202020204" charset="0"/>
              </a:rPr>
              <a:t> (dados de mobilidade de veículos, com detectores personalizados embutidos que incluem a identificação automática do veículo, reconhecimento de placas e transponders como sondas e etiquetas de pedágio)</a:t>
            </a:r>
          </a:p>
          <a:p>
            <a:pPr marL="419100" indent="-342900" algn="just">
              <a:buSzPct val="90000"/>
              <a:buFont typeface="+mj-lt"/>
              <a:buAutoNum type="arabicPeriod"/>
            </a:pPr>
            <a:r>
              <a:rPr lang="pt-BR" sz="1400" u="sng" dirty="0">
                <a:latin typeface="Dosis" panose="020B0604020202020204" charset="0"/>
              </a:rPr>
              <a:t>Área ampla</a:t>
            </a:r>
            <a:r>
              <a:rPr lang="pt-BR" sz="1400" dirty="0">
                <a:latin typeface="Dosis" panose="020B0604020202020204" charset="0"/>
              </a:rPr>
              <a:t> (processamento fotogramétrico, gravação sonora, processamento de vídeo e radares espaciais);</a:t>
            </a:r>
          </a:p>
        </p:txBody>
      </p:sp>
      <p:pic>
        <p:nvPicPr>
          <p:cNvPr id="8" name="Imagem 7" descr="Rua com carros&#10;&#10;Descrição gerada automaticamente">
            <a:extLst>
              <a:ext uri="{FF2B5EF4-FFF2-40B4-BE49-F238E27FC236}">
                <a16:creationId xmlns:a16="http://schemas.microsoft.com/office/drawing/2014/main" id="{88D15264-BB9D-4685-AB66-607BF07E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9195" y="2115006"/>
            <a:ext cx="1765852" cy="825710"/>
          </a:xfrm>
          <a:prstGeom prst="rect">
            <a:avLst/>
          </a:prstGeom>
        </p:spPr>
      </p:pic>
      <p:pic>
        <p:nvPicPr>
          <p:cNvPr id="2050" name="Picture 2" descr="Know the Future of Automatic Vehicle Identification (AVI) Systems Market:  Leading Key Players – Nedap N.V., Confidex… | Marketing, Key player, Latest  news headlines">
            <a:extLst>
              <a:ext uri="{FF2B5EF4-FFF2-40B4-BE49-F238E27FC236}">
                <a16:creationId xmlns:a16="http://schemas.microsoft.com/office/drawing/2014/main" id="{D5CD4D14-BE10-42E8-9DB1-AABB7C1F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64" y="3028494"/>
            <a:ext cx="1440714" cy="9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one LIDAR vs. Drone Photogrammetry: When To Use Each">
            <a:extLst>
              <a:ext uri="{FF2B5EF4-FFF2-40B4-BE49-F238E27FC236}">
                <a16:creationId xmlns:a16="http://schemas.microsoft.com/office/drawing/2014/main" id="{1DEFBC8C-A007-49BA-A8A5-0D7D7360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78" y="4054755"/>
            <a:ext cx="2807885" cy="9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3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45220-EDCE-4BA5-96E5-6B067632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18" y="0"/>
            <a:ext cx="3552600" cy="1140000"/>
          </a:xfrm>
        </p:spPr>
        <p:txBody>
          <a:bodyPr/>
          <a:lstStyle/>
          <a:p>
            <a:r>
              <a:rPr lang="pt-BR" dirty="0"/>
              <a:t>FONTES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44AE0-61A6-43C9-8768-D3273F32F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6" y="1140000"/>
            <a:ext cx="4566261" cy="38272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Dosis" panose="020B0604020202020204" charset="0"/>
              </a:rPr>
              <a:t>CAV e VANET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 err="1">
                <a:latin typeface="Dosis" panose="020B0604020202020204" charset="0"/>
              </a:rPr>
              <a:t>Connected</a:t>
            </a:r>
            <a:r>
              <a:rPr lang="pt-BR" sz="1400" dirty="0">
                <a:latin typeface="Dosis" panose="020B0604020202020204" charset="0"/>
              </a:rPr>
              <a:t> </a:t>
            </a:r>
            <a:r>
              <a:rPr lang="pt-BR" sz="1400" dirty="0" err="1">
                <a:latin typeface="Dosis" panose="020B0604020202020204" charset="0"/>
              </a:rPr>
              <a:t>and</a:t>
            </a:r>
            <a:r>
              <a:rPr lang="pt-BR" sz="1400" dirty="0">
                <a:latin typeface="Dosis" panose="020B0604020202020204" charset="0"/>
              </a:rPr>
              <a:t> </a:t>
            </a:r>
            <a:r>
              <a:rPr lang="pt-BR" sz="1400" dirty="0" err="1">
                <a:latin typeface="Dosis" panose="020B0604020202020204" charset="0"/>
              </a:rPr>
              <a:t>Autonomous</a:t>
            </a:r>
            <a:r>
              <a:rPr lang="pt-BR" sz="1400" dirty="0">
                <a:latin typeface="Dosis" panose="020B0604020202020204" charset="0"/>
              </a:rPr>
              <a:t> </a:t>
            </a:r>
            <a:r>
              <a:rPr lang="pt-BR" sz="1400" dirty="0" err="1">
                <a:latin typeface="Dosis" panose="020B0604020202020204" charset="0"/>
              </a:rPr>
              <a:t>Vehicles</a:t>
            </a:r>
            <a:r>
              <a:rPr lang="pt-BR" sz="1400" dirty="0">
                <a:latin typeface="Dosis" panose="020B0604020202020204" charset="0"/>
              </a:rPr>
              <a:t> (CAV): mitiga o congestionamento, reduz o atraso de viagens e melhor a segurança da performance, e gera dados de velocidade, aceleração e segurança;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 err="1">
                <a:latin typeface="Dosis" panose="020B0604020202020204" charset="0"/>
              </a:rPr>
              <a:t>Vehicle</a:t>
            </a:r>
            <a:r>
              <a:rPr lang="pt-BR" sz="1400" dirty="0">
                <a:latin typeface="Dosis" panose="020B0604020202020204" charset="0"/>
              </a:rPr>
              <a:t> Ad Hoc Network (VANET): utiliza veículos e elementos de infraestrutura como nós para melhorar a área de cobertura e as capacidades comunicativas, gerando uma grande quantidade de dados;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5A9F9D-E848-4E9B-BF61-9A4B8F3639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CB813F38-192D-4008-BBAB-C3EB23B16978}"/>
              </a:ext>
            </a:extLst>
          </p:cNvPr>
          <p:cNvSpPr txBox="1">
            <a:spLocks/>
          </p:cNvSpPr>
          <p:nvPr/>
        </p:nvSpPr>
        <p:spPr>
          <a:xfrm rot="16200000">
            <a:off x="-1667024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FONTES DE DADOS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BCFAFCC-1640-49FF-ABC4-9CE5DDB0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8219" y="3051687"/>
            <a:ext cx="2656256" cy="1670121"/>
          </a:xfrm>
          <a:prstGeom prst="rect">
            <a:avLst/>
          </a:prstGeom>
        </p:spPr>
      </p:pic>
      <p:pic>
        <p:nvPicPr>
          <p:cNvPr id="16" name="Imagem 15" descr="Carro de corrida&#10;&#10;Descrição gerada automaticamente">
            <a:extLst>
              <a:ext uri="{FF2B5EF4-FFF2-40B4-BE49-F238E27FC236}">
                <a16:creationId xmlns:a16="http://schemas.microsoft.com/office/drawing/2014/main" id="{04B783F3-D9B9-4137-88E6-ECA24B142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18218" y="1566502"/>
            <a:ext cx="2656256" cy="1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B1012-9C82-42D3-9733-B30B51DB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DE DADOS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EAC9B3-4BCD-4EED-B6BE-F4A68647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6" y="1140000"/>
            <a:ext cx="8474474" cy="400349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COLETA PASSIVA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Dados gerados não com a intenção mas com o </a:t>
            </a:r>
            <a:r>
              <a:rPr lang="pt-BR" sz="1600" u="sng" dirty="0">
                <a:latin typeface="Dosis" panose="020B0604020202020204" charset="0"/>
              </a:rPr>
              <a:t>potencial</a:t>
            </a:r>
            <a:r>
              <a:rPr lang="pt-BR" sz="1600" dirty="0">
                <a:latin typeface="Dosis" panose="020B0604020202020204" charset="0"/>
              </a:rPr>
              <a:t> de serem usados na análise de ITS.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Dados vindos de celulares e de acesso à internet utilizados para estudar a mobilidade humana, o comportamento de viagens e o planejamento de transporte.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>
                <a:latin typeface="Dosis" panose="020B0604020202020204" charset="0"/>
              </a:rPr>
              <a:t>Celulares: o tempo atual, ID do telefone, identidade do usuário, e tempo de permanência</a:t>
            </a:r>
          </a:p>
          <a:p>
            <a:pPr lvl="1" algn="just">
              <a:lnSpc>
                <a:spcPct val="150000"/>
              </a:lnSpc>
            </a:pPr>
            <a:r>
              <a:rPr lang="pt-BR" sz="1400" dirty="0">
                <a:latin typeface="Dosis" panose="020B0604020202020204" charset="0"/>
              </a:rPr>
              <a:t>Redes sociais: sites de interação entre pessoas para compartilhamento de ideias e informações. São dados complexos e não-estruturados, necessitando de processamentos complicados, no entanto fornecem informações significativas;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Outras fontes: estado da infraestrutura em tempo real, testes em campo, </a:t>
            </a:r>
            <a:r>
              <a:rPr lang="pt-BR" sz="1600" dirty="0" err="1">
                <a:latin typeface="Dosis" panose="020B0604020202020204" charset="0"/>
              </a:rPr>
              <a:t>etc</a:t>
            </a:r>
            <a:r>
              <a:rPr lang="pt-BR" sz="1600" dirty="0">
                <a:latin typeface="Dosis" panose="020B060402020202020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0D79A4-4FD2-4F67-A508-A32DB14E1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8D19CB9A-7F1A-4D61-99AE-B153DB264ED9}"/>
              </a:ext>
            </a:extLst>
          </p:cNvPr>
          <p:cNvSpPr txBox="1">
            <a:spLocks/>
          </p:cNvSpPr>
          <p:nvPr/>
        </p:nvSpPr>
        <p:spPr>
          <a:xfrm rot="16200000">
            <a:off x="-1667024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FONTES DE DADOS</a:t>
            </a:r>
          </a:p>
        </p:txBody>
      </p:sp>
    </p:spTree>
    <p:extLst>
      <p:ext uri="{BB962C8B-B14F-4D97-AF65-F5344CB8AC3E}">
        <p14:creationId xmlns:p14="http://schemas.microsoft.com/office/powerpoint/2010/main" val="60450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7CA58E5-FE60-487E-B0E4-277420823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2.3</a:t>
            </a:r>
            <a:br>
              <a:rPr lang="pt-BR" dirty="0"/>
            </a:br>
            <a:r>
              <a:rPr lang="pt-BR" dirty="0"/>
              <a:t>MÉTODOS DE ANÁLISE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407FFA3F-F1DB-4640-8172-A3E2E0F48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FC630A-24D5-4BA8-97A9-C1B96B9AD8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211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MÉTODOS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latin typeface="Dosis" panose="020B0604020202020204" charset="0"/>
              </a:rPr>
              <a:t>Supervised Learning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latin typeface="Dosis" panose="020B0604020202020204" charset="0"/>
              </a:rPr>
              <a:t>Unsupervised Learning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latin typeface="Dosis" panose="020B0604020202020204" charset="0"/>
              </a:rPr>
              <a:t>Reinforced Learning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latin typeface="Dosis" panose="020B0604020202020204" charset="0"/>
              </a:rPr>
              <a:t>Deep Learning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en-US" sz="2000" dirty="0">
                <a:latin typeface="Dosis" panose="020B0604020202020204" charset="0"/>
              </a:rPr>
              <a:t>Ontology Based Methods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endParaRPr sz="2000" dirty="0">
              <a:latin typeface="Dosis" panose="020B0604020202020204" charset="0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146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F28F3-C4E3-4A04-A3AE-7334E365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-68544"/>
            <a:ext cx="3552600" cy="1140000"/>
          </a:xfrm>
        </p:spPr>
        <p:txBody>
          <a:bodyPr/>
          <a:lstStyle/>
          <a:p>
            <a:r>
              <a:rPr lang="pt-BR" dirty="0" err="1"/>
              <a:t>Supervised</a:t>
            </a:r>
            <a:r>
              <a:rPr lang="pt-BR" dirty="0"/>
              <a:t> Learning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E2BEB-26D2-4574-8AAD-543E5A05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4" y="3027397"/>
            <a:ext cx="3799631" cy="1503153"/>
          </a:xfrm>
        </p:spPr>
        <p:txBody>
          <a:bodyPr/>
          <a:lstStyle/>
          <a:p>
            <a:pPr algn="just"/>
            <a:r>
              <a:rPr lang="pt-BR" sz="1600" dirty="0"/>
              <a:t>Necessidade de rotular os dados</a:t>
            </a:r>
          </a:p>
          <a:p>
            <a:pPr algn="just"/>
            <a:r>
              <a:rPr lang="pt-BR" sz="1600" dirty="0"/>
              <a:t>Objetivo já pré-definido pelo supervisor</a:t>
            </a:r>
          </a:p>
          <a:p>
            <a:pPr algn="just"/>
            <a:r>
              <a:rPr lang="pt-BR" sz="1600" dirty="0"/>
              <a:t>Predição do fluxo de tráfego, estimativa de velocidade do tráfego, detecção de acidente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81707-0387-498C-AF01-3E1BD2ABA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7B0E6BD-1BD2-4F32-AB83-B440ED9A8623}"/>
              </a:ext>
            </a:extLst>
          </p:cNvPr>
          <p:cNvSpPr txBox="1">
            <a:spLocks/>
          </p:cNvSpPr>
          <p:nvPr/>
        </p:nvSpPr>
        <p:spPr>
          <a:xfrm>
            <a:off x="5156933" y="-68544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 err="1"/>
              <a:t>Unsupervised</a:t>
            </a:r>
            <a:r>
              <a:rPr lang="pt-BR" dirty="0"/>
              <a:t> Learning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FED3157B-40A3-4C6C-BDC5-5CC1D322AC0C}"/>
              </a:ext>
            </a:extLst>
          </p:cNvPr>
          <p:cNvSpPr txBox="1">
            <a:spLocks/>
          </p:cNvSpPr>
          <p:nvPr/>
        </p:nvSpPr>
        <p:spPr>
          <a:xfrm>
            <a:off x="5156933" y="1538075"/>
            <a:ext cx="35526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EE7330F-D68D-423E-88AD-8C668526B75B}"/>
              </a:ext>
            </a:extLst>
          </p:cNvPr>
          <p:cNvCxnSpPr>
            <a:cxnSpLocks/>
          </p:cNvCxnSpPr>
          <p:nvPr/>
        </p:nvCxnSpPr>
        <p:spPr>
          <a:xfrm>
            <a:off x="4893275" y="1538075"/>
            <a:ext cx="0" cy="360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7DE3E0-2D43-43D9-ACD3-A4972FED5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/>
          <a:stretch/>
        </p:blipFill>
        <p:spPr bwMode="auto">
          <a:xfrm>
            <a:off x="829986" y="1377435"/>
            <a:ext cx="3799631" cy="13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Unsupervised Machine Learning is the Future of Cybersecurity –  TechNative">
            <a:extLst>
              <a:ext uri="{FF2B5EF4-FFF2-40B4-BE49-F238E27FC236}">
                <a16:creationId xmlns:a16="http://schemas.microsoft.com/office/drawing/2014/main" id="{66A29FE0-AF90-4FEE-B96D-CBA503374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33387" r="2831" b="4771"/>
          <a:stretch/>
        </p:blipFill>
        <p:spPr bwMode="auto">
          <a:xfrm>
            <a:off x="5108421" y="1329553"/>
            <a:ext cx="3797908" cy="141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E33A4C8F-C6B5-4B39-9626-E289A50BBCA4}"/>
              </a:ext>
            </a:extLst>
          </p:cNvPr>
          <p:cNvSpPr txBox="1">
            <a:spLocks/>
          </p:cNvSpPr>
          <p:nvPr/>
        </p:nvSpPr>
        <p:spPr>
          <a:xfrm>
            <a:off x="5156933" y="3031860"/>
            <a:ext cx="3799631" cy="150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/>
            <a:r>
              <a:rPr lang="pt-BR" sz="1600" dirty="0"/>
              <a:t>Sem objetivo pré-definido, dados “aleatórios” ao ver do supervisor</a:t>
            </a:r>
          </a:p>
          <a:p>
            <a:pPr algn="just"/>
            <a:r>
              <a:rPr lang="pt-BR" sz="1600" dirty="0"/>
              <a:t>Programa deve interpretar e agrupar essas informações</a:t>
            </a:r>
          </a:p>
          <a:p>
            <a:pPr algn="just"/>
            <a:r>
              <a:rPr lang="pt-BR" sz="1600" dirty="0"/>
              <a:t>Planejamento de transportes e predição de tempo de viagem</a:t>
            </a:r>
          </a:p>
          <a:p>
            <a:pPr marL="76200" indent="0" algn="just">
              <a:buFont typeface="Source Sans Pro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2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F28F3-C4E3-4A04-A3AE-7334E365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-68544"/>
            <a:ext cx="3552600" cy="1140000"/>
          </a:xfrm>
        </p:spPr>
        <p:txBody>
          <a:bodyPr/>
          <a:lstStyle/>
          <a:p>
            <a:r>
              <a:rPr lang="pt-BR" dirty="0" err="1"/>
              <a:t>Reinforcement</a:t>
            </a:r>
            <a:r>
              <a:rPr lang="pt-BR" dirty="0"/>
              <a:t> Learning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E2BEB-26D2-4574-8AAD-543E5A05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4" y="3010663"/>
            <a:ext cx="3799631" cy="1503153"/>
          </a:xfrm>
        </p:spPr>
        <p:txBody>
          <a:bodyPr/>
          <a:lstStyle/>
          <a:p>
            <a:r>
              <a:rPr lang="pt-BR" sz="1600" dirty="0"/>
              <a:t>Mapeamento claro do input e do output </a:t>
            </a:r>
          </a:p>
          <a:p>
            <a:r>
              <a:rPr lang="pt-BR" sz="1600" dirty="0"/>
              <a:t>Input de feedbacks para melhorar o desempenho da previsão – minimiza custo de exploração de dados</a:t>
            </a:r>
          </a:p>
          <a:p>
            <a:r>
              <a:rPr lang="pt-BR" sz="1600" dirty="0"/>
              <a:t>Ex. Controle de semáforos</a:t>
            </a:r>
          </a:p>
          <a:p>
            <a:pPr marL="76200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81707-0387-498C-AF01-3E1BD2ABA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7B0E6BD-1BD2-4F32-AB83-B440ED9A8623}"/>
              </a:ext>
            </a:extLst>
          </p:cNvPr>
          <p:cNvSpPr txBox="1">
            <a:spLocks/>
          </p:cNvSpPr>
          <p:nvPr/>
        </p:nvSpPr>
        <p:spPr>
          <a:xfrm>
            <a:off x="5156933" y="-68544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 err="1"/>
              <a:t>Deep</a:t>
            </a:r>
            <a:r>
              <a:rPr lang="pt-BR" dirty="0"/>
              <a:t> Learning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FED3157B-40A3-4C6C-BDC5-5CC1D322AC0C}"/>
              </a:ext>
            </a:extLst>
          </p:cNvPr>
          <p:cNvSpPr txBox="1">
            <a:spLocks/>
          </p:cNvSpPr>
          <p:nvPr/>
        </p:nvSpPr>
        <p:spPr>
          <a:xfrm>
            <a:off x="5156933" y="1538075"/>
            <a:ext cx="35526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EE7330F-D68D-423E-88AD-8C668526B75B}"/>
              </a:ext>
            </a:extLst>
          </p:cNvPr>
          <p:cNvCxnSpPr>
            <a:cxnSpLocks/>
          </p:cNvCxnSpPr>
          <p:nvPr/>
        </p:nvCxnSpPr>
        <p:spPr>
          <a:xfrm>
            <a:off x="4893275" y="1538075"/>
            <a:ext cx="0" cy="360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E33A4C8F-C6B5-4B39-9626-E289A50BBCA4}"/>
              </a:ext>
            </a:extLst>
          </p:cNvPr>
          <p:cNvSpPr txBox="1">
            <a:spLocks/>
          </p:cNvSpPr>
          <p:nvPr/>
        </p:nvSpPr>
        <p:spPr>
          <a:xfrm>
            <a:off x="5156933" y="3015126"/>
            <a:ext cx="3799631" cy="150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/>
            <a:r>
              <a:rPr lang="pt-BR" sz="1600" dirty="0"/>
              <a:t>Sistema complexo, em que se extrai os dados e classifica-os por meio de processos iterativos</a:t>
            </a:r>
          </a:p>
          <a:p>
            <a:r>
              <a:rPr lang="pt-BR" sz="1600" dirty="0"/>
              <a:t>Pode atingir performances melhores que os casos anteriores</a:t>
            </a:r>
          </a:p>
          <a:p>
            <a:r>
              <a:rPr lang="pt-BR" sz="1600" dirty="0"/>
              <a:t>Ex. Predição de tráfego, densidade do fluxo</a:t>
            </a:r>
            <a:endParaRPr lang="pt-BR" dirty="0"/>
          </a:p>
        </p:txBody>
      </p:sp>
      <p:pic>
        <p:nvPicPr>
          <p:cNvPr id="2052" name="Picture 4" descr="An introduction to Reinforcement Learning | by Shanika Perera | Towards  Data Science">
            <a:extLst>
              <a:ext uri="{FF2B5EF4-FFF2-40B4-BE49-F238E27FC236}">
                <a16:creationId xmlns:a16="http://schemas.microsoft.com/office/drawing/2014/main" id="{D152E61E-4A6E-47D0-BB4B-7FF962DCD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5723" r="4518" b="7412"/>
          <a:stretch/>
        </p:blipFill>
        <p:spPr bwMode="auto">
          <a:xfrm>
            <a:off x="844424" y="1224143"/>
            <a:ext cx="3588625" cy="19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the Difference Between Machine Learning and Deep Learning?">
            <a:extLst>
              <a:ext uri="{FF2B5EF4-FFF2-40B4-BE49-F238E27FC236}">
                <a16:creationId xmlns:a16="http://schemas.microsoft.com/office/drawing/2014/main" id="{2EC14A6B-A222-49DC-87DE-E96A58EA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2" b="7027"/>
          <a:stretch/>
        </p:blipFill>
        <p:spPr bwMode="auto">
          <a:xfrm>
            <a:off x="5071763" y="1587643"/>
            <a:ext cx="3969969" cy="1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F28F3-C4E3-4A04-A3AE-7334E365E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4" y="265812"/>
            <a:ext cx="3552600" cy="1140000"/>
          </a:xfrm>
        </p:spPr>
        <p:txBody>
          <a:bodyPr/>
          <a:lstStyle/>
          <a:p>
            <a:r>
              <a:rPr lang="pt-BR" dirty="0" err="1"/>
              <a:t>Ontology</a:t>
            </a:r>
            <a:r>
              <a:rPr lang="pt-BR" dirty="0"/>
              <a:t> </a:t>
            </a:r>
            <a:r>
              <a:rPr lang="pt-BR" dirty="0" err="1"/>
              <a:t>Based</a:t>
            </a:r>
            <a:r>
              <a:rPr lang="pt-BR" dirty="0"/>
              <a:t> </a:t>
            </a:r>
            <a:r>
              <a:rPr lang="pt-BR" dirty="0" err="1"/>
              <a:t>Methods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E2BEB-26D2-4574-8AAD-543E5A05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4" y="1820173"/>
            <a:ext cx="3799631" cy="1503153"/>
          </a:xfrm>
        </p:spPr>
        <p:txBody>
          <a:bodyPr/>
          <a:lstStyle/>
          <a:p>
            <a:r>
              <a:rPr lang="pt-BR" sz="1600" dirty="0"/>
              <a:t>Uso de fontes diversas, em que se define tipos, propriedades, interrelações existentes entre elas</a:t>
            </a:r>
          </a:p>
          <a:p>
            <a:r>
              <a:rPr lang="pt-BR" sz="1600" dirty="0"/>
              <a:t>Pode descrever dados semânticos e inferir dados implícitos</a:t>
            </a:r>
          </a:p>
          <a:p>
            <a:r>
              <a:rPr lang="pt-BR" sz="1600" dirty="0"/>
              <a:t>Ex. Predição de acidentes de tráfego e otimização de congestionamento</a:t>
            </a:r>
            <a:endParaRPr lang="en-US" sz="16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81707-0387-498C-AF01-3E1BD2ABA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pic>
        <p:nvPicPr>
          <p:cNvPr id="3074" name="Picture 2" descr="Ontology engineering - Wikipedia">
            <a:extLst>
              <a:ext uri="{FF2B5EF4-FFF2-40B4-BE49-F238E27FC236}">
                <a16:creationId xmlns:a16="http://schemas.microsoft.com/office/drawing/2014/main" id="{E90B34A3-4576-44D0-9632-48957CD6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35" y="1405812"/>
            <a:ext cx="3045596" cy="26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9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BIG DATA E ITS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Dosis" panose="020B0604020202020204" charset="0"/>
              </a:rPr>
              <a:t>DEFINIÇÕES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20EA01-97CE-4DD7-9713-2F068EFC4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2.4</a:t>
            </a:r>
            <a:br>
              <a:rPr lang="pt-BR" dirty="0"/>
            </a:br>
            <a:r>
              <a:rPr lang="pt-BR" dirty="0"/>
              <a:t>APLICAÇÕES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709C0C2-D640-48AB-8D12-343FCD20F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7D7E5E-E510-4B87-83E6-95D845535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311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DB40C6-3C05-4C07-9D48-3E989E5D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4131612" cy="547295"/>
          </a:xfrm>
        </p:spPr>
        <p:txBody>
          <a:bodyPr/>
          <a:lstStyle/>
          <a:p>
            <a:r>
              <a:rPr lang="pt-BR" dirty="0"/>
              <a:t>APLICAÇÕES DE BIG DATA EM ITS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927F20-AD6D-40E7-9FAA-13974264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552893"/>
            <a:ext cx="6847694" cy="459060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ANÁLISE DE ACIDENTES DE TRÁFEGO VIÁRIO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Previsão e diminuição dos acidentes a partir da análise da influência e interação do clima, iluminação, fluxo, relevo e características do motorista com os acidentes viários.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Uso de modelos estatísticos multivariados, inferência Bayesiana e floresta aleatória, árvores de classificação e regressão (CART), regressão logística e </a:t>
            </a:r>
            <a:r>
              <a:rPr lang="pt-BR" sz="1600" dirty="0" err="1">
                <a:latin typeface="Dosis" panose="020B0604020202020204" charset="0"/>
              </a:rPr>
              <a:t>splines</a:t>
            </a:r>
            <a:r>
              <a:rPr lang="pt-BR" sz="1600" dirty="0">
                <a:latin typeface="Dosis" panose="020B0604020202020204" charset="0"/>
              </a:rPr>
              <a:t> de regressão adaptativa multivariada (MARS), etc.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PREVISÃO DE FLUXO DE TRÁFEGO VIÁRIO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Uso de dados históricos e em tempo real para a predição do tráfego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013375-9EF4-4F14-8623-D59A5C307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76E235F9-B9C6-4F31-9B41-F7670A38332F}"/>
              </a:ext>
            </a:extLst>
          </p:cNvPr>
          <p:cNvSpPr txBox="1">
            <a:spLocks/>
          </p:cNvSpPr>
          <p:nvPr/>
        </p:nvSpPr>
        <p:spPr>
          <a:xfrm rot="16200000">
            <a:off x="-1666986" y="2806985"/>
            <a:ext cx="4003501" cy="66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sz="2000">
                <a:solidFill>
                  <a:schemeClr val="tx1"/>
                </a:solidFill>
              </a:rPr>
              <a:t>APLICAÇÕES DE BIG DATA EM ITS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FF223A9-3005-4074-AE1E-193062A175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83842" y="2743200"/>
            <a:ext cx="2860158" cy="22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DB40C6-3C05-4C07-9D48-3E989E5D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4131612" cy="1140000"/>
          </a:xfrm>
        </p:spPr>
        <p:txBody>
          <a:bodyPr/>
          <a:lstStyle/>
          <a:p>
            <a:r>
              <a:rPr lang="pt-BR" dirty="0"/>
              <a:t>APLICAÇÕES DE BIG DATA EM ITS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927F20-AD6D-40E7-9FAA-13974264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6847694" cy="40035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PLANEJAMENTO DE SERVIÇOS DE TRANSPORTE PÚBLICO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Entendimento dos padrões de jornada dos passageiros na rede de transporte, de modo a auxiliar na tomada de decisões dos operadores a respeito do planejamento dos serviços.  Uso e previsão de Matrizes O/D.</a:t>
            </a:r>
          </a:p>
          <a:p>
            <a:pPr algn="just"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PLANEJAMENTO PESSOAL DE ROTAS DE VIAGEM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600" dirty="0">
                <a:latin typeface="Dosis" panose="020B0604020202020204" charset="0"/>
              </a:rPr>
              <a:t>Aplicativos informativos à população quanto à previsão de chegada, trânsito em tempo real, rotas sugeridas permitem ao usuário planejar suas rotas, inclusive com intermodalidade.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013375-9EF4-4F14-8623-D59A5C307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76E235F9-B9C6-4F31-9B41-F7670A38332F}"/>
              </a:ext>
            </a:extLst>
          </p:cNvPr>
          <p:cNvSpPr txBox="1">
            <a:spLocks/>
          </p:cNvSpPr>
          <p:nvPr/>
        </p:nvSpPr>
        <p:spPr>
          <a:xfrm rot="16200000">
            <a:off x="-1666986" y="2806985"/>
            <a:ext cx="4003501" cy="66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sz="2000">
                <a:solidFill>
                  <a:schemeClr val="tx1"/>
                </a:solidFill>
              </a:rPr>
              <a:t>APLICAÇÕES DE BIG DATA EM ITS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0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DB40C6-3C05-4C07-9D48-3E989E5D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5" y="5598"/>
            <a:ext cx="4131612" cy="1140000"/>
          </a:xfrm>
        </p:spPr>
        <p:txBody>
          <a:bodyPr/>
          <a:lstStyle/>
          <a:p>
            <a:r>
              <a:rPr lang="pt-BR" dirty="0"/>
              <a:t>APLICAÇÕES DE BIG DATA EM ITS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1927F20-AD6D-40E7-9FAA-139742644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4144767" cy="40035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GESTÃO E CONTROLE DO TRANSPORTE FERROVIÁRIO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400" dirty="0">
                <a:latin typeface="Dosis" panose="020B0604020202020204" charset="0"/>
              </a:rPr>
              <a:t>Uso de dados como velocidade e posição em tempo real dos trens, horário de partida e chegada em certa estação e informações O/D de passageiros para o gerenciamento e controle do transporte ferroviário.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MANUTENÇÃO DE ATIVOS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pt-BR" sz="1400" dirty="0">
                <a:latin typeface="Dosis" panose="020B0604020202020204" charset="0"/>
              </a:rPr>
              <a:t>Identificação de problemas de forma mais rápida e precisa, minimizando custos de manutenção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013375-9EF4-4F14-8623-D59A5C307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76E235F9-B9C6-4F31-9B41-F7670A38332F}"/>
              </a:ext>
            </a:extLst>
          </p:cNvPr>
          <p:cNvSpPr txBox="1">
            <a:spLocks/>
          </p:cNvSpPr>
          <p:nvPr/>
        </p:nvSpPr>
        <p:spPr>
          <a:xfrm rot="16200000">
            <a:off x="-1666986" y="2806985"/>
            <a:ext cx="4003501" cy="669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sz="2000">
                <a:solidFill>
                  <a:schemeClr val="tx1"/>
                </a:solidFill>
              </a:rPr>
              <a:t>APLICAÇÕES DE BIG DATA EM ITS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7AB631-14FE-4227-8047-0DC4706CE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14296" y="1139998"/>
            <a:ext cx="4384468" cy="37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3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C545C03-32E7-44AB-9531-F37BB0299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2.5</a:t>
            </a:r>
            <a:br>
              <a:rPr lang="pt-BR" dirty="0"/>
            </a:br>
            <a:r>
              <a:rPr lang="pt-BR" dirty="0"/>
              <a:t>PLATAFORMAS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BEAC834D-1F46-4906-8CD8-6FBFF8516A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F2C3AC-E018-47CD-8239-9EE1EF1807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12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147163E-84B4-4F50-A5D2-53E2CEB6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PLATAFORMAS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6AE1356-4154-4764-A13E-54FB08BA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425" y="958187"/>
            <a:ext cx="7915446" cy="33879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Dosis" panose="020B0604020202020204" charset="0"/>
              </a:rPr>
              <a:t>Apache Hadoop: </a:t>
            </a:r>
            <a:r>
              <a:rPr lang="pt-BR" sz="1600" dirty="0">
                <a:latin typeface="Dosis" panose="020B0604020202020204" charset="0"/>
              </a:rPr>
              <a:t>capaz de </a:t>
            </a:r>
            <a:r>
              <a:rPr lang="pt-BR" sz="1600" b="1" dirty="0">
                <a:latin typeface="Dosis" panose="020B0604020202020204" charset="0"/>
              </a:rPr>
              <a:t>armazenar</a:t>
            </a:r>
            <a:r>
              <a:rPr lang="pt-BR" sz="1600" dirty="0">
                <a:latin typeface="Dosis" panose="020B0604020202020204" charset="0"/>
              </a:rPr>
              <a:t>, </a:t>
            </a:r>
            <a:r>
              <a:rPr lang="pt-BR" sz="1600" b="1" dirty="0">
                <a:latin typeface="Dosis" panose="020B0604020202020204" charset="0"/>
              </a:rPr>
              <a:t>gerenciar</a:t>
            </a:r>
            <a:r>
              <a:rPr lang="pt-BR" sz="1600" dirty="0">
                <a:latin typeface="Dosis" panose="020B0604020202020204" charset="0"/>
              </a:rPr>
              <a:t> e </a:t>
            </a:r>
            <a:r>
              <a:rPr lang="pt-BR" sz="1600" b="1" dirty="0">
                <a:latin typeface="Dosis" panose="020B0604020202020204" charset="0"/>
              </a:rPr>
              <a:t>analisar grandes quantidades de dados </a:t>
            </a:r>
            <a:r>
              <a:rPr lang="pt-BR" sz="1600" dirty="0">
                <a:latin typeface="Dosis" panose="020B0604020202020204" charset="0"/>
              </a:rPr>
              <a:t>estruturados e não estruturados de forma rápida, confiável, flexível e de baixo custo.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936DC1-E229-4816-BF93-F5F96E2288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pic>
        <p:nvPicPr>
          <p:cNvPr id="1026" name="Picture 2" descr="Apache Hadoop: O que é, conceito e definição | Blog Cetax">
            <a:extLst>
              <a:ext uri="{FF2B5EF4-FFF2-40B4-BE49-F238E27FC236}">
                <a16:creationId xmlns:a16="http://schemas.microsoft.com/office/drawing/2014/main" id="{9F22F3D1-4649-4490-8A52-EFE91768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4" y="3768118"/>
            <a:ext cx="4473191" cy="13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Apache Spark? | Igfasouza.com">
            <a:extLst>
              <a:ext uri="{FF2B5EF4-FFF2-40B4-BE49-F238E27FC236}">
                <a16:creationId xmlns:a16="http://schemas.microsoft.com/office/drawing/2014/main" id="{80D6BAF1-4AD7-46CB-B904-0EC3EEDF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66" y="3675107"/>
            <a:ext cx="3055954" cy="15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F9A28F63-4784-4DAA-804F-7E040625B98A}"/>
              </a:ext>
            </a:extLst>
          </p:cNvPr>
          <p:cNvSpPr txBox="1">
            <a:spLocks/>
          </p:cNvSpPr>
          <p:nvPr/>
        </p:nvSpPr>
        <p:spPr>
          <a:xfrm>
            <a:off x="844425" y="1750002"/>
            <a:ext cx="4473191" cy="1902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latin typeface="Dosis" panose="020B0604020202020204" charset="0"/>
              </a:rPr>
              <a:t>Apache Spark: </a:t>
            </a:r>
            <a:r>
              <a:rPr lang="pt-BR" sz="1600" dirty="0">
                <a:latin typeface="Dosis" panose="020B0604020202020204" charset="0"/>
              </a:rPr>
              <a:t>plataforma de código aberto mais recente para </a:t>
            </a:r>
            <a:r>
              <a:rPr lang="pt-BR" sz="1600" b="1" dirty="0">
                <a:latin typeface="Dosis" panose="020B0604020202020204" charset="0"/>
              </a:rPr>
              <a:t>grande quantidade de processamento de dados</a:t>
            </a:r>
            <a:r>
              <a:rPr lang="pt-BR" sz="1600" dirty="0">
                <a:latin typeface="Dosis" panose="020B0604020202020204" charset="0"/>
              </a:rPr>
              <a:t> e que se adapta a tarefas de </a:t>
            </a:r>
            <a:r>
              <a:rPr lang="pt-BR" sz="1600" b="1" dirty="0" err="1">
                <a:latin typeface="Dosis" panose="020B0604020202020204" charset="0"/>
              </a:rPr>
              <a:t>machine</a:t>
            </a:r>
            <a:r>
              <a:rPr lang="pt-BR" sz="1600" b="1" dirty="0">
                <a:latin typeface="Dosis" panose="020B0604020202020204" charset="0"/>
              </a:rPr>
              <a:t> </a:t>
            </a:r>
            <a:r>
              <a:rPr lang="pt-BR" sz="1600" b="1" dirty="0" err="1">
                <a:latin typeface="Dosis" panose="020B0604020202020204" charset="0"/>
              </a:rPr>
              <a:t>learning</a:t>
            </a:r>
            <a:r>
              <a:rPr lang="pt-BR" sz="1600" dirty="0">
                <a:latin typeface="Dosis" panose="020B0604020202020204" charset="0"/>
              </a:rPr>
              <a:t>. </a:t>
            </a:r>
            <a:endParaRPr lang="en-US" sz="1600" dirty="0">
              <a:latin typeface="Dosis" panose="020B060402020202020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latin typeface="Dosis" panose="020B060402020202020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02206E-46C9-4BD2-8E8D-69A98247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22" y="1887517"/>
            <a:ext cx="3430062" cy="17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6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BDF684F1-15C8-48AB-A415-A90EE4F486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2.6</a:t>
            </a:r>
            <a:br>
              <a:rPr lang="pt-BR" dirty="0"/>
            </a:br>
            <a:r>
              <a:rPr lang="pt-BR" dirty="0"/>
              <a:t>DESAFIOS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79129012-9AD8-42E2-9EA1-656787E67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8A3BF5-2F01-487E-AD51-A8D0E23EA0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pt-BR" smtClean="0"/>
              <a:pPr lvl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29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2368BE-F257-40CF-B806-D3201301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C1AFF93-2868-4127-9201-F861F54C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6" y="1044307"/>
            <a:ext cx="8474474" cy="39979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COLETA DE DADOS IMPRECISA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Devido à grande quantidade de veículos e pedestres, </a:t>
            </a:r>
            <a:r>
              <a:rPr lang="pt-BR" sz="1800" b="1" dirty="0">
                <a:latin typeface="Dosis" panose="020B0604020202020204" charset="0"/>
              </a:rPr>
              <a:t>a coleta de dados pode ser imprecisa, incompleta ou não-confiável em certos locais ou instantes</a:t>
            </a:r>
            <a:r>
              <a:rPr lang="pt-BR" sz="1800" dirty="0">
                <a:latin typeface="Dosis" panose="020B0604020202020204" charset="0"/>
              </a:rPr>
              <a:t>. Um modo de superar essa dificuldade é </a:t>
            </a:r>
            <a:r>
              <a:rPr lang="pt-BR" sz="1800" b="1" dirty="0">
                <a:latin typeface="Dosis" panose="020B0604020202020204" charset="0"/>
              </a:rPr>
              <a:t>investir em novas tecnologias de coleta de dados</a:t>
            </a:r>
            <a:r>
              <a:rPr lang="pt-BR" sz="1800" dirty="0">
                <a:latin typeface="Dosis" panose="020B060402020202020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PRIVACIDADE DE DADOS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Dados pessoais </a:t>
            </a:r>
            <a:r>
              <a:rPr lang="pt-BR" sz="1800" b="1" dirty="0">
                <a:latin typeface="Dosis" panose="020B0604020202020204" charset="0"/>
              </a:rPr>
              <a:t>podem ser vazados durante a transmissão, armazenamento e uso de dados </a:t>
            </a:r>
            <a:r>
              <a:rPr lang="pt-BR" sz="1800" dirty="0">
                <a:latin typeface="Dosis" panose="020B0604020202020204" charset="0"/>
              </a:rPr>
              <a:t>(p.e. a localização exata de indivíduos e veículos). Governos devem </a:t>
            </a:r>
            <a:r>
              <a:rPr lang="pt-BR" sz="1800" b="1" dirty="0">
                <a:latin typeface="Dosis" panose="020B0604020202020204" charset="0"/>
              </a:rPr>
              <a:t>desenvolver leis a respeito de privacidade de dados </a:t>
            </a:r>
            <a:r>
              <a:rPr lang="pt-BR" sz="1800" dirty="0">
                <a:latin typeface="Dosis" panose="020B0604020202020204" charset="0"/>
              </a:rPr>
              <a:t>que incluam quais dados podem ser publicados e usados, bem como os princípios de sua distribuição, disponibilidade etc.;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D72863-448D-4D80-B2A1-1EFA791A1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35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2368BE-F257-40CF-B806-D3201301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C1AFF93-2868-4127-9201-F861F54C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6" y="1044307"/>
            <a:ext cx="8474474" cy="39979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ARMAZENAMENTO DE DADOS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A infraestrutura de armazenamento de dados e as ferramentas de banco de dados tradicionais têm se mostrado incapazes de lidar com os dados em massa, que se tornam </a:t>
            </a:r>
            <a:r>
              <a:rPr lang="pt-BR" sz="1800" b="1" dirty="0">
                <a:latin typeface="Dosis" panose="020B0604020202020204" charset="0"/>
              </a:rPr>
              <a:t>cada vez maiores e mais complexos</a:t>
            </a:r>
            <a:r>
              <a:rPr lang="pt-BR" sz="1800" dirty="0">
                <a:latin typeface="Dosis" panose="020B0604020202020204" charset="0"/>
              </a:rPr>
              <a:t>, tornando o desenvolvimento de uma arquitetura de armazenamento um desafio chave;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PROCESSAMENTO DE DADOS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Os </a:t>
            </a:r>
            <a:r>
              <a:rPr lang="pt-BR" sz="1800" b="1" dirty="0">
                <a:latin typeface="Dosis" panose="020B0604020202020204" charset="0"/>
              </a:rPr>
              <a:t>sistemas devem ser capazes de processar dados</a:t>
            </a:r>
            <a:r>
              <a:rPr lang="pt-BR" sz="1800" dirty="0">
                <a:latin typeface="Dosis" panose="020B0604020202020204" charset="0"/>
              </a:rPr>
              <a:t> de diferentes formatos, fontes e datas, cada vez mais complexos e em maior quantidade, </a:t>
            </a:r>
            <a:r>
              <a:rPr lang="pt-BR" sz="1800" b="1" dirty="0">
                <a:latin typeface="Dosis" panose="020B0604020202020204" charset="0"/>
              </a:rPr>
              <a:t>de forma eficiente</a:t>
            </a:r>
            <a:r>
              <a:rPr lang="pt-BR" sz="1800" dirty="0">
                <a:latin typeface="Dosis" panose="020B060402020202020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t-BR" sz="18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D72863-448D-4D80-B2A1-1EFA791A1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205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82368BE-F257-40CF-B806-D3201301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C1AFF93-2868-4127-9201-F861F54C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6" y="980511"/>
            <a:ext cx="8474474" cy="39979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ABERTURA DE DADOS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Arquivamento e publicações </a:t>
            </a:r>
            <a:r>
              <a:rPr lang="pt-BR" sz="1800" b="1" dirty="0">
                <a:latin typeface="Dosis" panose="020B0604020202020204" charset="0"/>
              </a:rPr>
              <a:t>de modo acessível</a:t>
            </a:r>
            <a:r>
              <a:rPr lang="pt-BR" sz="1800" dirty="0">
                <a:latin typeface="Dosis" panose="020B0604020202020204" charset="0"/>
              </a:rPr>
              <a:t> aos usuários e desenvolvedores de aplicativos, </a:t>
            </a:r>
            <a:r>
              <a:rPr lang="pt-BR" sz="1800" b="1" dirty="0">
                <a:latin typeface="Dosis" panose="020B0604020202020204" charset="0"/>
              </a:rPr>
              <a:t>e em boa qualidade </a:t>
            </a:r>
            <a:r>
              <a:rPr lang="pt-BR" sz="1800" dirty="0">
                <a:latin typeface="Dosis" panose="020B0604020202020204" charset="0"/>
              </a:rPr>
              <a:t>(precisão, completude, confiabilidade e consistência), de modo a não levar a decisões ruins com resultados prejudiciais.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b="1" dirty="0">
                <a:latin typeface="Dosis" panose="020B0604020202020204" charset="0"/>
              </a:rPr>
              <a:t>Problema: isso exige um investimento em termos de tempo e dinheiro</a:t>
            </a:r>
            <a:r>
              <a:rPr lang="pt-BR" sz="1800" dirty="0">
                <a:latin typeface="Dosis" panose="020B0604020202020204" charset="0"/>
              </a:rPr>
              <a:t>.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b="1" dirty="0">
                <a:latin typeface="Dosis" panose="020B0604020202020204" charset="0"/>
              </a:rPr>
              <a:t>Impasse: </a:t>
            </a:r>
            <a:r>
              <a:rPr lang="pt-BR" sz="1800" dirty="0">
                <a:latin typeface="Dosis" panose="020B0604020202020204" charset="0"/>
              </a:rPr>
              <a:t>disponibilizar os dados rapidamente a um baixo custo, ou disponibilizar dados de alta qualidade, com altos custos?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pt-BR" sz="1800" dirty="0">
                <a:latin typeface="Dosis" panose="020B0604020202020204" charset="0"/>
              </a:rPr>
              <a:t>Soluções incluem a adoção de </a:t>
            </a:r>
            <a:r>
              <a:rPr lang="pt-BR" sz="1800" b="1" dirty="0">
                <a:latin typeface="Dosis" panose="020B0604020202020204" charset="0"/>
              </a:rPr>
              <a:t>captura automática de dados e/ou a utilização de inteligência artificial </a:t>
            </a:r>
            <a:r>
              <a:rPr lang="pt-BR" sz="1800" dirty="0">
                <a:latin typeface="Dosis" panose="020B0604020202020204" charset="0"/>
              </a:rPr>
              <a:t>para a verificação dos dados.</a:t>
            </a:r>
          </a:p>
          <a:p>
            <a:pPr>
              <a:lnSpc>
                <a:spcPct val="150000"/>
              </a:lnSpc>
            </a:pPr>
            <a:endParaRPr lang="pt-BR" sz="1800" dirty="0">
              <a:latin typeface="Dosis" panose="020B060402020202020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D72863-448D-4D80-B2A1-1EFA791A1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06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CARACTERÍSTICAS</a:t>
            </a:r>
            <a:endParaRPr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" name="Google Shape;111;p17">
            <a:extLst>
              <a:ext uri="{FF2B5EF4-FFF2-40B4-BE49-F238E27FC236}">
                <a16:creationId xmlns:a16="http://schemas.microsoft.com/office/drawing/2014/main" id="{4352A309-3491-49EA-901A-227732CF5A0B}"/>
              </a:ext>
            </a:extLst>
          </p:cNvPr>
          <p:cNvSpPr txBox="1">
            <a:spLocks/>
          </p:cNvSpPr>
          <p:nvPr/>
        </p:nvSpPr>
        <p:spPr>
          <a:xfrm rot="16200000">
            <a:off x="-1682435" y="2822361"/>
            <a:ext cx="4003501" cy="6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2E42EAF-F3A8-4F61-9122-F6F8CCD10179}"/>
              </a:ext>
            </a:extLst>
          </p:cNvPr>
          <p:cNvSpPr/>
          <p:nvPr/>
        </p:nvSpPr>
        <p:spPr>
          <a:xfrm>
            <a:off x="5645888" y="212491"/>
            <a:ext cx="3232960" cy="868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Dosis" panose="020B0604020202020204" charset="0"/>
                <a:cs typeface="Arial"/>
              </a:rPr>
              <a:t>Conjunto de dados grandes e complexos, de todos os tipos de fontes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689DA-C11A-422B-90E0-973971D9EA50}"/>
              </a:ext>
            </a:extLst>
          </p:cNvPr>
          <p:cNvSpPr txBox="1"/>
          <p:nvPr/>
        </p:nvSpPr>
        <p:spPr>
          <a:xfrm>
            <a:off x="1186867" y="1625799"/>
            <a:ext cx="14779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VOLUME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93B0E9-7CE0-434F-A479-A905849E4ADB}"/>
              </a:ext>
            </a:extLst>
          </p:cNvPr>
          <p:cNvSpPr txBox="1"/>
          <p:nvPr/>
        </p:nvSpPr>
        <p:spPr>
          <a:xfrm>
            <a:off x="4094316" y="1625797"/>
            <a:ext cx="14779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VARIEDADE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E47E1E-0DB5-4329-BAA6-EB00A46F8A32}"/>
              </a:ext>
            </a:extLst>
          </p:cNvPr>
          <p:cNvSpPr txBox="1"/>
          <p:nvPr/>
        </p:nvSpPr>
        <p:spPr>
          <a:xfrm>
            <a:off x="7001766" y="1625797"/>
            <a:ext cx="14779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VELOCIDADE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3477DC-D280-420F-8669-2404EA26BA77}"/>
              </a:ext>
            </a:extLst>
          </p:cNvPr>
          <p:cNvSpPr txBox="1"/>
          <p:nvPr/>
        </p:nvSpPr>
        <p:spPr>
          <a:xfrm>
            <a:off x="1067150" y="2183382"/>
            <a:ext cx="17173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Passageiros;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Carga;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Veículos.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A28A5C-E71B-4B1D-9752-0CFD2090506D}"/>
              </a:ext>
            </a:extLst>
          </p:cNvPr>
          <p:cNvSpPr txBox="1"/>
          <p:nvPr/>
        </p:nvSpPr>
        <p:spPr>
          <a:xfrm>
            <a:off x="4094316" y="2183382"/>
            <a:ext cx="171735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Detectores;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Sensores;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Redes sociais.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97C0E16-9018-4A39-9981-B35766C30324}"/>
              </a:ext>
            </a:extLst>
          </p:cNvPr>
          <p:cNvSpPr txBox="1"/>
          <p:nvPr/>
        </p:nvSpPr>
        <p:spPr>
          <a:xfrm>
            <a:off x="6789737" y="2344739"/>
            <a:ext cx="1901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Monitoramento;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1600" dirty="0">
                <a:latin typeface="Dosis" pitchFamily="2" charset="0"/>
              </a:rPr>
              <a:t>Processamento.</a:t>
            </a:r>
          </a:p>
        </p:txBody>
      </p:sp>
      <p:pic>
        <p:nvPicPr>
          <p:cNvPr id="7" name="Imagem 6" descr="Uma imagem contendo computador&#10;&#10;Descrição gerada automaticamente">
            <a:extLst>
              <a:ext uri="{FF2B5EF4-FFF2-40B4-BE49-F238E27FC236}">
                <a16:creationId xmlns:a16="http://schemas.microsoft.com/office/drawing/2014/main" id="{CBDF9F39-4585-46F7-BA75-62FF1A7A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7284327" y="3337544"/>
            <a:ext cx="1885730" cy="188573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63" name="Google Shape;363;p35"/>
          <p:cNvSpPr txBox="1">
            <a:spLocks noGrp="1"/>
          </p:cNvSpPr>
          <p:nvPr>
            <p:ph type="title"/>
          </p:nvPr>
        </p:nvSpPr>
        <p:spPr>
          <a:xfrm>
            <a:off x="2259146" y="950476"/>
            <a:ext cx="4625707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OBRIGADO (A)!</a:t>
            </a:r>
            <a:endParaRPr sz="6000" dirty="0"/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2259146" y="2090476"/>
            <a:ext cx="6303754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pt-BR" sz="1800" dirty="0">
                <a:latin typeface="Dosis" panose="020B0604020202020204" charset="0"/>
              </a:rPr>
              <a:t>Gustavo Albuquerque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pt-BR" sz="1800" dirty="0">
                <a:latin typeface="Dosis" panose="020B0604020202020204" charset="0"/>
              </a:rPr>
              <a:t>Kaiene Domingues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pt-BR" sz="1800" dirty="0">
                <a:latin typeface="Dosis" panose="020B0604020202020204" charset="0"/>
              </a:rPr>
              <a:t>Mariane </a:t>
            </a:r>
            <a:r>
              <a:rPr lang="pt-BR" sz="1800" dirty="0" err="1">
                <a:latin typeface="Dosis" panose="020B0604020202020204" charset="0"/>
              </a:rPr>
              <a:t>Ayumi</a:t>
            </a:r>
            <a:endParaRPr lang="pt-BR" sz="1800" dirty="0">
              <a:latin typeface="Dosis" panose="020B0604020202020204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pt-BR" sz="1800" dirty="0">
                <a:latin typeface="Dosis" panose="020B0604020202020204" charset="0"/>
              </a:rPr>
              <a:t>Michelle </a:t>
            </a:r>
            <a:r>
              <a:rPr lang="pt-BR" sz="1800" dirty="0" err="1">
                <a:latin typeface="Dosis" panose="020B0604020202020204" charset="0"/>
              </a:rPr>
              <a:t>Trintinalia</a:t>
            </a:r>
            <a:endParaRPr lang="pt-BR" sz="1800" dirty="0">
              <a:latin typeface="Dosis" panose="020B0604020202020204" charset="0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pt-BR" sz="1800" dirty="0">
                <a:latin typeface="Dosis" panose="020B0604020202020204" charset="0"/>
              </a:rPr>
              <a:t>Rafael Vicente</a:t>
            </a:r>
          </a:p>
          <a:p>
            <a:pPr marL="11430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dirty="0">
                <a:latin typeface="Dosis" panose="020B0604020202020204" charset="0"/>
              </a:rPr>
              <a:t>Prof. Cláudio Marte</a:t>
            </a:r>
            <a:endParaRPr sz="1800" dirty="0">
              <a:latin typeface="Dosis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APLICAÇÕES</a:t>
            </a:r>
            <a:endParaRPr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69525" y="1413809"/>
            <a:ext cx="8378782" cy="2764787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Marketing;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Entendimento do comportamento do consumidor;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Redes Sociais: </a:t>
            </a:r>
            <a:r>
              <a:rPr lang="pt-BR" sz="1600" dirty="0">
                <a:latin typeface="Dosis" panose="020B0604020202020204" charset="0"/>
              </a:rPr>
              <a:t>entendimento do comportamento atual do usuário;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Saúde: </a:t>
            </a:r>
            <a:r>
              <a:rPr lang="pt-BR" sz="1600" dirty="0">
                <a:latin typeface="Dosis" panose="020B0604020202020204" charset="0"/>
              </a:rPr>
              <a:t>análise de características patogênicas;</a:t>
            </a:r>
          </a:p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</a:pPr>
            <a:r>
              <a:rPr lang="pt-B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Smart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 grid: </a:t>
            </a:r>
            <a:r>
              <a:rPr lang="pt-BR" sz="1600" dirty="0">
                <a:latin typeface="Dosis" panose="020B0604020202020204" charset="0"/>
              </a:rPr>
              <a:t>conhecimento de que partes da carga elétrica estão muito altas (diagnóstico de linhas com defeito)</a:t>
            </a:r>
            <a:endParaRPr sz="1600" dirty="0">
              <a:latin typeface="Dosis" panose="020B0604020202020204" charset="0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6" name="Google Shape;111;p17">
            <a:extLst>
              <a:ext uri="{FF2B5EF4-FFF2-40B4-BE49-F238E27FC236}">
                <a16:creationId xmlns:a16="http://schemas.microsoft.com/office/drawing/2014/main" id="{4352A309-3491-49EA-901A-227732CF5A0B}"/>
              </a:ext>
            </a:extLst>
          </p:cNvPr>
          <p:cNvSpPr txBox="1">
            <a:spLocks/>
          </p:cNvSpPr>
          <p:nvPr/>
        </p:nvSpPr>
        <p:spPr>
          <a:xfrm rot="16200000">
            <a:off x="-1682435" y="2822361"/>
            <a:ext cx="4003501" cy="6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BIG DATA</a:t>
            </a:r>
          </a:p>
        </p:txBody>
      </p:sp>
      <p:pic>
        <p:nvPicPr>
          <p:cNvPr id="3" name="Imagem 2" descr="Tela de jogo de vídeo game&#10;&#10;Descrição gerada automaticamente">
            <a:extLst>
              <a:ext uri="{FF2B5EF4-FFF2-40B4-BE49-F238E27FC236}">
                <a16:creationId xmlns:a16="http://schemas.microsoft.com/office/drawing/2014/main" id="{A4D786D2-90D7-46AA-A9C5-4786B9C5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11" y="46794"/>
            <a:ext cx="3859815" cy="2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B04A3A7-B0BD-487A-9060-68D1133ADDB7}"/>
              </a:ext>
            </a:extLst>
          </p:cNvPr>
          <p:cNvSpPr/>
          <p:nvPr/>
        </p:nvSpPr>
        <p:spPr>
          <a:xfrm>
            <a:off x="1883884" y="2456761"/>
            <a:ext cx="5629620" cy="14665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CBC8CA-5D84-49DA-8136-771AE61C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ITS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3C63AA-B8BC-4027-AC02-D971C7F4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1202978"/>
            <a:ext cx="8474474" cy="19387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Fornecer melhores serviços para motoristas e passageiros;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Incorporação de tecnologias;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59B5A5-6A9C-43F9-9B24-3A2139D7D7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6" name="Google Shape;111;p17">
            <a:extLst>
              <a:ext uri="{FF2B5EF4-FFF2-40B4-BE49-F238E27FC236}">
                <a16:creationId xmlns:a16="http://schemas.microsoft.com/office/drawing/2014/main" id="{BF294224-5156-4DAF-A116-EEA7CF56004F}"/>
              </a:ext>
            </a:extLst>
          </p:cNvPr>
          <p:cNvSpPr txBox="1">
            <a:spLocks/>
          </p:cNvSpPr>
          <p:nvPr/>
        </p:nvSpPr>
        <p:spPr>
          <a:xfrm rot="16200000">
            <a:off x="-1564165" y="2822361"/>
            <a:ext cx="4003501" cy="6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SISTEMAS INSTELIGENTES DE TRANSPORTE (ITS)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B83B9BA-CD3D-4871-8808-BB7B1ABFB04F}"/>
              </a:ext>
            </a:extLst>
          </p:cNvPr>
          <p:cNvSpPr/>
          <p:nvPr/>
        </p:nvSpPr>
        <p:spPr>
          <a:xfrm>
            <a:off x="5146158" y="373028"/>
            <a:ext cx="3552600" cy="868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0000"/>
                </a:solidFill>
                <a:latin typeface="Dosis" panose="020B0604020202020204" charset="0"/>
                <a:cs typeface="Arial"/>
              </a:rPr>
              <a:t>Desenvolvimento desde 1970, sendo o futuro dos sistemas de transporte</a:t>
            </a: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36D05ABE-51EE-4040-8A03-E1AEC381192E}"/>
              </a:ext>
            </a:extLst>
          </p:cNvPr>
          <p:cNvSpPr txBox="1">
            <a:spLocks/>
          </p:cNvSpPr>
          <p:nvPr/>
        </p:nvSpPr>
        <p:spPr>
          <a:xfrm>
            <a:off x="669525" y="4063027"/>
            <a:ext cx="8474475" cy="107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▹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⬞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800" dirty="0">
                <a:latin typeface="Dosis" panose="020B0604020202020204" charset="0"/>
              </a:rPr>
              <a:t>Ineficiência de Sistemas Convencionais de Processamento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B74695E-20D9-4739-94FF-CB32069F46AD}"/>
              </a:ext>
            </a:extLst>
          </p:cNvPr>
          <p:cNvSpPr txBox="1"/>
          <p:nvPr/>
        </p:nvSpPr>
        <p:spPr>
          <a:xfrm>
            <a:off x="2135606" y="2809710"/>
            <a:ext cx="1477926" cy="415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latin typeface="Dosis" panose="020B0604020202020204" charset="0"/>
              </a:rPr>
              <a:t>Avanço do ITS</a:t>
            </a:r>
            <a:endParaRPr lang="pt-BR" sz="16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318480B-8898-45E6-BF85-C571EC8A04F5}"/>
              </a:ext>
            </a:extLst>
          </p:cNvPr>
          <p:cNvGrpSpPr/>
          <p:nvPr/>
        </p:nvGrpSpPr>
        <p:grpSpPr>
          <a:xfrm>
            <a:off x="4315604" y="2781993"/>
            <a:ext cx="2838895" cy="769007"/>
            <a:chOff x="3170577" y="3622030"/>
            <a:chExt cx="2838895" cy="769007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BD5FEFA-16E4-4E27-A558-765A507DDAA3}"/>
                </a:ext>
              </a:extLst>
            </p:cNvPr>
            <p:cNvSpPr txBox="1"/>
            <p:nvPr/>
          </p:nvSpPr>
          <p:spPr>
            <a:xfrm>
              <a:off x="3170577" y="3622030"/>
              <a:ext cx="2838895" cy="415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dirty="0">
                  <a:latin typeface="Dosis" panose="020B0604020202020204" charset="0"/>
                </a:rPr>
                <a:t>Aumento da Quantidade de dados</a:t>
              </a:r>
              <a:endParaRPr lang="pt-BR" sz="1600" dirty="0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897A21F-0813-4E22-A8DE-F74CF32958EE}"/>
                </a:ext>
              </a:extLst>
            </p:cNvPr>
            <p:cNvSpPr txBox="1"/>
            <p:nvPr/>
          </p:nvSpPr>
          <p:spPr>
            <a:xfrm>
              <a:off x="3461820" y="3975154"/>
              <a:ext cx="1004777" cy="415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dirty="0">
                  <a:latin typeface="Dosis" panose="020B0604020202020204" charset="0"/>
                </a:rPr>
                <a:t>10</a:t>
              </a:r>
              <a:r>
                <a:rPr lang="pt-BR" sz="1600" baseline="30000" dirty="0">
                  <a:latin typeface="Dosis" panose="020B0604020202020204" charset="0"/>
                </a:rPr>
                <a:t>12</a:t>
              </a:r>
              <a:r>
                <a:rPr lang="pt-BR" sz="1600" dirty="0">
                  <a:latin typeface="Dosis" panose="020B0604020202020204" charset="0"/>
                </a:rPr>
                <a:t> bytes</a:t>
              </a:r>
              <a:endParaRPr lang="pt-BR" sz="1600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86104F93-073B-47A4-A9C2-2990B9479444}"/>
                </a:ext>
              </a:extLst>
            </p:cNvPr>
            <p:cNvSpPr txBox="1"/>
            <p:nvPr/>
          </p:nvSpPr>
          <p:spPr>
            <a:xfrm>
              <a:off x="4677405" y="3975154"/>
              <a:ext cx="900526" cy="415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600" dirty="0">
                  <a:latin typeface="Dosis" panose="020B0604020202020204" charset="0"/>
                </a:rPr>
                <a:t>10</a:t>
              </a:r>
              <a:r>
                <a:rPr lang="pt-BR" sz="1600" baseline="30000" dirty="0">
                  <a:latin typeface="Dosis" panose="020B0604020202020204" charset="0"/>
                </a:rPr>
                <a:t>15</a:t>
              </a:r>
              <a:r>
                <a:rPr lang="pt-BR" sz="1600" dirty="0">
                  <a:latin typeface="Dosis" panose="020B0604020202020204" charset="0"/>
                </a:rPr>
                <a:t> bytes</a:t>
              </a:r>
              <a:endParaRPr lang="pt-BR" sz="1600" dirty="0"/>
            </a:p>
          </p:txBody>
        </p:sp>
      </p:grpSp>
      <p:pic>
        <p:nvPicPr>
          <p:cNvPr id="24" name="Gráfico 23" descr="Seta: reta">
            <a:extLst>
              <a:ext uri="{FF2B5EF4-FFF2-40B4-BE49-F238E27FC236}">
                <a16:creationId xmlns:a16="http://schemas.microsoft.com/office/drawing/2014/main" id="{2596FBC7-F942-4C16-8ABB-34C11B97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664662" y="2781582"/>
            <a:ext cx="599811" cy="599811"/>
          </a:xfrm>
          <a:prstGeom prst="rect">
            <a:avLst/>
          </a:prstGeom>
        </p:spPr>
      </p:pic>
      <p:pic>
        <p:nvPicPr>
          <p:cNvPr id="26" name="Gráfico 25" descr="Seta para Direita">
            <a:extLst>
              <a:ext uri="{FF2B5EF4-FFF2-40B4-BE49-F238E27FC236}">
                <a16:creationId xmlns:a16="http://schemas.microsoft.com/office/drawing/2014/main" id="{662CE1F2-62DA-4513-9472-91EB674CA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7486" y="3196405"/>
            <a:ext cx="350537" cy="3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69678-77AB-4EB7-8DE4-E9A98A50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DO BIG DATA NO ITS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813294-CDEE-4973-8B1F-BBF1DDD06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AB8AF2-6EBF-4949-80D5-7F09741CDF35}"/>
              </a:ext>
            </a:extLst>
          </p:cNvPr>
          <p:cNvSpPr txBox="1"/>
          <p:nvPr/>
        </p:nvSpPr>
        <p:spPr>
          <a:xfrm rot="16200000">
            <a:off x="-1667025" y="2910918"/>
            <a:ext cx="400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/>
                </a:solidFill>
                <a:latin typeface="Dosis" panose="020B0604020202020204" charset="0"/>
              </a:rPr>
              <a:t>BIG DATA NO ITS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0E4C89-B33D-4205-8179-20A3938D4368}"/>
              </a:ext>
            </a:extLst>
          </p:cNvPr>
          <p:cNvSpPr txBox="1"/>
          <p:nvPr/>
        </p:nvSpPr>
        <p:spPr>
          <a:xfrm>
            <a:off x="1081502" y="1986975"/>
            <a:ext cx="2225407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Armazenamento, Análise e Gerenciamento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8F754D-35C2-42F8-AEA6-FB21148C335C}"/>
              </a:ext>
            </a:extLst>
          </p:cNvPr>
          <p:cNvSpPr txBox="1"/>
          <p:nvPr/>
        </p:nvSpPr>
        <p:spPr>
          <a:xfrm>
            <a:off x="3666771" y="2110086"/>
            <a:ext cx="222540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Eficiência na operação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BC727DD-7141-4C99-837F-9EF8CCC9DD68}"/>
              </a:ext>
            </a:extLst>
          </p:cNvPr>
          <p:cNvSpPr txBox="1"/>
          <p:nvPr/>
        </p:nvSpPr>
        <p:spPr>
          <a:xfrm>
            <a:off x="6622951" y="2110086"/>
            <a:ext cx="1729648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itchFamily="2" charset="0"/>
              </a:rPr>
              <a:t>Segurança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F56FF0-A3C1-43FB-810E-E46AB5B7A9DD}"/>
              </a:ext>
            </a:extLst>
          </p:cNvPr>
          <p:cNvSpPr txBox="1"/>
          <p:nvPr/>
        </p:nvSpPr>
        <p:spPr>
          <a:xfrm>
            <a:off x="3666771" y="2680086"/>
            <a:ext cx="2225407" cy="1344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Dosis" pitchFamily="2" charset="0"/>
              </a:rPr>
              <a:t>Previsão de tráfego em tempo real;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Dosis" pitchFamily="2" charset="0"/>
              </a:rPr>
              <a:t>Planejamento da rede de transporte.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E9BC6C2-7383-4D0D-A40D-98C5C66D54E6}"/>
              </a:ext>
            </a:extLst>
          </p:cNvPr>
          <p:cNvSpPr txBox="1"/>
          <p:nvPr/>
        </p:nvSpPr>
        <p:spPr>
          <a:xfrm>
            <a:off x="6375071" y="2727558"/>
            <a:ext cx="2225407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Dosis" pitchFamily="2" charset="0"/>
              </a:rPr>
              <a:t>Ocorrência de acidentes;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Dosis" pitchFamily="2" charset="0"/>
              </a:rPr>
              <a:t>Degradação do pavimento.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6C4592E-9A21-4290-91BE-3A74CE2093F9}"/>
              </a:ext>
            </a:extLst>
          </p:cNvPr>
          <p:cNvCxnSpPr>
            <a:cxnSpLocks/>
          </p:cNvCxnSpPr>
          <p:nvPr/>
        </p:nvCxnSpPr>
        <p:spPr>
          <a:xfrm>
            <a:off x="3295892" y="2280836"/>
            <a:ext cx="50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8AF52F41-9735-4E38-AD74-0F8249CC5B35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870144" y="2279363"/>
            <a:ext cx="752807" cy="1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 descr="Uma imagem contendo computador&#10;&#10;Descrição gerada automaticamente">
            <a:extLst>
              <a:ext uri="{FF2B5EF4-FFF2-40B4-BE49-F238E27FC236}">
                <a16:creationId xmlns:a16="http://schemas.microsoft.com/office/drawing/2014/main" id="{9AA1771E-66E1-44C8-A19A-F9106D46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22" y="8397"/>
            <a:ext cx="4614778" cy="19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845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ARQUITEURA DA ANÁLISE</a:t>
            </a:r>
            <a:br>
              <a:rPr lang="en" dirty="0"/>
            </a:br>
            <a:r>
              <a:rPr lang="en" dirty="0"/>
              <a:t>BIG DATA EM ITS 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Dosis" panose="020B0604020202020204" charset="0"/>
              </a:rPr>
              <a:t>CONDUÇÃO DA ANÁLISE</a:t>
            </a:r>
            <a:endParaRPr sz="2000" dirty="0">
              <a:latin typeface="Dosis" panose="020B0604020202020204" charset="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2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2D6F0D8-ABAF-4B4A-8C99-5C95D3EB3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8A249B4-B99F-4185-825C-6A09C9BB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1145598"/>
            <a:ext cx="5343900" cy="399790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243B5C"/>
                </a:solidFill>
                <a:latin typeface="Dosis" panose="020B0604020202020204" charset="0"/>
              </a:rPr>
              <a:t>Aplicação dos resultados do processamento de dados da camada anterior em diferentes circunstâncias de transporte para realizar previsões e auxiliar na tomada de decisões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0AB054"/>
                </a:solidFill>
                <a:latin typeface="Dosis" panose="020B0604020202020204" charset="0"/>
              </a:rPr>
              <a:t>Camada central da arquitetura, responsável por receber os dados da camada e aplicar abordagens analíticas de Big Data para completar com o armazenamento, gerenciamento, mining, análise e compartilhamento das informações. </a:t>
            </a:r>
          </a:p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rgbClr val="FF0000"/>
                </a:solidFill>
                <a:latin typeface="Dosis" panose="020B0604020202020204" charset="0"/>
              </a:rPr>
              <a:t>Base da arquitetura, provendo os dados necessários para a camada superior, provenientes de fontes diversas. Essa camada monitora pessoas, veículos, vias e o ambiente;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5EB22C-D0E2-4DC4-BDBE-5E3B29634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45AA761-96B6-4ECD-AD26-623CCC480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06792" y="1122683"/>
            <a:ext cx="3037208" cy="3692292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E6E117AE-0FEF-4BB4-B5CC-6C4D389837AF}"/>
              </a:ext>
            </a:extLst>
          </p:cNvPr>
          <p:cNvSpPr txBox="1">
            <a:spLocks/>
          </p:cNvSpPr>
          <p:nvPr/>
        </p:nvSpPr>
        <p:spPr>
          <a:xfrm rot="16200000">
            <a:off x="-1806627" y="2806951"/>
            <a:ext cx="4003502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ESTRUTURA DA ANÁLISE</a:t>
            </a:r>
          </a:p>
        </p:txBody>
      </p:sp>
    </p:spTree>
    <p:extLst>
      <p:ext uri="{BB962C8B-B14F-4D97-AF65-F5344CB8AC3E}">
        <p14:creationId xmlns:p14="http://schemas.microsoft.com/office/powerpoint/2010/main" val="242911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7D3DBA2-318E-4511-9718-1C3677803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2.2</a:t>
            </a:r>
            <a:br>
              <a:rPr lang="pt-BR" sz="4800" dirty="0"/>
            </a:br>
            <a:r>
              <a:rPr lang="pt-BR" sz="4800" dirty="0"/>
              <a:t>COLETA DE DADOS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DFBB56D-1086-4303-984A-592334ED17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>
                <a:latin typeface="Dosis" panose="020B0604020202020204" charset="0"/>
              </a:rPr>
              <a:t>FONTES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B46E78-B346-43C5-91E1-A828B2AB1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338414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1609</Words>
  <Application>Microsoft Office PowerPoint</Application>
  <PresentationFormat>Apresentação na tela (16:9)</PresentationFormat>
  <Paragraphs>198</Paragraphs>
  <Slides>30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Courier New</vt:lpstr>
      <vt:lpstr>Dosis</vt:lpstr>
      <vt:lpstr>Arial</vt:lpstr>
      <vt:lpstr>Source Sans Pro</vt:lpstr>
      <vt:lpstr>Cerimon template</vt:lpstr>
      <vt:lpstr>BIG DATA ANALYTICS IN INTELLIGENT TRANSPORTATION SYSTEMS: A SURVEY</vt:lpstr>
      <vt:lpstr>1. BIG DATA E ITS </vt:lpstr>
      <vt:lpstr>CARACTERÍSTICAS</vt:lpstr>
      <vt:lpstr>APLICAÇÕES</vt:lpstr>
      <vt:lpstr>ITS</vt:lpstr>
      <vt:lpstr>USO DO BIG DATA NO ITS</vt:lpstr>
      <vt:lpstr>2.1 ARQUITEURA DA ANÁLISE BIG DATA EM ITS </vt:lpstr>
      <vt:lpstr>CAMADAS</vt:lpstr>
      <vt:lpstr>2.2 COLETA DE DADOS</vt:lpstr>
      <vt:lpstr>FONTES DE DADOS</vt:lpstr>
      <vt:lpstr>FONTES DE DADOS</vt:lpstr>
      <vt:lpstr>FONTES DE DADOS</vt:lpstr>
      <vt:lpstr>FONTES DE DADOS</vt:lpstr>
      <vt:lpstr>FONTES DE DADOS</vt:lpstr>
      <vt:lpstr>2.3 MÉTODOS DE ANÁLISE</vt:lpstr>
      <vt:lpstr>MÉTODOS</vt:lpstr>
      <vt:lpstr>Supervised Learning</vt:lpstr>
      <vt:lpstr>Reinforcement Learning</vt:lpstr>
      <vt:lpstr>Ontology Based Methods</vt:lpstr>
      <vt:lpstr>2.4 APLICAÇÕES</vt:lpstr>
      <vt:lpstr>APLICAÇÕES DE BIG DATA EM ITS</vt:lpstr>
      <vt:lpstr>APLICAÇÕES DE BIG DATA EM ITS</vt:lpstr>
      <vt:lpstr>APLICAÇÕES DE BIG DATA EM ITS</vt:lpstr>
      <vt:lpstr>2.5 PLATAFORMAS</vt:lpstr>
      <vt:lpstr>PLATAFORMAS</vt:lpstr>
      <vt:lpstr>2.6 DESAFIOS</vt:lpstr>
      <vt:lpstr>DESAFIOS</vt:lpstr>
      <vt:lpstr>DESAFIOS</vt:lpstr>
      <vt:lpstr>DESAFIOS</vt:lpstr>
      <vt:lpstr>OBRIGADO (A)!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Michelle Mieko</dc:creator>
  <cp:lastModifiedBy>Rafael Vicente Mota</cp:lastModifiedBy>
  <cp:revision>82</cp:revision>
  <dcterms:modified xsi:type="dcterms:W3CDTF">2020-09-09T10:44:29Z</dcterms:modified>
</cp:coreProperties>
</file>