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74" r:id="rId11"/>
    <p:sldId id="264" r:id="rId12"/>
    <p:sldId id="275" r:id="rId13"/>
    <p:sldId id="26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71" r:id="rId29"/>
    <p:sldId id="27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6/16/20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26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4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6/16/20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6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7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8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3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6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6/16/20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852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6/16/20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777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7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AB1D0-F2E4-2F44-AF5E-2167A5E72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Alimentação, erotismo, sexo e amor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D51EDC-B613-C84F-BF76-B39824D7A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7" algn="l"/>
            <a:r>
              <a:rPr lang="pt-BR" b="1" dirty="0"/>
              <a:t>ALIMENTAÇÃO E CONTEXTO SOCIAL</a:t>
            </a:r>
            <a:r>
              <a:rPr lang="pt-BR" dirty="0"/>
              <a:t> </a:t>
            </a:r>
          </a:p>
          <a:p>
            <a:pPr lvl="7" algn="l"/>
            <a:r>
              <a:rPr lang="pt-BR" dirty="0"/>
              <a:t>Profa. Dra. </a:t>
            </a:r>
            <a:r>
              <a:rPr lang="pt-BR" dirty="0" err="1"/>
              <a:t>Aylene</a:t>
            </a:r>
            <a:r>
              <a:rPr lang="pt-BR" dirty="0"/>
              <a:t> </a:t>
            </a:r>
            <a:r>
              <a:rPr lang="pt-BR" dirty="0" err="1"/>
              <a:t>Bousquat</a:t>
            </a:r>
            <a:r>
              <a:rPr lang="pt-BR" dirty="0"/>
              <a:t> e Prof. Dr. Carlos </a:t>
            </a:r>
            <a:r>
              <a:rPr lang="pt-BR" dirty="0" err="1"/>
              <a:t>Botazzo</a:t>
            </a:r>
            <a:r>
              <a:rPr lang="pt-BR" dirty="0"/>
              <a:t> </a:t>
            </a:r>
          </a:p>
          <a:p>
            <a:pPr lvl="7" algn="l"/>
            <a:r>
              <a:rPr lang="pt-BR" b="1" dirty="0"/>
              <a:t>HSP0282</a:t>
            </a:r>
            <a:r>
              <a:rPr lang="pt-BR" dirty="0"/>
              <a:t> - 2020</a:t>
            </a:r>
          </a:p>
        </p:txBody>
      </p:sp>
    </p:spTree>
    <p:extLst>
      <p:ext uri="{BB962C8B-B14F-4D97-AF65-F5344CB8AC3E}">
        <p14:creationId xmlns:p14="http://schemas.microsoft.com/office/powerpoint/2010/main" val="28543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9DF40-5D40-D04D-8A53-61CECA3B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13 Alimentos Afrodisíacos para Aumentar a Libido - MundoBoaForma.com.br">
            <a:extLst>
              <a:ext uri="{FF2B5EF4-FFF2-40B4-BE49-F238E27FC236}">
                <a16:creationId xmlns:a16="http://schemas.microsoft.com/office/drawing/2014/main" id="{DF9FE059-772A-9A4D-979E-B18D8029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1" y="210312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lhores Alimentos Afrodisíacos, de acordo com a Ciência">
            <a:extLst>
              <a:ext uri="{FF2B5EF4-FFF2-40B4-BE49-F238E27FC236}">
                <a16:creationId xmlns:a16="http://schemas.microsoft.com/office/drawing/2014/main" id="{6B2F49E4-77A4-EF4E-A514-863E85A6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85" y="423672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limentos Afrodisíacos: Saiba quais realmente funcionam | Especial  Publicitário Saúde Garantida | G1">
            <a:extLst>
              <a:ext uri="{FF2B5EF4-FFF2-40B4-BE49-F238E27FC236}">
                <a16:creationId xmlns:a16="http://schemas.microsoft.com/office/drawing/2014/main" id="{ED011898-E6D0-F84E-91BD-EA083CD36A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6" y="1502856"/>
            <a:ext cx="3367562" cy="22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Estes alimentos afrodisíacos vão 'apimentar' a sua relação">
            <a:extLst>
              <a:ext uri="{FF2B5EF4-FFF2-40B4-BE49-F238E27FC236}">
                <a16:creationId xmlns:a16="http://schemas.microsoft.com/office/drawing/2014/main" id="{DFC9AA0F-27A5-5545-9108-C505F28E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71" y="423672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5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F5396-F1C6-B84D-B083-4A455594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Afrodisíacos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EB1D05-3FF4-9B4C-BBF8-0775F8A57E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pt-BR" dirty="0"/>
              <a:t>Discute-se se alguns alimentos têm propriedades eróticas ou afrodisíacas. O termo “afrodisíaco” se origina da palavra grega </a:t>
            </a:r>
            <a:r>
              <a:rPr lang="pt-BR" dirty="0" err="1"/>
              <a:t>aphrodisiakós</a:t>
            </a:r>
            <a:r>
              <a:rPr lang="pt-BR" dirty="0"/>
              <a:t>, relativa ao mito de Afrodite, deusa da beleza e do amor.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Segundo o Dicionário Eletrônico Aurélio Século XXI, designa “o que ou aquilo que restaura as forças geradoras”, ou ainda um “excitante dos apetites sexuais”.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6" name="Picture 6" descr="Afrodite - Origem e história da deusa grega do amor">
            <a:extLst>
              <a:ext uri="{FF2B5EF4-FFF2-40B4-BE49-F238E27FC236}">
                <a16:creationId xmlns:a16="http://schemas.microsoft.com/office/drawing/2014/main" id="{A6348068-21C5-2544-B4E4-316F04CFCF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52" y="2344459"/>
            <a:ext cx="5147207" cy="32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78BC-52C3-B843-9299-47B08F97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Dia dos namorados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91D7233E-9FD2-0E4C-A5BA-0F6E2B7D44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4066" y="2103120"/>
            <a:ext cx="7433694" cy="3947285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EF9C7C-19A3-9244-8986-05BBD2921B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EF448-D1D0-A24E-9EC6-FE550D81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40F730-2204-E44B-B4AC-E3D0ACB35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Alguns alimentos, como o chocolate, por exemplo, liberam endorfina, substância também liberada durante o orgasmo. E isso basta para elegê-los como afrodisíacos. </a:t>
            </a:r>
          </a:p>
          <a:p>
            <a:endParaRPr lang="pt-BR" dirty="0"/>
          </a:p>
          <a:p>
            <a:r>
              <a:rPr lang="pt-BR" dirty="0"/>
              <a:t>Mas antes mesmo da descoberta dessa substância, a guloseima era associada à luxúria. </a:t>
            </a:r>
          </a:p>
          <a:p>
            <a:endParaRPr lang="pt-BR" dirty="0"/>
          </a:p>
          <a:p>
            <a:r>
              <a:rPr lang="pt-BR" dirty="0"/>
              <a:t>Embora não exista evidência científica de que estimule o desejo sexual, como sugere o filme de </a:t>
            </a:r>
            <a:r>
              <a:rPr lang="pt-BR" dirty="0" err="1"/>
              <a:t>Hallström</a:t>
            </a:r>
            <a:r>
              <a:rPr lang="pt-BR" dirty="0"/>
              <a:t> (Chocolate, Estados Unidos, 2003), quase todos os povos relacionam o chocolate com o amor. </a:t>
            </a:r>
          </a:p>
          <a:p>
            <a:endParaRPr lang="pt-BR" dirty="0"/>
          </a:p>
          <a:p>
            <a:r>
              <a:rPr lang="pt-BR" dirty="0"/>
              <a:t>Casanova (1725-1798) o chamava de “elixir do amor”. </a:t>
            </a:r>
          </a:p>
        </p:txBody>
      </p:sp>
    </p:spTree>
    <p:extLst>
      <p:ext uri="{BB962C8B-B14F-4D97-AF65-F5344CB8AC3E}">
        <p14:creationId xmlns:p14="http://schemas.microsoft.com/office/powerpoint/2010/main" val="67484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42D43-19EE-9A46-A37B-7E91A0A7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B3835E-8AC4-4748-B0A5-025722C8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Discussões de Gênero</a:t>
            </a:r>
          </a:p>
          <a:p>
            <a:endParaRPr lang="pt-BR" dirty="0"/>
          </a:p>
          <a:p>
            <a:r>
              <a:rPr lang="pt-BR" dirty="0"/>
              <a:t>Padrões de Beleza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88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739F0-DF8B-AB43-862C-2A765CA8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1E73DD-ABBB-2F4E-BE06-0DD91968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 paradigma atual de beleza, centrado no corpo esguio e esbelto, determina práticas alimentares que lhe são correspondentes. </a:t>
            </a:r>
          </a:p>
          <a:p>
            <a:endParaRPr lang="pt-BR" dirty="0"/>
          </a:p>
          <a:p>
            <a:r>
              <a:rPr lang="pt-BR" dirty="0"/>
              <a:t>Padrão estético corporal contemporâneo impõe uma alimentação leve, light, dita inteligente e direcionada às pessoas inteligentes e bem-sucedidas, ao passo que ao trabalhador braçal associam-se práticas alimentares que incluem arroz, feijão, massas e pães.</a:t>
            </a:r>
          </a:p>
        </p:txBody>
      </p:sp>
    </p:spTree>
    <p:extLst>
      <p:ext uri="{BB962C8B-B14F-4D97-AF65-F5344CB8AC3E}">
        <p14:creationId xmlns:p14="http://schemas.microsoft.com/office/powerpoint/2010/main" val="374556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DFFCF-4854-4C45-9338-38716F9C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Como exemplo trabalho de </a:t>
            </a:r>
            <a:r>
              <a:rPr lang="pt-BR" sz="3200" dirty="0" err="1"/>
              <a:t>Teo</a:t>
            </a:r>
            <a:r>
              <a:rPr lang="pt-BR" sz="3200" dirty="0"/>
              <a:t>, 2010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1445D2-E682-C142-BC6C-C201494B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Discursos e a Construção do Senso Comum sobre Alimentação a Partir de uma Revista Feminina</a:t>
            </a:r>
          </a:p>
          <a:p>
            <a:r>
              <a:rPr lang="pt-BR" dirty="0"/>
              <a:t>Revista Saúde e Sociedade</a:t>
            </a:r>
          </a:p>
          <a:p>
            <a:endParaRPr lang="pt-BR" dirty="0"/>
          </a:p>
          <a:p>
            <a:r>
              <a:rPr lang="pt-BR" dirty="0"/>
              <a:t>O objeto de análise foi a revista Boa Forma, de periodicidade mensal e destinada ao público feminino adulto. A revista é publicada há 23 anos </a:t>
            </a:r>
          </a:p>
        </p:txBody>
      </p:sp>
    </p:spTree>
    <p:extLst>
      <p:ext uri="{BB962C8B-B14F-4D97-AF65-F5344CB8AC3E}">
        <p14:creationId xmlns:p14="http://schemas.microsoft.com/office/powerpoint/2010/main" val="127208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5EECB-C6B7-4849-A8A6-720D9B8F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analisou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E9DE5-7BFC-CC40-9DB8-CDEB7740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título da matéria, </a:t>
            </a:r>
          </a:p>
          <a:p>
            <a:r>
              <a:rPr lang="pt-BR" dirty="0"/>
              <a:t>quem fala, </a:t>
            </a:r>
          </a:p>
          <a:p>
            <a:r>
              <a:rPr lang="pt-BR" dirty="0"/>
              <a:t>quem é o intermediário, </a:t>
            </a:r>
          </a:p>
          <a:p>
            <a:r>
              <a:rPr lang="pt-BR" dirty="0"/>
              <a:t>quem legitima a fala, </a:t>
            </a:r>
          </a:p>
          <a:p>
            <a:r>
              <a:rPr lang="pt-BR" dirty="0"/>
              <a:t>o que é dito e os sentidos/significados do que é dito, </a:t>
            </a:r>
          </a:p>
          <a:p>
            <a:r>
              <a:rPr lang="pt-BR" dirty="0"/>
              <a:t>as convergências e divergências entre o discurso midiático e o discurso científico da área.</a:t>
            </a:r>
          </a:p>
        </p:txBody>
      </p:sp>
    </p:spTree>
    <p:extLst>
      <p:ext uri="{BB962C8B-B14F-4D97-AF65-F5344CB8AC3E}">
        <p14:creationId xmlns:p14="http://schemas.microsoft.com/office/powerpoint/2010/main" val="131134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8641B-0946-6643-B12D-A6BA7992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41B72A-2148-E842-B754-7081019FB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Forte apelo ao corpo</a:t>
            </a:r>
          </a:p>
          <a:p>
            <a:r>
              <a:rPr lang="pt-BR" dirty="0"/>
              <a:t>Reforçado pelas imagens da capa, invariavelmente celebridades femininas seminuas em excelente forma física segundo o padrão de beleza atual</a:t>
            </a:r>
          </a:p>
          <a:p>
            <a:r>
              <a:rPr lang="pt-BR" dirty="0"/>
              <a:t>Um corpo se desenha, se esculpe biologicamente, sob o olhar masculino (a ser seduzido) que lhe confere significação social.</a:t>
            </a:r>
          </a:p>
          <a:p>
            <a:r>
              <a:rPr lang="pt-BR" dirty="0"/>
              <a:t>Emagrecimento ligado a ser saudável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Exemplo: “Karina </a:t>
            </a:r>
            <a:r>
              <a:rPr lang="pt-BR" dirty="0" err="1"/>
              <a:t>Bacchi</a:t>
            </a:r>
            <a:r>
              <a:rPr lang="pt-BR" dirty="0"/>
              <a:t> entrega seus segredos de cama e mesa” </a:t>
            </a:r>
          </a:p>
        </p:txBody>
      </p:sp>
    </p:spTree>
    <p:extLst>
      <p:ext uri="{BB962C8B-B14F-4D97-AF65-F5344CB8AC3E}">
        <p14:creationId xmlns:p14="http://schemas.microsoft.com/office/powerpoint/2010/main" val="261765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A2484-929F-494A-88D1-F02F6D5F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Quem fala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C0C5AB-5D78-0741-8F5A-F1E095048E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São mulheres, atrizes ou modelos famosas, reconhecidas por sua beleza física e pelo excelente momento profissional que atravessavam por ocasião da entrevista.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E72F30-ED5A-A24B-B208-4840F833DA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Discurso </a:t>
            </a:r>
            <a:r>
              <a:rPr lang="pt-BR" dirty="0" err="1"/>
              <a:t>sócioestético</a:t>
            </a:r>
            <a:endParaRPr lang="pt-BR" dirty="0"/>
          </a:p>
          <a:p>
            <a:endParaRPr lang="pt-BR" dirty="0"/>
          </a:p>
          <a:p>
            <a:r>
              <a:rPr lang="pt-BR" dirty="0"/>
              <a:t>receita de estilo de vida fornecida por quem fala, na pretensão de ditar aos sujeitos leitores uma forma de viver a própria alimentação e o próprio corpo.</a:t>
            </a:r>
          </a:p>
        </p:txBody>
      </p:sp>
    </p:spTree>
    <p:extLst>
      <p:ext uri="{BB962C8B-B14F-4D97-AF65-F5344CB8AC3E}">
        <p14:creationId xmlns:p14="http://schemas.microsoft.com/office/powerpoint/2010/main" val="82091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A3F29-5F82-FF4D-9D81-109CCC58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Trinômio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75346-9D68-754E-8867-57189B7C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Comida/alimentação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Prazer 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Sexualidade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255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26AB-1C68-504B-8242-B83D7B80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Quem é o intermediário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F44E3B9-FF35-C14C-B81E-E6BBBA2B6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Repórter</a:t>
            </a:r>
          </a:p>
          <a:p>
            <a:endParaRPr lang="pt-BR" dirty="0"/>
          </a:p>
          <a:p>
            <a:r>
              <a:rPr lang="pt-BR" dirty="0"/>
              <a:t>uma reincidente estratégia adotada na busca pela identificação com o público, e consequentemente pela aceitação do discurso, é tornar evidente que a celebridade entrevistada, apesar de rica, bela, bem-sucedida, admirada, tem a mesma dificuldade que qualquer outra mulher (como a leitora) para manter seu peso ou emagrecer, mantendo-se em boa forma</a:t>
            </a:r>
          </a:p>
        </p:txBody>
      </p:sp>
    </p:spTree>
    <p:extLst>
      <p:ext uri="{BB962C8B-B14F-4D97-AF65-F5344CB8AC3E}">
        <p14:creationId xmlns:p14="http://schemas.microsoft.com/office/powerpoint/2010/main" val="3740168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E0C23-9A74-9D47-A6EB-129CA92C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Quem legitima a fala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1C211-D62A-A940-9CC3-686B67833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“não é qualquer um que pode dizer a qualquer outro qualquer coisa em qualquer lugar e em qualquer circunstância”</a:t>
            </a:r>
          </a:p>
          <a:p>
            <a:r>
              <a:rPr lang="pt-BR" dirty="0"/>
              <a:t>Chauí (2003)</a:t>
            </a:r>
          </a:p>
        </p:txBody>
      </p:sp>
    </p:spTree>
    <p:extLst>
      <p:ext uri="{BB962C8B-B14F-4D97-AF65-F5344CB8AC3E}">
        <p14:creationId xmlns:p14="http://schemas.microsoft.com/office/powerpoint/2010/main" val="417134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0CDF4-821F-584D-9BE0-8ECCCE5D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B55ED7-FAB8-4248-B074-BE680C28F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força da imagem de quem fala (discurso </a:t>
            </a:r>
            <a:r>
              <a:rPr lang="pt-BR" dirty="0" err="1"/>
              <a:t>socioestético</a:t>
            </a:r>
            <a:r>
              <a:rPr lang="pt-BR" dirty="0"/>
              <a:t>) </a:t>
            </a:r>
          </a:p>
          <a:p>
            <a:endParaRPr lang="pt-BR" dirty="0"/>
          </a:p>
          <a:p>
            <a:r>
              <a:rPr lang="pt-BR" dirty="0"/>
              <a:t>credibilidade do discurso do especialista, tido como competente e verdadeiro (discurso científico), embora indireto</a:t>
            </a:r>
          </a:p>
        </p:txBody>
      </p:sp>
    </p:spTree>
    <p:extLst>
      <p:ext uri="{BB962C8B-B14F-4D97-AF65-F5344CB8AC3E}">
        <p14:creationId xmlns:p14="http://schemas.microsoft.com/office/powerpoint/2010/main" val="1696081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0CBDD-864C-F04D-954A-B6965715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64540-1A62-5E44-8106-13C136AFE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complementar o cardápio, Karina come proteína de soja diariamente, bebe </a:t>
            </a:r>
            <a:r>
              <a:rPr lang="pt-BR" dirty="0" err="1"/>
              <a:t>shake</a:t>
            </a:r>
            <a:r>
              <a:rPr lang="pt-BR" dirty="0"/>
              <a:t> de proteína e seu médico receita suplementos (edição de janeiro). </a:t>
            </a:r>
          </a:p>
          <a:p>
            <a:r>
              <a:rPr lang="pt-BR" dirty="0"/>
              <a:t>A nutricionista diz que </a:t>
            </a:r>
            <a:r>
              <a:rPr lang="pt-BR" dirty="0" err="1"/>
              <a:t>Alinne</a:t>
            </a:r>
            <a:r>
              <a:rPr lang="pt-BR" dirty="0"/>
              <a:t> está certa (edição de fevereiro). Resolvi procurar uma nutricionista (edição de março). </a:t>
            </a:r>
          </a:p>
          <a:p>
            <a:r>
              <a:rPr lang="pt-BR" dirty="0"/>
              <a:t>Xuxa perdeu 10 kg em três meses, seguindo as orientações de endocrinologista e nutricionista (edição de julho). </a:t>
            </a:r>
          </a:p>
          <a:p>
            <a:r>
              <a:rPr lang="pt-BR" dirty="0"/>
              <a:t>A alimentação foi proposta por endocrinologista que já cuidou de outras três atrizes famosas (edição de outubro).</a:t>
            </a:r>
          </a:p>
        </p:txBody>
      </p:sp>
    </p:spTree>
    <p:extLst>
      <p:ext uri="{BB962C8B-B14F-4D97-AF65-F5344CB8AC3E}">
        <p14:creationId xmlns:p14="http://schemas.microsoft.com/office/powerpoint/2010/main" val="354020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7C6F2-CDBD-A54F-BD22-077B3E35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8AE53-A425-C84B-B6AA-85886AD9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Falas dos “especialistas”</a:t>
            </a:r>
          </a:p>
        </p:txBody>
      </p:sp>
    </p:spTree>
    <p:extLst>
      <p:ext uri="{BB962C8B-B14F-4D97-AF65-F5344CB8AC3E}">
        <p14:creationId xmlns:p14="http://schemas.microsoft.com/office/powerpoint/2010/main" val="72715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B9941-F273-3844-84E2-A11C9941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é dito e os sentidos/significados do que é dito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DBDDE6-4509-5E4F-81BC-F36507733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a) responsabilização do sujeito, </a:t>
            </a:r>
          </a:p>
          <a:p>
            <a:endParaRPr lang="pt-BR" dirty="0"/>
          </a:p>
          <a:p>
            <a:r>
              <a:rPr lang="pt-BR" dirty="0" err="1"/>
              <a:t>b</a:t>
            </a:r>
            <a:r>
              <a:rPr lang="pt-BR" dirty="0"/>
              <a:t>) relação entre beleza, alimentação e saúde, </a:t>
            </a:r>
          </a:p>
          <a:p>
            <a:endParaRPr lang="pt-BR" dirty="0"/>
          </a:p>
          <a:p>
            <a:r>
              <a:rPr lang="pt-BR" dirty="0" err="1"/>
              <a:t>c</a:t>
            </a:r>
            <a:r>
              <a:rPr lang="pt-BR" dirty="0"/>
              <a:t>) conceito de dieta como sacrifício.</a:t>
            </a:r>
          </a:p>
        </p:txBody>
      </p:sp>
    </p:spTree>
    <p:extLst>
      <p:ext uri="{BB962C8B-B14F-4D97-AF65-F5344CB8AC3E}">
        <p14:creationId xmlns:p14="http://schemas.microsoft.com/office/powerpoint/2010/main" val="215873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754B6-4501-7243-A316-BFF3810D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CD73DA-8B27-A14D-BFAF-461F5C84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que o texto diz é: se a leitora não se mexer, não tomar a decisão de trabalhar pela sua boa forma, a responsabilidade pelo próprio fracasso (estético, econômico, afetivo) será apenas dela mesma. </a:t>
            </a:r>
          </a:p>
        </p:txBody>
      </p:sp>
    </p:spTree>
    <p:extLst>
      <p:ext uri="{BB962C8B-B14F-4D97-AF65-F5344CB8AC3E}">
        <p14:creationId xmlns:p14="http://schemas.microsoft.com/office/powerpoint/2010/main" val="2091648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28847-8415-FE4F-8024-398050A7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886C01-08D7-F942-AF2E-FDDEE24B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 exposição do corpo e da sensualidade na mídia cada vez mais suscita o desejo do ter e, nesse aspecto, a produção de novas tecnologias dá a sensação de poder alcançar a (quase) perfeição estética que representa passaporte para o sucesso, incitando um consumismo excludente</a:t>
            </a:r>
          </a:p>
          <a:p>
            <a:r>
              <a:rPr lang="pt-BR" dirty="0"/>
              <a:t>contribuem para a formação de um saber comum sobre práticas alimentares saudáveis que é frágil e predominantemente divergente do saber científico da área. Um saber comum que produz e que é produzido a partir de representações sobre uma figura feminina </a:t>
            </a:r>
            <a:r>
              <a:rPr lang="pt-BR" dirty="0" err="1"/>
              <a:t>assujeitada</a:t>
            </a:r>
            <a:r>
              <a:rPr lang="pt-BR" dirty="0"/>
              <a:t> à sexualidade e à beleza.</a:t>
            </a:r>
          </a:p>
        </p:txBody>
      </p:sp>
    </p:spTree>
    <p:extLst>
      <p:ext uri="{BB962C8B-B14F-4D97-AF65-F5344CB8AC3E}">
        <p14:creationId xmlns:p14="http://schemas.microsoft.com/office/powerpoint/2010/main" val="3069174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342A7-0A7A-4841-B318-1239D058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texto...</a:t>
            </a:r>
          </a:p>
        </p:txBody>
      </p:sp>
      <p:pic>
        <p:nvPicPr>
          <p:cNvPr id="1030" name="Picture 6" descr="L'assaggiatrice - 9788849855951 - Livros na Amazon Brasil">
            <a:extLst>
              <a:ext uri="{FF2B5EF4-FFF2-40B4-BE49-F238E27FC236}">
                <a16:creationId xmlns:a16="http://schemas.microsoft.com/office/drawing/2014/main" id="{21BC452E-1364-D448-AEE3-CAB35B44E2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5123" y="2468454"/>
            <a:ext cx="2163594" cy="33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'assaggiatrice by Giuseppina Torregrossa | NOOK Book (eBook) | Barnes &amp;  Noble®">
            <a:extLst>
              <a:ext uri="{FF2B5EF4-FFF2-40B4-BE49-F238E27FC236}">
                <a16:creationId xmlns:a16="http://schemas.microsoft.com/office/drawing/2014/main" id="{ECF4C492-2A03-0D4E-AEBB-E50D62AB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98" y="2471502"/>
            <a:ext cx="22733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92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5B4CC-A5AC-684E-98BE-C70E3713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5FBC9-AF30-5340-9083-BE751E40A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erotização do corpo e suas relações com a comida no romance </a:t>
            </a:r>
            <a:r>
              <a:rPr lang="pt-BR" dirty="0" err="1"/>
              <a:t>L’assaggiatrice</a:t>
            </a:r>
            <a:r>
              <a:rPr lang="pt-BR" dirty="0"/>
              <a:t> da escritora siciliana </a:t>
            </a:r>
            <a:r>
              <a:rPr lang="pt-BR" dirty="0" err="1"/>
              <a:t>Giuseppina</a:t>
            </a:r>
            <a:r>
              <a:rPr lang="pt-BR" dirty="0"/>
              <a:t> </a:t>
            </a:r>
            <a:r>
              <a:rPr lang="pt-BR" dirty="0" err="1"/>
              <a:t>Torregrossa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124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B1E2B-246D-5448-A656-6F3E7ED1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238BB9-155A-9044-BC52-5BE754529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“O erotismo está para a sexualidade tal como a gastronomia para a cozinha”</a:t>
            </a:r>
          </a:p>
          <a:p>
            <a:pPr algn="r"/>
            <a:r>
              <a:rPr lang="pt-BR" dirty="0"/>
              <a:t> </a:t>
            </a:r>
            <a:r>
              <a:rPr lang="pt-BR" dirty="0" err="1"/>
              <a:t>Pasini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19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31CE2-A135-294D-80FB-B3F4FE05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Dicionário - Aurélio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B629FA-8B69-B343-92C4-4C69928C4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45CA8-29D9-DD4C-918A-4CA716915D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Comer</a:t>
            </a:r>
          </a:p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B5DA8FE-EDCA-4F48-9807-FA42D2930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EFA0B30-F3C1-1648-8DD7-0520C335F5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Designa o comportamento de se alimentar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“Chulo. Possuir sexualmente; copular com; papar, traçar, faturar”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64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46233-34B6-A949-87E1-190659D4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Vocábulos entrelaçados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A5B66F-43D8-5143-8924-8330802A6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“pele de pêssego”, </a:t>
            </a:r>
          </a:p>
          <a:p>
            <a:endParaRPr lang="pt-BR" dirty="0"/>
          </a:p>
          <a:p>
            <a:r>
              <a:rPr lang="pt-BR" dirty="0"/>
              <a:t>“cabelos dourados como o trigo”, </a:t>
            </a:r>
          </a:p>
          <a:p>
            <a:endParaRPr lang="pt-BR" dirty="0"/>
          </a:p>
          <a:p>
            <a:r>
              <a:rPr lang="pt-BR" dirty="0"/>
              <a:t>“olhos amendoados” olhos de jabuticaba</a:t>
            </a:r>
          </a:p>
          <a:p>
            <a:endParaRPr lang="pt-BR" dirty="0"/>
          </a:p>
          <a:p>
            <a:r>
              <a:rPr lang="pt-BR" dirty="0"/>
              <a:t>“boca de cereja”</a:t>
            </a:r>
          </a:p>
          <a:p>
            <a:endParaRPr lang="pt-BR" dirty="0"/>
          </a:p>
          <a:p>
            <a:r>
              <a:rPr lang="pt-BR" dirty="0"/>
              <a:t> “lábios polpudos”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“formas apetitosas”</a:t>
            </a:r>
          </a:p>
          <a:p>
            <a:endParaRPr lang="pt-BR" dirty="0"/>
          </a:p>
          <a:p>
            <a:r>
              <a:rPr lang="pt-BR" dirty="0"/>
              <a:t>“lua-de-mel”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7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C7BDE-21EF-134B-B7A1-2E20725A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Relação com a religião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F18245-E407-E84A-BF00-E22CE24E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algn="just">
              <a:lnSpc>
                <a:spcPct val="200000"/>
              </a:lnSpc>
            </a:pPr>
            <a:r>
              <a:rPr lang="pt-BR" dirty="0"/>
              <a:t>É no âmbito religioso que os alimentos começam por adquirir conotações eróticas: primeiro com as bacantes, depois com os astecas e com os cristãos. A comunhão com a divindade passa pela ingestão de sua carne e do seu sangue.</a:t>
            </a:r>
          </a:p>
          <a:p>
            <a:pPr algn="r">
              <a:lnSpc>
                <a:spcPct val="200000"/>
              </a:lnSpc>
            </a:pPr>
            <a:endParaRPr lang="pt-BR" dirty="0"/>
          </a:p>
          <a:p>
            <a:pPr lvl="8" algn="r">
              <a:lnSpc>
                <a:spcPct val="200000"/>
              </a:lnSpc>
            </a:pPr>
            <a:r>
              <a:rPr lang="pt-BR" dirty="0" err="1"/>
              <a:t>Pasini</a:t>
            </a:r>
            <a:r>
              <a:rPr lang="pt-BR" dirty="0"/>
              <a:t>, 1997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09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71332-12E9-7745-9FA6-BA48C5D5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26E6CE-34D3-7640-8589-C495DF597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Os seres humanos sabem apreciar o belo nas artes e são capazes de criar coisas que em si não seriam nem determinantes em termos de comida e de sexo. Mas a evolução transformou o sexo de simples ato mecânico em experiência prolongada e prazerosa, da mesma forma que a alimentação o evoluiu de simples ato restaurador de forças, em sua mera função nutritiva.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345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F6DD0-F3E4-2747-A91A-9D02C51B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Prazeres a serem regulados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1AB5F6-7DD3-A347-8826-30ABE9F0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“a gula e a luxúria são pecados que estão no topo da lista dos pecados da carne, e que a sociedade vai impondo normas mais ou menos complexas para a regulação dos comportamentos alimentares, tal como os afetivos e eróticos, de modo a tentar o controle das forças instintivas que estão na sua base”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D51B99D-95F4-C143-8E3F-0E48E2E658F3}"/>
              </a:ext>
            </a:extLst>
          </p:cNvPr>
          <p:cNvSpPr/>
          <p:nvPr/>
        </p:nvSpPr>
        <p:spPr>
          <a:xfrm>
            <a:off x="6543404" y="5133944"/>
            <a:ext cx="5136341" cy="558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8" algn="r">
              <a:lnSpc>
                <a:spcPct val="200000"/>
              </a:lnSpc>
            </a:pPr>
            <a:r>
              <a:rPr lang="pt-BR" dirty="0" err="1"/>
              <a:t>Pasini</a:t>
            </a:r>
            <a:r>
              <a:rPr lang="pt-BR" dirty="0"/>
              <a:t>, 1997</a:t>
            </a:r>
          </a:p>
        </p:txBody>
      </p:sp>
      <p:pic>
        <p:nvPicPr>
          <p:cNvPr id="2050" name="Picture 2" descr="Qual dos 7 pecados capitais domina você? | Quizur">
            <a:extLst>
              <a:ext uri="{FF2B5EF4-FFF2-40B4-BE49-F238E27FC236}">
                <a16:creationId xmlns:a16="http://schemas.microsoft.com/office/drawing/2014/main" id="{0D58C66D-1013-D942-BFFC-1B87FDF4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3" y="4843807"/>
            <a:ext cx="2406650" cy="18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F7F9C-8042-4E4D-BFAE-D3430B8A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A2BF7A-29E3-8840-BD2E-0F5F19019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alimentação e o erotismo, como aspectos do comportamento individual, estão, como todos os outros, envolvidos numa rede de normas sociais dirigidas à institucionalização, ritualização, canalização e — muitas vezes — ao esmagamento do instinto. Os modos tendem a seguir as modas; as atitudes pessoais transformam-se em hábitos que repelem o gosto pela novidade e pela transgressão.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F55990D-4649-B348-9AFB-3BD3F9A263A1}"/>
              </a:ext>
            </a:extLst>
          </p:cNvPr>
          <p:cNvSpPr/>
          <p:nvPr/>
        </p:nvSpPr>
        <p:spPr>
          <a:xfrm>
            <a:off x="6543404" y="5133944"/>
            <a:ext cx="5136341" cy="558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8" algn="r">
              <a:lnSpc>
                <a:spcPct val="200000"/>
              </a:lnSpc>
            </a:pPr>
            <a:r>
              <a:rPr lang="pt-BR" dirty="0" err="1"/>
              <a:t>Pasini</a:t>
            </a:r>
            <a:r>
              <a:rPr lang="pt-BR" dirty="0"/>
              <a:t>, 1997</a:t>
            </a:r>
          </a:p>
        </p:txBody>
      </p:sp>
    </p:spTree>
    <p:extLst>
      <p:ext uri="{BB962C8B-B14F-4D97-AF65-F5344CB8AC3E}">
        <p14:creationId xmlns:p14="http://schemas.microsoft.com/office/powerpoint/2010/main" val="3454587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{1B96D676-296C-B447-8541-5234500A8FF2}tf10001067</Template>
  <TotalTime>271</TotalTime>
  <Words>1234</Words>
  <Application>Microsoft Macintosh PowerPoint</Application>
  <PresentationFormat>Widescreen</PresentationFormat>
  <Paragraphs>142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Century Gothic</vt:lpstr>
      <vt:lpstr>Garamond</vt:lpstr>
      <vt:lpstr>Savon</vt:lpstr>
      <vt:lpstr>Alimentação, erotismo, sexo e amor </vt:lpstr>
      <vt:lpstr>Trinômio</vt:lpstr>
      <vt:lpstr>Apresentação do PowerPoint</vt:lpstr>
      <vt:lpstr>Dicionário - Aurélio</vt:lpstr>
      <vt:lpstr>Vocábulos entrelaçados</vt:lpstr>
      <vt:lpstr>Relação com a religião</vt:lpstr>
      <vt:lpstr>Apresentação do PowerPoint</vt:lpstr>
      <vt:lpstr>Prazeres a serem regulados</vt:lpstr>
      <vt:lpstr>Apresentação do PowerPoint</vt:lpstr>
      <vt:lpstr>Apresentação do PowerPoint</vt:lpstr>
      <vt:lpstr>Afrodisíacos</vt:lpstr>
      <vt:lpstr>Dia dos namorados</vt:lpstr>
      <vt:lpstr>Apresentação do PowerPoint</vt:lpstr>
      <vt:lpstr>Implicações</vt:lpstr>
      <vt:lpstr>Apresentação do PowerPoint</vt:lpstr>
      <vt:lpstr>Como exemplo trabalho de Teo, 2010</vt:lpstr>
      <vt:lpstr>Como analisou</vt:lpstr>
      <vt:lpstr>Título</vt:lpstr>
      <vt:lpstr>Quem fala </vt:lpstr>
      <vt:lpstr>Quem é o intermediário</vt:lpstr>
      <vt:lpstr>Quem legitima a fala </vt:lpstr>
      <vt:lpstr>Apresentação do PowerPoint</vt:lpstr>
      <vt:lpstr>Apresentação do PowerPoint</vt:lpstr>
      <vt:lpstr>Apresentação do PowerPoint</vt:lpstr>
      <vt:lpstr>O que é dito e os sentidos/significados do que é dito</vt:lpstr>
      <vt:lpstr>Apresentação do PowerPoint</vt:lpstr>
      <vt:lpstr>Apresentação do PowerPoint</vt:lpstr>
      <vt:lpstr>O texto...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11</cp:revision>
  <dcterms:created xsi:type="dcterms:W3CDTF">2020-06-07T10:43:54Z</dcterms:created>
  <dcterms:modified xsi:type="dcterms:W3CDTF">2020-06-16T15:12:46Z</dcterms:modified>
</cp:coreProperties>
</file>