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A658-2258-484A-A89B-F1EBF0161B2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5558-8B91-40AA-AFA0-108B56391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D46-4C33-4380-8B9B-05A1F7C6C3C1}" type="datetime1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00DF-CA84-44C6-93EB-343BE10D85F4}" type="datetime1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44D-54FA-405C-AE83-D6A748E2CC7E}" type="datetime1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1AA6-42E6-4BA5-9F7E-CEA8C247421D}" type="datetime1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85B1-8A6B-4009-9973-096CECA0B8C4}" type="datetime1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6DB6-AD4F-4A10-8E01-0D3488A21C7D}" type="datetime1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FA61-64C5-4F21-8BD8-04F0DBBB60E6}" type="datetime1">
              <a:rPr lang="pt-BR" smtClean="0"/>
              <a:t>27/09/2016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8D56-D90A-4AFE-A851-E8EA5FB5D291}" type="datetime1">
              <a:rPr lang="pt-BR" smtClean="0"/>
              <a:t>27/09/2016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32C-E9FF-4784-AC2E-0ABDAC4B929C}" type="datetime1">
              <a:rPr lang="pt-BR" smtClean="0"/>
              <a:t>27/09/2016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DC3F-EE31-4A87-A098-2472FA322D89}" type="datetime1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662-26D6-476F-8F6C-5EB7B08B659C}" type="datetime1">
              <a:rPr lang="pt-BR" smtClean="0"/>
              <a:t>27/09/2016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78E253-25F9-4D91-B8C3-E3CF28743BC7}" type="datetime1">
              <a:rPr lang="pt-BR" smtClean="0"/>
              <a:t>27/09/2016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Probabilidade e Estatística Aplicadas à Contabilidade 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sz="2400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Para encontrar a probabilidade </a:t>
            </a:r>
            <a:r>
              <a:rPr lang="pt-BR" dirty="0" smtClean="0"/>
              <a:t>a posteriori de que o evento </a:t>
            </a:r>
            <a:r>
              <a:rPr lang="pt-BR" i="1" dirty="0"/>
              <a:t>A</a:t>
            </a:r>
            <a:r>
              <a:rPr lang="pt-BR" i="1" baseline="-25000" dirty="0"/>
              <a:t>i</a:t>
            </a:r>
            <a:r>
              <a:rPr lang="pt-BR" dirty="0"/>
              <a:t> </a:t>
            </a:r>
            <a:r>
              <a:rPr lang="pt-BR" dirty="0" smtClean="0"/>
              <a:t>irá </a:t>
            </a:r>
            <a:r>
              <a:rPr lang="pt-BR" dirty="0"/>
              <a:t>ocorrer uma vez que o evento </a:t>
            </a:r>
            <a:r>
              <a:rPr lang="pt-BR" i="1" dirty="0"/>
              <a:t>B</a:t>
            </a:r>
            <a:r>
              <a:rPr lang="pt-BR" dirty="0"/>
              <a:t> ocorreu, nós aplicamos o </a:t>
            </a:r>
            <a:r>
              <a:rPr lang="pt-BR" b="1" dirty="0" smtClean="0"/>
              <a:t>Teorema </a:t>
            </a:r>
            <a:r>
              <a:rPr lang="pt-BR" b="1" dirty="0"/>
              <a:t>de </a:t>
            </a:r>
            <a:r>
              <a:rPr lang="pt-BR" b="1" dirty="0" err="1" smtClean="0"/>
              <a:t>Bayes</a:t>
            </a:r>
            <a:endParaRPr lang="pt-BR" b="1" dirty="0" smtClean="0"/>
          </a:p>
          <a:p>
            <a:endParaRPr lang="pt-BR" b="1" dirty="0"/>
          </a:p>
          <a:p>
            <a:endParaRPr lang="pt-BR" dirty="0" smtClean="0"/>
          </a:p>
          <a:p>
            <a:r>
              <a:rPr lang="pt-BR" dirty="0" smtClean="0"/>
              <a:t>O Teorema </a:t>
            </a:r>
            <a:r>
              <a:rPr lang="pt-BR" dirty="0"/>
              <a:t>de </a:t>
            </a:r>
            <a:r>
              <a:rPr lang="pt-BR" dirty="0" err="1"/>
              <a:t>Bayes</a:t>
            </a:r>
            <a:r>
              <a:rPr lang="pt-BR" dirty="0"/>
              <a:t> é aplicável quando os eventos para os quais queremos calcular probabilidades </a:t>
            </a:r>
            <a:r>
              <a:rPr lang="pt-BR" dirty="0" smtClean="0"/>
              <a:t>a posteriori são </a:t>
            </a:r>
            <a:r>
              <a:rPr lang="pt-BR" dirty="0"/>
              <a:t>mutuamente exclusivos e sua união é o espaço amostral inteiro.</a:t>
            </a:r>
          </a:p>
          <a:p>
            <a:endParaRPr lang="pt-BR" b="1" dirty="0">
              <a:effectLst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10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609396" y="3260821"/>
                <a:ext cx="7563004" cy="74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 smtClean="0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pt-BR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pt-BR" sz="2000" b="1" i="1" smtClean="0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  <m:e>
                          <m:r>
                            <a:rPr lang="pt-BR" sz="2000" b="1" i="1" smtClean="0">
                              <a:latin typeface="Cambria Math"/>
                            </a:rPr>
                            <m:t>𝑩</m:t>
                          </m:r>
                        </m:e>
                      </m:d>
                      <m:r>
                        <a:rPr lang="pt-BR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pt-B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1" i="1" smtClean="0">
                              <a:latin typeface="Cambria Math"/>
                            </a:rPr>
                            <m:t>𝑷</m:t>
                          </m:r>
                          <m:r>
                            <a:rPr lang="pt-BR" sz="2000" b="1" i="1" smtClean="0">
                              <a:latin typeface="Cambria Math"/>
                            </a:rPr>
                            <m:t>(</m:t>
                          </m:r>
                          <m:r>
                            <a:rPr lang="pt-BR" sz="2000" b="1" i="1" smtClean="0">
                              <a:latin typeface="Cambria Math"/>
                            </a:rPr>
                            <m:t>𝑩</m:t>
                          </m:r>
                          <m:r>
                            <a:rPr lang="pt-BR" sz="2000" b="1" i="1" smtClean="0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pt-B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pt-BR" sz="2000" b="1" i="1" smtClean="0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pt-BR" sz="2000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20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𝑩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𝑩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1" i="1" smtClean="0">
                              <a:latin typeface="Cambria Math"/>
                            </a:rPr>
                            <m:t>+…+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latin typeface="Cambria Math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1" i="1">
                              <a:latin typeface="Cambria Math"/>
                            </a:rPr>
                            <m:t>𝑷</m:t>
                          </m:r>
                          <m:r>
                            <a:rPr lang="pt-BR" sz="2000" b="1" i="1">
                              <a:latin typeface="Cambria Math"/>
                            </a:rPr>
                            <m:t>(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𝑩</m:t>
                          </m:r>
                          <m:r>
                            <a:rPr lang="pt-BR" sz="2000" b="1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pt-BR" sz="2000" b="1" i="1" smtClean="0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  <m:r>
                            <a:rPr lang="pt-BR" sz="2000" b="1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b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96" y="3260821"/>
                <a:ext cx="7563004" cy="7442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37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Probabilidades </a:t>
            </a:r>
            <a:r>
              <a:rPr lang="pt-BR" sz="2800" i="1" dirty="0" smtClean="0"/>
              <a:t>a Posteriori</a:t>
            </a:r>
          </a:p>
          <a:p>
            <a:pPr marL="114300" indent="0">
              <a:buNone/>
            </a:pPr>
            <a:r>
              <a:rPr lang="pt-BR" sz="2800" dirty="0"/>
              <a:t>Dada a recomendação do conselho de planejamento de não aprovar a alteração de zoneamento, revisamos as probabilidades anteriores, como segue:</a:t>
            </a:r>
          </a:p>
          <a:p>
            <a:pPr marL="114300" indent="0">
              <a:buNone/>
            </a:pP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11</a:t>
            </a:fld>
            <a:endParaRPr lang="pt-BR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6580188" y="168275"/>
            <a:ext cx="2211387" cy="1398588"/>
            <a:chOff x="2333" y="2260"/>
            <a:chExt cx="2005" cy="1493"/>
          </a:xfrm>
        </p:grpSpPr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6" name="Freeform 8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8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9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0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5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9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0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1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2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5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9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0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1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2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5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6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7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9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0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1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7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8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9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0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1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3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6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7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9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1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2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3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7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8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0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1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3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8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9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0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1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2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8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9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6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8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9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0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1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2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3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6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654175" y="3861048"/>
            <a:ext cx="5756275" cy="2857500"/>
            <a:chOff x="1654175" y="3861048"/>
            <a:chExt cx="5756275" cy="2857500"/>
          </a:xfrm>
        </p:grpSpPr>
        <p:sp>
          <p:nvSpPr>
            <p:cNvPr id="121" name="Rectangle 129"/>
            <p:cNvSpPr>
              <a:spLocks noChangeArrowheads="1"/>
            </p:cNvSpPr>
            <p:nvPr/>
          </p:nvSpPr>
          <p:spPr bwMode="auto">
            <a:xfrm>
              <a:off x="1866900" y="3861048"/>
              <a:ext cx="5543550" cy="28575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CaixaDeTexto 244"/>
                <p:cNvSpPr txBox="1"/>
                <p:nvPr/>
              </p:nvSpPr>
              <p:spPr>
                <a:xfrm>
                  <a:off x="1691680" y="5013176"/>
                  <a:ext cx="5677133" cy="7473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)(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d>
                              <m:dPr>
                                <m:ctrlP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)(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𝟗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pt-B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45" name="CaixaDeTexto 2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1680" y="5013176"/>
                  <a:ext cx="5677133" cy="74738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0" name="Oval 122"/>
            <p:cNvSpPr>
              <a:spLocks noChangeArrowheads="1"/>
            </p:cNvSpPr>
            <p:nvPr/>
          </p:nvSpPr>
          <p:spPr bwMode="auto">
            <a:xfrm>
              <a:off x="3498726" y="5956548"/>
              <a:ext cx="857250" cy="495300"/>
            </a:xfrm>
            <a:prstGeom prst="ellipse">
              <a:avLst/>
            </a:prstGeom>
            <a:noFill/>
            <a:ln w="1905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1" name="AutoShape 125"/>
            <p:cNvSpPr>
              <a:spLocks noChangeArrowheads="1"/>
            </p:cNvSpPr>
            <p:nvPr/>
          </p:nvSpPr>
          <p:spPr bwMode="auto">
            <a:xfrm rot="5400000">
              <a:off x="1609725" y="4349998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2" name="Rectangle 127"/>
            <p:cNvSpPr>
              <a:spLocks noChangeArrowheads="1"/>
            </p:cNvSpPr>
            <p:nvPr/>
          </p:nvSpPr>
          <p:spPr bwMode="auto">
            <a:xfrm>
              <a:off x="2990850" y="5956548"/>
              <a:ext cx="12573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=  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 0,34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43" name="AutoShape 128"/>
            <p:cNvSpPr>
              <a:spLocks noChangeArrowheads="1"/>
            </p:cNvSpPr>
            <p:nvPr/>
          </p:nvSpPr>
          <p:spPr bwMode="auto">
            <a:xfrm rot="5400000">
              <a:off x="1609725" y="5283448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CaixaDeTexto 243"/>
                <p:cNvSpPr txBox="1"/>
                <p:nvPr/>
              </p:nvSpPr>
              <p:spPr>
                <a:xfrm>
                  <a:off x="1691680" y="4005064"/>
                  <a:ext cx="5677133" cy="739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𝑷</m:t>
                        </m:r>
                        <m:d>
                          <m:dPr>
                            <m:ctrlP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pt-B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</m:d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pt-BR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pt-B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𝑷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𝑩</m:t>
                            </m:r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pt-BR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pt-B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pt-B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𝑩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pt-B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pt-B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pt-B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pt-B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𝑩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pt-B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pt-B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44" name="CaixaDeTexto 2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1680" y="4005064"/>
                  <a:ext cx="5677133" cy="73994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342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Conclusão</a:t>
            </a:r>
          </a:p>
          <a:p>
            <a:pPr marL="114300" indent="0">
              <a:buNone/>
            </a:pPr>
            <a:r>
              <a:rPr lang="pt-BR" dirty="0"/>
              <a:t>A recomendação do conselho de planejamento é uma boa notícia para </a:t>
            </a:r>
            <a:r>
              <a:rPr lang="pt-BR" dirty="0" smtClean="0"/>
              <a:t>L.S. </a:t>
            </a:r>
            <a:r>
              <a:rPr lang="pt-BR" dirty="0" err="1"/>
              <a:t>Clothiers</a:t>
            </a:r>
            <a:r>
              <a:rPr lang="pt-BR" dirty="0"/>
              <a:t>. A probabilidade </a:t>
            </a:r>
            <a:r>
              <a:rPr lang="pt-BR" i="1" dirty="0" smtClean="0"/>
              <a:t>a posteriori </a:t>
            </a:r>
            <a:r>
              <a:rPr lang="pt-BR" dirty="0" smtClean="0"/>
              <a:t>da prefeitura da </a:t>
            </a:r>
            <a:r>
              <a:rPr lang="pt-BR" dirty="0"/>
              <a:t>cidade aprovar a mudança de zoneamento é 0,34 em comparação com uma probabilidade anterior de </a:t>
            </a:r>
            <a:r>
              <a:rPr lang="pt-BR" dirty="0" smtClean="0"/>
              <a:t>0,70</a:t>
            </a:r>
            <a:endParaRPr lang="pt-BR" dirty="0"/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12</a:t>
            </a:fld>
            <a:endParaRPr lang="pt-BR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6580188" y="168275"/>
            <a:ext cx="2211387" cy="1398588"/>
            <a:chOff x="2333" y="2260"/>
            <a:chExt cx="2005" cy="1493"/>
          </a:xfrm>
        </p:grpSpPr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6" name="Freeform 8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8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9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0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5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9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0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1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2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5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9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0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1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2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5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6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7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9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0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1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7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8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9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0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1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3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6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7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9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1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2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3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7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8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0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1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3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8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9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0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1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2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8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9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6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8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9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0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1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2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3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6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536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Passo 1</a:t>
            </a:r>
          </a:p>
          <a:p>
            <a:pPr marL="114300" indent="0">
              <a:buNone/>
            </a:pPr>
            <a:r>
              <a:rPr lang="pt-BR" dirty="0" smtClean="0"/>
              <a:t>Prepare três colunas:</a:t>
            </a:r>
          </a:p>
          <a:p>
            <a:pPr marL="114300" indent="0">
              <a:buNone/>
            </a:pPr>
            <a:r>
              <a:rPr lang="pt-BR" b="1" dirty="0" smtClean="0"/>
              <a:t>Coluna 1</a:t>
            </a:r>
            <a:r>
              <a:rPr lang="pt-BR" dirty="0" smtClean="0"/>
              <a:t>: </a:t>
            </a:r>
            <a:r>
              <a:rPr lang="pt-BR" dirty="0"/>
              <a:t>Os eventos mutuamente exclusivos para os quais as probabilidades </a:t>
            </a:r>
            <a:r>
              <a:rPr lang="pt-BR" dirty="0" smtClean="0"/>
              <a:t>a posteriori são desejadas</a:t>
            </a:r>
          </a:p>
          <a:p>
            <a:pPr marL="114300" indent="0">
              <a:buNone/>
            </a:pPr>
            <a:r>
              <a:rPr lang="pt-BR" b="1" dirty="0" smtClean="0"/>
              <a:t>Coluna 2</a:t>
            </a:r>
            <a:r>
              <a:rPr lang="pt-BR" dirty="0" smtClean="0"/>
              <a:t>: As probabilidades </a:t>
            </a:r>
            <a:r>
              <a:rPr lang="pt-BR" i="1" dirty="0" smtClean="0"/>
              <a:t>a priori </a:t>
            </a:r>
            <a:r>
              <a:rPr lang="pt-BR" dirty="0" smtClean="0"/>
              <a:t>para os eventos</a:t>
            </a:r>
          </a:p>
          <a:p>
            <a:pPr marL="114300" indent="0">
              <a:buNone/>
            </a:pPr>
            <a:r>
              <a:rPr lang="pt-BR" b="1" dirty="0" smtClean="0"/>
              <a:t>Coluna 3</a:t>
            </a:r>
            <a:r>
              <a:rPr lang="pt-BR" dirty="0" smtClean="0"/>
              <a:t>: </a:t>
            </a:r>
            <a:r>
              <a:rPr lang="pt-BR" dirty="0"/>
              <a:t>As probabilidades condicionais </a:t>
            </a:r>
            <a:r>
              <a:rPr lang="pt-BR" dirty="0" smtClean="0"/>
              <a:t>da </a:t>
            </a:r>
            <a:r>
              <a:rPr lang="pt-BR" dirty="0"/>
              <a:t>nova informação </a:t>
            </a:r>
            <a:r>
              <a:rPr lang="pt-BR" b="1" dirty="0" smtClean="0"/>
              <a:t>dado</a:t>
            </a:r>
            <a:r>
              <a:rPr lang="pt-BR" dirty="0" smtClean="0"/>
              <a:t> </a:t>
            </a:r>
            <a:r>
              <a:rPr lang="pt-BR" dirty="0"/>
              <a:t>cada evento</a:t>
            </a:r>
          </a:p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8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14</a:t>
            </a:fld>
            <a:endParaRPr lang="pt-BR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580188" y="206375"/>
            <a:ext cx="2211387" cy="1398588"/>
            <a:chOff x="2333" y="2260"/>
            <a:chExt cx="2005" cy="1493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6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39" name="Grupo 138"/>
          <p:cNvGrpSpPr/>
          <p:nvPr/>
        </p:nvGrpSpPr>
        <p:grpSpPr>
          <a:xfrm>
            <a:off x="35496" y="1545629"/>
            <a:ext cx="8450263" cy="3611563"/>
            <a:chOff x="35496" y="1545629"/>
            <a:chExt cx="8450263" cy="3611563"/>
          </a:xfrm>
        </p:grpSpPr>
        <p:sp>
          <p:nvSpPr>
            <p:cNvPr id="122" name="Rectangle 135"/>
            <p:cNvSpPr>
              <a:spLocks noChangeArrowheads="1"/>
            </p:cNvSpPr>
            <p:nvPr/>
          </p:nvSpPr>
          <p:spPr bwMode="auto">
            <a:xfrm>
              <a:off x="241871" y="1769467"/>
              <a:ext cx="8243888" cy="338772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Line 136"/>
            <p:cNvSpPr>
              <a:spLocks noChangeShapeType="1"/>
            </p:cNvSpPr>
            <p:nvPr/>
          </p:nvSpPr>
          <p:spPr bwMode="auto">
            <a:xfrm>
              <a:off x="387921" y="3610967"/>
              <a:ext cx="793908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Rectangle 137"/>
            <p:cNvSpPr>
              <a:spLocks noChangeArrowheads="1"/>
            </p:cNvSpPr>
            <p:nvPr/>
          </p:nvSpPr>
          <p:spPr bwMode="auto">
            <a:xfrm>
              <a:off x="7308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</a:p>
          </p:txBody>
        </p:sp>
        <p:sp>
          <p:nvSpPr>
            <p:cNvPr id="125" name="Rectangle 138"/>
            <p:cNvSpPr>
              <a:spLocks noChangeArrowheads="1"/>
            </p:cNvSpPr>
            <p:nvPr/>
          </p:nvSpPr>
          <p:spPr bwMode="auto">
            <a:xfrm>
              <a:off x="20960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</a:t>
              </a:r>
            </a:p>
          </p:txBody>
        </p:sp>
        <p:sp>
          <p:nvSpPr>
            <p:cNvPr id="126" name="Rectangle 139"/>
            <p:cNvSpPr>
              <a:spLocks noChangeArrowheads="1"/>
            </p:cNvSpPr>
            <p:nvPr/>
          </p:nvSpPr>
          <p:spPr bwMode="auto">
            <a:xfrm>
              <a:off x="3823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</a:t>
              </a:r>
            </a:p>
          </p:txBody>
        </p:sp>
        <p:sp>
          <p:nvSpPr>
            <p:cNvPr id="127" name="Rectangle 140"/>
            <p:cNvSpPr>
              <a:spLocks noChangeArrowheads="1"/>
            </p:cNvSpPr>
            <p:nvPr/>
          </p:nvSpPr>
          <p:spPr bwMode="auto">
            <a:xfrm>
              <a:off x="5601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</p:txBody>
        </p:sp>
        <p:sp>
          <p:nvSpPr>
            <p:cNvPr id="128" name="Rectangle 141"/>
            <p:cNvSpPr>
              <a:spLocks noChangeArrowheads="1"/>
            </p:cNvSpPr>
            <p:nvPr/>
          </p:nvSpPr>
          <p:spPr bwMode="auto">
            <a:xfrm>
              <a:off x="73729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</p:txBody>
        </p:sp>
        <p:sp>
          <p:nvSpPr>
            <p:cNvPr id="129" name="Rectangle 142"/>
            <p:cNvSpPr>
              <a:spLocks noChangeArrowheads="1"/>
            </p:cNvSpPr>
            <p:nvPr/>
          </p:nvSpPr>
          <p:spPr bwMode="auto">
            <a:xfrm>
              <a:off x="406971" y="2599729"/>
              <a:ext cx="97155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Eventos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endParaRPr lang="pt-BR" sz="2400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Rectangle 143"/>
            <p:cNvSpPr>
              <a:spLocks noChangeArrowheads="1"/>
            </p:cNvSpPr>
            <p:nvPr/>
          </p:nvSpPr>
          <p:spPr bwMode="auto">
            <a:xfrm>
              <a:off x="1448371" y="2269529"/>
              <a:ext cx="1676400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Priori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3137471" y="2282229"/>
              <a:ext cx="1790700" cy="1276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Condicionais</a:t>
              </a:r>
            </a:p>
            <a:p>
              <a:pPr algn="ctr">
                <a:lnSpc>
                  <a:spcPct val="13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|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Rectangle 145"/>
            <p:cNvSpPr>
              <a:spLocks noChangeArrowheads="1"/>
            </p:cNvSpPr>
            <p:nvPr/>
          </p:nvSpPr>
          <p:spPr bwMode="auto">
            <a:xfrm>
              <a:off x="578421" y="3520479"/>
              <a:ext cx="685800" cy="116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33" name="Rectangle 146"/>
            <p:cNvSpPr>
              <a:spLocks noChangeArrowheads="1"/>
            </p:cNvSpPr>
            <p:nvPr/>
          </p:nvSpPr>
          <p:spPr bwMode="auto">
            <a:xfrm>
              <a:off x="1981771" y="3685579"/>
              <a:ext cx="59055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0,7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u="sng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0,3</a:t>
              </a:r>
              <a:endPara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1,0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Rectangle 147"/>
            <p:cNvSpPr>
              <a:spLocks noChangeArrowheads="1"/>
            </p:cNvSpPr>
            <p:nvPr/>
          </p:nvSpPr>
          <p:spPr bwMode="auto">
            <a:xfrm>
              <a:off x="3785171" y="3476029"/>
              <a:ext cx="45720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0,2</a:t>
              </a: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0,9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5" name="AutoShape 152"/>
            <p:cNvSpPr>
              <a:spLocks noChangeArrowheads="1"/>
            </p:cNvSpPr>
            <p:nvPr/>
          </p:nvSpPr>
          <p:spPr bwMode="auto">
            <a:xfrm rot="5400000">
              <a:off x="-8954" y="3514129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6" name="AutoShape 153"/>
            <p:cNvSpPr>
              <a:spLocks noChangeArrowheads="1"/>
            </p:cNvSpPr>
            <p:nvPr/>
          </p:nvSpPr>
          <p:spPr bwMode="auto">
            <a:xfrm rot="10800000">
              <a:off x="797496" y="1567493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7" name="AutoShape 154"/>
            <p:cNvSpPr>
              <a:spLocks noChangeArrowheads="1"/>
            </p:cNvSpPr>
            <p:nvPr/>
          </p:nvSpPr>
          <p:spPr bwMode="auto">
            <a:xfrm rot="10800000">
              <a:off x="2169096" y="1545629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" name="AutoShape 155"/>
            <p:cNvSpPr>
              <a:spLocks noChangeArrowheads="1"/>
            </p:cNvSpPr>
            <p:nvPr/>
          </p:nvSpPr>
          <p:spPr bwMode="auto">
            <a:xfrm rot="10800000">
              <a:off x="3883596" y="1545629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93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pt-BR" dirty="0" smtClean="0"/>
                  <a:t>Passo 2</a:t>
                </a:r>
              </a:p>
              <a:p>
                <a:pPr marL="114300" indent="0">
                  <a:buNone/>
                </a:pPr>
                <a:r>
                  <a:rPr lang="pt-BR" b="1" dirty="0" smtClean="0"/>
                  <a:t>Coluna 4</a:t>
                </a:r>
                <a:r>
                  <a:rPr lang="pt-BR" dirty="0" smtClean="0"/>
                  <a:t>: </a:t>
                </a:r>
                <a:r>
                  <a:rPr lang="pt-BR" dirty="0"/>
                  <a:t>Calcule as probabilidades conjuntas para cada evento e da </a:t>
                </a:r>
                <a:r>
                  <a:rPr lang="pt-BR" dirty="0" smtClean="0"/>
                  <a:t>nova </a:t>
                </a:r>
                <a:r>
                  <a:rPr lang="pt-BR" dirty="0"/>
                  <a:t>informação </a:t>
                </a:r>
                <a:r>
                  <a:rPr lang="pt-BR" i="1" dirty="0" smtClean="0"/>
                  <a:t>B</a:t>
                </a:r>
                <a:r>
                  <a:rPr lang="pt-BR" dirty="0" smtClean="0"/>
                  <a:t> usando </a:t>
                </a:r>
                <a:r>
                  <a:rPr lang="pt-BR" dirty="0"/>
                  <a:t>a lei </a:t>
                </a:r>
                <a:r>
                  <a:rPr lang="pt-BR" dirty="0" smtClean="0"/>
                  <a:t>da multiplicação</a:t>
                </a:r>
                <a:r>
                  <a:rPr lang="pt-BR" dirty="0"/>
                  <a:t/>
                </a:r>
                <a:br>
                  <a:rPr lang="pt-BR" dirty="0"/>
                </a:br>
                <a:r>
                  <a:rPr lang="pt-BR" dirty="0"/>
                  <a:t>Multiplique as probabilidades </a:t>
                </a:r>
                <a:r>
                  <a:rPr lang="pt-BR" dirty="0" smtClean="0"/>
                  <a:t>a priori na </a:t>
                </a:r>
                <a:r>
                  <a:rPr lang="pt-BR" dirty="0"/>
                  <a:t>coluna 2 pelas respectivas probabilidades condicionais na coluna </a:t>
                </a:r>
                <a:r>
                  <a:rPr lang="pt-BR" dirty="0" smtClean="0"/>
                  <a:t>3</a:t>
                </a:r>
              </a:p>
              <a:p>
                <a:pPr marL="114300" indent="0">
                  <a:buNone/>
                </a:pPr>
                <a:r>
                  <a:rPr lang="pt-BR" dirty="0" smtClean="0"/>
                  <a:t>Isto </a:t>
                </a:r>
                <a:r>
                  <a:rPr lang="pt-BR" dirty="0"/>
                  <a:t>é</a:t>
                </a:r>
                <a:r>
                  <a:rPr lang="pt-BR" dirty="0" smtClean="0"/>
                  <a:t>,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pt-BR" i="1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pt-BR" i="1">
                        <a:latin typeface="Cambria Math"/>
                        <a:ea typeface="Cambria Math"/>
                      </a:rPr>
                      <m:t>=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pt-BR" i="1">
                        <a:latin typeface="Cambria Math"/>
                        <a:ea typeface="Cambria Math"/>
                      </a:rPr>
                      <m:t>𝑃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|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pt-BR" dirty="0"/>
              </a:p>
              <a:p>
                <a:pPr marL="114300" indent="0">
                  <a:buNone/>
                </a:pPr>
                <a:endParaRPr lang="pt-BR" dirty="0"/>
              </a:p>
              <a:p>
                <a:pPr marL="114300" indent="0">
                  <a:buNone/>
                </a:pPr>
                <a:endParaRPr lang="pt-BR" dirty="0"/>
              </a:p>
              <a:p>
                <a:pPr marL="11430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2795" r="-24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3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16</a:t>
            </a:fld>
            <a:endParaRPr lang="pt-BR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580188" y="206375"/>
            <a:ext cx="2211387" cy="1398588"/>
            <a:chOff x="2333" y="2260"/>
            <a:chExt cx="2005" cy="1493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6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241871" y="1527680"/>
            <a:ext cx="8243888" cy="3629512"/>
            <a:chOff x="241871" y="1527680"/>
            <a:chExt cx="8243888" cy="3629512"/>
          </a:xfrm>
        </p:grpSpPr>
        <p:sp>
          <p:nvSpPr>
            <p:cNvPr id="122" name="Rectangle 135"/>
            <p:cNvSpPr>
              <a:spLocks noChangeArrowheads="1"/>
            </p:cNvSpPr>
            <p:nvPr/>
          </p:nvSpPr>
          <p:spPr bwMode="auto">
            <a:xfrm>
              <a:off x="241871" y="1769467"/>
              <a:ext cx="8243888" cy="338772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Line 136"/>
            <p:cNvSpPr>
              <a:spLocks noChangeShapeType="1"/>
            </p:cNvSpPr>
            <p:nvPr/>
          </p:nvSpPr>
          <p:spPr bwMode="auto">
            <a:xfrm>
              <a:off x="387921" y="3610967"/>
              <a:ext cx="793908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Rectangle 137"/>
            <p:cNvSpPr>
              <a:spLocks noChangeArrowheads="1"/>
            </p:cNvSpPr>
            <p:nvPr/>
          </p:nvSpPr>
          <p:spPr bwMode="auto">
            <a:xfrm>
              <a:off x="7308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</a:p>
          </p:txBody>
        </p:sp>
        <p:sp>
          <p:nvSpPr>
            <p:cNvPr id="125" name="Rectangle 138"/>
            <p:cNvSpPr>
              <a:spLocks noChangeArrowheads="1"/>
            </p:cNvSpPr>
            <p:nvPr/>
          </p:nvSpPr>
          <p:spPr bwMode="auto">
            <a:xfrm>
              <a:off x="20960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</a:t>
              </a:r>
            </a:p>
          </p:txBody>
        </p:sp>
        <p:sp>
          <p:nvSpPr>
            <p:cNvPr id="126" name="Rectangle 139"/>
            <p:cNvSpPr>
              <a:spLocks noChangeArrowheads="1"/>
            </p:cNvSpPr>
            <p:nvPr/>
          </p:nvSpPr>
          <p:spPr bwMode="auto">
            <a:xfrm>
              <a:off x="3823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</a:t>
              </a:r>
            </a:p>
          </p:txBody>
        </p:sp>
        <p:sp>
          <p:nvSpPr>
            <p:cNvPr id="127" name="Rectangle 140"/>
            <p:cNvSpPr>
              <a:spLocks noChangeArrowheads="1"/>
            </p:cNvSpPr>
            <p:nvPr/>
          </p:nvSpPr>
          <p:spPr bwMode="auto">
            <a:xfrm>
              <a:off x="5601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</p:txBody>
        </p:sp>
        <p:sp>
          <p:nvSpPr>
            <p:cNvPr id="128" name="Rectangle 141"/>
            <p:cNvSpPr>
              <a:spLocks noChangeArrowheads="1"/>
            </p:cNvSpPr>
            <p:nvPr/>
          </p:nvSpPr>
          <p:spPr bwMode="auto">
            <a:xfrm>
              <a:off x="73729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</p:txBody>
        </p:sp>
        <p:sp>
          <p:nvSpPr>
            <p:cNvPr id="129" name="Rectangle 142"/>
            <p:cNvSpPr>
              <a:spLocks noChangeArrowheads="1"/>
            </p:cNvSpPr>
            <p:nvPr/>
          </p:nvSpPr>
          <p:spPr bwMode="auto">
            <a:xfrm>
              <a:off x="406971" y="2599729"/>
              <a:ext cx="97155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Eventos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endParaRPr lang="pt-BR" sz="2400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Rectangle 143"/>
            <p:cNvSpPr>
              <a:spLocks noChangeArrowheads="1"/>
            </p:cNvSpPr>
            <p:nvPr/>
          </p:nvSpPr>
          <p:spPr bwMode="auto">
            <a:xfrm>
              <a:off x="1448371" y="2269529"/>
              <a:ext cx="1676400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Priori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3137471" y="2282229"/>
              <a:ext cx="1790700" cy="1276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Condicionais</a:t>
              </a:r>
            </a:p>
            <a:p>
              <a:pPr algn="ctr">
                <a:lnSpc>
                  <a:spcPct val="13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|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Rectangle 145"/>
            <p:cNvSpPr>
              <a:spLocks noChangeArrowheads="1"/>
            </p:cNvSpPr>
            <p:nvPr/>
          </p:nvSpPr>
          <p:spPr bwMode="auto">
            <a:xfrm>
              <a:off x="578421" y="3520479"/>
              <a:ext cx="685800" cy="116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33" name="Rectangle 146"/>
            <p:cNvSpPr>
              <a:spLocks noChangeArrowheads="1"/>
            </p:cNvSpPr>
            <p:nvPr/>
          </p:nvSpPr>
          <p:spPr bwMode="auto">
            <a:xfrm>
              <a:off x="1981771" y="3685579"/>
              <a:ext cx="59055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0,7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u="sng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0,3</a:t>
              </a:r>
              <a:endPara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1,0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Rectangle 147"/>
            <p:cNvSpPr>
              <a:spLocks noChangeArrowheads="1"/>
            </p:cNvSpPr>
            <p:nvPr/>
          </p:nvSpPr>
          <p:spPr bwMode="auto">
            <a:xfrm>
              <a:off x="3785171" y="3476029"/>
              <a:ext cx="45720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0,2</a:t>
              </a: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0,9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" name="AutoShape 155"/>
            <p:cNvSpPr>
              <a:spLocks noChangeArrowheads="1"/>
            </p:cNvSpPr>
            <p:nvPr/>
          </p:nvSpPr>
          <p:spPr bwMode="auto">
            <a:xfrm rot="10800000">
              <a:off x="5733571" y="152768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Rectangle 154"/>
            <p:cNvSpPr>
              <a:spLocks noChangeArrowheads="1"/>
            </p:cNvSpPr>
            <p:nvPr/>
          </p:nvSpPr>
          <p:spPr bwMode="auto">
            <a:xfrm>
              <a:off x="5522168" y="3405485"/>
              <a:ext cx="590550" cy="1352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0,14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en-US" sz="2400" b="1" u="sng" dirty="0" smtClean="0">
                  <a:solidFill>
                    <a:schemeClr val="bg1"/>
                  </a:solidFill>
                </a:rPr>
                <a:t>0,27</a:t>
              </a:r>
              <a:endParaRPr lang="en-US" sz="24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40" name="Rectangle 155"/>
            <p:cNvSpPr>
              <a:spLocks noChangeArrowheads="1"/>
            </p:cNvSpPr>
            <p:nvPr/>
          </p:nvSpPr>
          <p:spPr bwMode="auto">
            <a:xfrm>
              <a:off x="4969718" y="2243435"/>
              <a:ext cx="1790700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Conjuntas</a:t>
              </a:r>
            </a:p>
            <a:p>
              <a:pPr algn="ctr">
                <a:lnSpc>
                  <a:spcPct val="140000"/>
                </a:lnSpc>
              </a:pPr>
              <a:r>
                <a:rPr lang="pt-BR" sz="2400" b="1" i="1" dirty="0" smtClean="0">
                  <a:solidFill>
                    <a:schemeClr val="bg1"/>
                  </a:solidFill>
                </a:rPr>
                <a:t>P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(</a:t>
              </a:r>
              <a:r>
                <a:rPr lang="pt-BR" sz="2400" b="1" i="1" dirty="0" smtClean="0">
                  <a:solidFill>
                    <a:schemeClr val="bg1"/>
                  </a:solidFill>
                </a:rPr>
                <a:t>A</a:t>
              </a:r>
              <a:r>
                <a:rPr lang="pt-BR" sz="2400" b="1" i="1" baseline="-25000" dirty="0" smtClean="0">
                  <a:solidFill>
                    <a:schemeClr val="bg1"/>
                  </a:solidFill>
                </a:rPr>
                <a:t>i</a:t>
              </a:r>
              <a:r>
                <a:rPr lang="pt-BR" sz="2400" b="1" i="1" dirty="0" smtClean="0">
                  <a:solidFill>
                    <a:schemeClr val="bg1"/>
                  </a:solidFill>
                </a:rPr>
                <a:t> ∩ B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)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AutoShape 6"/>
            <p:cNvSpPr>
              <a:spLocks noChangeArrowheads="1"/>
            </p:cNvSpPr>
            <p:nvPr/>
          </p:nvSpPr>
          <p:spPr bwMode="auto">
            <a:xfrm flipV="1">
              <a:off x="6646118" y="4373860"/>
              <a:ext cx="1238250" cy="495300"/>
            </a:xfrm>
            <a:prstGeom prst="wedgeRoundRectCallout">
              <a:avLst>
                <a:gd name="adj1" fmla="val -92440"/>
                <a:gd name="adj2" fmla="val 129486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rot="10800000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0,7 </a:t>
              </a:r>
              <a:r>
                <a:rPr lang="en-US" b="1" dirty="0">
                  <a:solidFill>
                    <a:schemeClr val="bg1"/>
                  </a:solidFill>
                </a:rPr>
                <a:t>x </a:t>
              </a:r>
              <a:r>
                <a:rPr lang="en-US" b="1" dirty="0" smtClean="0">
                  <a:solidFill>
                    <a:schemeClr val="bg1"/>
                  </a:solidFill>
                </a:rPr>
                <a:t>0,2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8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Passo 2 (continuação)</a:t>
            </a:r>
          </a:p>
          <a:p>
            <a:pPr marL="114300" indent="0">
              <a:buNone/>
            </a:pPr>
            <a:r>
              <a:rPr lang="pt-BR" dirty="0" smtClean="0"/>
              <a:t>Vemos </a:t>
            </a:r>
            <a:r>
              <a:rPr lang="pt-BR" dirty="0"/>
              <a:t>que há uma probabilidade de 0,14 </a:t>
            </a:r>
            <a:r>
              <a:rPr lang="pt-BR" dirty="0" smtClean="0"/>
              <a:t>da prefeitura aprovar </a:t>
            </a:r>
            <a:r>
              <a:rPr lang="pt-BR" dirty="0"/>
              <a:t>a mudança de zoneamento e de uma recomendação negativa por parte do conselho de </a:t>
            </a:r>
            <a:r>
              <a:rPr lang="pt-BR" dirty="0" smtClean="0"/>
              <a:t>planejamento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Há uma probabilidade de 0,27 </a:t>
            </a:r>
            <a:r>
              <a:rPr lang="pt-BR" dirty="0" smtClean="0"/>
              <a:t>da prefeitura recusar a </a:t>
            </a:r>
            <a:r>
              <a:rPr lang="pt-BR" dirty="0"/>
              <a:t>mudança de zoneamento e de uma recomendação negativa por parte do conselho de </a:t>
            </a:r>
            <a:r>
              <a:rPr lang="pt-BR" dirty="0" smtClean="0"/>
              <a:t>planejamento</a:t>
            </a:r>
            <a:endParaRPr lang="pt-BR" dirty="0">
              <a:effectLst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17</a:t>
            </a:fld>
            <a:endParaRPr lang="pt-BR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580188" y="206375"/>
            <a:ext cx="2211387" cy="1398588"/>
            <a:chOff x="2333" y="2260"/>
            <a:chExt cx="2005" cy="1493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6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5373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Passo 3</a:t>
            </a:r>
          </a:p>
          <a:p>
            <a:pPr marL="114300" indent="0">
              <a:buNone/>
            </a:pPr>
            <a:r>
              <a:rPr lang="pt-BR" b="1" dirty="0" smtClean="0"/>
              <a:t>Coluna 4</a:t>
            </a:r>
          </a:p>
          <a:p>
            <a:pPr marL="114300" indent="0">
              <a:buNone/>
            </a:pPr>
            <a:r>
              <a:rPr lang="pt-BR" dirty="0" smtClean="0"/>
              <a:t>Soma das </a:t>
            </a:r>
            <a:r>
              <a:rPr lang="pt-BR" dirty="0"/>
              <a:t>probabilidades conjuntas. A soma é a probabilidade </a:t>
            </a:r>
            <a:r>
              <a:rPr lang="pt-BR" dirty="0" smtClean="0"/>
              <a:t>da </a:t>
            </a:r>
            <a:r>
              <a:rPr lang="pt-BR" dirty="0"/>
              <a:t>informação nova, </a:t>
            </a:r>
            <a:r>
              <a:rPr lang="pt-BR" i="1" dirty="0" smtClean="0"/>
              <a:t>P(B</a:t>
            </a:r>
            <a:r>
              <a:rPr lang="pt-BR" i="1" dirty="0"/>
              <a:t>)</a:t>
            </a:r>
            <a:r>
              <a:rPr lang="pt-BR" dirty="0"/>
              <a:t>. A soma 0,14 + 0,27 mostra uma probabilidade global de 0,41 de uma recomendação negativa por parte do conselho de </a:t>
            </a:r>
            <a:r>
              <a:rPr lang="pt-BR" dirty="0" smtClean="0"/>
              <a:t>planejamento</a:t>
            </a:r>
            <a:endParaRPr lang="pt-BR" dirty="0">
              <a:effectLst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18</a:t>
            </a:fld>
            <a:endParaRPr lang="pt-BR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580188" y="206375"/>
            <a:ext cx="2211387" cy="1398588"/>
            <a:chOff x="2333" y="2260"/>
            <a:chExt cx="2005" cy="1493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6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9787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19</a:t>
            </a:fld>
            <a:endParaRPr lang="pt-BR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580188" y="206375"/>
            <a:ext cx="2211387" cy="1398588"/>
            <a:chOff x="2333" y="2260"/>
            <a:chExt cx="2005" cy="1493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6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44" name="Grupo 143"/>
          <p:cNvGrpSpPr/>
          <p:nvPr/>
        </p:nvGrpSpPr>
        <p:grpSpPr>
          <a:xfrm>
            <a:off x="241871" y="1769467"/>
            <a:ext cx="8243888" cy="3633986"/>
            <a:chOff x="241871" y="1769467"/>
            <a:chExt cx="8243888" cy="3633986"/>
          </a:xfrm>
        </p:grpSpPr>
        <p:sp>
          <p:nvSpPr>
            <p:cNvPr id="122" name="Rectangle 135"/>
            <p:cNvSpPr>
              <a:spLocks noChangeArrowheads="1"/>
            </p:cNvSpPr>
            <p:nvPr/>
          </p:nvSpPr>
          <p:spPr bwMode="auto">
            <a:xfrm>
              <a:off x="241871" y="1769467"/>
              <a:ext cx="8243888" cy="338772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Line 136"/>
            <p:cNvSpPr>
              <a:spLocks noChangeShapeType="1"/>
            </p:cNvSpPr>
            <p:nvPr/>
          </p:nvSpPr>
          <p:spPr bwMode="auto">
            <a:xfrm>
              <a:off x="387921" y="3610967"/>
              <a:ext cx="793908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Rectangle 137"/>
            <p:cNvSpPr>
              <a:spLocks noChangeArrowheads="1"/>
            </p:cNvSpPr>
            <p:nvPr/>
          </p:nvSpPr>
          <p:spPr bwMode="auto">
            <a:xfrm>
              <a:off x="7308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</a:p>
          </p:txBody>
        </p:sp>
        <p:sp>
          <p:nvSpPr>
            <p:cNvPr id="125" name="Rectangle 138"/>
            <p:cNvSpPr>
              <a:spLocks noChangeArrowheads="1"/>
            </p:cNvSpPr>
            <p:nvPr/>
          </p:nvSpPr>
          <p:spPr bwMode="auto">
            <a:xfrm>
              <a:off x="20960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</a:t>
              </a:r>
            </a:p>
          </p:txBody>
        </p:sp>
        <p:sp>
          <p:nvSpPr>
            <p:cNvPr id="126" name="Rectangle 139"/>
            <p:cNvSpPr>
              <a:spLocks noChangeArrowheads="1"/>
            </p:cNvSpPr>
            <p:nvPr/>
          </p:nvSpPr>
          <p:spPr bwMode="auto">
            <a:xfrm>
              <a:off x="3823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</a:t>
              </a:r>
            </a:p>
          </p:txBody>
        </p:sp>
        <p:sp>
          <p:nvSpPr>
            <p:cNvPr id="127" name="Rectangle 140"/>
            <p:cNvSpPr>
              <a:spLocks noChangeArrowheads="1"/>
            </p:cNvSpPr>
            <p:nvPr/>
          </p:nvSpPr>
          <p:spPr bwMode="auto">
            <a:xfrm>
              <a:off x="5601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</p:txBody>
        </p:sp>
        <p:sp>
          <p:nvSpPr>
            <p:cNvPr id="128" name="Rectangle 141"/>
            <p:cNvSpPr>
              <a:spLocks noChangeArrowheads="1"/>
            </p:cNvSpPr>
            <p:nvPr/>
          </p:nvSpPr>
          <p:spPr bwMode="auto">
            <a:xfrm>
              <a:off x="73729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</p:txBody>
        </p:sp>
        <p:sp>
          <p:nvSpPr>
            <p:cNvPr id="129" name="Rectangle 142"/>
            <p:cNvSpPr>
              <a:spLocks noChangeArrowheads="1"/>
            </p:cNvSpPr>
            <p:nvPr/>
          </p:nvSpPr>
          <p:spPr bwMode="auto">
            <a:xfrm>
              <a:off x="406971" y="2599729"/>
              <a:ext cx="97155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Eventos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endParaRPr lang="pt-BR" sz="2400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Rectangle 143"/>
            <p:cNvSpPr>
              <a:spLocks noChangeArrowheads="1"/>
            </p:cNvSpPr>
            <p:nvPr/>
          </p:nvSpPr>
          <p:spPr bwMode="auto">
            <a:xfrm>
              <a:off x="1448371" y="2269529"/>
              <a:ext cx="1676400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Priori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3137471" y="2282229"/>
              <a:ext cx="1790700" cy="1276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Condicionais</a:t>
              </a:r>
            </a:p>
            <a:p>
              <a:pPr algn="ctr">
                <a:lnSpc>
                  <a:spcPct val="13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|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Rectangle 145"/>
            <p:cNvSpPr>
              <a:spLocks noChangeArrowheads="1"/>
            </p:cNvSpPr>
            <p:nvPr/>
          </p:nvSpPr>
          <p:spPr bwMode="auto">
            <a:xfrm>
              <a:off x="578421" y="3520479"/>
              <a:ext cx="685800" cy="116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33" name="Rectangle 146"/>
            <p:cNvSpPr>
              <a:spLocks noChangeArrowheads="1"/>
            </p:cNvSpPr>
            <p:nvPr/>
          </p:nvSpPr>
          <p:spPr bwMode="auto">
            <a:xfrm>
              <a:off x="1981771" y="3685579"/>
              <a:ext cx="59055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0,7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u="sng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0,3</a:t>
              </a:r>
              <a:endPara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1,0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Rectangle 147"/>
            <p:cNvSpPr>
              <a:spLocks noChangeArrowheads="1"/>
            </p:cNvSpPr>
            <p:nvPr/>
          </p:nvSpPr>
          <p:spPr bwMode="auto">
            <a:xfrm>
              <a:off x="3785171" y="3476029"/>
              <a:ext cx="45720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0,2</a:t>
              </a: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0,9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Rectangle 154"/>
            <p:cNvSpPr>
              <a:spLocks noChangeArrowheads="1"/>
            </p:cNvSpPr>
            <p:nvPr/>
          </p:nvSpPr>
          <p:spPr bwMode="auto">
            <a:xfrm>
              <a:off x="5522168" y="3405485"/>
              <a:ext cx="590550" cy="1352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0,14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en-US" sz="2400" b="1" u="sng" dirty="0" smtClean="0">
                  <a:solidFill>
                    <a:schemeClr val="bg1"/>
                  </a:solidFill>
                </a:rPr>
                <a:t>0,27</a:t>
              </a:r>
              <a:endParaRPr lang="en-US" sz="24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40" name="Rectangle 155"/>
            <p:cNvSpPr>
              <a:spLocks noChangeArrowheads="1"/>
            </p:cNvSpPr>
            <p:nvPr/>
          </p:nvSpPr>
          <p:spPr bwMode="auto">
            <a:xfrm>
              <a:off x="4969718" y="2243435"/>
              <a:ext cx="1790700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Conjuntas</a:t>
              </a:r>
            </a:p>
            <a:p>
              <a:pPr algn="ctr">
                <a:lnSpc>
                  <a:spcPct val="140000"/>
                </a:lnSpc>
              </a:pPr>
              <a:r>
                <a:rPr lang="pt-BR" sz="2400" b="1" i="1" dirty="0" smtClean="0">
                  <a:solidFill>
                    <a:schemeClr val="bg1"/>
                  </a:solidFill>
                </a:rPr>
                <a:t>P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(</a:t>
              </a:r>
              <a:r>
                <a:rPr lang="pt-BR" sz="2400" b="1" i="1" dirty="0" smtClean="0">
                  <a:solidFill>
                    <a:schemeClr val="bg1"/>
                  </a:solidFill>
                </a:rPr>
                <a:t>A</a:t>
              </a:r>
              <a:r>
                <a:rPr lang="pt-BR" sz="2400" b="1" i="1" baseline="-25000" dirty="0" smtClean="0">
                  <a:solidFill>
                    <a:schemeClr val="bg1"/>
                  </a:solidFill>
                </a:rPr>
                <a:t>i 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∩ </a:t>
              </a:r>
              <a:r>
                <a:rPr lang="pt-BR" sz="2400" b="1" i="1" dirty="0" smtClean="0">
                  <a:solidFill>
                    <a:schemeClr val="bg1"/>
                  </a:solidFill>
                </a:rPr>
                <a:t>B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)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Rectangle 157"/>
            <p:cNvSpPr>
              <a:spLocks noChangeArrowheads="1"/>
            </p:cNvSpPr>
            <p:nvPr/>
          </p:nvSpPr>
          <p:spPr bwMode="auto">
            <a:xfrm>
              <a:off x="4499992" y="4581128"/>
              <a:ext cx="1619250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i="1" dirty="0">
                  <a:solidFill>
                    <a:schemeClr val="bg1"/>
                  </a:solidFill>
                </a:rPr>
                <a:t> P</a:t>
              </a:r>
              <a:r>
                <a:rPr lang="en-US" sz="2400" b="1" dirty="0">
                  <a:solidFill>
                    <a:schemeClr val="bg1"/>
                  </a:solidFill>
                </a:rPr>
                <a:t>(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</a:rPr>
                <a:t>) =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0,41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3" name="AutoShape 161"/>
            <p:cNvSpPr>
              <a:spLocks noChangeArrowheads="1"/>
            </p:cNvSpPr>
            <p:nvPr/>
          </p:nvSpPr>
          <p:spPr bwMode="auto">
            <a:xfrm rot="10800000" flipV="1">
              <a:off x="5766817" y="5247878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0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 à Probabilidade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4</a:t>
            </a:r>
          </a:p>
          <a:p>
            <a:r>
              <a:rPr lang="pt-BR" dirty="0" smtClean="0"/>
              <a:t>Parte B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Passo 4</a:t>
                </a:r>
              </a:p>
              <a:p>
                <a:pPr marL="114300" indent="0">
                  <a:buNone/>
                </a:pPr>
                <a:r>
                  <a:rPr lang="pt-BR" b="1" dirty="0" smtClean="0"/>
                  <a:t>Coluna 5</a:t>
                </a:r>
                <a:r>
                  <a:rPr lang="pt-BR" dirty="0" smtClean="0"/>
                  <a:t>: </a:t>
                </a:r>
                <a:r>
                  <a:rPr lang="pt-BR" dirty="0"/>
                  <a:t>Calcule as probabilidades </a:t>
                </a:r>
                <a:r>
                  <a:rPr lang="pt-BR" dirty="0" smtClean="0"/>
                  <a:t>a posterior, </a:t>
                </a:r>
                <a:r>
                  <a:rPr lang="pt-BR" dirty="0"/>
                  <a:t>utilizando a relação básica da probabilidade </a:t>
                </a:r>
                <a:r>
                  <a:rPr lang="pt-BR" dirty="0" smtClean="0"/>
                  <a:t>condicional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|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pPr marL="114300" indent="0">
                  <a:buNone/>
                </a:pPr>
                <a:endParaRPr lang="pt-BR" dirty="0" smtClean="0"/>
              </a:p>
              <a:p>
                <a:pPr marL="114300" indent="0">
                  <a:buNone/>
                </a:pPr>
                <a:r>
                  <a:rPr lang="pt-BR" dirty="0" smtClean="0"/>
                  <a:t>As </a:t>
                </a:r>
                <a:r>
                  <a:rPr lang="pt-BR" dirty="0"/>
                  <a:t>probabilidades conjuntas </a:t>
                </a:r>
                <a:r>
                  <a:rPr lang="pt-BR" i="1" dirty="0" smtClean="0"/>
                  <a:t>P(A</a:t>
                </a:r>
                <a:r>
                  <a:rPr lang="pt-BR" i="1" baseline="-25000" dirty="0" smtClean="0"/>
                  <a:t>i</a:t>
                </a:r>
                <a:r>
                  <a:rPr lang="pt-BR" i="1" dirty="0" smtClean="0"/>
                  <a:t> ∩ B</a:t>
                </a:r>
                <a:r>
                  <a:rPr lang="pt-BR" i="1" dirty="0"/>
                  <a:t>)</a:t>
                </a:r>
                <a:r>
                  <a:rPr lang="pt-BR" dirty="0"/>
                  <a:t> </a:t>
                </a:r>
                <a:r>
                  <a:rPr lang="pt-BR" dirty="0" smtClean="0"/>
                  <a:t>estão </a:t>
                </a:r>
                <a:r>
                  <a:rPr lang="pt-BR" dirty="0"/>
                  <a:t>na coluna 4 </a:t>
                </a:r>
                <a:r>
                  <a:rPr lang="pt-BR" dirty="0" smtClean="0"/>
                  <a:t>e a </a:t>
                </a:r>
                <a:r>
                  <a:rPr lang="pt-BR" dirty="0"/>
                  <a:t>probabilidade </a:t>
                </a:r>
                <a:r>
                  <a:rPr lang="pt-BR" i="1" dirty="0" smtClean="0"/>
                  <a:t>P(B</a:t>
                </a:r>
                <a:r>
                  <a:rPr lang="pt-BR" i="1" dirty="0"/>
                  <a:t>)</a:t>
                </a:r>
                <a:r>
                  <a:rPr lang="pt-BR" dirty="0"/>
                  <a:t> é a soma da coluna </a:t>
                </a:r>
                <a:r>
                  <a:rPr lang="pt-BR" dirty="0" smtClean="0"/>
                  <a:t>4</a:t>
                </a:r>
                <a:endParaRPr lang="pt-BR" dirty="0"/>
              </a:p>
              <a:p>
                <a:pPr marL="114300" indent="0">
                  <a:buNone/>
                </a:pPr>
                <a:endParaRPr lang="pt-BR" dirty="0"/>
              </a:p>
              <a:p>
                <a:pPr marL="11430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3685" b="-45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2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Tabular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21</a:t>
            </a:fld>
            <a:endParaRPr lang="pt-BR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580188" y="206375"/>
            <a:ext cx="2211387" cy="1398588"/>
            <a:chOff x="2333" y="2260"/>
            <a:chExt cx="2005" cy="1493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6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241871" y="1769467"/>
            <a:ext cx="8290569" cy="3812307"/>
            <a:chOff x="241871" y="1769467"/>
            <a:chExt cx="8290569" cy="3812307"/>
          </a:xfrm>
        </p:grpSpPr>
        <p:sp>
          <p:nvSpPr>
            <p:cNvPr id="122" name="Rectangle 135"/>
            <p:cNvSpPr>
              <a:spLocks noChangeArrowheads="1"/>
            </p:cNvSpPr>
            <p:nvPr/>
          </p:nvSpPr>
          <p:spPr bwMode="auto">
            <a:xfrm>
              <a:off x="241871" y="1769467"/>
              <a:ext cx="8243888" cy="338772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Line 136"/>
            <p:cNvSpPr>
              <a:spLocks noChangeShapeType="1"/>
            </p:cNvSpPr>
            <p:nvPr/>
          </p:nvSpPr>
          <p:spPr bwMode="auto">
            <a:xfrm>
              <a:off x="387921" y="3610967"/>
              <a:ext cx="793908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Rectangle 137"/>
            <p:cNvSpPr>
              <a:spLocks noChangeArrowheads="1"/>
            </p:cNvSpPr>
            <p:nvPr/>
          </p:nvSpPr>
          <p:spPr bwMode="auto">
            <a:xfrm>
              <a:off x="7308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</a:p>
          </p:txBody>
        </p:sp>
        <p:sp>
          <p:nvSpPr>
            <p:cNvPr id="125" name="Rectangle 138"/>
            <p:cNvSpPr>
              <a:spLocks noChangeArrowheads="1"/>
            </p:cNvSpPr>
            <p:nvPr/>
          </p:nvSpPr>
          <p:spPr bwMode="auto">
            <a:xfrm>
              <a:off x="20960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</a:t>
              </a:r>
            </a:p>
          </p:txBody>
        </p:sp>
        <p:sp>
          <p:nvSpPr>
            <p:cNvPr id="126" name="Rectangle 139"/>
            <p:cNvSpPr>
              <a:spLocks noChangeArrowheads="1"/>
            </p:cNvSpPr>
            <p:nvPr/>
          </p:nvSpPr>
          <p:spPr bwMode="auto">
            <a:xfrm>
              <a:off x="3823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</a:t>
              </a:r>
            </a:p>
          </p:txBody>
        </p:sp>
        <p:sp>
          <p:nvSpPr>
            <p:cNvPr id="127" name="Rectangle 140"/>
            <p:cNvSpPr>
              <a:spLocks noChangeArrowheads="1"/>
            </p:cNvSpPr>
            <p:nvPr/>
          </p:nvSpPr>
          <p:spPr bwMode="auto">
            <a:xfrm>
              <a:off x="560127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</p:txBody>
        </p:sp>
        <p:sp>
          <p:nvSpPr>
            <p:cNvPr id="128" name="Rectangle 141"/>
            <p:cNvSpPr>
              <a:spLocks noChangeArrowheads="1"/>
            </p:cNvSpPr>
            <p:nvPr/>
          </p:nvSpPr>
          <p:spPr bwMode="auto">
            <a:xfrm>
              <a:off x="7372921" y="1901229"/>
              <a:ext cx="419100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</p:txBody>
        </p:sp>
        <p:sp>
          <p:nvSpPr>
            <p:cNvPr id="129" name="Rectangle 142"/>
            <p:cNvSpPr>
              <a:spLocks noChangeArrowheads="1"/>
            </p:cNvSpPr>
            <p:nvPr/>
          </p:nvSpPr>
          <p:spPr bwMode="auto">
            <a:xfrm>
              <a:off x="406971" y="2599729"/>
              <a:ext cx="97155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Eventos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endParaRPr lang="pt-BR" sz="2400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Rectangle 143"/>
            <p:cNvSpPr>
              <a:spLocks noChangeArrowheads="1"/>
            </p:cNvSpPr>
            <p:nvPr/>
          </p:nvSpPr>
          <p:spPr bwMode="auto">
            <a:xfrm>
              <a:off x="1448371" y="2269529"/>
              <a:ext cx="1676400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Priori</a:t>
              </a:r>
            </a:p>
            <a:p>
              <a:pPr algn="ctr">
                <a:lnSpc>
                  <a:spcPct val="120000"/>
                </a:lnSpc>
              </a:pPr>
              <a:r>
                <a:rPr lang="pt-BR" sz="2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3137471" y="2282229"/>
              <a:ext cx="1790700" cy="1276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Condicionais</a:t>
              </a:r>
            </a:p>
            <a:p>
              <a:pPr algn="ctr">
                <a:lnSpc>
                  <a:spcPct val="130000"/>
                </a:lnSpc>
              </a:pP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|</a:t>
              </a:r>
              <a:r>
                <a:rPr lang="pt-BR" sz="2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pt-BR" sz="2400" b="1" i="1" baseline="-250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Rectangle 145"/>
            <p:cNvSpPr>
              <a:spLocks noChangeArrowheads="1"/>
            </p:cNvSpPr>
            <p:nvPr/>
          </p:nvSpPr>
          <p:spPr bwMode="auto">
            <a:xfrm>
              <a:off x="578421" y="3520479"/>
              <a:ext cx="685800" cy="116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  <a:p>
              <a:pPr>
                <a:lnSpc>
                  <a:spcPct val="130000"/>
                </a:lnSpc>
              </a:pPr>
              <a:r>
                <a:rPr lang="en-US" sz="24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2400" b="1" i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33" name="Rectangle 146"/>
            <p:cNvSpPr>
              <a:spLocks noChangeArrowheads="1"/>
            </p:cNvSpPr>
            <p:nvPr/>
          </p:nvSpPr>
          <p:spPr bwMode="auto">
            <a:xfrm>
              <a:off x="1981771" y="3685579"/>
              <a:ext cx="59055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0,7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u="sng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0,3</a:t>
              </a:r>
              <a:endPara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1,0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Rectangle 147"/>
            <p:cNvSpPr>
              <a:spLocks noChangeArrowheads="1"/>
            </p:cNvSpPr>
            <p:nvPr/>
          </p:nvSpPr>
          <p:spPr bwMode="auto">
            <a:xfrm>
              <a:off x="3785171" y="3476029"/>
              <a:ext cx="45720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0,2</a:t>
              </a:r>
            </a:p>
            <a:p>
              <a:pPr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0,9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Rectangle 154"/>
            <p:cNvSpPr>
              <a:spLocks noChangeArrowheads="1"/>
            </p:cNvSpPr>
            <p:nvPr/>
          </p:nvSpPr>
          <p:spPr bwMode="auto">
            <a:xfrm>
              <a:off x="5522168" y="3405485"/>
              <a:ext cx="590550" cy="1352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0,14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en-US" sz="2400" b="1" u="sng" dirty="0" smtClean="0">
                  <a:solidFill>
                    <a:schemeClr val="bg1"/>
                  </a:solidFill>
                </a:rPr>
                <a:t>0,27</a:t>
              </a:r>
              <a:endParaRPr lang="en-US" sz="24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40" name="Rectangle 155"/>
            <p:cNvSpPr>
              <a:spLocks noChangeArrowheads="1"/>
            </p:cNvSpPr>
            <p:nvPr/>
          </p:nvSpPr>
          <p:spPr bwMode="auto">
            <a:xfrm>
              <a:off x="4969718" y="2243435"/>
              <a:ext cx="1790700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Conjuntas</a:t>
              </a:r>
            </a:p>
            <a:p>
              <a:pPr algn="ctr">
                <a:lnSpc>
                  <a:spcPct val="140000"/>
                </a:lnSpc>
              </a:pPr>
              <a:r>
                <a:rPr lang="pt-BR" sz="2400" b="1" i="1" dirty="0" smtClean="0">
                  <a:solidFill>
                    <a:schemeClr val="bg1"/>
                  </a:solidFill>
                </a:rPr>
                <a:t>P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(</a:t>
              </a:r>
              <a:r>
                <a:rPr lang="pt-BR" sz="2400" b="1" i="1" dirty="0" smtClean="0">
                  <a:solidFill>
                    <a:schemeClr val="bg1"/>
                  </a:solidFill>
                </a:rPr>
                <a:t>A</a:t>
              </a:r>
              <a:r>
                <a:rPr lang="pt-BR" sz="2400" b="1" i="1" baseline="-25000" dirty="0" smtClean="0">
                  <a:solidFill>
                    <a:schemeClr val="bg1"/>
                  </a:solidFill>
                </a:rPr>
                <a:t>i 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∩ </a:t>
              </a:r>
              <a:r>
                <a:rPr lang="pt-BR" sz="2400" b="1" i="1" dirty="0" smtClean="0">
                  <a:solidFill>
                    <a:schemeClr val="bg1"/>
                  </a:solidFill>
                </a:rPr>
                <a:t>B</a:t>
              </a:r>
              <a:r>
                <a:rPr lang="pt-BR" sz="2400" b="1" dirty="0" smtClean="0">
                  <a:solidFill>
                    <a:schemeClr val="bg1"/>
                  </a:solidFill>
                </a:rPr>
                <a:t>)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Rectangle 157"/>
            <p:cNvSpPr>
              <a:spLocks noChangeArrowheads="1"/>
            </p:cNvSpPr>
            <p:nvPr/>
          </p:nvSpPr>
          <p:spPr bwMode="auto">
            <a:xfrm>
              <a:off x="4499992" y="4581128"/>
              <a:ext cx="1619250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i="1" dirty="0">
                  <a:solidFill>
                    <a:schemeClr val="bg1"/>
                  </a:solidFill>
                </a:rPr>
                <a:t> P</a:t>
              </a:r>
              <a:r>
                <a:rPr lang="en-US" sz="2400" b="1" dirty="0">
                  <a:solidFill>
                    <a:schemeClr val="bg1"/>
                  </a:solidFill>
                </a:rPr>
                <a:t>(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</a:rPr>
                <a:t>) =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0,41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38" name="AutoShape 7"/>
            <p:cNvSpPr>
              <a:spLocks noChangeArrowheads="1"/>
            </p:cNvSpPr>
            <p:nvPr/>
          </p:nvSpPr>
          <p:spPr bwMode="auto">
            <a:xfrm flipH="1" flipV="1">
              <a:off x="5636840" y="5086474"/>
              <a:ext cx="1238250" cy="495300"/>
            </a:xfrm>
            <a:prstGeom prst="wedgeRoundRectCallout">
              <a:avLst>
                <a:gd name="adj1" fmla="val -84106"/>
                <a:gd name="adj2" fmla="val 283972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rot="10800000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0,14/0,41</a:t>
              </a:r>
            </a:p>
          </p:txBody>
        </p:sp>
        <p:sp>
          <p:nvSpPr>
            <p:cNvPr id="141" name="Rectangle 124"/>
            <p:cNvSpPr>
              <a:spLocks noChangeArrowheads="1"/>
            </p:cNvSpPr>
            <p:nvPr/>
          </p:nvSpPr>
          <p:spPr bwMode="auto">
            <a:xfrm>
              <a:off x="6741740" y="2295748"/>
              <a:ext cx="1790700" cy="1276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Probabilidades</a:t>
              </a:r>
            </a:p>
            <a:p>
              <a:pPr algn="ctr">
                <a:lnSpc>
                  <a:spcPct val="110000"/>
                </a:lnSpc>
              </a:pPr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</a:t>
              </a:r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Posteriori</a:t>
              </a:r>
              <a:endPara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400" b="1" i="1" dirty="0" smtClean="0">
                  <a:solidFill>
                    <a:schemeClr val="bg1"/>
                  </a:solidFill>
                </a:rPr>
                <a:t>P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(</a:t>
              </a:r>
              <a:r>
                <a:rPr lang="en-US" sz="2400" b="1" i="1" dirty="0" smtClean="0">
                  <a:solidFill>
                    <a:schemeClr val="bg1"/>
                  </a:solidFill>
                </a:rPr>
                <a:t>A</a:t>
              </a:r>
              <a:r>
                <a:rPr lang="en-US" sz="2400" b="1" i="1" baseline="-25000" dirty="0" smtClean="0">
                  <a:solidFill>
                    <a:schemeClr val="bg1"/>
                  </a:solidFill>
                </a:rPr>
                <a:t>i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145" name="Rectangle 125"/>
            <p:cNvSpPr>
              <a:spLocks noChangeArrowheads="1"/>
            </p:cNvSpPr>
            <p:nvPr/>
          </p:nvSpPr>
          <p:spPr bwMode="auto">
            <a:xfrm>
              <a:off x="7046540" y="3645024"/>
              <a:ext cx="1104900" cy="1314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r>
                <a:rPr lang="en-US" b="1" dirty="0">
                  <a:solidFill>
                    <a:schemeClr val="bg1"/>
                  </a:solidFill>
                </a:rPr>
                <a:t>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0,3415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en-US" sz="2400" b="1" u="sng" dirty="0">
                  <a:solidFill>
                    <a:schemeClr val="bg1"/>
                  </a:solidFill>
                </a:rPr>
                <a:t>  </a:t>
              </a:r>
              <a:r>
                <a:rPr lang="en-US" sz="2400" b="1" u="sng" dirty="0" smtClean="0">
                  <a:solidFill>
                    <a:schemeClr val="bg1"/>
                  </a:solidFill>
                </a:rPr>
                <a:t>0,6585</a:t>
              </a:r>
              <a:endParaRPr lang="en-US" sz="2400" b="1" u="sng" dirty="0">
                <a:solidFill>
                  <a:schemeClr val="bg1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1,0000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6" name="AutoShape 146"/>
            <p:cNvSpPr>
              <a:spLocks noChangeArrowheads="1"/>
            </p:cNvSpPr>
            <p:nvPr/>
          </p:nvSpPr>
          <p:spPr bwMode="auto">
            <a:xfrm rot="10800000" flipV="1">
              <a:off x="7500565" y="5188074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/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9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Capítulo 4 – Parte 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Exercícios: </a:t>
            </a:r>
            <a:r>
              <a:rPr lang="pt-BR" b="1" dirty="0" smtClean="0"/>
              <a:t>39, 40, 41, 42</a:t>
            </a:r>
            <a:r>
              <a:rPr lang="pt-BR" b="1" smtClean="0"/>
              <a:t>, 43, 44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4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br>
              <a:rPr lang="pt-BR" dirty="0" smtClean="0"/>
            </a:br>
            <a:r>
              <a:rPr lang="pt-BR" sz="3200" dirty="0"/>
              <a:t>Lista de Exercícios do Capítulo </a:t>
            </a:r>
            <a:r>
              <a:rPr lang="pt-BR" sz="3200" dirty="0" smtClean="0"/>
              <a:t>4</a:t>
            </a:r>
            <a:endParaRPr lang="pt-BR" sz="32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8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 à Probabilidade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Experimentos, Regras de Contagem e Atribuindo Probabilidades</a:t>
            </a:r>
          </a:p>
          <a:p>
            <a:r>
              <a:rPr lang="pt-BR" dirty="0" smtClean="0"/>
              <a:t>Eventos e suas Probabilidades</a:t>
            </a:r>
          </a:p>
          <a:p>
            <a:r>
              <a:rPr lang="pt-BR" dirty="0" smtClean="0"/>
              <a:t>Algumas Relações Básicas de Probabilidade</a:t>
            </a:r>
          </a:p>
          <a:p>
            <a:r>
              <a:rPr lang="pt-BR" dirty="0" smtClean="0"/>
              <a:t>Probabilidade Condicional</a:t>
            </a:r>
          </a:p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9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Muitas vezes começamos análise de probabilidade com </a:t>
            </a:r>
            <a:r>
              <a:rPr lang="pt-BR" sz="2400" b="1" dirty="0"/>
              <a:t>probabilidades </a:t>
            </a:r>
            <a:r>
              <a:rPr lang="pt-BR" sz="2400" b="1" i="1" dirty="0" smtClean="0"/>
              <a:t>a priori</a:t>
            </a:r>
          </a:p>
          <a:p>
            <a:r>
              <a:rPr lang="pt-BR" sz="2400" dirty="0"/>
              <a:t>Então, a partir de um exemplo de </a:t>
            </a:r>
            <a:r>
              <a:rPr lang="pt-BR" sz="2400" dirty="0" smtClean="0"/>
              <a:t>relatório, </a:t>
            </a:r>
            <a:r>
              <a:rPr lang="pt-BR" sz="2400" dirty="0"/>
              <a:t>ou um teste </a:t>
            </a:r>
            <a:r>
              <a:rPr lang="pt-BR" sz="2400" dirty="0" smtClean="0"/>
              <a:t>do </a:t>
            </a:r>
            <a:r>
              <a:rPr lang="pt-BR" sz="2400" dirty="0"/>
              <a:t>produto obtemos algumas </a:t>
            </a:r>
            <a:r>
              <a:rPr lang="pt-BR" sz="2400" b="1" dirty="0"/>
              <a:t>informações </a:t>
            </a:r>
            <a:r>
              <a:rPr lang="pt-BR" sz="2400" b="1" dirty="0" smtClean="0"/>
              <a:t>adicionais</a:t>
            </a:r>
            <a:endParaRPr lang="pt-BR" sz="2400" dirty="0" smtClean="0"/>
          </a:p>
          <a:p>
            <a:r>
              <a:rPr lang="pt-BR" sz="2400" dirty="0"/>
              <a:t>Dada esta informação, podemos calcular probabilidades revistas ou </a:t>
            </a:r>
            <a:r>
              <a:rPr lang="pt-BR" sz="2400" b="1" dirty="0" smtClean="0"/>
              <a:t>probabilidades </a:t>
            </a:r>
            <a:r>
              <a:rPr lang="pt-BR" sz="2400" b="1" i="1" dirty="0" smtClean="0"/>
              <a:t>a posteriori</a:t>
            </a:r>
            <a:endParaRPr lang="pt-BR" sz="2400" i="1" dirty="0" smtClean="0"/>
          </a:p>
          <a:p>
            <a:r>
              <a:rPr lang="pt-BR" sz="2400" dirty="0"/>
              <a:t>Teorema de </a:t>
            </a:r>
            <a:r>
              <a:rPr lang="pt-BR" sz="2400" dirty="0" err="1"/>
              <a:t>Bayes</a:t>
            </a:r>
            <a:r>
              <a:rPr lang="pt-BR" sz="2400" dirty="0"/>
              <a:t> fornece os meios para a revisão das </a:t>
            </a:r>
            <a:r>
              <a:rPr lang="pt-BR" sz="2400" b="1" dirty="0"/>
              <a:t>probabilidades </a:t>
            </a:r>
            <a:r>
              <a:rPr lang="pt-BR" sz="2400" b="1" i="1" dirty="0"/>
              <a:t>a </a:t>
            </a:r>
            <a:r>
              <a:rPr lang="pt-BR" sz="2400" b="1" i="1" dirty="0" smtClean="0"/>
              <a:t>priori</a:t>
            </a:r>
            <a:endParaRPr lang="pt-BR" sz="2400" b="1" i="1" dirty="0"/>
          </a:p>
          <a:p>
            <a:endParaRPr lang="pt-BR" sz="2400" b="1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</a:t>
            </a:fld>
            <a:endParaRPr lang="pt-BR"/>
          </a:p>
        </p:txBody>
      </p:sp>
      <p:grpSp>
        <p:nvGrpSpPr>
          <p:cNvPr id="13" name="Grupo 12"/>
          <p:cNvGrpSpPr/>
          <p:nvPr/>
        </p:nvGrpSpPr>
        <p:grpSpPr>
          <a:xfrm>
            <a:off x="107504" y="5097487"/>
            <a:ext cx="7926388" cy="1139825"/>
            <a:chOff x="107504" y="5097487"/>
            <a:chExt cx="7926388" cy="113982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331592" y="5097487"/>
              <a:ext cx="1663700" cy="1130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Nova</a:t>
              </a:r>
            </a:p>
            <a:p>
              <a:pPr algn="ctr"/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Informação</a:t>
              </a:r>
              <a:endPara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350892" y="5097487"/>
              <a:ext cx="1663700" cy="1139825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Aplicação do</a:t>
              </a:r>
            </a:p>
            <a:p>
              <a:pPr algn="ctr"/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Teorema de</a:t>
              </a:r>
            </a:p>
            <a:p>
              <a:pPr algn="ctr"/>
              <a:r>
                <a:rPr lang="pt-BR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Bayes</a:t>
              </a:r>
              <a:endPara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370192" y="5097487"/>
              <a:ext cx="1663700" cy="1139825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Probabilidades </a:t>
              </a:r>
            </a:p>
            <a:p>
              <a:pPr algn="ctr"/>
              <a:r>
                <a:rPr lang="pt-BR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 </a:t>
              </a:r>
              <a:r>
                <a:rPr lang="pt-BR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Posteriori</a:t>
              </a:r>
              <a:endParaRPr lang="pt-B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31342" y="5097487"/>
              <a:ext cx="1663700" cy="1139825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 wrap="none" lIns="90488" tIns="44450" rIns="90488" bIns="44450" anchor="ctr"/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Probabilidades </a:t>
              </a:r>
            </a:p>
            <a:p>
              <a:pPr algn="ctr"/>
              <a:r>
                <a:rPr lang="pt-BR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 Priori</a:t>
              </a:r>
              <a:endParaRPr lang="pt-B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 rot="5400000">
              <a:off x="63054" y="5561037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/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3988942" y="5662637"/>
              <a:ext cx="311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/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6027292" y="5662637"/>
              <a:ext cx="311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/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1988692" y="5662637"/>
              <a:ext cx="311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/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27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Exemplo:  </a:t>
            </a:r>
            <a:r>
              <a:rPr lang="pt-BR" dirty="0"/>
              <a:t>L. S. </a:t>
            </a:r>
            <a:r>
              <a:rPr lang="pt-BR" dirty="0" err="1" smtClean="0"/>
              <a:t>Clothiers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A proposta de um shopping center dará </a:t>
            </a:r>
            <a:r>
              <a:rPr lang="pt-BR" dirty="0"/>
              <a:t>uma forte concorrência para as empresas </a:t>
            </a:r>
            <a:r>
              <a:rPr lang="pt-BR" dirty="0" smtClean="0"/>
              <a:t>do centro da cidade, como é o caso da L. S. </a:t>
            </a:r>
            <a:r>
              <a:rPr lang="pt-BR" dirty="0" err="1" smtClean="0"/>
              <a:t>Clothiers</a:t>
            </a:r>
            <a:r>
              <a:rPr lang="pt-BR" dirty="0" smtClean="0"/>
              <a:t>. </a:t>
            </a:r>
            <a:r>
              <a:rPr lang="pt-BR" dirty="0"/>
              <a:t>Se o </a:t>
            </a:r>
            <a:r>
              <a:rPr lang="pt-BR" dirty="0" smtClean="0"/>
              <a:t>shopping for construído </a:t>
            </a:r>
            <a:r>
              <a:rPr lang="pt-BR" dirty="0"/>
              <a:t>o proprietário da </a:t>
            </a:r>
            <a:r>
              <a:rPr lang="pt-BR" dirty="0" smtClean="0"/>
              <a:t>L. S. </a:t>
            </a:r>
            <a:r>
              <a:rPr lang="pt-BR" dirty="0" err="1"/>
              <a:t>Clothiers</a:t>
            </a:r>
            <a:r>
              <a:rPr lang="pt-BR" dirty="0"/>
              <a:t> sente que seria melhor se mudar para </a:t>
            </a:r>
            <a:r>
              <a:rPr lang="pt-BR" dirty="0" smtClean="0"/>
              <a:t>ele</a:t>
            </a:r>
          </a:p>
          <a:p>
            <a:r>
              <a:rPr lang="pt-BR" dirty="0"/>
              <a:t>O </a:t>
            </a:r>
            <a:r>
              <a:rPr lang="pt-BR" dirty="0" smtClean="0"/>
              <a:t>shopping não </a:t>
            </a:r>
            <a:r>
              <a:rPr lang="pt-BR" dirty="0"/>
              <a:t>pode ser construído a menos que uma mudança de zoneamento </a:t>
            </a:r>
            <a:r>
              <a:rPr lang="pt-BR" dirty="0" smtClean="0"/>
              <a:t>seja aprovada pela prefeitura da </a:t>
            </a:r>
            <a:r>
              <a:rPr lang="pt-BR" dirty="0"/>
              <a:t>cidade. O conselho de planejamento deve primeiro fazer uma recomendação, a favor ou contra a mudança de zoneamento, para o </a:t>
            </a:r>
            <a:r>
              <a:rPr lang="pt-BR" dirty="0" smtClean="0"/>
              <a:t>município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  <p:grpSp>
        <p:nvGrpSpPr>
          <p:cNvPr id="5" name="Group 138"/>
          <p:cNvGrpSpPr>
            <a:grpSpLocks/>
          </p:cNvGrpSpPr>
          <p:nvPr/>
        </p:nvGrpSpPr>
        <p:grpSpPr bwMode="auto">
          <a:xfrm>
            <a:off x="5656709" y="116632"/>
            <a:ext cx="3379787" cy="2465388"/>
            <a:chOff x="3440" y="700"/>
            <a:chExt cx="2045" cy="1493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454" y="756"/>
              <a:ext cx="2031" cy="996"/>
            </a:xfrm>
            <a:custGeom>
              <a:avLst/>
              <a:gdLst>
                <a:gd name="T0" fmla="*/ 189 w 4064"/>
                <a:gd name="T1" fmla="*/ 1888 h 1992"/>
                <a:gd name="T2" fmla="*/ 121 w 4064"/>
                <a:gd name="T3" fmla="*/ 1765 h 1992"/>
                <a:gd name="T4" fmla="*/ 46 w 4064"/>
                <a:gd name="T5" fmla="*/ 1599 h 1992"/>
                <a:gd name="T6" fmla="*/ 6 w 4064"/>
                <a:gd name="T7" fmla="*/ 1252 h 1992"/>
                <a:gd name="T8" fmla="*/ 56 w 4064"/>
                <a:gd name="T9" fmla="*/ 1107 h 1992"/>
                <a:gd name="T10" fmla="*/ 133 w 4064"/>
                <a:gd name="T11" fmla="*/ 985 h 1992"/>
                <a:gd name="T12" fmla="*/ 220 w 4064"/>
                <a:gd name="T13" fmla="*/ 888 h 1992"/>
                <a:gd name="T14" fmla="*/ 302 w 4064"/>
                <a:gd name="T15" fmla="*/ 822 h 1992"/>
                <a:gd name="T16" fmla="*/ 381 w 4064"/>
                <a:gd name="T17" fmla="*/ 779 h 1992"/>
                <a:gd name="T18" fmla="*/ 522 w 4064"/>
                <a:gd name="T19" fmla="*/ 738 h 1992"/>
                <a:gd name="T20" fmla="*/ 852 w 4064"/>
                <a:gd name="T21" fmla="*/ 602 h 1992"/>
                <a:gd name="T22" fmla="*/ 934 w 4064"/>
                <a:gd name="T23" fmla="*/ 462 h 1992"/>
                <a:gd name="T24" fmla="*/ 1014 w 4064"/>
                <a:gd name="T25" fmla="*/ 270 h 1992"/>
                <a:gd name="T26" fmla="*/ 1066 w 4064"/>
                <a:gd name="T27" fmla="*/ 176 h 1992"/>
                <a:gd name="T28" fmla="*/ 1134 w 4064"/>
                <a:gd name="T29" fmla="*/ 97 h 1992"/>
                <a:gd name="T30" fmla="*/ 1223 w 4064"/>
                <a:gd name="T31" fmla="*/ 42 h 1992"/>
                <a:gd name="T32" fmla="*/ 1329 w 4064"/>
                <a:gd name="T33" fmla="*/ 11 h 1992"/>
                <a:gd name="T34" fmla="*/ 1774 w 4064"/>
                <a:gd name="T35" fmla="*/ 45 h 1992"/>
                <a:gd name="T36" fmla="*/ 1983 w 4064"/>
                <a:gd name="T37" fmla="*/ 110 h 1992"/>
                <a:gd name="T38" fmla="*/ 2167 w 4064"/>
                <a:gd name="T39" fmla="*/ 169 h 1992"/>
                <a:gd name="T40" fmla="*/ 2381 w 4064"/>
                <a:gd name="T41" fmla="*/ 236 h 1992"/>
                <a:gd name="T42" fmla="*/ 2602 w 4064"/>
                <a:gd name="T43" fmla="*/ 301 h 1992"/>
                <a:gd name="T44" fmla="*/ 2803 w 4064"/>
                <a:gd name="T45" fmla="*/ 354 h 1992"/>
                <a:gd name="T46" fmla="*/ 3105 w 4064"/>
                <a:gd name="T47" fmla="*/ 397 h 1992"/>
                <a:gd name="T48" fmla="*/ 3318 w 4064"/>
                <a:gd name="T49" fmla="*/ 446 h 1992"/>
                <a:gd name="T50" fmla="*/ 3405 w 4064"/>
                <a:gd name="T51" fmla="*/ 494 h 1992"/>
                <a:gd name="T52" fmla="*/ 3488 w 4064"/>
                <a:gd name="T53" fmla="*/ 551 h 1992"/>
                <a:gd name="T54" fmla="*/ 3597 w 4064"/>
                <a:gd name="T55" fmla="*/ 659 h 1992"/>
                <a:gd name="T56" fmla="*/ 3630 w 4064"/>
                <a:gd name="T57" fmla="*/ 841 h 1992"/>
                <a:gd name="T58" fmla="*/ 3652 w 4064"/>
                <a:gd name="T59" fmla="*/ 1115 h 1992"/>
                <a:gd name="T60" fmla="*/ 3686 w 4064"/>
                <a:gd name="T61" fmla="*/ 1192 h 1992"/>
                <a:gd name="T62" fmla="*/ 3741 w 4064"/>
                <a:gd name="T63" fmla="*/ 1247 h 1992"/>
                <a:gd name="T64" fmla="*/ 3812 w 4064"/>
                <a:gd name="T65" fmla="*/ 1287 h 1992"/>
                <a:gd name="T66" fmla="*/ 3958 w 4064"/>
                <a:gd name="T67" fmla="*/ 1366 h 1992"/>
                <a:gd name="T68" fmla="*/ 4052 w 4064"/>
                <a:gd name="T69" fmla="*/ 1496 h 1992"/>
                <a:gd name="T70" fmla="*/ 4044 w 4064"/>
                <a:gd name="T71" fmla="*/ 1681 h 1992"/>
                <a:gd name="T72" fmla="*/ 3991 w 4064"/>
                <a:gd name="T73" fmla="*/ 1785 h 1992"/>
                <a:gd name="T74" fmla="*/ 3924 w 4064"/>
                <a:gd name="T75" fmla="*/ 1880 h 1992"/>
                <a:gd name="T76" fmla="*/ 3867 w 4064"/>
                <a:gd name="T77" fmla="*/ 1951 h 1992"/>
                <a:gd name="T78" fmla="*/ 1691 w 4064"/>
                <a:gd name="T79" fmla="*/ 1992 h 1992"/>
                <a:gd name="T80" fmla="*/ 220 w 4064"/>
                <a:gd name="T81" fmla="*/ 1936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64" h="1992">
                  <a:moveTo>
                    <a:pt x="220" y="1936"/>
                  </a:moveTo>
                  <a:lnTo>
                    <a:pt x="189" y="1888"/>
                  </a:lnTo>
                  <a:lnTo>
                    <a:pt x="157" y="1834"/>
                  </a:lnTo>
                  <a:lnTo>
                    <a:pt x="121" y="1765"/>
                  </a:lnTo>
                  <a:lnTo>
                    <a:pt x="81" y="1686"/>
                  </a:lnTo>
                  <a:lnTo>
                    <a:pt x="46" y="1599"/>
                  </a:lnTo>
                  <a:lnTo>
                    <a:pt x="0" y="1419"/>
                  </a:lnTo>
                  <a:lnTo>
                    <a:pt x="6" y="1252"/>
                  </a:lnTo>
                  <a:lnTo>
                    <a:pt x="26" y="1176"/>
                  </a:lnTo>
                  <a:lnTo>
                    <a:pt x="56" y="1107"/>
                  </a:lnTo>
                  <a:lnTo>
                    <a:pt x="91" y="1042"/>
                  </a:lnTo>
                  <a:lnTo>
                    <a:pt x="133" y="985"/>
                  </a:lnTo>
                  <a:lnTo>
                    <a:pt x="176" y="933"/>
                  </a:lnTo>
                  <a:lnTo>
                    <a:pt x="220" y="888"/>
                  </a:lnTo>
                  <a:lnTo>
                    <a:pt x="262" y="852"/>
                  </a:lnTo>
                  <a:lnTo>
                    <a:pt x="302" y="822"/>
                  </a:lnTo>
                  <a:lnTo>
                    <a:pt x="343" y="798"/>
                  </a:lnTo>
                  <a:lnTo>
                    <a:pt x="381" y="779"/>
                  </a:lnTo>
                  <a:lnTo>
                    <a:pt x="454" y="753"/>
                  </a:lnTo>
                  <a:lnTo>
                    <a:pt x="522" y="738"/>
                  </a:lnTo>
                  <a:lnTo>
                    <a:pt x="757" y="682"/>
                  </a:lnTo>
                  <a:lnTo>
                    <a:pt x="852" y="602"/>
                  </a:lnTo>
                  <a:lnTo>
                    <a:pt x="895" y="540"/>
                  </a:lnTo>
                  <a:lnTo>
                    <a:pt x="934" y="462"/>
                  </a:lnTo>
                  <a:lnTo>
                    <a:pt x="972" y="369"/>
                  </a:lnTo>
                  <a:lnTo>
                    <a:pt x="1014" y="270"/>
                  </a:lnTo>
                  <a:lnTo>
                    <a:pt x="1037" y="222"/>
                  </a:lnTo>
                  <a:lnTo>
                    <a:pt x="1066" y="176"/>
                  </a:lnTo>
                  <a:lnTo>
                    <a:pt x="1097" y="134"/>
                  </a:lnTo>
                  <a:lnTo>
                    <a:pt x="1134" y="97"/>
                  </a:lnTo>
                  <a:lnTo>
                    <a:pt x="1176" y="66"/>
                  </a:lnTo>
                  <a:lnTo>
                    <a:pt x="1223" y="42"/>
                  </a:lnTo>
                  <a:lnTo>
                    <a:pt x="1275" y="23"/>
                  </a:lnTo>
                  <a:lnTo>
                    <a:pt x="1329" y="11"/>
                  </a:lnTo>
                  <a:lnTo>
                    <a:pt x="1554" y="0"/>
                  </a:lnTo>
                  <a:lnTo>
                    <a:pt x="1774" y="45"/>
                  </a:lnTo>
                  <a:lnTo>
                    <a:pt x="1905" y="85"/>
                  </a:lnTo>
                  <a:lnTo>
                    <a:pt x="1983" y="110"/>
                  </a:lnTo>
                  <a:lnTo>
                    <a:pt x="2069" y="138"/>
                  </a:lnTo>
                  <a:lnTo>
                    <a:pt x="2167" y="169"/>
                  </a:lnTo>
                  <a:lnTo>
                    <a:pt x="2271" y="202"/>
                  </a:lnTo>
                  <a:lnTo>
                    <a:pt x="2381" y="236"/>
                  </a:lnTo>
                  <a:lnTo>
                    <a:pt x="2492" y="270"/>
                  </a:lnTo>
                  <a:lnTo>
                    <a:pt x="2602" y="301"/>
                  </a:lnTo>
                  <a:lnTo>
                    <a:pt x="2707" y="329"/>
                  </a:lnTo>
                  <a:lnTo>
                    <a:pt x="2803" y="354"/>
                  </a:lnTo>
                  <a:lnTo>
                    <a:pt x="2888" y="373"/>
                  </a:lnTo>
                  <a:lnTo>
                    <a:pt x="3105" y="397"/>
                  </a:lnTo>
                  <a:lnTo>
                    <a:pt x="3238" y="414"/>
                  </a:lnTo>
                  <a:lnTo>
                    <a:pt x="3318" y="446"/>
                  </a:lnTo>
                  <a:lnTo>
                    <a:pt x="3362" y="469"/>
                  </a:lnTo>
                  <a:lnTo>
                    <a:pt x="3405" y="494"/>
                  </a:lnTo>
                  <a:lnTo>
                    <a:pt x="3447" y="522"/>
                  </a:lnTo>
                  <a:lnTo>
                    <a:pt x="3488" y="551"/>
                  </a:lnTo>
                  <a:lnTo>
                    <a:pt x="3554" y="606"/>
                  </a:lnTo>
                  <a:lnTo>
                    <a:pt x="3597" y="659"/>
                  </a:lnTo>
                  <a:lnTo>
                    <a:pt x="3620" y="711"/>
                  </a:lnTo>
                  <a:lnTo>
                    <a:pt x="3630" y="841"/>
                  </a:lnTo>
                  <a:lnTo>
                    <a:pt x="3634" y="1023"/>
                  </a:lnTo>
                  <a:lnTo>
                    <a:pt x="3652" y="1115"/>
                  </a:lnTo>
                  <a:lnTo>
                    <a:pt x="3665" y="1156"/>
                  </a:lnTo>
                  <a:lnTo>
                    <a:pt x="3686" y="1192"/>
                  </a:lnTo>
                  <a:lnTo>
                    <a:pt x="3711" y="1222"/>
                  </a:lnTo>
                  <a:lnTo>
                    <a:pt x="3741" y="1247"/>
                  </a:lnTo>
                  <a:lnTo>
                    <a:pt x="3775" y="1268"/>
                  </a:lnTo>
                  <a:lnTo>
                    <a:pt x="3812" y="1287"/>
                  </a:lnTo>
                  <a:lnTo>
                    <a:pt x="3888" y="1323"/>
                  </a:lnTo>
                  <a:lnTo>
                    <a:pt x="3958" y="1366"/>
                  </a:lnTo>
                  <a:lnTo>
                    <a:pt x="4015" y="1423"/>
                  </a:lnTo>
                  <a:lnTo>
                    <a:pt x="4052" y="1496"/>
                  </a:lnTo>
                  <a:lnTo>
                    <a:pt x="4064" y="1583"/>
                  </a:lnTo>
                  <a:lnTo>
                    <a:pt x="4044" y="1681"/>
                  </a:lnTo>
                  <a:lnTo>
                    <a:pt x="4019" y="1734"/>
                  </a:lnTo>
                  <a:lnTo>
                    <a:pt x="3991" y="1785"/>
                  </a:lnTo>
                  <a:lnTo>
                    <a:pt x="3957" y="1836"/>
                  </a:lnTo>
                  <a:lnTo>
                    <a:pt x="3924" y="1880"/>
                  </a:lnTo>
                  <a:lnTo>
                    <a:pt x="3893" y="1920"/>
                  </a:lnTo>
                  <a:lnTo>
                    <a:pt x="3867" y="1951"/>
                  </a:lnTo>
                  <a:lnTo>
                    <a:pt x="3843" y="1978"/>
                  </a:lnTo>
                  <a:lnTo>
                    <a:pt x="1691" y="1992"/>
                  </a:lnTo>
                  <a:lnTo>
                    <a:pt x="220" y="1936"/>
                  </a:lnTo>
                  <a:lnTo>
                    <a:pt x="220" y="1936"/>
                  </a:lnTo>
                  <a:close/>
                </a:path>
              </a:pathLst>
            </a:custGeom>
            <a:solidFill>
              <a:srgbClr val="D1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448" y="708"/>
              <a:ext cx="1968" cy="1458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514" y="136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048" y="83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4477" y="1807"/>
              <a:ext cx="991" cy="386"/>
            </a:xfrm>
            <a:custGeom>
              <a:avLst/>
              <a:gdLst>
                <a:gd name="T0" fmla="*/ 120 w 1983"/>
                <a:gd name="T1" fmla="*/ 570 h 771"/>
                <a:gd name="T2" fmla="*/ 422 w 1983"/>
                <a:gd name="T3" fmla="*/ 543 h 771"/>
                <a:gd name="T4" fmla="*/ 209 w 1983"/>
                <a:gd name="T5" fmla="*/ 502 h 771"/>
                <a:gd name="T6" fmla="*/ 281 w 1983"/>
                <a:gd name="T7" fmla="*/ 448 h 771"/>
                <a:gd name="T8" fmla="*/ 422 w 1983"/>
                <a:gd name="T9" fmla="*/ 377 h 771"/>
                <a:gd name="T10" fmla="*/ 556 w 1983"/>
                <a:gd name="T11" fmla="*/ 317 h 771"/>
                <a:gd name="T12" fmla="*/ 663 w 1983"/>
                <a:gd name="T13" fmla="*/ 281 h 771"/>
                <a:gd name="T14" fmla="*/ 869 w 1983"/>
                <a:gd name="T15" fmla="*/ 294 h 771"/>
                <a:gd name="T16" fmla="*/ 1043 w 1983"/>
                <a:gd name="T17" fmla="*/ 335 h 771"/>
                <a:gd name="T18" fmla="*/ 1180 w 1983"/>
                <a:gd name="T19" fmla="*/ 349 h 771"/>
                <a:gd name="T20" fmla="*/ 1103 w 1983"/>
                <a:gd name="T21" fmla="*/ 311 h 771"/>
                <a:gd name="T22" fmla="*/ 892 w 1983"/>
                <a:gd name="T23" fmla="*/ 258 h 771"/>
                <a:gd name="T24" fmla="*/ 903 w 1983"/>
                <a:gd name="T25" fmla="*/ 224 h 771"/>
                <a:gd name="T26" fmla="*/ 1108 w 1983"/>
                <a:gd name="T27" fmla="*/ 160 h 771"/>
                <a:gd name="T28" fmla="*/ 1219 w 1983"/>
                <a:gd name="T29" fmla="*/ 137 h 771"/>
                <a:gd name="T30" fmla="*/ 1550 w 1983"/>
                <a:gd name="T31" fmla="*/ 164 h 771"/>
                <a:gd name="T32" fmla="*/ 1476 w 1983"/>
                <a:gd name="T33" fmla="*/ 137 h 771"/>
                <a:gd name="T34" fmla="*/ 1401 w 1983"/>
                <a:gd name="T35" fmla="*/ 77 h 771"/>
                <a:gd name="T36" fmla="*/ 1501 w 1983"/>
                <a:gd name="T37" fmla="*/ 49 h 771"/>
                <a:gd name="T38" fmla="*/ 1911 w 1983"/>
                <a:gd name="T39" fmla="*/ 0 h 771"/>
                <a:gd name="T40" fmla="*/ 1957 w 1983"/>
                <a:gd name="T41" fmla="*/ 23 h 771"/>
                <a:gd name="T42" fmla="*/ 1814 w 1983"/>
                <a:gd name="T43" fmla="*/ 84 h 771"/>
                <a:gd name="T44" fmla="*/ 1648 w 1983"/>
                <a:gd name="T45" fmla="*/ 163 h 771"/>
                <a:gd name="T46" fmla="*/ 1568 w 1983"/>
                <a:gd name="T47" fmla="*/ 209 h 771"/>
                <a:gd name="T48" fmla="*/ 1484 w 1983"/>
                <a:gd name="T49" fmla="*/ 260 h 771"/>
                <a:gd name="T50" fmla="*/ 1391 w 1983"/>
                <a:gd name="T51" fmla="*/ 323 h 771"/>
                <a:gd name="T52" fmla="*/ 1288 w 1983"/>
                <a:gd name="T53" fmla="*/ 393 h 771"/>
                <a:gd name="T54" fmla="*/ 1183 w 1983"/>
                <a:gd name="T55" fmla="*/ 472 h 771"/>
                <a:gd name="T56" fmla="*/ 1086 w 1983"/>
                <a:gd name="T57" fmla="*/ 548 h 771"/>
                <a:gd name="T58" fmla="*/ 970 w 1983"/>
                <a:gd name="T59" fmla="*/ 677 h 771"/>
                <a:gd name="T60" fmla="*/ 907 w 1983"/>
                <a:gd name="T61" fmla="*/ 754 h 771"/>
                <a:gd name="T62" fmla="*/ 621 w 1983"/>
                <a:gd name="T63" fmla="*/ 760 h 771"/>
                <a:gd name="T64" fmla="*/ 202 w 1983"/>
                <a:gd name="T65" fmla="*/ 689 h 771"/>
                <a:gd name="T66" fmla="*/ 0 w 1983"/>
                <a:gd name="T67" fmla="*/ 644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83" h="771">
                  <a:moveTo>
                    <a:pt x="0" y="644"/>
                  </a:moveTo>
                  <a:lnTo>
                    <a:pt x="120" y="570"/>
                  </a:lnTo>
                  <a:lnTo>
                    <a:pt x="601" y="605"/>
                  </a:lnTo>
                  <a:lnTo>
                    <a:pt x="422" y="543"/>
                  </a:lnTo>
                  <a:lnTo>
                    <a:pt x="313" y="532"/>
                  </a:lnTo>
                  <a:lnTo>
                    <a:pt x="209" y="502"/>
                  </a:lnTo>
                  <a:lnTo>
                    <a:pt x="231" y="477"/>
                  </a:lnTo>
                  <a:lnTo>
                    <a:pt x="281" y="448"/>
                  </a:lnTo>
                  <a:lnTo>
                    <a:pt x="349" y="412"/>
                  </a:lnTo>
                  <a:lnTo>
                    <a:pt x="422" y="377"/>
                  </a:lnTo>
                  <a:lnTo>
                    <a:pt x="492" y="346"/>
                  </a:lnTo>
                  <a:lnTo>
                    <a:pt x="556" y="317"/>
                  </a:lnTo>
                  <a:lnTo>
                    <a:pt x="613" y="296"/>
                  </a:lnTo>
                  <a:lnTo>
                    <a:pt x="663" y="281"/>
                  </a:lnTo>
                  <a:lnTo>
                    <a:pt x="751" y="274"/>
                  </a:lnTo>
                  <a:lnTo>
                    <a:pt x="869" y="294"/>
                  </a:lnTo>
                  <a:lnTo>
                    <a:pt x="953" y="315"/>
                  </a:lnTo>
                  <a:lnTo>
                    <a:pt x="1043" y="335"/>
                  </a:lnTo>
                  <a:lnTo>
                    <a:pt x="1172" y="357"/>
                  </a:lnTo>
                  <a:lnTo>
                    <a:pt x="1180" y="349"/>
                  </a:lnTo>
                  <a:lnTo>
                    <a:pt x="1154" y="332"/>
                  </a:lnTo>
                  <a:lnTo>
                    <a:pt x="1103" y="311"/>
                  </a:lnTo>
                  <a:lnTo>
                    <a:pt x="1035" y="287"/>
                  </a:lnTo>
                  <a:lnTo>
                    <a:pt x="892" y="258"/>
                  </a:lnTo>
                  <a:lnTo>
                    <a:pt x="827" y="240"/>
                  </a:lnTo>
                  <a:lnTo>
                    <a:pt x="903" y="224"/>
                  </a:lnTo>
                  <a:lnTo>
                    <a:pt x="1027" y="198"/>
                  </a:lnTo>
                  <a:lnTo>
                    <a:pt x="1108" y="160"/>
                  </a:lnTo>
                  <a:lnTo>
                    <a:pt x="1153" y="144"/>
                  </a:lnTo>
                  <a:lnTo>
                    <a:pt x="1219" y="137"/>
                  </a:lnTo>
                  <a:lnTo>
                    <a:pt x="1420" y="150"/>
                  </a:lnTo>
                  <a:lnTo>
                    <a:pt x="1550" y="164"/>
                  </a:lnTo>
                  <a:lnTo>
                    <a:pt x="1531" y="155"/>
                  </a:lnTo>
                  <a:lnTo>
                    <a:pt x="1476" y="137"/>
                  </a:lnTo>
                  <a:lnTo>
                    <a:pt x="1391" y="88"/>
                  </a:lnTo>
                  <a:lnTo>
                    <a:pt x="1401" y="77"/>
                  </a:lnTo>
                  <a:lnTo>
                    <a:pt x="1424" y="66"/>
                  </a:lnTo>
                  <a:lnTo>
                    <a:pt x="1501" y="49"/>
                  </a:lnTo>
                  <a:lnTo>
                    <a:pt x="1721" y="19"/>
                  </a:lnTo>
                  <a:lnTo>
                    <a:pt x="1911" y="0"/>
                  </a:lnTo>
                  <a:lnTo>
                    <a:pt x="1983" y="5"/>
                  </a:lnTo>
                  <a:lnTo>
                    <a:pt x="1957" y="23"/>
                  </a:lnTo>
                  <a:lnTo>
                    <a:pt x="1896" y="50"/>
                  </a:lnTo>
                  <a:lnTo>
                    <a:pt x="1814" y="84"/>
                  </a:lnTo>
                  <a:lnTo>
                    <a:pt x="1729" y="122"/>
                  </a:lnTo>
                  <a:lnTo>
                    <a:pt x="1648" y="163"/>
                  </a:lnTo>
                  <a:lnTo>
                    <a:pt x="1607" y="186"/>
                  </a:lnTo>
                  <a:lnTo>
                    <a:pt x="1568" y="209"/>
                  </a:lnTo>
                  <a:lnTo>
                    <a:pt x="1527" y="235"/>
                  </a:lnTo>
                  <a:lnTo>
                    <a:pt x="1484" y="260"/>
                  </a:lnTo>
                  <a:lnTo>
                    <a:pt x="1439" y="290"/>
                  </a:lnTo>
                  <a:lnTo>
                    <a:pt x="1391" y="323"/>
                  </a:lnTo>
                  <a:lnTo>
                    <a:pt x="1341" y="357"/>
                  </a:lnTo>
                  <a:lnTo>
                    <a:pt x="1288" y="393"/>
                  </a:lnTo>
                  <a:lnTo>
                    <a:pt x="1234" y="433"/>
                  </a:lnTo>
                  <a:lnTo>
                    <a:pt x="1183" y="472"/>
                  </a:lnTo>
                  <a:lnTo>
                    <a:pt x="1132" y="510"/>
                  </a:lnTo>
                  <a:lnTo>
                    <a:pt x="1086" y="548"/>
                  </a:lnTo>
                  <a:lnTo>
                    <a:pt x="1013" y="619"/>
                  </a:lnTo>
                  <a:lnTo>
                    <a:pt x="970" y="677"/>
                  </a:lnTo>
                  <a:lnTo>
                    <a:pt x="941" y="723"/>
                  </a:lnTo>
                  <a:lnTo>
                    <a:pt x="907" y="754"/>
                  </a:lnTo>
                  <a:lnTo>
                    <a:pt x="849" y="771"/>
                  </a:lnTo>
                  <a:lnTo>
                    <a:pt x="621" y="760"/>
                  </a:lnTo>
                  <a:lnTo>
                    <a:pt x="332" y="715"/>
                  </a:lnTo>
                  <a:lnTo>
                    <a:pt x="202" y="689"/>
                  </a:lnTo>
                  <a:lnTo>
                    <a:pt x="97" y="666"/>
                  </a:lnTo>
                  <a:lnTo>
                    <a:pt x="0" y="644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FFF2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471" y="172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4155" y="191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4617" y="170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961" y="179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460" y="178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3888" y="178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3735" y="176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553" y="179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628" y="183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5248" y="159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590" y="75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4543" y="77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4581" y="74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4103" y="164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094" y="162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753" y="168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818" y="169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5007" y="171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5130" y="173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4199" y="187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433" y="187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963" y="198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218" y="204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4555" y="90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4572" y="134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4896" y="141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5090" y="134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5159" y="126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4"/>
            <p:cNvSpPr>
              <a:spLocks/>
            </p:cNvSpPr>
            <p:nvPr/>
          </p:nvSpPr>
          <p:spPr bwMode="auto">
            <a:xfrm>
              <a:off x="4931" y="126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45"/>
            <p:cNvSpPr>
              <a:spLocks/>
            </p:cNvSpPr>
            <p:nvPr/>
          </p:nvSpPr>
          <p:spPr bwMode="auto">
            <a:xfrm>
              <a:off x="4898" y="141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>
              <a:off x="5079" y="137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auto">
            <a:xfrm>
              <a:off x="5269" y="149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8"/>
            <p:cNvSpPr>
              <a:spLocks/>
            </p:cNvSpPr>
            <p:nvPr/>
          </p:nvSpPr>
          <p:spPr bwMode="auto">
            <a:xfrm>
              <a:off x="4585" y="70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9"/>
            <p:cNvSpPr>
              <a:spLocks/>
            </p:cNvSpPr>
            <p:nvPr/>
          </p:nvSpPr>
          <p:spPr bwMode="auto">
            <a:xfrm>
              <a:off x="4753" y="70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4702" y="81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51"/>
            <p:cNvSpPr>
              <a:spLocks/>
            </p:cNvSpPr>
            <p:nvPr/>
          </p:nvSpPr>
          <p:spPr bwMode="auto">
            <a:xfrm>
              <a:off x="4663" y="75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52"/>
            <p:cNvSpPr>
              <a:spLocks/>
            </p:cNvSpPr>
            <p:nvPr/>
          </p:nvSpPr>
          <p:spPr bwMode="auto">
            <a:xfrm>
              <a:off x="4579" y="83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53"/>
            <p:cNvSpPr>
              <a:spLocks/>
            </p:cNvSpPr>
            <p:nvPr/>
          </p:nvSpPr>
          <p:spPr bwMode="auto">
            <a:xfrm>
              <a:off x="4611" y="141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54"/>
            <p:cNvSpPr>
              <a:spLocks/>
            </p:cNvSpPr>
            <p:nvPr/>
          </p:nvSpPr>
          <p:spPr bwMode="auto">
            <a:xfrm>
              <a:off x="4624" y="144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4554" y="90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4552" y="95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4574" y="134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4581" y="138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4506" y="75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60"/>
            <p:cNvSpPr>
              <a:spLocks/>
            </p:cNvSpPr>
            <p:nvPr/>
          </p:nvSpPr>
          <p:spPr bwMode="auto">
            <a:xfrm>
              <a:off x="4106" y="75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4021" y="130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4049" y="160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3969" y="170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4537" y="182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3959" y="177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4197" y="186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4427" y="186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68"/>
            <p:cNvSpPr>
              <a:spLocks/>
            </p:cNvSpPr>
            <p:nvPr/>
          </p:nvSpPr>
          <p:spPr bwMode="auto">
            <a:xfrm>
              <a:off x="4241" y="194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4614" y="188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4099" y="124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4775" y="109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72"/>
            <p:cNvSpPr>
              <a:spLocks/>
            </p:cNvSpPr>
            <p:nvPr/>
          </p:nvSpPr>
          <p:spPr bwMode="auto">
            <a:xfrm>
              <a:off x="5308" y="126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4538" y="176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4232" y="167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75"/>
            <p:cNvSpPr>
              <a:spLocks/>
            </p:cNvSpPr>
            <p:nvPr/>
          </p:nvSpPr>
          <p:spPr bwMode="auto">
            <a:xfrm>
              <a:off x="4336" y="166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4284" y="167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740" y="165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02" y="166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4860" y="167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>
              <a:off x="5013" y="170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81"/>
            <p:cNvSpPr>
              <a:spLocks/>
            </p:cNvSpPr>
            <p:nvPr/>
          </p:nvSpPr>
          <p:spPr bwMode="auto">
            <a:xfrm>
              <a:off x="5052" y="170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82"/>
            <p:cNvSpPr>
              <a:spLocks/>
            </p:cNvSpPr>
            <p:nvPr/>
          </p:nvSpPr>
          <p:spPr bwMode="auto">
            <a:xfrm>
              <a:off x="5162" y="172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83"/>
            <p:cNvSpPr>
              <a:spLocks/>
            </p:cNvSpPr>
            <p:nvPr/>
          </p:nvSpPr>
          <p:spPr bwMode="auto">
            <a:xfrm>
              <a:off x="5239" y="174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Freeform 84"/>
            <p:cNvSpPr>
              <a:spLocks/>
            </p:cNvSpPr>
            <p:nvPr/>
          </p:nvSpPr>
          <p:spPr bwMode="auto">
            <a:xfrm>
              <a:off x="4099" y="169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4560" y="74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" name="Freeform 86"/>
            <p:cNvSpPr>
              <a:spLocks/>
            </p:cNvSpPr>
            <p:nvPr/>
          </p:nvSpPr>
          <p:spPr bwMode="auto">
            <a:xfrm>
              <a:off x="4779" y="93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" name="Freeform 90"/>
            <p:cNvSpPr>
              <a:spLocks/>
            </p:cNvSpPr>
            <p:nvPr/>
          </p:nvSpPr>
          <p:spPr bwMode="auto">
            <a:xfrm>
              <a:off x="3553" y="176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3" name="Freeform 91"/>
            <p:cNvSpPr>
              <a:spLocks/>
            </p:cNvSpPr>
            <p:nvPr/>
          </p:nvSpPr>
          <p:spPr bwMode="auto">
            <a:xfrm>
              <a:off x="3440" y="176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92"/>
            <p:cNvSpPr>
              <a:spLocks/>
            </p:cNvSpPr>
            <p:nvPr/>
          </p:nvSpPr>
          <p:spPr bwMode="auto">
            <a:xfrm>
              <a:off x="3604" y="181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Freeform 93"/>
            <p:cNvSpPr>
              <a:spLocks/>
            </p:cNvSpPr>
            <p:nvPr/>
          </p:nvSpPr>
          <p:spPr bwMode="auto">
            <a:xfrm>
              <a:off x="3885" y="175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Freeform 94"/>
            <p:cNvSpPr>
              <a:spLocks/>
            </p:cNvSpPr>
            <p:nvPr/>
          </p:nvSpPr>
          <p:spPr bwMode="auto">
            <a:xfrm>
              <a:off x="3995" y="180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Freeform 95"/>
            <p:cNvSpPr>
              <a:spLocks/>
            </p:cNvSpPr>
            <p:nvPr/>
          </p:nvSpPr>
          <p:spPr bwMode="auto">
            <a:xfrm>
              <a:off x="3710" y="186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" name="Freeform 96"/>
            <p:cNvSpPr>
              <a:spLocks/>
            </p:cNvSpPr>
            <p:nvPr/>
          </p:nvSpPr>
          <p:spPr bwMode="auto">
            <a:xfrm>
              <a:off x="3659" y="182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9" name="Freeform 97"/>
            <p:cNvSpPr>
              <a:spLocks/>
            </p:cNvSpPr>
            <p:nvPr/>
          </p:nvSpPr>
          <p:spPr bwMode="auto">
            <a:xfrm>
              <a:off x="3546" y="181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0" name="Freeform 98"/>
            <p:cNvSpPr>
              <a:spLocks/>
            </p:cNvSpPr>
            <p:nvPr/>
          </p:nvSpPr>
          <p:spPr bwMode="auto">
            <a:xfrm>
              <a:off x="3702" y="173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Freeform 99"/>
            <p:cNvSpPr>
              <a:spLocks/>
            </p:cNvSpPr>
            <p:nvPr/>
          </p:nvSpPr>
          <p:spPr bwMode="auto">
            <a:xfrm>
              <a:off x="3816" y="177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Freeform 100"/>
            <p:cNvSpPr>
              <a:spLocks/>
            </p:cNvSpPr>
            <p:nvPr/>
          </p:nvSpPr>
          <p:spPr bwMode="auto">
            <a:xfrm>
              <a:off x="3920" y="185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" name="Freeform 101"/>
            <p:cNvSpPr>
              <a:spLocks/>
            </p:cNvSpPr>
            <p:nvPr/>
          </p:nvSpPr>
          <p:spPr bwMode="auto">
            <a:xfrm>
              <a:off x="3755" y="189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4" name="Freeform 102"/>
            <p:cNvSpPr>
              <a:spLocks/>
            </p:cNvSpPr>
            <p:nvPr/>
          </p:nvSpPr>
          <p:spPr bwMode="auto">
            <a:xfrm>
              <a:off x="3843" y="183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5" name="Freeform 103"/>
            <p:cNvSpPr>
              <a:spLocks/>
            </p:cNvSpPr>
            <p:nvPr/>
          </p:nvSpPr>
          <p:spPr bwMode="auto">
            <a:xfrm>
              <a:off x="4077" y="183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6" name="Freeform 111"/>
            <p:cNvSpPr>
              <a:spLocks/>
            </p:cNvSpPr>
            <p:nvPr/>
          </p:nvSpPr>
          <p:spPr bwMode="auto">
            <a:xfrm>
              <a:off x="4024" y="120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7" name="Freeform 112"/>
            <p:cNvSpPr>
              <a:spLocks/>
            </p:cNvSpPr>
            <p:nvPr/>
          </p:nvSpPr>
          <p:spPr bwMode="auto">
            <a:xfrm>
              <a:off x="4325" y="100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8" name="Freeform 113"/>
            <p:cNvSpPr>
              <a:spLocks/>
            </p:cNvSpPr>
            <p:nvPr/>
          </p:nvSpPr>
          <p:spPr bwMode="auto">
            <a:xfrm>
              <a:off x="5174" y="148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9" name="Freeform 114"/>
            <p:cNvSpPr>
              <a:spLocks/>
            </p:cNvSpPr>
            <p:nvPr/>
          </p:nvSpPr>
          <p:spPr bwMode="auto">
            <a:xfrm>
              <a:off x="5024" y="139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0" name="Freeform 115"/>
            <p:cNvSpPr>
              <a:spLocks/>
            </p:cNvSpPr>
            <p:nvPr/>
          </p:nvSpPr>
          <p:spPr bwMode="auto">
            <a:xfrm>
              <a:off x="3474" y="132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1" name="Freeform 116"/>
            <p:cNvSpPr>
              <a:spLocks/>
            </p:cNvSpPr>
            <p:nvPr/>
          </p:nvSpPr>
          <p:spPr bwMode="auto">
            <a:xfrm>
              <a:off x="5322" y="157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" name="Freeform 117"/>
            <p:cNvSpPr>
              <a:spLocks/>
            </p:cNvSpPr>
            <p:nvPr/>
          </p:nvSpPr>
          <p:spPr bwMode="auto">
            <a:xfrm>
              <a:off x="4314" y="207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" name="Freeform 118"/>
            <p:cNvSpPr>
              <a:spLocks/>
            </p:cNvSpPr>
            <p:nvPr/>
          </p:nvSpPr>
          <p:spPr bwMode="auto">
            <a:xfrm>
              <a:off x="3952" y="197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" name="Freeform 119"/>
            <p:cNvSpPr>
              <a:spLocks/>
            </p:cNvSpPr>
            <p:nvPr/>
          </p:nvSpPr>
          <p:spPr bwMode="auto">
            <a:xfrm>
              <a:off x="4608" y="191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" name="Freeform 120"/>
            <p:cNvSpPr>
              <a:spLocks/>
            </p:cNvSpPr>
            <p:nvPr/>
          </p:nvSpPr>
          <p:spPr bwMode="auto">
            <a:xfrm>
              <a:off x="3764" y="194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Freeform 121"/>
            <p:cNvSpPr>
              <a:spLocks/>
            </p:cNvSpPr>
            <p:nvPr/>
          </p:nvSpPr>
          <p:spPr bwMode="auto">
            <a:xfrm>
              <a:off x="3569" y="187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" name="Freeform 122"/>
            <p:cNvSpPr>
              <a:spLocks/>
            </p:cNvSpPr>
            <p:nvPr/>
          </p:nvSpPr>
          <p:spPr bwMode="auto">
            <a:xfrm>
              <a:off x="3540" y="189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" name="Freeform 123"/>
            <p:cNvSpPr>
              <a:spLocks/>
            </p:cNvSpPr>
            <p:nvPr/>
          </p:nvSpPr>
          <p:spPr bwMode="auto">
            <a:xfrm>
              <a:off x="3463" y="186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" name="Freeform 124"/>
            <p:cNvSpPr>
              <a:spLocks/>
            </p:cNvSpPr>
            <p:nvPr/>
          </p:nvSpPr>
          <p:spPr bwMode="auto">
            <a:xfrm>
              <a:off x="3986" y="185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" name="Freeform 125"/>
            <p:cNvSpPr>
              <a:spLocks/>
            </p:cNvSpPr>
            <p:nvPr/>
          </p:nvSpPr>
          <p:spPr bwMode="auto">
            <a:xfrm>
              <a:off x="4090" y="183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1" name="Freeform 126"/>
            <p:cNvSpPr>
              <a:spLocks/>
            </p:cNvSpPr>
            <p:nvPr/>
          </p:nvSpPr>
          <p:spPr bwMode="auto">
            <a:xfrm>
              <a:off x="4551" y="206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" name="Freeform 127"/>
            <p:cNvSpPr>
              <a:spLocks/>
            </p:cNvSpPr>
            <p:nvPr/>
          </p:nvSpPr>
          <p:spPr bwMode="auto">
            <a:xfrm>
              <a:off x="4826" y="192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" name="Freeform 128"/>
            <p:cNvSpPr>
              <a:spLocks/>
            </p:cNvSpPr>
            <p:nvPr/>
          </p:nvSpPr>
          <p:spPr bwMode="auto">
            <a:xfrm>
              <a:off x="5068" y="184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Freeform 129"/>
            <p:cNvSpPr>
              <a:spLocks/>
            </p:cNvSpPr>
            <p:nvPr/>
          </p:nvSpPr>
          <p:spPr bwMode="auto">
            <a:xfrm>
              <a:off x="3633" y="191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5" name="Freeform 130"/>
            <p:cNvSpPr>
              <a:spLocks/>
            </p:cNvSpPr>
            <p:nvPr/>
          </p:nvSpPr>
          <p:spPr bwMode="auto">
            <a:xfrm>
              <a:off x="3649" y="192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6" name="Freeform 131"/>
            <p:cNvSpPr>
              <a:spLocks/>
            </p:cNvSpPr>
            <p:nvPr/>
          </p:nvSpPr>
          <p:spPr bwMode="auto">
            <a:xfrm>
              <a:off x="3668" y="193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7" name="Freeform 132"/>
            <p:cNvSpPr>
              <a:spLocks/>
            </p:cNvSpPr>
            <p:nvPr/>
          </p:nvSpPr>
          <p:spPr bwMode="auto">
            <a:xfrm>
              <a:off x="3690" y="193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8" name="Freeform 133"/>
            <p:cNvSpPr>
              <a:spLocks/>
            </p:cNvSpPr>
            <p:nvPr/>
          </p:nvSpPr>
          <p:spPr bwMode="auto">
            <a:xfrm>
              <a:off x="4199" y="203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9" name="Freeform 134"/>
            <p:cNvSpPr>
              <a:spLocks/>
            </p:cNvSpPr>
            <p:nvPr/>
          </p:nvSpPr>
          <p:spPr bwMode="auto">
            <a:xfrm>
              <a:off x="4027" y="192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0" name="Freeform 135"/>
            <p:cNvSpPr>
              <a:spLocks/>
            </p:cNvSpPr>
            <p:nvPr/>
          </p:nvSpPr>
          <p:spPr bwMode="auto">
            <a:xfrm>
              <a:off x="3943" y="203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1" name="Freeform 136"/>
            <p:cNvSpPr>
              <a:spLocks/>
            </p:cNvSpPr>
            <p:nvPr/>
          </p:nvSpPr>
          <p:spPr bwMode="auto">
            <a:xfrm>
              <a:off x="4162" y="197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2" name="Freeform 137"/>
            <p:cNvSpPr>
              <a:spLocks/>
            </p:cNvSpPr>
            <p:nvPr/>
          </p:nvSpPr>
          <p:spPr bwMode="auto">
            <a:xfrm>
              <a:off x="4175" y="192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593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Probabilidades </a:t>
            </a:r>
            <a:r>
              <a:rPr lang="pt-BR" i="1" dirty="0" smtClean="0"/>
              <a:t>a Priori</a:t>
            </a:r>
          </a:p>
          <a:p>
            <a:pPr marL="114300" indent="0">
              <a:buNone/>
            </a:pPr>
            <a:r>
              <a:rPr lang="pt-BR" dirty="0" smtClean="0"/>
              <a:t>Seja</a:t>
            </a:r>
          </a:p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PT" dirty="0"/>
              <a:t>Usando julgamento subjetivo:</a:t>
            </a:r>
          </a:p>
          <a:p>
            <a:pPr marL="11430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6580188" y="168275"/>
            <a:ext cx="2211387" cy="1398588"/>
            <a:chOff x="2333" y="2260"/>
            <a:chExt cx="2005" cy="1493"/>
          </a:xfrm>
        </p:grpSpPr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6" name="Freeform 8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8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9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0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5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9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0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1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2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5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9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0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1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2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5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6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7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9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0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1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7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8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9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0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1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3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6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7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9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1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2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3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7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8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0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1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3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8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9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0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1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2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8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9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6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8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9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0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1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2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3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6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39" name="Rectangle 124"/>
          <p:cNvSpPr>
            <a:spLocks noChangeArrowheads="1"/>
          </p:cNvSpPr>
          <p:nvPr/>
        </p:nvSpPr>
        <p:spPr bwMode="auto">
          <a:xfrm>
            <a:off x="1199312" y="3058391"/>
            <a:ext cx="6853296" cy="10287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pt-BR" sz="2400" b="1" i="1" dirty="0" smtClean="0">
                <a:solidFill>
                  <a:schemeClr val="bg1"/>
                </a:solidFill>
              </a:rPr>
              <a:t> A</a:t>
            </a:r>
            <a:r>
              <a:rPr lang="pt-BR" sz="2400" b="1" baseline="-25000" dirty="0" smtClean="0">
                <a:solidFill>
                  <a:schemeClr val="bg1"/>
                </a:solidFill>
              </a:rPr>
              <a:t>1</a:t>
            </a:r>
            <a:r>
              <a:rPr lang="pt-BR" sz="2400" b="1" dirty="0" smtClean="0">
                <a:solidFill>
                  <a:schemeClr val="bg1"/>
                </a:solidFill>
              </a:rPr>
              <a:t> = a prefeitura aprova a mudança de zoneamento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pt-BR" sz="2400" b="1" i="1" dirty="0" smtClean="0">
                <a:solidFill>
                  <a:schemeClr val="bg1"/>
                </a:solidFill>
              </a:rPr>
              <a:t> A</a:t>
            </a:r>
            <a:r>
              <a:rPr lang="pt-BR" sz="2400" b="1" baseline="-25000" dirty="0" smtClean="0">
                <a:solidFill>
                  <a:schemeClr val="bg1"/>
                </a:solidFill>
              </a:rPr>
              <a:t>2</a:t>
            </a:r>
            <a:r>
              <a:rPr lang="pt-BR" sz="2400" b="1" dirty="0" smtClean="0">
                <a:solidFill>
                  <a:schemeClr val="bg1"/>
                </a:solidFill>
              </a:rPr>
              <a:t> = a prefeitura recusa a mudança de zoneamento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240" name="Rectangle 125"/>
          <p:cNvSpPr>
            <a:spLocks noChangeArrowheads="1"/>
          </p:cNvSpPr>
          <p:nvPr/>
        </p:nvSpPr>
        <p:spPr bwMode="auto">
          <a:xfrm>
            <a:off x="2195736" y="5259288"/>
            <a:ext cx="3651102" cy="7620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P(</a:t>
            </a:r>
            <a:r>
              <a:rPr lang="en-US" sz="2800" b="1" i="1" dirty="0">
                <a:solidFill>
                  <a:schemeClr val="bg1"/>
                </a:solidFill>
              </a:rPr>
              <a:t>A</a:t>
            </a:r>
            <a:r>
              <a:rPr lang="en-US" sz="2800" b="1" baseline="-25000" dirty="0">
                <a:solidFill>
                  <a:schemeClr val="bg1"/>
                </a:solidFill>
              </a:rPr>
              <a:t>1</a:t>
            </a:r>
            <a:r>
              <a:rPr lang="en-US" sz="2800" b="1" dirty="0">
                <a:solidFill>
                  <a:schemeClr val="bg1"/>
                </a:solidFill>
              </a:rPr>
              <a:t>) = </a:t>
            </a:r>
            <a:r>
              <a:rPr lang="en-US" sz="2800" b="1" dirty="0" smtClean="0">
                <a:solidFill>
                  <a:schemeClr val="bg1"/>
                </a:solidFill>
              </a:rPr>
              <a:t>0,7;   </a:t>
            </a:r>
            <a:r>
              <a:rPr lang="en-US" sz="2800" b="1" dirty="0">
                <a:solidFill>
                  <a:schemeClr val="bg1"/>
                </a:solidFill>
              </a:rPr>
              <a:t>P(</a:t>
            </a:r>
            <a:r>
              <a:rPr lang="en-US" sz="2800" b="1" i="1" dirty="0">
                <a:solidFill>
                  <a:schemeClr val="bg1"/>
                </a:solidFill>
              </a:rPr>
              <a:t>A</a:t>
            </a:r>
            <a:r>
              <a:rPr lang="en-US" sz="2800" b="1" baseline="-25000" dirty="0">
                <a:solidFill>
                  <a:schemeClr val="bg1"/>
                </a:solidFill>
              </a:rPr>
              <a:t>2</a:t>
            </a:r>
            <a:r>
              <a:rPr lang="en-US" sz="2800" b="1" dirty="0">
                <a:solidFill>
                  <a:schemeClr val="bg1"/>
                </a:solidFill>
              </a:rPr>
              <a:t>) = </a:t>
            </a:r>
            <a:r>
              <a:rPr lang="en-US" sz="2800" b="1" dirty="0" smtClean="0">
                <a:solidFill>
                  <a:schemeClr val="bg1"/>
                </a:solidFill>
              </a:rPr>
              <a:t>0,3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Nova informação</a:t>
            </a:r>
          </a:p>
          <a:p>
            <a:pPr marL="114300" indent="0">
              <a:buNone/>
            </a:pPr>
            <a:r>
              <a:rPr lang="pt-BR" dirty="0"/>
              <a:t>O conselho de planejamento tem recomendado contra a mudança de zoneamento. </a:t>
            </a:r>
            <a:r>
              <a:rPr lang="pt-BR" dirty="0" smtClean="0"/>
              <a:t>Assim, se </a:t>
            </a:r>
            <a:r>
              <a:rPr lang="pt-BR" i="1" dirty="0" smtClean="0"/>
              <a:t>B</a:t>
            </a:r>
            <a:r>
              <a:rPr lang="pt-BR" dirty="0" smtClean="0"/>
              <a:t> indica o </a:t>
            </a:r>
            <a:r>
              <a:rPr lang="pt-BR" dirty="0"/>
              <a:t>evento de uma recomendação negativa por parte do conselho de planejamento.</a:t>
            </a:r>
            <a:br>
              <a:rPr lang="pt-BR" dirty="0"/>
            </a:br>
            <a:r>
              <a:rPr lang="pt-BR" dirty="0"/>
              <a:t>Dado que </a:t>
            </a:r>
            <a:r>
              <a:rPr lang="pt-BR" i="1" dirty="0"/>
              <a:t>B</a:t>
            </a:r>
            <a:r>
              <a:rPr lang="pt-BR" dirty="0"/>
              <a:t> ocorreu, </a:t>
            </a:r>
            <a:r>
              <a:rPr lang="pt-BR" dirty="0" smtClean="0"/>
              <a:t>a L.S. </a:t>
            </a:r>
            <a:r>
              <a:rPr lang="pt-BR" dirty="0" err="1"/>
              <a:t>Clothiers</a:t>
            </a:r>
            <a:r>
              <a:rPr lang="pt-BR" dirty="0"/>
              <a:t> </a:t>
            </a:r>
            <a:r>
              <a:rPr lang="pt-BR" dirty="0" smtClean="0"/>
              <a:t>revisa </a:t>
            </a:r>
            <a:r>
              <a:rPr lang="pt-BR" dirty="0"/>
              <a:t>as probabilidades de que a </a:t>
            </a:r>
            <a:r>
              <a:rPr lang="pt-BR" dirty="0" smtClean="0"/>
              <a:t>Prefeitura Municipal irá aprovar </a:t>
            </a:r>
            <a:r>
              <a:rPr lang="pt-BR" dirty="0"/>
              <a:t>ou desaprovar a mudança de zoneamento?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6580188" y="168275"/>
            <a:ext cx="2211387" cy="1398588"/>
            <a:chOff x="2333" y="2260"/>
            <a:chExt cx="2005" cy="1493"/>
          </a:xfrm>
        </p:grpSpPr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6" name="Freeform 8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8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9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0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5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9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0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1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2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5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9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0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1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2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5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6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7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9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0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1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7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8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9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0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1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3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6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7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9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1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2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3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7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8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0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1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3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8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9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0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1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2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8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9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6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8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9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0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1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2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3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6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9974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Probabilidade Condicional</a:t>
            </a:r>
          </a:p>
          <a:p>
            <a:pPr marL="114300" indent="0">
              <a:buNone/>
            </a:pPr>
            <a:r>
              <a:rPr lang="pt-BR" sz="3200" dirty="0" smtClean="0"/>
              <a:t>Histórico com o </a:t>
            </a:r>
            <a:r>
              <a:rPr lang="pt-BR" sz="3200" dirty="0"/>
              <a:t>conselho de planejamento </a:t>
            </a:r>
            <a:r>
              <a:rPr lang="pt-BR" sz="3200" dirty="0" smtClean="0"/>
              <a:t>e a Prefeitura Municipal tem indicado:</a:t>
            </a:r>
          </a:p>
          <a:p>
            <a:pPr marL="114300" indent="0">
              <a:buNone/>
            </a:pPr>
            <a:endParaRPr lang="pt-BR" sz="3200" dirty="0"/>
          </a:p>
          <a:p>
            <a:pPr marL="114300" indent="0">
              <a:buNone/>
            </a:pPr>
            <a:endParaRPr lang="pt-BR" sz="3200" dirty="0" smtClean="0"/>
          </a:p>
          <a:p>
            <a:pPr marL="114300" indent="0">
              <a:buNone/>
            </a:pPr>
            <a:r>
              <a:rPr lang="pt-BR" sz="3200" dirty="0" smtClean="0"/>
              <a:t>Então: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8</a:t>
            </a:fld>
            <a:endParaRPr lang="pt-BR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6580188" y="168275"/>
            <a:ext cx="2211387" cy="1398588"/>
            <a:chOff x="2333" y="2260"/>
            <a:chExt cx="2005" cy="1493"/>
          </a:xfrm>
        </p:grpSpPr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6" name="Freeform 8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8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9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0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5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9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0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1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2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5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9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0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1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2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5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6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7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9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0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1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7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8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9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0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1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3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6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7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9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1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2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3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7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8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0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1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3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8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9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0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1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2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8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9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6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8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9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0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1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2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3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6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533650" y="3534767"/>
            <a:ext cx="4400550" cy="1622425"/>
            <a:chOff x="2533650" y="3534767"/>
            <a:chExt cx="4400550" cy="1622425"/>
          </a:xfrm>
        </p:grpSpPr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2533650" y="3534767"/>
              <a:ext cx="2057400" cy="6858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i="1" dirty="0">
                  <a:solidFill>
                    <a:schemeClr val="bg1"/>
                  </a:solidFill>
                </a:rPr>
                <a:t>P</a:t>
              </a:r>
              <a:r>
                <a:rPr lang="en-US" sz="2400" b="1" dirty="0">
                  <a:solidFill>
                    <a:schemeClr val="bg1"/>
                  </a:solidFill>
                </a:rPr>
                <a:t>(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</a:rPr>
                <a:t>)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= 0,2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857750" y="3534767"/>
              <a:ext cx="2076450" cy="68897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i="1" dirty="0">
                  <a:solidFill>
                    <a:schemeClr val="bg1"/>
                  </a:solidFill>
                </a:rPr>
                <a:t>P</a:t>
              </a:r>
              <a:r>
                <a:rPr lang="en-US" sz="2400" b="1" dirty="0">
                  <a:solidFill>
                    <a:schemeClr val="bg1"/>
                  </a:solidFill>
                </a:rPr>
                <a:t>(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</a:rPr>
                <a:t>) = 0,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39" name="Rectangle 122"/>
            <p:cNvSpPr>
              <a:spLocks noChangeArrowheads="1"/>
            </p:cNvSpPr>
            <p:nvPr/>
          </p:nvSpPr>
          <p:spPr bwMode="auto">
            <a:xfrm>
              <a:off x="2533650" y="4430117"/>
              <a:ext cx="2057400" cy="7239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i="1" dirty="0">
                  <a:solidFill>
                    <a:schemeClr val="bg1"/>
                  </a:solidFill>
                </a:rPr>
                <a:t>P</a:t>
              </a:r>
              <a:r>
                <a:rPr lang="en-US" sz="2400" b="1" dirty="0">
                  <a:solidFill>
                    <a:schemeClr val="bg1"/>
                  </a:solidFill>
                </a:rPr>
                <a:t>(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i="1" baseline="30000" dirty="0">
                  <a:solidFill>
                    <a:schemeClr val="bg1"/>
                  </a:solidFill>
                </a:rPr>
                <a:t>C</a:t>
              </a:r>
              <a:r>
                <a:rPr lang="en-US" sz="2400" b="1" dirty="0">
                  <a:solidFill>
                    <a:schemeClr val="bg1"/>
                  </a:solidFill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</a:rPr>
                <a:t>) = 0,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8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40" name="Rectangle 123"/>
            <p:cNvSpPr>
              <a:spLocks noChangeArrowheads="1"/>
            </p:cNvSpPr>
            <p:nvPr/>
          </p:nvSpPr>
          <p:spPr bwMode="auto">
            <a:xfrm>
              <a:off x="4857750" y="4430117"/>
              <a:ext cx="2076450" cy="72707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i="1" dirty="0">
                  <a:solidFill>
                    <a:schemeClr val="bg1"/>
                  </a:solidFill>
                </a:rPr>
                <a:t>P</a:t>
              </a:r>
              <a:r>
                <a:rPr lang="en-US" sz="2400" b="1" dirty="0">
                  <a:solidFill>
                    <a:schemeClr val="bg1"/>
                  </a:solidFill>
                </a:rPr>
                <a:t>(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i="1" baseline="30000" dirty="0">
                  <a:solidFill>
                    <a:schemeClr val="bg1"/>
                  </a:solidFill>
                </a:rPr>
                <a:t>C</a:t>
              </a:r>
              <a:r>
                <a:rPr lang="en-US" sz="2400" b="1" dirty="0">
                  <a:solidFill>
                    <a:schemeClr val="bg1"/>
                  </a:solidFill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</a:rPr>
                <a:t>) = 0,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1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</a:t>
            </a:r>
            <a:r>
              <a:rPr lang="pt-BR" dirty="0" err="1" smtClean="0"/>
              <a:t>Bayes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Diagrama de Árvore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9</a:t>
            </a:fld>
            <a:endParaRPr lang="pt-BR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6580188" y="168275"/>
            <a:ext cx="2211387" cy="1398588"/>
            <a:chOff x="2333" y="2260"/>
            <a:chExt cx="2005" cy="1493"/>
          </a:xfrm>
        </p:grpSpPr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2389" y="2292"/>
              <a:ext cx="1848" cy="1374"/>
            </a:xfrm>
            <a:custGeom>
              <a:avLst/>
              <a:gdLst>
                <a:gd name="T0" fmla="*/ 0 w 3937"/>
                <a:gd name="T1" fmla="*/ 2340 h 2918"/>
                <a:gd name="T2" fmla="*/ 52 w 3937"/>
                <a:gd name="T3" fmla="*/ 2264 h 2918"/>
                <a:gd name="T4" fmla="*/ 90 w 3937"/>
                <a:gd name="T5" fmla="*/ 2165 h 2918"/>
                <a:gd name="T6" fmla="*/ 65 w 3937"/>
                <a:gd name="T7" fmla="*/ 1985 h 2918"/>
                <a:gd name="T8" fmla="*/ 114 w 3937"/>
                <a:gd name="T9" fmla="*/ 1882 h 2918"/>
                <a:gd name="T10" fmla="*/ 189 w 3937"/>
                <a:gd name="T11" fmla="*/ 1626 h 2918"/>
                <a:gd name="T12" fmla="*/ 417 w 3937"/>
                <a:gd name="T13" fmla="*/ 1534 h 2918"/>
                <a:gd name="T14" fmla="*/ 488 w 3937"/>
                <a:gd name="T15" fmla="*/ 1395 h 2918"/>
                <a:gd name="T16" fmla="*/ 674 w 3937"/>
                <a:gd name="T17" fmla="*/ 1251 h 2918"/>
                <a:gd name="T18" fmla="*/ 905 w 3937"/>
                <a:gd name="T19" fmla="*/ 1289 h 2918"/>
                <a:gd name="T20" fmla="*/ 1151 w 3937"/>
                <a:gd name="T21" fmla="*/ 1538 h 2918"/>
                <a:gd name="T22" fmla="*/ 1162 w 3937"/>
                <a:gd name="T23" fmla="*/ 1151 h 2918"/>
                <a:gd name="T24" fmla="*/ 1523 w 3937"/>
                <a:gd name="T25" fmla="*/ 710 h 2918"/>
                <a:gd name="T26" fmla="*/ 1819 w 3937"/>
                <a:gd name="T27" fmla="*/ 407 h 2918"/>
                <a:gd name="T28" fmla="*/ 2228 w 3937"/>
                <a:gd name="T29" fmla="*/ 80 h 2918"/>
                <a:gd name="T30" fmla="*/ 2369 w 3937"/>
                <a:gd name="T31" fmla="*/ 166 h 2918"/>
                <a:gd name="T32" fmla="*/ 2617 w 3937"/>
                <a:gd name="T33" fmla="*/ 0 h 2918"/>
                <a:gd name="T34" fmla="*/ 2751 w 3937"/>
                <a:gd name="T35" fmla="*/ 215 h 2918"/>
                <a:gd name="T36" fmla="*/ 2676 w 3937"/>
                <a:gd name="T37" fmla="*/ 477 h 2918"/>
                <a:gd name="T38" fmla="*/ 3269 w 3937"/>
                <a:gd name="T39" fmla="*/ 1193 h 2918"/>
                <a:gd name="T40" fmla="*/ 3730 w 3937"/>
                <a:gd name="T41" fmla="*/ 1578 h 2918"/>
                <a:gd name="T42" fmla="*/ 3713 w 3937"/>
                <a:gd name="T43" fmla="*/ 1726 h 2918"/>
                <a:gd name="T44" fmla="*/ 3847 w 3937"/>
                <a:gd name="T45" fmla="*/ 1805 h 2918"/>
                <a:gd name="T46" fmla="*/ 3838 w 3937"/>
                <a:gd name="T47" fmla="*/ 1995 h 2918"/>
                <a:gd name="T48" fmla="*/ 3934 w 3937"/>
                <a:gd name="T49" fmla="*/ 2171 h 2918"/>
                <a:gd name="T50" fmla="*/ 3730 w 3937"/>
                <a:gd name="T51" fmla="*/ 2281 h 2918"/>
                <a:gd name="T52" fmla="*/ 3139 w 3937"/>
                <a:gd name="T53" fmla="*/ 2705 h 2918"/>
                <a:gd name="T54" fmla="*/ 2685 w 3937"/>
                <a:gd name="T55" fmla="*/ 2890 h 2918"/>
                <a:gd name="T56" fmla="*/ 2098 w 3937"/>
                <a:gd name="T57" fmla="*/ 2798 h 2918"/>
                <a:gd name="T58" fmla="*/ 1996 w 3937"/>
                <a:gd name="T59" fmla="*/ 2847 h 2918"/>
                <a:gd name="T60" fmla="*/ 1897 w 3937"/>
                <a:gd name="T61" fmla="*/ 2895 h 2918"/>
                <a:gd name="T62" fmla="*/ 1650 w 3937"/>
                <a:gd name="T63" fmla="*/ 2911 h 2918"/>
                <a:gd name="T64" fmla="*/ 1372 w 3937"/>
                <a:gd name="T65" fmla="*/ 2819 h 2918"/>
                <a:gd name="T66" fmla="*/ 1015 w 3937"/>
                <a:gd name="T67" fmla="*/ 2756 h 2918"/>
                <a:gd name="T68" fmla="*/ 972 w 3937"/>
                <a:gd name="T69" fmla="*/ 2561 h 2918"/>
                <a:gd name="T70" fmla="*/ 558 w 3937"/>
                <a:gd name="T71" fmla="*/ 2539 h 2918"/>
                <a:gd name="T72" fmla="*/ 235 w 3937"/>
                <a:gd name="T73" fmla="*/ 2447 h 2918"/>
                <a:gd name="T74" fmla="*/ 45 w 3937"/>
                <a:gd name="T75" fmla="*/ 2384 h 2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37" h="2918">
                  <a:moveTo>
                    <a:pt x="45" y="2384"/>
                  </a:moveTo>
                  <a:lnTo>
                    <a:pt x="0" y="2340"/>
                  </a:lnTo>
                  <a:lnTo>
                    <a:pt x="7" y="2291"/>
                  </a:lnTo>
                  <a:lnTo>
                    <a:pt x="52" y="2264"/>
                  </a:lnTo>
                  <a:lnTo>
                    <a:pt x="148" y="2223"/>
                  </a:lnTo>
                  <a:lnTo>
                    <a:pt x="90" y="2165"/>
                  </a:lnTo>
                  <a:lnTo>
                    <a:pt x="64" y="2080"/>
                  </a:lnTo>
                  <a:lnTo>
                    <a:pt x="65" y="1985"/>
                  </a:lnTo>
                  <a:lnTo>
                    <a:pt x="94" y="1911"/>
                  </a:lnTo>
                  <a:lnTo>
                    <a:pt x="114" y="1882"/>
                  </a:lnTo>
                  <a:lnTo>
                    <a:pt x="197" y="1809"/>
                  </a:lnTo>
                  <a:lnTo>
                    <a:pt x="189" y="1626"/>
                  </a:lnTo>
                  <a:lnTo>
                    <a:pt x="282" y="1558"/>
                  </a:lnTo>
                  <a:lnTo>
                    <a:pt x="417" y="1534"/>
                  </a:lnTo>
                  <a:lnTo>
                    <a:pt x="461" y="1520"/>
                  </a:lnTo>
                  <a:lnTo>
                    <a:pt x="488" y="1395"/>
                  </a:lnTo>
                  <a:lnTo>
                    <a:pt x="589" y="1285"/>
                  </a:lnTo>
                  <a:lnTo>
                    <a:pt x="674" y="1251"/>
                  </a:lnTo>
                  <a:lnTo>
                    <a:pt x="795" y="1258"/>
                  </a:lnTo>
                  <a:lnTo>
                    <a:pt x="905" y="1289"/>
                  </a:lnTo>
                  <a:lnTo>
                    <a:pt x="1017" y="1369"/>
                  </a:lnTo>
                  <a:lnTo>
                    <a:pt x="1151" y="1538"/>
                  </a:lnTo>
                  <a:lnTo>
                    <a:pt x="1151" y="1193"/>
                  </a:lnTo>
                  <a:lnTo>
                    <a:pt x="1162" y="1151"/>
                  </a:lnTo>
                  <a:lnTo>
                    <a:pt x="1279" y="983"/>
                  </a:lnTo>
                  <a:lnTo>
                    <a:pt x="1523" y="710"/>
                  </a:lnTo>
                  <a:lnTo>
                    <a:pt x="1641" y="589"/>
                  </a:lnTo>
                  <a:lnTo>
                    <a:pt x="1819" y="407"/>
                  </a:lnTo>
                  <a:lnTo>
                    <a:pt x="2143" y="97"/>
                  </a:lnTo>
                  <a:lnTo>
                    <a:pt x="2228" y="80"/>
                  </a:lnTo>
                  <a:lnTo>
                    <a:pt x="2318" y="121"/>
                  </a:lnTo>
                  <a:lnTo>
                    <a:pt x="2369" y="166"/>
                  </a:lnTo>
                  <a:lnTo>
                    <a:pt x="2510" y="52"/>
                  </a:lnTo>
                  <a:lnTo>
                    <a:pt x="2617" y="0"/>
                  </a:lnTo>
                  <a:lnTo>
                    <a:pt x="2661" y="83"/>
                  </a:lnTo>
                  <a:lnTo>
                    <a:pt x="2751" y="215"/>
                  </a:lnTo>
                  <a:lnTo>
                    <a:pt x="2720" y="311"/>
                  </a:lnTo>
                  <a:lnTo>
                    <a:pt x="2676" y="477"/>
                  </a:lnTo>
                  <a:lnTo>
                    <a:pt x="2916" y="777"/>
                  </a:lnTo>
                  <a:lnTo>
                    <a:pt x="3269" y="1193"/>
                  </a:lnTo>
                  <a:lnTo>
                    <a:pt x="3524" y="1410"/>
                  </a:lnTo>
                  <a:lnTo>
                    <a:pt x="3730" y="1578"/>
                  </a:lnTo>
                  <a:lnTo>
                    <a:pt x="3721" y="1623"/>
                  </a:lnTo>
                  <a:lnTo>
                    <a:pt x="3713" y="1726"/>
                  </a:lnTo>
                  <a:lnTo>
                    <a:pt x="3778" y="1751"/>
                  </a:lnTo>
                  <a:lnTo>
                    <a:pt x="3847" y="1805"/>
                  </a:lnTo>
                  <a:lnTo>
                    <a:pt x="3865" y="1912"/>
                  </a:lnTo>
                  <a:lnTo>
                    <a:pt x="3838" y="1995"/>
                  </a:lnTo>
                  <a:lnTo>
                    <a:pt x="3937" y="2089"/>
                  </a:lnTo>
                  <a:lnTo>
                    <a:pt x="3934" y="2171"/>
                  </a:lnTo>
                  <a:lnTo>
                    <a:pt x="3892" y="2236"/>
                  </a:lnTo>
                  <a:lnTo>
                    <a:pt x="3730" y="2281"/>
                  </a:lnTo>
                  <a:lnTo>
                    <a:pt x="3448" y="2474"/>
                  </a:lnTo>
                  <a:lnTo>
                    <a:pt x="3139" y="2705"/>
                  </a:lnTo>
                  <a:lnTo>
                    <a:pt x="2871" y="2911"/>
                  </a:lnTo>
                  <a:lnTo>
                    <a:pt x="2685" y="2890"/>
                  </a:lnTo>
                  <a:lnTo>
                    <a:pt x="2145" y="2778"/>
                  </a:lnTo>
                  <a:lnTo>
                    <a:pt x="2098" y="2798"/>
                  </a:lnTo>
                  <a:lnTo>
                    <a:pt x="2050" y="2821"/>
                  </a:lnTo>
                  <a:lnTo>
                    <a:pt x="1996" y="2847"/>
                  </a:lnTo>
                  <a:lnTo>
                    <a:pt x="1942" y="2873"/>
                  </a:lnTo>
                  <a:lnTo>
                    <a:pt x="1897" y="2895"/>
                  </a:lnTo>
                  <a:lnTo>
                    <a:pt x="1863" y="2918"/>
                  </a:lnTo>
                  <a:lnTo>
                    <a:pt x="1650" y="2911"/>
                  </a:lnTo>
                  <a:lnTo>
                    <a:pt x="1485" y="2877"/>
                  </a:lnTo>
                  <a:lnTo>
                    <a:pt x="1372" y="2819"/>
                  </a:lnTo>
                  <a:lnTo>
                    <a:pt x="1183" y="2808"/>
                  </a:lnTo>
                  <a:lnTo>
                    <a:pt x="1015" y="2756"/>
                  </a:lnTo>
                  <a:lnTo>
                    <a:pt x="983" y="2664"/>
                  </a:lnTo>
                  <a:lnTo>
                    <a:pt x="972" y="2561"/>
                  </a:lnTo>
                  <a:lnTo>
                    <a:pt x="722" y="2595"/>
                  </a:lnTo>
                  <a:lnTo>
                    <a:pt x="558" y="2539"/>
                  </a:lnTo>
                  <a:lnTo>
                    <a:pt x="365" y="2471"/>
                  </a:lnTo>
                  <a:lnTo>
                    <a:pt x="235" y="2447"/>
                  </a:lnTo>
                  <a:lnTo>
                    <a:pt x="182" y="2378"/>
                  </a:lnTo>
                  <a:lnTo>
                    <a:pt x="45" y="2384"/>
                  </a:lnTo>
                  <a:lnTo>
                    <a:pt x="45" y="2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2407" y="2924"/>
              <a:ext cx="608" cy="429"/>
            </a:xfrm>
            <a:custGeom>
              <a:avLst/>
              <a:gdLst>
                <a:gd name="T0" fmla="*/ 986 w 1216"/>
                <a:gd name="T1" fmla="*/ 108 h 859"/>
                <a:gd name="T2" fmla="*/ 926 w 1216"/>
                <a:gd name="T3" fmla="*/ 79 h 859"/>
                <a:gd name="T4" fmla="*/ 868 w 1216"/>
                <a:gd name="T5" fmla="*/ 53 h 859"/>
                <a:gd name="T6" fmla="*/ 807 w 1216"/>
                <a:gd name="T7" fmla="*/ 29 h 859"/>
                <a:gd name="T8" fmla="*/ 705 w 1216"/>
                <a:gd name="T9" fmla="*/ 3 h 859"/>
                <a:gd name="T10" fmla="*/ 621 w 1216"/>
                <a:gd name="T11" fmla="*/ 0 h 859"/>
                <a:gd name="T12" fmla="*/ 484 w 1216"/>
                <a:gd name="T13" fmla="*/ 43 h 859"/>
                <a:gd name="T14" fmla="*/ 445 w 1216"/>
                <a:gd name="T15" fmla="*/ 83 h 859"/>
                <a:gd name="T16" fmla="*/ 421 w 1216"/>
                <a:gd name="T17" fmla="*/ 143 h 859"/>
                <a:gd name="T18" fmla="*/ 401 w 1216"/>
                <a:gd name="T19" fmla="*/ 256 h 859"/>
                <a:gd name="T20" fmla="*/ 243 w 1216"/>
                <a:gd name="T21" fmla="*/ 273 h 859"/>
                <a:gd name="T22" fmla="*/ 183 w 1216"/>
                <a:gd name="T23" fmla="*/ 304 h 859"/>
                <a:gd name="T24" fmla="*/ 157 w 1216"/>
                <a:gd name="T25" fmla="*/ 340 h 859"/>
                <a:gd name="T26" fmla="*/ 139 w 1216"/>
                <a:gd name="T27" fmla="*/ 408 h 859"/>
                <a:gd name="T28" fmla="*/ 156 w 1216"/>
                <a:gd name="T29" fmla="*/ 483 h 859"/>
                <a:gd name="T30" fmla="*/ 168 w 1216"/>
                <a:gd name="T31" fmla="*/ 528 h 859"/>
                <a:gd name="T32" fmla="*/ 61 w 1216"/>
                <a:gd name="T33" fmla="*/ 584 h 859"/>
                <a:gd name="T34" fmla="*/ 46 w 1216"/>
                <a:gd name="T35" fmla="*/ 603 h 859"/>
                <a:gd name="T36" fmla="*/ 20 w 1216"/>
                <a:gd name="T37" fmla="*/ 645 h 859"/>
                <a:gd name="T38" fmla="*/ 0 w 1216"/>
                <a:gd name="T39" fmla="*/ 752 h 859"/>
                <a:gd name="T40" fmla="*/ 12 w 1216"/>
                <a:gd name="T41" fmla="*/ 819 h 859"/>
                <a:gd name="T42" fmla="*/ 24 w 1216"/>
                <a:gd name="T43" fmla="*/ 844 h 859"/>
                <a:gd name="T44" fmla="*/ 40 w 1216"/>
                <a:gd name="T45" fmla="*/ 859 h 859"/>
                <a:gd name="T46" fmla="*/ 76 w 1216"/>
                <a:gd name="T47" fmla="*/ 847 h 859"/>
                <a:gd name="T48" fmla="*/ 95 w 1216"/>
                <a:gd name="T49" fmla="*/ 828 h 859"/>
                <a:gd name="T50" fmla="*/ 229 w 1216"/>
                <a:gd name="T51" fmla="*/ 804 h 859"/>
                <a:gd name="T52" fmla="*/ 316 w 1216"/>
                <a:gd name="T53" fmla="*/ 846 h 859"/>
                <a:gd name="T54" fmla="*/ 390 w 1216"/>
                <a:gd name="T55" fmla="*/ 821 h 859"/>
                <a:gd name="T56" fmla="*/ 464 w 1216"/>
                <a:gd name="T57" fmla="*/ 759 h 859"/>
                <a:gd name="T58" fmla="*/ 576 w 1216"/>
                <a:gd name="T59" fmla="*/ 741 h 859"/>
                <a:gd name="T60" fmla="*/ 714 w 1216"/>
                <a:gd name="T61" fmla="*/ 783 h 859"/>
                <a:gd name="T62" fmla="*/ 820 w 1216"/>
                <a:gd name="T63" fmla="*/ 835 h 859"/>
                <a:gd name="T64" fmla="*/ 1216 w 1216"/>
                <a:gd name="T65" fmla="*/ 749 h 859"/>
                <a:gd name="T66" fmla="*/ 1198 w 1216"/>
                <a:gd name="T67" fmla="*/ 593 h 859"/>
                <a:gd name="T68" fmla="*/ 1079 w 1216"/>
                <a:gd name="T69" fmla="*/ 473 h 859"/>
                <a:gd name="T70" fmla="*/ 1030 w 1216"/>
                <a:gd name="T71" fmla="*/ 146 h 859"/>
                <a:gd name="T72" fmla="*/ 986 w 1216"/>
                <a:gd name="T73" fmla="*/ 108 h 859"/>
                <a:gd name="T74" fmla="*/ 986 w 1216"/>
                <a:gd name="T75" fmla="*/ 108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16" h="859">
                  <a:moveTo>
                    <a:pt x="986" y="108"/>
                  </a:moveTo>
                  <a:lnTo>
                    <a:pt x="926" y="79"/>
                  </a:lnTo>
                  <a:lnTo>
                    <a:pt x="868" y="53"/>
                  </a:lnTo>
                  <a:lnTo>
                    <a:pt x="807" y="29"/>
                  </a:lnTo>
                  <a:lnTo>
                    <a:pt x="705" y="3"/>
                  </a:lnTo>
                  <a:lnTo>
                    <a:pt x="621" y="0"/>
                  </a:lnTo>
                  <a:lnTo>
                    <a:pt x="484" y="43"/>
                  </a:lnTo>
                  <a:lnTo>
                    <a:pt x="445" y="83"/>
                  </a:lnTo>
                  <a:lnTo>
                    <a:pt x="421" y="143"/>
                  </a:lnTo>
                  <a:lnTo>
                    <a:pt x="401" y="256"/>
                  </a:lnTo>
                  <a:lnTo>
                    <a:pt x="243" y="273"/>
                  </a:lnTo>
                  <a:lnTo>
                    <a:pt x="183" y="304"/>
                  </a:lnTo>
                  <a:lnTo>
                    <a:pt x="157" y="340"/>
                  </a:lnTo>
                  <a:lnTo>
                    <a:pt x="139" y="408"/>
                  </a:lnTo>
                  <a:lnTo>
                    <a:pt x="156" y="483"/>
                  </a:lnTo>
                  <a:lnTo>
                    <a:pt x="168" y="528"/>
                  </a:lnTo>
                  <a:lnTo>
                    <a:pt x="61" y="584"/>
                  </a:lnTo>
                  <a:lnTo>
                    <a:pt x="46" y="603"/>
                  </a:lnTo>
                  <a:lnTo>
                    <a:pt x="20" y="645"/>
                  </a:lnTo>
                  <a:lnTo>
                    <a:pt x="0" y="752"/>
                  </a:lnTo>
                  <a:lnTo>
                    <a:pt x="12" y="819"/>
                  </a:lnTo>
                  <a:lnTo>
                    <a:pt x="24" y="844"/>
                  </a:lnTo>
                  <a:lnTo>
                    <a:pt x="40" y="859"/>
                  </a:lnTo>
                  <a:lnTo>
                    <a:pt x="76" y="847"/>
                  </a:lnTo>
                  <a:lnTo>
                    <a:pt x="95" y="828"/>
                  </a:lnTo>
                  <a:lnTo>
                    <a:pt x="229" y="804"/>
                  </a:lnTo>
                  <a:lnTo>
                    <a:pt x="316" y="846"/>
                  </a:lnTo>
                  <a:lnTo>
                    <a:pt x="390" y="821"/>
                  </a:lnTo>
                  <a:lnTo>
                    <a:pt x="464" y="759"/>
                  </a:lnTo>
                  <a:lnTo>
                    <a:pt x="576" y="741"/>
                  </a:lnTo>
                  <a:lnTo>
                    <a:pt x="714" y="783"/>
                  </a:lnTo>
                  <a:lnTo>
                    <a:pt x="820" y="835"/>
                  </a:lnTo>
                  <a:lnTo>
                    <a:pt x="1216" y="749"/>
                  </a:lnTo>
                  <a:lnTo>
                    <a:pt x="1198" y="593"/>
                  </a:lnTo>
                  <a:lnTo>
                    <a:pt x="1079" y="473"/>
                  </a:lnTo>
                  <a:lnTo>
                    <a:pt x="1030" y="146"/>
                  </a:lnTo>
                  <a:lnTo>
                    <a:pt x="986" y="108"/>
                  </a:lnTo>
                  <a:lnTo>
                    <a:pt x="986" y="108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6" name="Freeform 8"/>
            <p:cNvSpPr>
              <a:spLocks/>
            </p:cNvSpPr>
            <p:nvPr/>
          </p:nvSpPr>
          <p:spPr bwMode="auto">
            <a:xfrm>
              <a:off x="2941" y="2395"/>
              <a:ext cx="514" cy="851"/>
            </a:xfrm>
            <a:custGeom>
              <a:avLst/>
              <a:gdLst>
                <a:gd name="T0" fmla="*/ 914 w 1028"/>
                <a:gd name="T1" fmla="*/ 0 h 1701"/>
                <a:gd name="T2" fmla="*/ 639 w 1028"/>
                <a:gd name="T3" fmla="*/ 303 h 1701"/>
                <a:gd name="T4" fmla="*/ 639 w 1028"/>
                <a:gd name="T5" fmla="*/ 826 h 1701"/>
                <a:gd name="T6" fmla="*/ 667 w 1028"/>
                <a:gd name="T7" fmla="*/ 1288 h 1701"/>
                <a:gd name="T8" fmla="*/ 657 w 1028"/>
                <a:gd name="T9" fmla="*/ 1366 h 1701"/>
                <a:gd name="T10" fmla="*/ 640 w 1028"/>
                <a:gd name="T11" fmla="*/ 1430 h 1701"/>
                <a:gd name="T12" fmla="*/ 619 w 1028"/>
                <a:gd name="T13" fmla="*/ 1488 h 1701"/>
                <a:gd name="T14" fmla="*/ 578 w 1028"/>
                <a:gd name="T15" fmla="*/ 978 h 1701"/>
                <a:gd name="T16" fmla="*/ 564 w 1028"/>
                <a:gd name="T17" fmla="*/ 337 h 1701"/>
                <a:gd name="T18" fmla="*/ 276 w 1028"/>
                <a:gd name="T19" fmla="*/ 620 h 1701"/>
                <a:gd name="T20" fmla="*/ 159 w 1028"/>
                <a:gd name="T21" fmla="*/ 744 h 1701"/>
                <a:gd name="T22" fmla="*/ 172 w 1028"/>
                <a:gd name="T23" fmla="*/ 1103 h 1701"/>
                <a:gd name="T24" fmla="*/ 130 w 1028"/>
                <a:gd name="T25" fmla="*/ 1571 h 1701"/>
                <a:gd name="T26" fmla="*/ 76 w 1028"/>
                <a:gd name="T27" fmla="*/ 841 h 1701"/>
                <a:gd name="T28" fmla="*/ 0 w 1028"/>
                <a:gd name="T29" fmla="*/ 964 h 1701"/>
                <a:gd name="T30" fmla="*/ 7 w 1028"/>
                <a:gd name="T31" fmla="*/ 1322 h 1701"/>
                <a:gd name="T32" fmla="*/ 41 w 1028"/>
                <a:gd name="T33" fmla="*/ 1701 h 1701"/>
                <a:gd name="T34" fmla="*/ 338 w 1028"/>
                <a:gd name="T35" fmla="*/ 1618 h 1701"/>
                <a:gd name="T36" fmla="*/ 1028 w 1028"/>
                <a:gd name="T37" fmla="*/ 1584 h 1701"/>
                <a:gd name="T38" fmla="*/ 997 w 1028"/>
                <a:gd name="T39" fmla="*/ 1081 h 1701"/>
                <a:gd name="T40" fmla="*/ 943 w 1028"/>
                <a:gd name="T41" fmla="*/ 592 h 1701"/>
                <a:gd name="T42" fmla="*/ 914 w 1028"/>
                <a:gd name="T43" fmla="*/ 0 h 1701"/>
                <a:gd name="T44" fmla="*/ 914 w 1028"/>
                <a:gd name="T45" fmla="*/ 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28" h="1701">
                  <a:moveTo>
                    <a:pt x="914" y="0"/>
                  </a:moveTo>
                  <a:lnTo>
                    <a:pt x="639" y="303"/>
                  </a:lnTo>
                  <a:lnTo>
                    <a:pt x="639" y="826"/>
                  </a:lnTo>
                  <a:lnTo>
                    <a:pt x="667" y="1288"/>
                  </a:lnTo>
                  <a:lnTo>
                    <a:pt x="657" y="1366"/>
                  </a:lnTo>
                  <a:lnTo>
                    <a:pt x="640" y="1430"/>
                  </a:lnTo>
                  <a:lnTo>
                    <a:pt x="619" y="1488"/>
                  </a:lnTo>
                  <a:lnTo>
                    <a:pt x="578" y="978"/>
                  </a:lnTo>
                  <a:lnTo>
                    <a:pt x="564" y="337"/>
                  </a:lnTo>
                  <a:lnTo>
                    <a:pt x="276" y="620"/>
                  </a:lnTo>
                  <a:lnTo>
                    <a:pt x="159" y="744"/>
                  </a:lnTo>
                  <a:lnTo>
                    <a:pt x="172" y="1103"/>
                  </a:lnTo>
                  <a:lnTo>
                    <a:pt x="130" y="1571"/>
                  </a:lnTo>
                  <a:lnTo>
                    <a:pt x="76" y="841"/>
                  </a:lnTo>
                  <a:lnTo>
                    <a:pt x="0" y="964"/>
                  </a:lnTo>
                  <a:lnTo>
                    <a:pt x="7" y="1322"/>
                  </a:lnTo>
                  <a:lnTo>
                    <a:pt x="41" y="1701"/>
                  </a:lnTo>
                  <a:lnTo>
                    <a:pt x="338" y="1618"/>
                  </a:lnTo>
                  <a:lnTo>
                    <a:pt x="1028" y="1584"/>
                  </a:lnTo>
                  <a:lnTo>
                    <a:pt x="997" y="1081"/>
                  </a:lnTo>
                  <a:lnTo>
                    <a:pt x="943" y="592"/>
                  </a:lnTo>
                  <a:lnTo>
                    <a:pt x="914" y="0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2364" y="3281"/>
              <a:ext cx="1942" cy="462"/>
            </a:xfrm>
            <a:custGeom>
              <a:avLst/>
              <a:gdLst>
                <a:gd name="T0" fmla="*/ 1277 w 3885"/>
                <a:gd name="T1" fmla="*/ 92 h 924"/>
                <a:gd name="T2" fmla="*/ 1647 w 3885"/>
                <a:gd name="T3" fmla="*/ 44 h 924"/>
                <a:gd name="T4" fmla="*/ 2152 w 3885"/>
                <a:gd name="T5" fmla="*/ 0 h 924"/>
                <a:gd name="T6" fmla="*/ 3555 w 3885"/>
                <a:gd name="T7" fmla="*/ 101 h 924"/>
                <a:gd name="T8" fmla="*/ 3665 w 3885"/>
                <a:gd name="T9" fmla="*/ 206 h 924"/>
                <a:gd name="T10" fmla="*/ 2833 w 3885"/>
                <a:gd name="T11" fmla="*/ 345 h 924"/>
                <a:gd name="T12" fmla="*/ 2015 w 3885"/>
                <a:gd name="T13" fmla="*/ 752 h 924"/>
                <a:gd name="T14" fmla="*/ 1993 w 3885"/>
                <a:gd name="T15" fmla="*/ 848 h 924"/>
                <a:gd name="T16" fmla="*/ 1905 w 3885"/>
                <a:gd name="T17" fmla="*/ 881 h 924"/>
                <a:gd name="T18" fmla="*/ 1699 w 3885"/>
                <a:gd name="T19" fmla="*/ 917 h 924"/>
                <a:gd name="T20" fmla="*/ 1252 w 3885"/>
                <a:gd name="T21" fmla="*/ 896 h 924"/>
                <a:gd name="T22" fmla="*/ 1237 w 3885"/>
                <a:gd name="T23" fmla="*/ 864 h 924"/>
                <a:gd name="T24" fmla="*/ 1010 w 3885"/>
                <a:gd name="T25" fmla="*/ 820 h 924"/>
                <a:gd name="T26" fmla="*/ 972 w 3885"/>
                <a:gd name="T27" fmla="*/ 740 h 924"/>
                <a:gd name="T28" fmla="*/ 1092 w 3885"/>
                <a:gd name="T29" fmla="*/ 736 h 924"/>
                <a:gd name="T30" fmla="*/ 1218 w 3885"/>
                <a:gd name="T31" fmla="*/ 779 h 924"/>
                <a:gd name="T32" fmla="*/ 1341 w 3885"/>
                <a:gd name="T33" fmla="*/ 816 h 924"/>
                <a:gd name="T34" fmla="*/ 1555 w 3885"/>
                <a:gd name="T35" fmla="*/ 836 h 924"/>
                <a:gd name="T36" fmla="*/ 1713 w 3885"/>
                <a:gd name="T37" fmla="*/ 736 h 924"/>
                <a:gd name="T38" fmla="*/ 1801 w 3885"/>
                <a:gd name="T39" fmla="*/ 638 h 924"/>
                <a:gd name="T40" fmla="*/ 2132 w 3885"/>
                <a:gd name="T41" fmla="*/ 461 h 924"/>
                <a:gd name="T42" fmla="*/ 2144 w 3885"/>
                <a:gd name="T43" fmla="*/ 242 h 924"/>
                <a:gd name="T44" fmla="*/ 1822 w 3885"/>
                <a:gd name="T45" fmla="*/ 145 h 924"/>
                <a:gd name="T46" fmla="*/ 1485 w 3885"/>
                <a:gd name="T47" fmla="*/ 215 h 924"/>
                <a:gd name="T48" fmla="*/ 1169 w 3885"/>
                <a:gd name="T49" fmla="*/ 407 h 924"/>
                <a:gd name="T50" fmla="*/ 963 w 3885"/>
                <a:gd name="T51" fmla="*/ 504 h 924"/>
                <a:gd name="T52" fmla="*/ 757 w 3885"/>
                <a:gd name="T53" fmla="*/ 607 h 924"/>
                <a:gd name="T54" fmla="*/ 522 w 3885"/>
                <a:gd name="T55" fmla="*/ 571 h 924"/>
                <a:gd name="T56" fmla="*/ 309 w 3885"/>
                <a:gd name="T57" fmla="*/ 489 h 924"/>
                <a:gd name="T58" fmla="*/ 69 w 3885"/>
                <a:gd name="T59" fmla="*/ 428 h 924"/>
                <a:gd name="T60" fmla="*/ 85 w 3885"/>
                <a:gd name="T61" fmla="*/ 404 h 924"/>
                <a:gd name="T62" fmla="*/ 68 w 3885"/>
                <a:gd name="T63" fmla="*/ 380 h 924"/>
                <a:gd name="T64" fmla="*/ 10 w 3885"/>
                <a:gd name="T65" fmla="*/ 342 h 924"/>
                <a:gd name="T66" fmla="*/ 137 w 3885"/>
                <a:gd name="T67" fmla="*/ 303 h 924"/>
                <a:gd name="T68" fmla="*/ 268 w 3885"/>
                <a:gd name="T69" fmla="*/ 352 h 924"/>
                <a:gd name="T70" fmla="*/ 380 w 3885"/>
                <a:gd name="T71" fmla="*/ 385 h 924"/>
                <a:gd name="T72" fmla="*/ 624 w 3885"/>
                <a:gd name="T73" fmla="*/ 387 h 924"/>
                <a:gd name="T74" fmla="*/ 835 w 3885"/>
                <a:gd name="T75" fmla="*/ 330 h 924"/>
                <a:gd name="T76" fmla="*/ 1047 w 3885"/>
                <a:gd name="T77" fmla="*/ 276 h 924"/>
                <a:gd name="T78" fmla="*/ 1314 w 3885"/>
                <a:gd name="T79" fmla="*/ 200 h 924"/>
                <a:gd name="T80" fmla="*/ 1334 w 3885"/>
                <a:gd name="T81" fmla="*/ 139 h 924"/>
                <a:gd name="T82" fmla="*/ 1182 w 3885"/>
                <a:gd name="T83" fmla="*/ 103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5" h="924">
                  <a:moveTo>
                    <a:pt x="1182" y="103"/>
                  </a:moveTo>
                  <a:lnTo>
                    <a:pt x="1277" y="92"/>
                  </a:lnTo>
                  <a:lnTo>
                    <a:pt x="1506" y="63"/>
                  </a:lnTo>
                  <a:lnTo>
                    <a:pt x="1647" y="44"/>
                  </a:lnTo>
                  <a:lnTo>
                    <a:pt x="1802" y="26"/>
                  </a:lnTo>
                  <a:lnTo>
                    <a:pt x="2152" y="0"/>
                  </a:lnTo>
                  <a:lnTo>
                    <a:pt x="2696" y="4"/>
                  </a:lnTo>
                  <a:lnTo>
                    <a:pt x="3555" y="101"/>
                  </a:lnTo>
                  <a:lnTo>
                    <a:pt x="3885" y="186"/>
                  </a:lnTo>
                  <a:lnTo>
                    <a:pt x="3665" y="206"/>
                  </a:lnTo>
                  <a:lnTo>
                    <a:pt x="3356" y="235"/>
                  </a:lnTo>
                  <a:lnTo>
                    <a:pt x="2833" y="345"/>
                  </a:lnTo>
                  <a:lnTo>
                    <a:pt x="2427" y="490"/>
                  </a:lnTo>
                  <a:lnTo>
                    <a:pt x="2015" y="752"/>
                  </a:lnTo>
                  <a:lnTo>
                    <a:pt x="2008" y="835"/>
                  </a:lnTo>
                  <a:lnTo>
                    <a:pt x="1993" y="848"/>
                  </a:lnTo>
                  <a:lnTo>
                    <a:pt x="1957" y="864"/>
                  </a:lnTo>
                  <a:lnTo>
                    <a:pt x="1905" y="881"/>
                  </a:lnTo>
                  <a:lnTo>
                    <a:pt x="1843" y="896"/>
                  </a:lnTo>
                  <a:lnTo>
                    <a:pt x="1699" y="917"/>
                  </a:lnTo>
                  <a:lnTo>
                    <a:pt x="1534" y="924"/>
                  </a:lnTo>
                  <a:lnTo>
                    <a:pt x="1252" y="896"/>
                  </a:lnTo>
                  <a:lnTo>
                    <a:pt x="1235" y="881"/>
                  </a:lnTo>
                  <a:lnTo>
                    <a:pt x="1237" y="864"/>
                  </a:lnTo>
                  <a:lnTo>
                    <a:pt x="1224" y="840"/>
                  </a:lnTo>
                  <a:lnTo>
                    <a:pt x="1010" y="820"/>
                  </a:lnTo>
                  <a:lnTo>
                    <a:pt x="965" y="767"/>
                  </a:lnTo>
                  <a:lnTo>
                    <a:pt x="972" y="740"/>
                  </a:lnTo>
                  <a:lnTo>
                    <a:pt x="997" y="723"/>
                  </a:lnTo>
                  <a:lnTo>
                    <a:pt x="1092" y="736"/>
                  </a:lnTo>
                  <a:lnTo>
                    <a:pt x="1153" y="756"/>
                  </a:lnTo>
                  <a:lnTo>
                    <a:pt x="1218" y="779"/>
                  </a:lnTo>
                  <a:lnTo>
                    <a:pt x="1280" y="799"/>
                  </a:lnTo>
                  <a:lnTo>
                    <a:pt x="1341" y="816"/>
                  </a:lnTo>
                  <a:lnTo>
                    <a:pt x="1455" y="837"/>
                  </a:lnTo>
                  <a:lnTo>
                    <a:pt x="1555" y="836"/>
                  </a:lnTo>
                  <a:lnTo>
                    <a:pt x="1657" y="786"/>
                  </a:lnTo>
                  <a:lnTo>
                    <a:pt x="1713" y="736"/>
                  </a:lnTo>
                  <a:lnTo>
                    <a:pt x="1764" y="681"/>
                  </a:lnTo>
                  <a:lnTo>
                    <a:pt x="1801" y="638"/>
                  </a:lnTo>
                  <a:lnTo>
                    <a:pt x="1816" y="620"/>
                  </a:lnTo>
                  <a:lnTo>
                    <a:pt x="2132" y="461"/>
                  </a:lnTo>
                  <a:lnTo>
                    <a:pt x="2393" y="311"/>
                  </a:lnTo>
                  <a:lnTo>
                    <a:pt x="2144" y="242"/>
                  </a:lnTo>
                  <a:lnTo>
                    <a:pt x="2049" y="145"/>
                  </a:lnTo>
                  <a:lnTo>
                    <a:pt x="1822" y="145"/>
                  </a:lnTo>
                  <a:lnTo>
                    <a:pt x="1574" y="172"/>
                  </a:lnTo>
                  <a:lnTo>
                    <a:pt x="1485" y="215"/>
                  </a:lnTo>
                  <a:lnTo>
                    <a:pt x="1368" y="358"/>
                  </a:lnTo>
                  <a:lnTo>
                    <a:pt x="1169" y="407"/>
                  </a:lnTo>
                  <a:lnTo>
                    <a:pt x="1032" y="461"/>
                  </a:lnTo>
                  <a:lnTo>
                    <a:pt x="963" y="504"/>
                  </a:lnTo>
                  <a:lnTo>
                    <a:pt x="936" y="578"/>
                  </a:lnTo>
                  <a:lnTo>
                    <a:pt x="757" y="607"/>
                  </a:lnTo>
                  <a:lnTo>
                    <a:pt x="658" y="596"/>
                  </a:lnTo>
                  <a:lnTo>
                    <a:pt x="522" y="571"/>
                  </a:lnTo>
                  <a:lnTo>
                    <a:pt x="392" y="510"/>
                  </a:lnTo>
                  <a:lnTo>
                    <a:pt x="309" y="489"/>
                  </a:lnTo>
                  <a:lnTo>
                    <a:pt x="212" y="467"/>
                  </a:lnTo>
                  <a:lnTo>
                    <a:pt x="69" y="428"/>
                  </a:lnTo>
                  <a:lnTo>
                    <a:pt x="61" y="414"/>
                  </a:lnTo>
                  <a:lnTo>
                    <a:pt x="85" y="404"/>
                  </a:lnTo>
                  <a:lnTo>
                    <a:pt x="130" y="394"/>
                  </a:lnTo>
                  <a:lnTo>
                    <a:pt x="68" y="380"/>
                  </a:lnTo>
                  <a:lnTo>
                    <a:pt x="0" y="358"/>
                  </a:lnTo>
                  <a:lnTo>
                    <a:pt x="10" y="342"/>
                  </a:lnTo>
                  <a:lnTo>
                    <a:pt x="43" y="324"/>
                  </a:lnTo>
                  <a:lnTo>
                    <a:pt x="137" y="303"/>
                  </a:lnTo>
                  <a:lnTo>
                    <a:pt x="202" y="318"/>
                  </a:lnTo>
                  <a:lnTo>
                    <a:pt x="268" y="352"/>
                  </a:lnTo>
                  <a:lnTo>
                    <a:pt x="319" y="369"/>
                  </a:lnTo>
                  <a:lnTo>
                    <a:pt x="380" y="385"/>
                  </a:lnTo>
                  <a:lnTo>
                    <a:pt x="508" y="400"/>
                  </a:lnTo>
                  <a:lnTo>
                    <a:pt x="624" y="387"/>
                  </a:lnTo>
                  <a:lnTo>
                    <a:pt x="728" y="358"/>
                  </a:lnTo>
                  <a:lnTo>
                    <a:pt x="835" y="330"/>
                  </a:lnTo>
                  <a:lnTo>
                    <a:pt x="942" y="303"/>
                  </a:lnTo>
                  <a:lnTo>
                    <a:pt x="1047" y="276"/>
                  </a:lnTo>
                  <a:lnTo>
                    <a:pt x="1149" y="248"/>
                  </a:lnTo>
                  <a:lnTo>
                    <a:pt x="1314" y="200"/>
                  </a:lnTo>
                  <a:lnTo>
                    <a:pt x="1344" y="166"/>
                  </a:lnTo>
                  <a:lnTo>
                    <a:pt x="1334" y="139"/>
                  </a:lnTo>
                  <a:lnTo>
                    <a:pt x="1238" y="132"/>
                  </a:lnTo>
                  <a:lnTo>
                    <a:pt x="1182" y="103"/>
                  </a:lnTo>
                  <a:lnTo>
                    <a:pt x="1182" y="10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8" name="Freeform 11"/>
            <p:cNvSpPr>
              <a:spLocks/>
            </p:cNvSpPr>
            <p:nvPr/>
          </p:nvSpPr>
          <p:spPr bwMode="auto">
            <a:xfrm>
              <a:off x="3048" y="3471"/>
              <a:ext cx="580" cy="282"/>
            </a:xfrm>
            <a:custGeom>
              <a:avLst/>
              <a:gdLst>
                <a:gd name="T0" fmla="*/ 901 w 1159"/>
                <a:gd name="T1" fmla="*/ 32 h 565"/>
                <a:gd name="T2" fmla="*/ 1049 w 1159"/>
                <a:gd name="T3" fmla="*/ 21 h 565"/>
                <a:gd name="T4" fmla="*/ 1041 w 1159"/>
                <a:gd name="T5" fmla="*/ 48 h 565"/>
                <a:gd name="T6" fmla="*/ 1049 w 1159"/>
                <a:gd name="T7" fmla="*/ 89 h 565"/>
                <a:gd name="T8" fmla="*/ 1159 w 1159"/>
                <a:gd name="T9" fmla="*/ 125 h 565"/>
                <a:gd name="T10" fmla="*/ 1137 w 1159"/>
                <a:gd name="T11" fmla="*/ 148 h 565"/>
                <a:gd name="T12" fmla="*/ 1096 w 1159"/>
                <a:gd name="T13" fmla="*/ 177 h 565"/>
                <a:gd name="T14" fmla="*/ 1021 w 1159"/>
                <a:gd name="T15" fmla="*/ 234 h 565"/>
                <a:gd name="T16" fmla="*/ 1016 w 1159"/>
                <a:gd name="T17" fmla="*/ 254 h 565"/>
                <a:gd name="T18" fmla="*/ 1030 w 1159"/>
                <a:gd name="T19" fmla="*/ 270 h 565"/>
                <a:gd name="T20" fmla="*/ 1063 w 1159"/>
                <a:gd name="T21" fmla="*/ 303 h 565"/>
                <a:gd name="T22" fmla="*/ 1057 w 1159"/>
                <a:gd name="T23" fmla="*/ 325 h 565"/>
                <a:gd name="T24" fmla="*/ 1034 w 1159"/>
                <a:gd name="T25" fmla="*/ 349 h 565"/>
                <a:gd name="T26" fmla="*/ 993 w 1159"/>
                <a:gd name="T27" fmla="*/ 371 h 565"/>
                <a:gd name="T28" fmla="*/ 938 w 1159"/>
                <a:gd name="T29" fmla="*/ 386 h 565"/>
                <a:gd name="T30" fmla="*/ 760 w 1159"/>
                <a:gd name="T31" fmla="*/ 426 h 565"/>
                <a:gd name="T32" fmla="*/ 672 w 1159"/>
                <a:gd name="T33" fmla="*/ 458 h 565"/>
                <a:gd name="T34" fmla="*/ 602 w 1159"/>
                <a:gd name="T35" fmla="*/ 496 h 565"/>
                <a:gd name="T36" fmla="*/ 570 w 1159"/>
                <a:gd name="T37" fmla="*/ 512 h 565"/>
                <a:gd name="T38" fmla="*/ 527 w 1159"/>
                <a:gd name="T39" fmla="*/ 521 h 565"/>
                <a:gd name="T40" fmla="*/ 429 w 1159"/>
                <a:gd name="T41" fmla="*/ 536 h 565"/>
                <a:gd name="T42" fmla="*/ 339 w 1159"/>
                <a:gd name="T43" fmla="*/ 558 h 565"/>
                <a:gd name="T44" fmla="*/ 223 w 1159"/>
                <a:gd name="T45" fmla="*/ 565 h 565"/>
                <a:gd name="T46" fmla="*/ 69 w 1159"/>
                <a:gd name="T47" fmla="*/ 536 h 565"/>
                <a:gd name="T48" fmla="*/ 13 w 1159"/>
                <a:gd name="T49" fmla="*/ 515 h 565"/>
                <a:gd name="T50" fmla="*/ 0 w 1159"/>
                <a:gd name="T51" fmla="*/ 493 h 565"/>
                <a:gd name="T52" fmla="*/ 39 w 1159"/>
                <a:gd name="T53" fmla="*/ 473 h 565"/>
                <a:gd name="T54" fmla="*/ 108 w 1159"/>
                <a:gd name="T55" fmla="*/ 455 h 565"/>
                <a:gd name="T56" fmla="*/ 203 w 1159"/>
                <a:gd name="T57" fmla="*/ 440 h 565"/>
                <a:gd name="T58" fmla="*/ 330 w 1159"/>
                <a:gd name="T59" fmla="*/ 327 h 565"/>
                <a:gd name="T60" fmla="*/ 629 w 1159"/>
                <a:gd name="T61" fmla="*/ 137 h 565"/>
                <a:gd name="T62" fmla="*/ 842 w 1159"/>
                <a:gd name="T63" fmla="*/ 0 h 565"/>
                <a:gd name="T64" fmla="*/ 901 w 1159"/>
                <a:gd name="T65" fmla="*/ 32 h 565"/>
                <a:gd name="T66" fmla="*/ 901 w 1159"/>
                <a:gd name="T67" fmla="*/ 3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9" h="565">
                  <a:moveTo>
                    <a:pt x="901" y="32"/>
                  </a:moveTo>
                  <a:lnTo>
                    <a:pt x="1049" y="21"/>
                  </a:lnTo>
                  <a:lnTo>
                    <a:pt x="1041" y="48"/>
                  </a:lnTo>
                  <a:lnTo>
                    <a:pt x="1049" y="89"/>
                  </a:lnTo>
                  <a:lnTo>
                    <a:pt x="1159" y="125"/>
                  </a:lnTo>
                  <a:lnTo>
                    <a:pt x="1137" y="148"/>
                  </a:lnTo>
                  <a:lnTo>
                    <a:pt x="1096" y="177"/>
                  </a:lnTo>
                  <a:lnTo>
                    <a:pt x="1021" y="234"/>
                  </a:lnTo>
                  <a:lnTo>
                    <a:pt x="1016" y="254"/>
                  </a:lnTo>
                  <a:lnTo>
                    <a:pt x="1030" y="270"/>
                  </a:lnTo>
                  <a:lnTo>
                    <a:pt x="1063" y="303"/>
                  </a:lnTo>
                  <a:lnTo>
                    <a:pt x="1057" y="325"/>
                  </a:lnTo>
                  <a:lnTo>
                    <a:pt x="1034" y="349"/>
                  </a:lnTo>
                  <a:lnTo>
                    <a:pt x="993" y="371"/>
                  </a:lnTo>
                  <a:lnTo>
                    <a:pt x="938" y="386"/>
                  </a:lnTo>
                  <a:lnTo>
                    <a:pt x="760" y="426"/>
                  </a:lnTo>
                  <a:lnTo>
                    <a:pt x="672" y="458"/>
                  </a:lnTo>
                  <a:lnTo>
                    <a:pt x="602" y="496"/>
                  </a:lnTo>
                  <a:lnTo>
                    <a:pt x="570" y="512"/>
                  </a:lnTo>
                  <a:lnTo>
                    <a:pt x="527" y="521"/>
                  </a:lnTo>
                  <a:lnTo>
                    <a:pt x="429" y="536"/>
                  </a:lnTo>
                  <a:lnTo>
                    <a:pt x="339" y="558"/>
                  </a:lnTo>
                  <a:lnTo>
                    <a:pt x="223" y="565"/>
                  </a:lnTo>
                  <a:lnTo>
                    <a:pt x="69" y="536"/>
                  </a:lnTo>
                  <a:lnTo>
                    <a:pt x="13" y="515"/>
                  </a:lnTo>
                  <a:lnTo>
                    <a:pt x="0" y="493"/>
                  </a:lnTo>
                  <a:lnTo>
                    <a:pt x="39" y="473"/>
                  </a:lnTo>
                  <a:lnTo>
                    <a:pt x="108" y="455"/>
                  </a:lnTo>
                  <a:lnTo>
                    <a:pt x="203" y="440"/>
                  </a:lnTo>
                  <a:lnTo>
                    <a:pt x="330" y="327"/>
                  </a:lnTo>
                  <a:lnTo>
                    <a:pt x="629" y="137"/>
                  </a:lnTo>
                  <a:lnTo>
                    <a:pt x="842" y="0"/>
                  </a:lnTo>
                  <a:lnTo>
                    <a:pt x="901" y="32"/>
                  </a:lnTo>
                  <a:lnTo>
                    <a:pt x="901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9" name="Freeform 12"/>
            <p:cNvSpPr>
              <a:spLocks/>
            </p:cNvSpPr>
            <p:nvPr/>
          </p:nvSpPr>
          <p:spPr bwMode="auto">
            <a:xfrm>
              <a:off x="3510" y="3268"/>
              <a:ext cx="734" cy="130"/>
            </a:xfrm>
            <a:custGeom>
              <a:avLst/>
              <a:gdLst>
                <a:gd name="T0" fmla="*/ 0 w 1468"/>
                <a:gd name="T1" fmla="*/ 0 h 259"/>
                <a:gd name="T2" fmla="*/ 754 w 1468"/>
                <a:gd name="T3" fmla="*/ 141 h 259"/>
                <a:gd name="T4" fmla="*/ 1063 w 1468"/>
                <a:gd name="T5" fmla="*/ 259 h 259"/>
                <a:gd name="T6" fmla="*/ 1468 w 1468"/>
                <a:gd name="T7" fmla="*/ 176 h 259"/>
                <a:gd name="T8" fmla="*/ 1292 w 1468"/>
                <a:gd name="T9" fmla="*/ 127 h 259"/>
                <a:gd name="T10" fmla="*/ 866 w 1468"/>
                <a:gd name="T11" fmla="*/ 59 h 259"/>
                <a:gd name="T12" fmla="*/ 0 w 1468"/>
                <a:gd name="T13" fmla="*/ 0 h 259"/>
                <a:gd name="T14" fmla="*/ 0 w 1468"/>
                <a:gd name="T1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8" h="259">
                  <a:moveTo>
                    <a:pt x="0" y="0"/>
                  </a:moveTo>
                  <a:lnTo>
                    <a:pt x="754" y="141"/>
                  </a:lnTo>
                  <a:lnTo>
                    <a:pt x="1063" y="259"/>
                  </a:lnTo>
                  <a:lnTo>
                    <a:pt x="1468" y="176"/>
                  </a:lnTo>
                  <a:lnTo>
                    <a:pt x="1292" y="127"/>
                  </a:lnTo>
                  <a:lnTo>
                    <a:pt x="866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0" name="Freeform 13"/>
            <p:cNvSpPr>
              <a:spLocks/>
            </p:cNvSpPr>
            <p:nvPr/>
          </p:nvSpPr>
          <p:spPr bwMode="auto">
            <a:xfrm>
              <a:off x="2854" y="3353"/>
              <a:ext cx="726" cy="346"/>
            </a:xfrm>
            <a:custGeom>
              <a:avLst/>
              <a:gdLst>
                <a:gd name="T0" fmla="*/ 0 w 1454"/>
                <a:gd name="T1" fmla="*/ 524 h 692"/>
                <a:gd name="T2" fmla="*/ 41 w 1454"/>
                <a:gd name="T3" fmla="*/ 468 h 692"/>
                <a:gd name="T4" fmla="*/ 67 w 1454"/>
                <a:gd name="T5" fmla="*/ 357 h 692"/>
                <a:gd name="T6" fmla="*/ 234 w 1454"/>
                <a:gd name="T7" fmla="*/ 314 h 692"/>
                <a:gd name="T8" fmla="*/ 413 w 1454"/>
                <a:gd name="T9" fmla="*/ 264 h 692"/>
                <a:gd name="T10" fmla="*/ 498 w 1454"/>
                <a:gd name="T11" fmla="*/ 185 h 692"/>
                <a:gd name="T12" fmla="*/ 562 w 1454"/>
                <a:gd name="T13" fmla="*/ 113 h 692"/>
                <a:gd name="T14" fmla="*/ 825 w 1454"/>
                <a:gd name="T15" fmla="*/ 76 h 692"/>
                <a:gd name="T16" fmla="*/ 901 w 1454"/>
                <a:gd name="T17" fmla="*/ 34 h 692"/>
                <a:gd name="T18" fmla="*/ 1120 w 1454"/>
                <a:gd name="T19" fmla="*/ 25 h 692"/>
                <a:gd name="T20" fmla="*/ 1172 w 1454"/>
                <a:gd name="T21" fmla="*/ 90 h 692"/>
                <a:gd name="T22" fmla="*/ 1324 w 1454"/>
                <a:gd name="T23" fmla="*/ 99 h 692"/>
                <a:gd name="T24" fmla="*/ 1454 w 1454"/>
                <a:gd name="T25" fmla="*/ 169 h 692"/>
                <a:gd name="T26" fmla="*/ 1434 w 1454"/>
                <a:gd name="T27" fmla="*/ 227 h 692"/>
                <a:gd name="T28" fmla="*/ 1303 w 1454"/>
                <a:gd name="T29" fmla="*/ 272 h 692"/>
                <a:gd name="T30" fmla="*/ 1152 w 1454"/>
                <a:gd name="T31" fmla="*/ 392 h 692"/>
                <a:gd name="T32" fmla="*/ 1065 w 1454"/>
                <a:gd name="T33" fmla="*/ 444 h 692"/>
                <a:gd name="T34" fmla="*/ 970 w 1454"/>
                <a:gd name="T35" fmla="*/ 501 h 692"/>
                <a:gd name="T36" fmla="*/ 894 w 1454"/>
                <a:gd name="T37" fmla="*/ 548 h 692"/>
                <a:gd name="T38" fmla="*/ 804 w 1454"/>
                <a:gd name="T39" fmla="*/ 527 h 692"/>
                <a:gd name="T40" fmla="*/ 657 w 1454"/>
                <a:gd name="T41" fmla="*/ 692 h 692"/>
                <a:gd name="T42" fmla="*/ 475 w 1454"/>
                <a:gd name="T43" fmla="*/ 692 h 692"/>
                <a:gd name="T44" fmla="*/ 479 w 1454"/>
                <a:gd name="T45" fmla="*/ 572 h 692"/>
                <a:gd name="T46" fmla="*/ 522 w 1454"/>
                <a:gd name="T47" fmla="*/ 494 h 692"/>
                <a:gd name="T48" fmla="*/ 708 w 1454"/>
                <a:gd name="T49" fmla="*/ 439 h 692"/>
                <a:gd name="T50" fmla="*/ 768 w 1454"/>
                <a:gd name="T51" fmla="*/ 378 h 692"/>
                <a:gd name="T52" fmla="*/ 703 w 1454"/>
                <a:gd name="T53" fmla="*/ 373 h 692"/>
                <a:gd name="T54" fmla="*/ 612 w 1454"/>
                <a:gd name="T55" fmla="*/ 399 h 692"/>
                <a:gd name="T56" fmla="*/ 423 w 1454"/>
                <a:gd name="T57" fmla="*/ 493 h 692"/>
                <a:gd name="T58" fmla="*/ 413 w 1454"/>
                <a:gd name="T59" fmla="*/ 616 h 692"/>
                <a:gd name="T60" fmla="*/ 155 w 1454"/>
                <a:gd name="T61" fmla="*/ 551 h 692"/>
                <a:gd name="T62" fmla="*/ 17 w 1454"/>
                <a:gd name="T63" fmla="*/ 57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4" h="692">
                  <a:moveTo>
                    <a:pt x="17" y="578"/>
                  </a:moveTo>
                  <a:lnTo>
                    <a:pt x="0" y="524"/>
                  </a:lnTo>
                  <a:lnTo>
                    <a:pt x="17" y="497"/>
                  </a:lnTo>
                  <a:lnTo>
                    <a:pt x="41" y="468"/>
                  </a:lnTo>
                  <a:lnTo>
                    <a:pt x="55" y="379"/>
                  </a:lnTo>
                  <a:lnTo>
                    <a:pt x="67" y="357"/>
                  </a:lnTo>
                  <a:lnTo>
                    <a:pt x="120" y="341"/>
                  </a:lnTo>
                  <a:lnTo>
                    <a:pt x="234" y="314"/>
                  </a:lnTo>
                  <a:lnTo>
                    <a:pt x="350" y="285"/>
                  </a:lnTo>
                  <a:lnTo>
                    <a:pt x="413" y="264"/>
                  </a:lnTo>
                  <a:lnTo>
                    <a:pt x="451" y="234"/>
                  </a:lnTo>
                  <a:lnTo>
                    <a:pt x="498" y="185"/>
                  </a:lnTo>
                  <a:lnTo>
                    <a:pt x="540" y="137"/>
                  </a:lnTo>
                  <a:lnTo>
                    <a:pt x="562" y="113"/>
                  </a:lnTo>
                  <a:lnTo>
                    <a:pt x="616" y="97"/>
                  </a:lnTo>
                  <a:lnTo>
                    <a:pt x="825" y="76"/>
                  </a:lnTo>
                  <a:lnTo>
                    <a:pt x="872" y="59"/>
                  </a:lnTo>
                  <a:lnTo>
                    <a:pt x="901" y="34"/>
                  </a:lnTo>
                  <a:lnTo>
                    <a:pt x="945" y="0"/>
                  </a:lnTo>
                  <a:lnTo>
                    <a:pt x="1120" y="25"/>
                  </a:lnTo>
                  <a:lnTo>
                    <a:pt x="1154" y="67"/>
                  </a:lnTo>
                  <a:lnTo>
                    <a:pt x="1172" y="90"/>
                  </a:lnTo>
                  <a:lnTo>
                    <a:pt x="1194" y="103"/>
                  </a:lnTo>
                  <a:lnTo>
                    <a:pt x="1324" y="99"/>
                  </a:lnTo>
                  <a:lnTo>
                    <a:pt x="1430" y="124"/>
                  </a:lnTo>
                  <a:lnTo>
                    <a:pt x="1454" y="169"/>
                  </a:lnTo>
                  <a:lnTo>
                    <a:pt x="1451" y="203"/>
                  </a:lnTo>
                  <a:lnTo>
                    <a:pt x="1434" y="227"/>
                  </a:lnTo>
                  <a:lnTo>
                    <a:pt x="1351" y="234"/>
                  </a:lnTo>
                  <a:lnTo>
                    <a:pt x="1303" y="272"/>
                  </a:lnTo>
                  <a:lnTo>
                    <a:pt x="1265" y="334"/>
                  </a:lnTo>
                  <a:lnTo>
                    <a:pt x="1152" y="392"/>
                  </a:lnTo>
                  <a:lnTo>
                    <a:pt x="1111" y="416"/>
                  </a:lnTo>
                  <a:lnTo>
                    <a:pt x="1065" y="444"/>
                  </a:lnTo>
                  <a:lnTo>
                    <a:pt x="1017" y="473"/>
                  </a:lnTo>
                  <a:lnTo>
                    <a:pt x="970" y="501"/>
                  </a:lnTo>
                  <a:lnTo>
                    <a:pt x="928" y="527"/>
                  </a:lnTo>
                  <a:lnTo>
                    <a:pt x="894" y="548"/>
                  </a:lnTo>
                  <a:lnTo>
                    <a:pt x="863" y="569"/>
                  </a:lnTo>
                  <a:lnTo>
                    <a:pt x="804" y="527"/>
                  </a:lnTo>
                  <a:lnTo>
                    <a:pt x="757" y="565"/>
                  </a:lnTo>
                  <a:lnTo>
                    <a:pt x="657" y="692"/>
                  </a:lnTo>
                  <a:lnTo>
                    <a:pt x="592" y="692"/>
                  </a:lnTo>
                  <a:lnTo>
                    <a:pt x="475" y="692"/>
                  </a:lnTo>
                  <a:lnTo>
                    <a:pt x="465" y="630"/>
                  </a:lnTo>
                  <a:lnTo>
                    <a:pt x="479" y="572"/>
                  </a:lnTo>
                  <a:lnTo>
                    <a:pt x="570" y="563"/>
                  </a:lnTo>
                  <a:lnTo>
                    <a:pt x="522" y="494"/>
                  </a:lnTo>
                  <a:lnTo>
                    <a:pt x="628" y="470"/>
                  </a:lnTo>
                  <a:lnTo>
                    <a:pt x="708" y="439"/>
                  </a:lnTo>
                  <a:lnTo>
                    <a:pt x="764" y="397"/>
                  </a:lnTo>
                  <a:lnTo>
                    <a:pt x="768" y="378"/>
                  </a:lnTo>
                  <a:lnTo>
                    <a:pt x="756" y="369"/>
                  </a:lnTo>
                  <a:lnTo>
                    <a:pt x="703" y="373"/>
                  </a:lnTo>
                  <a:lnTo>
                    <a:pt x="640" y="390"/>
                  </a:lnTo>
                  <a:lnTo>
                    <a:pt x="612" y="399"/>
                  </a:lnTo>
                  <a:lnTo>
                    <a:pt x="468" y="458"/>
                  </a:lnTo>
                  <a:lnTo>
                    <a:pt x="423" y="493"/>
                  </a:lnTo>
                  <a:lnTo>
                    <a:pt x="415" y="589"/>
                  </a:lnTo>
                  <a:lnTo>
                    <a:pt x="413" y="616"/>
                  </a:lnTo>
                  <a:lnTo>
                    <a:pt x="270" y="563"/>
                  </a:lnTo>
                  <a:lnTo>
                    <a:pt x="155" y="551"/>
                  </a:lnTo>
                  <a:lnTo>
                    <a:pt x="110" y="592"/>
                  </a:lnTo>
                  <a:lnTo>
                    <a:pt x="17" y="578"/>
                  </a:lnTo>
                  <a:lnTo>
                    <a:pt x="17" y="578"/>
                  </a:lnTo>
                  <a:close/>
                </a:path>
              </a:pathLst>
            </a:custGeom>
            <a:solidFill>
              <a:srgbClr val="66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2353" y="3340"/>
              <a:ext cx="212" cy="125"/>
            </a:xfrm>
            <a:custGeom>
              <a:avLst/>
              <a:gdLst>
                <a:gd name="T0" fmla="*/ 0 w 423"/>
                <a:gd name="T1" fmla="*/ 182 h 251"/>
                <a:gd name="T2" fmla="*/ 9 w 423"/>
                <a:gd name="T3" fmla="*/ 170 h 251"/>
                <a:gd name="T4" fmla="*/ 40 w 423"/>
                <a:gd name="T5" fmla="*/ 151 h 251"/>
                <a:gd name="T6" fmla="*/ 141 w 423"/>
                <a:gd name="T7" fmla="*/ 133 h 251"/>
                <a:gd name="T8" fmla="*/ 166 w 423"/>
                <a:gd name="T9" fmla="*/ 103 h 251"/>
                <a:gd name="T10" fmla="*/ 181 w 423"/>
                <a:gd name="T11" fmla="*/ 68 h 251"/>
                <a:gd name="T12" fmla="*/ 200 w 423"/>
                <a:gd name="T13" fmla="*/ 48 h 251"/>
                <a:gd name="T14" fmla="*/ 230 w 423"/>
                <a:gd name="T15" fmla="*/ 34 h 251"/>
                <a:gd name="T16" fmla="*/ 274 w 423"/>
                <a:gd name="T17" fmla="*/ 19 h 251"/>
                <a:gd name="T18" fmla="*/ 333 w 423"/>
                <a:gd name="T19" fmla="*/ 6 h 251"/>
                <a:gd name="T20" fmla="*/ 396 w 423"/>
                <a:gd name="T21" fmla="*/ 0 h 251"/>
                <a:gd name="T22" fmla="*/ 423 w 423"/>
                <a:gd name="T23" fmla="*/ 14 h 251"/>
                <a:gd name="T24" fmla="*/ 383 w 423"/>
                <a:gd name="T25" fmla="*/ 48 h 251"/>
                <a:gd name="T26" fmla="*/ 350 w 423"/>
                <a:gd name="T27" fmla="*/ 68 h 251"/>
                <a:gd name="T28" fmla="*/ 295 w 423"/>
                <a:gd name="T29" fmla="*/ 120 h 251"/>
                <a:gd name="T30" fmla="*/ 210 w 423"/>
                <a:gd name="T31" fmla="*/ 155 h 251"/>
                <a:gd name="T32" fmla="*/ 157 w 423"/>
                <a:gd name="T33" fmla="*/ 247 h 251"/>
                <a:gd name="T34" fmla="*/ 107 w 423"/>
                <a:gd name="T35" fmla="*/ 251 h 251"/>
                <a:gd name="T36" fmla="*/ 20 w 423"/>
                <a:gd name="T37" fmla="*/ 240 h 251"/>
                <a:gd name="T38" fmla="*/ 0 w 423"/>
                <a:gd name="T39" fmla="*/ 182 h 251"/>
                <a:gd name="T40" fmla="*/ 0 w 423"/>
                <a:gd name="T41" fmla="*/ 18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3" h="251">
                  <a:moveTo>
                    <a:pt x="0" y="182"/>
                  </a:moveTo>
                  <a:lnTo>
                    <a:pt x="9" y="170"/>
                  </a:lnTo>
                  <a:lnTo>
                    <a:pt x="40" y="151"/>
                  </a:lnTo>
                  <a:lnTo>
                    <a:pt x="141" y="133"/>
                  </a:lnTo>
                  <a:lnTo>
                    <a:pt x="166" y="103"/>
                  </a:lnTo>
                  <a:lnTo>
                    <a:pt x="181" y="68"/>
                  </a:lnTo>
                  <a:lnTo>
                    <a:pt x="200" y="48"/>
                  </a:lnTo>
                  <a:lnTo>
                    <a:pt x="230" y="34"/>
                  </a:lnTo>
                  <a:lnTo>
                    <a:pt x="274" y="19"/>
                  </a:lnTo>
                  <a:lnTo>
                    <a:pt x="333" y="6"/>
                  </a:lnTo>
                  <a:lnTo>
                    <a:pt x="396" y="0"/>
                  </a:lnTo>
                  <a:lnTo>
                    <a:pt x="423" y="14"/>
                  </a:lnTo>
                  <a:lnTo>
                    <a:pt x="383" y="48"/>
                  </a:lnTo>
                  <a:lnTo>
                    <a:pt x="350" y="68"/>
                  </a:lnTo>
                  <a:lnTo>
                    <a:pt x="295" y="120"/>
                  </a:lnTo>
                  <a:lnTo>
                    <a:pt x="210" y="155"/>
                  </a:lnTo>
                  <a:lnTo>
                    <a:pt x="157" y="247"/>
                  </a:lnTo>
                  <a:lnTo>
                    <a:pt x="107" y="251"/>
                  </a:lnTo>
                  <a:lnTo>
                    <a:pt x="20" y="240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A5B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2781" y="3342"/>
              <a:ext cx="265" cy="105"/>
            </a:xfrm>
            <a:custGeom>
              <a:avLst/>
              <a:gdLst>
                <a:gd name="T0" fmla="*/ 0 w 530"/>
                <a:gd name="T1" fmla="*/ 107 h 210"/>
                <a:gd name="T2" fmla="*/ 65 w 530"/>
                <a:gd name="T3" fmla="*/ 66 h 210"/>
                <a:gd name="T4" fmla="*/ 91 w 530"/>
                <a:gd name="T5" fmla="*/ 43 h 210"/>
                <a:gd name="T6" fmla="*/ 130 w 530"/>
                <a:gd name="T7" fmla="*/ 10 h 210"/>
                <a:gd name="T8" fmla="*/ 213 w 530"/>
                <a:gd name="T9" fmla="*/ 0 h 210"/>
                <a:gd name="T10" fmla="*/ 323 w 530"/>
                <a:gd name="T11" fmla="*/ 17 h 210"/>
                <a:gd name="T12" fmla="*/ 383 w 530"/>
                <a:gd name="T13" fmla="*/ 48 h 210"/>
                <a:gd name="T14" fmla="*/ 471 w 530"/>
                <a:gd name="T15" fmla="*/ 42 h 210"/>
                <a:gd name="T16" fmla="*/ 530 w 530"/>
                <a:gd name="T17" fmla="*/ 69 h 210"/>
                <a:gd name="T18" fmla="*/ 530 w 530"/>
                <a:gd name="T19" fmla="*/ 111 h 210"/>
                <a:gd name="T20" fmla="*/ 488 w 530"/>
                <a:gd name="T21" fmla="*/ 120 h 210"/>
                <a:gd name="T22" fmla="*/ 423 w 530"/>
                <a:gd name="T23" fmla="*/ 118 h 210"/>
                <a:gd name="T24" fmla="*/ 358 w 530"/>
                <a:gd name="T25" fmla="*/ 162 h 210"/>
                <a:gd name="T26" fmla="*/ 200 w 530"/>
                <a:gd name="T27" fmla="*/ 210 h 210"/>
                <a:gd name="T28" fmla="*/ 190 w 530"/>
                <a:gd name="T29" fmla="*/ 162 h 210"/>
                <a:gd name="T30" fmla="*/ 107 w 530"/>
                <a:gd name="T31" fmla="*/ 179 h 210"/>
                <a:gd name="T32" fmla="*/ 0 w 530"/>
                <a:gd name="T33" fmla="*/ 107 h 210"/>
                <a:gd name="T34" fmla="*/ 0 w 530"/>
                <a:gd name="T35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210">
                  <a:moveTo>
                    <a:pt x="0" y="107"/>
                  </a:moveTo>
                  <a:lnTo>
                    <a:pt x="65" y="66"/>
                  </a:lnTo>
                  <a:lnTo>
                    <a:pt x="91" y="43"/>
                  </a:lnTo>
                  <a:lnTo>
                    <a:pt x="130" y="10"/>
                  </a:lnTo>
                  <a:lnTo>
                    <a:pt x="213" y="0"/>
                  </a:lnTo>
                  <a:lnTo>
                    <a:pt x="323" y="17"/>
                  </a:lnTo>
                  <a:lnTo>
                    <a:pt x="383" y="48"/>
                  </a:lnTo>
                  <a:lnTo>
                    <a:pt x="471" y="42"/>
                  </a:lnTo>
                  <a:lnTo>
                    <a:pt x="530" y="69"/>
                  </a:lnTo>
                  <a:lnTo>
                    <a:pt x="530" y="111"/>
                  </a:lnTo>
                  <a:lnTo>
                    <a:pt x="488" y="120"/>
                  </a:lnTo>
                  <a:lnTo>
                    <a:pt x="423" y="118"/>
                  </a:lnTo>
                  <a:lnTo>
                    <a:pt x="358" y="162"/>
                  </a:lnTo>
                  <a:lnTo>
                    <a:pt x="200" y="210"/>
                  </a:lnTo>
                  <a:lnTo>
                    <a:pt x="190" y="162"/>
                  </a:lnTo>
                  <a:lnTo>
                    <a:pt x="107" y="179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2628" y="3321"/>
              <a:ext cx="203" cy="72"/>
            </a:xfrm>
            <a:custGeom>
              <a:avLst/>
              <a:gdLst>
                <a:gd name="T0" fmla="*/ 0 w 407"/>
                <a:gd name="T1" fmla="*/ 30 h 144"/>
                <a:gd name="T2" fmla="*/ 28 w 407"/>
                <a:gd name="T3" fmla="*/ 22 h 144"/>
                <a:gd name="T4" fmla="*/ 83 w 407"/>
                <a:gd name="T5" fmla="*/ 7 h 144"/>
                <a:gd name="T6" fmla="*/ 176 w 407"/>
                <a:gd name="T7" fmla="*/ 0 h 144"/>
                <a:gd name="T8" fmla="*/ 214 w 407"/>
                <a:gd name="T9" fmla="*/ 15 h 144"/>
                <a:gd name="T10" fmla="*/ 248 w 407"/>
                <a:gd name="T11" fmla="*/ 27 h 144"/>
                <a:gd name="T12" fmla="*/ 306 w 407"/>
                <a:gd name="T13" fmla="*/ 10 h 144"/>
                <a:gd name="T14" fmla="*/ 362 w 407"/>
                <a:gd name="T15" fmla="*/ 7 h 144"/>
                <a:gd name="T16" fmla="*/ 400 w 407"/>
                <a:gd name="T17" fmla="*/ 3 h 144"/>
                <a:gd name="T18" fmla="*/ 407 w 407"/>
                <a:gd name="T19" fmla="*/ 23 h 144"/>
                <a:gd name="T20" fmla="*/ 385 w 407"/>
                <a:gd name="T21" fmla="*/ 50 h 144"/>
                <a:gd name="T22" fmla="*/ 355 w 407"/>
                <a:gd name="T23" fmla="*/ 83 h 144"/>
                <a:gd name="T24" fmla="*/ 317 w 407"/>
                <a:gd name="T25" fmla="*/ 120 h 144"/>
                <a:gd name="T26" fmla="*/ 251 w 407"/>
                <a:gd name="T27" fmla="*/ 144 h 144"/>
                <a:gd name="T28" fmla="*/ 154 w 407"/>
                <a:gd name="T29" fmla="*/ 117 h 144"/>
                <a:gd name="T30" fmla="*/ 134 w 407"/>
                <a:gd name="T31" fmla="*/ 75 h 144"/>
                <a:gd name="T32" fmla="*/ 69 w 407"/>
                <a:gd name="T33" fmla="*/ 68 h 144"/>
                <a:gd name="T34" fmla="*/ 0 w 407"/>
                <a:gd name="T35" fmla="*/ 30 h 144"/>
                <a:gd name="T36" fmla="*/ 0 w 407"/>
                <a:gd name="T37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144">
                  <a:moveTo>
                    <a:pt x="0" y="30"/>
                  </a:moveTo>
                  <a:lnTo>
                    <a:pt x="28" y="22"/>
                  </a:lnTo>
                  <a:lnTo>
                    <a:pt x="83" y="7"/>
                  </a:lnTo>
                  <a:lnTo>
                    <a:pt x="176" y="0"/>
                  </a:lnTo>
                  <a:lnTo>
                    <a:pt x="214" y="15"/>
                  </a:lnTo>
                  <a:lnTo>
                    <a:pt x="248" y="27"/>
                  </a:lnTo>
                  <a:lnTo>
                    <a:pt x="306" y="10"/>
                  </a:lnTo>
                  <a:lnTo>
                    <a:pt x="362" y="7"/>
                  </a:lnTo>
                  <a:lnTo>
                    <a:pt x="400" y="3"/>
                  </a:lnTo>
                  <a:lnTo>
                    <a:pt x="407" y="23"/>
                  </a:lnTo>
                  <a:lnTo>
                    <a:pt x="385" y="50"/>
                  </a:lnTo>
                  <a:lnTo>
                    <a:pt x="355" y="83"/>
                  </a:lnTo>
                  <a:lnTo>
                    <a:pt x="317" y="120"/>
                  </a:lnTo>
                  <a:lnTo>
                    <a:pt x="251" y="144"/>
                  </a:lnTo>
                  <a:lnTo>
                    <a:pt x="154" y="117"/>
                  </a:lnTo>
                  <a:lnTo>
                    <a:pt x="134" y="75"/>
                  </a:lnTo>
                  <a:lnTo>
                    <a:pt x="69" y="6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28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2446" y="3357"/>
              <a:ext cx="271" cy="120"/>
            </a:xfrm>
            <a:custGeom>
              <a:avLst/>
              <a:gdLst>
                <a:gd name="T0" fmla="*/ 0 w 541"/>
                <a:gd name="T1" fmla="*/ 193 h 242"/>
                <a:gd name="T2" fmla="*/ 41 w 541"/>
                <a:gd name="T3" fmla="*/ 148 h 242"/>
                <a:gd name="T4" fmla="*/ 137 w 541"/>
                <a:gd name="T5" fmla="*/ 128 h 242"/>
                <a:gd name="T6" fmla="*/ 156 w 541"/>
                <a:gd name="T7" fmla="*/ 117 h 242"/>
                <a:gd name="T8" fmla="*/ 186 w 541"/>
                <a:gd name="T9" fmla="*/ 92 h 242"/>
                <a:gd name="T10" fmla="*/ 208 w 541"/>
                <a:gd name="T11" fmla="*/ 64 h 242"/>
                <a:gd name="T12" fmla="*/ 240 w 541"/>
                <a:gd name="T13" fmla="*/ 34 h 242"/>
                <a:gd name="T14" fmla="*/ 285 w 541"/>
                <a:gd name="T15" fmla="*/ 14 h 242"/>
                <a:gd name="T16" fmla="*/ 323 w 541"/>
                <a:gd name="T17" fmla="*/ 0 h 242"/>
                <a:gd name="T18" fmla="*/ 498 w 541"/>
                <a:gd name="T19" fmla="*/ 3 h 242"/>
                <a:gd name="T20" fmla="*/ 541 w 541"/>
                <a:gd name="T21" fmla="*/ 26 h 242"/>
                <a:gd name="T22" fmla="*/ 518 w 541"/>
                <a:gd name="T23" fmla="*/ 45 h 242"/>
                <a:gd name="T24" fmla="*/ 388 w 541"/>
                <a:gd name="T25" fmla="*/ 58 h 242"/>
                <a:gd name="T26" fmla="*/ 312 w 541"/>
                <a:gd name="T27" fmla="*/ 79 h 242"/>
                <a:gd name="T28" fmla="*/ 254 w 541"/>
                <a:gd name="T29" fmla="*/ 134 h 242"/>
                <a:gd name="T30" fmla="*/ 189 w 541"/>
                <a:gd name="T31" fmla="*/ 166 h 242"/>
                <a:gd name="T32" fmla="*/ 141 w 541"/>
                <a:gd name="T33" fmla="*/ 197 h 242"/>
                <a:gd name="T34" fmla="*/ 110 w 541"/>
                <a:gd name="T35" fmla="*/ 242 h 242"/>
                <a:gd name="T36" fmla="*/ 45 w 541"/>
                <a:gd name="T37" fmla="*/ 224 h 242"/>
                <a:gd name="T38" fmla="*/ 0 w 541"/>
                <a:gd name="T39" fmla="*/ 193 h 242"/>
                <a:gd name="T40" fmla="*/ 0 w 541"/>
                <a:gd name="T41" fmla="*/ 193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" h="242">
                  <a:moveTo>
                    <a:pt x="0" y="193"/>
                  </a:moveTo>
                  <a:lnTo>
                    <a:pt x="41" y="148"/>
                  </a:lnTo>
                  <a:lnTo>
                    <a:pt x="137" y="128"/>
                  </a:lnTo>
                  <a:lnTo>
                    <a:pt x="156" y="117"/>
                  </a:lnTo>
                  <a:lnTo>
                    <a:pt x="186" y="92"/>
                  </a:lnTo>
                  <a:lnTo>
                    <a:pt x="208" y="64"/>
                  </a:lnTo>
                  <a:lnTo>
                    <a:pt x="240" y="34"/>
                  </a:lnTo>
                  <a:lnTo>
                    <a:pt x="285" y="14"/>
                  </a:lnTo>
                  <a:lnTo>
                    <a:pt x="323" y="0"/>
                  </a:lnTo>
                  <a:lnTo>
                    <a:pt x="498" y="3"/>
                  </a:lnTo>
                  <a:lnTo>
                    <a:pt x="541" y="26"/>
                  </a:lnTo>
                  <a:lnTo>
                    <a:pt x="518" y="45"/>
                  </a:lnTo>
                  <a:lnTo>
                    <a:pt x="388" y="58"/>
                  </a:lnTo>
                  <a:lnTo>
                    <a:pt x="312" y="79"/>
                  </a:lnTo>
                  <a:lnTo>
                    <a:pt x="254" y="134"/>
                  </a:lnTo>
                  <a:lnTo>
                    <a:pt x="189" y="166"/>
                  </a:lnTo>
                  <a:lnTo>
                    <a:pt x="141" y="197"/>
                  </a:lnTo>
                  <a:lnTo>
                    <a:pt x="110" y="242"/>
                  </a:lnTo>
                  <a:lnTo>
                    <a:pt x="45" y="224"/>
                  </a:lnTo>
                  <a:lnTo>
                    <a:pt x="0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5" name="Freeform 18"/>
            <p:cNvSpPr>
              <a:spLocks/>
            </p:cNvSpPr>
            <p:nvPr/>
          </p:nvSpPr>
          <p:spPr bwMode="auto">
            <a:xfrm>
              <a:off x="2521" y="3395"/>
              <a:ext cx="291" cy="139"/>
            </a:xfrm>
            <a:custGeom>
              <a:avLst/>
              <a:gdLst>
                <a:gd name="T0" fmla="*/ 0 w 582"/>
                <a:gd name="T1" fmla="*/ 186 h 278"/>
                <a:gd name="T2" fmla="*/ 7 w 582"/>
                <a:gd name="T3" fmla="*/ 144 h 278"/>
                <a:gd name="T4" fmla="*/ 58 w 582"/>
                <a:gd name="T5" fmla="*/ 128 h 278"/>
                <a:gd name="T6" fmla="*/ 131 w 582"/>
                <a:gd name="T7" fmla="*/ 113 h 278"/>
                <a:gd name="T8" fmla="*/ 169 w 582"/>
                <a:gd name="T9" fmla="*/ 72 h 278"/>
                <a:gd name="T10" fmla="*/ 206 w 582"/>
                <a:gd name="T11" fmla="*/ 41 h 278"/>
                <a:gd name="T12" fmla="*/ 258 w 582"/>
                <a:gd name="T13" fmla="*/ 27 h 278"/>
                <a:gd name="T14" fmla="*/ 376 w 582"/>
                <a:gd name="T15" fmla="*/ 0 h 278"/>
                <a:gd name="T16" fmla="*/ 468 w 582"/>
                <a:gd name="T17" fmla="*/ 20 h 278"/>
                <a:gd name="T18" fmla="*/ 523 w 582"/>
                <a:gd name="T19" fmla="*/ 20 h 278"/>
                <a:gd name="T20" fmla="*/ 571 w 582"/>
                <a:gd name="T21" fmla="*/ 52 h 278"/>
                <a:gd name="T22" fmla="*/ 582 w 582"/>
                <a:gd name="T23" fmla="*/ 130 h 278"/>
                <a:gd name="T24" fmla="*/ 481 w 582"/>
                <a:gd name="T25" fmla="*/ 172 h 278"/>
                <a:gd name="T26" fmla="*/ 365 w 582"/>
                <a:gd name="T27" fmla="*/ 227 h 278"/>
                <a:gd name="T28" fmla="*/ 296 w 582"/>
                <a:gd name="T29" fmla="*/ 200 h 278"/>
                <a:gd name="T30" fmla="*/ 255 w 582"/>
                <a:gd name="T31" fmla="*/ 278 h 278"/>
                <a:gd name="T32" fmla="*/ 179 w 582"/>
                <a:gd name="T33" fmla="*/ 265 h 278"/>
                <a:gd name="T34" fmla="*/ 176 w 582"/>
                <a:gd name="T35" fmla="*/ 220 h 278"/>
                <a:gd name="T36" fmla="*/ 87 w 582"/>
                <a:gd name="T37" fmla="*/ 175 h 278"/>
                <a:gd name="T38" fmla="*/ 38 w 582"/>
                <a:gd name="T39" fmla="*/ 166 h 278"/>
                <a:gd name="T40" fmla="*/ 0 w 582"/>
                <a:gd name="T41" fmla="*/ 186 h 278"/>
                <a:gd name="T42" fmla="*/ 0 w 582"/>
                <a:gd name="T43" fmla="*/ 18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2" h="278">
                  <a:moveTo>
                    <a:pt x="0" y="186"/>
                  </a:moveTo>
                  <a:lnTo>
                    <a:pt x="7" y="144"/>
                  </a:lnTo>
                  <a:lnTo>
                    <a:pt x="58" y="128"/>
                  </a:lnTo>
                  <a:lnTo>
                    <a:pt x="131" y="113"/>
                  </a:lnTo>
                  <a:lnTo>
                    <a:pt x="169" y="72"/>
                  </a:lnTo>
                  <a:lnTo>
                    <a:pt x="206" y="41"/>
                  </a:lnTo>
                  <a:lnTo>
                    <a:pt x="258" y="27"/>
                  </a:lnTo>
                  <a:lnTo>
                    <a:pt x="376" y="0"/>
                  </a:lnTo>
                  <a:lnTo>
                    <a:pt x="468" y="20"/>
                  </a:lnTo>
                  <a:lnTo>
                    <a:pt x="523" y="20"/>
                  </a:lnTo>
                  <a:lnTo>
                    <a:pt x="571" y="52"/>
                  </a:lnTo>
                  <a:lnTo>
                    <a:pt x="582" y="130"/>
                  </a:lnTo>
                  <a:lnTo>
                    <a:pt x="481" y="172"/>
                  </a:lnTo>
                  <a:lnTo>
                    <a:pt x="365" y="227"/>
                  </a:lnTo>
                  <a:lnTo>
                    <a:pt x="296" y="200"/>
                  </a:lnTo>
                  <a:lnTo>
                    <a:pt x="255" y="278"/>
                  </a:lnTo>
                  <a:lnTo>
                    <a:pt x="179" y="265"/>
                  </a:lnTo>
                  <a:lnTo>
                    <a:pt x="176" y="220"/>
                  </a:lnTo>
                  <a:lnTo>
                    <a:pt x="87" y="175"/>
                  </a:lnTo>
                  <a:lnTo>
                    <a:pt x="38" y="166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BA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4141" y="3152"/>
              <a:ext cx="197" cy="220"/>
            </a:xfrm>
            <a:custGeom>
              <a:avLst/>
              <a:gdLst>
                <a:gd name="T0" fmla="*/ 117 w 395"/>
                <a:gd name="T1" fmla="*/ 0 h 441"/>
                <a:gd name="T2" fmla="*/ 178 w 395"/>
                <a:gd name="T3" fmla="*/ 3 h 441"/>
                <a:gd name="T4" fmla="*/ 276 w 395"/>
                <a:gd name="T5" fmla="*/ 93 h 441"/>
                <a:gd name="T6" fmla="*/ 271 w 395"/>
                <a:gd name="T7" fmla="*/ 193 h 441"/>
                <a:gd name="T8" fmla="*/ 293 w 395"/>
                <a:gd name="T9" fmla="*/ 213 h 441"/>
                <a:gd name="T10" fmla="*/ 322 w 395"/>
                <a:gd name="T11" fmla="*/ 230 h 441"/>
                <a:gd name="T12" fmla="*/ 357 w 395"/>
                <a:gd name="T13" fmla="*/ 245 h 441"/>
                <a:gd name="T14" fmla="*/ 395 w 395"/>
                <a:gd name="T15" fmla="*/ 312 h 441"/>
                <a:gd name="T16" fmla="*/ 381 w 395"/>
                <a:gd name="T17" fmla="*/ 390 h 441"/>
                <a:gd name="T18" fmla="*/ 292 w 395"/>
                <a:gd name="T19" fmla="*/ 441 h 441"/>
                <a:gd name="T20" fmla="*/ 137 w 395"/>
                <a:gd name="T21" fmla="*/ 361 h 441"/>
                <a:gd name="T22" fmla="*/ 0 w 395"/>
                <a:gd name="T23" fmla="*/ 345 h 441"/>
                <a:gd name="T24" fmla="*/ 25 w 395"/>
                <a:gd name="T25" fmla="*/ 224 h 441"/>
                <a:gd name="T26" fmla="*/ 83 w 395"/>
                <a:gd name="T27" fmla="*/ 144 h 441"/>
                <a:gd name="T28" fmla="*/ 117 w 395"/>
                <a:gd name="T29" fmla="*/ 0 h 441"/>
                <a:gd name="T30" fmla="*/ 117 w 395"/>
                <a:gd name="T3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5" h="441">
                  <a:moveTo>
                    <a:pt x="117" y="0"/>
                  </a:moveTo>
                  <a:lnTo>
                    <a:pt x="178" y="3"/>
                  </a:lnTo>
                  <a:lnTo>
                    <a:pt x="276" y="93"/>
                  </a:lnTo>
                  <a:lnTo>
                    <a:pt x="271" y="193"/>
                  </a:lnTo>
                  <a:lnTo>
                    <a:pt x="293" y="213"/>
                  </a:lnTo>
                  <a:lnTo>
                    <a:pt x="322" y="230"/>
                  </a:lnTo>
                  <a:lnTo>
                    <a:pt x="357" y="245"/>
                  </a:lnTo>
                  <a:lnTo>
                    <a:pt x="395" y="312"/>
                  </a:lnTo>
                  <a:lnTo>
                    <a:pt x="381" y="390"/>
                  </a:lnTo>
                  <a:lnTo>
                    <a:pt x="292" y="441"/>
                  </a:lnTo>
                  <a:lnTo>
                    <a:pt x="137" y="361"/>
                  </a:lnTo>
                  <a:lnTo>
                    <a:pt x="0" y="345"/>
                  </a:lnTo>
                  <a:lnTo>
                    <a:pt x="25" y="224"/>
                  </a:lnTo>
                  <a:lnTo>
                    <a:pt x="83" y="144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D6C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3483" y="2315"/>
              <a:ext cx="144" cy="690"/>
            </a:xfrm>
            <a:custGeom>
              <a:avLst/>
              <a:gdLst>
                <a:gd name="T0" fmla="*/ 23 w 288"/>
                <a:gd name="T1" fmla="*/ 210 h 1381"/>
                <a:gd name="T2" fmla="*/ 161 w 288"/>
                <a:gd name="T3" fmla="*/ 76 h 1381"/>
                <a:gd name="T4" fmla="*/ 288 w 288"/>
                <a:gd name="T5" fmla="*/ 0 h 1381"/>
                <a:gd name="T6" fmla="*/ 181 w 288"/>
                <a:gd name="T7" fmla="*/ 1357 h 1381"/>
                <a:gd name="T8" fmla="*/ 78 w 288"/>
                <a:gd name="T9" fmla="*/ 1381 h 1381"/>
                <a:gd name="T10" fmla="*/ 0 w 288"/>
                <a:gd name="T11" fmla="*/ 376 h 1381"/>
                <a:gd name="T12" fmla="*/ 23 w 288"/>
                <a:gd name="T13" fmla="*/ 210 h 1381"/>
                <a:gd name="T14" fmla="*/ 23 w 288"/>
                <a:gd name="T15" fmla="*/ 21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1381">
                  <a:moveTo>
                    <a:pt x="23" y="210"/>
                  </a:moveTo>
                  <a:lnTo>
                    <a:pt x="161" y="76"/>
                  </a:lnTo>
                  <a:lnTo>
                    <a:pt x="288" y="0"/>
                  </a:lnTo>
                  <a:lnTo>
                    <a:pt x="181" y="1357"/>
                  </a:lnTo>
                  <a:lnTo>
                    <a:pt x="78" y="1381"/>
                  </a:lnTo>
                  <a:lnTo>
                    <a:pt x="0" y="376"/>
                  </a:lnTo>
                  <a:lnTo>
                    <a:pt x="23" y="210"/>
                  </a:lnTo>
                  <a:lnTo>
                    <a:pt x="23" y="210"/>
                  </a:lnTo>
                  <a:close/>
                </a:path>
              </a:pathLst>
            </a:custGeom>
            <a:solidFill>
              <a:srgbClr val="FFF7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3436" y="2334"/>
              <a:ext cx="747" cy="972"/>
            </a:xfrm>
            <a:custGeom>
              <a:avLst/>
              <a:gdLst>
                <a:gd name="T0" fmla="*/ 49 w 1493"/>
                <a:gd name="T1" fmla="*/ 0 h 1946"/>
                <a:gd name="T2" fmla="*/ 20 w 1493"/>
                <a:gd name="T3" fmla="*/ 68 h 1946"/>
                <a:gd name="T4" fmla="*/ 0 w 1493"/>
                <a:gd name="T5" fmla="*/ 482 h 1946"/>
                <a:gd name="T6" fmla="*/ 7 w 1493"/>
                <a:gd name="T7" fmla="*/ 889 h 1946"/>
                <a:gd name="T8" fmla="*/ 49 w 1493"/>
                <a:gd name="T9" fmla="*/ 1377 h 1946"/>
                <a:gd name="T10" fmla="*/ 45 w 1493"/>
                <a:gd name="T11" fmla="*/ 1607 h 1946"/>
                <a:gd name="T12" fmla="*/ 38 w 1493"/>
                <a:gd name="T13" fmla="*/ 1708 h 1946"/>
                <a:gd name="T14" fmla="*/ 403 w 1493"/>
                <a:gd name="T15" fmla="*/ 1719 h 1946"/>
                <a:gd name="T16" fmla="*/ 1018 w 1493"/>
                <a:gd name="T17" fmla="*/ 1833 h 1946"/>
                <a:gd name="T18" fmla="*/ 1465 w 1493"/>
                <a:gd name="T19" fmla="*/ 1946 h 1946"/>
                <a:gd name="T20" fmla="*/ 1493 w 1493"/>
                <a:gd name="T21" fmla="*/ 1474 h 1946"/>
                <a:gd name="T22" fmla="*/ 1390 w 1493"/>
                <a:gd name="T23" fmla="*/ 1419 h 1946"/>
                <a:gd name="T24" fmla="*/ 1272 w 1493"/>
                <a:gd name="T25" fmla="*/ 1798 h 1946"/>
                <a:gd name="T26" fmla="*/ 1337 w 1493"/>
                <a:gd name="T27" fmla="*/ 1381 h 1946"/>
                <a:gd name="T28" fmla="*/ 1055 w 1493"/>
                <a:gd name="T29" fmla="*/ 1174 h 1946"/>
                <a:gd name="T30" fmla="*/ 956 w 1493"/>
                <a:gd name="T31" fmla="*/ 1711 h 1946"/>
                <a:gd name="T32" fmla="*/ 952 w 1493"/>
                <a:gd name="T33" fmla="*/ 1592 h 1946"/>
                <a:gd name="T34" fmla="*/ 959 w 1493"/>
                <a:gd name="T35" fmla="*/ 1450 h 1946"/>
                <a:gd name="T36" fmla="*/ 978 w 1493"/>
                <a:gd name="T37" fmla="*/ 1300 h 1946"/>
                <a:gd name="T38" fmla="*/ 994 w 1493"/>
                <a:gd name="T39" fmla="*/ 1227 h 1946"/>
                <a:gd name="T40" fmla="*/ 1014 w 1493"/>
                <a:gd name="T41" fmla="*/ 1157 h 1946"/>
                <a:gd name="T42" fmla="*/ 994 w 1493"/>
                <a:gd name="T43" fmla="*/ 1136 h 1946"/>
                <a:gd name="T44" fmla="*/ 943 w 1493"/>
                <a:gd name="T45" fmla="*/ 1081 h 1946"/>
                <a:gd name="T46" fmla="*/ 907 w 1493"/>
                <a:gd name="T47" fmla="*/ 1046 h 1946"/>
                <a:gd name="T48" fmla="*/ 871 w 1493"/>
                <a:gd name="T49" fmla="*/ 1004 h 1946"/>
                <a:gd name="T50" fmla="*/ 831 w 1493"/>
                <a:gd name="T51" fmla="*/ 961 h 1946"/>
                <a:gd name="T52" fmla="*/ 791 w 1493"/>
                <a:gd name="T53" fmla="*/ 916 h 1946"/>
                <a:gd name="T54" fmla="*/ 751 w 1493"/>
                <a:gd name="T55" fmla="*/ 870 h 1946"/>
                <a:gd name="T56" fmla="*/ 713 w 1493"/>
                <a:gd name="T57" fmla="*/ 821 h 1946"/>
                <a:gd name="T58" fmla="*/ 678 w 1493"/>
                <a:gd name="T59" fmla="*/ 773 h 1946"/>
                <a:gd name="T60" fmla="*/ 646 w 1493"/>
                <a:gd name="T61" fmla="*/ 730 h 1946"/>
                <a:gd name="T62" fmla="*/ 618 w 1493"/>
                <a:gd name="T63" fmla="*/ 691 h 1946"/>
                <a:gd name="T64" fmla="*/ 597 w 1493"/>
                <a:gd name="T65" fmla="*/ 661 h 1946"/>
                <a:gd name="T66" fmla="*/ 578 w 1493"/>
                <a:gd name="T67" fmla="*/ 634 h 1946"/>
                <a:gd name="T68" fmla="*/ 514 w 1493"/>
                <a:gd name="T69" fmla="*/ 1077 h 1946"/>
                <a:gd name="T70" fmla="*/ 486 w 1493"/>
                <a:gd name="T71" fmla="*/ 1536 h 1946"/>
                <a:gd name="T72" fmla="*/ 467 w 1493"/>
                <a:gd name="T73" fmla="*/ 1341 h 1946"/>
                <a:gd name="T74" fmla="*/ 454 w 1493"/>
                <a:gd name="T75" fmla="*/ 965 h 1946"/>
                <a:gd name="T76" fmla="*/ 469 w 1493"/>
                <a:gd name="T77" fmla="*/ 798 h 1946"/>
                <a:gd name="T78" fmla="*/ 492 w 1493"/>
                <a:gd name="T79" fmla="*/ 666 h 1946"/>
                <a:gd name="T80" fmla="*/ 522 w 1493"/>
                <a:gd name="T81" fmla="*/ 551 h 1946"/>
                <a:gd name="T82" fmla="*/ 454 w 1493"/>
                <a:gd name="T83" fmla="*/ 448 h 1946"/>
                <a:gd name="T84" fmla="*/ 351 w 1493"/>
                <a:gd name="T85" fmla="*/ 1047 h 1946"/>
                <a:gd name="T86" fmla="*/ 345 w 1493"/>
                <a:gd name="T87" fmla="*/ 1288 h 1946"/>
                <a:gd name="T88" fmla="*/ 159 w 1493"/>
                <a:gd name="T89" fmla="*/ 1343 h 1946"/>
                <a:gd name="T90" fmla="*/ 124 w 1493"/>
                <a:gd name="T91" fmla="*/ 929 h 1946"/>
                <a:gd name="T92" fmla="*/ 76 w 1493"/>
                <a:gd name="T93" fmla="*/ 441 h 1946"/>
                <a:gd name="T94" fmla="*/ 90 w 1493"/>
                <a:gd name="T95" fmla="*/ 137 h 1946"/>
                <a:gd name="T96" fmla="*/ 179 w 1493"/>
                <a:gd name="T97" fmla="*/ 76 h 1946"/>
                <a:gd name="T98" fmla="*/ 49 w 1493"/>
                <a:gd name="T99" fmla="*/ 0 h 1946"/>
                <a:gd name="T100" fmla="*/ 49 w 1493"/>
                <a:gd name="T101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3" h="1946">
                  <a:moveTo>
                    <a:pt x="49" y="0"/>
                  </a:moveTo>
                  <a:lnTo>
                    <a:pt x="20" y="68"/>
                  </a:lnTo>
                  <a:lnTo>
                    <a:pt x="0" y="482"/>
                  </a:lnTo>
                  <a:lnTo>
                    <a:pt x="7" y="889"/>
                  </a:lnTo>
                  <a:lnTo>
                    <a:pt x="49" y="1377"/>
                  </a:lnTo>
                  <a:lnTo>
                    <a:pt x="45" y="1607"/>
                  </a:lnTo>
                  <a:lnTo>
                    <a:pt x="38" y="1708"/>
                  </a:lnTo>
                  <a:lnTo>
                    <a:pt x="403" y="1719"/>
                  </a:lnTo>
                  <a:lnTo>
                    <a:pt x="1018" y="1833"/>
                  </a:lnTo>
                  <a:lnTo>
                    <a:pt x="1465" y="1946"/>
                  </a:lnTo>
                  <a:lnTo>
                    <a:pt x="1493" y="1474"/>
                  </a:lnTo>
                  <a:lnTo>
                    <a:pt x="1390" y="1419"/>
                  </a:lnTo>
                  <a:lnTo>
                    <a:pt x="1272" y="1798"/>
                  </a:lnTo>
                  <a:lnTo>
                    <a:pt x="1337" y="1381"/>
                  </a:lnTo>
                  <a:lnTo>
                    <a:pt x="1055" y="1174"/>
                  </a:lnTo>
                  <a:lnTo>
                    <a:pt x="956" y="1711"/>
                  </a:lnTo>
                  <a:lnTo>
                    <a:pt x="952" y="1592"/>
                  </a:lnTo>
                  <a:lnTo>
                    <a:pt x="959" y="1450"/>
                  </a:lnTo>
                  <a:lnTo>
                    <a:pt x="978" y="1300"/>
                  </a:lnTo>
                  <a:lnTo>
                    <a:pt x="994" y="1227"/>
                  </a:lnTo>
                  <a:lnTo>
                    <a:pt x="1014" y="1157"/>
                  </a:lnTo>
                  <a:lnTo>
                    <a:pt x="994" y="1136"/>
                  </a:lnTo>
                  <a:lnTo>
                    <a:pt x="943" y="1081"/>
                  </a:lnTo>
                  <a:lnTo>
                    <a:pt x="907" y="1046"/>
                  </a:lnTo>
                  <a:lnTo>
                    <a:pt x="871" y="1004"/>
                  </a:lnTo>
                  <a:lnTo>
                    <a:pt x="831" y="961"/>
                  </a:lnTo>
                  <a:lnTo>
                    <a:pt x="791" y="916"/>
                  </a:lnTo>
                  <a:lnTo>
                    <a:pt x="751" y="870"/>
                  </a:lnTo>
                  <a:lnTo>
                    <a:pt x="713" y="821"/>
                  </a:lnTo>
                  <a:lnTo>
                    <a:pt x="678" y="773"/>
                  </a:lnTo>
                  <a:lnTo>
                    <a:pt x="646" y="730"/>
                  </a:lnTo>
                  <a:lnTo>
                    <a:pt x="618" y="691"/>
                  </a:lnTo>
                  <a:lnTo>
                    <a:pt x="597" y="661"/>
                  </a:lnTo>
                  <a:lnTo>
                    <a:pt x="578" y="634"/>
                  </a:lnTo>
                  <a:lnTo>
                    <a:pt x="514" y="1077"/>
                  </a:lnTo>
                  <a:lnTo>
                    <a:pt x="486" y="1536"/>
                  </a:lnTo>
                  <a:lnTo>
                    <a:pt x="467" y="1341"/>
                  </a:lnTo>
                  <a:lnTo>
                    <a:pt x="454" y="965"/>
                  </a:lnTo>
                  <a:lnTo>
                    <a:pt x="469" y="798"/>
                  </a:lnTo>
                  <a:lnTo>
                    <a:pt x="492" y="666"/>
                  </a:lnTo>
                  <a:lnTo>
                    <a:pt x="522" y="551"/>
                  </a:lnTo>
                  <a:lnTo>
                    <a:pt x="454" y="448"/>
                  </a:lnTo>
                  <a:lnTo>
                    <a:pt x="351" y="1047"/>
                  </a:lnTo>
                  <a:lnTo>
                    <a:pt x="345" y="1288"/>
                  </a:lnTo>
                  <a:lnTo>
                    <a:pt x="159" y="1343"/>
                  </a:lnTo>
                  <a:lnTo>
                    <a:pt x="124" y="929"/>
                  </a:lnTo>
                  <a:lnTo>
                    <a:pt x="76" y="441"/>
                  </a:lnTo>
                  <a:lnTo>
                    <a:pt x="90" y="137"/>
                  </a:lnTo>
                  <a:lnTo>
                    <a:pt x="179" y="76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9" name="Freeform 22"/>
            <p:cNvSpPr>
              <a:spLocks/>
            </p:cNvSpPr>
            <p:nvPr/>
          </p:nvSpPr>
          <p:spPr bwMode="auto">
            <a:xfrm>
              <a:off x="3474" y="2308"/>
              <a:ext cx="243" cy="717"/>
            </a:xfrm>
            <a:custGeom>
              <a:avLst/>
              <a:gdLst>
                <a:gd name="T0" fmla="*/ 334 w 485"/>
                <a:gd name="T1" fmla="*/ 0 h 1436"/>
                <a:gd name="T2" fmla="*/ 347 w 485"/>
                <a:gd name="T3" fmla="*/ 28 h 1436"/>
                <a:gd name="T4" fmla="*/ 363 w 485"/>
                <a:gd name="T5" fmla="*/ 55 h 1436"/>
                <a:gd name="T6" fmla="*/ 388 w 485"/>
                <a:gd name="T7" fmla="*/ 86 h 1436"/>
                <a:gd name="T8" fmla="*/ 419 w 485"/>
                <a:gd name="T9" fmla="*/ 116 h 1436"/>
                <a:gd name="T10" fmla="*/ 450 w 485"/>
                <a:gd name="T11" fmla="*/ 142 h 1436"/>
                <a:gd name="T12" fmla="*/ 485 w 485"/>
                <a:gd name="T13" fmla="*/ 166 h 1436"/>
                <a:gd name="T14" fmla="*/ 381 w 485"/>
                <a:gd name="T15" fmla="*/ 465 h 1436"/>
                <a:gd name="T16" fmla="*/ 292 w 485"/>
                <a:gd name="T17" fmla="*/ 957 h 1436"/>
                <a:gd name="T18" fmla="*/ 258 w 485"/>
                <a:gd name="T19" fmla="*/ 1395 h 1436"/>
                <a:gd name="T20" fmla="*/ 186 w 485"/>
                <a:gd name="T21" fmla="*/ 1416 h 1436"/>
                <a:gd name="T22" fmla="*/ 85 w 485"/>
                <a:gd name="T23" fmla="*/ 1436 h 1436"/>
                <a:gd name="T24" fmla="*/ 58 w 485"/>
                <a:gd name="T25" fmla="*/ 1405 h 1436"/>
                <a:gd name="T26" fmla="*/ 69 w 485"/>
                <a:gd name="T27" fmla="*/ 1275 h 1436"/>
                <a:gd name="T28" fmla="*/ 0 w 485"/>
                <a:gd name="T29" fmla="*/ 623 h 1436"/>
                <a:gd name="T30" fmla="*/ 24 w 485"/>
                <a:gd name="T31" fmla="*/ 218 h 1436"/>
                <a:gd name="T32" fmla="*/ 106 w 485"/>
                <a:gd name="T33" fmla="*/ 406 h 1436"/>
                <a:gd name="T34" fmla="*/ 106 w 485"/>
                <a:gd name="T35" fmla="*/ 813 h 1436"/>
                <a:gd name="T36" fmla="*/ 130 w 485"/>
                <a:gd name="T37" fmla="*/ 1095 h 1436"/>
                <a:gd name="T38" fmla="*/ 130 w 485"/>
                <a:gd name="T39" fmla="*/ 1375 h 1436"/>
                <a:gd name="T40" fmla="*/ 179 w 485"/>
                <a:gd name="T41" fmla="*/ 1346 h 1436"/>
                <a:gd name="T42" fmla="*/ 182 w 485"/>
                <a:gd name="T43" fmla="*/ 981 h 1436"/>
                <a:gd name="T44" fmla="*/ 213 w 485"/>
                <a:gd name="T45" fmla="*/ 465 h 1436"/>
                <a:gd name="T46" fmla="*/ 236 w 485"/>
                <a:gd name="T47" fmla="*/ 330 h 1436"/>
                <a:gd name="T48" fmla="*/ 258 w 485"/>
                <a:gd name="T49" fmla="*/ 212 h 1436"/>
                <a:gd name="T50" fmla="*/ 282 w 485"/>
                <a:gd name="T51" fmla="*/ 108 h 1436"/>
                <a:gd name="T52" fmla="*/ 302 w 485"/>
                <a:gd name="T53" fmla="*/ 41 h 1436"/>
                <a:gd name="T54" fmla="*/ 319 w 485"/>
                <a:gd name="T55" fmla="*/ 10 h 1436"/>
                <a:gd name="T56" fmla="*/ 334 w 485"/>
                <a:gd name="T57" fmla="*/ 0 h 1436"/>
                <a:gd name="T58" fmla="*/ 334 w 485"/>
                <a:gd name="T5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5" h="1436">
                  <a:moveTo>
                    <a:pt x="334" y="0"/>
                  </a:moveTo>
                  <a:lnTo>
                    <a:pt x="347" y="28"/>
                  </a:lnTo>
                  <a:lnTo>
                    <a:pt x="363" y="55"/>
                  </a:lnTo>
                  <a:lnTo>
                    <a:pt x="388" y="86"/>
                  </a:lnTo>
                  <a:lnTo>
                    <a:pt x="419" y="116"/>
                  </a:lnTo>
                  <a:lnTo>
                    <a:pt x="450" y="142"/>
                  </a:lnTo>
                  <a:lnTo>
                    <a:pt x="485" y="166"/>
                  </a:lnTo>
                  <a:lnTo>
                    <a:pt x="381" y="465"/>
                  </a:lnTo>
                  <a:lnTo>
                    <a:pt x="292" y="957"/>
                  </a:lnTo>
                  <a:lnTo>
                    <a:pt x="258" y="1395"/>
                  </a:lnTo>
                  <a:lnTo>
                    <a:pt x="186" y="1416"/>
                  </a:lnTo>
                  <a:lnTo>
                    <a:pt x="85" y="1436"/>
                  </a:lnTo>
                  <a:lnTo>
                    <a:pt x="58" y="1405"/>
                  </a:lnTo>
                  <a:lnTo>
                    <a:pt x="69" y="1275"/>
                  </a:lnTo>
                  <a:lnTo>
                    <a:pt x="0" y="623"/>
                  </a:lnTo>
                  <a:lnTo>
                    <a:pt x="24" y="218"/>
                  </a:lnTo>
                  <a:lnTo>
                    <a:pt x="106" y="406"/>
                  </a:lnTo>
                  <a:lnTo>
                    <a:pt x="106" y="813"/>
                  </a:lnTo>
                  <a:lnTo>
                    <a:pt x="130" y="1095"/>
                  </a:lnTo>
                  <a:lnTo>
                    <a:pt x="130" y="1375"/>
                  </a:lnTo>
                  <a:lnTo>
                    <a:pt x="179" y="1346"/>
                  </a:lnTo>
                  <a:lnTo>
                    <a:pt x="182" y="981"/>
                  </a:lnTo>
                  <a:lnTo>
                    <a:pt x="213" y="465"/>
                  </a:lnTo>
                  <a:lnTo>
                    <a:pt x="236" y="330"/>
                  </a:lnTo>
                  <a:lnTo>
                    <a:pt x="258" y="212"/>
                  </a:lnTo>
                  <a:lnTo>
                    <a:pt x="282" y="108"/>
                  </a:lnTo>
                  <a:lnTo>
                    <a:pt x="302" y="41"/>
                  </a:lnTo>
                  <a:lnTo>
                    <a:pt x="319" y="10"/>
                  </a:lnTo>
                  <a:lnTo>
                    <a:pt x="334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B8A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0" name="Freeform 23"/>
            <p:cNvSpPr>
              <a:spLocks/>
            </p:cNvSpPr>
            <p:nvPr/>
          </p:nvSpPr>
          <p:spPr bwMode="auto">
            <a:xfrm>
              <a:off x="2996" y="3207"/>
              <a:ext cx="551" cy="91"/>
            </a:xfrm>
            <a:custGeom>
              <a:avLst/>
              <a:gdLst>
                <a:gd name="T0" fmla="*/ 0 w 1101"/>
                <a:gd name="T1" fmla="*/ 101 h 183"/>
                <a:gd name="T2" fmla="*/ 38 w 1101"/>
                <a:gd name="T3" fmla="*/ 183 h 183"/>
                <a:gd name="T4" fmla="*/ 282 w 1101"/>
                <a:gd name="T5" fmla="*/ 145 h 183"/>
                <a:gd name="T6" fmla="*/ 331 w 1101"/>
                <a:gd name="T7" fmla="*/ 56 h 183"/>
                <a:gd name="T8" fmla="*/ 340 w 1101"/>
                <a:gd name="T9" fmla="*/ 131 h 183"/>
                <a:gd name="T10" fmla="*/ 385 w 1101"/>
                <a:gd name="T11" fmla="*/ 135 h 183"/>
                <a:gd name="T12" fmla="*/ 437 w 1101"/>
                <a:gd name="T13" fmla="*/ 59 h 183"/>
                <a:gd name="T14" fmla="*/ 450 w 1101"/>
                <a:gd name="T15" fmla="*/ 131 h 183"/>
                <a:gd name="T16" fmla="*/ 616 w 1101"/>
                <a:gd name="T17" fmla="*/ 128 h 183"/>
                <a:gd name="T18" fmla="*/ 808 w 1101"/>
                <a:gd name="T19" fmla="*/ 63 h 183"/>
                <a:gd name="T20" fmla="*/ 822 w 1101"/>
                <a:gd name="T21" fmla="*/ 124 h 183"/>
                <a:gd name="T22" fmla="*/ 1101 w 1101"/>
                <a:gd name="T23" fmla="*/ 135 h 183"/>
                <a:gd name="T24" fmla="*/ 1090 w 1101"/>
                <a:gd name="T25" fmla="*/ 38 h 183"/>
                <a:gd name="T26" fmla="*/ 533 w 1101"/>
                <a:gd name="T27" fmla="*/ 0 h 183"/>
                <a:gd name="T28" fmla="*/ 0 w 1101"/>
                <a:gd name="T29" fmla="*/ 101 h 183"/>
                <a:gd name="T30" fmla="*/ 0 w 1101"/>
                <a:gd name="T31" fmla="*/ 10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1" h="183">
                  <a:moveTo>
                    <a:pt x="0" y="101"/>
                  </a:moveTo>
                  <a:lnTo>
                    <a:pt x="38" y="183"/>
                  </a:lnTo>
                  <a:lnTo>
                    <a:pt x="282" y="145"/>
                  </a:lnTo>
                  <a:lnTo>
                    <a:pt x="331" y="56"/>
                  </a:lnTo>
                  <a:lnTo>
                    <a:pt x="340" y="131"/>
                  </a:lnTo>
                  <a:lnTo>
                    <a:pt x="385" y="135"/>
                  </a:lnTo>
                  <a:lnTo>
                    <a:pt x="437" y="59"/>
                  </a:lnTo>
                  <a:lnTo>
                    <a:pt x="450" y="131"/>
                  </a:lnTo>
                  <a:lnTo>
                    <a:pt x="616" y="128"/>
                  </a:lnTo>
                  <a:lnTo>
                    <a:pt x="808" y="63"/>
                  </a:lnTo>
                  <a:lnTo>
                    <a:pt x="822" y="124"/>
                  </a:lnTo>
                  <a:lnTo>
                    <a:pt x="1101" y="135"/>
                  </a:lnTo>
                  <a:lnTo>
                    <a:pt x="1090" y="38"/>
                  </a:lnTo>
                  <a:lnTo>
                    <a:pt x="533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1" name="Freeform 24"/>
            <p:cNvSpPr>
              <a:spLocks/>
            </p:cNvSpPr>
            <p:nvPr/>
          </p:nvSpPr>
          <p:spPr bwMode="auto">
            <a:xfrm>
              <a:off x="2987" y="3188"/>
              <a:ext cx="1181" cy="143"/>
            </a:xfrm>
            <a:custGeom>
              <a:avLst/>
              <a:gdLst>
                <a:gd name="T0" fmla="*/ 2363 w 2363"/>
                <a:gd name="T1" fmla="*/ 238 h 287"/>
                <a:gd name="T2" fmla="*/ 2118 w 2363"/>
                <a:gd name="T3" fmla="*/ 175 h 287"/>
                <a:gd name="T4" fmla="*/ 1301 w 2363"/>
                <a:gd name="T5" fmla="*/ 11 h 287"/>
                <a:gd name="T6" fmla="*/ 936 w 2363"/>
                <a:gd name="T7" fmla="*/ 0 h 287"/>
                <a:gd name="T8" fmla="*/ 331 w 2363"/>
                <a:gd name="T9" fmla="*/ 31 h 287"/>
                <a:gd name="T10" fmla="*/ 0 w 2363"/>
                <a:gd name="T11" fmla="*/ 117 h 287"/>
                <a:gd name="T12" fmla="*/ 11 w 2363"/>
                <a:gd name="T13" fmla="*/ 139 h 287"/>
                <a:gd name="T14" fmla="*/ 32 w 2363"/>
                <a:gd name="T15" fmla="*/ 159 h 287"/>
                <a:gd name="T16" fmla="*/ 158 w 2363"/>
                <a:gd name="T17" fmla="*/ 135 h 287"/>
                <a:gd name="T18" fmla="*/ 273 w 2363"/>
                <a:gd name="T19" fmla="*/ 114 h 287"/>
                <a:gd name="T20" fmla="*/ 600 w 2363"/>
                <a:gd name="T21" fmla="*/ 90 h 287"/>
                <a:gd name="T22" fmla="*/ 1008 w 2363"/>
                <a:gd name="T23" fmla="*/ 87 h 287"/>
                <a:gd name="T24" fmla="*/ 1046 w 2363"/>
                <a:gd name="T25" fmla="*/ 162 h 287"/>
                <a:gd name="T26" fmla="*/ 1695 w 2363"/>
                <a:gd name="T27" fmla="*/ 204 h 287"/>
                <a:gd name="T28" fmla="*/ 2026 w 2363"/>
                <a:gd name="T29" fmla="*/ 251 h 287"/>
                <a:gd name="T30" fmla="*/ 2112 w 2363"/>
                <a:gd name="T31" fmla="*/ 266 h 287"/>
                <a:gd name="T32" fmla="*/ 2308 w 2363"/>
                <a:gd name="T33" fmla="*/ 287 h 287"/>
                <a:gd name="T34" fmla="*/ 2302 w 2363"/>
                <a:gd name="T35" fmla="*/ 258 h 287"/>
                <a:gd name="T36" fmla="*/ 2363 w 2363"/>
                <a:gd name="T37" fmla="*/ 238 h 287"/>
                <a:gd name="T38" fmla="*/ 2363 w 2363"/>
                <a:gd name="T39" fmla="*/ 23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63" h="287">
                  <a:moveTo>
                    <a:pt x="2363" y="238"/>
                  </a:moveTo>
                  <a:lnTo>
                    <a:pt x="2118" y="175"/>
                  </a:lnTo>
                  <a:lnTo>
                    <a:pt x="1301" y="11"/>
                  </a:lnTo>
                  <a:lnTo>
                    <a:pt x="936" y="0"/>
                  </a:lnTo>
                  <a:lnTo>
                    <a:pt x="331" y="31"/>
                  </a:lnTo>
                  <a:lnTo>
                    <a:pt x="0" y="117"/>
                  </a:lnTo>
                  <a:lnTo>
                    <a:pt x="11" y="139"/>
                  </a:lnTo>
                  <a:lnTo>
                    <a:pt x="32" y="159"/>
                  </a:lnTo>
                  <a:lnTo>
                    <a:pt x="158" y="135"/>
                  </a:lnTo>
                  <a:lnTo>
                    <a:pt x="273" y="114"/>
                  </a:lnTo>
                  <a:lnTo>
                    <a:pt x="600" y="90"/>
                  </a:lnTo>
                  <a:lnTo>
                    <a:pt x="1008" y="87"/>
                  </a:lnTo>
                  <a:lnTo>
                    <a:pt x="1046" y="162"/>
                  </a:lnTo>
                  <a:lnTo>
                    <a:pt x="1695" y="204"/>
                  </a:lnTo>
                  <a:lnTo>
                    <a:pt x="2026" y="251"/>
                  </a:lnTo>
                  <a:lnTo>
                    <a:pt x="2112" y="266"/>
                  </a:lnTo>
                  <a:lnTo>
                    <a:pt x="2308" y="287"/>
                  </a:lnTo>
                  <a:lnTo>
                    <a:pt x="2302" y="258"/>
                  </a:lnTo>
                  <a:lnTo>
                    <a:pt x="2363" y="238"/>
                  </a:lnTo>
                  <a:lnTo>
                    <a:pt x="2363" y="238"/>
                  </a:lnTo>
                  <a:close/>
                </a:path>
              </a:pathLst>
            </a:custGeom>
            <a:solidFill>
              <a:srgbClr val="4D8B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2" name="Freeform 25"/>
            <p:cNvSpPr>
              <a:spLocks/>
            </p:cNvSpPr>
            <p:nvPr/>
          </p:nvSpPr>
          <p:spPr bwMode="auto">
            <a:xfrm>
              <a:off x="3646" y="3246"/>
              <a:ext cx="50" cy="35"/>
            </a:xfrm>
            <a:custGeom>
              <a:avLst/>
              <a:gdLst>
                <a:gd name="T0" fmla="*/ 49 w 100"/>
                <a:gd name="T1" fmla="*/ 0 h 69"/>
                <a:gd name="T2" fmla="*/ 0 w 100"/>
                <a:gd name="T3" fmla="*/ 69 h 69"/>
                <a:gd name="T4" fmla="*/ 90 w 100"/>
                <a:gd name="T5" fmla="*/ 62 h 69"/>
                <a:gd name="T6" fmla="*/ 100 w 100"/>
                <a:gd name="T7" fmla="*/ 0 h 69"/>
                <a:gd name="T8" fmla="*/ 49 w 100"/>
                <a:gd name="T9" fmla="*/ 0 h 69"/>
                <a:gd name="T10" fmla="*/ 49 w 100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9">
                  <a:moveTo>
                    <a:pt x="49" y="0"/>
                  </a:moveTo>
                  <a:lnTo>
                    <a:pt x="0" y="69"/>
                  </a:lnTo>
                  <a:lnTo>
                    <a:pt x="90" y="62"/>
                  </a:lnTo>
                  <a:lnTo>
                    <a:pt x="100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" name="Freeform 26"/>
            <p:cNvSpPr>
              <a:spLocks/>
            </p:cNvSpPr>
            <p:nvPr/>
          </p:nvSpPr>
          <p:spPr bwMode="auto">
            <a:xfrm>
              <a:off x="3711" y="3250"/>
              <a:ext cx="46" cy="34"/>
            </a:xfrm>
            <a:custGeom>
              <a:avLst/>
              <a:gdLst>
                <a:gd name="T0" fmla="*/ 38 w 92"/>
                <a:gd name="T1" fmla="*/ 0 h 68"/>
                <a:gd name="T2" fmla="*/ 0 w 92"/>
                <a:gd name="T3" fmla="*/ 65 h 68"/>
                <a:gd name="T4" fmla="*/ 92 w 92"/>
                <a:gd name="T5" fmla="*/ 68 h 68"/>
                <a:gd name="T6" fmla="*/ 92 w 92"/>
                <a:gd name="T7" fmla="*/ 3 h 68"/>
                <a:gd name="T8" fmla="*/ 38 w 92"/>
                <a:gd name="T9" fmla="*/ 0 h 68"/>
                <a:gd name="T10" fmla="*/ 38 w 92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8">
                  <a:moveTo>
                    <a:pt x="38" y="0"/>
                  </a:moveTo>
                  <a:lnTo>
                    <a:pt x="0" y="65"/>
                  </a:lnTo>
                  <a:lnTo>
                    <a:pt x="92" y="68"/>
                  </a:lnTo>
                  <a:lnTo>
                    <a:pt x="92" y="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" name="Freeform 27"/>
            <p:cNvSpPr>
              <a:spLocks/>
            </p:cNvSpPr>
            <p:nvPr/>
          </p:nvSpPr>
          <p:spPr bwMode="auto">
            <a:xfrm>
              <a:off x="3900" y="3275"/>
              <a:ext cx="49" cy="23"/>
            </a:xfrm>
            <a:custGeom>
              <a:avLst/>
              <a:gdLst>
                <a:gd name="T0" fmla="*/ 58 w 96"/>
                <a:gd name="T1" fmla="*/ 0 h 46"/>
                <a:gd name="T2" fmla="*/ 0 w 96"/>
                <a:gd name="T3" fmla="*/ 42 h 46"/>
                <a:gd name="T4" fmla="*/ 85 w 96"/>
                <a:gd name="T5" fmla="*/ 46 h 46"/>
                <a:gd name="T6" fmla="*/ 96 w 96"/>
                <a:gd name="T7" fmla="*/ 4 h 46"/>
                <a:gd name="T8" fmla="*/ 58 w 96"/>
                <a:gd name="T9" fmla="*/ 0 h 46"/>
                <a:gd name="T10" fmla="*/ 58 w 96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6">
                  <a:moveTo>
                    <a:pt x="58" y="0"/>
                  </a:moveTo>
                  <a:lnTo>
                    <a:pt x="0" y="42"/>
                  </a:lnTo>
                  <a:lnTo>
                    <a:pt x="85" y="46"/>
                  </a:lnTo>
                  <a:lnTo>
                    <a:pt x="96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5" name="Freeform 28"/>
            <p:cNvSpPr>
              <a:spLocks/>
            </p:cNvSpPr>
            <p:nvPr/>
          </p:nvSpPr>
          <p:spPr bwMode="auto">
            <a:xfrm>
              <a:off x="4023" y="3296"/>
              <a:ext cx="41" cy="21"/>
            </a:xfrm>
            <a:custGeom>
              <a:avLst/>
              <a:gdLst>
                <a:gd name="T0" fmla="*/ 0 w 83"/>
                <a:gd name="T1" fmla="*/ 34 h 41"/>
                <a:gd name="T2" fmla="*/ 27 w 83"/>
                <a:gd name="T3" fmla="*/ 0 h 41"/>
                <a:gd name="T4" fmla="*/ 83 w 83"/>
                <a:gd name="T5" fmla="*/ 7 h 41"/>
                <a:gd name="T6" fmla="*/ 69 w 83"/>
                <a:gd name="T7" fmla="*/ 41 h 41"/>
                <a:gd name="T8" fmla="*/ 0 w 83"/>
                <a:gd name="T9" fmla="*/ 34 h 41"/>
                <a:gd name="T10" fmla="*/ 0 w 8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41">
                  <a:moveTo>
                    <a:pt x="0" y="34"/>
                  </a:moveTo>
                  <a:lnTo>
                    <a:pt x="27" y="0"/>
                  </a:lnTo>
                  <a:lnTo>
                    <a:pt x="83" y="7"/>
                  </a:lnTo>
                  <a:lnTo>
                    <a:pt x="69" y="41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092" y="3432"/>
              <a:ext cx="191" cy="85"/>
            </a:xfrm>
            <a:custGeom>
              <a:avLst/>
              <a:gdLst>
                <a:gd name="T0" fmla="*/ 43 w 381"/>
                <a:gd name="T1" fmla="*/ 5 h 169"/>
                <a:gd name="T2" fmla="*/ 0 w 381"/>
                <a:gd name="T3" fmla="*/ 50 h 169"/>
                <a:gd name="T4" fmla="*/ 48 w 381"/>
                <a:gd name="T5" fmla="*/ 76 h 169"/>
                <a:gd name="T6" fmla="*/ 114 w 381"/>
                <a:gd name="T7" fmla="*/ 76 h 169"/>
                <a:gd name="T8" fmla="*/ 206 w 381"/>
                <a:gd name="T9" fmla="*/ 100 h 169"/>
                <a:gd name="T10" fmla="*/ 279 w 381"/>
                <a:gd name="T11" fmla="*/ 131 h 169"/>
                <a:gd name="T12" fmla="*/ 329 w 381"/>
                <a:gd name="T13" fmla="*/ 163 h 169"/>
                <a:gd name="T14" fmla="*/ 381 w 381"/>
                <a:gd name="T15" fmla="*/ 169 h 169"/>
                <a:gd name="T16" fmla="*/ 374 w 381"/>
                <a:gd name="T17" fmla="*/ 49 h 169"/>
                <a:gd name="T18" fmla="*/ 279 w 381"/>
                <a:gd name="T19" fmla="*/ 11 h 169"/>
                <a:gd name="T20" fmla="*/ 134 w 381"/>
                <a:gd name="T21" fmla="*/ 0 h 169"/>
                <a:gd name="T22" fmla="*/ 43 w 381"/>
                <a:gd name="T23" fmla="*/ 5 h 169"/>
                <a:gd name="T24" fmla="*/ 43 w 381"/>
                <a:gd name="T25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1" h="169">
                  <a:moveTo>
                    <a:pt x="43" y="5"/>
                  </a:moveTo>
                  <a:lnTo>
                    <a:pt x="0" y="50"/>
                  </a:lnTo>
                  <a:lnTo>
                    <a:pt x="48" y="76"/>
                  </a:lnTo>
                  <a:lnTo>
                    <a:pt x="114" y="76"/>
                  </a:lnTo>
                  <a:lnTo>
                    <a:pt x="206" y="100"/>
                  </a:lnTo>
                  <a:lnTo>
                    <a:pt x="279" y="131"/>
                  </a:lnTo>
                  <a:lnTo>
                    <a:pt x="329" y="163"/>
                  </a:lnTo>
                  <a:lnTo>
                    <a:pt x="381" y="169"/>
                  </a:lnTo>
                  <a:lnTo>
                    <a:pt x="374" y="49"/>
                  </a:lnTo>
                  <a:lnTo>
                    <a:pt x="279" y="11"/>
                  </a:lnTo>
                  <a:lnTo>
                    <a:pt x="134" y="0"/>
                  </a:lnTo>
                  <a:lnTo>
                    <a:pt x="43" y="5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3326" y="3439"/>
              <a:ext cx="94" cy="65"/>
            </a:xfrm>
            <a:custGeom>
              <a:avLst/>
              <a:gdLst>
                <a:gd name="T0" fmla="*/ 14 w 189"/>
                <a:gd name="T1" fmla="*/ 34 h 130"/>
                <a:gd name="T2" fmla="*/ 79 w 189"/>
                <a:gd name="T3" fmla="*/ 0 h 130"/>
                <a:gd name="T4" fmla="*/ 128 w 189"/>
                <a:gd name="T5" fmla="*/ 6 h 130"/>
                <a:gd name="T6" fmla="*/ 189 w 189"/>
                <a:gd name="T7" fmla="*/ 40 h 130"/>
                <a:gd name="T8" fmla="*/ 144 w 189"/>
                <a:gd name="T9" fmla="*/ 78 h 130"/>
                <a:gd name="T10" fmla="*/ 86 w 189"/>
                <a:gd name="T11" fmla="*/ 99 h 130"/>
                <a:gd name="T12" fmla="*/ 10 w 189"/>
                <a:gd name="T13" fmla="*/ 130 h 130"/>
                <a:gd name="T14" fmla="*/ 0 w 189"/>
                <a:gd name="T15" fmla="*/ 82 h 130"/>
                <a:gd name="T16" fmla="*/ 14 w 189"/>
                <a:gd name="T17" fmla="*/ 34 h 130"/>
                <a:gd name="T18" fmla="*/ 14 w 189"/>
                <a:gd name="T19" fmla="*/ 3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30">
                  <a:moveTo>
                    <a:pt x="14" y="34"/>
                  </a:moveTo>
                  <a:lnTo>
                    <a:pt x="79" y="0"/>
                  </a:lnTo>
                  <a:lnTo>
                    <a:pt x="128" y="6"/>
                  </a:lnTo>
                  <a:lnTo>
                    <a:pt x="189" y="40"/>
                  </a:lnTo>
                  <a:lnTo>
                    <a:pt x="144" y="78"/>
                  </a:lnTo>
                  <a:lnTo>
                    <a:pt x="86" y="99"/>
                  </a:lnTo>
                  <a:lnTo>
                    <a:pt x="10" y="130"/>
                  </a:lnTo>
                  <a:lnTo>
                    <a:pt x="0" y="82"/>
                  </a:lnTo>
                  <a:lnTo>
                    <a:pt x="14" y="34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2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2856" y="3542"/>
              <a:ext cx="44" cy="55"/>
            </a:xfrm>
            <a:custGeom>
              <a:avLst/>
              <a:gdLst>
                <a:gd name="T0" fmla="*/ 0 w 89"/>
                <a:gd name="T1" fmla="*/ 71 h 109"/>
                <a:gd name="T2" fmla="*/ 32 w 89"/>
                <a:gd name="T3" fmla="*/ 44 h 109"/>
                <a:gd name="T4" fmla="*/ 30 w 89"/>
                <a:gd name="T5" fmla="*/ 0 h 109"/>
                <a:gd name="T6" fmla="*/ 71 w 89"/>
                <a:gd name="T7" fmla="*/ 14 h 109"/>
                <a:gd name="T8" fmla="*/ 89 w 89"/>
                <a:gd name="T9" fmla="*/ 55 h 109"/>
                <a:gd name="T10" fmla="*/ 71 w 89"/>
                <a:gd name="T11" fmla="*/ 93 h 109"/>
                <a:gd name="T12" fmla="*/ 37 w 89"/>
                <a:gd name="T13" fmla="*/ 109 h 109"/>
                <a:gd name="T14" fmla="*/ 0 w 89"/>
                <a:gd name="T15" fmla="*/ 71 h 109"/>
                <a:gd name="T16" fmla="*/ 0 w 89"/>
                <a:gd name="T17" fmla="*/ 7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09">
                  <a:moveTo>
                    <a:pt x="0" y="71"/>
                  </a:moveTo>
                  <a:lnTo>
                    <a:pt x="32" y="44"/>
                  </a:lnTo>
                  <a:lnTo>
                    <a:pt x="30" y="0"/>
                  </a:lnTo>
                  <a:lnTo>
                    <a:pt x="71" y="14"/>
                  </a:lnTo>
                  <a:lnTo>
                    <a:pt x="89" y="55"/>
                  </a:lnTo>
                  <a:lnTo>
                    <a:pt x="71" y="93"/>
                  </a:lnTo>
                  <a:lnTo>
                    <a:pt x="37" y="109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9" name="Freeform 32"/>
            <p:cNvSpPr>
              <a:spLocks/>
            </p:cNvSpPr>
            <p:nvPr/>
          </p:nvSpPr>
          <p:spPr bwMode="auto">
            <a:xfrm>
              <a:off x="3111" y="3606"/>
              <a:ext cx="45" cy="46"/>
            </a:xfrm>
            <a:custGeom>
              <a:avLst/>
              <a:gdLst>
                <a:gd name="T0" fmla="*/ 0 w 89"/>
                <a:gd name="T1" fmla="*/ 59 h 91"/>
                <a:gd name="T2" fmla="*/ 32 w 89"/>
                <a:gd name="T3" fmla="*/ 45 h 91"/>
                <a:gd name="T4" fmla="*/ 17 w 89"/>
                <a:gd name="T5" fmla="*/ 3 h 91"/>
                <a:gd name="T6" fmla="*/ 58 w 89"/>
                <a:gd name="T7" fmla="*/ 0 h 91"/>
                <a:gd name="T8" fmla="*/ 89 w 89"/>
                <a:gd name="T9" fmla="*/ 37 h 91"/>
                <a:gd name="T10" fmla="*/ 73 w 89"/>
                <a:gd name="T11" fmla="*/ 78 h 91"/>
                <a:gd name="T12" fmla="*/ 53 w 89"/>
                <a:gd name="T13" fmla="*/ 91 h 91"/>
                <a:gd name="T14" fmla="*/ 0 w 89"/>
                <a:gd name="T15" fmla="*/ 59 h 91"/>
                <a:gd name="T16" fmla="*/ 0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0" y="59"/>
                  </a:moveTo>
                  <a:lnTo>
                    <a:pt x="32" y="45"/>
                  </a:lnTo>
                  <a:lnTo>
                    <a:pt x="17" y="3"/>
                  </a:lnTo>
                  <a:lnTo>
                    <a:pt x="58" y="0"/>
                  </a:lnTo>
                  <a:lnTo>
                    <a:pt x="89" y="37"/>
                  </a:lnTo>
                  <a:lnTo>
                    <a:pt x="73" y="78"/>
                  </a:lnTo>
                  <a:lnTo>
                    <a:pt x="53" y="9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0" name="Freeform 33"/>
            <p:cNvSpPr>
              <a:spLocks/>
            </p:cNvSpPr>
            <p:nvPr/>
          </p:nvSpPr>
          <p:spPr bwMode="auto">
            <a:xfrm>
              <a:off x="3448" y="2461"/>
              <a:ext cx="32" cy="78"/>
            </a:xfrm>
            <a:custGeom>
              <a:avLst/>
              <a:gdLst>
                <a:gd name="T0" fmla="*/ 63 w 63"/>
                <a:gd name="T1" fmla="*/ 0 h 156"/>
                <a:gd name="T2" fmla="*/ 0 w 63"/>
                <a:gd name="T3" fmla="*/ 46 h 156"/>
                <a:gd name="T4" fmla="*/ 5 w 63"/>
                <a:gd name="T5" fmla="*/ 133 h 156"/>
                <a:gd name="T6" fmla="*/ 56 w 63"/>
                <a:gd name="T7" fmla="*/ 156 h 156"/>
                <a:gd name="T8" fmla="*/ 63 w 63"/>
                <a:gd name="T9" fmla="*/ 0 h 156"/>
                <a:gd name="T10" fmla="*/ 63 w 63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6">
                  <a:moveTo>
                    <a:pt x="63" y="0"/>
                  </a:moveTo>
                  <a:lnTo>
                    <a:pt x="0" y="46"/>
                  </a:lnTo>
                  <a:lnTo>
                    <a:pt x="5" y="133"/>
                  </a:lnTo>
                  <a:lnTo>
                    <a:pt x="56" y="156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1" name="Freeform 34"/>
            <p:cNvSpPr>
              <a:spLocks/>
            </p:cNvSpPr>
            <p:nvPr/>
          </p:nvSpPr>
          <p:spPr bwMode="auto">
            <a:xfrm>
              <a:off x="3465" y="2907"/>
              <a:ext cx="41" cy="55"/>
            </a:xfrm>
            <a:custGeom>
              <a:avLst/>
              <a:gdLst>
                <a:gd name="T0" fmla="*/ 64 w 82"/>
                <a:gd name="T1" fmla="*/ 0 h 110"/>
                <a:gd name="T2" fmla="*/ 0 w 82"/>
                <a:gd name="T3" fmla="*/ 16 h 110"/>
                <a:gd name="T4" fmla="*/ 18 w 82"/>
                <a:gd name="T5" fmla="*/ 87 h 110"/>
                <a:gd name="T6" fmla="*/ 82 w 82"/>
                <a:gd name="T7" fmla="*/ 110 h 110"/>
                <a:gd name="T8" fmla="*/ 64 w 82"/>
                <a:gd name="T9" fmla="*/ 0 h 110"/>
                <a:gd name="T10" fmla="*/ 64 w 82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10">
                  <a:moveTo>
                    <a:pt x="64" y="0"/>
                  </a:moveTo>
                  <a:lnTo>
                    <a:pt x="0" y="16"/>
                  </a:lnTo>
                  <a:lnTo>
                    <a:pt x="18" y="87"/>
                  </a:lnTo>
                  <a:lnTo>
                    <a:pt x="82" y="11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2" name="Freeform 35"/>
            <p:cNvSpPr>
              <a:spLocks/>
            </p:cNvSpPr>
            <p:nvPr/>
          </p:nvSpPr>
          <p:spPr bwMode="auto">
            <a:xfrm>
              <a:off x="3789" y="2971"/>
              <a:ext cx="72" cy="52"/>
            </a:xfrm>
            <a:custGeom>
              <a:avLst/>
              <a:gdLst>
                <a:gd name="T0" fmla="*/ 143 w 143"/>
                <a:gd name="T1" fmla="*/ 0 h 104"/>
                <a:gd name="T2" fmla="*/ 23 w 143"/>
                <a:gd name="T3" fmla="*/ 40 h 104"/>
                <a:gd name="T4" fmla="*/ 0 w 143"/>
                <a:gd name="T5" fmla="*/ 75 h 104"/>
                <a:gd name="T6" fmla="*/ 46 w 143"/>
                <a:gd name="T7" fmla="*/ 104 h 104"/>
                <a:gd name="T8" fmla="*/ 143 w 143"/>
                <a:gd name="T9" fmla="*/ 57 h 104"/>
                <a:gd name="T10" fmla="*/ 143 w 143"/>
                <a:gd name="T11" fmla="*/ 0 h 104"/>
                <a:gd name="T12" fmla="*/ 143 w 14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0"/>
                  </a:moveTo>
                  <a:lnTo>
                    <a:pt x="23" y="40"/>
                  </a:lnTo>
                  <a:lnTo>
                    <a:pt x="0" y="75"/>
                  </a:lnTo>
                  <a:lnTo>
                    <a:pt x="46" y="104"/>
                  </a:lnTo>
                  <a:lnTo>
                    <a:pt x="143" y="57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" name="Freeform 36"/>
            <p:cNvSpPr>
              <a:spLocks/>
            </p:cNvSpPr>
            <p:nvPr/>
          </p:nvSpPr>
          <p:spPr bwMode="auto">
            <a:xfrm>
              <a:off x="3983" y="2907"/>
              <a:ext cx="37" cy="385"/>
            </a:xfrm>
            <a:custGeom>
              <a:avLst/>
              <a:gdLst>
                <a:gd name="T0" fmla="*/ 6 w 75"/>
                <a:gd name="T1" fmla="*/ 34 h 769"/>
                <a:gd name="T2" fmla="*/ 0 w 75"/>
                <a:gd name="T3" fmla="*/ 769 h 769"/>
                <a:gd name="T4" fmla="*/ 52 w 75"/>
                <a:gd name="T5" fmla="*/ 307 h 769"/>
                <a:gd name="T6" fmla="*/ 75 w 75"/>
                <a:gd name="T7" fmla="*/ 0 h 769"/>
                <a:gd name="T8" fmla="*/ 6 w 75"/>
                <a:gd name="T9" fmla="*/ 34 h 769"/>
                <a:gd name="T10" fmla="*/ 6 w 75"/>
                <a:gd name="T11" fmla="*/ 3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69">
                  <a:moveTo>
                    <a:pt x="6" y="34"/>
                  </a:moveTo>
                  <a:lnTo>
                    <a:pt x="0" y="769"/>
                  </a:lnTo>
                  <a:lnTo>
                    <a:pt x="52" y="307"/>
                  </a:lnTo>
                  <a:lnTo>
                    <a:pt x="75" y="0"/>
                  </a:lnTo>
                  <a:lnTo>
                    <a:pt x="6" y="34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4" name="Freeform 37"/>
            <p:cNvSpPr>
              <a:spLocks/>
            </p:cNvSpPr>
            <p:nvPr/>
          </p:nvSpPr>
          <p:spPr bwMode="auto">
            <a:xfrm>
              <a:off x="4052" y="2829"/>
              <a:ext cx="240" cy="70"/>
            </a:xfrm>
            <a:custGeom>
              <a:avLst/>
              <a:gdLst>
                <a:gd name="T0" fmla="*/ 46 w 480"/>
                <a:gd name="T1" fmla="*/ 86 h 139"/>
                <a:gd name="T2" fmla="*/ 283 w 480"/>
                <a:gd name="T3" fmla="*/ 17 h 139"/>
                <a:gd name="T4" fmla="*/ 404 w 480"/>
                <a:gd name="T5" fmla="*/ 0 h 139"/>
                <a:gd name="T6" fmla="*/ 480 w 480"/>
                <a:gd name="T7" fmla="*/ 29 h 139"/>
                <a:gd name="T8" fmla="*/ 421 w 480"/>
                <a:gd name="T9" fmla="*/ 81 h 139"/>
                <a:gd name="T10" fmla="*/ 329 w 480"/>
                <a:gd name="T11" fmla="*/ 104 h 139"/>
                <a:gd name="T12" fmla="*/ 283 w 480"/>
                <a:gd name="T13" fmla="*/ 81 h 139"/>
                <a:gd name="T14" fmla="*/ 0 w 480"/>
                <a:gd name="T15" fmla="*/ 139 h 139"/>
                <a:gd name="T16" fmla="*/ 46 w 480"/>
                <a:gd name="T17" fmla="*/ 86 h 139"/>
                <a:gd name="T18" fmla="*/ 46 w 480"/>
                <a:gd name="T19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0" h="139">
                  <a:moveTo>
                    <a:pt x="46" y="86"/>
                  </a:moveTo>
                  <a:lnTo>
                    <a:pt x="283" y="17"/>
                  </a:lnTo>
                  <a:lnTo>
                    <a:pt x="404" y="0"/>
                  </a:lnTo>
                  <a:lnTo>
                    <a:pt x="480" y="29"/>
                  </a:lnTo>
                  <a:lnTo>
                    <a:pt x="421" y="81"/>
                  </a:lnTo>
                  <a:lnTo>
                    <a:pt x="329" y="104"/>
                  </a:lnTo>
                  <a:lnTo>
                    <a:pt x="283" y="81"/>
                  </a:lnTo>
                  <a:lnTo>
                    <a:pt x="0" y="139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5" name="Freeform 38"/>
            <p:cNvSpPr>
              <a:spLocks/>
            </p:cNvSpPr>
            <p:nvPr/>
          </p:nvSpPr>
          <p:spPr bwMode="auto">
            <a:xfrm>
              <a:off x="3824" y="2827"/>
              <a:ext cx="413" cy="155"/>
            </a:xfrm>
            <a:custGeom>
              <a:avLst/>
              <a:gdLst>
                <a:gd name="T0" fmla="*/ 35 w 825"/>
                <a:gd name="T1" fmla="*/ 283 h 309"/>
                <a:gd name="T2" fmla="*/ 86 w 825"/>
                <a:gd name="T3" fmla="*/ 259 h 309"/>
                <a:gd name="T4" fmla="*/ 139 w 825"/>
                <a:gd name="T5" fmla="*/ 236 h 309"/>
                <a:gd name="T6" fmla="*/ 192 w 825"/>
                <a:gd name="T7" fmla="*/ 211 h 309"/>
                <a:gd name="T8" fmla="*/ 245 w 825"/>
                <a:gd name="T9" fmla="*/ 188 h 309"/>
                <a:gd name="T10" fmla="*/ 298 w 825"/>
                <a:gd name="T11" fmla="*/ 165 h 309"/>
                <a:gd name="T12" fmla="*/ 351 w 825"/>
                <a:gd name="T13" fmla="*/ 142 h 309"/>
                <a:gd name="T14" fmla="*/ 405 w 825"/>
                <a:gd name="T15" fmla="*/ 119 h 309"/>
                <a:gd name="T16" fmla="*/ 458 w 825"/>
                <a:gd name="T17" fmla="*/ 97 h 309"/>
                <a:gd name="T18" fmla="*/ 530 w 825"/>
                <a:gd name="T19" fmla="*/ 73 h 309"/>
                <a:gd name="T20" fmla="*/ 636 w 825"/>
                <a:gd name="T21" fmla="*/ 41 h 309"/>
                <a:gd name="T22" fmla="*/ 740 w 825"/>
                <a:gd name="T23" fmla="*/ 13 h 309"/>
                <a:gd name="T24" fmla="*/ 811 w 825"/>
                <a:gd name="T25" fmla="*/ 0 h 309"/>
                <a:gd name="T26" fmla="*/ 825 w 825"/>
                <a:gd name="T27" fmla="*/ 8 h 309"/>
                <a:gd name="T28" fmla="*/ 817 w 825"/>
                <a:gd name="T29" fmla="*/ 22 h 309"/>
                <a:gd name="T30" fmla="*/ 752 w 825"/>
                <a:gd name="T31" fmla="*/ 49 h 309"/>
                <a:gd name="T32" fmla="*/ 656 w 825"/>
                <a:gd name="T33" fmla="*/ 83 h 309"/>
                <a:gd name="T34" fmla="*/ 556 w 825"/>
                <a:gd name="T35" fmla="*/ 116 h 309"/>
                <a:gd name="T36" fmla="*/ 477 w 825"/>
                <a:gd name="T37" fmla="*/ 145 h 309"/>
                <a:gd name="T38" fmla="*/ 383 w 825"/>
                <a:gd name="T39" fmla="*/ 183 h 309"/>
                <a:gd name="T40" fmla="*/ 289 w 825"/>
                <a:gd name="T41" fmla="*/ 222 h 309"/>
                <a:gd name="T42" fmla="*/ 192 w 825"/>
                <a:gd name="T43" fmla="*/ 260 h 309"/>
                <a:gd name="T44" fmla="*/ 99 w 825"/>
                <a:gd name="T45" fmla="*/ 294 h 309"/>
                <a:gd name="T46" fmla="*/ 23 w 825"/>
                <a:gd name="T47" fmla="*/ 309 h 309"/>
                <a:gd name="T48" fmla="*/ 0 w 825"/>
                <a:gd name="T49" fmla="*/ 305 h 309"/>
                <a:gd name="T50" fmla="*/ 35 w 825"/>
                <a:gd name="T51" fmla="*/ 283 h 309"/>
                <a:gd name="T52" fmla="*/ 35 w 825"/>
                <a:gd name="T53" fmla="*/ 28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5" h="309">
                  <a:moveTo>
                    <a:pt x="35" y="283"/>
                  </a:moveTo>
                  <a:lnTo>
                    <a:pt x="86" y="259"/>
                  </a:lnTo>
                  <a:lnTo>
                    <a:pt x="139" y="236"/>
                  </a:lnTo>
                  <a:lnTo>
                    <a:pt x="192" y="211"/>
                  </a:lnTo>
                  <a:lnTo>
                    <a:pt x="245" y="188"/>
                  </a:lnTo>
                  <a:lnTo>
                    <a:pt x="298" y="165"/>
                  </a:lnTo>
                  <a:lnTo>
                    <a:pt x="351" y="142"/>
                  </a:lnTo>
                  <a:lnTo>
                    <a:pt x="405" y="119"/>
                  </a:lnTo>
                  <a:lnTo>
                    <a:pt x="458" y="97"/>
                  </a:lnTo>
                  <a:lnTo>
                    <a:pt x="530" y="73"/>
                  </a:lnTo>
                  <a:lnTo>
                    <a:pt x="636" y="41"/>
                  </a:lnTo>
                  <a:lnTo>
                    <a:pt x="740" y="13"/>
                  </a:lnTo>
                  <a:lnTo>
                    <a:pt x="811" y="0"/>
                  </a:lnTo>
                  <a:lnTo>
                    <a:pt x="825" y="8"/>
                  </a:lnTo>
                  <a:lnTo>
                    <a:pt x="817" y="22"/>
                  </a:lnTo>
                  <a:lnTo>
                    <a:pt x="752" y="49"/>
                  </a:lnTo>
                  <a:lnTo>
                    <a:pt x="656" y="83"/>
                  </a:lnTo>
                  <a:lnTo>
                    <a:pt x="556" y="116"/>
                  </a:lnTo>
                  <a:lnTo>
                    <a:pt x="477" y="145"/>
                  </a:lnTo>
                  <a:lnTo>
                    <a:pt x="383" y="183"/>
                  </a:lnTo>
                  <a:lnTo>
                    <a:pt x="289" y="222"/>
                  </a:lnTo>
                  <a:lnTo>
                    <a:pt x="192" y="260"/>
                  </a:lnTo>
                  <a:lnTo>
                    <a:pt x="99" y="294"/>
                  </a:lnTo>
                  <a:lnTo>
                    <a:pt x="23" y="309"/>
                  </a:lnTo>
                  <a:lnTo>
                    <a:pt x="0" y="305"/>
                  </a:lnTo>
                  <a:lnTo>
                    <a:pt x="35" y="283"/>
                  </a:lnTo>
                  <a:lnTo>
                    <a:pt x="35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6" name="Freeform 39"/>
            <p:cNvSpPr>
              <a:spLocks/>
            </p:cNvSpPr>
            <p:nvPr/>
          </p:nvSpPr>
          <p:spPr bwMode="auto">
            <a:xfrm>
              <a:off x="3791" y="2972"/>
              <a:ext cx="82" cy="47"/>
            </a:xfrm>
            <a:custGeom>
              <a:avLst/>
              <a:gdLst>
                <a:gd name="T0" fmla="*/ 109 w 162"/>
                <a:gd name="T1" fmla="*/ 42 h 95"/>
                <a:gd name="T2" fmla="*/ 62 w 162"/>
                <a:gd name="T3" fmla="*/ 38 h 95"/>
                <a:gd name="T4" fmla="*/ 15 w 162"/>
                <a:gd name="T5" fmla="*/ 55 h 95"/>
                <a:gd name="T6" fmla="*/ 0 w 162"/>
                <a:gd name="T7" fmla="*/ 50 h 95"/>
                <a:gd name="T8" fmla="*/ 4 w 162"/>
                <a:gd name="T9" fmla="*/ 35 h 95"/>
                <a:gd name="T10" fmla="*/ 51 w 162"/>
                <a:gd name="T11" fmla="*/ 11 h 95"/>
                <a:gd name="T12" fmla="*/ 100 w 162"/>
                <a:gd name="T13" fmla="*/ 0 h 95"/>
                <a:gd name="T14" fmla="*/ 150 w 162"/>
                <a:gd name="T15" fmla="*/ 9 h 95"/>
                <a:gd name="T16" fmla="*/ 162 w 162"/>
                <a:gd name="T17" fmla="*/ 43 h 95"/>
                <a:gd name="T18" fmla="*/ 133 w 162"/>
                <a:gd name="T19" fmla="*/ 72 h 95"/>
                <a:gd name="T20" fmla="*/ 95 w 162"/>
                <a:gd name="T21" fmla="*/ 95 h 95"/>
                <a:gd name="T22" fmla="*/ 78 w 162"/>
                <a:gd name="T23" fmla="*/ 92 h 95"/>
                <a:gd name="T24" fmla="*/ 81 w 162"/>
                <a:gd name="T25" fmla="*/ 76 h 95"/>
                <a:gd name="T26" fmla="*/ 109 w 162"/>
                <a:gd name="T27" fmla="*/ 42 h 95"/>
                <a:gd name="T28" fmla="*/ 109 w 162"/>
                <a:gd name="T29" fmla="*/ 4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95">
                  <a:moveTo>
                    <a:pt x="109" y="42"/>
                  </a:moveTo>
                  <a:lnTo>
                    <a:pt x="62" y="38"/>
                  </a:lnTo>
                  <a:lnTo>
                    <a:pt x="15" y="55"/>
                  </a:lnTo>
                  <a:lnTo>
                    <a:pt x="0" y="50"/>
                  </a:lnTo>
                  <a:lnTo>
                    <a:pt x="4" y="35"/>
                  </a:lnTo>
                  <a:lnTo>
                    <a:pt x="51" y="11"/>
                  </a:lnTo>
                  <a:lnTo>
                    <a:pt x="100" y="0"/>
                  </a:lnTo>
                  <a:lnTo>
                    <a:pt x="150" y="9"/>
                  </a:lnTo>
                  <a:lnTo>
                    <a:pt x="162" y="43"/>
                  </a:lnTo>
                  <a:lnTo>
                    <a:pt x="133" y="72"/>
                  </a:lnTo>
                  <a:lnTo>
                    <a:pt x="95" y="95"/>
                  </a:lnTo>
                  <a:lnTo>
                    <a:pt x="78" y="92"/>
                  </a:lnTo>
                  <a:lnTo>
                    <a:pt x="81" y="76"/>
                  </a:lnTo>
                  <a:lnTo>
                    <a:pt x="109" y="42"/>
                  </a:lnTo>
                  <a:lnTo>
                    <a:pt x="10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7" name="Freeform 40"/>
            <p:cNvSpPr>
              <a:spLocks/>
            </p:cNvSpPr>
            <p:nvPr/>
          </p:nvSpPr>
          <p:spPr bwMode="auto">
            <a:xfrm>
              <a:off x="3972" y="2939"/>
              <a:ext cx="28" cy="416"/>
            </a:xfrm>
            <a:custGeom>
              <a:avLst/>
              <a:gdLst>
                <a:gd name="T0" fmla="*/ 55 w 55"/>
                <a:gd name="T1" fmla="*/ 13 h 832"/>
                <a:gd name="T2" fmla="*/ 42 w 55"/>
                <a:gd name="T3" fmla="*/ 562 h 832"/>
                <a:gd name="T4" fmla="*/ 23 w 55"/>
                <a:gd name="T5" fmla="*/ 821 h 832"/>
                <a:gd name="T6" fmla="*/ 11 w 55"/>
                <a:gd name="T7" fmla="*/ 832 h 832"/>
                <a:gd name="T8" fmla="*/ 0 w 55"/>
                <a:gd name="T9" fmla="*/ 818 h 832"/>
                <a:gd name="T10" fmla="*/ 5 w 55"/>
                <a:gd name="T11" fmla="*/ 691 h 832"/>
                <a:gd name="T12" fmla="*/ 19 w 55"/>
                <a:gd name="T13" fmla="*/ 561 h 832"/>
                <a:gd name="T14" fmla="*/ 32 w 55"/>
                <a:gd name="T15" fmla="*/ 13 h 832"/>
                <a:gd name="T16" fmla="*/ 44 w 55"/>
                <a:gd name="T17" fmla="*/ 0 h 832"/>
                <a:gd name="T18" fmla="*/ 55 w 55"/>
                <a:gd name="T19" fmla="*/ 13 h 832"/>
                <a:gd name="T20" fmla="*/ 55 w 55"/>
                <a:gd name="T21" fmla="*/ 1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2">
                  <a:moveTo>
                    <a:pt x="55" y="13"/>
                  </a:moveTo>
                  <a:lnTo>
                    <a:pt x="42" y="562"/>
                  </a:lnTo>
                  <a:lnTo>
                    <a:pt x="23" y="821"/>
                  </a:lnTo>
                  <a:lnTo>
                    <a:pt x="11" y="832"/>
                  </a:lnTo>
                  <a:lnTo>
                    <a:pt x="0" y="818"/>
                  </a:lnTo>
                  <a:lnTo>
                    <a:pt x="5" y="691"/>
                  </a:lnTo>
                  <a:lnTo>
                    <a:pt x="19" y="561"/>
                  </a:lnTo>
                  <a:lnTo>
                    <a:pt x="32" y="13"/>
                  </a:lnTo>
                  <a:lnTo>
                    <a:pt x="44" y="0"/>
                  </a:lnTo>
                  <a:lnTo>
                    <a:pt x="55" y="13"/>
                  </a:lnTo>
                  <a:lnTo>
                    <a:pt x="5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8" name="Freeform 41"/>
            <p:cNvSpPr>
              <a:spLocks/>
            </p:cNvSpPr>
            <p:nvPr/>
          </p:nvSpPr>
          <p:spPr bwMode="auto">
            <a:xfrm>
              <a:off x="4162" y="3057"/>
              <a:ext cx="48" cy="265"/>
            </a:xfrm>
            <a:custGeom>
              <a:avLst/>
              <a:gdLst>
                <a:gd name="T0" fmla="*/ 97 w 97"/>
                <a:gd name="T1" fmla="*/ 14 h 531"/>
                <a:gd name="T2" fmla="*/ 79 w 97"/>
                <a:gd name="T3" fmla="*/ 135 h 531"/>
                <a:gd name="T4" fmla="*/ 42 w 97"/>
                <a:gd name="T5" fmla="*/ 458 h 531"/>
                <a:gd name="T6" fmla="*/ 23 w 97"/>
                <a:gd name="T7" fmla="*/ 523 h 531"/>
                <a:gd name="T8" fmla="*/ 8 w 97"/>
                <a:gd name="T9" fmla="*/ 531 h 531"/>
                <a:gd name="T10" fmla="*/ 0 w 97"/>
                <a:gd name="T11" fmla="*/ 516 h 531"/>
                <a:gd name="T12" fmla="*/ 13 w 97"/>
                <a:gd name="T13" fmla="*/ 432 h 531"/>
                <a:gd name="T14" fmla="*/ 37 w 97"/>
                <a:gd name="T15" fmla="*/ 258 h 531"/>
                <a:gd name="T16" fmla="*/ 63 w 97"/>
                <a:gd name="T17" fmla="*/ 87 h 531"/>
                <a:gd name="T18" fmla="*/ 74 w 97"/>
                <a:gd name="T19" fmla="*/ 10 h 531"/>
                <a:gd name="T20" fmla="*/ 87 w 97"/>
                <a:gd name="T21" fmla="*/ 0 h 531"/>
                <a:gd name="T22" fmla="*/ 97 w 97"/>
                <a:gd name="T23" fmla="*/ 14 h 531"/>
                <a:gd name="T24" fmla="*/ 97 w 97"/>
                <a:gd name="T25" fmla="*/ 1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531">
                  <a:moveTo>
                    <a:pt x="97" y="14"/>
                  </a:moveTo>
                  <a:lnTo>
                    <a:pt x="79" y="135"/>
                  </a:lnTo>
                  <a:lnTo>
                    <a:pt x="42" y="458"/>
                  </a:lnTo>
                  <a:lnTo>
                    <a:pt x="23" y="523"/>
                  </a:lnTo>
                  <a:lnTo>
                    <a:pt x="8" y="531"/>
                  </a:lnTo>
                  <a:lnTo>
                    <a:pt x="0" y="516"/>
                  </a:lnTo>
                  <a:lnTo>
                    <a:pt x="13" y="432"/>
                  </a:lnTo>
                  <a:lnTo>
                    <a:pt x="37" y="258"/>
                  </a:lnTo>
                  <a:lnTo>
                    <a:pt x="63" y="87"/>
                  </a:lnTo>
                  <a:lnTo>
                    <a:pt x="74" y="10"/>
                  </a:lnTo>
                  <a:lnTo>
                    <a:pt x="87" y="0"/>
                  </a:lnTo>
                  <a:lnTo>
                    <a:pt x="97" y="14"/>
                  </a:lnTo>
                  <a:lnTo>
                    <a:pt x="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9" name="Freeform 42"/>
            <p:cNvSpPr>
              <a:spLocks/>
            </p:cNvSpPr>
            <p:nvPr/>
          </p:nvSpPr>
          <p:spPr bwMode="auto">
            <a:xfrm>
              <a:off x="3478" y="2262"/>
              <a:ext cx="170" cy="142"/>
            </a:xfrm>
            <a:custGeom>
              <a:avLst/>
              <a:gdLst>
                <a:gd name="T0" fmla="*/ 3 w 341"/>
                <a:gd name="T1" fmla="*/ 253 h 285"/>
                <a:gd name="T2" fmla="*/ 60 w 341"/>
                <a:gd name="T3" fmla="*/ 192 h 285"/>
                <a:gd name="T4" fmla="*/ 111 w 341"/>
                <a:gd name="T5" fmla="*/ 136 h 285"/>
                <a:gd name="T6" fmla="*/ 168 w 341"/>
                <a:gd name="T7" fmla="*/ 87 h 285"/>
                <a:gd name="T8" fmla="*/ 202 w 341"/>
                <a:gd name="T9" fmla="*/ 63 h 285"/>
                <a:gd name="T10" fmla="*/ 240 w 341"/>
                <a:gd name="T11" fmla="*/ 40 h 285"/>
                <a:gd name="T12" fmla="*/ 281 w 341"/>
                <a:gd name="T13" fmla="*/ 18 h 285"/>
                <a:gd name="T14" fmla="*/ 326 w 341"/>
                <a:gd name="T15" fmla="*/ 0 h 285"/>
                <a:gd name="T16" fmla="*/ 341 w 341"/>
                <a:gd name="T17" fmla="*/ 4 h 285"/>
                <a:gd name="T18" fmla="*/ 336 w 341"/>
                <a:gd name="T19" fmla="*/ 21 h 285"/>
                <a:gd name="T20" fmla="*/ 301 w 341"/>
                <a:gd name="T21" fmla="*/ 53 h 285"/>
                <a:gd name="T22" fmla="*/ 266 w 341"/>
                <a:gd name="T23" fmla="*/ 83 h 285"/>
                <a:gd name="T24" fmla="*/ 224 w 341"/>
                <a:gd name="T25" fmla="*/ 110 h 285"/>
                <a:gd name="T26" fmla="*/ 191 w 341"/>
                <a:gd name="T27" fmla="*/ 136 h 285"/>
                <a:gd name="T28" fmla="*/ 137 w 341"/>
                <a:gd name="T29" fmla="*/ 187 h 285"/>
                <a:gd name="T30" fmla="*/ 90 w 341"/>
                <a:gd name="T31" fmla="*/ 236 h 285"/>
                <a:gd name="T32" fmla="*/ 31 w 341"/>
                <a:gd name="T33" fmla="*/ 285 h 285"/>
                <a:gd name="T34" fmla="*/ 0 w 341"/>
                <a:gd name="T35" fmla="*/ 284 h 285"/>
                <a:gd name="T36" fmla="*/ 3 w 341"/>
                <a:gd name="T37" fmla="*/ 253 h 285"/>
                <a:gd name="T38" fmla="*/ 3 w 341"/>
                <a:gd name="T39" fmla="*/ 25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285">
                  <a:moveTo>
                    <a:pt x="3" y="253"/>
                  </a:moveTo>
                  <a:lnTo>
                    <a:pt x="60" y="192"/>
                  </a:lnTo>
                  <a:lnTo>
                    <a:pt x="111" y="136"/>
                  </a:lnTo>
                  <a:lnTo>
                    <a:pt x="168" y="87"/>
                  </a:lnTo>
                  <a:lnTo>
                    <a:pt x="202" y="63"/>
                  </a:lnTo>
                  <a:lnTo>
                    <a:pt x="240" y="40"/>
                  </a:lnTo>
                  <a:lnTo>
                    <a:pt x="281" y="18"/>
                  </a:lnTo>
                  <a:lnTo>
                    <a:pt x="326" y="0"/>
                  </a:lnTo>
                  <a:lnTo>
                    <a:pt x="341" y="4"/>
                  </a:lnTo>
                  <a:lnTo>
                    <a:pt x="336" y="21"/>
                  </a:lnTo>
                  <a:lnTo>
                    <a:pt x="301" y="53"/>
                  </a:lnTo>
                  <a:lnTo>
                    <a:pt x="266" y="83"/>
                  </a:lnTo>
                  <a:lnTo>
                    <a:pt x="224" y="110"/>
                  </a:lnTo>
                  <a:lnTo>
                    <a:pt x="191" y="136"/>
                  </a:lnTo>
                  <a:lnTo>
                    <a:pt x="137" y="187"/>
                  </a:lnTo>
                  <a:lnTo>
                    <a:pt x="90" y="236"/>
                  </a:lnTo>
                  <a:lnTo>
                    <a:pt x="31" y="285"/>
                  </a:lnTo>
                  <a:lnTo>
                    <a:pt x="0" y="284"/>
                  </a:lnTo>
                  <a:lnTo>
                    <a:pt x="3" y="253"/>
                  </a:lnTo>
                  <a:lnTo>
                    <a:pt x="3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0" name="Freeform 43"/>
            <p:cNvSpPr>
              <a:spLocks/>
            </p:cNvSpPr>
            <p:nvPr/>
          </p:nvSpPr>
          <p:spPr bwMode="auto">
            <a:xfrm>
              <a:off x="3646" y="2260"/>
              <a:ext cx="75" cy="114"/>
            </a:xfrm>
            <a:custGeom>
              <a:avLst/>
              <a:gdLst>
                <a:gd name="T0" fmla="*/ 29 w 152"/>
                <a:gd name="T1" fmla="*/ 10 h 229"/>
                <a:gd name="T2" fmla="*/ 50 w 152"/>
                <a:gd name="T3" fmla="*/ 65 h 229"/>
                <a:gd name="T4" fmla="*/ 80 w 152"/>
                <a:gd name="T5" fmla="*/ 125 h 229"/>
                <a:gd name="T6" fmla="*/ 121 w 152"/>
                <a:gd name="T7" fmla="*/ 179 h 229"/>
                <a:gd name="T8" fmla="*/ 152 w 152"/>
                <a:gd name="T9" fmla="*/ 213 h 229"/>
                <a:gd name="T10" fmla="*/ 152 w 152"/>
                <a:gd name="T11" fmla="*/ 229 h 229"/>
                <a:gd name="T12" fmla="*/ 134 w 152"/>
                <a:gd name="T13" fmla="*/ 229 h 229"/>
                <a:gd name="T14" fmla="*/ 105 w 152"/>
                <a:gd name="T15" fmla="*/ 202 h 229"/>
                <a:gd name="T16" fmla="*/ 68 w 152"/>
                <a:gd name="T17" fmla="*/ 159 h 229"/>
                <a:gd name="T18" fmla="*/ 34 w 152"/>
                <a:gd name="T19" fmla="*/ 114 h 229"/>
                <a:gd name="T20" fmla="*/ 15 w 152"/>
                <a:gd name="T21" fmla="*/ 80 h 229"/>
                <a:gd name="T22" fmla="*/ 0 w 152"/>
                <a:gd name="T23" fmla="*/ 19 h 229"/>
                <a:gd name="T24" fmla="*/ 10 w 152"/>
                <a:gd name="T25" fmla="*/ 0 h 229"/>
                <a:gd name="T26" fmla="*/ 29 w 152"/>
                <a:gd name="T27" fmla="*/ 10 h 229"/>
                <a:gd name="T28" fmla="*/ 29 w 152"/>
                <a:gd name="T29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229">
                  <a:moveTo>
                    <a:pt x="29" y="10"/>
                  </a:moveTo>
                  <a:lnTo>
                    <a:pt x="50" y="65"/>
                  </a:lnTo>
                  <a:lnTo>
                    <a:pt x="80" y="125"/>
                  </a:lnTo>
                  <a:lnTo>
                    <a:pt x="121" y="179"/>
                  </a:lnTo>
                  <a:lnTo>
                    <a:pt x="152" y="213"/>
                  </a:lnTo>
                  <a:lnTo>
                    <a:pt x="152" y="229"/>
                  </a:lnTo>
                  <a:lnTo>
                    <a:pt x="134" y="229"/>
                  </a:lnTo>
                  <a:lnTo>
                    <a:pt x="105" y="202"/>
                  </a:lnTo>
                  <a:lnTo>
                    <a:pt x="68" y="159"/>
                  </a:lnTo>
                  <a:lnTo>
                    <a:pt x="34" y="114"/>
                  </a:lnTo>
                  <a:lnTo>
                    <a:pt x="15" y="80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1" name="Freeform 44"/>
            <p:cNvSpPr>
              <a:spLocks/>
            </p:cNvSpPr>
            <p:nvPr/>
          </p:nvSpPr>
          <p:spPr bwMode="auto">
            <a:xfrm>
              <a:off x="3595" y="2378"/>
              <a:ext cx="130" cy="627"/>
            </a:xfrm>
            <a:custGeom>
              <a:avLst/>
              <a:gdLst>
                <a:gd name="T0" fmla="*/ 261 w 261"/>
                <a:gd name="T1" fmla="*/ 8 h 1255"/>
                <a:gd name="T2" fmla="*/ 234 w 261"/>
                <a:gd name="T3" fmla="*/ 80 h 1255"/>
                <a:gd name="T4" fmla="*/ 208 w 261"/>
                <a:gd name="T5" fmla="*/ 154 h 1255"/>
                <a:gd name="T6" fmla="*/ 164 w 261"/>
                <a:gd name="T7" fmla="*/ 303 h 1255"/>
                <a:gd name="T8" fmla="*/ 128 w 261"/>
                <a:gd name="T9" fmla="*/ 455 h 1255"/>
                <a:gd name="T10" fmla="*/ 99 w 261"/>
                <a:gd name="T11" fmla="*/ 609 h 1255"/>
                <a:gd name="T12" fmla="*/ 61 w 261"/>
                <a:gd name="T13" fmla="*/ 922 h 1255"/>
                <a:gd name="T14" fmla="*/ 51 w 261"/>
                <a:gd name="T15" fmla="*/ 1230 h 1255"/>
                <a:gd name="T16" fmla="*/ 42 w 261"/>
                <a:gd name="T17" fmla="*/ 1249 h 1255"/>
                <a:gd name="T18" fmla="*/ 25 w 261"/>
                <a:gd name="T19" fmla="*/ 1255 h 1255"/>
                <a:gd name="T20" fmla="*/ 0 w 261"/>
                <a:gd name="T21" fmla="*/ 1230 h 1255"/>
                <a:gd name="T22" fmla="*/ 13 w 261"/>
                <a:gd name="T23" fmla="*/ 931 h 1255"/>
                <a:gd name="T24" fmla="*/ 30 w 261"/>
                <a:gd name="T25" fmla="*/ 783 h 1255"/>
                <a:gd name="T26" fmla="*/ 55 w 261"/>
                <a:gd name="T27" fmla="*/ 634 h 1255"/>
                <a:gd name="T28" fmla="*/ 90 w 261"/>
                <a:gd name="T29" fmla="*/ 472 h 1255"/>
                <a:gd name="T30" fmla="*/ 110 w 261"/>
                <a:gd name="T31" fmla="*/ 392 h 1255"/>
                <a:gd name="T32" fmla="*/ 132 w 261"/>
                <a:gd name="T33" fmla="*/ 312 h 1255"/>
                <a:gd name="T34" fmla="*/ 156 w 261"/>
                <a:gd name="T35" fmla="*/ 234 h 1255"/>
                <a:gd name="T36" fmla="*/ 182 w 261"/>
                <a:gd name="T37" fmla="*/ 155 h 1255"/>
                <a:gd name="T38" fmla="*/ 211 w 261"/>
                <a:gd name="T39" fmla="*/ 78 h 1255"/>
                <a:gd name="T40" fmla="*/ 240 w 261"/>
                <a:gd name="T41" fmla="*/ 0 h 1255"/>
                <a:gd name="T42" fmla="*/ 261 w 261"/>
                <a:gd name="T43" fmla="*/ 8 h 1255"/>
                <a:gd name="T44" fmla="*/ 261 w 261"/>
                <a:gd name="T45" fmla="*/ 8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1255">
                  <a:moveTo>
                    <a:pt x="261" y="8"/>
                  </a:moveTo>
                  <a:lnTo>
                    <a:pt x="234" y="80"/>
                  </a:lnTo>
                  <a:lnTo>
                    <a:pt x="208" y="154"/>
                  </a:lnTo>
                  <a:lnTo>
                    <a:pt x="164" y="303"/>
                  </a:lnTo>
                  <a:lnTo>
                    <a:pt x="128" y="455"/>
                  </a:lnTo>
                  <a:lnTo>
                    <a:pt x="99" y="609"/>
                  </a:lnTo>
                  <a:lnTo>
                    <a:pt x="61" y="922"/>
                  </a:lnTo>
                  <a:lnTo>
                    <a:pt x="51" y="1230"/>
                  </a:lnTo>
                  <a:lnTo>
                    <a:pt x="42" y="1249"/>
                  </a:lnTo>
                  <a:lnTo>
                    <a:pt x="25" y="1255"/>
                  </a:lnTo>
                  <a:lnTo>
                    <a:pt x="0" y="1230"/>
                  </a:lnTo>
                  <a:lnTo>
                    <a:pt x="13" y="931"/>
                  </a:lnTo>
                  <a:lnTo>
                    <a:pt x="30" y="783"/>
                  </a:lnTo>
                  <a:lnTo>
                    <a:pt x="55" y="634"/>
                  </a:lnTo>
                  <a:lnTo>
                    <a:pt x="90" y="472"/>
                  </a:lnTo>
                  <a:lnTo>
                    <a:pt x="110" y="392"/>
                  </a:lnTo>
                  <a:lnTo>
                    <a:pt x="132" y="312"/>
                  </a:lnTo>
                  <a:lnTo>
                    <a:pt x="156" y="234"/>
                  </a:lnTo>
                  <a:lnTo>
                    <a:pt x="182" y="155"/>
                  </a:lnTo>
                  <a:lnTo>
                    <a:pt x="211" y="78"/>
                  </a:lnTo>
                  <a:lnTo>
                    <a:pt x="240" y="0"/>
                  </a:lnTo>
                  <a:lnTo>
                    <a:pt x="261" y="8"/>
                  </a:lnTo>
                  <a:lnTo>
                    <a:pt x="26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Freeform 45"/>
            <p:cNvSpPr>
              <a:spLocks/>
            </p:cNvSpPr>
            <p:nvPr/>
          </p:nvSpPr>
          <p:spPr bwMode="auto">
            <a:xfrm>
              <a:off x="3556" y="2315"/>
              <a:ext cx="79" cy="681"/>
            </a:xfrm>
            <a:custGeom>
              <a:avLst/>
              <a:gdLst>
                <a:gd name="T0" fmla="*/ 157 w 157"/>
                <a:gd name="T1" fmla="*/ 8 h 1364"/>
                <a:gd name="T2" fmla="*/ 88 w 157"/>
                <a:gd name="T3" fmla="*/ 297 h 1364"/>
                <a:gd name="T4" fmla="*/ 56 w 157"/>
                <a:gd name="T5" fmla="*/ 665 h 1364"/>
                <a:gd name="T6" fmla="*/ 44 w 157"/>
                <a:gd name="T7" fmla="*/ 1353 h 1364"/>
                <a:gd name="T8" fmla="*/ 37 w 157"/>
                <a:gd name="T9" fmla="*/ 1364 h 1364"/>
                <a:gd name="T10" fmla="*/ 22 w 157"/>
                <a:gd name="T11" fmla="*/ 1362 h 1364"/>
                <a:gd name="T12" fmla="*/ 0 w 157"/>
                <a:gd name="T13" fmla="*/ 1334 h 1364"/>
                <a:gd name="T14" fmla="*/ 4 w 157"/>
                <a:gd name="T15" fmla="*/ 1228 h 1364"/>
                <a:gd name="T16" fmla="*/ 18 w 157"/>
                <a:gd name="T17" fmla="*/ 733 h 1364"/>
                <a:gd name="T18" fmla="*/ 48 w 157"/>
                <a:gd name="T19" fmla="*/ 361 h 1364"/>
                <a:gd name="T20" fmla="*/ 61 w 157"/>
                <a:gd name="T21" fmla="*/ 269 h 1364"/>
                <a:gd name="T22" fmla="*/ 81 w 157"/>
                <a:gd name="T23" fmla="*/ 176 h 1364"/>
                <a:gd name="T24" fmla="*/ 105 w 157"/>
                <a:gd name="T25" fmla="*/ 87 h 1364"/>
                <a:gd name="T26" fmla="*/ 136 w 157"/>
                <a:gd name="T27" fmla="*/ 0 h 1364"/>
                <a:gd name="T28" fmla="*/ 157 w 157"/>
                <a:gd name="T29" fmla="*/ 8 h 1364"/>
                <a:gd name="T30" fmla="*/ 157 w 157"/>
                <a:gd name="T31" fmla="*/ 8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364">
                  <a:moveTo>
                    <a:pt x="157" y="8"/>
                  </a:moveTo>
                  <a:lnTo>
                    <a:pt x="88" y="297"/>
                  </a:lnTo>
                  <a:lnTo>
                    <a:pt x="56" y="665"/>
                  </a:lnTo>
                  <a:lnTo>
                    <a:pt x="44" y="1353"/>
                  </a:lnTo>
                  <a:lnTo>
                    <a:pt x="37" y="1364"/>
                  </a:lnTo>
                  <a:lnTo>
                    <a:pt x="22" y="1362"/>
                  </a:lnTo>
                  <a:lnTo>
                    <a:pt x="0" y="1334"/>
                  </a:lnTo>
                  <a:lnTo>
                    <a:pt x="4" y="1228"/>
                  </a:lnTo>
                  <a:lnTo>
                    <a:pt x="18" y="733"/>
                  </a:lnTo>
                  <a:lnTo>
                    <a:pt x="48" y="361"/>
                  </a:lnTo>
                  <a:lnTo>
                    <a:pt x="61" y="269"/>
                  </a:lnTo>
                  <a:lnTo>
                    <a:pt x="81" y="176"/>
                  </a:lnTo>
                  <a:lnTo>
                    <a:pt x="105" y="87"/>
                  </a:lnTo>
                  <a:lnTo>
                    <a:pt x="136" y="0"/>
                  </a:lnTo>
                  <a:lnTo>
                    <a:pt x="157" y="8"/>
                  </a:lnTo>
                  <a:lnTo>
                    <a:pt x="15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" name="Freeform 46"/>
            <p:cNvSpPr>
              <a:spLocks/>
            </p:cNvSpPr>
            <p:nvPr/>
          </p:nvSpPr>
          <p:spPr bwMode="auto">
            <a:xfrm>
              <a:off x="3472" y="2393"/>
              <a:ext cx="45" cy="622"/>
            </a:xfrm>
            <a:custGeom>
              <a:avLst/>
              <a:gdLst>
                <a:gd name="T0" fmla="*/ 91 w 91"/>
                <a:gd name="T1" fmla="*/ 1238 h 1245"/>
                <a:gd name="T2" fmla="*/ 64 w 91"/>
                <a:gd name="T3" fmla="*/ 1245 h 1245"/>
                <a:gd name="T4" fmla="*/ 50 w 91"/>
                <a:gd name="T5" fmla="*/ 1163 h 1245"/>
                <a:gd name="T6" fmla="*/ 18 w 91"/>
                <a:gd name="T7" fmla="*/ 713 h 1245"/>
                <a:gd name="T8" fmla="*/ 0 w 91"/>
                <a:gd name="T9" fmla="*/ 361 h 1245"/>
                <a:gd name="T10" fmla="*/ 15 w 91"/>
                <a:gd name="T11" fmla="*/ 30 h 1245"/>
                <a:gd name="T12" fmla="*/ 30 w 91"/>
                <a:gd name="T13" fmla="*/ 0 h 1245"/>
                <a:gd name="T14" fmla="*/ 42 w 91"/>
                <a:gd name="T15" fmla="*/ 18 h 1245"/>
                <a:gd name="T16" fmla="*/ 23 w 91"/>
                <a:gd name="T17" fmla="*/ 361 h 1245"/>
                <a:gd name="T18" fmla="*/ 37 w 91"/>
                <a:gd name="T19" fmla="*/ 558 h 1245"/>
                <a:gd name="T20" fmla="*/ 61 w 91"/>
                <a:gd name="T21" fmla="*/ 753 h 1245"/>
                <a:gd name="T22" fmla="*/ 89 w 91"/>
                <a:gd name="T23" fmla="*/ 1143 h 1245"/>
                <a:gd name="T24" fmla="*/ 91 w 91"/>
                <a:gd name="T25" fmla="*/ 1190 h 1245"/>
                <a:gd name="T26" fmla="*/ 91 w 91"/>
                <a:gd name="T27" fmla="*/ 1238 h 1245"/>
                <a:gd name="T28" fmla="*/ 91 w 91"/>
                <a:gd name="T29" fmla="*/ 1238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1" h="1245">
                  <a:moveTo>
                    <a:pt x="91" y="1238"/>
                  </a:moveTo>
                  <a:lnTo>
                    <a:pt x="64" y="1245"/>
                  </a:lnTo>
                  <a:lnTo>
                    <a:pt x="50" y="1163"/>
                  </a:lnTo>
                  <a:lnTo>
                    <a:pt x="18" y="713"/>
                  </a:lnTo>
                  <a:lnTo>
                    <a:pt x="0" y="361"/>
                  </a:lnTo>
                  <a:lnTo>
                    <a:pt x="15" y="30"/>
                  </a:lnTo>
                  <a:lnTo>
                    <a:pt x="30" y="0"/>
                  </a:lnTo>
                  <a:lnTo>
                    <a:pt x="42" y="18"/>
                  </a:lnTo>
                  <a:lnTo>
                    <a:pt x="23" y="361"/>
                  </a:lnTo>
                  <a:lnTo>
                    <a:pt x="37" y="558"/>
                  </a:lnTo>
                  <a:lnTo>
                    <a:pt x="61" y="753"/>
                  </a:lnTo>
                  <a:lnTo>
                    <a:pt x="89" y="1143"/>
                  </a:lnTo>
                  <a:lnTo>
                    <a:pt x="91" y="1190"/>
                  </a:lnTo>
                  <a:lnTo>
                    <a:pt x="91" y="1238"/>
                  </a:lnTo>
                  <a:lnTo>
                    <a:pt x="91" y="1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3504" y="2979"/>
              <a:ext cx="68" cy="38"/>
            </a:xfrm>
            <a:custGeom>
              <a:avLst/>
              <a:gdLst>
                <a:gd name="T0" fmla="*/ 6 w 137"/>
                <a:gd name="T1" fmla="*/ 50 h 76"/>
                <a:gd name="T2" fmla="*/ 107 w 137"/>
                <a:gd name="T3" fmla="*/ 0 h 76"/>
                <a:gd name="T4" fmla="*/ 137 w 137"/>
                <a:gd name="T5" fmla="*/ 35 h 76"/>
                <a:gd name="T6" fmla="*/ 16 w 137"/>
                <a:gd name="T7" fmla="*/ 76 h 76"/>
                <a:gd name="T8" fmla="*/ 0 w 137"/>
                <a:gd name="T9" fmla="*/ 69 h 76"/>
                <a:gd name="T10" fmla="*/ 6 w 137"/>
                <a:gd name="T11" fmla="*/ 50 h 76"/>
                <a:gd name="T12" fmla="*/ 6 w 137"/>
                <a:gd name="T13" fmla="*/ 5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6">
                  <a:moveTo>
                    <a:pt x="6" y="50"/>
                  </a:moveTo>
                  <a:lnTo>
                    <a:pt x="107" y="0"/>
                  </a:lnTo>
                  <a:lnTo>
                    <a:pt x="137" y="35"/>
                  </a:lnTo>
                  <a:lnTo>
                    <a:pt x="16" y="76"/>
                  </a:lnTo>
                  <a:lnTo>
                    <a:pt x="0" y="69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3517" y="3004"/>
              <a:ext cx="76" cy="24"/>
            </a:xfrm>
            <a:custGeom>
              <a:avLst/>
              <a:gdLst>
                <a:gd name="T0" fmla="*/ 0 w 150"/>
                <a:gd name="T1" fmla="*/ 38 h 46"/>
                <a:gd name="T2" fmla="*/ 70 w 150"/>
                <a:gd name="T3" fmla="*/ 19 h 46"/>
                <a:gd name="T4" fmla="*/ 139 w 150"/>
                <a:gd name="T5" fmla="*/ 0 h 46"/>
                <a:gd name="T6" fmla="*/ 150 w 150"/>
                <a:gd name="T7" fmla="*/ 26 h 46"/>
                <a:gd name="T8" fmla="*/ 93 w 150"/>
                <a:gd name="T9" fmla="*/ 38 h 46"/>
                <a:gd name="T10" fmla="*/ 35 w 150"/>
                <a:gd name="T11" fmla="*/ 46 h 46"/>
                <a:gd name="T12" fmla="*/ 0 w 150"/>
                <a:gd name="T13" fmla="*/ 38 h 46"/>
                <a:gd name="T14" fmla="*/ 0 w 150"/>
                <a:gd name="T15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0" h="46">
                  <a:moveTo>
                    <a:pt x="0" y="38"/>
                  </a:moveTo>
                  <a:lnTo>
                    <a:pt x="70" y="19"/>
                  </a:lnTo>
                  <a:lnTo>
                    <a:pt x="139" y="0"/>
                  </a:lnTo>
                  <a:lnTo>
                    <a:pt x="150" y="26"/>
                  </a:lnTo>
                  <a:lnTo>
                    <a:pt x="93" y="38"/>
                  </a:lnTo>
                  <a:lnTo>
                    <a:pt x="35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3447" y="2466"/>
              <a:ext cx="30" cy="27"/>
            </a:xfrm>
            <a:custGeom>
              <a:avLst/>
              <a:gdLst>
                <a:gd name="T0" fmla="*/ 3 w 59"/>
                <a:gd name="T1" fmla="*/ 36 h 54"/>
                <a:gd name="T2" fmla="*/ 43 w 59"/>
                <a:gd name="T3" fmla="*/ 0 h 54"/>
                <a:gd name="T4" fmla="*/ 59 w 59"/>
                <a:gd name="T5" fmla="*/ 17 h 54"/>
                <a:gd name="T6" fmla="*/ 16 w 59"/>
                <a:gd name="T7" fmla="*/ 54 h 54"/>
                <a:gd name="T8" fmla="*/ 0 w 59"/>
                <a:gd name="T9" fmla="*/ 53 h 54"/>
                <a:gd name="T10" fmla="*/ 3 w 59"/>
                <a:gd name="T11" fmla="*/ 36 h 54"/>
                <a:gd name="T12" fmla="*/ 3 w 59"/>
                <a:gd name="T13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4">
                  <a:moveTo>
                    <a:pt x="3" y="36"/>
                  </a:moveTo>
                  <a:lnTo>
                    <a:pt x="43" y="0"/>
                  </a:lnTo>
                  <a:lnTo>
                    <a:pt x="59" y="17"/>
                  </a:lnTo>
                  <a:lnTo>
                    <a:pt x="16" y="54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7" name="Freeform 50"/>
            <p:cNvSpPr>
              <a:spLocks/>
            </p:cNvSpPr>
            <p:nvPr/>
          </p:nvSpPr>
          <p:spPr bwMode="auto">
            <a:xfrm>
              <a:off x="3445" y="2519"/>
              <a:ext cx="28" cy="18"/>
            </a:xfrm>
            <a:custGeom>
              <a:avLst/>
              <a:gdLst>
                <a:gd name="T0" fmla="*/ 16 w 57"/>
                <a:gd name="T1" fmla="*/ 0 h 37"/>
                <a:gd name="T2" fmla="*/ 43 w 57"/>
                <a:gd name="T3" fmla="*/ 3 h 37"/>
                <a:gd name="T4" fmla="*/ 57 w 57"/>
                <a:gd name="T5" fmla="*/ 11 h 37"/>
                <a:gd name="T6" fmla="*/ 49 w 57"/>
                <a:gd name="T7" fmla="*/ 26 h 37"/>
                <a:gd name="T8" fmla="*/ 20 w 57"/>
                <a:gd name="T9" fmla="*/ 37 h 37"/>
                <a:gd name="T10" fmla="*/ 0 w 57"/>
                <a:gd name="T11" fmla="*/ 21 h 37"/>
                <a:gd name="T12" fmla="*/ 16 w 57"/>
                <a:gd name="T13" fmla="*/ 0 h 37"/>
                <a:gd name="T14" fmla="*/ 16 w 57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7">
                  <a:moveTo>
                    <a:pt x="16" y="0"/>
                  </a:moveTo>
                  <a:lnTo>
                    <a:pt x="43" y="3"/>
                  </a:lnTo>
                  <a:lnTo>
                    <a:pt x="57" y="11"/>
                  </a:lnTo>
                  <a:lnTo>
                    <a:pt x="49" y="26"/>
                  </a:lnTo>
                  <a:lnTo>
                    <a:pt x="20" y="37"/>
                  </a:lnTo>
                  <a:lnTo>
                    <a:pt x="0" y="21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8" name="Freeform 51"/>
            <p:cNvSpPr>
              <a:spLocks/>
            </p:cNvSpPr>
            <p:nvPr/>
          </p:nvSpPr>
          <p:spPr bwMode="auto">
            <a:xfrm>
              <a:off x="3467" y="2900"/>
              <a:ext cx="27" cy="20"/>
            </a:xfrm>
            <a:custGeom>
              <a:avLst/>
              <a:gdLst>
                <a:gd name="T0" fmla="*/ 33 w 54"/>
                <a:gd name="T1" fmla="*/ 39 h 41"/>
                <a:gd name="T2" fmla="*/ 16 w 54"/>
                <a:gd name="T3" fmla="*/ 41 h 41"/>
                <a:gd name="T4" fmla="*/ 0 w 54"/>
                <a:gd name="T5" fmla="*/ 28 h 41"/>
                <a:gd name="T6" fmla="*/ 19 w 54"/>
                <a:gd name="T7" fmla="*/ 8 h 41"/>
                <a:gd name="T8" fmla="*/ 42 w 54"/>
                <a:gd name="T9" fmla="*/ 0 h 41"/>
                <a:gd name="T10" fmla="*/ 54 w 54"/>
                <a:gd name="T11" fmla="*/ 20 h 41"/>
                <a:gd name="T12" fmla="*/ 33 w 54"/>
                <a:gd name="T13" fmla="*/ 39 h 41"/>
                <a:gd name="T14" fmla="*/ 33 w 54"/>
                <a:gd name="T15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1">
                  <a:moveTo>
                    <a:pt x="33" y="39"/>
                  </a:moveTo>
                  <a:lnTo>
                    <a:pt x="16" y="41"/>
                  </a:lnTo>
                  <a:lnTo>
                    <a:pt x="0" y="28"/>
                  </a:lnTo>
                  <a:lnTo>
                    <a:pt x="19" y="8"/>
                  </a:lnTo>
                  <a:lnTo>
                    <a:pt x="42" y="0"/>
                  </a:lnTo>
                  <a:lnTo>
                    <a:pt x="54" y="20"/>
                  </a:lnTo>
                  <a:lnTo>
                    <a:pt x="33" y="39"/>
                  </a:lnTo>
                  <a:lnTo>
                    <a:pt x="33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9" name="Freeform 52"/>
            <p:cNvSpPr>
              <a:spLocks/>
            </p:cNvSpPr>
            <p:nvPr/>
          </p:nvSpPr>
          <p:spPr bwMode="auto">
            <a:xfrm>
              <a:off x="3474" y="2945"/>
              <a:ext cx="33" cy="23"/>
            </a:xfrm>
            <a:custGeom>
              <a:avLst/>
              <a:gdLst>
                <a:gd name="T0" fmla="*/ 10 w 66"/>
                <a:gd name="T1" fmla="*/ 5 h 45"/>
                <a:gd name="T2" fmla="*/ 53 w 66"/>
                <a:gd name="T3" fmla="*/ 0 h 45"/>
                <a:gd name="T4" fmla="*/ 66 w 66"/>
                <a:gd name="T5" fmla="*/ 23 h 45"/>
                <a:gd name="T6" fmla="*/ 60 w 66"/>
                <a:gd name="T7" fmla="*/ 45 h 45"/>
                <a:gd name="T8" fmla="*/ 12 w 66"/>
                <a:gd name="T9" fmla="*/ 28 h 45"/>
                <a:gd name="T10" fmla="*/ 0 w 66"/>
                <a:gd name="T11" fmla="*/ 18 h 45"/>
                <a:gd name="T12" fmla="*/ 10 w 66"/>
                <a:gd name="T13" fmla="*/ 5 h 45"/>
                <a:gd name="T14" fmla="*/ 10 w 66"/>
                <a:gd name="T15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45">
                  <a:moveTo>
                    <a:pt x="10" y="5"/>
                  </a:moveTo>
                  <a:lnTo>
                    <a:pt x="53" y="0"/>
                  </a:lnTo>
                  <a:lnTo>
                    <a:pt x="66" y="23"/>
                  </a:lnTo>
                  <a:lnTo>
                    <a:pt x="60" y="45"/>
                  </a:lnTo>
                  <a:lnTo>
                    <a:pt x="12" y="28"/>
                  </a:lnTo>
                  <a:lnTo>
                    <a:pt x="0" y="18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0" name="Freeform 53"/>
            <p:cNvSpPr>
              <a:spLocks/>
            </p:cNvSpPr>
            <p:nvPr/>
          </p:nvSpPr>
          <p:spPr bwMode="auto">
            <a:xfrm>
              <a:off x="3399" y="2312"/>
              <a:ext cx="61" cy="900"/>
            </a:xfrm>
            <a:custGeom>
              <a:avLst/>
              <a:gdLst>
                <a:gd name="T0" fmla="*/ 56 w 122"/>
                <a:gd name="T1" fmla="*/ 0 h 1800"/>
                <a:gd name="T2" fmla="*/ 69 w 122"/>
                <a:gd name="T3" fmla="*/ 173 h 1800"/>
                <a:gd name="T4" fmla="*/ 55 w 122"/>
                <a:gd name="T5" fmla="*/ 348 h 1800"/>
                <a:gd name="T6" fmla="*/ 48 w 122"/>
                <a:gd name="T7" fmla="*/ 705 h 1800"/>
                <a:gd name="T8" fmla="*/ 73 w 122"/>
                <a:gd name="T9" fmla="*/ 1073 h 1800"/>
                <a:gd name="T10" fmla="*/ 122 w 122"/>
                <a:gd name="T11" fmla="*/ 1800 h 1800"/>
                <a:gd name="T12" fmla="*/ 99 w 122"/>
                <a:gd name="T13" fmla="*/ 1800 h 1800"/>
                <a:gd name="T14" fmla="*/ 92 w 122"/>
                <a:gd name="T15" fmla="*/ 1593 h 1800"/>
                <a:gd name="T16" fmla="*/ 75 w 122"/>
                <a:gd name="T17" fmla="*/ 1384 h 1800"/>
                <a:gd name="T18" fmla="*/ 51 w 122"/>
                <a:gd name="T19" fmla="*/ 1175 h 1800"/>
                <a:gd name="T20" fmla="*/ 21 w 122"/>
                <a:gd name="T21" fmla="*/ 968 h 1800"/>
                <a:gd name="T22" fmla="*/ 0 w 122"/>
                <a:gd name="T23" fmla="*/ 667 h 1800"/>
                <a:gd name="T24" fmla="*/ 12 w 122"/>
                <a:gd name="T25" fmla="*/ 385 h 1800"/>
                <a:gd name="T26" fmla="*/ 35 w 122"/>
                <a:gd name="T27" fmla="*/ 4 h 1800"/>
                <a:gd name="T28" fmla="*/ 56 w 122"/>
                <a:gd name="T29" fmla="*/ 0 h 1800"/>
                <a:gd name="T30" fmla="*/ 56 w 122"/>
                <a:gd name="T31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800">
                  <a:moveTo>
                    <a:pt x="56" y="0"/>
                  </a:moveTo>
                  <a:lnTo>
                    <a:pt x="69" y="173"/>
                  </a:lnTo>
                  <a:lnTo>
                    <a:pt x="55" y="348"/>
                  </a:lnTo>
                  <a:lnTo>
                    <a:pt x="48" y="705"/>
                  </a:lnTo>
                  <a:lnTo>
                    <a:pt x="73" y="1073"/>
                  </a:lnTo>
                  <a:lnTo>
                    <a:pt x="122" y="1800"/>
                  </a:lnTo>
                  <a:lnTo>
                    <a:pt x="99" y="1800"/>
                  </a:lnTo>
                  <a:lnTo>
                    <a:pt x="92" y="1593"/>
                  </a:lnTo>
                  <a:lnTo>
                    <a:pt x="75" y="1384"/>
                  </a:lnTo>
                  <a:lnTo>
                    <a:pt x="51" y="1175"/>
                  </a:lnTo>
                  <a:lnTo>
                    <a:pt x="21" y="968"/>
                  </a:lnTo>
                  <a:lnTo>
                    <a:pt x="0" y="667"/>
                  </a:lnTo>
                  <a:lnTo>
                    <a:pt x="12" y="385"/>
                  </a:lnTo>
                  <a:lnTo>
                    <a:pt x="35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1" name="Freeform 54"/>
            <p:cNvSpPr>
              <a:spLocks/>
            </p:cNvSpPr>
            <p:nvPr/>
          </p:nvSpPr>
          <p:spPr bwMode="auto">
            <a:xfrm>
              <a:off x="2999" y="2310"/>
              <a:ext cx="430" cy="432"/>
            </a:xfrm>
            <a:custGeom>
              <a:avLst/>
              <a:gdLst>
                <a:gd name="T0" fmla="*/ 0 w 860"/>
                <a:gd name="T1" fmla="*/ 847 h 863"/>
                <a:gd name="T2" fmla="*/ 26 w 860"/>
                <a:gd name="T3" fmla="*/ 815 h 863"/>
                <a:gd name="T4" fmla="*/ 62 w 860"/>
                <a:gd name="T5" fmla="*/ 772 h 863"/>
                <a:gd name="T6" fmla="*/ 108 w 860"/>
                <a:gd name="T7" fmla="*/ 720 h 863"/>
                <a:gd name="T8" fmla="*/ 161 w 860"/>
                <a:gd name="T9" fmla="*/ 661 h 863"/>
                <a:gd name="T10" fmla="*/ 220 w 860"/>
                <a:gd name="T11" fmla="*/ 596 h 863"/>
                <a:gd name="T12" fmla="*/ 251 w 860"/>
                <a:gd name="T13" fmla="*/ 562 h 863"/>
                <a:gd name="T14" fmla="*/ 283 w 860"/>
                <a:gd name="T15" fmla="*/ 528 h 863"/>
                <a:gd name="T16" fmla="*/ 316 w 860"/>
                <a:gd name="T17" fmla="*/ 491 h 863"/>
                <a:gd name="T18" fmla="*/ 348 w 860"/>
                <a:gd name="T19" fmla="*/ 456 h 863"/>
                <a:gd name="T20" fmla="*/ 382 w 860"/>
                <a:gd name="T21" fmla="*/ 421 h 863"/>
                <a:gd name="T22" fmla="*/ 416 w 860"/>
                <a:gd name="T23" fmla="*/ 384 h 863"/>
                <a:gd name="T24" fmla="*/ 451 w 860"/>
                <a:gd name="T25" fmla="*/ 349 h 863"/>
                <a:gd name="T26" fmla="*/ 485 w 860"/>
                <a:gd name="T27" fmla="*/ 313 h 863"/>
                <a:gd name="T28" fmla="*/ 519 w 860"/>
                <a:gd name="T29" fmla="*/ 279 h 863"/>
                <a:gd name="T30" fmla="*/ 552 w 860"/>
                <a:gd name="T31" fmla="*/ 247 h 863"/>
                <a:gd name="T32" fmla="*/ 615 w 860"/>
                <a:gd name="T33" fmla="*/ 184 h 863"/>
                <a:gd name="T34" fmla="*/ 677 w 860"/>
                <a:gd name="T35" fmla="*/ 127 h 863"/>
                <a:gd name="T36" fmla="*/ 731 w 860"/>
                <a:gd name="T37" fmla="*/ 80 h 863"/>
                <a:gd name="T38" fmla="*/ 778 w 860"/>
                <a:gd name="T39" fmla="*/ 42 h 863"/>
                <a:gd name="T40" fmla="*/ 816 w 860"/>
                <a:gd name="T41" fmla="*/ 15 h 863"/>
                <a:gd name="T42" fmla="*/ 846 w 860"/>
                <a:gd name="T43" fmla="*/ 0 h 863"/>
                <a:gd name="T44" fmla="*/ 860 w 860"/>
                <a:gd name="T45" fmla="*/ 19 h 863"/>
                <a:gd name="T46" fmla="*/ 828 w 860"/>
                <a:gd name="T47" fmla="*/ 61 h 863"/>
                <a:gd name="T48" fmla="*/ 792 w 860"/>
                <a:gd name="T49" fmla="*/ 98 h 863"/>
                <a:gd name="T50" fmla="*/ 750 w 860"/>
                <a:gd name="T51" fmla="*/ 132 h 863"/>
                <a:gd name="T52" fmla="*/ 709 w 860"/>
                <a:gd name="T53" fmla="*/ 163 h 863"/>
                <a:gd name="T54" fmla="*/ 662 w 860"/>
                <a:gd name="T55" fmla="*/ 201 h 863"/>
                <a:gd name="T56" fmla="*/ 615 w 860"/>
                <a:gd name="T57" fmla="*/ 239 h 863"/>
                <a:gd name="T58" fmla="*/ 569 w 860"/>
                <a:gd name="T59" fmla="*/ 279 h 863"/>
                <a:gd name="T60" fmla="*/ 523 w 860"/>
                <a:gd name="T61" fmla="*/ 320 h 863"/>
                <a:gd name="T62" fmla="*/ 479 w 860"/>
                <a:gd name="T63" fmla="*/ 362 h 863"/>
                <a:gd name="T64" fmla="*/ 434 w 860"/>
                <a:gd name="T65" fmla="*/ 406 h 863"/>
                <a:gd name="T66" fmla="*/ 389 w 860"/>
                <a:gd name="T67" fmla="*/ 449 h 863"/>
                <a:gd name="T68" fmla="*/ 346 w 860"/>
                <a:gd name="T69" fmla="*/ 492 h 863"/>
                <a:gd name="T70" fmla="*/ 302 w 860"/>
                <a:gd name="T71" fmla="*/ 539 h 863"/>
                <a:gd name="T72" fmla="*/ 260 w 860"/>
                <a:gd name="T73" fmla="*/ 583 h 863"/>
                <a:gd name="T74" fmla="*/ 218 w 860"/>
                <a:gd name="T75" fmla="*/ 629 h 863"/>
                <a:gd name="T76" fmla="*/ 178 w 860"/>
                <a:gd name="T77" fmla="*/ 676 h 863"/>
                <a:gd name="T78" fmla="*/ 137 w 860"/>
                <a:gd name="T79" fmla="*/ 722 h 863"/>
                <a:gd name="T80" fmla="*/ 98 w 860"/>
                <a:gd name="T81" fmla="*/ 768 h 863"/>
                <a:gd name="T82" fmla="*/ 60 w 860"/>
                <a:gd name="T83" fmla="*/ 815 h 863"/>
                <a:gd name="T84" fmla="*/ 22 w 860"/>
                <a:gd name="T85" fmla="*/ 863 h 863"/>
                <a:gd name="T86" fmla="*/ 0 w 860"/>
                <a:gd name="T87" fmla="*/ 847 h 863"/>
                <a:gd name="T88" fmla="*/ 0 w 860"/>
                <a:gd name="T89" fmla="*/ 847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0" h="863">
                  <a:moveTo>
                    <a:pt x="0" y="847"/>
                  </a:moveTo>
                  <a:lnTo>
                    <a:pt x="26" y="815"/>
                  </a:lnTo>
                  <a:lnTo>
                    <a:pt x="62" y="772"/>
                  </a:lnTo>
                  <a:lnTo>
                    <a:pt x="108" y="720"/>
                  </a:lnTo>
                  <a:lnTo>
                    <a:pt x="161" y="661"/>
                  </a:lnTo>
                  <a:lnTo>
                    <a:pt x="220" y="596"/>
                  </a:lnTo>
                  <a:lnTo>
                    <a:pt x="251" y="562"/>
                  </a:lnTo>
                  <a:lnTo>
                    <a:pt x="283" y="528"/>
                  </a:lnTo>
                  <a:lnTo>
                    <a:pt x="316" y="491"/>
                  </a:lnTo>
                  <a:lnTo>
                    <a:pt x="348" y="456"/>
                  </a:lnTo>
                  <a:lnTo>
                    <a:pt x="382" y="421"/>
                  </a:lnTo>
                  <a:lnTo>
                    <a:pt x="416" y="384"/>
                  </a:lnTo>
                  <a:lnTo>
                    <a:pt x="451" y="349"/>
                  </a:lnTo>
                  <a:lnTo>
                    <a:pt x="485" y="313"/>
                  </a:lnTo>
                  <a:lnTo>
                    <a:pt x="519" y="279"/>
                  </a:lnTo>
                  <a:lnTo>
                    <a:pt x="552" y="247"/>
                  </a:lnTo>
                  <a:lnTo>
                    <a:pt x="615" y="184"/>
                  </a:lnTo>
                  <a:lnTo>
                    <a:pt x="677" y="127"/>
                  </a:lnTo>
                  <a:lnTo>
                    <a:pt x="731" y="80"/>
                  </a:lnTo>
                  <a:lnTo>
                    <a:pt x="778" y="42"/>
                  </a:lnTo>
                  <a:lnTo>
                    <a:pt x="816" y="15"/>
                  </a:lnTo>
                  <a:lnTo>
                    <a:pt x="846" y="0"/>
                  </a:lnTo>
                  <a:lnTo>
                    <a:pt x="860" y="19"/>
                  </a:lnTo>
                  <a:lnTo>
                    <a:pt x="828" y="61"/>
                  </a:lnTo>
                  <a:lnTo>
                    <a:pt x="792" y="98"/>
                  </a:lnTo>
                  <a:lnTo>
                    <a:pt x="750" y="132"/>
                  </a:lnTo>
                  <a:lnTo>
                    <a:pt x="709" y="163"/>
                  </a:lnTo>
                  <a:lnTo>
                    <a:pt x="662" y="201"/>
                  </a:lnTo>
                  <a:lnTo>
                    <a:pt x="615" y="239"/>
                  </a:lnTo>
                  <a:lnTo>
                    <a:pt x="569" y="279"/>
                  </a:lnTo>
                  <a:lnTo>
                    <a:pt x="523" y="320"/>
                  </a:lnTo>
                  <a:lnTo>
                    <a:pt x="479" y="362"/>
                  </a:lnTo>
                  <a:lnTo>
                    <a:pt x="434" y="406"/>
                  </a:lnTo>
                  <a:lnTo>
                    <a:pt x="389" y="449"/>
                  </a:lnTo>
                  <a:lnTo>
                    <a:pt x="346" y="492"/>
                  </a:lnTo>
                  <a:lnTo>
                    <a:pt x="302" y="539"/>
                  </a:lnTo>
                  <a:lnTo>
                    <a:pt x="260" y="583"/>
                  </a:lnTo>
                  <a:lnTo>
                    <a:pt x="218" y="629"/>
                  </a:lnTo>
                  <a:lnTo>
                    <a:pt x="178" y="676"/>
                  </a:lnTo>
                  <a:lnTo>
                    <a:pt x="137" y="722"/>
                  </a:lnTo>
                  <a:lnTo>
                    <a:pt x="98" y="768"/>
                  </a:lnTo>
                  <a:lnTo>
                    <a:pt x="60" y="815"/>
                  </a:lnTo>
                  <a:lnTo>
                    <a:pt x="22" y="863"/>
                  </a:lnTo>
                  <a:lnTo>
                    <a:pt x="0" y="847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2" name="Freeform 55"/>
            <p:cNvSpPr>
              <a:spLocks/>
            </p:cNvSpPr>
            <p:nvPr/>
          </p:nvSpPr>
          <p:spPr bwMode="auto">
            <a:xfrm>
              <a:off x="2914" y="2866"/>
              <a:ext cx="50" cy="392"/>
            </a:xfrm>
            <a:custGeom>
              <a:avLst/>
              <a:gdLst>
                <a:gd name="T0" fmla="*/ 23 w 100"/>
                <a:gd name="T1" fmla="*/ 11 h 784"/>
                <a:gd name="T2" fmla="*/ 41 w 100"/>
                <a:gd name="T3" fmla="*/ 262 h 784"/>
                <a:gd name="T4" fmla="*/ 57 w 100"/>
                <a:gd name="T5" fmla="*/ 406 h 784"/>
                <a:gd name="T6" fmla="*/ 73 w 100"/>
                <a:gd name="T7" fmla="*/ 514 h 784"/>
                <a:gd name="T8" fmla="*/ 100 w 100"/>
                <a:gd name="T9" fmla="*/ 772 h 784"/>
                <a:gd name="T10" fmla="*/ 91 w 100"/>
                <a:gd name="T11" fmla="*/ 784 h 784"/>
                <a:gd name="T12" fmla="*/ 77 w 100"/>
                <a:gd name="T13" fmla="*/ 774 h 784"/>
                <a:gd name="T14" fmla="*/ 54 w 100"/>
                <a:gd name="T15" fmla="*/ 654 h 784"/>
                <a:gd name="T16" fmla="*/ 31 w 100"/>
                <a:gd name="T17" fmla="*/ 523 h 784"/>
                <a:gd name="T18" fmla="*/ 4 w 100"/>
                <a:gd name="T19" fmla="*/ 270 h 784"/>
                <a:gd name="T20" fmla="*/ 0 w 100"/>
                <a:gd name="T21" fmla="*/ 11 h 784"/>
                <a:gd name="T22" fmla="*/ 12 w 100"/>
                <a:gd name="T23" fmla="*/ 0 h 784"/>
                <a:gd name="T24" fmla="*/ 23 w 100"/>
                <a:gd name="T25" fmla="*/ 11 h 784"/>
                <a:gd name="T26" fmla="*/ 23 w 100"/>
                <a:gd name="T27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784">
                  <a:moveTo>
                    <a:pt x="23" y="11"/>
                  </a:moveTo>
                  <a:lnTo>
                    <a:pt x="41" y="262"/>
                  </a:lnTo>
                  <a:lnTo>
                    <a:pt x="57" y="406"/>
                  </a:lnTo>
                  <a:lnTo>
                    <a:pt x="73" y="514"/>
                  </a:lnTo>
                  <a:lnTo>
                    <a:pt x="100" y="772"/>
                  </a:lnTo>
                  <a:lnTo>
                    <a:pt x="91" y="784"/>
                  </a:lnTo>
                  <a:lnTo>
                    <a:pt x="77" y="774"/>
                  </a:lnTo>
                  <a:lnTo>
                    <a:pt x="54" y="654"/>
                  </a:lnTo>
                  <a:lnTo>
                    <a:pt x="31" y="523"/>
                  </a:lnTo>
                  <a:lnTo>
                    <a:pt x="4" y="27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3" y="11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3" name="Freeform 56"/>
            <p:cNvSpPr>
              <a:spLocks/>
            </p:cNvSpPr>
            <p:nvPr/>
          </p:nvSpPr>
          <p:spPr bwMode="auto">
            <a:xfrm>
              <a:off x="2942" y="3169"/>
              <a:ext cx="1204" cy="139"/>
            </a:xfrm>
            <a:custGeom>
              <a:avLst/>
              <a:gdLst>
                <a:gd name="T0" fmla="*/ 0 w 2407"/>
                <a:gd name="T1" fmla="*/ 162 h 276"/>
                <a:gd name="T2" fmla="*/ 73 w 2407"/>
                <a:gd name="T3" fmla="*/ 135 h 276"/>
                <a:gd name="T4" fmla="*/ 145 w 2407"/>
                <a:gd name="T5" fmla="*/ 111 h 276"/>
                <a:gd name="T6" fmla="*/ 218 w 2407"/>
                <a:gd name="T7" fmla="*/ 91 h 276"/>
                <a:gd name="T8" fmla="*/ 293 w 2407"/>
                <a:gd name="T9" fmla="*/ 70 h 276"/>
                <a:gd name="T10" fmla="*/ 442 w 2407"/>
                <a:gd name="T11" fmla="*/ 39 h 276"/>
                <a:gd name="T12" fmla="*/ 593 w 2407"/>
                <a:gd name="T13" fmla="*/ 19 h 276"/>
                <a:gd name="T14" fmla="*/ 899 w 2407"/>
                <a:gd name="T15" fmla="*/ 0 h 276"/>
                <a:gd name="T16" fmla="*/ 1207 w 2407"/>
                <a:gd name="T17" fmla="*/ 12 h 276"/>
                <a:gd name="T18" fmla="*/ 1515 w 2407"/>
                <a:gd name="T19" fmla="*/ 47 h 276"/>
                <a:gd name="T20" fmla="*/ 1666 w 2407"/>
                <a:gd name="T21" fmla="*/ 73 h 276"/>
                <a:gd name="T22" fmla="*/ 1818 w 2407"/>
                <a:gd name="T23" fmla="*/ 103 h 276"/>
                <a:gd name="T24" fmla="*/ 1969 w 2407"/>
                <a:gd name="T25" fmla="*/ 137 h 276"/>
                <a:gd name="T26" fmla="*/ 2117 w 2407"/>
                <a:gd name="T27" fmla="*/ 175 h 276"/>
                <a:gd name="T28" fmla="*/ 2263 w 2407"/>
                <a:gd name="T29" fmla="*/ 214 h 276"/>
                <a:gd name="T30" fmla="*/ 2335 w 2407"/>
                <a:gd name="T31" fmla="*/ 234 h 276"/>
                <a:gd name="T32" fmla="*/ 2407 w 2407"/>
                <a:gd name="T33" fmla="*/ 255 h 276"/>
                <a:gd name="T34" fmla="*/ 2400 w 2407"/>
                <a:gd name="T35" fmla="*/ 276 h 276"/>
                <a:gd name="T36" fmla="*/ 2282 w 2407"/>
                <a:gd name="T37" fmla="*/ 245 h 276"/>
                <a:gd name="T38" fmla="*/ 2152 w 2407"/>
                <a:gd name="T39" fmla="*/ 214 h 276"/>
                <a:gd name="T40" fmla="*/ 2010 w 2407"/>
                <a:gd name="T41" fmla="*/ 186 h 276"/>
                <a:gd name="T42" fmla="*/ 1859 w 2407"/>
                <a:gd name="T43" fmla="*/ 160 h 276"/>
                <a:gd name="T44" fmla="*/ 1700 w 2407"/>
                <a:gd name="T45" fmla="*/ 135 h 276"/>
                <a:gd name="T46" fmla="*/ 1536 w 2407"/>
                <a:gd name="T47" fmla="*/ 115 h 276"/>
                <a:gd name="T48" fmla="*/ 1200 w 2407"/>
                <a:gd name="T49" fmla="*/ 86 h 276"/>
                <a:gd name="T50" fmla="*/ 864 w 2407"/>
                <a:gd name="T51" fmla="*/ 77 h 276"/>
                <a:gd name="T52" fmla="*/ 544 w 2407"/>
                <a:gd name="T53" fmla="*/ 89 h 276"/>
                <a:gd name="T54" fmla="*/ 255 w 2407"/>
                <a:gd name="T55" fmla="*/ 127 h 276"/>
                <a:gd name="T56" fmla="*/ 127 w 2407"/>
                <a:gd name="T57" fmla="*/ 157 h 276"/>
                <a:gd name="T58" fmla="*/ 14 w 2407"/>
                <a:gd name="T59" fmla="*/ 195 h 276"/>
                <a:gd name="T60" fmla="*/ 0 w 2407"/>
                <a:gd name="T61" fmla="*/ 162 h 276"/>
                <a:gd name="T62" fmla="*/ 0 w 2407"/>
                <a:gd name="T63" fmla="*/ 16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7" h="276">
                  <a:moveTo>
                    <a:pt x="0" y="162"/>
                  </a:moveTo>
                  <a:lnTo>
                    <a:pt x="73" y="135"/>
                  </a:lnTo>
                  <a:lnTo>
                    <a:pt x="145" y="111"/>
                  </a:lnTo>
                  <a:lnTo>
                    <a:pt x="218" y="91"/>
                  </a:lnTo>
                  <a:lnTo>
                    <a:pt x="293" y="70"/>
                  </a:lnTo>
                  <a:lnTo>
                    <a:pt x="442" y="39"/>
                  </a:lnTo>
                  <a:lnTo>
                    <a:pt x="593" y="19"/>
                  </a:lnTo>
                  <a:lnTo>
                    <a:pt x="899" y="0"/>
                  </a:lnTo>
                  <a:lnTo>
                    <a:pt x="1207" y="12"/>
                  </a:lnTo>
                  <a:lnTo>
                    <a:pt x="1515" y="47"/>
                  </a:lnTo>
                  <a:lnTo>
                    <a:pt x="1666" y="73"/>
                  </a:lnTo>
                  <a:lnTo>
                    <a:pt x="1818" y="103"/>
                  </a:lnTo>
                  <a:lnTo>
                    <a:pt x="1969" y="137"/>
                  </a:lnTo>
                  <a:lnTo>
                    <a:pt x="2117" y="175"/>
                  </a:lnTo>
                  <a:lnTo>
                    <a:pt x="2263" y="214"/>
                  </a:lnTo>
                  <a:lnTo>
                    <a:pt x="2335" y="234"/>
                  </a:lnTo>
                  <a:lnTo>
                    <a:pt x="2407" y="255"/>
                  </a:lnTo>
                  <a:lnTo>
                    <a:pt x="2400" y="276"/>
                  </a:lnTo>
                  <a:lnTo>
                    <a:pt x="2282" y="245"/>
                  </a:lnTo>
                  <a:lnTo>
                    <a:pt x="2152" y="214"/>
                  </a:lnTo>
                  <a:lnTo>
                    <a:pt x="2010" y="186"/>
                  </a:lnTo>
                  <a:lnTo>
                    <a:pt x="1859" y="160"/>
                  </a:lnTo>
                  <a:lnTo>
                    <a:pt x="1700" y="135"/>
                  </a:lnTo>
                  <a:lnTo>
                    <a:pt x="1536" y="115"/>
                  </a:lnTo>
                  <a:lnTo>
                    <a:pt x="1200" y="86"/>
                  </a:lnTo>
                  <a:lnTo>
                    <a:pt x="864" y="77"/>
                  </a:lnTo>
                  <a:lnTo>
                    <a:pt x="544" y="89"/>
                  </a:lnTo>
                  <a:lnTo>
                    <a:pt x="255" y="127"/>
                  </a:lnTo>
                  <a:lnTo>
                    <a:pt x="127" y="157"/>
                  </a:lnTo>
                  <a:lnTo>
                    <a:pt x="14" y="195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" name="Freeform 57"/>
            <p:cNvSpPr>
              <a:spLocks/>
            </p:cNvSpPr>
            <p:nvPr/>
          </p:nvSpPr>
          <p:spPr bwMode="auto">
            <a:xfrm>
              <a:off x="2862" y="3262"/>
              <a:ext cx="1306" cy="82"/>
            </a:xfrm>
            <a:custGeom>
              <a:avLst/>
              <a:gdLst>
                <a:gd name="T0" fmla="*/ 0 w 2611"/>
                <a:gd name="T1" fmla="*/ 122 h 164"/>
                <a:gd name="T2" fmla="*/ 72 w 2611"/>
                <a:gd name="T3" fmla="*/ 103 h 164"/>
                <a:gd name="T4" fmla="*/ 145 w 2611"/>
                <a:gd name="T5" fmla="*/ 85 h 164"/>
                <a:gd name="T6" fmla="*/ 298 w 2611"/>
                <a:gd name="T7" fmla="*/ 55 h 164"/>
                <a:gd name="T8" fmla="*/ 457 w 2611"/>
                <a:gd name="T9" fmla="*/ 33 h 164"/>
                <a:gd name="T10" fmla="*/ 619 w 2611"/>
                <a:gd name="T11" fmla="*/ 16 h 164"/>
                <a:gd name="T12" fmla="*/ 956 w 2611"/>
                <a:gd name="T13" fmla="*/ 0 h 164"/>
                <a:gd name="T14" fmla="*/ 1300 w 2611"/>
                <a:gd name="T15" fmla="*/ 1 h 164"/>
                <a:gd name="T16" fmla="*/ 1983 w 2611"/>
                <a:gd name="T17" fmla="*/ 52 h 164"/>
                <a:gd name="T18" fmla="*/ 2307 w 2611"/>
                <a:gd name="T19" fmla="*/ 93 h 164"/>
                <a:gd name="T20" fmla="*/ 2462 w 2611"/>
                <a:gd name="T21" fmla="*/ 116 h 164"/>
                <a:gd name="T22" fmla="*/ 2611 w 2611"/>
                <a:gd name="T23" fmla="*/ 141 h 164"/>
                <a:gd name="T24" fmla="*/ 2608 w 2611"/>
                <a:gd name="T25" fmla="*/ 164 h 164"/>
                <a:gd name="T26" fmla="*/ 2488 w 2611"/>
                <a:gd name="T27" fmla="*/ 145 h 164"/>
                <a:gd name="T28" fmla="*/ 2351 w 2611"/>
                <a:gd name="T29" fmla="*/ 127 h 164"/>
                <a:gd name="T30" fmla="*/ 2035 w 2611"/>
                <a:gd name="T31" fmla="*/ 95 h 164"/>
                <a:gd name="T32" fmla="*/ 1681 w 2611"/>
                <a:gd name="T33" fmla="*/ 70 h 164"/>
                <a:gd name="T34" fmla="*/ 1308 w 2611"/>
                <a:gd name="T35" fmla="*/ 55 h 164"/>
                <a:gd name="T36" fmla="*/ 589 w 2611"/>
                <a:gd name="T37" fmla="*/ 63 h 164"/>
                <a:gd name="T38" fmla="*/ 282 w 2611"/>
                <a:gd name="T39" fmla="*/ 90 h 164"/>
                <a:gd name="T40" fmla="*/ 34 w 2611"/>
                <a:gd name="T41" fmla="*/ 139 h 164"/>
                <a:gd name="T42" fmla="*/ 0 w 2611"/>
                <a:gd name="T43" fmla="*/ 122 h 164"/>
                <a:gd name="T44" fmla="*/ 0 w 2611"/>
                <a:gd name="T45" fmla="*/ 12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1" h="164">
                  <a:moveTo>
                    <a:pt x="0" y="122"/>
                  </a:moveTo>
                  <a:lnTo>
                    <a:pt x="72" y="103"/>
                  </a:lnTo>
                  <a:lnTo>
                    <a:pt x="145" y="85"/>
                  </a:lnTo>
                  <a:lnTo>
                    <a:pt x="298" y="55"/>
                  </a:lnTo>
                  <a:lnTo>
                    <a:pt x="457" y="33"/>
                  </a:lnTo>
                  <a:lnTo>
                    <a:pt x="619" y="16"/>
                  </a:lnTo>
                  <a:lnTo>
                    <a:pt x="956" y="0"/>
                  </a:lnTo>
                  <a:lnTo>
                    <a:pt x="1300" y="1"/>
                  </a:lnTo>
                  <a:lnTo>
                    <a:pt x="1983" y="52"/>
                  </a:lnTo>
                  <a:lnTo>
                    <a:pt x="2307" y="93"/>
                  </a:lnTo>
                  <a:lnTo>
                    <a:pt x="2462" y="116"/>
                  </a:lnTo>
                  <a:lnTo>
                    <a:pt x="2611" y="141"/>
                  </a:lnTo>
                  <a:lnTo>
                    <a:pt x="2608" y="164"/>
                  </a:lnTo>
                  <a:lnTo>
                    <a:pt x="2488" y="145"/>
                  </a:lnTo>
                  <a:lnTo>
                    <a:pt x="2351" y="127"/>
                  </a:lnTo>
                  <a:lnTo>
                    <a:pt x="2035" y="95"/>
                  </a:lnTo>
                  <a:lnTo>
                    <a:pt x="1681" y="70"/>
                  </a:lnTo>
                  <a:lnTo>
                    <a:pt x="1308" y="55"/>
                  </a:lnTo>
                  <a:lnTo>
                    <a:pt x="589" y="63"/>
                  </a:lnTo>
                  <a:lnTo>
                    <a:pt x="282" y="90"/>
                  </a:lnTo>
                  <a:lnTo>
                    <a:pt x="34" y="139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5" name="Freeform 58"/>
            <p:cNvSpPr>
              <a:spLocks/>
            </p:cNvSpPr>
            <p:nvPr/>
          </p:nvSpPr>
          <p:spPr bwMode="auto">
            <a:xfrm>
              <a:off x="3430" y="3383"/>
              <a:ext cx="788" cy="235"/>
            </a:xfrm>
            <a:custGeom>
              <a:avLst/>
              <a:gdLst>
                <a:gd name="T0" fmla="*/ 0 w 1577"/>
                <a:gd name="T1" fmla="*/ 451 h 469"/>
                <a:gd name="T2" fmla="*/ 47 w 1577"/>
                <a:gd name="T3" fmla="*/ 419 h 469"/>
                <a:gd name="T4" fmla="*/ 93 w 1577"/>
                <a:gd name="T5" fmla="*/ 391 h 469"/>
                <a:gd name="T6" fmla="*/ 140 w 1577"/>
                <a:gd name="T7" fmla="*/ 362 h 469"/>
                <a:gd name="T8" fmla="*/ 186 w 1577"/>
                <a:gd name="T9" fmla="*/ 335 h 469"/>
                <a:gd name="T10" fmla="*/ 233 w 1577"/>
                <a:gd name="T11" fmla="*/ 309 h 469"/>
                <a:gd name="T12" fmla="*/ 279 w 1577"/>
                <a:gd name="T13" fmla="*/ 285 h 469"/>
                <a:gd name="T14" fmla="*/ 325 w 1577"/>
                <a:gd name="T15" fmla="*/ 262 h 469"/>
                <a:gd name="T16" fmla="*/ 373 w 1577"/>
                <a:gd name="T17" fmla="*/ 240 h 469"/>
                <a:gd name="T18" fmla="*/ 419 w 1577"/>
                <a:gd name="T19" fmla="*/ 218 h 469"/>
                <a:gd name="T20" fmla="*/ 466 w 1577"/>
                <a:gd name="T21" fmla="*/ 198 h 469"/>
                <a:gd name="T22" fmla="*/ 561 w 1577"/>
                <a:gd name="T23" fmla="*/ 161 h 469"/>
                <a:gd name="T24" fmla="*/ 656 w 1577"/>
                <a:gd name="T25" fmla="*/ 129 h 469"/>
                <a:gd name="T26" fmla="*/ 752 w 1577"/>
                <a:gd name="T27" fmla="*/ 100 h 469"/>
                <a:gd name="T28" fmla="*/ 850 w 1577"/>
                <a:gd name="T29" fmla="*/ 75 h 469"/>
                <a:gd name="T30" fmla="*/ 949 w 1577"/>
                <a:gd name="T31" fmla="*/ 54 h 469"/>
                <a:gd name="T32" fmla="*/ 1151 w 1577"/>
                <a:gd name="T33" fmla="*/ 23 h 469"/>
                <a:gd name="T34" fmla="*/ 1360 w 1577"/>
                <a:gd name="T35" fmla="*/ 5 h 469"/>
                <a:gd name="T36" fmla="*/ 1577 w 1577"/>
                <a:gd name="T37" fmla="*/ 0 h 469"/>
                <a:gd name="T38" fmla="*/ 1577 w 1577"/>
                <a:gd name="T39" fmla="*/ 23 h 469"/>
                <a:gd name="T40" fmla="*/ 1182 w 1577"/>
                <a:gd name="T41" fmla="*/ 54 h 469"/>
                <a:gd name="T42" fmla="*/ 973 w 1577"/>
                <a:gd name="T43" fmla="*/ 91 h 469"/>
                <a:gd name="T44" fmla="*/ 868 w 1577"/>
                <a:gd name="T45" fmla="*/ 115 h 469"/>
                <a:gd name="T46" fmla="*/ 763 w 1577"/>
                <a:gd name="T47" fmla="*/ 143 h 469"/>
                <a:gd name="T48" fmla="*/ 660 w 1577"/>
                <a:gd name="T49" fmla="*/ 174 h 469"/>
                <a:gd name="T50" fmla="*/ 559 w 1577"/>
                <a:gd name="T51" fmla="*/ 208 h 469"/>
                <a:gd name="T52" fmla="*/ 458 w 1577"/>
                <a:gd name="T53" fmla="*/ 244 h 469"/>
                <a:gd name="T54" fmla="*/ 362 w 1577"/>
                <a:gd name="T55" fmla="*/ 284 h 469"/>
                <a:gd name="T56" fmla="*/ 314 w 1577"/>
                <a:gd name="T57" fmla="*/ 304 h 469"/>
                <a:gd name="T58" fmla="*/ 267 w 1577"/>
                <a:gd name="T59" fmla="*/ 326 h 469"/>
                <a:gd name="T60" fmla="*/ 222 w 1577"/>
                <a:gd name="T61" fmla="*/ 349 h 469"/>
                <a:gd name="T62" fmla="*/ 179 w 1577"/>
                <a:gd name="T63" fmla="*/ 372 h 469"/>
                <a:gd name="T64" fmla="*/ 134 w 1577"/>
                <a:gd name="T65" fmla="*/ 395 h 469"/>
                <a:gd name="T66" fmla="*/ 93 w 1577"/>
                <a:gd name="T67" fmla="*/ 419 h 469"/>
                <a:gd name="T68" fmla="*/ 53 w 1577"/>
                <a:gd name="T69" fmla="*/ 444 h 469"/>
                <a:gd name="T70" fmla="*/ 13 w 1577"/>
                <a:gd name="T71" fmla="*/ 469 h 469"/>
                <a:gd name="T72" fmla="*/ 0 w 1577"/>
                <a:gd name="T73" fmla="*/ 451 h 469"/>
                <a:gd name="T74" fmla="*/ 0 w 1577"/>
                <a:gd name="T75" fmla="*/ 45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7" h="469">
                  <a:moveTo>
                    <a:pt x="0" y="451"/>
                  </a:moveTo>
                  <a:lnTo>
                    <a:pt x="47" y="419"/>
                  </a:lnTo>
                  <a:lnTo>
                    <a:pt x="93" y="391"/>
                  </a:lnTo>
                  <a:lnTo>
                    <a:pt x="140" y="362"/>
                  </a:lnTo>
                  <a:lnTo>
                    <a:pt x="186" y="335"/>
                  </a:lnTo>
                  <a:lnTo>
                    <a:pt x="233" y="309"/>
                  </a:lnTo>
                  <a:lnTo>
                    <a:pt x="279" y="285"/>
                  </a:lnTo>
                  <a:lnTo>
                    <a:pt x="325" y="262"/>
                  </a:lnTo>
                  <a:lnTo>
                    <a:pt x="373" y="240"/>
                  </a:lnTo>
                  <a:lnTo>
                    <a:pt x="419" y="218"/>
                  </a:lnTo>
                  <a:lnTo>
                    <a:pt x="466" y="198"/>
                  </a:lnTo>
                  <a:lnTo>
                    <a:pt x="561" y="161"/>
                  </a:lnTo>
                  <a:lnTo>
                    <a:pt x="656" y="129"/>
                  </a:lnTo>
                  <a:lnTo>
                    <a:pt x="752" y="100"/>
                  </a:lnTo>
                  <a:lnTo>
                    <a:pt x="850" y="75"/>
                  </a:lnTo>
                  <a:lnTo>
                    <a:pt x="949" y="54"/>
                  </a:lnTo>
                  <a:lnTo>
                    <a:pt x="1151" y="23"/>
                  </a:lnTo>
                  <a:lnTo>
                    <a:pt x="1360" y="5"/>
                  </a:lnTo>
                  <a:lnTo>
                    <a:pt x="1577" y="0"/>
                  </a:lnTo>
                  <a:lnTo>
                    <a:pt x="1577" y="23"/>
                  </a:lnTo>
                  <a:lnTo>
                    <a:pt x="1182" y="54"/>
                  </a:lnTo>
                  <a:lnTo>
                    <a:pt x="973" y="91"/>
                  </a:lnTo>
                  <a:lnTo>
                    <a:pt x="868" y="115"/>
                  </a:lnTo>
                  <a:lnTo>
                    <a:pt x="763" y="143"/>
                  </a:lnTo>
                  <a:lnTo>
                    <a:pt x="660" y="174"/>
                  </a:lnTo>
                  <a:lnTo>
                    <a:pt x="559" y="208"/>
                  </a:lnTo>
                  <a:lnTo>
                    <a:pt x="458" y="244"/>
                  </a:lnTo>
                  <a:lnTo>
                    <a:pt x="362" y="284"/>
                  </a:lnTo>
                  <a:lnTo>
                    <a:pt x="314" y="304"/>
                  </a:lnTo>
                  <a:lnTo>
                    <a:pt x="267" y="326"/>
                  </a:lnTo>
                  <a:lnTo>
                    <a:pt x="222" y="349"/>
                  </a:lnTo>
                  <a:lnTo>
                    <a:pt x="179" y="372"/>
                  </a:lnTo>
                  <a:lnTo>
                    <a:pt x="134" y="395"/>
                  </a:lnTo>
                  <a:lnTo>
                    <a:pt x="93" y="419"/>
                  </a:lnTo>
                  <a:lnTo>
                    <a:pt x="53" y="444"/>
                  </a:lnTo>
                  <a:lnTo>
                    <a:pt x="13" y="469"/>
                  </a:lnTo>
                  <a:lnTo>
                    <a:pt x="0" y="45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6" name="Freeform 59"/>
            <p:cNvSpPr>
              <a:spLocks/>
            </p:cNvSpPr>
            <p:nvPr/>
          </p:nvSpPr>
          <p:spPr bwMode="auto">
            <a:xfrm>
              <a:off x="2852" y="3338"/>
              <a:ext cx="720" cy="195"/>
            </a:xfrm>
            <a:custGeom>
              <a:avLst/>
              <a:gdLst>
                <a:gd name="T0" fmla="*/ 16 w 1440"/>
                <a:gd name="T1" fmla="*/ 368 h 390"/>
                <a:gd name="T2" fmla="*/ 59 w 1440"/>
                <a:gd name="T3" fmla="*/ 344 h 390"/>
                <a:gd name="T4" fmla="*/ 103 w 1440"/>
                <a:gd name="T5" fmla="*/ 325 h 390"/>
                <a:gd name="T6" fmla="*/ 189 w 1440"/>
                <a:gd name="T7" fmla="*/ 294 h 390"/>
                <a:gd name="T8" fmla="*/ 278 w 1440"/>
                <a:gd name="T9" fmla="*/ 264 h 390"/>
                <a:gd name="T10" fmla="*/ 364 w 1440"/>
                <a:gd name="T11" fmla="*/ 227 h 390"/>
                <a:gd name="T12" fmla="*/ 438 w 1440"/>
                <a:gd name="T13" fmla="*/ 162 h 390"/>
                <a:gd name="T14" fmla="*/ 472 w 1440"/>
                <a:gd name="T15" fmla="*/ 121 h 390"/>
                <a:gd name="T16" fmla="*/ 508 w 1440"/>
                <a:gd name="T17" fmla="*/ 89 h 390"/>
                <a:gd name="T18" fmla="*/ 552 w 1440"/>
                <a:gd name="T19" fmla="*/ 67 h 390"/>
                <a:gd name="T20" fmla="*/ 618 w 1440"/>
                <a:gd name="T21" fmla="*/ 48 h 390"/>
                <a:gd name="T22" fmla="*/ 701 w 1440"/>
                <a:gd name="T23" fmla="*/ 30 h 390"/>
                <a:gd name="T24" fmla="*/ 790 w 1440"/>
                <a:gd name="T25" fmla="*/ 17 h 390"/>
                <a:gd name="T26" fmla="*/ 965 w 1440"/>
                <a:gd name="T27" fmla="*/ 0 h 390"/>
                <a:gd name="T28" fmla="*/ 1083 w 1440"/>
                <a:gd name="T29" fmla="*/ 6 h 390"/>
                <a:gd name="T30" fmla="*/ 1140 w 1440"/>
                <a:gd name="T31" fmla="*/ 36 h 390"/>
                <a:gd name="T32" fmla="*/ 1187 w 1440"/>
                <a:gd name="T33" fmla="*/ 78 h 390"/>
                <a:gd name="T34" fmla="*/ 1242 w 1440"/>
                <a:gd name="T35" fmla="*/ 98 h 390"/>
                <a:gd name="T36" fmla="*/ 1309 w 1440"/>
                <a:gd name="T37" fmla="*/ 101 h 390"/>
                <a:gd name="T38" fmla="*/ 1379 w 1440"/>
                <a:gd name="T39" fmla="*/ 112 h 390"/>
                <a:gd name="T40" fmla="*/ 1440 w 1440"/>
                <a:gd name="T41" fmla="*/ 154 h 390"/>
                <a:gd name="T42" fmla="*/ 1415 w 1440"/>
                <a:gd name="T43" fmla="*/ 173 h 390"/>
                <a:gd name="T44" fmla="*/ 1356 w 1440"/>
                <a:gd name="T45" fmla="*/ 152 h 390"/>
                <a:gd name="T46" fmla="*/ 1276 w 1440"/>
                <a:gd name="T47" fmla="*/ 144 h 390"/>
                <a:gd name="T48" fmla="*/ 1167 w 1440"/>
                <a:gd name="T49" fmla="*/ 138 h 390"/>
                <a:gd name="T50" fmla="*/ 1124 w 1440"/>
                <a:gd name="T51" fmla="*/ 89 h 390"/>
                <a:gd name="T52" fmla="*/ 1072 w 1440"/>
                <a:gd name="T53" fmla="*/ 49 h 390"/>
                <a:gd name="T54" fmla="*/ 796 w 1440"/>
                <a:gd name="T55" fmla="*/ 62 h 390"/>
                <a:gd name="T56" fmla="*/ 531 w 1440"/>
                <a:gd name="T57" fmla="*/ 124 h 390"/>
                <a:gd name="T58" fmla="*/ 462 w 1440"/>
                <a:gd name="T59" fmla="*/ 203 h 390"/>
                <a:gd name="T60" fmla="*/ 428 w 1440"/>
                <a:gd name="T61" fmla="*/ 242 h 390"/>
                <a:gd name="T62" fmla="*/ 408 w 1440"/>
                <a:gd name="T63" fmla="*/ 260 h 390"/>
                <a:gd name="T64" fmla="*/ 386 w 1440"/>
                <a:gd name="T65" fmla="*/ 272 h 390"/>
                <a:gd name="T66" fmla="*/ 343 w 1440"/>
                <a:gd name="T67" fmla="*/ 291 h 390"/>
                <a:gd name="T68" fmla="*/ 297 w 1440"/>
                <a:gd name="T69" fmla="*/ 304 h 390"/>
                <a:gd name="T70" fmla="*/ 204 w 1440"/>
                <a:gd name="T71" fmla="*/ 325 h 390"/>
                <a:gd name="T72" fmla="*/ 23 w 1440"/>
                <a:gd name="T73" fmla="*/ 389 h 390"/>
                <a:gd name="T74" fmla="*/ 0 w 1440"/>
                <a:gd name="T75" fmla="*/ 390 h 390"/>
                <a:gd name="T76" fmla="*/ 16 w 1440"/>
                <a:gd name="T77" fmla="*/ 368 h 390"/>
                <a:gd name="T78" fmla="*/ 16 w 1440"/>
                <a:gd name="T79" fmla="*/ 36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40" h="390">
                  <a:moveTo>
                    <a:pt x="16" y="368"/>
                  </a:moveTo>
                  <a:lnTo>
                    <a:pt x="59" y="344"/>
                  </a:lnTo>
                  <a:lnTo>
                    <a:pt x="103" y="325"/>
                  </a:lnTo>
                  <a:lnTo>
                    <a:pt x="189" y="294"/>
                  </a:lnTo>
                  <a:lnTo>
                    <a:pt x="278" y="264"/>
                  </a:lnTo>
                  <a:lnTo>
                    <a:pt x="364" y="227"/>
                  </a:lnTo>
                  <a:lnTo>
                    <a:pt x="438" y="162"/>
                  </a:lnTo>
                  <a:lnTo>
                    <a:pt x="472" y="121"/>
                  </a:lnTo>
                  <a:lnTo>
                    <a:pt x="508" y="89"/>
                  </a:lnTo>
                  <a:lnTo>
                    <a:pt x="552" y="67"/>
                  </a:lnTo>
                  <a:lnTo>
                    <a:pt x="618" y="48"/>
                  </a:lnTo>
                  <a:lnTo>
                    <a:pt x="701" y="30"/>
                  </a:lnTo>
                  <a:lnTo>
                    <a:pt x="790" y="17"/>
                  </a:lnTo>
                  <a:lnTo>
                    <a:pt x="965" y="0"/>
                  </a:lnTo>
                  <a:lnTo>
                    <a:pt x="1083" y="6"/>
                  </a:lnTo>
                  <a:lnTo>
                    <a:pt x="1140" y="36"/>
                  </a:lnTo>
                  <a:lnTo>
                    <a:pt x="1187" y="78"/>
                  </a:lnTo>
                  <a:lnTo>
                    <a:pt x="1242" y="98"/>
                  </a:lnTo>
                  <a:lnTo>
                    <a:pt x="1309" y="101"/>
                  </a:lnTo>
                  <a:lnTo>
                    <a:pt x="1379" y="112"/>
                  </a:lnTo>
                  <a:lnTo>
                    <a:pt x="1440" y="154"/>
                  </a:lnTo>
                  <a:lnTo>
                    <a:pt x="1415" y="173"/>
                  </a:lnTo>
                  <a:lnTo>
                    <a:pt x="1356" y="152"/>
                  </a:lnTo>
                  <a:lnTo>
                    <a:pt x="1276" y="144"/>
                  </a:lnTo>
                  <a:lnTo>
                    <a:pt x="1167" y="138"/>
                  </a:lnTo>
                  <a:lnTo>
                    <a:pt x="1124" y="89"/>
                  </a:lnTo>
                  <a:lnTo>
                    <a:pt x="1072" y="49"/>
                  </a:lnTo>
                  <a:lnTo>
                    <a:pt x="796" y="62"/>
                  </a:lnTo>
                  <a:lnTo>
                    <a:pt x="531" y="124"/>
                  </a:lnTo>
                  <a:lnTo>
                    <a:pt x="462" y="203"/>
                  </a:lnTo>
                  <a:lnTo>
                    <a:pt x="428" y="242"/>
                  </a:lnTo>
                  <a:lnTo>
                    <a:pt x="408" y="260"/>
                  </a:lnTo>
                  <a:lnTo>
                    <a:pt x="386" y="272"/>
                  </a:lnTo>
                  <a:lnTo>
                    <a:pt x="343" y="291"/>
                  </a:lnTo>
                  <a:lnTo>
                    <a:pt x="297" y="304"/>
                  </a:lnTo>
                  <a:lnTo>
                    <a:pt x="204" y="325"/>
                  </a:lnTo>
                  <a:lnTo>
                    <a:pt x="23" y="389"/>
                  </a:lnTo>
                  <a:lnTo>
                    <a:pt x="0" y="390"/>
                  </a:lnTo>
                  <a:lnTo>
                    <a:pt x="16" y="368"/>
                  </a:lnTo>
                  <a:lnTo>
                    <a:pt x="1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7" name="Freeform 60"/>
            <p:cNvSpPr>
              <a:spLocks/>
            </p:cNvSpPr>
            <p:nvPr/>
          </p:nvSpPr>
          <p:spPr bwMode="auto">
            <a:xfrm>
              <a:off x="3090" y="3420"/>
              <a:ext cx="218" cy="112"/>
            </a:xfrm>
            <a:custGeom>
              <a:avLst/>
              <a:gdLst>
                <a:gd name="T0" fmla="*/ 0 w 435"/>
                <a:gd name="T1" fmla="*/ 74 h 224"/>
                <a:gd name="T2" fmla="*/ 20 w 435"/>
                <a:gd name="T3" fmla="*/ 32 h 224"/>
                <a:gd name="T4" fmla="*/ 59 w 435"/>
                <a:gd name="T5" fmla="*/ 3 h 224"/>
                <a:gd name="T6" fmla="*/ 242 w 435"/>
                <a:gd name="T7" fmla="*/ 0 h 224"/>
                <a:gd name="T8" fmla="*/ 332 w 435"/>
                <a:gd name="T9" fmla="*/ 21 h 224"/>
                <a:gd name="T10" fmla="*/ 397 w 435"/>
                <a:gd name="T11" fmla="*/ 59 h 224"/>
                <a:gd name="T12" fmla="*/ 428 w 435"/>
                <a:gd name="T13" fmla="*/ 139 h 224"/>
                <a:gd name="T14" fmla="*/ 435 w 435"/>
                <a:gd name="T15" fmla="*/ 189 h 224"/>
                <a:gd name="T16" fmla="*/ 425 w 435"/>
                <a:gd name="T17" fmla="*/ 212 h 224"/>
                <a:gd name="T18" fmla="*/ 408 w 435"/>
                <a:gd name="T19" fmla="*/ 224 h 224"/>
                <a:gd name="T20" fmla="*/ 375 w 435"/>
                <a:gd name="T21" fmla="*/ 208 h 224"/>
                <a:gd name="T22" fmla="*/ 353 w 435"/>
                <a:gd name="T23" fmla="*/ 133 h 224"/>
                <a:gd name="T24" fmla="*/ 328 w 435"/>
                <a:gd name="T25" fmla="*/ 97 h 224"/>
                <a:gd name="T26" fmla="*/ 303 w 435"/>
                <a:gd name="T27" fmla="*/ 78 h 224"/>
                <a:gd name="T28" fmla="*/ 241 w 435"/>
                <a:gd name="T29" fmla="*/ 63 h 224"/>
                <a:gd name="T30" fmla="*/ 149 w 435"/>
                <a:gd name="T31" fmla="*/ 44 h 224"/>
                <a:gd name="T32" fmla="*/ 77 w 435"/>
                <a:gd name="T33" fmla="*/ 36 h 224"/>
                <a:gd name="T34" fmla="*/ 17 w 435"/>
                <a:gd name="T35" fmla="*/ 90 h 224"/>
                <a:gd name="T36" fmla="*/ 0 w 435"/>
                <a:gd name="T37" fmla="*/ 90 h 224"/>
                <a:gd name="T38" fmla="*/ 0 w 435"/>
                <a:gd name="T39" fmla="*/ 74 h 224"/>
                <a:gd name="T40" fmla="*/ 0 w 435"/>
                <a:gd name="T41" fmla="*/ 7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5" h="224">
                  <a:moveTo>
                    <a:pt x="0" y="74"/>
                  </a:moveTo>
                  <a:lnTo>
                    <a:pt x="20" y="32"/>
                  </a:lnTo>
                  <a:lnTo>
                    <a:pt x="59" y="3"/>
                  </a:lnTo>
                  <a:lnTo>
                    <a:pt x="242" y="0"/>
                  </a:lnTo>
                  <a:lnTo>
                    <a:pt x="332" y="21"/>
                  </a:lnTo>
                  <a:lnTo>
                    <a:pt x="397" y="59"/>
                  </a:lnTo>
                  <a:lnTo>
                    <a:pt x="428" y="139"/>
                  </a:lnTo>
                  <a:lnTo>
                    <a:pt x="435" y="189"/>
                  </a:lnTo>
                  <a:lnTo>
                    <a:pt x="425" y="212"/>
                  </a:lnTo>
                  <a:lnTo>
                    <a:pt x="408" y="224"/>
                  </a:lnTo>
                  <a:lnTo>
                    <a:pt x="375" y="208"/>
                  </a:lnTo>
                  <a:lnTo>
                    <a:pt x="353" y="133"/>
                  </a:lnTo>
                  <a:lnTo>
                    <a:pt x="328" y="97"/>
                  </a:lnTo>
                  <a:lnTo>
                    <a:pt x="303" y="78"/>
                  </a:lnTo>
                  <a:lnTo>
                    <a:pt x="241" y="63"/>
                  </a:lnTo>
                  <a:lnTo>
                    <a:pt x="149" y="44"/>
                  </a:lnTo>
                  <a:lnTo>
                    <a:pt x="77" y="36"/>
                  </a:lnTo>
                  <a:lnTo>
                    <a:pt x="17" y="90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8" name="Freeform 61"/>
            <p:cNvSpPr>
              <a:spLocks/>
            </p:cNvSpPr>
            <p:nvPr/>
          </p:nvSpPr>
          <p:spPr bwMode="auto">
            <a:xfrm>
              <a:off x="3320" y="3428"/>
              <a:ext cx="161" cy="72"/>
            </a:xfrm>
            <a:custGeom>
              <a:avLst/>
              <a:gdLst>
                <a:gd name="T0" fmla="*/ 183 w 322"/>
                <a:gd name="T1" fmla="*/ 40 h 143"/>
                <a:gd name="T2" fmla="*/ 246 w 322"/>
                <a:gd name="T3" fmla="*/ 24 h 143"/>
                <a:gd name="T4" fmla="*/ 308 w 322"/>
                <a:gd name="T5" fmla="*/ 13 h 143"/>
                <a:gd name="T6" fmla="*/ 322 w 322"/>
                <a:gd name="T7" fmla="*/ 23 h 143"/>
                <a:gd name="T8" fmla="*/ 312 w 322"/>
                <a:gd name="T9" fmla="*/ 36 h 143"/>
                <a:gd name="T10" fmla="*/ 247 w 322"/>
                <a:gd name="T11" fmla="*/ 65 h 143"/>
                <a:gd name="T12" fmla="*/ 179 w 322"/>
                <a:gd name="T13" fmla="*/ 86 h 143"/>
                <a:gd name="T14" fmla="*/ 144 w 322"/>
                <a:gd name="T15" fmla="*/ 63 h 143"/>
                <a:gd name="T16" fmla="*/ 110 w 322"/>
                <a:gd name="T17" fmla="*/ 57 h 143"/>
                <a:gd name="T18" fmla="*/ 52 w 322"/>
                <a:gd name="T19" fmla="*/ 77 h 143"/>
                <a:gd name="T20" fmla="*/ 45 w 322"/>
                <a:gd name="T21" fmla="*/ 135 h 143"/>
                <a:gd name="T22" fmla="*/ 19 w 322"/>
                <a:gd name="T23" fmla="*/ 143 h 143"/>
                <a:gd name="T24" fmla="*/ 3 w 322"/>
                <a:gd name="T25" fmla="*/ 107 h 143"/>
                <a:gd name="T26" fmla="*/ 0 w 322"/>
                <a:gd name="T27" fmla="*/ 38 h 143"/>
                <a:gd name="T28" fmla="*/ 42 w 322"/>
                <a:gd name="T29" fmla="*/ 10 h 143"/>
                <a:gd name="T30" fmla="*/ 97 w 322"/>
                <a:gd name="T31" fmla="*/ 0 h 143"/>
                <a:gd name="T32" fmla="*/ 148 w 322"/>
                <a:gd name="T33" fmla="*/ 8 h 143"/>
                <a:gd name="T34" fmla="*/ 183 w 322"/>
                <a:gd name="T35" fmla="*/ 40 h 143"/>
                <a:gd name="T36" fmla="*/ 183 w 322"/>
                <a:gd name="T37" fmla="*/ 4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" h="143">
                  <a:moveTo>
                    <a:pt x="183" y="40"/>
                  </a:moveTo>
                  <a:lnTo>
                    <a:pt x="246" y="24"/>
                  </a:lnTo>
                  <a:lnTo>
                    <a:pt x="308" y="13"/>
                  </a:lnTo>
                  <a:lnTo>
                    <a:pt x="322" y="23"/>
                  </a:lnTo>
                  <a:lnTo>
                    <a:pt x="312" y="36"/>
                  </a:lnTo>
                  <a:lnTo>
                    <a:pt x="247" y="65"/>
                  </a:lnTo>
                  <a:lnTo>
                    <a:pt x="179" y="86"/>
                  </a:lnTo>
                  <a:lnTo>
                    <a:pt x="144" y="63"/>
                  </a:lnTo>
                  <a:lnTo>
                    <a:pt x="110" y="57"/>
                  </a:lnTo>
                  <a:lnTo>
                    <a:pt x="52" y="77"/>
                  </a:lnTo>
                  <a:lnTo>
                    <a:pt x="45" y="135"/>
                  </a:lnTo>
                  <a:lnTo>
                    <a:pt x="19" y="143"/>
                  </a:lnTo>
                  <a:lnTo>
                    <a:pt x="3" y="107"/>
                  </a:lnTo>
                  <a:lnTo>
                    <a:pt x="0" y="38"/>
                  </a:lnTo>
                  <a:lnTo>
                    <a:pt x="42" y="10"/>
                  </a:lnTo>
                  <a:lnTo>
                    <a:pt x="97" y="0"/>
                  </a:lnTo>
                  <a:lnTo>
                    <a:pt x="148" y="8"/>
                  </a:lnTo>
                  <a:lnTo>
                    <a:pt x="183" y="40"/>
                  </a:lnTo>
                  <a:lnTo>
                    <a:pt x="18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9" name="Freeform 62"/>
            <p:cNvSpPr>
              <a:spLocks/>
            </p:cNvSpPr>
            <p:nvPr/>
          </p:nvSpPr>
          <p:spPr bwMode="auto">
            <a:xfrm>
              <a:off x="3134" y="3506"/>
              <a:ext cx="366" cy="204"/>
            </a:xfrm>
            <a:custGeom>
              <a:avLst/>
              <a:gdLst>
                <a:gd name="T0" fmla="*/ 305 w 731"/>
                <a:gd name="T1" fmla="*/ 229 h 407"/>
                <a:gd name="T2" fmla="*/ 402 w 731"/>
                <a:gd name="T3" fmla="*/ 187 h 407"/>
                <a:gd name="T4" fmla="*/ 451 w 731"/>
                <a:gd name="T5" fmla="*/ 155 h 407"/>
                <a:gd name="T6" fmla="*/ 500 w 731"/>
                <a:gd name="T7" fmla="*/ 119 h 407"/>
                <a:gd name="T8" fmla="*/ 549 w 731"/>
                <a:gd name="T9" fmla="*/ 84 h 407"/>
                <a:gd name="T10" fmla="*/ 598 w 731"/>
                <a:gd name="T11" fmla="*/ 50 h 407"/>
                <a:gd name="T12" fmla="*/ 648 w 731"/>
                <a:gd name="T13" fmla="*/ 20 h 407"/>
                <a:gd name="T14" fmla="*/ 698 w 731"/>
                <a:gd name="T15" fmla="*/ 0 h 407"/>
                <a:gd name="T16" fmla="*/ 731 w 731"/>
                <a:gd name="T17" fmla="*/ 14 h 407"/>
                <a:gd name="T18" fmla="*/ 717 w 731"/>
                <a:gd name="T19" fmla="*/ 46 h 407"/>
                <a:gd name="T20" fmla="*/ 664 w 731"/>
                <a:gd name="T21" fmla="*/ 71 h 407"/>
                <a:gd name="T22" fmla="*/ 614 w 731"/>
                <a:gd name="T23" fmla="*/ 96 h 407"/>
                <a:gd name="T24" fmla="*/ 565 w 731"/>
                <a:gd name="T25" fmla="*/ 122 h 407"/>
                <a:gd name="T26" fmla="*/ 515 w 731"/>
                <a:gd name="T27" fmla="*/ 153 h 407"/>
                <a:gd name="T28" fmla="*/ 472 w 731"/>
                <a:gd name="T29" fmla="*/ 182 h 407"/>
                <a:gd name="T30" fmla="*/ 438 w 731"/>
                <a:gd name="T31" fmla="*/ 204 h 407"/>
                <a:gd name="T32" fmla="*/ 401 w 731"/>
                <a:gd name="T33" fmla="*/ 227 h 407"/>
                <a:gd name="T34" fmla="*/ 366 w 731"/>
                <a:gd name="T35" fmla="*/ 248 h 407"/>
                <a:gd name="T36" fmla="*/ 335 w 731"/>
                <a:gd name="T37" fmla="*/ 267 h 407"/>
                <a:gd name="T38" fmla="*/ 297 w 731"/>
                <a:gd name="T39" fmla="*/ 285 h 407"/>
                <a:gd name="T40" fmla="*/ 276 w 731"/>
                <a:gd name="T41" fmla="*/ 281 h 407"/>
                <a:gd name="T42" fmla="*/ 268 w 731"/>
                <a:gd name="T43" fmla="*/ 267 h 407"/>
                <a:gd name="T44" fmla="*/ 256 w 731"/>
                <a:gd name="T45" fmla="*/ 247 h 407"/>
                <a:gd name="T46" fmla="*/ 210 w 731"/>
                <a:gd name="T47" fmla="*/ 279 h 407"/>
                <a:gd name="T48" fmla="*/ 160 w 731"/>
                <a:gd name="T49" fmla="*/ 341 h 407"/>
                <a:gd name="T50" fmla="*/ 130 w 731"/>
                <a:gd name="T51" fmla="*/ 370 h 407"/>
                <a:gd name="T52" fmla="*/ 96 w 731"/>
                <a:gd name="T53" fmla="*/ 395 h 407"/>
                <a:gd name="T54" fmla="*/ 57 w 731"/>
                <a:gd name="T55" fmla="*/ 407 h 407"/>
                <a:gd name="T56" fmla="*/ 11 w 731"/>
                <a:gd name="T57" fmla="*/ 404 h 407"/>
                <a:gd name="T58" fmla="*/ 0 w 731"/>
                <a:gd name="T59" fmla="*/ 392 h 407"/>
                <a:gd name="T60" fmla="*/ 12 w 731"/>
                <a:gd name="T61" fmla="*/ 381 h 407"/>
                <a:gd name="T62" fmla="*/ 99 w 731"/>
                <a:gd name="T63" fmla="*/ 355 h 407"/>
                <a:gd name="T64" fmla="*/ 161 w 731"/>
                <a:gd name="T65" fmla="*/ 286 h 407"/>
                <a:gd name="T66" fmla="*/ 188 w 731"/>
                <a:gd name="T67" fmla="*/ 247 h 407"/>
                <a:gd name="T68" fmla="*/ 222 w 731"/>
                <a:gd name="T69" fmla="*/ 213 h 407"/>
                <a:gd name="T70" fmla="*/ 261 w 731"/>
                <a:gd name="T71" fmla="*/ 201 h 407"/>
                <a:gd name="T72" fmla="*/ 305 w 731"/>
                <a:gd name="T73" fmla="*/ 229 h 407"/>
                <a:gd name="T74" fmla="*/ 305 w 731"/>
                <a:gd name="T75" fmla="*/ 229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1" h="407">
                  <a:moveTo>
                    <a:pt x="305" y="229"/>
                  </a:moveTo>
                  <a:lnTo>
                    <a:pt x="402" y="187"/>
                  </a:lnTo>
                  <a:lnTo>
                    <a:pt x="451" y="155"/>
                  </a:lnTo>
                  <a:lnTo>
                    <a:pt x="500" y="119"/>
                  </a:lnTo>
                  <a:lnTo>
                    <a:pt x="549" y="84"/>
                  </a:lnTo>
                  <a:lnTo>
                    <a:pt x="598" y="50"/>
                  </a:lnTo>
                  <a:lnTo>
                    <a:pt x="648" y="20"/>
                  </a:lnTo>
                  <a:lnTo>
                    <a:pt x="698" y="0"/>
                  </a:lnTo>
                  <a:lnTo>
                    <a:pt x="731" y="14"/>
                  </a:lnTo>
                  <a:lnTo>
                    <a:pt x="717" y="46"/>
                  </a:lnTo>
                  <a:lnTo>
                    <a:pt x="664" y="71"/>
                  </a:lnTo>
                  <a:lnTo>
                    <a:pt x="614" y="96"/>
                  </a:lnTo>
                  <a:lnTo>
                    <a:pt x="565" y="122"/>
                  </a:lnTo>
                  <a:lnTo>
                    <a:pt x="515" y="153"/>
                  </a:lnTo>
                  <a:lnTo>
                    <a:pt x="472" y="182"/>
                  </a:lnTo>
                  <a:lnTo>
                    <a:pt x="438" y="204"/>
                  </a:lnTo>
                  <a:lnTo>
                    <a:pt x="401" y="227"/>
                  </a:lnTo>
                  <a:lnTo>
                    <a:pt x="366" y="248"/>
                  </a:lnTo>
                  <a:lnTo>
                    <a:pt x="335" y="267"/>
                  </a:lnTo>
                  <a:lnTo>
                    <a:pt x="297" y="285"/>
                  </a:lnTo>
                  <a:lnTo>
                    <a:pt x="276" y="281"/>
                  </a:lnTo>
                  <a:lnTo>
                    <a:pt x="268" y="267"/>
                  </a:lnTo>
                  <a:lnTo>
                    <a:pt x="256" y="247"/>
                  </a:lnTo>
                  <a:lnTo>
                    <a:pt x="210" y="279"/>
                  </a:lnTo>
                  <a:lnTo>
                    <a:pt x="160" y="341"/>
                  </a:lnTo>
                  <a:lnTo>
                    <a:pt x="130" y="370"/>
                  </a:lnTo>
                  <a:lnTo>
                    <a:pt x="96" y="395"/>
                  </a:lnTo>
                  <a:lnTo>
                    <a:pt x="57" y="407"/>
                  </a:lnTo>
                  <a:lnTo>
                    <a:pt x="11" y="404"/>
                  </a:lnTo>
                  <a:lnTo>
                    <a:pt x="0" y="392"/>
                  </a:lnTo>
                  <a:lnTo>
                    <a:pt x="12" y="381"/>
                  </a:lnTo>
                  <a:lnTo>
                    <a:pt x="99" y="355"/>
                  </a:lnTo>
                  <a:lnTo>
                    <a:pt x="161" y="286"/>
                  </a:lnTo>
                  <a:lnTo>
                    <a:pt x="188" y="247"/>
                  </a:lnTo>
                  <a:lnTo>
                    <a:pt x="222" y="213"/>
                  </a:lnTo>
                  <a:lnTo>
                    <a:pt x="261" y="201"/>
                  </a:lnTo>
                  <a:lnTo>
                    <a:pt x="305" y="229"/>
                  </a:lnTo>
                  <a:lnTo>
                    <a:pt x="305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0" name="Freeform 63"/>
            <p:cNvSpPr>
              <a:spLocks/>
            </p:cNvSpPr>
            <p:nvPr/>
          </p:nvSpPr>
          <p:spPr bwMode="auto">
            <a:xfrm>
              <a:off x="3507" y="3449"/>
              <a:ext cx="71" cy="49"/>
            </a:xfrm>
            <a:custGeom>
              <a:avLst/>
              <a:gdLst>
                <a:gd name="T0" fmla="*/ 92 w 143"/>
                <a:gd name="T1" fmla="*/ 19 h 97"/>
                <a:gd name="T2" fmla="*/ 126 w 143"/>
                <a:gd name="T3" fmla="*/ 0 h 97"/>
                <a:gd name="T4" fmla="*/ 143 w 143"/>
                <a:gd name="T5" fmla="*/ 16 h 97"/>
                <a:gd name="T6" fmla="*/ 109 w 143"/>
                <a:gd name="T7" fmla="*/ 67 h 97"/>
                <a:gd name="T8" fmla="*/ 58 w 143"/>
                <a:gd name="T9" fmla="*/ 54 h 97"/>
                <a:gd name="T10" fmla="*/ 20 w 143"/>
                <a:gd name="T11" fmla="*/ 91 h 97"/>
                <a:gd name="T12" fmla="*/ 6 w 143"/>
                <a:gd name="T13" fmla="*/ 97 h 97"/>
                <a:gd name="T14" fmla="*/ 0 w 143"/>
                <a:gd name="T15" fmla="*/ 81 h 97"/>
                <a:gd name="T16" fmla="*/ 18 w 143"/>
                <a:gd name="T17" fmla="*/ 46 h 97"/>
                <a:gd name="T18" fmla="*/ 45 w 143"/>
                <a:gd name="T19" fmla="*/ 16 h 97"/>
                <a:gd name="T20" fmla="*/ 92 w 143"/>
                <a:gd name="T21" fmla="*/ 19 h 97"/>
                <a:gd name="T22" fmla="*/ 92 w 143"/>
                <a:gd name="T23" fmla="*/ 1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97">
                  <a:moveTo>
                    <a:pt x="92" y="19"/>
                  </a:moveTo>
                  <a:lnTo>
                    <a:pt x="126" y="0"/>
                  </a:lnTo>
                  <a:lnTo>
                    <a:pt x="143" y="16"/>
                  </a:lnTo>
                  <a:lnTo>
                    <a:pt x="109" y="67"/>
                  </a:lnTo>
                  <a:lnTo>
                    <a:pt x="58" y="54"/>
                  </a:lnTo>
                  <a:lnTo>
                    <a:pt x="20" y="91"/>
                  </a:lnTo>
                  <a:lnTo>
                    <a:pt x="6" y="97"/>
                  </a:lnTo>
                  <a:lnTo>
                    <a:pt x="0" y="81"/>
                  </a:lnTo>
                  <a:lnTo>
                    <a:pt x="18" y="46"/>
                  </a:lnTo>
                  <a:lnTo>
                    <a:pt x="45" y="16"/>
                  </a:lnTo>
                  <a:lnTo>
                    <a:pt x="92" y="19"/>
                  </a:lnTo>
                  <a:lnTo>
                    <a:pt x="9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1" name="Freeform 64"/>
            <p:cNvSpPr>
              <a:spLocks/>
            </p:cNvSpPr>
            <p:nvPr/>
          </p:nvSpPr>
          <p:spPr bwMode="auto">
            <a:xfrm>
              <a:off x="2992" y="2802"/>
              <a:ext cx="28" cy="374"/>
            </a:xfrm>
            <a:custGeom>
              <a:avLst/>
              <a:gdLst>
                <a:gd name="T0" fmla="*/ 23 w 57"/>
                <a:gd name="T1" fmla="*/ 12 h 749"/>
                <a:gd name="T2" fmla="*/ 39 w 57"/>
                <a:gd name="T3" fmla="*/ 436 h 749"/>
                <a:gd name="T4" fmla="*/ 57 w 57"/>
                <a:gd name="T5" fmla="*/ 668 h 749"/>
                <a:gd name="T6" fmla="*/ 54 w 57"/>
                <a:gd name="T7" fmla="*/ 737 h 749"/>
                <a:gd name="T8" fmla="*/ 42 w 57"/>
                <a:gd name="T9" fmla="*/ 749 h 749"/>
                <a:gd name="T10" fmla="*/ 31 w 57"/>
                <a:gd name="T11" fmla="*/ 737 h 749"/>
                <a:gd name="T12" fmla="*/ 9 w 57"/>
                <a:gd name="T13" fmla="*/ 437 h 749"/>
                <a:gd name="T14" fmla="*/ 0 w 57"/>
                <a:gd name="T15" fmla="*/ 12 h 749"/>
                <a:gd name="T16" fmla="*/ 11 w 57"/>
                <a:gd name="T17" fmla="*/ 0 h 749"/>
                <a:gd name="T18" fmla="*/ 23 w 57"/>
                <a:gd name="T19" fmla="*/ 12 h 749"/>
                <a:gd name="T20" fmla="*/ 23 w 57"/>
                <a:gd name="T21" fmla="*/ 12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749">
                  <a:moveTo>
                    <a:pt x="23" y="12"/>
                  </a:moveTo>
                  <a:lnTo>
                    <a:pt x="39" y="436"/>
                  </a:lnTo>
                  <a:lnTo>
                    <a:pt x="57" y="668"/>
                  </a:lnTo>
                  <a:lnTo>
                    <a:pt x="54" y="737"/>
                  </a:lnTo>
                  <a:lnTo>
                    <a:pt x="42" y="749"/>
                  </a:lnTo>
                  <a:lnTo>
                    <a:pt x="31" y="737"/>
                  </a:lnTo>
                  <a:lnTo>
                    <a:pt x="9" y="437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23" y="12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2" name="Freeform 65"/>
            <p:cNvSpPr>
              <a:spLocks/>
            </p:cNvSpPr>
            <p:nvPr/>
          </p:nvSpPr>
          <p:spPr bwMode="auto">
            <a:xfrm>
              <a:off x="3668" y="2652"/>
              <a:ext cx="58" cy="476"/>
            </a:xfrm>
            <a:custGeom>
              <a:avLst/>
              <a:gdLst>
                <a:gd name="T0" fmla="*/ 115 w 115"/>
                <a:gd name="T1" fmla="*/ 14 h 953"/>
                <a:gd name="T2" fmla="*/ 99 w 115"/>
                <a:gd name="T3" fmla="*/ 101 h 953"/>
                <a:gd name="T4" fmla="*/ 78 w 115"/>
                <a:gd name="T5" fmla="*/ 197 h 953"/>
                <a:gd name="T6" fmla="*/ 68 w 115"/>
                <a:gd name="T7" fmla="*/ 429 h 953"/>
                <a:gd name="T8" fmla="*/ 42 w 115"/>
                <a:gd name="T9" fmla="*/ 931 h 953"/>
                <a:gd name="T10" fmla="*/ 20 w 115"/>
                <a:gd name="T11" fmla="*/ 953 h 953"/>
                <a:gd name="T12" fmla="*/ 0 w 115"/>
                <a:gd name="T13" fmla="*/ 931 h 953"/>
                <a:gd name="T14" fmla="*/ 15 w 115"/>
                <a:gd name="T15" fmla="*/ 562 h 953"/>
                <a:gd name="T16" fmla="*/ 32 w 115"/>
                <a:gd name="T17" fmla="*/ 378 h 953"/>
                <a:gd name="T18" fmla="*/ 55 w 115"/>
                <a:gd name="T19" fmla="*/ 194 h 953"/>
                <a:gd name="T20" fmla="*/ 69 w 115"/>
                <a:gd name="T21" fmla="*/ 101 h 953"/>
                <a:gd name="T22" fmla="*/ 92 w 115"/>
                <a:gd name="T23" fmla="*/ 10 h 953"/>
                <a:gd name="T24" fmla="*/ 106 w 115"/>
                <a:gd name="T25" fmla="*/ 0 h 953"/>
                <a:gd name="T26" fmla="*/ 115 w 115"/>
                <a:gd name="T27" fmla="*/ 14 h 953"/>
                <a:gd name="T28" fmla="*/ 115 w 115"/>
                <a:gd name="T29" fmla="*/ 1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953">
                  <a:moveTo>
                    <a:pt x="115" y="14"/>
                  </a:moveTo>
                  <a:lnTo>
                    <a:pt x="99" y="101"/>
                  </a:lnTo>
                  <a:lnTo>
                    <a:pt x="78" y="197"/>
                  </a:lnTo>
                  <a:lnTo>
                    <a:pt x="68" y="429"/>
                  </a:lnTo>
                  <a:lnTo>
                    <a:pt x="42" y="931"/>
                  </a:lnTo>
                  <a:lnTo>
                    <a:pt x="20" y="953"/>
                  </a:lnTo>
                  <a:lnTo>
                    <a:pt x="0" y="931"/>
                  </a:lnTo>
                  <a:lnTo>
                    <a:pt x="15" y="562"/>
                  </a:lnTo>
                  <a:lnTo>
                    <a:pt x="32" y="378"/>
                  </a:lnTo>
                  <a:lnTo>
                    <a:pt x="55" y="194"/>
                  </a:lnTo>
                  <a:lnTo>
                    <a:pt x="69" y="101"/>
                  </a:lnTo>
                  <a:lnTo>
                    <a:pt x="92" y="10"/>
                  </a:lnTo>
                  <a:lnTo>
                    <a:pt x="106" y="0"/>
                  </a:lnTo>
                  <a:lnTo>
                    <a:pt x="115" y="14"/>
                  </a:lnTo>
                  <a:lnTo>
                    <a:pt x="11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3" name="Freeform 66"/>
            <p:cNvSpPr>
              <a:spLocks/>
            </p:cNvSpPr>
            <p:nvPr/>
          </p:nvSpPr>
          <p:spPr bwMode="auto">
            <a:xfrm>
              <a:off x="4201" y="2829"/>
              <a:ext cx="97" cy="54"/>
            </a:xfrm>
            <a:custGeom>
              <a:avLst/>
              <a:gdLst>
                <a:gd name="T0" fmla="*/ 156 w 194"/>
                <a:gd name="T1" fmla="*/ 43 h 107"/>
                <a:gd name="T2" fmla="*/ 123 w 194"/>
                <a:gd name="T3" fmla="*/ 26 h 107"/>
                <a:gd name="T4" fmla="*/ 86 w 194"/>
                <a:gd name="T5" fmla="*/ 26 h 107"/>
                <a:gd name="T6" fmla="*/ 15 w 194"/>
                <a:gd name="T7" fmla="*/ 43 h 107"/>
                <a:gd name="T8" fmla="*/ 0 w 194"/>
                <a:gd name="T9" fmla="*/ 37 h 107"/>
                <a:gd name="T10" fmla="*/ 8 w 194"/>
                <a:gd name="T11" fmla="*/ 22 h 107"/>
                <a:gd name="T12" fmla="*/ 54 w 194"/>
                <a:gd name="T13" fmla="*/ 7 h 107"/>
                <a:gd name="T14" fmla="*/ 107 w 194"/>
                <a:gd name="T15" fmla="*/ 0 h 107"/>
                <a:gd name="T16" fmla="*/ 157 w 194"/>
                <a:gd name="T17" fmla="*/ 9 h 107"/>
                <a:gd name="T18" fmla="*/ 194 w 194"/>
                <a:gd name="T19" fmla="*/ 42 h 107"/>
                <a:gd name="T20" fmla="*/ 188 w 194"/>
                <a:gd name="T21" fmla="*/ 64 h 107"/>
                <a:gd name="T22" fmla="*/ 164 w 194"/>
                <a:gd name="T23" fmla="*/ 80 h 107"/>
                <a:gd name="T24" fmla="*/ 138 w 194"/>
                <a:gd name="T25" fmla="*/ 95 h 107"/>
                <a:gd name="T26" fmla="*/ 69 w 194"/>
                <a:gd name="T27" fmla="*/ 107 h 107"/>
                <a:gd name="T28" fmla="*/ 48 w 194"/>
                <a:gd name="T29" fmla="*/ 96 h 107"/>
                <a:gd name="T30" fmla="*/ 48 w 194"/>
                <a:gd name="T31" fmla="*/ 77 h 107"/>
                <a:gd name="T32" fmla="*/ 80 w 194"/>
                <a:gd name="T33" fmla="*/ 60 h 107"/>
                <a:gd name="T34" fmla="*/ 111 w 194"/>
                <a:gd name="T35" fmla="*/ 43 h 107"/>
                <a:gd name="T36" fmla="*/ 156 w 194"/>
                <a:gd name="T37" fmla="*/ 43 h 107"/>
                <a:gd name="T38" fmla="*/ 156 w 194"/>
                <a:gd name="T39" fmla="*/ 4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07">
                  <a:moveTo>
                    <a:pt x="156" y="43"/>
                  </a:moveTo>
                  <a:lnTo>
                    <a:pt x="123" y="26"/>
                  </a:lnTo>
                  <a:lnTo>
                    <a:pt x="86" y="26"/>
                  </a:lnTo>
                  <a:lnTo>
                    <a:pt x="15" y="43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54" y="7"/>
                  </a:lnTo>
                  <a:lnTo>
                    <a:pt x="107" y="0"/>
                  </a:lnTo>
                  <a:lnTo>
                    <a:pt x="157" y="9"/>
                  </a:lnTo>
                  <a:lnTo>
                    <a:pt x="194" y="42"/>
                  </a:lnTo>
                  <a:lnTo>
                    <a:pt x="188" y="64"/>
                  </a:lnTo>
                  <a:lnTo>
                    <a:pt x="164" y="80"/>
                  </a:lnTo>
                  <a:lnTo>
                    <a:pt x="138" y="95"/>
                  </a:lnTo>
                  <a:lnTo>
                    <a:pt x="69" y="107"/>
                  </a:lnTo>
                  <a:lnTo>
                    <a:pt x="48" y="96"/>
                  </a:lnTo>
                  <a:lnTo>
                    <a:pt x="48" y="77"/>
                  </a:lnTo>
                  <a:lnTo>
                    <a:pt x="80" y="60"/>
                  </a:lnTo>
                  <a:lnTo>
                    <a:pt x="111" y="43"/>
                  </a:lnTo>
                  <a:lnTo>
                    <a:pt x="156" y="43"/>
                  </a:lnTo>
                  <a:lnTo>
                    <a:pt x="15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" name="Freeform 67"/>
            <p:cNvSpPr>
              <a:spLocks/>
            </p:cNvSpPr>
            <p:nvPr/>
          </p:nvSpPr>
          <p:spPr bwMode="auto">
            <a:xfrm>
              <a:off x="3431" y="3325"/>
              <a:ext cx="518" cy="65"/>
            </a:xfrm>
            <a:custGeom>
              <a:avLst/>
              <a:gdLst>
                <a:gd name="T0" fmla="*/ 11 w 1036"/>
                <a:gd name="T1" fmla="*/ 104 h 130"/>
                <a:gd name="T2" fmla="*/ 73 w 1036"/>
                <a:gd name="T3" fmla="*/ 84 h 130"/>
                <a:gd name="T4" fmla="*/ 159 w 1036"/>
                <a:gd name="T5" fmla="*/ 65 h 130"/>
                <a:gd name="T6" fmla="*/ 372 w 1036"/>
                <a:gd name="T7" fmla="*/ 34 h 130"/>
                <a:gd name="T8" fmla="*/ 589 w 1036"/>
                <a:gd name="T9" fmla="*/ 12 h 130"/>
                <a:gd name="T10" fmla="*/ 751 w 1036"/>
                <a:gd name="T11" fmla="*/ 0 h 130"/>
                <a:gd name="T12" fmla="*/ 1025 w 1036"/>
                <a:gd name="T13" fmla="*/ 19 h 130"/>
                <a:gd name="T14" fmla="*/ 1036 w 1036"/>
                <a:gd name="T15" fmla="*/ 31 h 130"/>
                <a:gd name="T16" fmla="*/ 1024 w 1036"/>
                <a:gd name="T17" fmla="*/ 42 h 130"/>
                <a:gd name="T18" fmla="*/ 514 w 1036"/>
                <a:gd name="T19" fmla="*/ 69 h 130"/>
                <a:gd name="T20" fmla="*/ 187 w 1036"/>
                <a:gd name="T21" fmla="*/ 100 h 130"/>
                <a:gd name="T22" fmla="*/ 102 w 1036"/>
                <a:gd name="T23" fmla="*/ 118 h 130"/>
                <a:gd name="T24" fmla="*/ 17 w 1036"/>
                <a:gd name="T25" fmla="*/ 130 h 130"/>
                <a:gd name="T26" fmla="*/ 0 w 1036"/>
                <a:gd name="T27" fmla="*/ 120 h 130"/>
                <a:gd name="T28" fmla="*/ 11 w 1036"/>
                <a:gd name="T29" fmla="*/ 104 h 130"/>
                <a:gd name="T30" fmla="*/ 11 w 1036"/>
                <a:gd name="T31" fmla="*/ 10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6" h="130">
                  <a:moveTo>
                    <a:pt x="11" y="104"/>
                  </a:moveTo>
                  <a:lnTo>
                    <a:pt x="73" y="84"/>
                  </a:lnTo>
                  <a:lnTo>
                    <a:pt x="159" y="65"/>
                  </a:lnTo>
                  <a:lnTo>
                    <a:pt x="372" y="34"/>
                  </a:lnTo>
                  <a:lnTo>
                    <a:pt x="589" y="12"/>
                  </a:lnTo>
                  <a:lnTo>
                    <a:pt x="751" y="0"/>
                  </a:lnTo>
                  <a:lnTo>
                    <a:pt x="1025" y="19"/>
                  </a:lnTo>
                  <a:lnTo>
                    <a:pt x="1036" y="31"/>
                  </a:lnTo>
                  <a:lnTo>
                    <a:pt x="1024" y="42"/>
                  </a:lnTo>
                  <a:lnTo>
                    <a:pt x="514" y="69"/>
                  </a:lnTo>
                  <a:lnTo>
                    <a:pt x="187" y="100"/>
                  </a:lnTo>
                  <a:lnTo>
                    <a:pt x="102" y="118"/>
                  </a:lnTo>
                  <a:lnTo>
                    <a:pt x="17" y="130"/>
                  </a:lnTo>
                  <a:lnTo>
                    <a:pt x="0" y="120"/>
                  </a:lnTo>
                  <a:lnTo>
                    <a:pt x="11" y="104"/>
                  </a:lnTo>
                  <a:lnTo>
                    <a:pt x="11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" name="Freeform 68"/>
            <p:cNvSpPr>
              <a:spLocks/>
            </p:cNvSpPr>
            <p:nvPr/>
          </p:nvSpPr>
          <p:spPr bwMode="auto">
            <a:xfrm>
              <a:off x="3125" y="3237"/>
              <a:ext cx="24" cy="46"/>
            </a:xfrm>
            <a:custGeom>
              <a:avLst/>
              <a:gdLst>
                <a:gd name="T0" fmla="*/ 23 w 47"/>
                <a:gd name="T1" fmla="*/ 6 h 93"/>
                <a:gd name="T2" fmla="*/ 47 w 47"/>
                <a:gd name="T3" fmla="*/ 78 h 93"/>
                <a:gd name="T4" fmla="*/ 36 w 47"/>
                <a:gd name="T5" fmla="*/ 93 h 93"/>
                <a:gd name="T6" fmla="*/ 21 w 47"/>
                <a:gd name="T7" fmla="*/ 82 h 93"/>
                <a:gd name="T8" fmla="*/ 0 w 47"/>
                <a:gd name="T9" fmla="*/ 18 h 93"/>
                <a:gd name="T10" fmla="*/ 5 w 47"/>
                <a:gd name="T11" fmla="*/ 0 h 93"/>
                <a:gd name="T12" fmla="*/ 23 w 47"/>
                <a:gd name="T13" fmla="*/ 6 h 93"/>
                <a:gd name="T14" fmla="*/ 23 w 47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93">
                  <a:moveTo>
                    <a:pt x="23" y="6"/>
                  </a:moveTo>
                  <a:lnTo>
                    <a:pt x="47" y="78"/>
                  </a:lnTo>
                  <a:lnTo>
                    <a:pt x="36" y="93"/>
                  </a:lnTo>
                  <a:lnTo>
                    <a:pt x="21" y="82"/>
                  </a:lnTo>
                  <a:lnTo>
                    <a:pt x="0" y="18"/>
                  </a:lnTo>
                  <a:lnTo>
                    <a:pt x="5" y="0"/>
                  </a:lnTo>
                  <a:lnTo>
                    <a:pt x="23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6" name="Freeform 69"/>
            <p:cNvSpPr>
              <a:spLocks/>
            </p:cNvSpPr>
            <p:nvPr/>
          </p:nvSpPr>
          <p:spPr bwMode="auto">
            <a:xfrm>
              <a:off x="3229" y="3222"/>
              <a:ext cx="17" cy="57"/>
            </a:xfrm>
            <a:custGeom>
              <a:avLst/>
              <a:gdLst>
                <a:gd name="T0" fmla="*/ 30 w 34"/>
                <a:gd name="T1" fmla="*/ 14 h 113"/>
                <a:gd name="T2" fmla="*/ 34 w 34"/>
                <a:gd name="T3" fmla="*/ 63 h 113"/>
                <a:gd name="T4" fmla="*/ 29 w 34"/>
                <a:gd name="T5" fmla="*/ 101 h 113"/>
                <a:gd name="T6" fmla="*/ 16 w 34"/>
                <a:gd name="T7" fmla="*/ 113 h 113"/>
                <a:gd name="T8" fmla="*/ 6 w 34"/>
                <a:gd name="T9" fmla="*/ 101 h 113"/>
                <a:gd name="T10" fmla="*/ 0 w 34"/>
                <a:gd name="T11" fmla="*/ 63 h 113"/>
                <a:gd name="T12" fmla="*/ 4 w 34"/>
                <a:gd name="T13" fmla="*/ 14 h 113"/>
                <a:gd name="T14" fmla="*/ 16 w 34"/>
                <a:gd name="T15" fmla="*/ 0 h 113"/>
                <a:gd name="T16" fmla="*/ 30 w 34"/>
                <a:gd name="T17" fmla="*/ 14 h 113"/>
                <a:gd name="T18" fmla="*/ 30 w 34"/>
                <a:gd name="T1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13">
                  <a:moveTo>
                    <a:pt x="30" y="14"/>
                  </a:moveTo>
                  <a:lnTo>
                    <a:pt x="34" y="63"/>
                  </a:lnTo>
                  <a:lnTo>
                    <a:pt x="29" y="101"/>
                  </a:lnTo>
                  <a:lnTo>
                    <a:pt x="16" y="113"/>
                  </a:lnTo>
                  <a:lnTo>
                    <a:pt x="6" y="101"/>
                  </a:lnTo>
                  <a:lnTo>
                    <a:pt x="0" y="63"/>
                  </a:lnTo>
                  <a:lnTo>
                    <a:pt x="4" y="14"/>
                  </a:lnTo>
                  <a:lnTo>
                    <a:pt x="16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7" name="Freeform 70"/>
            <p:cNvSpPr>
              <a:spLocks/>
            </p:cNvSpPr>
            <p:nvPr/>
          </p:nvSpPr>
          <p:spPr bwMode="auto">
            <a:xfrm>
              <a:off x="3177" y="3230"/>
              <a:ext cx="18" cy="43"/>
            </a:xfrm>
            <a:custGeom>
              <a:avLst/>
              <a:gdLst>
                <a:gd name="T0" fmla="*/ 37 w 37"/>
                <a:gd name="T1" fmla="*/ 42 h 87"/>
                <a:gd name="T2" fmla="*/ 30 w 37"/>
                <a:gd name="T3" fmla="*/ 76 h 87"/>
                <a:gd name="T4" fmla="*/ 19 w 37"/>
                <a:gd name="T5" fmla="*/ 87 h 87"/>
                <a:gd name="T6" fmla="*/ 7 w 37"/>
                <a:gd name="T7" fmla="*/ 76 h 87"/>
                <a:gd name="T8" fmla="*/ 0 w 37"/>
                <a:gd name="T9" fmla="*/ 15 h 87"/>
                <a:gd name="T10" fmla="*/ 12 w 37"/>
                <a:gd name="T11" fmla="*/ 0 h 87"/>
                <a:gd name="T12" fmla="*/ 27 w 37"/>
                <a:gd name="T13" fmla="*/ 11 h 87"/>
                <a:gd name="T14" fmla="*/ 37 w 37"/>
                <a:gd name="T15" fmla="*/ 42 h 87"/>
                <a:gd name="T16" fmla="*/ 37 w 37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87">
                  <a:moveTo>
                    <a:pt x="37" y="42"/>
                  </a:moveTo>
                  <a:lnTo>
                    <a:pt x="30" y="76"/>
                  </a:lnTo>
                  <a:lnTo>
                    <a:pt x="19" y="87"/>
                  </a:lnTo>
                  <a:lnTo>
                    <a:pt x="7" y="76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37" y="42"/>
                  </a:lnTo>
                  <a:lnTo>
                    <a:pt x="3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8" name="Freeform 71"/>
            <p:cNvSpPr>
              <a:spLocks/>
            </p:cNvSpPr>
            <p:nvPr/>
          </p:nvSpPr>
          <p:spPr bwMode="auto">
            <a:xfrm>
              <a:off x="3633" y="3214"/>
              <a:ext cx="28" cy="76"/>
            </a:xfrm>
            <a:custGeom>
              <a:avLst/>
              <a:gdLst>
                <a:gd name="T0" fmla="*/ 40 w 55"/>
                <a:gd name="T1" fmla="*/ 15 h 152"/>
                <a:gd name="T2" fmla="*/ 55 w 55"/>
                <a:gd name="T3" fmla="*/ 54 h 152"/>
                <a:gd name="T4" fmla="*/ 46 w 55"/>
                <a:gd name="T5" fmla="*/ 97 h 152"/>
                <a:gd name="T6" fmla="*/ 31 w 55"/>
                <a:gd name="T7" fmla="*/ 143 h 152"/>
                <a:gd name="T8" fmla="*/ 19 w 55"/>
                <a:gd name="T9" fmla="*/ 152 h 152"/>
                <a:gd name="T10" fmla="*/ 8 w 55"/>
                <a:gd name="T11" fmla="*/ 139 h 152"/>
                <a:gd name="T12" fmla="*/ 2 w 55"/>
                <a:gd name="T13" fmla="*/ 59 h 152"/>
                <a:gd name="T14" fmla="*/ 0 w 55"/>
                <a:gd name="T15" fmla="*/ 26 h 152"/>
                <a:gd name="T16" fmla="*/ 15 w 55"/>
                <a:gd name="T17" fmla="*/ 0 h 152"/>
                <a:gd name="T18" fmla="*/ 40 w 55"/>
                <a:gd name="T19" fmla="*/ 15 h 152"/>
                <a:gd name="T20" fmla="*/ 40 w 55"/>
                <a:gd name="T21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52">
                  <a:moveTo>
                    <a:pt x="40" y="15"/>
                  </a:moveTo>
                  <a:lnTo>
                    <a:pt x="55" y="54"/>
                  </a:lnTo>
                  <a:lnTo>
                    <a:pt x="46" y="97"/>
                  </a:lnTo>
                  <a:lnTo>
                    <a:pt x="31" y="143"/>
                  </a:lnTo>
                  <a:lnTo>
                    <a:pt x="19" y="152"/>
                  </a:lnTo>
                  <a:lnTo>
                    <a:pt x="8" y="139"/>
                  </a:lnTo>
                  <a:lnTo>
                    <a:pt x="2" y="59"/>
                  </a:lnTo>
                  <a:lnTo>
                    <a:pt x="0" y="26"/>
                  </a:lnTo>
                  <a:lnTo>
                    <a:pt x="15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3695" y="3226"/>
              <a:ext cx="22" cy="55"/>
            </a:xfrm>
            <a:custGeom>
              <a:avLst/>
              <a:gdLst>
                <a:gd name="T0" fmla="*/ 43 w 43"/>
                <a:gd name="T1" fmla="*/ 21 h 110"/>
                <a:gd name="T2" fmla="*/ 24 w 43"/>
                <a:gd name="T3" fmla="*/ 99 h 110"/>
                <a:gd name="T4" fmla="*/ 12 w 43"/>
                <a:gd name="T5" fmla="*/ 110 h 110"/>
                <a:gd name="T6" fmla="*/ 3 w 43"/>
                <a:gd name="T7" fmla="*/ 97 h 110"/>
                <a:gd name="T8" fmla="*/ 0 w 43"/>
                <a:gd name="T9" fmla="*/ 21 h 110"/>
                <a:gd name="T10" fmla="*/ 22 w 43"/>
                <a:gd name="T11" fmla="*/ 0 h 110"/>
                <a:gd name="T12" fmla="*/ 43 w 43"/>
                <a:gd name="T13" fmla="*/ 21 h 110"/>
                <a:gd name="T14" fmla="*/ 43 w 43"/>
                <a:gd name="T1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10">
                  <a:moveTo>
                    <a:pt x="43" y="21"/>
                  </a:moveTo>
                  <a:lnTo>
                    <a:pt x="24" y="99"/>
                  </a:lnTo>
                  <a:lnTo>
                    <a:pt x="12" y="110"/>
                  </a:lnTo>
                  <a:lnTo>
                    <a:pt x="3" y="97"/>
                  </a:lnTo>
                  <a:lnTo>
                    <a:pt x="0" y="21"/>
                  </a:lnTo>
                  <a:lnTo>
                    <a:pt x="22" y="0"/>
                  </a:lnTo>
                  <a:lnTo>
                    <a:pt x="43" y="21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0" name="Freeform 73"/>
            <p:cNvSpPr>
              <a:spLocks/>
            </p:cNvSpPr>
            <p:nvPr/>
          </p:nvSpPr>
          <p:spPr bwMode="auto">
            <a:xfrm>
              <a:off x="3753" y="3232"/>
              <a:ext cx="25" cy="53"/>
            </a:xfrm>
            <a:custGeom>
              <a:avLst/>
              <a:gdLst>
                <a:gd name="T0" fmla="*/ 50 w 50"/>
                <a:gd name="T1" fmla="*/ 27 h 104"/>
                <a:gd name="T2" fmla="*/ 28 w 50"/>
                <a:gd name="T3" fmla="*/ 95 h 104"/>
                <a:gd name="T4" fmla="*/ 15 w 50"/>
                <a:gd name="T5" fmla="*/ 104 h 104"/>
                <a:gd name="T6" fmla="*/ 5 w 50"/>
                <a:gd name="T7" fmla="*/ 92 h 104"/>
                <a:gd name="T8" fmla="*/ 0 w 50"/>
                <a:gd name="T9" fmla="*/ 24 h 104"/>
                <a:gd name="T10" fmla="*/ 9 w 50"/>
                <a:gd name="T11" fmla="*/ 5 h 104"/>
                <a:gd name="T12" fmla="*/ 25 w 50"/>
                <a:gd name="T13" fmla="*/ 0 h 104"/>
                <a:gd name="T14" fmla="*/ 50 w 50"/>
                <a:gd name="T15" fmla="*/ 27 h 104"/>
                <a:gd name="T16" fmla="*/ 50 w 50"/>
                <a:gd name="T17" fmla="*/ 2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04">
                  <a:moveTo>
                    <a:pt x="50" y="27"/>
                  </a:moveTo>
                  <a:lnTo>
                    <a:pt x="28" y="95"/>
                  </a:lnTo>
                  <a:lnTo>
                    <a:pt x="15" y="104"/>
                  </a:lnTo>
                  <a:lnTo>
                    <a:pt x="5" y="92"/>
                  </a:lnTo>
                  <a:lnTo>
                    <a:pt x="0" y="24"/>
                  </a:lnTo>
                  <a:lnTo>
                    <a:pt x="9" y="5"/>
                  </a:lnTo>
                  <a:lnTo>
                    <a:pt x="25" y="0"/>
                  </a:lnTo>
                  <a:lnTo>
                    <a:pt x="50" y="27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1" name="Freeform 74"/>
            <p:cNvSpPr>
              <a:spLocks/>
            </p:cNvSpPr>
            <p:nvPr/>
          </p:nvSpPr>
          <p:spPr bwMode="auto">
            <a:xfrm>
              <a:off x="3906" y="3260"/>
              <a:ext cx="13" cy="53"/>
            </a:xfrm>
            <a:custGeom>
              <a:avLst/>
              <a:gdLst>
                <a:gd name="T0" fmla="*/ 21 w 26"/>
                <a:gd name="T1" fmla="*/ 10 h 106"/>
                <a:gd name="T2" fmla="*/ 26 w 26"/>
                <a:gd name="T3" fmla="*/ 52 h 106"/>
                <a:gd name="T4" fmla="*/ 21 w 26"/>
                <a:gd name="T5" fmla="*/ 94 h 106"/>
                <a:gd name="T6" fmla="*/ 11 w 26"/>
                <a:gd name="T7" fmla="*/ 106 h 106"/>
                <a:gd name="T8" fmla="*/ 0 w 26"/>
                <a:gd name="T9" fmla="*/ 93 h 106"/>
                <a:gd name="T10" fmla="*/ 1 w 26"/>
                <a:gd name="T11" fmla="*/ 52 h 106"/>
                <a:gd name="T12" fmla="*/ 0 w 26"/>
                <a:gd name="T13" fmla="*/ 14 h 106"/>
                <a:gd name="T14" fmla="*/ 9 w 26"/>
                <a:gd name="T15" fmla="*/ 0 h 106"/>
                <a:gd name="T16" fmla="*/ 21 w 26"/>
                <a:gd name="T17" fmla="*/ 10 h 106"/>
                <a:gd name="T18" fmla="*/ 21 w 26"/>
                <a:gd name="T19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06">
                  <a:moveTo>
                    <a:pt x="21" y="10"/>
                  </a:moveTo>
                  <a:lnTo>
                    <a:pt x="26" y="52"/>
                  </a:lnTo>
                  <a:lnTo>
                    <a:pt x="21" y="94"/>
                  </a:lnTo>
                  <a:lnTo>
                    <a:pt x="11" y="106"/>
                  </a:lnTo>
                  <a:lnTo>
                    <a:pt x="0" y="93"/>
                  </a:lnTo>
                  <a:lnTo>
                    <a:pt x="1" y="52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Freeform 75"/>
            <p:cNvSpPr>
              <a:spLocks/>
            </p:cNvSpPr>
            <p:nvPr/>
          </p:nvSpPr>
          <p:spPr bwMode="auto">
            <a:xfrm>
              <a:off x="3945" y="3269"/>
              <a:ext cx="19" cy="35"/>
            </a:xfrm>
            <a:custGeom>
              <a:avLst/>
              <a:gdLst>
                <a:gd name="T0" fmla="*/ 37 w 37"/>
                <a:gd name="T1" fmla="*/ 19 h 71"/>
                <a:gd name="T2" fmla="*/ 34 w 37"/>
                <a:gd name="T3" fmla="*/ 54 h 71"/>
                <a:gd name="T4" fmla="*/ 15 w 37"/>
                <a:gd name="T5" fmla="*/ 71 h 71"/>
                <a:gd name="T6" fmla="*/ 0 w 37"/>
                <a:gd name="T7" fmla="*/ 52 h 71"/>
                <a:gd name="T8" fmla="*/ 3 w 37"/>
                <a:gd name="T9" fmla="*/ 15 h 71"/>
                <a:gd name="T10" fmla="*/ 22 w 37"/>
                <a:gd name="T11" fmla="*/ 0 h 71"/>
                <a:gd name="T12" fmla="*/ 37 w 37"/>
                <a:gd name="T13" fmla="*/ 19 h 71"/>
                <a:gd name="T14" fmla="*/ 37 w 37"/>
                <a:gd name="T1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71">
                  <a:moveTo>
                    <a:pt x="37" y="19"/>
                  </a:moveTo>
                  <a:lnTo>
                    <a:pt x="34" y="54"/>
                  </a:lnTo>
                  <a:lnTo>
                    <a:pt x="15" y="71"/>
                  </a:lnTo>
                  <a:lnTo>
                    <a:pt x="0" y="52"/>
                  </a:lnTo>
                  <a:lnTo>
                    <a:pt x="3" y="15"/>
                  </a:lnTo>
                  <a:lnTo>
                    <a:pt x="22" y="0"/>
                  </a:lnTo>
                  <a:lnTo>
                    <a:pt x="37" y="19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3" name="Freeform 76"/>
            <p:cNvSpPr>
              <a:spLocks/>
            </p:cNvSpPr>
            <p:nvPr/>
          </p:nvSpPr>
          <p:spPr bwMode="auto">
            <a:xfrm>
              <a:off x="4055" y="3282"/>
              <a:ext cx="28" cy="41"/>
            </a:xfrm>
            <a:custGeom>
              <a:avLst/>
              <a:gdLst>
                <a:gd name="T0" fmla="*/ 56 w 56"/>
                <a:gd name="T1" fmla="*/ 32 h 81"/>
                <a:gd name="T2" fmla="*/ 35 w 56"/>
                <a:gd name="T3" fmla="*/ 70 h 81"/>
                <a:gd name="T4" fmla="*/ 11 w 56"/>
                <a:gd name="T5" fmla="*/ 81 h 81"/>
                <a:gd name="T6" fmla="*/ 0 w 56"/>
                <a:gd name="T7" fmla="*/ 58 h 81"/>
                <a:gd name="T8" fmla="*/ 7 w 56"/>
                <a:gd name="T9" fmla="*/ 15 h 81"/>
                <a:gd name="T10" fmla="*/ 19 w 56"/>
                <a:gd name="T11" fmla="*/ 0 h 81"/>
                <a:gd name="T12" fmla="*/ 39 w 56"/>
                <a:gd name="T13" fmla="*/ 0 h 81"/>
                <a:gd name="T14" fmla="*/ 56 w 56"/>
                <a:gd name="T15" fmla="*/ 32 h 81"/>
                <a:gd name="T16" fmla="*/ 56 w 56"/>
                <a:gd name="T17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81">
                  <a:moveTo>
                    <a:pt x="56" y="32"/>
                  </a:moveTo>
                  <a:lnTo>
                    <a:pt x="35" y="70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7" y="15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6" y="32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" name="Freeform 77"/>
            <p:cNvSpPr>
              <a:spLocks/>
            </p:cNvSpPr>
            <p:nvPr/>
          </p:nvSpPr>
          <p:spPr bwMode="auto">
            <a:xfrm>
              <a:off x="4132" y="3301"/>
              <a:ext cx="15" cy="28"/>
            </a:xfrm>
            <a:custGeom>
              <a:avLst/>
              <a:gdLst>
                <a:gd name="T0" fmla="*/ 28 w 28"/>
                <a:gd name="T1" fmla="*/ 15 h 55"/>
                <a:gd name="T2" fmla="*/ 23 w 28"/>
                <a:gd name="T3" fmla="*/ 46 h 55"/>
                <a:gd name="T4" fmla="*/ 11 w 28"/>
                <a:gd name="T5" fmla="*/ 55 h 55"/>
                <a:gd name="T6" fmla="*/ 0 w 28"/>
                <a:gd name="T7" fmla="*/ 43 h 55"/>
                <a:gd name="T8" fmla="*/ 2 w 28"/>
                <a:gd name="T9" fmla="*/ 12 h 55"/>
                <a:gd name="T10" fmla="*/ 16 w 28"/>
                <a:gd name="T11" fmla="*/ 0 h 55"/>
                <a:gd name="T12" fmla="*/ 28 w 28"/>
                <a:gd name="T13" fmla="*/ 15 h 55"/>
                <a:gd name="T14" fmla="*/ 28 w 28"/>
                <a:gd name="T15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5">
                  <a:moveTo>
                    <a:pt x="28" y="15"/>
                  </a:moveTo>
                  <a:lnTo>
                    <a:pt x="23" y="46"/>
                  </a:lnTo>
                  <a:lnTo>
                    <a:pt x="11" y="55"/>
                  </a:lnTo>
                  <a:lnTo>
                    <a:pt x="0" y="43"/>
                  </a:lnTo>
                  <a:lnTo>
                    <a:pt x="2" y="12"/>
                  </a:lnTo>
                  <a:lnTo>
                    <a:pt x="16" y="0"/>
                  </a:lnTo>
                  <a:lnTo>
                    <a:pt x="28" y="15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" name="Freeform 78"/>
            <p:cNvSpPr>
              <a:spLocks/>
            </p:cNvSpPr>
            <p:nvPr/>
          </p:nvSpPr>
          <p:spPr bwMode="auto">
            <a:xfrm>
              <a:off x="2992" y="3259"/>
              <a:ext cx="22" cy="38"/>
            </a:xfrm>
            <a:custGeom>
              <a:avLst/>
              <a:gdLst>
                <a:gd name="T0" fmla="*/ 19 w 45"/>
                <a:gd name="T1" fmla="*/ 4 h 76"/>
                <a:gd name="T2" fmla="*/ 45 w 45"/>
                <a:gd name="T3" fmla="*/ 57 h 76"/>
                <a:gd name="T4" fmla="*/ 31 w 45"/>
                <a:gd name="T5" fmla="*/ 76 h 76"/>
                <a:gd name="T6" fmla="*/ 11 w 45"/>
                <a:gd name="T7" fmla="*/ 62 h 76"/>
                <a:gd name="T8" fmla="*/ 0 w 45"/>
                <a:gd name="T9" fmla="*/ 16 h 76"/>
                <a:gd name="T10" fmla="*/ 4 w 45"/>
                <a:gd name="T11" fmla="*/ 0 h 76"/>
                <a:gd name="T12" fmla="*/ 19 w 45"/>
                <a:gd name="T13" fmla="*/ 4 h 76"/>
                <a:gd name="T14" fmla="*/ 19 w 45"/>
                <a:gd name="T15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6">
                  <a:moveTo>
                    <a:pt x="19" y="4"/>
                  </a:moveTo>
                  <a:lnTo>
                    <a:pt x="45" y="57"/>
                  </a:lnTo>
                  <a:lnTo>
                    <a:pt x="31" y="76"/>
                  </a:lnTo>
                  <a:lnTo>
                    <a:pt x="11" y="62"/>
                  </a:lnTo>
                  <a:lnTo>
                    <a:pt x="0" y="16"/>
                  </a:lnTo>
                  <a:lnTo>
                    <a:pt x="4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6" name="Freeform 79"/>
            <p:cNvSpPr>
              <a:spLocks/>
            </p:cNvSpPr>
            <p:nvPr/>
          </p:nvSpPr>
          <p:spPr bwMode="auto">
            <a:xfrm>
              <a:off x="3453" y="2304"/>
              <a:ext cx="83" cy="61"/>
            </a:xfrm>
            <a:custGeom>
              <a:avLst/>
              <a:gdLst>
                <a:gd name="T0" fmla="*/ 132 w 167"/>
                <a:gd name="T1" fmla="*/ 120 h 120"/>
                <a:gd name="T2" fmla="*/ 103 w 167"/>
                <a:gd name="T3" fmla="*/ 88 h 120"/>
                <a:gd name="T4" fmla="*/ 75 w 167"/>
                <a:gd name="T5" fmla="*/ 58 h 120"/>
                <a:gd name="T6" fmla="*/ 41 w 167"/>
                <a:gd name="T7" fmla="*/ 35 h 120"/>
                <a:gd name="T8" fmla="*/ 0 w 167"/>
                <a:gd name="T9" fmla="*/ 23 h 120"/>
                <a:gd name="T10" fmla="*/ 4 w 167"/>
                <a:gd name="T11" fmla="*/ 0 h 120"/>
                <a:gd name="T12" fmla="*/ 80 w 167"/>
                <a:gd name="T13" fmla="*/ 27 h 120"/>
                <a:gd name="T14" fmla="*/ 122 w 167"/>
                <a:gd name="T15" fmla="*/ 53 h 120"/>
                <a:gd name="T16" fmla="*/ 167 w 167"/>
                <a:gd name="T17" fmla="*/ 85 h 120"/>
                <a:gd name="T18" fmla="*/ 132 w 167"/>
                <a:gd name="T19" fmla="*/ 120 h 120"/>
                <a:gd name="T20" fmla="*/ 132 w 167"/>
                <a:gd name="T2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120">
                  <a:moveTo>
                    <a:pt x="132" y="120"/>
                  </a:moveTo>
                  <a:lnTo>
                    <a:pt x="103" y="88"/>
                  </a:lnTo>
                  <a:lnTo>
                    <a:pt x="75" y="58"/>
                  </a:lnTo>
                  <a:lnTo>
                    <a:pt x="41" y="35"/>
                  </a:lnTo>
                  <a:lnTo>
                    <a:pt x="0" y="23"/>
                  </a:lnTo>
                  <a:lnTo>
                    <a:pt x="4" y="0"/>
                  </a:lnTo>
                  <a:lnTo>
                    <a:pt x="80" y="27"/>
                  </a:lnTo>
                  <a:lnTo>
                    <a:pt x="122" y="53"/>
                  </a:lnTo>
                  <a:lnTo>
                    <a:pt x="167" y="85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7" name="Freeform 80"/>
            <p:cNvSpPr>
              <a:spLocks/>
            </p:cNvSpPr>
            <p:nvPr/>
          </p:nvSpPr>
          <p:spPr bwMode="auto">
            <a:xfrm>
              <a:off x="3672" y="2492"/>
              <a:ext cx="516" cy="548"/>
            </a:xfrm>
            <a:custGeom>
              <a:avLst/>
              <a:gdLst>
                <a:gd name="T0" fmla="*/ 19 w 1032"/>
                <a:gd name="T1" fmla="*/ 0 h 1098"/>
                <a:gd name="T2" fmla="*/ 72 w 1032"/>
                <a:gd name="T3" fmla="*/ 61 h 1098"/>
                <a:gd name="T4" fmla="*/ 125 w 1032"/>
                <a:gd name="T5" fmla="*/ 124 h 1098"/>
                <a:gd name="T6" fmla="*/ 178 w 1032"/>
                <a:gd name="T7" fmla="*/ 187 h 1098"/>
                <a:gd name="T8" fmla="*/ 232 w 1032"/>
                <a:gd name="T9" fmla="*/ 251 h 1098"/>
                <a:gd name="T10" fmla="*/ 285 w 1032"/>
                <a:gd name="T11" fmla="*/ 316 h 1098"/>
                <a:gd name="T12" fmla="*/ 338 w 1032"/>
                <a:gd name="T13" fmla="*/ 380 h 1098"/>
                <a:gd name="T14" fmla="*/ 390 w 1032"/>
                <a:gd name="T15" fmla="*/ 444 h 1098"/>
                <a:gd name="T16" fmla="*/ 442 w 1032"/>
                <a:gd name="T17" fmla="*/ 505 h 1098"/>
                <a:gd name="T18" fmla="*/ 494 w 1032"/>
                <a:gd name="T19" fmla="*/ 566 h 1098"/>
                <a:gd name="T20" fmla="*/ 542 w 1032"/>
                <a:gd name="T21" fmla="*/ 623 h 1098"/>
                <a:gd name="T22" fmla="*/ 590 w 1032"/>
                <a:gd name="T23" fmla="*/ 677 h 1098"/>
                <a:gd name="T24" fmla="*/ 636 w 1032"/>
                <a:gd name="T25" fmla="*/ 727 h 1098"/>
                <a:gd name="T26" fmla="*/ 681 w 1032"/>
                <a:gd name="T27" fmla="*/ 774 h 1098"/>
                <a:gd name="T28" fmla="*/ 723 w 1032"/>
                <a:gd name="T29" fmla="*/ 814 h 1098"/>
                <a:gd name="T30" fmla="*/ 763 w 1032"/>
                <a:gd name="T31" fmla="*/ 850 h 1098"/>
                <a:gd name="T32" fmla="*/ 801 w 1032"/>
                <a:gd name="T33" fmla="*/ 879 h 1098"/>
                <a:gd name="T34" fmla="*/ 861 w 1032"/>
                <a:gd name="T35" fmla="*/ 927 h 1098"/>
                <a:gd name="T36" fmla="*/ 918 w 1032"/>
                <a:gd name="T37" fmla="*/ 978 h 1098"/>
                <a:gd name="T38" fmla="*/ 975 w 1032"/>
                <a:gd name="T39" fmla="*/ 1030 h 1098"/>
                <a:gd name="T40" fmla="*/ 1032 w 1032"/>
                <a:gd name="T41" fmla="*/ 1080 h 1098"/>
                <a:gd name="T42" fmla="*/ 1016 w 1032"/>
                <a:gd name="T43" fmla="*/ 1098 h 1098"/>
                <a:gd name="T44" fmla="*/ 956 w 1032"/>
                <a:gd name="T45" fmla="*/ 1052 h 1098"/>
                <a:gd name="T46" fmla="*/ 925 w 1032"/>
                <a:gd name="T47" fmla="*/ 1030 h 1098"/>
                <a:gd name="T48" fmla="*/ 894 w 1032"/>
                <a:gd name="T49" fmla="*/ 1010 h 1098"/>
                <a:gd name="T50" fmla="*/ 830 w 1032"/>
                <a:gd name="T51" fmla="*/ 969 h 1098"/>
                <a:gd name="T52" fmla="*/ 766 w 1032"/>
                <a:gd name="T53" fmla="*/ 927 h 1098"/>
                <a:gd name="T54" fmla="*/ 711 w 1032"/>
                <a:gd name="T55" fmla="*/ 885 h 1098"/>
                <a:gd name="T56" fmla="*/ 656 w 1032"/>
                <a:gd name="T57" fmla="*/ 840 h 1098"/>
                <a:gd name="T58" fmla="*/ 603 w 1032"/>
                <a:gd name="T59" fmla="*/ 793 h 1098"/>
                <a:gd name="T60" fmla="*/ 553 w 1032"/>
                <a:gd name="T61" fmla="*/ 742 h 1098"/>
                <a:gd name="T62" fmla="*/ 503 w 1032"/>
                <a:gd name="T63" fmla="*/ 692 h 1098"/>
                <a:gd name="T64" fmla="*/ 454 w 1032"/>
                <a:gd name="T65" fmla="*/ 639 h 1098"/>
                <a:gd name="T66" fmla="*/ 407 w 1032"/>
                <a:gd name="T67" fmla="*/ 585 h 1098"/>
                <a:gd name="T68" fmla="*/ 361 w 1032"/>
                <a:gd name="T69" fmla="*/ 529 h 1098"/>
                <a:gd name="T70" fmla="*/ 315 w 1032"/>
                <a:gd name="T71" fmla="*/ 474 h 1098"/>
                <a:gd name="T72" fmla="*/ 270 w 1032"/>
                <a:gd name="T73" fmla="*/ 417 h 1098"/>
                <a:gd name="T74" fmla="*/ 225 w 1032"/>
                <a:gd name="T75" fmla="*/ 360 h 1098"/>
                <a:gd name="T76" fmla="*/ 180 w 1032"/>
                <a:gd name="T77" fmla="*/ 301 h 1098"/>
                <a:gd name="T78" fmla="*/ 136 w 1032"/>
                <a:gd name="T79" fmla="*/ 244 h 1098"/>
                <a:gd name="T80" fmla="*/ 91 w 1032"/>
                <a:gd name="T81" fmla="*/ 187 h 1098"/>
                <a:gd name="T82" fmla="*/ 46 w 1032"/>
                <a:gd name="T83" fmla="*/ 129 h 1098"/>
                <a:gd name="T84" fmla="*/ 0 w 1032"/>
                <a:gd name="T85" fmla="*/ 73 h 1098"/>
                <a:gd name="T86" fmla="*/ 19 w 1032"/>
                <a:gd name="T87" fmla="*/ 0 h 1098"/>
                <a:gd name="T88" fmla="*/ 19 w 1032"/>
                <a:gd name="T89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2" h="1098">
                  <a:moveTo>
                    <a:pt x="19" y="0"/>
                  </a:moveTo>
                  <a:lnTo>
                    <a:pt x="72" y="61"/>
                  </a:lnTo>
                  <a:lnTo>
                    <a:pt x="125" y="124"/>
                  </a:lnTo>
                  <a:lnTo>
                    <a:pt x="178" y="187"/>
                  </a:lnTo>
                  <a:lnTo>
                    <a:pt x="232" y="251"/>
                  </a:lnTo>
                  <a:lnTo>
                    <a:pt x="285" y="316"/>
                  </a:lnTo>
                  <a:lnTo>
                    <a:pt x="338" y="380"/>
                  </a:lnTo>
                  <a:lnTo>
                    <a:pt x="390" y="444"/>
                  </a:lnTo>
                  <a:lnTo>
                    <a:pt x="442" y="505"/>
                  </a:lnTo>
                  <a:lnTo>
                    <a:pt x="494" y="566"/>
                  </a:lnTo>
                  <a:lnTo>
                    <a:pt x="542" y="623"/>
                  </a:lnTo>
                  <a:lnTo>
                    <a:pt x="590" y="677"/>
                  </a:lnTo>
                  <a:lnTo>
                    <a:pt x="636" y="727"/>
                  </a:lnTo>
                  <a:lnTo>
                    <a:pt x="681" y="774"/>
                  </a:lnTo>
                  <a:lnTo>
                    <a:pt x="723" y="814"/>
                  </a:lnTo>
                  <a:lnTo>
                    <a:pt x="763" y="850"/>
                  </a:lnTo>
                  <a:lnTo>
                    <a:pt x="801" y="879"/>
                  </a:lnTo>
                  <a:lnTo>
                    <a:pt x="861" y="927"/>
                  </a:lnTo>
                  <a:lnTo>
                    <a:pt x="918" y="978"/>
                  </a:lnTo>
                  <a:lnTo>
                    <a:pt x="975" y="1030"/>
                  </a:lnTo>
                  <a:lnTo>
                    <a:pt x="1032" y="1080"/>
                  </a:lnTo>
                  <a:lnTo>
                    <a:pt x="1016" y="1098"/>
                  </a:lnTo>
                  <a:lnTo>
                    <a:pt x="956" y="1052"/>
                  </a:lnTo>
                  <a:lnTo>
                    <a:pt x="925" y="1030"/>
                  </a:lnTo>
                  <a:lnTo>
                    <a:pt x="894" y="1010"/>
                  </a:lnTo>
                  <a:lnTo>
                    <a:pt x="830" y="969"/>
                  </a:lnTo>
                  <a:lnTo>
                    <a:pt x="766" y="927"/>
                  </a:lnTo>
                  <a:lnTo>
                    <a:pt x="711" y="885"/>
                  </a:lnTo>
                  <a:lnTo>
                    <a:pt x="656" y="840"/>
                  </a:lnTo>
                  <a:lnTo>
                    <a:pt x="603" y="793"/>
                  </a:lnTo>
                  <a:lnTo>
                    <a:pt x="553" y="742"/>
                  </a:lnTo>
                  <a:lnTo>
                    <a:pt x="503" y="692"/>
                  </a:lnTo>
                  <a:lnTo>
                    <a:pt x="454" y="639"/>
                  </a:lnTo>
                  <a:lnTo>
                    <a:pt x="407" y="585"/>
                  </a:lnTo>
                  <a:lnTo>
                    <a:pt x="361" y="529"/>
                  </a:lnTo>
                  <a:lnTo>
                    <a:pt x="315" y="474"/>
                  </a:lnTo>
                  <a:lnTo>
                    <a:pt x="270" y="417"/>
                  </a:lnTo>
                  <a:lnTo>
                    <a:pt x="225" y="360"/>
                  </a:lnTo>
                  <a:lnTo>
                    <a:pt x="180" y="301"/>
                  </a:lnTo>
                  <a:lnTo>
                    <a:pt x="136" y="244"/>
                  </a:lnTo>
                  <a:lnTo>
                    <a:pt x="91" y="187"/>
                  </a:lnTo>
                  <a:lnTo>
                    <a:pt x="46" y="129"/>
                  </a:lnTo>
                  <a:lnTo>
                    <a:pt x="0" y="7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8" name="Freeform 81"/>
            <p:cNvSpPr>
              <a:spLocks/>
            </p:cNvSpPr>
            <p:nvPr/>
          </p:nvSpPr>
          <p:spPr bwMode="auto">
            <a:xfrm>
              <a:off x="2446" y="3329"/>
              <a:ext cx="249" cy="111"/>
            </a:xfrm>
            <a:custGeom>
              <a:avLst/>
              <a:gdLst>
                <a:gd name="T0" fmla="*/ 406 w 499"/>
                <a:gd name="T1" fmla="*/ 36 h 223"/>
                <a:gd name="T2" fmla="*/ 326 w 499"/>
                <a:gd name="T3" fmla="*/ 32 h 223"/>
                <a:gd name="T4" fmla="*/ 256 w 499"/>
                <a:gd name="T5" fmla="*/ 51 h 223"/>
                <a:gd name="T6" fmla="*/ 144 w 499"/>
                <a:gd name="T7" fmla="*/ 139 h 223"/>
                <a:gd name="T8" fmla="*/ 111 w 499"/>
                <a:gd name="T9" fmla="*/ 163 h 223"/>
                <a:gd name="T10" fmla="*/ 76 w 499"/>
                <a:gd name="T11" fmla="*/ 177 h 223"/>
                <a:gd name="T12" fmla="*/ 12 w 499"/>
                <a:gd name="T13" fmla="*/ 223 h 223"/>
                <a:gd name="T14" fmla="*/ 0 w 499"/>
                <a:gd name="T15" fmla="*/ 190 h 223"/>
                <a:gd name="T16" fmla="*/ 30 w 499"/>
                <a:gd name="T17" fmla="*/ 167 h 223"/>
                <a:gd name="T18" fmla="*/ 67 w 499"/>
                <a:gd name="T19" fmla="*/ 152 h 223"/>
                <a:gd name="T20" fmla="*/ 128 w 499"/>
                <a:gd name="T21" fmla="*/ 112 h 223"/>
                <a:gd name="T22" fmla="*/ 149 w 499"/>
                <a:gd name="T23" fmla="*/ 87 h 223"/>
                <a:gd name="T24" fmla="*/ 179 w 499"/>
                <a:gd name="T25" fmla="*/ 63 h 223"/>
                <a:gd name="T26" fmla="*/ 217 w 499"/>
                <a:gd name="T27" fmla="*/ 40 h 223"/>
                <a:gd name="T28" fmla="*/ 258 w 499"/>
                <a:gd name="T29" fmla="*/ 21 h 223"/>
                <a:gd name="T30" fmla="*/ 343 w 499"/>
                <a:gd name="T31" fmla="*/ 0 h 223"/>
                <a:gd name="T32" fmla="*/ 418 w 499"/>
                <a:gd name="T33" fmla="*/ 13 h 223"/>
                <a:gd name="T34" fmla="*/ 484 w 499"/>
                <a:gd name="T35" fmla="*/ 49 h 223"/>
                <a:gd name="T36" fmla="*/ 499 w 499"/>
                <a:gd name="T37" fmla="*/ 64 h 223"/>
                <a:gd name="T38" fmla="*/ 475 w 499"/>
                <a:gd name="T39" fmla="*/ 74 h 223"/>
                <a:gd name="T40" fmla="*/ 434 w 499"/>
                <a:gd name="T41" fmla="*/ 66 h 223"/>
                <a:gd name="T42" fmla="*/ 406 w 499"/>
                <a:gd name="T43" fmla="*/ 36 h 223"/>
                <a:gd name="T44" fmla="*/ 406 w 499"/>
                <a:gd name="T45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9" h="223">
                  <a:moveTo>
                    <a:pt x="406" y="36"/>
                  </a:moveTo>
                  <a:lnTo>
                    <a:pt x="326" y="32"/>
                  </a:lnTo>
                  <a:lnTo>
                    <a:pt x="256" y="51"/>
                  </a:lnTo>
                  <a:lnTo>
                    <a:pt x="144" y="139"/>
                  </a:lnTo>
                  <a:lnTo>
                    <a:pt x="111" y="163"/>
                  </a:lnTo>
                  <a:lnTo>
                    <a:pt x="76" y="177"/>
                  </a:lnTo>
                  <a:lnTo>
                    <a:pt x="12" y="223"/>
                  </a:lnTo>
                  <a:lnTo>
                    <a:pt x="0" y="190"/>
                  </a:lnTo>
                  <a:lnTo>
                    <a:pt x="30" y="167"/>
                  </a:lnTo>
                  <a:lnTo>
                    <a:pt x="67" y="152"/>
                  </a:lnTo>
                  <a:lnTo>
                    <a:pt x="128" y="112"/>
                  </a:lnTo>
                  <a:lnTo>
                    <a:pt x="149" y="87"/>
                  </a:lnTo>
                  <a:lnTo>
                    <a:pt x="179" y="63"/>
                  </a:lnTo>
                  <a:lnTo>
                    <a:pt x="217" y="40"/>
                  </a:lnTo>
                  <a:lnTo>
                    <a:pt x="258" y="21"/>
                  </a:lnTo>
                  <a:lnTo>
                    <a:pt x="343" y="0"/>
                  </a:lnTo>
                  <a:lnTo>
                    <a:pt x="418" y="13"/>
                  </a:lnTo>
                  <a:lnTo>
                    <a:pt x="484" y="49"/>
                  </a:lnTo>
                  <a:lnTo>
                    <a:pt x="499" y="64"/>
                  </a:lnTo>
                  <a:lnTo>
                    <a:pt x="475" y="74"/>
                  </a:lnTo>
                  <a:lnTo>
                    <a:pt x="434" y="66"/>
                  </a:lnTo>
                  <a:lnTo>
                    <a:pt x="406" y="36"/>
                  </a:lnTo>
                  <a:lnTo>
                    <a:pt x="40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9" name="Freeform 82"/>
            <p:cNvSpPr>
              <a:spLocks/>
            </p:cNvSpPr>
            <p:nvPr/>
          </p:nvSpPr>
          <p:spPr bwMode="auto">
            <a:xfrm>
              <a:off x="2333" y="3324"/>
              <a:ext cx="239" cy="139"/>
            </a:xfrm>
            <a:custGeom>
              <a:avLst/>
              <a:gdLst>
                <a:gd name="T0" fmla="*/ 132 w 477"/>
                <a:gd name="T1" fmla="*/ 115 h 278"/>
                <a:gd name="T2" fmla="*/ 178 w 477"/>
                <a:gd name="T3" fmla="*/ 53 h 278"/>
                <a:gd name="T4" fmla="*/ 220 w 477"/>
                <a:gd name="T5" fmla="*/ 23 h 278"/>
                <a:gd name="T6" fmla="*/ 262 w 477"/>
                <a:gd name="T7" fmla="*/ 9 h 278"/>
                <a:gd name="T8" fmla="*/ 332 w 477"/>
                <a:gd name="T9" fmla="*/ 0 h 278"/>
                <a:gd name="T10" fmla="*/ 442 w 477"/>
                <a:gd name="T11" fmla="*/ 5 h 278"/>
                <a:gd name="T12" fmla="*/ 477 w 477"/>
                <a:gd name="T13" fmla="*/ 41 h 278"/>
                <a:gd name="T14" fmla="*/ 477 w 477"/>
                <a:gd name="T15" fmla="*/ 60 h 278"/>
                <a:gd name="T16" fmla="*/ 460 w 477"/>
                <a:gd name="T17" fmla="*/ 61 h 278"/>
                <a:gd name="T18" fmla="*/ 414 w 477"/>
                <a:gd name="T19" fmla="*/ 31 h 278"/>
                <a:gd name="T20" fmla="*/ 308 w 477"/>
                <a:gd name="T21" fmla="*/ 30 h 278"/>
                <a:gd name="T22" fmla="*/ 209 w 477"/>
                <a:gd name="T23" fmla="*/ 69 h 278"/>
                <a:gd name="T24" fmla="*/ 186 w 477"/>
                <a:gd name="T25" fmla="*/ 113 h 278"/>
                <a:gd name="T26" fmla="*/ 155 w 477"/>
                <a:gd name="T27" fmla="*/ 152 h 278"/>
                <a:gd name="T28" fmla="*/ 30 w 477"/>
                <a:gd name="T29" fmla="*/ 195 h 278"/>
                <a:gd name="T30" fmla="*/ 37 w 477"/>
                <a:gd name="T31" fmla="*/ 231 h 278"/>
                <a:gd name="T32" fmla="*/ 66 w 477"/>
                <a:gd name="T33" fmla="*/ 259 h 278"/>
                <a:gd name="T34" fmla="*/ 69 w 477"/>
                <a:gd name="T35" fmla="*/ 270 h 278"/>
                <a:gd name="T36" fmla="*/ 66 w 477"/>
                <a:gd name="T37" fmla="*/ 278 h 278"/>
                <a:gd name="T38" fmla="*/ 46 w 477"/>
                <a:gd name="T39" fmla="*/ 278 h 278"/>
                <a:gd name="T40" fmla="*/ 0 w 477"/>
                <a:gd name="T41" fmla="*/ 217 h 278"/>
                <a:gd name="T42" fmla="*/ 15 w 477"/>
                <a:gd name="T43" fmla="*/ 171 h 278"/>
                <a:gd name="T44" fmla="*/ 38 w 477"/>
                <a:gd name="T45" fmla="*/ 153 h 278"/>
                <a:gd name="T46" fmla="*/ 66 w 477"/>
                <a:gd name="T47" fmla="*/ 138 h 278"/>
                <a:gd name="T48" fmla="*/ 132 w 477"/>
                <a:gd name="T49" fmla="*/ 115 h 278"/>
                <a:gd name="T50" fmla="*/ 132 w 477"/>
                <a:gd name="T51" fmla="*/ 11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7" h="278">
                  <a:moveTo>
                    <a:pt x="132" y="115"/>
                  </a:moveTo>
                  <a:lnTo>
                    <a:pt x="178" y="53"/>
                  </a:lnTo>
                  <a:lnTo>
                    <a:pt x="220" y="23"/>
                  </a:lnTo>
                  <a:lnTo>
                    <a:pt x="262" y="9"/>
                  </a:lnTo>
                  <a:lnTo>
                    <a:pt x="332" y="0"/>
                  </a:lnTo>
                  <a:lnTo>
                    <a:pt x="442" y="5"/>
                  </a:lnTo>
                  <a:lnTo>
                    <a:pt x="477" y="41"/>
                  </a:lnTo>
                  <a:lnTo>
                    <a:pt x="477" y="60"/>
                  </a:lnTo>
                  <a:lnTo>
                    <a:pt x="460" y="61"/>
                  </a:lnTo>
                  <a:lnTo>
                    <a:pt x="414" y="31"/>
                  </a:lnTo>
                  <a:lnTo>
                    <a:pt x="308" y="30"/>
                  </a:lnTo>
                  <a:lnTo>
                    <a:pt x="209" y="69"/>
                  </a:lnTo>
                  <a:lnTo>
                    <a:pt x="186" y="113"/>
                  </a:lnTo>
                  <a:lnTo>
                    <a:pt x="155" y="152"/>
                  </a:lnTo>
                  <a:lnTo>
                    <a:pt x="30" y="195"/>
                  </a:lnTo>
                  <a:lnTo>
                    <a:pt x="37" y="231"/>
                  </a:lnTo>
                  <a:lnTo>
                    <a:pt x="66" y="259"/>
                  </a:lnTo>
                  <a:lnTo>
                    <a:pt x="69" y="270"/>
                  </a:lnTo>
                  <a:lnTo>
                    <a:pt x="66" y="278"/>
                  </a:lnTo>
                  <a:lnTo>
                    <a:pt x="46" y="278"/>
                  </a:lnTo>
                  <a:lnTo>
                    <a:pt x="0" y="217"/>
                  </a:lnTo>
                  <a:lnTo>
                    <a:pt x="15" y="171"/>
                  </a:lnTo>
                  <a:lnTo>
                    <a:pt x="38" y="153"/>
                  </a:lnTo>
                  <a:lnTo>
                    <a:pt x="66" y="138"/>
                  </a:lnTo>
                  <a:lnTo>
                    <a:pt x="132" y="115"/>
                  </a:lnTo>
                  <a:lnTo>
                    <a:pt x="1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0" name="Freeform 83"/>
            <p:cNvSpPr>
              <a:spLocks/>
            </p:cNvSpPr>
            <p:nvPr/>
          </p:nvSpPr>
          <p:spPr bwMode="auto">
            <a:xfrm>
              <a:off x="2497" y="3376"/>
              <a:ext cx="280" cy="112"/>
            </a:xfrm>
            <a:custGeom>
              <a:avLst/>
              <a:gdLst>
                <a:gd name="T0" fmla="*/ 0 w 560"/>
                <a:gd name="T1" fmla="*/ 209 h 224"/>
                <a:gd name="T2" fmla="*/ 18 w 560"/>
                <a:gd name="T3" fmla="*/ 169 h 224"/>
                <a:gd name="T4" fmla="*/ 39 w 560"/>
                <a:gd name="T5" fmla="*/ 151 h 224"/>
                <a:gd name="T6" fmla="*/ 64 w 560"/>
                <a:gd name="T7" fmla="*/ 135 h 224"/>
                <a:gd name="T8" fmla="*/ 115 w 560"/>
                <a:gd name="T9" fmla="*/ 104 h 224"/>
                <a:gd name="T10" fmla="*/ 156 w 560"/>
                <a:gd name="T11" fmla="*/ 71 h 224"/>
                <a:gd name="T12" fmla="*/ 190 w 560"/>
                <a:gd name="T13" fmla="*/ 40 h 224"/>
                <a:gd name="T14" fmla="*/ 239 w 560"/>
                <a:gd name="T15" fmla="*/ 18 h 224"/>
                <a:gd name="T16" fmla="*/ 358 w 560"/>
                <a:gd name="T17" fmla="*/ 0 h 224"/>
                <a:gd name="T18" fmla="*/ 477 w 560"/>
                <a:gd name="T19" fmla="*/ 18 h 224"/>
                <a:gd name="T20" fmla="*/ 560 w 560"/>
                <a:gd name="T21" fmla="*/ 75 h 224"/>
                <a:gd name="T22" fmla="*/ 556 w 560"/>
                <a:gd name="T23" fmla="*/ 113 h 224"/>
                <a:gd name="T24" fmla="*/ 518 w 560"/>
                <a:gd name="T25" fmla="*/ 109 h 224"/>
                <a:gd name="T26" fmla="*/ 468 w 560"/>
                <a:gd name="T27" fmla="*/ 67 h 224"/>
                <a:gd name="T28" fmla="*/ 418 w 560"/>
                <a:gd name="T29" fmla="*/ 44 h 224"/>
                <a:gd name="T30" fmla="*/ 297 w 560"/>
                <a:gd name="T31" fmla="*/ 43 h 224"/>
                <a:gd name="T32" fmla="*/ 206 w 560"/>
                <a:gd name="T33" fmla="*/ 60 h 224"/>
                <a:gd name="T34" fmla="*/ 185 w 560"/>
                <a:gd name="T35" fmla="*/ 91 h 224"/>
                <a:gd name="T36" fmla="*/ 143 w 560"/>
                <a:gd name="T37" fmla="*/ 125 h 224"/>
                <a:gd name="T38" fmla="*/ 98 w 560"/>
                <a:gd name="T39" fmla="*/ 144 h 224"/>
                <a:gd name="T40" fmla="*/ 27 w 560"/>
                <a:gd name="T41" fmla="*/ 212 h 224"/>
                <a:gd name="T42" fmla="*/ 12 w 560"/>
                <a:gd name="T43" fmla="*/ 224 h 224"/>
                <a:gd name="T44" fmla="*/ 0 w 560"/>
                <a:gd name="T45" fmla="*/ 209 h 224"/>
                <a:gd name="T46" fmla="*/ 0 w 560"/>
                <a:gd name="T47" fmla="*/ 20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0" h="224">
                  <a:moveTo>
                    <a:pt x="0" y="209"/>
                  </a:moveTo>
                  <a:lnTo>
                    <a:pt x="18" y="169"/>
                  </a:lnTo>
                  <a:lnTo>
                    <a:pt x="39" y="151"/>
                  </a:lnTo>
                  <a:lnTo>
                    <a:pt x="64" y="135"/>
                  </a:lnTo>
                  <a:lnTo>
                    <a:pt x="115" y="104"/>
                  </a:lnTo>
                  <a:lnTo>
                    <a:pt x="156" y="71"/>
                  </a:lnTo>
                  <a:lnTo>
                    <a:pt x="190" y="40"/>
                  </a:lnTo>
                  <a:lnTo>
                    <a:pt x="239" y="18"/>
                  </a:lnTo>
                  <a:lnTo>
                    <a:pt x="358" y="0"/>
                  </a:lnTo>
                  <a:lnTo>
                    <a:pt x="477" y="18"/>
                  </a:lnTo>
                  <a:lnTo>
                    <a:pt x="560" y="75"/>
                  </a:lnTo>
                  <a:lnTo>
                    <a:pt x="556" y="113"/>
                  </a:lnTo>
                  <a:lnTo>
                    <a:pt x="518" y="109"/>
                  </a:lnTo>
                  <a:lnTo>
                    <a:pt x="468" y="67"/>
                  </a:lnTo>
                  <a:lnTo>
                    <a:pt x="418" y="44"/>
                  </a:lnTo>
                  <a:lnTo>
                    <a:pt x="297" y="43"/>
                  </a:lnTo>
                  <a:lnTo>
                    <a:pt x="206" y="60"/>
                  </a:lnTo>
                  <a:lnTo>
                    <a:pt x="185" y="91"/>
                  </a:lnTo>
                  <a:lnTo>
                    <a:pt x="143" y="125"/>
                  </a:lnTo>
                  <a:lnTo>
                    <a:pt x="98" y="144"/>
                  </a:lnTo>
                  <a:lnTo>
                    <a:pt x="27" y="212"/>
                  </a:lnTo>
                  <a:lnTo>
                    <a:pt x="12" y="224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1" name="Freeform 84"/>
            <p:cNvSpPr>
              <a:spLocks/>
            </p:cNvSpPr>
            <p:nvPr/>
          </p:nvSpPr>
          <p:spPr bwMode="auto">
            <a:xfrm>
              <a:off x="2778" y="3319"/>
              <a:ext cx="273" cy="67"/>
            </a:xfrm>
            <a:custGeom>
              <a:avLst/>
              <a:gdLst>
                <a:gd name="T0" fmla="*/ 2 w 547"/>
                <a:gd name="T1" fmla="*/ 113 h 133"/>
                <a:gd name="T2" fmla="*/ 66 w 547"/>
                <a:gd name="T3" fmla="*/ 49 h 133"/>
                <a:gd name="T4" fmla="*/ 110 w 547"/>
                <a:gd name="T5" fmla="*/ 15 h 133"/>
                <a:gd name="T6" fmla="*/ 166 w 547"/>
                <a:gd name="T7" fmla="*/ 0 h 133"/>
                <a:gd name="T8" fmla="*/ 255 w 547"/>
                <a:gd name="T9" fmla="*/ 3 h 133"/>
                <a:gd name="T10" fmla="*/ 327 w 547"/>
                <a:gd name="T11" fmla="*/ 6 h 133"/>
                <a:gd name="T12" fmla="*/ 395 w 547"/>
                <a:gd name="T13" fmla="*/ 30 h 133"/>
                <a:gd name="T14" fmla="*/ 421 w 547"/>
                <a:gd name="T15" fmla="*/ 47 h 133"/>
                <a:gd name="T16" fmla="*/ 486 w 547"/>
                <a:gd name="T17" fmla="*/ 51 h 133"/>
                <a:gd name="T18" fmla="*/ 547 w 547"/>
                <a:gd name="T19" fmla="*/ 105 h 133"/>
                <a:gd name="T20" fmla="*/ 544 w 547"/>
                <a:gd name="T21" fmla="*/ 124 h 133"/>
                <a:gd name="T22" fmla="*/ 525 w 547"/>
                <a:gd name="T23" fmla="*/ 120 h 133"/>
                <a:gd name="T24" fmla="*/ 494 w 547"/>
                <a:gd name="T25" fmla="*/ 93 h 133"/>
                <a:gd name="T26" fmla="*/ 455 w 547"/>
                <a:gd name="T27" fmla="*/ 83 h 133"/>
                <a:gd name="T28" fmla="*/ 375 w 547"/>
                <a:gd name="T29" fmla="*/ 64 h 133"/>
                <a:gd name="T30" fmla="*/ 325 w 547"/>
                <a:gd name="T31" fmla="*/ 47 h 133"/>
                <a:gd name="T32" fmla="*/ 253 w 547"/>
                <a:gd name="T33" fmla="*/ 34 h 133"/>
                <a:gd name="T34" fmla="*/ 131 w 547"/>
                <a:gd name="T35" fmla="*/ 40 h 133"/>
                <a:gd name="T36" fmla="*/ 74 w 547"/>
                <a:gd name="T37" fmla="*/ 86 h 133"/>
                <a:gd name="T38" fmla="*/ 19 w 547"/>
                <a:gd name="T39" fmla="*/ 133 h 133"/>
                <a:gd name="T40" fmla="*/ 0 w 547"/>
                <a:gd name="T41" fmla="*/ 131 h 133"/>
                <a:gd name="T42" fmla="*/ 2 w 547"/>
                <a:gd name="T43" fmla="*/ 113 h 133"/>
                <a:gd name="T44" fmla="*/ 2 w 547"/>
                <a:gd name="T45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7" h="133">
                  <a:moveTo>
                    <a:pt x="2" y="113"/>
                  </a:moveTo>
                  <a:lnTo>
                    <a:pt x="66" y="49"/>
                  </a:lnTo>
                  <a:lnTo>
                    <a:pt x="110" y="15"/>
                  </a:lnTo>
                  <a:lnTo>
                    <a:pt x="166" y="0"/>
                  </a:lnTo>
                  <a:lnTo>
                    <a:pt x="255" y="3"/>
                  </a:lnTo>
                  <a:lnTo>
                    <a:pt x="327" y="6"/>
                  </a:lnTo>
                  <a:lnTo>
                    <a:pt x="395" y="30"/>
                  </a:lnTo>
                  <a:lnTo>
                    <a:pt x="421" y="47"/>
                  </a:lnTo>
                  <a:lnTo>
                    <a:pt x="486" y="51"/>
                  </a:lnTo>
                  <a:lnTo>
                    <a:pt x="547" y="105"/>
                  </a:lnTo>
                  <a:lnTo>
                    <a:pt x="544" y="124"/>
                  </a:lnTo>
                  <a:lnTo>
                    <a:pt x="525" y="120"/>
                  </a:lnTo>
                  <a:lnTo>
                    <a:pt x="494" y="93"/>
                  </a:lnTo>
                  <a:lnTo>
                    <a:pt x="455" y="83"/>
                  </a:lnTo>
                  <a:lnTo>
                    <a:pt x="375" y="64"/>
                  </a:lnTo>
                  <a:lnTo>
                    <a:pt x="325" y="47"/>
                  </a:lnTo>
                  <a:lnTo>
                    <a:pt x="253" y="34"/>
                  </a:lnTo>
                  <a:lnTo>
                    <a:pt x="131" y="40"/>
                  </a:lnTo>
                  <a:lnTo>
                    <a:pt x="74" y="86"/>
                  </a:lnTo>
                  <a:lnTo>
                    <a:pt x="19" y="133"/>
                  </a:lnTo>
                  <a:lnTo>
                    <a:pt x="0" y="131"/>
                  </a:lnTo>
                  <a:lnTo>
                    <a:pt x="2" y="113"/>
                  </a:lnTo>
                  <a:lnTo>
                    <a:pt x="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2" name="Freeform 85"/>
            <p:cNvSpPr>
              <a:spLocks/>
            </p:cNvSpPr>
            <p:nvPr/>
          </p:nvSpPr>
          <p:spPr bwMode="auto">
            <a:xfrm>
              <a:off x="2888" y="3365"/>
              <a:ext cx="59" cy="27"/>
            </a:xfrm>
            <a:custGeom>
              <a:avLst/>
              <a:gdLst>
                <a:gd name="T0" fmla="*/ 106 w 119"/>
                <a:gd name="T1" fmla="*/ 27 h 53"/>
                <a:gd name="T2" fmla="*/ 31 w 119"/>
                <a:gd name="T3" fmla="*/ 53 h 53"/>
                <a:gd name="T4" fmla="*/ 0 w 119"/>
                <a:gd name="T5" fmla="*/ 35 h 53"/>
                <a:gd name="T6" fmla="*/ 2 w 119"/>
                <a:gd name="T7" fmla="*/ 17 h 53"/>
                <a:gd name="T8" fmla="*/ 18 w 119"/>
                <a:gd name="T9" fmla="*/ 5 h 53"/>
                <a:gd name="T10" fmla="*/ 105 w 119"/>
                <a:gd name="T11" fmla="*/ 0 h 53"/>
                <a:gd name="T12" fmla="*/ 119 w 119"/>
                <a:gd name="T13" fmla="*/ 12 h 53"/>
                <a:gd name="T14" fmla="*/ 106 w 119"/>
                <a:gd name="T15" fmla="*/ 27 h 53"/>
                <a:gd name="T16" fmla="*/ 106 w 119"/>
                <a:gd name="T17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53">
                  <a:moveTo>
                    <a:pt x="106" y="27"/>
                  </a:moveTo>
                  <a:lnTo>
                    <a:pt x="31" y="53"/>
                  </a:lnTo>
                  <a:lnTo>
                    <a:pt x="0" y="35"/>
                  </a:lnTo>
                  <a:lnTo>
                    <a:pt x="2" y="17"/>
                  </a:lnTo>
                  <a:lnTo>
                    <a:pt x="18" y="5"/>
                  </a:lnTo>
                  <a:lnTo>
                    <a:pt x="105" y="0"/>
                  </a:lnTo>
                  <a:lnTo>
                    <a:pt x="119" y="12"/>
                  </a:lnTo>
                  <a:lnTo>
                    <a:pt x="106" y="27"/>
                  </a:lnTo>
                  <a:lnTo>
                    <a:pt x="10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Freeform 86"/>
            <p:cNvSpPr>
              <a:spLocks/>
            </p:cNvSpPr>
            <p:nvPr/>
          </p:nvSpPr>
          <p:spPr bwMode="auto">
            <a:xfrm>
              <a:off x="2603" y="3424"/>
              <a:ext cx="70" cy="29"/>
            </a:xfrm>
            <a:custGeom>
              <a:avLst/>
              <a:gdLst>
                <a:gd name="T0" fmla="*/ 19 w 141"/>
                <a:gd name="T1" fmla="*/ 0 h 59"/>
                <a:gd name="T2" fmla="*/ 69 w 141"/>
                <a:gd name="T3" fmla="*/ 17 h 59"/>
                <a:gd name="T4" fmla="*/ 114 w 141"/>
                <a:gd name="T5" fmla="*/ 22 h 59"/>
                <a:gd name="T6" fmla="*/ 131 w 141"/>
                <a:gd name="T7" fmla="*/ 29 h 59"/>
                <a:gd name="T8" fmla="*/ 141 w 141"/>
                <a:gd name="T9" fmla="*/ 48 h 59"/>
                <a:gd name="T10" fmla="*/ 120 w 141"/>
                <a:gd name="T11" fmla="*/ 59 h 59"/>
                <a:gd name="T12" fmla="*/ 6 w 141"/>
                <a:gd name="T13" fmla="*/ 25 h 59"/>
                <a:gd name="T14" fmla="*/ 0 w 141"/>
                <a:gd name="T15" fmla="*/ 7 h 59"/>
                <a:gd name="T16" fmla="*/ 19 w 141"/>
                <a:gd name="T17" fmla="*/ 0 h 59"/>
                <a:gd name="T18" fmla="*/ 19 w 141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59">
                  <a:moveTo>
                    <a:pt x="19" y="0"/>
                  </a:moveTo>
                  <a:lnTo>
                    <a:pt x="69" y="17"/>
                  </a:lnTo>
                  <a:lnTo>
                    <a:pt x="114" y="22"/>
                  </a:lnTo>
                  <a:lnTo>
                    <a:pt x="131" y="29"/>
                  </a:lnTo>
                  <a:lnTo>
                    <a:pt x="141" y="48"/>
                  </a:lnTo>
                  <a:lnTo>
                    <a:pt x="120" y="59"/>
                  </a:lnTo>
                  <a:lnTo>
                    <a:pt x="6" y="25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Freeform 87"/>
            <p:cNvSpPr>
              <a:spLocks/>
            </p:cNvSpPr>
            <p:nvPr/>
          </p:nvSpPr>
          <p:spPr bwMode="auto">
            <a:xfrm>
              <a:off x="2552" y="3389"/>
              <a:ext cx="37" cy="20"/>
            </a:xfrm>
            <a:custGeom>
              <a:avLst/>
              <a:gdLst>
                <a:gd name="T0" fmla="*/ 18 w 73"/>
                <a:gd name="T1" fmla="*/ 0 h 40"/>
                <a:gd name="T2" fmla="*/ 64 w 73"/>
                <a:gd name="T3" fmla="*/ 10 h 40"/>
                <a:gd name="T4" fmla="*/ 73 w 73"/>
                <a:gd name="T5" fmla="*/ 30 h 40"/>
                <a:gd name="T6" fmla="*/ 53 w 73"/>
                <a:gd name="T7" fmla="*/ 40 h 40"/>
                <a:gd name="T8" fmla="*/ 14 w 73"/>
                <a:gd name="T9" fmla="*/ 30 h 40"/>
                <a:gd name="T10" fmla="*/ 0 w 73"/>
                <a:gd name="T11" fmla="*/ 12 h 40"/>
                <a:gd name="T12" fmla="*/ 5 w 73"/>
                <a:gd name="T13" fmla="*/ 3 h 40"/>
                <a:gd name="T14" fmla="*/ 18 w 73"/>
                <a:gd name="T15" fmla="*/ 0 h 40"/>
                <a:gd name="T16" fmla="*/ 18 w 7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0">
                  <a:moveTo>
                    <a:pt x="18" y="0"/>
                  </a:moveTo>
                  <a:lnTo>
                    <a:pt x="64" y="10"/>
                  </a:lnTo>
                  <a:lnTo>
                    <a:pt x="73" y="30"/>
                  </a:lnTo>
                  <a:lnTo>
                    <a:pt x="53" y="40"/>
                  </a:lnTo>
                  <a:lnTo>
                    <a:pt x="14" y="30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Freeform 88"/>
            <p:cNvSpPr>
              <a:spLocks/>
            </p:cNvSpPr>
            <p:nvPr/>
          </p:nvSpPr>
          <p:spPr bwMode="auto">
            <a:xfrm>
              <a:off x="2439" y="3371"/>
              <a:ext cx="42" cy="22"/>
            </a:xfrm>
            <a:custGeom>
              <a:avLst/>
              <a:gdLst>
                <a:gd name="T0" fmla="*/ 11 w 84"/>
                <a:gd name="T1" fmla="*/ 0 h 43"/>
                <a:gd name="T2" fmla="*/ 70 w 84"/>
                <a:gd name="T3" fmla="*/ 16 h 43"/>
                <a:gd name="T4" fmla="*/ 84 w 84"/>
                <a:gd name="T5" fmla="*/ 29 h 43"/>
                <a:gd name="T6" fmla="*/ 70 w 84"/>
                <a:gd name="T7" fmla="*/ 43 h 43"/>
                <a:gd name="T8" fmla="*/ 16 w 84"/>
                <a:gd name="T9" fmla="*/ 29 h 43"/>
                <a:gd name="T10" fmla="*/ 0 w 84"/>
                <a:gd name="T11" fmla="*/ 15 h 43"/>
                <a:gd name="T12" fmla="*/ 11 w 84"/>
                <a:gd name="T13" fmla="*/ 0 h 43"/>
                <a:gd name="T14" fmla="*/ 11 w 84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43">
                  <a:moveTo>
                    <a:pt x="11" y="0"/>
                  </a:moveTo>
                  <a:lnTo>
                    <a:pt x="70" y="16"/>
                  </a:lnTo>
                  <a:lnTo>
                    <a:pt x="84" y="29"/>
                  </a:lnTo>
                  <a:lnTo>
                    <a:pt x="70" y="43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Freeform 89"/>
            <p:cNvSpPr>
              <a:spLocks/>
            </p:cNvSpPr>
            <p:nvPr/>
          </p:nvSpPr>
          <p:spPr bwMode="auto">
            <a:xfrm>
              <a:off x="2595" y="3291"/>
              <a:ext cx="194" cy="50"/>
            </a:xfrm>
            <a:custGeom>
              <a:avLst/>
              <a:gdLst>
                <a:gd name="T0" fmla="*/ 6 w 390"/>
                <a:gd name="T1" fmla="*/ 71 h 100"/>
                <a:gd name="T2" fmla="*/ 56 w 390"/>
                <a:gd name="T3" fmla="*/ 32 h 100"/>
                <a:gd name="T4" fmla="*/ 110 w 390"/>
                <a:gd name="T5" fmla="*/ 8 h 100"/>
                <a:gd name="T6" fmla="*/ 236 w 390"/>
                <a:gd name="T7" fmla="*/ 0 h 100"/>
                <a:gd name="T8" fmla="*/ 304 w 390"/>
                <a:gd name="T9" fmla="*/ 23 h 100"/>
                <a:gd name="T10" fmla="*/ 335 w 390"/>
                <a:gd name="T11" fmla="*/ 39 h 100"/>
                <a:gd name="T12" fmla="*/ 373 w 390"/>
                <a:gd name="T13" fmla="*/ 50 h 100"/>
                <a:gd name="T14" fmla="*/ 390 w 390"/>
                <a:gd name="T15" fmla="*/ 71 h 100"/>
                <a:gd name="T16" fmla="*/ 368 w 390"/>
                <a:gd name="T17" fmla="*/ 88 h 100"/>
                <a:gd name="T18" fmla="*/ 300 w 390"/>
                <a:gd name="T19" fmla="*/ 61 h 100"/>
                <a:gd name="T20" fmla="*/ 269 w 390"/>
                <a:gd name="T21" fmla="*/ 46 h 100"/>
                <a:gd name="T22" fmla="*/ 232 w 390"/>
                <a:gd name="T23" fmla="*/ 38 h 100"/>
                <a:gd name="T24" fmla="*/ 124 w 390"/>
                <a:gd name="T25" fmla="*/ 44 h 100"/>
                <a:gd name="T26" fmla="*/ 33 w 390"/>
                <a:gd name="T27" fmla="*/ 100 h 100"/>
                <a:gd name="T28" fmla="*/ 6 w 390"/>
                <a:gd name="T29" fmla="*/ 100 h 100"/>
                <a:gd name="T30" fmla="*/ 0 w 390"/>
                <a:gd name="T31" fmla="*/ 86 h 100"/>
                <a:gd name="T32" fmla="*/ 6 w 390"/>
                <a:gd name="T33" fmla="*/ 71 h 100"/>
                <a:gd name="T34" fmla="*/ 6 w 390"/>
                <a:gd name="T35" fmla="*/ 7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100">
                  <a:moveTo>
                    <a:pt x="6" y="71"/>
                  </a:moveTo>
                  <a:lnTo>
                    <a:pt x="56" y="32"/>
                  </a:lnTo>
                  <a:lnTo>
                    <a:pt x="110" y="8"/>
                  </a:lnTo>
                  <a:lnTo>
                    <a:pt x="236" y="0"/>
                  </a:lnTo>
                  <a:lnTo>
                    <a:pt x="304" y="23"/>
                  </a:lnTo>
                  <a:lnTo>
                    <a:pt x="335" y="39"/>
                  </a:lnTo>
                  <a:lnTo>
                    <a:pt x="373" y="50"/>
                  </a:lnTo>
                  <a:lnTo>
                    <a:pt x="390" y="71"/>
                  </a:lnTo>
                  <a:lnTo>
                    <a:pt x="368" y="88"/>
                  </a:lnTo>
                  <a:lnTo>
                    <a:pt x="300" y="61"/>
                  </a:lnTo>
                  <a:lnTo>
                    <a:pt x="269" y="46"/>
                  </a:lnTo>
                  <a:lnTo>
                    <a:pt x="232" y="38"/>
                  </a:lnTo>
                  <a:lnTo>
                    <a:pt x="124" y="44"/>
                  </a:lnTo>
                  <a:lnTo>
                    <a:pt x="33" y="100"/>
                  </a:lnTo>
                  <a:lnTo>
                    <a:pt x="6" y="100"/>
                  </a:lnTo>
                  <a:lnTo>
                    <a:pt x="0" y="86"/>
                  </a:lnTo>
                  <a:lnTo>
                    <a:pt x="6" y="71"/>
                  </a:lnTo>
                  <a:lnTo>
                    <a:pt x="6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Freeform 90"/>
            <p:cNvSpPr>
              <a:spLocks/>
            </p:cNvSpPr>
            <p:nvPr/>
          </p:nvSpPr>
          <p:spPr bwMode="auto">
            <a:xfrm>
              <a:off x="2709" y="3337"/>
              <a:ext cx="41" cy="20"/>
            </a:xfrm>
            <a:custGeom>
              <a:avLst/>
              <a:gdLst>
                <a:gd name="T0" fmla="*/ 19 w 81"/>
                <a:gd name="T1" fmla="*/ 1 h 39"/>
                <a:gd name="T2" fmla="*/ 59 w 81"/>
                <a:gd name="T3" fmla="*/ 0 h 39"/>
                <a:gd name="T4" fmla="*/ 81 w 81"/>
                <a:gd name="T5" fmla="*/ 16 h 39"/>
                <a:gd name="T6" fmla="*/ 63 w 81"/>
                <a:gd name="T7" fmla="*/ 38 h 39"/>
                <a:gd name="T8" fmla="*/ 19 w 81"/>
                <a:gd name="T9" fmla="*/ 39 h 39"/>
                <a:gd name="T10" fmla="*/ 0 w 81"/>
                <a:gd name="T11" fmla="*/ 20 h 39"/>
                <a:gd name="T12" fmla="*/ 19 w 81"/>
                <a:gd name="T13" fmla="*/ 1 h 39"/>
                <a:gd name="T14" fmla="*/ 19 w 81"/>
                <a:gd name="T1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9">
                  <a:moveTo>
                    <a:pt x="19" y="1"/>
                  </a:moveTo>
                  <a:lnTo>
                    <a:pt x="59" y="0"/>
                  </a:lnTo>
                  <a:lnTo>
                    <a:pt x="81" y="16"/>
                  </a:lnTo>
                  <a:lnTo>
                    <a:pt x="63" y="38"/>
                  </a:lnTo>
                  <a:lnTo>
                    <a:pt x="19" y="39"/>
                  </a:lnTo>
                  <a:lnTo>
                    <a:pt x="0" y="20"/>
                  </a:lnTo>
                  <a:lnTo>
                    <a:pt x="19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8" name="Freeform 91"/>
            <p:cNvSpPr>
              <a:spLocks/>
            </p:cNvSpPr>
            <p:nvPr/>
          </p:nvSpPr>
          <p:spPr bwMode="auto">
            <a:xfrm>
              <a:off x="2813" y="3411"/>
              <a:ext cx="73" cy="31"/>
            </a:xfrm>
            <a:custGeom>
              <a:avLst/>
              <a:gdLst>
                <a:gd name="T0" fmla="*/ 57 w 145"/>
                <a:gd name="T1" fmla="*/ 24 h 62"/>
                <a:gd name="T2" fmla="*/ 100 w 145"/>
                <a:gd name="T3" fmla="*/ 17 h 62"/>
                <a:gd name="T4" fmla="*/ 113 w 145"/>
                <a:gd name="T5" fmla="*/ 4 h 62"/>
                <a:gd name="T6" fmla="*/ 132 w 145"/>
                <a:gd name="T7" fmla="*/ 9 h 62"/>
                <a:gd name="T8" fmla="*/ 138 w 145"/>
                <a:gd name="T9" fmla="*/ 15 h 62"/>
                <a:gd name="T10" fmla="*/ 145 w 145"/>
                <a:gd name="T11" fmla="*/ 32 h 62"/>
                <a:gd name="T12" fmla="*/ 132 w 145"/>
                <a:gd name="T13" fmla="*/ 46 h 62"/>
                <a:gd name="T14" fmla="*/ 72 w 145"/>
                <a:gd name="T15" fmla="*/ 62 h 62"/>
                <a:gd name="T16" fmla="*/ 8 w 145"/>
                <a:gd name="T17" fmla="*/ 53 h 62"/>
                <a:gd name="T18" fmla="*/ 0 w 145"/>
                <a:gd name="T19" fmla="*/ 23 h 62"/>
                <a:gd name="T20" fmla="*/ 31 w 145"/>
                <a:gd name="T21" fmla="*/ 0 h 62"/>
                <a:gd name="T22" fmla="*/ 52 w 145"/>
                <a:gd name="T23" fmla="*/ 4 h 62"/>
                <a:gd name="T24" fmla="*/ 57 w 145"/>
                <a:gd name="T25" fmla="*/ 24 h 62"/>
                <a:gd name="T26" fmla="*/ 57 w 145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62">
                  <a:moveTo>
                    <a:pt x="57" y="24"/>
                  </a:moveTo>
                  <a:lnTo>
                    <a:pt x="100" y="17"/>
                  </a:lnTo>
                  <a:lnTo>
                    <a:pt x="113" y="4"/>
                  </a:lnTo>
                  <a:lnTo>
                    <a:pt x="132" y="9"/>
                  </a:lnTo>
                  <a:lnTo>
                    <a:pt x="138" y="15"/>
                  </a:lnTo>
                  <a:lnTo>
                    <a:pt x="145" y="32"/>
                  </a:lnTo>
                  <a:lnTo>
                    <a:pt x="132" y="46"/>
                  </a:lnTo>
                  <a:lnTo>
                    <a:pt x="72" y="62"/>
                  </a:lnTo>
                  <a:lnTo>
                    <a:pt x="8" y="53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52" y="4"/>
                  </a:lnTo>
                  <a:lnTo>
                    <a:pt x="57" y="24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9" name="Freeform 92"/>
            <p:cNvSpPr>
              <a:spLocks/>
            </p:cNvSpPr>
            <p:nvPr/>
          </p:nvSpPr>
          <p:spPr bwMode="auto">
            <a:xfrm>
              <a:off x="2648" y="3458"/>
              <a:ext cx="156" cy="64"/>
            </a:xfrm>
            <a:custGeom>
              <a:avLst/>
              <a:gdLst>
                <a:gd name="T0" fmla="*/ 0 w 310"/>
                <a:gd name="T1" fmla="*/ 103 h 129"/>
                <a:gd name="T2" fmla="*/ 16 w 310"/>
                <a:gd name="T3" fmla="*/ 76 h 129"/>
                <a:gd name="T4" fmla="*/ 42 w 310"/>
                <a:gd name="T5" fmla="*/ 60 h 129"/>
                <a:gd name="T6" fmla="*/ 69 w 310"/>
                <a:gd name="T7" fmla="*/ 72 h 129"/>
                <a:gd name="T8" fmla="*/ 97 w 310"/>
                <a:gd name="T9" fmla="*/ 87 h 129"/>
                <a:gd name="T10" fmla="*/ 145 w 310"/>
                <a:gd name="T11" fmla="*/ 60 h 129"/>
                <a:gd name="T12" fmla="*/ 283 w 310"/>
                <a:gd name="T13" fmla="*/ 0 h 129"/>
                <a:gd name="T14" fmla="*/ 310 w 310"/>
                <a:gd name="T15" fmla="*/ 6 h 129"/>
                <a:gd name="T16" fmla="*/ 305 w 310"/>
                <a:gd name="T17" fmla="*/ 31 h 129"/>
                <a:gd name="T18" fmla="*/ 269 w 310"/>
                <a:gd name="T19" fmla="*/ 52 h 129"/>
                <a:gd name="T20" fmla="*/ 234 w 310"/>
                <a:gd name="T21" fmla="*/ 67 h 129"/>
                <a:gd name="T22" fmla="*/ 160 w 310"/>
                <a:gd name="T23" fmla="*/ 95 h 129"/>
                <a:gd name="T24" fmla="*/ 128 w 310"/>
                <a:gd name="T25" fmla="*/ 113 h 129"/>
                <a:gd name="T26" fmla="*/ 97 w 310"/>
                <a:gd name="T27" fmla="*/ 125 h 129"/>
                <a:gd name="T28" fmla="*/ 73 w 310"/>
                <a:gd name="T29" fmla="*/ 110 h 129"/>
                <a:gd name="T30" fmla="*/ 50 w 310"/>
                <a:gd name="T31" fmla="*/ 98 h 129"/>
                <a:gd name="T32" fmla="*/ 33 w 310"/>
                <a:gd name="T33" fmla="*/ 120 h 129"/>
                <a:gd name="T34" fmla="*/ 8 w 310"/>
                <a:gd name="T35" fmla="*/ 129 h 129"/>
                <a:gd name="T36" fmla="*/ 0 w 310"/>
                <a:gd name="T37" fmla="*/ 103 h 129"/>
                <a:gd name="T38" fmla="*/ 0 w 310"/>
                <a:gd name="T39" fmla="*/ 10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0" h="129">
                  <a:moveTo>
                    <a:pt x="0" y="103"/>
                  </a:moveTo>
                  <a:lnTo>
                    <a:pt x="16" y="76"/>
                  </a:lnTo>
                  <a:lnTo>
                    <a:pt x="42" y="60"/>
                  </a:lnTo>
                  <a:lnTo>
                    <a:pt x="69" y="72"/>
                  </a:lnTo>
                  <a:lnTo>
                    <a:pt x="97" y="87"/>
                  </a:lnTo>
                  <a:lnTo>
                    <a:pt x="145" y="60"/>
                  </a:lnTo>
                  <a:lnTo>
                    <a:pt x="283" y="0"/>
                  </a:lnTo>
                  <a:lnTo>
                    <a:pt x="310" y="6"/>
                  </a:lnTo>
                  <a:lnTo>
                    <a:pt x="305" y="31"/>
                  </a:lnTo>
                  <a:lnTo>
                    <a:pt x="269" y="52"/>
                  </a:lnTo>
                  <a:lnTo>
                    <a:pt x="234" y="67"/>
                  </a:lnTo>
                  <a:lnTo>
                    <a:pt x="160" y="95"/>
                  </a:lnTo>
                  <a:lnTo>
                    <a:pt x="128" y="113"/>
                  </a:lnTo>
                  <a:lnTo>
                    <a:pt x="97" y="125"/>
                  </a:lnTo>
                  <a:lnTo>
                    <a:pt x="73" y="110"/>
                  </a:lnTo>
                  <a:lnTo>
                    <a:pt x="50" y="98"/>
                  </a:lnTo>
                  <a:lnTo>
                    <a:pt x="33" y="120"/>
                  </a:lnTo>
                  <a:lnTo>
                    <a:pt x="8" y="129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Freeform 93"/>
            <p:cNvSpPr>
              <a:spLocks/>
            </p:cNvSpPr>
            <p:nvPr/>
          </p:nvSpPr>
          <p:spPr bwMode="auto">
            <a:xfrm>
              <a:off x="2736" y="3392"/>
              <a:ext cx="86" cy="33"/>
            </a:xfrm>
            <a:custGeom>
              <a:avLst/>
              <a:gdLst>
                <a:gd name="T0" fmla="*/ 17 w 173"/>
                <a:gd name="T1" fmla="*/ 0 h 66"/>
                <a:gd name="T2" fmla="*/ 94 w 173"/>
                <a:gd name="T3" fmla="*/ 2 h 66"/>
                <a:gd name="T4" fmla="*/ 164 w 173"/>
                <a:gd name="T5" fmla="*/ 32 h 66"/>
                <a:gd name="T6" fmla="*/ 173 w 173"/>
                <a:gd name="T7" fmla="*/ 58 h 66"/>
                <a:gd name="T8" fmla="*/ 147 w 173"/>
                <a:gd name="T9" fmla="*/ 66 h 66"/>
                <a:gd name="T10" fmla="*/ 87 w 173"/>
                <a:gd name="T11" fmla="*/ 39 h 66"/>
                <a:gd name="T12" fmla="*/ 23 w 173"/>
                <a:gd name="T13" fmla="*/ 38 h 66"/>
                <a:gd name="T14" fmla="*/ 0 w 173"/>
                <a:gd name="T15" fmla="*/ 21 h 66"/>
                <a:gd name="T16" fmla="*/ 3 w 173"/>
                <a:gd name="T17" fmla="*/ 8 h 66"/>
                <a:gd name="T18" fmla="*/ 17 w 173"/>
                <a:gd name="T19" fmla="*/ 0 h 66"/>
                <a:gd name="T20" fmla="*/ 17 w 173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66">
                  <a:moveTo>
                    <a:pt x="17" y="0"/>
                  </a:moveTo>
                  <a:lnTo>
                    <a:pt x="94" y="2"/>
                  </a:lnTo>
                  <a:lnTo>
                    <a:pt x="164" y="32"/>
                  </a:lnTo>
                  <a:lnTo>
                    <a:pt x="173" y="58"/>
                  </a:lnTo>
                  <a:lnTo>
                    <a:pt x="147" y="66"/>
                  </a:lnTo>
                  <a:lnTo>
                    <a:pt x="87" y="39"/>
                  </a:lnTo>
                  <a:lnTo>
                    <a:pt x="23" y="38"/>
                  </a:lnTo>
                  <a:lnTo>
                    <a:pt x="0" y="21"/>
                  </a:lnTo>
                  <a:lnTo>
                    <a:pt x="3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Freeform 94"/>
            <p:cNvSpPr>
              <a:spLocks/>
            </p:cNvSpPr>
            <p:nvPr/>
          </p:nvSpPr>
          <p:spPr bwMode="auto">
            <a:xfrm>
              <a:off x="2970" y="3391"/>
              <a:ext cx="59" cy="33"/>
            </a:xfrm>
            <a:custGeom>
              <a:avLst/>
              <a:gdLst>
                <a:gd name="T0" fmla="*/ 0 w 116"/>
                <a:gd name="T1" fmla="*/ 40 h 67"/>
                <a:gd name="T2" fmla="*/ 20 w 116"/>
                <a:gd name="T3" fmla="*/ 14 h 67"/>
                <a:gd name="T4" fmla="*/ 46 w 116"/>
                <a:gd name="T5" fmla="*/ 0 h 67"/>
                <a:gd name="T6" fmla="*/ 104 w 116"/>
                <a:gd name="T7" fmla="*/ 11 h 67"/>
                <a:gd name="T8" fmla="*/ 116 w 116"/>
                <a:gd name="T9" fmla="*/ 36 h 67"/>
                <a:gd name="T10" fmla="*/ 96 w 116"/>
                <a:gd name="T11" fmla="*/ 40 h 67"/>
                <a:gd name="T12" fmla="*/ 59 w 116"/>
                <a:gd name="T13" fmla="*/ 34 h 67"/>
                <a:gd name="T14" fmla="*/ 32 w 116"/>
                <a:gd name="T15" fmla="*/ 60 h 67"/>
                <a:gd name="T16" fmla="*/ 5 w 116"/>
                <a:gd name="T17" fmla="*/ 67 h 67"/>
                <a:gd name="T18" fmla="*/ 0 w 116"/>
                <a:gd name="T19" fmla="*/ 40 h 67"/>
                <a:gd name="T20" fmla="*/ 0 w 116"/>
                <a:gd name="T21" fmla="*/ 4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67">
                  <a:moveTo>
                    <a:pt x="0" y="40"/>
                  </a:moveTo>
                  <a:lnTo>
                    <a:pt x="20" y="14"/>
                  </a:lnTo>
                  <a:lnTo>
                    <a:pt x="46" y="0"/>
                  </a:lnTo>
                  <a:lnTo>
                    <a:pt x="104" y="11"/>
                  </a:lnTo>
                  <a:lnTo>
                    <a:pt x="116" y="36"/>
                  </a:lnTo>
                  <a:lnTo>
                    <a:pt x="96" y="40"/>
                  </a:lnTo>
                  <a:lnTo>
                    <a:pt x="59" y="34"/>
                  </a:lnTo>
                  <a:lnTo>
                    <a:pt x="32" y="60"/>
                  </a:lnTo>
                  <a:lnTo>
                    <a:pt x="5" y="6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Freeform 95"/>
            <p:cNvSpPr>
              <a:spLocks/>
            </p:cNvSpPr>
            <p:nvPr/>
          </p:nvSpPr>
          <p:spPr bwMode="auto">
            <a:xfrm>
              <a:off x="2917" y="2760"/>
              <a:ext cx="72" cy="94"/>
            </a:xfrm>
            <a:custGeom>
              <a:avLst/>
              <a:gdLst>
                <a:gd name="T0" fmla="*/ 144 w 144"/>
                <a:gd name="T1" fmla="*/ 26 h 189"/>
                <a:gd name="T2" fmla="*/ 70 w 144"/>
                <a:gd name="T3" fmla="*/ 105 h 189"/>
                <a:gd name="T4" fmla="*/ 41 w 144"/>
                <a:gd name="T5" fmla="*/ 144 h 189"/>
                <a:gd name="T6" fmla="*/ 8 w 144"/>
                <a:gd name="T7" fmla="*/ 189 h 189"/>
                <a:gd name="T8" fmla="*/ 0 w 144"/>
                <a:gd name="T9" fmla="*/ 158 h 189"/>
                <a:gd name="T10" fmla="*/ 53 w 144"/>
                <a:gd name="T11" fmla="*/ 76 h 189"/>
                <a:gd name="T12" fmla="*/ 80 w 144"/>
                <a:gd name="T13" fmla="*/ 39 h 189"/>
                <a:gd name="T14" fmla="*/ 119 w 144"/>
                <a:gd name="T15" fmla="*/ 0 h 189"/>
                <a:gd name="T16" fmla="*/ 141 w 144"/>
                <a:gd name="T17" fmla="*/ 4 h 189"/>
                <a:gd name="T18" fmla="*/ 144 w 144"/>
                <a:gd name="T19" fmla="*/ 26 h 189"/>
                <a:gd name="T20" fmla="*/ 144 w 144"/>
                <a:gd name="T21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89">
                  <a:moveTo>
                    <a:pt x="144" y="26"/>
                  </a:moveTo>
                  <a:lnTo>
                    <a:pt x="70" y="105"/>
                  </a:lnTo>
                  <a:lnTo>
                    <a:pt x="41" y="144"/>
                  </a:lnTo>
                  <a:lnTo>
                    <a:pt x="8" y="189"/>
                  </a:lnTo>
                  <a:lnTo>
                    <a:pt x="0" y="158"/>
                  </a:lnTo>
                  <a:lnTo>
                    <a:pt x="53" y="76"/>
                  </a:lnTo>
                  <a:lnTo>
                    <a:pt x="80" y="39"/>
                  </a:lnTo>
                  <a:lnTo>
                    <a:pt x="119" y="0"/>
                  </a:lnTo>
                  <a:lnTo>
                    <a:pt x="141" y="4"/>
                  </a:lnTo>
                  <a:lnTo>
                    <a:pt x="144" y="26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Freeform 96"/>
            <p:cNvSpPr>
              <a:spLocks/>
            </p:cNvSpPr>
            <p:nvPr/>
          </p:nvSpPr>
          <p:spPr bwMode="auto">
            <a:xfrm>
              <a:off x="3218" y="2563"/>
              <a:ext cx="37" cy="581"/>
            </a:xfrm>
            <a:custGeom>
              <a:avLst/>
              <a:gdLst>
                <a:gd name="T0" fmla="*/ 34 w 73"/>
                <a:gd name="T1" fmla="*/ 15 h 1161"/>
                <a:gd name="T2" fmla="*/ 28 w 73"/>
                <a:gd name="T3" fmla="*/ 167 h 1161"/>
                <a:gd name="T4" fmla="*/ 34 w 73"/>
                <a:gd name="T5" fmla="*/ 316 h 1161"/>
                <a:gd name="T6" fmla="*/ 73 w 73"/>
                <a:gd name="T7" fmla="*/ 1146 h 1161"/>
                <a:gd name="T8" fmla="*/ 61 w 73"/>
                <a:gd name="T9" fmla="*/ 1161 h 1161"/>
                <a:gd name="T10" fmla="*/ 46 w 73"/>
                <a:gd name="T11" fmla="*/ 1148 h 1161"/>
                <a:gd name="T12" fmla="*/ 7 w 73"/>
                <a:gd name="T13" fmla="*/ 317 h 1161"/>
                <a:gd name="T14" fmla="*/ 0 w 73"/>
                <a:gd name="T15" fmla="*/ 165 h 1161"/>
                <a:gd name="T16" fmla="*/ 7 w 73"/>
                <a:gd name="T17" fmla="*/ 12 h 1161"/>
                <a:gd name="T18" fmla="*/ 22 w 73"/>
                <a:gd name="T19" fmla="*/ 0 h 1161"/>
                <a:gd name="T20" fmla="*/ 34 w 73"/>
                <a:gd name="T21" fmla="*/ 15 h 1161"/>
                <a:gd name="T22" fmla="*/ 34 w 73"/>
                <a:gd name="T23" fmla="*/ 15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1">
                  <a:moveTo>
                    <a:pt x="34" y="15"/>
                  </a:moveTo>
                  <a:lnTo>
                    <a:pt x="28" y="167"/>
                  </a:lnTo>
                  <a:lnTo>
                    <a:pt x="34" y="316"/>
                  </a:lnTo>
                  <a:lnTo>
                    <a:pt x="73" y="1146"/>
                  </a:lnTo>
                  <a:lnTo>
                    <a:pt x="61" y="1161"/>
                  </a:lnTo>
                  <a:lnTo>
                    <a:pt x="46" y="1148"/>
                  </a:lnTo>
                  <a:lnTo>
                    <a:pt x="7" y="317"/>
                  </a:lnTo>
                  <a:lnTo>
                    <a:pt x="0" y="165"/>
                  </a:lnTo>
                  <a:lnTo>
                    <a:pt x="7" y="12"/>
                  </a:lnTo>
                  <a:lnTo>
                    <a:pt x="22" y="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Freeform 97"/>
            <p:cNvSpPr>
              <a:spLocks/>
            </p:cNvSpPr>
            <p:nvPr/>
          </p:nvSpPr>
          <p:spPr bwMode="auto">
            <a:xfrm>
              <a:off x="4067" y="3040"/>
              <a:ext cx="63" cy="215"/>
            </a:xfrm>
            <a:custGeom>
              <a:avLst/>
              <a:gdLst>
                <a:gd name="T0" fmla="*/ 128 w 128"/>
                <a:gd name="T1" fmla="*/ 16 h 430"/>
                <a:gd name="T2" fmla="*/ 27 w 128"/>
                <a:gd name="T3" fmla="*/ 420 h 430"/>
                <a:gd name="T4" fmla="*/ 11 w 128"/>
                <a:gd name="T5" fmla="*/ 430 h 430"/>
                <a:gd name="T6" fmla="*/ 0 w 128"/>
                <a:gd name="T7" fmla="*/ 414 h 430"/>
                <a:gd name="T8" fmla="*/ 45 w 128"/>
                <a:gd name="T9" fmla="*/ 209 h 430"/>
                <a:gd name="T10" fmla="*/ 69 w 128"/>
                <a:gd name="T11" fmla="*/ 114 h 430"/>
                <a:gd name="T12" fmla="*/ 102 w 128"/>
                <a:gd name="T13" fmla="*/ 8 h 430"/>
                <a:gd name="T14" fmla="*/ 119 w 128"/>
                <a:gd name="T15" fmla="*/ 0 h 430"/>
                <a:gd name="T16" fmla="*/ 128 w 128"/>
                <a:gd name="T17" fmla="*/ 16 h 430"/>
                <a:gd name="T18" fmla="*/ 128 w 128"/>
                <a:gd name="T19" fmla="*/ 1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430">
                  <a:moveTo>
                    <a:pt x="128" y="16"/>
                  </a:moveTo>
                  <a:lnTo>
                    <a:pt x="27" y="420"/>
                  </a:lnTo>
                  <a:lnTo>
                    <a:pt x="11" y="430"/>
                  </a:lnTo>
                  <a:lnTo>
                    <a:pt x="0" y="414"/>
                  </a:lnTo>
                  <a:lnTo>
                    <a:pt x="45" y="209"/>
                  </a:lnTo>
                  <a:lnTo>
                    <a:pt x="69" y="114"/>
                  </a:lnTo>
                  <a:lnTo>
                    <a:pt x="102" y="8"/>
                  </a:lnTo>
                  <a:lnTo>
                    <a:pt x="119" y="0"/>
                  </a:lnTo>
                  <a:lnTo>
                    <a:pt x="128" y="16"/>
                  </a:lnTo>
                  <a:lnTo>
                    <a:pt x="1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" name="Freeform 98"/>
            <p:cNvSpPr>
              <a:spLocks/>
            </p:cNvSpPr>
            <p:nvPr/>
          </p:nvSpPr>
          <p:spPr bwMode="auto">
            <a:xfrm>
              <a:off x="3917" y="2953"/>
              <a:ext cx="50" cy="233"/>
            </a:xfrm>
            <a:custGeom>
              <a:avLst/>
              <a:gdLst>
                <a:gd name="T0" fmla="*/ 99 w 99"/>
                <a:gd name="T1" fmla="*/ 17 h 465"/>
                <a:gd name="T2" fmla="*/ 64 w 99"/>
                <a:gd name="T3" fmla="*/ 182 h 465"/>
                <a:gd name="T4" fmla="*/ 47 w 99"/>
                <a:gd name="T5" fmla="*/ 353 h 465"/>
                <a:gd name="T6" fmla="*/ 27 w 99"/>
                <a:gd name="T7" fmla="*/ 453 h 465"/>
                <a:gd name="T8" fmla="*/ 12 w 99"/>
                <a:gd name="T9" fmla="*/ 465 h 465"/>
                <a:gd name="T10" fmla="*/ 0 w 99"/>
                <a:gd name="T11" fmla="*/ 450 h 465"/>
                <a:gd name="T12" fmla="*/ 3 w 99"/>
                <a:gd name="T13" fmla="*/ 346 h 465"/>
                <a:gd name="T14" fmla="*/ 27 w 99"/>
                <a:gd name="T15" fmla="*/ 173 h 465"/>
                <a:gd name="T16" fmla="*/ 45 w 99"/>
                <a:gd name="T17" fmla="*/ 95 h 465"/>
                <a:gd name="T18" fmla="*/ 73 w 99"/>
                <a:gd name="T19" fmla="*/ 8 h 465"/>
                <a:gd name="T20" fmla="*/ 91 w 99"/>
                <a:gd name="T21" fmla="*/ 0 h 465"/>
                <a:gd name="T22" fmla="*/ 99 w 99"/>
                <a:gd name="T23" fmla="*/ 17 h 465"/>
                <a:gd name="T24" fmla="*/ 99 w 99"/>
                <a:gd name="T25" fmla="*/ 1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465">
                  <a:moveTo>
                    <a:pt x="99" y="17"/>
                  </a:moveTo>
                  <a:lnTo>
                    <a:pt x="64" y="182"/>
                  </a:lnTo>
                  <a:lnTo>
                    <a:pt x="47" y="353"/>
                  </a:lnTo>
                  <a:lnTo>
                    <a:pt x="27" y="453"/>
                  </a:lnTo>
                  <a:lnTo>
                    <a:pt x="12" y="465"/>
                  </a:lnTo>
                  <a:lnTo>
                    <a:pt x="0" y="450"/>
                  </a:lnTo>
                  <a:lnTo>
                    <a:pt x="3" y="346"/>
                  </a:lnTo>
                  <a:lnTo>
                    <a:pt x="27" y="173"/>
                  </a:lnTo>
                  <a:lnTo>
                    <a:pt x="45" y="95"/>
                  </a:lnTo>
                  <a:lnTo>
                    <a:pt x="73" y="8"/>
                  </a:lnTo>
                  <a:lnTo>
                    <a:pt x="91" y="0"/>
                  </a:lnTo>
                  <a:lnTo>
                    <a:pt x="99" y="17"/>
                  </a:lnTo>
                  <a:lnTo>
                    <a:pt x="9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6" name="Freeform 99"/>
            <p:cNvSpPr>
              <a:spLocks/>
            </p:cNvSpPr>
            <p:nvPr/>
          </p:nvSpPr>
          <p:spPr bwMode="auto">
            <a:xfrm>
              <a:off x="2367" y="2884"/>
              <a:ext cx="443" cy="422"/>
            </a:xfrm>
            <a:custGeom>
              <a:avLst/>
              <a:gdLst>
                <a:gd name="T0" fmla="*/ 866 w 885"/>
                <a:gd name="T1" fmla="*/ 83 h 844"/>
                <a:gd name="T2" fmla="*/ 798 w 885"/>
                <a:gd name="T3" fmla="*/ 54 h 844"/>
                <a:gd name="T4" fmla="*/ 733 w 885"/>
                <a:gd name="T5" fmla="*/ 36 h 844"/>
                <a:gd name="T6" fmla="*/ 596 w 885"/>
                <a:gd name="T7" fmla="*/ 49 h 844"/>
                <a:gd name="T8" fmla="*/ 525 w 885"/>
                <a:gd name="T9" fmla="*/ 85 h 844"/>
                <a:gd name="T10" fmla="*/ 477 w 885"/>
                <a:gd name="T11" fmla="*/ 146 h 844"/>
                <a:gd name="T12" fmla="*/ 454 w 885"/>
                <a:gd name="T13" fmla="*/ 221 h 844"/>
                <a:gd name="T14" fmla="*/ 458 w 885"/>
                <a:gd name="T15" fmla="*/ 305 h 844"/>
                <a:gd name="T16" fmla="*/ 451 w 885"/>
                <a:gd name="T17" fmla="*/ 338 h 844"/>
                <a:gd name="T18" fmla="*/ 419 w 885"/>
                <a:gd name="T19" fmla="*/ 343 h 844"/>
                <a:gd name="T20" fmla="*/ 337 w 885"/>
                <a:gd name="T21" fmla="*/ 331 h 844"/>
                <a:gd name="T22" fmla="*/ 251 w 885"/>
                <a:gd name="T23" fmla="*/ 358 h 844"/>
                <a:gd name="T24" fmla="*/ 183 w 885"/>
                <a:gd name="T25" fmla="*/ 414 h 844"/>
                <a:gd name="T26" fmla="*/ 158 w 885"/>
                <a:gd name="T27" fmla="*/ 491 h 844"/>
                <a:gd name="T28" fmla="*/ 169 w 885"/>
                <a:gd name="T29" fmla="*/ 578 h 844"/>
                <a:gd name="T30" fmla="*/ 161 w 885"/>
                <a:gd name="T31" fmla="*/ 605 h 844"/>
                <a:gd name="T32" fmla="*/ 65 w 885"/>
                <a:gd name="T33" fmla="*/ 689 h 844"/>
                <a:gd name="T34" fmla="*/ 40 w 885"/>
                <a:gd name="T35" fmla="*/ 754 h 844"/>
                <a:gd name="T36" fmla="*/ 35 w 885"/>
                <a:gd name="T37" fmla="*/ 826 h 844"/>
                <a:gd name="T38" fmla="*/ 17 w 885"/>
                <a:gd name="T39" fmla="*/ 844 h 844"/>
                <a:gd name="T40" fmla="*/ 0 w 885"/>
                <a:gd name="T41" fmla="*/ 825 h 844"/>
                <a:gd name="T42" fmla="*/ 16 w 885"/>
                <a:gd name="T43" fmla="*/ 655 h 844"/>
                <a:gd name="T44" fmla="*/ 57 w 885"/>
                <a:gd name="T45" fmla="*/ 610 h 844"/>
                <a:gd name="T46" fmla="*/ 100 w 885"/>
                <a:gd name="T47" fmla="*/ 571 h 844"/>
                <a:gd name="T48" fmla="*/ 96 w 885"/>
                <a:gd name="T49" fmla="*/ 469 h 844"/>
                <a:gd name="T50" fmla="*/ 108 w 885"/>
                <a:gd name="T51" fmla="*/ 423 h 844"/>
                <a:gd name="T52" fmla="*/ 134 w 885"/>
                <a:gd name="T53" fmla="*/ 378 h 844"/>
                <a:gd name="T54" fmla="*/ 175 w 885"/>
                <a:gd name="T55" fmla="*/ 336 h 844"/>
                <a:gd name="T56" fmla="*/ 221 w 885"/>
                <a:gd name="T57" fmla="*/ 306 h 844"/>
                <a:gd name="T58" fmla="*/ 272 w 885"/>
                <a:gd name="T59" fmla="*/ 287 h 844"/>
                <a:gd name="T60" fmla="*/ 329 w 885"/>
                <a:gd name="T61" fmla="*/ 271 h 844"/>
                <a:gd name="T62" fmla="*/ 388 w 885"/>
                <a:gd name="T63" fmla="*/ 272 h 844"/>
                <a:gd name="T64" fmla="*/ 401 w 885"/>
                <a:gd name="T65" fmla="*/ 187 h 844"/>
                <a:gd name="T66" fmla="*/ 417 w 885"/>
                <a:gd name="T67" fmla="*/ 148 h 844"/>
                <a:gd name="T68" fmla="*/ 442 w 885"/>
                <a:gd name="T69" fmla="*/ 111 h 844"/>
                <a:gd name="T70" fmla="*/ 470 w 885"/>
                <a:gd name="T71" fmla="*/ 80 h 844"/>
                <a:gd name="T72" fmla="*/ 506 w 885"/>
                <a:gd name="T73" fmla="*/ 53 h 844"/>
                <a:gd name="T74" fmla="*/ 544 w 885"/>
                <a:gd name="T75" fmla="*/ 30 h 844"/>
                <a:gd name="T76" fmla="*/ 587 w 885"/>
                <a:gd name="T77" fmla="*/ 15 h 844"/>
                <a:gd name="T78" fmla="*/ 664 w 885"/>
                <a:gd name="T79" fmla="*/ 0 h 844"/>
                <a:gd name="T80" fmla="*/ 735 w 885"/>
                <a:gd name="T81" fmla="*/ 5 h 844"/>
                <a:gd name="T82" fmla="*/ 878 w 885"/>
                <a:gd name="T83" fmla="*/ 58 h 844"/>
                <a:gd name="T84" fmla="*/ 885 w 885"/>
                <a:gd name="T85" fmla="*/ 77 h 844"/>
                <a:gd name="T86" fmla="*/ 866 w 885"/>
                <a:gd name="T87" fmla="*/ 83 h 844"/>
                <a:gd name="T88" fmla="*/ 866 w 885"/>
                <a:gd name="T89" fmla="*/ 83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844">
                  <a:moveTo>
                    <a:pt x="866" y="83"/>
                  </a:moveTo>
                  <a:lnTo>
                    <a:pt x="798" y="54"/>
                  </a:lnTo>
                  <a:lnTo>
                    <a:pt x="733" y="36"/>
                  </a:lnTo>
                  <a:lnTo>
                    <a:pt x="596" y="49"/>
                  </a:lnTo>
                  <a:lnTo>
                    <a:pt x="525" y="85"/>
                  </a:lnTo>
                  <a:lnTo>
                    <a:pt x="477" y="146"/>
                  </a:lnTo>
                  <a:lnTo>
                    <a:pt x="454" y="221"/>
                  </a:lnTo>
                  <a:lnTo>
                    <a:pt x="458" y="305"/>
                  </a:lnTo>
                  <a:lnTo>
                    <a:pt x="451" y="338"/>
                  </a:lnTo>
                  <a:lnTo>
                    <a:pt x="419" y="343"/>
                  </a:lnTo>
                  <a:lnTo>
                    <a:pt x="337" y="331"/>
                  </a:lnTo>
                  <a:lnTo>
                    <a:pt x="251" y="358"/>
                  </a:lnTo>
                  <a:lnTo>
                    <a:pt x="183" y="414"/>
                  </a:lnTo>
                  <a:lnTo>
                    <a:pt x="158" y="491"/>
                  </a:lnTo>
                  <a:lnTo>
                    <a:pt x="169" y="578"/>
                  </a:lnTo>
                  <a:lnTo>
                    <a:pt x="161" y="605"/>
                  </a:lnTo>
                  <a:lnTo>
                    <a:pt x="65" y="689"/>
                  </a:lnTo>
                  <a:lnTo>
                    <a:pt x="40" y="754"/>
                  </a:lnTo>
                  <a:lnTo>
                    <a:pt x="35" y="826"/>
                  </a:lnTo>
                  <a:lnTo>
                    <a:pt x="17" y="844"/>
                  </a:lnTo>
                  <a:lnTo>
                    <a:pt x="0" y="825"/>
                  </a:lnTo>
                  <a:lnTo>
                    <a:pt x="16" y="655"/>
                  </a:lnTo>
                  <a:lnTo>
                    <a:pt x="57" y="610"/>
                  </a:lnTo>
                  <a:lnTo>
                    <a:pt x="100" y="571"/>
                  </a:lnTo>
                  <a:lnTo>
                    <a:pt x="96" y="469"/>
                  </a:lnTo>
                  <a:lnTo>
                    <a:pt x="108" y="423"/>
                  </a:lnTo>
                  <a:lnTo>
                    <a:pt x="134" y="378"/>
                  </a:lnTo>
                  <a:lnTo>
                    <a:pt x="175" y="336"/>
                  </a:lnTo>
                  <a:lnTo>
                    <a:pt x="221" y="306"/>
                  </a:lnTo>
                  <a:lnTo>
                    <a:pt x="272" y="287"/>
                  </a:lnTo>
                  <a:lnTo>
                    <a:pt x="329" y="271"/>
                  </a:lnTo>
                  <a:lnTo>
                    <a:pt x="388" y="272"/>
                  </a:lnTo>
                  <a:lnTo>
                    <a:pt x="401" y="187"/>
                  </a:lnTo>
                  <a:lnTo>
                    <a:pt x="417" y="148"/>
                  </a:lnTo>
                  <a:lnTo>
                    <a:pt x="442" y="111"/>
                  </a:lnTo>
                  <a:lnTo>
                    <a:pt x="470" y="80"/>
                  </a:lnTo>
                  <a:lnTo>
                    <a:pt x="506" y="53"/>
                  </a:lnTo>
                  <a:lnTo>
                    <a:pt x="544" y="30"/>
                  </a:lnTo>
                  <a:lnTo>
                    <a:pt x="587" y="15"/>
                  </a:lnTo>
                  <a:lnTo>
                    <a:pt x="664" y="0"/>
                  </a:lnTo>
                  <a:lnTo>
                    <a:pt x="735" y="5"/>
                  </a:lnTo>
                  <a:lnTo>
                    <a:pt x="878" y="58"/>
                  </a:lnTo>
                  <a:lnTo>
                    <a:pt x="885" y="77"/>
                  </a:lnTo>
                  <a:lnTo>
                    <a:pt x="866" y="83"/>
                  </a:lnTo>
                  <a:lnTo>
                    <a:pt x="86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Freeform 100"/>
            <p:cNvSpPr>
              <a:spLocks/>
            </p:cNvSpPr>
            <p:nvPr/>
          </p:nvSpPr>
          <p:spPr bwMode="auto">
            <a:xfrm>
              <a:off x="4215" y="3134"/>
              <a:ext cx="111" cy="247"/>
            </a:xfrm>
            <a:custGeom>
              <a:avLst/>
              <a:gdLst>
                <a:gd name="T0" fmla="*/ 15 w 221"/>
                <a:gd name="T1" fmla="*/ 0 h 494"/>
                <a:gd name="T2" fmla="*/ 64 w 221"/>
                <a:gd name="T3" fmla="*/ 15 h 494"/>
                <a:gd name="T4" fmla="*/ 148 w 221"/>
                <a:gd name="T5" fmla="*/ 119 h 494"/>
                <a:gd name="T6" fmla="*/ 147 w 221"/>
                <a:gd name="T7" fmla="*/ 182 h 494"/>
                <a:gd name="T8" fmla="*/ 126 w 221"/>
                <a:gd name="T9" fmla="*/ 239 h 494"/>
                <a:gd name="T10" fmla="*/ 199 w 221"/>
                <a:gd name="T11" fmla="*/ 318 h 494"/>
                <a:gd name="T12" fmla="*/ 221 w 221"/>
                <a:gd name="T13" fmla="*/ 433 h 494"/>
                <a:gd name="T14" fmla="*/ 202 w 221"/>
                <a:gd name="T15" fmla="*/ 467 h 494"/>
                <a:gd name="T16" fmla="*/ 172 w 221"/>
                <a:gd name="T17" fmla="*/ 491 h 494"/>
                <a:gd name="T18" fmla="*/ 151 w 221"/>
                <a:gd name="T19" fmla="*/ 494 h 494"/>
                <a:gd name="T20" fmla="*/ 149 w 221"/>
                <a:gd name="T21" fmla="*/ 478 h 494"/>
                <a:gd name="T22" fmla="*/ 180 w 221"/>
                <a:gd name="T23" fmla="*/ 426 h 494"/>
                <a:gd name="T24" fmla="*/ 175 w 221"/>
                <a:gd name="T25" fmla="*/ 377 h 494"/>
                <a:gd name="T26" fmla="*/ 157 w 221"/>
                <a:gd name="T27" fmla="*/ 333 h 494"/>
                <a:gd name="T28" fmla="*/ 129 w 221"/>
                <a:gd name="T29" fmla="*/ 297 h 494"/>
                <a:gd name="T30" fmla="*/ 87 w 221"/>
                <a:gd name="T31" fmla="*/ 277 h 494"/>
                <a:gd name="T32" fmla="*/ 69 w 221"/>
                <a:gd name="T33" fmla="*/ 265 h 494"/>
                <a:gd name="T34" fmla="*/ 72 w 221"/>
                <a:gd name="T35" fmla="*/ 242 h 494"/>
                <a:gd name="T36" fmla="*/ 109 w 221"/>
                <a:gd name="T37" fmla="*/ 126 h 494"/>
                <a:gd name="T38" fmla="*/ 77 w 221"/>
                <a:gd name="T39" fmla="*/ 72 h 494"/>
                <a:gd name="T40" fmla="*/ 34 w 221"/>
                <a:gd name="T41" fmla="*/ 29 h 494"/>
                <a:gd name="T42" fmla="*/ 19 w 221"/>
                <a:gd name="T43" fmla="*/ 25 h 494"/>
                <a:gd name="T44" fmla="*/ 0 w 221"/>
                <a:gd name="T45" fmla="*/ 19 h 494"/>
                <a:gd name="T46" fmla="*/ 15 w 221"/>
                <a:gd name="T47" fmla="*/ 0 h 494"/>
                <a:gd name="T48" fmla="*/ 15 w 221"/>
                <a:gd name="T4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494">
                  <a:moveTo>
                    <a:pt x="15" y="0"/>
                  </a:moveTo>
                  <a:lnTo>
                    <a:pt x="64" y="15"/>
                  </a:lnTo>
                  <a:lnTo>
                    <a:pt x="148" y="119"/>
                  </a:lnTo>
                  <a:lnTo>
                    <a:pt x="147" y="182"/>
                  </a:lnTo>
                  <a:lnTo>
                    <a:pt x="126" y="239"/>
                  </a:lnTo>
                  <a:lnTo>
                    <a:pt x="199" y="318"/>
                  </a:lnTo>
                  <a:lnTo>
                    <a:pt x="221" y="433"/>
                  </a:lnTo>
                  <a:lnTo>
                    <a:pt x="202" y="467"/>
                  </a:lnTo>
                  <a:lnTo>
                    <a:pt x="172" y="491"/>
                  </a:lnTo>
                  <a:lnTo>
                    <a:pt x="151" y="494"/>
                  </a:lnTo>
                  <a:lnTo>
                    <a:pt x="149" y="478"/>
                  </a:lnTo>
                  <a:lnTo>
                    <a:pt x="180" y="426"/>
                  </a:lnTo>
                  <a:lnTo>
                    <a:pt x="175" y="377"/>
                  </a:lnTo>
                  <a:lnTo>
                    <a:pt x="157" y="333"/>
                  </a:lnTo>
                  <a:lnTo>
                    <a:pt x="129" y="297"/>
                  </a:lnTo>
                  <a:lnTo>
                    <a:pt x="87" y="277"/>
                  </a:lnTo>
                  <a:lnTo>
                    <a:pt x="69" y="265"/>
                  </a:lnTo>
                  <a:lnTo>
                    <a:pt x="72" y="242"/>
                  </a:lnTo>
                  <a:lnTo>
                    <a:pt x="109" y="126"/>
                  </a:lnTo>
                  <a:lnTo>
                    <a:pt x="77" y="72"/>
                  </a:lnTo>
                  <a:lnTo>
                    <a:pt x="34" y="29"/>
                  </a:lnTo>
                  <a:lnTo>
                    <a:pt x="19" y="25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8" name="Freeform 101"/>
            <p:cNvSpPr>
              <a:spLocks/>
            </p:cNvSpPr>
            <p:nvPr/>
          </p:nvSpPr>
          <p:spPr bwMode="auto">
            <a:xfrm>
              <a:off x="3207" y="3635"/>
              <a:ext cx="83" cy="98"/>
            </a:xfrm>
            <a:custGeom>
              <a:avLst/>
              <a:gdLst>
                <a:gd name="T0" fmla="*/ 27 w 167"/>
                <a:gd name="T1" fmla="*/ 103 h 195"/>
                <a:gd name="T2" fmla="*/ 55 w 167"/>
                <a:gd name="T3" fmla="*/ 156 h 195"/>
                <a:gd name="T4" fmla="*/ 93 w 167"/>
                <a:gd name="T5" fmla="*/ 137 h 195"/>
                <a:gd name="T6" fmla="*/ 116 w 167"/>
                <a:gd name="T7" fmla="*/ 97 h 195"/>
                <a:gd name="T8" fmla="*/ 125 w 167"/>
                <a:gd name="T9" fmla="*/ 12 h 195"/>
                <a:gd name="T10" fmla="*/ 148 w 167"/>
                <a:gd name="T11" fmla="*/ 0 h 195"/>
                <a:gd name="T12" fmla="*/ 167 w 167"/>
                <a:gd name="T13" fmla="*/ 15 h 195"/>
                <a:gd name="T14" fmla="*/ 156 w 167"/>
                <a:gd name="T15" fmla="*/ 116 h 195"/>
                <a:gd name="T16" fmla="*/ 139 w 167"/>
                <a:gd name="T17" fmla="*/ 149 h 195"/>
                <a:gd name="T18" fmla="*/ 110 w 167"/>
                <a:gd name="T19" fmla="*/ 178 h 195"/>
                <a:gd name="T20" fmla="*/ 74 w 167"/>
                <a:gd name="T21" fmla="*/ 195 h 195"/>
                <a:gd name="T22" fmla="*/ 39 w 167"/>
                <a:gd name="T23" fmla="*/ 190 h 195"/>
                <a:gd name="T24" fmla="*/ 9 w 167"/>
                <a:gd name="T25" fmla="*/ 156 h 195"/>
                <a:gd name="T26" fmla="*/ 0 w 167"/>
                <a:gd name="T27" fmla="*/ 108 h 195"/>
                <a:gd name="T28" fmla="*/ 11 w 167"/>
                <a:gd name="T29" fmla="*/ 92 h 195"/>
                <a:gd name="T30" fmla="*/ 27 w 167"/>
                <a:gd name="T31" fmla="*/ 103 h 195"/>
                <a:gd name="T32" fmla="*/ 27 w 167"/>
                <a:gd name="T33" fmla="*/ 10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195">
                  <a:moveTo>
                    <a:pt x="27" y="103"/>
                  </a:moveTo>
                  <a:lnTo>
                    <a:pt x="55" y="156"/>
                  </a:lnTo>
                  <a:lnTo>
                    <a:pt x="93" y="137"/>
                  </a:lnTo>
                  <a:lnTo>
                    <a:pt x="116" y="97"/>
                  </a:lnTo>
                  <a:lnTo>
                    <a:pt x="125" y="12"/>
                  </a:lnTo>
                  <a:lnTo>
                    <a:pt x="148" y="0"/>
                  </a:lnTo>
                  <a:lnTo>
                    <a:pt x="167" y="15"/>
                  </a:lnTo>
                  <a:lnTo>
                    <a:pt x="156" y="116"/>
                  </a:lnTo>
                  <a:lnTo>
                    <a:pt x="139" y="149"/>
                  </a:lnTo>
                  <a:lnTo>
                    <a:pt x="110" y="178"/>
                  </a:lnTo>
                  <a:lnTo>
                    <a:pt x="74" y="195"/>
                  </a:lnTo>
                  <a:lnTo>
                    <a:pt x="39" y="190"/>
                  </a:lnTo>
                  <a:lnTo>
                    <a:pt x="9" y="156"/>
                  </a:lnTo>
                  <a:lnTo>
                    <a:pt x="0" y="108"/>
                  </a:lnTo>
                  <a:lnTo>
                    <a:pt x="11" y="92"/>
                  </a:lnTo>
                  <a:lnTo>
                    <a:pt x="27" y="103"/>
                  </a:lnTo>
                  <a:lnTo>
                    <a:pt x="27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9" name="Freeform 102"/>
            <p:cNvSpPr>
              <a:spLocks/>
            </p:cNvSpPr>
            <p:nvPr/>
          </p:nvSpPr>
          <p:spPr bwMode="auto">
            <a:xfrm>
              <a:off x="2845" y="3539"/>
              <a:ext cx="36" cy="57"/>
            </a:xfrm>
            <a:custGeom>
              <a:avLst/>
              <a:gdLst>
                <a:gd name="T0" fmla="*/ 40 w 73"/>
                <a:gd name="T1" fmla="*/ 57 h 114"/>
                <a:gd name="T2" fmla="*/ 39 w 73"/>
                <a:gd name="T3" fmla="*/ 54 h 114"/>
                <a:gd name="T4" fmla="*/ 58 w 73"/>
                <a:gd name="T5" fmla="*/ 69 h 114"/>
                <a:gd name="T6" fmla="*/ 73 w 73"/>
                <a:gd name="T7" fmla="*/ 101 h 114"/>
                <a:gd name="T8" fmla="*/ 61 w 73"/>
                <a:gd name="T9" fmla="*/ 114 h 114"/>
                <a:gd name="T10" fmla="*/ 42 w 73"/>
                <a:gd name="T11" fmla="*/ 114 h 114"/>
                <a:gd name="T12" fmla="*/ 1 w 73"/>
                <a:gd name="T13" fmla="*/ 88 h 114"/>
                <a:gd name="T14" fmla="*/ 0 w 73"/>
                <a:gd name="T15" fmla="*/ 31 h 114"/>
                <a:gd name="T16" fmla="*/ 21 w 73"/>
                <a:gd name="T17" fmla="*/ 6 h 114"/>
                <a:gd name="T18" fmla="*/ 54 w 73"/>
                <a:gd name="T19" fmla="*/ 0 h 114"/>
                <a:gd name="T20" fmla="*/ 69 w 73"/>
                <a:gd name="T21" fmla="*/ 14 h 114"/>
                <a:gd name="T22" fmla="*/ 54 w 73"/>
                <a:gd name="T23" fmla="*/ 27 h 114"/>
                <a:gd name="T24" fmla="*/ 28 w 73"/>
                <a:gd name="T25" fmla="*/ 35 h 114"/>
                <a:gd name="T26" fmla="*/ 40 w 73"/>
                <a:gd name="T27" fmla="*/ 57 h 114"/>
                <a:gd name="T28" fmla="*/ 40 w 73"/>
                <a:gd name="T2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114">
                  <a:moveTo>
                    <a:pt x="40" y="57"/>
                  </a:moveTo>
                  <a:lnTo>
                    <a:pt x="39" y="54"/>
                  </a:lnTo>
                  <a:lnTo>
                    <a:pt x="58" y="69"/>
                  </a:lnTo>
                  <a:lnTo>
                    <a:pt x="73" y="101"/>
                  </a:lnTo>
                  <a:lnTo>
                    <a:pt x="61" y="114"/>
                  </a:lnTo>
                  <a:lnTo>
                    <a:pt x="42" y="114"/>
                  </a:lnTo>
                  <a:lnTo>
                    <a:pt x="1" y="88"/>
                  </a:lnTo>
                  <a:lnTo>
                    <a:pt x="0" y="31"/>
                  </a:lnTo>
                  <a:lnTo>
                    <a:pt x="21" y="6"/>
                  </a:lnTo>
                  <a:lnTo>
                    <a:pt x="54" y="0"/>
                  </a:lnTo>
                  <a:lnTo>
                    <a:pt x="69" y="14"/>
                  </a:lnTo>
                  <a:lnTo>
                    <a:pt x="54" y="27"/>
                  </a:lnTo>
                  <a:lnTo>
                    <a:pt x="28" y="35"/>
                  </a:lnTo>
                  <a:lnTo>
                    <a:pt x="40" y="57"/>
                  </a:lnTo>
                  <a:lnTo>
                    <a:pt x="4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0" name="Freeform 103"/>
            <p:cNvSpPr>
              <a:spLocks/>
            </p:cNvSpPr>
            <p:nvPr/>
          </p:nvSpPr>
          <p:spPr bwMode="auto">
            <a:xfrm>
              <a:off x="3501" y="3477"/>
              <a:ext cx="53" cy="59"/>
            </a:xfrm>
            <a:custGeom>
              <a:avLst/>
              <a:gdLst>
                <a:gd name="T0" fmla="*/ 106 w 106"/>
                <a:gd name="T1" fmla="*/ 18 h 120"/>
                <a:gd name="T2" fmla="*/ 94 w 106"/>
                <a:gd name="T3" fmla="*/ 82 h 120"/>
                <a:gd name="T4" fmla="*/ 78 w 106"/>
                <a:gd name="T5" fmla="*/ 109 h 120"/>
                <a:gd name="T6" fmla="*/ 48 w 106"/>
                <a:gd name="T7" fmla="*/ 120 h 120"/>
                <a:gd name="T8" fmla="*/ 14 w 106"/>
                <a:gd name="T9" fmla="*/ 106 h 120"/>
                <a:gd name="T10" fmla="*/ 0 w 106"/>
                <a:gd name="T11" fmla="*/ 79 h 120"/>
                <a:gd name="T12" fmla="*/ 10 w 106"/>
                <a:gd name="T13" fmla="*/ 68 h 120"/>
                <a:gd name="T14" fmla="*/ 27 w 106"/>
                <a:gd name="T15" fmla="*/ 65 h 120"/>
                <a:gd name="T16" fmla="*/ 48 w 106"/>
                <a:gd name="T17" fmla="*/ 67 h 120"/>
                <a:gd name="T18" fmla="*/ 71 w 106"/>
                <a:gd name="T19" fmla="*/ 44 h 120"/>
                <a:gd name="T20" fmla="*/ 79 w 106"/>
                <a:gd name="T21" fmla="*/ 10 h 120"/>
                <a:gd name="T22" fmla="*/ 97 w 106"/>
                <a:gd name="T23" fmla="*/ 0 h 120"/>
                <a:gd name="T24" fmla="*/ 106 w 106"/>
                <a:gd name="T25" fmla="*/ 18 h 120"/>
                <a:gd name="T26" fmla="*/ 106 w 106"/>
                <a:gd name="T27" fmla="*/ 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20">
                  <a:moveTo>
                    <a:pt x="106" y="18"/>
                  </a:moveTo>
                  <a:lnTo>
                    <a:pt x="94" y="82"/>
                  </a:lnTo>
                  <a:lnTo>
                    <a:pt x="78" y="109"/>
                  </a:lnTo>
                  <a:lnTo>
                    <a:pt x="48" y="120"/>
                  </a:lnTo>
                  <a:lnTo>
                    <a:pt x="14" y="106"/>
                  </a:lnTo>
                  <a:lnTo>
                    <a:pt x="0" y="79"/>
                  </a:lnTo>
                  <a:lnTo>
                    <a:pt x="10" y="68"/>
                  </a:lnTo>
                  <a:lnTo>
                    <a:pt x="27" y="65"/>
                  </a:lnTo>
                  <a:lnTo>
                    <a:pt x="48" y="67"/>
                  </a:lnTo>
                  <a:lnTo>
                    <a:pt x="71" y="44"/>
                  </a:lnTo>
                  <a:lnTo>
                    <a:pt x="79" y="10"/>
                  </a:lnTo>
                  <a:lnTo>
                    <a:pt x="97" y="0"/>
                  </a:lnTo>
                  <a:lnTo>
                    <a:pt x="106" y="18"/>
                  </a:lnTo>
                  <a:lnTo>
                    <a:pt x="10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1" name="Freeform 104"/>
            <p:cNvSpPr>
              <a:spLocks/>
            </p:cNvSpPr>
            <p:nvPr/>
          </p:nvSpPr>
          <p:spPr bwMode="auto">
            <a:xfrm>
              <a:off x="2657" y="3507"/>
              <a:ext cx="48" cy="43"/>
            </a:xfrm>
            <a:custGeom>
              <a:avLst/>
              <a:gdLst>
                <a:gd name="T0" fmla="*/ 20 w 95"/>
                <a:gd name="T1" fmla="*/ 49 h 86"/>
                <a:gd name="T2" fmla="*/ 37 w 95"/>
                <a:gd name="T3" fmla="*/ 45 h 86"/>
                <a:gd name="T4" fmla="*/ 69 w 95"/>
                <a:gd name="T5" fmla="*/ 8 h 86"/>
                <a:gd name="T6" fmla="*/ 87 w 95"/>
                <a:gd name="T7" fmla="*/ 0 h 86"/>
                <a:gd name="T8" fmla="*/ 95 w 95"/>
                <a:gd name="T9" fmla="*/ 18 h 86"/>
                <a:gd name="T10" fmla="*/ 69 w 95"/>
                <a:gd name="T11" fmla="*/ 78 h 86"/>
                <a:gd name="T12" fmla="*/ 37 w 95"/>
                <a:gd name="T13" fmla="*/ 86 h 86"/>
                <a:gd name="T14" fmla="*/ 4 w 95"/>
                <a:gd name="T15" fmla="*/ 72 h 86"/>
                <a:gd name="T16" fmla="*/ 0 w 95"/>
                <a:gd name="T17" fmla="*/ 53 h 86"/>
                <a:gd name="T18" fmla="*/ 20 w 95"/>
                <a:gd name="T19" fmla="*/ 49 h 86"/>
                <a:gd name="T20" fmla="*/ 20 w 95"/>
                <a:gd name="T21" fmla="*/ 4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86">
                  <a:moveTo>
                    <a:pt x="20" y="49"/>
                  </a:moveTo>
                  <a:lnTo>
                    <a:pt x="37" y="45"/>
                  </a:lnTo>
                  <a:lnTo>
                    <a:pt x="69" y="8"/>
                  </a:lnTo>
                  <a:lnTo>
                    <a:pt x="87" y="0"/>
                  </a:lnTo>
                  <a:lnTo>
                    <a:pt x="95" y="18"/>
                  </a:lnTo>
                  <a:lnTo>
                    <a:pt x="69" y="78"/>
                  </a:lnTo>
                  <a:lnTo>
                    <a:pt x="37" y="86"/>
                  </a:lnTo>
                  <a:lnTo>
                    <a:pt x="4" y="72"/>
                  </a:lnTo>
                  <a:lnTo>
                    <a:pt x="0" y="53"/>
                  </a:lnTo>
                  <a:lnTo>
                    <a:pt x="20" y="49"/>
                  </a:lnTo>
                  <a:lnTo>
                    <a:pt x="2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2" name="Freeform 105"/>
            <p:cNvSpPr>
              <a:spLocks/>
            </p:cNvSpPr>
            <p:nvPr/>
          </p:nvSpPr>
          <p:spPr bwMode="auto">
            <a:xfrm>
              <a:off x="2462" y="3433"/>
              <a:ext cx="54" cy="23"/>
            </a:xfrm>
            <a:custGeom>
              <a:avLst/>
              <a:gdLst>
                <a:gd name="T0" fmla="*/ 0 w 108"/>
                <a:gd name="T1" fmla="*/ 29 h 46"/>
                <a:gd name="T2" fmla="*/ 15 w 108"/>
                <a:gd name="T3" fmla="*/ 8 h 46"/>
                <a:gd name="T4" fmla="*/ 38 w 108"/>
                <a:gd name="T5" fmla="*/ 0 h 46"/>
                <a:gd name="T6" fmla="*/ 90 w 108"/>
                <a:gd name="T7" fmla="*/ 10 h 46"/>
                <a:gd name="T8" fmla="*/ 108 w 108"/>
                <a:gd name="T9" fmla="*/ 34 h 46"/>
                <a:gd name="T10" fmla="*/ 88 w 108"/>
                <a:gd name="T11" fmla="*/ 42 h 46"/>
                <a:gd name="T12" fmla="*/ 53 w 108"/>
                <a:gd name="T13" fmla="*/ 30 h 46"/>
                <a:gd name="T14" fmla="*/ 27 w 108"/>
                <a:gd name="T15" fmla="*/ 37 h 46"/>
                <a:gd name="T16" fmla="*/ 9 w 108"/>
                <a:gd name="T17" fmla="*/ 46 h 46"/>
                <a:gd name="T18" fmla="*/ 0 w 108"/>
                <a:gd name="T19" fmla="*/ 29 h 46"/>
                <a:gd name="T20" fmla="*/ 0 w 108"/>
                <a:gd name="T2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46">
                  <a:moveTo>
                    <a:pt x="0" y="29"/>
                  </a:moveTo>
                  <a:lnTo>
                    <a:pt x="15" y="8"/>
                  </a:lnTo>
                  <a:lnTo>
                    <a:pt x="38" y="0"/>
                  </a:lnTo>
                  <a:lnTo>
                    <a:pt x="90" y="10"/>
                  </a:lnTo>
                  <a:lnTo>
                    <a:pt x="108" y="34"/>
                  </a:lnTo>
                  <a:lnTo>
                    <a:pt x="88" y="42"/>
                  </a:lnTo>
                  <a:lnTo>
                    <a:pt x="53" y="30"/>
                  </a:lnTo>
                  <a:lnTo>
                    <a:pt x="27" y="37"/>
                  </a:lnTo>
                  <a:lnTo>
                    <a:pt x="9" y="46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3" name="Freeform 106"/>
            <p:cNvSpPr>
              <a:spLocks/>
            </p:cNvSpPr>
            <p:nvPr/>
          </p:nvSpPr>
          <p:spPr bwMode="auto">
            <a:xfrm>
              <a:off x="2433" y="3452"/>
              <a:ext cx="64" cy="26"/>
            </a:xfrm>
            <a:custGeom>
              <a:avLst/>
              <a:gdLst>
                <a:gd name="T0" fmla="*/ 18 w 129"/>
                <a:gd name="T1" fmla="*/ 0 h 52"/>
                <a:gd name="T2" fmla="*/ 67 w 129"/>
                <a:gd name="T3" fmla="*/ 17 h 52"/>
                <a:gd name="T4" fmla="*/ 114 w 129"/>
                <a:gd name="T5" fmla="*/ 23 h 52"/>
                <a:gd name="T6" fmla="*/ 129 w 129"/>
                <a:gd name="T7" fmla="*/ 37 h 52"/>
                <a:gd name="T8" fmla="*/ 116 w 129"/>
                <a:gd name="T9" fmla="*/ 52 h 52"/>
                <a:gd name="T10" fmla="*/ 10 w 129"/>
                <a:gd name="T11" fmla="*/ 28 h 52"/>
                <a:gd name="T12" fmla="*/ 0 w 129"/>
                <a:gd name="T13" fmla="*/ 10 h 52"/>
                <a:gd name="T14" fmla="*/ 18 w 129"/>
                <a:gd name="T15" fmla="*/ 0 h 52"/>
                <a:gd name="T16" fmla="*/ 18 w 129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2">
                  <a:moveTo>
                    <a:pt x="18" y="0"/>
                  </a:moveTo>
                  <a:lnTo>
                    <a:pt x="67" y="17"/>
                  </a:lnTo>
                  <a:lnTo>
                    <a:pt x="114" y="23"/>
                  </a:lnTo>
                  <a:lnTo>
                    <a:pt x="129" y="37"/>
                  </a:lnTo>
                  <a:lnTo>
                    <a:pt x="116" y="52"/>
                  </a:lnTo>
                  <a:lnTo>
                    <a:pt x="10" y="28"/>
                  </a:lnTo>
                  <a:lnTo>
                    <a:pt x="0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4" name="Freeform 107"/>
            <p:cNvSpPr>
              <a:spLocks/>
            </p:cNvSpPr>
            <p:nvPr/>
          </p:nvSpPr>
          <p:spPr bwMode="auto">
            <a:xfrm>
              <a:off x="2356" y="3420"/>
              <a:ext cx="66" cy="47"/>
            </a:xfrm>
            <a:custGeom>
              <a:avLst/>
              <a:gdLst>
                <a:gd name="T0" fmla="*/ 14 w 133"/>
                <a:gd name="T1" fmla="*/ 0 h 93"/>
                <a:gd name="T2" fmla="*/ 69 w 133"/>
                <a:gd name="T3" fmla="*/ 8 h 93"/>
                <a:gd name="T4" fmla="*/ 102 w 133"/>
                <a:gd name="T5" fmla="*/ 51 h 93"/>
                <a:gd name="T6" fmla="*/ 121 w 133"/>
                <a:gd name="T7" fmla="*/ 54 h 93"/>
                <a:gd name="T8" fmla="*/ 133 w 133"/>
                <a:gd name="T9" fmla="*/ 80 h 93"/>
                <a:gd name="T10" fmla="*/ 123 w 133"/>
                <a:gd name="T11" fmla="*/ 92 h 93"/>
                <a:gd name="T12" fmla="*/ 107 w 133"/>
                <a:gd name="T13" fmla="*/ 93 h 93"/>
                <a:gd name="T14" fmla="*/ 76 w 133"/>
                <a:gd name="T15" fmla="*/ 69 h 93"/>
                <a:gd name="T16" fmla="*/ 52 w 133"/>
                <a:gd name="T17" fmla="*/ 38 h 93"/>
                <a:gd name="T18" fmla="*/ 15 w 133"/>
                <a:gd name="T19" fmla="*/ 28 h 93"/>
                <a:gd name="T20" fmla="*/ 0 w 133"/>
                <a:gd name="T21" fmla="*/ 15 h 93"/>
                <a:gd name="T22" fmla="*/ 14 w 133"/>
                <a:gd name="T23" fmla="*/ 0 h 93"/>
                <a:gd name="T24" fmla="*/ 14 w 133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93">
                  <a:moveTo>
                    <a:pt x="14" y="0"/>
                  </a:moveTo>
                  <a:lnTo>
                    <a:pt x="69" y="8"/>
                  </a:lnTo>
                  <a:lnTo>
                    <a:pt x="102" y="51"/>
                  </a:lnTo>
                  <a:lnTo>
                    <a:pt x="121" y="54"/>
                  </a:lnTo>
                  <a:lnTo>
                    <a:pt x="133" y="80"/>
                  </a:lnTo>
                  <a:lnTo>
                    <a:pt x="123" y="92"/>
                  </a:lnTo>
                  <a:lnTo>
                    <a:pt x="107" y="93"/>
                  </a:lnTo>
                  <a:lnTo>
                    <a:pt x="76" y="69"/>
                  </a:lnTo>
                  <a:lnTo>
                    <a:pt x="52" y="38"/>
                  </a:lnTo>
                  <a:lnTo>
                    <a:pt x="15" y="28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" name="Freeform 108"/>
            <p:cNvSpPr>
              <a:spLocks/>
            </p:cNvSpPr>
            <p:nvPr/>
          </p:nvSpPr>
          <p:spPr bwMode="auto">
            <a:xfrm>
              <a:off x="2879" y="3414"/>
              <a:ext cx="99" cy="42"/>
            </a:xfrm>
            <a:custGeom>
              <a:avLst/>
              <a:gdLst>
                <a:gd name="T0" fmla="*/ 8 w 197"/>
                <a:gd name="T1" fmla="*/ 59 h 85"/>
                <a:gd name="T2" fmla="*/ 179 w 197"/>
                <a:gd name="T3" fmla="*/ 0 h 85"/>
                <a:gd name="T4" fmla="*/ 197 w 197"/>
                <a:gd name="T5" fmla="*/ 10 h 85"/>
                <a:gd name="T6" fmla="*/ 187 w 197"/>
                <a:gd name="T7" fmla="*/ 28 h 85"/>
                <a:gd name="T8" fmla="*/ 18 w 197"/>
                <a:gd name="T9" fmla="*/ 85 h 85"/>
                <a:gd name="T10" fmla="*/ 0 w 197"/>
                <a:gd name="T11" fmla="*/ 76 h 85"/>
                <a:gd name="T12" fmla="*/ 8 w 197"/>
                <a:gd name="T13" fmla="*/ 59 h 85"/>
                <a:gd name="T14" fmla="*/ 8 w 197"/>
                <a:gd name="T15" fmla="*/ 5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85">
                  <a:moveTo>
                    <a:pt x="8" y="59"/>
                  </a:moveTo>
                  <a:lnTo>
                    <a:pt x="179" y="0"/>
                  </a:lnTo>
                  <a:lnTo>
                    <a:pt x="197" y="10"/>
                  </a:lnTo>
                  <a:lnTo>
                    <a:pt x="187" y="28"/>
                  </a:lnTo>
                  <a:lnTo>
                    <a:pt x="18" y="85"/>
                  </a:lnTo>
                  <a:lnTo>
                    <a:pt x="0" y="76"/>
                  </a:lnTo>
                  <a:lnTo>
                    <a:pt x="8" y="59"/>
                  </a:lnTo>
                  <a:lnTo>
                    <a:pt x="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6" name="Freeform 109"/>
            <p:cNvSpPr>
              <a:spLocks/>
            </p:cNvSpPr>
            <p:nvPr/>
          </p:nvSpPr>
          <p:spPr bwMode="auto">
            <a:xfrm>
              <a:off x="2983" y="3399"/>
              <a:ext cx="47" cy="38"/>
            </a:xfrm>
            <a:custGeom>
              <a:avLst/>
              <a:gdLst>
                <a:gd name="T0" fmla="*/ 94 w 94"/>
                <a:gd name="T1" fmla="*/ 18 h 76"/>
                <a:gd name="T2" fmla="*/ 82 w 94"/>
                <a:gd name="T3" fmla="*/ 42 h 76"/>
                <a:gd name="T4" fmla="*/ 65 w 94"/>
                <a:gd name="T5" fmla="*/ 60 h 76"/>
                <a:gd name="T6" fmla="*/ 17 w 94"/>
                <a:gd name="T7" fmla="*/ 76 h 76"/>
                <a:gd name="T8" fmla="*/ 0 w 94"/>
                <a:gd name="T9" fmla="*/ 64 h 76"/>
                <a:gd name="T10" fmla="*/ 13 w 94"/>
                <a:gd name="T11" fmla="*/ 49 h 76"/>
                <a:gd name="T12" fmla="*/ 46 w 94"/>
                <a:gd name="T13" fmla="*/ 38 h 76"/>
                <a:gd name="T14" fmla="*/ 67 w 94"/>
                <a:gd name="T15" fmla="*/ 10 h 76"/>
                <a:gd name="T16" fmla="*/ 84 w 94"/>
                <a:gd name="T17" fmla="*/ 0 h 76"/>
                <a:gd name="T18" fmla="*/ 94 w 94"/>
                <a:gd name="T19" fmla="*/ 18 h 76"/>
                <a:gd name="T20" fmla="*/ 94 w 94"/>
                <a:gd name="T21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76">
                  <a:moveTo>
                    <a:pt x="94" y="18"/>
                  </a:moveTo>
                  <a:lnTo>
                    <a:pt x="82" y="42"/>
                  </a:lnTo>
                  <a:lnTo>
                    <a:pt x="65" y="60"/>
                  </a:lnTo>
                  <a:lnTo>
                    <a:pt x="17" y="76"/>
                  </a:lnTo>
                  <a:lnTo>
                    <a:pt x="0" y="64"/>
                  </a:lnTo>
                  <a:lnTo>
                    <a:pt x="13" y="49"/>
                  </a:lnTo>
                  <a:lnTo>
                    <a:pt x="46" y="38"/>
                  </a:lnTo>
                  <a:lnTo>
                    <a:pt x="67" y="10"/>
                  </a:lnTo>
                  <a:lnTo>
                    <a:pt x="84" y="0"/>
                  </a:lnTo>
                  <a:lnTo>
                    <a:pt x="94" y="18"/>
                  </a:lnTo>
                  <a:lnTo>
                    <a:pt x="9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7" name="Freeform 110"/>
            <p:cNvSpPr>
              <a:spLocks/>
            </p:cNvSpPr>
            <p:nvPr/>
          </p:nvSpPr>
          <p:spPr bwMode="auto">
            <a:xfrm>
              <a:off x="3444" y="3628"/>
              <a:ext cx="328" cy="85"/>
            </a:xfrm>
            <a:custGeom>
              <a:avLst/>
              <a:gdLst>
                <a:gd name="T0" fmla="*/ 12 w 658"/>
                <a:gd name="T1" fmla="*/ 7 h 169"/>
                <a:gd name="T2" fmla="*/ 184 w 658"/>
                <a:gd name="T3" fmla="*/ 0 h 169"/>
                <a:gd name="T4" fmla="*/ 336 w 658"/>
                <a:gd name="T5" fmla="*/ 27 h 169"/>
                <a:gd name="T6" fmla="*/ 410 w 658"/>
                <a:gd name="T7" fmla="*/ 51 h 169"/>
                <a:gd name="T8" fmla="*/ 485 w 658"/>
                <a:gd name="T9" fmla="*/ 79 h 169"/>
                <a:gd name="T10" fmla="*/ 564 w 658"/>
                <a:gd name="T11" fmla="*/ 110 h 169"/>
                <a:gd name="T12" fmla="*/ 650 w 658"/>
                <a:gd name="T13" fmla="*/ 144 h 169"/>
                <a:gd name="T14" fmla="*/ 658 w 658"/>
                <a:gd name="T15" fmla="*/ 161 h 169"/>
                <a:gd name="T16" fmla="*/ 639 w 658"/>
                <a:gd name="T17" fmla="*/ 169 h 169"/>
                <a:gd name="T18" fmla="*/ 556 w 658"/>
                <a:gd name="T19" fmla="*/ 137 h 169"/>
                <a:gd name="T20" fmla="*/ 479 w 658"/>
                <a:gd name="T21" fmla="*/ 107 h 169"/>
                <a:gd name="T22" fmla="*/ 405 w 658"/>
                <a:gd name="T23" fmla="*/ 79 h 169"/>
                <a:gd name="T24" fmla="*/ 334 w 658"/>
                <a:gd name="T25" fmla="*/ 55 h 169"/>
                <a:gd name="T26" fmla="*/ 260 w 658"/>
                <a:gd name="T27" fmla="*/ 38 h 169"/>
                <a:gd name="T28" fmla="*/ 186 w 658"/>
                <a:gd name="T29" fmla="*/ 28 h 169"/>
                <a:gd name="T30" fmla="*/ 16 w 658"/>
                <a:gd name="T31" fmla="*/ 34 h 169"/>
                <a:gd name="T32" fmla="*/ 0 w 658"/>
                <a:gd name="T33" fmla="*/ 23 h 169"/>
                <a:gd name="T34" fmla="*/ 12 w 658"/>
                <a:gd name="T35" fmla="*/ 7 h 169"/>
                <a:gd name="T36" fmla="*/ 12 w 658"/>
                <a:gd name="T37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169">
                  <a:moveTo>
                    <a:pt x="12" y="7"/>
                  </a:moveTo>
                  <a:lnTo>
                    <a:pt x="184" y="0"/>
                  </a:lnTo>
                  <a:lnTo>
                    <a:pt x="336" y="27"/>
                  </a:lnTo>
                  <a:lnTo>
                    <a:pt x="410" y="51"/>
                  </a:lnTo>
                  <a:lnTo>
                    <a:pt x="485" y="79"/>
                  </a:lnTo>
                  <a:lnTo>
                    <a:pt x="564" y="110"/>
                  </a:lnTo>
                  <a:lnTo>
                    <a:pt x="650" y="144"/>
                  </a:lnTo>
                  <a:lnTo>
                    <a:pt x="658" y="161"/>
                  </a:lnTo>
                  <a:lnTo>
                    <a:pt x="639" y="169"/>
                  </a:lnTo>
                  <a:lnTo>
                    <a:pt x="556" y="137"/>
                  </a:lnTo>
                  <a:lnTo>
                    <a:pt x="479" y="107"/>
                  </a:lnTo>
                  <a:lnTo>
                    <a:pt x="405" y="79"/>
                  </a:lnTo>
                  <a:lnTo>
                    <a:pt x="334" y="55"/>
                  </a:lnTo>
                  <a:lnTo>
                    <a:pt x="260" y="38"/>
                  </a:lnTo>
                  <a:lnTo>
                    <a:pt x="186" y="28"/>
                  </a:lnTo>
                  <a:lnTo>
                    <a:pt x="16" y="34"/>
                  </a:lnTo>
                  <a:lnTo>
                    <a:pt x="0" y="23"/>
                  </a:lnTo>
                  <a:lnTo>
                    <a:pt x="12" y="7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8" name="Freeform 111"/>
            <p:cNvSpPr>
              <a:spLocks/>
            </p:cNvSpPr>
            <p:nvPr/>
          </p:nvSpPr>
          <p:spPr bwMode="auto">
            <a:xfrm>
              <a:off x="3719" y="3485"/>
              <a:ext cx="214" cy="50"/>
            </a:xfrm>
            <a:custGeom>
              <a:avLst/>
              <a:gdLst>
                <a:gd name="T0" fmla="*/ 13 w 427"/>
                <a:gd name="T1" fmla="*/ 0 h 100"/>
                <a:gd name="T2" fmla="*/ 221 w 427"/>
                <a:gd name="T3" fmla="*/ 10 h 100"/>
                <a:gd name="T4" fmla="*/ 420 w 427"/>
                <a:gd name="T5" fmla="*/ 74 h 100"/>
                <a:gd name="T6" fmla="*/ 427 w 427"/>
                <a:gd name="T7" fmla="*/ 92 h 100"/>
                <a:gd name="T8" fmla="*/ 409 w 427"/>
                <a:gd name="T9" fmla="*/ 100 h 100"/>
                <a:gd name="T10" fmla="*/ 357 w 427"/>
                <a:gd name="T11" fmla="*/ 80 h 100"/>
                <a:gd name="T12" fmla="*/ 308 w 427"/>
                <a:gd name="T13" fmla="*/ 63 h 100"/>
                <a:gd name="T14" fmla="*/ 215 w 427"/>
                <a:gd name="T15" fmla="*/ 39 h 100"/>
                <a:gd name="T16" fmla="*/ 15 w 427"/>
                <a:gd name="T17" fmla="*/ 27 h 100"/>
                <a:gd name="T18" fmla="*/ 0 w 427"/>
                <a:gd name="T19" fmla="*/ 13 h 100"/>
                <a:gd name="T20" fmla="*/ 13 w 427"/>
                <a:gd name="T21" fmla="*/ 0 h 100"/>
                <a:gd name="T22" fmla="*/ 13 w 427"/>
                <a:gd name="T2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100">
                  <a:moveTo>
                    <a:pt x="13" y="0"/>
                  </a:moveTo>
                  <a:lnTo>
                    <a:pt x="221" y="10"/>
                  </a:lnTo>
                  <a:lnTo>
                    <a:pt x="420" y="74"/>
                  </a:lnTo>
                  <a:lnTo>
                    <a:pt x="427" y="92"/>
                  </a:lnTo>
                  <a:lnTo>
                    <a:pt x="409" y="100"/>
                  </a:lnTo>
                  <a:lnTo>
                    <a:pt x="357" y="80"/>
                  </a:lnTo>
                  <a:lnTo>
                    <a:pt x="308" y="63"/>
                  </a:lnTo>
                  <a:lnTo>
                    <a:pt x="215" y="39"/>
                  </a:lnTo>
                  <a:lnTo>
                    <a:pt x="15" y="27"/>
                  </a:lnTo>
                  <a:lnTo>
                    <a:pt x="0" y="1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9" name="Freeform 112"/>
            <p:cNvSpPr>
              <a:spLocks/>
            </p:cNvSpPr>
            <p:nvPr/>
          </p:nvSpPr>
          <p:spPr bwMode="auto">
            <a:xfrm>
              <a:off x="3961" y="3403"/>
              <a:ext cx="161" cy="37"/>
            </a:xfrm>
            <a:custGeom>
              <a:avLst/>
              <a:gdLst>
                <a:gd name="T0" fmla="*/ 14 w 321"/>
                <a:gd name="T1" fmla="*/ 0 h 75"/>
                <a:gd name="T2" fmla="*/ 163 w 321"/>
                <a:gd name="T3" fmla="*/ 14 h 75"/>
                <a:gd name="T4" fmla="*/ 309 w 321"/>
                <a:gd name="T5" fmla="*/ 47 h 75"/>
                <a:gd name="T6" fmla="*/ 321 w 321"/>
                <a:gd name="T7" fmla="*/ 64 h 75"/>
                <a:gd name="T8" fmla="*/ 304 w 321"/>
                <a:gd name="T9" fmla="*/ 75 h 75"/>
                <a:gd name="T10" fmla="*/ 160 w 321"/>
                <a:gd name="T11" fmla="*/ 42 h 75"/>
                <a:gd name="T12" fmla="*/ 14 w 321"/>
                <a:gd name="T13" fmla="*/ 29 h 75"/>
                <a:gd name="T14" fmla="*/ 0 w 321"/>
                <a:gd name="T15" fmla="*/ 14 h 75"/>
                <a:gd name="T16" fmla="*/ 14 w 321"/>
                <a:gd name="T17" fmla="*/ 0 h 75"/>
                <a:gd name="T18" fmla="*/ 14 w 321"/>
                <a:gd name="T1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75">
                  <a:moveTo>
                    <a:pt x="14" y="0"/>
                  </a:moveTo>
                  <a:lnTo>
                    <a:pt x="163" y="14"/>
                  </a:lnTo>
                  <a:lnTo>
                    <a:pt x="309" y="47"/>
                  </a:lnTo>
                  <a:lnTo>
                    <a:pt x="321" y="64"/>
                  </a:lnTo>
                  <a:lnTo>
                    <a:pt x="304" y="75"/>
                  </a:lnTo>
                  <a:lnTo>
                    <a:pt x="160" y="42"/>
                  </a:lnTo>
                  <a:lnTo>
                    <a:pt x="14" y="29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0" name="Freeform 113"/>
            <p:cNvSpPr>
              <a:spLocks/>
            </p:cNvSpPr>
            <p:nvPr/>
          </p:nvSpPr>
          <p:spPr bwMode="auto">
            <a:xfrm>
              <a:off x="2526" y="3473"/>
              <a:ext cx="104" cy="60"/>
            </a:xfrm>
            <a:custGeom>
              <a:avLst/>
              <a:gdLst>
                <a:gd name="T0" fmla="*/ 177 w 208"/>
                <a:gd name="T1" fmla="*/ 83 h 120"/>
                <a:gd name="T2" fmla="*/ 154 w 208"/>
                <a:gd name="T3" fmla="*/ 60 h 120"/>
                <a:gd name="T4" fmla="*/ 102 w 208"/>
                <a:gd name="T5" fmla="*/ 38 h 120"/>
                <a:gd name="T6" fmla="*/ 15 w 208"/>
                <a:gd name="T7" fmla="*/ 29 h 120"/>
                <a:gd name="T8" fmla="*/ 5 w 208"/>
                <a:gd name="T9" fmla="*/ 57 h 120"/>
                <a:gd name="T10" fmla="*/ 0 w 208"/>
                <a:gd name="T11" fmla="*/ 11 h 120"/>
                <a:gd name="T12" fmla="*/ 68 w 208"/>
                <a:gd name="T13" fmla="*/ 0 h 120"/>
                <a:gd name="T14" fmla="*/ 139 w 208"/>
                <a:gd name="T15" fmla="*/ 21 h 120"/>
                <a:gd name="T16" fmla="*/ 208 w 208"/>
                <a:gd name="T17" fmla="*/ 93 h 120"/>
                <a:gd name="T18" fmla="*/ 189 w 208"/>
                <a:gd name="T19" fmla="*/ 114 h 120"/>
                <a:gd name="T20" fmla="*/ 170 w 208"/>
                <a:gd name="T21" fmla="*/ 120 h 120"/>
                <a:gd name="T22" fmla="*/ 177 w 208"/>
                <a:gd name="T23" fmla="*/ 83 h 120"/>
                <a:gd name="T24" fmla="*/ 177 w 208"/>
                <a:gd name="T25" fmla="*/ 8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120">
                  <a:moveTo>
                    <a:pt x="177" y="83"/>
                  </a:moveTo>
                  <a:lnTo>
                    <a:pt x="154" y="60"/>
                  </a:lnTo>
                  <a:lnTo>
                    <a:pt x="102" y="38"/>
                  </a:lnTo>
                  <a:lnTo>
                    <a:pt x="15" y="29"/>
                  </a:lnTo>
                  <a:lnTo>
                    <a:pt x="5" y="57"/>
                  </a:lnTo>
                  <a:lnTo>
                    <a:pt x="0" y="11"/>
                  </a:lnTo>
                  <a:lnTo>
                    <a:pt x="68" y="0"/>
                  </a:lnTo>
                  <a:lnTo>
                    <a:pt x="139" y="21"/>
                  </a:lnTo>
                  <a:lnTo>
                    <a:pt x="208" y="93"/>
                  </a:lnTo>
                  <a:lnTo>
                    <a:pt x="189" y="114"/>
                  </a:lnTo>
                  <a:lnTo>
                    <a:pt x="170" y="120"/>
                  </a:lnTo>
                  <a:lnTo>
                    <a:pt x="177" y="83"/>
                  </a:lnTo>
                  <a:lnTo>
                    <a:pt x="1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1" name="Freeform 114"/>
            <p:cNvSpPr>
              <a:spLocks/>
            </p:cNvSpPr>
            <p:nvPr/>
          </p:nvSpPr>
          <p:spPr bwMode="auto">
            <a:xfrm>
              <a:off x="2542" y="3487"/>
              <a:ext cx="13" cy="28"/>
            </a:xfrm>
            <a:custGeom>
              <a:avLst/>
              <a:gdLst>
                <a:gd name="T0" fmla="*/ 0 w 27"/>
                <a:gd name="T1" fmla="*/ 36 h 55"/>
                <a:gd name="T2" fmla="*/ 16 w 27"/>
                <a:gd name="T3" fmla="*/ 0 h 55"/>
                <a:gd name="T4" fmla="*/ 24 w 27"/>
                <a:gd name="T5" fmla="*/ 5 h 55"/>
                <a:gd name="T6" fmla="*/ 27 w 27"/>
                <a:gd name="T7" fmla="*/ 40 h 55"/>
                <a:gd name="T8" fmla="*/ 23 w 27"/>
                <a:gd name="T9" fmla="*/ 55 h 55"/>
                <a:gd name="T10" fmla="*/ 9 w 27"/>
                <a:gd name="T11" fmla="*/ 50 h 55"/>
                <a:gd name="T12" fmla="*/ 0 w 27"/>
                <a:gd name="T13" fmla="*/ 36 h 55"/>
                <a:gd name="T14" fmla="*/ 0 w 27"/>
                <a:gd name="T15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55">
                  <a:moveTo>
                    <a:pt x="0" y="36"/>
                  </a:moveTo>
                  <a:lnTo>
                    <a:pt x="16" y="0"/>
                  </a:lnTo>
                  <a:lnTo>
                    <a:pt x="24" y="5"/>
                  </a:lnTo>
                  <a:lnTo>
                    <a:pt x="27" y="40"/>
                  </a:lnTo>
                  <a:lnTo>
                    <a:pt x="23" y="55"/>
                  </a:lnTo>
                  <a:lnTo>
                    <a:pt x="9" y="5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2" name="Freeform 115"/>
            <p:cNvSpPr>
              <a:spLocks/>
            </p:cNvSpPr>
            <p:nvPr/>
          </p:nvSpPr>
          <p:spPr bwMode="auto">
            <a:xfrm>
              <a:off x="2561" y="3490"/>
              <a:ext cx="15" cy="28"/>
            </a:xfrm>
            <a:custGeom>
              <a:avLst/>
              <a:gdLst>
                <a:gd name="T0" fmla="*/ 0 w 28"/>
                <a:gd name="T1" fmla="*/ 32 h 56"/>
                <a:gd name="T2" fmla="*/ 15 w 28"/>
                <a:gd name="T3" fmla="*/ 0 h 56"/>
                <a:gd name="T4" fmla="*/ 24 w 28"/>
                <a:gd name="T5" fmla="*/ 4 h 56"/>
                <a:gd name="T6" fmla="*/ 23 w 28"/>
                <a:gd name="T7" fmla="*/ 25 h 56"/>
                <a:gd name="T8" fmla="*/ 28 w 28"/>
                <a:gd name="T9" fmla="*/ 45 h 56"/>
                <a:gd name="T10" fmla="*/ 23 w 28"/>
                <a:gd name="T11" fmla="*/ 56 h 56"/>
                <a:gd name="T12" fmla="*/ 9 w 28"/>
                <a:gd name="T13" fmla="*/ 52 h 56"/>
                <a:gd name="T14" fmla="*/ 0 w 28"/>
                <a:gd name="T15" fmla="*/ 32 h 56"/>
                <a:gd name="T16" fmla="*/ 0 w 28"/>
                <a:gd name="T1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56">
                  <a:moveTo>
                    <a:pt x="0" y="32"/>
                  </a:moveTo>
                  <a:lnTo>
                    <a:pt x="15" y="0"/>
                  </a:lnTo>
                  <a:lnTo>
                    <a:pt x="24" y="4"/>
                  </a:lnTo>
                  <a:lnTo>
                    <a:pt x="23" y="25"/>
                  </a:lnTo>
                  <a:lnTo>
                    <a:pt x="28" y="45"/>
                  </a:lnTo>
                  <a:lnTo>
                    <a:pt x="23" y="56"/>
                  </a:lnTo>
                  <a:lnTo>
                    <a:pt x="9" y="5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Freeform 116"/>
            <p:cNvSpPr>
              <a:spLocks/>
            </p:cNvSpPr>
            <p:nvPr/>
          </p:nvSpPr>
          <p:spPr bwMode="auto">
            <a:xfrm>
              <a:off x="2583" y="3494"/>
              <a:ext cx="17" cy="30"/>
            </a:xfrm>
            <a:custGeom>
              <a:avLst/>
              <a:gdLst>
                <a:gd name="T0" fmla="*/ 2 w 34"/>
                <a:gd name="T1" fmla="*/ 57 h 59"/>
                <a:gd name="T2" fmla="*/ 0 w 34"/>
                <a:gd name="T3" fmla="*/ 42 h 59"/>
                <a:gd name="T4" fmla="*/ 10 w 34"/>
                <a:gd name="T5" fmla="*/ 19 h 59"/>
                <a:gd name="T6" fmla="*/ 29 w 34"/>
                <a:gd name="T7" fmla="*/ 0 h 59"/>
                <a:gd name="T8" fmla="*/ 34 w 34"/>
                <a:gd name="T9" fmla="*/ 8 h 59"/>
                <a:gd name="T10" fmla="*/ 26 w 34"/>
                <a:gd name="T11" fmla="*/ 47 h 59"/>
                <a:gd name="T12" fmla="*/ 21 w 34"/>
                <a:gd name="T13" fmla="*/ 59 h 59"/>
                <a:gd name="T14" fmla="*/ 2 w 34"/>
                <a:gd name="T15" fmla="*/ 57 h 59"/>
                <a:gd name="T16" fmla="*/ 2 w 34"/>
                <a:gd name="T17" fmla="*/ 5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9">
                  <a:moveTo>
                    <a:pt x="2" y="57"/>
                  </a:moveTo>
                  <a:lnTo>
                    <a:pt x="0" y="42"/>
                  </a:lnTo>
                  <a:lnTo>
                    <a:pt x="10" y="19"/>
                  </a:lnTo>
                  <a:lnTo>
                    <a:pt x="29" y="0"/>
                  </a:lnTo>
                  <a:lnTo>
                    <a:pt x="34" y="8"/>
                  </a:lnTo>
                  <a:lnTo>
                    <a:pt x="26" y="47"/>
                  </a:lnTo>
                  <a:lnTo>
                    <a:pt x="21" y="59"/>
                  </a:lnTo>
                  <a:lnTo>
                    <a:pt x="2" y="57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4" name="Freeform 117"/>
            <p:cNvSpPr>
              <a:spLocks/>
            </p:cNvSpPr>
            <p:nvPr/>
          </p:nvSpPr>
          <p:spPr bwMode="auto">
            <a:xfrm>
              <a:off x="3092" y="3598"/>
              <a:ext cx="48" cy="58"/>
            </a:xfrm>
            <a:custGeom>
              <a:avLst/>
              <a:gdLst>
                <a:gd name="T0" fmla="*/ 59 w 97"/>
                <a:gd name="T1" fmla="*/ 29 h 115"/>
                <a:gd name="T2" fmla="*/ 37 w 97"/>
                <a:gd name="T3" fmla="*/ 57 h 115"/>
                <a:gd name="T4" fmla="*/ 57 w 97"/>
                <a:gd name="T5" fmla="*/ 75 h 115"/>
                <a:gd name="T6" fmla="*/ 84 w 97"/>
                <a:gd name="T7" fmla="*/ 84 h 115"/>
                <a:gd name="T8" fmla="*/ 97 w 97"/>
                <a:gd name="T9" fmla="*/ 99 h 115"/>
                <a:gd name="T10" fmla="*/ 82 w 97"/>
                <a:gd name="T11" fmla="*/ 113 h 115"/>
                <a:gd name="T12" fmla="*/ 56 w 97"/>
                <a:gd name="T13" fmla="*/ 115 h 115"/>
                <a:gd name="T14" fmla="*/ 0 w 97"/>
                <a:gd name="T15" fmla="*/ 67 h 115"/>
                <a:gd name="T16" fmla="*/ 15 w 97"/>
                <a:gd name="T17" fmla="*/ 21 h 115"/>
                <a:gd name="T18" fmla="*/ 36 w 97"/>
                <a:gd name="T19" fmla="*/ 6 h 115"/>
                <a:gd name="T20" fmla="*/ 59 w 97"/>
                <a:gd name="T21" fmla="*/ 0 h 115"/>
                <a:gd name="T22" fmla="*/ 74 w 97"/>
                <a:gd name="T23" fmla="*/ 14 h 115"/>
                <a:gd name="T24" fmla="*/ 59 w 97"/>
                <a:gd name="T25" fmla="*/ 29 h 115"/>
                <a:gd name="T26" fmla="*/ 59 w 97"/>
                <a:gd name="T27" fmla="*/ 2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5">
                  <a:moveTo>
                    <a:pt x="59" y="29"/>
                  </a:moveTo>
                  <a:lnTo>
                    <a:pt x="37" y="57"/>
                  </a:lnTo>
                  <a:lnTo>
                    <a:pt x="57" y="75"/>
                  </a:lnTo>
                  <a:lnTo>
                    <a:pt x="84" y="84"/>
                  </a:lnTo>
                  <a:lnTo>
                    <a:pt x="97" y="99"/>
                  </a:lnTo>
                  <a:lnTo>
                    <a:pt x="82" y="113"/>
                  </a:lnTo>
                  <a:lnTo>
                    <a:pt x="56" y="115"/>
                  </a:lnTo>
                  <a:lnTo>
                    <a:pt x="0" y="67"/>
                  </a:lnTo>
                  <a:lnTo>
                    <a:pt x="15" y="21"/>
                  </a:lnTo>
                  <a:lnTo>
                    <a:pt x="36" y="6"/>
                  </a:lnTo>
                  <a:lnTo>
                    <a:pt x="59" y="0"/>
                  </a:lnTo>
                  <a:lnTo>
                    <a:pt x="74" y="14"/>
                  </a:lnTo>
                  <a:lnTo>
                    <a:pt x="59" y="29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18"/>
            <p:cNvSpPr>
              <a:spLocks/>
            </p:cNvSpPr>
            <p:nvPr/>
          </p:nvSpPr>
          <p:spPr bwMode="auto">
            <a:xfrm>
              <a:off x="2920" y="3485"/>
              <a:ext cx="166" cy="140"/>
            </a:xfrm>
            <a:custGeom>
              <a:avLst/>
              <a:gdLst>
                <a:gd name="T0" fmla="*/ 326 w 332"/>
                <a:gd name="T1" fmla="*/ 25 h 280"/>
                <a:gd name="T2" fmla="*/ 265 w 332"/>
                <a:gd name="T3" fmla="*/ 54 h 280"/>
                <a:gd name="T4" fmla="*/ 201 w 332"/>
                <a:gd name="T5" fmla="*/ 78 h 280"/>
                <a:gd name="T6" fmla="*/ 76 w 332"/>
                <a:gd name="T7" fmla="*/ 130 h 280"/>
                <a:gd name="T8" fmla="*/ 48 w 332"/>
                <a:gd name="T9" fmla="*/ 154 h 280"/>
                <a:gd name="T10" fmla="*/ 36 w 332"/>
                <a:gd name="T11" fmla="*/ 188 h 280"/>
                <a:gd name="T12" fmla="*/ 34 w 332"/>
                <a:gd name="T13" fmla="*/ 226 h 280"/>
                <a:gd name="T14" fmla="*/ 36 w 332"/>
                <a:gd name="T15" fmla="*/ 265 h 280"/>
                <a:gd name="T16" fmla="*/ 22 w 332"/>
                <a:gd name="T17" fmla="*/ 280 h 280"/>
                <a:gd name="T18" fmla="*/ 7 w 332"/>
                <a:gd name="T19" fmla="*/ 265 h 280"/>
                <a:gd name="T20" fmla="*/ 0 w 332"/>
                <a:gd name="T21" fmla="*/ 233 h 280"/>
                <a:gd name="T22" fmla="*/ 3 w 332"/>
                <a:gd name="T23" fmla="*/ 165 h 280"/>
                <a:gd name="T24" fmla="*/ 22 w 332"/>
                <a:gd name="T25" fmla="*/ 127 h 280"/>
                <a:gd name="T26" fmla="*/ 60 w 332"/>
                <a:gd name="T27" fmla="*/ 103 h 280"/>
                <a:gd name="T28" fmla="*/ 121 w 332"/>
                <a:gd name="T29" fmla="*/ 78 h 280"/>
                <a:gd name="T30" fmla="*/ 217 w 332"/>
                <a:gd name="T31" fmla="*/ 39 h 280"/>
                <a:gd name="T32" fmla="*/ 266 w 332"/>
                <a:gd name="T33" fmla="*/ 20 h 280"/>
                <a:gd name="T34" fmla="*/ 313 w 332"/>
                <a:gd name="T35" fmla="*/ 0 h 280"/>
                <a:gd name="T36" fmla="*/ 332 w 332"/>
                <a:gd name="T37" fmla="*/ 8 h 280"/>
                <a:gd name="T38" fmla="*/ 326 w 332"/>
                <a:gd name="T39" fmla="*/ 25 h 280"/>
                <a:gd name="T40" fmla="*/ 326 w 332"/>
                <a:gd name="T41" fmla="*/ 2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2" h="280">
                  <a:moveTo>
                    <a:pt x="326" y="25"/>
                  </a:moveTo>
                  <a:lnTo>
                    <a:pt x="265" y="54"/>
                  </a:lnTo>
                  <a:lnTo>
                    <a:pt x="201" y="78"/>
                  </a:lnTo>
                  <a:lnTo>
                    <a:pt x="76" y="130"/>
                  </a:lnTo>
                  <a:lnTo>
                    <a:pt x="48" y="154"/>
                  </a:lnTo>
                  <a:lnTo>
                    <a:pt x="36" y="188"/>
                  </a:lnTo>
                  <a:lnTo>
                    <a:pt x="34" y="226"/>
                  </a:lnTo>
                  <a:lnTo>
                    <a:pt x="36" y="265"/>
                  </a:lnTo>
                  <a:lnTo>
                    <a:pt x="22" y="280"/>
                  </a:lnTo>
                  <a:lnTo>
                    <a:pt x="7" y="265"/>
                  </a:lnTo>
                  <a:lnTo>
                    <a:pt x="0" y="233"/>
                  </a:lnTo>
                  <a:lnTo>
                    <a:pt x="3" y="165"/>
                  </a:lnTo>
                  <a:lnTo>
                    <a:pt x="22" y="127"/>
                  </a:lnTo>
                  <a:lnTo>
                    <a:pt x="60" y="103"/>
                  </a:lnTo>
                  <a:lnTo>
                    <a:pt x="121" y="78"/>
                  </a:lnTo>
                  <a:lnTo>
                    <a:pt x="217" y="39"/>
                  </a:lnTo>
                  <a:lnTo>
                    <a:pt x="266" y="20"/>
                  </a:lnTo>
                  <a:lnTo>
                    <a:pt x="313" y="0"/>
                  </a:lnTo>
                  <a:lnTo>
                    <a:pt x="332" y="8"/>
                  </a:lnTo>
                  <a:lnTo>
                    <a:pt x="326" y="25"/>
                  </a:lnTo>
                  <a:lnTo>
                    <a:pt x="3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Freeform 119"/>
            <p:cNvSpPr>
              <a:spLocks/>
            </p:cNvSpPr>
            <p:nvPr/>
          </p:nvSpPr>
          <p:spPr bwMode="auto">
            <a:xfrm>
              <a:off x="2836" y="3595"/>
              <a:ext cx="275" cy="122"/>
            </a:xfrm>
            <a:custGeom>
              <a:avLst/>
              <a:gdLst>
                <a:gd name="T0" fmla="*/ 49 w 549"/>
                <a:gd name="T1" fmla="*/ 76 h 245"/>
                <a:gd name="T2" fmla="*/ 86 w 549"/>
                <a:gd name="T3" fmla="*/ 68 h 245"/>
                <a:gd name="T4" fmla="*/ 141 w 549"/>
                <a:gd name="T5" fmla="*/ 90 h 245"/>
                <a:gd name="T6" fmla="*/ 406 w 549"/>
                <a:gd name="T7" fmla="*/ 155 h 245"/>
                <a:gd name="T8" fmla="*/ 461 w 549"/>
                <a:gd name="T9" fmla="*/ 188 h 245"/>
                <a:gd name="T10" fmla="*/ 522 w 549"/>
                <a:gd name="T11" fmla="*/ 200 h 245"/>
                <a:gd name="T12" fmla="*/ 549 w 549"/>
                <a:gd name="T13" fmla="*/ 219 h 245"/>
                <a:gd name="T14" fmla="*/ 545 w 549"/>
                <a:gd name="T15" fmla="*/ 234 h 245"/>
                <a:gd name="T16" fmla="*/ 529 w 549"/>
                <a:gd name="T17" fmla="*/ 245 h 245"/>
                <a:gd name="T18" fmla="*/ 460 w 549"/>
                <a:gd name="T19" fmla="*/ 238 h 245"/>
                <a:gd name="T20" fmla="*/ 433 w 549"/>
                <a:gd name="T21" fmla="*/ 222 h 245"/>
                <a:gd name="T22" fmla="*/ 400 w 549"/>
                <a:gd name="T23" fmla="*/ 204 h 245"/>
                <a:gd name="T24" fmla="*/ 335 w 549"/>
                <a:gd name="T25" fmla="*/ 186 h 245"/>
                <a:gd name="T26" fmla="*/ 258 w 549"/>
                <a:gd name="T27" fmla="*/ 171 h 245"/>
                <a:gd name="T28" fmla="*/ 137 w 549"/>
                <a:gd name="T29" fmla="*/ 141 h 245"/>
                <a:gd name="T30" fmla="*/ 113 w 549"/>
                <a:gd name="T31" fmla="*/ 127 h 245"/>
                <a:gd name="T32" fmla="*/ 87 w 549"/>
                <a:gd name="T33" fmla="*/ 118 h 245"/>
                <a:gd name="T34" fmla="*/ 38 w 549"/>
                <a:gd name="T35" fmla="*/ 125 h 245"/>
                <a:gd name="T36" fmla="*/ 14 w 549"/>
                <a:gd name="T37" fmla="*/ 109 h 245"/>
                <a:gd name="T38" fmla="*/ 3 w 549"/>
                <a:gd name="T39" fmla="*/ 79 h 245"/>
                <a:gd name="T40" fmla="*/ 0 w 549"/>
                <a:gd name="T41" fmla="*/ 14 h 245"/>
                <a:gd name="T42" fmla="*/ 15 w 549"/>
                <a:gd name="T43" fmla="*/ 0 h 245"/>
                <a:gd name="T44" fmla="*/ 29 w 549"/>
                <a:gd name="T45" fmla="*/ 14 h 245"/>
                <a:gd name="T46" fmla="*/ 30 w 549"/>
                <a:gd name="T47" fmla="*/ 49 h 245"/>
                <a:gd name="T48" fmla="*/ 49 w 549"/>
                <a:gd name="T49" fmla="*/ 76 h 245"/>
                <a:gd name="T50" fmla="*/ 49 w 549"/>
                <a:gd name="T51" fmla="*/ 7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9" h="245">
                  <a:moveTo>
                    <a:pt x="49" y="76"/>
                  </a:moveTo>
                  <a:lnTo>
                    <a:pt x="86" y="68"/>
                  </a:lnTo>
                  <a:lnTo>
                    <a:pt x="141" y="90"/>
                  </a:lnTo>
                  <a:lnTo>
                    <a:pt x="406" y="155"/>
                  </a:lnTo>
                  <a:lnTo>
                    <a:pt x="461" y="188"/>
                  </a:lnTo>
                  <a:lnTo>
                    <a:pt x="522" y="200"/>
                  </a:lnTo>
                  <a:lnTo>
                    <a:pt x="549" y="219"/>
                  </a:lnTo>
                  <a:lnTo>
                    <a:pt x="545" y="234"/>
                  </a:lnTo>
                  <a:lnTo>
                    <a:pt x="529" y="245"/>
                  </a:lnTo>
                  <a:lnTo>
                    <a:pt x="460" y="238"/>
                  </a:lnTo>
                  <a:lnTo>
                    <a:pt x="433" y="222"/>
                  </a:lnTo>
                  <a:lnTo>
                    <a:pt x="400" y="204"/>
                  </a:lnTo>
                  <a:lnTo>
                    <a:pt x="335" y="186"/>
                  </a:lnTo>
                  <a:lnTo>
                    <a:pt x="258" y="171"/>
                  </a:lnTo>
                  <a:lnTo>
                    <a:pt x="137" y="141"/>
                  </a:lnTo>
                  <a:lnTo>
                    <a:pt x="113" y="127"/>
                  </a:lnTo>
                  <a:lnTo>
                    <a:pt x="87" y="118"/>
                  </a:lnTo>
                  <a:lnTo>
                    <a:pt x="38" y="125"/>
                  </a:lnTo>
                  <a:lnTo>
                    <a:pt x="14" y="109"/>
                  </a:lnTo>
                  <a:lnTo>
                    <a:pt x="3" y="79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29" y="14"/>
                  </a:lnTo>
                  <a:lnTo>
                    <a:pt x="30" y="49"/>
                  </a:lnTo>
                  <a:lnTo>
                    <a:pt x="49" y="76"/>
                  </a:lnTo>
                  <a:lnTo>
                    <a:pt x="4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7" name="Freeform 120"/>
            <p:cNvSpPr>
              <a:spLocks/>
            </p:cNvSpPr>
            <p:nvPr/>
          </p:nvSpPr>
          <p:spPr bwMode="auto">
            <a:xfrm>
              <a:off x="3055" y="3533"/>
              <a:ext cx="186" cy="129"/>
            </a:xfrm>
            <a:custGeom>
              <a:avLst/>
              <a:gdLst>
                <a:gd name="T0" fmla="*/ 361 w 372"/>
                <a:gd name="T1" fmla="*/ 28 h 258"/>
                <a:gd name="T2" fmla="*/ 286 w 372"/>
                <a:gd name="T3" fmla="*/ 46 h 258"/>
                <a:gd name="T4" fmla="*/ 186 w 372"/>
                <a:gd name="T5" fmla="*/ 69 h 258"/>
                <a:gd name="T6" fmla="*/ 34 w 372"/>
                <a:gd name="T7" fmla="*/ 138 h 258"/>
                <a:gd name="T8" fmla="*/ 39 w 372"/>
                <a:gd name="T9" fmla="*/ 172 h 258"/>
                <a:gd name="T10" fmla="*/ 41 w 372"/>
                <a:gd name="T11" fmla="*/ 239 h 258"/>
                <a:gd name="T12" fmla="*/ 19 w 372"/>
                <a:gd name="T13" fmla="*/ 258 h 258"/>
                <a:gd name="T14" fmla="*/ 0 w 372"/>
                <a:gd name="T15" fmla="*/ 236 h 258"/>
                <a:gd name="T16" fmla="*/ 3 w 372"/>
                <a:gd name="T17" fmla="*/ 148 h 258"/>
                <a:gd name="T18" fmla="*/ 15 w 372"/>
                <a:gd name="T19" fmla="*/ 119 h 258"/>
                <a:gd name="T20" fmla="*/ 35 w 372"/>
                <a:gd name="T21" fmla="*/ 99 h 258"/>
                <a:gd name="T22" fmla="*/ 92 w 372"/>
                <a:gd name="T23" fmla="*/ 69 h 258"/>
                <a:gd name="T24" fmla="*/ 175 w 372"/>
                <a:gd name="T25" fmla="*/ 45 h 258"/>
                <a:gd name="T26" fmla="*/ 264 w 372"/>
                <a:gd name="T27" fmla="*/ 18 h 258"/>
                <a:gd name="T28" fmla="*/ 355 w 372"/>
                <a:gd name="T29" fmla="*/ 0 h 258"/>
                <a:gd name="T30" fmla="*/ 372 w 372"/>
                <a:gd name="T31" fmla="*/ 12 h 258"/>
                <a:gd name="T32" fmla="*/ 361 w 372"/>
                <a:gd name="T33" fmla="*/ 28 h 258"/>
                <a:gd name="T34" fmla="*/ 361 w 372"/>
                <a:gd name="T35" fmla="*/ 2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2" h="258">
                  <a:moveTo>
                    <a:pt x="361" y="28"/>
                  </a:moveTo>
                  <a:lnTo>
                    <a:pt x="286" y="46"/>
                  </a:lnTo>
                  <a:lnTo>
                    <a:pt x="186" y="69"/>
                  </a:lnTo>
                  <a:lnTo>
                    <a:pt x="34" y="138"/>
                  </a:lnTo>
                  <a:lnTo>
                    <a:pt x="39" y="172"/>
                  </a:lnTo>
                  <a:lnTo>
                    <a:pt x="41" y="239"/>
                  </a:lnTo>
                  <a:lnTo>
                    <a:pt x="19" y="258"/>
                  </a:lnTo>
                  <a:lnTo>
                    <a:pt x="0" y="236"/>
                  </a:lnTo>
                  <a:lnTo>
                    <a:pt x="3" y="148"/>
                  </a:lnTo>
                  <a:lnTo>
                    <a:pt x="15" y="119"/>
                  </a:lnTo>
                  <a:lnTo>
                    <a:pt x="35" y="99"/>
                  </a:lnTo>
                  <a:lnTo>
                    <a:pt x="92" y="69"/>
                  </a:lnTo>
                  <a:lnTo>
                    <a:pt x="175" y="45"/>
                  </a:lnTo>
                  <a:lnTo>
                    <a:pt x="264" y="18"/>
                  </a:lnTo>
                  <a:lnTo>
                    <a:pt x="355" y="0"/>
                  </a:lnTo>
                  <a:lnTo>
                    <a:pt x="372" y="12"/>
                  </a:lnTo>
                  <a:lnTo>
                    <a:pt x="361" y="28"/>
                  </a:lnTo>
                  <a:lnTo>
                    <a:pt x="36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8" name="Freeform 121"/>
            <p:cNvSpPr>
              <a:spLocks/>
            </p:cNvSpPr>
            <p:nvPr/>
          </p:nvSpPr>
          <p:spPr bwMode="auto">
            <a:xfrm>
              <a:off x="3068" y="3485"/>
              <a:ext cx="144" cy="38"/>
            </a:xfrm>
            <a:custGeom>
              <a:avLst/>
              <a:gdLst>
                <a:gd name="T0" fmla="*/ 12 w 287"/>
                <a:gd name="T1" fmla="*/ 0 h 75"/>
                <a:gd name="T2" fmla="*/ 110 w 287"/>
                <a:gd name="T3" fmla="*/ 1 h 75"/>
                <a:gd name="T4" fmla="*/ 210 w 287"/>
                <a:gd name="T5" fmla="*/ 18 h 75"/>
                <a:gd name="T6" fmla="*/ 281 w 287"/>
                <a:gd name="T7" fmla="*/ 49 h 75"/>
                <a:gd name="T8" fmla="*/ 287 w 287"/>
                <a:gd name="T9" fmla="*/ 68 h 75"/>
                <a:gd name="T10" fmla="*/ 267 w 287"/>
                <a:gd name="T11" fmla="*/ 75 h 75"/>
                <a:gd name="T12" fmla="*/ 215 w 287"/>
                <a:gd name="T13" fmla="*/ 58 h 75"/>
                <a:gd name="T14" fmla="*/ 142 w 287"/>
                <a:gd name="T15" fmla="*/ 43 h 75"/>
                <a:gd name="T16" fmla="*/ 17 w 287"/>
                <a:gd name="T17" fmla="*/ 28 h 75"/>
                <a:gd name="T18" fmla="*/ 0 w 287"/>
                <a:gd name="T19" fmla="*/ 16 h 75"/>
                <a:gd name="T20" fmla="*/ 12 w 287"/>
                <a:gd name="T21" fmla="*/ 0 h 75"/>
                <a:gd name="T22" fmla="*/ 12 w 287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" h="75">
                  <a:moveTo>
                    <a:pt x="12" y="0"/>
                  </a:moveTo>
                  <a:lnTo>
                    <a:pt x="110" y="1"/>
                  </a:lnTo>
                  <a:lnTo>
                    <a:pt x="210" y="18"/>
                  </a:lnTo>
                  <a:lnTo>
                    <a:pt x="281" y="49"/>
                  </a:lnTo>
                  <a:lnTo>
                    <a:pt x="287" y="68"/>
                  </a:lnTo>
                  <a:lnTo>
                    <a:pt x="267" y="75"/>
                  </a:lnTo>
                  <a:lnTo>
                    <a:pt x="215" y="58"/>
                  </a:lnTo>
                  <a:lnTo>
                    <a:pt x="142" y="43"/>
                  </a:lnTo>
                  <a:lnTo>
                    <a:pt x="17" y="28"/>
                  </a:lnTo>
                  <a:lnTo>
                    <a:pt x="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611560" y="1988840"/>
            <a:ext cx="7596188" cy="4527550"/>
            <a:chOff x="611560" y="2132856"/>
            <a:chExt cx="7596188" cy="4527550"/>
          </a:xfrm>
        </p:grpSpPr>
        <p:sp>
          <p:nvSpPr>
            <p:cNvPr id="241" name="Rectangle 2"/>
            <p:cNvSpPr>
              <a:spLocks noChangeArrowheads="1"/>
            </p:cNvSpPr>
            <p:nvPr/>
          </p:nvSpPr>
          <p:spPr bwMode="auto">
            <a:xfrm>
              <a:off x="849685" y="2336056"/>
              <a:ext cx="7126288" cy="432435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2" name="Line 3"/>
            <p:cNvSpPr>
              <a:spLocks noChangeShapeType="1"/>
            </p:cNvSpPr>
            <p:nvPr/>
          </p:nvSpPr>
          <p:spPr bwMode="auto">
            <a:xfrm flipV="1">
              <a:off x="1178298" y="4109294"/>
              <a:ext cx="1987550" cy="9032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3" name="Line 4"/>
            <p:cNvSpPr>
              <a:spLocks noChangeShapeType="1"/>
            </p:cNvSpPr>
            <p:nvPr/>
          </p:nvSpPr>
          <p:spPr bwMode="auto">
            <a:xfrm>
              <a:off x="1178298" y="5107831"/>
              <a:ext cx="1963737" cy="63023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4" name="Line 5"/>
            <p:cNvSpPr>
              <a:spLocks noChangeShapeType="1"/>
            </p:cNvSpPr>
            <p:nvPr/>
          </p:nvSpPr>
          <p:spPr bwMode="auto">
            <a:xfrm flipV="1">
              <a:off x="3197598" y="5447556"/>
              <a:ext cx="2074862" cy="2794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5" name="Line 6"/>
            <p:cNvSpPr>
              <a:spLocks noChangeShapeType="1"/>
            </p:cNvSpPr>
            <p:nvPr/>
          </p:nvSpPr>
          <p:spPr bwMode="auto">
            <a:xfrm flipV="1">
              <a:off x="3235698" y="3812431"/>
              <a:ext cx="2036762" cy="304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6" name="Line 7"/>
            <p:cNvSpPr>
              <a:spLocks noChangeShapeType="1"/>
            </p:cNvSpPr>
            <p:nvPr/>
          </p:nvSpPr>
          <p:spPr bwMode="auto">
            <a:xfrm>
              <a:off x="3197598" y="4174381"/>
              <a:ext cx="2074862" cy="2587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7" name="Line 8"/>
            <p:cNvSpPr>
              <a:spLocks noChangeShapeType="1"/>
            </p:cNvSpPr>
            <p:nvPr/>
          </p:nvSpPr>
          <p:spPr bwMode="auto">
            <a:xfrm>
              <a:off x="3235698" y="5765056"/>
              <a:ext cx="2047875" cy="2921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48" name="Rectangle 10"/>
            <p:cNvSpPr>
              <a:spLocks noChangeArrowheads="1"/>
            </p:cNvSpPr>
            <p:nvPr/>
          </p:nvSpPr>
          <p:spPr bwMode="auto">
            <a:xfrm>
              <a:off x="3272210" y="4401394"/>
              <a:ext cx="1917193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/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B</a:t>
              </a:r>
              <a:r>
                <a:rPr lang="en-US" sz="2400" b="1" baseline="40000" dirty="0">
                  <a:solidFill>
                    <a:schemeClr val="bg1"/>
                  </a:solidFill>
                  <a:effectLst/>
                </a:rPr>
                <a:t>c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  <a:effectLst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) = </a:t>
              </a:r>
              <a:r>
                <a:rPr lang="en-US" sz="2400" b="1" dirty="0">
                  <a:solidFill>
                    <a:schemeClr val="bg1"/>
                  </a:solidFill>
                </a:rPr>
                <a:t>0,</a:t>
              </a:r>
              <a:r>
                <a:rPr lang="en-US" sz="2400" b="1" dirty="0" smtClean="0">
                  <a:solidFill>
                    <a:schemeClr val="bg1"/>
                  </a:solidFill>
                  <a:effectLst/>
                </a:rPr>
                <a:t>8</a:t>
              </a:r>
              <a:endParaRPr lang="en-US" sz="24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49" name="Rectangle 11"/>
            <p:cNvSpPr>
              <a:spLocks noChangeArrowheads="1"/>
            </p:cNvSpPr>
            <p:nvPr/>
          </p:nvSpPr>
          <p:spPr bwMode="auto">
            <a:xfrm>
              <a:off x="1214810" y="3982294"/>
              <a:ext cx="1511633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b="1" dirty="0">
                  <a:solidFill>
                    <a:schemeClr val="bg1"/>
                  </a:solidFill>
                  <a:effectLst/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  <a:effectLst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) = </a:t>
              </a:r>
              <a:r>
                <a:rPr lang="en-US" sz="2400" b="1" dirty="0" smtClean="0">
                  <a:solidFill>
                    <a:schemeClr val="bg1"/>
                  </a:solidFill>
                  <a:effectLst/>
                </a:rPr>
                <a:t>0,7</a:t>
              </a:r>
              <a:endParaRPr lang="en-US" sz="24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50" name="Rectangle 12"/>
            <p:cNvSpPr>
              <a:spLocks noChangeArrowheads="1"/>
            </p:cNvSpPr>
            <p:nvPr/>
          </p:nvSpPr>
          <p:spPr bwMode="auto">
            <a:xfrm>
              <a:off x="1214810" y="5534869"/>
              <a:ext cx="1511633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/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  <a:effectLst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) = </a:t>
              </a:r>
              <a:r>
                <a:rPr lang="en-US" sz="2400" b="1" dirty="0">
                  <a:solidFill>
                    <a:schemeClr val="bg1"/>
                  </a:solidFill>
                </a:rPr>
                <a:t>0,</a:t>
              </a:r>
              <a:r>
                <a:rPr lang="en-US" sz="2400" b="1" dirty="0" smtClean="0">
                  <a:solidFill>
                    <a:schemeClr val="bg1"/>
                  </a:solidFill>
                  <a:effectLst/>
                </a:rPr>
                <a:t>3</a:t>
              </a:r>
              <a:endParaRPr lang="en-US" sz="24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51" name="Rectangle 13"/>
            <p:cNvSpPr>
              <a:spLocks noChangeArrowheads="1"/>
            </p:cNvSpPr>
            <p:nvPr/>
          </p:nvSpPr>
          <p:spPr bwMode="auto">
            <a:xfrm>
              <a:off x="3272210" y="5025281"/>
              <a:ext cx="1830630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/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  <a:effectLst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) = </a:t>
              </a:r>
              <a:r>
                <a:rPr lang="en-US" sz="2400" b="1" dirty="0">
                  <a:solidFill>
                    <a:schemeClr val="bg1"/>
                  </a:solidFill>
                </a:rPr>
                <a:t>0,</a:t>
              </a:r>
              <a:r>
                <a:rPr lang="en-US" sz="2400" b="1" dirty="0" smtClean="0">
                  <a:solidFill>
                    <a:schemeClr val="bg1"/>
                  </a:solidFill>
                  <a:effectLst/>
                </a:rPr>
                <a:t>9</a:t>
              </a:r>
              <a:endParaRPr lang="en-US" sz="24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52" name="Rectangle 14"/>
            <p:cNvSpPr>
              <a:spLocks noChangeArrowheads="1"/>
            </p:cNvSpPr>
            <p:nvPr/>
          </p:nvSpPr>
          <p:spPr bwMode="auto">
            <a:xfrm>
              <a:off x="3272210" y="6020644"/>
              <a:ext cx="1917193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/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B</a:t>
              </a:r>
              <a:r>
                <a:rPr lang="en-US" sz="2400" b="1" baseline="40000" dirty="0">
                  <a:solidFill>
                    <a:schemeClr val="bg1"/>
                  </a:solidFill>
                  <a:effectLst/>
                </a:rPr>
                <a:t>c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  <a:effectLst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) = </a:t>
              </a:r>
              <a:r>
                <a:rPr lang="en-US" sz="2400" b="1" dirty="0">
                  <a:solidFill>
                    <a:schemeClr val="bg1"/>
                  </a:solidFill>
                </a:rPr>
                <a:t>0,</a:t>
              </a:r>
              <a:r>
                <a:rPr lang="en-US" sz="2400" b="1" dirty="0" smtClean="0">
                  <a:solidFill>
                    <a:schemeClr val="bg1"/>
                  </a:solidFill>
                  <a:effectLst/>
                </a:rPr>
                <a:t>1</a:t>
              </a:r>
              <a:endParaRPr lang="en-US" sz="24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53" name="Rectangle 15"/>
            <p:cNvSpPr>
              <a:spLocks noChangeArrowheads="1"/>
            </p:cNvSpPr>
            <p:nvPr/>
          </p:nvSpPr>
          <p:spPr bwMode="auto">
            <a:xfrm>
              <a:off x="3272210" y="3401269"/>
              <a:ext cx="1830630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/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|</a:t>
              </a:r>
              <a:r>
                <a:rPr lang="en-US" sz="2400" b="1" i="1" dirty="0">
                  <a:solidFill>
                    <a:schemeClr val="bg1"/>
                  </a:solidFill>
                  <a:effectLst/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  <a:effectLst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effectLst/>
                </a:rPr>
                <a:t>) = </a:t>
              </a:r>
              <a:r>
                <a:rPr lang="en-US" sz="2400" b="1" dirty="0">
                  <a:solidFill>
                    <a:schemeClr val="bg1"/>
                  </a:solidFill>
                </a:rPr>
                <a:t>0,</a:t>
              </a:r>
              <a:r>
                <a:rPr lang="en-US" sz="2400" b="1" dirty="0" smtClean="0">
                  <a:solidFill>
                    <a:schemeClr val="bg1"/>
                  </a:solidFill>
                  <a:effectLst/>
                </a:rPr>
                <a:t>2</a:t>
              </a:r>
              <a:endParaRPr lang="en-US" sz="24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54" name="Rectangle 16"/>
            <p:cNvSpPr>
              <a:spLocks noChangeArrowheads="1"/>
            </p:cNvSpPr>
            <p:nvPr/>
          </p:nvSpPr>
          <p:spPr bwMode="auto">
            <a:xfrm>
              <a:off x="5443910" y="3553669"/>
              <a:ext cx="2263441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∩ 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</a:rPr>
                <a:t>)  = 0,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14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5" name="Rectangle 17"/>
            <p:cNvSpPr>
              <a:spLocks noChangeArrowheads="1"/>
            </p:cNvSpPr>
            <p:nvPr/>
          </p:nvSpPr>
          <p:spPr bwMode="auto">
            <a:xfrm>
              <a:off x="5435973" y="5187206"/>
              <a:ext cx="2263441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</a:rPr>
                <a:t> ∩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i="1" dirty="0">
                  <a:solidFill>
                    <a:schemeClr val="bg1"/>
                  </a:solidFill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</a:rPr>
                <a:t>)  = 0,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27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6" name="Rectangle 18"/>
            <p:cNvSpPr>
              <a:spLocks noChangeArrowheads="1"/>
            </p:cNvSpPr>
            <p:nvPr/>
          </p:nvSpPr>
          <p:spPr bwMode="auto">
            <a:xfrm>
              <a:off x="5443910" y="5866656"/>
              <a:ext cx="2279471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</a:rPr>
                <a:t> ∩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i="1" dirty="0" err="1">
                  <a:solidFill>
                    <a:schemeClr val="bg1"/>
                  </a:solidFill>
                </a:rPr>
                <a:t>B</a:t>
              </a:r>
              <a:r>
                <a:rPr lang="en-US" sz="2400" b="1" i="1" baseline="40000" dirty="0" err="1">
                  <a:solidFill>
                    <a:schemeClr val="bg1"/>
                  </a:solidFill>
                </a:rPr>
                <a:t>c</a:t>
              </a:r>
              <a:r>
                <a:rPr lang="en-US" sz="2400" b="1" dirty="0">
                  <a:solidFill>
                    <a:schemeClr val="bg1"/>
                  </a:solidFill>
                </a:rPr>
                <a:t>) = 0,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03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7" name="Rectangle 19"/>
            <p:cNvSpPr>
              <a:spLocks noChangeArrowheads="1"/>
            </p:cNvSpPr>
            <p:nvPr/>
          </p:nvSpPr>
          <p:spPr bwMode="auto">
            <a:xfrm>
              <a:off x="5443910" y="4253756"/>
              <a:ext cx="2279471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P(</a:t>
              </a:r>
              <a:r>
                <a:rPr lang="en-US" sz="2400" b="1" i="1" dirty="0">
                  <a:solidFill>
                    <a:schemeClr val="bg1"/>
                  </a:solidFill>
                </a:rPr>
                <a:t>A</a:t>
              </a:r>
              <a:r>
                <a:rPr lang="en-US" sz="2400" b="1" baseline="-25000" dirty="0">
                  <a:solidFill>
                    <a:schemeClr val="bg1"/>
                  </a:solidFill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</a:rPr>
                <a:t> ∩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i="1" dirty="0" err="1">
                  <a:solidFill>
                    <a:schemeClr val="bg1"/>
                  </a:solidFill>
                </a:rPr>
                <a:t>B</a:t>
              </a:r>
              <a:r>
                <a:rPr lang="en-US" sz="2400" b="1" i="1" baseline="40000" dirty="0" err="1">
                  <a:solidFill>
                    <a:schemeClr val="bg1"/>
                  </a:solidFill>
                </a:rPr>
                <a:t>c</a:t>
              </a:r>
              <a:r>
                <a:rPr lang="en-US" sz="2400" b="1" dirty="0">
                  <a:solidFill>
                    <a:schemeClr val="bg1"/>
                  </a:solidFill>
                </a:rPr>
                <a:t>) = 0,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56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8" name="AutoShape 23"/>
            <p:cNvSpPr>
              <a:spLocks noChangeArrowheads="1"/>
            </p:cNvSpPr>
            <p:nvPr/>
          </p:nvSpPr>
          <p:spPr bwMode="auto">
            <a:xfrm rot="5400000">
              <a:off x="567110" y="4329956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59" name="Line 142"/>
            <p:cNvSpPr>
              <a:spLocks noChangeShapeType="1"/>
            </p:cNvSpPr>
            <p:nvPr/>
          </p:nvSpPr>
          <p:spPr bwMode="auto">
            <a:xfrm>
              <a:off x="1152898" y="2882156"/>
              <a:ext cx="0" cy="3635375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prstDash val="lg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0" name="Line 143"/>
            <p:cNvSpPr>
              <a:spLocks noChangeShapeType="1"/>
            </p:cNvSpPr>
            <p:nvPr/>
          </p:nvSpPr>
          <p:spPr bwMode="auto">
            <a:xfrm>
              <a:off x="3172198" y="2910731"/>
              <a:ext cx="0" cy="3606800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prstDash val="lg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1" name="Line 144"/>
            <p:cNvSpPr>
              <a:spLocks noChangeShapeType="1"/>
            </p:cNvSpPr>
            <p:nvPr/>
          </p:nvSpPr>
          <p:spPr bwMode="auto">
            <a:xfrm flipH="1">
              <a:off x="5267698" y="2890094"/>
              <a:ext cx="9525" cy="3646487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prstDash val="lg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2" name="Rectangle 145"/>
            <p:cNvSpPr>
              <a:spLocks noChangeArrowheads="1"/>
            </p:cNvSpPr>
            <p:nvPr/>
          </p:nvSpPr>
          <p:spPr bwMode="auto">
            <a:xfrm>
              <a:off x="1129085" y="2336056"/>
              <a:ext cx="2019300" cy="990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Prefeitura</a:t>
              </a:r>
            </a:p>
            <a:p>
              <a:pPr algn="ctr">
                <a:lnSpc>
                  <a:spcPct val="90000"/>
                </a:lnSpc>
              </a:pPr>
              <a:endPara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3" name="Rectangle 146"/>
            <p:cNvSpPr>
              <a:spLocks noChangeArrowheads="1"/>
            </p:cNvSpPr>
            <p:nvPr/>
          </p:nvSpPr>
          <p:spPr bwMode="auto">
            <a:xfrm>
              <a:off x="3091235" y="2317006"/>
              <a:ext cx="2286000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endPara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9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Conselho de </a:t>
              </a:r>
            </a:p>
            <a:p>
              <a:pPr algn="ctr">
                <a:lnSpc>
                  <a:spcPct val="9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Planejamento</a:t>
              </a:r>
            </a:p>
            <a:p>
              <a:pPr algn="ctr">
                <a:lnSpc>
                  <a:spcPct val="90000"/>
                </a:lnSpc>
              </a:pPr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4" name="Rectangle 147"/>
            <p:cNvSpPr>
              <a:spLocks noChangeArrowheads="1"/>
            </p:cNvSpPr>
            <p:nvPr/>
          </p:nvSpPr>
          <p:spPr bwMode="auto">
            <a:xfrm>
              <a:off x="5396285" y="2336056"/>
              <a:ext cx="23495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Resultados</a:t>
              </a:r>
            </a:p>
            <a:p>
              <a:pPr algn="ctr">
                <a:lnSpc>
                  <a:spcPct val="90000"/>
                </a:lnSpc>
              </a:pP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Experimentais</a:t>
              </a:r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5" name="Oval 21"/>
            <p:cNvSpPr>
              <a:spLocks noChangeArrowheads="1"/>
            </p:cNvSpPr>
            <p:nvPr/>
          </p:nvSpPr>
          <p:spPr bwMode="auto">
            <a:xfrm>
              <a:off x="1070348" y="4984006"/>
              <a:ext cx="146050" cy="149225"/>
            </a:xfrm>
            <a:prstGeom prst="ellipse">
              <a:avLst/>
            </a:prstGeom>
            <a:solidFill>
              <a:srgbClr val="9933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6" name="Oval 9"/>
            <p:cNvSpPr>
              <a:spLocks noChangeArrowheads="1"/>
            </p:cNvSpPr>
            <p:nvPr/>
          </p:nvSpPr>
          <p:spPr bwMode="auto">
            <a:xfrm>
              <a:off x="3088060" y="4064844"/>
              <a:ext cx="146050" cy="149225"/>
            </a:xfrm>
            <a:prstGeom prst="ellipse">
              <a:avLst/>
            </a:prstGeom>
            <a:solidFill>
              <a:srgbClr val="9933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7" name="Oval 20"/>
            <p:cNvSpPr>
              <a:spLocks noChangeArrowheads="1"/>
            </p:cNvSpPr>
            <p:nvPr/>
          </p:nvSpPr>
          <p:spPr bwMode="auto">
            <a:xfrm>
              <a:off x="3086473" y="5666631"/>
              <a:ext cx="146050" cy="149225"/>
            </a:xfrm>
            <a:prstGeom prst="ellipse">
              <a:avLst/>
            </a:prstGeom>
            <a:solidFill>
              <a:srgbClr val="9933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8" name="AutoShape 149"/>
            <p:cNvSpPr>
              <a:spLocks noChangeArrowheads="1"/>
            </p:cNvSpPr>
            <p:nvPr/>
          </p:nvSpPr>
          <p:spPr bwMode="auto">
            <a:xfrm rot="10800000">
              <a:off x="6155110" y="2132856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9" name="AutoShape 150"/>
            <p:cNvSpPr>
              <a:spLocks noChangeArrowheads="1"/>
            </p:cNvSpPr>
            <p:nvPr/>
          </p:nvSpPr>
          <p:spPr bwMode="auto">
            <a:xfrm rot="16200000" flipH="1">
              <a:off x="8007723" y="3704481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70" name="AutoShape 151"/>
            <p:cNvSpPr>
              <a:spLocks noChangeArrowheads="1"/>
            </p:cNvSpPr>
            <p:nvPr/>
          </p:nvSpPr>
          <p:spPr bwMode="auto">
            <a:xfrm rot="16200000" flipH="1">
              <a:off x="8007723" y="4409331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71" name="AutoShape 152"/>
            <p:cNvSpPr>
              <a:spLocks noChangeArrowheads="1"/>
            </p:cNvSpPr>
            <p:nvPr/>
          </p:nvSpPr>
          <p:spPr bwMode="auto">
            <a:xfrm rot="16200000" flipH="1">
              <a:off x="8007723" y="5342781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72" name="AutoShape 153"/>
            <p:cNvSpPr>
              <a:spLocks noChangeArrowheads="1"/>
            </p:cNvSpPr>
            <p:nvPr/>
          </p:nvSpPr>
          <p:spPr bwMode="auto">
            <a:xfrm rot="16200000" flipH="1">
              <a:off x="8007723" y="6009531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74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894</TotalTime>
  <Words>960</Words>
  <Application>Microsoft Office PowerPoint</Application>
  <PresentationFormat>Apresentação na tela (4:3)</PresentationFormat>
  <Paragraphs>252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Cambria Math</vt:lpstr>
      <vt:lpstr>Monotype Sorts</vt:lpstr>
      <vt:lpstr>Adjacência</vt:lpstr>
      <vt:lpstr>Probabilidade e Estatística Aplicadas à Contabilidade I</vt:lpstr>
      <vt:lpstr>Introdução à Probabilidade</vt:lpstr>
      <vt:lpstr>Introdução à Probabilidade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Abordagem Tabular</vt:lpstr>
      <vt:lpstr>Abordagem Tabular</vt:lpstr>
      <vt:lpstr>Abordagem Tabular</vt:lpstr>
      <vt:lpstr>Abordagem Tabular</vt:lpstr>
      <vt:lpstr>Abordagem Tabular</vt:lpstr>
      <vt:lpstr>Abordagem Tabular</vt:lpstr>
      <vt:lpstr>Abordagem Tabular</vt:lpstr>
      <vt:lpstr>Abordagem Tabular</vt:lpstr>
      <vt:lpstr>Abordagem Tabular</vt:lpstr>
      <vt:lpstr>Exercícios Capítulo 4 – Parte B</vt:lpstr>
      <vt:lpstr>Obrigado pela Atenção!!! Lista de Exercícios do Capítulo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 e Estatística Aplicadas à Contabilidade</dc:title>
  <dc:creator>Marcelo Botelho da Costa Moraes</dc:creator>
  <cp:lastModifiedBy>Marcelo Botelho .</cp:lastModifiedBy>
  <cp:revision>112</cp:revision>
  <dcterms:created xsi:type="dcterms:W3CDTF">2012-02-29T19:02:28Z</dcterms:created>
  <dcterms:modified xsi:type="dcterms:W3CDTF">2016-09-27T21:08:20Z</dcterms:modified>
</cp:coreProperties>
</file>