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8" r:id="rId2"/>
    <p:sldId id="348" r:id="rId3"/>
    <p:sldId id="331" r:id="rId4"/>
    <p:sldId id="344" r:id="rId5"/>
    <p:sldId id="333" r:id="rId6"/>
    <p:sldId id="336" r:id="rId7"/>
    <p:sldId id="334" r:id="rId8"/>
    <p:sldId id="335" r:id="rId9"/>
    <p:sldId id="337" r:id="rId10"/>
    <p:sldId id="338" r:id="rId11"/>
    <p:sldId id="340" r:id="rId12"/>
    <p:sldId id="341" r:id="rId13"/>
    <p:sldId id="342" r:id="rId14"/>
    <p:sldId id="353" r:id="rId15"/>
    <p:sldId id="352" r:id="rId16"/>
    <p:sldId id="345" r:id="rId17"/>
    <p:sldId id="346" r:id="rId18"/>
    <p:sldId id="354" r:id="rId19"/>
    <p:sldId id="355" r:id="rId20"/>
    <p:sldId id="347" r:id="rId21"/>
    <p:sldId id="356" r:id="rId22"/>
    <p:sldId id="357" r:id="rId23"/>
    <p:sldId id="358" r:id="rId24"/>
    <p:sldId id="359" r:id="rId25"/>
    <p:sldId id="360" r:id="rId26"/>
    <p:sldId id="365" r:id="rId27"/>
    <p:sldId id="349" r:id="rId28"/>
    <p:sldId id="361" r:id="rId29"/>
    <p:sldId id="363" r:id="rId30"/>
    <p:sldId id="366" r:id="rId31"/>
    <p:sldId id="367" r:id="rId32"/>
    <p:sldId id="368" r:id="rId33"/>
    <p:sldId id="350" r:id="rId34"/>
    <p:sldId id="376" r:id="rId35"/>
    <p:sldId id="369" r:id="rId36"/>
    <p:sldId id="370" r:id="rId37"/>
    <p:sldId id="371" r:id="rId38"/>
    <p:sldId id="372" r:id="rId39"/>
    <p:sldId id="374" r:id="rId40"/>
    <p:sldId id="373" r:id="rId41"/>
    <p:sldId id="375" r:id="rId42"/>
    <p:sldId id="377" r:id="rId43"/>
    <p:sldId id="378" r:id="rId44"/>
    <p:sldId id="379" r:id="rId45"/>
    <p:sldId id="351" r:id="rId46"/>
    <p:sldId id="380" r:id="rId47"/>
    <p:sldId id="381" r:id="rId48"/>
    <p:sldId id="384" r:id="rId49"/>
    <p:sldId id="382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5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E17B-BF72-4245-9EDE-4CDA31D0C359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301E-A418-41B5-BC4B-C46B9E5FC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00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6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2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5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0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4BCC-CE7B-4737-8DB5-FC66A713B0CA}" type="datetimeFigureOut">
              <a:rPr lang="pt-BR" smtClean="0"/>
              <a:t>20/02/2017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552F-16EA-4E55-9008-DE8F9418B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7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8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0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28897" y="528266"/>
            <a:ext cx="7065818" cy="161702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pic>
        <p:nvPicPr>
          <p:cNvPr id="5" name="Picture 4" descr="fg01_014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01" y="2565053"/>
            <a:ext cx="4297363" cy="3024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9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285" y="1051088"/>
            <a:ext cx="7851752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A análise da junção ideal permite a dedução da equação do diodo ideal ou</a:t>
            </a:r>
            <a:r>
              <a:rPr lang="pt-BR" sz="2400" b="1" dirty="0">
                <a:solidFill>
                  <a:srgbClr val="FF0000"/>
                </a:solidFill>
              </a:rPr>
              <a:t> Equação de Shockley (I</a:t>
            </a:r>
            <a:r>
              <a:rPr lang="pt-BR" sz="2400" b="1" baseline="-25000" dirty="0">
                <a:solidFill>
                  <a:srgbClr val="FF0000"/>
                </a:solidFill>
              </a:rPr>
              <a:t>D</a:t>
            </a:r>
            <a:r>
              <a:rPr lang="pt-BR" sz="2400" b="1" dirty="0">
                <a:solidFill>
                  <a:srgbClr val="FF0000"/>
                </a:solidFill>
              </a:rPr>
              <a:t>)</a:t>
            </a:r>
            <a:r>
              <a:rPr lang="pt-BR" b="1" dirty="0">
                <a:solidFill>
                  <a:schemeClr val="bg1"/>
                </a:solidFill>
              </a:rPr>
              <a:t>, de suma importância para o estudo de dispositivos semicondutores modernos.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500" y="124282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606" y="19794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7" y="3889017"/>
            <a:ext cx="7756494" cy="24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0648" y="3437774"/>
            <a:ext cx="68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equacionamento de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dirty="0"/>
              <a:t>, a seguinte nomenclatura foi estabelecida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213" y="2304841"/>
            <a:ext cx="8104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</a:t>
            </a:r>
            <a:r>
              <a:rPr lang="pt-BR" b="1" dirty="0">
                <a:solidFill>
                  <a:srgbClr val="FF0000"/>
                </a:solidFill>
              </a:rPr>
              <a:t>efeitos de segunda ordem</a:t>
            </a:r>
            <a:r>
              <a:rPr lang="pt-BR" dirty="0"/>
              <a:t>, ausentes pelas considerações de idealização feitas, </a:t>
            </a:r>
            <a:r>
              <a:rPr lang="pt-BR" b="1" dirty="0">
                <a:solidFill>
                  <a:srgbClr val="FF0000"/>
                </a:solidFill>
              </a:rPr>
              <a:t>serão posteriormente equacionados empiricamente e adicionados à análise da junção ideal  para cada caso real particular</a:t>
            </a:r>
            <a:r>
              <a:rPr lang="pt-B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2394949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398269" y="354707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8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712" y="993502"/>
            <a:ext cx="7851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Como o lado </a:t>
            </a:r>
            <a:r>
              <a:rPr lang="pt-BR" b="1" dirty="0"/>
              <a:t>p </a:t>
            </a:r>
            <a:r>
              <a:rPr lang="pt-BR" dirty="0"/>
              <a:t>possui uma concentração de dopantes igual à </a:t>
            </a:r>
            <a:r>
              <a:rPr lang="pt-BR" i="1" dirty="0"/>
              <a:t>N</a:t>
            </a:r>
            <a:r>
              <a:rPr lang="pt-BR" i="1" baseline="-25000" dirty="0"/>
              <a:t>a</a:t>
            </a:r>
            <a:r>
              <a:rPr lang="pt-BR" i="1" dirty="0"/>
              <a:t> </a:t>
            </a:r>
            <a:r>
              <a:rPr lang="pt-BR" dirty="0"/>
              <a:t>e o lado </a:t>
            </a:r>
            <a:r>
              <a:rPr lang="pt-BR" b="1" dirty="0"/>
              <a:t>n </a:t>
            </a:r>
            <a:r>
              <a:rPr lang="pt-BR" dirty="0"/>
              <a:t>possui uma concentração de dopantes igual à 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dirty="0"/>
              <a:t>, usando-se as Equações </a:t>
            </a:r>
            <a:r>
              <a:rPr lang="pt-BR" i="1" dirty="0"/>
              <a:t>1.28 </a:t>
            </a:r>
            <a:r>
              <a:rPr lang="pt-BR" dirty="0"/>
              <a:t>e </a:t>
            </a:r>
            <a:r>
              <a:rPr lang="pt-BR" i="1" dirty="0"/>
              <a:t>1.29</a:t>
            </a:r>
            <a:r>
              <a:rPr lang="pt-BR" dirty="0"/>
              <a:t>, chega-se às seguintes conclusões: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22" y="109512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54" y="2040260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789" y="2185278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(1.28a)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71" y="4341755"/>
            <a:ext cx="4172141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9265" y="459934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(1.29)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940152" y="1856418"/>
            <a:ext cx="250350" cy="315675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ight Arrow 2"/>
          <p:cNvSpPr/>
          <p:nvPr/>
        </p:nvSpPr>
        <p:spPr>
          <a:xfrm>
            <a:off x="6372200" y="3266453"/>
            <a:ext cx="28803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49" y="3140968"/>
            <a:ext cx="2257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0408" y="3305474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(1.28b)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772" y="5301208"/>
            <a:ext cx="748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p</a:t>
            </a:r>
            <a:r>
              <a:rPr lang="pt-BR" i="1" baseline="-25000" dirty="0"/>
              <a:t>po </a:t>
            </a:r>
            <a:r>
              <a:rPr lang="pt-BR" dirty="0"/>
              <a:t>: concentração de lacunas majoritárias no lado </a:t>
            </a:r>
            <a:r>
              <a:rPr lang="pt-BR" b="1" dirty="0"/>
              <a:t>p</a:t>
            </a:r>
            <a:r>
              <a:rPr lang="pt-BR" dirty="0"/>
              <a:t>, em equilíbrio térmico.</a:t>
            </a:r>
          </a:p>
          <a:p>
            <a:r>
              <a:rPr lang="pt-BR" i="1" dirty="0"/>
              <a:t>p</a:t>
            </a:r>
            <a:r>
              <a:rPr lang="pt-BR" i="1" baseline="-25000" dirty="0"/>
              <a:t>no</a:t>
            </a:r>
            <a:r>
              <a:rPr lang="pt-BR" i="1" dirty="0"/>
              <a:t> </a:t>
            </a:r>
            <a:r>
              <a:rPr lang="pt-BR" dirty="0"/>
              <a:t>:</a:t>
            </a:r>
            <a:r>
              <a:rPr lang="pt-BR" i="1" dirty="0"/>
              <a:t> </a:t>
            </a:r>
            <a:r>
              <a:rPr lang="pt-BR" dirty="0"/>
              <a:t>concentração de lacunas minoritárias no lado </a:t>
            </a:r>
            <a:r>
              <a:rPr lang="pt-BR" b="1" dirty="0"/>
              <a:t>n</a:t>
            </a:r>
            <a:r>
              <a:rPr lang="pt-BR" dirty="0"/>
              <a:t>, em equilíbrio térmico.</a:t>
            </a:r>
          </a:p>
          <a:p>
            <a:r>
              <a:rPr lang="pt-BR" i="1" dirty="0"/>
              <a:t>n</a:t>
            </a:r>
            <a:r>
              <a:rPr lang="pt-BR" i="1" baseline="-25000" dirty="0"/>
              <a:t>no</a:t>
            </a:r>
            <a:r>
              <a:rPr lang="pt-BR" i="1" dirty="0"/>
              <a:t> </a:t>
            </a:r>
            <a:r>
              <a:rPr lang="pt-BR" dirty="0"/>
              <a:t>: concentração de elétrons majoritários no lado </a:t>
            </a:r>
            <a:r>
              <a:rPr lang="pt-BR" b="1" dirty="0"/>
              <a:t>n</a:t>
            </a:r>
            <a:r>
              <a:rPr lang="pt-BR" dirty="0"/>
              <a:t>, em equilíbrio térmico.</a:t>
            </a:r>
          </a:p>
          <a:p>
            <a:r>
              <a:rPr lang="pt-BR" i="1" dirty="0"/>
              <a:t>n</a:t>
            </a:r>
            <a:r>
              <a:rPr lang="pt-BR" i="1" baseline="-25000" dirty="0"/>
              <a:t>po</a:t>
            </a:r>
            <a:r>
              <a:rPr lang="pt-BR" i="1" dirty="0"/>
              <a:t> </a:t>
            </a:r>
            <a:r>
              <a:rPr lang="pt-BR" dirty="0"/>
              <a:t>: concentração de elétrons minoritários no lado </a:t>
            </a:r>
            <a:r>
              <a:rPr lang="pt-BR" b="1" dirty="0"/>
              <a:t>p</a:t>
            </a:r>
            <a:r>
              <a:rPr lang="pt-BR" dirty="0"/>
              <a:t>, em equilíbrio térmico.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72" y="2204864"/>
            <a:ext cx="828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47" y="2778396"/>
            <a:ext cx="838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71" y="3645024"/>
            <a:ext cx="752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12" y="4211637"/>
            <a:ext cx="80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2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712" y="1396387"/>
            <a:ext cx="309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Equação </a:t>
            </a:r>
            <a:r>
              <a:rPr lang="pt-BR" i="1" dirty="0"/>
              <a:t>1.17 </a:t>
            </a:r>
            <a:r>
              <a:rPr lang="pt-BR" dirty="0"/>
              <a:t>explicita que 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22" y="146839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08072" y="2609053"/>
            <a:ext cx="33894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4" y="2239142"/>
            <a:ext cx="1509808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580112" y="2620007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39" y="2185496"/>
            <a:ext cx="1625061" cy="70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96409" y="3792976"/>
            <a:ext cx="533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Também, pela Equação </a:t>
            </a:r>
            <a:r>
              <a:rPr lang="pt-BR" i="1" dirty="0"/>
              <a:t>1.17</a:t>
            </a:r>
            <a:r>
              <a:rPr lang="pt-BR" dirty="0"/>
              <a:t>, pode-se escrever que: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386498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04323"/>
            <a:ext cx="1544384" cy="8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2443976" y="4666364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99" y="4311838"/>
            <a:ext cx="1636586" cy="7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93368" y="2388352"/>
            <a:ext cx="766741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(1.37)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2080" y="4517551"/>
            <a:ext cx="76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4" y="1889122"/>
            <a:ext cx="1648111" cy="8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9512" y="2088558"/>
            <a:ext cx="76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(1.17)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4" y="2628900"/>
            <a:ext cx="1114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Brace 19"/>
          <p:cNvSpPr/>
          <p:nvPr/>
        </p:nvSpPr>
        <p:spPr>
          <a:xfrm>
            <a:off x="2859206" y="1959513"/>
            <a:ext cx="250350" cy="133877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9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4401" y="1052736"/>
            <a:ext cx="806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polarização direta a tensão sobre a junção passa a valer Ø</a:t>
            </a:r>
            <a:r>
              <a:rPr lang="pt-BR" i="1" baseline="-25000" dirty="0"/>
              <a:t>o</a:t>
            </a:r>
            <a:r>
              <a:rPr lang="pt-BR" i="1" dirty="0"/>
              <a:t> – V</a:t>
            </a:r>
            <a:r>
              <a:rPr lang="pt-BR" i="1" baseline="-25000" dirty="0"/>
              <a:t>Di</a:t>
            </a:r>
            <a:r>
              <a:rPr lang="pt-BR" dirty="0"/>
              <a:t>  Nesse caso, as concentrações dadas pelas Equações 1.37 e 1.38, usando-se a suposição de baixa injeção, passam a valer, respectivamente: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12474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3" y="1844824"/>
            <a:ext cx="1625061" cy="70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53131" y="2061535"/>
            <a:ext cx="766741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(1.37)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0" y="4438853"/>
            <a:ext cx="1636586" cy="7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82141" y="4644566"/>
            <a:ext cx="76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(1.38)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0228"/>
            <a:ext cx="3561303" cy="8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73925"/>
            <a:ext cx="2809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4644008" y="2883612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72000" y="5433965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58" y="2348880"/>
            <a:ext cx="1635434" cy="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13712" y="2667588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(1.39a)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80312" y="5136641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(1.39b)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83" y="5014917"/>
            <a:ext cx="1590485" cy="6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923928" y="2243953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7504" y="299391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36074" y="4829232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5294" y="39957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Analogamente</a:t>
            </a:r>
            <a:r>
              <a:rPr lang="pt-BR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5737" y="3356232"/>
            <a:ext cx="777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n</a:t>
            </a:r>
            <a:r>
              <a:rPr lang="pt-BR" i="1" baseline="-25000" dirty="0"/>
              <a:t>po</a:t>
            </a:r>
            <a:r>
              <a:rPr lang="pt-BR" i="1" dirty="0"/>
              <a:t> </a:t>
            </a:r>
            <a:r>
              <a:rPr lang="pt-BR" dirty="0"/>
              <a:t>: concentração de elétrons minoritários no lado </a:t>
            </a:r>
            <a:r>
              <a:rPr lang="pt-BR" b="1" dirty="0"/>
              <a:t>p</a:t>
            </a:r>
            <a:r>
              <a:rPr lang="pt-BR" dirty="0"/>
              <a:t>, em equilíbrio térmico.</a:t>
            </a:r>
          </a:p>
          <a:p>
            <a:r>
              <a:rPr lang="pt-BR" i="1" dirty="0"/>
              <a:t>n</a:t>
            </a:r>
            <a:r>
              <a:rPr lang="pt-BR" i="1" baseline="-25000" dirty="0"/>
              <a:t>p</a:t>
            </a:r>
            <a:r>
              <a:rPr lang="pt-BR" i="1" dirty="0"/>
              <a:t> :</a:t>
            </a:r>
            <a:r>
              <a:rPr lang="pt-BR" dirty="0"/>
              <a:t> concentração de elétrons minoritários no lado </a:t>
            </a:r>
            <a:r>
              <a:rPr lang="pt-BR" b="1" dirty="0"/>
              <a:t>p</a:t>
            </a:r>
            <a:r>
              <a:rPr lang="pt-BR" dirty="0"/>
              <a:t>, fora do equilíbrio térmico.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860" y="5807005"/>
            <a:ext cx="75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p</a:t>
            </a:r>
            <a:r>
              <a:rPr lang="pt-BR" i="1" baseline="-25000" dirty="0"/>
              <a:t>no</a:t>
            </a:r>
            <a:r>
              <a:rPr lang="pt-BR" i="1" dirty="0"/>
              <a:t> </a:t>
            </a:r>
            <a:r>
              <a:rPr lang="pt-BR" dirty="0"/>
              <a:t>: concentração de lacunas minoritárias no lado </a:t>
            </a:r>
            <a:r>
              <a:rPr lang="pt-BR" b="1" dirty="0"/>
              <a:t>n</a:t>
            </a:r>
            <a:r>
              <a:rPr lang="pt-BR" dirty="0"/>
              <a:t>, em equilíbrio térmico.</a:t>
            </a:r>
          </a:p>
          <a:p>
            <a:r>
              <a:rPr lang="pt-BR" i="1" dirty="0"/>
              <a:t>p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: concentração de lacunas minoritárias no lado </a:t>
            </a:r>
            <a:r>
              <a:rPr lang="pt-BR" b="1" dirty="0"/>
              <a:t>n</a:t>
            </a:r>
            <a:r>
              <a:rPr lang="pt-BR" dirty="0"/>
              <a:t>, fora do equilíbrio térmico.</a:t>
            </a:r>
          </a:p>
        </p:txBody>
      </p:sp>
    </p:spTree>
    <p:extLst>
      <p:ext uri="{BB962C8B-B14F-4D97-AF65-F5344CB8AC3E}">
        <p14:creationId xmlns:p14="http://schemas.microsoft.com/office/powerpoint/2010/main" val="33916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4401" y="1052736"/>
            <a:ext cx="80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As Equações </a:t>
            </a:r>
            <a:r>
              <a:rPr lang="pt-BR" b="1" i="1" dirty="0">
                <a:solidFill>
                  <a:srgbClr val="FF0000"/>
                </a:solidFill>
              </a:rPr>
              <a:t>1.39a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1.39b </a:t>
            </a:r>
            <a:r>
              <a:rPr lang="pt-BR" b="1" dirty="0">
                <a:solidFill>
                  <a:srgbClr val="FF0000"/>
                </a:solidFill>
              </a:rPr>
              <a:t>definem as concentrações de minoritários, fora do equilíbrio térmico, </a:t>
            </a:r>
            <a:r>
              <a:rPr lang="pt-BR" b="1" dirty="0"/>
              <a:t>nas fronteiras das regiões neutras</a:t>
            </a:r>
            <a:r>
              <a:rPr lang="pt-BR" dirty="0"/>
              <a:t> </a:t>
            </a:r>
            <a:r>
              <a:rPr lang="pt-BR" b="1" dirty="0"/>
              <a:t>p </a:t>
            </a:r>
            <a:r>
              <a:rPr lang="pt-BR" dirty="0"/>
              <a:t>e </a:t>
            </a:r>
            <a:r>
              <a:rPr lang="pt-BR" b="1" dirty="0"/>
              <a:t>n</a:t>
            </a:r>
            <a:r>
              <a:rPr lang="pt-BR" dirty="0"/>
              <a:t>, isto é, para </a:t>
            </a:r>
            <a:r>
              <a:rPr lang="pt-BR" i="1" dirty="0"/>
              <a:t>x = -x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e para </a:t>
            </a:r>
            <a:r>
              <a:rPr lang="pt-BR" i="1" dirty="0"/>
              <a:t>x = +x</a:t>
            </a:r>
            <a:r>
              <a:rPr lang="pt-BR" i="1" baseline="-25000" dirty="0"/>
              <a:t>n</a:t>
            </a:r>
            <a:r>
              <a:rPr lang="pt-BR" dirty="0"/>
              <a:t>, respectivamente. </a:t>
            </a:r>
            <a:r>
              <a:rPr lang="pt-BR" b="1" dirty="0"/>
              <a:t>Essas concentrações representam os elétrons e as lacunas injetados por difusão através da junção e que resultam na corrente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dirty="0"/>
              <a:t>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12474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62" y="2190135"/>
            <a:ext cx="1635434" cy="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3791" y="2555612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(1.39a)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545" y="3131676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(1.39b)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3" y="2965034"/>
            <a:ext cx="1590485" cy="6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4401" y="3645024"/>
            <a:ext cx="806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Ao penetrarem nas regiões neutras </a:t>
            </a:r>
            <a:r>
              <a:rPr lang="pt-BR" b="1" dirty="0"/>
              <a:t>p </a:t>
            </a:r>
            <a:r>
              <a:rPr lang="pt-BR" dirty="0"/>
              <a:t>e </a:t>
            </a:r>
            <a:r>
              <a:rPr lang="pt-BR" b="1" dirty="0"/>
              <a:t>n</a:t>
            </a:r>
            <a:r>
              <a:rPr lang="pt-BR" dirty="0"/>
              <a:t>, os </a:t>
            </a:r>
            <a:r>
              <a:rPr lang="pt-BR" i="1" dirty="0"/>
              <a:t>n</a:t>
            </a:r>
            <a:r>
              <a:rPr lang="pt-BR" i="1" baseline="-25000" dirty="0"/>
              <a:t>p </a:t>
            </a:r>
            <a:r>
              <a:rPr lang="pt-BR" dirty="0"/>
              <a:t>elétrons e as </a:t>
            </a:r>
            <a:r>
              <a:rPr lang="pt-BR" i="1" dirty="0"/>
              <a:t>p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lacunas por unidade de volume serão minoritários que percorrerão distâncias médias iguais a </a:t>
            </a:r>
            <a:r>
              <a:rPr lang="pt-BR" i="1" dirty="0"/>
              <a:t>L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/>
              <a:t>L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nas respectivas regiões, até recombinarem-se totalmente. </a:t>
            </a:r>
            <a:r>
              <a:rPr lang="pt-BR" b="1" dirty="0">
                <a:solidFill>
                  <a:srgbClr val="FF0000"/>
                </a:solidFill>
              </a:rPr>
              <a:t>As distâncias </a:t>
            </a:r>
            <a:r>
              <a:rPr lang="pt-BR" b="1" i="1" dirty="0">
                <a:solidFill>
                  <a:srgbClr val="FF0000"/>
                </a:solidFill>
              </a:rPr>
              <a:t>L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L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conhecidas por </a:t>
            </a:r>
            <a:r>
              <a:rPr lang="pt-BR" b="1" i="1" dirty="0">
                <a:solidFill>
                  <a:srgbClr val="FF0000"/>
                </a:solidFill>
              </a:rPr>
              <a:t>comprimentos de difusão </a:t>
            </a:r>
            <a:r>
              <a:rPr lang="pt-BR" b="1" dirty="0">
                <a:solidFill>
                  <a:srgbClr val="FF0000"/>
                </a:solidFill>
              </a:rPr>
              <a:t>de elétrons e de lacunas</a:t>
            </a:r>
            <a:r>
              <a:rPr lang="pt-BR" dirty="0"/>
              <a:t>, respectivamente, e valem: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71703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0" y="5061377"/>
            <a:ext cx="1970818" cy="5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7" y="5760456"/>
            <a:ext cx="1947768" cy="5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987824" y="5170605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824" y="5823172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(1.40b)</a:t>
            </a:r>
          </a:p>
        </p:txBody>
      </p:sp>
    </p:spTree>
    <p:extLst>
      <p:ext uri="{BB962C8B-B14F-4D97-AF65-F5344CB8AC3E}">
        <p14:creationId xmlns:p14="http://schemas.microsoft.com/office/powerpoint/2010/main" val="17595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989" y="2564904"/>
            <a:ext cx="80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Ԏ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Ԏ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os tempos de vida médios dos minoritários e </a:t>
            </a:r>
            <a:r>
              <a:rPr lang="pt-BR" b="1" i="1" dirty="0">
                <a:solidFill>
                  <a:srgbClr val="FF0000"/>
                </a:solidFill>
              </a:rPr>
              <a:t>D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D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as constantes de difusão, calculadas por </a:t>
            </a:r>
            <a:r>
              <a:rPr lang="pt-BR" b="1" i="1" dirty="0">
                <a:solidFill>
                  <a:srgbClr val="FF0000"/>
                </a:solidFill>
              </a:rPr>
              <a:t>D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=</a:t>
            </a:r>
            <a:r>
              <a:rPr lang="pt-BR" b="1" dirty="0">
                <a:solidFill>
                  <a:srgbClr val="FF0000"/>
                </a:solidFill>
              </a:rPr>
              <a:t>μ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t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D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=</a:t>
            </a:r>
            <a:r>
              <a:rPr lang="pt-BR" b="1" dirty="0">
                <a:solidFill>
                  <a:srgbClr val="FF0000"/>
                </a:solidFill>
              </a:rPr>
              <a:t>μ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t</a:t>
            </a:r>
            <a:r>
              <a:rPr lang="pt-BR" dirty="0"/>
              <a:t>, respectivamente, para elétrons e lacunas. As grandezas μ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e μ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são, respectivamente, as mobilidades do elétron e da lacuna no material.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3667" y="139168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1763688" y="385407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              Ԏ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e Ԏ</a:t>
            </a:r>
            <a:r>
              <a:rPr lang="pt-BR" i="1" baseline="-25000" dirty="0"/>
              <a:t>p </a:t>
            </a:r>
            <a:r>
              <a:rPr lang="pt-BR" i="1" dirty="0"/>
              <a:t> são nanosegundo ou centenas de picosegundos</a:t>
            </a:r>
            <a:r>
              <a:rPr lang="pt-BR" dirty="0"/>
              <a:t> 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48705" y="4038737"/>
            <a:ext cx="48775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0" y="1196752"/>
            <a:ext cx="1970818" cy="5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7" y="1895831"/>
            <a:ext cx="1947768" cy="5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1305980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1958547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(1.40b)</a:t>
            </a:r>
          </a:p>
        </p:txBody>
      </p:sp>
    </p:spTree>
    <p:extLst>
      <p:ext uri="{BB962C8B-B14F-4D97-AF65-F5344CB8AC3E}">
        <p14:creationId xmlns:p14="http://schemas.microsoft.com/office/powerpoint/2010/main" val="17595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2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702002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936" y="1916832"/>
            <a:ext cx="7533741" cy="9950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/>
              <a:t>Junção de Base Curta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25" y="3140968"/>
            <a:ext cx="8840363" cy="8899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4800" dirty="0">
                <a:solidFill>
                  <a:schemeClr val="bg1"/>
                </a:solidFill>
              </a:rPr>
              <a:t>Dedução da Equação de Schokley</a:t>
            </a:r>
          </a:p>
        </p:txBody>
      </p:sp>
    </p:spTree>
    <p:extLst>
      <p:ext uri="{BB962C8B-B14F-4D97-AF65-F5344CB8AC3E}">
        <p14:creationId xmlns:p14="http://schemas.microsoft.com/office/powerpoint/2010/main" val="68147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670" y="5763699"/>
            <a:ext cx="706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Junção </a:t>
            </a:r>
            <a:r>
              <a:rPr lang="pt-BR" sz="1600" b="1" i="1" dirty="0"/>
              <a:t>pn </a:t>
            </a:r>
            <a:r>
              <a:rPr lang="pt-BR" sz="1600" b="1" dirty="0"/>
              <a:t>Abrupta de Base Curta com Polarização Direta e com </a:t>
            </a:r>
            <a:r>
              <a:rPr lang="pt-BR" sz="1600" b="1" i="1" dirty="0"/>
              <a:t>Na ≈Nd</a:t>
            </a:r>
            <a:r>
              <a:rPr lang="pt-BR" sz="1600" b="1" dirty="0"/>
              <a:t>. </a:t>
            </a:r>
          </a:p>
          <a:p>
            <a:pPr algn="ctr"/>
            <a:r>
              <a:rPr lang="pt-BR" sz="1600" b="1" i="1" dirty="0"/>
              <a:t>a) </a:t>
            </a:r>
            <a:r>
              <a:rPr lang="pt-BR" sz="1600" b="1" dirty="0"/>
              <a:t>Esquematização Mostrando o Deslocamento de Cargas Livres. </a:t>
            </a:r>
          </a:p>
          <a:p>
            <a:pPr algn="ctr"/>
            <a:r>
              <a:rPr lang="pt-BR" sz="1600" b="1" i="1" dirty="0"/>
              <a:t>b) </a:t>
            </a:r>
            <a:r>
              <a:rPr lang="pt-BR" sz="1600" b="1" dirty="0"/>
              <a:t>Distribuição da Concentração de Minoritários Injetados nas Regiões Neutras.</a:t>
            </a:r>
            <a:endParaRPr lang="pt-B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9" y="1124744"/>
            <a:ext cx="4704398" cy="475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141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conhecida por </a:t>
            </a:r>
            <a:r>
              <a:rPr lang="pt-BR" b="1" dirty="0">
                <a:solidFill>
                  <a:srgbClr val="FF0000"/>
                </a:solidFill>
              </a:rPr>
              <a:t>junção de base curta </a:t>
            </a:r>
            <a:r>
              <a:rPr lang="pt-BR" dirty="0"/>
              <a:t>àquela cujas distâncias </a:t>
            </a:r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* = W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– x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i="1" dirty="0">
                <a:solidFill>
                  <a:srgbClr val="FF0000"/>
                </a:solidFill>
              </a:rPr>
              <a:t>* = W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i="1" dirty="0">
                <a:solidFill>
                  <a:srgbClr val="FF0000"/>
                </a:solidFill>
              </a:rPr>
              <a:t>– x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bem menores do que os respectivos comprimentos de difusão Ԏ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Ԏ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dirty="0"/>
              <a:t>, como indica a figura abaixo.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810" y="26064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3" y="1986712"/>
            <a:ext cx="1970818" cy="5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0" y="3112734"/>
            <a:ext cx="1947768" cy="5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8501" y="2568638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8501" y="3707740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(1.40b)</a:t>
            </a:r>
          </a:p>
        </p:txBody>
      </p:sp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3286" y="18864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concentração de lacunas minoritárias no lado </a:t>
            </a:r>
            <a:r>
              <a:rPr lang="pt-BR" b="1" dirty="0"/>
              <a:t>n</a:t>
            </a:r>
            <a:r>
              <a:rPr lang="pt-BR" dirty="0"/>
              <a:t>, cujo valor é dado pela equação 1.39b</a:t>
            </a:r>
            <a:r>
              <a:rPr lang="pt-BR" i="1" dirty="0"/>
              <a:t> </a:t>
            </a:r>
            <a:r>
              <a:rPr lang="pt-BR" dirty="0"/>
              <a:t>para </a:t>
            </a:r>
            <a:r>
              <a:rPr lang="pt-BR" i="1" dirty="0"/>
              <a:t>x = +x</a:t>
            </a:r>
            <a:r>
              <a:rPr lang="pt-BR" i="1" baseline="-25000" dirty="0"/>
              <a:t>n</a:t>
            </a:r>
            <a:r>
              <a:rPr lang="pt-BR" dirty="0"/>
              <a:t>, irá decair, para </a:t>
            </a:r>
            <a:r>
              <a:rPr lang="pt-BR" i="1" dirty="0"/>
              <a:t>x </a:t>
            </a:r>
            <a:r>
              <a:rPr lang="pt-BR" dirty="0"/>
              <a:t>&gt; </a:t>
            </a:r>
            <a:r>
              <a:rPr lang="pt-BR" i="1" dirty="0"/>
              <a:t>+x</a:t>
            </a:r>
            <a:r>
              <a:rPr lang="pt-BR" i="1" baseline="-25000" dirty="0"/>
              <a:t>n</a:t>
            </a:r>
            <a:r>
              <a:rPr lang="pt-BR" dirty="0"/>
              <a:t>, devido às recombinações na região </a:t>
            </a:r>
            <a:r>
              <a:rPr lang="pt-BR" b="1" dirty="0"/>
              <a:t>n </a:t>
            </a:r>
            <a:r>
              <a:rPr lang="pt-BR" dirty="0"/>
              <a:t>e deverá alcançar o valor de </a:t>
            </a:r>
            <a:r>
              <a:rPr lang="pt-BR" i="1" dirty="0"/>
              <a:t>p</a:t>
            </a:r>
            <a:r>
              <a:rPr lang="pt-BR" i="1" baseline="-25000" dirty="0"/>
              <a:t>no</a:t>
            </a:r>
            <a:r>
              <a:rPr lang="pt-BR" i="1" dirty="0"/>
              <a:t> </a:t>
            </a:r>
            <a:r>
              <a:rPr lang="pt-BR" dirty="0"/>
              <a:t>para </a:t>
            </a:r>
            <a:r>
              <a:rPr lang="pt-BR" i="1" dirty="0"/>
              <a:t>x = +W</a:t>
            </a:r>
            <a:r>
              <a:rPr lang="pt-BR" i="1" baseline="-25000" dirty="0"/>
              <a:t>n</a:t>
            </a:r>
            <a:r>
              <a:rPr lang="pt-BR" dirty="0"/>
              <a:t>. Esse fato ocorre porque, no ponto </a:t>
            </a:r>
            <a:r>
              <a:rPr lang="pt-BR" b="1" dirty="0"/>
              <a:t>K </a:t>
            </a:r>
            <a:r>
              <a:rPr lang="pt-BR" dirty="0"/>
              <a:t>da Figura </a:t>
            </a:r>
            <a:r>
              <a:rPr lang="pt-BR" i="1" dirty="0"/>
              <a:t>1.13a</a:t>
            </a:r>
            <a:r>
              <a:rPr lang="pt-BR" dirty="0"/>
              <a:t>, o cristal semicondutor está ligado a um condutor metálico externo que não permite correntes de lacunas e, portanto, estas deverão estar totalmente recombinadas nesse ponto.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6064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755576" y="2322503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(1.39b)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06" y="2077436"/>
            <a:ext cx="1590485" cy="6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89" y="2132856"/>
            <a:ext cx="42767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8532440" y="2272351"/>
            <a:ext cx="180020" cy="4227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3286" y="188640"/>
            <a:ext cx="767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Sendo </a:t>
            </a:r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* </a:t>
            </a:r>
            <a:r>
              <a:rPr lang="pt-BR" b="1" dirty="0">
                <a:solidFill>
                  <a:srgbClr val="FF0000"/>
                </a:solidFill>
              </a:rPr>
              <a:t>&lt;&lt; </a:t>
            </a:r>
            <a:r>
              <a:rPr lang="pt-BR" b="1" i="1" dirty="0">
                <a:solidFill>
                  <a:srgbClr val="FF0000"/>
                </a:solidFill>
              </a:rPr>
              <a:t>L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dirty="0"/>
              <a:t>, pode-se considerar, com um pequeno erro, que </a:t>
            </a:r>
            <a:r>
              <a:rPr lang="pt-BR" b="1" dirty="0">
                <a:solidFill>
                  <a:srgbClr val="FF0000"/>
                </a:solidFill>
              </a:rPr>
              <a:t>a variação da concentração seja linear</a:t>
            </a:r>
            <a:r>
              <a:rPr lang="pt-BR" dirty="0"/>
              <a:t> e, portanto, pode-se escrever, para </a:t>
            </a:r>
            <a:r>
              <a:rPr lang="pt-BR" i="1" dirty="0"/>
              <a:t>x</a:t>
            </a:r>
            <a:r>
              <a:rPr lang="pt-BR" i="1" baseline="-25000" dirty="0"/>
              <a:t>n </a:t>
            </a:r>
            <a:r>
              <a:rPr lang="pt-BR" dirty="0"/>
              <a:t>&lt;= x</a:t>
            </a:r>
            <a:r>
              <a:rPr lang="pt-BR" i="1" dirty="0"/>
              <a:t> </a:t>
            </a:r>
            <a:r>
              <a:rPr lang="pt-BR" dirty="0"/>
              <a:t>&lt;= </a:t>
            </a:r>
            <a:r>
              <a:rPr lang="pt-BR" i="1" dirty="0"/>
              <a:t>W</a:t>
            </a:r>
            <a:r>
              <a:rPr lang="pt-BR" i="1" baseline="-25000" dirty="0"/>
              <a:t>n</a:t>
            </a:r>
            <a:r>
              <a:rPr lang="pt-BR" dirty="0"/>
              <a:t>, que: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26064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6" y="836712"/>
            <a:ext cx="4252818" cy="10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5459" y="1058447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286" y="1787819"/>
            <a:ext cx="767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Pela equação 1.41a tem-se que, para </a:t>
            </a:r>
            <a:r>
              <a:rPr lang="pt-BR" i="1" dirty="0"/>
              <a:t>x = +x</a:t>
            </a:r>
            <a:r>
              <a:rPr lang="pt-BR" i="1" baseline="-25000" dirty="0"/>
              <a:t>n</a:t>
            </a:r>
            <a:r>
              <a:rPr lang="pt-BR" dirty="0"/>
              <a:t>, </a:t>
            </a:r>
            <a:r>
              <a:rPr lang="pt-BR" i="1" dirty="0"/>
              <a:t>p</a:t>
            </a:r>
            <a:r>
              <a:rPr lang="pt-BR" i="1" baseline="-25000" dirty="0"/>
              <a:t>n</a:t>
            </a:r>
            <a:r>
              <a:rPr lang="pt-BR" i="1" dirty="0"/>
              <a:t>(x</a:t>
            </a:r>
            <a:r>
              <a:rPr lang="pt-BR" i="1" baseline="-25000" dirty="0"/>
              <a:t>n</a:t>
            </a:r>
            <a:r>
              <a:rPr lang="pt-BR" i="1" dirty="0"/>
              <a:t>) = p</a:t>
            </a:r>
            <a:r>
              <a:rPr lang="pt-BR" i="1" baseline="-25000" dirty="0"/>
              <a:t>no</a:t>
            </a:r>
            <a:r>
              <a:rPr lang="pt-BR" i="1" dirty="0"/>
              <a:t> </a:t>
            </a:r>
            <a:r>
              <a:rPr lang="pt-BR" dirty="0"/>
              <a:t>× </a:t>
            </a:r>
            <a:r>
              <a:rPr lang="pt-BR" b="1" i="1" dirty="0"/>
              <a:t>exp</a:t>
            </a:r>
            <a:r>
              <a:rPr lang="pt-BR" i="1" dirty="0"/>
              <a:t>(V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⁄ </a:t>
            </a:r>
            <a:r>
              <a:rPr lang="pt-BR" i="1" dirty="0"/>
              <a:t>V</a:t>
            </a:r>
            <a:r>
              <a:rPr lang="pt-BR" i="1" baseline="-25000" dirty="0"/>
              <a:t>t</a:t>
            </a:r>
            <a:r>
              <a:rPr lang="pt-BR" i="1" dirty="0"/>
              <a:t>)</a:t>
            </a:r>
            <a:r>
              <a:rPr lang="pt-BR" dirty="0"/>
              <a:t>, como mostra a Equação 1.39b, e, para </a:t>
            </a:r>
            <a:r>
              <a:rPr lang="pt-BR" i="1" dirty="0"/>
              <a:t>x = +W</a:t>
            </a:r>
            <a:r>
              <a:rPr lang="pt-BR" i="1" baseline="-25000" dirty="0"/>
              <a:t>n</a:t>
            </a:r>
            <a:r>
              <a:rPr lang="pt-BR" dirty="0"/>
              <a:t>, </a:t>
            </a:r>
            <a:r>
              <a:rPr lang="pt-BR" i="1" dirty="0"/>
              <a:t>p</a:t>
            </a:r>
            <a:r>
              <a:rPr lang="pt-BR" i="1" baseline="-25000" dirty="0"/>
              <a:t>n</a:t>
            </a:r>
            <a:r>
              <a:rPr lang="pt-BR" i="1" dirty="0"/>
              <a:t>(W</a:t>
            </a:r>
            <a:r>
              <a:rPr lang="pt-BR" i="1" baseline="-25000" dirty="0"/>
              <a:t>n</a:t>
            </a:r>
            <a:r>
              <a:rPr lang="pt-BR" i="1" dirty="0"/>
              <a:t>) = p</a:t>
            </a:r>
            <a:r>
              <a:rPr lang="pt-BR" i="1" baseline="-25000" dirty="0"/>
              <a:t>no</a:t>
            </a:r>
            <a:r>
              <a:rPr lang="pt-BR" dirty="0"/>
              <a:t>, indicando que todo o excesso de lacunas minoritárias injetadas já foi recombinado.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85982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05545" y="2905221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(1.39b)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3" y="2722182"/>
            <a:ext cx="1590485" cy="6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3286" y="3700117"/>
            <a:ext cx="767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Raciocínio análogo pode ser feito para o lado </a:t>
            </a:r>
            <a:r>
              <a:rPr lang="pt-BR" b="1" dirty="0"/>
              <a:t>p</a:t>
            </a:r>
            <a:r>
              <a:rPr lang="pt-BR" dirty="0"/>
              <a:t>, isto é, para </a:t>
            </a:r>
            <a:r>
              <a:rPr lang="pt-BR" i="1" dirty="0"/>
              <a:t>–W</a:t>
            </a:r>
            <a:r>
              <a:rPr lang="pt-BR" i="1" baseline="-25000" dirty="0"/>
              <a:t>p </a:t>
            </a:r>
            <a:r>
              <a:rPr lang="pt-BR" i="1" dirty="0"/>
              <a:t>&lt;=</a:t>
            </a:r>
            <a:r>
              <a:rPr lang="pt-BR" dirty="0"/>
              <a:t> </a:t>
            </a:r>
            <a:r>
              <a:rPr lang="pt-BR" i="1" dirty="0"/>
              <a:t>x &lt;=</a:t>
            </a:r>
            <a:r>
              <a:rPr lang="pt-BR" dirty="0"/>
              <a:t> </a:t>
            </a:r>
            <a:r>
              <a:rPr lang="pt-BR" i="1" dirty="0"/>
              <a:t>-x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e </a:t>
            </a:r>
          </a:p>
          <a:p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i="1" dirty="0">
                <a:solidFill>
                  <a:srgbClr val="FF0000"/>
                </a:solidFill>
              </a:rPr>
              <a:t>* </a:t>
            </a:r>
            <a:r>
              <a:rPr lang="pt-BR" b="1" dirty="0">
                <a:solidFill>
                  <a:srgbClr val="FF0000"/>
                </a:solidFill>
              </a:rPr>
              <a:t>&lt;&lt; </a:t>
            </a:r>
            <a:r>
              <a:rPr lang="pt-BR" b="1" i="1" dirty="0">
                <a:solidFill>
                  <a:srgbClr val="FF0000"/>
                </a:solidFill>
              </a:rPr>
              <a:t>L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dirty="0"/>
              <a:t>, resultando: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3772125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6358"/>
            <a:ext cx="4610100" cy="1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77467" y="4666398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(1.41b)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556" y="5532235"/>
            <a:ext cx="767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Pela Equação </a:t>
            </a:r>
            <a:r>
              <a:rPr lang="pt-BR" i="1" dirty="0"/>
              <a:t>1.41b </a:t>
            </a:r>
            <a:r>
              <a:rPr lang="pt-BR" dirty="0"/>
              <a:t>tem-se que, para </a:t>
            </a:r>
            <a:r>
              <a:rPr lang="pt-BR" i="1" dirty="0"/>
              <a:t>x = -xp</a:t>
            </a:r>
            <a:r>
              <a:rPr lang="pt-BR" dirty="0"/>
              <a:t>, </a:t>
            </a:r>
            <a:r>
              <a:rPr lang="pt-BR" i="1" dirty="0"/>
              <a:t>n</a:t>
            </a:r>
            <a:r>
              <a:rPr lang="pt-BR" i="1" baseline="-25000" dirty="0"/>
              <a:t>p</a:t>
            </a:r>
            <a:r>
              <a:rPr lang="pt-BR" i="1" dirty="0"/>
              <a:t>(-x</a:t>
            </a:r>
            <a:r>
              <a:rPr lang="pt-BR" i="1" baseline="-25000" dirty="0"/>
              <a:t>p</a:t>
            </a:r>
            <a:r>
              <a:rPr lang="pt-BR" i="1" dirty="0"/>
              <a:t>) = n</a:t>
            </a:r>
            <a:r>
              <a:rPr lang="pt-BR" i="1" baseline="-25000" dirty="0"/>
              <a:t>po</a:t>
            </a:r>
            <a:r>
              <a:rPr lang="pt-BR" i="1" dirty="0"/>
              <a:t> </a:t>
            </a:r>
            <a:r>
              <a:rPr lang="pt-BR" dirty="0"/>
              <a:t>× </a:t>
            </a:r>
            <a:r>
              <a:rPr lang="pt-BR" b="1" i="1" dirty="0"/>
              <a:t>exp</a:t>
            </a:r>
            <a:r>
              <a:rPr lang="pt-BR" i="1" dirty="0"/>
              <a:t>(V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⁄ </a:t>
            </a:r>
            <a:r>
              <a:rPr lang="pt-BR" i="1" dirty="0"/>
              <a:t>V</a:t>
            </a:r>
            <a:r>
              <a:rPr lang="pt-BR" i="1" baseline="-25000" dirty="0"/>
              <a:t>t</a:t>
            </a:r>
            <a:r>
              <a:rPr lang="pt-BR" i="1" dirty="0"/>
              <a:t>)</a:t>
            </a:r>
            <a:r>
              <a:rPr lang="pt-BR" dirty="0"/>
              <a:t>, como mostra a Equação 1.39a, e, para </a:t>
            </a:r>
            <a:r>
              <a:rPr lang="pt-BR" i="1" dirty="0"/>
              <a:t>x = -W</a:t>
            </a:r>
            <a:r>
              <a:rPr lang="pt-BR" i="1" baseline="-25000" dirty="0"/>
              <a:t>p</a:t>
            </a:r>
            <a:r>
              <a:rPr lang="pt-BR" dirty="0"/>
              <a:t>, </a:t>
            </a:r>
            <a:r>
              <a:rPr lang="pt-BR" i="1" dirty="0"/>
              <a:t>n</a:t>
            </a:r>
            <a:r>
              <a:rPr lang="pt-BR" i="1" baseline="-25000" dirty="0"/>
              <a:t>p</a:t>
            </a:r>
            <a:r>
              <a:rPr lang="pt-BR" i="1" dirty="0"/>
              <a:t>(-W</a:t>
            </a:r>
            <a:r>
              <a:rPr lang="pt-BR" i="1" baseline="-25000" dirty="0"/>
              <a:t>p</a:t>
            </a:r>
            <a:r>
              <a:rPr lang="pt-BR" i="1" dirty="0"/>
              <a:t>) = n</a:t>
            </a:r>
            <a:r>
              <a:rPr lang="pt-BR" i="1" baseline="-25000" dirty="0"/>
              <a:t>po</a:t>
            </a:r>
            <a:r>
              <a:rPr lang="pt-BR" dirty="0"/>
              <a:t>, indicando que todo o excesso de elétrons minoritários injetados já foi recombinado.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0790" y="5604243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5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9" grpId="0" animBg="1"/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276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1" y="2103165"/>
            <a:ext cx="1171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0" y="2795234"/>
            <a:ext cx="7181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99592" y="4527107"/>
            <a:ext cx="504056" cy="4860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43194" y="332656"/>
            <a:ext cx="182484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2992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302213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844" y="5364505"/>
            <a:ext cx="706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Junção </a:t>
            </a:r>
            <a:r>
              <a:rPr lang="pt-BR" sz="1600" b="1" i="1" dirty="0"/>
              <a:t>pn </a:t>
            </a:r>
            <a:r>
              <a:rPr lang="pt-BR" sz="1600" b="1" dirty="0"/>
              <a:t>Abrupta de Base Curta com Polarização Direta e com </a:t>
            </a:r>
            <a:r>
              <a:rPr lang="pt-BR" sz="1600" b="1" i="1" dirty="0"/>
              <a:t>Na ≈Nd</a:t>
            </a:r>
            <a:r>
              <a:rPr lang="pt-BR" sz="1600" b="1" dirty="0"/>
              <a:t>. </a:t>
            </a:r>
          </a:p>
          <a:p>
            <a:pPr algn="ctr"/>
            <a:r>
              <a:rPr lang="pt-BR" sz="1600" b="1" i="1" dirty="0"/>
              <a:t>b) </a:t>
            </a:r>
            <a:r>
              <a:rPr lang="pt-BR" sz="1600" b="1" dirty="0"/>
              <a:t>Distribuição da Concentração de Minoritários Injetados nas Regiões Neutras.</a:t>
            </a:r>
            <a:endParaRPr lang="pt-BR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4" y="2227218"/>
            <a:ext cx="5661895" cy="288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56" y="1768293"/>
            <a:ext cx="3467100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20977" y="2619487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(1.41a)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52120" y="2558869"/>
            <a:ext cx="576064" cy="983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5661" y="1768293"/>
            <a:ext cx="442738" cy="8511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" y="1814381"/>
            <a:ext cx="3676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1985466" y="2599958"/>
            <a:ext cx="426294" cy="9426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30" y="1044475"/>
            <a:ext cx="1590485" cy="6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18" y="950285"/>
            <a:ext cx="1635434" cy="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3680194" y="1724465"/>
            <a:ext cx="144016" cy="895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5679" y="2709500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(1.41b)</a:t>
            </a:r>
          </a:p>
        </p:txBody>
      </p:sp>
    </p:spTree>
    <p:extLst>
      <p:ext uri="{BB962C8B-B14F-4D97-AF65-F5344CB8AC3E}">
        <p14:creationId xmlns:p14="http://schemas.microsoft.com/office/powerpoint/2010/main" val="70540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3286" y="116632"/>
            <a:ext cx="7677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densidade de corrente total na junção </a:t>
            </a:r>
            <a:r>
              <a:rPr lang="pt-BR" dirty="0"/>
              <a:t>pode ser calculada pela soma das densidades de correntes de elétrons e de lacunas estabelecidas no semicondutor e dadas, respectivamente, pelas Equações 1.41a e 1.41b, resultando: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188640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6" y="1268760"/>
            <a:ext cx="4252818" cy="10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5459" y="1490495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(1.41a)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4610100" cy="1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9757" y="2564904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(1.41b)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804248" y="1490495"/>
            <a:ext cx="360040" cy="18438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52320" y="2412417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95246" y="371703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75" y="3385656"/>
            <a:ext cx="6200585" cy="8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55294" y="4028871"/>
            <a:ext cx="7677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equação acima, </a:t>
            </a:r>
            <a:r>
              <a:rPr lang="pt-BR" b="1" dirty="0">
                <a:solidFill>
                  <a:srgbClr val="FF0000"/>
                </a:solidFill>
              </a:rPr>
              <a:t>os termos multiplicados por 𝜉</a:t>
            </a:r>
            <a:r>
              <a:rPr lang="pt-BR" b="1" i="1" baseline="-25000" dirty="0">
                <a:solidFill>
                  <a:srgbClr val="FF0000"/>
                </a:solidFill>
              </a:rPr>
              <a:t>x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correntes de deriva e os termos multiplicados por </a:t>
            </a:r>
            <a:r>
              <a:rPr lang="pt-BR" b="1" i="1" dirty="0">
                <a:solidFill>
                  <a:srgbClr val="FF0000"/>
                </a:solidFill>
              </a:rPr>
              <a:t>Dn </a:t>
            </a:r>
            <a:r>
              <a:rPr lang="pt-BR" b="1" dirty="0">
                <a:solidFill>
                  <a:srgbClr val="FF0000"/>
                </a:solidFill>
              </a:rPr>
              <a:t>e por </a:t>
            </a:r>
            <a:r>
              <a:rPr lang="pt-BR" b="1" i="1" dirty="0">
                <a:solidFill>
                  <a:srgbClr val="FF0000"/>
                </a:solidFill>
              </a:rPr>
              <a:t>Dp </a:t>
            </a:r>
            <a:r>
              <a:rPr lang="pt-BR" b="1" dirty="0">
                <a:solidFill>
                  <a:srgbClr val="FF0000"/>
                </a:solidFill>
              </a:rPr>
              <a:t>são correntes de difusão</a:t>
            </a:r>
            <a:r>
              <a:rPr lang="pt-BR" dirty="0"/>
              <a:t>. Pelas suposições de idealização feitas, 𝜉</a:t>
            </a:r>
            <a:r>
              <a:rPr lang="pt-BR" i="1" baseline="-25000" dirty="0"/>
              <a:t>x</a:t>
            </a:r>
            <a:r>
              <a:rPr lang="pt-BR" i="1" dirty="0"/>
              <a:t> = 0 </a:t>
            </a:r>
            <a:r>
              <a:rPr lang="pt-BR" dirty="0"/>
              <a:t>nas regiões neutras, resultando, para o dispositivo, correntes de deriva desprezíveis e correntes de difusão prevalecentes, como determina a Equação 1.42: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3528" y="4100879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09220"/>
            <a:ext cx="3976212" cy="7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24128" y="5684961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(1.42)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1968804" y="5770955"/>
            <a:ext cx="396044" cy="80627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Left Brace 27"/>
          <p:cNvSpPr/>
          <p:nvPr/>
        </p:nvSpPr>
        <p:spPr>
          <a:xfrm rot="16200000">
            <a:off x="3120932" y="5780168"/>
            <a:ext cx="396044" cy="80627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1626766" y="6361440"/>
            <a:ext cx="10801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difusão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71800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difusão</a:t>
            </a:r>
          </a:p>
        </p:txBody>
      </p:sp>
    </p:spTree>
    <p:extLst>
      <p:ext uri="{BB962C8B-B14F-4D97-AF65-F5344CB8AC3E}">
        <p14:creationId xmlns:p14="http://schemas.microsoft.com/office/powerpoint/2010/main" val="13346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5" grpId="0" animBg="1"/>
      <p:bldP spid="28" grpId="0" animBg="1"/>
      <p:bldP spid="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3286" y="404664"/>
            <a:ext cx="573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Através das equações 1.41a e 1.41b estabelece-se que: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47667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78" y="908720"/>
            <a:ext cx="4252818" cy="10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2851" y="1196752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(1.41a)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20" y="1911417"/>
            <a:ext cx="4610100" cy="1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5093" y="2271457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(1.41b)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60" y="940990"/>
            <a:ext cx="2573589" cy="9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580112" y="1381418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21" y="1962703"/>
            <a:ext cx="2218611" cy="102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5634478" y="249289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3286" y="3252845"/>
            <a:ext cx="573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Substituindo-se essas relações na Equação </a:t>
            </a:r>
            <a:r>
              <a:rPr lang="pt-BR" i="1" dirty="0"/>
              <a:t>1.42</a:t>
            </a:r>
            <a:r>
              <a:rPr lang="pt-BR" dirty="0"/>
              <a:t>, obtém-se: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0" y="3324853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58281"/>
            <a:ext cx="4893622" cy="11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2061"/>
            <a:ext cx="4811216" cy="9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9512" y="4116941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(1.42)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17930" y="4293183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3948" y="5164788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75889" y="4980122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(1.43)</a:t>
            </a:r>
          </a:p>
        </p:txBody>
      </p:sp>
    </p:spTree>
    <p:extLst>
      <p:ext uri="{BB962C8B-B14F-4D97-AF65-F5344CB8AC3E}">
        <p14:creationId xmlns:p14="http://schemas.microsoft.com/office/powerpoint/2010/main" val="15453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3286" y="457883"/>
            <a:ext cx="796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Equação 1.43 define a densidade de corrente em uma junção </a:t>
            </a:r>
            <a:r>
              <a:rPr lang="pt-BR" b="1" dirty="0"/>
              <a:t>pn </a:t>
            </a:r>
            <a:r>
              <a:rPr lang="pt-BR" dirty="0"/>
              <a:t>abrupta de base curta, em regime de baixa injeção e em função da tensão 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aplicada externamente.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29891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9132"/>
            <a:ext cx="4893622" cy="11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50515" y="1665949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874" y="356700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Se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Di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&gt; </a:t>
            </a:r>
            <a:r>
              <a:rPr lang="pt-BR" b="1" i="1" dirty="0">
                <a:solidFill>
                  <a:srgbClr val="FF0000"/>
                </a:solidFill>
              </a:rPr>
              <a:t>0</a:t>
            </a:r>
            <a:r>
              <a:rPr lang="pt-BR" b="1" dirty="0">
                <a:solidFill>
                  <a:srgbClr val="FF0000"/>
                </a:solidFill>
              </a:rPr>
              <a:t>, a polarização é direta e a corrente cresce exponencialmente com a tensão aplicada, zerando com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Di </a:t>
            </a:r>
            <a:r>
              <a:rPr lang="pt-BR" b="1" i="1" dirty="0">
                <a:solidFill>
                  <a:srgbClr val="FF0000"/>
                </a:solidFill>
              </a:rPr>
              <a:t>= 0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799874" y="435908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Se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Di </a:t>
            </a:r>
            <a:r>
              <a:rPr lang="pt-BR" b="1" dirty="0">
                <a:solidFill>
                  <a:srgbClr val="FF0000"/>
                </a:solidFill>
              </a:rPr>
              <a:t>&lt; </a:t>
            </a:r>
            <a:r>
              <a:rPr lang="pt-BR" b="1" i="1" dirty="0">
                <a:solidFill>
                  <a:srgbClr val="FF0000"/>
                </a:solidFill>
              </a:rPr>
              <a:t>0</a:t>
            </a:r>
            <a:r>
              <a:rPr lang="pt-BR" b="1" dirty="0">
                <a:solidFill>
                  <a:srgbClr val="FF0000"/>
                </a:solidFill>
              </a:rPr>
              <a:t>, a polarização é reversa e a corrente tende rapidamente a um valor constante, chamado, por isso, de </a:t>
            </a:r>
            <a:r>
              <a:rPr lang="pt-BR" b="1" i="1" dirty="0">
                <a:solidFill>
                  <a:srgbClr val="FF0000"/>
                </a:solidFill>
              </a:rPr>
              <a:t>corrente de saturação reversa</a:t>
            </a:r>
            <a:r>
              <a:rPr lang="pt-BR" b="1" dirty="0">
                <a:solidFill>
                  <a:srgbClr val="FF0000"/>
                </a:solidFill>
              </a:rPr>
              <a:t>, cuja densidade vale, em módulo: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10411"/>
            <a:ext cx="3968144" cy="102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017321" y="5539195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402099"/>
            <a:ext cx="771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OBS</a:t>
            </a:r>
            <a:r>
              <a:rPr lang="pt-BR" dirty="0"/>
              <a:t>: O </a:t>
            </a:r>
            <a:r>
              <a:rPr lang="pt-BR" b="1" dirty="0">
                <a:solidFill>
                  <a:srgbClr val="FF0000"/>
                </a:solidFill>
              </a:rPr>
              <a:t>regime é de baixa injeção</a:t>
            </a:r>
            <a:r>
              <a:rPr lang="pt-BR" dirty="0"/>
              <a:t>, isto é, a transferência de cargas minoritárias para cada região neutra é desprezível comparada à população de majoritários já existente nelas.</a:t>
            </a:r>
          </a:p>
        </p:txBody>
      </p:sp>
    </p:spTree>
    <p:extLst>
      <p:ext uri="{BB962C8B-B14F-4D97-AF65-F5344CB8AC3E}">
        <p14:creationId xmlns:p14="http://schemas.microsoft.com/office/powerpoint/2010/main" val="19391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55294" y="332656"/>
            <a:ext cx="810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Multiplicando-se essas equações 1.43 e 1.44 pela área seccional da junção, obtém-se: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3528" y="404664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41078"/>
            <a:ext cx="3193532" cy="108775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5453168" y="1074013"/>
            <a:ext cx="2059429" cy="9459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Equação de Schockley !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5616" y="1434182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2420888"/>
            <a:ext cx="8109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equação 1.45 é uma equação genérica usada para o cálculo de correntes em junções pn</a:t>
            </a:r>
            <a:r>
              <a:rPr lang="pt-BR" b="1" dirty="0"/>
              <a:t> </a:t>
            </a:r>
            <a:r>
              <a:rPr lang="pt-BR" dirty="0"/>
              <a:t>idealizadas e na qual </a:t>
            </a:r>
            <a:r>
              <a:rPr lang="pt-BR" i="1" dirty="0"/>
              <a:t>I</a:t>
            </a:r>
            <a:r>
              <a:rPr lang="pt-BR" i="1" baseline="-25000" dirty="0"/>
              <a:t>S</a:t>
            </a:r>
            <a:r>
              <a:rPr lang="pt-BR" i="1" dirty="0"/>
              <a:t> </a:t>
            </a:r>
            <a:r>
              <a:rPr lang="pt-BR" dirty="0"/>
              <a:t>é o módulo da corrente de saturação reversa. </a:t>
            </a:r>
          </a:p>
          <a:p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É conhecida como                                       e é de fundamental importância para o estudo de dispositivos semicondutores bipolares.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Pelas características dessa equação percebe-se claramente que </a:t>
            </a:r>
            <a:r>
              <a:rPr lang="pt-BR" b="1" dirty="0">
                <a:solidFill>
                  <a:srgbClr val="FF0000"/>
                </a:solidFill>
              </a:rPr>
              <a:t>a junção permite a passagem da corrente </a:t>
            </a:r>
            <a:r>
              <a:rPr lang="pt-BR" b="1" i="1" dirty="0">
                <a:solidFill>
                  <a:srgbClr val="FF0000"/>
                </a:solidFill>
              </a:rPr>
              <a:t>I</a:t>
            </a:r>
            <a:r>
              <a:rPr lang="pt-BR" b="1" i="1" baseline="-25000" dirty="0">
                <a:solidFill>
                  <a:srgbClr val="FF0000"/>
                </a:solidFill>
              </a:rPr>
              <a:t>D </a:t>
            </a:r>
            <a:r>
              <a:rPr lang="pt-BR" b="1" dirty="0">
                <a:solidFill>
                  <a:srgbClr val="FF0000"/>
                </a:solidFill>
              </a:rPr>
              <a:t>com grande facilidade se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Di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&gt; </a:t>
            </a:r>
            <a:r>
              <a:rPr lang="pt-BR" b="1" i="1" dirty="0">
                <a:solidFill>
                  <a:srgbClr val="FF0000"/>
                </a:solidFill>
              </a:rPr>
              <a:t>0.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Não permite praticamente nenhuma corrente se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Di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&lt;= </a:t>
            </a:r>
            <a:r>
              <a:rPr lang="pt-BR" b="1" i="1" dirty="0">
                <a:solidFill>
                  <a:srgbClr val="FF0000"/>
                </a:solidFill>
              </a:rPr>
              <a:t>0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dirty="0"/>
              <a:t>Por isso, as junções que possuem essas características, são chamadas de </a:t>
            </a:r>
            <a:r>
              <a:rPr lang="pt-BR" b="1" i="1" dirty="0"/>
              <a:t>junções retificadoras</a:t>
            </a:r>
            <a:r>
              <a:rPr lang="pt-BR" b="1" dirty="0"/>
              <a:t>, pois possibilitam a transformação de correntes alternadas em correntes contínuas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249289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2699792" y="3212976"/>
            <a:ext cx="205942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Equação de Schockley</a:t>
            </a:r>
          </a:p>
        </p:txBody>
      </p:sp>
    </p:spTree>
    <p:extLst>
      <p:ext uri="{BB962C8B-B14F-4D97-AF65-F5344CB8AC3E}">
        <p14:creationId xmlns:p14="http://schemas.microsoft.com/office/powerpoint/2010/main" val="26288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6" grpId="0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22963" y="4582869"/>
            <a:ext cx="457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dirty="0"/>
              <a:t>× </a:t>
            </a:r>
            <a:r>
              <a:rPr lang="pt-BR" b="1" i="1" dirty="0"/>
              <a:t>V</a:t>
            </a:r>
            <a:r>
              <a:rPr lang="pt-BR" b="1" i="1" baseline="-25000" dirty="0"/>
              <a:t>Di</a:t>
            </a:r>
            <a:r>
              <a:rPr lang="pt-BR" b="1" i="1" dirty="0"/>
              <a:t> </a:t>
            </a:r>
            <a:r>
              <a:rPr lang="pt-BR" b="1" dirty="0"/>
              <a:t>da Junção </a:t>
            </a:r>
            <a:r>
              <a:rPr lang="pt-BR" b="1" i="1" dirty="0"/>
              <a:t>pn </a:t>
            </a:r>
            <a:r>
              <a:rPr lang="pt-BR" b="1" dirty="0"/>
              <a:t>Ideal de Silício</a:t>
            </a:r>
          </a:p>
          <a:p>
            <a:pPr algn="ctr"/>
            <a:r>
              <a:rPr lang="pt-BR" b="1" dirty="0"/>
              <a:t> com Polarização Direta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52" y="692696"/>
            <a:ext cx="4460272" cy="38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5222"/>
            <a:ext cx="3193532" cy="10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9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332656"/>
            <a:ext cx="810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Se a junção pn for abrupta de base curta</a:t>
            </a:r>
            <a:r>
              <a:rPr lang="pt-BR" dirty="0"/>
              <a:t>, em regime de baixa injeção, a </a:t>
            </a:r>
            <a:r>
              <a:rPr lang="pt-BR" b="1" dirty="0">
                <a:solidFill>
                  <a:srgbClr val="FF0000"/>
                </a:solidFill>
              </a:rPr>
              <a:t>corrente </a:t>
            </a:r>
            <a:r>
              <a:rPr lang="pt-BR" b="1" i="1" dirty="0">
                <a:solidFill>
                  <a:srgbClr val="FF0000"/>
                </a:solidFill>
              </a:rPr>
              <a:t>I</a:t>
            </a:r>
            <a:r>
              <a:rPr lang="pt-BR" b="1" i="1" baseline="-25000" dirty="0">
                <a:solidFill>
                  <a:srgbClr val="FF0000"/>
                </a:solidFill>
              </a:rPr>
              <a:t>S</a:t>
            </a:r>
            <a:r>
              <a:rPr lang="pt-BR" i="1" dirty="0"/>
              <a:t> </a:t>
            </a:r>
            <a:r>
              <a:rPr lang="pt-BR" dirty="0"/>
              <a:t>pode ser calculada pela Equação 1.46: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404664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0" y="1196752"/>
            <a:ext cx="4113938" cy="10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17321" y="1525426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(1.46)</a:t>
            </a:r>
          </a:p>
        </p:txBody>
      </p:sp>
    </p:spTree>
    <p:extLst>
      <p:ext uri="{BB962C8B-B14F-4D97-AF65-F5344CB8AC3E}">
        <p14:creationId xmlns:p14="http://schemas.microsoft.com/office/powerpoint/2010/main" val="25143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702002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4936" y="1916832"/>
            <a:ext cx="7533741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/>
              <a:t>Junção de Base Longa</a:t>
            </a:r>
          </a:p>
        </p:txBody>
      </p:sp>
    </p:spTree>
    <p:extLst>
      <p:ext uri="{BB962C8B-B14F-4D97-AF65-F5344CB8AC3E}">
        <p14:creationId xmlns:p14="http://schemas.microsoft.com/office/powerpoint/2010/main" val="288689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188640"/>
            <a:ext cx="8109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conhecida por </a:t>
            </a:r>
            <a:r>
              <a:rPr lang="pt-BR" b="1" dirty="0">
                <a:solidFill>
                  <a:srgbClr val="FF0000"/>
                </a:solidFill>
              </a:rPr>
              <a:t>junção de base longa </a:t>
            </a:r>
            <a:r>
              <a:rPr lang="pt-BR" dirty="0"/>
              <a:t>àquela cujas distâncias </a:t>
            </a:r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n </a:t>
            </a:r>
            <a:r>
              <a:rPr lang="pt-BR" b="1" i="1" dirty="0">
                <a:solidFill>
                  <a:srgbClr val="FF0000"/>
                </a:solidFill>
              </a:rPr>
              <a:t>* = W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– x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  <a:p>
            <a:r>
              <a:rPr lang="pt-BR" b="1" i="1" dirty="0">
                <a:solidFill>
                  <a:srgbClr val="FF0000"/>
                </a:solidFill>
              </a:rPr>
              <a:t>W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i="1" dirty="0">
                <a:solidFill>
                  <a:srgbClr val="FF0000"/>
                </a:solidFill>
              </a:rPr>
              <a:t>* = W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i="1" dirty="0">
                <a:solidFill>
                  <a:srgbClr val="FF0000"/>
                </a:solidFill>
              </a:rPr>
              <a:t>– x</a:t>
            </a:r>
            <a:r>
              <a:rPr lang="pt-BR" b="1" i="1" baseline="-25000" dirty="0">
                <a:solidFill>
                  <a:srgbClr val="FF0000"/>
                </a:solidFill>
              </a:rPr>
              <a:t>p </a:t>
            </a:r>
            <a:r>
              <a:rPr lang="pt-BR" b="1" dirty="0">
                <a:solidFill>
                  <a:srgbClr val="FF0000"/>
                </a:solidFill>
              </a:rPr>
              <a:t>são maiores do que os respectivos comprimentos de difusão Ԏ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Ԏ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dirty="0"/>
              <a:t>, como indica a figura abaixo. </a:t>
            </a:r>
          </a:p>
          <a:p>
            <a:endParaRPr lang="pt-BR" dirty="0"/>
          </a:p>
          <a:p>
            <a:pPr algn="just"/>
            <a:r>
              <a:rPr lang="pt-BR" dirty="0"/>
              <a:t>Nesse caso, os minoritários injetados através da junção, nas respectivas regiões neutras, são totalmente recombinados antes de atravessarem toda a extensão do cristal semicondutor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e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os decréscimos de concentração não podem ser aproximados por funções lineares</a:t>
            </a:r>
            <a:r>
              <a:rPr lang="pt-BR" dirty="0"/>
              <a:t>, como no caso da base curta.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260648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5972"/>
            <a:ext cx="442150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3690898"/>
            <a:ext cx="4000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Junção </a:t>
            </a:r>
            <a:r>
              <a:rPr lang="pt-BR" b="1" i="1" dirty="0"/>
              <a:t>pn </a:t>
            </a:r>
            <a:r>
              <a:rPr lang="pt-BR" b="1" dirty="0"/>
              <a:t>Abrupta de Base Longa com </a:t>
            </a:r>
          </a:p>
          <a:p>
            <a:pPr algn="ctr"/>
            <a:r>
              <a:rPr lang="pt-BR" b="1" dirty="0"/>
              <a:t>Polarização Direta e com </a:t>
            </a:r>
            <a:r>
              <a:rPr lang="pt-BR" b="1" i="1" dirty="0"/>
              <a:t>N</a:t>
            </a:r>
            <a:r>
              <a:rPr lang="pt-BR" b="1" i="1" baseline="-25000" dirty="0"/>
              <a:t>a </a:t>
            </a:r>
            <a:r>
              <a:rPr lang="pt-BR" dirty="0"/>
              <a:t>≈ </a:t>
            </a:r>
            <a:r>
              <a:rPr lang="pt-BR" b="1" i="1" dirty="0"/>
              <a:t>N</a:t>
            </a:r>
            <a:r>
              <a:rPr lang="pt-BR" b="1" i="1" baseline="-25000" dirty="0"/>
              <a:t>d</a:t>
            </a:r>
            <a:r>
              <a:rPr lang="pt-BR" b="1" dirty="0"/>
              <a:t>:</a:t>
            </a:r>
          </a:p>
          <a:p>
            <a:pPr algn="ctr"/>
            <a:r>
              <a:rPr lang="pt-BR" b="1" i="1" dirty="0"/>
              <a:t>a.) </a:t>
            </a:r>
            <a:r>
              <a:rPr lang="pt-BR" b="1" dirty="0"/>
              <a:t>Deslocamento de Cargas Livres. </a:t>
            </a:r>
          </a:p>
          <a:p>
            <a:pPr algn="ctr"/>
            <a:r>
              <a:rPr lang="pt-BR" b="1" i="1" dirty="0"/>
              <a:t>b.) </a:t>
            </a:r>
            <a:r>
              <a:rPr lang="pt-BR" b="1" dirty="0"/>
              <a:t>Distribuição da Concentração de </a:t>
            </a:r>
          </a:p>
          <a:p>
            <a:pPr algn="ctr"/>
            <a:r>
              <a:rPr lang="pt-BR" b="1" dirty="0"/>
              <a:t>Minoritários </a:t>
            </a:r>
          </a:p>
          <a:p>
            <a:pPr algn="ctr"/>
            <a:r>
              <a:rPr lang="pt-BR" b="1" dirty="0"/>
              <a:t>Injetados nas Regiões Neutras.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10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3568" y="188640"/>
            <a:ext cx="810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determinação das funções de variação das concentrações para elétrons e lacunas, nesse tipo de junção, necessita de cálculos relativamente complexos envolvendo equações de continuidade, de taxas de geração e de recombinação e de tempos de vida médios de minoritários. Os resultados que podem ser obtidos na literatura especializada [2].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260648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8" y="1791058"/>
            <a:ext cx="8113776" cy="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287103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855294" y="2780928"/>
            <a:ext cx="206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resultados são: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14" y="3685728"/>
            <a:ext cx="3651199" cy="10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151" y="3999710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(1.47a)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65" y="4503766"/>
            <a:ext cx="3793191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832" y="4926522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(1.47b)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2049"/>
            <a:ext cx="4017818" cy="38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1913" y="1995655"/>
            <a:ext cx="30602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/>
              <a:t>Junção de Base Curta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703" y="3393424"/>
            <a:ext cx="30602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/>
              <a:t>Junção de Base Longa</a:t>
            </a:r>
          </a:p>
        </p:txBody>
      </p:sp>
      <p:sp>
        <p:nvSpPr>
          <p:cNvPr id="8" name="Oval 7"/>
          <p:cNvSpPr/>
          <p:nvPr/>
        </p:nvSpPr>
        <p:spPr>
          <a:xfrm>
            <a:off x="1186099" y="2085551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1201479" y="3525439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1663221" y="4220449"/>
            <a:ext cx="557307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pPr algn="l"/>
            <a:r>
              <a:rPr lang="pt-BR" sz="2400" dirty="0"/>
              <a:t>Correntes nas Regiões de Cargas Espaciais</a:t>
            </a:r>
          </a:p>
        </p:txBody>
      </p:sp>
      <p:sp>
        <p:nvSpPr>
          <p:cNvPr id="11" name="Oval 10"/>
          <p:cNvSpPr/>
          <p:nvPr/>
        </p:nvSpPr>
        <p:spPr>
          <a:xfrm>
            <a:off x="1231922" y="4305798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1697146" y="4983559"/>
            <a:ext cx="33662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/>
              <a:t>Capacitância de Difusão</a:t>
            </a:r>
          </a:p>
        </p:txBody>
      </p:sp>
      <p:sp>
        <p:nvSpPr>
          <p:cNvPr id="13" name="Oval 12"/>
          <p:cNvSpPr/>
          <p:nvPr/>
        </p:nvSpPr>
        <p:spPr>
          <a:xfrm>
            <a:off x="1231922" y="5068908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1643438" y="1317966"/>
            <a:ext cx="264053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/>
              <a:t>Polarização Direta</a:t>
            </a:r>
          </a:p>
        </p:txBody>
      </p:sp>
      <p:sp>
        <p:nvSpPr>
          <p:cNvPr id="20" name="Oval 19"/>
          <p:cNvSpPr/>
          <p:nvPr/>
        </p:nvSpPr>
        <p:spPr>
          <a:xfrm>
            <a:off x="1187624" y="1407862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1661237" y="2665722"/>
            <a:ext cx="45365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2400" dirty="0">
                <a:solidFill>
                  <a:schemeClr val="bg1"/>
                </a:solidFill>
              </a:rPr>
              <a:t>Dedução da Equação de Schokley</a:t>
            </a:r>
          </a:p>
        </p:txBody>
      </p:sp>
      <p:sp>
        <p:nvSpPr>
          <p:cNvPr id="2" name="Left Arrow 1"/>
          <p:cNvSpPr/>
          <p:nvPr/>
        </p:nvSpPr>
        <p:spPr>
          <a:xfrm>
            <a:off x="6629789" y="2468193"/>
            <a:ext cx="864096" cy="88879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6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57421" y="44624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cálculo da densidade de corrente na junção é alcançado efetuando-se as derivadas das Equações 1.47a e 1.47b abaixo e aplicando-se os resultados na equação 1.42, obtendo-se assim: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20674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63306" y="4123425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5" y="3717032"/>
            <a:ext cx="5261277" cy="86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9" y="5598284"/>
            <a:ext cx="5634003" cy="10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14585" y="5950522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(1.48)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294" y="4737918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Multiplicando-se a equação acima pela área da junção, obtém-se a equação 1.48 que é a </a:t>
            </a:r>
            <a:r>
              <a:rPr lang="pt-BR" b="1" dirty="0">
                <a:solidFill>
                  <a:srgbClr val="FF0000"/>
                </a:solidFill>
              </a:rPr>
              <a:t>equação genérica para o cálculo da corrente em junções pn abruptas idealizadas e de base longa</a:t>
            </a:r>
            <a:r>
              <a:rPr lang="pt-BR" dirty="0"/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401" y="480992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68" y="2770161"/>
            <a:ext cx="4811216" cy="9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8856" y="3075041"/>
            <a:ext cx="9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(1.42)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27" y="908720"/>
            <a:ext cx="3651199" cy="10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3564" y="1222702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(1.47a)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78" y="1700808"/>
            <a:ext cx="3793191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3245" y="2123564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(1.47b)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300192" y="830573"/>
            <a:ext cx="504056" cy="267043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56275" y="216579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476672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equação 1.48 possui um formato idêntico ao da Equação 1.45 na qual I</a:t>
            </a:r>
            <a:r>
              <a:rPr lang="pt-BR" baseline="-25000" dirty="0"/>
              <a:t>S</a:t>
            </a:r>
            <a:r>
              <a:rPr lang="pt-BR" dirty="0"/>
              <a:t> é a corrente de saturação reversa da junção </a:t>
            </a:r>
            <a:r>
              <a:rPr lang="pt-BR" b="1" dirty="0"/>
              <a:t>pn </a:t>
            </a:r>
            <a:r>
              <a:rPr lang="pt-BR" dirty="0"/>
              <a:t>idealizada de base longa, calculada pela equação 1.49 abaixo: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54868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8325"/>
            <a:ext cx="2903211" cy="9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5251" y="4595576"/>
            <a:ext cx="792088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(1.45)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1" y="2944189"/>
            <a:ext cx="3423000" cy="9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41839" y="32756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(1.49)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0" y="1389577"/>
            <a:ext cx="5121821" cy="9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2160" y="1693006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(1.48)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368290" y="1122500"/>
            <a:ext cx="499562" cy="252027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2423205" y="2632419"/>
            <a:ext cx="42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</a:t>
            </a:r>
            <a:r>
              <a:rPr lang="pt-BR" sz="2400" b="1" baseline="-25000" dirty="0">
                <a:solidFill>
                  <a:srgbClr val="FF0000"/>
                </a:solidFill>
              </a:rPr>
              <a:t>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476672"/>
            <a:ext cx="8109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curva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× 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para junções </a:t>
            </a:r>
            <a:r>
              <a:rPr lang="pt-BR" b="1" dirty="0"/>
              <a:t>pn </a:t>
            </a:r>
            <a:r>
              <a:rPr lang="pt-BR" dirty="0"/>
              <a:t>de silício idealizadas, traçada a partir da Equação </a:t>
            </a:r>
            <a:r>
              <a:rPr lang="pt-BR" i="1" dirty="0"/>
              <a:t>1.49</a:t>
            </a:r>
            <a:r>
              <a:rPr lang="pt-BR" dirty="0"/>
              <a:t>, é mostrada na Figura </a:t>
            </a:r>
            <a:r>
              <a:rPr lang="pt-BR" i="1" dirty="0"/>
              <a:t>1.16</a:t>
            </a:r>
            <a:r>
              <a:rPr lang="pt-BR" dirty="0"/>
              <a:t>, com escala muito ampliada, para polarização reversa. Correntes de saturação reversa possuem, na prática, valores situados entre alguns femtoampères (</a:t>
            </a:r>
            <a:r>
              <a:rPr lang="pt-BR" i="1" dirty="0"/>
              <a:t>10-</a:t>
            </a:r>
            <a:r>
              <a:rPr lang="pt-BR" i="1" baseline="30000" dirty="0"/>
              <a:t>15 </a:t>
            </a:r>
            <a:r>
              <a:rPr lang="pt-BR" i="1" dirty="0"/>
              <a:t>A</a:t>
            </a:r>
            <a:r>
              <a:rPr lang="pt-BR" dirty="0"/>
              <a:t>) e alguns microampères (</a:t>
            </a:r>
            <a:r>
              <a:rPr lang="pt-BR" i="1" dirty="0"/>
              <a:t>10</a:t>
            </a:r>
            <a:r>
              <a:rPr lang="pt-BR" i="1" baseline="30000" dirty="0"/>
              <a:t>-6 </a:t>
            </a:r>
            <a:r>
              <a:rPr lang="pt-BR" i="1" dirty="0"/>
              <a:t>A</a:t>
            </a:r>
            <a:r>
              <a:rPr lang="pt-BR" dirty="0"/>
              <a:t>), dependendo da área da junção, das concentrações de dopantes e, principalmente, da temperatura que afeta a grandeza </a:t>
            </a:r>
            <a:r>
              <a:rPr lang="pt-BR" i="1" dirty="0"/>
              <a:t>n</a:t>
            </a:r>
            <a:r>
              <a:rPr lang="pt-BR" i="1" baseline="-25000" dirty="0"/>
              <a:t>i</a:t>
            </a:r>
            <a:r>
              <a:rPr lang="pt-BR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54868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7" y="2348880"/>
            <a:ext cx="4852131" cy="329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335362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dirty="0"/>
              <a:t>× </a:t>
            </a:r>
            <a:r>
              <a:rPr lang="pt-BR" b="1" i="1" dirty="0"/>
              <a:t>V</a:t>
            </a:r>
            <a:r>
              <a:rPr lang="pt-BR" b="1" i="1" baseline="-25000" dirty="0"/>
              <a:t>Di</a:t>
            </a:r>
            <a:r>
              <a:rPr lang="pt-BR" b="1" i="1" dirty="0"/>
              <a:t> </a:t>
            </a:r>
            <a:r>
              <a:rPr lang="pt-BR" b="1" dirty="0"/>
              <a:t>da Junção </a:t>
            </a:r>
            <a:r>
              <a:rPr lang="pt-BR" b="1" i="1" dirty="0"/>
              <a:t>pn </a:t>
            </a:r>
            <a:r>
              <a:rPr lang="pt-BR" b="1" dirty="0"/>
              <a:t>Ideal de Silício com Polarização Reversa.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9076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2646" y="1772816"/>
            <a:ext cx="753374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/>
              <a:t>Correntes nas Regiões de Cargas Espaciais</a:t>
            </a:r>
          </a:p>
        </p:txBody>
      </p:sp>
    </p:spTree>
    <p:extLst>
      <p:ext uri="{BB962C8B-B14F-4D97-AF65-F5344CB8AC3E}">
        <p14:creationId xmlns:p14="http://schemas.microsoft.com/office/powerpoint/2010/main" val="389259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0" y="940891"/>
            <a:ext cx="3177385" cy="2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429000"/>
            <a:ext cx="416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dirty="0"/>
              <a:t>× </a:t>
            </a:r>
            <a:r>
              <a:rPr lang="pt-BR" b="1" i="1" dirty="0"/>
              <a:t>V</a:t>
            </a:r>
            <a:r>
              <a:rPr lang="pt-BR" b="1" i="1" baseline="-25000" dirty="0"/>
              <a:t>di  </a:t>
            </a:r>
            <a:r>
              <a:rPr lang="pt-BR" b="1" dirty="0"/>
              <a:t>com Polarização Reversa: </a:t>
            </a:r>
          </a:p>
          <a:p>
            <a:pPr algn="ctr"/>
            <a:r>
              <a:rPr lang="pt-BR" b="1" dirty="0"/>
              <a:t>a)</a:t>
            </a:r>
            <a:r>
              <a:rPr lang="pt-BR" b="1" i="1" dirty="0"/>
              <a:t> </a:t>
            </a:r>
            <a:r>
              <a:rPr lang="pt-BR" b="1" dirty="0"/>
              <a:t>Junção ideal</a:t>
            </a:r>
          </a:p>
          <a:p>
            <a:pPr algn="ctr"/>
            <a:r>
              <a:rPr lang="pt-BR" b="1" dirty="0"/>
              <a:t>b) Junção real</a:t>
            </a:r>
            <a:endParaRPr lang="pt-BR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44008" y="476672"/>
            <a:ext cx="0" cy="4392488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046425" cy="2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6727" y="3801814"/>
            <a:ext cx="416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dirty="0"/>
              <a:t>× </a:t>
            </a:r>
            <a:r>
              <a:rPr lang="pt-BR" b="1" i="1" dirty="0"/>
              <a:t>V</a:t>
            </a:r>
            <a:r>
              <a:rPr lang="pt-BR" b="1" i="1" baseline="-25000" dirty="0"/>
              <a:t>di  </a:t>
            </a:r>
            <a:r>
              <a:rPr lang="pt-BR" b="1" dirty="0"/>
              <a:t>com Polarização Direta: </a:t>
            </a:r>
          </a:p>
          <a:p>
            <a:pPr algn="ctr"/>
            <a:r>
              <a:rPr lang="pt-BR" b="1" dirty="0"/>
              <a:t>a) Junção real</a:t>
            </a:r>
            <a:endParaRPr lang="pt-BR" dirty="0"/>
          </a:p>
          <a:p>
            <a:pPr algn="ctr"/>
            <a:r>
              <a:rPr lang="pt-BR" b="1" dirty="0"/>
              <a:t>b) Junção ideal </a:t>
            </a:r>
          </a:p>
        </p:txBody>
      </p:sp>
    </p:spTree>
    <p:extLst>
      <p:ext uri="{BB962C8B-B14F-4D97-AF65-F5344CB8AC3E}">
        <p14:creationId xmlns:p14="http://schemas.microsoft.com/office/powerpoint/2010/main" val="121381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2060848"/>
            <a:ext cx="8109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cristal semicondutor situado na </a:t>
            </a:r>
            <a:r>
              <a:rPr lang="pt-BR" b="1" dirty="0">
                <a:solidFill>
                  <a:srgbClr val="FF0000"/>
                </a:solidFill>
              </a:rPr>
              <a:t>região </a:t>
            </a:r>
            <a:r>
              <a:rPr lang="pt-BR" b="1" i="1" dirty="0">
                <a:solidFill>
                  <a:srgbClr val="FF0000"/>
                </a:solidFill>
              </a:rPr>
              <a:t>neutra</a:t>
            </a:r>
            <a:r>
              <a:rPr lang="pt-BR" b="1" dirty="0">
                <a:solidFill>
                  <a:srgbClr val="FF0000"/>
                </a:solidFill>
              </a:rPr>
              <a:t>, </a:t>
            </a:r>
            <a:r>
              <a:rPr lang="pt-BR" b="1" i="1" dirty="0">
                <a:solidFill>
                  <a:srgbClr val="FF0000"/>
                </a:solidFill>
              </a:rPr>
              <a:t>x </a:t>
            </a:r>
            <a:r>
              <a:rPr lang="pt-BR" b="1" dirty="0">
                <a:solidFill>
                  <a:srgbClr val="FF0000"/>
                </a:solidFill>
              </a:rPr>
              <a:t>&lt;= </a:t>
            </a:r>
            <a:r>
              <a:rPr lang="pt-BR" b="1" i="1" dirty="0">
                <a:solidFill>
                  <a:srgbClr val="FF0000"/>
                </a:solidFill>
              </a:rPr>
              <a:t>-x</a:t>
            </a:r>
            <a:r>
              <a:rPr lang="pt-BR" b="1" i="1" baseline="-25000" dirty="0">
                <a:solidFill>
                  <a:srgbClr val="FF0000"/>
                </a:solidFill>
              </a:rPr>
              <a:t>po</a:t>
            </a:r>
            <a:r>
              <a:rPr lang="pt-BR" dirty="0"/>
              <a:t>, é do </a:t>
            </a:r>
            <a:r>
              <a:rPr lang="pt-BR" b="1" dirty="0">
                <a:solidFill>
                  <a:srgbClr val="FF0000"/>
                </a:solidFill>
              </a:rPr>
              <a:t>tipo p</a:t>
            </a:r>
            <a:r>
              <a:rPr lang="pt-BR" dirty="0"/>
              <a:t>, dopado homogeneamente, com concentração de dopantes igual à </a:t>
            </a:r>
            <a:r>
              <a:rPr lang="pt-BR" i="1" dirty="0"/>
              <a:t>N</a:t>
            </a:r>
            <a:r>
              <a:rPr lang="pt-BR" i="1" baseline="-25000" dirty="0"/>
              <a:t>a</a:t>
            </a:r>
            <a:r>
              <a:rPr lang="pt-BR" i="1" dirty="0"/>
              <a:t> </a:t>
            </a:r>
            <a:r>
              <a:rPr lang="pt-BR" dirty="0"/>
              <a:t>[cm</a:t>
            </a:r>
            <a:r>
              <a:rPr lang="pt-BR" baseline="30000" dirty="0"/>
              <a:t>-3</a:t>
            </a:r>
            <a:r>
              <a:rPr lang="pt-BR" dirty="0"/>
              <a:t>] e com densidade volumétrica de cargas ⍴</a:t>
            </a:r>
            <a:r>
              <a:rPr lang="pt-BR" i="1" baseline="-25000" dirty="0"/>
              <a:t>p</a:t>
            </a:r>
            <a:r>
              <a:rPr lang="pt-BR" i="1" dirty="0"/>
              <a:t> = 0</a:t>
            </a:r>
            <a:r>
              <a:rPr lang="pt-BR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213285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855294" y="3068960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cristal semicondutor situado na </a:t>
            </a:r>
            <a:r>
              <a:rPr lang="pt-BR" b="1" dirty="0">
                <a:solidFill>
                  <a:srgbClr val="FF0000"/>
                </a:solidFill>
              </a:rPr>
              <a:t>região </a:t>
            </a:r>
            <a:r>
              <a:rPr lang="pt-BR" b="1" i="1" dirty="0">
                <a:solidFill>
                  <a:srgbClr val="FF0000"/>
                </a:solidFill>
              </a:rPr>
              <a:t>neutra</a:t>
            </a:r>
            <a:r>
              <a:rPr lang="pt-BR" b="1" dirty="0">
                <a:solidFill>
                  <a:srgbClr val="FF0000"/>
                </a:solidFill>
              </a:rPr>
              <a:t>, </a:t>
            </a:r>
            <a:r>
              <a:rPr lang="pt-BR" b="1" i="1" dirty="0">
                <a:solidFill>
                  <a:srgbClr val="FF0000"/>
                </a:solidFill>
              </a:rPr>
              <a:t>x </a:t>
            </a:r>
            <a:r>
              <a:rPr lang="pt-BR" b="1" dirty="0">
                <a:solidFill>
                  <a:srgbClr val="FF0000"/>
                </a:solidFill>
              </a:rPr>
              <a:t>&gt;= </a:t>
            </a:r>
            <a:r>
              <a:rPr lang="pt-BR" b="1" i="1" dirty="0">
                <a:solidFill>
                  <a:srgbClr val="FF0000"/>
                </a:solidFill>
              </a:rPr>
              <a:t>+x</a:t>
            </a:r>
            <a:r>
              <a:rPr lang="pt-BR" b="1" i="1" baseline="-25000" dirty="0">
                <a:solidFill>
                  <a:srgbClr val="FF0000"/>
                </a:solidFill>
              </a:rPr>
              <a:t>no</a:t>
            </a:r>
            <a:r>
              <a:rPr lang="pt-BR" dirty="0"/>
              <a:t>, é do </a:t>
            </a:r>
            <a:r>
              <a:rPr lang="pt-BR" b="1" dirty="0">
                <a:solidFill>
                  <a:srgbClr val="FF0000"/>
                </a:solidFill>
              </a:rPr>
              <a:t>tipo n</a:t>
            </a:r>
            <a:r>
              <a:rPr lang="pt-BR" dirty="0"/>
              <a:t>, dopado homogeneamente, com concentração de dopantes igual à 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[cm</a:t>
            </a:r>
            <a:r>
              <a:rPr lang="pt-BR" baseline="30000" dirty="0"/>
              <a:t>-3</a:t>
            </a:r>
            <a:r>
              <a:rPr lang="pt-BR" dirty="0"/>
              <a:t>] e com densidade volumétrica de cargas  ⍴</a:t>
            </a:r>
            <a:r>
              <a:rPr lang="pt-BR" i="1" baseline="-25000" dirty="0"/>
              <a:t>n</a:t>
            </a:r>
            <a:r>
              <a:rPr lang="pt-BR" i="1" dirty="0"/>
              <a:t> = 0</a:t>
            </a:r>
            <a:r>
              <a:rPr lang="pt-BR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3140968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78" y="188640"/>
            <a:ext cx="4310444" cy="17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611" y="332656"/>
            <a:ext cx="13810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Recordação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294" y="4064298"/>
            <a:ext cx="8109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que os elétrons livres encontrem as lacunas livres e vice-versa, quando o contato é feito, são iniciadas correntes de difusão de ambos, geradas pelo gradiente de concentração na fronteira. Ao se deslocarem, os elétrons deixam um íon positivo e as lacunas deixam um íon negativo nos locais que originalmente ocupavam</a:t>
            </a:r>
            <a:r>
              <a:rPr lang="pt-BR" b="1" dirty="0">
                <a:solidFill>
                  <a:srgbClr val="FF0000"/>
                </a:solidFill>
              </a:rPr>
              <a:t>. Esses íons, também conhecidos como </a:t>
            </a:r>
            <a:r>
              <a:rPr lang="pt-BR" b="1" i="1" dirty="0">
                <a:solidFill>
                  <a:srgbClr val="FF0000"/>
                </a:solidFill>
              </a:rPr>
              <a:t>cargas espaciais </a:t>
            </a:r>
            <a:r>
              <a:rPr lang="pt-BR" b="1" dirty="0">
                <a:solidFill>
                  <a:srgbClr val="FF0000"/>
                </a:solidFill>
              </a:rPr>
              <a:t>ou </a:t>
            </a:r>
            <a:r>
              <a:rPr lang="pt-BR" b="1" i="1" dirty="0">
                <a:solidFill>
                  <a:srgbClr val="FF0000"/>
                </a:solidFill>
              </a:rPr>
              <a:t>cargas em depleção</a:t>
            </a:r>
            <a:r>
              <a:rPr lang="pt-BR" dirty="0"/>
              <a:t>, são fixos na estrutura e, portanto, incapazes de conduzir corrente elétrica. Na Figura</a:t>
            </a:r>
            <a:r>
              <a:rPr lang="pt-BR" i="1" dirty="0"/>
              <a:t> </a:t>
            </a:r>
            <a:r>
              <a:rPr lang="pt-BR" dirty="0"/>
              <a:t>esses íons estão representados por círculos, com os sinais interiores correspondentes à polaridade de cada um.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13630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1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0" grpId="0"/>
      <p:bldP spid="11" grpId="0" animBg="1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116632"/>
            <a:ext cx="810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dedução da Equação 1.45, pelas suposições de idealização feitas, apenas os eventos ocorridos nas regiões neutras foram considerados.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18864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29" y="804764"/>
            <a:ext cx="2903211" cy="9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04013" y="1074968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1772816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análise das cargas minoritárias injetadas, representadas pelas Equações 1.47a e 1.47b, foi feita considerando a região de cargas espaciais como uma barreira transparente, isto é, sem condição de atuar sobre elas.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1844824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7" y="2603867"/>
            <a:ext cx="3651199" cy="10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5655" y="2951667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(1.47a)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8" y="3421905"/>
            <a:ext cx="3793191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35655" y="3815980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4664258"/>
            <a:ext cx="8109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Sabe-se, porém, que a região de cargas espaciais, assim como as regiões neutras, possui centros de geração-recombinação de cargas e, ao contrário das regiões neutras, um íngreme gradiente de impurezas, rapidamente mudando a população de íons, de uma polaridade para outra. </a:t>
            </a:r>
            <a:r>
              <a:rPr lang="pt-BR" b="1" dirty="0">
                <a:solidFill>
                  <a:srgbClr val="FF0000"/>
                </a:solidFill>
              </a:rPr>
              <a:t>É de se esperar, portanto, que as cargas injetadas em um lado da junção tenham seu valor afetado, ou por recombinações ou por gerações em excesso, dentro da região de depleção fora do equilíbrio térmico</a:t>
            </a:r>
            <a:r>
              <a:rPr lang="pt-BR" dirty="0"/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393" y="479715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7" grpId="0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294" y="561454"/>
            <a:ext cx="8109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equilíbrio térmico, as taxas de geração e de recombinação são iguais e, assim, a concentração de cargas livres permanece constante. Fora do equilíbrio térmico, porém, como acontece em junções polarizadas, pode haver gerações ou recombinações em excesso, como descreve a teoria de </a:t>
            </a:r>
            <a:r>
              <a:rPr lang="pt-BR" i="1" dirty="0"/>
              <a:t>Shockley-Read-Hall </a:t>
            </a:r>
            <a:r>
              <a:rPr lang="pt-BR" dirty="0"/>
              <a:t>[6,7]. </a:t>
            </a:r>
            <a:r>
              <a:rPr lang="pt-BR" b="1" dirty="0">
                <a:solidFill>
                  <a:srgbClr val="FF0000"/>
                </a:solidFill>
              </a:rPr>
              <a:t>Esses fenômenos físicos determinam, então, discrepâncias entre o valor da corrente </a:t>
            </a:r>
            <a:r>
              <a:rPr lang="pt-BR" b="1" i="1" dirty="0">
                <a:solidFill>
                  <a:srgbClr val="FF0000"/>
                </a:solidFill>
              </a:rPr>
              <a:t>I</a:t>
            </a:r>
            <a:r>
              <a:rPr lang="pt-BR" b="1" i="1" baseline="-25000" dirty="0">
                <a:solidFill>
                  <a:srgbClr val="FF0000"/>
                </a:solidFill>
              </a:rPr>
              <a:t>D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calculado pela Equação </a:t>
            </a:r>
            <a:r>
              <a:rPr lang="pt-BR" b="1" i="1" dirty="0">
                <a:solidFill>
                  <a:srgbClr val="FF0000"/>
                </a:solidFill>
              </a:rPr>
              <a:t>1.45 </a:t>
            </a:r>
            <a:r>
              <a:rPr lang="pt-BR" b="1" dirty="0">
                <a:solidFill>
                  <a:srgbClr val="FF0000"/>
                </a:solidFill>
              </a:rPr>
              <a:t>e o seu valor real.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63346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5" y="2414552"/>
            <a:ext cx="77009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55294" y="3513782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Estudos desenvolvidos nesse sentido comprovam que, sob polarização direta, parte das cargas injetadas em um lado da junção é usada apenas para recombinações em excesso dentro da região de depleção.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58579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9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3286" y="1124744"/>
            <a:ext cx="8109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Em polarização reversa, a corrente, afetada por gerações em excesso, é sensivelmente maior do que a calculada pela Equação </a:t>
            </a:r>
            <a:r>
              <a:rPr lang="pt-BR" b="1" i="1" dirty="0">
                <a:solidFill>
                  <a:srgbClr val="FF0000"/>
                </a:solidFill>
              </a:rPr>
              <a:t>1.49</a:t>
            </a:r>
            <a:r>
              <a:rPr lang="pt-BR" dirty="0"/>
              <a:t>. A esse valor deve ser acrescida a quantidade </a:t>
            </a:r>
            <a:r>
              <a:rPr lang="pt-BR" i="1" dirty="0"/>
              <a:t>I</a:t>
            </a:r>
            <a:r>
              <a:rPr lang="pt-BR" i="1" baseline="-25000" dirty="0"/>
              <a:t>ger</a:t>
            </a:r>
            <a:r>
              <a:rPr lang="pt-BR" dirty="0"/>
              <a:t>, calculada em [2].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119675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454611" y="332656"/>
            <a:ext cx="2173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Polarização Reversa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35" y="2712465"/>
            <a:ext cx="3423000" cy="9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3548" y="30689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(1.49)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09" y="2104628"/>
            <a:ext cx="364547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14651" y="4643844"/>
            <a:ext cx="764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dirty="0"/>
              <a:t>× </a:t>
            </a:r>
            <a:r>
              <a:rPr lang="pt-BR" b="1" i="1" dirty="0"/>
              <a:t>V</a:t>
            </a:r>
            <a:r>
              <a:rPr lang="pt-BR" b="1" i="1" baseline="-25000" dirty="0"/>
              <a:t>Di</a:t>
            </a:r>
            <a:r>
              <a:rPr lang="pt-BR" b="1" i="1" dirty="0"/>
              <a:t> </a:t>
            </a:r>
            <a:r>
              <a:rPr lang="pt-BR" b="1" dirty="0"/>
              <a:t>da Junção </a:t>
            </a:r>
            <a:r>
              <a:rPr lang="pt-BR" b="1" i="1" dirty="0"/>
              <a:t>pn </a:t>
            </a:r>
            <a:r>
              <a:rPr lang="pt-BR" b="1" dirty="0"/>
              <a:t>Ideal de Silício com Polarização Reversa.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12821"/>
            <a:ext cx="77114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0" y="1061638"/>
            <a:ext cx="3562350" cy="14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611" y="332656"/>
            <a:ext cx="13810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Recordação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5649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Junção </a:t>
            </a:r>
            <a:r>
              <a:rPr lang="pt-BR" b="1" i="1" dirty="0">
                <a:solidFill>
                  <a:srgbClr val="0070C0"/>
                </a:solidFill>
              </a:rPr>
              <a:t>pn </a:t>
            </a:r>
            <a:r>
              <a:rPr lang="pt-BR" b="1" dirty="0">
                <a:solidFill>
                  <a:srgbClr val="0070C0"/>
                </a:solidFill>
              </a:rPr>
              <a:t>Abrupta em 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Equilíbrio Térmico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984" y="478413"/>
            <a:ext cx="0" cy="2878579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66" y="865094"/>
            <a:ext cx="3636818" cy="132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76056" y="24208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Junção </a:t>
            </a:r>
            <a:r>
              <a:rPr lang="pt-BR" b="1" i="1" dirty="0">
                <a:solidFill>
                  <a:srgbClr val="0070C0"/>
                </a:solidFill>
              </a:rPr>
              <a:t>pn </a:t>
            </a:r>
            <a:r>
              <a:rPr lang="pt-BR" b="1" dirty="0">
                <a:solidFill>
                  <a:srgbClr val="0070C0"/>
                </a:solidFill>
              </a:rPr>
              <a:t>Abrupta reversamente polarizada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2" y="3839070"/>
            <a:ext cx="1626053" cy="3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3616037"/>
            <a:ext cx="6178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x</a:t>
            </a:r>
            <a:r>
              <a:rPr lang="pt-BR" baseline="-25000" dirty="0"/>
              <a:t>d</a:t>
            </a:r>
            <a:r>
              <a:rPr lang="pt-BR" dirty="0"/>
              <a:t>  a profundidade de depleção em polarização reversa (</a:t>
            </a:r>
            <a:r>
              <a:rPr lang="pt-BR" i="1" dirty="0"/>
              <a:t>V</a:t>
            </a:r>
            <a:r>
              <a:rPr lang="pt-BR" i="1" baseline="-25000" dirty="0"/>
              <a:t>Di </a:t>
            </a:r>
            <a:r>
              <a:rPr lang="pt-BR" dirty="0"/>
              <a:t>&lt; </a:t>
            </a:r>
            <a:r>
              <a:rPr lang="pt-BR" i="1" dirty="0"/>
              <a:t>0</a:t>
            </a:r>
            <a:r>
              <a:rPr lang="pt-BR" dirty="0"/>
              <a:t>)</a:t>
            </a:r>
          </a:p>
          <a:p>
            <a:pPr algn="just"/>
            <a:r>
              <a:rPr lang="pt-BR" dirty="0"/>
              <a:t> </a:t>
            </a:r>
          </a:p>
          <a:p>
            <a:pPr algn="just"/>
            <a:r>
              <a:rPr lang="pt-BR" i="1" dirty="0"/>
              <a:t>x</a:t>
            </a:r>
            <a:r>
              <a:rPr lang="pt-BR" i="1" baseline="-25000" dirty="0"/>
              <a:t>do</a:t>
            </a:r>
            <a:r>
              <a:rPr lang="pt-BR" i="1" dirty="0"/>
              <a:t> </a:t>
            </a:r>
            <a:r>
              <a:rPr lang="pt-BR" dirty="0"/>
              <a:t>a profundidade de depleção em equilíbrio térmico (</a:t>
            </a:r>
            <a:r>
              <a:rPr lang="pt-BR" i="1" dirty="0"/>
              <a:t>V</a:t>
            </a:r>
            <a:r>
              <a:rPr lang="pt-BR" i="1" baseline="-25000" dirty="0"/>
              <a:t>Di </a:t>
            </a:r>
            <a:r>
              <a:rPr lang="pt-BR" i="1" dirty="0"/>
              <a:t>= 0</a:t>
            </a:r>
            <a:r>
              <a:rPr lang="pt-BR" dirty="0"/>
              <a:t>).</a:t>
            </a:r>
          </a:p>
        </p:txBody>
      </p:sp>
      <p:sp>
        <p:nvSpPr>
          <p:cNvPr id="7" name="Left Brace 6"/>
          <p:cNvSpPr/>
          <p:nvPr/>
        </p:nvSpPr>
        <p:spPr>
          <a:xfrm>
            <a:off x="2262080" y="3501008"/>
            <a:ext cx="191348" cy="103835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34847"/>
            <a:ext cx="4172141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375" y="5292436"/>
            <a:ext cx="85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(1.29)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0192" y="4994197"/>
                <a:ext cx="906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994197"/>
                <a:ext cx="90640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7206594" y="5178863"/>
            <a:ext cx="4617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352" y="4985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  <a:r>
              <a:rPr lang="pt-BR" b="1" baseline="-25000" dirty="0">
                <a:solidFill>
                  <a:srgbClr val="FF0000"/>
                </a:solidFill>
              </a:rPr>
              <a:t>d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4732" y="5579948"/>
            <a:ext cx="103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  V</a:t>
            </a:r>
            <a:r>
              <a:rPr lang="pt-BR" baseline="-25000" dirty="0"/>
              <a:t>R</a:t>
            </a:r>
            <a:r>
              <a:rPr lang="pt-BR" dirty="0"/>
              <a:t>=0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64288" y="5733256"/>
            <a:ext cx="4617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40352" y="5552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x</a:t>
            </a:r>
            <a:r>
              <a:rPr lang="pt-BR" b="1" baseline="-25000" dirty="0">
                <a:solidFill>
                  <a:srgbClr val="FF0000"/>
                </a:solidFill>
              </a:rPr>
              <a:t>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436096" y="4985466"/>
            <a:ext cx="255135" cy="89180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2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702002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8690" y="1916832"/>
            <a:ext cx="6226232" cy="1103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/>
              <a:t>Polarização Direta</a:t>
            </a:r>
          </a:p>
        </p:txBody>
      </p:sp>
    </p:spTree>
    <p:extLst>
      <p:ext uri="{BB962C8B-B14F-4D97-AF65-F5344CB8AC3E}">
        <p14:creationId xmlns:p14="http://schemas.microsoft.com/office/powerpoint/2010/main" val="1487275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1" y="116632"/>
            <a:ext cx="2173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Polarização Reversa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/>
              <a:t>I</a:t>
            </a:r>
            <a:r>
              <a:rPr lang="pt-BR" i="1" baseline="-25000" dirty="0"/>
              <a:t>ger  </a:t>
            </a:r>
            <a:r>
              <a:rPr lang="pt-BR" dirty="0"/>
              <a:t>e dada pela Equação </a:t>
            </a:r>
            <a:r>
              <a:rPr lang="pt-BR" i="1" dirty="0"/>
              <a:t>1.50</a:t>
            </a:r>
            <a:r>
              <a:rPr lang="pt-BR" dirty="0"/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5928" y="634384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6972777" cy="9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9709" y="1135747"/>
            <a:ext cx="765400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(1.50)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3215" y="2852936"/>
            <a:ext cx="765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Equação </a:t>
            </a:r>
            <a:r>
              <a:rPr lang="pt-BR" i="1" dirty="0"/>
              <a:t>1.50</a:t>
            </a:r>
            <a:r>
              <a:rPr lang="pt-BR" dirty="0"/>
              <a:t>,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é a corrente na junção com 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&lt; </a:t>
            </a:r>
            <a:r>
              <a:rPr lang="pt-BR" i="1" dirty="0"/>
              <a:t>0</a:t>
            </a:r>
            <a:r>
              <a:rPr lang="pt-BR" dirty="0"/>
              <a:t>, calculada pela Equação </a:t>
            </a:r>
            <a:r>
              <a:rPr lang="pt-BR" i="1" dirty="0"/>
              <a:t>1.45</a:t>
            </a:r>
            <a:r>
              <a:rPr lang="pt-BR" dirty="0"/>
              <a:t>, e </a:t>
            </a:r>
            <a:r>
              <a:rPr lang="pt-BR" i="1" dirty="0"/>
              <a:t>x</a:t>
            </a:r>
            <a:r>
              <a:rPr lang="pt-BR" i="1" baseline="-25000" dirty="0"/>
              <a:t>di</a:t>
            </a:r>
            <a:r>
              <a:rPr lang="pt-BR" i="1" dirty="0"/>
              <a:t> </a:t>
            </a:r>
            <a:r>
              <a:rPr lang="pt-BR" dirty="0"/>
              <a:t>é uma fração da profundidade de depleção </a:t>
            </a:r>
            <a:r>
              <a:rPr lang="pt-BR" i="1" dirty="0"/>
              <a:t>x</a:t>
            </a:r>
            <a:r>
              <a:rPr lang="pt-BR" i="1" baseline="-25000" dirty="0"/>
              <a:t>d </a:t>
            </a:r>
            <a:r>
              <a:rPr lang="pt-BR" dirty="0"/>
              <a:t>dada pela Equação </a:t>
            </a:r>
            <a:r>
              <a:rPr lang="pt-BR" i="1" dirty="0"/>
              <a:t>1.51.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467544" y="293864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324666" cy="101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88306" y="629077"/>
            <a:ext cx="0" cy="6590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2222175"/>
            <a:ext cx="7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(1.51)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639283" cy="8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4739" y="3728154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3214" y="4365104"/>
            <a:ext cx="76518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Essas equações dão uma indicação de que </a:t>
            </a:r>
            <a:r>
              <a:rPr lang="pt-BR" b="1" dirty="0">
                <a:solidFill>
                  <a:srgbClr val="FF0000"/>
                </a:solidFill>
              </a:rPr>
              <a:t>a corrente reversa em uma junção não é totalmente independente do potencial aplicado</a:t>
            </a:r>
            <a:r>
              <a:rPr lang="pt-BR" dirty="0"/>
              <a:t>, pois: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como mostra a Equação </a:t>
            </a:r>
            <a:r>
              <a:rPr lang="pt-BR" i="1" dirty="0"/>
              <a:t>1.51</a:t>
            </a:r>
            <a:r>
              <a:rPr lang="pt-BR" dirty="0"/>
              <a:t>, </a:t>
            </a:r>
            <a:r>
              <a:rPr lang="pt-BR" i="1" dirty="0"/>
              <a:t>x</a:t>
            </a:r>
            <a:r>
              <a:rPr lang="pt-BR" i="1" baseline="-25000" dirty="0"/>
              <a:t>di </a:t>
            </a:r>
            <a:r>
              <a:rPr lang="pt-BR" dirty="0"/>
              <a:t>cresce com |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dirty="0"/>
              <a:t>|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como mostra a Equação </a:t>
            </a:r>
            <a:r>
              <a:rPr lang="pt-BR" i="1" dirty="0"/>
              <a:t>1.50</a:t>
            </a:r>
            <a:r>
              <a:rPr lang="pt-BR" dirty="0"/>
              <a:t>, </a:t>
            </a:r>
            <a:r>
              <a:rPr lang="pt-BR" i="1" dirty="0"/>
              <a:t>I</a:t>
            </a:r>
            <a:r>
              <a:rPr lang="pt-BR" i="1" baseline="-25000" dirty="0"/>
              <a:t>ger </a:t>
            </a:r>
            <a:r>
              <a:rPr lang="pt-BR" dirty="0"/>
              <a:t>também cresce com |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dirty="0"/>
              <a:t>| 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Portanto, </a:t>
            </a:r>
            <a:r>
              <a:rPr lang="pt-BR" sz="2800" b="1" i="1" dirty="0">
                <a:solidFill>
                  <a:srgbClr val="FF0000"/>
                </a:solidFill>
              </a:rPr>
              <a:t>I</a:t>
            </a:r>
            <a:r>
              <a:rPr lang="pt-BR" sz="2800" b="1" i="1" baseline="-25000" dirty="0">
                <a:solidFill>
                  <a:srgbClr val="FF0000"/>
                </a:solidFill>
              </a:rPr>
              <a:t>D</a:t>
            </a:r>
            <a:r>
              <a:rPr lang="pt-BR" sz="2800" b="1" i="1" dirty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aumenta, em módulo, com altas tensões reversas aplicadas.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3" y="4445760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1" y="332656"/>
            <a:ext cx="2173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Polarização Reversa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214" y="836712"/>
            <a:ext cx="7651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CONCLUSÃO:</a:t>
            </a:r>
            <a:r>
              <a:rPr lang="pt-BR" dirty="0"/>
              <a:t> junções reais de silício reversamente polarizadas, a corrente reversa é gerada predominantemente na região de depleção através de </a:t>
            </a:r>
            <a:r>
              <a:rPr lang="pt-BR" i="1" dirty="0"/>
              <a:t>Iger</a:t>
            </a:r>
            <a:r>
              <a:rPr lang="pt-BR" dirty="0"/>
              <a:t>, como ilustra a figura abaixo.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3" y="92241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38338"/>
            <a:ext cx="4229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8390" y="5229200"/>
            <a:ext cx="688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I</a:t>
            </a:r>
            <a:r>
              <a:rPr lang="pt-BR" b="1" baseline="-25000" dirty="0"/>
              <a:t>D</a:t>
            </a:r>
            <a:r>
              <a:rPr lang="pt-BR" b="1" dirty="0"/>
              <a:t> </a:t>
            </a:r>
            <a:r>
              <a:rPr lang="pt-BR" dirty="0"/>
              <a:t>× </a:t>
            </a:r>
            <a:r>
              <a:rPr lang="pt-BR" b="1" dirty="0"/>
              <a:t>V</a:t>
            </a:r>
            <a:r>
              <a:rPr lang="pt-BR" b="1" baseline="-25000" dirty="0"/>
              <a:t>Di</a:t>
            </a:r>
            <a:r>
              <a:rPr lang="pt-BR" b="1" dirty="0"/>
              <a:t> da Junção pn de Silício com Polarização Reversa: </a:t>
            </a:r>
          </a:p>
          <a:p>
            <a:pPr algn="ctr"/>
            <a:r>
              <a:rPr lang="pt-BR" b="1" dirty="0"/>
              <a:t>a) Junção ideal. b) Junção real levando-se em conta a corrente I</a:t>
            </a:r>
            <a:r>
              <a:rPr lang="pt-BR" b="1" baseline="-25000" dirty="0"/>
              <a:t>ger</a:t>
            </a:r>
            <a:r>
              <a:rPr lang="pt-BR" b="1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0514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1" y="332656"/>
            <a:ext cx="2173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Polarização Direta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214" y="836712"/>
            <a:ext cx="7651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 modo análogo, </a:t>
            </a:r>
            <a:r>
              <a:rPr lang="pt-BR" b="1" dirty="0">
                <a:solidFill>
                  <a:srgbClr val="FF0000"/>
                </a:solidFill>
              </a:rPr>
              <a:t>em polarização direta, a corrente, afetada por recombinações em excesso, é sensivelmente maior do que a calculada pela equação </a:t>
            </a:r>
            <a:r>
              <a:rPr lang="pt-BR" b="1" i="1" dirty="0">
                <a:solidFill>
                  <a:srgbClr val="FF0000"/>
                </a:solidFill>
              </a:rPr>
              <a:t>1.45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dirty="0"/>
              <a:t>O valor correto da corrente direta real em uma junção pode ser calculado adicionando-se ao valor de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a corrente de recombinação </a:t>
            </a:r>
            <a:r>
              <a:rPr lang="pt-BR" i="1" dirty="0"/>
              <a:t>I</a:t>
            </a:r>
            <a:r>
              <a:rPr lang="pt-BR" i="1" baseline="-25000" dirty="0"/>
              <a:t>rec</a:t>
            </a:r>
            <a:r>
              <a:rPr lang="pt-BR" dirty="0"/>
              <a:t>, dada pela equação </a:t>
            </a:r>
            <a:r>
              <a:rPr lang="pt-BR" i="1" dirty="0"/>
              <a:t>1.52</a:t>
            </a:r>
            <a:r>
              <a:rPr lang="pt-BR" dirty="0"/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3" y="922416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021574" cy="99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9012" y="3382613"/>
            <a:ext cx="77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(1.52)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2639283" cy="8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739" y="2576026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3215" y="4221088"/>
                <a:ext cx="765189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/>
                  <a:t>I</a:t>
                </a:r>
                <a:r>
                  <a:rPr lang="pt-BR" i="1" baseline="-25000" dirty="0"/>
                  <a:t>rec</a:t>
                </a:r>
                <a:r>
                  <a:rPr lang="pt-BR" i="1" dirty="0"/>
                  <a:t> </a:t>
                </a:r>
                <a:r>
                  <a:rPr lang="pt-BR" dirty="0"/>
                  <a:t>é diretamente proporcional à profundidade de depleção </a:t>
                </a:r>
                <a:r>
                  <a:rPr lang="pt-BR" i="1" dirty="0"/>
                  <a:t>x</a:t>
                </a:r>
                <a:r>
                  <a:rPr lang="pt-BR" i="1" baseline="-25000" dirty="0"/>
                  <a:t>d</a:t>
                </a:r>
                <a:r>
                  <a:rPr lang="pt-BR" dirty="0"/>
                  <a:t> .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A discrepância no valor de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só é sensível para junções fracamente polarizadas, isto é, com tensões diretas, para o silício, na faixa: </a:t>
                </a:r>
                <a:r>
                  <a:rPr lang="pt-BR" i="1" dirty="0"/>
                  <a:t>0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dirty="0"/>
                  <a:t>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 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i="1" dirty="0"/>
                  <a:t> 0,5V</a:t>
                </a:r>
                <a:r>
                  <a:rPr lang="pt-BR" dirty="0"/>
                  <a:t>.</a:t>
                </a:r>
              </a:p>
              <a:p>
                <a:pPr algn="just"/>
                <a:endParaRPr lang="pt-BR" dirty="0"/>
              </a:p>
              <a:p>
                <a:r>
                  <a:rPr lang="pt-BR" dirty="0"/>
                  <a:t>Para tensões diretas maiores  </a:t>
                </a:r>
                <a:r>
                  <a:rPr lang="pt-BR" i="1" dirty="0"/>
                  <a:t>x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tende a ficar desprezível e, assim também,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rec</a:t>
                </a:r>
                <a:r>
                  <a:rPr lang="pt-BR" dirty="0"/>
                  <a:t>. Por isso, a curva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×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</a:t>
                </a:r>
                <a:r>
                  <a:rPr lang="pt-BR" i="1" dirty="0"/>
                  <a:t> </a:t>
                </a:r>
                <a:r>
                  <a:rPr lang="pt-BR" dirty="0"/>
                  <a:t>tende a aproximar-se da ideal para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</a:t>
                </a:r>
                <a:r>
                  <a:rPr lang="pt-BR" i="1" dirty="0"/>
                  <a:t> </a:t>
                </a:r>
                <a:r>
                  <a:rPr lang="pt-BR" dirty="0"/>
                  <a:t>&gt; </a:t>
                </a:r>
                <a:r>
                  <a:rPr lang="pt-BR" i="1" dirty="0"/>
                  <a:t>0,5V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15" y="4221088"/>
                <a:ext cx="7651893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637" t="-1497" r="-717" b="-3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7544" y="430679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3235198"/>
            <a:ext cx="0" cy="265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66175" y="2908356"/>
            <a:ext cx="288032" cy="3580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1" y="116632"/>
            <a:ext cx="2173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Polarização Direta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215" y="620688"/>
            <a:ext cx="16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CONCLUSÃO:</a:t>
            </a:r>
            <a:endParaRPr lang="pt-BR" dirty="0"/>
          </a:p>
        </p:txBody>
      </p:sp>
      <p:sp>
        <p:nvSpPr>
          <p:cNvPr id="18" name="Rectangle 17"/>
          <p:cNvSpPr/>
          <p:nvPr/>
        </p:nvSpPr>
        <p:spPr>
          <a:xfrm>
            <a:off x="467543" y="70639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1238390" y="6023029"/>
            <a:ext cx="688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Curva I</a:t>
            </a:r>
            <a:r>
              <a:rPr lang="pt-BR" b="1" baseline="-25000" dirty="0"/>
              <a:t>D</a:t>
            </a:r>
            <a:r>
              <a:rPr lang="pt-BR" b="1" dirty="0"/>
              <a:t> </a:t>
            </a:r>
            <a:r>
              <a:rPr lang="pt-BR" dirty="0"/>
              <a:t>× </a:t>
            </a:r>
            <a:r>
              <a:rPr lang="pt-BR" b="1" dirty="0"/>
              <a:t>V</a:t>
            </a:r>
            <a:r>
              <a:rPr lang="pt-BR" b="1" baseline="-25000" dirty="0"/>
              <a:t>Di</a:t>
            </a:r>
            <a:r>
              <a:rPr lang="pt-BR" b="1" dirty="0"/>
              <a:t> da Junção pn de Silício com Polarização Direta: </a:t>
            </a:r>
          </a:p>
          <a:p>
            <a:pPr algn="ctr"/>
            <a:r>
              <a:rPr lang="pt-BR" b="1" dirty="0"/>
              <a:t>a) Junção real levando-se em conta a corrente I</a:t>
            </a:r>
            <a:r>
              <a:rPr lang="pt-BR" b="1" baseline="-25000" dirty="0"/>
              <a:t>rec</a:t>
            </a:r>
            <a:r>
              <a:rPr lang="pt-BR" b="1" dirty="0"/>
              <a:t>.; b) Junção ideal.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3215" y="980728"/>
                <a:ext cx="765189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i="1" dirty="0"/>
                  <a:t>I</a:t>
                </a:r>
                <a:r>
                  <a:rPr lang="pt-BR" i="1" baseline="-25000" dirty="0"/>
                  <a:t>rec</a:t>
                </a:r>
                <a:r>
                  <a:rPr lang="pt-BR" i="1" dirty="0"/>
                  <a:t> </a:t>
                </a:r>
                <a:r>
                  <a:rPr lang="pt-BR" dirty="0"/>
                  <a:t>é diretamente proporcional à profundidade de depleção </a:t>
                </a:r>
                <a:r>
                  <a:rPr lang="pt-BR" i="1" dirty="0"/>
                  <a:t>x</a:t>
                </a:r>
                <a:r>
                  <a:rPr lang="pt-BR" i="1" baseline="-25000" dirty="0"/>
                  <a:t>d</a:t>
                </a:r>
                <a:r>
                  <a:rPr lang="pt-BR" dirty="0"/>
                  <a:t> .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A discrepância no valor de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só é sensível para junções fracamente polarizadas, isto é, com tensões diretas, para o silício, na faixa: </a:t>
                </a:r>
                <a:r>
                  <a:rPr lang="pt-BR" i="1" dirty="0"/>
                  <a:t>0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dirty="0"/>
                  <a:t>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 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i="1" dirty="0"/>
                  <a:t> 0,5V</a:t>
                </a:r>
                <a:r>
                  <a:rPr lang="pt-BR" dirty="0"/>
                  <a:t>.</a:t>
                </a:r>
              </a:p>
              <a:p>
                <a:pPr algn="just"/>
                <a:endParaRPr lang="pt-BR" dirty="0"/>
              </a:p>
              <a:p>
                <a:r>
                  <a:rPr lang="pt-BR" dirty="0"/>
                  <a:t>Para tensões diretas maiores  </a:t>
                </a:r>
                <a:r>
                  <a:rPr lang="pt-BR" i="1" dirty="0"/>
                  <a:t>x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tende a ficar desprezível e, assim também,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rec</a:t>
                </a:r>
                <a:r>
                  <a:rPr lang="pt-BR" dirty="0"/>
                  <a:t>. Por isso, a curva </a:t>
                </a:r>
                <a:r>
                  <a:rPr lang="pt-BR" i="1" dirty="0"/>
                  <a:t>I</a:t>
                </a:r>
                <a:r>
                  <a:rPr lang="pt-BR" i="1" baseline="-25000" dirty="0"/>
                  <a:t>D</a:t>
                </a:r>
                <a:r>
                  <a:rPr lang="pt-BR" i="1" dirty="0"/>
                  <a:t> </a:t>
                </a:r>
                <a:r>
                  <a:rPr lang="pt-BR" dirty="0"/>
                  <a:t>×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</a:t>
                </a:r>
                <a:r>
                  <a:rPr lang="pt-BR" i="1" dirty="0"/>
                  <a:t> </a:t>
                </a:r>
                <a:r>
                  <a:rPr lang="pt-BR" dirty="0"/>
                  <a:t>tende a aproximar-se da ideal para </a:t>
                </a:r>
                <a:r>
                  <a:rPr lang="pt-BR" i="1" dirty="0"/>
                  <a:t>V</a:t>
                </a:r>
                <a:r>
                  <a:rPr lang="pt-BR" i="1" baseline="-25000" dirty="0"/>
                  <a:t>Di</a:t>
                </a:r>
                <a:r>
                  <a:rPr lang="pt-BR" i="1" dirty="0"/>
                  <a:t> </a:t>
                </a:r>
                <a:r>
                  <a:rPr lang="pt-BR" dirty="0"/>
                  <a:t>&gt; </a:t>
                </a:r>
                <a:r>
                  <a:rPr lang="pt-BR" i="1" dirty="0"/>
                  <a:t>0,5V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15" y="980728"/>
                <a:ext cx="7651893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637" t="-1502" r="-717" b="-39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87" y="2968547"/>
            <a:ext cx="3046425" cy="2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80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98626" y="83671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963215" y="764704"/>
            <a:ext cx="7651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Em materiais que possuem </a:t>
            </a:r>
            <a:r>
              <a:rPr lang="pt-BR" b="1" i="1" dirty="0">
                <a:solidFill>
                  <a:srgbClr val="FF0000"/>
                </a:solidFill>
              </a:rPr>
              <a:t>gap </a:t>
            </a:r>
            <a:r>
              <a:rPr lang="pt-BR" b="1" dirty="0">
                <a:solidFill>
                  <a:srgbClr val="FF0000"/>
                </a:solidFill>
              </a:rPr>
              <a:t>muito pequeno, como o </a:t>
            </a:r>
            <a:r>
              <a:rPr lang="pt-BR" b="1" i="1" dirty="0">
                <a:solidFill>
                  <a:srgbClr val="FF0000"/>
                </a:solidFill>
              </a:rPr>
              <a:t>G</a:t>
            </a:r>
            <a:r>
              <a:rPr lang="pt-BR" i="1" dirty="0"/>
              <a:t>e</a:t>
            </a:r>
            <a:r>
              <a:rPr lang="pt-BR" dirty="0"/>
              <a:t>, por exemplo, </a:t>
            </a:r>
            <a:r>
              <a:rPr lang="pt-BR" i="1" dirty="0"/>
              <a:t>x</a:t>
            </a:r>
            <a:r>
              <a:rPr lang="pt-BR" i="1" baseline="-25000" dirty="0"/>
              <a:t>d </a:t>
            </a:r>
            <a:r>
              <a:rPr lang="pt-BR" dirty="0"/>
              <a:t>e </a:t>
            </a:r>
            <a:r>
              <a:rPr lang="pt-BR" i="1" dirty="0"/>
              <a:t>x</a:t>
            </a:r>
            <a:r>
              <a:rPr lang="pt-BR" i="1" baseline="-25000" dirty="0"/>
              <a:t>di </a:t>
            </a:r>
            <a:r>
              <a:rPr lang="pt-BR" dirty="0"/>
              <a:t>são igualmente muito pequenos em qualquer nível de polarização e esses </a:t>
            </a:r>
            <a:r>
              <a:rPr lang="pt-BR" b="1" dirty="0">
                <a:solidFill>
                  <a:srgbClr val="FF0000"/>
                </a:solidFill>
              </a:rPr>
              <a:t>efeitos de segunda ordem são desprezíveis</a:t>
            </a:r>
            <a:r>
              <a:rPr lang="pt-BR" dirty="0"/>
              <a:t>, </a:t>
            </a:r>
            <a:r>
              <a:rPr lang="pt-BR" b="1" dirty="0">
                <a:solidFill>
                  <a:srgbClr val="FF0000"/>
                </a:solidFill>
              </a:rPr>
              <a:t>pois a densidade dos centros de geração-recombinação cai significativamente</a:t>
            </a:r>
            <a:r>
              <a:rPr lang="pt-BR" dirty="0"/>
              <a:t>. Por conseguinte, </a:t>
            </a:r>
            <a:r>
              <a:rPr lang="pt-BR" b="1" dirty="0"/>
              <a:t>para esses tipos de semicondutor, a corrente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b="1" i="1" dirty="0"/>
              <a:t> </a:t>
            </a:r>
            <a:r>
              <a:rPr lang="pt-BR" b="1" dirty="0"/>
              <a:t>pode ser calculada, com grande precisão, pela equação </a:t>
            </a:r>
            <a:r>
              <a:rPr lang="pt-BR" b="1" i="1" dirty="0"/>
              <a:t>1.45</a:t>
            </a:r>
            <a:r>
              <a:rPr lang="pt-BR" b="1" dirty="0"/>
              <a:t>, em qualquer situação de polarização.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4046"/>
            <a:ext cx="2639283" cy="8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739" y="2973200"/>
            <a:ext cx="8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148" y="251356"/>
            <a:ext cx="309345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Polarização Reversa ou Direta</a:t>
            </a:r>
          </a:p>
        </p:txBody>
      </p:sp>
    </p:spTree>
    <p:extLst>
      <p:ext uri="{BB962C8B-B14F-4D97-AF65-F5344CB8AC3E}">
        <p14:creationId xmlns:p14="http://schemas.microsoft.com/office/powerpoint/2010/main" val="1394860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702002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249" y="1844824"/>
            <a:ext cx="8287115" cy="9950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sz="6000" dirty="0"/>
              <a:t>Capacitância de Difusão</a:t>
            </a:r>
          </a:p>
        </p:txBody>
      </p:sp>
    </p:spTree>
    <p:extLst>
      <p:ext uri="{BB962C8B-B14F-4D97-AF65-F5344CB8AC3E}">
        <p14:creationId xmlns:p14="http://schemas.microsoft.com/office/powerpoint/2010/main" val="1958680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626" y="1108871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963215" y="1036863"/>
            <a:ext cx="7651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Capacitância de difusão</a:t>
            </a:r>
            <a:r>
              <a:rPr lang="pt-BR" dirty="0"/>
              <a:t> </a:t>
            </a:r>
            <a:r>
              <a:rPr lang="pt-BR" b="1" dirty="0"/>
              <a:t>é a capacitância formada pelo armazenamento instantâneo das cargas injetadas na junção pela corrente direta </a:t>
            </a:r>
            <a:r>
              <a:rPr lang="pt-BR" b="1" i="1" dirty="0"/>
              <a:t>I</a:t>
            </a:r>
            <a:r>
              <a:rPr lang="pt-BR" b="1" i="1" baseline="-25000" dirty="0"/>
              <a:t>D</a:t>
            </a:r>
            <a:r>
              <a:rPr lang="pt-BR" dirty="0"/>
              <a:t>. Essa capacitância não é mensurável por instrumentos como capacímetros ou pontes de medição. Quando a corrente direta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está atravessando a junção, os minoritários injetados podem ser calculados nas fronteiras </a:t>
            </a:r>
            <a:r>
              <a:rPr lang="pt-BR" i="1" dirty="0"/>
              <a:t>–x</a:t>
            </a:r>
            <a:r>
              <a:rPr lang="pt-BR" i="1" baseline="-25000" dirty="0"/>
              <a:t>p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/>
              <a:t>+x</a:t>
            </a:r>
            <a:r>
              <a:rPr lang="pt-BR" i="1" baseline="-25000" dirty="0"/>
              <a:t>n</a:t>
            </a:r>
            <a:r>
              <a:rPr lang="pt-BR" i="1" dirty="0"/>
              <a:t> </a:t>
            </a:r>
            <a:r>
              <a:rPr lang="pt-BR" dirty="0"/>
              <a:t>da região de depleção e têm seus valores dados pelas equações </a:t>
            </a:r>
            <a:r>
              <a:rPr lang="pt-BR" i="1" dirty="0"/>
              <a:t>1.47b </a:t>
            </a:r>
            <a:r>
              <a:rPr lang="pt-BR" dirty="0"/>
              <a:t>e </a:t>
            </a:r>
            <a:r>
              <a:rPr lang="pt-BR" i="1" dirty="0"/>
              <a:t>1.47a</a:t>
            </a:r>
            <a:r>
              <a:rPr lang="pt-BR" dirty="0"/>
              <a:t>.</a:t>
            </a:r>
            <a:endParaRPr lang="pt-B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41" y="2749624"/>
            <a:ext cx="3651199" cy="10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4078" y="3063606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(1.47a)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92" y="3567662"/>
            <a:ext cx="3793191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3759" y="3990418"/>
            <a:ext cx="9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(1.47b)</a:t>
            </a:r>
          </a:p>
        </p:txBody>
      </p:sp>
    </p:spTree>
    <p:extLst>
      <p:ext uri="{BB962C8B-B14F-4D97-AF65-F5344CB8AC3E}">
        <p14:creationId xmlns:p14="http://schemas.microsoft.com/office/powerpoint/2010/main" val="1152285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626" y="980728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963215" y="908720"/>
            <a:ext cx="765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Genericamente falando, pode-se escrever para a junção abrupta que, em um determinado instante, é válida a relação: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9" y="1628800"/>
            <a:ext cx="1233202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1560" y="2276872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976149" y="2204864"/>
            <a:ext cx="765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Pode-se, portanto, afirmar que, em qualquer instante de polarização direta, a carga armazenada na junção vale a somatória:</a:t>
            </a:r>
            <a:endParaRPr lang="pt-BR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50" y="2886777"/>
            <a:ext cx="5751100" cy="6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13165" y="3456875"/>
            <a:ext cx="765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onde </a:t>
            </a:r>
            <a:r>
              <a:rPr lang="az-Cyrl-AZ" b="1" dirty="0">
                <a:solidFill>
                  <a:srgbClr val="FF0000"/>
                </a:solidFill>
              </a:rPr>
              <a:t>Ԏ</a:t>
            </a:r>
            <a:r>
              <a:rPr lang="pt-BR" b="1" i="1" baseline="-25000" dirty="0">
                <a:solidFill>
                  <a:srgbClr val="FF0000"/>
                </a:solidFill>
              </a:rPr>
              <a:t>n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az-Cyrl-AZ" b="1" dirty="0">
                <a:solidFill>
                  <a:srgbClr val="FF0000"/>
                </a:solidFill>
              </a:rPr>
              <a:t>Ԏ</a:t>
            </a:r>
            <a:r>
              <a:rPr lang="pt-BR" b="1" i="1" baseline="-25000" dirty="0">
                <a:solidFill>
                  <a:srgbClr val="FF0000"/>
                </a:solidFill>
              </a:rPr>
              <a:t>p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são os tempos de vida médios dos minoritários</a:t>
            </a:r>
            <a:r>
              <a:rPr lang="pt-BR" dirty="0"/>
              <a:t>, isto é, dos elétrons e das lacunas injetados, antes das respectivas recombinações.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65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626" y="980728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963215" y="908720"/>
            <a:ext cx="765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Genericamente falando, pode-se escrever para a junção abrupta que, em um determinado instante, é válida a relação: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9" y="1628800"/>
            <a:ext cx="1233202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171770" y="4581128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587966" y="2278613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952555" y="2206605"/>
            <a:ext cx="7651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é a corrente direta calculada pela equação 1.45</a:t>
            </a:r>
            <a:r>
              <a:rPr lang="pt-BR" i="1" dirty="0"/>
              <a:t> </a:t>
            </a:r>
            <a:r>
              <a:rPr lang="pt-BR" dirty="0"/>
              <a:t>com </a:t>
            </a:r>
            <a:r>
              <a:rPr lang="pt-BR" i="1" dirty="0"/>
              <a:t>V</a:t>
            </a:r>
            <a:r>
              <a:rPr lang="pt-BR" i="1" baseline="-25000" dirty="0"/>
              <a:t>Di </a:t>
            </a:r>
            <a:r>
              <a:rPr lang="pt-BR" dirty="0"/>
              <a:t>&gt; </a:t>
            </a:r>
            <a:r>
              <a:rPr lang="pt-BR" i="1" dirty="0"/>
              <a:t>0 </a:t>
            </a:r>
            <a:r>
              <a:rPr lang="pt-BR" dirty="0"/>
              <a:t>e </a:t>
            </a:r>
            <a:r>
              <a:rPr lang="az-Cyrl-AZ" dirty="0"/>
              <a:t>Ԏ</a:t>
            </a:r>
            <a:r>
              <a:rPr lang="pt-BR" i="1" baseline="-25000" dirty="0"/>
              <a:t>T</a:t>
            </a:r>
            <a:r>
              <a:rPr lang="pt-BR" dirty="0"/>
              <a:t>, conhecido como </a:t>
            </a:r>
            <a:r>
              <a:rPr lang="pt-BR" i="1" dirty="0"/>
              <a:t>tempo de trânsito</a:t>
            </a:r>
            <a:r>
              <a:rPr lang="pt-BR" dirty="0"/>
              <a:t>, o tempo de vida médio genérico dos minoritários injetados.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693" y="3321565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969143" y="3231394"/>
            <a:ext cx="51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Por definição, a capacitância de um dispositivo vale: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39" y="3633013"/>
            <a:ext cx="827723" cy="66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64" y="4300138"/>
            <a:ext cx="597008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35" y="5229200"/>
            <a:ext cx="1705737" cy="4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3670671" y="5293568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09" y="5853923"/>
            <a:ext cx="2193256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61283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(1.53)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76" y="4941168"/>
            <a:ext cx="2085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5339283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3635896" y="6093296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0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17" grpId="0" animBg="1"/>
      <p:bldP spid="18" grpId="0"/>
      <p:bldP spid="22" grpId="0" animBg="1"/>
      <p:bldP spid="3" grpId="0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84" y="980728"/>
            <a:ext cx="2193256" cy="8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7580" y="120976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(1.53)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544" y="2034714"/>
            <a:ext cx="262167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865016" y="1962706"/>
            <a:ext cx="7651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>
                <a:solidFill>
                  <a:srgbClr val="FF0000"/>
                </a:solidFill>
              </a:rPr>
              <a:t>capacitância de difusão de uma junção pn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b="1" dirty="0">
                <a:solidFill>
                  <a:srgbClr val="FF0000"/>
                </a:solidFill>
              </a:rPr>
              <a:t>diretamente proporcional à corrente direta de polarização, pode, portanto, atingir valores bem mais elevados do que a capacitância de depleção</a:t>
            </a:r>
            <a:r>
              <a:rPr lang="pt-BR" dirty="0"/>
              <a:t>, dependendo do tempo de trânsito dos minoritários. 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Quando a junção é colocada em regime de chaveamento, a capacitância de difusão é a maior responsável pela lentidão e pelos atrasos do processo. 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b="1" dirty="0"/>
              <a:t>Em junções ideais </a:t>
            </a:r>
            <a:r>
              <a:rPr lang="az-Cyrl-AZ" b="1" dirty="0"/>
              <a:t>Ԏ</a:t>
            </a:r>
            <a:r>
              <a:rPr lang="pt-BR" b="1" i="1" baseline="-25000" dirty="0"/>
              <a:t>T</a:t>
            </a:r>
            <a:r>
              <a:rPr lang="pt-BR" b="1" i="1" dirty="0"/>
              <a:t> = 0 </a:t>
            </a:r>
            <a:r>
              <a:rPr lang="pt-BR" b="1" dirty="0"/>
              <a:t>e, portanto, a capacitância de difusão também é nula para qualquer corrente direta.</a:t>
            </a:r>
          </a:p>
        </p:txBody>
      </p:sp>
    </p:spTree>
    <p:extLst>
      <p:ext uri="{BB962C8B-B14F-4D97-AF65-F5344CB8AC3E}">
        <p14:creationId xmlns:p14="http://schemas.microsoft.com/office/powerpoint/2010/main" val="310260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712" y="879103"/>
            <a:ext cx="763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Polarização direta </a:t>
            </a:r>
            <a:r>
              <a:rPr lang="pt-BR" dirty="0"/>
              <a:t>é a aplicação de um potencial externo à junção no sentido de se </a:t>
            </a:r>
            <a:r>
              <a:rPr lang="pt-BR" b="1" dirty="0">
                <a:solidFill>
                  <a:srgbClr val="FF0000"/>
                </a:solidFill>
              </a:rPr>
              <a:t>abaixar o módulo do campo elétrico originalmente existente sobre ela</a:t>
            </a:r>
            <a:r>
              <a:rPr lang="pt-BR" dirty="0"/>
              <a:t> em equilíbrio térmico, colocando-se uma fonte de tensão contínua com o </a:t>
            </a:r>
            <a:r>
              <a:rPr lang="pt-BR" b="1" dirty="0">
                <a:solidFill>
                  <a:srgbClr val="FF0000"/>
                </a:solidFill>
              </a:rPr>
              <a:t>terminal positivo ligado à </a:t>
            </a:r>
            <a:r>
              <a:rPr lang="pt-BR" b="1" dirty="0"/>
              <a:t>região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/>
              <a:t>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e com o </a:t>
            </a:r>
            <a:r>
              <a:rPr lang="pt-BR" b="1" dirty="0">
                <a:solidFill>
                  <a:srgbClr val="FF0000"/>
                </a:solidFill>
              </a:rPr>
              <a:t>terminal negativo ligado à </a:t>
            </a:r>
            <a:r>
              <a:rPr lang="pt-BR" b="1" dirty="0"/>
              <a:t>região n</a:t>
            </a:r>
            <a:r>
              <a:rPr lang="pt-BR" b="1" dirty="0">
                <a:solidFill>
                  <a:srgbClr val="FF0000"/>
                </a:solidFill>
              </a:rPr>
              <a:t> da junção.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822" y="95111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427360" y="5589240"/>
            <a:ext cx="2008613" cy="69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Diagrama de</a:t>
            </a:r>
          </a:p>
          <a:p>
            <a:pPr algn="ctr"/>
            <a:r>
              <a:rPr lang="pt-BR" b="1" dirty="0"/>
              <a:t>Bandas de Energia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606" y="116632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2" y="2173178"/>
            <a:ext cx="4693920" cy="45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267744" y="5157192"/>
            <a:ext cx="79208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8897" y="269954"/>
            <a:ext cx="7065818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Junções pn Abrupta com Polarização Reversa e Direta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67" y="1628800"/>
            <a:ext cx="3879273" cy="377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8" y="1624049"/>
            <a:ext cx="3957205" cy="3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355976" y="1196752"/>
            <a:ext cx="0" cy="5112568"/>
          </a:xfrm>
          <a:prstGeom prst="line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2167" y="5589240"/>
            <a:ext cx="113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reversa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1254" y="5589240"/>
            <a:ext cx="93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direta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829" y="980728"/>
            <a:ext cx="141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X</a:t>
            </a:r>
            <a:r>
              <a:rPr lang="pt-BR" baseline="-25000" dirty="0"/>
              <a:t>d</a:t>
            </a:r>
            <a:r>
              <a:rPr lang="pt-BR" dirty="0"/>
              <a:t> aumenta</a:t>
            </a:r>
          </a:p>
        </p:txBody>
      </p:sp>
      <p:cxnSp>
        <p:nvCxnSpPr>
          <p:cNvPr id="6" name="Straight Arrow Connector 5"/>
          <p:cNvCxnSpPr>
            <a:endCxn id="10" idx="0"/>
          </p:cNvCxnSpPr>
          <p:nvPr/>
        </p:nvCxnSpPr>
        <p:spPr>
          <a:xfrm>
            <a:off x="1882167" y="1196752"/>
            <a:ext cx="465774" cy="4272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9441" y="969669"/>
            <a:ext cx="141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X</a:t>
            </a:r>
            <a:r>
              <a:rPr lang="pt-BR" baseline="-25000" dirty="0"/>
              <a:t>d</a:t>
            </a:r>
            <a:r>
              <a:rPr lang="pt-BR" dirty="0"/>
              <a:t> diminui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792810" y="1225734"/>
            <a:ext cx="546631" cy="4263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188640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410" y="908720"/>
            <a:ext cx="763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Elétrons e lacunas majoritários são expulsos em direção à junção e devido ao abaixamento da barreira interna, podendo cruzá-la e </a:t>
            </a:r>
            <a:r>
              <a:rPr lang="pt-BR" b="1" i="1" dirty="0">
                <a:solidFill>
                  <a:srgbClr val="FF0000"/>
                </a:solidFill>
              </a:rPr>
              <a:t>difundir-se </a:t>
            </a:r>
            <a:r>
              <a:rPr lang="pt-BR" b="1" dirty="0">
                <a:solidFill>
                  <a:srgbClr val="FF0000"/>
                </a:solidFill>
              </a:rPr>
              <a:t>pelas regiões opostas, nas quais serão minoritários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98072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6410" y="1965033"/>
            <a:ext cx="763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abaixamento do campo elétrico e, consequentemente, do potencial sobre a junção, faz com que as correntes de deriva (</a:t>
            </a:r>
            <a:r>
              <a:rPr lang="pt-BR" b="1" i="1" dirty="0">
                <a:solidFill>
                  <a:srgbClr val="FF0000"/>
                </a:solidFill>
              </a:rPr>
              <a:t>drift</a:t>
            </a:r>
            <a:r>
              <a:rPr lang="pt-BR" b="1" dirty="0">
                <a:solidFill>
                  <a:srgbClr val="FF0000"/>
                </a:solidFill>
              </a:rPr>
              <a:t>) sejam diminuídas </a:t>
            </a:r>
            <a:r>
              <a:rPr lang="pt-BR" dirty="0"/>
              <a:t>e as de </a:t>
            </a:r>
            <a:r>
              <a:rPr lang="pt-BR" b="1" dirty="0">
                <a:solidFill>
                  <a:srgbClr val="FF0000"/>
                </a:solidFill>
              </a:rPr>
              <a:t>difusão sejam aumentadas </a:t>
            </a:r>
            <a:r>
              <a:rPr lang="pt-BR" dirty="0"/>
              <a:t>devido ao alto gradiente de concentração entre as fronteiras da região de depleção (</a:t>
            </a:r>
            <a:r>
              <a:rPr lang="pt-BR" i="1" dirty="0"/>
              <a:t>-x</a:t>
            </a:r>
            <a:r>
              <a:rPr lang="pt-BR" i="1" baseline="-25000" dirty="0"/>
              <a:t>p </a:t>
            </a:r>
            <a:r>
              <a:rPr lang="pt-BR" dirty="0"/>
              <a:t>e </a:t>
            </a:r>
            <a:r>
              <a:rPr lang="pt-BR" i="1" dirty="0"/>
              <a:t>+x</a:t>
            </a:r>
            <a:r>
              <a:rPr lang="pt-BR" i="1" baseline="-25000" dirty="0"/>
              <a:t>n</a:t>
            </a:r>
            <a:r>
              <a:rPr lang="pt-BR" dirty="0"/>
              <a:t>).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037041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39" y="3379990"/>
            <a:ext cx="5509070" cy="30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9221" y="5287353"/>
            <a:ext cx="47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-x</a:t>
            </a:r>
            <a:r>
              <a:rPr lang="pt-BR" i="1" baseline="-25000" dirty="0"/>
              <a:t>p 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4876620" y="5287353"/>
            <a:ext cx="50488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+x</a:t>
            </a:r>
            <a:r>
              <a:rPr lang="pt-BR" i="1" baseline="-25000" dirty="0"/>
              <a:t>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2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712" y="1261209"/>
            <a:ext cx="777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o cálculo da corrente direta </a:t>
            </a:r>
            <a:r>
              <a:rPr lang="pt-BR" i="1" dirty="0"/>
              <a:t>I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na junção, algumas considerações de idealização devem ser feitas para que o sistema seja matematicamente solucionável: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22" y="1333217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606" y="498738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2276872"/>
            <a:ext cx="763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Nas </a:t>
            </a:r>
            <a:r>
              <a:rPr lang="pt-BR" b="1" dirty="0"/>
              <a:t>regiões neutras, p e n</a:t>
            </a:r>
            <a:r>
              <a:rPr lang="pt-BR" b="1" dirty="0">
                <a:solidFill>
                  <a:srgbClr val="FF0000"/>
                </a:solidFill>
              </a:rPr>
              <a:t>, existe uma distribuição homogênea de dopantes, </a:t>
            </a:r>
            <a:r>
              <a:rPr lang="pt-BR" b="1" i="1" dirty="0">
                <a:solidFill>
                  <a:srgbClr val="FF0000"/>
                </a:solidFill>
              </a:rPr>
              <a:t>N</a:t>
            </a:r>
            <a:r>
              <a:rPr lang="pt-BR" b="1" i="1" baseline="-25000" dirty="0">
                <a:solidFill>
                  <a:srgbClr val="FF0000"/>
                </a:solidFill>
              </a:rPr>
              <a:t>a</a:t>
            </a:r>
            <a:r>
              <a:rPr lang="pt-BR" b="1" i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e </a:t>
            </a:r>
            <a:r>
              <a:rPr lang="pt-BR" b="1" i="1" dirty="0">
                <a:solidFill>
                  <a:srgbClr val="FF0000"/>
                </a:solidFill>
              </a:rPr>
              <a:t>N</a:t>
            </a:r>
            <a:r>
              <a:rPr lang="pt-BR" b="1" i="1" baseline="-25000" dirty="0">
                <a:solidFill>
                  <a:srgbClr val="FF0000"/>
                </a:solidFill>
              </a:rPr>
              <a:t>d</a:t>
            </a:r>
            <a:r>
              <a:rPr lang="pt-BR" b="1" dirty="0">
                <a:solidFill>
                  <a:srgbClr val="FF0000"/>
                </a:solidFill>
              </a:rPr>
              <a:t>, respectivamente, e o campo elétrico é nulo, isto é, </a:t>
            </a:r>
            <a:r>
              <a:rPr lang="pt-BR" b="1" dirty="0">
                <a:solidFill>
                  <a:srgbClr val="FF0000"/>
                </a:solidFill>
                <a:latin typeface="Cambria Math"/>
                <a:ea typeface="Cambria Math"/>
              </a:rPr>
              <a:t>𝜉</a:t>
            </a:r>
            <a:r>
              <a:rPr lang="pt-BR" b="1" i="1" baseline="-25000" dirty="0">
                <a:solidFill>
                  <a:srgbClr val="FF0000"/>
                </a:solidFill>
              </a:rPr>
              <a:t>x</a:t>
            </a:r>
            <a:r>
              <a:rPr lang="pt-BR" b="1" i="1" dirty="0">
                <a:solidFill>
                  <a:srgbClr val="FF0000"/>
                </a:solidFill>
              </a:rPr>
              <a:t> = 0</a:t>
            </a:r>
            <a:r>
              <a:rPr lang="pt-BR" b="1" dirty="0">
                <a:solidFill>
                  <a:srgbClr val="FF0000"/>
                </a:solidFill>
              </a:rPr>
              <a:t>. Isso significa que as perdas ôhmicas são desprezíveis nessas regiões e que a tensão aplicada externamente é totalmente suportada pela junção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4462" y="3523074"/>
            <a:ext cx="706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junção é plana e possui uma área seccional constante igual à </a:t>
            </a:r>
            <a:r>
              <a:rPr lang="pt-BR" b="1" i="1" dirty="0">
                <a:solidFill>
                  <a:srgbClr val="FF0000"/>
                </a:solidFill>
              </a:rPr>
              <a:t>A</a:t>
            </a:r>
            <a:r>
              <a:rPr lang="pt-BR" b="1" i="1" baseline="-25000" dirty="0">
                <a:solidFill>
                  <a:srgbClr val="FF0000"/>
                </a:solidFill>
              </a:rPr>
              <a:t>j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462" y="4003323"/>
            <a:ext cx="755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elétrons e lacunas injetados através da junção são totalmente transferidos para as regiões neutras opostas nas quais se difundem e recombinam-se. </a:t>
            </a:r>
            <a:r>
              <a:rPr lang="pt-BR" b="1" dirty="0">
                <a:solidFill>
                  <a:srgbClr val="FF0000"/>
                </a:solidFill>
              </a:rPr>
              <a:t>As recombinações dentro da região de depleção são inexistentes.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462" y="4996499"/>
            <a:ext cx="288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junção é plana e abrupta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462" y="5506199"/>
            <a:ext cx="755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regime é de baixa injeção, isto é, a transferência de cargas minoritárias para cada região neutra é desprezível comparada à população de majoritários já existente nelas.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62875" y="2348880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Isosceles Triangle 14"/>
          <p:cNvSpPr/>
          <p:nvPr/>
        </p:nvSpPr>
        <p:spPr>
          <a:xfrm>
            <a:off x="553407" y="3575849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Isosceles Triangle 15"/>
          <p:cNvSpPr/>
          <p:nvPr/>
        </p:nvSpPr>
        <p:spPr>
          <a:xfrm>
            <a:off x="550714" y="4077072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Isosceles Triangle 17"/>
          <p:cNvSpPr/>
          <p:nvPr/>
        </p:nvSpPr>
        <p:spPr>
          <a:xfrm>
            <a:off x="556828" y="5050898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Isosceles Triangle 19"/>
          <p:cNvSpPr/>
          <p:nvPr/>
        </p:nvSpPr>
        <p:spPr>
          <a:xfrm>
            <a:off x="576506" y="5592073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9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7" grpId="0"/>
      <p:bldP spid="30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606" y="332656"/>
            <a:ext cx="7772400" cy="5667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Junções pn Abrupta com Polarização Direta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12687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tensão direta aplicada sobre a junção  será |</a:t>
            </a:r>
            <a:r>
              <a:rPr lang="pt-BR" i="1" dirty="0"/>
              <a:t>V</a:t>
            </a:r>
            <a:r>
              <a:rPr lang="pt-BR" i="1" baseline="-25000" dirty="0"/>
              <a:t>Di</a:t>
            </a:r>
            <a:r>
              <a:rPr lang="pt-BR" dirty="0"/>
              <a:t>| &lt;&lt; Ø</a:t>
            </a:r>
            <a:r>
              <a:rPr lang="pt-BR" i="1" baseline="-25000" dirty="0"/>
              <a:t>o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462" y="1833791"/>
            <a:ext cx="727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 estatística de Boltzmann é totalmente aplicável</a:t>
            </a:r>
            <a:r>
              <a:rPr lang="pt-BR" dirty="0"/>
              <a:t>, isto é, as Equações </a:t>
            </a:r>
            <a:r>
              <a:rPr lang="pt-BR" i="1" dirty="0"/>
              <a:t>1.36a </a:t>
            </a:r>
            <a:r>
              <a:rPr lang="pt-BR" dirty="0"/>
              <a:t>e </a:t>
            </a:r>
            <a:r>
              <a:rPr lang="pt-BR" i="1" dirty="0"/>
              <a:t>1.36b </a:t>
            </a:r>
            <a:r>
              <a:rPr lang="pt-BR" dirty="0"/>
              <a:t>abaixo</a:t>
            </a:r>
            <a:r>
              <a:rPr lang="pt-BR" i="1" dirty="0"/>
              <a:t> </a:t>
            </a:r>
            <a:r>
              <a:rPr lang="pt-BR" dirty="0"/>
              <a:t>podem ser utilizadas.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7" y="2509805"/>
            <a:ext cx="3388424" cy="79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56" y="3411800"/>
            <a:ext cx="3180969" cy="81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38" y="3571275"/>
            <a:ext cx="754380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06940" y="2699341"/>
            <a:ext cx="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(1.36a 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1023" y="3636281"/>
            <a:ext cx="95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(1.36b 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4462" y="5313982"/>
            <a:ext cx="755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junção não será iluminada e, portanto, as densidades de cargas presentes são influenciadas apenas pelas tensões aplicadas e pela temperatura do cristal</a:t>
            </a:r>
            <a:r>
              <a:rPr lang="pt-BR" dirty="0"/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536285" y="1340768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Isosceles Triangle 18"/>
          <p:cNvSpPr/>
          <p:nvPr/>
        </p:nvSpPr>
        <p:spPr>
          <a:xfrm>
            <a:off x="539552" y="1897900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Isosceles Triangle 20"/>
          <p:cNvSpPr/>
          <p:nvPr/>
        </p:nvSpPr>
        <p:spPr>
          <a:xfrm>
            <a:off x="576506" y="5388823"/>
            <a:ext cx="240313" cy="2131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755576" y="4230093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equação 1.36a e 1.36b</a:t>
            </a:r>
            <a:r>
              <a:rPr lang="pt-BR" i="1" dirty="0"/>
              <a:t> </a:t>
            </a:r>
            <a:r>
              <a:rPr lang="pt-BR" dirty="0"/>
              <a:t>calculama tensão de ruptura reversa teórica de junções abruptas planas em função das concentrações de dopantes e de um campo elétrico crítico, causador do início do processo.</a:t>
            </a:r>
          </a:p>
        </p:txBody>
      </p:sp>
    </p:spTree>
    <p:extLst>
      <p:ext uri="{BB962C8B-B14F-4D97-AF65-F5344CB8AC3E}">
        <p14:creationId xmlns:p14="http://schemas.microsoft.com/office/powerpoint/2010/main" val="33336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5" grpId="0"/>
      <p:bldP spid="19" grpId="0" animBg="1"/>
      <p:bldP spid="2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3829</Words>
  <Application>Microsoft Office PowerPoint</Application>
  <PresentationFormat>Apresentação na tela (4:3)</PresentationFormat>
  <Paragraphs>283</Paragraphs>
  <Slides>49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Junçoes Semicondutoras</dc:title>
  <dc:creator>José Marcos Alves</dc:creator>
  <cp:lastModifiedBy>José Marcos Alves</cp:lastModifiedBy>
  <cp:revision>458</cp:revision>
  <dcterms:created xsi:type="dcterms:W3CDTF">2015-03-18T07:51:23Z</dcterms:created>
  <dcterms:modified xsi:type="dcterms:W3CDTF">2017-02-20T18:19:10Z</dcterms:modified>
</cp:coreProperties>
</file>