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72" r:id="rId2"/>
    <p:sldId id="273" r:id="rId3"/>
    <p:sldId id="303" r:id="rId4"/>
    <p:sldId id="3053" r:id="rId5"/>
    <p:sldId id="3084" r:id="rId6"/>
    <p:sldId id="3086" r:id="rId7"/>
    <p:sldId id="3094" r:id="rId8"/>
    <p:sldId id="275" r:id="rId9"/>
    <p:sldId id="3096" r:id="rId10"/>
    <p:sldId id="274" r:id="rId11"/>
    <p:sldId id="280" r:id="rId12"/>
    <p:sldId id="3030" r:id="rId13"/>
    <p:sldId id="278" r:id="rId14"/>
    <p:sldId id="281" r:id="rId15"/>
    <p:sldId id="306" r:id="rId16"/>
    <p:sldId id="307" r:id="rId17"/>
    <p:sldId id="3112" r:id="rId18"/>
    <p:sldId id="3110" r:id="rId19"/>
    <p:sldId id="3111" r:id="rId20"/>
    <p:sldId id="267" r:id="rId21"/>
    <p:sldId id="304" r:id="rId22"/>
    <p:sldId id="305" r:id="rId23"/>
    <p:sldId id="299" r:id="rId24"/>
    <p:sldId id="300" r:id="rId25"/>
    <p:sldId id="301" r:id="rId26"/>
    <p:sldId id="302" r:id="rId27"/>
    <p:sldId id="268" r:id="rId28"/>
    <p:sldId id="269" r:id="rId29"/>
    <p:sldId id="270" r:id="rId30"/>
  </p:sldIdLst>
  <p:sldSz cx="9144000" cy="6858000" type="screen4x3"/>
  <p:notesSz cx="6858000" cy="9723438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/>
    <p:restoredTop sz="94721"/>
  </p:normalViewPr>
  <p:slideViewPr>
    <p:cSldViewPr>
      <p:cViewPr varScale="1">
        <p:scale>
          <a:sx n="106" d="100"/>
          <a:sy n="106" d="100"/>
        </p:scale>
        <p:origin x="200" y="3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652AB6E-F9D2-4E51-81A3-67631BB4637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15392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F9058-BBD4-A848-8FDD-5F0BA981CD5B}" type="datetimeFigureOut">
              <a:rPr lang="pt-BR" smtClean="0"/>
              <a:t>04/04/2019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41425" y="1216025"/>
            <a:ext cx="4375150" cy="3281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679950"/>
            <a:ext cx="5486400" cy="3827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360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2360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46CCE-DDA3-6845-8394-E95E00C732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8254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723283-B0A6-144B-9D48-5B27BA895CB5}" type="slidenum">
              <a:rPr lang="pt-BR" altLang="pt-BR" smtClean="0"/>
              <a:pPr/>
              <a:t>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283071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M1 </a:t>
            </a:r>
            <a:r>
              <a:rPr lang="pt-BR" dirty="0" err="1"/>
              <a:t>Prepubertal</a:t>
            </a:r>
            <a:r>
              <a:rPr lang="pt-BR" dirty="0"/>
              <a:t> (5-6cm/</a:t>
            </a:r>
            <a:r>
              <a:rPr lang="pt-BR" dirty="0" err="1"/>
              <a:t>year</a:t>
            </a:r>
            <a:r>
              <a:rPr lang="pt-BR" dirty="0"/>
              <a:t>); M2 </a:t>
            </a:r>
            <a:r>
              <a:rPr lang="pt-BR" dirty="0" err="1"/>
              <a:t>Breast</a:t>
            </a:r>
            <a:r>
              <a:rPr lang="pt-BR" dirty="0"/>
              <a:t> </a:t>
            </a:r>
            <a:r>
              <a:rPr lang="pt-BR" dirty="0" err="1"/>
              <a:t>bud</a:t>
            </a:r>
            <a:r>
              <a:rPr lang="pt-BR" dirty="0"/>
              <a:t> </a:t>
            </a:r>
            <a:r>
              <a:rPr lang="pt-BR" dirty="0" err="1"/>
              <a:t>stage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err="1"/>
              <a:t>elevation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breast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papilla</a:t>
            </a:r>
            <a:r>
              <a:rPr lang="pt-BR" dirty="0"/>
              <a:t>; </a:t>
            </a:r>
            <a:r>
              <a:rPr lang="pt-BR" dirty="0" err="1"/>
              <a:t>enlargement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areola</a:t>
            </a:r>
            <a:r>
              <a:rPr lang="pt-BR" dirty="0"/>
              <a:t> (7-8cm/</a:t>
            </a:r>
            <a:r>
              <a:rPr lang="pt-BR" dirty="0" err="1"/>
              <a:t>year</a:t>
            </a:r>
            <a:r>
              <a:rPr lang="pt-BR" dirty="0"/>
              <a:t>); M3 </a:t>
            </a:r>
            <a:r>
              <a:rPr lang="pt-BR" dirty="0" err="1"/>
              <a:t>Further</a:t>
            </a:r>
            <a:r>
              <a:rPr lang="pt-BR" dirty="0"/>
              <a:t> </a:t>
            </a:r>
            <a:r>
              <a:rPr lang="pt-BR" dirty="0" err="1"/>
              <a:t>enlargement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breast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areola</a:t>
            </a:r>
            <a:r>
              <a:rPr lang="pt-BR" dirty="0"/>
              <a:t>; no </a:t>
            </a:r>
            <a:r>
              <a:rPr lang="pt-BR" dirty="0" err="1"/>
              <a:t>separation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their</a:t>
            </a:r>
            <a:r>
              <a:rPr lang="pt-BR" dirty="0"/>
              <a:t> </a:t>
            </a:r>
            <a:r>
              <a:rPr lang="pt-BR" dirty="0" err="1"/>
              <a:t>contour</a:t>
            </a:r>
            <a:r>
              <a:rPr lang="pt-BR" dirty="0"/>
              <a:t> (8</a:t>
            </a:r>
            <a:r>
              <a:rPr lang="pt-BR" baseline="0" dirty="0"/>
              <a:t> </a:t>
            </a:r>
            <a:r>
              <a:rPr lang="pt-BR" dirty="0"/>
              <a:t>cm/</a:t>
            </a:r>
            <a:r>
              <a:rPr lang="pt-BR" dirty="0" err="1"/>
              <a:t>year</a:t>
            </a:r>
            <a:r>
              <a:rPr lang="pt-BR" dirty="0"/>
              <a:t>); M4 </a:t>
            </a:r>
            <a:r>
              <a:rPr lang="pt-BR" dirty="0" err="1"/>
              <a:t>Areola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papilla</a:t>
            </a:r>
            <a:r>
              <a:rPr lang="pt-BR" dirty="0"/>
              <a:t> </a:t>
            </a:r>
            <a:r>
              <a:rPr lang="pt-BR" dirty="0" err="1"/>
              <a:t>form</a:t>
            </a:r>
            <a:r>
              <a:rPr lang="pt-BR" dirty="0"/>
              <a:t> a </a:t>
            </a:r>
            <a:r>
              <a:rPr lang="pt-BR" dirty="0" err="1"/>
              <a:t>secondary</a:t>
            </a:r>
            <a:r>
              <a:rPr lang="pt-BR" dirty="0"/>
              <a:t> </a:t>
            </a:r>
            <a:r>
              <a:rPr lang="pt-BR" dirty="0" err="1"/>
              <a:t>mound</a:t>
            </a:r>
            <a:r>
              <a:rPr lang="pt-BR" dirty="0"/>
              <a:t> </a:t>
            </a:r>
            <a:r>
              <a:rPr lang="pt-BR" dirty="0" err="1"/>
              <a:t>above</a:t>
            </a:r>
            <a:r>
              <a:rPr lang="pt-BR" dirty="0"/>
              <a:t> </a:t>
            </a:r>
            <a:r>
              <a:rPr lang="pt-BR" dirty="0" err="1"/>
              <a:t>level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breast</a:t>
            </a:r>
            <a:r>
              <a:rPr lang="pt-BR" dirty="0"/>
              <a:t> (7cm/</a:t>
            </a:r>
            <a:r>
              <a:rPr lang="pt-BR" dirty="0" err="1"/>
              <a:t>year</a:t>
            </a:r>
            <a:r>
              <a:rPr lang="pt-BR" dirty="0"/>
              <a:t>); M5 Mature </a:t>
            </a:r>
            <a:r>
              <a:rPr lang="pt-BR" dirty="0" err="1"/>
              <a:t>stage</a:t>
            </a:r>
            <a:r>
              <a:rPr lang="pt-BR" dirty="0"/>
              <a:t>: </a:t>
            </a:r>
            <a:r>
              <a:rPr lang="pt-BR" dirty="0" err="1"/>
              <a:t>projection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papilla</a:t>
            </a:r>
            <a:r>
              <a:rPr lang="pt-BR" dirty="0"/>
              <a:t> </a:t>
            </a:r>
            <a:r>
              <a:rPr lang="pt-BR" dirty="0" err="1"/>
              <a:t>only</a:t>
            </a:r>
            <a:r>
              <a:rPr lang="pt-BR" dirty="0"/>
              <a:t>, </a:t>
            </a:r>
            <a:r>
              <a:rPr lang="pt-BR" dirty="0" err="1"/>
              <a:t>related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recession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areola</a:t>
            </a:r>
            <a:r>
              <a:rPr lang="pt-BR" dirty="0"/>
              <a:t> (No </a:t>
            </a:r>
            <a:r>
              <a:rPr lang="pt-BR" dirty="0" err="1"/>
              <a:t>further</a:t>
            </a:r>
            <a:r>
              <a:rPr lang="pt-BR" dirty="0"/>
              <a:t> </a:t>
            </a:r>
            <a:r>
              <a:rPr lang="pt-BR" dirty="0" err="1"/>
              <a:t>height</a:t>
            </a:r>
            <a:r>
              <a:rPr lang="pt-BR" dirty="0"/>
              <a:t> </a:t>
            </a:r>
            <a:r>
              <a:rPr lang="pt-BR" dirty="0" err="1"/>
              <a:t>after</a:t>
            </a:r>
            <a:r>
              <a:rPr lang="pt-BR" dirty="0"/>
              <a:t> 16 </a:t>
            </a:r>
            <a:r>
              <a:rPr lang="pt-BR" dirty="0" err="1"/>
              <a:t>years</a:t>
            </a:r>
            <a:r>
              <a:rPr lang="pt-BR" dirty="0"/>
              <a:t>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46CCE-DDA3-6845-8394-E95E00C732BA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02329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46CCE-DDA3-6845-8394-E95E00C732BA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888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723283-B0A6-144B-9D48-5B27BA895CB5}" type="slidenum">
              <a:rPr lang="pt-BR" altLang="pt-BR" smtClean="0"/>
              <a:pPr/>
              <a:t>5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29990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723283-B0A6-144B-9D48-5B27BA895CB5}" type="slidenum">
              <a:rPr lang="pt-BR" altLang="pt-BR" smtClean="0"/>
              <a:pPr/>
              <a:t>6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90636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723283-B0A6-144B-9D48-5B27BA895CB5}" type="slidenum">
              <a:rPr lang="pt-BR" altLang="pt-BR" smtClean="0"/>
              <a:pPr/>
              <a:t>7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94151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723283-B0A6-144B-9D48-5B27BA895CB5}" type="slidenum">
              <a:rPr lang="pt-BR" altLang="pt-BR" smtClean="0"/>
              <a:pPr/>
              <a:t>9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521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723283-B0A6-144B-9D48-5B27BA895CB5}" type="slidenum">
              <a:rPr lang="pt-BR" altLang="pt-BR" smtClean="0"/>
              <a:pPr/>
              <a:t>12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387661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723283-B0A6-144B-9D48-5B27BA895CB5}" type="slidenum">
              <a:rPr lang="pt-BR" altLang="pt-BR" smtClean="0"/>
              <a:pPr/>
              <a:t>18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030722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723283-B0A6-144B-9D48-5B27BA895CB5}" type="slidenum">
              <a:rPr lang="pt-BR" altLang="pt-BR" smtClean="0"/>
              <a:pPr/>
              <a:t>19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290585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G2 </a:t>
            </a:r>
            <a:r>
              <a:rPr lang="pt-BR" dirty="0" err="1"/>
              <a:t>Enlargement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scrotum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testes; </a:t>
            </a:r>
            <a:r>
              <a:rPr lang="pt-BR" dirty="0" err="1"/>
              <a:t>scrotum</a:t>
            </a:r>
            <a:r>
              <a:rPr lang="pt-BR" dirty="0"/>
              <a:t> </a:t>
            </a:r>
            <a:r>
              <a:rPr lang="pt-BR" dirty="0" err="1"/>
              <a:t>skin</a:t>
            </a:r>
            <a:r>
              <a:rPr lang="pt-BR" dirty="0"/>
              <a:t> </a:t>
            </a:r>
            <a:r>
              <a:rPr lang="pt-BR" dirty="0" err="1"/>
              <a:t>reddens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changes</a:t>
            </a:r>
            <a:r>
              <a:rPr lang="pt-BR" dirty="0"/>
              <a:t> in </a:t>
            </a:r>
            <a:r>
              <a:rPr lang="pt-BR" dirty="0" err="1"/>
              <a:t>texture</a:t>
            </a:r>
            <a:r>
              <a:rPr lang="pt-BR" dirty="0"/>
              <a:t> (5-6cm/ano); G3 </a:t>
            </a:r>
            <a:r>
              <a:rPr lang="pt-BR" dirty="0" err="1"/>
              <a:t>Enlargement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penis</a:t>
            </a:r>
            <a:r>
              <a:rPr lang="pt-BR" dirty="0"/>
              <a:t> (</a:t>
            </a:r>
            <a:r>
              <a:rPr lang="pt-BR" dirty="0" err="1"/>
              <a:t>length</a:t>
            </a:r>
            <a:r>
              <a:rPr lang="pt-BR" dirty="0"/>
              <a:t>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first</a:t>
            </a:r>
            <a:r>
              <a:rPr lang="pt-BR" dirty="0"/>
              <a:t>); </a:t>
            </a:r>
            <a:r>
              <a:rPr lang="pt-BR" dirty="0" err="1"/>
              <a:t>further</a:t>
            </a:r>
            <a:r>
              <a:rPr lang="pt-BR" dirty="0"/>
              <a:t> </a:t>
            </a:r>
            <a:r>
              <a:rPr lang="pt-BR" dirty="0" err="1"/>
              <a:t>growth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testes (7-8cm/</a:t>
            </a:r>
            <a:r>
              <a:rPr lang="pt-BR" dirty="0" err="1"/>
              <a:t>year</a:t>
            </a:r>
            <a:r>
              <a:rPr lang="pt-BR" dirty="0"/>
              <a:t>); G4 </a:t>
            </a:r>
            <a:r>
              <a:rPr lang="pt-BR" dirty="0" err="1"/>
              <a:t>Increased</a:t>
            </a:r>
            <a:r>
              <a:rPr lang="pt-BR" dirty="0"/>
              <a:t> </a:t>
            </a:r>
            <a:r>
              <a:rPr lang="pt-BR" dirty="0" err="1"/>
              <a:t>size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penis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err="1"/>
              <a:t>growth</a:t>
            </a:r>
            <a:r>
              <a:rPr lang="pt-BR" dirty="0"/>
              <a:t> in </a:t>
            </a:r>
            <a:r>
              <a:rPr lang="pt-BR" dirty="0" err="1"/>
              <a:t>breadth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development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glans</a:t>
            </a:r>
            <a:r>
              <a:rPr lang="pt-BR" dirty="0"/>
              <a:t>; testes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scrotum</a:t>
            </a:r>
            <a:r>
              <a:rPr lang="pt-BR" dirty="0"/>
              <a:t> </a:t>
            </a:r>
            <a:r>
              <a:rPr lang="pt-BR" dirty="0" err="1"/>
              <a:t>larger</a:t>
            </a:r>
            <a:r>
              <a:rPr lang="pt-BR" dirty="0"/>
              <a:t>, </a:t>
            </a:r>
            <a:r>
              <a:rPr lang="pt-BR" dirty="0" err="1"/>
              <a:t>scrotum</a:t>
            </a:r>
            <a:r>
              <a:rPr lang="pt-BR" dirty="0"/>
              <a:t> </a:t>
            </a:r>
            <a:r>
              <a:rPr lang="pt-BR" dirty="0" err="1"/>
              <a:t>skin</a:t>
            </a:r>
            <a:r>
              <a:rPr lang="pt-BR" dirty="0"/>
              <a:t> </a:t>
            </a:r>
            <a:r>
              <a:rPr lang="pt-BR" dirty="0" err="1"/>
              <a:t>darker</a:t>
            </a:r>
            <a:r>
              <a:rPr lang="pt-BR" dirty="0"/>
              <a:t> (10cm/</a:t>
            </a:r>
            <a:r>
              <a:rPr lang="pt-BR" dirty="0" err="1"/>
              <a:t>year</a:t>
            </a:r>
            <a:r>
              <a:rPr lang="pt-BR" dirty="0"/>
              <a:t>); M5 genitália adulta (No </a:t>
            </a:r>
            <a:r>
              <a:rPr lang="pt-BR" dirty="0" err="1"/>
              <a:t>further</a:t>
            </a:r>
            <a:r>
              <a:rPr lang="pt-BR" dirty="0"/>
              <a:t> </a:t>
            </a:r>
            <a:r>
              <a:rPr lang="pt-BR" dirty="0" err="1"/>
              <a:t>height</a:t>
            </a:r>
            <a:r>
              <a:rPr lang="pt-BR" dirty="0"/>
              <a:t> </a:t>
            </a:r>
            <a:r>
              <a:rPr lang="pt-BR" dirty="0" err="1"/>
              <a:t>increase</a:t>
            </a:r>
            <a:r>
              <a:rPr lang="pt-BR" dirty="0"/>
              <a:t> </a:t>
            </a:r>
            <a:r>
              <a:rPr lang="pt-BR" dirty="0" err="1"/>
              <a:t>after</a:t>
            </a:r>
            <a:r>
              <a:rPr lang="pt-BR" dirty="0"/>
              <a:t> 17 </a:t>
            </a:r>
            <a:r>
              <a:rPr lang="pt-BR" dirty="0" err="1"/>
              <a:t>years</a:t>
            </a:r>
            <a:r>
              <a:rPr lang="pt-BR" dirty="0"/>
              <a:t>????)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46CCE-DDA3-6845-8394-E95E00C732BA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4472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46471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26039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87411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90928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9333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79970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84593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27521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23764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38005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821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Saúde da Criança no contexto das políticas públicas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2"/>
            <a:endParaRPr lang="pt-BR" altLang="pt-BR"/>
          </a:p>
          <a:p>
            <a:pPr lvl="2"/>
            <a:endParaRPr lang="pt-BR" altLang="pt-BR"/>
          </a:p>
          <a:p>
            <a:pPr lvl="2"/>
            <a:endParaRPr lang="pt-BR" alt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aixaDeTexto 1"/>
          <p:cNvSpPr txBox="1">
            <a:spLocks noChangeArrowheads="1"/>
          </p:cNvSpPr>
          <p:nvPr/>
        </p:nvSpPr>
        <p:spPr bwMode="auto">
          <a:xfrm>
            <a:off x="179388" y="908050"/>
            <a:ext cx="867256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t-BR" altLang="pt-BR" sz="2600" b="1" dirty="0"/>
              <a:t>Adolescência e puberdade: </a:t>
            </a:r>
            <a:r>
              <a:rPr lang="pt-BR" altLang="pt-BR" sz="2400" i="1" dirty="0"/>
              <a:t>História,  Conceitos e Características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 dirty="0"/>
          </a:p>
        </p:txBody>
      </p:sp>
      <p:sp>
        <p:nvSpPr>
          <p:cNvPr id="3075" name="CaixaDeTexto 2"/>
          <p:cNvSpPr txBox="1">
            <a:spLocks noChangeArrowheads="1"/>
          </p:cNvSpPr>
          <p:nvPr/>
        </p:nvSpPr>
        <p:spPr bwMode="auto">
          <a:xfrm>
            <a:off x="2195736" y="5013176"/>
            <a:ext cx="39131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/>
              <a:t>DISCIPLINA HSM-130 CICLO DA VIDA II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/>
              <a:t>Graduação em Nutrição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/>
              <a:t>   Faculdade de Saúde Pública / USP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ctrTitle"/>
          </p:nvPr>
        </p:nvSpPr>
        <p:spPr>
          <a:xfrm>
            <a:off x="-71438" y="-674688"/>
            <a:ext cx="9396413" cy="2087563"/>
          </a:xfrm>
        </p:spPr>
        <p:txBody>
          <a:bodyPr/>
          <a:lstStyle/>
          <a:p>
            <a:pPr eaLnBrk="1" hangingPunct="1"/>
            <a:r>
              <a:rPr lang="pt-BR" altLang="pt-BR" dirty="0"/>
              <a:t>Adolescência ou Juventude?</a:t>
            </a:r>
          </a:p>
        </p:txBody>
      </p:sp>
      <p:sp>
        <p:nvSpPr>
          <p:cNvPr id="5123" name="CaixaDeTexto 10"/>
          <p:cNvSpPr txBox="1">
            <a:spLocks noChangeArrowheads="1"/>
          </p:cNvSpPr>
          <p:nvPr/>
        </p:nvSpPr>
        <p:spPr bwMode="auto">
          <a:xfrm>
            <a:off x="395536" y="4221088"/>
            <a:ext cx="8135937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/>
              <a:t>Lei no 12.852, de 5 de agosto de 2013 - </a:t>
            </a:r>
            <a:r>
              <a:rPr lang="pt-PT" altLang="pt-BR" sz="1800" b="1" dirty="0"/>
              <a:t>Estatuto da Juventude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BR" sz="1800" dirty="0"/>
              <a:t>§ 1</a:t>
            </a:r>
            <a:r>
              <a:rPr lang="pt-PT" altLang="pt-BR" sz="1800" u="sng" baseline="30000" dirty="0"/>
              <a:t>o</a:t>
            </a:r>
            <a:r>
              <a:rPr lang="pt-PT" altLang="pt-BR" sz="1800" dirty="0"/>
              <a:t>  Para os efeitos desta Lei, são consideradas jovens as pessoas com idade entre 15 </a:t>
            </a:r>
            <a:br>
              <a:rPr lang="pt-PT" altLang="pt-BR" sz="1800" dirty="0"/>
            </a:br>
            <a:r>
              <a:rPr lang="pt-PT" altLang="pt-BR" sz="1800" dirty="0"/>
              <a:t>(quinze) e  29 (vinte e nove) anos de idade.</a:t>
            </a:r>
            <a:endParaRPr lang="pt-BR" altLang="pt-BR" sz="1800" dirty="0"/>
          </a:p>
        </p:txBody>
      </p:sp>
      <p:sp>
        <p:nvSpPr>
          <p:cNvPr id="5124" name="CaixaDeTexto 12"/>
          <p:cNvSpPr txBox="1">
            <a:spLocks noChangeArrowheads="1"/>
          </p:cNvSpPr>
          <p:nvPr/>
        </p:nvSpPr>
        <p:spPr bwMode="auto">
          <a:xfrm>
            <a:off x="251520" y="2636912"/>
            <a:ext cx="821372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/>
              <a:t> Lei no 8.069, de 13 de julho de 1990 - </a:t>
            </a:r>
            <a:r>
              <a:rPr lang="pt-BR" altLang="pt-BR" sz="1800" b="1" dirty="0"/>
              <a:t>Estatuto da Criança e do Adolescente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/>
              <a:t>Art. 2º Considera-se criança, para os efeitos desta Lei, a pessoa até doze anos de idade </a:t>
            </a:r>
            <a:br>
              <a:rPr lang="pt-BR" altLang="pt-BR" sz="1800" dirty="0"/>
            </a:br>
            <a:r>
              <a:rPr lang="pt-BR" altLang="pt-BR" sz="1800" dirty="0"/>
              <a:t>incompletos, e adolescente aquela entre doze e dezoito anos de idade.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519113" y="1934686"/>
            <a:ext cx="591059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dirty="0"/>
              <a:t>Código de Menores (Lei No 6.697, de 10 de outubro de 1979)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0912" y="1556792"/>
            <a:ext cx="7650088" cy="2387600"/>
          </a:xfrm>
        </p:spPr>
        <p:txBody>
          <a:bodyPr/>
          <a:lstStyle/>
          <a:p>
            <a:r>
              <a:rPr lang="pt-BR" dirty="0"/>
              <a:t>Como está a travessia entre a infância e a vida adulta no Brasil?</a:t>
            </a:r>
          </a:p>
        </p:txBody>
      </p:sp>
    </p:spTree>
    <p:extLst>
      <p:ext uri="{BB962C8B-B14F-4D97-AF65-F5344CB8AC3E}">
        <p14:creationId xmlns:p14="http://schemas.microsoft.com/office/powerpoint/2010/main" val="4132408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ángulo 20">
            <a:extLst>
              <a:ext uri="{FF2B5EF4-FFF2-40B4-BE49-F238E27FC236}">
                <a16:creationId xmlns:a16="http://schemas.microsoft.com/office/drawing/2014/main" id="{AFC75F41-A9A9-7F4F-A45A-AA03C37CA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2778"/>
            <a:ext cx="9144000" cy="1148644"/>
          </a:xfrm>
          <a:prstGeom prst="rect">
            <a:avLst/>
          </a:prstGeom>
          <a:solidFill>
            <a:srgbClr val="66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2133">
              <a:solidFill>
                <a:srgbClr val="000000"/>
              </a:solidFill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55F9525B-00C4-3B40-8AD6-49A7BB948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373919"/>
            <a:ext cx="184731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2133">
              <a:solidFill>
                <a:srgbClr val="000000"/>
              </a:solidFill>
            </a:endParaRPr>
          </a:p>
        </p:txBody>
      </p:sp>
      <p:sp>
        <p:nvSpPr>
          <p:cNvPr id="17" name="Cuadro de texto 6">
            <a:extLst>
              <a:ext uri="{FF2B5EF4-FFF2-40B4-BE49-F238E27FC236}">
                <a16:creationId xmlns:a16="http://schemas.microsoft.com/office/drawing/2014/main" id="{BBDDBE73-F7A9-464F-AAEA-C51B865B4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711" y="548923"/>
            <a:ext cx="6934912" cy="475387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2"/>
              </a:buClr>
              <a:buSzPct val="85000"/>
              <a:buFont typeface="Arial" pitchFamily="34" charset="0"/>
              <a:buChar char="○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rgbClr val="8D89A4"/>
              </a:buClr>
              <a:buSzPct val="9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rgbClr val="748560"/>
              </a:buClr>
              <a:buSzPct val="100000"/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489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Distribuição da população por sexo e grupos de idade</a:t>
            </a:r>
          </a:p>
        </p:txBody>
      </p:sp>
      <p:sp>
        <p:nvSpPr>
          <p:cNvPr id="8198" name="Rectángulo 28">
            <a:extLst>
              <a:ext uri="{FF2B5EF4-FFF2-40B4-BE49-F238E27FC236}">
                <a16:creationId xmlns:a16="http://schemas.microsoft.com/office/drawing/2014/main" id="{837FFE8E-AAC0-424E-88D3-168F74655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645" y="5906911"/>
            <a:ext cx="9162345" cy="582789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BR" altLang="pt-BR" sz="2133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8202" name="Rectángulo 13">
            <a:extLst>
              <a:ext uri="{FF2B5EF4-FFF2-40B4-BE49-F238E27FC236}">
                <a16:creationId xmlns:a16="http://schemas.microsoft.com/office/drawing/2014/main" id="{7FD3A0F2-81A1-6145-B2BC-CEA11F32C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01" y="6072012"/>
            <a:ext cx="8634588" cy="31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20000"/>
              </a:spcBef>
              <a:defRPr/>
            </a:pPr>
            <a:r>
              <a:rPr lang="pt-BR" altLang="pt-BR" sz="1422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REFERÊNCIA     </a:t>
            </a:r>
            <a:r>
              <a:rPr lang="pt-BR" altLang="pt-BR" sz="142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Instituto Brasileiro de Geografia e Estatística (IBGE)</a:t>
            </a:r>
            <a:r>
              <a:rPr lang="en-US" altLang="pt-BR" sz="142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; 2013.</a:t>
            </a:r>
            <a:endParaRPr lang="pt-BR" altLang="pt-BR" sz="1422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8199" name="Picture 8" descr="Resultado de imagem para distribuiÃ§Ã£o da populaÃ§Ã£o por sexo">
            <a:extLst>
              <a:ext uri="{FF2B5EF4-FFF2-40B4-BE49-F238E27FC236}">
                <a16:creationId xmlns:a16="http://schemas.microsoft.com/office/drawing/2014/main" id="{68B51FC2-A188-2548-8169-FF614CBE1E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36" b="5270"/>
          <a:stretch>
            <a:fillRect/>
          </a:stretch>
        </p:blipFill>
        <p:spPr bwMode="auto">
          <a:xfrm>
            <a:off x="539045" y="1765300"/>
            <a:ext cx="6533444" cy="3904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uadro de texto 6">
            <a:extLst>
              <a:ext uri="{FF2B5EF4-FFF2-40B4-BE49-F238E27FC236}">
                <a16:creationId xmlns:a16="http://schemas.microsoft.com/office/drawing/2014/main" id="{57634F59-E46E-C345-AE99-1C49F4755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534" y="896056"/>
            <a:ext cx="7989711" cy="37920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ct val="115000"/>
              </a:lnSpc>
              <a:buFontTx/>
              <a:buNone/>
              <a:defRPr/>
            </a:pPr>
            <a:r>
              <a:rPr lang="pt-BR" altLang="pt-BR" sz="1778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Calibri" pitchFamily="34" charset="0"/>
              </a:rPr>
              <a:t>Brasil, 2010</a:t>
            </a:r>
            <a:endParaRPr lang="pt-BR" altLang="pt-BR" sz="1778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2" name="Grupo 13">
            <a:extLst>
              <a:ext uri="{FF2B5EF4-FFF2-40B4-BE49-F238E27FC236}">
                <a16:creationId xmlns:a16="http://schemas.microsoft.com/office/drawing/2014/main" id="{D700B54E-79CE-864A-899B-7A02D27B2B08}"/>
              </a:ext>
            </a:extLst>
          </p:cNvPr>
          <p:cNvGrpSpPr>
            <a:grpSpLocks/>
          </p:cNvGrpSpPr>
          <p:nvPr/>
        </p:nvGrpSpPr>
        <p:grpSpPr bwMode="auto">
          <a:xfrm>
            <a:off x="667456" y="4745567"/>
            <a:ext cx="8476544" cy="1089420"/>
            <a:chOff x="751012" y="4910104"/>
            <a:chExt cx="9535988" cy="1225108"/>
          </a:xfrm>
        </p:grpSpPr>
        <p:sp>
          <p:nvSpPr>
            <p:cNvPr id="3" name="Retângulo 10">
              <a:extLst>
                <a:ext uri="{FF2B5EF4-FFF2-40B4-BE49-F238E27FC236}">
                  <a16:creationId xmlns:a16="http://schemas.microsoft.com/office/drawing/2014/main" id="{AC843BAD-2E20-3348-9BE8-2BB9650ECF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1012" y="4910104"/>
              <a:ext cx="9289032" cy="360040"/>
            </a:xfrm>
            <a:prstGeom prst="rect">
              <a:avLst/>
            </a:prstGeom>
            <a:solidFill>
              <a:srgbClr val="A5A5E9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pt-BR" altLang="pt-BR" sz="2133"/>
            </a:p>
          </p:txBody>
        </p:sp>
        <p:sp>
          <p:nvSpPr>
            <p:cNvPr id="8203" name="Cuadro de texto 6">
              <a:extLst>
                <a:ext uri="{FF2B5EF4-FFF2-40B4-BE49-F238E27FC236}">
                  <a16:creationId xmlns:a16="http://schemas.microsoft.com/office/drawing/2014/main" id="{94813752-4130-1B41-AE08-BC004EF46B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23820" y="4933632"/>
              <a:ext cx="2263180" cy="1201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>
                <a:lnSpc>
                  <a:spcPct val="115000"/>
                </a:lnSpc>
                <a:spcBef>
                  <a:spcPct val="20000"/>
                </a:spcBef>
              </a:pPr>
              <a:r>
                <a:rPr lang="pt-BR" altLang="pt-BR" sz="1244" b="1">
                  <a:latin typeface="Arial Narrow" panose="020B0604020202020204" pitchFamily="34" charset="0"/>
                  <a:cs typeface="Calibri" panose="020F0502020204030204" pitchFamily="34" charset="0"/>
                </a:rPr>
                <a:t>ADOLESCENTES</a:t>
              </a:r>
            </a:p>
            <a:p>
              <a:pPr algn="just">
                <a:lnSpc>
                  <a:spcPct val="115000"/>
                </a:lnSpc>
                <a:spcBef>
                  <a:spcPct val="20000"/>
                </a:spcBef>
              </a:pPr>
              <a:r>
                <a:rPr lang="en-US" altLang="pt-BR" sz="1244">
                  <a:latin typeface="Arial Narrow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17.284.281   sexo masculino</a:t>
              </a:r>
            </a:p>
            <a:p>
              <a:pPr algn="just">
                <a:lnSpc>
                  <a:spcPct val="115000"/>
                </a:lnSpc>
                <a:spcBef>
                  <a:spcPct val="20000"/>
                </a:spcBef>
              </a:pPr>
              <a:r>
                <a:rPr lang="en-US" altLang="pt-BR" sz="1244">
                  <a:latin typeface="Arial Narrow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16.873.350   sexo feminino</a:t>
              </a:r>
            </a:p>
            <a:p>
              <a:pPr algn="just">
                <a:lnSpc>
                  <a:spcPct val="115000"/>
                </a:lnSpc>
                <a:spcBef>
                  <a:spcPct val="20000"/>
                </a:spcBef>
              </a:pPr>
              <a:r>
                <a:rPr lang="en-US" altLang="pt-BR" sz="1244">
                  <a:latin typeface="Arial Narrow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9,1%  da população</a:t>
              </a:r>
              <a:endParaRPr lang="pt-BR" altLang="pt-BR" sz="1244">
                <a:latin typeface="Arial Narrow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099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altLang="pt-BR"/>
          </a:p>
        </p:txBody>
      </p:sp>
      <p:pic>
        <p:nvPicPr>
          <p:cNvPr id="9220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8675" y="1125538"/>
            <a:ext cx="10525125" cy="550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250825" y="0"/>
            <a:ext cx="8785225" cy="170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3000"/>
              <a:t>Principais questões sociais de adolescentes e jovens</a:t>
            </a:r>
            <a:endParaRPr lang="pt-BR" altLang="pt-BR" sz="3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alt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700808"/>
            <a:ext cx="8534981" cy="432048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50194" y="6273225"/>
            <a:ext cx="75405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/>
              <a:t>Fonte: Diretrizes Nacionais para a Atenção Integral a Saúde de Adolescentes e Jovens na </a:t>
            </a:r>
            <a:br>
              <a:rPr lang="pt-BR" sz="1600" dirty="0"/>
            </a:br>
            <a:r>
              <a:rPr lang="pt-BR" sz="1600" dirty="0"/>
              <a:t>Promoção, Proteção e Recuperação da saúde. Ministério da Saúde. 2010.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Título 1"/>
          <p:cNvSpPr txBox="1">
            <a:spLocks/>
          </p:cNvSpPr>
          <p:nvPr/>
        </p:nvSpPr>
        <p:spPr bwMode="auto">
          <a:xfrm>
            <a:off x="250825" y="0"/>
            <a:ext cx="8785225" cy="170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3000"/>
              <a:t>Principais questões sociais de adolescentes e jovens</a:t>
            </a:r>
            <a:endParaRPr lang="pt-BR" altLang="pt-BR" sz="3000" dirty="0"/>
          </a:p>
        </p:txBody>
      </p:sp>
    </p:spTree>
    <p:extLst>
      <p:ext uri="{BB962C8B-B14F-4D97-AF65-F5344CB8AC3E}">
        <p14:creationId xmlns:p14="http://schemas.microsoft.com/office/powerpoint/2010/main" val="1086354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>
          <a:xfrm>
            <a:off x="250825" y="-242888"/>
            <a:ext cx="8785225" cy="1700213"/>
          </a:xfrm>
        </p:spPr>
        <p:txBody>
          <a:bodyPr/>
          <a:lstStyle/>
          <a:p>
            <a:pPr eaLnBrk="1" hangingPunct="1"/>
            <a:r>
              <a:rPr lang="pt-BR" altLang="pt-BR" sz="2800"/>
              <a:t>Principais questões da Saúde de adolescentes e jovens:</a:t>
            </a:r>
            <a:br>
              <a:rPr lang="pt-BR" altLang="pt-BR" sz="2800"/>
            </a:br>
            <a:r>
              <a:rPr lang="pt-BR" altLang="pt-BR" sz="2800"/>
              <a:t>O impacto da violência</a:t>
            </a:r>
          </a:p>
        </p:txBody>
      </p:sp>
      <p:sp>
        <p:nvSpPr>
          <p:cNvPr id="13315" name="CaixaDeTexto 2"/>
          <p:cNvSpPr txBox="1">
            <a:spLocks noChangeArrowheads="1"/>
          </p:cNvSpPr>
          <p:nvPr/>
        </p:nvSpPr>
        <p:spPr bwMode="auto">
          <a:xfrm>
            <a:off x="650875" y="6273800"/>
            <a:ext cx="41513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600"/>
              <a:t>Fonte: Pesquisa Agenda Juventude Brasil. 2013</a:t>
            </a:r>
          </a:p>
        </p:txBody>
      </p:sp>
      <p:pic>
        <p:nvPicPr>
          <p:cNvPr id="13316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63" y="1557338"/>
            <a:ext cx="7104062" cy="394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9285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>
          <a:xfrm>
            <a:off x="250825" y="-242888"/>
            <a:ext cx="8785225" cy="1700213"/>
          </a:xfrm>
        </p:spPr>
        <p:txBody>
          <a:bodyPr/>
          <a:lstStyle/>
          <a:p>
            <a:pPr eaLnBrk="1" hangingPunct="1"/>
            <a:r>
              <a:rPr lang="pt-BR" altLang="pt-BR" sz="2800"/>
              <a:t>Principais questões da Saúde de adolescentes e jovens:</a:t>
            </a:r>
            <a:br>
              <a:rPr lang="pt-BR" altLang="pt-BR" sz="2800"/>
            </a:br>
            <a:r>
              <a:rPr lang="pt-BR" altLang="pt-BR" sz="2800"/>
              <a:t>O impacto da violência</a:t>
            </a:r>
          </a:p>
        </p:txBody>
      </p:sp>
      <p:pic>
        <p:nvPicPr>
          <p:cNvPr id="14339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052513"/>
            <a:ext cx="6702425" cy="527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CaixaDeTexto 5"/>
          <p:cNvSpPr txBox="1">
            <a:spLocks noChangeArrowheads="1"/>
          </p:cNvSpPr>
          <p:nvPr/>
        </p:nvSpPr>
        <p:spPr bwMode="auto">
          <a:xfrm>
            <a:off x="650875" y="6273800"/>
            <a:ext cx="66167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/>
              <a:t>Fonte: Diretrizes Nacionais para a Atenção Integral a Saúde de Adolescentes e Jovens na </a:t>
            </a:r>
            <a:br>
              <a:rPr lang="pt-BR" altLang="pt-BR" sz="1400"/>
            </a:br>
            <a:r>
              <a:rPr lang="pt-BR" altLang="pt-BR" sz="1400"/>
              <a:t>Promoção, Proteção e Recuperação da saúde. Ministério da Saúde. 2010.</a:t>
            </a:r>
          </a:p>
        </p:txBody>
      </p:sp>
    </p:spTree>
    <p:extLst>
      <p:ext uri="{BB962C8B-B14F-4D97-AF65-F5344CB8AC3E}">
        <p14:creationId xmlns:p14="http://schemas.microsoft.com/office/powerpoint/2010/main" val="2564667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4326FA-4471-5E4D-88BD-E5EAA9428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14E4E9-90EB-9247-B6AC-4DE9C5895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Risco e Vulnerabilidade</a:t>
            </a:r>
          </a:p>
        </p:txBody>
      </p:sp>
    </p:spTree>
    <p:extLst>
      <p:ext uri="{BB962C8B-B14F-4D97-AF65-F5344CB8AC3E}">
        <p14:creationId xmlns:p14="http://schemas.microsoft.com/office/powerpoint/2010/main" val="14335169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ángulo 20">
            <a:extLst>
              <a:ext uri="{FF2B5EF4-FFF2-40B4-BE49-F238E27FC236}">
                <a16:creationId xmlns:a16="http://schemas.microsoft.com/office/drawing/2014/main" id="{E663DEC8-C2B8-E142-B9F4-024235FC9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2778"/>
            <a:ext cx="9144000" cy="1412523"/>
          </a:xfrm>
          <a:prstGeom prst="rect">
            <a:avLst/>
          </a:prstGeom>
          <a:solidFill>
            <a:srgbClr val="66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2133">
              <a:solidFill>
                <a:srgbClr val="000000"/>
              </a:solidFill>
            </a:endParaRPr>
          </a:p>
        </p:txBody>
      </p:sp>
      <p:sp>
        <p:nvSpPr>
          <p:cNvPr id="26629" name="Rectangle 2">
            <a:extLst>
              <a:ext uri="{FF2B5EF4-FFF2-40B4-BE49-F238E27FC236}">
                <a16:creationId xmlns:a16="http://schemas.microsoft.com/office/drawing/2014/main" id="{0EC34860-49B2-A647-8C71-7D74773601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9269" y="373919"/>
            <a:ext cx="184731" cy="42056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2133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uadro de texto 6">
            <a:extLst>
              <a:ext uri="{FF2B5EF4-FFF2-40B4-BE49-F238E27FC236}">
                <a16:creationId xmlns:a16="http://schemas.microsoft.com/office/drawing/2014/main" id="{AD14A789-04C7-224B-89F0-B21EAA0A0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256" y="644878"/>
            <a:ext cx="6019597" cy="85824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2"/>
              </a:buClr>
              <a:buSzPct val="85000"/>
              <a:buFont typeface="Arial" pitchFamily="34" charset="0"/>
              <a:buChar char="○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rgbClr val="8D89A4"/>
              </a:buClr>
              <a:buSzPct val="9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rgbClr val="748560"/>
              </a:buClr>
              <a:buSzPct val="100000"/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844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Adolescência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133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Do conceito de </a:t>
            </a:r>
            <a:r>
              <a:rPr lang="pt-BR" altLang="pt-BR" sz="2133" i="1" dirty="0">
                <a:solidFill>
                  <a:srgbClr val="FFFF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risco</a:t>
            </a:r>
            <a:r>
              <a:rPr lang="pt-BR" altLang="pt-BR" sz="2133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para a perspectiva de </a:t>
            </a:r>
            <a:r>
              <a:rPr lang="pt-BR" altLang="pt-BR" sz="2133" i="1" dirty="0">
                <a:solidFill>
                  <a:srgbClr val="FFFF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vulnerabilidade</a:t>
            </a:r>
          </a:p>
        </p:txBody>
      </p:sp>
      <p:sp>
        <p:nvSpPr>
          <p:cNvPr id="9" name="Rectángulo 28">
            <a:extLst>
              <a:ext uri="{FF2B5EF4-FFF2-40B4-BE49-F238E27FC236}">
                <a16:creationId xmlns:a16="http://schemas.microsoft.com/office/drawing/2014/main" id="{25D94DCB-52FE-C842-AE94-1F8703AF1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645" y="5925256"/>
            <a:ext cx="9162345" cy="564444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BR" altLang="pt-BR" sz="2133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ángulo 13">
            <a:extLst>
              <a:ext uri="{FF2B5EF4-FFF2-40B4-BE49-F238E27FC236}">
                <a16:creationId xmlns:a16="http://schemas.microsoft.com/office/drawing/2014/main" id="{412A0168-9191-E440-B16E-138700C63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1" y="6028267"/>
            <a:ext cx="8634589" cy="31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 eaLnBrk="0" hangingPunct="0">
              <a:defRPr/>
            </a:pPr>
            <a:r>
              <a:rPr lang="pt-BR" altLang="pt-BR" sz="1422" b="1" dirty="0">
                <a:solidFill>
                  <a:schemeClr val="bg1"/>
                </a:solidFill>
                <a:latin typeface="Arial Narrow" pitchFamily="34" charset="0"/>
              </a:rPr>
              <a:t>REFERÊNCIA          </a:t>
            </a:r>
            <a:r>
              <a:rPr lang="pt-BR" altLang="pt-BR" sz="1422" dirty="0">
                <a:solidFill>
                  <a:schemeClr val="bg1"/>
                </a:solidFill>
                <a:latin typeface="Arial Narrow" pitchFamily="34" charset="0"/>
              </a:rPr>
              <a:t>UNAIDS. Coalizão global de políticas contra a </a:t>
            </a:r>
            <a:r>
              <a:rPr lang="pt-BR" altLang="pt-BR" sz="1422" dirty="0" err="1">
                <a:solidFill>
                  <a:schemeClr val="bg1"/>
                </a:solidFill>
                <a:latin typeface="Arial Narrow" pitchFamily="34" charset="0"/>
              </a:rPr>
              <a:t>aids</a:t>
            </a:r>
            <a:r>
              <a:rPr lang="pt-BR" altLang="pt-BR" sz="1422" dirty="0">
                <a:solidFill>
                  <a:schemeClr val="bg1"/>
                </a:solidFill>
                <a:latin typeface="Arial Narrow" pitchFamily="34" charset="0"/>
              </a:rPr>
              <a:t>. UNAIDS;</a:t>
            </a:r>
            <a:r>
              <a:rPr lang="pt-BR" sz="1422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2018</a:t>
            </a:r>
          </a:p>
        </p:txBody>
      </p:sp>
      <p:sp>
        <p:nvSpPr>
          <p:cNvPr id="10247" name="Rectángulo 28">
            <a:extLst>
              <a:ext uri="{FF2B5EF4-FFF2-40B4-BE49-F238E27FC236}">
                <a16:creationId xmlns:a16="http://schemas.microsoft.com/office/drawing/2014/main" id="{EE740705-F36B-5046-BC35-443563DDB3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368" y="2424289"/>
            <a:ext cx="256822" cy="258234"/>
          </a:xfrm>
          <a:prstGeom prst="rect">
            <a:avLst/>
          </a:prstGeom>
          <a:solidFill>
            <a:srgbClr val="CC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1778">
              <a:solidFill>
                <a:schemeClr val="bg1"/>
              </a:solidFill>
            </a:endParaRPr>
          </a:p>
        </p:txBody>
      </p:sp>
      <p:sp>
        <p:nvSpPr>
          <p:cNvPr id="10248" name="Retângulo 21">
            <a:extLst>
              <a:ext uri="{FF2B5EF4-FFF2-40B4-BE49-F238E27FC236}">
                <a16:creationId xmlns:a16="http://schemas.microsoft.com/office/drawing/2014/main" id="{9D96F762-F85E-614E-A775-18418A695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689" y="2139245"/>
            <a:ext cx="7425267" cy="306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200000"/>
              </a:lnSpc>
            </a:pPr>
            <a:r>
              <a:rPr lang="pt-BR" altLang="pt-BR" sz="2133" b="1">
                <a:latin typeface="Arial Narrow" panose="020B0604020202020204" pitchFamily="34" charset="0"/>
                <a:cs typeface="Times New Roman" panose="02020603050405020304" pitchFamily="18" charset="0"/>
              </a:rPr>
              <a:t>Vulnerabilidade</a:t>
            </a:r>
          </a:p>
          <a:p>
            <a:pPr algn="just" eaLnBrk="1" hangingPunct="1">
              <a:lnSpc>
                <a:spcPct val="200000"/>
              </a:lnSpc>
            </a:pPr>
            <a:r>
              <a:rPr lang="pt-BR" altLang="pt-BR" sz="1956">
                <a:latin typeface="Arial Narrow" panose="020B0604020202020204" pitchFamily="34" charset="0"/>
                <a:cs typeface="Times New Roman" panose="02020603050405020304" pitchFamily="18" charset="0"/>
              </a:rPr>
              <a:t>Conjunto de aspectos individuais e coletivos, relacionados com a maior exposição de indivíduos e populações ao adoecimento, de modo inseparável, a maior ou menor disponibilidade de recursos de todas as ordens para se protegerem</a:t>
            </a:r>
            <a:endParaRPr lang="pt-BR" altLang="pt-BR" sz="1956">
              <a:latin typeface="Arial Narrow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2015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ángulo 20">
            <a:extLst>
              <a:ext uri="{FF2B5EF4-FFF2-40B4-BE49-F238E27FC236}">
                <a16:creationId xmlns:a16="http://schemas.microsoft.com/office/drawing/2014/main" id="{A1F8C5F2-C225-684F-8EDB-B042E96F2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2778"/>
            <a:ext cx="9144000" cy="1412523"/>
          </a:xfrm>
          <a:prstGeom prst="rect">
            <a:avLst/>
          </a:prstGeom>
          <a:solidFill>
            <a:srgbClr val="66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2133">
              <a:solidFill>
                <a:srgbClr val="000000"/>
              </a:solidFill>
            </a:endParaRPr>
          </a:p>
        </p:txBody>
      </p:sp>
      <p:sp>
        <p:nvSpPr>
          <p:cNvPr id="26629" name="Rectangle 2">
            <a:extLst>
              <a:ext uri="{FF2B5EF4-FFF2-40B4-BE49-F238E27FC236}">
                <a16:creationId xmlns:a16="http://schemas.microsoft.com/office/drawing/2014/main" id="{CF18BDD6-5E58-BF44-A3FA-902AFF1F2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9269" y="373919"/>
            <a:ext cx="184731" cy="42056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2133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uadro de texto 6">
            <a:extLst>
              <a:ext uri="{FF2B5EF4-FFF2-40B4-BE49-F238E27FC236}">
                <a16:creationId xmlns:a16="http://schemas.microsoft.com/office/drawing/2014/main" id="{52E9EE4A-3665-1445-9A6C-973923B41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256" y="644878"/>
            <a:ext cx="6019597" cy="85824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2"/>
              </a:buClr>
              <a:buSzPct val="85000"/>
              <a:buFont typeface="Arial" pitchFamily="34" charset="0"/>
              <a:buChar char="○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rgbClr val="8D89A4"/>
              </a:buClr>
              <a:buSzPct val="9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rgbClr val="748560"/>
              </a:buClr>
              <a:buSzPct val="100000"/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844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Adolescência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133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Do conceito de </a:t>
            </a:r>
            <a:r>
              <a:rPr lang="pt-BR" altLang="pt-BR" sz="2133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risco</a:t>
            </a:r>
            <a:r>
              <a:rPr lang="pt-BR" altLang="pt-BR" sz="2133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para a perspectiva de </a:t>
            </a:r>
            <a:r>
              <a:rPr lang="pt-BR" altLang="pt-BR" sz="2133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vulnerabilidade</a:t>
            </a:r>
          </a:p>
        </p:txBody>
      </p:sp>
      <p:sp>
        <p:nvSpPr>
          <p:cNvPr id="9" name="Rectángulo 28">
            <a:extLst>
              <a:ext uri="{FF2B5EF4-FFF2-40B4-BE49-F238E27FC236}">
                <a16:creationId xmlns:a16="http://schemas.microsoft.com/office/drawing/2014/main" id="{AC680DD4-2FBD-744F-ADB2-ADA5A2E3D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645" y="5925256"/>
            <a:ext cx="9162345" cy="564444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BR" altLang="pt-BR" sz="2133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ángulo 13">
            <a:extLst>
              <a:ext uri="{FF2B5EF4-FFF2-40B4-BE49-F238E27FC236}">
                <a16:creationId xmlns:a16="http://schemas.microsoft.com/office/drawing/2014/main" id="{E6AA6872-9DE9-EE42-875C-E493A159B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1" y="6028267"/>
            <a:ext cx="8634589" cy="31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 eaLnBrk="0" hangingPunct="0">
              <a:defRPr/>
            </a:pPr>
            <a:r>
              <a:rPr lang="pt-BR" altLang="pt-BR" sz="1422" b="1" dirty="0">
                <a:solidFill>
                  <a:schemeClr val="bg1"/>
                </a:solidFill>
                <a:latin typeface="Arial Narrow" pitchFamily="34" charset="0"/>
              </a:rPr>
              <a:t>REFERÊNCIA          </a:t>
            </a:r>
            <a:r>
              <a:rPr lang="pt-BR" altLang="pt-BR" sz="1422" dirty="0">
                <a:solidFill>
                  <a:schemeClr val="bg1"/>
                </a:solidFill>
                <a:latin typeface="Arial Narrow" pitchFamily="34" charset="0"/>
              </a:rPr>
              <a:t>UNAIDS. Coalizão global de políticas contra a </a:t>
            </a:r>
            <a:r>
              <a:rPr lang="pt-BR" altLang="pt-BR" sz="1422" dirty="0" err="1">
                <a:solidFill>
                  <a:schemeClr val="bg1"/>
                </a:solidFill>
                <a:latin typeface="Arial Narrow" pitchFamily="34" charset="0"/>
              </a:rPr>
              <a:t>aids</a:t>
            </a:r>
            <a:r>
              <a:rPr lang="pt-BR" altLang="pt-BR" sz="1422" dirty="0">
                <a:solidFill>
                  <a:schemeClr val="bg1"/>
                </a:solidFill>
                <a:latin typeface="Arial Narrow" pitchFamily="34" charset="0"/>
              </a:rPr>
              <a:t>. UNAIDS;</a:t>
            </a:r>
            <a:r>
              <a:rPr lang="pt-BR" sz="1422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2018</a:t>
            </a:r>
          </a:p>
        </p:txBody>
      </p:sp>
      <p:grpSp>
        <p:nvGrpSpPr>
          <p:cNvPr id="11271" name="Grupo 16">
            <a:extLst>
              <a:ext uri="{FF2B5EF4-FFF2-40B4-BE49-F238E27FC236}">
                <a16:creationId xmlns:a16="http://schemas.microsoft.com/office/drawing/2014/main" id="{3ECD55AF-274F-0642-A36F-72AA12791D16}"/>
              </a:ext>
            </a:extLst>
          </p:cNvPr>
          <p:cNvGrpSpPr>
            <a:grpSpLocks/>
          </p:cNvGrpSpPr>
          <p:nvPr/>
        </p:nvGrpSpPr>
        <p:grpSpPr bwMode="auto">
          <a:xfrm>
            <a:off x="-15523" y="1892300"/>
            <a:ext cx="8875891" cy="3390900"/>
            <a:chOff x="-17327" y="1700808"/>
            <a:chExt cx="9985363" cy="3814142"/>
          </a:xfrm>
        </p:grpSpPr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11BFAA2F-8B0E-1E41-9D8E-B030484DDD26}"/>
                </a:ext>
              </a:extLst>
            </p:cNvPr>
            <p:cNvSpPr/>
            <p:nvPr/>
          </p:nvSpPr>
          <p:spPr bwMode="auto">
            <a:xfrm rot="5400000">
              <a:off x="1186026" y="2441827"/>
              <a:ext cx="360304" cy="276700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pt-BR" sz="2133"/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925D2D38-677E-2A43-9F6D-FE1D80A80F58}"/>
                </a:ext>
              </a:extLst>
            </p:cNvPr>
            <p:cNvSpPr/>
            <p:nvPr/>
          </p:nvSpPr>
          <p:spPr bwMode="auto">
            <a:xfrm rot="5400000">
              <a:off x="1198726" y="3810029"/>
              <a:ext cx="360304" cy="276700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pt-BR" sz="2133"/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45A3270A-BACA-B64C-B4B4-4C833D80E26C}"/>
                </a:ext>
              </a:extLst>
            </p:cNvPr>
            <p:cNvSpPr/>
            <p:nvPr/>
          </p:nvSpPr>
          <p:spPr bwMode="auto">
            <a:xfrm rot="5400000">
              <a:off x="1203489" y="1505354"/>
              <a:ext cx="360304" cy="276700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pt-BR" sz="2133"/>
            </a:p>
          </p:txBody>
        </p:sp>
        <p:sp>
          <p:nvSpPr>
            <p:cNvPr id="11275" name="Rectángulo 28">
              <a:extLst>
                <a:ext uri="{FF2B5EF4-FFF2-40B4-BE49-F238E27FC236}">
                  <a16:creationId xmlns:a16="http://schemas.microsoft.com/office/drawing/2014/main" id="{84EACF80-1A5E-5740-ADD7-5BE9AA1752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1012" y="2022361"/>
              <a:ext cx="288032" cy="290136"/>
            </a:xfrm>
            <a:prstGeom prst="rect">
              <a:avLst/>
            </a:prstGeom>
            <a:solidFill>
              <a:srgbClr val="CC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pt-BR" altLang="pt-BR" sz="1778">
                <a:solidFill>
                  <a:schemeClr val="bg1"/>
                </a:solidFill>
              </a:endParaRPr>
            </a:p>
          </p:txBody>
        </p:sp>
        <p:sp>
          <p:nvSpPr>
            <p:cNvPr id="11276" name="Retângulo 21">
              <a:extLst>
                <a:ext uri="{FF2B5EF4-FFF2-40B4-BE49-F238E27FC236}">
                  <a16:creationId xmlns:a16="http://schemas.microsoft.com/office/drawing/2014/main" id="{BB7C2C02-B5A7-9A4B-A0CC-EF55EF5D8D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810" y="1700808"/>
              <a:ext cx="8352170" cy="725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lnSpc>
                  <a:spcPct val="200000"/>
                </a:lnSpc>
              </a:pPr>
              <a:r>
                <a:rPr lang="pt-BR" altLang="pt-BR" sz="2133" b="1">
                  <a:latin typeface="Arial Narrow" panose="020B0604020202020204" pitchFamily="34" charset="0"/>
                  <a:cs typeface="Times New Roman" panose="02020603050405020304" pitchFamily="18" charset="0"/>
                </a:rPr>
                <a:t>Componentes da vulnerabilidade</a:t>
              </a:r>
            </a:p>
          </p:txBody>
        </p:sp>
        <p:sp>
          <p:nvSpPr>
            <p:cNvPr id="12" name="Rectangle 4">
              <a:extLst>
                <a:ext uri="{FF2B5EF4-FFF2-40B4-BE49-F238E27FC236}">
                  <a16:creationId xmlns:a16="http://schemas.microsoft.com/office/drawing/2014/main" id="{3E1A0803-F3CF-9043-BA53-DD26C17BBE26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1193935" y="2575378"/>
              <a:ext cx="8774101" cy="2939572"/>
            </a:xfrm>
            <a:prstGeom prst="rect">
              <a:avLst/>
            </a:prstGeom>
          </p:spPr>
          <p:txBody>
            <a:bodyPr/>
            <a:lstStyle/>
            <a:p>
              <a:pPr marL="304804" indent="-304804">
                <a:lnSpc>
                  <a:spcPct val="150000"/>
                </a:lnSpc>
                <a:spcBef>
                  <a:spcPts val="0"/>
                </a:spcBef>
                <a:defRPr/>
              </a:pPr>
              <a:r>
                <a:rPr lang="pt-BR" altLang="pt-BR" sz="1422" b="1" kern="0" dirty="0">
                  <a:latin typeface="Arial Narrow" pitchFamily="34" charset="0"/>
                </a:rPr>
                <a:t>          INDIVIDUAL	</a:t>
              </a:r>
              <a:r>
                <a:rPr lang="pt-BR" altLang="pt-BR" sz="1778" i="1" kern="0" dirty="0">
                  <a:latin typeface="Arial Narrow" pitchFamily="34" charset="0"/>
                </a:rPr>
                <a:t>informação, valores, crenças, afetos, religião, pulsões...</a:t>
              </a:r>
            </a:p>
            <a:p>
              <a:pPr marL="304804" indent="-304804">
                <a:lnSpc>
                  <a:spcPct val="150000"/>
                </a:lnSpc>
                <a:spcBef>
                  <a:spcPts val="0"/>
                </a:spcBef>
                <a:defRPr/>
              </a:pPr>
              <a:endParaRPr lang="pt-BR" altLang="pt-BR" sz="1778" kern="0" dirty="0">
                <a:latin typeface="Arial Narrow" pitchFamily="34" charset="0"/>
              </a:endParaRPr>
            </a:p>
            <a:p>
              <a:pPr marL="304804" indent="-304804">
                <a:lnSpc>
                  <a:spcPct val="150000"/>
                </a:lnSpc>
                <a:spcBef>
                  <a:spcPts val="0"/>
                </a:spcBef>
                <a:defRPr/>
              </a:pPr>
              <a:r>
                <a:rPr lang="pt-BR" altLang="pt-BR" sz="1422" b="1" kern="0" dirty="0">
                  <a:latin typeface="Arial Narrow" pitchFamily="34" charset="0"/>
                </a:rPr>
                <a:t>                SOCIAL	</a:t>
              </a:r>
              <a:r>
                <a:rPr lang="pt-BR" altLang="pt-BR" sz="1778" i="1" kern="0" dirty="0">
                  <a:latin typeface="Arial Narrow" pitchFamily="34" charset="0"/>
                </a:rPr>
                <a:t>condições de vida e trabalho, cultura, situação econômica, ambiente, 		relações de gênero, relações de classe, relações geracionais...</a:t>
              </a:r>
            </a:p>
            <a:p>
              <a:pPr marL="304804" indent="-304804">
                <a:lnSpc>
                  <a:spcPct val="150000"/>
                </a:lnSpc>
                <a:spcBef>
                  <a:spcPts val="0"/>
                </a:spcBef>
                <a:defRPr/>
              </a:pPr>
              <a:endParaRPr lang="pt-BR" altLang="pt-BR" sz="1778" kern="0" dirty="0">
                <a:latin typeface="Arial Narrow" pitchFamily="34" charset="0"/>
              </a:endParaRPr>
            </a:p>
            <a:p>
              <a:pPr marL="304804" indent="-304804">
                <a:lnSpc>
                  <a:spcPct val="150000"/>
                </a:lnSpc>
                <a:spcBef>
                  <a:spcPts val="0"/>
                </a:spcBef>
                <a:defRPr/>
              </a:pPr>
              <a:r>
                <a:rPr lang="pt-BR" altLang="pt-BR" sz="1422" b="1" kern="0" dirty="0">
                  <a:latin typeface="Arial Narrow" pitchFamily="34" charset="0"/>
                </a:rPr>
                <a:t>PROGRAMÁTICO</a:t>
              </a:r>
              <a:r>
                <a:rPr lang="pt-BR" altLang="pt-BR" sz="1778" kern="0" dirty="0">
                  <a:latin typeface="Arial Narrow" pitchFamily="34" charset="0"/>
                </a:rPr>
                <a:t>	</a:t>
              </a:r>
              <a:r>
                <a:rPr lang="pt-BR" altLang="pt-BR" sz="1778" i="1" kern="0" dirty="0">
                  <a:latin typeface="Arial Narrow" pitchFamily="34" charset="0"/>
                </a:rPr>
                <a:t>acesso aos serviços, existência e sustentação de programas, qualidade 		da atenção...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9898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1"/>
          <p:cNvSpPr txBox="1">
            <a:spLocks noChangeArrowheads="1"/>
          </p:cNvSpPr>
          <p:nvPr/>
        </p:nvSpPr>
        <p:spPr bwMode="auto">
          <a:xfrm>
            <a:off x="755650" y="2708275"/>
            <a:ext cx="73049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 dirty="0"/>
              <a:t>Há diferenças entre a Desenvolvimento e Transformação?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79388" y="908050"/>
            <a:ext cx="8748712" cy="1231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pt-BR" sz="2600" b="1" dirty="0"/>
              <a:t>Adolescência e Principais problemas de saúde na puberdade</a:t>
            </a:r>
          </a:p>
          <a:p>
            <a:pPr eaLnBrk="1" hangingPunct="1">
              <a:defRPr/>
            </a:pPr>
            <a:r>
              <a:rPr lang="pt-BR" dirty="0"/>
              <a:t> </a:t>
            </a:r>
            <a:r>
              <a:rPr lang="pt-BR" b="1" i="1" dirty="0"/>
              <a:t>História</a:t>
            </a:r>
            <a:r>
              <a:rPr lang="pt-BR" i="1" dirty="0"/>
              <a:t>,  </a:t>
            </a:r>
            <a:r>
              <a:rPr lang="pt-BR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Conceitos e Características</a:t>
            </a:r>
          </a:p>
          <a:p>
            <a:pPr eaLnBrk="1" hangingPunct="1"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812800" y="342900"/>
            <a:ext cx="77200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600" b="1" i="1">
                <a:solidFill>
                  <a:srgbClr val="000099"/>
                </a:solidFill>
              </a:rPr>
              <a:t>Características do crescimento físico de  adolescentes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-468560" y="1556792"/>
            <a:ext cx="9949433" cy="349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pt-BR" altLang="pt-BR" sz="1700" dirty="0">
              <a:latin typeface="Verdana" panose="020B0604030504040204" pitchFamily="34" charset="0"/>
            </a:endParaRPr>
          </a:p>
          <a:p>
            <a:pPr lvl="2" eaLnBrk="1" hangingPunct="1">
              <a:spcBef>
                <a:spcPct val="50000"/>
              </a:spcBef>
              <a:buFontTx/>
              <a:buNone/>
            </a:pPr>
            <a:r>
              <a:rPr lang="pt-BR" altLang="pt-BR" sz="1700" dirty="0">
                <a:latin typeface="Verdana" panose="020B0604030504040204" pitchFamily="34" charset="0"/>
              </a:rPr>
              <a:t> </a:t>
            </a:r>
            <a:r>
              <a:rPr lang="pt-BR" altLang="pt-BR" sz="1700" b="1" i="1" dirty="0">
                <a:latin typeface="Verdana" panose="020B0604030504040204" pitchFamily="34" charset="0"/>
              </a:rPr>
              <a:t>O que há de peculiar  no crescimento humano?</a:t>
            </a:r>
          </a:p>
          <a:p>
            <a:pPr lvl="2" eaLnBrk="1" hangingPunct="1">
              <a:spcBef>
                <a:spcPct val="50000"/>
              </a:spcBef>
            </a:pPr>
            <a:endParaRPr lang="pt-BR" altLang="pt-BR" sz="1700" b="1" i="1" dirty="0">
              <a:latin typeface="Verdana" panose="020B0604030504040204" pitchFamily="34" charset="0"/>
            </a:endParaRPr>
          </a:p>
          <a:p>
            <a:pPr lvl="2" eaLnBrk="1" hangingPunct="1">
              <a:spcBef>
                <a:spcPct val="50000"/>
              </a:spcBef>
            </a:pPr>
            <a:r>
              <a:rPr lang="pt-BR" altLang="pt-BR" sz="1700" b="1" dirty="0">
                <a:latin typeface="Verdana" panose="020B0604030504040204" pitchFamily="34" charset="0"/>
              </a:rPr>
              <a:t> Há continuidade/descontinuidade com outros primatas?</a:t>
            </a:r>
          </a:p>
          <a:p>
            <a:pPr lvl="2" eaLnBrk="1" hangingPunct="1">
              <a:spcBef>
                <a:spcPct val="50000"/>
              </a:spcBef>
            </a:pPr>
            <a:endParaRPr lang="pt-BR" altLang="pt-BR" sz="1700" b="1" dirty="0">
              <a:latin typeface="Verdana" panose="020B0604030504040204" pitchFamily="34" charset="0"/>
            </a:endParaRPr>
          </a:p>
          <a:p>
            <a:pPr lvl="2" eaLnBrk="1" hangingPunct="1">
              <a:spcBef>
                <a:spcPct val="50000"/>
              </a:spcBef>
            </a:pPr>
            <a:r>
              <a:rPr lang="pt-BR" altLang="pt-BR" sz="1700" b="1" dirty="0">
                <a:latin typeface="Verdana" panose="020B0604030504040204" pitchFamily="34" charset="0"/>
              </a:rPr>
              <a:t> O que significa dizer que é fenotípico?</a:t>
            </a:r>
          </a:p>
          <a:p>
            <a:pPr lvl="2" eaLnBrk="1" hangingPunct="1">
              <a:spcBef>
                <a:spcPct val="50000"/>
              </a:spcBef>
            </a:pPr>
            <a:endParaRPr lang="pt-BR" altLang="pt-BR" sz="1700" b="1" dirty="0">
              <a:latin typeface="Verdana" panose="020B0604030504040204" pitchFamily="34" charset="0"/>
            </a:endParaRPr>
          </a:p>
          <a:p>
            <a:pPr lvl="2" eaLnBrk="1" hangingPunct="1">
              <a:spcBef>
                <a:spcPct val="50000"/>
              </a:spcBef>
              <a:buNone/>
            </a:pPr>
            <a:endParaRPr lang="pt-BR" altLang="pt-BR" sz="1700" b="1" dirty="0">
              <a:latin typeface="Verdana" panose="020B0604030504040204" pitchFamily="34" charset="0"/>
            </a:endParaRPr>
          </a:p>
          <a:p>
            <a:pPr lvl="2" eaLnBrk="1" hangingPunct="1">
              <a:spcBef>
                <a:spcPct val="50000"/>
              </a:spcBef>
              <a:buFontTx/>
              <a:buNone/>
            </a:pPr>
            <a:endParaRPr lang="pt-BR" altLang="pt-BR" sz="1700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82872"/>
            <a:ext cx="9048582" cy="4509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3555" name="Text Box 8"/>
          <p:cNvSpPr txBox="1">
            <a:spLocks noChangeArrowheads="1"/>
          </p:cNvSpPr>
          <p:nvPr/>
        </p:nvSpPr>
        <p:spPr bwMode="auto">
          <a:xfrm>
            <a:off x="950913" y="5707063"/>
            <a:ext cx="56816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/>
              <a:t>Fonte: Bogin, B.. Yearbook Physical Anthropology 40:63–89, 1997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i="1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812800" y="342900"/>
            <a:ext cx="77200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600" b="1" i="1">
                <a:solidFill>
                  <a:srgbClr val="000099"/>
                </a:solidFill>
              </a:rPr>
              <a:t>Características do crescimento físico de  adolescentes</a:t>
            </a:r>
          </a:p>
        </p:txBody>
      </p:sp>
    </p:spTree>
    <p:extLst>
      <p:ext uri="{BB962C8B-B14F-4D97-AF65-F5344CB8AC3E}">
        <p14:creationId xmlns:p14="http://schemas.microsoft.com/office/powerpoint/2010/main" val="37769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1411288" y="5872163"/>
            <a:ext cx="56816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/>
              <a:t>Fonte: Bogin, B.. Yearbook Physical Anthropology 40:63–89, 1997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i="1"/>
          </a:p>
        </p:txBody>
      </p:sp>
      <p:pic>
        <p:nvPicPr>
          <p:cNvPr id="2457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9208"/>
            <a:ext cx="8958448" cy="5573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812800" y="342900"/>
            <a:ext cx="77200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600" b="1" i="1">
                <a:solidFill>
                  <a:srgbClr val="000099"/>
                </a:solidFill>
              </a:rPr>
              <a:t>Características do crescimento físico de  adolescentes</a:t>
            </a:r>
          </a:p>
        </p:txBody>
      </p:sp>
    </p:spTree>
    <p:extLst>
      <p:ext uri="{BB962C8B-B14F-4D97-AF65-F5344CB8AC3E}">
        <p14:creationId xmlns:p14="http://schemas.microsoft.com/office/powerpoint/2010/main" val="2990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51520" y="332656"/>
            <a:ext cx="2448271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600" b="1" i="1" dirty="0">
                <a:solidFill>
                  <a:srgbClr val="000099"/>
                </a:solidFill>
              </a:rPr>
              <a:t>Características do desenvolvimento </a:t>
            </a:r>
            <a:r>
              <a:rPr lang="pt-BR" altLang="pt-BR" sz="2600" b="1" i="1" dirty="0" err="1">
                <a:solidFill>
                  <a:srgbClr val="000099"/>
                </a:solidFill>
              </a:rPr>
              <a:t>pubertário</a:t>
            </a:r>
            <a:br>
              <a:rPr lang="pt-BR" altLang="pt-BR" sz="2600" b="1" i="1" dirty="0">
                <a:solidFill>
                  <a:srgbClr val="000099"/>
                </a:solidFill>
              </a:rPr>
            </a:br>
            <a:r>
              <a:rPr lang="pt-BR" altLang="pt-BR" sz="2600" b="1" i="1" dirty="0">
                <a:solidFill>
                  <a:srgbClr val="000099"/>
                </a:solidFill>
              </a:rPr>
              <a:t>de  adolescentes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600" b="1" i="1" dirty="0">
              <a:solidFill>
                <a:srgbClr val="000099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600" b="1" i="1" dirty="0">
                <a:solidFill>
                  <a:srgbClr val="000099"/>
                </a:solidFill>
              </a:rPr>
              <a:t>Avaliação da maturação masculina - genital</a:t>
            </a:r>
          </a:p>
        </p:txBody>
      </p:sp>
      <p:pic>
        <p:nvPicPr>
          <p:cNvPr id="5" name="image2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23928" y="14546"/>
            <a:ext cx="5059680" cy="6845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83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51520" y="332656"/>
            <a:ext cx="2448271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600" b="1" i="1" dirty="0">
                <a:solidFill>
                  <a:srgbClr val="000099"/>
                </a:solidFill>
              </a:rPr>
              <a:t>Características do desenvolvimento </a:t>
            </a:r>
            <a:r>
              <a:rPr lang="pt-BR" altLang="pt-BR" sz="2600" b="1" i="1" dirty="0" err="1">
                <a:solidFill>
                  <a:srgbClr val="000099"/>
                </a:solidFill>
              </a:rPr>
              <a:t>pubertário</a:t>
            </a:r>
            <a:br>
              <a:rPr lang="pt-BR" altLang="pt-BR" sz="2600" b="1" i="1" dirty="0">
                <a:solidFill>
                  <a:srgbClr val="000099"/>
                </a:solidFill>
              </a:rPr>
            </a:br>
            <a:r>
              <a:rPr lang="pt-BR" altLang="pt-BR" sz="2600" b="1" i="1" dirty="0">
                <a:solidFill>
                  <a:srgbClr val="000099"/>
                </a:solidFill>
              </a:rPr>
              <a:t>de  adolescentes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600" b="1" i="1" dirty="0">
              <a:solidFill>
                <a:srgbClr val="000099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600" b="1" i="1" dirty="0">
                <a:solidFill>
                  <a:srgbClr val="000099"/>
                </a:solidFill>
              </a:rPr>
              <a:t>Avaliação da maturação masculina - </a:t>
            </a:r>
            <a:r>
              <a:rPr lang="pt-BR" altLang="pt-BR" sz="2600" b="1" i="1" dirty="0" err="1">
                <a:solidFill>
                  <a:srgbClr val="000099"/>
                </a:solidFill>
              </a:rPr>
              <a:t>pilificação</a:t>
            </a:r>
            <a:endParaRPr lang="pt-BR" altLang="pt-BR" sz="2600" b="1" i="1" dirty="0">
              <a:solidFill>
                <a:srgbClr val="000099"/>
              </a:solidFill>
            </a:endParaRPr>
          </a:p>
        </p:txBody>
      </p:sp>
      <p:pic>
        <p:nvPicPr>
          <p:cNvPr id="4" name="image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-35694"/>
            <a:ext cx="4892294" cy="662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82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51520" y="332656"/>
            <a:ext cx="2448271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600" b="1" i="1" dirty="0">
                <a:solidFill>
                  <a:srgbClr val="000099"/>
                </a:solidFill>
              </a:rPr>
              <a:t>Características do desenvolvimento </a:t>
            </a:r>
            <a:r>
              <a:rPr lang="pt-BR" altLang="pt-BR" sz="2600" b="1" i="1" dirty="0" err="1">
                <a:solidFill>
                  <a:srgbClr val="000099"/>
                </a:solidFill>
              </a:rPr>
              <a:t>pubertário</a:t>
            </a:r>
            <a:br>
              <a:rPr lang="pt-BR" altLang="pt-BR" sz="2600" b="1" i="1" dirty="0">
                <a:solidFill>
                  <a:srgbClr val="000099"/>
                </a:solidFill>
              </a:rPr>
            </a:br>
            <a:r>
              <a:rPr lang="pt-BR" altLang="pt-BR" sz="2600" b="1" i="1" dirty="0">
                <a:solidFill>
                  <a:srgbClr val="000099"/>
                </a:solidFill>
              </a:rPr>
              <a:t>de  adolescentes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600" b="1" i="1" dirty="0">
              <a:solidFill>
                <a:srgbClr val="000099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600" b="1" i="1" dirty="0">
                <a:solidFill>
                  <a:srgbClr val="000099"/>
                </a:solidFill>
              </a:rPr>
              <a:t>Avaliação da maturação feminina - mamas</a:t>
            </a:r>
          </a:p>
        </p:txBody>
      </p:sp>
      <p:pic>
        <p:nvPicPr>
          <p:cNvPr id="4" name="image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0"/>
            <a:ext cx="4269852" cy="66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03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51520" y="332656"/>
            <a:ext cx="2448271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600" b="1" i="1" dirty="0">
                <a:solidFill>
                  <a:srgbClr val="000099"/>
                </a:solidFill>
              </a:rPr>
              <a:t>Características do desenvolvimento </a:t>
            </a:r>
            <a:r>
              <a:rPr lang="pt-BR" altLang="pt-BR" sz="2600" b="1" i="1" dirty="0" err="1">
                <a:solidFill>
                  <a:srgbClr val="000099"/>
                </a:solidFill>
              </a:rPr>
              <a:t>pubertário</a:t>
            </a:r>
            <a:br>
              <a:rPr lang="pt-BR" altLang="pt-BR" sz="2600" b="1" i="1" dirty="0">
                <a:solidFill>
                  <a:srgbClr val="000099"/>
                </a:solidFill>
              </a:rPr>
            </a:br>
            <a:r>
              <a:rPr lang="pt-BR" altLang="pt-BR" sz="2600" b="1" i="1" dirty="0">
                <a:solidFill>
                  <a:srgbClr val="000099"/>
                </a:solidFill>
              </a:rPr>
              <a:t>de  adolescentes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600" b="1" i="1" dirty="0">
              <a:solidFill>
                <a:srgbClr val="000099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600" b="1" i="1" dirty="0">
                <a:solidFill>
                  <a:srgbClr val="000099"/>
                </a:solidFill>
              </a:rPr>
              <a:t>Avaliação da maturação feminina - </a:t>
            </a:r>
            <a:r>
              <a:rPr lang="pt-BR" altLang="pt-BR" sz="2600" b="1" i="1" dirty="0" err="1">
                <a:solidFill>
                  <a:srgbClr val="000099"/>
                </a:solidFill>
              </a:rPr>
              <a:t>pilificação</a:t>
            </a:r>
            <a:endParaRPr lang="pt-BR" altLang="pt-BR" sz="2600" b="1" i="1" dirty="0">
              <a:solidFill>
                <a:srgbClr val="000099"/>
              </a:solidFill>
            </a:endParaRPr>
          </a:p>
        </p:txBody>
      </p:sp>
      <p:pic>
        <p:nvPicPr>
          <p:cNvPr id="5" name="image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-14779"/>
            <a:ext cx="5055084" cy="68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22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8"/>
          <p:cNvGrpSpPr>
            <a:grpSpLocks/>
          </p:cNvGrpSpPr>
          <p:nvPr/>
        </p:nvGrpSpPr>
        <p:grpSpPr bwMode="auto">
          <a:xfrm>
            <a:off x="79375" y="1358900"/>
            <a:ext cx="8956675" cy="3867150"/>
            <a:chOff x="50" y="856"/>
            <a:chExt cx="5642" cy="2436"/>
          </a:xfrm>
        </p:grpSpPr>
        <p:pic>
          <p:nvPicPr>
            <p:cNvPr id="12292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" y="856"/>
              <a:ext cx="5642" cy="2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293" name="Rectangle 6"/>
            <p:cNvSpPr>
              <a:spLocks noChangeArrowheads="1"/>
            </p:cNvSpPr>
            <p:nvPr/>
          </p:nvSpPr>
          <p:spPr bwMode="auto">
            <a:xfrm>
              <a:off x="2880" y="860"/>
              <a:ext cx="1679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2400"/>
            </a:p>
          </p:txBody>
        </p:sp>
      </p:grp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812800" y="342900"/>
            <a:ext cx="7720013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600" b="1" i="1" dirty="0">
                <a:solidFill>
                  <a:srgbClr val="000099"/>
                </a:solidFill>
              </a:rPr>
              <a:t>Características singulares do crescimento  físico </a:t>
            </a:r>
            <a:br>
              <a:rPr lang="pt-BR" altLang="pt-BR" sz="2600" b="1" i="1" dirty="0">
                <a:solidFill>
                  <a:srgbClr val="000099"/>
                </a:solidFill>
              </a:rPr>
            </a:br>
            <a:r>
              <a:rPr lang="pt-BR" altLang="pt-BR" sz="2600" b="1" i="1" dirty="0">
                <a:solidFill>
                  <a:srgbClr val="000099"/>
                </a:solidFill>
              </a:rPr>
              <a:t>de  humanos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484313"/>
            <a:ext cx="7488238" cy="373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5" name="Text Box 8"/>
          <p:cNvSpPr txBox="1">
            <a:spLocks noChangeArrowheads="1"/>
          </p:cNvSpPr>
          <p:nvPr/>
        </p:nvSpPr>
        <p:spPr bwMode="auto">
          <a:xfrm>
            <a:off x="950913" y="5707063"/>
            <a:ext cx="56816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/>
              <a:t>Fonte: Bogin, B.. Yearbook Physical Anthropology 40:63–89, 1997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i="1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812800" y="342900"/>
            <a:ext cx="77200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600" b="1" i="1">
                <a:solidFill>
                  <a:srgbClr val="000099"/>
                </a:solidFill>
              </a:rPr>
              <a:t>Características do crescimento físico de  adolescentes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411288" y="5872163"/>
            <a:ext cx="56816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/>
              <a:t>Fonte: Bogin, B.. Yearbook Physical Anthropology 40:63–89, 1997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i="1"/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908050"/>
            <a:ext cx="7664450" cy="476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812800" y="342900"/>
            <a:ext cx="77200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600" b="1" i="1">
                <a:solidFill>
                  <a:srgbClr val="000099"/>
                </a:solidFill>
              </a:rPr>
              <a:t>Características do crescimento físico de  adolescentes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1"/>
          <p:cNvSpPr txBox="1">
            <a:spLocks noChangeArrowheads="1"/>
          </p:cNvSpPr>
          <p:nvPr/>
        </p:nvSpPr>
        <p:spPr bwMode="auto">
          <a:xfrm>
            <a:off x="755650" y="2708275"/>
            <a:ext cx="6389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 dirty="0"/>
              <a:t>Há diferenças entre a Adolescência e a Juventude?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79388" y="908050"/>
            <a:ext cx="8748712" cy="1231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pt-BR" sz="2600" b="1" dirty="0"/>
              <a:t>Adolescência e Principais problemas de saúde na puberdade</a:t>
            </a:r>
          </a:p>
          <a:p>
            <a:pPr eaLnBrk="1" hangingPunct="1">
              <a:defRPr/>
            </a:pPr>
            <a:r>
              <a:rPr lang="pt-BR" dirty="0"/>
              <a:t> </a:t>
            </a:r>
            <a:r>
              <a:rPr lang="pt-BR" b="1" i="1" dirty="0"/>
              <a:t>História</a:t>
            </a:r>
            <a:r>
              <a:rPr lang="pt-BR" i="1" dirty="0"/>
              <a:t>,  </a:t>
            </a:r>
            <a:r>
              <a:rPr lang="pt-BR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Conceitos e Características</a:t>
            </a:r>
          </a:p>
          <a:p>
            <a:pPr eaLnBrk="1" hangingPunct="1"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1719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D223D154-14D3-7F43-94F4-29EA91CFD670}"/>
              </a:ext>
            </a:extLst>
          </p:cNvPr>
          <p:cNvSpPr/>
          <p:nvPr/>
        </p:nvSpPr>
        <p:spPr>
          <a:xfrm>
            <a:off x="3996267" y="2188634"/>
            <a:ext cx="2688167" cy="1255889"/>
          </a:xfrm>
          <a:prstGeom prst="rect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2133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2528B58E-F9B2-E443-B1B7-CF505FB5F1DB}"/>
              </a:ext>
            </a:extLst>
          </p:cNvPr>
          <p:cNvSpPr/>
          <p:nvPr/>
        </p:nvSpPr>
        <p:spPr>
          <a:xfrm>
            <a:off x="2238022" y="2788356"/>
            <a:ext cx="2688167" cy="65616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2133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78A0381A-8933-9149-BE51-485E6F465D5D}"/>
              </a:ext>
            </a:extLst>
          </p:cNvPr>
          <p:cNvSpPr/>
          <p:nvPr/>
        </p:nvSpPr>
        <p:spPr>
          <a:xfrm>
            <a:off x="2566812" y="3530600"/>
            <a:ext cx="3008489" cy="618067"/>
          </a:xfrm>
          <a:prstGeom prst="rect">
            <a:avLst/>
          </a:prstGeom>
          <a:solidFill>
            <a:srgbClr val="FFFF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2133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E0099CBB-1190-8B41-9170-D26B47EFE30B}"/>
              </a:ext>
            </a:extLst>
          </p:cNvPr>
          <p:cNvSpPr/>
          <p:nvPr/>
        </p:nvSpPr>
        <p:spPr>
          <a:xfrm>
            <a:off x="2555523" y="4148667"/>
            <a:ext cx="3008489" cy="575733"/>
          </a:xfrm>
          <a:prstGeom prst="rect">
            <a:avLst/>
          </a:prstGeom>
          <a:solidFill>
            <a:srgbClr val="FFCC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2133"/>
          </a:p>
        </p:txBody>
      </p:sp>
      <p:sp>
        <p:nvSpPr>
          <p:cNvPr id="13318" name="Rectángulo 20">
            <a:extLst>
              <a:ext uri="{FF2B5EF4-FFF2-40B4-BE49-F238E27FC236}">
                <a16:creationId xmlns:a16="http://schemas.microsoft.com/office/drawing/2014/main" id="{D0655774-8FC3-124C-94BB-309BF0926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2778"/>
            <a:ext cx="9144000" cy="1092200"/>
          </a:xfrm>
          <a:prstGeom prst="rect">
            <a:avLst/>
          </a:prstGeom>
          <a:solidFill>
            <a:srgbClr val="66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2133">
              <a:solidFill>
                <a:srgbClr val="000000"/>
              </a:solidFill>
            </a:endParaRPr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6B1AEF13-05F1-8742-922C-9F0DE7A84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9269" y="373919"/>
            <a:ext cx="184731" cy="42056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2133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Cuadro de texto 6">
            <a:extLst>
              <a:ext uri="{FF2B5EF4-FFF2-40B4-BE49-F238E27FC236}">
                <a16:creationId xmlns:a16="http://schemas.microsoft.com/office/drawing/2014/main" id="{8AB1301F-8230-854A-A946-A4D33C1CC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878" y="499533"/>
            <a:ext cx="6880410" cy="85824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2"/>
              </a:buClr>
              <a:buSzPct val="85000"/>
              <a:buFont typeface="Arial" pitchFamily="34" charset="0"/>
              <a:buChar char="○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rgbClr val="8D89A4"/>
              </a:buClr>
              <a:buSzPct val="9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rgbClr val="748560"/>
              </a:buClr>
              <a:buSzPct val="100000"/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844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Adolescência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133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Conceitos fundamentais, ciclo de vida e caracterização cronológica</a:t>
            </a:r>
            <a:endParaRPr lang="pt-BR" altLang="pt-BR" sz="2133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20" name="Rectángulo 28">
            <a:extLst>
              <a:ext uri="{FF2B5EF4-FFF2-40B4-BE49-F238E27FC236}">
                <a16:creationId xmlns:a16="http://schemas.microsoft.com/office/drawing/2014/main" id="{A4C8FD1A-0CDE-1A4C-8C69-D27432655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645" y="6117167"/>
            <a:ext cx="9162345" cy="372533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BR" altLang="pt-BR" sz="2133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22" name="Retângulo 1">
            <a:extLst>
              <a:ext uri="{FF2B5EF4-FFF2-40B4-BE49-F238E27FC236}">
                <a16:creationId xmlns:a16="http://schemas.microsoft.com/office/drawing/2014/main" id="{7063E69F-AB27-4041-BA3A-6E2E585D8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1" y="3413479"/>
            <a:ext cx="6196188" cy="103011"/>
          </a:xfrm>
          <a:prstGeom prst="rect">
            <a:avLst/>
          </a:prstGeom>
          <a:solidFill>
            <a:srgbClr val="615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2133"/>
          </a:p>
        </p:txBody>
      </p:sp>
      <p:sp>
        <p:nvSpPr>
          <p:cNvPr id="13323" name="Retângulo de cantos arredondados 20">
            <a:extLst>
              <a:ext uri="{FF2B5EF4-FFF2-40B4-BE49-F238E27FC236}">
                <a16:creationId xmlns:a16="http://schemas.microsoft.com/office/drawing/2014/main" id="{AA5A80DA-2839-2D4B-9438-A7A587111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3067" y="3527778"/>
            <a:ext cx="40923" cy="1196622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2133"/>
          </a:p>
        </p:txBody>
      </p:sp>
      <p:sp>
        <p:nvSpPr>
          <p:cNvPr id="13324" name="Retângulo de cantos arredondados 23">
            <a:extLst>
              <a:ext uri="{FF2B5EF4-FFF2-40B4-BE49-F238E27FC236}">
                <a16:creationId xmlns:a16="http://schemas.microsoft.com/office/drawing/2014/main" id="{FC6C38CA-65FA-BC4D-BB48-B94FF7203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7123" y="3094568"/>
            <a:ext cx="40922" cy="318911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2133"/>
          </a:p>
        </p:txBody>
      </p:sp>
      <p:sp>
        <p:nvSpPr>
          <p:cNvPr id="13325" name="CaixaDeTexto 24">
            <a:extLst>
              <a:ext uri="{FF2B5EF4-FFF2-40B4-BE49-F238E27FC236}">
                <a16:creationId xmlns:a16="http://schemas.microsoft.com/office/drawing/2014/main" id="{11F123E7-490B-4646-8909-010FE0F07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057" y="2637367"/>
            <a:ext cx="113524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600" b="1">
                <a:latin typeface="Arial Narrow" panose="020B0604020202020204" pitchFamily="34" charset="0"/>
              </a:rPr>
              <a:t>Nascimento</a:t>
            </a:r>
          </a:p>
        </p:txBody>
      </p:sp>
      <p:sp>
        <p:nvSpPr>
          <p:cNvPr id="13326" name="Retângulo 1">
            <a:extLst>
              <a:ext uri="{FF2B5EF4-FFF2-40B4-BE49-F238E27FC236}">
                <a16:creationId xmlns:a16="http://schemas.microsoft.com/office/drawing/2014/main" id="{4337AE94-36D0-794A-8939-29A8F79DC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200" y="3399367"/>
            <a:ext cx="79022" cy="128411"/>
          </a:xfrm>
          <a:prstGeom prst="rect">
            <a:avLst/>
          </a:prstGeom>
          <a:solidFill>
            <a:srgbClr val="615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2133"/>
          </a:p>
        </p:txBody>
      </p:sp>
      <p:sp>
        <p:nvSpPr>
          <p:cNvPr id="13327" name="Retângulo 1">
            <a:extLst>
              <a:ext uri="{FF2B5EF4-FFF2-40B4-BE49-F238E27FC236}">
                <a16:creationId xmlns:a16="http://schemas.microsoft.com/office/drawing/2014/main" id="{BC3C4503-C8C4-E64B-B516-34684A2D7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956" y="3399367"/>
            <a:ext cx="79022" cy="128411"/>
          </a:xfrm>
          <a:prstGeom prst="rect">
            <a:avLst/>
          </a:prstGeom>
          <a:solidFill>
            <a:srgbClr val="615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2133"/>
          </a:p>
        </p:txBody>
      </p:sp>
      <p:sp>
        <p:nvSpPr>
          <p:cNvPr id="13328" name="Retângulo 1">
            <a:extLst>
              <a:ext uri="{FF2B5EF4-FFF2-40B4-BE49-F238E27FC236}">
                <a16:creationId xmlns:a16="http://schemas.microsoft.com/office/drawing/2014/main" id="{47F6E9CE-A874-9F4A-B666-4FFFF62A4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7422" y="3399367"/>
            <a:ext cx="79022" cy="128411"/>
          </a:xfrm>
          <a:prstGeom prst="rect">
            <a:avLst/>
          </a:prstGeom>
          <a:solidFill>
            <a:srgbClr val="615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2133"/>
          </a:p>
        </p:txBody>
      </p:sp>
      <p:sp>
        <p:nvSpPr>
          <p:cNvPr id="13329" name="CaixaDeTexto 17">
            <a:extLst>
              <a:ext uri="{FF2B5EF4-FFF2-40B4-BE49-F238E27FC236}">
                <a16:creationId xmlns:a16="http://schemas.microsoft.com/office/drawing/2014/main" id="{6DC709BC-6728-434B-85C5-434116971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6289" y="4223456"/>
            <a:ext cx="180690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600" b="1">
                <a:latin typeface="Arial Narrow" panose="020B0604020202020204" pitchFamily="34" charset="0"/>
              </a:rPr>
              <a:t>Adolescência (OMS)</a:t>
            </a:r>
          </a:p>
        </p:txBody>
      </p:sp>
      <p:sp>
        <p:nvSpPr>
          <p:cNvPr id="13330" name="CaixaDeTexto 21">
            <a:extLst>
              <a:ext uri="{FF2B5EF4-FFF2-40B4-BE49-F238E27FC236}">
                <a16:creationId xmlns:a16="http://schemas.microsoft.com/office/drawing/2014/main" id="{58BC57ED-0F14-A842-A2FA-95EFCDF1A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6489" y="4689123"/>
            <a:ext cx="647934" cy="283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244">
                <a:latin typeface="Arial Narrow" panose="020B0604020202020204" pitchFamily="34" charset="0"/>
              </a:rPr>
              <a:t>10 anos</a:t>
            </a:r>
          </a:p>
        </p:txBody>
      </p:sp>
      <p:sp>
        <p:nvSpPr>
          <p:cNvPr id="13331" name="CaixaDeTexto 21">
            <a:extLst>
              <a:ext uri="{FF2B5EF4-FFF2-40B4-BE49-F238E27FC236}">
                <a16:creationId xmlns:a16="http://schemas.microsoft.com/office/drawing/2014/main" id="{9B44EFCA-6CF3-1E4A-9360-EEB479705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6511" y="4689123"/>
            <a:ext cx="647934" cy="283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244">
                <a:latin typeface="Arial Narrow" panose="020B0604020202020204" pitchFamily="34" charset="0"/>
              </a:rPr>
              <a:t>19 anos</a:t>
            </a:r>
          </a:p>
        </p:txBody>
      </p:sp>
      <p:sp>
        <p:nvSpPr>
          <p:cNvPr id="13332" name="Retângulo de cantos arredondados 20">
            <a:extLst>
              <a:ext uri="{FF2B5EF4-FFF2-40B4-BE49-F238E27FC236}">
                <a16:creationId xmlns:a16="http://schemas.microsoft.com/office/drawing/2014/main" id="{E0680AFB-8ACA-834B-8D20-66516734D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5545" y="3508023"/>
            <a:ext cx="40922" cy="1216378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2133"/>
          </a:p>
        </p:txBody>
      </p:sp>
      <p:sp>
        <p:nvSpPr>
          <p:cNvPr id="13333" name="Retângulo de cantos arredondados 23">
            <a:extLst>
              <a:ext uri="{FF2B5EF4-FFF2-40B4-BE49-F238E27FC236}">
                <a16:creationId xmlns:a16="http://schemas.microsoft.com/office/drawing/2014/main" id="{0D0E2EE5-BAB6-0D40-9660-AD6DABD53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9590" y="3512257"/>
            <a:ext cx="40922" cy="318911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2133"/>
          </a:p>
        </p:txBody>
      </p:sp>
      <p:sp>
        <p:nvSpPr>
          <p:cNvPr id="13334" name="Retângulo de cantos arredondados 23">
            <a:extLst>
              <a:ext uri="{FF2B5EF4-FFF2-40B4-BE49-F238E27FC236}">
                <a16:creationId xmlns:a16="http://schemas.microsoft.com/office/drawing/2014/main" id="{60B2859D-1435-3345-BBF8-64B5D27EB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5279" y="3508023"/>
            <a:ext cx="40922" cy="318911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2133"/>
          </a:p>
        </p:txBody>
      </p:sp>
      <p:sp>
        <p:nvSpPr>
          <p:cNvPr id="13335" name="CaixaDeTexto 21">
            <a:extLst>
              <a:ext uri="{FF2B5EF4-FFF2-40B4-BE49-F238E27FC236}">
                <a16:creationId xmlns:a16="http://schemas.microsoft.com/office/drawing/2014/main" id="{4574C03A-2964-F647-9AAA-F2AA66E50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190" y="3829756"/>
            <a:ext cx="647934" cy="283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244">
                <a:latin typeface="Arial Narrow" panose="020B0604020202020204" pitchFamily="34" charset="0"/>
              </a:rPr>
              <a:t>12 anos</a:t>
            </a:r>
          </a:p>
        </p:txBody>
      </p:sp>
      <p:sp>
        <p:nvSpPr>
          <p:cNvPr id="13336" name="CaixaDeTexto 21">
            <a:extLst>
              <a:ext uri="{FF2B5EF4-FFF2-40B4-BE49-F238E27FC236}">
                <a16:creationId xmlns:a16="http://schemas.microsoft.com/office/drawing/2014/main" id="{03DEFD08-2D6F-0D4D-A97C-6988B14CE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7534" y="3829756"/>
            <a:ext cx="647934" cy="283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244">
                <a:latin typeface="Arial Narrow" panose="020B0604020202020204" pitchFamily="34" charset="0"/>
              </a:rPr>
              <a:t>17 anos</a:t>
            </a:r>
          </a:p>
        </p:txBody>
      </p:sp>
      <p:sp>
        <p:nvSpPr>
          <p:cNvPr id="13337" name="CaixaDeTexto 17">
            <a:extLst>
              <a:ext uri="{FF2B5EF4-FFF2-40B4-BE49-F238E27FC236}">
                <a16:creationId xmlns:a16="http://schemas.microsoft.com/office/drawing/2014/main" id="{C6F41F91-FA7E-4341-9F24-CADEAE6F0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234" y="3571523"/>
            <a:ext cx="1779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600" b="1">
                <a:latin typeface="Arial Narrow" panose="020B0604020202020204" pitchFamily="34" charset="0"/>
              </a:rPr>
              <a:t>Adolescência (ECA)</a:t>
            </a:r>
          </a:p>
        </p:txBody>
      </p:sp>
      <p:sp>
        <p:nvSpPr>
          <p:cNvPr id="13338" name="Retângulo 1">
            <a:extLst>
              <a:ext uri="{FF2B5EF4-FFF2-40B4-BE49-F238E27FC236}">
                <a16:creationId xmlns:a16="http://schemas.microsoft.com/office/drawing/2014/main" id="{8DF0D78C-97F5-134F-B0D3-8861D1C74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34" y="3395134"/>
            <a:ext cx="79022" cy="128412"/>
          </a:xfrm>
          <a:prstGeom prst="rect">
            <a:avLst/>
          </a:prstGeom>
          <a:solidFill>
            <a:srgbClr val="615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2133"/>
          </a:p>
        </p:txBody>
      </p:sp>
      <p:sp>
        <p:nvSpPr>
          <p:cNvPr id="13339" name="Retângulo 1">
            <a:extLst>
              <a:ext uri="{FF2B5EF4-FFF2-40B4-BE49-F238E27FC236}">
                <a16:creationId xmlns:a16="http://schemas.microsoft.com/office/drawing/2014/main" id="{18EFBBCA-03B4-ED4C-9200-A5860E394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267" y="3395134"/>
            <a:ext cx="79022" cy="128412"/>
          </a:xfrm>
          <a:prstGeom prst="rect">
            <a:avLst/>
          </a:prstGeom>
          <a:solidFill>
            <a:srgbClr val="615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2133"/>
          </a:p>
        </p:txBody>
      </p:sp>
      <p:sp>
        <p:nvSpPr>
          <p:cNvPr id="13340" name="Retângulo 1">
            <a:extLst>
              <a:ext uri="{FF2B5EF4-FFF2-40B4-BE49-F238E27FC236}">
                <a16:creationId xmlns:a16="http://schemas.microsoft.com/office/drawing/2014/main" id="{C9C113C3-162A-334D-9A14-CC1132867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733" y="3395134"/>
            <a:ext cx="79022" cy="128412"/>
          </a:xfrm>
          <a:prstGeom prst="rect">
            <a:avLst/>
          </a:prstGeom>
          <a:solidFill>
            <a:srgbClr val="615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2133"/>
          </a:p>
        </p:txBody>
      </p:sp>
      <p:sp>
        <p:nvSpPr>
          <p:cNvPr id="13341" name="CaixaDeTexto 17">
            <a:extLst>
              <a:ext uri="{FF2B5EF4-FFF2-40B4-BE49-F238E27FC236}">
                <a16:creationId xmlns:a16="http://schemas.microsoft.com/office/drawing/2014/main" id="{9A734998-43F5-8B44-9FB5-15C726077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178" y="3530600"/>
            <a:ext cx="11352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altLang="pt-BR" sz="1600" b="1">
                <a:latin typeface="Arial Narrow" panose="020B0604020202020204" pitchFamily="34" charset="0"/>
              </a:rPr>
              <a:t>Período </a:t>
            </a:r>
          </a:p>
          <a:p>
            <a:pPr algn="ctr" eaLnBrk="1" hangingPunct="1"/>
            <a:r>
              <a:rPr lang="pt-BR" altLang="pt-BR" sz="1600" b="1">
                <a:latin typeface="Arial Narrow" panose="020B0604020202020204" pitchFamily="34" charset="0"/>
              </a:rPr>
              <a:t>Gestacional</a:t>
            </a:r>
          </a:p>
        </p:txBody>
      </p:sp>
      <p:sp>
        <p:nvSpPr>
          <p:cNvPr id="13342" name="CaixaDeTexto 17">
            <a:extLst>
              <a:ext uri="{FF2B5EF4-FFF2-40B4-BE49-F238E27FC236}">
                <a16:creationId xmlns:a16="http://schemas.microsoft.com/office/drawing/2014/main" id="{8EC6B2A5-6A99-EB46-9EF5-2BE98146C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1723" y="3540478"/>
            <a:ext cx="86433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600" b="1">
                <a:latin typeface="Arial Narrow" panose="020B0604020202020204" pitchFamily="34" charset="0"/>
              </a:rPr>
              <a:t>Infância </a:t>
            </a:r>
          </a:p>
        </p:txBody>
      </p:sp>
      <p:sp>
        <p:nvSpPr>
          <p:cNvPr id="13343" name="Retângulo de cantos arredondados 23">
            <a:extLst>
              <a:ext uri="{FF2B5EF4-FFF2-40B4-BE49-F238E27FC236}">
                <a16:creationId xmlns:a16="http://schemas.microsoft.com/office/drawing/2014/main" id="{FE0BF346-FD41-B04A-A33A-C43CE89A7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4155" y="2788356"/>
            <a:ext cx="40923" cy="625123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2133"/>
          </a:p>
        </p:txBody>
      </p:sp>
      <p:sp>
        <p:nvSpPr>
          <p:cNvPr id="13344" name="Retângulo de cantos arredondados 23">
            <a:extLst>
              <a:ext uri="{FF2B5EF4-FFF2-40B4-BE49-F238E27FC236}">
                <a16:creationId xmlns:a16="http://schemas.microsoft.com/office/drawing/2014/main" id="{83646A00-19C7-644B-90C2-BD445CA4D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2323" y="2788356"/>
            <a:ext cx="46566" cy="625123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2133"/>
          </a:p>
        </p:txBody>
      </p:sp>
      <p:sp>
        <p:nvSpPr>
          <p:cNvPr id="13345" name="CaixaDeTexto 17">
            <a:extLst>
              <a:ext uri="{FF2B5EF4-FFF2-40B4-BE49-F238E27FC236}">
                <a16:creationId xmlns:a16="http://schemas.microsoft.com/office/drawing/2014/main" id="{9C1431B1-472E-FD49-AE76-69392451E3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7201" y="2987323"/>
            <a:ext cx="105189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600" b="1">
                <a:latin typeface="Arial Narrow" panose="020B0604020202020204" pitchFamily="34" charset="0"/>
              </a:rPr>
              <a:t>Puberdade</a:t>
            </a:r>
          </a:p>
        </p:txBody>
      </p:sp>
      <p:sp>
        <p:nvSpPr>
          <p:cNvPr id="13346" name="CaixaDeTexto 21">
            <a:extLst>
              <a:ext uri="{FF2B5EF4-FFF2-40B4-BE49-F238E27FC236}">
                <a16:creationId xmlns:a16="http://schemas.microsoft.com/office/drawing/2014/main" id="{6AA5B3D3-AFF4-154C-90BC-AB8567276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1456" y="3094567"/>
            <a:ext cx="769763" cy="283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244">
                <a:latin typeface="Arial Narrow" panose="020B0604020202020204" pitchFamily="34" charset="0"/>
              </a:rPr>
              <a:t>+/- 9 anos</a:t>
            </a:r>
          </a:p>
        </p:txBody>
      </p:sp>
      <p:sp>
        <p:nvSpPr>
          <p:cNvPr id="13347" name="CaixaDeTexto 21">
            <a:extLst>
              <a:ext uri="{FF2B5EF4-FFF2-40B4-BE49-F238E27FC236}">
                <a16:creationId xmlns:a16="http://schemas.microsoft.com/office/drawing/2014/main" id="{B0E623B7-37F4-D242-A447-32C6A382E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3756" y="3107267"/>
            <a:ext cx="841897" cy="283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244">
                <a:latin typeface="Arial Narrow" panose="020B0604020202020204" pitchFamily="34" charset="0"/>
              </a:rPr>
              <a:t>+/- 17 anos</a:t>
            </a:r>
          </a:p>
        </p:txBody>
      </p:sp>
      <p:sp>
        <p:nvSpPr>
          <p:cNvPr id="13348" name="Retângulo de cantos arredondados 20">
            <a:extLst>
              <a:ext uri="{FF2B5EF4-FFF2-40B4-BE49-F238E27FC236}">
                <a16:creationId xmlns:a16="http://schemas.microsoft.com/office/drawing/2014/main" id="{F2765C82-5DFD-0741-936A-A5570E365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6267" y="2195689"/>
            <a:ext cx="40923" cy="1216378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2133"/>
          </a:p>
        </p:txBody>
      </p:sp>
      <p:sp>
        <p:nvSpPr>
          <p:cNvPr id="13349" name="CaixaDeTexto 21">
            <a:extLst>
              <a:ext uri="{FF2B5EF4-FFF2-40B4-BE49-F238E27FC236}">
                <a16:creationId xmlns:a16="http://schemas.microsoft.com/office/drawing/2014/main" id="{9C56D1C5-32C5-8F45-B794-F7791B07C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2756" y="1892301"/>
            <a:ext cx="647934" cy="283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244">
                <a:latin typeface="Arial Narrow" panose="020B0604020202020204" pitchFamily="34" charset="0"/>
              </a:rPr>
              <a:t>15 anos</a:t>
            </a:r>
          </a:p>
        </p:txBody>
      </p:sp>
      <p:sp>
        <p:nvSpPr>
          <p:cNvPr id="13350" name="CaixaDeTexto 21">
            <a:extLst>
              <a:ext uri="{FF2B5EF4-FFF2-40B4-BE49-F238E27FC236}">
                <a16:creationId xmlns:a16="http://schemas.microsoft.com/office/drawing/2014/main" id="{21C4D4B4-12B2-9645-BDB8-C490D3854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8345" y="1907822"/>
            <a:ext cx="647934" cy="283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244">
                <a:latin typeface="Arial Narrow" panose="020B0604020202020204" pitchFamily="34" charset="0"/>
              </a:rPr>
              <a:t>29 anos</a:t>
            </a:r>
          </a:p>
        </p:txBody>
      </p:sp>
      <p:sp>
        <p:nvSpPr>
          <p:cNvPr id="13351" name="CaixaDeTexto 17">
            <a:extLst>
              <a:ext uri="{FF2B5EF4-FFF2-40B4-BE49-F238E27FC236}">
                <a16:creationId xmlns:a16="http://schemas.microsoft.com/office/drawing/2014/main" id="{684B8915-C2EA-464C-9020-C0E4C841A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5756" y="2411589"/>
            <a:ext cx="10230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600" b="1">
                <a:latin typeface="Arial Narrow" panose="020B0604020202020204" pitchFamily="34" charset="0"/>
              </a:rPr>
              <a:t>Juventude</a:t>
            </a:r>
          </a:p>
        </p:txBody>
      </p:sp>
      <p:sp>
        <p:nvSpPr>
          <p:cNvPr id="13352" name="Retângulo 1">
            <a:extLst>
              <a:ext uri="{FF2B5EF4-FFF2-40B4-BE49-F238E27FC236}">
                <a16:creationId xmlns:a16="http://schemas.microsoft.com/office/drawing/2014/main" id="{27D93C9C-25ED-E844-AE85-99FD09837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6156" y="3393723"/>
            <a:ext cx="79022" cy="128411"/>
          </a:xfrm>
          <a:prstGeom prst="rect">
            <a:avLst/>
          </a:prstGeom>
          <a:solidFill>
            <a:srgbClr val="615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2133"/>
          </a:p>
        </p:txBody>
      </p:sp>
      <p:sp>
        <p:nvSpPr>
          <p:cNvPr id="13353" name="Retângulo 1">
            <a:extLst>
              <a:ext uri="{FF2B5EF4-FFF2-40B4-BE49-F238E27FC236}">
                <a16:creationId xmlns:a16="http://schemas.microsoft.com/office/drawing/2014/main" id="{8DA461D3-9BCC-2946-8157-AAB5E655F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2911" y="3393723"/>
            <a:ext cx="79022" cy="128411"/>
          </a:xfrm>
          <a:prstGeom prst="rect">
            <a:avLst/>
          </a:prstGeom>
          <a:solidFill>
            <a:srgbClr val="615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2133"/>
          </a:p>
        </p:txBody>
      </p:sp>
      <p:sp>
        <p:nvSpPr>
          <p:cNvPr id="13354" name="Retângulo 1">
            <a:extLst>
              <a:ext uri="{FF2B5EF4-FFF2-40B4-BE49-F238E27FC236}">
                <a16:creationId xmlns:a16="http://schemas.microsoft.com/office/drawing/2014/main" id="{06C8240C-9B1F-B74F-9710-3D2C70661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8378" y="3389489"/>
            <a:ext cx="79022" cy="128412"/>
          </a:xfrm>
          <a:prstGeom prst="rect">
            <a:avLst/>
          </a:prstGeom>
          <a:solidFill>
            <a:srgbClr val="615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2133"/>
          </a:p>
        </p:txBody>
      </p:sp>
      <p:sp>
        <p:nvSpPr>
          <p:cNvPr id="13355" name="Retângulo 1">
            <a:extLst>
              <a:ext uri="{FF2B5EF4-FFF2-40B4-BE49-F238E27FC236}">
                <a16:creationId xmlns:a16="http://schemas.microsoft.com/office/drawing/2014/main" id="{111BC4AD-1318-4740-BCCE-E73DCBCE2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3989" y="3393723"/>
            <a:ext cx="79022" cy="128411"/>
          </a:xfrm>
          <a:prstGeom prst="rect">
            <a:avLst/>
          </a:prstGeom>
          <a:solidFill>
            <a:srgbClr val="615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2133"/>
          </a:p>
        </p:txBody>
      </p:sp>
      <p:sp>
        <p:nvSpPr>
          <p:cNvPr id="13356" name="Retângulo 1">
            <a:extLst>
              <a:ext uri="{FF2B5EF4-FFF2-40B4-BE49-F238E27FC236}">
                <a16:creationId xmlns:a16="http://schemas.microsoft.com/office/drawing/2014/main" id="{E0982B11-41ED-CC42-9884-41C69E285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6634" y="3393723"/>
            <a:ext cx="79022" cy="128411"/>
          </a:xfrm>
          <a:prstGeom prst="rect">
            <a:avLst/>
          </a:prstGeom>
          <a:solidFill>
            <a:srgbClr val="615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2133"/>
          </a:p>
        </p:txBody>
      </p:sp>
      <p:sp>
        <p:nvSpPr>
          <p:cNvPr id="13357" name="Retângulo 1">
            <a:extLst>
              <a:ext uri="{FF2B5EF4-FFF2-40B4-BE49-F238E27FC236}">
                <a16:creationId xmlns:a16="http://schemas.microsoft.com/office/drawing/2014/main" id="{5D9C585B-214C-7A4B-B504-B2B3F34D1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2101" y="3393723"/>
            <a:ext cx="79022" cy="128411"/>
          </a:xfrm>
          <a:prstGeom prst="rect">
            <a:avLst/>
          </a:prstGeom>
          <a:solidFill>
            <a:srgbClr val="615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2133"/>
          </a:p>
        </p:txBody>
      </p:sp>
      <p:sp>
        <p:nvSpPr>
          <p:cNvPr id="13358" name="Retângulo de cantos arredondados 20">
            <a:extLst>
              <a:ext uri="{FF2B5EF4-FFF2-40B4-BE49-F238E27FC236}">
                <a16:creationId xmlns:a16="http://schemas.microsoft.com/office/drawing/2014/main" id="{492537CE-2BD9-5641-BF38-5EE606020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7745" y="2197101"/>
            <a:ext cx="40922" cy="1216378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2133"/>
          </a:p>
        </p:txBody>
      </p:sp>
      <p:sp>
        <p:nvSpPr>
          <p:cNvPr id="13359" name="CaixaDeTexto 17">
            <a:extLst>
              <a:ext uri="{FF2B5EF4-FFF2-40B4-BE49-F238E27FC236}">
                <a16:creationId xmlns:a16="http://schemas.microsoft.com/office/drawing/2014/main" id="{9D759EE0-81FC-8048-875D-84A26C213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3612444"/>
            <a:ext cx="10990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600" b="1">
                <a:latin typeface="Arial Narrow" panose="020B0604020202020204" pitchFamily="34" charset="0"/>
              </a:rPr>
              <a:t>Vida Adulta</a:t>
            </a:r>
          </a:p>
        </p:txBody>
      </p:sp>
      <p:grpSp>
        <p:nvGrpSpPr>
          <p:cNvPr id="13360" name="Grupo 62">
            <a:extLst>
              <a:ext uri="{FF2B5EF4-FFF2-40B4-BE49-F238E27FC236}">
                <a16:creationId xmlns:a16="http://schemas.microsoft.com/office/drawing/2014/main" id="{495B39F8-501D-B84D-9749-B6F3E40A34B7}"/>
              </a:ext>
            </a:extLst>
          </p:cNvPr>
          <p:cNvGrpSpPr>
            <a:grpSpLocks/>
          </p:cNvGrpSpPr>
          <p:nvPr/>
        </p:nvGrpSpPr>
        <p:grpSpPr bwMode="auto">
          <a:xfrm>
            <a:off x="262467" y="5221105"/>
            <a:ext cx="8652933" cy="579951"/>
            <a:chOff x="295436" y="5596791"/>
            <a:chExt cx="9734728" cy="651602"/>
          </a:xfrm>
        </p:grpSpPr>
        <p:sp>
          <p:nvSpPr>
            <p:cNvPr id="13364" name="CaixaDeTexto 10">
              <a:extLst>
                <a:ext uri="{FF2B5EF4-FFF2-40B4-BE49-F238E27FC236}">
                  <a16:creationId xmlns:a16="http://schemas.microsoft.com/office/drawing/2014/main" id="{E9A8E69D-03A4-E04A-BA4C-1975F8FF6D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9084" y="5596791"/>
              <a:ext cx="9721080" cy="318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pt-BR" altLang="pt-BR" sz="1244" b="1">
                  <a:solidFill>
                    <a:srgbClr val="000000"/>
                  </a:solidFill>
                  <a:latin typeface="Arial Narrow" panose="020B0604020202020204" pitchFamily="34" charset="0"/>
                </a:rPr>
                <a:t>Lei no 8.069. Estatuto da Criança e do Adolescente.</a:t>
              </a:r>
              <a:r>
                <a:rPr lang="pt-BR" altLang="pt-BR" sz="1244">
                  <a:solidFill>
                    <a:srgbClr val="000000"/>
                  </a:solidFill>
                  <a:latin typeface="Arial Narrow" panose="020B0604020202020204" pitchFamily="34" charset="0"/>
                </a:rPr>
                <a:t> Considera criança a pessoa &lt;12 anos e adolescente entre 12 e 18 anos incompletos. 1990</a:t>
              </a:r>
            </a:p>
          </p:txBody>
        </p:sp>
        <p:sp>
          <p:nvSpPr>
            <p:cNvPr id="13365" name="CaixaDeTexto 10">
              <a:extLst>
                <a:ext uri="{FF2B5EF4-FFF2-40B4-BE49-F238E27FC236}">
                  <a16:creationId xmlns:a16="http://schemas.microsoft.com/office/drawing/2014/main" id="{F86B0695-2541-0147-8FF2-64DFFB3B7F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436" y="5929535"/>
              <a:ext cx="9721080" cy="318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pt-BR" altLang="pt-BR" sz="1244" b="1">
                  <a:solidFill>
                    <a:srgbClr val="000000"/>
                  </a:solidFill>
                  <a:latin typeface="Arial Narrow" panose="020B0604020202020204" pitchFamily="34" charset="0"/>
                </a:rPr>
                <a:t>Lei no 12.852</a:t>
              </a:r>
              <a:r>
                <a:rPr lang="pt-BR" altLang="pt-BR" sz="1244">
                  <a:solidFill>
                    <a:srgbClr val="000000"/>
                  </a:solidFill>
                  <a:latin typeface="Arial Narrow" panose="020B0604020202020204" pitchFamily="34" charset="0"/>
                </a:rPr>
                <a:t>. </a:t>
              </a:r>
              <a:r>
                <a:rPr lang="pt-PT" altLang="pt-BR" sz="1244" b="1">
                  <a:solidFill>
                    <a:srgbClr val="000000"/>
                  </a:solidFill>
                  <a:latin typeface="Arial Narrow" panose="020B0604020202020204" pitchFamily="34" charset="0"/>
                </a:rPr>
                <a:t>Estatuto da Juventude. </a:t>
              </a:r>
              <a:r>
                <a:rPr lang="pt-PT" altLang="pt-BR" sz="1244">
                  <a:solidFill>
                    <a:srgbClr val="000000"/>
                  </a:solidFill>
                  <a:latin typeface="Arial Narrow" panose="020B0604020202020204" pitchFamily="34" charset="0"/>
                </a:rPr>
                <a:t>§ 1</a:t>
              </a:r>
              <a:r>
                <a:rPr lang="pt-PT" altLang="pt-BR" sz="1244" u="sng" baseline="30000">
                  <a:solidFill>
                    <a:srgbClr val="000000"/>
                  </a:solidFill>
                  <a:latin typeface="Arial Narrow" panose="020B0604020202020204" pitchFamily="34" charset="0"/>
                </a:rPr>
                <a:t>o</a:t>
              </a:r>
              <a:r>
                <a:rPr lang="pt-PT" altLang="pt-BR" sz="1244">
                  <a:solidFill>
                    <a:srgbClr val="000000"/>
                  </a:solidFill>
                  <a:latin typeface="Arial Narrow" panose="020B0604020202020204" pitchFamily="34" charset="0"/>
                </a:rPr>
                <a:t>  Para os efeitos desta Lei, são consideradas jovens as pessoas com idade entre 15 e 29 anos. </a:t>
              </a:r>
              <a:r>
                <a:rPr lang="pt-BR" altLang="pt-BR" sz="1244">
                  <a:solidFill>
                    <a:srgbClr val="000000"/>
                  </a:solidFill>
                  <a:latin typeface="Arial Narrow" panose="020B0604020202020204" pitchFamily="34" charset="0"/>
                </a:rPr>
                <a:t>2013 </a:t>
              </a:r>
            </a:p>
          </p:txBody>
        </p:sp>
      </p:grpSp>
      <p:sp>
        <p:nvSpPr>
          <p:cNvPr id="13361" name="Retângulo de cantos arredondados 23">
            <a:extLst>
              <a:ext uri="{FF2B5EF4-FFF2-40B4-BE49-F238E27FC236}">
                <a16:creationId xmlns:a16="http://schemas.microsoft.com/office/drawing/2014/main" id="{49D0D1C6-8D8E-D545-AF77-ABA0DB9F4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7867" y="3515079"/>
            <a:ext cx="40923" cy="318911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2133"/>
          </a:p>
        </p:txBody>
      </p:sp>
      <p:sp>
        <p:nvSpPr>
          <p:cNvPr id="13362" name="Retângulo de cantos arredondados 64">
            <a:extLst>
              <a:ext uri="{FF2B5EF4-FFF2-40B4-BE49-F238E27FC236}">
                <a16:creationId xmlns:a16="http://schemas.microsoft.com/office/drawing/2014/main" id="{3E9D7650-2FDB-D941-8375-D14DF4AFD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5190" y="3084689"/>
            <a:ext cx="40922" cy="318911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2133"/>
          </a:p>
        </p:txBody>
      </p:sp>
      <p:sp>
        <p:nvSpPr>
          <p:cNvPr id="13363" name="CaixaDeTexto 65">
            <a:extLst>
              <a:ext uri="{FF2B5EF4-FFF2-40B4-BE49-F238E27FC236}">
                <a16:creationId xmlns:a16="http://schemas.microsoft.com/office/drawing/2014/main" id="{995BF0E6-7C86-BC49-888C-B9870C0D2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9834" y="2633133"/>
            <a:ext cx="83708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600" b="1">
                <a:latin typeface="Arial Narrow" panose="020B0604020202020204" pitchFamily="34" charset="0"/>
              </a:rPr>
              <a:t>Finitude</a:t>
            </a:r>
          </a:p>
        </p:txBody>
      </p:sp>
    </p:spTree>
    <p:extLst>
      <p:ext uri="{BB962C8B-B14F-4D97-AF65-F5344CB8AC3E}">
        <p14:creationId xmlns:p14="http://schemas.microsoft.com/office/powerpoint/2010/main" val="600345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ángulo 20">
            <a:extLst>
              <a:ext uri="{FF2B5EF4-FFF2-40B4-BE49-F238E27FC236}">
                <a16:creationId xmlns:a16="http://schemas.microsoft.com/office/drawing/2014/main" id="{C1292EF1-7362-CF4A-9851-4B36F948B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2778"/>
            <a:ext cx="9144000" cy="1412523"/>
          </a:xfrm>
          <a:prstGeom prst="rect">
            <a:avLst/>
          </a:prstGeom>
          <a:solidFill>
            <a:srgbClr val="66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2133">
              <a:solidFill>
                <a:srgbClr val="000000"/>
              </a:solidFill>
            </a:endParaRPr>
          </a:p>
        </p:txBody>
      </p:sp>
      <p:sp>
        <p:nvSpPr>
          <p:cNvPr id="26629" name="Rectangle 2">
            <a:extLst>
              <a:ext uri="{FF2B5EF4-FFF2-40B4-BE49-F238E27FC236}">
                <a16:creationId xmlns:a16="http://schemas.microsoft.com/office/drawing/2014/main" id="{0B4CD2EC-2108-7A43-8F14-B97E4D1EE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9269" y="373919"/>
            <a:ext cx="184731" cy="42056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2133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uadro de texto 6">
            <a:extLst>
              <a:ext uri="{FF2B5EF4-FFF2-40B4-BE49-F238E27FC236}">
                <a16:creationId xmlns:a16="http://schemas.microsoft.com/office/drawing/2014/main" id="{BD859BE8-350A-3B4C-953C-6F45B0EC8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256" y="644878"/>
            <a:ext cx="6219972" cy="85824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2"/>
              </a:buClr>
              <a:buSzPct val="85000"/>
              <a:buFont typeface="Arial" pitchFamily="34" charset="0"/>
              <a:buChar char="○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rgbClr val="8D89A4"/>
              </a:buClr>
              <a:buSzPct val="9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rgbClr val="748560"/>
              </a:buClr>
              <a:buSzPct val="100000"/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844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Adolescência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133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Concepções ao longo da história e do pensamento ocidental</a:t>
            </a:r>
            <a:endParaRPr lang="pt-BR" altLang="pt-BR" sz="2133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Rectángulo 28">
            <a:extLst>
              <a:ext uri="{FF2B5EF4-FFF2-40B4-BE49-F238E27FC236}">
                <a16:creationId xmlns:a16="http://schemas.microsoft.com/office/drawing/2014/main" id="{763EE27D-135B-A144-9874-BD9387112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645" y="5925256"/>
            <a:ext cx="9162345" cy="564444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BR" altLang="pt-BR" sz="2133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6" name="Rectángulo 28">
            <a:extLst>
              <a:ext uri="{FF2B5EF4-FFF2-40B4-BE49-F238E27FC236}">
                <a16:creationId xmlns:a16="http://schemas.microsoft.com/office/drawing/2014/main" id="{74FC40BC-BEE6-5C4E-85C1-B48737BB2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457" y="2223911"/>
            <a:ext cx="256822" cy="258234"/>
          </a:xfrm>
          <a:prstGeom prst="rect">
            <a:avLst/>
          </a:prstGeom>
          <a:solidFill>
            <a:srgbClr val="CC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1778">
              <a:solidFill>
                <a:schemeClr val="bg1"/>
              </a:solidFill>
            </a:endParaRPr>
          </a:p>
        </p:txBody>
      </p:sp>
      <p:sp>
        <p:nvSpPr>
          <p:cNvPr id="5127" name="Retângulo 11">
            <a:extLst>
              <a:ext uri="{FF2B5EF4-FFF2-40B4-BE49-F238E27FC236}">
                <a16:creationId xmlns:a16="http://schemas.microsoft.com/office/drawing/2014/main" id="{B74D6597-B832-914B-8552-B7FE6F1A6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857" y="2047523"/>
            <a:ext cx="7423855" cy="9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altLang="pt-BR" sz="2133" b="1">
                <a:latin typeface="Arial Narrow" panose="020B0604020202020204" pitchFamily="34" charset="0"/>
                <a:cs typeface="Times New Roman" panose="02020603050405020304" pitchFamily="18" charset="0"/>
              </a:rPr>
              <a:t>Aristóteles </a:t>
            </a:r>
            <a:r>
              <a:rPr lang="pt-BR" altLang="pt-BR" sz="1778">
                <a:latin typeface="Arial Narrow" panose="020B0604020202020204" pitchFamily="34" charset="0"/>
                <a:cs typeface="Times New Roman" panose="02020603050405020304" pitchFamily="18" charset="0"/>
              </a:rPr>
              <a:t>(século IV): </a:t>
            </a:r>
            <a:r>
              <a:rPr lang="pt-BR" altLang="pt-BR" sz="1778">
                <a:latin typeface="Arial Narrow" panose="020B0604020202020204" pitchFamily="34" charset="0"/>
              </a:rPr>
              <a:t>apaixonados e impulsivos, oniscientes e positivos em suas asserções   </a:t>
            </a:r>
            <a:endParaRPr lang="pt-BR" altLang="pt-BR" sz="1956">
              <a:latin typeface="Arial Narrow" panose="020B0604020202020204" pitchFamily="34" charset="0"/>
            </a:endParaRPr>
          </a:p>
        </p:txBody>
      </p:sp>
      <p:sp>
        <p:nvSpPr>
          <p:cNvPr id="5128" name="Rectángulo 28">
            <a:extLst>
              <a:ext uri="{FF2B5EF4-FFF2-40B4-BE49-F238E27FC236}">
                <a16:creationId xmlns:a16="http://schemas.microsoft.com/office/drawing/2014/main" id="{507DFC76-8EBA-5844-A7E2-0E8C67164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457" y="3440289"/>
            <a:ext cx="256822" cy="258234"/>
          </a:xfrm>
          <a:prstGeom prst="rect">
            <a:avLst/>
          </a:prstGeom>
          <a:solidFill>
            <a:srgbClr val="CC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1778">
              <a:solidFill>
                <a:schemeClr val="bg1"/>
              </a:solidFill>
            </a:endParaRPr>
          </a:p>
        </p:txBody>
      </p:sp>
      <p:sp>
        <p:nvSpPr>
          <p:cNvPr id="5129" name="Retângulo 14">
            <a:extLst>
              <a:ext uri="{FF2B5EF4-FFF2-40B4-BE49-F238E27FC236}">
                <a16:creationId xmlns:a16="http://schemas.microsoft.com/office/drawing/2014/main" id="{CE4B723F-B92B-1141-9C22-4160EFE0F6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857" y="3263900"/>
            <a:ext cx="7423855" cy="9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altLang="pt-BR" sz="2133" b="1">
                <a:latin typeface="Arial Narrow" panose="020B0604020202020204" pitchFamily="34" charset="0"/>
                <a:cs typeface="Times New Roman" panose="02020603050405020304" pitchFamily="18" charset="0"/>
              </a:rPr>
              <a:t>Rousseau </a:t>
            </a:r>
            <a:r>
              <a:rPr lang="pt-BR" altLang="pt-BR" sz="1778">
                <a:latin typeface="Arial Narrow" panose="020B0604020202020204" pitchFamily="34" charset="0"/>
                <a:cs typeface="Times New Roman" panose="02020603050405020304" pitchFamily="18" charset="0"/>
              </a:rPr>
              <a:t>(século XVIII): </a:t>
            </a:r>
            <a:r>
              <a:rPr lang="pt-BR" altLang="pt-BR" sz="1778">
                <a:latin typeface="Arial Narrow" panose="020B0604020202020204" pitchFamily="34" charset="0"/>
              </a:rPr>
              <a:t>período de rebeldia, descontrole e depressão em que surgia o raciocínio lógico e o renascimento do homem  </a:t>
            </a:r>
            <a:endParaRPr lang="pt-BR" altLang="pt-BR" sz="1956">
              <a:latin typeface="Arial Narrow" panose="020B0604020202020204" pitchFamily="34" charset="0"/>
            </a:endParaRPr>
          </a:p>
        </p:txBody>
      </p:sp>
      <p:sp>
        <p:nvSpPr>
          <p:cNvPr id="5130" name="Rectángulo 28">
            <a:extLst>
              <a:ext uri="{FF2B5EF4-FFF2-40B4-BE49-F238E27FC236}">
                <a16:creationId xmlns:a16="http://schemas.microsoft.com/office/drawing/2014/main" id="{D429B2F9-9E54-824B-8A99-ABA4D70C49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457" y="4720167"/>
            <a:ext cx="256822" cy="258233"/>
          </a:xfrm>
          <a:prstGeom prst="rect">
            <a:avLst/>
          </a:prstGeom>
          <a:solidFill>
            <a:srgbClr val="CC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1778">
              <a:solidFill>
                <a:schemeClr val="bg1"/>
              </a:solidFill>
            </a:endParaRPr>
          </a:p>
        </p:txBody>
      </p:sp>
      <p:sp>
        <p:nvSpPr>
          <p:cNvPr id="5131" name="Retângulo 16">
            <a:extLst>
              <a:ext uri="{FF2B5EF4-FFF2-40B4-BE49-F238E27FC236}">
                <a16:creationId xmlns:a16="http://schemas.microsoft.com/office/drawing/2014/main" id="{734661C4-2AF9-A24E-AEFF-8BC211BD7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857" y="4543778"/>
            <a:ext cx="7423855" cy="9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altLang="pt-BR" sz="2133" b="1">
                <a:latin typeface="Arial Narrow" panose="020B0604020202020204" pitchFamily="34" charset="0"/>
                <a:cs typeface="Times New Roman" panose="02020603050405020304" pitchFamily="18" charset="0"/>
              </a:rPr>
              <a:t>Stanley </a:t>
            </a:r>
            <a:r>
              <a:rPr lang="pt-BR" altLang="pt-BR" sz="1778">
                <a:latin typeface="Arial Narrow" panose="020B0604020202020204" pitchFamily="34" charset="0"/>
                <a:cs typeface="Times New Roman" panose="02020603050405020304" pitchFamily="18" charset="0"/>
              </a:rPr>
              <a:t>(século XIX): </a:t>
            </a:r>
            <a:r>
              <a:rPr lang="pt-BR" altLang="pt-BR" sz="1778">
                <a:latin typeface="Arial Narrow" panose="020B0604020202020204" pitchFamily="34" charset="0"/>
              </a:rPr>
              <a:t>fundamentado no Darwinismo, considerava que a ontogênese apenas repetia e se confundia com a filogênese  </a:t>
            </a:r>
            <a:endParaRPr lang="pt-BR" altLang="pt-BR" sz="1956">
              <a:latin typeface="Arial Narrow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960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ángulo 20">
            <a:extLst>
              <a:ext uri="{FF2B5EF4-FFF2-40B4-BE49-F238E27FC236}">
                <a16:creationId xmlns:a16="http://schemas.microsoft.com/office/drawing/2014/main" id="{FB572EF2-CD49-C042-B3C5-82803CB59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2778"/>
            <a:ext cx="9144000" cy="1412523"/>
          </a:xfrm>
          <a:prstGeom prst="rect">
            <a:avLst/>
          </a:prstGeom>
          <a:solidFill>
            <a:srgbClr val="66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2133">
              <a:solidFill>
                <a:srgbClr val="000000"/>
              </a:solidFill>
            </a:endParaRPr>
          </a:p>
        </p:txBody>
      </p:sp>
      <p:sp>
        <p:nvSpPr>
          <p:cNvPr id="26629" name="Rectangle 2">
            <a:extLst>
              <a:ext uri="{FF2B5EF4-FFF2-40B4-BE49-F238E27FC236}">
                <a16:creationId xmlns:a16="http://schemas.microsoft.com/office/drawing/2014/main" id="{B063B487-6CD8-2F4E-B37E-4604FC9CE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9269" y="373919"/>
            <a:ext cx="184731" cy="42056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2133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uadro de texto 6">
            <a:extLst>
              <a:ext uri="{FF2B5EF4-FFF2-40B4-BE49-F238E27FC236}">
                <a16:creationId xmlns:a16="http://schemas.microsoft.com/office/drawing/2014/main" id="{DF1F599E-B4EF-E54B-A341-84E8777E3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256" y="644878"/>
            <a:ext cx="6219972" cy="85824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2"/>
              </a:buClr>
              <a:buSzPct val="85000"/>
              <a:buFont typeface="Arial" pitchFamily="34" charset="0"/>
              <a:buChar char="○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rgbClr val="8D89A4"/>
              </a:buClr>
              <a:buSzPct val="9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rgbClr val="748560"/>
              </a:buClr>
              <a:buSzPct val="100000"/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844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Adolescência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133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Concepções ao longo da história e do pensamento ocidental</a:t>
            </a:r>
            <a:endParaRPr lang="pt-BR" altLang="pt-BR" sz="2133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Rectángulo 28">
            <a:extLst>
              <a:ext uri="{FF2B5EF4-FFF2-40B4-BE49-F238E27FC236}">
                <a16:creationId xmlns:a16="http://schemas.microsoft.com/office/drawing/2014/main" id="{D443B0DC-8DF0-D744-A627-4EE8B19AB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645" y="5925256"/>
            <a:ext cx="9162345" cy="564444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BR" altLang="pt-BR" sz="2133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50" name="Rectángulo 28">
            <a:extLst>
              <a:ext uri="{FF2B5EF4-FFF2-40B4-BE49-F238E27FC236}">
                <a16:creationId xmlns:a16="http://schemas.microsoft.com/office/drawing/2014/main" id="{18A986EF-8F54-7646-A097-F5D006AAC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457" y="3440289"/>
            <a:ext cx="256822" cy="258234"/>
          </a:xfrm>
          <a:prstGeom prst="rect">
            <a:avLst/>
          </a:prstGeom>
          <a:solidFill>
            <a:srgbClr val="CC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1778">
              <a:solidFill>
                <a:schemeClr val="bg1"/>
              </a:solidFill>
            </a:endParaRPr>
          </a:p>
        </p:txBody>
      </p:sp>
      <p:sp>
        <p:nvSpPr>
          <p:cNvPr id="6151" name="Retângulo 11">
            <a:extLst>
              <a:ext uri="{FF2B5EF4-FFF2-40B4-BE49-F238E27FC236}">
                <a16:creationId xmlns:a16="http://schemas.microsoft.com/office/drawing/2014/main" id="{180C66D4-16BD-0C47-973F-5ED4BDA67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857" y="3263900"/>
            <a:ext cx="7423855" cy="9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altLang="pt-BR" sz="2133" b="1">
                <a:latin typeface="Arial Narrow" panose="020B0604020202020204" pitchFamily="34" charset="0"/>
                <a:cs typeface="Times New Roman" panose="02020603050405020304" pitchFamily="18" charset="0"/>
              </a:rPr>
              <a:t>Piaget </a:t>
            </a:r>
            <a:r>
              <a:rPr lang="pt-BR" altLang="pt-BR" sz="1778">
                <a:latin typeface="Arial Narrow" panose="020B0604020202020204" pitchFamily="34" charset="0"/>
                <a:cs typeface="Times New Roman" panose="02020603050405020304" pitchFamily="18" charset="0"/>
              </a:rPr>
              <a:t>(século XX): </a:t>
            </a:r>
            <a:r>
              <a:rPr lang="pt-BR" altLang="pt-BR" sz="1778">
                <a:latin typeface="Arial Narrow" panose="020B0604020202020204" pitchFamily="34" charset="0"/>
              </a:rPr>
              <a:t>início do pensamento operatório concreto e abstrato, passagem da heteronomia para a autonomia </a:t>
            </a:r>
            <a:endParaRPr lang="pt-BR" altLang="pt-BR" sz="1956">
              <a:latin typeface="Arial Narrow" panose="020B0604020202020204" pitchFamily="34" charset="0"/>
            </a:endParaRPr>
          </a:p>
        </p:txBody>
      </p:sp>
      <p:sp>
        <p:nvSpPr>
          <p:cNvPr id="6152" name="Rectángulo 28">
            <a:extLst>
              <a:ext uri="{FF2B5EF4-FFF2-40B4-BE49-F238E27FC236}">
                <a16:creationId xmlns:a16="http://schemas.microsoft.com/office/drawing/2014/main" id="{7D3081E0-27EA-9D44-B194-DC51106BA4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457" y="4656667"/>
            <a:ext cx="256822" cy="258234"/>
          </a:xfrm>
          <a:prstGeom prst="rect">
            <a:avLst/>
          </a:prstGeom>
          <a:solidFill>
            <a:srgbClr val="CC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1778">
              <a:solidFill>
                <a:schemeClr val="bg1"/>
              </a:solidFill>
            </a:endParaRPr>
          </a:p>
        </p:txBody>
      </p:sp>
      <p:sp>
        <p:nvSpPr>
          <p:cNvPr id="6153" name="Retângulo 14">
            <a:extLst>
              <a:ext uri="{FF2B5EF4-FFF2-40B4-BE49-F238E27FC236}">
                <a16:creationId xmlns:a16="http://schemas.microsoft.com/office/drawing/2014/main" id="{4DECDF9E-8D1C-9E4D-9BAC-C48D6884E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857" y="4480278"/>
            <a:ext cx="7423855" cy="9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altLang="pt-BR" sz="2133" b="1">
                <a:latin typeface="Arial Narrow" panose="020B0604020202020204" pitchFamily="34" charset="0"/>
                <a:cs typeface="Times New Roman" panose="02020603050405020304" pitchFamily="18" charset="0"/>
              </a:rPr>
              <a:t>Giligan </a:t>
            </a:r>
            <a:r>
              <a:rPr lang="pt-BR" altLang="pt-BR" sz="1778">
                <a:latin typeface="Arial Narrow" panose="020B0604020202020204" pitchFamily="34" charset="0"/>
                <a:cs typeface="Times New Roman" panose="02020603050405020304" pitchFamily="18" charset="0"/>
              </a:rPr>
              <a:t>(século XX): </a:t>
            </a:r>
            <a:r>
              <a:rPr lang="pt-BR" altLang="pt-BR" sz="1778">
                <a:latin typeface="Arial Narrow" panose="020B0604020202020204" pitchFamily="34" charset="0"/>
              </a:rPr>
              <a:t>diferenciação dos adolescentes em seu desenvolvimento pelas perspectiva de gênero   </a:t>
            </a:r>
            <a:endParaRPr lang="pt-BR" altLang="pt-BR" sz="1956">
              <a:latin typeface="Arial Narrow" panose="020B0604020202020204" pitchFamily="34" charset="0"/>
            </a:endParaRPr>
          </a:p>
        </p:txBody>
      </p:sp>
      <p:sp>
        <p:nvSpPr>
          <p:cNvPr id="6154" name="Rectángulo 28">
            <a:extLst>
              <a:ext uri="{FF2B5EF4-FFF2-40B4-BE49-F238E27FC236}">
                <a16:creationId xmlns:a16="http://schemas.microsoft.com/office/drawing/2014/main" id="{B6B552E8-03A4-FB43-BC0F-7A6F7A674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457" y="2197100"/>
            <a:ext cx="256822" cy="258233"/>
          </a:xfrm>
          <a:prstGeom prst="rect">
            <a:avLst/>
          </a:prstGeom>
          <a:solidFill>
            <a:srgbClr val="CC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1778">
              <a:solidFill>
                <a:schemeClr val="bg1"/>
              </a:solidFill>
            </a:endParaRPr>
          </a:p>
        </p:txBody>
      </p:sp>
      <p:sp>
        <p:nvSpPr>
          <p:cNvPr id="6155" name="Retângulo 18">
            <a:extLst>
              <a:ext uri="{FF2B5EF4-FFF2-40B4-BE49-F238E27FC236}">
                <a16:creationId xmlns:a16="http://schemas.microsoft.com/office/drawing/2014/main" id="{6703E45C-A1EB-6942-84C2-6A0953720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857" y="2020711"/>
            <a:ext cx="7423855" cy="9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altLang="pt-BR" sz="2133" b="1">
                <a:latin typeface="Arial Narrow" panose="020B0604020202020204" pitchFamily="34" charset="0"/>
                <a:cs typeface="Times New Roman" panose="02020603050405020304" pitchFamily="18" charset="0"/>
              </a:rPr>
              <a:t>Hall </a:t>
            </a:r>
            <a:r>
              <a:rPr lang="pt-BR" altLang="pt-BR" sz="1778">
                <a:latin typeface="Arial Narrow" panose="020B0604020202020204" pitchFamily="34" charset="0"/>
                <a:cs typeface="Times New Roman" panose="02020603050405020304" pitchFamily="18" charset="0"/>
              </a:rPr>
              <a:t>(século XX): </a:t>
            </a:r>
            <a:r>
              <a:rPr lang="pt-BR" altLang="pt-BR" sz="1778">
                <a:latin typeface="Arial Narrow" panose="020B0604020202020204" pitchFamily="34" charset="0"/>
              </a:rPr>
              <a:t>período herdado dos ancestrais que saíram do estado bestial: um tempo de tempestade, de universal e inevitável agitação  </a:t>
            </a:r>
            <a:endParaRPr lang="pt-BR" altLang="pt-BR" sz="1956">
              <a:latin typeface="Arial Narrow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388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ángulo 20">
            <a:extLst>
              <a:ext uri="{FF2B5EF4-FFF2-40B4-BE49-F238E27FC236}">
                <a16:creationId xmlns:a16="http://schemas.microsoft.com/office/drawing/2014/main" id="{F785CF24-C800-D447-8BB1-D14CBB09A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2778"/>
            <a:ext cx="9144000" cy="1412523"/>
          </a:xfrm>
          <a:prstGeom prst="rect">
            <a:avLst/>
          </a:prstGeom>
          <a:solidFill>
            <a:srgbClr val="66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2133">
              <a:solidFill>
                <a:srgbClr val="000000"/>
              </a:solidFill>
            </a:endParaRPr>
          </a:p>
        </p:txBody>
      </p:sp>
      <p:sp>
        <p:nvSpPr>
          <p:cNvPr id="26629" name="Rectangle 2">
            <a:extLst>
              <a:ext uri="{FF2B5EF4-FFF2-40B4-BE49-F238E27FC236}">
                <a16:creationId xmlns:a16="http://schemas.microsoft.com/office/drawing/2014/main" id="{920EBB2F-0D03-7741-BC10-CBFA284A2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9269" y="373919"/>
            <a:ext cx="184731" cy="42056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2133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uadro de texto 6">
            <a:extLst>
              <a:ext uri="{FF2B5EF4-FFF2-40B4-BE49-F238E27FC236}">
                <a16:creationId xmlns:a16="http://schemas.microsoft.com/office/drawing/2014/main" id="{F89C719B-D90E-F147-ABF5-39923B511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256" y="644878"/>
            <a:ext cx="2380780" cy="85824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2"/>
              </a:buClr>
              <a:buSzPct val="85000"/>
              <a:buFont typeface="Arial" pitchFamily="34" charset="0"/>
              <a:buChar char="○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rgbClr val="8D89A4"/>
              </a:buClr>
              <a:buSzPct val="9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rgbClr val="748560"/>
              </a:buClr>
              <a:buSzPct val="100000"/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844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Adolescência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133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Possíveis significados</a:t>
            </a:r>
            <a:endParaRPr lang="pt-BR" altLang="pt-BR" sz="2133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Rectángulo 28">
            <a:extLst>
              <a:ext uri="{FF2B5EF4-FFF2-40B4-BE49-F238E27FC236}">
                <a16:creationId xmlns:a16="http://schemas.microsoft.com/office/drawing/2014/main" id="{F228EA0E-E7B0-7B47-8A26-9B8D0F810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645" y="5925256"/>
            <a:ext cx="9162345" cy="564444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BR" altLang="pt-BR" sz="2133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4" name="Rectángulo 28">
            <a:extLst>
              <a:ext uri="{FF2B5EF4-FFF2-40B4-BE49-F238E27FC236}">
                <a16:creationId xmlns:a16="http://schemas.microsoft.com/office/drawing/2014/main" id="{9E0E52E3-919B-DA43-A15C-6AA17E097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457" y="2260600"/>
            <a:ext cx="256822" cy="258234"/>
          </a:xfrm>
          <a:prstGeom prst="rect">
            <a:avLst/>
          </a:prstGeom>
          <a:solidFill>
            <a:srgbClr val="CC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1778">
              <a:solidFill>
                <a:schemeClr val="bg1"/>
              </a:solidFill>
            </a:endParaRPr>
          </a:p>
        </p:txBody>
      </p:sp>
      <p:sp>
        <p:nvSpPr>
          <p:cNvPr id="7175" name="Retângulo 19">
            <a:extLst>
              <a:ext uri="{FF2B5EF4-FFF2-40B4-BE49-F238E27FC236}">
                <a16:creationId xmlns:a16="http://schemas.microsoft.com/office/drawing/2014/main" id="{6E826792-43D9-5749-8BEE-C4F80126A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857" y="2084212"/>
            <a:ext cx="7423855" cy="943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altLang="pt-BR" sz="2133" b="1">
                <a:latin typeface="Arial Narrow" panose="020B0604020202020204" pitchFamily="34" charset="0"/>
                <a:cs typeface="Times New Roman" panose="02020603050405020304" pitchFamily="18" charset="0"/>
              </a:rPr>
              <a:t>do latim  </a:t>
            </a:r>
            <a:r>
              <a:rPr lang="pt-BR" altLang="pt-BR" sz="2133" b="1" i="1">
                <a:latin typeface="Arial Narrow" panose="020B0604020202020204" pitchFamily="34" charset="0"/>
                <a:cs typeface="Times New Roman" panose="02020603050405020304" pitchFamily="18" charset="0"/>
              </a:rPr>
              <a:t>adoslesco  	</a:t>
            </a:r>
            <a:r>
              <a:rPr lang="pt-BR" altLang="pt-BR" sz="1778">
                <a:latin typeface="Arial Narrow" panose="020B0604020202020204" pitchFamily="34" charset="0"/>
                <a:cs typeface="Times New Roman" panose="02020603050405020304" pitchFamily="18" charset="0"/>
              </a:rPr>
              <a:t>adolescere = crescer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altLang="pt-BR" sz="1778" b="1" i="1">
                <a:latin typeface="Arial Narrow" panose="020B0604020202020204" pitchFamily="34" charset="0"/>
                <a:cs typeface="Times New Roman" panose="02020603050405020304" pitchFamily="18" charset="0"/>
              </a:rPr>
              <a:t>			</a:t>
            </a:r>
            <a:r>
              <a:rPr lang="pt-BR" altLang="pt-BR" sz="1778">
                <a:latin typeface="Arial Narrow" panose="020B0604020202020204" pitchFamily="34" charset="0"/>
                <a:cs typeface="Times New Roman" panose="02020603050405020304" pitchFamily="18" charset="0"/>
              </a:rPr>
              <a:t>addolescere = adoecer</a:t>
            </a:r>
            <a:r>
              <a:rPr lang="pt-BR" altLang="pt-BR" sz="1778" b="1" i="1">
                <a:latin typeface="Arial Narrow" panose="020B0604020202020204" pitchFamily="34" charset="0"/>
                <a:cs typeface="Times New Roman" panose="02020603050405020304" pitchFamily="18" charset="0"/>
              </a:rPr>
              <a:t> </a:t>
            </a:r>
            <a:endParaRPr lang="pt-BR" altLang="pt-BR" sz="1778" i="1">
              <a:latin typeface="Arial Narrow" panose="020B0604020202020204" pitchFamily="34" charset="0"/>
            </a:endParaRPr>
          </a:p>
        </p:txBody>
      </p:sp>
      <p:sp>
        <p:nvSpPr>
          <p:cNvPr id="7176" name="Rectángulo 28">
            <a:extLst>
              <a:ext uri="{FF2B5EF4-FFF2-40B4-BE49-F238E27FC236}">
                <a16:creationId xmlns:a16="http://schemas.microsoft.com/office/drawing/2014/main" id="{8D59CC07-D1EF-0E4B-8F7D-24C2CB7C3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457" y="3509434"/>
            <a:ext cx="256822" cy="258233"/>
          </a:xfrm>
          <a:prstGeom prst="rect">
            <a:avLst/>
          </a:prstGeom>
          <a:solidFill>
            <a:srgbClr val="CC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1778">
              <a:solidFill>
                <a:schemeClr val="bg1"/>
              </a:solidFill>
            </a:endParaRPr>
          </a:p>
        </p:txBody>
      </p:sp>
      <p:sp>
        <p:nvSpPr>
          <p:cNvPr id="7177" name="Retângulo 21">
            <a:extLst>
              <a:ext uri="{FF2B5EF4-FFF2-40B4-BE49-F238E27FC236}">
                <a16:creationId xmlns:a16="http://schemas.microsoft.com/office/drawing/2014/main" id="{C78296F5-F488-F143-829F-A2F33B2AF8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689" y="3237089"/>
            <a:ext cx="7679267" cy="2195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200000"/>
              </a:lnSpc>
            </a:pPr>
            <a:r>
              <a:rPr lang="pt-BR" altLang="pt-BR" sz="1778" b="1">
                <a:latin typeface="Arial Narrow" panose="020B0604020202020204" pitchFamily="34" charset="0"/>
              </a:rPr>
              <a:t>Adolescência</a:t>
            </a:r>
            <a:r>
              <a:rPr lang="pt-BR" altLang="pt-BR" sz="1778">
                <a:latin typeface="Arial Narrow" panose="020B0604020202020204" pitchFamily="34" charset="0"/>
              </a:rPr>
              <a:t> enquanto etapa intermediária do desenvolvimento humano, marcada por transformações corporais, hormonais, comportamentais, padrões de socialização, transformações psicológicas, culturais e econômicas. Dessa forma, é difícil estabelecer seu início ou seu término, embora se considere o período dos 10 aos 19 anos de idade </a:t>
            </a:r>
            <a:endParaRPr lang="pt-BR" altLang="pt-BR" sz="1956">
              <a:latin typeface="Arial Narrow" panose="020B0604020202020204" pitchFamily="34" charset="0"/>
            </a:endParaRPr>
          </a:p>
        </p:txBody>
      </p:sp>
      <p:sp>
        <p:nvSpPr>
          <p:cNvPr id="23" name="Rectángulo 13">
            <a:extLst>
              <a:ext uri="{FF2B5EF4-FFF2-40B4-BE49-F238E27FC236}">
                <a16:creationId xmlns:a16="http://schemas.microsoft.com/office/drawing/2014/main" id="{8DFB52ED-FE20-134F-A849-34D28664C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01" y="6072012"/>
            <a:ext cx="8634588" cy="31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20000"/>
              </a:spcBef>
              <a:defRPr/>
            </a:pPr>
            <a:r>
              <a:rPr lang="pt-BR" altLang="pt-BR" sz="1422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REFERÊNCIA     </a:t>
            </a:r>
            <a:r>
              <a:rPr lang="pt-BR" altLang="pt-BR" sz="142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Organização Mundial da Saúde</a:t>
            </a:r>
            <a:r>
              <a:rPr lang="en-US" altLang="pt-BR" sz="142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; 1990.</a:t>
            </a:r>
            <a:endParaRPr lang="pt-BR" altLang="pt-BR" sz="1422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972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755650" y="1589088"/>
            <a:ext cx="6178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 dirty="0"/>
              <a:t>Adolescência é um processo natural e universal?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79388" y="441325"/>
            <a:ext cx="8748712" cy="1231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pt-BR" sz="2600" b="1" dirty="0"/>
              <a:t>Adolescência e Principais problemas de saúde na puberdade</a:t>
            </a:r>
          </a:p>
          <a:p>
            <a:pPr eaLnBrk="1" hangingPunct="1">
              <a:defRPr/>
            </a:pPr>
            <a:r>
              <a:rPr lang="pt-BR" dirty="0"/>
              <a:t> </a:t>
            </a:r>
            <a:r>
              <a:rPr lang="pt-BR" b="1" i="1" dirty="0"/>
              <a:t>História</a:t>
            </a:r>
            <a:r>
              <a:rPr lang="pt-BR" i="1" dirty="0"/>
              <a:t>,  </a:t>
            </a:r>
            <a:r>
              <a:rPr lang="pt-BR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Conceitos e Características</a:t>
            </a:r>
          </a:p>
          <a:p>
            <a:pPr eaLnBrk="1" hangingPunct="1">
              <a:defRPr/>
            </a:pPr>
            <a:endParaRPr lang="pt-BR" dirty="0"/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513297" y="2820988"/>
            <a:ext cx="86264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 i="1" dirty="0"/>
              <a:t>A adolescência como a juventude podem ser entendidas como um </a:t>
            </a:r>
            <a:br>
              <a:rPr lang="pt-BR" altLang="pt-BR" sz="2400" i="1" dirty="0"/>
            </a:br>
            <a:r>
              <a:rPr lang="pt-BR" altLang="pt-BR" sz="2400" i="1" dirty="0"/>
              <a:t>período da vida em que há importantes transformações </a:t>
            </a:r>
            <a:br>
              <a:rPr lang="pt-BR" altLang="pt-BR" sz="2400" i="1" dirty="0"/>
            </a:br>
            <a:r>
              <a:rPr lang="pt-BR" altLang="pt-BR" sz="2400" i="1" dirty="0"/>
              <a:t>físicas e mentais articuladas, em nossas sociedades, a um </a:t>
            </a:r>
            <a:br>
              <a:rPr lang="pt-BR" altLang="pt-BR" sz="2400" i="1" dirty="0"/>
            </a:br>
            <a:r>
              <a:rPr lang="pt-BR" altLang="pt-BR" sz="2400" i="1" dirty="0"/>
              <a:t>amplo redimensionamento de identidades de papéis sociais.</a:t>
            </a:r>
            <a:r>
              <a:rPr lang="pt-BR" altLang="pt-BR" sz="2400" dirty="0"/>
              <a:t>”</a:t>
            </a:r>
            <a:br>
              <a:rPr lang="pt-BR" altLang="pt-BR" sz="2400" dirty="0"/>
            </a:br>
            <a:r>
              <a:rPr lang="pt-BR" altLang="pt-BR" sz="2400" dirty="0"/>
              <a:t>                                                               </a:t>
            </a:r>
            <a:r>
              <a:rPr lang="pt-BR" altLang="pt-BR" sz="2400" i="1" dirty="0"/>
              <a:t>(Ayres e França-Junior 1995)</a:t>
            </a:r>
            <a:endParaRPr lang="pt-BR" alt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ángulo 20">
            <a:extLst>
              <a:ext uri="{FF2B5EF4-FFF2-40B4-BE49-F238E27FC236}">
                <a16:creationId xmlns:a16="http://schemas.microsoft.com/office/drawing/2014/main" id="{AC0D4802-7FC1-244B-BE46-1F3CEDDBE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2778"/>
            <a:ext cx="9144000" cy="1412523"/>
          </a:xfrm>
          <a:prstGeom prst="rect">
            <a:avLst/>
          </a:prstGeom>
          <a:solidFill>
            <a:srgbClr val="66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2133" dirty="0">
              <a:solidFill>
                <a:srgbClr val="000000"/>
              </a:solidFill>
            </a:endParaRPr>
          </a:p>
        </p:txBody>
      </p:sp>
      <p:sp>
        <p:nvSpPr>
          <p:cNvPr id="26629" name="Rectangle 2">
            <a:extLst>
              <a:ext uri="{FF2B5EF4-FFF2-40B4-BE49-F238E27FC236}">
                <a16:creationId xmlns:a16="http://schemas.microsoft.com/office/drawing/2014/main" id="{29C497C6-23DE-584B-B160-C5DB3DF08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9269" y="373919"/>
            <a:ext cx="184731" cy="42056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2133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uadro de texto 6">
            <a:extLst>
              <a:ext uri="{FF2B5EF4-FFF2-40B4-BE49-F238E27FC236}">
                <a16:creationId xmlns:a16="http://schemas.microsoft.com/office/drawing/2014/main" id="{086DFD1B-F344-F94B-85F7-BFC3EB906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457" y="434476"/>
            <a:ext cx="2832827" cy="85824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2"/>
              </a:buClr>
              <a:buSzPct val="85000"/>
              <a:buFont typeface="Arial" pitchFamily="34" charset="0"/>
              <a:buChar char="○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rgbClr val="8D89A4"/>
              </a:buClr>
              <a:buSzPct val="9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rgbClr val="748560"/>
              </a:buClr>
              <a:buSzPct val="100000"/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844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Adolescência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133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Concepção ocidental atual</a:t>
            </a:r>
            <a:endParaRPr lang="pt-BR" altLang="pt-BR" sz="2133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Rectángulo 28">
            <a:extLst>
              <a:ext uri="{FF2B5EF4-FFF2-40B4-BE49-F238E27FC236}">
                <a16:creationId xmlns:a16="http://schemas.microsoft.com/office/drawing/2014/main" id="{40A8065E-177C-A14B-8381-59E5C7976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645" y="6104916"/>
            <a:ext cx="9162345" cy="564444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BR" altLang="pt-BR" sz="2133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2" name="Rectángulo 28">
            <a:extLst>
              <a:ext uri="{FF2B5EF4-FFF2-40B4-BE49-F238E27FC236}">
                <a16:creationId xmlns:a16="http://schemas.microsoft.com/office/drawing/2014/main" id="{9934C2F0-961B-C940-B5B1-EE1E50F8A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457" y="4151489"/>
            <a:ext cx="256822" cy="258233"/>
          </a:xfrm>
          <a:prstGeom prst="rect">
            <a:avLst/>
          </a:prstGeom>
          <a:solidFill>
            <a:srgbClr val="CC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1778">
              <a:solidFill>
                <a:schemeClr val="bg1"/>
              </a:solidFill>
            </a:endParaRPr>
          </a:p>
        </p:txBody>
      </p:sp>
      <p:sp>
        <p:nvSpPr>
          <p:cNvPr id="9223" name="Rectángulo 28">
            <a:extLst>
              <a:ext uri="{FF2B5EF4-FFF2-40B4-BE49-F238E27FC236}">
                <a16:creationId xmlns:a16="http://schemas.microsoft.com/office/drawing/2014/main" id="{C28EC1CD-DAFA-6F49-AFD8-EFF5210F6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457" y="2215445"/>
            <a:ext cx="256822" cy="258234"/>
          </a:xfrm>
          <a:prstGeom prst="rect">
            <a:avLst/>
          </a:prstGeom>
          <a:solidFill>
            <a:srgbClr val="CC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1778">
              <a:solidFill>
                <a:schemeClr val="bg1"/>
              </a:solidFill>
            </a:endParaRPr>
          </a:p>
        </p:txBody>
      </p: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id="{C5DA4D0A-4E56-204C-8C4C-44BD0D27E22A}"/>
              </a:ext>
            </a:extLst>
          </p:cNvPr>
          <p:cNvSpPr txBox="1">
            <a:spLocks/>
          </p:cNvSpPr>
          <p:nvPr/>
        </p:nvSpPr>
        <p:spPr>
          <a:xfrm>
            <a:off x="705556" y="1635514"/>
            <a:ext cx="7858478" cy="4313766"/>
          </a:xfrm>
          <a:prstGeom prst="rect">
            <a:avLst/>
          </a:prstGeom>
        </p:spPr>
        <p:txBody>
          <a:bodyPr/>
          <a:lstStyle/>
          <a:p>
            <a:pPr algn="l" eaLnBrk="0" hangingPunct="0">
              <a:lnSpc>
                <a:spcPct val="150000"/>
              </a:lnSpc>
              <a:spcBef>
                <a:spcPts val="0"/>
              </a:spcBef>
              <a:defRPr/>
            </a:pPr>
            <a:r>
              <a:rPr lang="pt-BR" sz="1600" b="1" kern="0" dirty="0">
                <a:latin typeface="Arial Narrow" pitchFamily="34" charset="0"/>
              </a:rPr>
              <a:t>Adolescência</a:t>
            </a:r>
            <a:r>
              <a:rPr lang="pt-BR" sz="1600" kern="0" dirty="0">
                <a:latin typeface="Arial Narrow" pitchFamily="34" charset="0"/>
              </a:rPr>
              <a:t>	- caracteristicamente deixa o adolescente propenso a certos agravos e danos: 		gravidez não planejada, infecções sexualmente transmissíveis, uso de drogas 		ilícitas e de álcool, transtornos alimentares, acidentes, transtornos emocionais </a:t>
            </a:r>
          </a:p>
          <a:p>
            <a:pPr marL="1800000" algn="just">
              <a:lnSpc>
                <a:spcPct val="150000"/>
              </a:lnSpc>
              <a:spcBef>
                <a:spcPts val="0"/>
              </a:spcBef>
              <a:defRPr/>
            </a:pPr>
            <a:r>
              <a:rPr lang="pt-BR" sz="1600" kern="0" dirty="0">
                <a:latin typeface="Arial Narrow" pitchFamily="34" charset="0"/>
              </a:rPr>
              <a:t> - A adolescência como a juventude podem ser entendidas como um </a:t>
            </a:r>
            <a:br>
              <a:rPr lang="pt-BR" sz="1600" kern="0" dirty="0">
                <a:latin typeface="Arial Narrow" pitchFamily="34" charset="0"/>
              </a:rPr>
            </a:br>
            <a:r>
              <a:rPr lang="pt-BR" sz="1600" kern="0" dirty="0">
                <a:latin typeface="Arial Narrow" pitchFamily="34" charset="0"/>
              </a:rPr>
              <a:t>período da vida em que há importantes transformações </a:t>
            </a:r>
            <a:br>
              <a:rPr lang="pt-BR" sz="1600" kern="0" dirty="0">
                <a:latin typeface="Arial Narrow" pitchFamily="34" charset="0"/>
              </a:rPr>
            </a:br>
            <a:r>
              <a:rPr lang="pt-BR" sz="1600" kern="0" dirty="0">
                <a:latin typeface="Arial Narrow" pitchFamily="34" charset="0"/>
              </a:rPr>
              <a:t>físicas e mentais articuladas, em nossas sociedades, a um </a:t>
            </a:r>
            <a:br>
              <a:rPr lang="pt-BR" sz="1600" kern="0" dirty="0">
                <a:latin typeface="Arial Narrow" pitchFamily="34" charset="0"/>
              </a:rPr>
            </a:br>
            <a:r>
              <a:rPr lang="pt-BR" sz="1600" kern="0" dirty="0">
                <a:latin typeface="Arial Narrow" pitchFamily="34" charset="0"/>
              </a:rPr>
              <a:t>amplo redimensionamento de identidades de papéis sociais.”</a:t>
            </a:r>
            <a:br>
              <a:rPr lang="pt-BR" sz="1600" kern="0" dirty="0">
                <a:latin typeface="Arial Narrow" pitchFamily="34" charset="0"/>
              </a:rPr>
            </a:br>
            <a:r>
              <a:rPr lang="pt-BR" sz="1600" kern="0" dirty="0">
                <a:latin typeface="Arial Narrow" pitchFamily="34" charset="0"/>
              </a:rPr>
              <a:t>                                                               (Ayres e França-Junior 1995)</a:t>
            </a:r>
          </a:p>
          <a:p>
            <a:pPr algn="l" eaLnBrk="0" hangingPunct="0">
              <a:lnSpc>
                <a:spcPct val="150000"/>
              </a:lnSpc>
              <a:spcBef>
                <a:spcPts val="0"/>
              </a:spcBef>
              <a:defRPr/>
            </a:pPr>
            <a:r>
              <a:rPr lang="pt-BR" sz="1600" b="1" kern="0" dirty="0">
                <a:latin typeface="Arial Narrow" pitchFamily="34" charset="0"/>
              </a:rPr>
              <a:t>Juventude	</a:t>
            </a:r>
            <a:r>
              <a:rPr lang="pt-BR" sz="1600" i="1" kern="0" dirty="0">
                <a:latin typeface="Arial Narrow" pitchFamily="34" charset="0"/>
              </a:rPr>
              <a:t>subculturas juvenis </a:t>
            </a:r>
            <a:endParaRPr lang="pt-BR" sz="1600" kern="0" dirty="0">
              <a:latin typeface="Arial Narrow" pitchFamily="34" charset="0"/>
            </a:endParaRPr>
          </a:p>
          <a:p>
            <a:pPr marL="304804" indent="-304804">
              <a:lnSpc>
                <a:spcPct val="150000"/>
              </a:lnSpc>
              <a:spcBef>
                <a:spcPts val="0"/>
              </a:spcBef>
              <a:defRPr/>
            </a:pPr>
            <a:r>
              <a:rPr lang="pt-BR" sz="1600" kern="0" dirty="0">
                <a:latin typeface="Arial Narrow" pitchFamily="34" charset="0"/>
              </a:rPr>
              <a:t>			processo social de passagem ou entrada na vida adulta</a:t>
            </a:r>
          </a:p>
          <a:p>
            <a:pPr marL="304804" indent="-304804">
              <a:lnSpc>
                <a:spcPct val="150000"/>
              </a:lnSpc>
              <a:spcBef>
                <a:spcPct val="20000"/>
              </a:spcBef>
              <a:defRPr/>
            </a:pPr>
            <a:r>
              <a:rPr lang="pt-BR" sz="1600" kern="0" dirty="0">
                <a:latin typeface="Arial Narrow" pitchFamily="34" charset="0"/>
              </a:rPr>
              <a:t>			geração responsável pela transmissão de valores ou pela ruptura dos padrões 		sociais contemporâneos</a:t>
            </a:r>
          </a:p>
          <a:p>
            <a:pPr eaLnBrk="0" hangingPunct="0">
              <a:spcBef>
                <a:spcPct val="20000"/>
              </a:spcBef>
              <a:defRPr/>
            </a:pPr>
            <a:endParaRPr lang="pt-BR" sz="1600" kern="0" dirty="0">
              <a:latin typeface="Arial Narrow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2B4BBCF4-EA0B-0E4A-B868-C1895221597F}"/>
              </a:ext>
            </a:extLst>
          </p:cNvPr>
          <p:cNvSpPr txBox="1"/>
          <p:nvPr/>
        </p:nvSpPr>
        <p:spPr>
          <a:xfrm>
            <a:off x="5364088" y="6636456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err="1"/>
              <a:t>Heilborn</a:t>
            </a:r>
            <a:r>
              <a:rPr lang="pt-BR" sz="1600" dirty="0"/>
              <a:t>; 2006</a:t>
            </a:r>
          </a:p>
        </p:txBody>
      </p:sp>
    </p:spTree>
    <p:extLst>
      <p:ext uri="{BB962C8B-B14F-4D97-AF65-F5344CB8AC3E}">
        <p14:creationId xmlns:p14="http://schemas.microsoft.com/office/powerpoint/2010/main" val="1983320478"/>
      </p:ext>
    </p:extLst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3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960</Words>
  <Application>Microsoft Macintosh PowerPoint</Application>
  <PresentationFormat>Apresentação na tela (4:3)</PresentationFormat>
  <Paragraphs>138</Paragraphs>
  <Slides>29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6" baseType="lpstr">
      <vt:lpstr>Arial</vt:lpstr>
      <vt:lpstr>Arial Narrow</vt:lpstr>
      <vt:lpstr>Calibri</vt:lpstr>
      <vt:lpstr>Times New Roman</vt:lpstr>
      <vt:lpstr>Verdana</vt:lpstr>
      <vt:lpstr>Wingdings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Adolescência ou Juventude?</vt:lpstr>
      <vt:lpstr>Como está a travessia entre a infância e a vida adulta no Brasil?</vt:lpstr>
      <vt:lpstr>Apresentação do PowerPoint</vt:lpstr>
      <vt:lpstr>Apresentação do PowerPoint</vt:lpstr>
      <vt:lpstr>Apresentação do PowerPoint</vt:lpstr>
      <vt:lpstr>Principais questões da Saúde de adolescentes e jovens: O impacto da violência</vt:lpstr>
      <vt:lpstr>Principais questões da Saúde de adolescentes e jovens: O impacto da violência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Faculdade de Saude Publica - USP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Ivan Franca Junior</dc:creator>
  <cp:lastModifiedBy>Ivan Franca Junior</cp:lastModifiedBy>
  <cp:revision>156</cp:revision>
  <dcterms:created xsi:type="dcterms:W3CDTF">2002-06-07T12:44:37Z</dcterms:created>
  <dcterms:modified xsi:type="dcterms:W3CDTF">2019-04-05T02:29:41Z</dcterms:modified>
</cp:coreProperties>
</file>