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Black"/>
      <p:bold r:id="rId17"/>
      <p:boldItalic r:id="rId18"/>
    </p:embeddedFont>
    <p:embeddedFont>
      <p:font typeface="Roboto Thin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Didact Gothic"/>
      <p:regular r:id="rId27"/>
    </p:embeddedFont>
    <p:embeddedFont>
      <p:font typeface="Roboto Light"/>
      <p:regular r:id="rId28"/>
      <p:bold r:id="rId29"/>
      <p:italic r:id="rId30"/>
      <p:boldItalic r:id="rId31"/>
    </p:embeddedFont>
    <p:embeddedFont>
      <p:font typeface="Bree Serif"/>
      <p:regular r:id="rId32"/>
    </p:embeddedFont>
    <p:embeddedFont>
      <p:font typeface="Roboto Mono Regula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3A9826-C750-4270-94D4-782521775483}">
  <a:tblStyle styleId="{413A9826-C750-4270-94D4-7825217754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Thin-bold.fntdata"/><Relationship Id="rId22" Type="http://schemas.openxmlformats.org/officeDocument/2006/relationships/font" Target="fonts/RobotoThin-boldItalic.fntdata"/><Relationship Id="rId21" Type="http://schemas.openxmlformats.org/officeDocument/2006/relationships/font" Target="fonts/RobotoThin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regular.fntdata"/><Relationship Id="rId27" Type="http://schemas.openxmlformats.org/officeDocument/2006/relationships/font" Target="fonts/Didact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Italic.fntdata"/><Relationship Id="rId3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Regular-regular.fntdata"/><Relationship Id="rId10" Type="http://schemas.openxmlformats.org/officeDocument/2006/relationships/slide" Target="slides/slide5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Regular-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Regula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MonoRegular-boldItalic.fntdata"/><Relationship Id="rId17" Type="http://schemas.openxmlformats.org/officeDocument/2006/relationships/font" Target="fonts/RobotoBlack-bold.fntdata"/><Relationship Id="rId16" Type="http://schemas.openxmlformats.org/officeDocument/2006/relationships/slide" Target="slides/slide11.xml"/><Relationship Id="rId19" Type="http://schemas.openxmlformats.org/officeDocument/2006/relationships/font" Target="fonts/RobotoThin-regular.fntdata"/><Relationship Id="rId1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c4e38d7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c4e38d7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61b9ce19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61b9ce19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dc4e38d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dc4e38d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c99e1ede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c99e1ede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c99e1ede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c99e1ede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bb3dc62f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bb3dc62f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61b9ce19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61b9ce19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61b9ce19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61b9ce19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61b9ce19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61b9ce19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ba3f769e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ba3f769e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61b9ce19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61b9ce1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b="0" sz="30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 ">
  <p:cSld name="TITLE_1_1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3874944" y="3523425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2" type="subTitle"/>
          </p:nvPr>
        </p:nvSpPr>
        <p:spPr>
          <a:xfrm>
            <a:off x="6042106" y="3192125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3" type="subTitle"/>
          </p:nvPr>
        </p:nvSpPr>
        <p:spPr>
          <a:xfrm>
            <a:off x="1707794" y="3891050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None/>
              <a:defRPr sz="900">
                <a:solidFill>
                  <a:srgbClr val="E3E9ED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type="ctrTitle"/>
          </p:nvPr>
        </p:nvSpPr>
        <p:spPr>
          <a:xfrm>
            <a:off x="3533994" y="342222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4" type="ctrTitle"/>
          </p:nvPr>
        </p:nvSpPr>
        <p:spPr>
          <a:xfrm>
            <a:off x="5701156" y="309647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5" type="ctrTitle"/>
          </p:nvPr>
        </p:nvSpPr>
        <p:spPr>
          <a:xfrm>
            <a:off x="1366844" y="37896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3E9ED"/>
              </a:buClr>
              <a:buSzPts val="900"/>
              <a:buFont typeface="Roboto Black"/>
              <a:buNone/>
              <a:defRPr b="0" sz="900">
                <a:solidFill>
                  <a:srgbClr val="E3E9ED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GRAPHIC">
  <p:cSld name="TITLE_1_1_1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5822506" y="25195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2" type="ctrTitle"/>
          </p:nvPr>
        </p:nvSpPr>
        <p:spPr>
          <a:xfrm>
            <a:off x="5822506" y="394341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3" type="ctrTitle"/>
          </p:nvPr>
        </p:nvSpPr>
        <p:spPr>
          <a:xfrm>
            <a:off x="5822506" y="3231488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  <a:defRPr b="0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hasCustomPrompt="1" idx="4" type="title"/>
          </p:nvPr>
        </p:nvSpPr>
        <p:spPr>
          <a:xfrm>
            <a:off x="5822506" y="1971825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/>
          <p:nvPr>
            <p:ph hasCustomPrompt="1" idx="5" type="title"/>
          </p:nvPr>
        </p:nvSpPr>
        <p:spPr>
          <a:xfrm>
            <a:off x="5822506" y="2712375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2"/>
          <p:cNvSpPr txBox="1"/>
          <p:nvPr>
            <p:ph hasCustomPrompt="1" idx="6" type="title"/>
          </p:nvPr>
        </p:nvSpPr>
        <p:spPr>
          <a:xfrm>
            <a:off x="5822506" y="344220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2"/>
          <p:cNvSpPr txBox="1"/>
          <p:nvPr>
            <p:ph idx="7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MAGE 2">
  <p:cSld name="TITLE_1_1_1_2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/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b="0" sz="300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TITLE_1_1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-349375" y="1621200"/>
            <a:ext cx="6832200" cy="293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810000" y="2169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type="ctrTitle"/>
          </p:nvPr>
        </p:nvSpPr>
        <p:spPr>
          <a:xfrm>
            <a:off x="892325" y="644550"/>
            <a:ext cx="79401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TITLE_1_1_2_1_1_1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-349375" y="1287500"/>
            <a:ext cx="6832200" cy="3607200"/>
          </a:xfrm>
          <a:prstGeom prst="rect">
            <a:avLst/>
          </a:prstGeom>
          <a:gradFill>
            <a:gsLst>
              <a:gs pos="0">
                <a:srgbClr val="052643"/>
              </a:gs>
              <a:gs pos="100000">
                <a:srgbClr val="04152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10000" y="1478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1pPr>
            <a:lvl2pPr indent="-2794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2pPr>
            <a:lvl3pPr indent="-2794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3pPr>
            <a:lvl4pPr indent="-279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4pPr>
            <a:lvl5pPr indent="-279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5pPr>
            <a:lvl6pPr indent="-2794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6pPr>
            <a:lvl7pPr indent="-2794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7pPr>
            <a:lvl8pPr indent="-2794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8pPr>
            <a:lvl9pPr indent="-2794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type="ctrTitle"/>
          </p:nvPr>
        </p:nvSpPr>
        <p:spPr>
          <a:xfrm>
            <a:off x="892325" y="644550"/>
            <a:ext cx="79401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3000"/>
              <a:buFont typeface="Roboto Black"/>
              <a:buNone/>
              <a:defRPr b="0" sz="3000">
                <a:solidFill>
                  <a:srgbClr val="16123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TITLE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subTitle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4" type="title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5" type="subTitle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6" type="title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subTitle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13" type="title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b="0" sz="240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7" type="ctrTitle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8" type="ctrTitle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9" type="ctrTitle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20" type="ctrTitle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21" type="ctrTitle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b="0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819931" y="3340125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subTitle"/>
          </p:nvPr>
        </p:nvSpPr>
        <p:spPr>
          <a:xfrm>
            <a:off x="6434656" y="3340125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3" type="subTitle"/>
          </p:nvPr>
        </p:nvSpPr>
        <p:spPr>
          <a:xfrm>
            <a:off x="3633931" y="3340125"/>
            <a:ext cx="18894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ctrTitle"/>
          </p:nvPr>
        </p:nvSpPr>
        <p:spPr>
          <a:xfrm>
            <a:off x="726631" y="32745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4" type="ctrTitle"/>
          </p:nvPr>
        </p:nvSpPr>
        <p:spPr>
          <a:xfrm>
            <a:off x="6341356" y="32745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5" type="ctrTitle"/>
          </p:nvPr>
        </p:nvSpPr>
        <p:spPr>
          <a:xfrm>
            <a:off x="3540631" y="32745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b="0" sz="1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080188" y="1291650"/>
            <a:ext cx="4910700" cy="25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TITLE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ctrTitle"/>
          </p:nvPr>
        </p:nvSpPr>
        <p:spPr>
          <a:xfrm>
            <a:off x="1557931" y="206401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ctrTitle"/>
          </p:nvPr>
        </p:nvSpPr>
        <p:spPr>
          <a:xfrm>
            <a:off x="1557931" y="346670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3" type="ctrTitle"/>
          </p:nvPr>
        </p:nvSpPr>
        <p:spPr>
          <a:xfrm>
            <a:off x="1557931" y="2765356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4" type="ctrTitle"/>
          </p:nvPr>
        </p:nvSpPr>
        <p:spPr>
          <a:xfrm>
            <a:off x="998325" y="644550"/>
            <a:ext cx="7833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TITLE_1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ctrTitle"/>
          </p:nvPr>
        </p:nvSpPr>
        <p:spPr>
          <a:xfrm>
            <a:off x="5393881" y="2071888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ctrTitle"/>
          </p:nvPr>
        </p:nvSpPr>
        <p:spPr>
          <a:xfrm>
            <a:off x="5393881" y="347457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ctrTitle"/>
          </p:nvPr>
        </p:nvSpPr>
        <p:spPr>
          <a:xfrm>
            <a:off x="5393881" y="2773231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4" type="ctrTitle"/>
          </p:nvPr>
        </p:nvSpPr>
        <p:spPr>
          <a:xfrm>
            <a:off x="256200" y="637927"/>
            <a:ext cx="7833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+ INFOGRAPHY">
  <p:cSld name="TITLE_1_1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3874950" y="3625075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subTitle"/>
          </p:nvPr>
        </p:nvSpPr>
        <p:spPr>
          <a:xfrm>
            <a:off x="5813500" y="3639800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3" type="subTitle"/>
          </p:nvPr>
        </p:nvSpPr>
        <p:spPr>
          <a:xfrm>
            <a:off x="1936387" y="3619725"/>
            <a:ext cx="1394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type="ctrTitle"/>
          </p:nvPr>
        </p:nvSpPr>
        <p:spPr>
          <a:xfrm>
            <a:off x="3533994" y="350337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4" type="ctrTitle"/>
          </p:nvPr>
        </p:nvSpPr>
        <p:spPr>
          <a:xfrm>
            <a:off x="5472556" y="35234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5" type="ctrTitle"/>
          </p:nvPr>
        </p:nvSpPr>
        <p:spPr>
          <a:xfrm>
            <a:off x="1595444" y="350337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b="0"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MAGE">
  <p:cSld name="TITLE_1_1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b="0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b="1" sz="2800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5411225" y="3632900"/>
            <a:ext cx="3129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accent1"/>
                </a:solidFill>
              </a:rPr>
              <a:t>EXERCÍCIO 1.</a:t>
            </a:r>
            <a:endParaRPr sz="3500">
              <a:solidFill>
                <a:schemeClr val="accent1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5286125" y="4210550"/>
            <a:ext cx="31296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Escalas, área de estudo e temas em planejamento ambiental</a:t>
            </a:r>
            <a:endParaRPr sz="1300"/>
          </a:p>
        </p:txBody>
      </p:sp>
      <p:sp>
        <p:nvSpPr>
          <p:cNvPr id="103" name="Google Shape;103;p18"/>
          <p:cNvSpPr/>
          <p:nvPr/>
        </p:nvSpPr>
        <p:spPr>
          <a:xfrm>
            <a:off x="2341720" y="3692544"/>
            <a:ext cx="816022" cy="427879"/>
          </a:xfrm>
          <a:custGeom>
            <a:rect b="b" l="l" r="r" t="t"/>
            <a:pathLst>
              <a:path extrusionOk="0" h="17832" w="34008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3573359" y="418978"/>
            <a:ext cx="406499" cy="127245"/>
          </a:xfrm>
          <a:custGeom>
            <a:rect b="b" l="l" r="r" t="t"/>
            <a:pathLst>
              <a:path extrusionOk="0" h="5303" w="16941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3661997" y="546560"/>
            <a:ext cx="229224" cy="91349"/>
          </a:xfrm>
          <a:custGeom>
            <a:rect b="b" l="l" r="r" t="t"/>
            <a:pathLst>
              <a:path extrusionOk="0" h="3807" w="9553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3727695" y="663847"/>
            <a:ext cx="114624" cy="98403"/>
          </a:xfrm>
          <a:custGeom>
            <a:rect b="b" l="l" r="r" t="t"/>
            <a:pathLst>
              <a:path extrusionOk="0" h="4101" w="4777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481674" y="286022"/>
            <a:ext cx="589869" cy="163910"/>
          </a:xfrm>
          <a:custGeom>
            <a:rect b="b" l="l" r="r" t="t"/>
            <a:pathLst>
              <a:path extrusionOk="0" h="6831" w="24583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-123118" y="106108"/>
            <a:ext cx="3448945" cy="3969997"/>
          </a:xfrm>
          <a:custGeom>
            <a:rect b="b" l="l" r="r" t="t"/>
            <a:pathLst>
              <a:path extrusionOk="0" h="165451" w="143736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39723" y="1861870"/>
            <a:ext cx="938276" cy="936765"/>
          </a:xfrm>
          <a:custGeom>
            <a:rect b="b" l="l" r="r" t="t"/>
            <a:pathLst>
              <a:path extrusionOk="0" h="39040" w="39103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757970" y="1929128"/>
            <a:ext cx="24" cy="24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134507" y="1757659"/>
            <a:ext cx="669341" cy="660798"/>
          </a:xfrm>
          <a:custGeom>
            <a:rect b="b" l="l" r="r" t="t"/>
            <a:pathLst>
              <a:path extrusionOk="0" h="27539" w="27895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-1529537" y="1971857"/>
            <a:ext cx="426367" cy="424831"/>
          </a:xfrm>
          <a:custGeom>
            <a:rect b="b" l="l" r="r" t="t"/>
            <a:pathLst>
              <a:path extrusionOk="0" h="17705" w="17769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-1075696" y="1926026"/>
            <a:ext cx="301065" cy="297994"/>
          </a:xfrm>
          <a:custGeom>
            <a:rect b="b" l="l" r="r" t="t"/>
            <a:pathLst>
              <a:path extrusionOk="0" h="12419" w="12547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2097211" y="1171174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097211" y="1302594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097211" y="1434015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097211" y="169836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097211" y="182978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2097211" y="2092630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097211" y="2224050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097211" y="248686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161126" y="1171174"/>
            <a:ext cx="1705373" cy="38224"/>
          </a:xfrm>
          <a:custGeom>
            <a:rect b="b" l="l" r="r" t="t"/>
            <a:pathLst>
              <a:path extrusionOk="0" h="1593" w="71072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61126" y="1302594"/>
            <a:ext cx="1705373" cy="38224"/>
          </a:xfrm>
          <a:custGeom>
            <a:rect b="b" l="l" r="r" t="t"/>
            <a:pathLst>
              <a:path extrusionOk="0" h="1593" w="71072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61126" y="1566947"/>
            <a:ext cx="1147609" cy="38248"/>
          </a:xfrm>
          <a:custGeom>
            <a:rect b="b" l="l" r="r" t="t"/>
            <a:pathLst>
              <a:path extrusionOk="0" h="1594" w="47827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2211811" y="905285"/>
            <a:ext cx="701422" cy="114648"/>
          </a:xfrm>
          <a:custGeom>
            <a:rect b="b" l="l" r="r" t="t"/>
            <a:pathLst>
              <a:path extrusionOk="0" h="4778" w="29232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663870" y="905285"/>
            <a:ext cx="699886" cy="114648"/>
          </a:xfrm>
          <a:custGeom>
            <a:rect b="b" l="l" r="r" t="t"/>
            <a:pathLst>
              <a:path extrusionOk="0" h="4778" w="29168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-1540239" y="2988045"/>
            <a:ext cx="735039" cy="1488386"/>
          </a:xfrm>
          <a:custGeom>
            <a:rect b="b" l="l" r="r" t="t"/>
            <a:pathLst>
              <a:path extrusionOk="0" h="62029" w="30633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-1210164" y="4037850"/>
            <a:ext cx="76424" cy="382048"/>
          </a:xfrm>
          <a:custGeom>
            <a:rect b="b" l="l" r="r" t="t"/>
            <a:pathLst>
              <a:path extrusionOk="0" h="15922" w="3185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127485" y="-401219"/>
            <a:ext cx="1228616" cy="426343"/>
          </a:xfrm>
          <a:custGeom>
            <a:rect b="b" l="l" r="r" t="t"/>
            <a:pathLst>
              <a:path extrusionOk="0" h="17768" w="51203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708460" y="-696525"/>
            <a:ext cx="1101778" cy="368659"/>
          </a:xfrm>
          <a:custGeom>
            <a:rect b="b" l="l" r="r" t="t"/>
            <a:pathLst>
              <a:path extrusionOk="0" h="15364" w="45917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-742573" y="2272898"/>
            <a:ext cx="233831" cy="200046"/>
          </a:xfrm>
          <a:custGeom>
            <a:rect b="b" l="l" r="r" t="t"/>
            <a:pathLst>
              <a:path extrusionOk="0" h="8337" w="9745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2488401" y="622288"/>
            <a:ext cx="233831" cy="200502"/>
          </a:xfrm>
          <a:custGeom>
            <a:rect b="b" l="l" r="r" t="t"/>
            <a:pathLst>
              <a:path extrusionOk="0" h="8356" w="9745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3441939" y="1677708"/>
            <a:ext cx="189513" cy="161270"/>
          </a:xfrm>
          <a:custGeom>
            <a:rect b="b" l="l" r="r" t="t"/>
            <a:pathLst>
              <a:path extrusionOk="0" h="6721" w="7898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845704" y="3713180"/>
            <a:ext cx="189513" cy="162758"/>
          </a:xfrm>
          <a:custGeom>
            <a:rect b="b" l="l" r="r" t="t"/>
            <a:pathLst>
              <a:path extrusionOk="0" h="6783" w="7898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4013452" y="-41030"/>
            <a:ext cx="187977" cy="162422"/>
          </a:xfrm>
          <a:custGeom>
            <a:rect b="b" l="l" r="r" t="t"/>
            <a:pathLst>
              <a:path extrusionOk="0" h="6769" w="7834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323996" y="3415930"/>
            <a:ext cx="276182" cy="199518"/>
          </a:xfrm>
          <a:custGeom>
            <a:rect b="b" l="l" r="r" t="t"/>
            <a:pathLst>
              <a:path extrusionOk="0" h="8315" w="1151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-707421" y="2509753"/>
            <a:ext cx="195607" cy="1401284"/>
          </a:xfrm>
          <a:custGeom>
            <a:rect b="b" l="l" r="r" t="t"/>
            <a:pathLst>
              <a:path extrusionOk="0" h="58399" w="8152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681841" y="917523"/>
            <a:ext cx="779358" cy="716707"/>
          </a:xfrm>
          <a:custGeom>
            <a:rect b="b" l="l" r="r" t="t"/>
            <a:pathLst>
              <a:path extrusionOk="0" h="29869" w="3248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-1387439" y="827319"/>
            <a:ext cx="932182" cy="716707"/>
          </a:xfrm>
          <a:custGeom>
            <a:rect b="b" l="l" r="r" t="t"/>
            <a:pathLst>
              <a:path extrusionOk="0" h="29869" w="38849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3431237" y="2175148"/>
            <a:ext cx="236879" cy="1473101"/>
          </a:xfrm>
          <a:custGeom>
            <a:rect b="b" l="l" r="r" t="t"/>
            <a:pathLst>
              <a:path extrusionOk="0" h="61392" w="9872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3862643" y="2123847"/>
            <a:ext cx="126382" cy="71193"/>
          </a:xfrm>
          <a:custGeom>
            <a:rect b="b" l="l" r="r" t="t"/>
            <a:pathLst>
              <a:path extrusionOk="0" h="2967" w="5267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4309910" y="2836811"/>
            <a:ext cx="151288" cy="169645"/>
          </a:xfrm>
          <a:custGeom>
            <a:rect b="b" l="l" r="r" t="t"/>
            <a:pathLst>
              <a:path extrusionOk="0" h="7070" w="6305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005797" y="2194872"/>
            <a:ext cx="301065" cy="314934"/>
          </a:xfrm>
          <a:custGeom>
            <a:rect b="b" l="l" r="r" t="t"/>
            <a:pathLst>
              <a:path extrusionOk="0" h="13125" w="12547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3461807" y="2005528"/>
            <a:ext cx="234863" cy="151288"/>
          </a:xfrm>
          <a:custGeom>
            <a:rect b="b" l="l" r="r" t="t"/>
            <a:pathLst>
              <a:path extrusionOk="0" h="6305" w="9788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4343623" y="2685306"/>
            <a:ext cx="56460" cy="113328"/>
          </a:xfrm>
          <a:custGeom>
            <a:rect b="b" l="l" r="r" t="t"/>
            <a:pathLst>
              <a:path extrusionOk="0" h="4723" w="2353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3726159" y="2079720"/>
            <a:ext cx="116160" cy="57252"/>
          </a:xfrm>
          <a:custGeom>
            <a:rect b="b" l="l" r="r" t="t"/>
            <a:pathLst>
              <a:path extrusionOk="0" h="2386" w="4841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4294385" y="2539513"/>
            <a:ext cx="73593" cy="110881"/>
          </a:xfrm>
          <a:custGeom>
            <a:rect b="b" l="l" r="r" t="t"/>
            <a:pathLst>
              <a:path extrusionOk="0" h="4621" w="3067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-1914609" y="1987070"/>
            <a:ext cx="215475" cy="415737"/>
          </a:xfrm>
          <a:custGeom>
            <a:rect b="b" l="l" r="r" t="t"/>
            <a:pathLst>
              <a:path extrusionOk="0" h="17326" w="898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-1742565" y="2580202"/>
            <a:ext cx="87750" cy="103778"/>
          </a:xfrm>
          <a:custGeom>
            <a:rect b="b" l="l" r="r" t="t"/>
            <a:pathLst>
              <a:path extrusionOk="0" h="4325" w="3657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-1796962" y="2440191"/>
            <a:ext cx="68794" cy="109321"/>
          </a:xfrm>
          <a:custGeom>
            <a:rect b="b" l="l" r="r" t="t"/>
            <a:pathLst>
              <a:path extrusionOk="0" h="4556" w="2867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-1778629" y="1845187"/>
            <a:ext cx="77552" cy="108361"/>
          </a:xfrm>
          <a:custGeom>
            <a:rect b="b" l="l" r="r" t="t"/>
            <a:pathLst>
              <a:path extrusionOk="0" h="4516" w="3232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-1647209" y="1518015"/>
            <a:ext cx="213963" cy="213963"/>
          </a:xfrm>
          <a:custGeom>
            <a:rect b="b" l="l" r="r" t="t"/>
            <a:pathLst>
              <a:path extrusionOk="0" h="8917" w="8917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-1709860" y="1717486"/>
            <a:ext cx="87126" cy="100059"/>
          </a:xfrm>
          <a:custGeom>
            <a:rect b="b" l="l" r="r" t="t"/>
            <a:pathLst>
              <a:path extrusionOk="0" h="4170" w="3631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-1658918" y="2705552"/>
            <a:ext cx="222626" cy="225985"/>
          </a:xfrm>
          <a:custGeom>
            <a:rect b="b" l="l" r="r" t="t"/>
            <a:pathLst>
              <a:path extrusionOk="0" h="9418" w="9278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-828907" y="4537210"/>
            <a:ext cx="309464" cy="315150"/>
          </a:xfrm>
          <a:custGeom>
            <a:rect b="b" l="l" r="r" t="t"/>
            <a:pathLst>
              <a:path extrusionOk="0" h="13134" w="12897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-368419" y="4909037"/>
            <a:ext cx="125566" cy="57924"/>
          </a:xfrm>
          <a:custGeom>
            <a:rect b="b" l="l" r="r" t="t"/>
            <a:pathLst>
              <a:path extrusionOk="0" h="2414" w="5233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-918433" y="4248190"/>
            <a:ext cx="53629" cy="112105"/>
          </a:xfrm>
          <a:custGeom>
            <a:rect b="b" l="l" r="r" t="t"/>
            <a:pathLst>
              <a:path extrusionOk="0" h="4672" w="2235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-887767" y="4396863"/>
            <a:ext cx="71865" cy="110137"/>
          </a:xfrm>
          <a:custGeom>
            <a:rect b="b" l="l" r="r" t="t"/>
            <a:pathLst>
              <a:path extrusionOk="0" h="4590" w="2995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-977892" y="4039386"/>
            <a:ext cx="151288" cy="171156"/>
          </a:xfrm>
          <a:custGeom>
            <a:rect b="b" l="l" r="r" t="t"/>
            <a:pathLst>
              <a:path extrusionOk="0" h="7133" w="6305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-509462" y="4852241"/>
            <a:ext cx="126022" cy="70401"/>
          </a:xfrm>
          <a:custGeom>
            <a:rect b="b" l="l" r="r" t="t"/>
            <a:pathLst>
              <a:path extrusionOk="0" h="2934" w="5252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-106298" y="4094437"/>
            <a:ext cx="227713" cy="151288"/>
          </a:xfrm>
          <a:custGeom>
            <a:rect b="b" l="l" r="r" t="t"/>
            <a:pathLst>
              <a:path extrusionOk="0" h="6305" w="949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1434013" y="847217"/>
            <a:ext cx="230784" cy="230784"/>
          </a:xfrm>
          <a:custGeom>
            <a:rect b="b" l="l" r="r" t="t"/>
            <a:pathLst>
              <a:path extrusionOk="0" h="9618" w="9618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2488401" y="-207171"/>
            <a:ext cx="230760" cy="230784"/>
          </a:xfrm>
          <a:custGeom>
            <a:rect b="b" l="l" r="r" t="t"/>
            <a:pathLst>
              <a:path extrusionOk="0" h="9618" w="9617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3066033" y="-207171"/>
            <a:ext cx="230760" cy="230784"/>
          </a:xfrm>
          <a:custGeom>
            <a:rect b="b" l="l" r="r" t="t"/>
            <a:pathLst>
              <a:path extrusionOk="0" h="9618" w="9617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-390519" y="3270784"/>
            <a:ext cx="453865" cy="583750"/>
          </a:xfrm>
          <a:custGeom>
            <a:rect b="b" l="l" r="r" t="t"/>
            <a:pathLst>
              <a:path extrusionOk="0" h="24328" w="18915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-295786" y="3368588"/>
            <a:ext cx="268960" cy="38224"/>
          </a:xfrm>
          <a:custGeom>
            <a:rect b="b" l="l" r="r" t="t"/>
            <a:pathLst>
              <a:path extrusionOk="0" h="1593" w="11209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-295786" y="3441940"/>
            <a:ext cx="268960" cy="38224"/>
          </a:xfrm>
          <a:custGeom>
            <a:rect b="b" l="l" r="r" t="t"/>
            <a:pathLst>
              <a:path extrusionOk="0" h="1593" w="11209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-398749" y="4311369"/>
            <a:ext cx="212428" cy="38248"/>
          </a:xfrm>
          <a:custGeom>
            <a:rect b="b" l="l" r="r" t="t"/>
            <a:pathLst>
              <a:path extrusionOk="0" h="1594" w="8853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4062353" y="1588351"/>
            <a:ext cx="385096" cy="427903"/>
          </a:xfrm>
          <a:custGeom>
            <a:rect b="b" l="l" r="r" t="t"/>
            <a:pathLst>
              <a:path extrusionOk="0" h="17833" w="16049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441667" y="-642152"/>
            <a:ext cx="504279" cy="431958"/>
          </a:xfrm>
          <a:custGeom>
            <a:rect b="b" l="l" r="r" t="t"/>
            <a:pathLst>
              <a:path extrusionOk="0" h="18002" w="21016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1586837" y="-258409"/>
            <a:ext cx="97804" cy="226177"/>
          </a:xfrm>
          <a:custGeom>
            <a:rect b="b" l="l" r="r" t="t"/>
            <a:pathLst>
              <a:path extrusionOk="0" h="9426" w="4076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-1092516" y="2430305"/>
            <a:ext cx="165062" cy="166573"/>
          </a:xfrm>
          <a:custGeom>
            <a:rect b="b" l="l" r="r" t="t"/>
            <a:pathLst>
              <a:path extrusionOk="0" h="6942" w="6879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-488898" y="1446198"/>
            <a:ext cx="145194" cy="145194"/>
          </a:xfrm>
          <a:custGeom>
            <a:rect b="b" l="l" r="r" t="t"/>
            <a:pathLst>
              <a:path extrusionOk="0" h="6051" w="6051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4039414" y="-224792"/>
            <a:ext cx="143682" cy="145194"/>
          </a:xfrm>
          <a:custGeom>
            <a:rect b="b" l="l" r="r" t="t"/>
            <a:pathLst>
              <a:path extrusionOk="0" h="6051" w="5988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-1092516" y="2699241"/>
            <a:ext cx="165062" cy="166573"/>
          </a:xfrm>
          <a:custGeom>
            <a:rect b="b" l="l" r="r" t="t"/>
            <a:pathLst>
              <a:path extrusionOk="0" h="6942" w="6879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272655" y="639396"/>
            <a:ext cx="165062" cy="166597"/>
          </a:xfrm>
          <a:custGeom>
            <a:rect b="b" l="l" r="r" t="t"/>
            <a:pathLst>
              <a:path extrusionOk="0" h="6943" w="6879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952673" y="657729"/>
            <a:ext cx="1453233" cy="129933"/>
          </a:xfrm>
          <a:custGeom>
            <a:rect b="b" l="l" r="r" t="t"/>
            <a:pathLst>
              <a:path extrusionOk="0" h="5415" w="60564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-745045" y="-638097"/>
            <a:ext cx="2017116" cy="591405"/>
          </a:xfrm>
          <a:custGeom>
            <a:rect b="b" l="l" r="r" t="t"/>
            <a:pathLst>
              <a:path extrusionOk="0" h="24647" w="84064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3548908" y="-263703"/>
            <a:ext cx="809903" cy="1066626"/>
          </a:xfrm>
          <a:custGeom>
            <a:rect b="b" l="l" r="r" t="t"/>
            <a:pathLst>
              <a:path extrusionOk="0" h="44452" w="33753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-1256018" y="481959"/>
            <a:ext cx="129909" cy="302217"/>
          </a:xfrm>
          <a:custGeom>
            <a:rect b="b" l="l" r="r" t="t"/>
            <a:pathLst>
              <a:path extrusionOk="0" h="12595" w="5414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-432366" y="3597758"/>
            <a:ext cx="129909" cy="302577"/>
          </a:xfrm>
          <a:custGeom>
            <a:rect b="b" l="l" r="r" t="t"/>
            <a:pathLst>
              <a:path extrusionOk="0" h="12610" w="5414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-1074160" y="481959"/>
            <a:ext cx="128373" cy="302217"/>
          </a:xfrm>
          <a:custGeom>
            <a:rect b="b" l="l" r="r" t="t"/>
            <a:pathLst>
              <a:path extrusionOk="0" h="12595" w="535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-432366" y="1941311"/>
            <a:ext cx="129909" cy="1601450"/>
          </a:xfrm>
          <a:custGeom>
            <a:rect b="b" l="l" r="r" t="t"/>
            <a:pathLst>
              <a:path extrusionOk="0" h="66741" w="5414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3312054" y="3739910"/>
            <a:ext cx="1005510" cy="152824"/>
          </a:xfrm>
          <a:custGeom>
            <a:rect b="b" l="l" r="r" t="t"/>
            <a:pathLst>
              <a:path extrusionOk="0" h="6369" w="41905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271599" y="3869795"/>
            <a:ext cx="1180770" cy="378017"/>
          </a:xfrm>
          <a:custGeom>
            <a:rect b="b" l="l" r="r" t="t"/>
            <a:pathLst>
              <a:path extrusionOk="0" h="15754" w="49209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-1356869" y="2564773"/>
            <a:ext cx="189513" cy="161270"/>
          </a:xfrm>
          <a:custGeom>
            <a:rect b="b" l="l" r="r" t="t"/>
            <a:pathLst>
              <a:path extrusionOk="0" h="6721" w="7898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-1317134" y="1615819"/>
            <a:ext cx="594452" cy="129909"/>
          </a:xfrm>
          <a:custGeom>
            <a:rect b="b" l="l" r="r" t="t"/>
            <a:pathLst>
              <a:path extrusionOk="0" h="5414" w="24774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3791882" y="2584671"/>
            <a:ext cx="169645" cy="437069"/>
          </a:xfrm>
          <a:custGeom>
            <a:rect b="b" l="l" r="r" t="t"/>
            <a:pathLst>
              <a:path extrusionOk="0" h="18215" w="707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3978299" y="2583135"/>
            <a:ext cx="171180" cy="438605"/>
          </a:xfrm>
          <a:custGeom>
            <a:rect b="b" l="l" r="r" t="t"/>
            <a:pathLst>
              <a:path extrusionOk="0" h="18279" w="7134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3882031" y="2671773"/>
            <a:ext cx="177275" cy="111577"/>
          </a:xfrm>
          <a:custGeom>
            <a:rect b="b" l="l" r="r" t="t"/>
            <a:pathLst>
              <a:path extrusionOk="0" h="4650" w="7388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3970668" y="2821526"/>
            <a:ext cx="24" cy="24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3753682" y="2534234"/>
            <a:ext cx="429415" cy="38224"/>
          </a:xfrm>
          <a:custGeom>
            <a:rect b="b" l="l" r="r" t="t"/>
            <a:pathLst>
              <a:path extrusionOk="0" h="1593" w="17896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3753682" y="3033930"/>
            <a:ext cx="429415" cy="38224"/>
          </a:xfrm>
          <a:custGeom>
            <a:rect b="b" l="l" r="r" t="t"/>
            <a:pathLst>
              <a:path extrusionOk="0" h="1593" w="17896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-522515" y="481959"/>
            <a:ext cx="88638" cy="171180"/>
          </a:xfrm>
          <a:custGeom>
            <a:rect b="b" l="l" r="r" t="t"/>
            <a:pathLst>
              <a:path extrusionOk="0" h="7134" w="3694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-415569" y="478912"/>
            <a:ext cx="142146" cy="175763"/>
          </a:xfrm>
          <a:custGeom>
            <a:rect b="b" l="l" r="r" t="t"/>
            <a:pathLst>
              <a:path extrusionOk="0" h="7325" w="5924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-1214747" y="1001523"/>
            <a:ext cx="131445" cy="169645"/>
          </a:xfrm>
          <a:custGeom>
            <a:rect b="b" l="l" r="r" t="t"/>
            <a:pathLst>
              <a:path extrusionOk="0" h="7070" w="5478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-1066530" y="1001523"/>
            <a:ext cx="134492" cy="169645"/>
          </a:xfrm>
          <a:custGeom>
            <a:rect b="b" l="l" r="r" t="t"/>
            <a:pathLst>
              <a:path extrusionOk="0" h="7070" w="5605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-930526" y="1001523"/>
            <a:ext cx="224665" cy="169645"/>
          </a:xfrm>
          <a:custGeom>
            <a:rect b="b" l="l" r="r" t="t"/>
            <a:pathLst>
              <a:path extrusionOk="0" h="7070" w="9363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-689088" y="1001523"/>
            <a:ext cx="97828" cy="169645"/>
          </a:xfrm>
          <a:custGeom>
            <a:rect b="b" l="l" r="r" t="t"/>
            <a:pathLst>
              <a:path extrusionOk="0" h="7070" w="4077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115272" y="3687961"/>
            <a:ext cx="155896" cy="203262"/>
          </a:xfrm>
          <a:custGeom>
            <a:rect b="b" l="l" r="r" t="t"/>
            <a:pathLst>
              <a:path extrusionOk="0" h="8471" w="6497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295594" y="3588622"/>
            <a:ext cx="198679" cy="365252"/>
          </a:xfrm>
          <a:custGeom>
            <a:rect b="b" l="l" r="r" t="t"/>
            <a:pathLst>
              <a:path extrusionOk="0" h="15222" w="828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3904951" y="3290629"/>
            <a:ext cx="230760" cy="230784"/>
          </a:xfrm>
          <a:custGeom>
            <a:rect b="b" l="l" r="r" t="t"/>
            <a:pathLst>
              <a:path extrusionOk="0" h="9618" w="9617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49375" y="4448916"/>
            <a:ext cx="57180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PHA3426 - Planejamento Ambiental (2020)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49375" y="4743863"/>
            <a:ext cx="3742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Amarilis Lucia Casteli Figueiredo Gallardo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8"/>
          <p:cNvSpPr txBox="1"/>
          <p:nvPr>
            <p:ph idx="1" type="subTitle"/>
          </p:nvPr>
        </p:nvSpPr>
        <p:spPr>
          <a:xfrm>
            <a:off x="5333150" y="419400"/>
            <a:ext cx="3129600" cy="21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"/>
                <a:ea typeface="Roboto"/>
                <a:cs typeface="Roboto"/>
                <a:sym typeface="Roboto"/>
              </a:rPr>
              <a:t>GRUPO 1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Francisca Sousa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Gustavo Briccoli de Almeida Domingues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Lucas Paulino dos Santos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Marcelo Jungman Sacerdote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Mariana Araujo Rodrigues Chapouto Lopes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Samuel Kuo Chen Shao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Walter Mota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27"/>
          <p:cNvGraphicFramePr/>
          <p:nvPr/>
        </p:nvGraphicFramePr>
        <p:xfrm>
          <a:off x="0" y="1554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{413A9826-C750-4270-94D4-782521775483}</a:tableStyleId>
              </a:tblPr>
              <a:tblGrid>
                <a:gridCol w="2286000"/>
                <a:gridCol w="2286000"/>
                <a:gridCol w="1845050"/>
                <a:gridCol w="2726950"/>
              </a:tblGrid>
              <a:tr h="2905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Plano de Recursos Hídricos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Tema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Subtema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Área</a:t>
                      </a: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 de estudo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Escala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Recursos hídricos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Qualidade das águas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Reconhecimento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Clima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Precipitação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Detalhada/semi-detalhada/reconhecimento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da bacia hidrográfica)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9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Vegetação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Levantamento das espécies (nativas e exóticas)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Detalhada/semi-detalhada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ação estratégica)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9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Fauna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Levantamento das espécies (locais de ocorrência, habitat, nicho ecológico)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Detalhada/semi-detalhada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ação estratégica)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1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Uso do solo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Áreas protegidas 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Detalhada/semi-detalhada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ação estratégica)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3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Equipamentos urbanos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Levantamento dos equipamentos de saúde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influência indireta ou indiretamente afetada por impactos)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7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Demografia e condições de vida da população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Condições de vida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influência direta ou diretamente afetada por impactos)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3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Infraestrutura de serviços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Saneamento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Bacia Hidrográfica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 (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 de influência direta ou diretamente afetada por impactos)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Exercício 1.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96" name="Google Shape;296;p28"/>
          <p:cNvCxnSpPr/>
          <p:nvPr/>
        </p:nvCxnSpPr>
        <p:spPr>
          <a:xfrm>
            <a:off x="4979350" y="2275300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28"/>
          <p:cNvSpPr txBox="1"/>
          <p:nvPr/>
        </p:nvSpPr>
        <p:spPr>
          <a:xfrm>
            <a:off x="4574700" y="2344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s" sz="1200">
                <a:solidFill>
                  <a:srgbClr val="42FFB7"/>
                </a:solidFill>
                <a:latin typeface="Roboto"/>
                <a:ea typeface="Roboto"/>
                <a:cs typeface="Roboto"/>
                <a:sym typeface="Roboto"/>
              </a:rPr>
              <a:t>Preparação de planos ambientais e seleção de temas relevantes</a:t>
            </a:r>
            <a:endParaRPr>
              <a:solidFill>
                <a:srgbClr val="42FF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Contextualização</a:t>
            </a:r>
            <a:endParaRPr/>
          </a:p>
        </p:txBody>
      </p:sp>
      <p:sp>
        <p:nvSpPr>
          <p:cNvPr id="211" name="Google Shape;211;p19"/>
          <p:cNvSpPr txBox="1"/>
          <p:nvPr>
            <p:ph idx="1" type="subTitle"/>
          </p:nvPr>
        </p:nvSpPr>
        <p:spPr>
          <a:xfrm>
            <a:off x="3685175" y="2843313"/>
            <a:ext cx="44241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Bacia hidrográfica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Territorial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Polígonos ou raios de ação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Corredor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FFFFFF"/>
                </a:solidFill>
              </a:rPr>
              <a:t>Unidades homogêneas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19"/>
          <p:cNvSpPr txBox="1"/>
          <p:nvPr>
            <p:ph type="ctrTitle"/>
          </p:nvPr>
        </p:nvSpPr>
        <p:spPr>
          <a:xfrm>
            <a:off x="2105756" y="3002375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ÁREA</a:t>
            </a:r>
            <a:endParaRPr/>
          </a:p>
        </p:txBody>
      </p:sp>
      <p:sp>
        <p:nvSpPr>
          <p:cNvPr id="213" name="Google Shape;213;p19"/>
          <p:cNvSpPr txBox="1"/>
          <p:nvPr>
            <p:ph idx="4" type="ctrTitle"/>
          </p:nvPr>
        </p:nvSpPr>
        <p:spPr>
          <a:xfrm>
            <a:off x="2639956" y="203051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TEMAS e SUBTEMAS</a:t>
            </a:r>
            <a:endParaRPr/>
          </a:p>
        </p:txBody>
      </p:sp>
      <p:sp>
        <p:nvSpPr>
          <p:cNvPr id="214" name="Google Shape;214;p19"/>
          <p:cNvSpPr txBox="1"/>
          <p:nvPr>
            <p:ph idx="5" type="ctrTitle"/>
          </p:nvPr>
        </p:nvSpPr>
        <p:spPr>
          <a:xfrm>
            <a:off x="2182756" y="404490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ESCALA</a:t>
            </a:r>
            <a:endParaRPr/>
          </a:p>
        </p:txBody>
      </p:sp>
      <p:cxnSp>
        <p:nvCxnSpPr>
          <p:cNvPr id="215" name="Google Shape;215;p19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19"/>
          <p:cNvSpPr/>
          <p:nvPr/>
        </p:nvSpPr>
        <p:spPr>
          <a:xfrm rot="5400000">
            <a:off x="2069534" y="1798173"/>
            <a:ext cx="606641" cy="534196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 rot="5400000">
            <a:off x="2158366" y="1876229"/>
            <a:ext cx="428998" cy="378062"/>
          </a:xfrm>
          <a:custGeom>
            <a:rect b="b" l="l" r="r" t="t"/>
            <a:pathLst>
              <a:path extrusionOk="0" h="34098" w="38692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 rot="5400000">
            <a:off x="2137908" y="1830588"/>
            <a:ext cx="469622" cy="402277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 rot="5400000">
            <a:off x="2102605" y="2790710"/>
            <a:ext cx="606641" cy="534196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 rot="5400000">
            <a:off x="2191425" y="2868780"/>
            <a:ext cx="428998" cy="378062"/>
          </a:xfrm>
          <a:custGeom>
            <a:rect b="b" l="l" r="r" t="t"/>
            <a:pathLst>
              <a:path extrusionOk="0" h="34098" w="38692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 rot="5400000">
            <a:off x="2170969" y="2823131"/>
            <a:ext cx="469622" cy="402277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 rot="5400000">
            <a:off x="2102605" y="3746873"/>
            <a:ext cx="606641" cy="534196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rot="5400000">
            <a:off x="2191425" y="3824942"/>
            <a:ext cx="428998" cy="378062"/>
          </a:xfrm>
          <a:custGeom>
            <a:rect b="b" l="l" r="r" t="t"/>
            <a:pathLst>
              <a:path extrusionOk="0" h="34098" w="38692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rot="5400000">
            <a:off x="2170969" y="3779294"/>
            <a:ext cx="469622" cy="402277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ESCALA</a:t>
            </a:r>
            <a:endParaRPr/>
          </a:p>
        </p:txBody>
      </p:sp>
      <p:sp>
        <p:nvSpPr>
          <p:cNvPr id="230" name="Google Shape;230;p20"/>
          <p:cNvSpPr txBox="1"/>
          <p:nvPr>
            <p:ph idx="13" type="title"/>
          </p:nvPr>
        </p:nvSpPr>
        <p:spPr>
          <a:xfrm>
            <a:off x="211500" y="291770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1" name="Google Shape;231;p20"/>
          <p:cNvSpPr txBox="1"/>
          <p:nvPr>
            <p:ph idx="16" type="ctrTitle"/>
          </p:nvPr>
        </p:nvSpPr>
        <p:spPr>
          <a:xfrm>
            <a:off x="-351912" y="1424063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QUESTÕES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3575393" y="3006732"/>
            <a:ext cx="428915" cy="428530"/>
          </a:xfrm>
          <a:custGeom>
            <a:rect b="b" l="l" r="r" t="t"/>
            <a:pathLst>
              <a:path extrusionOk="0" h="31446" w="31480">
                <a:moveTo>
                  <a:pt x="15267" y="12428"/>
                </a:moveTo>
                <a:cubicBezTo>
                  <a:pt x="15789" y="12428"/>
                  <a:pt x="16278" y="12559"/>
                  <a:pt x="16768" y="12722"/>
                </a:cubicBezTo>
                <a:lnTo>
                  <a:pt x="14647" y="14842"/>
                </a:lnTo>
                <a:cubicBezTo>
                  <a:pt x="14060" y="15364"/>
                  <a:pt x="14060" y="16277"/>
                  <a:pt x="14615" y="16832"/>
                </a:cubicBezTo>
                <a:cubicBezTo>
                  <a:pt x="14892" y="17126"/>
                  <a:pt x="15259" y="17272"/>
                  <a:pt x="15626" y="17272"/>
                </a:cubicBezTo>
                <a:cubicBezTo>
                  <a:pt x="15993" y="17272"/>
                  <a:pt x="16360" y="17126"/>
                  <a:pt x="16637" y="16832"/>
                </a:cubicBezTo>
                <a:lnTo>
                  <a:pt x="18757" y="14712"/>
                </a:lnTo>
                <a:cubicBezTo>
                  <a:pt x="18953" y="15168"/>
                  <a:pt x="19051" y="15690"/>
                  <a:pt x="19051" y="16245"/>
                </a:cubicBezTo>
                <a:cubicBezTo>
                  <a:pt x="19051" y="18365"/>
                  <a:pt x="17322" y="20029"/>
                  <a:pt x="15267" y="20029"/>
                </a:cubicBezTo>
                <a:cubicBezTo>
                  <a:pt x="13147" y="20029"/>
                  <a:pt x="11450" y="18300"/>
                  <a:pt x="11450" y="16245"/>
                </a:cubicBezTo>
                <a:cubicBezTo>
                  <a:pt x="11450" y="14157"/>
                  <a:pt x="13179" y="12428"/>
                  <a:pt x="15267" y="12428"/>
                </a:cubicBezTo>
                <a:close/>
                <a:moveTo>
                  <a:pt x="15267" y="4763"/>
                </a:moveTo>
                <a:cubicBezTo>
                  <a:pt x="17909" y="4763"/>
                  <a:pt x="20323" y="5676"/>
                  <a:pt x="22280" y="7177"/>
                </a:cubicBezTo>
                <a:lnTo>
                  <a:pt x="19540" y="9917"/>
                </a:lnTo>
                <a:cubicBezTo>
                  <a:pt x="18301" y="9101"/>
                  <a:pt x="16833" y="8612"/>
                  <a:pt x="15267" y="8612"/>
                </a:cubicBezTo>
                <a:cubicBezTo>
                  <a:pt x="11059" y="8612"/>
                  <a:pt x="7634" y="12037"/>
                  <a:pt x="7634" y="16245"/>
                </a:cubicBezTo>
                <a:cubicBezTo>
                  <a:pt x="7634" y="20420"/>
                  <a:pt x="11059" y="23845"/>
                  <a:pt x="15267" y="23845"/>
                </a:cubicBezTo>
                <a:cubicBezTo>
                  <a:pt x="19442" y="23845"/>
                  <a:pt x="22867" y="20420"/>
                  <a:pt x="22867" y="16245"/>
                </a:cubicBezTo>
                <a:cubicBezTo>
                  <a:pt x="22867" y="14646"/>
                  <a:pt x="22378" y="13179"/>
                  <a:pt x="21563" y="11939"/>
                </a:cubicBezTo>
                <a:lnTo>
                  <a:pt x="24303" y="9232"/>
                </a:lnTo>
                <a:cubicBezTo>
                  <a:pt x="25803" y="11124"/>
                  <a:pt x="26717" y="13570"/>
                  <a:pt x="26717" y="16245"/>
                </a:cubicBezTo>
                <a:cubicBezTo>
                  <a:pt x="26717" y="22508"/>
                  <a:pt x="21563" y="27597"/>
                  <a:pt x="15267" y="27597"/>
                </a:cubicBezTo>
                <a:cubicBezTo>
                  <a:pt x="8939" y="27597"/>
                  <a:pt x="3850" y="22475"/>
                  <a:pt x="3850" y="16180"/>
                </a:cubicBezTo>
                <a:cubicBezTo>
                  <a:pt x="3850" y="9917"/>
                  <a:pt x="8971" y="4763"/>
                  <a:pt x="15267" y="4763"/>
                </a:cubicBezTo>
                <a:close/>
                <a:moveTo>
                  <a:pt x="27434" y="0"/>
                </a:moveTo>
                <a:lnTo>
                  <a:pt x="23846" y="3588"/>
                </a:lnTo>
                <a:cubicBezTo>
                  <a:pt x="21400" y="1925"/>
                  <a:pt x="18464" y="946"/>
                  <a:pt x="15300" y="946"/>
                </a:cubicBezTo>
                <a:cubicBezTo>
                  <a:pt x="6851" y="946"/>
                  <a:pt x="1" y="7764"/>
                  <a:pt x="1" y="16180"/>
                </a:cubicBezTo>
                <a:cubicBezTo>
                  <a:pt x="1" y="24628"/>
                  <a:pt x="6818" y="31446"/>
                  <a:pt x="15267" y="31446"/>
                </a:cubicBezTo>
                <a:cubicBezTo>
                  <a:pt x="23650" y="31446"/>
                  <a:pt x="30500" y="24628"/>
                  <a:pt x="30500" y="16180"/>
                </a:cubicBezTo>
                <a:cubicBezTo>
                  <a:pt x="30500" y="13015"/>
                  <a:pt x="29522" y="10080"/>
                  <a:pt x="27858" y="7633"/>
                </a:cubicBezTo>
                <a:lnTo>
                  <a:pt x="31479" y="4045"/>
                </a:lnTo>
                <a:lnTo>
                  <a:pt x="31479" y="4045"/>
                </a:lnTo>
                <a:lnTo>
                  <a:pt x="26749" y="4730"/>
                </a:lnTo>
                <a:lnTo>
                  <a:pt x="26749" y="4730"/>
                </a:lnTo>
                <a:lnTo>
                  <a:pt x="27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5017769" y="4385050"/>
            <a:ext cx="428938" cy="428938"/>
          </a:xfrm>
          <a:custGeom>
            <a:rect b="b" l="l" r="r" t="t"/>
            <a:pathLst>
              <a:path extrusionOk="0" h="40939" w="40939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1815117" y="1191679"/>
            <a:ext cx="432968" cy="433836"/>
          </a:xfrm>
          <a:custGeom>
            <a:rect b="b" l="l" r="r" t="t"/>
            <a:pathLst>
              <a:path extrusionOk="0" h="32491" w="32426">
                <a:moveTo>
                  <a:pt x="15887" y="1"/>
                </a:moveTo>
                <a:lnTo>
                  <a:pt x="20649" y="4763"/>
                </a:lnTo>
                <a:lnTo>
                  <a:pt x="15887" y="9526"/>
                </a:lnTo>
                <a:lnTo>
                  <a:pt x="26749" y="9526"/>
                </a:lnTo>
                <a:lnTo>
                  <a:pt x="26749" y="15332"/>
                </a:lnTo>
                <a:lnTo>
                  <a:pt x="22933" y="15332"/>
                </a:lnTo>
                <a:lnTo>
                  <a:pt x="22933" y="19116"/>
                </a:lnTo>
                <a:lnTo>
                  <a:pt x="15332" y="19116"/>
                </a:lnTo>
                <a:lnTo>
                  <a:pt x="15332" y="22900"/>
                </a:lnTo>
                <a:lnTo>
                  <a:pt x="7667" y="22900"/>
                </a:lnTo>
                <a:lnTo>
                  <a:pt x="7667" y="26684"/>
                </a:lnTo>
                <a:lnTo>
                  <a:pt x="1" y="26684"/>
                </a:lnTo>
                <a:lnTo>
                  <a:pt x="1" y="32490"/>
                </a:lnTo>
                <a:lnTo>
                  <a:pt x="32425" y="32490"/>
                </a:lnTo>
                <a:lnTo>
                  <a:pt x="32425" y="15332"/>
                </a:lnTo>
                <a:lnTo>
                  <a:pt x="28641" y="15332"/>
                </a:lnTo>
                <a:lnTo>
                  <a:pt x="286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p20"/>
          <p:cNvCxnSpPr/>
          <p:nvPr/>
        </p:nvCxnSpPr>
        <p:spPr>
          <a:xfrm>
            <a:off x="311700" y="505275"/>
            <a:ext cx="8520600" cy="0"/>
          </a:xfrm>
          <a:prstGeom prst="straightConnector1">
            <a:avLst/>
          </a:prstGeom>
          <a:noFill/>
          <a:ln cap="flat" cmpd="sng" w="9525">
            <a:solidFill>
              <a:srgbClr val="48FF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0"/>
          <p:cNvSpPr txBox="1"/>
          <p:nvPr>
            <p:ph idx="8" type="title"/>
          </p:nvPr>
        </p:nvSpPr>
        <p:spPr>
          <a:xfrm>
            <a:off x="181500" y="1105300"/>
            <a:ext cx="1176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7" name="Google Shape;237;p20"/>
          <p:cNvSpPr txBox="1"/>
          <p:nvPr>
            <p:ph idx="5" type="subTitle"/>
          </p:nvPr>
        </p:nvSpPr>
        <p:spPr>
          <a:xfrm>
            <a:off x="181500" y="3160125"/>
            <a:ext cx="3936900" cy="20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Santos (2004):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Quantidade de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informações</a:t>
            </a:r>
            <a:r>
              <a:rPr lang="es"/>
              <a:t> ou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detalhamentos</a:t>
            </a:r>
            <a:r>
              <a:rPr lang="es"/>
              <a:t> que se quer evidenciar;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A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extensão</a:t>
            </a:r>
            <a:r>
              <a:rPr lang="es"/>
              <a:t>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espacial</a:t>
            </a:r>
            <a:r>
              <a:rPr lang="es"/>
              <a:t> de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informação</a:t>
            </a:r>
            <a:r>
              <a:rPr lang="es"/>
              <a:t> que se quer mostrar;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A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adequabilidade</a:t>
            </a:r>
            <a:r>
              <a:rPr lang="es"/>
              <a:t> de uma base aos objetivos específicos;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A quantidade de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tempo</a:t>
            </a:r>
            <a:r>
              <a:rPr lang="es"/>
              <a:t> e recursos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disponíveis</a:t>
            </a:r>
            <a:r>
              <a:rPr lang="es"/>
              <a:t> para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mapeamentos</a:t>
            </a:r>
            <a:r>
              <a:rPr lang="es"/>
              <a:t> e levantamentos;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Natureza</a:t>
            </a:r>
            <a:r>
              <a:rPr lang="es"/>
              <a:t> da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precisão</a:t>
            </a:r>
            <a:r>
              <a:rPr lang="es"/>
              <a:t> da informação requerida;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Complexidade</a:t>
            </a:r>
            <a:r>
              <a:rPr lang="es"/>
              <a:t>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ecológica</a:t>
            </a:r>
            <a:r>
              <a:rPr lang="es"/>
              <a:t> do meio;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•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Quantidade</a:t>
            </a:r>
            <a:r>
              <a:rPr lang="es"/>
              <a:t> e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qualidade</a:t>
            </a:r>
            <a:r>
              <a:rPr lang="es"/>
              <a:t> das </a:t>
            </a:r>
            <a:r>
              <a:rPr b="1" lang="es">
                <a:latin typeface="Roboto"/>
                <a:ea typeface="Roboto"/>
                <a:cs typeface="Roboto"/>
                <a:sym typeface="Roboto"/>
              </a:rPr>
              <a:t>informações</a:t>
            </a:r>
            <a:r>
              <a:rPr lang="es"/>
              <a:t> existentes;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675" y="1500073"/>
            <a:ext cx="3700075" cy="2489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181500" y="1640800"/>
            <a:ext cx="37959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Qual é a </a:t>
            </a:r>
            <a:r>
              <a:rPr b="1" lang="es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variabilidade dos fenômenos</a:t>
            </a: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estudados no espaço? </a:t>
            </a:r>
            <a:endParaRPr sz="9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Qual a </a:t>
            </a:r>
            <a:r>
              <a:rPr b="1" lang="es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escala dos dados </a:t>
            </a: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que melhor representa esses fenômenos? </a:t>
            </a:r>
            <a:endParaRPr sz="9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A escolha da escala vai ditar a qualidade final dos dados </a:t>
            </a:r>
            <a:endParaRPr sz="9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Não existem escalas corretas e únicas </a:t>
            </a:r>
            <a:endParaRPr sz="9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Importância da definição da escala espacial em planejamento </a:t>
            </a:r>
            <a:endParaRPr sz="9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Há </a:t>
            </a:r>
            <a:r>
              <a:rPr b="1" lang="es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dificuldade até de encontrar um bom referencial</a:t>
            </a: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que discuta a </a:t>
            </a:r>
            <a:r>
              <a:rPr b="1" lang="es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correta escolha da escala em planejamento ambiental </a:t>
            </a:r>
            <a:endParaRPr b="1"/>
          </a:p>
        </p:txBody>
      </p:sp>
      <p:sp>
        <p:nvSpPr>
          <p:cNvPr id="240" name="Google Shape;240;p20"/>
          <p:cNvSpPr txBox="1"/>
          <p:nvPr/>
        </p:nvSpPr>
        <p:spPr>
          <a:xfrm>
            <a:off x="5515125" y="4434963"/>
            <a:ext cx="3977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E</a:t>
            </a:r>
            <a:r>
              <a:rPr lang="es" sz="9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ntender o comportamento temporal dos fenômenos estudados</a:t>
            </a:r>
            <a:endParaRPr/>
          </a:p>
        </p:txBody>
      </p:sp>
      <p:sp>
        <p:nvSpPr>
          <p:cNvPr id="241" name="Google Shape;241;p20"/>
          <p:cNvSpPr txBox="1"/>
          <p:nvPr>
            <p:ph idx="16" type="ctrTitle"/>
          </p:nvPr>
        </p:nvSpPr>
        <p:spPr>
          <a:xfrm>
            <a:off x="487800" y="2993900"/>
            <a:ext cx="3087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definir a(s) escala(s) de estudo?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ctrTitle"/>
          </p:nvPr>
        </p:nvSpPr>
        <p:spPr>
          <a:xfrm>
            <a:off x="5926869" y="265125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PLANO DE RECURSOS HÍDRICOS</a:t>
            </a:r>
            <a:endParaRPr sz="2000"/>
          </a:p>
        </p:txBody>
      </p:sp>
      <p:sp>
        <p:nvSpPr>
          <p:cNvPr id="247" name="Google Shape;247;p21"/>
          <p:cNvSpPr txBox="1"/>
          <p:nvPr>
            <p:ph idx="5" type="ctrTitle"/>
          </p:nvPr>
        </p:nvSpPr>
        <p:spPr>
          <a:xfrm>
            <a:off x="1324919" y="2674400"/>
            <a:ext cx="2076000" cy="1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PLANO DE MOBILIDADE URBANA</a:t>
            </a:r>
            <a:endParaRPr sz="2000"/>
          </a:p>
        </p:txBody>
      </p:sp>
      <p:sp>
        <p:nvSpPr>
          <p:cNvPr id="248" name="Google Shape;248;p21"/>
          <p:cNvSpPr/>
          <p:nvPr/>
        </p:nvSpPr>
        <p:spPr>
          <a:xfrm rot="5400000">
            <a:off x="2952638" y="2195362"/>
            <a:ext cx="1432353" cy="275589"/>
          </a:xfrm>
          <a:custGeom>
            <a:rect b="b" l="l" r="r" t="t"/>
            <a:pathLst>
              <a:path extrusionOk="0" h="14659" w="76189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 rot="5400000">
            <a:off x="4099730" y="1880244"/>
            <a:ext cx="1028623" cy="905784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rot="5400000">
            <a:off x="4204475" y="1875883"/>
            <a:ext cx="40082" cy="916068"/>
          </a:xfrm>
          <a:custGeom>
            <a:rect b="b" l="l" r="r" t="t"/>
            <a:pathLst>
              <a:path extrusionOk="0" h="48727" w="2132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 rot="5400000">
            <a:off x="4250344" y="2012607"/>
            <a:ext cx="727410" cy="641042"/>
          </a:xfrm>
          <a:custGeom>
            <a:rect b="b" l="l" r="r" t="t"/>
            <a:pathLst>
              <a:path extrusionOk="0" h="34098" w="38692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 rot="5400000">
            <a:off x="4215657" y="1935212"/>
            <a:ext cx="796293" cy="682102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 rot="-5400000">
            <a:off x="5109729" y="2195329"/>
            <a:ext cx="1433970" cy="275589"/>
          </a:xfrm>
          <a:custGeom>
            <a:rect b="b" l="l" r="r" t="t"/>
            <a:pathLst>
              <a:path extrusionOk="0" h="14659" w="76275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 rot="-5400000">
            <a:off x="5345000" y="2035056"/>
            <a:ext cx="65852" cy="622000"/>
          </a:xfrm>
          <a:custGeom>
            <a:rect b="b" l="l" r="r" t="t"/>
            <a:pathLst>
              <a:path extrusionOk="0" h="48727" w="2132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 txBox="1"/>
          <p:nvPr>
            <p:ph idx="6" type="ctrTitle"/>
          </p:nvPr>
        </p:nvSpPr>
        <p:spPr>
          <a:xfrm>
            <a:off x="450950" y="644550"/>
            <a:ext cx="85206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4"/>
                </a:solidFill>
              </a:rPr>
              <a:t>EXERCÍCIO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625" y="141550"/>
            <a:ext cx="5666574" cy="486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38" y="1099776"/>
            <a:ext cx="8117127" cy="294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3"/>
          <p:cNvCxnSpPr/>
          <p:nvPr/>
        </p:nvCxnSpPr>
        <p:spPr>
          <a:xfrm>
            <a:off x="846275" y="1814800"/>
            <a:ext cx="7466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ctrTitle"/>
          </p:nvPr>
        </p:nvSpPr>
        <p:spPr>
          <a:xfrm>
            <a:off x="3874075" y="227150"/>
            <a:ext cx="59052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PLANO DE MOBILIDADE URBANA</a:t>
            </a:r>
            <a:endParaRPr sz="2500"/>
          </a:p>
        </p:txBody>
      </p:sp>
      <p:cxnSp>
        <p:nvCxnSpPr>
          <p:cNvPr id="272" name="Google Shape;272;p24"/>
          <p:cNvCxnSpPr/>
          <p:nvPr/>
        </p:nvCxnSpPr>
        <p:spPr>
          <a:xfrm>
            <a:off x="4695600" y="833750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4"/>
          <p:cNvSpPr txBox="1"/>
          <p:nvPr/>
        </p:nvSpPr>
        <p:spPr>
          <a:xfrm>
            <a:off x="507775" y="977950"/>
            <a:ext cx="68172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Lei federal nº 12.587 - Política Nacional de Mobilidade Urbana –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PNMU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Todos os municípios acima de 20 mil habitantes devem elaborar um plano de mobilidade urbana até o ano de 2015.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política estabelece diretrizes gerais para guiar a elaboração dos planos municipais: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II 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prioridade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modos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transportes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não motorizados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sobre os motorizados e dos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serviços de transporte público coletivo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sobre o transporte individual motorizado; 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IV 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mitigação dos custos ambientais, sociais e econômicos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deslocamentos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pessoas e cargas na cidade; 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 - priorização de projetos de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transporte público coletivo 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estruturadores do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território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indutores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desenvolvimento urbano integrado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Objetivos do plano de mobilidade: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Implementar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ambiente adequado 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deslocamento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dos modos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não motorizados 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Aperfeiçoar a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logística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transporte de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cargas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Consolidar a gestão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democrática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 aprimoramento da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mobilidade urbana 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Reduzir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número de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acidentes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mortes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 trânsito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Ampliar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uso do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coletivo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na matriz de transporte da cidade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Incentivar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utilização de modos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não motorizados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Reduzir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emissões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atmosféricas;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redução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desigualdades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sociais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Tornar mais homogênea a macro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acessibilidade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 área </a:t>
            </a: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urbanizada</a:t>
            </a:r>
            <a:r>
              <a:rPr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25"/>
          <p:cNvGraphicFramePr/>
          <p:nvPr/>
        </p:nvGraphicFramePr>
        <p:xfrm>
          <a:off x="205650" y="135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{413A9826-C750-4270-94D4-782521775483}</a:tableStyleId>
              </a:tblPr>
              <a:tblGrid>
                <a:gridCol w="2183175"/>
                <a:gridCol w="2183175"/>
                <a:gridCol w="2183175"/>
                <a:gridCol w="2183175"/>
              </a:tblGrid>
              <a:tr h="4091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Plano de Mobilidade Urbana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3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091A51"/>
                          </a:solidFill>
                        </a:rPr>
                        <a:t>Tema</a:t>
                      </a:r>
                      <a:endParaRPr b="1" sz="1000">
                        <a:solidFill>
                          <a:srgbClr val="091A5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091A51"/>
                          </a:solidFill>
                        </a:rPr>
                        <a:t>Subtema</a:t>
                      </a:r>
                      <a:endParaRPr b="1" sz="1000">
                        <a:solidFill>
                          <a:srgbClr val="091A5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091A51"/>
                          </a:solidFill>
                        </a:rPr>
                        <a:t>Área de estudo</a:t>
                      </a:r>
                      <a:endParaRPr b="1" sz="1000">
                        <a:solidFill>
                          <a:srgbClr val="091A5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091A51"/>
                          </a:solidFill>
                        </a:rPr>
                        <a:t>Escala</a:t>
                      </a:r>
                      <a:endParaRPr b="1" sz="1000">
                        <a:solidFill>
                          <a:srgbClr val="091A5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Ar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Qualidade do ar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3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Clima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Temperatura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Exploratória 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(Território Nacional)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4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Áreas Verdes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Parques e praças urbanos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6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Equipamentos urbanos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Levantamento dos equipamentos de transporte (ônibus, carro, bicicleta, metrô,...)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</a:t>
                      </a: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53975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Demografia e condições de vida da população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Trabalho e renda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53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Demografia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53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Condições de vida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53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</a:rPr>
                        <a:t>Educação 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492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Infraestrutura de serviços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Sistema de transportes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Raio de ação 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Detalhada/semi-detalhada (Área de Ação Estratégica)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34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Acessibilidade/ Mobilidade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Limite territorial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</a:rPr>
                        <a:t>Semi-detalhada (Limite Municipal)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type="ctrTitle"/>
          </p:nvPr>
        </p:nvSpPr>
        <p:spPr>
          <a:xfrm>
            <a:off x="4144825" y="297850"/>
            <a:ext cx="49920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PLANO DE RECURSOS HÍDRICOS</a:t>
            </a:r>
            <a:endParaRPr sz="2500"/>
          </a:p>
        </p:txBody>
      </p:sp>
      <p:cxnSp>
        <p:nvCxnSpPr>
          <p:cNvPr id="284" name="Google Shape;284;p26"/>
          <p:cNvCxnSpPr/>
          <p:nvPr/>
        </p:nvCxnSpPr>
        <p:spPr>
          <a:xfrm>
            <a:off x="4688425" y="904450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26"/>
          <p:cNvSpPr txBox="1"/>
          <p:nvPr/>
        </p:nvSpPr>
        <p:spPr>
          <a:xfrm>
            <a:off x="572625" y="919350"/>
            <a:ext cx="7034400" cy="4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Política Nacional de Recursos Hídricos (Lei nº 9.433)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Elaborado por bacia hidrográfica e com diretrizes gerais da política: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- a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gestão sistemática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hídricos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sem dissociação dos aspectos de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quantidade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qualidade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II - a adequação da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 de recursos hídricos às diversidades físicas, bióticas, demográficas, econômicas, sociais e culturais 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 diversas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regiões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País;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III - 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integração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recursos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hídricos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 a gestão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ambiental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IV - 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articulação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planejamento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hídricos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 o dos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setores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usuários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com os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planejamentos r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egional, estadual e nacional;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 - a articulação da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recursos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hídricos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 a do uso do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solo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 - a integração da gestão das bacias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hidrográficas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 a dos sistemas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estuarinos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zonas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costeiras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objetivo geral de um plano de bacia é a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compatibilização 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entre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oferta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água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em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quantidade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qualidade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para todos os </a:t>
            </a: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pontos da bacia hidrográfica</a:t>
            </a:r>
            <a:r>
              <a:rPr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8FFD5"/>
      </a:accent1>
      <a:accent2>
        <a:srgbClr val="48FFD5"/>
      </a:accent2>
      <a:accent3>
        <a:srgbClr val="48FFD5"/>
      </a:accent3>
      <a:accent4>
        <a:srgbClr val="48FFD5"/>
      </a:accent4>
      <a:accent5>
        <a:srgbClr val="48FFD5"/>
      </a:accent5>
      <a:accent6>
        <a:srgbClr val="48FFD5"/>
      </a:accent6>
      <a:hlink>
        <a:srgbClr val="48FF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