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79" r:id="rId9"/>
    <p:sldId id="265" r:id="rId10"/>
    <p:sldId id="266" r:id="rId11"/>
    <p:sldId id="268" r:id="rId12"/>
    <p:sldId id="269" r:id="rId13"/>
    <p:sldId id="276" r:id="rId14"/>
    <p:sldId id="267" r:id="rId15"/>
    <p:sldId id="275" r:id="rId16"/>
    <p:sldId id="270" r:id="rId17"/>
    <p:sldId id="272" r:id="rId18"/>
    <p:sldId id="274" r:id="rId19"/>
    <p:sldId id="273" r:id="rId20"/>
    <p:sldId id="278" r:id="rId21"/>
    <p:sldId id="277" r:id="rId22"/>
    <p:sldId id="271" r:id="rId23"/>
    <p:sldId id="280" r:id="rId24"/>
    <p:sldId id="281" r:id="rId25"/>
    <p:sldId id="282" r:id="rId26"/>
    <p:sldId id="285" r:id="rId27"/>
    <p:sldId id="283" r:id="rId28"/>
    <p:sldId id="284" r:id="rId29"/>
    <p:sldId id="294" r:id="rId30"/>
    <p:sldId id="295" r:id="rId31"/>
    <p:sldId id="296" r:id="rId32"/>
    <p:sldId id="298" r:id="rId33"/>
    <p:sldId id="297" r:id="rId34"/>
    <p:sldId id="299" r:id="rId35"/>
    <p:sldId id="300" r:id="rId36"/>
    <p:sldId id="301" r:id="rId37"/>
    <p:sldId id="291" r:id="rId38"/>
    <p:sldId id="292" r:id="rId39"/>
    <p:sldId id="293" r:id="rId40"/>
    <p:sldId id="286"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DAB36BF-8098-4D45-B8D6-C6E6582E5825}" type="datetimeFigureOut">
              <a:rPr lang="pt-BR" smtClean="0"/>
              <a:pPr/>
              <a:t>16/11/2020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E37D36-3B1E-41EF-8579-FCEE2A3CA01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B36BF-8098-4D45-B8D6-C6E6582E5825}" type="datetimeFigureOut">
              <a:rPr lang="pt-BR" smtClean="0"/>
              <a:pPr/>
              <a:t>16/11/2020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7D36-3B1E-41EF-8579-FCEE2A3CA01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Gikj5zflsWk&amp;ab_channel=LasVocesdeLatinoam%C3%A9ri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cIrGQD84F1g&amp;ab_channel=watchCulturetain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w67-hlaUS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vagalume.com.br/mercedes-sosa/gracias-a-la-vida.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s.wikipedia.org/wiki/Partidos_pol%C3%ADticos_de_Chile" TargetMode="External"/><Relationship Id="rId13" Type="http://schemas.openxmlformats.org/officeDocument/2006/relationships/hyperlink" Target="https://es.wikipedia.org/wiki/Augusto_Pinochet" TargetMode="External"/><Relationship Id="rId3" Type="http://schemas.openxmlformats.org/officeDocument/2006/relationships/hyperlink" Target="https://es.wikipedia.org/wiki/Refer%C3%A9ndum" TargetMode="External"/><Relationship Id="rId7" Type="http://schemas.openxmlformats.org/officeDocument/2006/relationships/hyperlink" Target="https://es.wikipedia.org/wiki/Historia_del_constitucionalismo_chileno" TargetMode="External"/><Relationship Id="rId12" Type="http://schemas.openxmlformats.org/officeDocument/2006/relationships/hyperlink" Target="https://es.wikipedia.org/wiki/Dictadura_militar_(Chile)" TargetMode="External"/><Relationship Id="rId2" Type="http://schemas.openxmlformats.org/officeDocument/2006/relationships/hyperlink" Target="https://es.wikipedia.org/wiki/Plebiscito_nacional_de_Chile_de_2020" TargetMode="External"/><Relationship Id="rId1" Type="http://schemas.openxmlformats.org/officeDocument/2006/relationships/slideLayout" Target="../slideLayouts/slideLayout2.xml"/><Relationship Id="rId6" Type="http://schemas.openxmlformats.org/officeDocument/2006/relationships/hyperlink" Target="https://es.wikipedia.org/wiki/Proceso_constituyente_en_Chile" TargetMode="External"/><Relationship Id="rId11" Type="http://schemas.openxmlformats.org/officeDocument/2006/relationships/hyperlink" Target="https://es.wikipedia.org/wiki/Constituci%C3%B3n_Pol%C3%ADtica_de_la_Rep%C3%BAblica_de_Chile_de_1980" TargetMode="External"/><Relationship Id="rId5" Type="http://schemas.openxmlformats.org/officeDocument/2006/relationships/hyperlink" Target="https://es.wikipedia.org/wiki/Pandemia_de_enfermedad_por_coronavirus_de_2019-2020" TargetMode="External"/><Relationship Id="rId10" Type="http://schemas.openxmlformats.org/officeDocument/2006/relationships/hyperlink" Target="https://es.wikipedia.org/wiki/Plebiscito_nacional_de_Chile_de_1989" TargetMode="External"/><Relationship Id="rId4" Type="http://schemas.openxmlformats.org/officeDocument/2006/relationships/hyperlink" Target="https://es.wikipedia.org/wiki/Chile" TargetMode="External"/><Relationship Id="rId9" Type="http://schemas.openxmlformats.org/officeDocument/2006/relationships/hyperlink" Target="https://es.wikipedia.org/wiki/Protestas_en_Chile_de_2019-2020" TargetMode="External"/><Relationship Id="rId14" Type="http://schemas.openxmlformats.org/officeDocument/2006/relationships/hyperlink" Target="https://es.wikipedia.org/wiki/Transici%C3%B3n_a_la_democracia_(Chil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istancias-gustavogermano.blogspot.com/" TargetMode="External"/><Relationship Id="rId2" Type="http://schemas.openxmlformats.org/officeDocument/2006/relationships/hyperlink" Target="http://ausencias-gustavogermano.blogspot.cl/" TargetMode="External"/><Relationship Id="rId1" Type="http://schemas.openxmlformats.org/officeDocument/2006/relationships/slideLayout" Target="../slideLayouts/slideLayout2.xml"/><Relationship Id="rId4" Type="http://schemas.openxmlformats.org/officeDocument/2006/relationships/hyperlink" Target="https://www.ayayay.tv/el-antes-y-el-despues-de-estas-fotografias-definitivamente-te-romperan-el-coraz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El pretérito perfecto</a:t>
            </a:r>
            <a:endParaRPr lang="es-AR" dirty="0"/>
          </a:p>
        </p:txBody>
      </p:sp>
      <p:sp>
        <p:nvSpPr>
          <p:cNvPr id="3" name="Subtítulo 2"/>
          <p:cNvSpPr>
            <a:spLocks noGrp="1"/>
          </p:cNvSpPr>
          <p:nvPr>
            <p:ph type="subTitle" idx="1"/>
          </p:nvPr>
        </p:nvSpPr>
        <p:spPr/>
        <p:txBody>
          <a:bodyPr/>
          <a:lstStyle/>
          <a:p>
            <a:r>
              <a:rPr lang="es-AR" dirty="0" smtClean="0"/>
              <a:t>¿cómo se compone, cómo se forma</a:t>
            </a:r>
            <a:r>
              <a:rPr lang="es-AR" dirty="0" smtClean="0"/>
              <a:t>?</a:t>
            </a:r>
          </a:p>
          <a:p>
            <a:r>
              <a:rPr lang="es-AR" dirty="0" smtClean="0"/>
              <a:t>¿Con qué sentidos funciona en los espacios de </a:t>
            </a:r>
            <a:r>
              <a:rPr lang="es-AR" smtClean="0"/>
              <a:t>habla española?</a:t>
            </a:r>
            <a:endParaRPr lang="es-AR" dirty="0" smtClean="0"/>
          </a:p>
          <a:p>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es-AR" sz="2800" dirty="0" smtClean="0"/>
              <a:t>Una definición de ese tiempo</a:t>
            </a:r>
            <a:br>
              <a:rPr lang="es-AR" sz="2800" dirty="0" smtClean="0"/>
            </a:br>
            <a:r>
              <a:rPr lang="es-AR" sz="2800" dirty="0" smtClean="0"/>
              <a:t>(retirada de los estudios del lenguaje)</a:t>
            </a:r>
            <a:endParaRPr lang="es-AR" sz="2800" dirty="0"/>
          </a:p>
        </p:txBody>
      </p:sp>
      <p:sp>
        <p:nvSpPr>
          <p:cNvPr id="3" name="Espaço Reservado para Conteúdo 2"/>
          <p:cNvSpPr>
            <a:spLocks noGrp="1"/>
          </p:cNvSpPr>
          <p:nvPr>
            <p:ph idx="1"/>
          </p:nvPr>
        </p:nvSpPr>
        <p:spPr>
          <a:xfrm>
            <a:off x="467544" y="1268760"/>
            <a:ext cx="8229600" cy="4525963"/>
          </a:xfrm>
        </p:spPr>
        <p:txBody>
          <a:bodyPr>
            <a:normAutofit fontScale="85000" lnSpcReduction="20000"/>
          </a:bodyPr>
          <a:lstStyle/>
          <a:p>
            <a:pPr marL="0" indent="0" algn="just">
              <a:spcBef>
                <a:spcPts val="0"/>
              </a:spcBef>
              <a:buNone/>
            </a:pPr>
            <a:endParaRPr lang="es-ES" dirty="0" smtClean="0"/>
          </a:p>
          <a:p>
            <a:pPr marL="0" indent="0" algn="just">
              <a:spcBef>
                <a:spcPts val="0"/>
              </a:spcBef>
              <a:buNone/>
            </a:pPr>
            <a:r>
              <a:rPr lang="es-ES" dirty="0" smtClean="0"/>
              <a:t>Esta relación se explica, en efecto, en su construcción gramatical: el auxiliar “haber” aparece en tiempo presente (yo he, tú has, etcétera), acompañado por su participio pasado. Se establece entonces un cruce, una tensión temporal: la forma presente refiere al evento desde una perspectiva interna o abierta a la influencia mientras que el participio se relaciona con la </a:t>
            </a:r>
            <a:r>
              <a:rPr lang="es-ES" b="1" dirty="0" err="1" smtClean="0"/>
              <a:t>perfectividad</a:t>
            </a:r>
            <a:r>
              <a:rPr lang="es-ES" dirty="0" smtClean="0"/>
              <a:t>, o sea, que presenta al evento desde una perspectiva externa o cerrada a la influencia. La elección por una u otra forma se haya motivada por la intención comunicativa del hablante (Bermúdez 2005). </a:t>
            </a:r>
            <a:endParaRPr lang="pt-BR" dirty="0" smtClean="0"/>
          </a:p>
          <a:p>
            <a:pPr marL="0" indent="0" algn="just">
              <a:spcBef>
                <a:spcPts val="0"/>
              </a:spcBef>
            </a:pPr>
            <a:endParaRPr lang="es-AR" dirty="0"/>
          </a:p>
        </p:txBody>
      </p:sp>
      <p:sp>
        <p:nvSpPr>
          <p:cNvPr id="4" name="CaixaDeTexto 3"/>
          <p:cNvSpPr txBox="1"/>
          <p:nvPr/>
        </p:nvSpPr>
        <p:spPr>
          <a:xfrm>
            <a:off x="0" y="5661248"/>
            <a:ext cx="9144000" cy="1354217"/>
          </a:xfrm>
          <a:prstGeom prst="rect">
            <a:avLst/>
          </a:prstGeom>
          <a:noFill/>
        </p:spPr>
        <p:txBody>
          <a:bodyPr wrap="square" rtlCol="0">
            <a:spAutoFit/>
          </a:bodyPr>
          <a:lstStyle/>
          <a:p>
            <a:pPr>
              <a:buNone/>
            </a:pPr>
            <a:r>
              <a:rPr lang="es-ES" sz="1600" b="1" dirty="0" smtClean="0"/>
              <a:t>Garriga, Dolores, LAS HERIDAS DEL PASADO: UN ANÁLISIS DE LA VARIABLE PERFECTO SIMPLE Y COMPUESTO EN LOS DISCURSOS PRESIDENCIALES DE EVO MORALES.I Coloquio Internacional de Retórica “Retórica y Política”. I Jornadas Latinoamericanas de Investigación en Estudios Retóricos. </a:t>
            </a:r>
            <a:r>
              <a:rPr lang="es-ES" sz="1600" dirty="0" smtClean="0"/>
              <a:t> </a:t>
            </a:r>
            <a:endParaRPr lang="pt-BR" sz="1600" dirty="0" smtClean="0"/>
          </a:p>
          <a:p>
            <a:pPr>
              <a:buNone/>
            </a:pPr>
            <a:r>
              <a:rPr lang="es-ES" sz="1600" b="1" dirty="0" smtClean="0"/>
              <a:t>Universidad de Buenos Aires; marzo de 2010</a:t>
            </a:r>
            <a:r>
              <a:rPr lang="es-ES" sz="1600" dirty="0" smtClean="0"/>
              <a:t>.</a:t>
            </a:r>
            <a:endParaRPr lang="pt-BR" sz="1600" dirty="0" smtClean="0"/>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2200" dirty="0" smtClean="0"/>
              <a:t/>
            </a:r>
            <a:br>
              <a:rPr lang="es-AR" sz="2200" dirty="0" smtClean="0"/>
            </a:br>
            <a:r>
              <a:rPr lang="es-AR" sz="2200" dirty="0" smtClean="0"/>
              <a:t>Según Cartagena, N. “Los tiempos compuestos”, </a:t>
            </a:r>
            <a:br>
              <a:rPr lang="es-AR" sz="2200" dirty="0" smtClean="0"/>
            </a:br>
            <a:r>
              <a:rPr lang="es-AR" sz="2200" dirty="0" smtClean="0"/>
              <a:t>in: </a:t>
            </a:r>
            <a:r>
              <a:rPr lang="es-AR" sz="2200" i="1" dirty="0" smtClean="0"/>
              <a:t>Gramática Descriptiva de la Lengua española</a:t>
            </a:r>
            <a:r>
              <a:rPr lang="es-AR" sz="2200" dirty="0" smtClean="0"/>
              <a:t/>
            </a:r>
            <a:br>
              <a:rPr lang="es-AR" sz="2200" dirty="0" smtClean="0"/>
            </a:br>
            <a:r>
              <a:rPr lang="es-AR" sz="2200" dirty="0" smtClean="0"/>
              <a:t>de la Real Academia Española, </a:t>
            </a:r>
            <a:r>
              <a:rPr lang="es-AR" sz="2200" dirty="0" err="1" smtClean="0"/>
              <a:t>dir.</a:t>
            </a:r>
            <a:r>
              <a:rPr lang="es-AR" sz="2200" dirty="0" smtClean="0"/>
              <a:t> por Ignacio Bosque y Violeta </a:t>
            </a:r>
            <a:r>
              <a:rPr lang="es-AR" sz="2200" dirty="0" err="1" smtClean="0"/>
              <a:t>Demonte</a:t>
            </a:r>
            <a:r>
              <a:rPr lang="es-AR" sz="2200" dirty="0" smtClean="0"/>
              <a:t>, Madrid, Espasa, 1999</a:t>
            </a:r>
            <a:r>
              <a:rPr lang="es-AR" sz="2200" i="1" dirty="0" smtClean="0"/>
              <a:t> </a:t>
            </a:r>
            <a:r>
              <a:rPr lang="es-AR" sz="2200" dirty="0" smtClean="0"/>
              <a:t>, pp. 3935-2975.</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just">
              <a:spcBef>
                <a:spcPts val="0"/>
              </a:spcBef>
              <a:buNone/>
            </a:pPr>
            <a:r>
              <a:rPr lang="pt-BR" dirty="0" smtClean="0"/>
              <a:t>“</a:t>
            </a:r>
            <a:r>
              <a:rPr lang="es-AR" dirty="0" smtClean="0"/>
              <a:t>he hecho”, por ejemplo, no significa simplemente acción ocurrida fuera de nuestro presente, sino en relación directa con este. Por eso, puede aparecer con marcadores temporales que explicitan ese aspecto: </a:t>
            </a:r>
          </a:p>
          <a:p>
            <a:pPr marL="0" indent="0" algn="just">
              <a:spcBef>
                <a:spcPts val="0"/>
              </a:spcBef>
              <a:buNone/>
            </a:pPr>
            <a:endParaRPr lang="es-AR" dirty="0" smtClean="0"/>
          </a:p>
          <a:p>
            <a:pPr marL="0" indent="0" algn="just">
              <a:spcBef>
                <a:spcPts val="0"/>
              </a:spcBef>
              <a:buNone/>
            </a:pPr>
            <a:r>
              <a:rPr lang="es-AR" dirty="0" smtClean="0">
                <a:solidFill>
                  <a:schemeClr val="bg1">
                    <a:lumMod val="50000"/>
                  </a:schemeClr>
                </a:solidFill>
              </a:rPr>
              <a:t>- </a:t>
            </a:r>
            <a:r>
              <a:rPr lang="es-AR" i="1" u="sng" dirty="0" smtClean="0">
                <a:solidFill>
                  <a:schemeClr val="bg1">
                    <a:lumMod val="50000"/>
                  </a:schemeClr>
                </a:solidFill>
              </a:rPr>
              <a:t>Hasta ahora</a:t>
            </a:r>
            <a:r>
              <a:rPr lang="es-AR" i="1" dirty="0" smtClean="0">
                <a:solidFill>
                  <a:schemeClr val="bg1">
                    <a:lumMod val="50000"/>
                  </a:schemeClr>
                </a:solidFill>
              </a:rPr>
              <a:t> </a:t>
            </a:r>
            <a:r>
              <a:rPr lang="es-AR" dirty="0" smtClean="0">
                <a:solidFill>
                  <a:schemeClr val="bg1">
                    <a:lumMod val="50000"/>
                  </a:schemeClr>
                </a:solidFill>
              </a:rPr>
              <a:t>el coche no me ha dado problemas. </a:t>
            </a:r>
          </a:p>
          <a:p>
            <a:pPr marL="0" indent="0">
              <a:spcBef>
                <a:spcPts val="0"/>
              </a:spcBef>
              <a:buFontTx/>
              <a:buChar char="-"/>
            </a:pPr>
            <a:r>
              <a:rPr lang="es-AR" i="1" dirty="0" smtClean="0">
                <a:solidFill>
                  <a:schemeClr val="bg1">
                    <a:lumMod val="50000"/>
                  </a:schemeClr>
                </a:solidFill>
              </a:rPr>
              <a:t> </a:t>
            </a:r>
            <a:r>
              <a:rPr lang="es-AR" i="1" u="sng" dirty="0" smtClean="0">
                <a:solidFill>
                  <a:schemeClr val="bg1">
                    <a:lumMod val="50000"/>
                  </a:schemeClr>
                </a:solidFill>
              </a:rPr>
              <a:t>Este año</a:t>
            </a:r>
            <a:r>
              <a:rPr lang="es-AR" i="1" dirty="0" smtClean="0">
                <a:solidFill>
                  <a:schemeClr val="bg1">
                    <a:lumMod val="50000"/>
                  </a:schemeClr>
                </a:solidFill>
              </a:rPr>
              <a:t> </a:t>
            </a:r>
            <a:r>
              <a:rPr lang="es-AR" dirty="0" smtClean="0">
                <a:solidFill>
                  <a:schemeClr val="bg1">
                    <a:lumMod val="50000"/>
                  </a:schemeClr>
                </a:solidFill>
              </a:rPr>
              <a:t>no ha llovido en Mallorca. </a:t>
            </a:r>
          </a:p>
          <a:p>
            <a:pPr marL="0" indent="0" algn="just">
              <a:spcBef>
                <a:spcPts val="0"/>
              </a:spcBef>
              <a:buFontTx/>
              <a:buChar char="-"/>
            </a:pPr>
            <a:r>
              <a:rPr lang="es-AR" i="1" dirty="0" smtClean="0">
                <a:solidFill>
                  <a:schemeClr val="bg1">
                    <a:lumMod val="50000"/>
                  </a:schemeClr>
                </a:solidFill>
              </a:rPr>
              <a:t> </a:t>
            </a:r>
            <a:r>
              <a:rPr lang="es-AR" i="1" u="sng" dirty="0" smtClean="0">
                <a:solidFill>
                  <a:schemeClr val="bg1">
                    <a:lumMod val="50000"/>
                  </a:schemeClr>
                </a:solidFill>
              </a:rPr>
              <a:t>Durante el siglo actual</a:t>
            </a:r>
            <a:r>
              <a:rPr lang="es-AR" i="1" dirty="0" smtClean="0">
                <a:solidFill>
                  <a:schemeClr val="bg1">
                    <a:lumMod val="50000"/>
                  </a:schemeClr>
                </a:solidFill>
              </a:rPr>
              <a:t> </a:t>
            </a:r>
            <a:r>
              <a:rPr lang="es-AR" dirty="0" smtClean="0">
                <a:solidFill>
                  <a:schemeClr val="bg1">
                    <a:lumMod val="50000"/>
                  </a:schemeClr>
                </a:solidFill>
              </a:rPr>
              <a:t>Hispanoamérica ha producido extraordinarios novelistas. </a:t>
            </a:r>
            <a:endParaRPr lang="es-AR" dirty="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2200" dirty="0" smtClean="0"/>
              <a:t/>
            </a:r>
            <a:br>
              <a:rPr lang="es-AR" sz="2200" dirty="0" smtClean="0"/>
            </a:br>
            <a:r>
              <a:rPr lang="es-AR" sz="2200" dirty="0" smtClean="0"/>
              <a:t>Según Cartagena, N. “Los tiempos compuestos”, </a:t>
            </a:r>
            <a:br>
              <a:rPr lang="es-AR" sz="2200" dirty="0" smtClean="0"/>
            </a:br>
            <a:r>
              <a:rPr lang="es-AR" sz="2200" dirty="0" smtClean="0"/>
              <a:t>in: </a:t>
            </a:r>
            <a:r>
              <a:rPr lang="es-AR" sz="2200" i="1" dirty="0" smtClean="0"/>
              <a:t>Gramática Descriptiva de la Lengua española</a:t>
            </a:r>
            <a:r>
              <a:rPr lang="es-AR" sz="2200" dirty="0" smtClean="0"/>
              <a:t/>
            </a:r>
            <a:br>
              <a:rPr lang="es-AR" sz="2200" dirty="0" smtClean="0"/>
            </a:br>
            <a:r>
              <a:rPr lang="es-AR" sz="2200" dirty="0" smtClean="0"/>
              <a:t>de la Real Academia Española, </a:t>
            </a:r>
            <a:r>
              <a:rPr lang="es-AR" sz="2200" dirty="0" err="1" smtClean="0"/>
              <a:t>dir.</a:t>
            </a:r>
            <a:r>
              <a:rPr lang="es-AR" sz="2200" dirty="0" smtClean="0"/>
              <a:t> por Ignacio Bosque y Violeta </a:t>
            </a:r>
            <a:r>
              <a:rPr lang="es-AR" sz="2200" dirty="0" err="1" smtClean="0"/>
              <a:t>Demonte</a:t>
            </a:r>
            <a:r>
              <a:rPr lang="es-AR" sz="2200" dirty="0" smtClean="0"/>
              <a:t>, Madrid, Espasa, 1999</a:t>
            </a:r>
            <a:r>
              <a:rPr lang="es-AR" sz="2200" i="1" dirty="0" smtClean="0"/>
              <a:t> </a:t>
            </a:r>
            <a:r>
              <a:rPr lang="es-AR" sz="2200" dirty="0" smtClean="0"/>
              <a:t>, pp. 3935-2975.</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pPr marL="0" indent="0" algn="just">
              <a:spcBef>
                <a:spcPts val="0"/>
              </a:spcBef>
              <a:buNone/>
            </a:pPr>
            <a:endParaRPr lang="es-AR" dirty="0" smtClean="0">
              <a:solidFill>
                <a:schemeClr val="bg1">
                  <a:lumMod val="50000"/>
                </a:schemeClr>
              </a:solidFill>
            </a:endParaRPr>
          </a:p>
          <a:p>
            <a:pPr marL="0" indent="0" algn="just">
              <a:spcBef>
                <a:spcPts val="0"/>
              </a:spcBef>
              <a:buNone/>
            </a:pPr>
            <a:r>
              <a:rPr lang="es-AR" dirty="0" smtClean="0">
                <a:solidFill>
                  <a:schemeClr val="bg1">
                    <a:lumMod val="50000"/>
                  </a:schemeClr>
                </a:solidFill>
              </a:rPr>
              <a:t>- </a:t>
            </a:r>
            <a:r>
              <a:rPr lang="es-AR" i="1" u="sng" dirty="0" smtClean="0">
                <a:solidFill>
                  <a:schemeClr val="bg1">
                    <a:lumMod val="50000"/>
                  </a:schemeClr>
                </a:solidFill>
              </a:rPr>
              <a:t>Siempre</a:t>
            </a:r>
            <a:r>
              <a:rPr lang="es-AR" i="1" dirty="0" smtClean="0">
                <a:solidFill>
                  <a:schemeClr val="bg1">
                    <a:lumMod val="50000"/>
                  </a:schemeClr>
                </a:solidFill>
              </a:rPr>
              <a:t> </a:t>
            </a:r>
            <a:r>
              <a:rPr lang="es-AR" dirty="0" smtClean="0">
                <a:solidFill>
                  <a:schemeClr val="bg1">
                    <a:lumMod val="50000"/>
                  </a:schemeClr>
                </a:solidFill>
              </a:rPr>
              <a:t>ha sido una chica muy guapa. [Lo es todavía y probablemente seguirá siéndolo] </a:t>
            </a:r>
          </a:p>
          <a:p>
            <a:pPr marL="0" indent="0">
              <a:spcBef>
                <a:spcPts val="0"/>
              </a:spcBef>
              <a:buFontTx/>
              <a:buChar char="-"/>
            </a:pPr>
            <a:r>
              <a:rPr lang="es-AR" i="1" dirty="0" smtClean="0">
                <a:solidFill>
                  <a:schemeClr val="bg1">
                    <a:lumMod val="50000"/>
                  </a:schemeClr>
                </a:solidFill>
              </a:rPr>
              <a:t> </a:t>
            </a:r>
            <a:r>
              <a:rPr lang="es-AR" i="1" u="sng" dirty="0" smtClean="0">
                <a:solidFill>
                  <a:schemeClr val="bg1">
                    <a:lumMod val="50000"/>
                  </a:schemeClr>
                </a:solidFill>
              </a:rPr>
              <a:t>Toda la vida</a:t>
            </a:r>
            <a:r>
              <a:rPr lang="es-AR" i="1" dirty="0" smtClean="0">
                <a:solidFill>
                  <a:schemeClr val="bg1">
                    <a:lumMod val="50000"/>
                  </a:schemeClr>
                </a:solidFill>
              </a:rPr>
              <a:t> </a:t>
            </a:r>
            <a:r>
              <a:rPr lang="es-AR" dirty="0" smtClean="0">
                <a:solidFill>
                  <a:schemeClr val="bg1">
                    <a:lumMod val="50000"/>
                  </a:schemeClr>
                </a:solidFill>
              </a:rPr>
              <a:t>he oído las mismas críticas. [Ahora también las oigo y probablemente las seguiré oyendo] </a:t>
            </a:r>
          </a:p>
          <a:p>
            <a:pPr marL="0" indent="0">
              <a:spcBef>
                <a:spcPts val="0"/>
              </a:spcBef>
              <a:buFontTx/>
              <a:buChar char="-"/>
            </a:pPr>
            <a:endParaRPr lang="es-AR" dirty="0" smtClean="0">
              <a:solidFill>
                <a:schemeClr val="bg1">
                  <a:lumMod val="50000"/>
                </a:schemeClr>
              </a:solidFill>
            </a:endParaRPr>
          </a:p>
          <a:p>
            <a:pPr marL="0" indent="0">
              <a:spcBef>
                <a:spcPts val="0"/>
              </a:spcBef>
              <a:buFontTx/>
              <a:buChar char="-"/>
            </a:pPr>
            <a:endParaRPr lang="es-AR" dirty="0" smtClean="0">
              <a:solidFill>
                <a:schemeClr val="bg1">
                  <a:lumMod val="50000"/>
                </a:schemeClr>
              </a:solidFill>
            </a:endParaRPr>
          </a:p>
          <a:p>
            <a:pPr marL="0" indent="0">
              <a:spcBef>
                <a:spcPts val="0"/>
              </a:spcBef>
              <a:buFontTx/>
              <a:buChar char="-"/>
            </a:pPr>
            <a:r>
              <a:rPr lang="es-AR" dirty="0" smtClean="0">
                <a:solidFill>
                  <a:schemeClr val="bg1">
                    <a:lumMod val="50000"/>
                  </a:schemeClr>
                </a:solidFill>
              </a:rPr>
              <a:t> Esos enunciados serían muy probables en espacios como el del centro y norte de España. </a:t>
            </a:r>
          </a:p>
        </p:txBody>
      </p:sp>
      <p:sp>
        <p:nvSpPr>
          <p:cNvPr id="4" name="Seta para baixo 3"/>
          <p:cNvSpPr/>
          <p:nvPr/>
        </p:nvSpPr>
        <p:spPr>
          <a:xfrm>
            <a:off x="4139952" y="443711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Mapa de </a:t>
            </a:r>
            <a:r>
              <a:rPr lang="pt-BR" dirty="0" err="1" smtClean="0"/>
              <a:t>España</a:t>
            </a:r>
            <a:endParaRPr lang="pt-B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03648" y="1595613"/>
            <a:ext cx="6120679" cy="470105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362274"/>
          </a:xfrm>
        </p:spPr>
        <p:txBody>
          <a:bodyPr>
            <a:normAutofit/>
          </a:bodyPr>
          <a:lstStyle/>
          <a:p>
            <a:r>
              <a:rPr lang="es-AR" sz="2800" dirty="0" smtClean="0"/>
              <a:t>En ese mismo espacio, por lo tanto, tendríamos</a:t>
            </a:r>
            <a:endParaRPr lang="es-AR" sz="2800" dirty="0"/>
          </a:p>
        </p:txBody>
      </p:sp>
      <p:sp>
        <p:nvSpPr>
          <p:cNvPr id="3" name="Espaço Reservado para Conteúdo 2"/>
          <p:cNvSpPr>
            <a:spLocks noGrp="1"/>
          </p:cNvSpPr>
          <p:nvPr>
            <p:ph idx="1"/>
          </p:nvPr>
        </p:nvSpPr>
        <p:spPr/>
        <p:txBody>
          <a:bodyPr/>
          <a:lstStyle/>
          <a:p>
            <a:endParaRPr lang="pt-BR" dirty="0" smtClean="0"/>
          </a:p>
          <a:p>
            <a:endParaRPr lang="pt-BR" dirty="0" smtClean="0"/>
          </a:p>
          <a:p>
            <a:endParaRPr lang="pt-BR" dirty="0" smtClean="0"/>
          </a:p>
          <a:p>
            <a:endParaRPr lang="pt-BR" dirty="0" smtClean="0"/>
          </a:p>
          <a:p>
            <a:pPr algn="ctr"/>
            <a:r>
              <a:rPr lang="es-AR" dirty="0" smtClean="0"/>
              <a:t>Ayer </a:t>
            </a:r>
            <a:r>
              <a:rPr lang="es-AR" b="1" dirty="0" smtClean="0">
                <a:solidFill>
                  <a:schemeClr val="accent6"/>
                </a:solidFill>
              </a:rPr>
              <a:t>fui</a:t>
            </a:r>
            <a:r>
              <a:rPr lang="es-AR" dirty="0" smtClean="0"/>
              <a:t> al cine.</a:t>
            </a:r>
          </a:p>
          <a:p>
            <a:pPr algn="ctr"/>
            <a:r>
              <a:rPr lang="es-AR" dirty="0" smtClean="0"/>
              <a:t>Hoy también </a:t>
            </a:r>
            <a:r>
              <a:rPr lang="es-AR" b="1" dirty="0" smtClean="0">
                <a:solidFill>
                  <a:schemeClr val="accent6"/>
                </a:solidFill>
              </a:rPr>
              <a:t>he ido </a:t>
            </a:r>
            <a:r>
              <a:rPr lang="es-AR" dirty="0" smtClean="0"/>
              <a:t>al cine. </a:t>
            </a:r>
            <a:endParaRPr lang="es-AR" dirty="0"/>
          </a:p>
        </p:txBody>
      </p:sp>
      <p:sp>
        <p:nvSpPr>
          <p:cNvPr id="4" name="Seta para baixo 3"/>
          <p:cNvSpPr/>
          <p:nvPr/>
        </p:nvSpPr>
        <p:spPr>
          <a:xfrm>
            <a:off x="4211960" y="22048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131840" y="191777"/>
            <a:ext cx="3384376" cy="6390961"/>
          </a:xfrm>
          <a:prstGeom prst="rect">
            <a:avLst/>
          </a:prstGeom>
          <a:noFill/>
          <a:ln w="9525">
            <a:noFill/>
            <a:miter lim="800000"/>
            <a:headEnd/>
            <a:tailEnd/>
          </a:ln>
        </p:spPr>
      </p:pic>
      <p:sp>
        <p:nvSpPr>
          <p:cNvPr id="5" name="CaixaDeTexto 4"/>
          <p:cNvSpPr txBox="1"/>
          <p:nvPr/>
        </p:nvSpPr>
        <p:spPr>
          <a:xfrm>
            <a:off x="683568" y="1340768"/>
            <a:ext cx="1982466" cy="369332"/>
          </a:xfrm>
          <a:prstGeom prst="rect">
            <a:avLst/>
          </a:prstGeom>
          <a:noFill/>
        </p:spPr>
        <p:txBody>
          <a:bodyPr wrap="none" rtlCol="0">
            <a:spAutoFit/>
          </a:bodyPr>
          <a:lstStyle/>
          <a:p>
            <a:r>
              <a:rPr lang="pt-BR" dirty="0" smtClean="0"/>
              <a:t>Mapa de Argentina</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En espacios (de Argentina)</a:t>
            </a:r>
            <a:endParaRPr lang="es-AR" dirty="0"/>
          </a:p>
        </p:txBody>
      </p:sp>
      <p:sp>
        <p:nvSpPr>
          <p:cNvPr id="3" name="Espaço Reservado para Conteúdo 2"/>
          <p:cNvSpPr>
            <a:spLocks noGrp="1"/>
          </p:cNvSpPr>
          <p:nvPr>
            <p:ph idx="1"/>
          </p:nvPr>
        </p:nvSpPr>
        <p:spPr/>
        <p:txBody>
          <a:bodyPr>
            <a:normAutofit fontScale="70000" lnSpcReduction="20000"/>
          </a:bodyPr>
          <a:lstStyle/>
          <a:p>
            <a:pPr>
              <a:buNone/>
            </a:pPr>
            <a:r>
              <a:rPr lang="pt-BR" dirty="0" smtClean="0"/>
              <a:t>Dos casos retirados </a:t>
            </a:r>
            <a:r>
              <a:rPr lang="pt-BR" dirty="0" err="1" smtClean="0"/>
              <a:t>del</a:t>
            </a:r>
            <a:r>
              <a:rPr lang="pt-BR" dirty="0" smtClean="0"/>
              <a:t> discurso de </a:t>
            </a:r>
            <a:r>
              <a:rPr lang="pt-BR" dirty="0" err="1" smtClean="0"/>
              <a:t>Néstor</a:t>
            </a:r>
            <a:r>
              <a:rPr lang="pt-BR" dirty="0" smtClean="0"/>
              <a:t> Kirchner (2003):	</a:t>
            </a:r>
          </a:p>
          <a:p>
            <a:pPr algn="just">
              <a:buNone/>
            </a:pPr>
            <a:r>
              <a:rPr lang="es-ES" dirty="0" smtClean="0"/>
              <a:t>1. “Concluye en la Argentina una forma de hacer política y un modo de gestionar el Estado. </a:t>
            </a:r>
            <a:r>
              <a:rPr lang="es-ES" u="sng" dirty="0" smtClean="0"/>
              <a:t>Colapsó</a:t>
            </a:r>
            <a:r>
              <a:rPr lang="es-ES" dirty="0" smtClean="0"/>
              <a:t> el ciclo de anuncios grandilocuentes, grandes planes seguidos de la frustración por la ausencia de resultados…” (p. 2).</a:t>
            </a:r>
            <a:endParaRPr lang="pt-BR" dirty="0" smtClean="0"/>
          </a:p>
          <a:p>
            <a:pPr>
              <a:buNone/>
            </a:pPr>
            <a:r>
              <a:rPr lang="es-ES" dirty="0" smtClean="0"/>
              <a:t> </a:t>
            </a:r>
            <a:endParaRPr lang="pt-BR" dirty="0" smtClean="0"/>
          </a:p>
          <a:p>
            <a:pPr algn="just">
              <a:buNone/>
            </a:pPr>
            <a:r>
              <a:rPr lang="es-ES" dirty="0" smtClean="0"/>
              <a:t>2. “El cumplimiento estricto de la ley que exigiremos en todos los ámbitos debe tener presente las circunstancias sociales y económicas que </a:t>
            </a:r>
            <a:r>
              <a:rPr lang="es-ES" u="sng" dirty="0" smtClean="0"/>
              <a:t>han llevado</a:t>
            </a:r>
            <a:r>
              <a:rPr lang="es-ES" dirty="0" smtClean="0"/>
              <a:t> al incremento de los delitos en función directa del crecimiento de la exclusión, la marginalidad y la crisis que recorren todos los peldaños de la sociedad.” (p. 6).</a:t>
            </a:r>
          </a:p>
          <a:p>
            <a:pPr algn="r">
              <a:buNone/>
            </a:pPr>
            <a:endParaRPr lang="es-ES" dirty="0" smtClean="0"/>
          </a:p>
          <a:p>
            <a:pPr algn="r">
              <a:buNone/>
            </a:pPr>
            <a:r>
              <a:rPr lang="es-ES" dirty="0" smtClean="0"/>
              <a:t>(del corpus de Dolores Garriga) </a:t>
            </a:r>
            <a:endParaRPr lang="pt-BR" dirty="0" smtClean="0"/>
          </a:p>
          <a:p>
            <a:endParaRPr lang="pt-BR" dirty="0" smtClean="0"/>
          </a:p>
          <a:p>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En espacios (de Argentina)</a:t>
            </a:r>
            <a:endParaRPr lang="es-AR" dirty="0"/>
          </a:p>
        </p:txBody>
      </p:sp>
      <p:sp>
        <p:nvSpPr>
          <p:cNvPr id="3" name="Espaço Reservado para Conteúdo 2"/>
          <p:cNvSpPr>
            <a:spLocks noGrp="1"/>
          </p:cNvSpPr>
          <p:nvPr>
            <p:ph idx="1"/>
          </p:nvPr>
        </p:nvSpPr>
        <p:spPr/>
        <p:txBody>
          <a:bodyPr>
            <a:normAutofit fontScale="70000" lnSpcReduction="20000"/>
          </a:bodyPr>
          <a:lstStyle/>
          <a:p>
            <a:pPr>
              <a:buNone/>
            </a:pPr>
            <a:r>
              <a:rPr lang="es-ES" b="1" dirty="0" smtClean="0"/>
              <a:t>Otros casos del habla de Buenos Aires, abordados por Bermudez</a:t>
            </a:r>
            <a:r>
              <a:rPr lang="es-ES" dirty="0" smtClean="0"/>
              <a:t>: </a:t>
            </a:r>
            <a:endParaRPr lang="pt-BR" dirty="0" smtClean="0"/>
          </a:p>
          <a:p>
            <a:pPr>
              <a:buNone/>
            </a:pPr>
            <a:r>
              <a:rPr lang="es-ES" dirty="0" smtClean="0"/>
              <a:t> </a:t>
            </a:r>
            <a:endParaRPr lang="pt-BR" dirty="0" smtClean="0"/>
          </a:p>
          <a:p>
            <a:pPr algn="just">
              <a:buNone/>
            </a:pPr>
            <a:r>
              <a:rPr lang="es-ES" dirty="0" smtClean="0"/>
              <a:t>Y también tenemos con nosotros a Delfina </a:t>
            </a:r>
            <a:r>
              <a:rPr lang="es-ES" dirty="0" err="1" smtClean="0"/>
              <a:t>Muschietti</a:t>
            </a:r>
            <a:r>
              <a:rPr lang="es-ES" dirty="0" smtClean="0"/>
              <a:t> que, bueno, nos </a:t>
            </a:r>
            <a:r>
              <a:rPr lang="es-ES" u="sng" dirty="0" smtClean="0"/>
              <a:t>ha maravillado</a:t>
            </a:r>
            <a:r>
              <a:rPr lang="es-ES" dirty="0" smtClean="0"/>
              <a:t> con su traducción de </a:t>
            </a:r>
            <a:r>
              <a:rPr lang="es-ES" dirty="0" err="1" smtClean="0"/>
              <a:t>Passolini</a:t>
            </a:r>
            <a:r>
              <a:rPr lang="es-ES" dirty="0" smtClean="0"/>
              <a:t>. </a:t>
            </a:r>
            <a:endParaRPr lang="pt-BR" dirty="0" smtClean="0"/>
          </a:p>
          <a:p>
            <a:pPr algn="just">
              <a:buNone/>
            </a:pPr>
            <a:r>
              <a:rPr lang="es-ES" dirty="0" smtClean="0"/>
              <a:t> </a:t>
            </a:r>
            <a:endParaRPr lang="pt-BR" dirty="0" smtClean="0"/>
          </a:p>
          <a:p>
            <a:pPr algn="just">
              <a:buNone/>
            </a:pPr>
            <a:r>
              <a:rPr lang="es-ES" dirty="0" smtClean="0"/>
              <a:t>Y entonces en cada reunión, cada uno de los señores explica qué es lo que </a:t>
            </a:r>
            <a:r>
              <a:rPr lang="es-ES" u="sng" dirty="0" smtClean="0"/>
              <a:t>ha hecho</a:t>
            </a:r>
            <a:r>
              <a:rPr lang="es-ES" dirty="0" smtClean="0"/>
              <a:t> en su empresa.</a:t>
            </a:r>
            <a:endParaRPr lang="pt-BR" dirty="0" smtClean="0"/>
          </a:p>
          <a:p>
            <a:pPr algn="just">
              <a:buNone/>
            </a:pPr>
            <a:r>
              <a:rPr lang="es-ES" dirty="0" smtClean="0"/>
              <a:t> </a:t>
            </a:r>
            <a:endParaRPr lang="pt-BR" dirty="0" smtClean="0"/>
          </a:p>
          <a:p>
            <a:pPr algn="just">
              <a:buNone/>
            </a:pPr>
            <a:r>
              <a:rPr lang="es-ES" dirty="0" smtClean="0"/>
              <a:t>Bueno, llegué a Jordania, ese pueblo árabe que </a:t>
            </a:r>
            <a:r>
              <a:rPr lang="es-ES" u="sng" dirty="0" smtClean="0"/>
              <a:t>ha sufrido</a:t>
            </a:r>
            <a:r>
              <a:rPr lang="es-ES" dirty="0" smtClean="0"/>
              <a:t> tanto por cierto. </a:t>
            </a:r>
            <a:endParaRPr lang="pt-BR" dirty="0" smtClean="0"/>
          </a:p>
          <a:p>
            <a:pPr>
              <a:buNone/>
            </a:pPr>
            <a:r>
              <a:rPr lang="es-ES" dirty="0" smtClean="0"/>
              <a:t> </a:t>
            </a:r>
            <a:endParaRPr lang="pt-BR" dirty="0" smtClean="0"/>
          </a:p>
          <a:p>
            <a:pPr algn="r">
              <a:buNone/>
            </a:pPr>
            <a:r>
              <a:rPr lang="es-AR" dirty="0" smtClean="0"/>
              <a:t>Bermúdez, Fernando.</a:t>
            </a:r>
            <a:r>
              <a:rPr lang="es-AR" b="1" dirty="0" smtClean="0"/>
              <a:t> </a:t>
            </a:r>
            <a:r>
              <a:rPr lang="es-AR" dirty="0" smtClean="0"/>
              <a:t>2005. “Los tiempos verbales como marcadores </a:t>
            </a:r>
            <a:r>
              <a:rPr lang="es-AR" dirty="0" err="1" smtClean="0"/>
              <a:t>evidenciales</a:t>
            </a:r>
            <a:r>
              <a:rPr lang="es-AR" dirty="0" smtClean="0"/>
              <a:t>: El caso del pretérito perfecto compuesto.”</a:t>
            </a:r>
            <a:r>
              <a:rPr lang="es-AR" i="1" dirty="0" smtClean="0"/>
              <a:t> </a:t>
            </a:r>
            <a:r>
              <a:rPr lang="es-AR" i="1" dirty="0" err="1" smtClean="0"/>
              <a:t>Estud</a:t>
            </a:r>
            <a:r>
              <a:rPr lang="es-AR" i="1" dirty="0" smtClean="0"/>
              <a:t>. </a:t>
            </a:r>
            <a:r>
              <a:rPr lang="es-AR" i="1" dirty="0" err="1" smtClean="0"/>
              <a:t>filol</a:t>
            </a:r>
            <a:r>
              <a:rPr lang="es-AR" i="1" dirty="0" smtClean="0"/>
              <a:t>.</a:t>
            </a:r>
            <a:r>
              <a:rPr lang="es-AR" dirty="0" smtClean="0"/>
              <a:t> [online]. </a:t>
            </a:r>
          </a:p>
          <a:p>
            <a:endParaRPr lang="pt-BR" dirty="0" smtClean="0"/>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La </a:t>
            </a:r>
            <a:r>
              <a:rPr lang="pt-BR" dirty="0" err="1" smtClean="0"/>
              <a:t>provincia</a:t>
            </a:r>
            <a:r>
              <a:rPr lang="pt-BR" dirty="0" smtClean="0"/>
              <a:t> de San Juan</a:t>
            </a:r>
            <a:endParaRPr lang="pt-B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7421" y="1600200"/>
            <a:ext cx="266915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46050"/>
          </a:xfrm>
        </p:spPr>
        <p:txBody>
          <a:bodyPr>
            <a:noAutofit/>
          </a:bodyPr>
          <a:lstStyle/>
          <a:p>
            <a:r>
              <a:rPr lang="es-AR" sz="2000" dirty="0" smtClean="0"/>
              <a:t>En la oralidad de otros espacios (de Argentina)</a:t>
            </a:r>
            <a:endParaRPr lang="es-AR" sz="2000" dirty="0"/>
          </a:p>
        </p:txBody>
      </p:sp>
      <p:sp>
        <p:nvSpPr>
          <p:cNvPr id="3" name="Espaço Reservado para Conteúdo 2"/>
          <p:cNvSpPr>
            <a:spLocks noGrp="1"/>
          </p:cNvSpPr>
          <p:nvPr>
            <p:ph idx="1"/>
          </p:nvPr>
        </p:nvSpPr>
        <p:spPr>
          <a:xfrm>
            <a:off x="457200" y="908721"/>
            <a:ext cx="8229600" cy="5112568"/>
          </a:xfrm>
        </p:spPr>
        <p:txBody>
          <a:bodyPr>
            <a:normAutofit fontScale="25000" lnSpcReduction="20000"/>
          </a:bodyPr>
          <a:lstStyle/>
          <a:p>
            <a:endParaRPr lang="pt-BR" dirty="0" smtClean="0"/>
          </a:p>
          <a:p>
            <a:pPr algn="just">
              <a:buNone/>
            </a:pPr>
            <a:r>
              <a:rPr lang="es-ES" sz="7200" dirty="0" smtClean="0"/>
              <a:t>“Dice el </a:t>
            </a:r>
            <a:r>
              <a:rPr lang="es-ES" sz="7200" dirty="0" err="1" smtClean="0"/>
              <a:t>Nico</a:t>
            </a:r>
            <a:r>
              <a:rPr lang="es-ES" sz="7200" dirty="0" smtClean="0"/>
              <a:t> que hoy no </a:t>
            </a:r>
            <a:r>
              <a:rPr lang="es-ES" sz="7200" u="sng" dirty="0" smtClean="0"/>
              <a:t>han hecho</a:t>
            </a:r>
            <a:r>
              <a:rPr lang="es-ES" sz="7200" dirty="0" smtClean="0"/>
              <a:t> nada y no </a:t>
            </a:r>
            <a:r>
              <a:rPr lang="es-ES" sz="7200" u="sng" dirty="0" smtClean="0"/>
              <a:t>han hecho</a:t>
            </a:r>
            <a:r>
              <a:rPr lang="es-ES" sz="7200" dirty="0" smtClean="0"/>
              <a:t> nada en clase, que </a:t>
            </a:r>
            <a:r>
              <a:rPr lang="es-ES" sz="7200" u="sng" dirty="0" smtClean="0"/>
              <a:t>han actuado</a:t>
            </a:r>
            <a:r>
              <a:rPr lang="es-ES" sz="7200" dirty="0" smtClean="0"/>
              <a:t>, </a:t>
            </a:r>
            <a:r>
              <a:rPr lang="es-ES" sz="7200" u="sng" dirty="0" smtClean="0"/>
              <a:t>han ensayado</a:t>
            </a:r>
            <a:r>
              <a:rPr lang="es-ES" sz="7200" dirty="0" smtClean="0"/>
              <a:t> y </a:t>
            </a:r>
            <a:r>
              <a:rPr lang="es-ES" sz="7200" u="sng" dirty="0" smtClean="0"/>
              <a:t>han jugado al fútbol</a:t>
            </a:r>
            <a:r>
              <a:rPr lang="es-ES" sz="7200" dirty="0" smtClean="0"/>
              <a:t>. Dice que mañana no hay ciencias, y que </a:t>
            </a:r>
            <a:r>
              <a:rPr lang="es-ES" sz="7200" b="1" dirty="0" smtClean="0"/>
              <a:t>el lunes</a:t>
            </a:r>
            <a:r>
              <a:rPr lang="es-ES" sz="7200" dirty="0" smtClean="0"/>
              <a:t> nada más </a:t>
            </a:r>
            <a:r>
              <a:rPr lang="es-ES" sz="7200" u="sng" dirty="0" smtClean="0"/>
              <a:t>han presentado</a:t>
            </a:r>
            <a:r>
              <a:rPr lang="es-ES" sz="7200" dirty="0" smtClean="0"/>
              <a:t> el barrilete… y que el viernes tampoco no </a:t>
            </a:r>
            <a:r>
              <a:rPr lang="es-ES" sz="7200" u="sng" dirty="0" smtClean="0"/>
              <a:t>han hecho</a:t>
            </a:r>
            <a:r>
              <a:rPr lang="es-ES" sz="7200" dirty="0" smtClean="0"/>
              <a:t> nada.” </a:t>
            </a:r>
            <a:endParaRPr lang="pt-BR" sz="7200" dirty="0" smtClean="0"/>
          </a:p>
          <a:p>
            <a:pPr algn="just">
              <a:buNone/>
            </a:pPr>
            <a:r>
              <a:rPr lang="es-ES" sz="7200" dirty="0" smtClean="0"/>
              <a:t> </a:t>
            </a:r>
            <a:endParaRPr lang="pt-BR" sz="7200" dirty="0" smtClean="0"/>
          </a:p>
          <a:p>
            <a:pPr algn="just">
              <a:buNone/>
            </a:pPr>
            <a:r>
              <a:rPr lang="es-ES" sz="7200" dirty="0" smtClean="0"/>
              <a:t>Todos los hechos son introducidos en PC, apoyando nuestra idea de que los relatos cotidianos que se encuentran cercanos a la experiencia del hablante se construyen en PC. Ahora bien, durante la misma conversación la madre le pide su hijo que relate lo que hicieron en su cumpleaños, un mes atrás. Su respuesta es la siguiente:</a:t>
            </a:r>
            <a:endParaRPr lang="pt-BR" sz="7200" dirty="0" smtClean="0"/>
          </a:p>
          <a:p>
            <a:pPr algn="just">
              <a:buNone/>
            </a:pPr>
            <a:r>
              <a:rPr lang="es-ES" sz="7200" dirty="0" smtClean="0"/>
              <a:t> </a:t>
            </a:r>
            <a:endParaRPr lang="pt-BR" sz="7200" dirty="0" smtClean="0"/>
          </a:p>
          <a:p>
            <a:pPr algn="just">
              <a:buNone/>
            </a:pPr>
            <a:r>
              <a:rPr lang="es-AR" sz="7200" dirty="0" smtClean="0"/>
              <a:t>“</a:t>
            </a:r>
            <a:r>
              <a:rPr lang="es-AR" sz="7200" u="sng" dirty="0" smtClean="0"/>
              <a:t>Trajeron</a:t>
            </a:r>
            <a:r>
              <a:rPr lang="es-AR" sz="7200" dirty="0" smtClean="0"/>
              <a:t> un toro mecánico, un mete-gol y </a:t>
            </a:r>
            <a:r>
              <a:rPr lang="es-AR" sz="7200" u="sng" dirty="0" smtClean="0"/>
              <a:t>jugamos</a:t>
            </a:r>
            <a:r>
              <a:rPr lang="es-AR" sz="7200" dirty="0" smtClean="0"/>
              <a:t> mucho en la </a:t>
            </a:r>
            <a:r>
              <a:rPr lang="es-AR" sz="7200" dirty="0" err="1" smtClean="0"/>
              <a:t>play</a:t>
            </a:r>
            <a:r>
              <a:rPr lang="es-AR" sz="7200" dirty="0" smtClean="0"/>
              <a:t> </a:t>
            </a:r>
            <a:r>
              <a:rPr lang="es-AR" sz="7200" dirty="0" err="1" smtClean="0"/>
              <a:t>station</a:t>
            </a:r>
            <a:r>
              <a:rPr lang="es-AR" sz="7200" dirty="0" smtClean="0"/>
              <a:t>/había bastantes chicas porque conozco bastante/Al final no </a:t>
            </a:r>
            <a:r>
              <a:rPr lang="es-AR" sz="7200" u="sng" dirty="0" smtClean="0"/>
              <a:t>pude</a:t>
            </a:r>
            <a:r>
              <a:rPr lang="es-AR" sz="7200" dirty="0" smtClean="0"/>
              <a:t> jugar a la </a:t>
            </a:r>
            <a:r>
              <a:rPr lang="es-AR" sz="7200" dirty="0" err="1" smtClean="0"/>
              <a:t>play</a:t>
            </a:r>
            <a:r>
              <a:rPr lang="es-AR" sz="7200" dirty="0" smtClean="0"/>
              <a:t> </a:t>
            </a:r>
            <a:r>
              <a:rPr lang="es-AR" sz="7200" dirty="0" err="1" smtClean="0"/>
              <a:t>station</a:t>
            </a:r>
            <a:r>
              <a:rPr lang="es-AR" sz="7200" dirty="0" smtClean="0"/>
              <a:t> porque los pendejos se </a:t>
            </a:r>
            <a:r>
              <a:rPr lang="es-AR" sz="7200" u="sng" dirty="0" smtClean="0"/>
              <a:t>viciaron</a:t>
            </a:r>
            <a:r>
              <a:rPr lang="es-AR" sz="7200" dirty="0" smtClean="0"/>
              <a:t> y no me </a:t>
            </a:r>
            <a:r>
              <a:rPr lang="es-AR" sz="7200" u="sng" dirty="0" smtClean="0"/>
              <a:t>dejaron</a:t>
            </a:r>
            <a:r>
              <a:rPr lang="es-AR" sz="7200" dirty="0" smtClean="0"/>
              <a:t> jugar…”</a:t>
            </a:r>
            <a:endParaRPr lang="pt-BR" sz="7200" dirty="0" smtClean="0"/>
          </a:p>
          <a:p>
            <a:pPr algn="just">
              <a:buNone/>
            </a:pPr>
            <a:r>
              <a:rPr lang="es-ES" sz="7200" dirty="0" smtClean="0"/>
              <a:t> </a:t>
            </a:r>
            <a:endParaRPr lang="pt-BR" sz="7200" dirty="0" smtClean="0"/>
          </a:p>
          <a:p>
            <a:pPr algn="just">
              <a:buNone/>
            </a:pPr>
            <a:r>
              <a:rPr lang="es-ES" sz="7200" dirty="0" smtClean="0"/>
              <a:t>Aquí podemos observar que cuando los hechos se encuentran ubicados en un  tiempo más alejado del momento de la enunciación, y por ende no hay ya un lazo que los ligue al presente, se favorece la forma Simple. </a:t>
            </a:r>
            <a:endParaRPr lang="pt-BR" sz="7200" dirty="0" smtClean="0"/>
          </a:p>
          <a:p>
            <a:pPr algn="just">
              <a:buNone/>
            </a:pPr>
            <a:r>
              <a:rPr lang="es-ES" sz="5500" dirty="0" smtClean="0"/>
              <a:t> </a:t>
            </a:r>
            <a:endParaRPr lang="pt-BR" sz="5500" dirty="0" smtClean="0"/>
          </a:p>
          <a:p>
            <a:pPr>
              <a:buNone/>
            </a:pPr>
            <a:r>
              <a:rPr lang="es-ES" dirty="0" smtClean="0"/>
              <a:t> </a:t>
            </a:r>
            <a:endParaRPr lang="pt-BR" dirty="0" smtClean="0"/>
          </a:p>
          <a:p>
            <a:pPr algn="r">
              <a:buNone/>
            </a:pPr>
            <a:r>
              <a:rPr lang="es-ES" dirty="0" smtClean="0"/>
              <a:t>F</a:t>
            </a:r>
          </a:p>
          <a:p>
            <a:pPr algn="r">
              <a:buNone/>
            </a:pPr>
            <a:endParaRPr lang="es-ES" dirty="0" smtClean="0"/>
          </a:p>
          <a:p>
            <a:pPr algn="r">
              <a:buNone/>
            </a:pPr>
            <a:r>
              <a:rPr lang="es-ES" sz="5600" dirty="0" smtClean="0"/>
              <a:t>Fragmentos retirados de: ÁLVAREZ GARRIGA, D. </a:t>
            </a:r>
            <a:r>
              <a:rPr lang="es-ES" sz="5600" b="1" dirty="0" smtClean="0"/>
              <a:t>“EL TIEMPO DE LA ANÉCDOTA, DEL MATE Y DEL PERFECTO COMPUESTO EN LA VARIEDAD SANJUANINA.” </a:t>
            </a:r>
            <a:r>
              <a:rPr lang="es-ES" sz="5600" dirty="0" smtClean="0"/>
              <a:t>Congreso Regional de la Cátedra UNESCO en Lectura y Escritura: "Cultura Escrita y Políticas Pedagógicas en las Sociedades Latinoamericanas Actuales" -  </a:t>
            </a:r>
            <a:r>
              <a:rPr lang="es-AR" sz="5600" dirty="0" smtClean="0"/>
              <a:t>2010 -  </a:t>
            </a:r>
            <a:r>
              <a:rPr lang="es-ES" sz="5600" dirty="0" smtClean="0"/>
              <a:t>SIMPOSIO: “Contacto de lenguas: del análisis lingüístico a la práctica intercultural en el aula"</a:t>
            </a:r>
            <a:endParaRPr lang="pt-BR" sz="5600" dirty="0" smtClean="0"/>
          </a:p>
          <a:p>
            <a:pPr>
              <a:buNone/>
            </a:pPr>
            <a:r>
              <a:rPr lang="pt-BR" sz="5600" dirty="0" smtClean="0"/>
              <a:t> </a:t>
            </a:r>
          </a:p>
          <a:p>
            <a:endParaRPr lang="pt-BR" sz="5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Sobre la serie “ausencias”</a:t>
            </a:r>
            <a:endParaRPr lang="es-ES_tradnl" dirty="0"/>
          </a:p>
        </p:txBody>
      </p:sp>
      <p:sp>
        <p:nvSpPr>
          <p:cNvPr id="3" name="Espaço Reservado para Conteúdo 2"/>
          <p:cNvSpPr>
            <a:spLocks noGrp="1"/>
          </p:cNvSpPr>
          <p:nvPr>
            <p:ph idx="1"/>
          </p:nvPr>
        </p:nvSpPr>
        <p:spPr>
          <a:xfrm>
            <a:off x="457200" y="1412776"/>
            <a:ext cx="8229600" cy="5112568"/>
          </a:xfrm>
        </p:spPr>
        <p:txBody>
          <a:bodyPr>
            <a:normAutofit fontScale="85000" lnSpcReduction="20000"/>
          </a:bodyPr>
          <a:lstStyle/>
          <a:p>
            <a:pPr marL="0" indent="0" algn="just">
              <a:buNone/>
            </a:pPr>
            <a:r>
              <a:rPr lang="es-GT" dirty="0"/>
              <a:t>“</a:t>
            </a:r>
            <a:r>
              <a:rPr lang="es-GT" dirty="0">
                <a:solidFill>
                  <a:schemeClr val="bg1">
                    <a:lumMod val="50000"/>
                  </a:schemeClr>
                </a:solidFill>
              </a:rPr>
              <a:t>Ausencias” es el nombre del proyecto fotográfico de Gustavo Germano, fotógrafo argentino, que </a:t>
            </a:r>
            <a:r>
              <a:rPr lang="es-GT" b="1" dirty="0">
                <a:solidFill>
                  <a:schemeClr val="bg1">
                    <a:lumMod val="50000"/>
                  </a:schemeClr>
                </a:solidFill>
              </a:rPr>
              <a:t>quiso </a:t>
            </a:r>
            <a:r>
              <a:rPr lang="es-GT" dirty="0">
                <a:solidFill>
                  <a:schemeClr val="bg1">
                    <a:lumMod val="50000"/>
                  </a:schemeClr>
                </a:solidFill>
              </a:rPr>
              <a:t>retratar el contraste entre el antes y el después de la dictadura militar argentina ocurrida entre 1976 y 1983. Para ello, Germano </a:t>
            </a:r>
            <a:r>
              <a:rPr lang="es-GT" b="1" dirty="0">
                <a:solidFill>
                  <a:schemeClr val="bg1">
                    <a:lumMod val="50000"/>
                  </a:schemeClr>
                </a:solidFill>
              </a:rPr>
              <a:t>tomó</a:t>
            </a:r>
            <a:r>
              <a:rPr lang="es-GT" dirty="0">
                <a:solidFill>
                  <a:schemeClr val="bg1">
                    <a:lumMod val="50000"/>
                  </a:schemeClr>
                </a:solidFill>
              </a:rPr>
              <a:t> álbumes fotográficos de 25 familias y seleccionó diversas fotos donde aparecieran situaciones cotidianas, para luego replicarlas en la actualidad en el mismo entorno, pero ahora mostrando sólo aquellos miembros que siguen con vida. Tristemente, en algunas fotografías sólo se muestra el paisaje en soledad. Al mostrar este contraste, las ausencias quedan en evidencia al espectador, que se ve enfrentado a los espacios vacíos dejados por aquellos que no pudieron seguir envejeciendo junto a los suyos, desapareciendo de sus vidas y de la posibilidad de vivirlas.</a:t>
            </a:r>
            <a:endParaRPr lang="pt-BR" dirty="0">
              <a:solidFill>
                <a:schemeClr val="bg1">
                  <a:lumMod val="50000"/>
                </a:schemeClr>
              </a:solidFill>
            </a:endParaRPr>
          </a:p>
          <a:p>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115616" y="1484784"/>
            <a:ext cx="7128792" cy="44644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p:spPr>
        <p:txBody>
          <a:bodyPr>
            <a:normAutofit fontScale="90000"/>
          </a:bodyPr>
          <a:lstStyle/>
          <a:p>
            <a:r>
              <a:rPr lang="es-ES" sz="1300" b="1" dirty="0" smtClean="0"/>
              <a:t/>
            </a:r>
            <a:br>
              <a:rPr lang="es-ES" sz="1300" b="1" dirty="0" smtClean="0"/>
            </a:br>
            <a:r>
              <a:rPr lang="es-ES" sz="1300" b="1" dirty="0"/>
              <a:t/>
            </a:r>
            <a:br>
              <a:rPr lang="es-ES" sz="1300" b="1" dirty="0"/>
            </a:br>
            <a:r>
              <a:rPr lang="es-ES" sz="1300" b="1" dirty="0" smtClean="0"/>
              <a:t/>
            </a:r>
            <a:br>
              <a:rPr lang="es-ES" sz="1300" b="1" dirty="0" smtClean="0"/>
            </a:br>
            <a:r>
              <a:rPr lang="es-ES" sz="1300" b="1" dirty="0"/>
              <a:t/>
            </a:r>
            <a:br>
              <a:rPr lang="es-ES" sz="1300" b="1" dirty="0"/>
            </a:br>
            <a:r>
              <a:rPr lang="es-ES" sz="1300" b="1" dirty="0" smtClean="0"/>
              <a:t/>
            </a:r>
            <a:br>
              <a:rPr lang="es-ES" sz="1300" b="1" dirty="0" smtClean="0"/>
            </a:br>
            <a:r>
              <a:rPr lang="es-ES" sz="1300" b="1" dirty="0"/>
              <a:t/>
            </a:r>
            <a:br>
              <a:rPr lang="es-ES" sz="1300" b="1" dirty="0"/>
            </a:br>
            <a:r>
              <a:rPr lang="es-ES" sz="1300" b="1" dirty="0" smtClean="0"/>
              <a:t>LAS </a:t>
            </a:r>
            <a:r>
              <a:rPr lang="es-ES" sz="1300" b="1" dirty="0"/>
              <a:t>HERIDAS DEL PASADO: UN ANÁLISIS DE LA VARIABLE PERFECTO SIMPLE Y COMPUESTO EN LOS DISCURSOS PRESIDENCIALES DE EVO MORALES.</a:t>
            </a:r>
            <a:r>
              <a:rPr lang="pt-BR" sz="1300" dirty="0"/>
              <a:t/>
            </a:r>
            <a:br>
              <a:rPr lang="pt-BR" sz="1300" dirty="0"/>
            </a:br>
            <a:r>
              <a:rPr lang="es-ES" sz="1300" dirty="0" smtClean="0"/>
              <a:t>ÁLVAREZ </a:t>
            </a:r>
            <a:r>
              <a:rPr lang="es-ES" sz="1300" dirty="0"/>
              <a:t>GARRIGA, Dolores</a:t>
            </a:r>
            <a:r>
              <a:rPr lang="pt-BR" sz="1300" dirty="0"/>
              <a:t/>
            </a:r>
            <a:br>
              <a:rPr lang="pt-BR" sz="1300" dirty="0"/>
            </a:br>
            <a:r>
              <a:rPr lang="es-ES" sz="1300" dirty="0"/>
              <a:t>Universidad Nacional de La Plata (Argentina</a:t>
            </a:r>
            <a:r>
              <a:rPr lang="es-ES" sz="1300" dirty="0" smtClean="0"/>
              <a:t>) / CONICET</a:t>
            </a:r>
            <a:r>
              <a:rPr lang="pt-BR" sz="1300" dirty="0"/>
              <a:t/>
            </a:r>
            <a:br>
              <a:rPr lang="pt-BR" sz="1300" dirty="0"/>
            </a:br>
            <a:r>
              <a:rPr lang="pt-BR" dirty="0"/>
              <a:t/>
            </a:r>
            <a:br>
              <a:rPr lang="pt-BR" dirty="0"/>
            </a:br>
            <a:endParaRPr lang="pt-BR" dirty="0"/>
          </a:p>
        </p:txBody>
      </p:sp>
      <p:sp>
        <p:nvSpPr>
          <p:cNvPr id="3" name="Espaço Reservado para Conteúdo 2"/>
          <p:cNvSpPr>
            <a:spLocks noGrp="1"/>
          </p:cNvSpPr>
          <p:nvPr>
            <p:ph idx="1"/>
          </p:nvPr>
        </p:nvSpPr>
        <p:spPr>
          <a:xfrm>
            <a:off x="457200" y="1600200"/>
            <a:ext cx="8229600" cy="4997152"/>
          </a:xfrm>
        </p:spPr>
        <p:txBody>
          <a:bodyPr>
            <a:noAutofit/>
          </a:bodyPr>
          <a:lstStyle/>
          <a:p>
            <a:pPr marL="0" indent="0" algn="just">
              <a:buNone/>
            </a:pPr>
            <a:r>
              <a:rPr lang="es-ES" sz="2800" dirty="0" smtClean="0"/>
              <a:t>1- </a:t>
            </a:r>
            <a:r>
              <a:rPr lang="es-ES" sz="2800" b="1" dirty="0" smtClean="0"/>
              <a:t>Hemos </a:t>
            </a:r>
            <a:r>
              <a:rPr lang="es-ES" sz="2800" b="1" dirty="0"/>
              <a:t>visto </a:t>
            </a:r>
            <a:r>
              <a:rPr lang="es-ES" sz="2800" dirty="0"/>
              <a:t>que organizados y unidos con los movimientos sociales de las ciudades, del campo, combinando la conciencia social, con la capacidad intelectual es posible derrotar democráticamente los intereses externos. Eso pasó en Bolivia. (DT: 3)</a:t>
            </a:r>
            <a:endParaRPr lang="pt-BR" sz="2800" dirty="0"/>
          </a:p>
          <a:p>
            <a:pPr marL="0" indent="0" algn="just">
              <a:buNone/>
            </a:pPr>
            <a:r>
              <a:rPr lang="es-ES" sz="2800" dirty="0" smtClean="0"/>
              <a:t>2- Podemos </a:t>
            </a:r>
            <a:r>
              <a:rPr lang="es-ES" sz="2800" dirty="0"/>
              <a:t>seguir hablando de nuestra historia, podemos seguir recordando como nuestros antepasados lucharon: </a:t>
            </a:r>
            <a:r>
              <a:rPr lang="es-ES" sz="2800" dirty="0" err="1"/>
              <a:t>Tupac</a:t>
            </a:r>
            <a:r>
              <a:rPr lang="es-ES" sz="2800" dirty="0"/>
              <a:t> Katari para restaurar el </a:t>
            </a:r>
            <a:r>
              <a:rPr lang="es-ES" sz="2800" dirty="0" err="1"/>
              <a:t>Tahuantisuyo</a:t>
            </a:r>
            <a:r>
              <a:rPr lang="es-ES" sz="2800" dirty="0"/>
              <a:t>, Simón Bolívar que luchó por esa patria grande, </a:t>
            </a:r>
            <a:r>
              <a:rPr lang="es-ES" sz="2800" dirty="0" err="1"/>
              <a:t>Ché</a:t>
            </a:r>
            <a:r>
              <a:rPr lang="es-ES" sz="2800" dirty="0"/>
              <a:t> Guevara que </a:t>
            </a:r>
            <a:r>
              <a:rPr lang="es-ES" sz="2800" b="1" dirty="0"/>
              <a:t>luchó</a:t>
            </a:r>
            <a:r>
              <a:rPr lang="es-ES" sz="2800" dirty="0"/>
              <a:t> por un nuevo mundo de igualdad. (DAP: 2)</a:t>
            </a:r>
            <a:endParaRPr lang="pt-BR" sz="2800" dirty="0"/>
          </a:p>
          <a:p>
            <a:pPr marL="0" indent="0" algn="just">
              <a:buNone/>
            </a:pPr>
            <a:r>
              <a:rPr lang="es-ES" sz="2800" dirty="0"/>
              <a:t> </a:t>
            </a:r>
            <a:endParaRPr lang="pt-B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548680"/>
            <a:ext cx="8712968" cy="6120680"/>
          </a:xfrm>
        </p:spPr>
        <p:txBody>
          <a:bodyPr>
            <a:normAutofit fontScale="77500" lnSpcReduction="20000"/>
          </a:bodyPr>
          <a:lstStyle/>
          <a:p>
            <a:pPr>
              <a:buNone/>
            </a:pPr>
            <a:r>
              <a:rPr lang="es-AR" dirty="0" smtClean="0"/>
              <a:t>Acá va una linda versión de</a:t>
            </a:r>
            <a:r>
              <a:rPr lang="es-AR" i="1" dirty="0" smtClean="0"/>
              <a:t> Gracias a la vida</a:t>
            </a:r>
            <a:r>
              <a:rPr lang="es-AR" dirty="0" smtClean="0"/>
              <a:t> que encontré en </a:t>
            </a:r>
            <a:r>
              <a:rPr lang="es-AR" dirty="0" err="1" smtClean="0"/>
              <a:t>Youtube</a:t>
            </a:r>
            <a:r>
              <a:rPr lang="es-AR" dirty="0" smtClean="0"/>
              <a:t> grabada por varias cantantes latinoamericanas. El enlace va abajo, pero acá te dejo las referencias del video:</a:t>
            </a:r>
          </a:p>
          <a:p>
            <a:pPr>
              <a:buNone/>
            </a:pPr>
            <a:endParaRPr lang="es-AR" dirty="0" smtClean="0"/>
          </a:p>
          <a:p>
            <a:pPr>
              <a:buNone/>
            </a:pPr>
            <a:r>
              <a:rPr lang="es-AR" dirty="0" smtClean="0"/>
              <a:t>Canción - Gracias a la Vida – Autora: Violeta Parra</a:t>
            </a:r>
            <a:br>
              <a:rPr lang="es-AR" dirty="0" smtClean="0"/>
            </a:br>
            <a:endParaRPr lang="es-AR" dirty="0" smtClean="0"/>
          </a:p>
          <a:p>
            <a:pPr>
              <a:buNone/>
            </a:pPr>
            <a:r>
              <a:rPr lang="es-AR" dirty="0" smtClean="0"/>
              <a:t>Artista - Las Voces de Latinoamérica: Lila </a:t>
            </a:r>
            <a:r>
              <a:rPr lang="es-AR" dirty="0" err="1" smtClean="0"/>
              <a:t>Downs</a:t>
            </a:r>
            <a:r>
              <a:rPr lang="es-AR" dirty="0" smtClean="0"/>
              <a:t>, Teresa Parodi, Susana Baca, Liliana Herrero, María Fernanda Rivera, Pascuala </a:t>
            </a:r>
            <a:r>
              <a:rPr lang="es-AR" dirty="0" err="1" smtClean="0"/>
              <a:t>Ilabaca</a:t>
            </a:r>
            <a:r>
              <a:rPr lang="es-AR" dirty="0" smtClean="0"/>
              <a:t>, Vivir Quintana, </a:t>
            </a:r>
            <a:r>
              <a:rPr lang="es-AR" dirty="0" err="1" smtClean="0"/>
              <a:t>Niyireth</a:t>
            </a:r>
            <a:r>
              <a:rPr lang="es-AR" dirty="0" smtClean="0"/>
              <a:t> Alarcon, Margarita Laso</a:t>
            </a:r>
            <a:br>
              <a:rPr lang="es-AR" dirty="0" smtClean="0"/>
            </a:br>
            <a:endParaRPr lang="es-AR" dirty="0" smtClean="0"/>
          </a:p>
          <a:p>
            <a:pPr>
              <a:buNone/>
            </a:pPr>
            <a:r>
              <a:rPr lang="es-AR" dirty="0" smtClean="0"/>
              <a:t>Álbum - Gracias a la Vida</a:t>
            </a:r>
            <a:br>
              <a:rPr lang="es-AR" dirty="0" smtClean="0"/>
            </a:br>
            <a:r>
              <a:rPr lang="es-AR" dirty="0" smtClean="0"/>
              <a:t>Licenciado para o </a:t>
            </a:r>
            <a:r>
              <a:rPr lang="es-AR" dirty="0" err="1" smtClean="0"/>
              <a:t>YouTube</a:t>
            </a:r>
            <a:r>
              <a:rPr lang="es-AR" dirty="0" smtClean="0"/>
              <a:t> por </a:t>
            </a:r>
            <a:r>
              <a:rPr lang="es-AR" dirty="0" err="1" smtClean="0"/>
              <a:t>The</a:t>
            </a:r>
            <a:r>
              <a:rPr lang="es-AR" dirty="0" smtClean="0"/>
              <a:t> Orchard </a:t>
            </a:r>
            <a:r>
              <a:rPr lang="es-AR" dirty="0" err="1" smtClean="0"/>
              <a:t>Music</a:t>
            </a:r>
            <a:r>
              <a:rPr lang="es-AR" dirty="0" smtClean="0"/>
              <a:t> (em </a:t>
            </a:r>
            <a:r>
              <a:rPr lang="es-AR" dirty="0" err="1" smtClean="0"/>
              <a:t>nome</a:t>
            </a:r>
            <a:r>
              <a:rPr lang="es-AR" dirty="0" smtClean="0"/>
              <a:t> de Alternativa Representa, S.A. de C.V.)</a:t>
            </a:r>
          </a:p>
          <a:p>
            <a:pPr>
              <a:buNone/>
            </a:pPr>
            <a:r>
              <a:rPr lang="es-AR" u="sng" dirty="0" smtClean="0">
                <a:hlinkClick r:id="rId2"/>
              </a:rPr>
              <a:t>https://www.youtube.com/watch?v=Gikj5zflsWk&amp;ab_channel=LasVocesdeLatinoam%C3%A9rica</a:t>
            </a:r>
            <a:r>
              <a:rPr lang="es-AR" dirty="0" smtClean="0"/>
              <a:t> </a:t>
            </a:r>
          </a:p>
          <a:p>
            <a:pPr>
              <a:buNone/>
            </a:pPr>
            <a:r>
              <a:rPr lang="es-AR" dirty="0" smtClean="0"/>
              <a:t> </a:t>
            </a:r>
          </a:p>
          <a:p>
            <a:pPr algn="r">
              <a:buNone/>
            </a:pPr>
            <a:r>
              <a:rPr lang="es-AR" dirty="0" smtClean="0"/>
              <a:t>(mensaje de Bia)</a:t>
            </a:r>
            <a:endParaRPr lang="es-A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es-AR" dirty="0" smtClean="0"/>
              <a:t>Si prefieren una versión más clásica, también está esta versión de Mercedes Sosa en la que el video ya pone la letra de la canción:</a:t>
            </a:r>
          </a:p>
          <a:p>
            <a:pPr>
              <a:buNone/>
            </a:pPr>
            <a:r>
              <a:rPr lang="pt-BR" u="sng" dirty="0" smtClean="0">
                <a:hlinkClick r:id="rId2"/>
              </a:rPr>
              <a:t>https://www.youtube.com/watch?v=cIrGQD84F1g&amp;ab_channel=watchCulturetainment</a:t>
            </a:r>
            <a:endParaRPr lang="pt-BR" u="sng" dirty="0" smtClean="0"/>
          </a:p>
          <a:p>
            <a:pPr>
              <a:buNone/>
            </a:pPr>
            <a:endParaRPr lang="pt-BR" u="sng" dirty="0" smtClean="0"/>
          </a:p>
          <a:p>
            <a:pPr algn="r">
              <a:buNone/>
            </a:pPr>
            <a:r>
              <a:rPr lang="pt-BR" dirty="0" err="1" smtClean="0"/>
              <a:t>Mensaje</a:t>
            </a:r>
            <a:r>
              <a:rPr lang="pt-BR" dirty="0" smtClean="0"/>
              <a:t> de Bia</a:t>
            </a:r>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736"/>
            <a:ext cx="8229600" cy="5073427"/>
          </a:xfrm>
        </p:spPr>
        <p:txBody>
          <a:bodyPr/>
          <a:lstStyle/>
          <a:p>
            <a:pPr>
              <a:buNone/>
            </a:pPr>
            <a:r>
              <a:rPr lang="es-AR" dirty="0" smtClean="0"/>
              <a:t>Y a mí me pareció que no podía faltar la versión en la voz de su autora: Violeta Parra</a:t>
            </a:r>
          </a:p>
          <a:p>
            <a:endParaRPr lang="pt-BR" dirty="0" smtClean="0"/>
          </a:p>
          <a:p>
            <a:endParaRPr lang="pt-BR" dirty="0" smtClean="0"/>
          </a:p>
          <a:p>
            <a:pPr algn="ctr">
              <a:buNone/>
            </a:pPr>
            <a:r>
              <a:rPr lang="pt-BR" dirty="0" smtClean="0">
                <a:hlinkClick r:id="rId2"/>
              </a:rPr>
              <a:t>https://www.youtube.com/watch?v=w67-hlaUSIs</a:t>
            </a:r>
            <a:r>
              <a:rPr lang="pt-BR" dirty="0" smtClean="0"/>
              <a:t> </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Gracias</a:t>
            </a:r>
            <a:r>
              <a:rPr lang="pt-BR" dirty="0" smtClean="0"/>
              <a:t> a </a:t>
            </a:r>
            <a:r>
              <a:rPr lang="pt-BR" dirty="0" err="1" smtClean="0"/>
              <a:t>la</a:t>
            </a:r>
            <a:r>
              <a:rPr lang="pt-BR" dirty="0" smtClean="0"/>
              <a:t> vida</a:t>
            </a:r>
            <a:br>
              <a:rPr lang="pt-BR" dirty="0" smtClean="0"/>
            </a:br>
            <a:r>
              <a:rPr lang="pt-BR" dirty="0" smtClean="0"/>
              <a:t>Violeta Parra</a:t>
            </a:r>
            <a:br>
              <a:rPr lang="pt-BR" dirty="0" smtClean="0"/>
            </a:br>
            <a:endParaRPr lang="pt-BR" dirty="0"/>
          </a:p>
        </p:txBody>
      </p:sp>
      <p:sp>
        <p:nvSpPr>
          <p:cNvPr id="3" name="Espaço Reservado para Conteúdo 2"/>
          <p:cNvSpPr>
            <a:spLocks noGrp="1"/>
          </p:cNvSpPr>
          <p:nvPr>
            <p:ph idx="1"/>
          </p:nvPr>
        </p:nvSpPr>
        <p:spPr/>
        <p:txBody>
          <a:bodyPr>
            <a:normAutofit fontScale="70000" lnSpcReduction="20000"/>
          </a:bodyPr>
          <a:lstStyle/>
          <a:p>
            <a:pPr>
              <a:buNone/>
            </a:pPr>
            <a:endParaRPr lang="pt-BR" dirty="0" smtClean="0"/>
          </a:p>
          <a:p>
            <a:pPr>
              <a:buNone/>
            </a:pPr>
            <a:r>
              <a:rPr lang="es-AR" dirty="0" smtClean="0"/>
              <a:t>Gracias a la vida que me </a:t>
            </a:r>
            <a:r>
              <a:rPr lang="es-AR" b="1" dirty="0" smtClean="0"/>
              <a:t>ha dado </a:t>
            </a:r>
            <a:r>
              <a:rPr lang="es-AR" dirty="0" smtClean="0"/>
              <a:t>tanto</a:t>
            </a:r>
          </a:p>
          <a:p>
            <a:pPr>
              <a:buNone/>
            </a:pPr>
            <a:r>
              <a:rPr lang="es-AR" dirty="0" smtClean="0"/>
              <a:t>Me </a:t>
            </a:r>
            <a:r>
              <a:rPr lang="es-AR" u="sng" dirty="0" smtClean="0"/>
              <a:t>dio</a:t>
            </a:r>
            <a:r>
              <a:rPr lang="es-AR" dirty="0" smtClean="0"/>
              <a:t> dos luceros que cuando los abro</a:t>
            </a:r>
          </a:p>
          <a:p>
            <a:pPr>
              <a:buNone/>
            </a:pPr>
            <a:r>
              <a:rPr lang="es-AR" dirty="0" smtClean="0"/>
              <a:t>Perfecto distingo lo negro del blanco</a:t>
            </a:r>
          </a:p>
          <a:p>
            <a:pPr>
              <a:buNone/>
            </a:pPr>
            <a:r>
              <a:rPr lang="es-AR" dirty="0" smtClean="0"/>
              <a:t>Y en el alto cielo su fondo estrellado</a:t>
            </a:r>
          </a:p>
          <a:p>
            <a:pPr>
              <a:buNone/>
            </a:pPr>
            <a:r>
              <a:rPr lang="es-AR" dirty="0" smtClean="0"/>
              <a:t>Y en las multitudes el hombre que yo amo</a:t>
            </a:r>
          </a:p>
          <a:p>
            <a:pPr>
              <a:buNone/>
            </a:pPr>
            <a:r>
              <a:rPr lang="es-AR" dirty="0" smtClean="0"/>
              <a:t> </a:t>
            </a:r>
          </a:p>
          <a:p>
            <a:pPr>
              <a:buNone/>
            </a:pPr>
            <a:r>
              <a:rPr lang="es-AR" dirty="0" smtClean="0"/>
              <a:t>Gracias a la vida que me </a:t>
            </a:r>
            <a:r>
              <a:rPr lang="es-AR" b="1" dirty="0" smtClean="0"/>
              <a:t>ha dado </a:t>
            </a:r>
            <a:r>
              <a:rPr lang="es-AR" dirty="0" smtClean="0"/>
              <a:t>tanto</a:t>
            </a:r>
          </a:p>
          <a:p>
            <a:pPr>
              <a:buNone/>
            </a:pPr>
            <a:r>
              <a:rPr lang="es-AR" dirty="0" smtClean="0"/>
              <a:t>Me </a:t>
            </a:r>
            <a:r>
              <a:rPr lang="es-AR" b="1" dirty="0" smtClean="0"/>
              <a:t>ha dado </a:t>
            </a:r>
            <a:r>
              <a:rPr lang="es-AR" dirty="0" smtClean="0"/>
              <a:t>el oído que en todo su ancho</a:t>
            </a:r>
          </a:p>
          <a:p>
            <a:pPr>
              <a:buNone/>
            </a:pPr>
            <a:r>
              <a:rPr lang="es-AR" dirty="0" smtClean="0"/>
              <a:t>Graba noche y día, grillos y canarios</a:t>
            </a:r>
          </a:p>
          <a:p>
            <a:pPr>
              <a:buNone/>
            </a:pPr>
            <a:r>
              <a:rPr lang="es-AR" dirty="0" smtClean="0"/>
              <a:t>Martillos, turbinas, ladridos, chubascos</a:t>
            </a:r>
          </a:p>
          <a:p>
            <a:pPr>
              <a:buNone/>
            </a:pPr>
            <a:r>
              <a:rPr lang="es-AR" dirty="0" smtClean="0"/>
              <a:t>Y la voz tan tierna de mi bien amado</a:t>
            </a:r>
          </a:p>
          <a:p>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29600" cy="1296144"/>
          </a:xfrm>
        </p:spPr>
        <p:txBody>
          <a:bodyPr>
            <a:normAutofit fontScale="90000"/>
          </a:bodyPr>
          <a:lstStyle/>
          <a:p>
            <a:r>
              <a:rPr lang="pt-BR" sz="2000" dirty="0" smtClean="0"/>
              <a:t/>
            </a:r>
            <a:br>
              <a:rPr lang="pt-BR" sz="2000" dirty="0" smtClean="0"/>
            </a:br>
            <a:r>
              <a:rPr lang="es-AR" sz="2000" dirty="0" smtClean="0"/>
              <a:t>Los tiempos verbales como marcadores </a:t>
            </a:r>
            <a:r>
              <a:rPr lang="es-AR" sz="2000" dirty="0" err="1" smtClean="0"/>
              <a:t>evidenciales</a:t>
            </a:r>
            <a:r>
              <a:rPr lang="es-AR" sz="2000" dirty="0" smtClean="0"/>
              <a:t>. El caso del</a:t>
            </a:r>
            <a:br>
              <a:rPr lang="es-AR" sz="2000" dirty="0" smtClean="0"/>
            </a:br>
            <a:r>
              <a:rPr lang="es-AR" sz="2000" dirty="0" smtClean="0"/>
              <a:t>pretérito perfecto compuesto. Fernando Bermúdez, 2005.</a:t>
            </a:r>
            <a:r>
              <a:rPr lang="pt-BR" sz="2000" dirty="0" smtClean="0"/>
              <a:t> </a:t>
            </a:r>
            <a:r>
              <a:rPr lang="pt-BR" sz="2000" dirty="0" err="1" smtClean="0"/>
              <a:t>Estudios</a:t>
            </a:r>
            <a:r>
              <a:rPr lang="pt-BR" sz="2000" dirty="0" smtClean="0"/>
              <a:t> filológicos</a:t>
            </a:r>
            <a:br>
              <a:rPr lang="pt-BR" sz="2000" dirty="0" smtClean="0"/>
            </a:br>
            <a:r>
              <a:rPr lang="pt-BR" sz="2000" i="1" dirty="0" err="1" smtClean="0"/>
              <a:t>versión</a:t>
            </a:r>
            <a:r>
              <a:rPr lang="pt-BR" sz="2000" i="1" dirty="0" smtClean="0"/>
              <a:t> </a:t>
            </a:r>
            <a:r>
              <a:rPr lang="pt-BR" sz="2000" i="1" dirty="0" err="1" smtClean="0"/>
              <a:t>impresa</a:t>
            </a:r>
            <a:r>
              <a:rPr lang="pt-BR" sz="2000" i="1" dirty="0" smtClean="0"/>
              <a:t> ISSN 00711713</a:t>
            </a:r>
            <a:br>
              <a:rPr lang="pt-BR" sz="2000" i="1" dirty="0" smtClean="0"/>
            </a:br>
            <a:r>
              <a:rPr lang="pt-BR" sz="2000" dirty="0" smtClean="0"/>
              <a:t>Estud. </a:t>
            </a:r>
            <a:r>
              <a:rPr lang="pt-BR" sz="2000" dirty="0" err="1" smtClean="0"/>
              <a:t>filol</a:t>
            </a:r>
            <a:r>
              <a:rPr lang="pt-BR" sz="2000" dirty="0" smtClean="0"/>
              <a:t>. n.40 </a:t>
            </a:r>
            <a:r>
              <a:rPr lang="pt-BR" sz="2000" dirty="0" err="1" smtClean="0"/>
              <a:t>Valdivia</a:t>
            </a:r>
            <a:r>
              <a:rPr lang="pt-BR" sz="2000" dirty="0" smtClean="0"/>
              <a:t> </a:t>
            </a:r>
            <a:r>
              <a:rPr lang="pt-BR" sz="2000" dirty="0" err="1" smtClean="0"/>
              <a:t>sep</a:t>
            </a:r>
            <a:r>
              <a:rPr lang="pt-BR" sz="2000" dirty="0" smtClean="0"/>
              <a:t>. 2005</a:t>
            </a:r>
            <a:br>
              <a:rPr lang="pt-BR" sz="2000" dirty="0" smtClean="0"/>
            </a:br>
            <a:r>
              <a:rPr lang="pt-BR" sz="2000" dirty="0" smtClean="0"/>
              <a:t>http://dx.doi.org/10.4067/S007117132005000100012</a:t>
            </a:r>
            <a:br>
              <a:rPr lang="pt-BR" sz="2000" dirty="0" smtClean="0"/>
            </a:br>
            <a:endParaRPr lang="es-AR" sz="2000" dirty="0"/>
          </a:p>
        </p:txBody>
      </p:sp>
      <p:sp>
        <p:nvSpPr>
          <p:cNvPr id="3" name="Espaço Reservado para Conteúdo 2"/>
          <p:cNvSpPr>
            <a:spLocks noGrp="1"/>
          </p:cNvSpPr>
          <p:nvPr>
            <p:ph idx="1"/>
          </p:nvPr>
        </p:nvSpPr>
        <p:spPr>
          <a:xfrm>
            <a:off x="457200" y="1988840"/>
            <a:ext cx="8229600" cy="4137323"/>
          </a:xfrm>
        </p:spPr>
        <p:txBody>
          <a:bodyPr>
            <a:normAutofit fontScale="85000" lnSpcReduction="20000"/>
          </a:bodyPr>
          <a:lstStyle/>
          <a:p>
            <a:pPr algn="ctr">
              <a:buNone/>
            </a:pPr>
            <a:r>
              <a:rPr lang="es-AR" b="1" dirty="0" smtClean="0"/>
              <a:t>Hay espacios en los que</a:t>
            </a:r>
            <a:r>
              <a:rPr lang="es-AR" dirty="0" smtClean="0"/>
              <a:t>:</a:t>
            </a:r>
          </a:p>
          <a:p>
            <a:pPr algn="just">
              <a:buNone/>
            </a:pPr>
            <a:endParaRPr lang="es-AR" dirty="0" smtClean="0"/>
          </a:p>
          <a:p>
            <a:pPr algn="just">
              <a:buNone/>
            </a:pPr>
            <a:r>
              <a:rPr lang="es-AR" dirty="0" smtClean="0"/>
              <a:t>el pasado remoto sería terreno exclusivo para el PPS </a:t>
            </a:r>
          </a:p>
          <a:p>
            <a:pPr algn="ctr">
              <a:buNone/>
            </a:pPr>
            <a:r>
              <a:rPr lang="es-AR" dirty="0" smtClean="0"/>
              <a:t>mientras que</a:t>
            </a:r>
          </a:p>
          <a:p>
            <a:pPr algn="just">
              <a:buNone/>
            </a:pPr>
            <a:r>
              <a:rPr lang="es-AR" dirty="0" smtClean="0"/>
              <a:t>ambas formas (el PPS y PPC) compiten para expresar conexión con la actualidad, temporal y/o sicológica.</a:t>
            </a:r>
          </a:p>
          <a:p>
            <a:pPr algn="just">
              <a:buNone/>
            </a:pPr>
            <a:endParaRPr lang="es-AR" dirty="0" smtClean="0"/>
          </a:p>
          <a:p>
            <a:pPr algn="ctr">
              <a:buNone/>
            </a:pPr>
            <a:r>
              <a:rPr lang="es-AR" dirty="0" smtClean="0"/>
              <a:t>+</a:t>
            </a:r>
          </a:p>
          <a:p>
            <a:pPr algn="ctr">
              <a:buNone/>
            </a:pPr>
            <a:endParaRPr lang="es-AR" dirty="0" smtClean="0"/>
          </a:p>
          <a:p>
            <a:pPr algn="just">
              <a:buNone/>
            </a:pPr>
            <a:r>
              <a:rPr lang="es-AR" dirty="0" smtClean="0"/>
              <a:t>* Importancia del grado de formalidad de la práctica</a:t>
            </a:r>
            <a:endParaRPr lang="es-A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289451"/>
          </a:xfrm>
        </p:spPr>
        <p:txBody>
          <a:bodyPr>
            <a:normAutofit fontScale="85000" lnSpcReduction="10000"/>
          </a:bodyPr>
          <a:lstStyle/>
          <a:p>
            <a:pPr>
              <a:buNone/>
            </a:pPr>
            <a:r>
              <a:rPr lang="es-AR" dirty="0" smtClean="0"/>
              <a:t>Gracias a la vida que me </a:t>
            </a:r>
            <a:r>
              <a:rPr lang="es-AR" b="1" dirty="0" smtClean="0"/>
              <a:t>ha dado </a:t>
            </a:r>
            <a:r>
              <a:rPr lang="es-AR" dirty="0" smtClean="0"/>
              <a:t>tanto</a:t>
            </a:r>
          </a:p>
          <a:p>
            <a:pPr>
              <a:buNone/>
            </a:pPr>
            <a:r>
              <a:rPr lang="es-AR" dirty="0" smtClean="0"/>
              <a:t>Me </a:t>
            </a:r>
            <a:r>
              <a:rPr lang="es-AR" b="1" dirty="0" smtClean="0"/>
              <a:t>ha dado </a:t>
            </a:r>
            <a:r>
              <a:rPr lang="es-AR" dirty="0" smtClean="0"/>
              <a:t>el sonido y el abecedario</a:t>
            </a:r>
          </a:p>
          <a:p>
            <a:pPr>
              <a:buNone/>
            </a:pPr>
            <a:r>
              <a:rPr lang="es-AR" dirty="0" smtClean="0"/>
              <a:t>Con él, las palabras que pienso y declaro</a:t>
            </a:r>
          </a:p>
          <a:p>
            <a:pPr>
              <a:buNone/>
            </a:pPr>
            <a:r>
              <a:rPr lang="es-AR" dirty="0" smtClean="0"/>
              <a:t>Madre, amigo, hermano</a:t>
            </a:r>
          </a:p>
          <a:p>
            <a:pPr>
              <a:buNone/>
            </a:pPr>
            <a:r>
              <a:rPr lang="es-AR" dirty="0" smtClean="0"/>
              <a:t>Y luz alumbrando la ruta del alma del que estoy amando</a:t>
            </a:r>
          </a:p>
          <a:p>
            <a:pPr>
              <a:buNone/>
            </a:pPr>
            <a:r>
              <a:rPr lang="es-AR" dirty="0" smtClean="0"/>
              <a:t> </a:t>
            </a:r>
          </a:p>
          <a:p>
            <a:pPr>
              <a:buNone/>
            </a:pPr>
            <a:r>
              <a:rPr lang="es-AR" dirty="0" smtClean="0"/>
              <a:t>Gracias a la vida que me </a:t>
            </a:r>
            <a:r>
              <a:rPr lang="es-AR" b="1" dirty="0" smtClean="0"/>
              <a:t>ha dado </a:t>
            </a:r>
            <a:r>
              <a:rPr lang="es-AR" dirty="0" smtClean="0"/>
              <a:t>tanto</a:t>
            </a:r>
          </a:p>
          <a:p>
            <a:pPr>
              <a:buNone/>
            </a:pPr>
            <a:r>
              <a:rPr lang="es-AR" dirty="0" smtClean="0"/>
              <a:t>Me </a:t>
            </a:r>
            <a:r>
              <a:rPr lang="es-AR" b="1" dirty="0" smtClean="0"/>
              <a:t>ha dado </a:t>
            </a:r>
            <a:r>
              <a:rPr lang="es-AR" dirty="0" smtClean="0"/>
              <a:t>la marcha de mis pies cansados</a:t>
            </a:r>
          </a:p>
          <a:p>
            <a:pPr>
              <a:buNone/>
            </a:pPr>
            <a:r>
              <a:rPr lang="es-AR" dirty="0" smtClean="0"/>
              <a:t>Con ellos anduve ciudades y charcos</a:t>
            </a:r>
          </a:p>
          <a:p>
            <a:pPr>
              <a:buNone/>
            </a:pPr>
            <a:r>
              <a:rPr lang="es-AR" dirty="0" smtClean="0"/>
              <a:t>Playas y desiertos, montañas y llanos</a:t>
            </a:r>
          </a:p>
          <a:p>
            <a:pPr>
              <a:buNone/>
            </a:pPr>
            <a:r>
              <a:rPr lang="es-AR" dirty="0" smtClean="0"/>
              <a:t>Y la casa tuya, tu calle y tu patio</a:t>
            </a:r>
          </a:p>
          <a:p>
            <a:pPr>
              <a:buNone/>
            </a:pP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336704"/>
          </a:xfrm>
        </p:spPr>
        <p:txBody>
          <a:bodyPr>
            <a:normAutofit fontScale="70000" lnSpcReduction="20000"/>
          </a:bodyPr>
          <a:lstStyle/>
          <a:p>
            <a:pPr>
              <a:buNone/>
            </a:pPr>
            <a:r>
              <a:rPr lang="es-AR" dirty="0" smtClean="0"/>
              <a:t>Gracias a la vida que me </a:t>
            </a:r>
            <a:r>
              <a:rPr lang="es-AR" b="1" dirty="0" smtClean="0"/>
              <a:t>ha dado </a:t>
            </a:r>
            <a:r>
              <a:rPr lang="es-AR" dirty="0" smtClean="0"/>
              <a:t>tanto</a:t>
            </a:r>
          </a:p>
          <a:p>
            <a:pPr>
              <a:buNone/>
            </a:pPr>
            <a:r>
              <a:rPr lang="es-AR" dirty="0" smtClean="0"/>
              <a:t>Me </a:t>
            </a:r>
            <a:r>
              <a:rPr lang="es-AR" u="sng" dirty="0" smtClean="0"/>
              <a:t>dio</a:t>
            </a:r>
            <a:r>
              <a:rPr lang="es-AR" dirty="0" smtClean="0"/>
              <a:t> el corazón que agita su marco</a:t>
            </a:r>
          </a:p>
          <a:p>
            <a:pPr>
              <a:buNone/>
            </a:pPr>
            <a:r>
              <a:rPr lang="es-AR" dirty="0" smtClean="0"/>
              <a:t>Cuando miro el fruto del cerebro humano</a:t>
            </a:r>
          </a:p>
          <a:p>
            <a:pPr>
              <a:buNone/>
            </a:pPr>
            <a:r>
              <a:rPr lang="es-AR" dirty="0" smtClean="0"/>
              <a:t>Cuando miro el bueno tan lejos del malo</a:t>
            </a:r>
          </a:p>
          <a:p>
            <a:pPr>
              <a:buNone/>
            </a:pPr>
            <a:r>
              <a:rPr lang="es-AR" dirty="0" smtClean="0"/>
              <a:t>Cuando miro el fondo de tus ojos claros</a:t>
            </a:r>
          </a:p>
          <a:p>
            <a:pPr>
              <a:buNone/>
            </a:pPr>
            <a:r>
              <a:rPr lang="es-AR" dirty="0" smtClean="0"/>
              <a:t> </a:t>
            </a:r>
          </a:p>
          <a:p>
            <a:pPr>
              <a:buNone/>
            </a:pPr>
            <a:r>
              <a:rPr lang="es-AR" dirty="0" smtClean="0"/>
              <a:t>Gracias a la vida que me </a:t>
            </a:r>
            <a:r>
              <a:rPr lang="es-AR" b="1" dirty="0" smtClean="0"/>
              <a:t>ha dado </a:t>
            </a:r>
            <a:r>
              <a:rPr lang="es-AR" dirty="0" smtClean="0"/>
              <a:t>tanto</a:t>
            </a:r>
          </a:p>
          <a:p>
            <a:pPr>
              <a:buNone/>
            </a:pPr>
            <a:r>
              <a:rPr lang="es-AR" dirty="0" smtClean="0"/>
              <a:t>Me </a:t>
            </a:r>
            <a:r>
              <a:rPr lang="es-AR" b="1" dirty="0" smtClean="0"/>
              <a:t>ha dado </a:t>
            </a:r>
            <a:r>
              <a:rPr lang="es-AR" dirty="0" smtClean="0"/>
              <a:t>la risa y me ha dado el llanto</a:t>
            </a:r>
          </a:p>
          <a:p>
            <a:pPr>
              <a:buNone/>
            </a:pPr>
            <a:r>
              <a:rPr lang="es-AR" dirty="0" smtClean="0"/>
              <a:t>Así yo distingo dicha de quebranto</a:t>
            </a:r>
          </a:p>
          <a:p>
            <a:pPr>
              <a:buNone/>
            </a:pPr>
            <a:r>
              <a:rPr lang="es-AR" dirty="0" smtClean="0"/>
              <a:t>Los dos materiales que forman mi canto</a:t>
            </a:r>
          </a:p>
          <a:p>
            <a:pPr>
              <a:buNone/>
            </a:pPr>
            <a:r>
              <a:rPr lang="es-AR" dirty="0" smtClean="0"/>
              <a:t>Y el canto de ustedes que es el mismo canto</a:t>
            </a:r>
          </a:p>
          <a:p>
            <a:pPr>
              <a:buNone/>
            </a:pPr>
            <a:r>
              <a:rPr lang="es-AR" dirty="0" smtClean="0"/>
              <a:t>Y el canto de todos que es mi propio canto</a:t>
            </a:r>
          </a:p>
          <a:p>
            <a:pPr>
              <a:buNone/>
            </a:pPr>
            <a:r>
              <a:rPr lang="es-AR" dirty="0" smtClean="0"/>
              <a:t> </a:t>
            </a:r>
          </a:p>
          <a:p>
            <a:pPr>
              <a:buNone/>
            </a:pPr>
            <a:r>
              <a:rPr lang="es-AR" dirty="0" smtClean="0"/>
              <a:t>Gracias a la vida, gracias a la vida</a:t>
            </a:r>
          </a:p>
          <a:p>
            <a:pPr>
              <a:buNone/>
            </a:pPr>
            <a:r>
              <a:rPr lang="pt-BR" dirty="0" smtClean="0"/>
              <a:t> </a:t>
            </a:r>
          </a:p>
          <a:p>
            <a:pPr>
              <a:buNone/>
            </a:pPr>
            <a:r>
              <a:rPr lang="es-AR" dirty="0" smtClean="0"/>
              <a:t>Disponible e</a:t>
            </a:r>
            <a:r>
              <a:rPr lang="pt-BR" dirty="0" smtClean="0"/>
              <a:t>n: </a:t>
            </a:r>
            <a:r>
              <a:rPr lang="pt-BR" dirty="0" smtClean="0">
                <a:hlinkClick r:id="rId2"/>
              </a:rPr>
              <a:t>https://www.vagalume.com.br/mercedes-sosa/gracias-a-la-vida.html</a:t>
            </a:r>
            <a:endParaRPr lang="pt-BR" dirty="0" smtClean="0"/>
          </a:p>
          <a:p>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836712"/>
            <a:ext cx="7056783" cy="5400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5536" y="0"/>
            <a:ext cx="8352928" cy="2159744"/>
          </a:xfrm>
          <a:prstGeom prst="rect">
            <a:avLst/>
          </a:prstGeom>
          <a:noFill/>
          <a:ln w="9525">
            <a:noFill/>
            <a:miter lim="800000"/>
            <a:headEnd/>
            <a:tailEnd/>
          </a:ln>
        </p:spPr>
      </p:pic>
      <p:sp>
        <p:nvSpPr>
          <p:cNvPr id="6" name="Retângulo 5"/>
          <p:cNvSpPr/>
          <p:nvPr/>
        </p:nvSpPr>
        <p:spPr>
          <a:xfrm>
            <a:off x="0" y="6396335"/>
            <a:ext cx="9144000" cy="461665"/>
          </a:xfrm>
          <a:prstGeom prst="rect">
            <a:avLst/>
          </a:prstGeom>
        </p:spPr>
        <p:txBody>
          <a:bodyPr wrap="square">
            <a:spAutoFit/>
          </a:bodyPr>
          <a:lstStyle/>
          <a:p>
            <a:r>
              <a:rPr lang="pt-BR" sz="1200" dirty="0" smtClean="0"/>
              <a:t>https://elpais.com/internacional/elecciones-usa/2020-11-04/america-latina-se-llama-al-silencio-ante-la-indefinicion-electoral-en-estados-unidos.html</a:t>
            </a:r>
            <a:endParaRPr lang="pt-BR" sz="1200" dirty="0"/>
          </a:p>
        </p:txBody>
      </p:sp>
      <p:sp>
        <p:nvSpPr>
          <p:cNvPr id="7" name="CaixaDeTexto 6"/>
          <p:cNvSpPr txBox="1"/>
          <p:nvPr/>
        </p:nvSpPr>
        <p:spPr>
          <a:xfrm>
            <a:off x="8077682" y="3356992"/>
            <a:ext cx="1066318" cy="369332"/>
          </a:xfrm>
          <a:prstGeom prst="rect">
            <a:avLst/>
          </a:prstGeom>
          <a:noFill/>
        </p:spPr>
        <p:txBody>
          <a:bodyPr wrap="none" rtlCol="0">
            <a:spAutoFit/>
          </a:bodyPr>
          <a:lstStyle/>
          <a:p>
            <a:r>
              <a:rPr lang="pt-BR" dirty="0" smtClean="0"/>
              <a:t>04/11/20</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Sobre la serie “ausencias”</a:t>
            </a:r>
            <a:endParaRPr lang="es-ES_tradnl" dirty="0"/>
          </a:p>
        </p:txBody>
      </p:sp>
      <p:sp>
        <p:nvSpPr>
          <p:cNvPr id="3" name="Espaço Reservado para Conteúdo 2"/>
          <p:cNvSpPr>
            <a:spLocks noGrp="1"/>
          </p:cNvSpPr>
          <p:nvPr>
            <p:ph idx="1"/>
          </p:nvPr>
        </p:nvSpPr>
        <p:spPr>
          <a:xfrm>
            <a:off x="457200" y="1412776"/>
            <a:ext cx="8229600" cy="5112568"/>
          </a:xfrm>
        </p:spPr>
        <p:txBody>
          <a:bodyPr>
            <a:normAutofit/>
          </a:bodyPr>
          <a:lstStyle/>
          <a:p>
            <a:pPr marL="0" indent="0" algn="just">
              <a:spcBef>
                <a:spcPts val="0"/>
              </a:spcBef>
              <a:buNone/>
            </a:pPr>
            <a:endParaRPr lang="es-GT" dirty="0" smtClean="0">
              <a:solidFill>
                <a:schemeClr val="bg1">
                  <a:lumMod val="50000"/>
                </a:schemeClr>
              </a:solidFill>
            </a:endParaRPr>
          </a:p>
          <a:p>
            <a:pPr marL="0" indent="0" algn="just">
              <a:spcBef>
                <a:spcPts val="0"/>
              </a:spcBef>
              <a:buNone/>
            </a:pPr>
            <a:endParaRPr lang="es-GT" dirty="0">
              <a:solidFill>
                <a:schemeClr val="bg1">
                  <a:lumMod val="50000"/>
                </a:schemeClr>
              </a:solidFill>
            </a:endParaRPr>
          </a:p>
          <a:p>
            <a:pPr marL="0" indent="0" algn="just">
              <a:spcBef>
                <a:spcPts val="0"/>
              </a:spcBef>
              <a:buNone/>
            </a:pPr>
            <a:r>
              <a:rPr lang="es-GT" dirty="0" smtClean="0">
                <a:solidFill>
                  <a:schemeClr val="bg1">
                    <a:lumMod val="50000"/>
                  </a:schemeClr>
                </a:solidFill>
              </a:rPr>
              <a:t>Esta </a:t>
            </a:r>
            <a:r>
              <a:rPr lang="es-GT" dirty="0">
                <a:solidFill>
                  <a:schemeClr val="bg1">
                    <a:lumMod val="50000"/>
                  </a:schemeClr>
                </a:solidFill>
              </a:rPr>
              <a:t>serie cuenta con 14 fotografías, donde se contraponen la espontaneidad y calidez de la imagen original con la sobriedad y dureza de la fotografía actual, junto a viñetas bajo cada foto que explicitan los nombres de aquellos que ya no están.</a:t>
            </a:r>
            <a:endParaRPr lang="pt-BR" dirty="0">
              <a:solidFill>
                <a:schemeClr val="bg1">
                  <a:lumMod val="50000"/>
                </a:schemeClr>
              </a:solidFill>
            </a:endParaRPr>
          </a:p>
          <a:p>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6396335"/>
            <a:ext cx="9144000" cy="461665"/>
          </a:xfrm>
          <a:prstGeom prst="rect">
            <a:avLst/>
          </a:prstGeom>
        </p:spPr>
        <p:txBody>
          <a:bodyPr wrap="square">
            <a:spAutoFit/>
          </a:bodyPr>
          <a:lstStyle/>
          <a:p>
            <a:r>
              <a:rPr lang="pt-BR" sz="1200" dirty="0" smtClean="0"/>
              <a:t>https://elpais.com/internacional/elecciones-usa/2020-11-04/america-latina-se-llama-al-silencio-ante-la-indefinicion-electoral-en-estados-unidos.html</a:t>
            </a:r>
            <a:endParaRPr lang="pt-BR" sz="12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67612" y="251564"/>
            <a:ext cx="8976388" cy="587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6396335"/>
            <a:ext cx="9144000" cy="461665"/>
          </a:xfrm>
          <a:prstGeom prst="rect">
            <a:avLst/>
          </a:prstGeom>
        </p:spPr>
        <p:txBody>
          <a:bodyPr wrap="square">
            <a:spAutoFit/>
          </a:bodyPr>
          <a:lstStyle/>
          <a:p>
            <a:r>
              <a:rPr lang="pt-BR" sz="1200" dirty="0" smtClean="0"/>
              <a:t>https://elpais.com/internacional/elecciones-usa/2020-11-04/america-latina-se-llama-al-silencio-ante-la-indefinicion-electoral-en-estados-unidos.html</a:t>
            </a:r>
            <a:endParaRPr lang="pt-BR" sz="1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597909"/>
            <a:ext cx="9144000" cy="5268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400" dirty="0" smtClean="0"/>
              <a:t>Página 12 – Buenos Aires: https://www.pagina12.com.ar/305956-crisis-en-peru-renuncio-manuel-merino</a:t>
            </a:r>
            <a:br>
              <a:rPr lang="pt-BR" sz="1400" dirty="0" smtClean="0"/>
            </a:br>
            <a:r>
              <a:rPr lang="pt-BR" sz="1400" dirty="0" smtClean="0"/>
              <a:t/>
            </a:r>
            <a:br>
              <a:rPr lang="pt-BR" sz="1400" dirty="0" smtClean="0"/>
            </a:br>
            <a:r>
              <a:rPr lang="pt-BR" sz="1400" dirty="0" smtClean="0"/>
              <a:t/>
            </a:r>
            <a:br>
              <a:rPr lang="pt-BR" sz="1400" dirty="0" smtClean="0"/>
            </a:br>
            <a:r>
              <a:rPr lang="pt-BR" sz="1400" dirty="0" smtClean="0"/>
              <a:t> </a:t>
            </a:r>
            <a:endParaRPr lang="pt-BR" sz="1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81013" y="1013619"/>
            <a:ext cx="81819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Plebiscito nacional de Chile de 2020</a:t>
            </a:r>
            <a:br>
              <a:rPr lang="es-ES" dirty="0" smtClean="0"/>
            </a:br>
            <a:endParaRPr lang="pt-BR" dirty="0"/>
          </a:p>
        </p:txBody>
      </p:sp>
      <p:sp>
        <p:nvSpPr>
          <p:cNvPr id="3" name="Espaço Reservado para Conteúdo 2"/>
          <p:cNvSpPr>
            <a:spLocks noGrp="1"/>
          </p:cNvSpPr>
          <p:nvPr>
            <p:ph idx="1"/>
          </p:nvPr>
        </p:nvSpPr>
        <p:spPr/>
        <p:txBody>
          <a:bodyPr>
            <a:normAutofit fontScale="62500" lnSpcReduction="20000"/>
          </a:bodyPr>
          <a:lstStyle/>
          <a:p>
            <a:pPr algn="just"/>
            <a:r>
              <a:rPr lang="es-ES" dirty="0" smtClean="0"/>
              <a:t>El </a:t>
            </a:r>
            <a:r>
              <a:rPr lang="es-ES" b="1" dirty="0" smtClean="0"/>
              <a:t>plebiscito nacional de Chile de 2020</a:t>
            </a:r>
            <a:r>
              <a:rPr lang="es-ES" dirty="0" smtClean="0"/>
              <a:t>, denominado oficialmente </a:t>
            </a:r>
            <a:r>
              <a:rPr lang="es-ES" b="1" dirty="0" smtClean="0"/>
              <a:t>Plebiscito Nacional 2020</a:t>
            </a:r>
            <a:r>
              <a:rPr lang="es-ES" dirty="0" smtClean="0"/>
              <a:t>,</a:t>
            </a:r>
            <a:r>
              <a:rPr lang="es-ES" baseline="30000" dirty="0" smtClean="0">
                <a:hlinkClick r:id="rId2"/>
              </a:rPr>
              <a:t>4</a:t>
            </a:r>
            <a:r>
              <a:rPr lang="es-ES" dirty="0" smtClean="0"/>
              <a:t>​ fue un </a:t>
            </a:r>
            <a:r>
              <a:rPr lang="es-ES" dirty="0" smtClean="0">
                <a:hlinkClick r:id="rId3" tooltip="Referéndum"/>
              </a:rPr>
              <a:t>referéndum</a:t>
            </a:r>
            <a:r>
              <a:rPr lang="es-ES" dirty="0" smtClean="0"/>
              <a:t> convocado en </a:t>
            </a:r>
            <a:r>
              <a:rPr lang="es-ES" dirty="0" smtClean="0">
                <a:hlinkClick r:id="rId4" tooltip="Chile"/>
              </a:rPr>
              <a:t>Chile</a:t>
            </a:r>
            <a:r>
              <a:rPr lang="es-ES" dirty="0" smtClean="0"/>
              <a:t> inicialmente para el 26 de abril de 2020 y posteriormente fijado para el 25 de octubre debido a la </a:t>
            </a:r>
            <a:r>
              <a:rPr lang="es-ES" dirty="0" smtClean="0">
                <a:hlinkClick r:id="rId5" tooltip="Pandemia de enfermedad por coronavirus de 2019-2020"/>
              </a:rPr>
              <a:t>pandemia de COVID-19</a:t>
            </a:r>
            <a:r>
              <a:rPr lang="es-ES" dirty="0" smtClean="0"/>
              <a:t>,</a:t>
            </a:r>
            <a:r>
              <a:rPr lang="es-ES" baseline="30000" dirty="0" smtClean="0">
                <a:hlinkClick r:id="rId2"/>
              </a:rPr>
              <a:t>1</a:t>
            </a:r>
            <a:r>
              <a:rPr lang="es-ES" dirty="0" smtClean="0"/>
              <a:t>​</a:t>
            </a:r>
            <a:r>
              <a:rPr lang="es-ES" baseline="30000" dirty="0" smtClean="0">
                <a:hlinkClick r:id="rId2"/>
              </a:rPr>
              <a:t>5</a:t>
            </a:r>
            <a:r>
              <a:rPr lang="es-ES" dirty="0" smtClean="0"/>
              <a:t>​ con el objeto de determinar si la ciudadanía estaba de acuerdo con iniciar un </a:t>
            </a:r>
            <a:r>
              <a:rPr lang="es-ES" dirty="0" smtClean="0">
                <a:hlinkClick r:id="rId6" tooltip="Proceso constituyente en Chile"/>
              </a:rPr>
              <a:t>proceso constituyente</a:t>
            </a:r>
            <a:r>
              <a:rPr lang="es-ES" dirty="0" smtClean="0"/>
              <a:t> para redactar una </a:t>
            </a:r>
            <a:r>
              <a:rPr lang="es-ES" dirty="0" smtClean="0">
                <a:hlinkClick r:id="rId7" tooltip="Historia del constitucionalismo chileno"/>
              </a:rPr>
              <a:t>nueva Constitución</a:t>
            </a:r>
            <a:r>
              <a:rPr lang="es-ES" dirty="0" smtClean="0"/>
              <a:t>, y determinar el mecanismo para dicho proceso. Fue propuesto por un acuerdo entre la mayoría de los </a:t>
            </a:r>
            <a:r>
              <a:rPr lang="es-ES" dirty="0" smtClean="0">
                <a:hlinkClick r:id="rId8" tooltip="Partidos políticos de Chile"/>
              </a:rPr>
              <a:t>partidos políticos chilenos</a:t>
            </a:r>
            <a:r>
              <a:rPr lang="es-ES" dirty="0" smtClean="0"/>
              <a:t>, anunciado el 15 de noviembre de 2019, tras un </a:t>
            </a:r>
            <a:r>
              <a:rPr lang="es-ES" dirty="0" smtClean="0">
                <a:hlinkClick r:id="rId9" tooltip="Protestas en Chile de 2019-2020"/>
              </a:rPr>
              <a:t>mes de protestas</a:t>
            </a:r>
            <a:r>
              <a:rPr lang="es-ES" dirty="0" smtClean="0"/>
              <a:t> en todo el país.</a:t>
            </a:r>
          </a:p>
          <a:p>
            <a:pPr algn="just"/>
            <a:r>
              <a:rPr lang="es-ES" dirty="0" smtClean="0"/>
              <a:t>Fue el primer plebiscito nacional chileno desde 1989, cuando se realizó un </a:t>
            </a:r>
            <a:r>
              <a:rPr lang="es-ES" dirty="0" smtClean="0">
                <a:hlinkClick r:id="rId10" tooltip="Plebiscito nacional de Chile de 1989"/>
              </a:rPr>
              <a:t>referéndum</a:t>
            </a:r>
            <a:r>
              <a:rPr lang="es-ES" dirty="0" smtClean="0"/>
              <a:t> donde se aprobaron las reformas a la </a:t>
            </a:r>
            <a:r>
              <a:rPr lang="es-ES" dirty="0" smtClean="0">
                <a:hlinkClick r:id="rId11" tooltip="Constitución Política de la República de Chile de 1980"/>
              </a:rPr>
              <a:t>Constitución Política de la República</a:t>
            </a:r>
            <a:r>
              <a:rPr lang="es-ES" dirty="0" smtClean="0"/>
              <a:t>, promulgada en 1980, durante la </a:t>
            </a:r>
            <a:r>
              <a:rPr lang="es-ES" dirty="0" smtClean="0">
                <a:hlinkClick r:id="rId12" tooltip="Dictadura militar (Chile)"/>
              </a:rPr>
              <a:t>dictadura militar</a:t>
            </a:r>
            <a:r>
              <a:rPr lang="es-ES" dirty="0" smtClean="0"/>
              <a:t> de </a:t>
            </a:r>
            <a:r>
              <a:rPr lang="es-ES" dirty="0" smtClean="0">
                <a:hlinkClick r:id="rId13" tooltip="Augusto Pinochet"/>
              </a:rPr>
              <a:t>Augusto Pinochet</a:t>
            </a:r>
            <a:r>
              <a:rPr lang="es-ES" dirty="0" smtClean="0"/>
              <a:t> y, por tanto, fue el primero –y hasta el momento, único– celebrado durante los </a:t>
            </a:r>
            <a:r>
              <a:rPr lang="es-ES" dirty="0" smtClean="0">
                <a:hlinkClick r:id="rId14" tooltip="Transición a la democracia (Chile)"/>
              </a:rPr>
              <a:t>gobiernos democráticos</a:t>
            </a:r>
            <a:r>
              <a:rPr lang="es-ES" dirty="0" smtClean="0"/>
              <a:t> posteriores a 1990. </a:t>
            </a:r>
            <a:r>
              <a:rPr lang="es-ES" b="1" u="sng" dirty="0" smtClean="0">
                <a:solidFill>
                  <a:schemeClr val="accent2">
                    <a:lumMod val="75000"/>
                  </a:schemeClr>
                </a:solidFill>
              </a:rPr>
              <a:t>Ha sido</a:t>
            </a:r>
            <a:r>
              <a:rPr lang="es-ES" b="1" dirty="0" smtClean="0">
                <a:solidFill>
                  <a:schemeClr val="accent2">
                    <a:lumMod val="75000"/>
                  </a:schemeClr>
                </a:solidFill>
              </a:rPr>
              <a:t> </a:t>
            </a:r>
            <a:r>
              <a:rPr lang="es-ES" dirty="0" smtClean="0"/>
              <a:t>el proceso electoral con la mayor cantidad de votos emitidos en la historia del país.</a:t>
            </a:r>
            <a:r>
              <a:rPr lang="es-ES" baseline="30000" dirty="0" smtClean="0">
                <a:hlinkClick r:id="rId2"/>
              </a:rPr>
              <a:t>6</a:t>
            </a:r>
            <a:r>
              <a:rPr lang="es-ES" dirty="0" smtClean="0"/>
              <a:t>​</a:t>
            </a:r>
          </a:p>
          <a:p>
            <a:endParaRPr lang="pt-BR" dirty="0"/>
          </a:p>
        </p:txBody>
      </p:sp>
      <p:sp>
        <p:nvSpPr>
          <p:cNvPr id="4" name="CaixaDeTexto 3"/>
          <p:cNvSpPr txBox="1"/>
          <p:nvPr/>
        </p:nvSpPr>
        <p:spPr>
          <a:xfrm>
            <a:off x="251520" y="5877272"/>
            <a:ext cx="8568952" cy="923330"/>
          </a:xfrm>
          <a:prstGeom prst="rect">
            <a:avLst/>
          </a:prstGeom>
          <a:noFill/>
        </p:spPr>
        <p:txBody>
          <a:bodyPr wrap="square" rtlCol="0">
            <a:spAutoFit/>
          </a:bodyPr>
          <a:lstStyle/>
          <a:p>
            <a:r>
              <a:rPr lang="pt-BR" dirty="0" smtClean="0"/>
              <a:t>https://es.wikipedia.org/wiki/Plebiscito_nacional_de_Chile_de_2020#:~:text=El%20plebiscito%20nacional%20de%20Chile,ciudadan%C3%ADa%20estaba%20de%20acuerdo%20con</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dirty="0" smtClean="0"/>
              <a:t>https://www.vozdelostrabajadores.cl/aplastante-triunfo-del-apruebo-nuestra-revolucion-camina-hacia-adelante</a:t>
            </a:r>
            <a:endParaRPr lang="pt-BR" sz="1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1103" y="1556792"/>
            <a:ext cx="8993965" cy="424847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dirty="0" smtClean="0"/>
              <a:t>https://www.vozdelostrabajadores.cl/aplastante-triunfo-del-apruebo-nuestra-revolucion-camina-hacia-adelante</a:t>
            </a:r>
            <a:endParaRPr lang="pt-BR" sz="1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050551"/>
            <a:ext cx="8568951" cy="580744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dirty="0" smtClean="0"/>
              <a:t>https://www.vozdelostrabajadores.cl/aplastante-triunfo-del-apruebo-nuestra-revolucion-camina-hacia-adelante</a:t>
            </a:r>
            <a:endParaRPr lang="pt-BR" sz="1600" dirty="0"/>
          </a:p>
        </p:txBody>
      </p:sp>
      <p:pic>
        <p:nvPicPr>
          <p:cNvPr id="3" name="Picture 2"/>
          <p:cNvPicPr>
            <a:picLocks noGrp="1" noChangeAspect="1" noChangeArrowheads="1"/>
          </p:cNvPicPr>
          <p:nvPr>
            <p:ph idx="1"/>
          </p:nvPr>
        </p:nvPicPr>
        <p:blipFill>
          <a:blip r:embed="rId2" cstate="print"/>
          <a:srcRect/>
          <a:stretch>
            <a:fillRect/>
          </a:stretch>
        </p:blipFill>
        <p:spPr bwMode="auto">
          <a:xfrm>
            <a:off x="69161" y="1772816"/>
            <a:ext cx="9074839" cy="450308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003232" cy="724942"/>
          </a:xfrm>
        </p:spPr>
        <p:txBody>
          <a:bodyPr>
            <a:normAutofit/>
          </a:bodyPr>
          <a:lstStyle/>
          <a:p>
            <a:r>
              <a:rPr lang="pt-BR" sz="1600" dirty="0" smtClean="0"/>
              <a:t>https://www.elpais.com.uy/opinion/editorial/pasado-chile.html</a:t>
            </a:r>
            <a:endParaRPr lang="pt-BR" sz="16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115616" y="1881981"/>
            <a:ext cx="7128792" cy="473734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003232" cy="724942"/>
          </a:xfrm>
        </p:spPr>
        <p:txBody>
          <a:bodyPr>
            <a:normAutofit/>
          </a:bodyPr>
          <a:lstStyle/>
          <a:p>
            <a:r>
              <a:rPr lang="pt-BR" sz="1600" dirty="0" smtClean="0"/>
              <a:t>https://www.elpais.com.uy/opinion/editorial/pasado-chile.html</a:t>
            </a:r>
            <a:endParaRPr lang="pt-BR" sz="16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3628" y="1484784"/>
            <a:ext cx="8525082" cy="424847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003232" cy="724942"/>
          </a:xfrm>
        </p:spPr>
        <p:txBody>
          <a:bodyPr>
            <a:normAutofit/>
          </a:bodyPr>
          <a:lstStyle/>
          <a:p>
            <a:r>
              <a:rPr lang="pt-BR" sz="1600" dirty="0" smtClean="0"/>
              <a:t>https://www.elpais.com.uy/opinion/editorial/pasado-chile.html</a:t>
            </a:r>
            <a:endParaRPr lang="pt-BR" sz="16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26249" y="1723724"/>
            <a:ext cx="8666231" cy="316339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Sobre la serie “ausencias”</a:t>
            </a:r>
            <a:endParaRPr lang="es-ES_tradnl" dirty="0"/>
          </a:p>
        </p:txBody>
      </p:sp>
      <p:sp>
        <p:nvSpPr>
          <p:cNvPr id="3" name="Espaço Reservado para Conteúdo 2"/>
          <p:cNvSpPr>
            <a:spLocks noGrp="1"/>
          </p:cNvSpPr>
          <p:nvPr>
            <p:ph idx="1"/>
          </p:nvPr>
        </p:nvSpPr>
        <p:spPr>
          <a:xfrm>
            <a:off x="457200" y="1412776"/>
            <a:ext cx="8229600" cy="5112568"/>
          </a:xfrm>
        </p:spPr>
        <p:txBody>
          <a:bodyPr>
            <a:normAutofit/>
          </a:bodyPr>
          <a:lstStyle/>
          <a:p>
            <a:pPr marL="0" indent="0" algn="just">
              <a:spcBef>
                <a:spcPts val="0"/>
              </a:spcBef>
              <a:buNone/>
            </a:pPr>
            <a:endParaRPr lang="es-GT" dirty="0" smtClean="0">
              <a:solidFill>
                <a:schemeClr val="bg1">
                  <a:lumMod val="50000"/>
                </a:schemeClr>
              </a:solidFill>
            </a:endParaRPr>
          </a:p>
          <a:p>
            <a:pPr marL="0" indent="0" algn="just">
              <a:spcBef>
                <a:spcPts val="0"/>
              </a:spcBef>
              <a:buNone/>
            </a:pPr>
            <a:r>
              <a:rPr lang="es-GT" dirty="0" smtClean="0">
                <a:solidFill>
                  <a:schemeClr val="bg1">
                    <a:lumMod val="50000"/>
                  </a:schemeClr>
                </a:solidFill>
              </a:rPr>
              <a:t>Esta </a:t>
            </a:r>
            <a:r>
              <a:rPr lang="es-GT" dirty="0">
                <a:solidFill>
                  <a:schemeClr val="bg1">
                    <a:lumMod val="50000"/>
                  </a:schemeClr>
                </a:solidFill>
              </a:rPr>
              <a:t>muestra, que desde 2007 </a:t>
            </a:r>
            <a:r>
              <a:rPr lang="es-GT" b="1" u="sng" dirty="0">
                <a:solidFill>
                  <a:schemeClr val="bg1">
                    <a:lumMod val="50000"/>
                  </a:schemeClr>
                </a:solidFill>
              </a:rPr>
              <a:t>ha recorrido</a:t>
            </a:r>
            <a:r>
              <a:rPr lang="es-GT" b="1" dirty="0">
                <a:solidFill>
                  <a:schemeClr val="bg1">
                    <a:lumMod val="50000"/>
                  </a:schemeClr>
                </a:solidFill>
              </a:rPr>
              <a:t> </a:t>
            </a:r>
            <a:r>
              <a:rPr lang="es-GT" dirty="0">
                <a:solidFill>
                  <a:schemeClr val="bg1">
                    <a:lumMod val="50000"/>
                  </a:schemeClr>
                </a:solidFill>
              </a:rPr>
              <a:t>Latinoamérica y Europa, pretende generar conciencia respecto de los más de 30.000 personas detenidas, desaparecidas y asesinadas durante el período de dictadura. “Ausencias” debe servir para mantener en la memoria colectiva no sólo a las víctimas, sino a todo el proceso histórico en el que la injusticia se perpetuó para que estos crímenes de realizaran. </a:t>
            </a:r>
            <a:endParaRPr lang="pt-B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52736"/>
          </a:xfrm>
        </p:spPr>
        <p:txBody>
          <a:bodyPr>
            <a:normAutofit/>
          </a:bodyPr>
          <a:lstStyle/>
          <a:p>
            <a:r>
              <a:rPr lang="pt-BR" sz="1800" dirty="0" smtClean="0"/>
              <a:t>https://elpais.com/cultura/2020-11-08/nona-fernandez-en-chile-no-hemos-salido-del-espacio-fatal-de-la-dictadura.html</a:t>
            </a:r>
            <a:endParaRPr lang="pt-BR" sz="18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0" y="1844824"/>
            <a:ext cx="9131676" cy="380486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Sobre la serie “ausencias”</a:t>
            </a:r>
            <a:endParaRPr lang="es-ES_tradnl" dirty="0"/>
          </a:p>
        </p:txBody>
      </p:sp>
      <p:sp>
        <p:nvSpPr>
          <p:cNvPr id="3" name="Espaço Reservado para Conteúdo 2"/>
          <p:cNvSpPr>
            <a:spLocks noGrp="1"/>
          </p:cNvSpPr>
          <p:nvPr>
            <p:ph idx="1"/>
          </p:nvPr>
        </p:nvSpPr>
        <p:spPr>
          <a:xfrm>
            <a:off x="457200" y="1412776"/>
            <a:ext cx="8229600" cy="5112568"/>
          </a:xfrm>
        </p:spPr>
        <p:txBody>
          <a:bodyPr>
            <a:normAutofit/>
          </a:bodyPr>
          <a:lstStyle/>
          <a:p>
            <a:pPr marL="0" indent="0" algn="just">
              <a:spcBef>
                <a:spcPts val="0"/>
              </a:spcBef>
              <a:buNone/>
            </a:pPr>
            <a:r>
              <a:rPr lang="es-GT" dirty="0" smtClean="0">
                <a:solidFill>
                  <a:schemeClr val="bg1">
                    <a:lumMod val="50000"/>
                  </a:schemeClr>
                </a:solidFill>
              </a:rPr>
              <a:t>En </a:t>
            </a:r>
            <a:r>
              <a:rPr lang="es-GT" dirty="0">
                <a:solidFill>
                  <a:schemeClr val="bg1">
                    <a:lumMod val="50000"/>
                  </a:schemeClr>
                </a:solidFill>
              </a:rPr>
              <a:t>palabras de Germano, su autor, “</a:t>
            </a:r>
            <a:r>
              <a:rPr lang="es-GT" b="1" u="sng" dirty="0">
                <a:solidFill>
                  <a:schemeClr val="bg1">
                    <a:lumMod val="50000"/>
                  </a:schemeClr>
                </a:solidFill>
              </a:rPr>
              <a:t>uno</a:t>
            </a:r>
            <a:r>
              <a:rPr lang="es-GT" dirty="0">
                <a:solidFill>
                  <a:schemeClr val="bg1">
                    <a:lumMod val="50000"/>
                  </a:schemeClr>
                </a:solidFill>
              </a:rPr>
              <a:t> siempre parte de una necesidad expresiva, de transmitir algo, nunca sabes qué es lo que le puede pasar a la gente. Lo más maravilloso que me puede pasar a mí, como familiar de desaparecido y como fotógrafo, es que ‘Ausencias’ se transforme en algo referencial para la gente, como mecanismo para la comprensión de lo que es la desaparición forzada de personas”.</a:t>
            </a:r>
            <a:endParaRPr lang="pt-BR" dirty="0">
              <a:solidFill>
                <a:schemeClr val="bg1">
                  <a:lumMod val="50000"/>
                </a:schemeClr>
              </a:solidFill>
            </a:endParaRPr>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Sobre la serie “ausencias”</a:t>
            </a:r>
            <a:endParaRPr lang="es-ES_tradnl" dirty="0"/>
          </a:p>
        </p:txBody>
      </p:sp>
      <p:sp>
        <p:nvSpPr>
          <p:cNvPr id="3" name="Espaço Reservado para Conteúdo 2"/>
          <p:cNvSpPr>
            <a:spLocks noGrp="1"/>
          </p:cNvSpPr>
          <p:nvPr>
            <p:ph idx="1"/>
          </p:nvPr>
        </p:nvSpPr>
        <p:spPr>
          <a:xfrm>
            <a:off x="457200" y="1412776"/>
            <a:ext cx="8229600" cy="5112568"/>
          </a:xfrm>
        </p:spPr>
        <p:txBody>
          <a:bodyPr>
            <a:normAutofit fontScale="85000" lnSpcReduction="20000"/>
          </a:bodyPr>
          <a:lstStyle/>
          <a:p>
            <a:pPr marL="0" indent="0" algn="just">
              <a:spcBef>
                <a:spcPts val="0"/>
              </a:spcBef>
              <a:buNone/>
            </a:pPr>
            <a:r>
              <a:rPr lang="es-GT" sz="3300" dirty="0">
                <a:solidFill>
                  <a:schemeClr val="bg1">
                    <a:lumMod val="50000"/>
                  </a:schemeClr>
                </a:solidFill>
              </a:rPr>
              <a:t>El proyecto </a:t>
            </a:r>
            <a:r>
              <a:rPr lang="es-GT" sz="3300" b="1" u="sng" dirty="0">
                <a:solidFill>
                  <a:schemeClr val="bg1">
                    <a:lumMod val="50000"/>
                  </a:schemeClr>
                </a:solidFill>
              </a:rPr>
              <a:t>ha crecido</a:t>
            </a:r>
            <a:r>
              <a:rPr lang="es-GT" sz="3300" b="1" dirty="0">
                <a:solidFill>
                  <a:schemeClr val="bg1">
                    <a:lumMod val="50000"/>
                  </a:schemeClr>
                </a:solidFill>
              </a:rPr>
              <a:t> y </a:t>
            </a:r>
            <a:r>
              <a:rPr lang="es-GT" sz="3300" b="1" u="sng" dirty="0">
                <a:solidFill>
                  <a:schemeClr val="bg1">
                    <a:lumMod val="50000"/>
                  </a:schemeClr>
                </a:solidFill>
              </a:rPr>
              <a:t>se ha replicado</a:t>
            </a:r>
            <a:r>
              <a:rPr lang="es-GT" sz="3300" b="1" dirty="0">
                <a:solidFill>
                  <a:schemeClr val="bg1">
                    <a:lumMod val="50000"/>
                  </a:schemeClr>
                </a:solidFill>
              </a:rPr>
              <a:t> </a:t>
            </a:r>
            <a:r>
              <a:rPr lang="es-GT" sz="3300" dirty="0">
                <a:solidFill>
                  <a:schemeClr val="bg1">
                    <a:lumMod val="50000"/>
                  </a:schemeClr>
                </a:solidFill>
              </a:rPr>
              <a:t>para mostrar también la situación de las dictaduras de otros países del Cono Sur, para representar las ausencias de la llamada ‘Operación Cóndor’, que afectó a países como Brasil y Chile, entre otros.</a:t>
            </a:r>
            <a:endParaRPr lang="pt-BR" sz="3300" dirty="0">
              <a:solidFill>
                <a:schemeClr val="bg1">
                  <a:lumMod val="50000"/>
                </a:schemeClr>
              </a:solidFill>
            </a:endParaRPr>
          </a:p>
          <a:p>
            <a:pPr marL="0" indent="0">
              <a:spcBef>
                <a:spcPts val="0"/>
              </a:spcBef>
              <a:buNone/>
            </a:pPr>
            <a:endParaRPr lang="es-GT" dirty="0" smtClean="0">
              <a:solidFill>
                <a:schemeClr val="bg1">
                  <a:lumMod val="50000"/>
                </a:schemeClr>
              </a:solidFill>
            </a:endParaRPr>
          </a:p>
          <a:p>
            <a:pPr marL="0" indent="0" algn="just">
              <a:spcBef>
                <a:spcPts val="0"/>
              </a:spcBef>
              <a:buNone/>
            </a:pPr>
            <a:r>
              <a:rPr lang="es-GT" sz="2600" dirty="0" smtClean="0">
                <a:solidFill>
                  <a:schemeClr val="bg1">
                    <a:lumMod val="50000"/>
                  </a:schemeClr>
                </a:solidFill>
              </a:rPr>
              <a:t>Para </a:t>
            </a:r>
            <a:r>
              <a:rPr lang="es-GT" sz="2600" dirty="0">
                <a:solidFill>
                  <a:schemeClr val="bg1">
                    <a:lumMod val="50000"/>
                  </a:schemeClr>
                </a:solidFill>
              </a:rPr>
              <a:t>saber más acerca de “Ausencias”, y de otros proyectos fotográficos de Gustavo Germano, puedes visitar su blog:</a:t>
            </a:r>
            <a:endParaRPr lang="pt-BR" sz="2600" dirty="0">
              <a:solidFill>
                <a:schemeClr val="bg1">
                  <a:lumMod val="50000"/>
                </a:schemeClr>
              </a:solidFill>
            </a:endParaRPr>
          </a:p>
          <a:p>
            <a:pPr marL="0" indent="0">
              <a:spcBef>
                <a:spcPts val="0"/>
              </a:spcBef>
              <a:buNone/>
            </a:pPr>
            <a:r>
              <a:rPr lang="es-GT" sz="2600" u="sng" dirty="0">
                <a:solidFill>
                  <a:schemeClr val="bg1">
                    <a:lumMod val="50000"/>
                  </a:schemeClr>
                </a:solidFill>
                <a:hlinkClick r:id="rId2"/>
              </a:rPr>
              <a:t>http://ausencias-gustavogermano.blogspot.cl/</a:t>
            </a:r>
            <a:endParaRPr lang="pt-BR" sz="2600" dirty="0">
              <a:solidFill>
                <a:schemeClr val="bg1">
                  <a:lumMod val="50000"/>
                </a:schemeClr>
              </a:solidFill>
            </a:endParaRPr>
          </a:p>
          <a:p>
            <a:pPr marL="0" indent="0">
              <a:spcBef>
                <a:spcPts val="0"/>
              </a:spcBef>
              <a:buNone/>
            </a:pPr>
            <a:r>
              <a:rPr lang="es-GT" sz="2600" u="sng" dirty="0">
                <a:solidFill>
                  <a:schemeClr val="bg1">
                    <a:lumMod val="50000"/>
                  </a:schemeClr>
                </a:solidFill>
                <a:hlinkClick r:id="rId3"/>
              </a:rPr>
              <a:t>http://distancias-gustavogermano.blogspot.com/</a:t>
            </a:r>
            <a:endParaRPr lang="pt-BR" sz="2600" dirty="0">
              <a:solidFill>
                <a:schemeClr val="bg1">
                  <a:lumMod val="50000"/>
                </a:schemeClr>
              </a:solidFill>
            </a:endParaRPr>
          </a:p>
          <a:p>
            <a:pPr marL="0" indent="0">
              <a:spcBef>
                <a:spcPts val="0"/>
              </a:spcBef>
              <a:buNone/>
            </a:pPr>
            <a:r>
              <a:rPr lang="es-GT" sz="2600" dirty="0">
                <a:solidFill>
                  <a:schemeClr val="bg1">
                    <a:lumMod val="50000"/>
                  </a:schemeClr>
                </a:solidFill>
              </a:rPr>
              <a:t> </a:t>
            </a:r>
            <a:endParaRPr lang="pt-BR" sz="2600" dirty="0">
              <a:solidFill>
                <a:schemeClr val="bg1">
                  <a:lumMod val="50000"/>
                </a:schemeClr>
              </a:solidFill>
            </a:endParaRPr>
          </a:p>
          <a:p>
            <a:pPr marL="0" indent="0">
              <a:spcBef>
                <a:spcPts val="0"/>
              </a:spcBef>
              <a:buNone/>
            </a:pPr>
            <a:endParaRPr lang="es-GT" sz="2600" dirty="0" smtClean="0">
              <a:solidFill>
                <a:schemeClr val="bg1">
                  <a:lumMod val="50000"/>
                </a:schemeClr>
              </a:solidFill>
            </a:endParaRPr>
          </a:p>
          <a:p>
            <a:pPr marL="0" indent="0">
              <a:spcBef>
                <a:spcPts val="0"/>
              </a:spcBef>
              <a:buNone/>
            </a:pPr>
            <a:endParaRPr lang="es-GT" sz="2600" dirty="0">
              <a:solidFill>
                <a:schemeClr val="bg1">
                  <a:lumMod val="50000"/>
                </a:schemeClr>
              </a:solidFill>
            </a:endParaRPr>
          </a:p>
          <a:p>
            <a:pPr marL="0" indent="0">
              <a:spcBef>
                <a:spcPts val="0"/>
              </a:spcBef>
              <a:buNone/>
            </a:pPr>
            <a:endParaRPr lang="es-GT" sz="2600" dirty="0" smtClean="0">
              <a:solidFill>
                <a:schemeClr val="bg1">
                  <a:lumMod val="50000"/>
                </a:schemeClr>
              </a:solidFill>
            </a:endParaRPr>
          </a:p>
          <a:p>
            <a:pPr marL="0" indent="0" algn="just">
              <a:spcBef>
                <a:spcPts val="0"/>
              </a:spcBef>
              <a:buNone/>
            </a:pPr>
            <a:r>
              <a:rPr lang="es-GT" sz="2600" dirty="0" smtClean="0">
                <a:solidFill>
                  <a:schemeClr val="bg1">
                    <a:lumMod val="50000"/>
                  </a:schemeClr>
                </a:solidFill>
              </a:rPr>
              <a:t>Tomado </a:t>
            </a:r>
            <a:r>
              <a:rPr lang="es-GT" sz="2600" dirty="0">
                <a:solidFill>
                  <a:schemeClr val="bg1">
                    <a:lumMod val="50000"/>
                  </a:schemeClr>
                </a:solidFill>
              </a:rPr>
              <a:t>de </a:t>
            </a:r>
            <a:r>
              <a:rPr lang="es-GT" sz="2600" u="sng" dirty="0">
                <a:solidFill>
                  <a:schemeClr val="bg1">
                    <a:lumMod val="50000"/>
                  </a:schemeClr>
                </a:solidFill>
                <a:hlinkClick r:id="rId4"/>
              </a:rPr>
              <a:t>https://www.ayayay.tv/el-antes-y-el-despues-de-estas-fotografias-definitivamente-te-romperan-el-corazon/</a:t>
            </a:r>
            <a:r>
              <a:rPr lang="es-GT" sz="2600" dirty="0">
                <a:solidFill>
                  <a:schemeClr val="bg1">
                    <a:lumMod val="50000"/>
                  </a:schemeClr>
                </a:solidFill>
              </a:rPr>
              <a:t>.</a:t>
            </a:r>
            <a:endParaRPr lang="pt-BR" sz="2600" dirty="0">
              <a:solidFill>
                <a:schemeClr val="bg1">
                  <a:lumMod val="50000"/>
                </a:schemeClr>
              </a:solidFill>
            </a:endParaRPr>
          </a:p>
          <a:p>
            <a:pPr marL="0" indent="0">
              <a:spcBef>
                <a:spcPts val="0"/>
              </a:spcBef>
              <a:buNone/>
            </a:pPr>
            <a:r>
              <a:rPr lang="es-GT" sz="2600" dirty="0">
                <a:solidFill>
                  <a:schemeClr val="bg1">
                    <a:lumMod val="50000"/>
                  </a:schemeClr>
                </a:solidFill>
              </a:rPr>
              <a:t> </a:t>
            </a:r>
            <a:endParaRPr lang="pt-BR" sz="2600" dirty="0">
              <a:solidFill>
                <a:schemeClr val="bg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es-ES_tradnl" sz="3100" dirty="0" smtClean="0">
                <a:solidFill>
                  <a:schemeClr val="bg2">
                    <a:lumMod val="25000"/>
                  </a:schemeClr>
                </a:solidFill>
              </a:rPr>
              <a:t>El presente del verbo “haber” + participio</a:t>
            </a:r>
            <a:br>
              <a:rPr lang="es-ES_tradnl" sz="3100" dirty="0" smtClean="0">
                <a:solidFill>
                  <a:schemeClr val="bg2">
                    <a:lumMod val="25000"/>
                  </a:schemeClr>
                </a:solidFill>
              </a:rPr>
            </a:br>
            <a:r>
              <a:rPr lang="es-ES_tradnl" sz="2700" dirty="0" smtClean="0">
                <a:solidFill>
                  <a:schemeClr val="accent6">
                    <a:lumMod val="75000"/>
                  </a:schemeClr>
                </a:solidFill>
              </a:rPr>
              <a:t>formas personales </a:t>
            </a:r>
            <a:br>
              <a:rPr lang="es-ES_tradnl" sz="2700" dirty="0" smtClean="0">
                <a:solidFill>
                  <a:schemeClr val="accent6">
                    <a:lumMod val="75000"/>
                  </a:schemeClr>
                </a:solidFill>
              </a:rPr>
            </a:br>
            <a:r>
              <a:rPr lang="es-ES_tradnl" sz="2700" dirty="0" smtClean="0">
                <a:solidFill>
                  <a:schemeClr val="accent6">
                    <a:lumMod val="75000"/>
                  </a:schemeClr>
                </a:solidFill>
              </a:rPr>
              <a:t>(al conjugarlo, no se puede usar la impersonal “hay/hubo”)</a:t>
            </a:r>
            <a:r>
              <a:rPr lang="pt-BR" dirty="0" smtClean="0"/>
              <a:t/>
            </a:r>
            <a:br>
              <a:rPr lang="pt-BR" dirty="0" smtClean="0"/>
            </a:br>
            <a:endParaRPr lang="pt-BR" dirty="0"/>
          </a:p>
        </p:txBody>
      </p:sp>
      <p:sp>
        <p:nvSpPr>
          <p:cNvPr id="3" name="Espaço Reservado para Conteúdo 2"/>
          <p:cNvSpPr>
            <a:spLocks noGrp="1"/>
          </p:cNvSpPr>
          <p:nvPr>
            <p:ph idx="1"/>
          </p:nvPr>
        </p:nvSpPr>
        <p:spPr>
          <a:xfrm>
            <a:off x="179512" y="2132856"/>
            <a:ext cx="8712968" cy="3960440"/>
          </a:xfrm>
        </p:spPr>
        <p:txBody>
          <a:bodyPr>
            <a:normAutofit fontScale="92500" lnSpcReduction="20000"/>
          </a:bodyPr>
          <a:lstStyle/>
          <a:p>
            <a:endParaRPr lang="pt-BR" dirty="0" smtClean="0"/>
          </a:p>
          <a:p>
            <a:pPr>
              <a:buNone/>
            </a:pPr>
            <a:endParaRPr lang="pt-BR" dirty="0"/>
          </a:p>
          <a:p>
            <a:pPr algn="ctr">
              <a:buNone/>
            </a:pPr>
            <a:r>
              <a:rPr lang="es-ES_tradnl" dirty="0" smtClean="0">
                <a:solidFill>
                  <a:schemeClr val="bg1">
                    <a:lumMod val="50000"/>
                  </a:schemeClr>
                </a:solidFill>
              </a:rPr>
              <a:t>He estado</a:t>
            </a:r>
          </a:p>
          <a:p>
            <a:pPr algn="ctr">
              <a:buNone/>
            </a:pPr>
            <a:r>
              <a:rPr lang="es-ES_tradnl" dirty="0" smtClean="0">
                <a:solidFill>
                  <a:schemeClr val="bg1">
                    <a:lumMod val="50000"/>
                  </a:schemeClr>
                </a:solidFill>
              </a:rPr>
              <a:t>Has estado</a:t>
            </a:r>
          </a:p>
          <a:p>
            <a:pPr algn="ctr">
              <a:buNone/>
            </a:pPr>
            <a:r>
              <a:rPr lang="es-ES_tradnl" dirty="0" smtClean="0">
                <a:solidFill>
                  <a:schemeClr val="bg1">
                    <a:lumMod val="50000"/>
                  </a:schemeClr>
                </a:solidFill>
              </a:rPr>
              <a:t>Ha estado</a:t>
            </a:r>
          </a:p>
          <a:p>
            <a:pPr algn="ctr">
              <a:buNone/>
            </a:pPr>
            <a:r>
              <a:rPr lang="es-ES_tradnl" dirty="0" smtClean="0">
                <a:solidFill>
                  <a:schemeClr val="bg1">
                    <a:lumMod val="50000"/>
                  </a:schemeClr>
                </a:solidFill>
              </a:rPr>
              <a:t>Hemos estado</a:t>
            </a:r>
          </a:p>
          <a:p>
            <a:pPr algn="ctr">
              <a:buNone/>
            </a:pPr>
            <a:r>
              <a:rPr lang="es-ES_tradnl" dirty="0" smtClean="0">
                <a:solidFill>
                  <a:schemeClr val="bg1">
                    <a:lumMod val="50000"/>
                  </a:schemeClr>
                </a:solidFill>
              </a:rPr>
              <a:t>Habéis estado</a:t>
            </a:r>
          </a:p>
          <a:p>
            <a:pPr algn="ctr">
              <a:buNone/>
            </a:pPr>
            <a:r>
              <a:rPr lang="es-ES_tradnl" dirty="0" smtClean="0">
                <a:solidFill>
                  <a:schemeClr val="bg1">
                    <a:lumMod val="50000"/>
                  </a:schemeClr>
                </a:solidFill>
              </a:rPr>
              <a:t>Han estado</a:t>
            </a:r>
            <a:endParaRPr lang="es-ES_tradnl"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Algunos participios irregulares</a:t>
            </a:r>
            <a:br>
              <a:rPr lang="es-AR" dirty="0" smtClean="0"/>
            </a:br>
            <a:r>
              <a:rPr lang="es-AR" sz="2000" dirty="0" smtClean="0"/>
              <a:t>(fuertes)</a:t>
            </a:r>
            <a:endParaRPr lang="es-AR" sz="2000" dirty="0"/>
          </a:p>
        </p:txBody>
      </p:sp>
      <p:sp>
        <p:nvSpPr>
          <p:cNvPr id="3" name="Espaço Reservado para Conteúdo 2"/>
          <p:cNvSpPr>
            <a:spLocks noGrp="1"/>
          </p:cNvSpPr>
          <p:nvPr>
            <p:ph idx="1"/>
          </p:nvPr>
        </p:nvSpPr>
        <p:spPr>
          <a:xfrm>
            <a:off x="457200" y="1772816"/>
            <a:ext cx="8229600" cy="4353347"/>
          </a:xfrm>
        </p:spPr>
        <p:txBody>
          <a:bodyPr>
            <a:normAutofit fontScale="77500" lnSpcReduction="20000"/>
          </a:bodyPr>
          <a:lstStyle/>
          <a:p>
            <a:pPr algn="ctr"/>
            <a:r>
              <a:rPr lang="es-AR" dirty="0" smtClean="0"/>
              <a:t>abrir → abierto</a:t>
            </a:r>
          </a:p>
          <a:p>
            <a:pPr algn="ctr"/>
            <a:r>
              <a:rPr lang="es-AR" dirty="0" smtClean="0"/>
              <a:t>absolver → absuelto</a:t>
            </a:r>
          </a:p>
          <a:p>
            <a:pPr algn="ctr"/>
            <a:r>
              <a:rPr lang="es-AR" dirty="0" smtClean="0"/>
              <a:t>cubrir → cubierto </a:t>
            </a:r>
          </a:p>
          <a:p>
            <a:pPr algn="ctr"/>
            <a:r>
              <a:rPr lang="es-AR" dirty="0" smtClean="0"/>
              <a:t>decir → dicho</a:t>
            </a:r>
          </a:p>
          <a:p>
            <a:pPr algn="ctr"/>
            <a:r>
              <a:rPr lang="es-AR" dirty="0" smtClean="0"/>
              <a:t>escribir → escrito</a:t>
            </a:r>
          </a:p>
          <a:p>
            <a:pPr algn="ctr"/>
            <a:r>
              <a:rPr lang="es-AR" dirty="0" smtClean="0"/>
              <a:t>hacer </a:t>
            </a:r>
            <a:r>
              <a:rPr lang="pt-BR" dirty="0" smtClean="0"/>
              <a:t>→</a:t>
            </a:r>
            <a:r>
              <a:rPr lang="es-AR" dirty="0" smtClean="0"/>
              <a:t> hecho</a:t>
            </a:r>
          </a:p>
          <a:p>
            <a:pPr algn="ctr"/>
            <a:r>
              <a:rPr lang="es-AR" dirty="0" smtClean="0"/>
              <a:t>morir </a:t>
            </a:r>
            <a:r>
              <a:rPr lang="pt-BR" dirty="0" smtClean="0"/>
              <a:t>→</a:t>
            </a:r>
            <a:r>
              <a:rPr lang="es-AR" dirty="0" smtClean="0"/>
              <a:t> muerto</a:t>
            </a:r>
          </a:p>
          <a:p>
            <a:pPr algn="ctr"/>
            <a:r>
              <a:rPr lang="es-AR" dirty="0" smtClean="0"/>
              <a:t>poner </a:t>
            </a:r>
            <a:r>
              <a:rPr lang="pt-BR" dirty="0" smtClean="0"/>
              <a:t>→</a:t>
            </a:r>
            <a:r>
              <a:rPr lang="es-AR" dirty="0" smtClean="0"/>
              <a:t> puesto</a:t>
            </a:r>
          </a:p>
          <a:p>
            <a:pPr algn="ctr"/>
            <a:r>
              <a:rPr lang="es-AR" dirty="0" smtClean="0"/>
              <a:t>romper </a:t>
            </a:r>
            <a:r>
              <a:rPr lang="pt-BR" dirty="0" smtClean="0"/>
              <a:t>→</a:t>
            </a:r>
            <a:r>
              <a:rPr lang="es-AR" dirty="0" smtClean="0"/>
              <a:t> roto</a:t>
            </a:r>
          </a:p>
          <a:p>
            <a:pPr algn="ctr"/>
            <a:r>
              <a:rPr lang="es-AR" dirty="0" smtClean="0"/>
              <a:t>ver </a:t>
            </a:r>
            <a:r>
              <a:rPr lang="pt-BR" dirty="0" smtClean="0"/>
              <a:t>→</a:t>
            </a:r>
            <a:r>
              <a:rPr lang="es-AR" dirty="0" smtClean="0"/>
              <a:t> visto</a:t>
            </a:r>
          </a:p>
          <a:p>
            <a:pPr algn="ctr"/>
            <a:r>
              <a:rPr lang="es-AR" dirty="0" smtClean="0"/>
              <a:t>volver </a:t>
            </a:r>
            <a:r>
              <a:rPr lang="pt-BR" dirty="0" smtClean="0"/>
              <a:t>→</a:t>
            </a:r>
            <a:r>
              <a:rPr lang="es-AR" dirty="0" smtClean="0"/>
              <a:t> vuelto</a:t>
            </a:r>
          </a:p>
          <a:p>
            <a:endParaRPr lang="es-A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es-AR" sz="2800" dirty="0" smtClean="0"/>
              <a:t>Una definición de ese tiempo</a:t>
            </a:r>
            <a:br>
              <a:rPr lang="es-AR" sz="2800" dirty="0" smtClean="0"/>
            </a:br>
            <a:r>
              <a:rPr lang="es-AR" sz="2800" dirty="0" smtClean="0"/>
              <a:t>(retirada de los estudios del lenguaje)</a:t>
            </a:r>
            <a:endParaRPr lang="es-AR" sz="2800" dirty="0"/>
          </a:p>
        </p:txBody>
      </p:sp>
      <p:sp>
        <p:nvSpPr>
          <p:cNvPr id="3" name="Espaço Reservado para Conteúdo 2"/>
          <p:cNvSpPr>
            <a:spLocks noGrp="1"/>
          </p:cNvSpPr>
          <p:nvPr>
            <p:ph idx="1"/>
          </p:nvPr>
        </p:nvSpPr>
        <p:spPr/>
        <p:txBody>
          <a:bodyPr>
            <a:normAutofit fontScale="40000" lnSpcReduction="20000"/>
          </a:bodyPr>
          <a:lstStyle/>
          <a:p>
            <a:pPr marL="0" indent="0" algn="just">
              <a:spcBef>
                <a:spcPts val="0"/>
              </a:spcBef>
              <a:buNone/>
            </a:pPr>
            <a:r>
              <a:rPr lang="es-ES" sz="5100" dirty="0" smtClean="0"/>
              <a:t>En cuanto al significado básico de las formas de PS [canté] y C [he cantado], sostenemos, en primer lugar, que cada forma lingüística aporta un contenido semántico constante a la comunicación, un significado básico que le es propio (Martínez, 1995: 88). </a:t>
            </a:r>
            <a:r>
              <a:rPr lang="es-ES" sz="7000" b="1" dirty="0" smtClean="0">
                <a:solidFill>
                  <a:schemeClr val="accent2">
                    <a:lumMod val="75000"/>
                  </a:schemeClr>
                </a:solidFill>
              </a:rPr>
              <a:t>Sobre el PPS [canté] podemos decir que presenta al evento como concluido </a:t>
            </a:r>
            <a:r>
              <a:rPr lang="es-ES" sz="7000" dirty="0" smtClean="0"/>
              <a:t>o cerrado a la influencia exterior </a:t>
            </a:r>
            <a:r>
              <a:rPr lang="es-ES" sz="7000" b="1" dirty="0" smtClean="0"/>
              <a:t>(Bermúdez 2005); separado del  momento del habla (Cartagena 1999). </a:t>
            </a:r>
            <a:r>
              <a:rPr lang="es-ES" sz="7000" b="1" dirty="0" smtClean="0">
                <a:solidFill>
                  <a:schemeClr val="accent6">
                    <a:lumMod val="75000"/>
                  </a:schemeClr>
                </a:solidFill>
              </a:rPr>
              <a:t>El PPC, en cambio, mantiene una relación estrecha entre el hecho referido y el momento presente de la enunciación. </a:t>
            </a:r>
          </a:p>
          <a:p>
            <a:pPr marL="0" indent="0" algn="just">
              <a:spcBef>
                <a:spcPts val="0"/>
              </a:spcBef>
              <a:buNone/>
            </a:pPr>
            <a:endParaRPr lang="es-ES" dirty="0" smtClean="0"/>
          </a:p>
          <a:p>
            <a:pPr>
              <a:buNone/>
            </a:pPr>
            <a:endParaRPr lang="es-ES" sz="2200" b="1" dirty="0" smtClean="0"/>
          </a:p>
          <a:p>
            <a:pPr>
              <a:buNone/>
            </a:pPr>
            <a:endParaRPr lang="es-ES" sz="2200" b="1" dirty="0" smtClean="0"/>
          </a:p>
          <a:p>
            <a:pPr>
              <a:buNone/>
            </a:pPr>
            <a:endParaRPr lang="es-ES" sz="2200" b="1" dirty="0" smtClean="0"/>
          </a:p>
          <a:p>
            <a:pPr>
              <a:buNone/>
            </a:pPr>
            <a:endParaRPr lang="es-ES" sz="2200" b="1" dirty="0" smtClean="0"/>
          </a:p>
          <a:p>
            <a:pPr>
              <a:buNone/>
            </a:pPr>
            <a:r>
              <a:rPr lang="es-ES" sz="2200" b="1" dirty="0" smtClean="0"/>
              <a:t> </a:t>
            </a:r>
            <a:endParaRPr lang="pt-BR" sz="2200" dirty="0" smtClean="0"/>
          </a:p>
          <a:p>
            <a:pPr>
              <a:buNone/>
            </a:pPr>
            <a:r>
              <a:rPr lang="es-ES" sz="2200" b="1" dirty="0" smtClean="0"/>
              <a:t> </a:t>
            </a:r>
            <a:endParaRPr lang="pt-BR" sz="2200" dirty="0" smtClean="0"/>
          </a:p>
          <a:p>
            <a:pPr marL="0" indent="0" algn="just">
              <a:spcBef>
                <a:spcPts val="0"/>
              </a:spcBef>
              <a:buNone/>
            </a:pPr>
            <a:endParaRPr lang="es-ES" dirty="0" smtClean="0"/>
          </a:p>
          <a:p>
            <a:pPr marL="0" indent="0" algn="just">
              <a:spcBef>
                <a:spcPts val="0"/>
              </a:spcBef>
            </a:pPr>
            <a:endParaRPr lang="es-AR" dirty="0"/>
          </a:p>
        </p:txBody>
      </p:sp>
      <p:sp>
        <p:nvSpPr>
          <p:cNvPr id="4" name="CaixaDeTexto 3"/>
          <p:cNvSpPr txBox="1"/>
          <p:nvPr/>
        </p:nvSpPr>
        <p:spPr>
          <a:xfrm>
            <a:off x="0" y="5661248"/>
            <a:ext cx="9144000" cy="1354217"/>
          </a:xfrm>
          <a:prstGeom prst="rect">
            <a:avLst/>
          </a:prstGeom>
          <a:noFill/>
        </p:spPr>
        <p:txBody>
          <a:bodyPr wrap="square" rtlCol="0">
            <a:spAutoFit/>
          </a:bodyPr>
          <a:lstStyle/>
          <a:p>
            <a:pPr>
              <a:buNone/>
            </a:pPr>
            <a:r>
              <a:rPr lang="es-ES" sz="1600" b="1" dirty="0" smtClean="0"/>
              <a:t>Garriga, Dolores, LAS HERIDAS DEL PASADO: UN ANÁLISIS DE LA VARIABLE PERFECTO SIMPLE Y COMPUESTO EN LOS DISCURSOS PRESIDENCIALES DE EVO MORALES.I Coloquio Internacional de Retórica “Retórica y Política”. I Jornadas Latinoamericanas de Investigación en Estudios Retóricos. </a:t>
            </a:r>
            <a:r>
              <a:rPr lang="es-ES" sz="1600" dirty="0" smtClean="0"/>
              <a:t> </a:t>
            </a:r>
            <a:endParaRPr lang="pt-BR" sz="1600" dirty="0" smtClean="0"/>
          </a:p>
          <a:p>
            <a:pPr>
              <a:buNone/>
            </a:pPr>
            <a:r>
              <a:rPr lang="es-ES" sz="1600" b="1" dirty="0" smtClean="0"/>
              <a:t>Universidad de Buenos Aires; marzo de 2010</a:t>
            </a:r>
            <a:r>
              <a:rPr lang="es-ES" sz="1600" dirty="0" smtClean="0"/>
              <a:t>.</a:t>
            </a:r>
            <a:endParaRPr lang="pt-BR" sz="1600" dirty="0" smtClean="0"/>
          </a:p>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1502</Words>
  <Application>Microsoft Office PowerPoint</Application>
  <PresentationFormat>Apresentação na tela (4:3)</PresentationFormat>
  <Paragraphs>204</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El pretérito perfecto</vt:lpstr>
      <vt:lpstr>Sobre la serie “ausencias”</vt:lpstr>
      <vt:lpstr>Sobre la serie “ausencias”</vt:lpstr>
      <vt:lpstr>Sobre la serie “ausencias”</vt:lpstr>
      <vt:lpstr>Sobre la serie “ausencias”</vt:lpstr>
      <vt:lpstr>Sobre la serie “ausencias”</vt:lpstr>
      <vt:lpstr> El presente del verbo “haber” + participio formas personales  (al conjugarlo, no se puede usar la impersonal “hay/hubo”) </vt:lpstr>
      <vt:lpstr>Algunos participios irregulares (fuertes)</vt:lpstr>
      <vt:lpstr>Una definición de ese tiempo (retirada de los estudios del lenguaje)</vt:lpstr>
      <vt:lpstr>Una definición de ese tiempo (retirada de los estudios del lenguaje)</vt:lpstr>
      <vt:lpstr> Según Cartagena, N. “Los tiempos compuestos”,  in: Gramática Descriptiva de la Lengua española de la Real Academia Española, dir. por Ignacio Bosque y Violeta Demonte, Madrid, Espasa, 1999 , pp. 3935-2975. </vt:lpstr>
      <vt:lpstr> Según Cartagena, N. “Los tiempos compuestos”,  in: Gramática Descriptiva de la Lengua española de la Real Academia Española, dir. por Ignacio Bosque y Violeta Demonte, Madrid, Espasa, 1999 , pp. 3935-2975. </vt:lpstr>
      <vt:lpstr>Mapa de España</vt:lpstr>
      <vt:lpstr>En ese mismo espacio, por lo tanto, tendríamos</vt:lpstr>
      <vt:lpstr>Slide 15</vt:lpstr>
      <vt:lpstr>En espacios (de Argentina)</vt:lpstr>
      <vt:lpstr>En espacios (de Argentina)</vt:lpstr>
      <vt:lpstr>La provincia de San Juan</vt:lpstr>
      <vt:lpstr>En la oralidad de otros espacios (de Argentina)</vt:lpstr>
      <vt:lpstr>Slide 20</vt:lpstr>
      <vt:lpstr>      LAS HERIDAS DEL PASADO: UN ANÁLISIS DE LA VARIABLE PERFECTO SIMPLE Y COMPUESTO EN LOS DISCURSOS PRESIDENCIALES DE EVO MORALES. ÁLVAREZ GARRIGA, Dolores Universidad Nacional de La Plata (Argentina) / CONICET  </vt:lpstr>
      <vt:lpstr>Slide 22</vt:lpstr>
      <vt:lpstr>Slide 23</vt:lpstr>
      <vt:lpstr>Slide 24</vt:lpstr>
      <vt:lpstr>Gracias a la vida Violeta Parra </vt:lpstr>
      <vt:lpstr> Los tiempos verbales como marcadores evidenciales. El caso del pretérito perfecto compuesto. Fernando Bermúdez, 2005. Estudios filológicos versión impresa ISSN 00711713 Estud. filol. n.40 Valdivia sep. 2005 http://dx.doi.org/10.4067/S007117132005000100012 </vt:lpstr>
      <vt:lpstr>Slide 27</vt:lpstr>
      <vt:lpstr>Slide 28</vt:lpstr>
      <vt:lpstr>Slide 29</vt:lpstr>
      <vt:lpstr>Slide 30</vt:lpstr>
      <vt:lpstr>Slide 31</vt:lpstr>
      <vt:lpstr>Página 12 – Buenos Aires: https://www.pagina12.com.ar/305956-crisis-en-peru-renuncio-manuel-merino    </vt:lpstr>
      <vt:lpstr>Plebiscito nacional de Chile de 2020 </vt:lpstr>
      <vt:lpstr>https://www.vozdelostrabajadores.cl/aplastante-triunfo-del-apruebo-nuestra-revolucion-camina-hacia-adelante</vt:lpstr>
      <vt:lpstr>https://www.vozdelostrabajadores.cl/aplastante-triunfo-del-apruebo-nuestra-revolucion-camina-hacia-adelante</vt:lpstr>
      <vt:lpstr>https://www.vozdelostrabajadores.cl/aplastante-triunfo-del-apruebo-nuestra-revolucion-camina-hacia-adelante</vt:lpstr>
      <vt:lpstr>https://www.elpais.com.uy/opinion/editorial/pasado-chile.html</vt:lpstr>
      <vt:lpstr>https://www.elpais.com.uy/opinion/editorial/pasado-chile.html</vt:lpstr>
      <vt:lpstr>https://www.elpais.com.uy/opinion/editorial/pasado-chile.html</vt:lpstr>
      <vt:lpstr>https://elpais.com/cultura/2020-11-08/nona-fernandez-en-chile-no-hemos-salido-del-espacio-fatal-de-la-dictadura.html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pretérito perfecto</dc:title>
  <dc:creator>Maite</dc:creator>
  <cp:lastModifiedBy>Maite</cp:lastModifiedBy>
  <cp:revision>17</cp:revision>
  <dcterms:created xsi:type="dcterms:W3CDTF">2020-11-08T18:55:33Z</dcterms:created>
  <dcterms:modified xsi:type="dcterms:W3CDTF">2020-11-16T17:23:19Z</dcterms:modified>
</cp:coreProperties>
</file>