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9" r:id="rId4"/>
    <p:sldId id="257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64"/>
    <p:restoredTop sz="86401"/>
  </p:normalViewPr>
  <p:slideViewPr>
    <p:cSldViewPr>
      <p:cViewPr varScale="1">
        <p:scale>
          <a:sx n="109" d="100"/>
          <a:sy n="109" d="100"/>
        </p:scale>
        <p:origin x="632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A39F3-C76E-FE42-8997-1E9F146DFFA3}" type="datetimeFigureOut">
              <a:rPr lang="pt-BR" smtClean="0"/>
              <a:t>29/10/2020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32C25-867F-E342-BD57-271F39D7CE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6052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32C25-867F-E342-BD57-271F39D7CE2A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1565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32C25-867F-E342-BD57-271F39D7CE2A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2757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32C25-867F-E342-BD57-271F39D7CE2A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8869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CFEF9-3561-4333-813B-1AEFA82B8CB0}" type="datetimeFigureOut">
              <a:rPr lang="pt-BR" smtClean="0"/>
              <a:t>29/10/2020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B64AD-7F10-48F8-A05B-0B3A968CB1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4904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CFEF9-3561-4333-813B-1AEFA82B8CB0}" type="datetimeFigureOut">
              <a:rPr lang="pt-BR" smtClean="0"/>
              <a:t>29/10/2020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B64AD-7F10-48F8-A05B-0B3A968CB1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7079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CFEF9-3561-4333-813B-1AEFA82B8CB0}" type="datetimeFigureOut">
              <a:rPr lang="pt-BR" smtClean="0"/>
              <a:t>29/10/2020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B64AD-7F10-48F8-A05B-0B3A968CB1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3469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CFEF9-3561-4333-813B-1AEFA82B8CB0}" type="datetimeFigureOut">
              <a:rPr lang="pt-BR" smtClean="0"/>
              <a:t>29/10/2020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B64AD-7F10-48F8-A05B-0B3A968CB1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7669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CFEF9-3561-4333-813B-1AEFA82B8CB0}" type="datetimeFigureOut">
              <a:rPr lang="pt-BR" smtClean="0"/>
              <a:t>29/10/2020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B64AD-7F10-48F8-A05B-0B3A968CB1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5273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CFEF9-3561-4333-813B-1AEFA82B8CB0}" type="datetimeFigureOut">
              <a:rPr lang="pt-BR" smtClean="0"/>
              <a:t>29/10/2020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B64AD-7F10-48F8-A05B-0B3A968CB1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5387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CFEF9-3561-4333-813B-1AEFA82B8CB0}" type="datetimeFigureOut">
              <a:rPr lang="pt-BR" smtClean="0"/>
              <a:t>29/10/2020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B64AD-7F10-48F8-A05B-0B3A968CB1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4886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CFEF9-3561-4333-813B-1AEFA82B8CB0}" type="datetimeFigureOut">
              <a:rPr lang="pt-BR" smtClean="0"/>
              <a:t>29/10/2020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B64AD-7F10-48F8-A05B-0B3A968CB1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9584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CFEF9-3561-4333-813B-1AEFA82B8CB0}" type="datetimeFigureOut">
              <a:rPr lang="pt-BR" smtClean="0"/>
              <a:t>29/10/2020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B64AD-7F10-48F8-A05B-0B3A968CB1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7154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CFEF9-3561-4333-813B-1AEFA82B8CB0}" type="datetimeFigureOut">
              <a:rPr lang="pt-BR" smtClean="0"/>
              <a:t>29/10/2020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B64AD-7F10-48F8-A05B-0B3A968CB1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7933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CFEF9-3561-4333-813B-1AEFA82B8CB0}" type="datetimeFigureOut">
              <a:rPr lang="pt-BR" smtClean="0"/>
              <a:t>29/10/2020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B64AD-7F10-48F8-A05B-0B3A968CB1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5455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CFEF9-3561-4333-813B-1AEFA82B8CB0}" type="datetimeFigureOut">
              <a:rPr lang="pt-BR" smtClean="0"/>
              <a:t>29/10/2020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B64AD-7F10-48F8-A05B-0B3A968CB1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8394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Exercícios de Custos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PRO 3213</a:t>
            </a:r>
          </a:p>
        </p:txBody>
      </p:sp>
      <p:pic>
        <p:nvPicPr>
          <p:cNvPr id="4" name="Picture 4" descr="logoprobaix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0" y="247650"/>
            <a:ext cx="1292225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5795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Idem p. 58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/>
              <a:t>A gerente de uma lanchonete quer saber se é economicamente viável manter a linha de picolés. Sabe que os custos fixos são $ 2.000, que os custos variáveis por picolé são $ 0,45, que o preço de venda unitário é $ 0,80 e que a estimativa de demanda anual é de 5.000 picolés.</a:t>
            </a:r>
          </a:p>
          <a:p>
            <a:pPr marL="0" indent="0">
              <a:buNone/>
            </a:pPr>
            <a:r>
              <a:rPr lang="pt-BR" sz="2400" dirty="0"/>
              <a:t>Valendo-se do conceito de ponto de equilíbrio (ou de nivelamento), justificar a manutenção ou descontinuação da linha.</a:t>
            </a:r>
          </a:p>
          <a:p>
            <a:pPr marL="0" indent="0">
              <a:buNone/>
            </a:pPr>
            <a:r>
              <a:rPr lang="pt-BR" sz="2400" dirty="0"/>
              <a:t>O mercado aceita pagar $ 0,90, mas a demanda anual cairá para 4.500 picolés. Convém manter a linha na nova situação</a:t>
            </a:r>
            <a:r>
              <a:rPr lang="en-US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75716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De </a:t>
            </a:r>
            <a:r>
              <a:rPr lang="pt-BR" sz="2800" dirty="0" err="1"/>
              <a:t>Iudícibus</a:t>
            </a:r>
            <a:r>
              <a:rPr lang="pt-BR" sz="2800" dirty="0"/>
              <a:t> e Marion, p. 202</a:t>
            </a: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599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PRODUTO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horas/</a:t>
                      </a:r>
                      <a:r>
                        <a:rPr lang="pt-BR" dirty="0" err="1"/>
                        <a:t>un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Demanda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Produção</a:t>
                      </a:r>
                      <a:r>
                        <a:rPr lang="pt-BR" baseline="0" dirty="0"/>
                        <a:t> e Venda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Preço/</a:t>
                      </a:r>
                      <a:r>
                        <a:rPr lang="pt-BR" dirty="0" err="1"/>
                        <a:t>un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Custo Variável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Custo Fixo rateado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12.000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26,00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150.000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37.500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9.500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7.500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29,34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50.000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3.000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2.500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56,00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50.000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12.500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1979712" y="4293096"/>
            <a:ext cx="583236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Capacidade máxima de produção no período: 150.000 horas</a:t>
            </a:r>
          </a:p>
          <a:p>
            <a:endParaRPr lang="pt-BR" dirty="0"/>
          </a:p>
          <a:p>
            <a:r>
              <a:rPr lang="pt-BR" dirty="0"/>
              <a:t>Questões:</a:t>
            </a:r>
          </a:p>
          <a:p>
            <a:pPr marL="342900" indent="-342900">
              <a:buAutoNum type="arabicParenR"/>
            </a:pPr>
            <a:r>
              <a:rPr lang="pt-BR" dirty="0"/>
              <a:t>Algum produto dá prejuízo e deve ser cortado?</a:t>
            </a:r>
          </a:p>
          <a:p>
            <a:pPr marL="342900" indent="-342900">
              <a:buAutoNum type="arabicParenR"/>
            </a:pPr>
            <a:r>
              <a:rPr lang="pt-BR" dirty="0"/>
              <a:t>Qual o melhor </a:t>
            </a:r>
            <a:r>
              <a:rPr lang="pt-BR" i="1" dirty="0"/>
              <a:t>mix</a:t>
            </a:r>
            <a:r>
              <a:rPr lang="pt-BR" dirty="0"/>
              <a:t> de produtos?</a:t>
            </a:r>
          </a:p>
          <a:p>
            <a:pPr marL="342900" indent="-342900">
              <a:buAutoNum type="arabicParenR"/>
            </a:pPr>
            <a:r>
              <a:rPr lang="pt-BR" dirty="0"/>
              <a:t>Qual é o melhor produto?</a:t>
            </a:r>
          </a:p>
          <a:p>
            <a:pPr marL="342900" indent="-342900">
              <a:buAutoNum type="arabicParenR"/>
            </a:pPr>
            <a:r>
              <a:rPr lang="pt-BR" dirty="0"/>
              <a:t>Qual o maior </a:t>
            </a:r>
            <a:r>
              <a:rPr lang="pt-BR"/>
              <a:t>lucro possível?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Cf. </a:t>
            </a:r>
            <a:r>
              <a:rPr lang="pt-BR" sz="2800" dirty="0" err="1"/>
              <a:t>Wernke</a:t>
            </a:r>
            <a:r>
              <a:rPr lang="pt-BR" sz="2800" dirty="0"/>
              <a:t>, R. – Gestão de Custos (p. 45)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/>
              <a:t> 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6076815"/>
              </p:ext>
            </p:extLst>
          </p:nvPr>
        </p:nvGraphicFramePr>
        <p:xfrm>
          <a:off x="755576" y="1196752"/>
          <a:ext cx="7632847" cy="2983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7858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Produto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Z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965">
                <a:tc>
                  <a:txBody>
                    <a:bodyPr/>
                    <a:lstStyle/>
                    <a:p>
                      <a:r>
                        <a:rPr lang="en-US" sz="1400" dirty="0" err="1"/>
                        <a:t>Consumo</a:t>
                      </a:r>
                      <a:r>
                        <a:rPr lang="en-US" sz="1400" dirty="0"/>
                        <a:t> MP(kg/un)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38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858">
                <a:tc>
                  <a:txBody>
                    <a:bodyPr/>
                    <a:lstStyle/>
                    <a:p>
                      <a:r>
                        <a:rPr lang="en-US" sz="1400" dirty="0" err="1"/>
                        <a:t>Aplica</a:t>
                      </a:r>
                      <a:r>
                        <a:rPr lang="pt-BR" sz="1400" dirty="0" err="1"/>
                        <a:t>ção</a:t>
                      </a:r>
                      <a:r>
                        <a:rPr lang="pt-BR" sz="1400" baseline="0" dirty="0"/>
                        <a:t> tempo (h</a:t>
                      </a:r>
                      <a:r>
                        <a:rPr lang="en-US" sz="1400" baseline="0" dirty="0"/>
                        <a:t>/un)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1,30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1,80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7858">
                <a:tc>
                  <a:txBody>
                    <a:bodyPr/>
                    <a:lstStyle/>
                    <a:p>
                      <a:r>
                        <a:rPr lang="en-US" sz="1400" dirty="0" err="1"/>
                        <a:t>Custo</a:t>
                      </a:r>
                      <a:r>
                        <a:rPr lang="en-US" sz="1400" baseline="0" dirty="0"/>
                        <a:t> unit MP ($)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6965">
                <a:tc>
                  <a:txBody>
                    <a:bodyPr/>
                    <a:lstStyle/>
                    <a:p>
                      <a:r>
                        <a:rPr lang="en-US" sz="1400" dirty="0" err="1"/>
                        <a:t>Impost</a:t>
                      </a:r>
                      <a:r>
                        <a:rPr lang="en-US" sz="1400" baseline="0" dirty="0" err="1"/>
                        <a:t>o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sobre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vendas</a:t>
                      </a:r>
                      <a:r>
                        <a:rPr lang="en-US" sz="1400" baseline="0" dirty="0"/>
                        <a:t> (S)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6965">
                <a:tc>
                  <a:txBody>
                    <a:bodyPr/>
                    <a:lstStyle/>
                    <a:p>
                      <a:r>
                        <a:rPr lang="en-US" sz="1400" dirty="0" err="1"/>
                        <a:t>Comiss</a:t>
                      </a:r>
                      <a:r>
                        <a:rPr lang="pt-BR" sz="1400" dirty="0"/>
                        <a:t>ã</a:t>
                      </a:r>
                      <a:r>
                        <a:rPr lang="en-US" sz="1400" dirty="0"/>
                        <a:t>o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sobre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vendas</a:t>
                      </a:r>
                      <a:r>
                        <a:rPr lang="en-US" sz="1400" baseline="0" dirty="0"/>
                        <a:t> ($)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5,00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6,00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4,00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7858">
                <a:tc>
                  <a:txBody>
                    <a:bodyPr/>
                    <a:lstStyle/>
                    <a:p>
                      <a:r>
                        <a:rPr lang="pt-BR" sz="1400" dirty="0"/>
                        <a:t>Preço</a:t>
                      </a:r>
                      <a:r>
                        <a:rPr lang="pt-BR" sz="1400" baseline="0" dirty="0"/>
                        <a:t> venda </a:t>
                      </a:r>
                      <a:r>
                        <a:rPr lang="pt-BR" sz="1400" baseline="0" dirty="0" err="1"/>
                        <a:t>unit</a:t>
                      </a:r>
                      <a:r>
                        <a:rPr lang="pt-BR" sz="1400" baseline="0" dirty="0"/>
                        <a:t> ($)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50,00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52,00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55,00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611560" y="4437112"/>
            <a:ext cx="81369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a) Se a empresa dispõe de 5t de matéria-prima para os três produtos, qual produzir</a:t>
            </a:r>
          </a:p>
          <a:p>
            <a:r>
              <a:rPr lang="pt-BR" dirty="0"/>
              <a:t>para maximizar o lucro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pt-BR" dirty="0"/>
              <a:t>b) Numa outra situação, supondo que o limite de tempo disponível seja 200 h</a:t>
            </a:r>
            <a:r>
              <a:rPr lang="en-US" dirty="0"/>
              <a:t>/m</a:t>
            </a:r>
            <a:r>
              <a:rPr lang="pt-BR" dirty="0"/>
              <a:t>,</a:t>
            </a:r>
          </a:p>
          <a:p>
            <a:r>
              <a:rPr lang="pt-BR" dirty="0"/>
              <a:t>qual o produto a ser produzido?</a:t>
            </a:r>
          </a:p>
        </p:txBody>
      </p:sp>
    </p:spTree>
    <p:extLst>
      <p:ext uri="{BB962C8B-B14F-4D97-AF65-F5344CB8AC3E}">
        <p14:creationId xmlns:p14="http://schemas.microsoft.com/office/powerpoint/2010/main" val="38949656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1839</TotalTime>
  <Words>318</Words>
  <Application>Microsoft Macintosh PowerPoint</Application>
  <PresentationFormat>Apresentação na tela (4:3)</PresentationFormat>
  <Paragraphs>80</Paragraphs>
  <Slides>4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7" baseType="lpstr">
      <vt:lpstr>Arial</vt:lpstr>
      <vt:lpstr>Calibri</vt:lpstr>
      <vt:lpstr>Tema do Office</vt:lpstr>
      <vt:lpstr>Exercícios de Custos</vt:lpstr>
      <vt:lpstr>Idem p. 58</vt:lpstr>
      <vt:lpstr>De Iudícibus e Marion, p. 202</vt:lpstr>
      <vt:lpstr>Cf. Wernke, R. – Gestão de Custos (p. 45)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Exercícios de Custos</dc:title>
  <dc:creator>Ary Plonski</dc:creator>
  <cp:lastModifiedBy>Artur Tavares Vilas Boas Ribeiro</cp:lastModifiedBy>
  <cp:revision>13</cp:revision>
  <dcterms:created xsi:type="dcterms:W3CDTF">2013-10-22T03:28:42Z</dcterms:created>
  <dcterms:modified xsi:type="dcterms:W3CDTF">2020-10-29T15:56:15Z</dcterms:modified>
</cp:coreProperties>
</file>