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70" r:id="rId3"/>
    <p:sldId id="294" r:id="rId4"/>
    <p:sldId id="272" r:id="rId5"/>
    <p:sldId id="271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9144000" cy="6858000" type="screen4x3"/>
  <p:notesSz cx="7099300" cy="10223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4EA58FB3-E367-43DC-9903-4E15C9FAAEE3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AE5701D2-4CBE-41BF-A64E-3DE9CF72E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10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8F6A-47D2-4A13-B2F2-8DD2432BD782}" type="datetimeFigureOut">
              <a:rPr lang="pt-BR" smtClean="0"/>
              <a:pPr/>
              <a:t>23/03/2020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2420938"/>
            <a:ext cx="7773988" cy="1220787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LEB 244 – </a:t>
            </a:r>
            <a:r>
              <a:rPr lang="pt-BR" sz="3200" b="1" smtClean="0"/>
              <a:t>Aula 5 </a:t>
            </a: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Diagrama de Linguagem Energética</a:t>
            </a:r>
            <a:endParaRPr lang="pt-BR" sz="3200" b="1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149725"/>
            <a:ext cx="5329238" cy="1752600"/>
          </a:xfrm>
        </p:spPr>
        <p:txBody>
          <a:bodyPr/>
          <a:lstStyle/>
          <a:p>
            <a:pPr algn="r"/>
            <a:endParaRPr lang="pt-BR" sz="2400" b="1" dirty="0"/>
          </a:p>
          <a:p>
            <a:pPr algn="r"/>
            <a:r>
              <a:rPr lang="pt-BR" sz="2400" b="1" dirty="0">
                <a:solidFill>
                  <a:schemeClr val="tx1"/>
                </a:solidFill>
              </a:rPr>
              <a:t>Prof. Thiago L. Romanelli</a:t>
            </a:r>
          </a:p>
          <a:p>
            <a:pPr algn="r"/>
            <a:r>
              <a:rPr lang="pt-BR" sz="2400" b="1" dirty="0">
                <a:hlinkClick r:id="rId4"/>
              </a:rPr>
              <a:t>romanelli@usp.br</a:t>
            </a:r>
            <a:r>
              <a:rPr lang="pt-BR" sz="2400" b="1" dirty="0"/>
              <a:t> </a:t>
            </a:r>
          </a:p>
        </p:txBody>
      </p:sp>
      <p:pic>
        <p:nvPicPr>
          <p:cNvPr id="54278" name="Picture 15" descr="brasao-fu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450"/>
            <a:ext cx="1371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9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463" y="115888"/>
            <a:ext cx="1073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14"/>
          <p:cNvSpPr txBox="1">
            <a:spLocks noChangeArrowheads="1"/>
          </p:cNvSpPr>
          <p:nvPr/>
        </p:nvSpPr>
        <p:spPr bwMode="auto">
          <a:xfrm>
            <a:off x="1403350" y="260350"/>
            <a:ext cx="655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Universidade de São Paulo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Escola Superior de Agricultura “Luiz de Queiroz”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Departamento de Engenharia </a:t>
            </a:r>
            <a:r>
              <a:rPr kumimoji="1" lang="pt-BR" sz="2000" b="1" dirty="0" smtClean="0"/>
              <a:t>de </a:t>
            </a:r>
            <a:r>
              <a:rPr kumimoji="1" lang="pt-BR" sz="2000" b="1" dirty="0" err="1" smtClean="0"/>
              <a:t>Biossistemas</a:t>
            </a:r>
            <a:endParaRPr kumimoji="1" lang="en-US" sz="20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2"/>
    </mc:Choice>
    <mc:Fallback>
      <p:transition spd="slow" advTm="2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5342620" y="2141538"/>
            <a:ext cx="34442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 interno</a:t>
            </a:r>
          </a:p>
        </p:txBody>
      </p:sp>
      <p:sp>
        <p:nvSpPr>
          <p:cNvPr id="490524" name="Rectangle 28"/>
          <p:cNvSpPr>
            <a:spLocks noChangeArrowheads="1"/>
          </p:cNvSpPr>
          <p:nvPr/>
        </p:nvSpPr>
        <p:spPr bwMode="auto">
          <a:xfrm>
            <a:off x="500034" y="3851980"/>
            <a:ext cx="33630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</a:p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não renovável</a:t>
            </a:r>
          </a:p>
        </p:txBody>
      </p:sp>
      <p:grpSp>
        <p:nvGrpSpPr>
          <p:cNvPr id="2" name="Group 33"/>
          <p:cNvGrpSpPr>
            <a:grpSpLocks noChangeAspect="1"/>
          </p:cNvGrpSpPr>
          <p:nvPr/>
        </p:nvGrpSpPr>
        <p:grpSpPr bwMode="auto">
          <a:xfrm>
            <a:off x="4885419" y="3116263"/>
            <a:ext cx="2857500" cy="2286000"/>
            <a:chOff x="2592" y="1536"/>
            <a:chExt cx="1200" cy="960"/>
          </a:xfrm>
        </p:grpSpPr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3072" y="2185"/>
              <a:ext cx="222" cy="311"/>
              <a:chOff x="4881" y="1128"/>
              <a:chExt cx="222" cy="336"/>
            </a:xfrm>
          </p:grpSpPr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881" y="1368"/>
                <a:ext cx="222" cy="96"/>
                <a:chOff x="1680" y="3360"/>
                <a:chExt cx="336" cy="96"/>
              </a:xfrm>
            </p:grpSpPr>
            <p:sp>
              <p:nvSpPr>
                <p:cNvPr id="490532" name="Line 36"/>
                <p:cNvSpPr>
                  <a:spLocks noChangeShapeType="1"/>
                </p:cNvSpPr>
                <p:nvPr/>
              </p:nvSpPr>
              <p:spPr bwMode="auto">
                <a:xfrm>
                  <a:off x="1680" y="3360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533" name="Line 37"/>
                <p:cNvSpPr>
                  <a:spLocks noChangeShapeType="1"/>
                </p:cNvSpPr>
                <p:nvPr/>
              </p:nvSpPr>
              <p:spPr bwMode="auto">
                <a:xfrm>
                  <a:off x="1728" y="34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534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0535" name="Line 39"/>
              <p:cNvSpPr>
                <a:spLocks noChangeShapeType="1"/>
              </p:cNvSpPr>
              <p:nvPr/>
            </p:nvSpPr>
            <p:spPr bwMode="auto">
              <a:xfrm>
                <a:off x="4992" y="1128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2592" y="1536"/>
              <a:ext cx="1200" cy="750"/>
              <a:chOff x="2592" y="1536"/>
              <a:chExt cx="1200" cy="750"/>
            </a:xfrm>
          </p:grpSpPr>
          <p:sp>
            <p:nvSpPr>
              <p:cNvPr id="490537" name="Freeform 41"/>
              <p:cNvSpPr>
                <a:spLocks/>
              </p:cNvSpPr>
              <p:nvPr/>
            </p:nvSpPr>
            <p:spPr bwMode="auto">
              <a:xfrm flipH="1" flipV="1">
                <a:off x="3360" y="2112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38" name="Freeform 42"/>
              <p:cNvSpPr>
                <a:spLocks/>
              </p:cNvSpPr>
              <p:nvPr/>
            </p:nvSpPr>
            <p:spPr bwMode="auto">
              <a:xfrm>
                <a:off x="2880" y="1632"/>
                <a:ext cx="616" cy="553"/>
              </a:xfrm>
              <a:custGeom>
                <a:avLst/>
                <a:gdLst/>
                <a:ahLst/>
                <a:cxnLst>
                  <a:cxn ang="0">
                    <a:pos x="1005" y="294"/>
                  </a:cxn>
                  <a:cxn ang="0">
                    <a:pos x="1014" y="437"/>
                  </a:cxn>
                  <a:cxn ang="0">
                    <a:pos x="1005" y="580"/>
                  </a:cxn>
                  <a:cxn ang="0">
                    <a:pos x="958" y="714"/>
                  </a:cxn>
                  <a:cxn ang="0">
                    <a:pos x="885" y="830"/>
                  </a:cxn>
                  <a:cxn ang="0">
                    <a:pos x="793" y="928"/>
                  </a:cxn>
                  <a:cxn ang="0">
                    <a:pos x="691" y="1000"/>
                  </a:cxn>
                  <a:cxn ang="0">
                    <a:pos x="571" y="1026"/>
                  </a:cxn>
                  <a:cxn ang="0">
                    <a:pos x="442" y="1026"/>
                  </a:cxn>
                  <a:cxn ang="0">
                    <a:pos x="323" y="1000"/>
                  </a:cxn>
                  <a:cxn ang="0">
                    <a:pos x="221" y="928"/>
                  </a:cxn>
                  <a:cxn ang="0">
                    <a:pos x="129" y="830"/>
                  </a:cxn>
                  <a:cxn ang="0">
                    <a:pos x="55" y="714"/>
                  </a:cxn>
                  <a:cxn ang="0">
                    <a:pos x="9" y="580"/>
                  </a:cxn>
                  <a:cxn ang="0">
                    <a:pos x="0" y="437"/>
                  </a:cxn>
                  <a:cxn ang="0">
                    <a:pos x="9" y="294"/>
                  </a:cxn>
                  <a:cxn ang="0">
                    <a:pos x="507" y="0"/>
                  </a:cxn>
                  <a:cxn ang="0">
                    <a:pos x="1005" y="294"/>
                  </a:cxn>
                </a:cxnLst>
                <a:rect l="0" t="0" r="r" b="b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39" name="Freeform 43"/>
              <p:cNvSpPr>
                <a:spLocks/>
              </p:cNvSpPr>
              <p:nvPr/>
            </p:nvSpPr>
            <p:spPr bwMode="auto">
              <a:xfrm flipV="1">
                <a:off x="2832" y="2088"/>
                <a:ext cx="168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0" name="Freeform 44"/>
              <p:cNvSpPr>
                <a:spLocks/>
              </p:cNvSpPr>
              <p:nvPr/>
            </p:nvSpPr>
            <p:spPr bwMode="auto">
              <a:xfrm flipV="1">
                <a:off x="3312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1" name="Line 45"/>
              <p:cNvSpPr>
                <a:spLocks noChangeShapeType="1"/>
              </p:cNvSpPr>
              <p:nvPr/>
            </p:nvSpPr>
            <p:spPr bwMode="auto">
              <a:xfrm>
                <a:off x="2592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2" name="Freeform 46"/>
              <p:cNvSpPr>
                <a:spLocks/>
              </p:cNvSpPr>
              <p:nvPr/>
            </p:nvSpPr>
            <p:spPr bwMode="auto">
              <a:xfrm flipH="1" flipV="1">
                <a:off x="2784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3" name="Line 47"/>
              <p:cNvSpPr>
                <a:spLocks noChangeShapeType="1"/>
              </p:cNvSpPr>
              <p:nvPr/>
            </p:nvSpPr>
            <p:spPr bwMode="auto">
              <a:xfrm>
                <a:off x="3504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Group 51"/>
          <p:cNvGrpSpPr>
            <a:grpSpLocks noChangeAspect="1"/>
          </p:cNvGrpSpPr>
          <p:nvPr/>
        </p:nvGrpSpPr>
        <p:grpSpPr bwMode="auto">
          <a:xfrm>
            <a:off x="754063" y="2141538"/>
            <a:ext cx="1716881" cy="1390650"/>
            <a:chOff x="340" y="992"/>
            <a:chExt cx="824" cy="640"/>
          </a:xfrm>
        </p:grpSpPr>
        <p:sp>
          <p:nvSpPr>
            <p:cNvPr id="490548" name="Freeform 52"/>
            <p:cNvSpPr>
              <a:spLocks/>
            </p:cNvSpPr>
            <p:nvPr/>
          </p:nvSpPr>
          <p:spPr bwMode="auto">
            <a:xfrm>
              <a:off x="340" y="992"/>
              <a:ext cx="551" cy="576"/>
            </a:xfrm>
            <a:custGeom>
              <a:avLst/>
              <a:gdLst/>
              <a:ahLst/>
              <a:cxnLst>
                <a:cxn ang="0">
                  <a:pos x="1005" y="294"/>
                </a:cxn>
                <a:cxn ang="0">
                  <a:pos x="1014" y="437"/>
                </a:cxn>
                <a:cxn ang="0">
                  <a:pos x="1005" y="580"/>
                </a:cxn>
                <a:cxn ang="0">
                  <a:pos x="958" y="714"/>
                </a:cxn>
                <a:cxn ang="0">
                  <a:pos x="885" y="830"/>
                </a:cxn>
                <a:cxn ang="0">
                  <a:pos x="793" y="928"/>
                </a:cxn>
                <a:cxn ang="0">
                  <a:pos x="691" y="1000"/>
                </a:cxn>
                <a:cxn ang="0">
                  <a:pos x="571" y="1026"/>
                </a:cxn>
                <a:cxn ang="0">
                  <a:pos x="442" y="1026"/>
                </a:cxn>
                <a:cxn ang="0">
                  <a:pos x="323" y="1000"/>
                </a:cxn>
                <a:cxn ang="0">
                  <a:pos x="221" y="928"/>
                </a:cxn>
                <a:cxn ang="0">
                  <a:pos x="129" y="830"/>
                </a:cxn>
                <a:cxn ang="0">
                  <a:pos x="55" y="714"/>
                </a:cxn>
                <a:cxn ang="0">
                  <a:pos x="9" y="580"/>
                </a:cxn>
                <a:cxn ang="0">
                  <a:pos x="0" y="437"/>
                </a:cxn>
                <a:cxn ang="0">
                  <a:pos x="9" y="294"/>
                </a:cxn>
                <a:cxn ang="0">
                  <a:pos x="507" y="0"/>
                </a:cxn>
                <a:cxn ang="0">
                  <a:pos x="1005" y="294"/>
                </a:cxn>
              </a:cxnLst>
              <a:rect l="0" t="0" r="r" b="b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90549" name="Freeform 53"/>
            <p:cNvSpPr>
              <a:spLocks/>
            </p:cNvSpPr>
            <p:nvPr/>
          </p:nvSpPr>
          <p:spPr bwMode="auto">
            <a:xfrm flipH="1" flipV="1">
              <a:off x="816" y="1440"/>
              <a:ext cx="348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48"/>
                </a:cxn>
                <a:cxn ang="0">
                  <a:pos x="192" y="192"/>
                </a:cxn>
              </a:cxnLst>
              <a:rect l="0" t="0" r="r" b="b"/>
              <a:pathLst>
                <a:path w="192" h="192">
                  <a:moveTo>
                    <a:pt x="0" y="0"/>
                  </a:moveTo>
                  <a:cubicBezTo>
                    <a:pt x="32" y="8"/>
                    <a:pt x="64" y="16"/>
                    <a:pt x="96" y="48"/>
                  </a:cubicBezTo>
                  <a:cubicBezTo>
                    <a:pt x="128" y="80"/>
                    <a:pt x="160" y="136"/>
                    <a:pt x="192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490609" name="Rectangle 113"/>
          <p:cNvSpPr>
            <a:spLocks noChangeArrowheads="1"/>
          </p:cNvSpPr>
          <p:nvPr/>
        </p:nvSpPr>
        <p:spPr bwMode="auto">
          <a:xfrm>
            <a:off x="2428860" y="500042"/>
            <a:ext cx="43211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66"/>
    </mc:Choice>
    <mc:Fallback>
      <p:transition spd="slow" advTm="16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9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90502" grpId="0" autoUpdateAnimBg="0"/>
      <p:bldP spid="490524" grpId="0" autoUpdateAnimBg="0"/>
      <p:bldP spid="49060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2143108" y="571480"/>
            <a:ext cx="50720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Produtor primário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54"/>
          <p:cNvGrpSpPr>
            <a:grpSpLocks noChangeAspect="1"/>
          </p:cNvGrpSpPr>
          <p:nvPr/>
        </p:nvGrpSpPr>
        <p:grpSpPr bwMode="auto">
          <a:xfrm>
            <a:off x="3286116" y="2857496"/>
            <a:ext cx="2505075" cy="1714500"/>
            <a:chOff x="340" y="2016"/>
            <a:chExt cx="1052" cy="720"/>
          </a:xfrm>
        </p:grpSpPr>
        <p:sp>
          <p:nvSpPr>
            <p:cNvPr id="492599" name="Line 55"/>
            <p:cNvSpPr>
              <a:spLocks noChangeShapeType="1"/>
            </p:cNvSpPr>
            <p:nvPr/>
          </p:nvSpPr>
          <p:spPr bwMode="auto">
            <a:xfrm>
              <a:off x="11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0" name="Line 56"/>
            <p:cNvSpPr>
              <a:spLocks noChangeShapeType="1"/>
            </p:cNvSpPr>
            <p:nvPr/>
          </p:nvSpPr>
          <p:spPr bwMode="auto">
            <a:xfrm>
              <a:off x="3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733" y="2651"/>
              <a:ext cx="231" cy="85"/>
              <a:chOff x="1680" y="3456"/>
              <a:chExt cx="336" cy="96"/>
            </a:xfrm>
          </p:grpSpPr>
          <p:sp>
            <p:nvSpPr>
              <p:cNvPr id="492602" name="Line 58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2603" name="Line 59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2604" name="Line 60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492605" name="Freeform 61"/>
            <p:cNvSpPr>
              <a:spLocks/>
            </p:cNvSpPr>
            <p:nvPr/>
          </p:nvSpPr>
          <p:spPr bwMode="auto">
            <a:xfrm>
              <a:off x="592" y="2185"/>
              <a:ext cx="548" cy="3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6"/>
                </a:cxn>
                <a:cxn ang="0">
                  <a:pos x="860" y="1036"/>
                </a:cxn>
                <a:cxn ang="0">
                  <a:pos x="1001" y="1027"/>
                </a:cxn>
                <a:cxn ang="0">
                  <a:pos x="1131" y="981"/>
                </a:cxn>
                <a:cxn ang="0">
                  <a:pos x="1244" y="908"/>
                </a:cxn>
                <a:cxn ang="0">
                  <a:pos x="1337" y="818"/>
                </a:cxn>
                <a:cxn ang="0">
                  <a:pos x="1403" y="700"/>
                </a:cxn>
                <a:cxn ang="0">
                  <a:pos x="1431" y="582"/>
                </a:cxn>
                <a:cxn ang="0">
                  <a:pos x="1431" y="454"/>
                </a:cxn>
                <a:cxn ang="0">
                  <a:pos x="1403" y="336"/>
                </a:cxn>
                <a:cxn ang="0">
                  <a:pos x="1337" y="218"/>
                </a:cxn>
                <a:cxn ang="0">
                  <a:pos x="1244" y="127"/>
                </a:cxn>
                <a:cxn ang="0">
                  <a:pos x="1131" y="55"/>
                </a:cxn>
                <a:cxn ang="0">
                  <a:pos x="1001" y="9"/>
                </a:cxn>
                <a:cxn ang="0">
                  <a:pos x="860" y="0"/>
                </a:cxn>
                <a:cxn ang="0">
                  <a:pos x="0" y="0"/>
                </a:cxn>
              </a:cxnLst>
              <a:rect l="0" t="0" r="r" b="b"/>
              <a:pathLst>
                <a:path w="1431" h="1036">
                  <a:moveTo>
                    <a:pt x="0" y="0"/>
                  </a:moveTo>
                  <a:lnTo>
                    <a:pt x="0" y="1036"/>
                  </a:lnTo>
                  <a:lnTo>
                    <a:pt x="860" y="1036"/>
                  </a:lnTo>
                  <a:lnTo>
                    <a:pt x="1001" y="1027"/>
                  </a:lnTo>
                  <a:lnTo>
                    <a:pt x="1131" y="981"/>
                  </a:lnTo>
                  <a:lnTo>
                    <a:pt x="1244" y="908"/>
                  </a:lnTo>
                  <a:lnTo>
                    <a:pt x="1337" y="818"/>
                  </a:lnTo>
                  <a:lnTo>
                    <a:pt x="1403" y="700"/>
                  </a:lnTo>
                  <a:lnTo>
                    <a:pt x="1431" y="582"/>
                  </a:lnTo>
                  <a:lnTo>
                    <a:pt x="1431" y="454"/>
                  </a:lnTo>
                  <a:lnTo>
                    <a:pt x="1403" y="336"/>
                  </a:lnTo>
                  <a:lnTo>
                    <a:pt x="1337" y="218"/>
                  </a:lnTo>
                  <a:lnTo>
                    <a:pt x="1244" y="127"/>
                  </a:lnTo>
                  <a:lnTo>
                    <a:pt x="1131" y="55"/>
                  </a:lnTo>
                  <a:lnTo>
                    <a:pt x="1001" y="9"/>
                  </a:lnTo>
                  <a:lnTo>
                    <a:pt x="86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>
              <a:off x="845" y="2524"/>
              <a:ext cx="0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7" name="Freeform 63"/>
            <p:cNvSpPr>
              <a:spLocks/>
            </p:cNvSpPr>
            <p:nvPr/>
          </p:nvSpPr>
          <p:spPr bwMode="auto">
            <a:xfrm>
              <a:off x="845" y="2016"/>
              <a:ext cx="126" cy="169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8" name="Freeform 64"/>
            <p:cNvSpPr>
              <a:spLocks/>
            </p:cNvSpPr>
            <p:nvPr/>
          </p:nvSpPr>
          <p:spPr bwMode="auto">
            <a:xfrm flipH="1">
              <a:off x="528" y="2016"/>
              <a:ext cx="18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61"/>
    </mc:Choice>
    <mc:Fallback>
      <p:transition spd="slow" advTm="7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25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621" name="Rectangle 29"/>
          <p:cNvSpPr>
            <a:spLocks noChangeArrowheads="1"/>
          </p:cNvSpPr>
          <p:nvPr/>
        </p:nvSpPr>
        <p:spPr bwMode="auto">
          <a:xfrm>
            <a:off x="2714612" y="642918"/>
            <a:ext cx="3225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Consumidor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78"/>
          <p:cNvGrpSpPr>
            <a:grpSpLocks noChangeAspect="1"/>
          </p:cNvGrpSpPr>
          <p:nvPr/>
        </p:nvGrpSpPr>
        <p:grpSpPr bwMode="auto">
          <a:xfrm>
            <a:off x="3214678" y="2400308"/>
            <a:ext cx="2400300" cy="2171700"/>
            <a:chOff x="1728" y="2880"/>
            <a:chExt cx="1008" cy="912"/>
          </a:xfrm>
        </p:grpSpPr>
        <p:grpSp>
          <p:nvGrpSpPr>
            <p:cNvPr id="3" name="Group 79"/>
            <p:cNvGrpSpPr>
              <a:grpSpLocks/>
            </p:cNvGrpSpPr>
            <p:nvPr/>
          </p:nvGrpSpPr>
          <p:grpSpPr bwMode="auto">
            <a:xfrm>
              <a:off x="1968" y="2976"/>
              <a:ext cx="492" cy="576"/>
              <a:chOff x="3376" y="1839"/>
              <a:chExt cx="687" cy="770"/>
            </a:xfrm>
          </p:grpSpPr>
          <p:sp>
            <p:nvSpPr>
              <p:cNvPr id="494672" name="Freeform 80"/>
              <p:cNvSpPr>
                <a:spLocks/>
              </p:cNvSpPr>
              <p:nvPr/>
            </p:nvSpPr>
            <p:spPr bwMode="auto">
              <a:xfrm>
                <a:off x="3376" y="1839"/>
                <a:ext cx="687" cy="578"/>
              </a:xfrm>
              <a:custGeom>
                <a:avLst/>
                <a:gdLst/>
                <a:ahLst/>
                <a:cxnLst>
                  <a:cxn ang="0">
                    <a:pos x="687" y="578"/>
                  </a:cxn>
                  <a:cxn ang="0">
                    <a:pos x="687" y="193"/>
                  </a:cxn>
                  <a:cxn ang="0">
                    <a:pos x="344" y="0"/>
                  </a:cxn>
                  <a:cxn ang="0">
                    <a:pos x="0" y="193"/>
                  </a:cxn>
                  <a:cxn ang="0">
                    <a:pos x="0" y="578"/>
                  </a:cxn>
                </a:cxnLst>
                <a:rect l="0" t="0" r="r" b="b"/>
                <a:pathLst>
                  <a:path w="687" h="578">
                    <a:moveTo>
                      <a:pt x="687" y="578"/>
                    </a:moveTo>
                    <a:lnTo>
                      <a:pt x="687" y="193"/>
                    </a:lnTo>
                    <a:lnTo>
                      <a:pt x="344" y="0"/>
                    </a:lnTo>
                    <a:lnTo>
                      <a:pt x="0" y="193"/>
                    </a:lnTo>
                    <a:lnTo>
                      <a:pt x="0" y="57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4673" name="Freeform 81"/>
              <p:cNvSpPr>
                <a:spLocks/>
              </p:cNvSpPr>
              <p:nvPr/>
            </p:nvSpPr>
            <p:spPr bwMode="auto">
              <a:xfrm>
                <a:off x="3376" y="2417"/>
                <a:ext cx="687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4" y="192"/>
                  </a:cxn>
                  <a:cxn ang="0">
                    <a:pos x="687" y="0"/>
                  </a:cxn>
                </a:cxnLst>
                <a:rect l="0" t="0" r="r" b="b"/>
                <a:pathLst>
                  <a:path w="687" h="192">
                    <a:moveTo>
                      <a:pt x="0" y="0"/>
                    </a:moveTo>
                    <a:lnTo>
                      <a:pt x="344" y="192"/>
                    </a:lnTo>
                    <a:lnTo>
                      <a:pt x="687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82"/>
            <p:cNvGrpSpPr>
              <a:grpSpLocks/>
            </p:cNvGrpSpPr>
            <p:nvPr/>
          </p:nvGrpSpPr>
          <p:grpSpPr bwMode="auto">
            <a:xfrm>
              <a:off x="1728" y="2880"/>
              <a:ext cx="1008" cy="912"/>
              <a:chOff x="1728" y="2880"/>
              <a:chExt cx="1008" cy="912"/>
            </a:xfrm>
          </p:grpSpPr>
          <p:sp>
            <p:nvSpPr>
              <p:cNvPr id="494675" name="Line 83"/>
              <p:cNvSpPr>
                <a:spLocks noChangeShapeType="1"/>
              </p:cNvSpPr>
              <p:nvPr/>
            </p:nvSpPr>
            <p:spPr bwMode="auto">
              <a:xfrm>
                <a:off x="1728" y="326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76" name="Line 84"/>
              <p:cNvSpPr>
                <a:spLocks noChangeShapeType="1"/>
              </p:cNvSpPr>
              <p:nvPr/>
            </p:nvSpPr>
            <p:spPr bwMode="auto">
              <a:xfrm>
                <a:off x="2448" y="3264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grpSp>
            <p:nvGrpSpPr>
              <p:cNvPr id="5" name="Group 85"/>
              <p:cNvGrpSpPr>
                <a:grpSpLocks/>
              </p:cNvGrpSpPr>
              <p:nvPr/>
            </p:nvGrpSpPr>
            <p:grpSpPr bwMode="auto">
              <a:xfrm>
                <a:off x="2092" y="3696"/>
                <a:ext cx="236" cy="96"/>
                <a:chOff x="1680" y="3456"/>
                <a:chExt cx="336" cy="96"/>
              </a:xfrm>
            </p:grpSpPr>
            <p:sp>
              <p:nvSpPr>
                <p:cNvPr id="494678" name="Line 86"/>
                <p:cNvSpPr>
                  <a:spLocks noChangeShapeType="1"/>
                </p:cNvSpPr>
                <p:nvPr/>
              </p:nvSpPr>
              <p:spPr bwMode="auto">
                <a:xfrm>
                  <a:off x="1680" y="345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494679" name="Line 87"/>
                <p:cNvSpPr>
                  <a:spLocks noChangeShapeType="1"/>
                </p:cNvSpPr>
                <p:nvPr/>
              </p:nvSpPr>
              <p:spPr bwMode="auto">
                <a:xfrm>
                  <a:off x="1728" y="3504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494680" name="Line 88"/>
                <p:cNvSpPr>
                  <a:spLocks noChangeShapeType="1"/>
                </p:cNvSpPr>
                <p:nvPr/>
              </p:nvSpPr>
              <p:spPr bwMode="auto">
                <a:xfrm>
                  <a:off x="1776" y="3552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</p:grpSp>
          <p:sp>
            <p:nvSpPr>
              <p:cNvPr id="494681" name="Line 89"/>
              <p:cNvSpPr>
                <a:spLocks noChangeShapeType="1"/>
              </p:cNvSpPr>
              <p:nvPr/>
            </p:nvSpPr>
            <p:spPr bwMode="auto">
              <a:xfrm>
                <a:off x="2208" y="355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2" name="Freeform 90"/>
              <p:cNvSpPr>
                <a:spLocks/>
              </p:cNvSpPr>
              <p:nvPr/>
            </p:nvSpPr>
            <p:spPr bwMode="auto">
              <a:xfrm flipV="1">
                <a:off x="1920" y="2880"/>
                <a:ext cx="144" cy="19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3" name="Freeform 91"/>
              <p:cNvSpPr>
                <a:spLocks/>
              </p:cNvSpPr>
              <p:nvPr/>
            </p:nvSpPr>
            <p:spPr bwMode="auto">
              <a:xfrm flipH="1" flipV="1">
                <a:off x="2367" y="2880"/>
                <a:ext cx="93" cy="19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4" name="Freeform 92"/>
              <p:cNvSpPr>
                <a:spLocks/>
              </p:cNvSpPr>
              <p:nvPr/>
            </p:nvSpPr>
            <p:spPr bwMode="auto">
              <a:xfrm flipV="1">
                <a:off x="2460" y="3264"/>
                <a:ext cx="276" cy="14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</p:grp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65"/>
    </mc:Choice>
    <mc:Fallback>
      <p:transition spd="slow" advTm="7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462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70" name="Rectangle 30"/>
          <p:cNvSpPr>
            <a:spLocks noChangeArrowheads="1"/>
          </p:cNvSpPr>
          <p:nvPr/>
        </p:nvSpPr>
        <p:spPr bwMode="auto">
          <a:xfrm>
            <a:off x="3000364" y="642918"/>
            <a:ext cx="3033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Interação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65"/>
          <p:cNvGrpSpPr>
            <a:grpSpLocks noChangeAspect="1"/>
          </p:cNvGrpSpPr>
          <p:nvPr/>
        </p:nvGrpSpPr>
        <p:grpSpPr bwMode="auto">
          <a:xfrm>
            <a:off x="3357554" y="2714620"/>
            <a:ext cx="1933575" cy="1714500"/>
            <a:chOff x="436" y="3024"/>
            <a:chExt cx="812" cy="720"/>
          </a:xfrm>
        </p:grpSpPr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624" y="3227"/>
              <a:ext cx="420" cy="277"/>
              <a:chOff x="2342" y="2064"/>
              <a:chExt cx="317" cy="147"/>
            </a:xfrm>
          </p:grpSpPr>
          <p:sp>
            <p:nvSpPr>
              <p:cNvPr id="496707" name="Line 67"/>
              <p:cNvSpPr>
                <a:spLocks noChangeShapeType="1"/>
              </p:cNvSpPr>
              <p:nvPr/>
            </p:nvSpPr>
            <p:spPr bwMode="auto">
              <a:xfrm>
                <a:off x="2342" y="2072"/>
                <a:ext cx="82" cy="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708" name="Freeform 68"/>
              <p:cNvSpPr>
                <a:spLocks/>
              </p:cNvSpPr>
              <p:nvPr/>
            </p:nvSpPr>
            <p:spPr bwMode="auto">
              <a:xfrm>
                <a:off x="2342" y="2064"/>
                <a:ext cx="317" cy="1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  <a:cxn ang="0">
                    <a:pos x="317" y="74"/>
                  </a:cxn>
                  <a:cxn ang="0">
                    <a:pos x="235" y="147"/>
                  </a:cxn>
                  <a:cxn ang="0">
                    <a:pos x="0" y="147"/>
                  </a:cxn>
                  <a:cxn ang="0">
                    <a:pos x="82" y="74"/>
                  </a:cxn>
                </a:cxnLst>
                <a:rect l="0" t="0" r="r" b="b"/>
                <a:pathLst>
                  <a:path w="317" h="147">
                    <a:moveTo>
                      <a:pt x="0" y="0"/>
                    </a:moveTo>
                    <a:lnTo>
                      <a:pt x="235" y="0"/>
                    </a:lnTo>
                    <a:lnTo>
                      <a:pt x="317" y="74"/>
                    </a:lnTo>
                    <a:lnTo>
                      <a:pt x="235" y="147"/>
                    </a:lnTo>
                    <a:lnTo>
                      <a:pt x="0" y="147"/>
                    </a:lnTo>
                    <a:lnTo>
                      <a:pt x="82" y="7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96709" name="Line 69"/>
            <p:cNvSpPr>
              <a:spLocks noChangeShapeType="1"/>
            </p:cNvSpPr>
            <p:nvPr/>
          </p:nvSpPr>
          <p:spPr bwMode="auto">
            <a:xfrm>
              <a:off x="436" y="336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0" name="Line 70"/>
            <p:cNvSpPr>
              <a:spLocks noChangeShapeType="1"/>
            </p:cNvSpPr>
            <p:nvPr/>
          </p:nvSpPr>
          <p:spPr bwMode="auto">
            <a:xfrm>
              <a:off x="1052" y="3360"/>
              <a:ext cx="1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1" name="Freeform 71"/>
            <p:cNvSpPr>
              <a:spLocks/>
            </p:cNvSpPr>
            <p:nvPr/>
          </p:nvSpPr>
          <p:spPr bwMode="auto">
            <a:xfrm>
              <a:off x="816" y="3024"/>
              <a:ext cx="144" cy="19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2" name="Freeform 72"/>
            <p:cNvSpPr>
              <a:spLocks/>
            </p:cNvSpPr>
            <p:nvPr/>
          </p:nvSpPr>
          <p:spPr bwMode="auto">
            <a:xfrm flipH="1">
              <a:off x="528" y="3024"/>
              <a:ext cx="192" cy="19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3" name="Line 73"/>
            <p:cNvSpPr>
              <a:spLocks noChangeShapeType="1"/>
            </p:cNvSpPr>
            <p:nvPr/>
          </p:nvSpPr>
          <p:spPr bwMode="auto">
            <a:xfrm>
              <a:off x="816" y="350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713" y="3648"/>
              <a:ext cx="243" cy="96"/>
              <a:chOff x="1680" y="3456"/>
              <a:chExt cx="336" cy="96"/>
            </a:xfrm>
          </p:grpSpPr>
          <p:sp>
            <p:nvSpPr>
              <p:cNvPr id="496715" name="Line 75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6716" name="Line 76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6717" name="Line 77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</p:grp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53"/>
    </mc:Choice>
    <mc:Fallback>
      <p:transition spd="slow" advTm="9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66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2916238" y="642918"/>
            <a:ext cx="3155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Transação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498697" name="AutoShape 9"/>
          <p:cNvSpPr>
            <a:spLocks noChangeArrowheads="1"/>
          </p:cNvSpPr>
          <p:nvPr/>
        </p:nvSpPr>
        <p:spPr bwMode="auto">
          <a:xfrm>
            <a:off x="3930650" y="3619500"/>
            <a:ext cx="952500" cy="800100"/>
          </a:xfrm>
          <a:prstGeom prst="flowChartDecision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B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13918" y="2609850"/>
            <a:ext cx="2405063" cy="2514600"/>
            <a:chOff x="4272" y="2304"/>
            <a:chExt cx="1010" cy="105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512" y="3264"/>
              <a:ext cx="336" cy="96"/>
              <a:chOff x="1680" y="3456"/>
              <a:chExt cx="336" cy="96"/>
            </a:xfrm>
          </p:grpSpPr>
          <p:sp>
            <p:nvSpPr>
              <p:cNvPr id="498700" name="Line 12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8701" name="Line 13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8702" name="Line 14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498703" name="Line 15"/>
            <p:cNvSpPr>
              <a:spLocks noChangeShapeType="1"/>
            </p:cNvSpPr>
            <p:nvPr/>
          </p:nvSpPr>
          <p:spPr bwMode="auto">
            <a:xfrm>
              <a:off x="4272" y="2832"/>
              <a:ext cx="768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4" name="Line 16"/>
            <p:cNvSpPr>
              <a:spLocks noChangeShapeType="1"/>
            </p:cNvSpPr>
            <p:nvPr/>
          </p:nvSpPr>
          <p:spPr bwMode="auto">
            <a:xfrm>
              <a:off x="4312" y="2968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5" name="Line 17"/>
            <p:cNvSpPr>
              <a:spLocks noChangeShapeType="1"/>
            </p:cNvSpPr>
            <p:nvPr/>
          </p:nvSpPr>
          <p:spPr bwMode="auto">
            <a:xfrm>
              <a:off x="4656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6" name="Freeform 18"/>
            <p:cNvSpPr>
              <a:spLocks/>
            </p:cNvSpPr>
            <p:nvPr/>
          </p:nvSpPr>
          <p:spPr bwMode="auto">
            <a:xfrm>
              <a:off x="4650" y="2524"/>
              <a:ext cx="150" cy="212"/>
            </a:xfrm>
            <a:custGeom>
              <a:avLst/>
              <a:gdLst/>
              <a:ahLst/>
              <a:cxnLst>
                <a:cxn ang="0">
                  <a:pos x="6" y="267"/>
                </a:cxn>
                <a:cxn ang="0">
                  <a:pos x="24" y="69"/>
                </a:cxn>
                <a:cxn ang="0">
                  <a:pos x="150" y="0"/>
                </a:cxn>
              </a:cxnLst>
              <a:rect l="0" t="0" r="r" b="b"/>
              <a:pathLst>
                <a:path w="150" h="267">
                  <a:moveTo>
                    <a:pt x="6" y="267"/>
                  </a:moveTo>
                  <a:cubicBezTo>
                    <a:pt x="9" y="234"/>
                    <a:pt x="0" y="113"/>
                    <a:pt x="24" y="69"/>
                  </a:cubicBezTo>
                  <a:cubicBezTo>
                    <a:pt x="48" y="25"/>
                    <a:pt x="124" y="14"/>
                    <a:pt x="15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7" name="Oval 19"/>
            <p:cNvSpPr>
              <a:spLocks noChangeArrowheads="1"/>
            </p:cNvSpPr>
            <p:nvPr/>
          </p:nvSpPr>
          <p:spPr bwMode="auto">
            <a:xfrm>
              <a:off x="4800" y="2304"/>
              <a:ext cx="473" cy="3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98708" name="Text Box 20"/>
            <p:cNvSpPr txBox="1">
              <a:spLocks noChangeArrowheads="1"/>
            </p:cNvSpPr>
            <p:nvPr/>
          </p:nvSpPr>
          <p:spPr bwMode="auto">
            <a:xfrm>
              <a:off x="4815" y="2400"/>
              <a:ext cx="467" cy="1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2400" b="0" dirty="0">
                  <a:solidFill>
                    <a:schemeClr val="tx1"/>
                  </a:solidFill>
                  <a:latin typeface="Arial" charset="0"/>
                </a:rPr>
                <a:t>preço</a:t>
              </a: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7"/>
    </mc:Choice>
    <mc:Fallback>
      <p:transition spd="slow" advTm="3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86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00430" y="2143116"/>
            <a:ext cx="2035184" cy="2870212"/>
            <a:chOff x="3264" y="2976"/>
            <a:chExt cx="624" cy="744"/>
          </a:xfrm>
        </p:grpSpPr>
        <p:sp>
          <p:nvSpPr>
            <p:cNvPr id="519173" name="Freeform 5"/>
            <p:cNvSpPr>
              <a:spLocks/>
            </p:cNvSpPr>
            <p:nvPr/>
          </p:nvSpPr>
          <p:spPr bwMode="auto">
            <a:xfrm>
              <a:off x="3360" y="3168"/>
              <a:ext cx="440" cy="392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4" y="104"/>
                </a:cxn>
                <a:cxn ang="0">
                  <a:pos x="8" y="200"/>
                </a:cxn>
                <a:cxn ang="0">
                  <a:pos x="152" y="152"/>
                </a:cxn>
                <a:cxn ang="0">
                  <a:pos x="296" y="200"/>
                </a:cxn>
                <a:cxn ang="0">
                  <a:pos x="200" y="104"/>
                </a:cxn>
                <a:cxn ang="0">
                  <a:pos x="296" y="8"/>
                </a:cxn>
                <a:cxn ang="0">
                  <a:pos x="152" y="56"/>
                </a:cxn>
                <a:cxn ang="0">
                  <a:pos x="8" y="8"/>
                </a:cxn>
              </a:cxnLst>
              <a:rect l="0" t="0" r="r" b="b"/>
              <a:pathLst>
                <a:path w="304" h="208">
                  <a:moveTo>
                    <a:pt x="8" y="8"/>
                  </a:moveTo>
                  <a:cubicBezTo>
                    <a:pt x="0" y="16"/>
                    <a:pt x="104" y="72"/>
                    <a:pt x="104" y="104"/>
                  </a:cubicBezTo>
                  <a:cubicBezTo>
                    <a:pt x="104" y="136"/>
                    <a:pt x="0" y="192"/>
                    <a:pt x="8" y="200"/>
                  </a:cubicBezTo>
                  <a:cubicBezTo>
                    <a:pt x="16" y="208"/>
                    <a:pt x="104" y="152"/>
                    <a:pt x="152" y="152"/>
                  </a:cubicBezTo>
                  <a:cubicBezTo>
                    <a:pt x="200" y="152"/>
                    <a:pt x="288" y="208"/>
                    <a:pt x="296" y="200"/>
                  </a:cubicBezTo>
                  <a:cubicBezTo>
                    <a:pt x="304" y="192"/>
                    <a:pt x="200" y="136"/>
                    <a:pt x="200" y="104"/>
                  </a:cubicBezTo>
                  <a:cubicBezTo>
                    <a:pt x="200" y="72"/>
                    <a:pt x="304" y="16"/>
                    <a:pt x="296" y="8"/>
                  </a:cubicBezTo>
                  <a:cubicBezTo>
                    <a:pt x="288" y="0"/>
                    <a:pt x="200" y="56"/>
                    <a:pt x="152" y="56"/>
                  </a:cubicBezTo>
                  <a:cubicBezTo>
                    <a:pt x="104" y="56"/>
                    <a:pt x="16" y="0"/>
                    <a:pt x="8" y="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264" y="2976"/>
              <a:ext cx="624" cy="744"/>
              <a:chOff x="3264" y="2976"/>
              <a:chExt cx="624" cy="744"/>
            </a:xfrm>
          </p:grpSpPr>
          <p:sp>
            <p:nvSpPr>
              <p:cNvPr id="519175" name="Line 7"/>
              <p:cNvSpPr>
                <a:spLocks noChangeShapeType="1"/>
              </p:cNvSpPr>
              <p:nvPr/>
            </p:nvSpPr>
            <p:spPr bwMode="auto">
              <a:xfrm>
                <a:off x="3264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6" name="Line 8"/>
              <p:cNvSpPr>
                <a:spLocks noChangeShapeType="1"/>
              </p:cNvSpPr>
              <p:nvPr/>
            </p:nvSpPr>
            <p:spPr bwMode="auto">
              <a:xfrm>
                <a:off x="3648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7" name="Freeform 9"/>
              <p:cNvSpPr>
                <a:spLocks/>
              </p:cNvSpPr>
              <p:nvPr/>
            </p:nvSpPr>
            <p:spPr bwMode="auto">
              <a:xfrm>
                <a:off x="3600" y="2976"/>
                <a:ext cx="144" cy="288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8" name="Freeform 10"/>
              <p:cNvSpPr>
                <a:spLocks/>
              </p:cNvSpPr>
              <p:nvPr/>
            </p:nvSpPr>
            <p:spPr bwMode="auto">
              <a:xfrm flipH="1">
                <a:off x="3408" y="2976"/>
                <a:ext cx="144" cy="288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3480" y="3480"/>
                <a:ext cx="192" cy="240"/>
                <a:chOff x="3408" y="3648"/>
                <a:chExt cx="192" cy="240"/>
              </a:xfrm>
            </p:grpSpPr>
            <p:sp>
              <p:nvSpPr>
                <p:cNvPr id="519180" name="Line 12"/>
                <p:cNvSpPr>
                  <a:spLocks noChangeShapeType="1"/>
                </p:cNvSpPr>
                <p:nvPr/>
              </p:nvSpPr>
              <p:spPr bwMode="auto">
                <a:xfrm>
                  <a:off x="3504" y="36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3408" y="3792"/>
                  <a:ext cx="192" cy="96"/>
                  <a:chOff x="1680" y="3456"/>
                  <a:chExt cx="336" cy="96"/>
                </a:xfrm>
              </p:grpSpPr>
              <p:sp>
                <p:nvSpPr>
                  <p:cNvPr id="51918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456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519183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3504"/>
                    <a:ext cx="24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51918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519185" name="Rectangle 17"/>
          <p:cNvSpPr>
            <a:spLocks noChangeArrowheads="1"/>
          </p:cNvSpPr>
          <p:nvPr/>
        </p:nvSpPr>
        <p:spPr bwMode="auto">
          <a:xfrm>
            <a:off x="2786050" y="642918"/>
            <a:ext cx="3869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Interruptor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05"/>
    </mc:Choice>
    <mc:Fallback>
      <p:transition spd="slow" advTm="3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91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ChangeArrowheads="1"/>
          </p:cNvSpPr>
          <p:nvPr/>
        </p:nvSpPr>
        <p:spPr bwMode="auto">
          <a:xfrm>
            <a:off x="571472" y="577974"/>
            <a:ext cx="5357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Fluxo de Energia</a:t>
            </a:r>
          </a:p>
        </p:txBody>
      </p:sp>
      <p:sp>
        <p:nvSpPr>
          <p:cNvPr id="500739" name="Line 3"/>
          <p:cNvSpPr>
            <a:spLocks noChangeAspect="1" noChangeShapeType="1"/>
          </p:cNvSpPr>
          <p:nvPr/>
        </p:nvSpPr>
        <p:spPr bwMode="auto">
          <a:xfrm>
            <a:off x="1000100" y="2643182"/>
            <a:ext cx="1943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4411662" y="2643182"/>
            <a:ext cx="4459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Sumidouro de Energia</a:t>
            </a:r>
          </a:p>
        </p:txBody>
      </p:sp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6376987" y="3557594"/>
            <a:ext cx="528638" cy="800100"/>
            <a:chOff x="4881" y="1128"/>
            <a:chExt cx="222" cy="336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4881" y="1368"/>
              <a:ext cx="222" cy="96"/>
              <a:chOff x="1680" y="3360"/>
              <a:chExt cx="336" cy="96"/>
            </a:xfrm>
          </p:grpSpPr>
          <p:sp>
            <p:nvSpPr>
              <p:cNvPr id="500760" name="Line 24"/>
              <p:cNvSpPr>
                <a:spLocks noChangeShapeType="1"/>
              </p:cNvSpPr>
              <p:nvPr/>
            </p:nvSpPr>
            <p:spPr bwMode="auto">
              <a:xfrm>
                <a:off x="1680" y="3360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00761" name="Line 25"/>
              <p:cNvSpPr>
                <a:spLocks noChangeShapeType="1"/>
              </p:cNvSpPr>
              <p:nvPr/>
            </p:nvSpPr>
            <p:spPr bwMode="auto">
              <a:xfrm>
                <a:off x="1728" y="3408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00762" name="Line 26"/>
              <p:cNvSpPr>
                <a:spLocks noChangeShapeType="1"/>
              </p:cNvSpPr>
              <p:nvPr/>
            </p:nvSpPr>
            <p:spPr bwMode="auto">
              <a:xfrm>
                <a:off x="1776" y="345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500763" name="Line 27"/>
            <p:cNvSpPr>
              <a:spLocks noChangeShapeType="1"/>
            </p:cNvSpPr>
            <p:nvPr/>
          </p:nvSpPr>
          <p:spPr bwMode="auto">
            <a:xfrm>
              <a:off x="4992" y="11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3"/>
    </mc:Choice>
    <mc:Fallback>
      <p:transition spd="slow" advTm="3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0738" grpId="0" autoUpdateAnimBg="0"/>
      <p:bldP spid="500739" grpId="0" animBg="1"/>
      <p:bldP spid="50075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15" name="Rectangle 31"/>
          <p:cNvSpPr>
            <a:spLocks noChangeArrowheads="1"/>
          </p:cNvSpPr>
          <p:nvPr/>
        </p:nvSpPr>
        <p:spPr bwMode="auto">
          <a:xfrm>
            <a:off x="2481251" y="2285992"/>
            <a:ext cx="3448071" cy="22923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02816" name="Rectangle 32"/>
          <p:cNvSpPr>
            <a:spLocks noChangeArrowheads="1"/>
          </p:cNvSpPr>
          <p:nvPr/>
        </p:nvSpPr>
        <p:spPr bwMode="auto">
          <a:xfrm>
            <a:off x="1571604" y="571480"/>
            <a:ext cx="56626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Sistema ou subsistema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57"/>
    </mc:Choice>
    <mc:Fallback>
      <p:transition spd="slow" advTm="10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2815" grpId="0" animBg="1" autoUpdateAnimBg="0"/>
      <p:bldP spid="50281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6248400" y="614363"/>
            <a:ext cx="2733675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Fluxo de Energia</a:t>
            </a:r>
          </a:p>
        </p:txBody>
      </p:sp>
      <p:sp>
        <p:nvSpPr>
          <p:cNvPr id="504835" name="Line 3"/>
          <p:cNvSpPr>
            <a:spLocks noChangeShapeType="1"/>
          </p:cNvSpPr>
          <p:nvPr/>
        </p:nvSpPr>
        <p:spPr bwMode="auto">
          <a:xfrm>
            <a:off x="6705600" y="1125538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504837" name="Rectangle 5"/>
          <p:cNvSpPr>
            <a:spLocks noChangeArrowheads="1"/>
          </p:cNvSpPr>
          <p:nvPr/>
        </p:nvSpPr>
        <p:spPr bwMode="auto">
          <a:xfrm>
            <a:off x="1662113" y="115888"/>
            <a:ext cx="17653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  <a:b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</a:br>
            <a:r>
              <a:rPr lang="pt-BR" sz="18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ilimitada</a:t>
            </a:r>
            <a:endParaRPr lang="pt-BR" sz="180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38" name="Rectangle 6"/>
          <p:cNvSpPr>
            <a:spLocks noChangeArrowheads="1"/>
          </p:cNvSpPr>
          <p:nvPr/>
        </p:nvSpPr>
        <p:spPr bwMode="auto">
          <a:xfrm>
            <a:off x="5715000" y="2743200"/>
            <a:ext cx="17526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 interno</a:t>
            </a:r>
          </a:p>
        </p:txBody>
      </p:sp>
      <p:sp>
        <p:nvSpPr>
          <p:cNvPr id="504839" name="Rectangle 7"/>
          <p:cNvSpPr>
            <a:spLocks noChangeArrowheads="1"/>
          </p:cNvSpPr>
          <p:nvPr/>
        </p:nvSpPr>
        <p:spPr bwMode="auto">
          <a:xfrm>
            <a:off x="7467600" y="5788025"/>
            <a:ext cx="1514475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Transação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41" name="AutoShape 9"/>
          <p:cNvSpPr>
            <a:spLocks noChangeArrowheads="1"/>
          </p:cNvSpPr>
          <p:nvPr/>
        </p:nvSpPr>
        <p:spPr bwMode="auto">
          <a:xfrm>
            <a:off x="7086600" y="4334977"/>
            <a:ext cx="635000" cy="550247"/>
          </a:xfrm>
          <a:prstGeom prst="flowChartDecision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81800" y="3767139"/>
            <a:ext cx="1603375" cy="1566863"/>
            <a:chOff x="4272" y="2373"/>
            <a:chExt cx="1010" cy="987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512" y="3264"/>
              <a:ext cx="336" cy="96"/>
              <a:chOff x="1680" y="3456"/>
              <a:chExt cx="336" cy="96"/>
            </a:xfrm>
          </p:grpSpPr>
          <p:sp>
            <p:nvSpPr>
              <p:cNvPr id="504844" name="Line 12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45" name="Line 13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46" name="Line 14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47" name="Line 15"/>
            <p:cNvSpPr>
              <a:spLocks noChangeShapeType="1"/>
            </p:cNvSpPr>
            <p:nvPr/>
          </p:nvSpPr>
          <p:spPr bwMode="auto">
            <a:xfrm>
              <a:off x="4272" y="2832"/>
              <a:ext cx="768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48" name="Line 16"/>
            <p:cNvSpPr>
              <a:spLocks noChangeShapeType="1"/>
            </p:cNvSpPr>
            <p:nvPr/>
          </p:nvSpPr>
          <p:spPr bwMode="auto">
            <a:xfrm>
              <a:off x="4312" y="2968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49" name="Line 17"/>
            <p:cNvSpPr>
              <a:spLocks noChangeShapeType="1"/>
            </p:cNvSpPr>
            <p:nvPr/>
          </p:nvSpPr>
          <p:spPr bwMode="auto">
            <a:xfrm>
              <a:off x="4656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0" name="Freeform 18"/>
            <p:cNvSpPr>
              <a:spLocks/>
            </p:cNvSpPr>
            <p:nvPr/>
          </p:nvSpPr>
          <p:spPr bwMode="auto">
            <a:xfrm>
              <a:off x="4650" y="2524"/>
              <a:ext cx="150" cy="174"/>
            </a:xfrm>
            <a:custGeom>
              <a:avLst/>
              <a:gdLst/>
              <a:ahLst/>
              <a:cxnLst>
                <a:cxn ang="0">
                  <a:pos x="6" y="267"/>
                </a:cxn>
                <a:cxn ang="0">
                  <a:pos x="24" y="69"/>
                </a:cxn>
                <a:cxn ang="0">
                  <a:pos x="150" y="0"/>
                </a:cxn>
              </a:cxnLst>
              <a:rect l="0" t="0" r="r" b="b"/>
              <a:pathLst>
                <a:path w="150" h="267">
                  <a:moveTo>
                    <a:pt x="6" y="267"/>
                  </a:moveTo>
                  <a:cubicBezTo>
                    <a:pt x="9" y="234"/>
                    <a:pt x="0" y="113"/>
                    <a:pt x="24" y="69"/>
                  </a:cubicBezTo>
                  <a:cubicBezTo>
                    <a:pt x="48" y="25"/>
                    <a:pt x="124" y="14"/>
                    <a:pt x="15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1" name="Oval 19"/>
            <p:cNvSpPr>
              <a:spLocks noChangeArrowheads="1"/>
            </p:cNvSpPr>
            <p:nvPr/>
          </p:nvSpPr>
          <p:spPr bwMode="auto">
            <a:xfrm>
              <a:off x="4800" y="2373"/>
              <a:ext cx="473" cy="2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2" name="Text Box 20"/>
            <p:cNvSpPr txBox="1">
              <a:spLocks noChangeArrowheads="1"/>
            </p:cNvSpPr>
            <p:nvPr/>
          </p:nvSpPr>
          <p:spPr bwMode="auto">
            <a:xfrm>
              <a:off x="4815" y="2400"/>
              <a:ext cx="467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1600" b="0">
                  <a:solidFill>
                    <a:schemeClr val="tx1"/>
                  </a:solidFill>
                  <a:latin typeface="Arial" charset="0"/>
                </a:rPr>
                <a:t>preço</a:t>
              </a:r>
            </a:p>
          </p:txBody>
        </p:sp>
      </p:grpSp>
      <p:sp>
        <p:nvSpPr>
          <p:cNvPr id="504853" name="Rectangle 21"/>
          <p:cNvSpPr>
            <a:spLocks noChangeArrowheads="1"/>
          </p:cNvSpPr>
          <p:nvPr/>
        </p:nvSpPr>
        <p:spPr bwMode="auto">
          <a:xfrm>
            <a:off x="6248400" y="1374775"/>
            <a:ext cx="25908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Sumidouro de Energia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545388" y="1781175"/>
            <a:ext cx="352425" cy="533400"/>
            <a:chOff x="4881" y="1128"/>
            <a:chExt cx="222" cy="336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4881" y="1368"/>
              <a:ext cx="222" cy="96"/>
              <a:chOff x="1680" y="3360"/>
              <a:chExt cx="336" cy="96"/>
            </a:xfrm>
          </p:grpSpPr>
          <p:sp>
            <p:nvSpPr>
              <p:cNvPr id="504856" name="Line 24"/>
              <p:cNvSpPr>
                <a:spLocks noChangeShapeType="1"/>
              </p:cNvSpPr>
              <p:nvPr/>
            </p:nvSpPr>
            <p:spPr bwMode="auto">
              <a:xfrm>
                <a:off x="1680" y="3360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57" name="Line 25"/>
              <p:cNvSpPr>
                <a:spLocks noChangeShapeType="1"/>
              </p:cNvSpPr>
              <p:nvPr/>
            </p:nvSpPr>
            <p:spPr bwMode="auto">
              <a:xfrm>
                <a:off x="1728" y="3408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58" name="Line 26"/>
              <p:cNvSpPr>
                <a:spLocks noChangeShapeType="1"/>
              </p:cNvSpPr>
              <p:nvPr/>
            </p:nvSpPr>
            <p:spPr bwMode="auto">
              <a:xfrm>
                <a:off x="1776" y="345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59" name="Line 27"/>
            <p:cNvSpPr>
              <a:spLocks noChangeShapeType="1"/>
            </p:cNvSpPr>
            <p:nvPr/>
          </p:nvSpPr>
          <p:spPr bwMode="auto">
            <a:xfrm>
              <a:off x="4992" y="11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504860" name="Rectangle 28"/>
          <p:cNvSpPr>
            <a:spLocks noChangeArrowheads="1"/>
          </p:cNvSpPr>
          <p:nvPr/>
        </p:nvSpPr>
        <p:spPr bwMode="auto">
          <a:xfrm>
            <a:off x="1620838" y="2225675"/>
            <a:ext cx="2303462" cy="915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</a:p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não renovável</a:t>
            </a:r>
          </a:p>
          <a:p>
            <a:pPr algn="l"/>
            <a:r>
              <a:rPr lang="pt-BR" sz="1800">
                <a:solidFill>
                  <a:schemeClr val="tx1"/>
                </a:solidFill>
              </a:rPr>
              <a:t>limitada</a:t>
            </a:r>
            <a:endParaRPr lang="pt-BR" sz="280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61" name="Rectangle 29"/>
          <p:cNvSpPr>
            <a:spLocks noChangeArrowheads="1"/>
          </p:cNvSpPr>
          <p:nvPr/>
        </p:nvSpPr>
        <p:spPr bwMode="auto">
          <a:xfrm>
            <a:off x="3017838" y="6324600"/>
            <a:ext cx="1509712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Consumidor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63" name="Rectangle 31"/>
          <p:cNvSpPr>
            <a:spLocks noChangeArrowheads="1"/>
          </p:cNvSpPr>
          <p:nvPr/>
        </p:nvSpPr>
        <p:spPr bwMode="auto">
          <a:xfrm>
            <a:off x="4114800" y="762000"/>
            <a:ext cx="1600200" cy="95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4864" name="Rectangle 32"/>
          <p:cNvSpPr>
            <a:spLocks noChangeArrowheads="1"/>
          </p:cNvSpPr>
          <p:nvPr/>
        </p:nvSpPr>
        <p:spPr bwMode="auto">
          <a:xfrm>
            <a:off x="3856038" y="1905000"/>
            <a:ext cx="2587625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Sistema ou subsistema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56038" y="2895600"/>
            <a:ext cx="1905000" cy="1524000"/>
            <a:chOff x="2592" y="1536"/>
            <a:chExt cx="1200" cy="960"/>
          </a:xfrm>
        </p:grpSpPr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072" y="2185"/>
              <a:ext cx="222" cy="311"/>
              <a:chOff x="4881" y="1128"/>
              <a:chExt cx="222" cy="33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4881" y="1368"/>
                <a:ext cx="222" cy="96"/>
                <a:chOff x="1680" y="3360"/>
                <a:chExt cx="336" cy="96"/>
              </a:xfrm>
            </p:grpSpPr>
            <p:sp>
              <p:nvSpPr>
                <p:cNvPr id="504868" name="Line 36"/>
                <p:cNvSpPr>
                  <a:spLocks noChangeShapeType="1"/>
                </p:cNvSpPr>
                <p:nvPr/>
              </p:nvSpPr>
              <p:spPr bwMode="auto">
                <a:xfrm>
                  <a:off x="1680" y="3360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869" name="Line 37"/>
                <p:cNvSpPr>
                  <a:spLocks noChangeShapeType="1"/>
                </p:cNvSpPr>
                <p:nvPr/>
              </p:nvSpPr>
              <p:spPr bwMode="auto">
                <a:xfrm>
                  <a:off x="1728" y="34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870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4871" name="Line 39"/>
              <p:cNvSpPr>
                <a:spLocks noChangeShapeType="1"/>
              </p:cNvSpPr>
              <p:nvPr/>
            </p:nvSpPr>
            <p:spPr bwMode="auto">
              <a:xfrm>
                <a:off x="4992" y="1128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2592" y="1536"/>
              <a:ext cx="1200" cy="750"/>
              <a:chOff x="2592" y="1536"/>
              <a:chExt cx="1200" cy="750"/>
            </a:xfrm>
          </p:grpSpPr>
          <p:sp>
            <p:nvSpPr>
              <p:cNvPr id="504873" name="Freeform 41"/>
              <p:cNvSpPr>
                <a:spLocks/>
              </p:cNvSpPr>
              <p:nvPr/>
            </p:nvSpPr>
            <p:spPr bwMode="auto">
              <a:xfrm flipH="1" flipV="1">
                <a:off x="3360" y="2112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4" name="Freeform 42"/>
              <p:cNvSpPr>
                <a:spLocks/>
              </p:cNvSpPr>
              <p:nvPr/>
            </p:nvSpPr>
            <p:spPr bwMode="auto">
              <a:xfrm>
                <a:off x="2880" y="1632"/>
                <a:ext cx="616" cy="553"/>
              </a:xfrm>
              <a:custGeom>
                <a:avLst/>
                <a:gdLst/>
                <a:ahLst/>
                <a:cxnLst>
                  <a:cxn ang="0">
                    <a:pos x="1005" y="294"/>
                  </a:cxn>
                  <a:cxn ang="0">
                    <a:pos x="1014" y="437"/>
                  </a:cxn>
                  <a:cxn ang="0">
                    <a:pos x="1005" y="580"/>
                  </a:cxn>
                  <a:cxn ang="0">
                    <a:pos x="958" y="714"/>
                  </a:cxn>
                  <a:cxn ang="0">
                    <a:pos x="885" y="830"/>
                  </a:cxn>
                  <a:cxn ang="0">
                    <a:pos x="793" y="928"/>
                  </a:cxn>
                  <a:cxn ang="0">
                    <a:pos x="691" y="1000"/>
                  </a:cxn>
                  <a:cxn ang="0">
                    <a:pos x="571" y="1026"/>
                  </a:cxn>
                  <a:cxn ang="0">
                    <a:pos x="442" y="1026"/>
                  </a:cxn>
                  <a:cxn ang="0">
                    <a:pos x="323" y="1000"/>
                  </a:cxn>
                  <a:cxn ang="0">
                    <a:pos x="221" y="928"/>
                  </a:cxn>
                  <a:cxn ang="0">
                    <a:pos x="129" y="830"/>
                  </a:cxn>
                  <a:cxn ang="0">
                    <a:pos x="55" y="714"/>
                  </a:cxn>
                  <a:cxn ang="0">
                    <a:pos x="9" y="580"/>
                  </a:cxn>
                  <a:cxn ang="0">
                    <a:pos x="0" y="437"/>
                  </a:cxn>
                  <a:cxn ang="0">
                    <a:pos x="9" y="294"/>
                  </a:cxn>
                  <a:cxn ang="0">
                    <a:pos x="507" y="0"/>
                  </a:cxn>
                  <a:cxn ang="0">
                    <a:pos x="1005" y="294"/>
                  </a:cxn>
                </a:cxnLst>
                <a:rect l="0" t="0" r="r" b="b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5" name="Freeform 43"/>
              <p:cNvSpPr>
                <a:spLocks/>
              </p:cNvSpPr>
              <p:nvPr/>
            </p:nvSpPr>
            <p:spPr bwMode="auto">
              <a:xfrm flipV="1">
                <a:off x="2832" y="2088"/>
                <a:ext cx="168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6" name="Freeform 44"/>
              <p:cNvSpPr>
                <a:spLocks/>
              </p:cNvSpPr>
              <p:nvPr/>
            </p:nvSpPr>
            <p:spPr bwMode="auto">
              <a:xfrm flipV="1">
                <a:off x="3312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7" name="Line 45"/>
              <p:cNvSpPr>
                <a:spLocks noChangeShapeType="1"/>
              </p:cNvSpPr>
              <p:nvPr/>
            </p:nvSpPr>
            <p:spPr bwMode="auto">
              <a:xfrm>
                <a:off x="2592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8" name="Freeform 46"/>
              <p:cNvSpPr>
                <a:spLocks/>
              </p:cNvSpPr>
              <p:nvPr/>
            </p:nvSpPr>
            <p:spPr bwMode="auto">
              <a:xfrm flipH="1" flipV="1">
                <a:off x="2784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9" name="Line 47"/>
              <p:cNvSpPr>
                <a:spLocks noChangeShapeType="1"/>
              </p:cNvSpPr>
              <p:nvPr/>
            </p:nvSpPr>
            <p:spPr bwMode="auto">
              <a:xfrm>
                <a:off x="3504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50825" y="115888"/>
            <a:ext cx="1296988" cy="876300"/>
            <a:chOff x="235" y="288"/>
            <a:chExt cx="817" cy="552"/>
          </a:xfrm>
        </p:grpSpPr>
        <p:sp>
          <p:nvSpPr>
            <p:cNvPr id="504881" name="Line 49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2" name="Oval 50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395288" y="2141538"/>
            <a:ext cx="1144587" cy="927100"/>
            <a:chOff x="340" y="992"/>
            <a:chExt cx="824" cy="640"/>
          </a:xfrm>
        </p:grpSpPr>
        <p:sp>
          <p:nvSpPr>
            <p:cNvPr id="504884" name="Freeform 52"/>
            <p:cNvSpPr>
              <a:spLocks/>
            </p:cNvSpPr>
            <p:nvPr/>
          </p:nvSpPr>
          <p:spPr bwMode="auto">
            <a:xfrm>
              <a:off x="340" y="992"/>
              <a:ext cx="551" cy="576"/>
            </a:xfrm>
            <a:custGeom>
              <a:avLst/>
              <a:gdLst/>
              <a:ahLst/>
              <a:cxnLst>
                <a:cxn ang="0">
                  <a:pos x="1005" y="294"/>
                </a:cxn>
                <a:cxn ang="0">
                  <a:pos x="1014" y="437"/>
                </a:cxn>
                <a:cxn ang="0">
                  <a:pos x="1005" y="580"/>
                </a:cxn>
                <a:cxn ang="0">
                  <a:pos x="958" y="714"/>
                </a:cxn>
                <a:cxn ang="0">
                  <a:pos x="885" y="830"/>
                </a:cxn>
                <a:cxn ang="0">
                  <a:pos x="793" y="928"/>
                </a:cxn>
                <a:cxn ang="0">
                  <a:pos x="691" y="1000"/>
                </a:cxn>
                <a:cxn ang="0">
                  <a:pos x="571" y="1026"/>
                </a:cxn>
                <a:cxn ang="0">
                  <a:pos x="442" y="1026"/>
                </a:cxn>
                <a:cxn ang="0">
                  <a:pos x="323" y="1000"/>
                </a:cxn>
                <a:cxn ang="0">
                  <a:pos x="221" y="928"/>
                </a:cxn>
                <a:cxn ang="0">
                  <a:pos x="129" y="830"/>
                </a:cxn>
                <a:cxn ang="0">
                  <a:pos x="55" y="714"/>
                </a:cxn>
                <a:cxn ang="0">
                  <a:pos x="9" y="580"/>
                </a:cxn>
                <a:cxn ang="0">
                  <a:pos x="0" y="437"/>
                </a:cxn>
                <a:cxn ang="0">
                  <a:pos x="9" y="294"/>
                </a:cxn>
                <a:cxn ang="0">
                  <a:pos x="507" y="0"/>
                </a:cxn>
                <a:cxn ang="0">
                  <a:pos x="1005" y="294"/>
                </a:cxn>
              </a:cxnLst>
              <a:rect l="0" t="0" r="r" b="b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5" name="Freeform 53"/>
            <p:cNvSpPr>
              <a:spLocks/>
            </p:cNvSpPr>
            <p:nvPr/>
          </p:nvSpPr>
          <p:spPr bwMode="auto">
            <a:xfrm flipH="1" flipV="1">
              <a:off x="816" y="1440"/>
              <a:ext cx="348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48"/>
                </a:cxn>
                <a:cxn ang="0">
                  <a:pos x="192" y="192"/>
                </a:cxn>
              </a:cxnLst>
              <a:rect l="0" t="0" r="r" b="b"/>
              <a:pathLst>
                <a:path w="192" h="192">
                  <a:moveTo>
                    <a:pt x="0" y="0"/>
                  </a:moveTo>
                  <a:cubicBezTo>
                    <a:pt x="32" y="8"/>
                    <a:pt x="64" y="16"/>
                    <a:pt x="96" y="48"/>
                  </a:cubicBezTo>
                  <a:cubicBezTo>
                    <a:pt x="128" y="80"/>
                    <a:pt x="160" y="136"/>
                    <a:pt x="192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539750" y="3509963"/>
            <a:ext cx="1670050" cy="1143000"/>
            <a:chOff x="340" y="2016"/>
            <a:chExt cx="1052" cy="720"/>
          </a:xfrm>
        </p:grpSpPr>
        <p:sp>
          <p:nvSpPr>
            <p:cNvPr id="504887" name="Line 55"/>
            <p:cNvSpPr>
              <a:spLocks noChangeShapeType="1"/>
            </p:cNvSpPr>
            <p:nvPr/>
          </p:nvSpPr>
          <p:spPr bwMode="auto">
            <a:xfrm>
              <a:off x="11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8" name="Line 56"/>
            <p:cNvSpPr>
              <a:spLocks noChangeShapeType="1"/>
            </p:cNvSpPr>
            <p:nvPr/>
          </p:nvSpPr>
          <p:spPr bwMode="auto">
            <a:xfrm>
              <a:off x="3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3" name="Group 57"/>
            <p:cNvGrpSpPr>
              <a:grpSpLocks/>
            </p:cNvGrpSpPr>
            <p:nvPr/>
          </p:nvGrpSpPr>
          <p:grpSpPr bwMode="auto">
            <a:xfrm>
              <a:off x="733" y="2651"/>
              <a:ext cx="231" cy="85"/>
              <a:chOff x="1680" y="3456"/>
              <a:chExt cx="336" cy="96"/>
            </a:xfrm>
          </p:grpSpPr>
          <p:sp>
            <p:nvSpPr>
              <p:cNvPr id="504890" name="Line 58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91" name="Line 59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92" name="Line 60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93" name="Freeform 61"/>
            <p:cNvSpPr>
              <a:spLocks/>
            </p:cNvSpPr>
            <p:nvPr/>
          </p:nvSpPr>
          <p:spPr bwMode="auto">
            <a:xfrm>
              <a:off x="592" y="2185"/>
              <a:ext cx="548" cy="3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6"/>
                </a:cxn>
                <a:cxn ang="0">
                  <a:pos x="860" y="1036"/>
                </a:cxn>
                <a:cxn ang="0">
                  <a:pos x="1001" y="1027"/>
                </a:cxn>
                <a:cxn ang="0">
                  <a:pos x="1131" y="981"/>
                </a:cxn>
                <a:cxn ang="0">
                  <a:pos x="1244" y="908"/>
                </a:cxn>
                <a:cxn ang="0">
                  <a:pos x="1337" y="818"/>
                </a:cxn>
                <a:cxn ang="0">
                  <a:pos x="1403" y="700"/>
                </a:cxn>
                <a:cxn ang="0">
                  <a:pos x="1431" y="582"/>
                </a:cxn>
                <a:cxn ang="0">
                  <a:pos x="1431" y="454"/>
                </a:cxn>
                <a:cxn ang="0">
                  <a:pos x="1403" y="336"/>
                </a:cxn>
                <a:cxn ang="0">
                  <a:pos x="1337" y="218"/>
                </a:cxn>
                <a:cxn ang="0">
                  <a:pos x="1244" y="127"/>
                </a:cxn>
                <a:cxn ang="0">
                  <a:pos x="1131" y="55"/>
                </a:cxn>
                <a:cxn ang="0">
                  <a:pos x="1001" y="9"/>
                </a:cxn>
                <a:cxn ang="0">
                  <a:pos x="860" y="0"/>
                </a:cxn>
                <a:cxn ang="0">
                  <a:pos x="0" y="0"/>
                </a:cxn>
              </a:cxnLst>
              <a:rect l="0" t="0" r="r" b="b"/>
              <a:pathLst>
                <a:path w="1431" h="1036">
                  <a:moveTo>
                    <a:pt x="0" y="0"/>
                  </a:moveTo>
                  <a:lnTo>
                    <a:pt x="0" y="1036"/>
                  </a:lnTo>
                  <a:lnTo>
                    <a:pt x="860" y="1036"/>
                  </a:lnTo>
                  <a:lnTo>
                    <a:pt x="1001" y="1027"/>
                  </a:lnTo>
                  <a:lnTo>
                    <a:pt x="1131" y="981"/>
                  </a:lnTo>
                  <a:lnTo>
                    <a:pt x="1244" y="908"/>
                  </a:lnTo>
                  <a:lnTo>
                    <a:pt x="1337" y="818"/>
                  </a:lnTo>
                  <a:lnTo>
                    <a:pt x="1403" y="700"/>
                  </a:lnTo>
                  <a:lnTo>
                    <a:pt x="1431" y="582"/>
                  </a:lnTo>
                  <a:lnTo>
                    <a:pt x="1431" y="454"/>
                  </a:lnTo>
                  <a:lnTo>
                    <a:pt x="1403" y="336"/>
                  </a:lnTo>
                  <a:lnTo>
                    <a:pt x="1337" y="218"/>
                  </a:lnTo>
                  <a:lnTo>
                    <a:pt x="1244" y="127"/>
                  </a:lnTo>
                  <a:lnTo>
                    <a:pt x="1131" y="55"/>
                  </a:lnTo>
                  <a:lnTo>
                    <a:pt x="1001" y="9"/>
                  </a:lnTo>
                  <a:lnTo>
                    <a:pt x="86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4" name="Line 62"/>
            <p:cNvSpPr>
              <a:spLocks noChangeShapeType="1"/>
            </p:cNvSpPr>
            <p:nvPr/>
          </p:nvSpPr>
          <p:spPr bwMode="auto">
            <a:xfrm>
              <a:off x="845" y="2524"/>
              <a:ext cx="0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5" name="Freeform 63"/>
            <p:cNvSpPr>
              <a:spLocks/>
            </p:cNvSpPr>
            <p:nvPr/>
          </p:nvSpPr>
          <p:spPr bwMode="auto">
            <a:xfrm>
              <a:off x="845" y="2016"/>
              <a:ext cx="12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6" name="Freeform 64"/>
            <p:cNvSpPr>
              <a:spLocks/>
            </p:cNvSpPr>
            <p:nvPr/>
          </p:nvSpPr>
          <p:spPr bwMode="auto">
            <a:xfrm flipH="1">
              <a:off x="528" y="2016"/>
              <a:ext cx="18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65"/>
          <p:cNvGrpSpPr>
            <a:grpSpLocks/>
          </p:cNvGrpSpPr>
          <p:nvPr/>
        </p:nvGrpSpPr>
        <p:grpSpPr bwMode="auto">
          <a:xfrm>
            <a:off x="696913" y="4797425"/>
            <a:ext cx="1289050" cy="1143000"/>
            <a:chOff x="436" y="3024"/>
            <a:chExt cx="812" cy="720"/>
          </a:xfrm>
        </p:grpSpPr>
        <p:grpSp>
          <p:nvGrpSpPr>
            <p:cNvPr id="15" name="Group 66"/>
            <p:cNvGrpSpPr>
              <a:grpSpLocks/>
            </p:cNvGrpSpPr>
            <p:nvPr/>
          </p:nvGrpSpPr>
          <p:grpSpPr bwMode="auto">
            <a:xfrm>
              <a:off x="624" y="3227"/>
              <a:ext cx="420" cy="277"/>
              <a:chOff x="2342" y="2064"/>
              <a:chExt cx="317" cy="147"/>
            </a:xfrm>
          </p:grpSpPr>
          <p:sp>
            <p:nvSpPr>
              <p:cNvPr id="504899" name="Line 67"/>
              <p:cNvSpPr>
                <a:spLocks noChangeShapeType="1"/>
              </p:cNvSpPr>
              <p:nvPr/>
            </p:nvSpPr>
            <p:spPr bwMode="auto">
              <a:xfrm>
                <a:off x="2342" y="2072"/>
                <a:ext cx="82" cy="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0" name="Freeform 68"/>
              <p:cNvSpPr>
                <a:spLocks/>
              </p:cNvSpPr>
              <p:nvPr/>
            </p:nvSpPr>
            <p:spPr bwMode="auto">
              <a:xfrm>
                <a:off x="2342" y="2064"/>
                <a:ext cx="317" cy="1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  <a:cxn ang="0">
                    <a:pos x="317" y="74"/>
                  </a:cxn>
                  <a:cxn ang="0">
                    <a:pos x="235" y="147"/>
                  </a:cxn>
                  <a:cxn ang="0">
                    <a:pos x="0" y="147"/>
                  </a:cxn>
                  <a:cxn ang="0">
                    <a:pos x="82" y="74"/>
                  </a:cxn>
                </a:cxnLst>
                <a:rect l="0" t="0" r="r" b="b"/>
                <a:pathLst>
                  <a:path w="317" h="147">
                    <a:moveTo>
                      <a:pt x="0" y="0"/>
                    </a:moveTo>
                    <a:lnTo>
                      <a:pt x="235" y="0"/>
                    </a:lnTo>
                    <a:lnTo>
                      <a:pt x="317" y="74"/>
                    </a:lnTo>
                    <a:lnTo>
                      <a:pt x="235" y="147"/>
                    </a:lnTo>
                    <a:lnTo>
                      <a:pt x="0" y="147"/>
                    </a:lnTo>
                    <a:lnTo>
                      <a:pt x="82" y="7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901" name="Line 69"/>
            <p:cNvSpPr>
              <a:spLocks noChangeShapeType="1"/>
            </p:cNvSpPr>
            <p:nvPr/>
          </p:nvSpPr>
          <p:spPr bwMode="auto">
            <a:xfrm>
              <a:off x="436" y="336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2" name="Line 70"/>
            <p:cNvSpPr>
              <a:spLocks noChangeShapeType="1"/>
            </p:cNvSpPr>
            <p:nvPr/>
          </p:nvSpPr>
          <p:spPr bwMode="auto">
            <a:xfrm>
              <a:off x="1052" y="3360"/>
              <a:ext cx="1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3" name="Freeform 71"/>
            <p:cNvSpPr>
              <a:spLocks/>
            </p:cNvSpPr>
            <p:nvPr/>
          </p:nvSpPr>
          <p:spPr bwMode="auto">
            <a:xfrm>
              <a:off x="816" y="3024"/>
              <a:ext cx="144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4" name="Freeform 72"/>
            <p:cNvSpPr>
              <a:spLocks/>
            </p:cNvSpPr>
            <p:nvPr/>
          </p:nvSpPr>
          <p:spPr bwMode="auto">
            <a:xfrm flipH="1">
              <a:off x="528" y="3024"/>
              <a:ext cx="192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5" name="Line 73"/>
            <p:cNvSpPr>
              <a:spLocks noChangeShapeType="1"/>
            </p:cNvSpPr>
            <p:nvPr/>
          </p:nvSpPr>
          <p:spPr bwMode="auto">
            <a:xfrm>
              <a:off x="816" y="350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6" name="Group 74"/>
            <p:cNvGrpSpPr>
              <a:grpSpLocks/>
            </p:cNvGrpSpPr>
            <p:nvPr/>
          </p:nvGrpSpPr>
          <p:grpSpPr bwMode="auto">
            <a:xfrm>
              <a:off x="713" y="3648"/>
              <a:ext cx="243" cy="96"/>
              <a:chOff x="1680" y="3456"/>
              <a:chExt cx="336" cy="96"/>
            </a:xfrm>
          </p:grpSpPr>
          <p:sp>
            <p:nvSpPr>
              <p:cNvPr id="504907" name="Line 75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8" name="Line 76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9" name="Line 77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743200" y="4572000"/>
            <a:ext cx="1600200" cy="1447800"/>
            <a:chOff x="1728" y="2880"/>
            <a:chExt cx="1008" cy="912"/>
          </a:xfrm>
        </p:grpSpPr>
        <p:grpSp>
          <p:nvGrpSpPr>
            <p:cNvPr id="18" name="Group 79"/>
            <p:cNvGrpSpPr>
              <a:grpSpLocks/>
            </p:cNvGrpSpPr>
            <p:nvPr/>
          </p:nvGrpSpPr>
          <p:grpSpPr bwMode="auto">
            <a:xfrm>
              <a:off x="1968" y="2976"/>
              <a:ext cx="492" cy="576"/>
              <a:chOff x="3376" y="1839"/>
              <a:chExt cx="687" cy="770"/>
            </a:xfrm>
          </p:grpSpPr>
          <p:sp>
            <p:nvSpPr>
              <p:cNvPr id="504912" name="Freeform 80"/>
              <p:cNvSpPr>
                <a:spLocks/>
              </p:cNvSpPr>
              <p:nvPr/>
            </p:nvSpPr>
            <p:spPr bwMode="auto">
              <a:xfrm>
                <a:off x="3376" y="1839"/>
                <a:ext cx="687" cy="578"/>
              </a:xfrm>
              <a:custGeom>
                <a:avLst/>
                <a:gdLst/>
                <a:ahLst/>
                <a:cxnLst>
                  <a:cxn ang="0">
                    <a:pos x="687" y="578"/>
                  </a:cxn>
                  <a:cxn ang="0">
                    <a:pos x="687" y="193"/>
                  </a:cxn>
                  <a:cxn ang="0">
                    <a:pos x="344" y="0"/>
                  </a:cxn>
                  <a:cxn ang="0">
                    <a:pos x="0" y="193"/>
                  </a:cxn>
                  <a:cxn ang="0">
                    <a:pos x="0" y="578"/>
                  </a:cxn>
                </a:cxnLst>
                <a:rect l="0" t="0" r="r" b="b"/>
                <a:pathLst>
                  <a:path w="687" h="578">
                    <a:moveTo>
                      <a:pt x="687" y="578"/>
                    </a:moveTo>
                    <a:lnTo>
                      <a:pt x="687" y="193"/>
                    </a:lnTo>
                    <a:lnTo>
                      <a:pt x="344" y="0"/>
                    </a:lnTo>
                    <a:lnTo>
                      <a:pt x="0" y="193"/>
                    </a:lnTo>
                    <a:lnTo>
                      <a:pt x="0" y="57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13" name="Freeform 81"/>
              <p:cNvSpPr>
                <a:spLocks/>
              </p:cNvSpPr>
              <p:nvPr/>
            </p:nvSpPr>
            <p:spPr bwMode="auto">
              <a:xfrm>
                <a:off x="3376" y="2417"/>
                <a:ext cx="687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4" y="192"/>
                  </a:cxn>
                  <a:cxn ang="0">
                    <a:pos x="687" y="0"/>
                  </a:cxn>
                </a:cxnLst>
                <a:rect l="0" t="0" r="r" b="b"/>
                <a:pathLst>
                  <a:path w="687" h="192">
                    <a:moveTo>
                      <a:pt x="0" y="0"/>
                    </a:moveTo>
                    <a:lnTo>
                      <a:pt x="344" y="192"/>
                    </a:lnTo>
                    <a:lnTo>
                      <a:pt x="687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1728" y="2880"/>
              <a:ext cx="1008" cy="912"/>
              <a:chOff x="1728" y="2880"/>
              <a:chExt cx="1008" cy="912"/>
            </a:xfrm>
          </p:grpSpPr>
          <p:sp>
            <p:nvSpPr>
              <p:cNvPr id="504915" name="Line 83"/>
              <p:cNvSpPr>
                <a:spLocks noChangeShapeType="1"/>
              </p:cNvSpPr>
              <p:nvPr/>
            </p:nvSpPr>
            <p:spPr bwMode="auto">
              <a:xfrm>
                <a:off x="1728" y="326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16" name="Line 84"/>
              <p:cNvSpPr>
                <a:spLocks noChangeShapeType="1"/>
              </p:cNvSpPr>
              <p:nvPr/>
            </p:nvSpPr>
            <p:spPr bwMode="auto">
              <a:xfrm>
                <a:off x="2448" y="3264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0" name="Group 85"/>
              <p:cNvGrpSpPr>
                <a:grpSpLocks/>
              </p:cNvGrpSpPr>
              <p:nvPr/>
            </p:nvGrpSpPr>
            <p:grpSpPr bwMode="auto">
              <a:xfrm>
                <a:off x="2092" y="3696"/>
                <a:ext cx="236" cy="96"/>
                <a:chOff x="1680" y="3456"/>
                <a:chExt cx="336" cy="96"/>
              </a:xfrm>
            </p:grpSpPr>
            <p:sp>
              <p:nvSpPr>
                <p:cNvPr id="504918" name="Line 86"/>
                <p:cNvSpPr>
                  <a:spLocks noChangeShapeType="1"/>
                </p:cNvSpPr>
                <p:nvPr/>
              </p:nvSpPr>
              <p:spPr bwMode="auto">
                <a:xfrm>
                  <a:off x="1680" y="345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919" name="Line 87"/>
                <p:cNvSpPr>
                  <a:spLocks noChangeShapeType="1"/>
                </p:cNvSpPr>
                <p:nvPr/>
              </p:nvSpPr>
              <p:spPr bwMode="auto">
                <a:xfrm>
                  <a:off x="1728" y="3504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920" name="Line 88"/>
                <p:cNvSpPr>
                  <a:spLocks noChangeShapeType="1"/>
                </p:cNvSpPr>
                <p:nvPr/>
              </p:nvSpPr>
              <p:spPr bwMode="auto">
                <a:xfrm>
                  <a:off x="1776" y="3552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4921" name="Line 89"/>
              <p:cNvSpPr>
                <a:spLocks noChangeShapeType="1"/>
              </p:cNvSpPr>
              <p:nvPr/>
            </p:nvSpPr>
            <p:spPr bwMode="auto">
              <a:xfrm>
                <a:off x="2208" y="355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2" name="Freeform 90"/>
              <p:cNvSpPr>
                <a:spLocks/>
              </p:cNvSpPr>
              <p:nvPr/>
            </p:nvSpPr>
            <p:spPr bwMode="auto">
              <a:xfrm flipV="1">
                <a:off x="1920" y="2880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3" name="Freeform 91"/>
              <p:cNvSpPr>
                <a:spLocks/>
              </p:cNvSpPr>
              <p:nvPr/>
            </p:nvSpPr>
            <p:spPr bwMode="auto">
              <a:xfrm flipH="1" flipV="1">
                <a:off x="2367" y="2880"/>
                <a:ext cx="93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4" name="Freeform 92"/>
              <p:cNvSpPr>
                <a:spLocks/>
              </p:cNvSpPr>
              <p:nvPr/>
            </p:nvSpPr>
            <p:spPr bwMode="auto">
              <a:xfrm flipV="1">
                <a:off x="2460" y="3264"/>
                <a:ext cx="276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" name="Group 93"/>
          <p:cNvGrpSpPr>
            <a:grpSpLocks/>
          </p:cNvGrpSpPr>
          <p:nvPr/>
        </p:nvGrpSpPr>
        <p:grpSpPr bwMode="auto">
          <a:xfrm>
            <a:off x="5181600" y="4724400"/>
            <a:ext cx="990600" cy="1181100"/>
            <a:chOff x="3264" y="2976"/>
            <a:chExt cx="624" cy="744"/>
          </a:xfrm>
        </p:grpSpPr>
        <p:sp>
          <p:nvSpPr>
            <p:cNvPr id="504926" name="Freeform 94"/>
            <p:cNvSpPr>
              <a:spLocks/>
            </p:cNvSpPr>
            <p:nvPr/>
          </p:nvSpPr>
          <p:spPr bwMode="auto">
            <a:xfrm>
              <a:off x="3360" y="3168"/>
              <a:ext cx="440" cy="392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4" y="104"/>
                </a:cxn>
                <a:cxn ang="0">
                  <a:pos x="8" y="200"/>
                </a:cxn>
                <a:cxn ang="0">
                  <a:pos x="152" y="152"/>
                </a:cxn>
                <a:cxn ang="0">
                  <a:pos x="296" y="200"/>
                </a:cxn>
                <a:cxn ang="0">
                  <a:pos x="200" y="104"/>
                </a:cxn>
                <a:cxn ang="0">
                  <a:pos x="296" y="8"/>
                </a:cxn>
                <a:cxn ang="0">
                  <a:pos x="152" y="56"/>
                </a:cxn>
                <a:cxn ang="0">
                  <a:pos x="8" y="8"/>
                </a:cxn>
              </a:cxnLst>
              <a:rect l="0" t="0" r="r" b="b"/>
              <a:pathLst>
                <a:path w="304" h="208">
                  <a:moveTo>
                    <a:pt x="8" y="8"/>
                  </a:moveTo>
                  <a:cubicBezTo>
                    <a:pt x="0" y="16"/>
                    <a:pt x="104" y="72"/>
                    <a:pt x="104" y="104"/>
                  </a:cubicBezTo>
                  <a:cubicBezTo>
                    <a:pt x="104" y="136"/>
                    <a:pt x="0" y="192"/>
                    <a:pt x="8" y="200"/>
                  </a:cubicBezTo>
                  <a:cubicBezTo>
                    <a:pt x="16" y="208"/>
                    <a:pt x="104" y="152"/>
                    <a:pt x="152" y="152"/>
                  </a:cubicBezTo>
                  <a:cubicBezTo>
                    <a:pt x="200" y="152"/>
                    <a:pt x="288" y="208"/>
                    <a:pt x="296" y="200"/>
                  </a:cubicBezTo>
                  <a:cubicBezTo>
                    <a:pt x="304" y="192"/>
                    <a:pt x="200" y="136"/>
                    <a:pt x="200" y="104"/>
                  </a:cubicBezTo>
                  <a:cubicBezTo>
                    <a:pt x="200" y="72"/>
                    <a:pt x="304" y="16"/>
                    <a:pt x="296" y="8"/>
                  </a:cubicBezTo>
                  <a:cubicBezTo>
                    <a:pt x="288" y="0"/>
                    <a:pt x="200" y="56"/>
                    <a:pt x="152" y="56"/>
                  </a:cubicBezTo>
                  <a:cubicBezTo>
                    <a:pt x="104" y="56"/>
                    <a:pt x="16" y="0"/>
                    <a:pt x="8" y="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22" name="Group 95"/>
            <p:cNvGrpSpPr>
              <a:grpSpLocks/>
            </p:cNvGrpSpPr>
            <p:nvPr/>
          </p:nvGrpSpPr>
          <p:grpSpPr bwMode="auto">
            <a:xfrm>
              <a:off x="3264" y="2976"/>
              <a:ext cx="624" cy="744"/>
              <a:chOff x="3264" y="2976"/>
              <a:chExt cx="624" cy="744"/>
            </a:xfrm>
          </p:grpSpPr>
          <p:sp>
            <p:nvSpPr>
              <p:cNvPr id="504928" name="Line 96"/>
              <p:cNvSpPr>
                <a:spLocks noChangeShapeType="1"/>
              </p:cNvSpPr>
              <p:nvPr/>
            </p:nvSpPr>
            <p:spPr bwMode="auto">
              <a:xfrm>
                <a:off x="3264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9" name="Line 97"/>
              <p:cNvSpPr>
                <a:spLocks noChangeShapeType="1"/>
              </p:cNvSpPr>
              <p:nvPr/>
            </p:nvSpPr>
            <p:spPr bwMode="auto">
              <a:xfrm>
                <a:off x="3648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30" name="Freeform 98"/>
              <p:cNvSpPr>
                <a:spLocks/>
              </p:cNvSpPr>
              <p:nvPr/>
            </p:nvSpPr>
            <p:spPr bwMode="auto">
              <a:xfrm>
                <a:off x="3600" y="2976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31" name="Freeform 99"/>
              <p:cNvSpPr>
                <a:spLocks/>
              </p:cNvSpPr>
              <p:nvPr/>
            </p:nvSpPr>
            <p:spPr bwMode="auto">
              <a:xfrm flipH="1">
                <a:off x="3408" y="2976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100"/>
              <p:cNvGrpSpPr>
                <a:grpSpLocks/>
              </p:cNvGrpSpPr>
              <p:nvPr/>
            </p:nvGrpSpPr>
            <p:grpSpPr bwMode="auto">
              <a:xfrm>
                <a:off x="3480" y="3480"/>
                <a:ext cx="192" cy="240"/>
                <a:chOff x="3408" y="3648"/>
                <a:chExt cx="192" cy="240"/>
              </a:xfrm>
            </p:grpSpPr>
            <p:sp>
              <p:nvSpPr>
                <p:cNvPr id="504933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36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4" name="Group 102"/>
                <p:cNvGrpSpPr>
                  <a:grpSpLocks/>
                </p:cNvGrpSpPr>
                <p:nvPr/>
              </p:nvGrpSpPr>
              <p:grpSpPr bwMode="auto">
                <a:xfrm>
                  <a:off x="3408" y="3792"/>
                  <a:ext cx="192" cy="96"/>
                  <a:chOff x="1680" y="3456"/>
                  <a:chExt cx="336" cy="96"/>
                </a:xfrm>
              </p:grpSpPr>
              <p:sp>
                <p:nvSpPr>
                  <p:cNvPr id="504935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456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9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3504"/>
                    <a:ext cx="24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937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04938" name="Rectangle 106"/>
          <p:cNvSpPr>
            <a:spLocks noChangeArrowheads="1"/>
          </p:cNvSpPr>
          <p:nvPr/>
        </p:nvSpPr>
        <p:spPr bwMode="auto">
          <a:xfrm>
            <a:off x="5257800" y="6096000"/>
            <a:ext cx="18288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Interruptor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939" name="Rectangle 107"/>
          <p:cNvSpPr>
            <a:spLocks noChangeArrowheads="1"/>
          </p:cNvSpPr>
          <p:nvPr/>
        </p:nvSpPr>
        <p:spPr bwMode="auto">
          <a:xfrm>
            <a:off x="4010025" y="152400"/>
            <a:ext cx="3657600" cy="388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Arial" charset="0"/>
              </a:rPr>
              <a:t>Símbolos com conexões</a:t>
            </a:r>
          </a:p>
        </p:txBody>
      </p:sp>
      <p:grpSp>
        <p:nvGrpSpPr>
          <p:cNvPr id="25" name="Group 108"/>
          <p:cNvGrpSpPr>
            <a:grpSpLocks/>
          </p:cNvGrpSpPr>
          <p:nvPr/>
        </p:nvGrpSpPr>
        <p:grpSpPr bwMode="auto">
          <a:xfrm>
            <a:off x="250825" y="1112838"/>
            <a:ext cx="1296988" cy="876300"/>
            <a:chOff x="235" y="288"/>
            <a:chExt cx="817" cy="552"/>
          </a:xfrm>
        </p:grpSpPr>
        <p:sp>
          <p:nvSpPr>
            <p:cNvPr id="504941" name="Line 109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42" name="Oval 110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04943" name="Rectangle 111"/>
          <p:cNvSpPr>
            <a:spLocks noChangeArrowheads="1"/>
          </p:cNvSpPr>
          <p:nvPr/>
        </p:nvSpPr>
        <p:spPr bwMode="auto">
          <a:xfrm>
            <a:off x="1662113" y="1131888"/>
            <a:ext cx="1843087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renovável</a:t>
            </a:r>
          </a:p>
          <a:p>
            <a:pPr algn="l"/>
            <a:r>
              <a:rPr lang="pt-BR" sz="20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limitada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944" name="Freeform 112"/>
          <p:cNvSpPr>
            <a:spLocks/>
          </p:cNvSpPr>
          <p:nvPr/>
        </p:nvSpPr>
        <p:spPr bwMode="auto">
          <a:xfrm>
            <a:off x="1036638" y="1558925"/>
            <a:ext cx="307975" cy="533400"/>
          </a:xfrm>
          <a:custGeom>
            <a:avLst/>
            <a:gdLst/>
            <a:ahLst/>
            <a:cxnLst>
              <a:cxn ang="0">
                <a:pos x="89" y="4"/>
              </a:cxn>
              <a:cxn ang="0">
                <a:pos x="140" y="6"/>
              </a:cxn>
              <a:cxn ang="0">
                <a:pos x="177" y="43"/>
              </a:cxn>
              <a:cxn ang="0">
                <a:pos x="186" y="96"/>
              </a:cxn>
              <a:cxn ang="0">
                <a:pos x="129" y="170"/>
              </a:cxn>
              <a:cxn ang="0">
                <a:pos x="0" y="336"/>
              </a:cxn>
            </a:cxnLst>
            <a:rect l="0" t="0" r="r" b="b"/>
            <a:pathLst>
              <a:path w="194" h="336">
                <a:moveTo>
                  <a:pt x="89" y="4"/>
                </a:moveTo>
                <a:cubicBezTo>
                  <a:pt x="98" y="4"/>
                  <a:pt x="125" y="0"/>
                  <a:pt x="140" y="6"/>
                </a:cubicBezTo>
                <a:cubicBezTo>
                  <a:pt x="155" y="12"/>
                  <a:pt x="169" y="28"/>
                  <a:pt x="177" y="43"/>
                </a:cubicBezTo>
                <a:cubicBezTo>
                  <a:pt x="185" y="58"/>
                  <a:pt x="194" y="75"/>
                  <a:pt x="186" y="96"/>
                </a:cubicBezTo>
                <a:cubicBezTo>
                  <a:pt x="178" y="117"/>
                  <a:pt x="160" y="130"/>
                  <a:pt x="129" y="170"/>
                </a:cubicBezTo>
                <a:cubicBezTo>
                  <a:pt x="98" y="210"/>
                  <a:pt x="27" y="302"/>
                  <a:pt x="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113" name="Rectangle 4"/>
          <p:cNvSpPr>
            <a:spLocks noChangeArrowheads="1"/>
          </p:cNvSpPr>
          <p:nvPr/>
        </p:nvSpPr>
        <p:spPr bwMode="auto">
          <a:xfrm>
            <a:off x="2047081" y="3579812"/>
            <a:ext cx="11430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Produtor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117" name="Rectangle 30"/>
          <p:cNvSpPr>
            <a:spLocks noChangeArrowheads="1"/>
          </p:cNvSpPr>
          <p:nvPr/>
        </p:nvSpPr>
        <p:spPr bwMode="auto">
          <a:xfrm>
            <a:off x="615156" y="6361112"/>
            <a:ext cx="151765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Interação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pic>
        <p:nvPicPr>
          <p:cNvPr id="26" name="Á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5"/>
    </mc:Choice>
    <mc:Fallback>
      <p:transition spd="slow" advTm="2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0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0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0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04834" grpId="0" autoUpdateAnimBg="0"/>
      <p:bldP spid="504835" grpId="0" animBg="1"/>
      <p:bldP spid="504837" grpId="0" autoUpdateAnimBg="0"/>
      <p:bldP spid="504838" grpId="0" autoUpdateAnimBg="0"/>
      <p:bldP spid="504839" grpId="0" autoUpdateAnimBg="0"/>
      <p:bldP spid="504853" grpId="0" autoUpdateAnimBg="0"/>
      <p:bldP spid="504860" grpId="0" autoUpdateAnimBg="0"/>
      <p:bldP spid="504861" grpId="0" autoUpdateAnimBg="0"/>
      <p:bldP spid="504863" grpId="0" animBg="1" autoUpdateAnimBg="0"/>
      <p:bldP spid="504864" grpId="0" autoUpdateAnimBg="0"/>
      <p:bldP spid="504938" grpId="0" autoUpdateAnimBg="0"/>
      <p:bldP spid="504943" grpId="0" autoUpdateAnimBg="0"/>
      <p:bldP spid="504944" grpId="0" animBg="1"/>
      <p:bldP spid="113" grpId="0" autoUpdateAnimBg="0"/>
      <p:bldP spid="11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6" name="Picture 4" descr="basic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836613"/>
            <a:ext cx="7848600" cy="5183187"/>
          </a:xfrm>
          <a:prstGeom prst="rect">
            <a:avLst/>
          </a:prstGeom>
          <a:noFill/>
        </p:spPr>
      </p:pic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1979613" y="4702175"/>
            <a:ext cx="4105275" cy="158434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32"/>
    </mc:Choice>
    <mc:Fallback>
      <p:transition spd="slow" advTm="6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é um diagrama?</a:t>
            </a:r>
            <a:endParaRPr lang="pt-B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785926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Um diagrama é uma representação visual estruturada e simplificada de um determinado conceito, ideia, processo.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17"/>
    </mc:Choice>
    <mc:Fallback>
      <p:transition spd="slow" advTm="9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79" y="1543072"/>
            <a:ext cx="7921625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357158" y="71414"/>
            <a:ext cx="50834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Produção de mudas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7"/>
    </mc:Choice>
    <mc:Fallback>
      <p:transition spd="slow" advTm="3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247959" y="149346"/>
            <a:ext cx="568136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Produção de eucalipto</a:t>
            </a:r>
          </a:p>
        </p:txBody>
      </p:sp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52513"/>
            <a:ext cx="7113588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31"/>
    </mc:Choice>
    <mc:Fallback>
      <p:transition spd="slow" advTm="20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762000" y="838200"/>
            <a:ext cx="7848600" cy="5410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pic>
        <p:nvPicPr>
          <p:cNvPr id="517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0600"/>
            <a:ext cx="7543800" cy="5065713"/>
          </a:xfrm>
          <a:prstGeom prst="rect">
            <a:avLst/>
          </a:prstGeom>
          <a:solidFill>
            <a:srgbClr val="FFFFFF"/>
          </a:solidFill>
          <a:ln w="82550" cmpd="thickThin">
            <a:noFill/>
            <a:miter lim="800000"/>
            <a:headEnd/>
            <a:tailEnd/>
          </a:ln>
          <a:effectLst/>
        </p:spPr>
      </p:pic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5638800" y="5638800"/>
            <a:ext cx="3216275" cy="6985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800" b="0">
                <a:solidFill>
                  <a:schemeClr val="hlink"/>
                </a:solidFill>
                <a:latin typeface="Comic Sans MS" charset="0"/>
              </a:rPr>
              <a:t>System Diagram of a city and its support region</a:t>
            </a:r>
          </a:p>
        </p:txBody>
      </p:sp>
      <p:sp>
        <p:nvSpPr>
          <p:cNvPr id="517126" name="Text Box 6"/>
          <p:cNvSpPr txBox="1">
            <a:spLocks noChangeArrowheads="1"/>
          </p:cNvSpPr>
          <p:nvPr/>
        </p:nvSpPr>
        <p:spPr bwMode="auto">
          <a:xfrm>
            <a:off x="424867" y="71414"/>
            <a:ext cx="1893467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Cidade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79"/>
    </mc:Choice>
    <mc:Fallback>
      <p:transition spd="slow" advTm="14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sp>
        <p:nvSpPr>
          <p:cNvPr id="518147" name="Text Box 3"/>
          <p:cNvSpPr txBox="1">
            <a:spLocks noChangeArrowheads="1"/>
          </p:cNvSpPr>
          <p:nvPr/>
        </p:nvSpPr>
        <p:spPr bwMode="auto">
          <a:xfrm>
            <a:off x="214282" y="71414"/>
            <a:ext cx="33217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>
                <a:solidFill>
                  <a:schemeClr val="tx1"/>
                </a:solidFill>
                <a:latin typeface="Arial" charset="0"/>
              </a:rPr>
              <a:t>Ecossistema</a:t>
            </a: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1295400" y="914400"/>
            <a:ext cx="7315200" cy="5562600"/>
          </a:xfrm>
          <a:prstGeom prst="rect">
            <a:avLst/>
          </a:prstGeom>
          <a:solidFill>
            <a:schemeClr val="bg2"/>
          </a:solidFill>
          <a:ln w="825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18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781800" cy="510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01"/>
    </mc:Choice>
    <mc:Fallback>
      <p:transition spd="slow" advTm="8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Exercício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Desenhe o diagrama do sistema de produção que você abordará </a:t>
            </a:r>
            <a:r>
              <a:rPr lang="pt-BR" smtClean="0"/>
              <a:t>no trabalho final.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94"/>
    </mc:Choice>
    <mc:Fallback>
      <p:transition spd="slow" advTm="7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Exemplos de Diagramas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85968" r="43263" b="4548"/>
          <a:stretch/>
        </p:blipFill>
        <p:spPr bwMode="auto">
          <a:xfrm>
            <a:off x="5095414" y="5575897"/>
            <a:ext cx="2998333" cy="7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5" t="38233" r="23694" b="45054"/>
          <a:stretch/>
        </p:blipFill>
        <p:spPr bwMode="auto">
          <a:xfrm>
            <a:off x="4572000" y="1813682"/>
            <a:ext cx="208823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72426" r="76164" b="10860"/>
          <a:stretch/>
        </p:blipFill>
        <p:spPr bwMode="auto">
          <a:xfrm>
            <a:off x="7236296" y="4401108"/>
            <a:ext cx="106460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4599" r="77363" b="28687"/>
          <a:stretch/>
        </p:blipFill>
        <p:spPr bwMode="auto">
          <a:xfrm>
            <a:off x="7577603" y="1813681"/>
            <a:ext cx="1022920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5355" r="76445" b="77931"/>
          <a:stretch/>
        </p:blipFill>
        <p:spPr bwMode="auto">
          <a:xfrm>
            <a:off x="6594581" y="2861785"/>
            <a:ext cx="113075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402" r="76681" b="86352"/>
          <a:stretch/>
        </p:blipFill>
        <p:spPr bwMode="auto">
          <a:xfrm>
            <a:off x="3103068" y="1777677"/>
            <a:ext cx="11874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60444" r="40082" b="26934"/>
          <a:stretch/>
        </p:blipFill>
        <p:spPr bwMode="auto">
          <a:xfrm>
            <a:off x="397793" y="1926976"/>
            <a:ext cx="2123508" cy="9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2956" r="76030" b="74756"/>
          <a:stretch/>
        </p:blipFill>
        <p:spPr bwMode="auto">
          <a:xfrm>
            <a:off x="5212508" y="3573015"/>
            <a:ext cx="1231699" cy="11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inais painel carr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0167" r="22857" b="10071"/>
          <a:stretch/>
        </p:blipFill>
        <p:spPr bwMode="auto">
          <a:xfrm>
            <a:off x="1286682" y="3303530"/>
            <a:ext cx="3096344" cy="28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6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33"/>
    </mc:Choice>
    <mc:Fallback>
      <p:transition spd="slow" advTm="9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Howard T. Odum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600200"/>
            <a:ext cx="4402137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1924-2002</a:t>
            </a:r>
          </a:p>
          <a:p>
            <a:pPr>
              <a:buFontTx/>
              <a:buNone/>
            </a:pPr>
            <a:endParaRPr lang="pt-BR"/>
          </a:p>
          <a:p>
            <a:r>
              <a:rPr lang="pt-BR" sz="2400"/>
              <a:t>Ecological modeling </a:t>
            </a:r>
          </a:p>
          <a:p>
            <a:r>
              <a:rPr lang="pt-BR" sz="2400"/>
              <a:t>Ecological engineering</a:t>
            </a:r>
          </a:p>
          <a:p>
            <a:r>
              <a:rPr lang="pt-BR" sz="2400"/>
              <a:t>Ecological economics</a:t>
            </a:r>
          </a:p>
          <a:p>
            <a:r>
              <a:rPr lang="pt-BR" sz="2400"/>
              <a:t>General systems theory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3308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9"/>
    </mc:Choice>
    <mc:Fallback>
      <p:transition spd="slow" advTm="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13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charset="2"/>
              <a:buNone/>
            </a:pPr>
            <a:r>
              <a:rPr lang="pt-BR"/>
              <a:t> como vc representaria:</a:t>
            </a:r>
          </a:p>
          <a:p>
            <a:pPr marL="609600" indent="-609600">
              <a:buFont typeface="Wingdings" charset="2"/>
              <a:buNone/>
            </a:pPr>
            <a:endParaRPr lang="pt-BR"/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Uma floresta plantada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Uma cidade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 ecossistema</a:t>
            </a:r>
          </a:p>
          <a:p>
            <a:pPr marL="609600" indent="-609600">
              <a:buFont typeface="Wingdings" charset="2"/>
              <a:buAutoNum type="arabicPeriod"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5"/>
    </mc:Choice>
    <mc:Fallback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212417" y="149346"/>
            <a:ext cx="4431021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schemeClr val="tx1"/>
                </a:solidFill>
                <a:latin typeface="Arial" charset="0"/>
              </a:rPr>
              <a:t>Floresta plantada</a:t>
            </a:r>
            <a:endParaRPr lang="pt-BR" sz="4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52513"/>
            <a:ext cx="7113588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78"/>
    </mc:Choice>
    <mc:Fallback>
      <p:transition spd="slow" advTm="11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762000" y="838200"/>
            <a:ext cx="7848600" cy="5410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pic>
        <p:nvPicPr>
          <p:cNvPr id="514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0600"/>
            <a:ext cx="7543800" cy="5065713"/>
          </a:xfrm>
          <a:prstGeom prst="rect">
            <a:avLst/>
          </a:prstGeom>
          <a:solidFill>
            <a:srgbClr val="FFFFFF"/>
          </a:solidFill>
          <a:ln w="82550" cmpd="thickThin">
            <a:noFill/>
            <a:miter lim="800000"/>
            <a:headEnd/>
            <a:tailEnd/>
          </a:ln>
          <a:effectLst/>
        </p:spPr>
      </p:pic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5638800" y="5638800"/>
            <a:ext cx="3216275" cy="6985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800" b="0">
                <a:solidFill>
                  <a:schemeClr val="hlink"/>
                </a:solidFill>
                <a:latin typeface="Comic Sans MS" charset="0"/>
              </a:rPr>
              <a:t>System Diagram of a city and its support region</a:t>
            </a:r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>
            <a:off x="463955" y="71414"/>
            <a:ext cx="1893467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>
                <a:solidFill>
                  <a:schemeClr val="tx1"/>
                </a:solidFill>
                <a:latin typeface="Arial" charset="0"/>
              </a:rPr>
              <a:t>Cidade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73"/>
    </mc:Choice>
    <mc:Fallback>
      <p:transition spd="slow" advTm="1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sp>
        <p:nvSpPr>
          <p:cNvPr id="515078" name="Text Box 6"/>
          <p:cNvSpPr txBox="1">
            <a:spLocks noChangeArrowheads="1"/>
          </p:cNvSpPr>
          <p:nvPr/>
        </p:nvSpPr>
        <p:spPr bwMode="auto">
          <a:xfrm>
            <a:off x="250125" y="77908"/>
            <a:ext cx="33217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Ecossistema</a:t>
            </a:r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1295400" y="914400"/>
            <a:ext cx="7315200" cy="5562600"/>
          </a:xfrm>
          <a:prstGeom prst="rect">
            <a:avLst/>
          </a:prstGeom>
          <a:solidFill>
            <a:schemeClr val="bg2"/>
          </a:solidFill>
          <a:ln w="825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15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781800" cy="510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87"/>
    </mc:Choice>
    <mc:Fallback>
      <p:transition spd="slow" advTm="25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 noChangeAspect="1"/>
          </p:cNvGrpSpPr>
          <p:nvPr/>
        </p:nvGrpSpPr>
        <p:grpSpPr bwMode="auto">
          <a:xfrm>
            <a:off x="2641600" y="2008188"/>
            <a:ext cx="1945482" cy="1314450"/>
            <a:chOff x="235" y="288"/>
            <a:chExt cx="817" cy="552"/>
          </a:xfrm>
        </p:grpSpPr>
        <p:sp>
          <p:nvSpPr>
            <p:cNvPr id="432179" name="Line 51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" name="Group 110"/>
          <p:cNvGrpSpPr>
            <a:grpSpLocks noChangeAspect="1"/>
          </p:cNvGrpSpPr>
          <p:nvPr/>
        </p:nvGrpSpPr>
        <p:grpSpPr bwMode="auto">
          <a:xfrm>
            <a:off x="5500694" y="3767138"/>
            <a:ext cx="1945481" cy="1314450"/>
            <a:chOff x="235" y="288"/>
            <a:chExt cx="817" cy="552"/>
          </a:xfrm>
        </p:grpSpPr>
        <p:sp>
          <p:nvSpPr>
            <p:cNvPr id="432239" name="Line 111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32240" name="Oval 112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32242" name="Freeform 114"/>
          <p:cNvSpPr>
            <a:spLocks noChangeAspect="1"/>
          </p:cNvSpPr>
          <p:nvPr/>
        </p:nvSpPr>
        <p:spPr bwMode="auto">
          <a:xfrm>
            <a:off x="6653218" y="4452938"/>
            <a:ext cx="461963" cy="800100"/>
          </a:xfrm>
          <a:custGeom>
            <a:avLst/>
            <a:gdLst/>
            <a:ahLst/>
            <a:cxnLst>
              <a:cxn ang="0">
                <a:pos x="89" y="4"/>
              </a:cxn>
              <a:cxn ang="0">
                <a:pos x="140" y="6"/>
              </a:cxn>
              <a:cxn ang="0">
                <a:pos x="177" y="43"/>
              </a:cxn>
              <a:cxn ang="0">
                <a:pos x="186" y="96"/>
              </a:cxn>
              <a:cxn ang="0">
                <a:pos x="129" y="170"/>
              </a:cxn>
              <a:cxn ang="0">
                <a:pos x="0" y="336"/>
              </a:cxn>
            </a:cxnLst>
            <a:rect l="0" t="0" r="r" b="b"/>
            <a:pathLst>
              <a:path w="194" h="336">
                <a:moveTo>
                  <a:pt x="89" y="4"/>
                </a:moveTo>
                <a:cubicBezTo>
                  <a:pt x="98" y="4"/>
                  <a:pt x="125" y="0"/>
                  <a:pt x="140" y="6"/>
                </a:cubicBezTo>
                <a:cubicBezTo>
                  <a:pt x="155" y="12"/>
                  <a:pt x="169" y="28"/>
                  <a:pt x="177" y="43"/>
                </a:cubicBezTo>
                <a:cubicBezTo>
                  <a:pt x="185" y="58"/>
                  <a:pt x="194" y="75"/>
                  <a:pt x="186" y="96"/>
                </a:cubicBezTo>
                <a:cubicBezTo>
                  <a:pt x="178" y="117"/>
                  <a:pt x="160" y="130"/>
                  <a:pt x="129" y="170"/>
                </a:cubicBezTo>
                <a:cubicBezTo>
                  <a:pt x="98" y="210"/>
                  <a:pt x="27" y="302"/>
                  <a:pt x="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432243" name="Rectangle 115"/>
          <p:cNvSpPr>
            <a:spLocks noChangeArrowheads="1"/>
          </p:cNvSpPr>
          <p:nvPr/>
        </p:nvSpPr>
        <p:spPr bwMode="auto">
          <a:xfrm>
            <a:off x="2425686" y="571480"/>
            <a:ext cx="38608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4000" b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</a:t>
            </a:r>
            <a:endParaRPr lang="pt-BR" sz="4000" b="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95"/>
    </mc:Choice>
    <mc:Fallback>
      <p:transition spd="slow" advTm="7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2242" grpId="0" animBg="1"/>
      <p:bldP spid="43224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166</Words>
  <Application>Microsoft Office PowerPoint</Application>
  <PresentationFormat>Apresentação na tela (4:3)</PresentationFormat>
  <Paragraphs>64</Paragraphs>
  <Slides>24</Slides>
  <Notes>9</Notes>
  <HiddenSlides>0</HiddenSlides>
  <MMClips>24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Tahoma</vt:lpstr>
      <vt:lpstr>Times New Roman</vt:lpstr>
      <vt:lpstr>Wingdings</vt:lpstr>
      <vt:lpstr>Tema do Office</vt:lpstr>
      <vt:lpstr>LEB 244 – Aula 5  Diagrama de Linguagem Energética</vt:lpstr>
      <vt:lpstr>O que é um diagrama?</vt:lpstr>
      <vt:lpstr>Exemplos de Diagramas</vt:lpstr>
      <vt:lpstr>Howard T. Odum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 490 – Aula 3  Conceitos de Energia e Introdução ao Diagrama de Linguagem Energética</dc:title>
  <dc:creator>TLR</dc:creator>
  <cp:lastModifiedBy>aureo.oliveira@gmail.com</cp:lastModifiedBy>
  <cp:revision>14</cp:revision>
  <dcterms:created xsi:type="dcterms:W3CDTF">2010-08-20T20:54:13Z</dcterms:created>
  <dcterms:modified xsi:type="dcterms:W3CDTF">2020-03-23T21:21:08Z</dcterms:modified>
</cp:coreProperties>
</file>