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1"/>
  </p:notesMasterIdLst>
  <p:sldIdLst>
    <p:sldId id="447" r:id="rId2"/>
    <p:sldId id="483" r:id="rId3"/>
    <p:sldId id="482" r:id="rId4"/>
    <p:sldId id="319" r:id="rId5"/>
    <p:sldId id="448" r:id="rId6"/>
    <p:sldId id="320" r:id="rId7"/>
    <p:sldId id="259" r:id="rId8"/>
    <p:sldId id="484" r:id="rId9"/>
    <p:sldId id="370" r:id="rId10"/>
    <p:sldId id="453" r:id="rId11"/>
    <p:sldId id="476" r:id="rId12"/>
    <p:sldId id="486" r:id="rId13"/>
    <p:sldId id="454" r:id="rId14"/>
    <p:sldId id="477" r:id="rId15"/>
    <p:sldId id="516" r:id="rId16"/>
    <p:sldId id="489" r:id="rId17"/>
    <p:sldId id="517" r:id="rId18"/>
    <p:sldId id="478" r:id="rId19"/>
    <p:sldId id="518" r:id="rId20"/>
    <p:sldId id="379" r:id="rId21"/>
    <p:sldId id="457" r:id="rId22"/>
    <p:sldId id="445" r:id="rId23"/>
    <p:sldId id="307" r:id="rId24"/>
    <p:sldId id="490" r:id="rId25"/>
    <p:sldId id="493" r:id="rId26"/>
    <p:sldId id="495" r:id="rId27"/>
    <p:sldId id="497" r:id="rId28"/>
    <p:sldId id="498" r:id="rId29"/>
    <p:sldId id="508" r:id="rId30"/>
    <p:sldId id="501" r:id="rId31"/>
    <p:sldId id="507" r:id="rId32"/>
    <p:sldId id="515" r:id="rId33"/>
    <p:sldId id="505" r:id="rId34"/>
    <p:sldId id="499" r:id="rId35"/>
    <p:sldId id="491" r:id="rId36"/>
    <p:sldId id="500" r:id="rId37"/>
    <p:sldId id="360" r:id="rId38"/>
    <p:sldId id="511" r:id="rId39"/>
    <p:sldId id="503" r:id="rId40"/>
    <p:sldId id="513" r:id="rId41"/>
    <p:sldId id="512" r:id="rId42"/>
    <p:sldId id="492" r:id="rId43"/>
    <p:sldId id="622" r:id="rId44"/>
    <p:sldId id="514" r:id="rId45"/>
    <p:sldId id="504" r:id="rId46"/>
    <p:sldId id="420" r:id="rId47"/>
    <p:sldId id="510" r:id="rId48"/>
    <p:sldId id="519" r:id="rId49"/>
    <p:sldId id="521" r:id="rId50"/>
    <p:sldId id="520" r:id="rId51"/>
    <p:sldId id="400" r:id="rId52"/>
    <p:sldId id="405" r:id="rId53"/>
    <p:sldId id="465" r:id="rId54"/>
    <p:sldId id="443" r:id="rId55"/>
    <p:sldId id="446" r:id="rId56"/>
    <p:sldId id="444" r:id="rId57"/>
    <p:sldId id="621" r:id="rId58"/>
    <p:sldId id="336" r:id="rId59"/>
    <p:sldId id="522" r:id="rId60"/>
  </p:sldIdLst>
  <p:sldSz cx="9144000" cy="6858000" type="screen4x3"/>
  <p:notesSz cx="6858000" cy="9144000"/>
  <p:defaultTextStyle>
    <a:defPPr>
      <a:defRPr lang="pt-BR"/>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A3A3"/>
    <a:srgbClr val="FF964F"/>
    <a:srgbClr val="EBEBEB"/>
    <a:srgbClr val="FFE0CB"/>
    <a:srgbClr val="FFC095"/>
    <a:srgbClr val="D7D711"/>
    <a:srgbClr val="000000"/>
    <a:srgbClr val="8BFB03"/>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690" autoAdjust="0"/>
  </p:normalViewPr>
  <p:slideViewPr>
    <p:cSldViewPr>
      <p:cViewPr>
        <p:scale>
          <a:sx n="58" d="100"/>
          <a:sy n="58" d="100"/>
        </p:scale>
        <p:origin x="1544" y="212"/>
      </p:cViewPr>
      <p:guideLst>
        <p:guide orient="horz" pos="2160"/>
        <p:guide pos="2880"/>
      </p:guideLst>
    </p:cSldViewPr>
  </p:slideViewPr>
  <p:outlineViewPr>
    <p:cViewPr>
      <p:scale>
        <a:sx n="33" d="100"/>
        <a:sy n="33" d="100"/>
      </p:scale>
      <p:origin x="0" y="-4540"/>
    </p:cViewPr>
  </p:outlineViewPr>
  <p:notesTextViewPr>
    <p:cViewPr>
      <p:scale>
        <a:sx n="75" d="100"/>
        <a:sy n="75" d="100"/>
      </p:scale>
      <p:origin x="0" y="0"/>
    </p:cViewPr>
  </p:notesTextViewPr>
  <p:sorterViewPr>
    <p:cViewPr varScale="1">
      <p:scale>
        <a:sx n="1" d="1"/>
        <a:sy n="1" d="1"/>
      </p:scale>
      <p:origin x="0" y="-27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6A7C26-D567-4FD2-8A1E-C342D9B6DA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2776F74-1B9C-4B00-8B22-FE0CC40F4B7D}">
      <dgm:prSet/>
      <dgm:spPr>
        <a:solidFill>
          <a:schemeClr val="accent4"/>
        </a:solidFill>
      </dgm:spPr>
      <dgm:t>
        <a:bodyPr/>
        <a:lstStyle/>
        <a:p>
          <a:r>
            <a:rPr lang="pt-BR">
              <a:solidFill>
                <a:schemeClr val="bg1">
                  <a:lumMod val="50000"/>
                </a:schemeClr>
              </a:solidFill>
            </a:rPr>
            <a:t>Exemplos:</a:t>
          </a:r>
          <a:endParaRPr lang="en-US">
            <a:solidFill>
              <a:schemeClr val="bg1">
                <a:lumMod val="50000"/>
              </a:schemeClr>
            </a:solidFill>
          </a:endParaRPr>
        </a:p>
      </dgm:t>
    </dgm:pt>
    <dgm:pt modelId="{62C59598-4394-46F3-BC60-4B72DFCFF6D7}" type="parTrans" cxnId="{CB117CEC-259F-4933-AEAA-07DFD199FCE9}">
      <dgm:prSet/>
      <dgm:spPr/>
      <dgm:t>
        <a:bodyPr/>
        <a:lstStyle/>
        <a:p>
          <a:endParaRPr lang="en-US"/>
        </a:p>
      </dgm:t>
    </dgm:pt>
    <dgm:pt modelId="{0BCDDCE5-6819-4A34-BBE5-02A0DE3DB903}" type="sibTrans" cxnId="{CB117CEC-259F-4933-AEAA-07DFD199FCE9}">
      <dgm:prSet/>
      <dgm:spPr/>
      <dgm:t>
        <a:bodyPr/>
        <a:lstStyle/>
        <a:p>
          <a:endParaRPr lang="en-US"/>
        </a:p>
      </dgm:t>
    </dgm:pt>
    <dgm:pt modelId="{513DE075-6878-4CDC-9F34-7690E3839766}">
      <dgm:prSet/>
      <dgm:spPr>
        <a:solidFill>
          <a:schemeClr val="accent4"/>
        </a:solidFill>
      </dgm:spPr>
      <dgm:t>
        <a:bodyPr/>
        <a:lstStyle/>
        <a:p>
          <a:r>
            <a:rPr lang="pt-BR">
              <a:solidFill>
                <a:schemeClr val="bg1">
                  <a:lumMod val="50000"/>
                </a:schemeClr>
              </a:solidFill>
            </a:rPr>
            <a:t>Sistema Hima: muçulmano </a:t>
          </a:r>
          <a:r>
            <a:rPr lang="pt-BR">
              <a:solidFill>
                <a:schemeClr val="bg1">
                  <a:lumMod val="50000"/>
                </a:schemeClr>
              </a:solidFill>
              <a:sym typeface="Wingdings" panose="05000000000000000000" pitchFamily="2" charset="2"/>
            </a:rPr>
            <a:t></a:t>
          </a:r>
          <a:r>
            <a:rPr lang="pt-BR">
              <a:solidFill>
                <a:schemeClr val="bg1">
                  <a:lumMod val="50000"/>
                </a:schemeClr>
              </a:solidFill>
            </a:rPr>
            <a:t> reservas (1240)</a:t>
          </a:r>
          <a:endParaRPr lang="en-US">
            <a:solidFill>
              <a:schemeClr val="bg1">
                <a:lumMod val="50000"/>
              </a:schemeClr>
            </a:solidFill>
          </a:endParaRPr>
        </a:p>
      </dgm:t>
    </dgm:pt>
    <dgm:pt modelId="{F2CF47F7-77FC-460B-84C6-B32E6A77F87C}" type="parTrans" cxnId="{3AB4BFB9-7347-47AE-82A9-BEC1E71016DB}">
      <dgm:prSet/>
      <dgm:spPr/>
      <dgm:t>
        <a:bodyPr/>
        <a:lstStyle/>
        <a:p>
          <a:endParaRPr lang="en-US"/>
        </a:p>
      </dgm:t>
    </dgm:pt>
    <dgm:pt modelId="{DAE77614-563F-42F1-8713-66EDB98D43C1}" type="sibTrans" cxnId="{3AB4BFB9-7347-47AE-82A9-BEC1E71016DB}">
      <dgm:prSet/>
      <dgm:spPr/>
      <dgm:t>
        <a:bodyPr/>
        <a:lstStyle/>
        <a:p>
          <a:endParaRPr lang="en-US"/>
        </a:p>
      </dgm:t>
    </dgm:pt>
    <dgm:pt modelId="{F2DFF01A-547B-4B53-83DB-6E622082CA4F}">
      <dgm:prSet/>
      <dgm:spPr>
        <a:solidFill>
          <a:schemeClr val="accent4"/>
        </a:solidFill>
      </dgm:spPr>
      <dgm:t>
        <a:bodyPr/>
        <a:lstStyle/>
        <a:p>
          <a:r>
            <a:rPr lang="pt-BR" dirty="0">
              <a:solidFill>
                <a:schemeClr val="bg1">
                  <a:lumMod val="50000"/>
                </a:schemeClr>
              </a:solidFill>
            </a:rPr>
            <a:t>Reservas de </a:t>
          </a:r>
          <a:r>
            <a:rPr lang="pt-BR" dirty="0" err="1">
              <a:solidFill>
                <a:schemeClr val="bg1">
                  <a:lumMod val="50000"/>
                </a:schemeClr>
              </a:solidFill>
            </a:rPr>
            <a:t>Oryx</a:t>
          </a:r>
          <a:r>
            <a:rPr lang="pt-BR" dirty="0">
              <a:solidFill>
                <a:schemeClr val="bg1">
                  <a:lumMod val="50000"/>
                </a:schemeClr>
              </a:solidFill>
            </a:rPr>
            <a:t> para dinastia do Norte da África (Cartago/Tunísia) ou para os circos romanos</a:t>
          </a:r>
          <a:endParaRPr lang="en-US" dirty="0">
            <a:solidFill>
              <a:schemeClr val="bg1">
                <a:lumMod val="50000"/>
              </a:schemeClr>
            </a:solidFill>
          </a:endParaRPr>
        </a:p>
      </dgm:t>
    </dgm:pt>
    <dgm:pt modelId="{F81EA273-67C4-4DAD-8BA1-2AB4C86BCCD4}" type="parTrans" cxnId="{A5DFB45F-28EF-4958-B6AC-77450CC74866}">
      <dgm:prSet/>
      <dgm:spPr/>
      <dgm:t>
        <a:bodyPr/>
        <a:lstStyle/>
        <a:p>
          <a:endParaRPr lang="en-US"/>
        </a:p>
      </dgm:t>
    </dgm:pt>
    <dgm:pt modelId="{17945B25-EA64-4532-9B67-B89BE256EEE8}" type="sibTrans" cxnId="{A5DFB45F-28EF-4958-B6AC-77450CC74866}">
      <dgm:prSet/>
      <dgm:spPr/>
      <dgm:t>
        <a:bodyPr/>
        <a:lstStyle/>
        <a:p>
          <a:endParaRPr lang="en-US"/>
        </a:p>
      </dgm:t>
    </dgm:pt>
    <dgm:pt modelId="{27ACB96A-7D0F-46FA-B157-6365F3ECC1B2}">
      <dgm:prSet/>
      <dgm:spPr>
        <a:solidFill>
          <a:schemeClr val="accent4"/>
        </a:solidFill>
      </dgm:spPr>
      <dgm:t>
        <a:bodyPr/>
        <a:lstStyle/>
        <a:p>
          <a:r>
            <a:rPr lang="pt-BR" dirty="0">
              <a:solidFill>
                <a:schemeClr val="bg1">
                  <a:lumMod val="50000"/>
                </a:schemeClr>
              </a:solidFill>
            </a:rPr>
            <a:t>Egípcios, civilizações da Ásia  e do Pacífico (pesca)</a:t>
          </a:r>
          <a:endParaRPr lang="en-US" dirty="0">
            <a:solidFill>
              <a:schemeClr val="bg1">
                <a:lumMod val="50000"/>
              </a:schemeClr>
            </a:solidFill>
          </a:endParaRPr>
        </a:p>
      </dgm:t>
    </dgm:pt>
    <dgm:pt modelId="{2F56CC0A-A271-499D-BBF1-D7A7314D61C9}" type="parTrans" cxnId="{009F6104-6F37-40BF-9FE2-50E85DEDF48D}">
      <dgm:prSet/>
      <dgm:spPr/>
      <dgm:t>
        <a:bodyPr/>
        <a:lstStyle/>
        <a:p>
          <a:endParaRPr lang="en-US"/>
        </a:p>
      </dgm:t>
    </dgm:pt>
    <dgm:pt modelId="{338624A0-52D9-4AE4-9289-74333549430A}" type="sibTrans" cxnId="{009F6104-6F37-40BF-9FE2-50E85DEDF48D}">
      <dgm:prSet/>
      <dgm:spPr/>
      <dgm:t>
        <a:bodyPr/>
        <a:lstStyle/>
        <a:p>
          <a:endParaRPr lang="en-US"/>
        </a:p>
      </dgm:t>
    </dgm:pt>
    <dgm:pt modelId="{03BAA1EE-9B59-44F0-A89B-4753E2781F0B}">
      <dgm:prSet/>
      <dgm:spPr>
        <a:solidFill>
          <a:schemeClr val="accent4"/>
        </a:solidFill>
      </dgm:spPr>
      <dgm:t>
        <a:bodyPr/>
        <a:lstStyle/>
        <a:p>
          <a:r>
            <a:rPr lang="pt-BR">
              <a:solidFill>
                <a:schemeClr val="bg1">
                  <a:lumMod val="50000"/>
                </a:schemeClr>
              </a:solidFill>
            </a:rPr>
            <a:t>Reservas de caça da realeza européia (Itália, UK etc)</a:t>
          </a:r>
          <a:endParaRPr lang="en-US">
            <a:solidFill>
              <a:schemeClr val="bg1">
                <a:lumMod val="50000"/>
              </a:schemeClr>
            </a:solidFill>
          </a:endParaRPr>
        </a:p>
      </dgm:t>
    </dgm:pt>
    <dgm:pt modelId="{068551B1-A29D-46CB-A58A-A1D2A2C377EC}" type="parTrans" cxnId="{A0E7292E-7179-4657-A290-45601DFBD1A4}">
      <dgm:prSet/>
      <dgm:spPr/>
      <dgm:t>
        <a:bodyPr/>
        <a:lstStyle/>
        <a:p>
          <a:endParaRPr lang="en-US"/>
        </a:p>
      </dgm:t>
    </dgm:pt>
    <dgm:pt modelId="{14203356-5827-44A3-A1A3-15396433A742}" type="sibTrans" cxnId="{A0E7292E-7179-4657-A290-45601DFBD1A4}">
      <dgm:prSet/>
      <dgm:spPr/>
      <dgm:t>
        <a:bodyPr/>
        <a:lstStyle/>
        <a:p>
          <a:endParaRPr lang="en-US"/>
        </a:p>
      </dgm:t>
    </dgm:pt>
    <dgm:pt modelId="{9AA1B735-DA7A-4620-9DE0-34C043D90AFE}">
      <dgm:prSet/>
      <dgm:spPr>
        <a:solidFill>
          <a:schemeClr val="accent4"/>
        </a:solidFill>
      </dgm:spPr>
      <dgm:t>
        <a:bodyPr/>
        <a:lstStyle/>
        <a:p>
          <a:r>
            <a:rPr lang="pt-BR" dirty="0">
              <a:solidFill>
                <a:schemeClr val="bg1">
                  <a:lumMod val="50000"/>
                </a:schemeClr>
              </a:solidFill>
            </a:rPr>
            <a:t>Sherwood: desde 1066 (Invasão Normandos)</a:t>
          </a:r>
          <a:endParaRPr lang="en-US" dirty="0">
            <a:solidFill>
              <a:schemeClr val="bg1">
                <a:lumMod val="50000"/>
              </a:schemeClr>
            </a:solidFill>
          </a:endParaRPr>
        </a:p>
      </dgm:t>
    </dgm:pt>
    <dgm:pt modelId="{AFAA0818-EC5C-4324-9646-683423863EE6}" type="parTrans" cxnId="{AEB31808-2428-48B4-903E-8B23AF415368}">
      <dgm:prSet/>
      <dgm:spPr/>
      <dgm:t>
        <a:bodyPr/>
        <a:lstStyle/>
        <a:p>
          <a:endParaRPr lang="en-US"/>
        </a:p>
      </dgm:t>
    </dgm:pt>
    <dgm:pt modelId="{689A7109-BA0B-4943-964F-6AD353197E0D}" type="sibTrans" cxnId="{AEB31808-2428-48B4-903E-8B23AF415368}">
      <dgm:prSet/>
      <dgm:spPr/>
      <dgm:t>
        <a:bodyPr/>
        <a:lstStyle/>
        <a:p>
          <a:endParaRPr lang="en-US"/>
        </a:p>
      </dgm:t>
    </dgm:pt>
    <dgm:pt modelId="{430DA810-C719-4139-A3C9-5453E6894F00}" type="pres">
      <dgm:prSet presAssocID="{CF6A7C26-D567-4FD2-8A1E-C342D9B6DAAC}" presName="diagram" presStyleCnt="0">
        <dgm:presLayoutVars>
          <dgm:dir/>
          <dgm:resizeHandles val="exact"/>
        </dgm:presLayoutVars>
      </dgm:prSet>
      <dgm:spPr/>
    </dgm:pt>
    <dgm:pt modelId="{8F0416EF-362F-406A-B2F7-4E2E9A328F1D}" type="pres">
      <dgm:prSet presAssocID="{12776F74-1B9C-4B00-8B22-FE0CC40F4B7D}" presName="node" presStyleLbl="node1" presStyleIdx="0" presStyleCnt="1" custScaleY="178672" custLinFactNeighborX="1527" custLinFactNeighborY="-2972">
        <dgm:presLayoutVars>
          <dgm:bulletEnabled val="1"/>
        </dgm:presLayoutVars>
      </dgm:prSet>
      <dgm:spPr/>
    </dgm:pt>
  </dgm:ptLst>
  <dgm:cxnLst>
    <dgm:cxn modelId="{009F6104-6F37-40BF-9FE2-50E85DEDF48D}" srcId="{12776F74-1B9C-4B00-8B22-FE0CC40F4B7D}" destId="{27ACB96A-7D0F-46FA-B157-6365F3ECC1B2}" srcOrd="2" destOrd="0" parTransId="{2F56CC0A-A271-499D-BBF1-D7A7314D61C9}" sibTransId="{338624A0-52D9-4AE4-9289-74333549430A}"/>
    <dgm:cxn modelId="{AEB31808-2428-48B4-903E-8B23AF415368}" srcId="{03BAA1EE-9B59-44F0-A89B-4753E2781F0B}" destId="{9AA1B735-DA7A-4620-9DE0-34C043D90AFE}" srcOrd="0" destOrd="0" parTransId="{AFAA0818-EC5C-4324-9646-683423863EE6}" sibTransId="{689A7109-BA0B-4943-964F-6AD353197E0D}"/>
    <dgm:cxn modelId="{690F7A23-5924-4ADE-BAF6-894D227E0C44}" type="presOf" srcId="{9AA1B735-DA7A-4620-9DE0-34C043D90AFE}" destId="{8F0416EF-362F-406A-B2F7-4E2E9A328F1D}" srcOrd="0" destOrd="5" presId="urn:microsoft.com/office/officeart/2005/8/layout/default"/>
    <dgm:cxn modelId="{A0E7292E-7179-4657-A290-45601DFBD1A4}" srcId="{12776F74-1B9C-4B00-8B22-FE0CC40F4B7D}" destId="{03BAA1EE-9B59-44F0-A89B-4753E2781F0B}" srcOrd="3" destOrd="0" parTransId="{068551B1-A29D-46CB-A58A-A1D2A2C377EC}" sibTransId="{14203356-5827-44A3-A1A3-15396433A742}"/>
    <dgm:cxn modelId="{32AA3636-4557-4D9F-B4F3-6C4DA9A59B39}" type="presOf" srcId="{27ACB96A-7D0F-46FA-B157-6365F3ECC1B2}" destId="{8F0416EF-362F-406A-B2F7-4E2E9A328F1D}" srcOrd="0" destOrd="3" presId="urn:microsoft.com/office/officeart/2005/8/layout/default"/>
    <dgm:cxn modelId="{BEF3635C-DE1B-43D8-BD14-3ED5217DDFB5}" type="presOf" srcId="{CF6A7C26-D567-4FD2-8A1E-C342D9B6DAAC}" destId="{430DA810-C719-4139-A3C9-5453E6894F00}" srcOrd="0" destOrd="0" presId="urn:microsoft.com/office/officeart/2005/8/layout/default"/>
    <dgm:cxn modelId="{A5DFB45F-28EF-4958-B6AC-77450CC74866}" srcId="{12776F74-1B9C-4B00-8B22-FE0CC40F4B7D}" destId="{F2DFF01A-547B-4B53-83DB-6E622082CA4F}" srcOrd="1" destOrd="0" parTransId="{F81EA273-67C4-4DAD-8BA1-2AB4C86BCCD4}" sibTransId="{17945B25-EA64-4532-9B67-B89BE256EEE8}"/>
    <dgm:cxn modelId="{FEF7458F-702F-4430-A169-5BB5C6C63B0C}" type="presOf" srcId="{03BAA1EE-9B59-44F0-A89B-4753E2781F0B}" destId="{8F0416EF-362F-406A-B2F7-4E2E9A328F1D}" srcOrd="0" destOrd="4" presId="urn:microsoft.com/office/officeart/2005/8/layout/default"/>
    <dgm:cxn modelId="{7BEA81A2-A76A-466B-A7E6-57D82EC5114F}" type="presOf" srcId="{12776F74-1B9C-4B00-8B22-FE0CC40F4B7D}" destId="{8F0416EF-362F-406A-B2F7-4E2E9A328F1D}" srcOrd="0" destOrd="0" presId="urn:microsoft.com/office/officeart/2005/8/layout/default"/>
    <dgm:cxn modelId="{3AB4BFB9-7347-47AE-82A9-BEC1E71016DB}" srcId="{12776F74-1B9C-4B00-8B22-FE0CC40F4B7D}" destId="{513DE075-6878-4CDC-9F34-7690E3839766}" srcOrd="0" destOrd="0" parTransId="{F2CF47F7-77FC-460B-84C6-B32E6A77F87C}" sibTransId="{DAE77614-563F-42F1-8713-66EDB98D43C1}"/>
    <dgm:cxn modelId="{4B7562CB-CBFE-409C-A21B-42BDA6A639DA}" type="presOf" srcId="{513DE075-6878-4CDC-9F34-7690E3839766}" destId="{8F0416EF-362F-406A-B2F7-4E2E9A328F1D}" srcOrd="0" destOrd="1" presId="urn:microsoft.com/office/officeart/2005/8/layout/default"/>
    <dgm:cxn modelId="{AE77C5DA-DEB9-47C6-8A5D-B48D940E72C5}" type="presOf" srcId="{F2DFF01A-547B-4B53-83DB-6E622082CA4F}" destId="{8F0416EF-362F-406A-B2F7-4E2E9A328F1D}" srcOrd="0" destOrd="2" presId="urn:microsoft.com/office/officeart/2005/8/layout/default"/>
    <dgm:cxn modelId="{CB117CEC-259F-4933-AEAA-07DFD199FCE9}" srcId="{CF6A7C26-D567-4FD2-8A1E-C342D9B6DAAC}" destId="{12776F74-1B9C-4B00-8B22-FE0CC40F4B7D}" srcOrd="0" destOrd="0" parTransId="{62C59598-4394-46F3-BC60-4B72DFCFF6D7}" sibTransId="{0BCDDCE5-6819-4A34-BBE5-02A0DE3DB903}"/>
    <dgm:cxn modelId="{F9C7A5FE-CC3D-4B15-A3D3-EBB27DBF95C6}" type="presParOf" srcId="{430DA810-C719-4139-A3C9-5453E6894F00}" destId="{8F0416EF-362F-406A-B2F7-4E2E9A328F1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2F9571-2D29-418D-9E56-F644AB393F4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E43CFA9-72E0-410A-84E5-FB749D36F8B3}">
      <dgm:prSet/>
      <dgm:spPr/>
      <dgm:t>
        <a:bodyPr/>
        <a:lstStyle/>
        <a:p>
          <a:r>
            <a:rPr lang="pt-BR" dirty="0"/>
            <a:t>WEST, P.; IGOE, J.; BROCKINGTON, D. Parks </a:t>
          </a:r>
          <a:r>
            <a:rPr lang="pt-BR" dirty="0" err="1"/>
            <a:t>and</a:t>
          </a:r>
          <a:r>
            <a:rPr lang="pt-BR" dirty="0"/>
            <a:t> peoples: </a:t>
          </a:r>
          <a:r>
            <a:rPr lang="pt-BR" dirty="0" err="1"/>
            <a:t>the</a:t>
          </a:r>
          <a:r>
            <a:rPr lang="pt-BR" dirty="0"/>
            <a:t> social </a:t>
          </a:r>
          <a:r>
            <a:rPr lang="pt-BR" dirty="0" err="1"/>
            <a:t>impact</a:t>
          </a:r>
          <a:r>
            <a:rPr lang="pt-BR" dirty="0"/>
            <a:t> </a:t>
          </a:r>
          <a:r>
            <a:rPr lang="pt-BR" dirty="0" err="1"/>
            <a:t>of</a:t>
          </a:r>
          <a:r>
            <a:rPr lang="pt-BR" dirty="0"/>
            <a:t> </a:t>
          </a:r>
          <a:r>
            <a:rPr lang="pt-BR" dirty="0" err="1"/>
            <a:t>protected</a:t>
          </a:r>
          <a:r>
            <a:rPr lang="pt-BR" dirty="0"/>
            <a:t> </a:t>
          </a:r>
          <a:r>
            <a:rPr lang="pt-BR" dirty="0" err="1"/>
            <a:t>areas</a:t>
          </a:r>
          <a:r>
            <a:rPr lang="pt-BR" dirty="0"/>
            <a:t>. </a:t>
          </a:r>
          <a:r>
            <a:rPr lang="pt-BR" b="1" dirty="0" err="1"/>
            <a:t>Annu</a:t>
          </a:r>
          <a:r>
            <a:rPr lang="pt-BR" b="1" dirty="0"/>
            <a:t>. Rev. </a:t>
          </a:r>
          <a:r>
            <a:rPr lang="pt-BR" b="1" dirty="0" err="1"/>
            <a:t>Anthropol</a:t>
          </a:r>
          <a:r>
            <a:rPr lang="pt-BR" b="1" dirty="0"/>
            <a:t>.</a:t>
          </a:r>
          <a:r>
            <a:rPr lang="pt-BR" dirty="0"/>
            <a:t>, 35, p. 251-277, 2006.</a:t>
          </a:r>
        </a:p>
      </dgm:t>
    </dgm:pt>
    <dgm:pt modelId="{CD50F2E3-4D64-44C8-97BC-61E493E153EE}" type="parTrans" cxnId="{DE1CD1BD-BC9F-4983-974D-DBA8E6C3B756}">
      <dgm:prSet/>
      <dgm:spPr/>
      <dgm:t>
        <a:bodyPr/>
        <a:lstStyle/>
        <a:p>
          <a:endParaRPr lang="pt-BR"/>
        </a:p>
      </dgm:t>
    </dgm:pt>
    <dgm:pt modelId="{BFA496BD-EEBC-4A6D-B03E-8D27DC7D983C}" type="sibTrans" cxnId="{DE1CD1BD-BC9F-4983-974D-DBA8E6C3B756}">
      <dgm:prSet/>
      <dgm:spPr/>
      <dgm:t>
        <a:bodyPr/>
        <a:lstStyle/>
        <a:p>
          <a:endParaRPr lang="pt-BR"/>
        </a:p>
      </dgm:t>
    </dgm:pt>
    <dgm:pt modelId="{BA277BE9-AB5A-492B-8135-14F931B8745F}">
      <dgm:prSet/>
      <dgm:spPr/>
      <dgm:t>
        <a:bodyPr/>
        <a:lstStyle/>
        <a:p>
          <a:r>
            <a:rPr lang="pt-BR" dirty="0"/>
            <a:t>BROCKINGTON, D.; WILKIE, D. </a:t>
          </a:r>
          <a:r>
            <a:rPr lang="pt-BR" dirty="0" err="1"/>
            <a:t>Protected</a:t>
          </a:r>
          <a:r>
            <a:rPr lang="pt-BR" dirty="0"/>
            <a:t> </a:t>
          </a:r>
          <a:r>
            <a:rPr lang="pt-BR" dirty="0" err="1"/>
            <a:t>areas</a:t>
          </a:r>
          <a:r>
            <a:rPr lang="pt-BR" dirty="0"/>
            <a:t> </a:t>
          </a:r>
          <a:r>
            <a:rPr lang="pt-BR" dirty="0" err="1"/>
            <a:t>and</a:t>
          </a:r>
          <a:r>
            <a:rPr lang="pt-BR" dirty="0"/>
            <a:t> </a:t>
          </a:r>
          <a:r>
            <a:rPr lang="pt-BR" dirty="0" err="1"/>
            <a:t>poverty</a:t>
          </a:r>
          <a:r>
            <a:rPr lang="pt-BR" dirty="0"/>
            <a:t>. </a:t>
          </a:r>
          <a:r>
            <a:rPr lang="pt-BR" b="1" dirty="0"/>
            <a:t>Philosophical </a:t>
          </a:r>
          <a:r>
            <a:rPr lang="pt-BR" b="1" dirty="0" err="1"/>
            <a:t>Transactions</a:t>
          </a:r>
          <a:r>
            <a:rPr lang="pt-BR" b="1" dirty="0"/>
            <a:t> </a:t>
          </a:r>
          <a:r>
            <a:rPr lang="pt-BR" b="1" dirty="0" err="1"/>
            <a:t>of</a:t>
          </a:r>
          <a:r>
            <a:rPr lang="pt-BR" b="1" dirty="0"/>
            <a:t> </a:t>
          </a:r>
          <a:r>
            <a:rPr lang="pt-BR" b="1" dirty="0" err="1"/>
            <a:t>the</a:t>
          </a:r>
          <a:r>
            <a:rPr lang="pt-BR" b="1" dirty="0"/>
            <a:t> Royal Society B: </a:t>
          </a:r>
          <a:r>
            <a:rPr lang="pt-BR" b="1" dirty="0" err="1"/>
            <a:t>Biological</a:t>
          </a:r>
          <a:r>
            <a:rPr lang="pt-BR" b="1" dirty="0"/>
            <a:t> </a:t>
          </a:r>
          <a:r>
            <a:rPr lang="pt-BR" b="1" dirty="0" err="1"/>
            <a:t>Sciences</a:t>
          </a:r>
          <a:r>
            <a:rPr lang="pt-BR" dirty="0"/>
            <a:t>, 370, n. 1681, p. 20140271, 2015. </a:t>
          </a:r>
        </a:p>
      </dgm:t>
    </dgm:pt>
    <dgm:pt modelId="{EC328941-9B38-4349-B781-71D7CEC0BFD3}" type="parTrans" cxnId="{5CC58101-1B16-485D-BA5C-7ECEA2118B9B}">
      <dgm:prSet/>
      <dgm:spPr/>
      <dgm:t>
        <a:bodyPr/>
        <a:lstStyle/>
        <a:p>
          <a:endParaRPr lang="pt-BR"/>
        </a:p>
      </dgm:t>
    </dgm:pt>
    <dgm:pt modelId="{61383A63-8490-4604-9DCF-7A9DC07F3F31}" type="sibTrans" cxnId="{5CC58101-1B16-485D-BA5C-7ECEA2118B9B}">
      <dgm:prSet/>
      <dgm:spPr/>
      <dgm:t>
        <a:bodyPr/>
        <a:lstStyle/>
        <a:p>
          <a:endParaRPr lang="pt-BR"/>
        </a:p>
      </dgm:t>
    </dgm:pt>
    <dgm:pt modelId="{FCAE8CAC-01BC-40B6-8BCC-1F1409A894CC}">
      <dgm:prSet/>
      <dgm:spPr/>
      <dgm:t>
        <a:bodyPr/>
        <a:lstStyle/>
        <a:p>
          <a:r>
            <a:rPr lang="pt-BR" dirty="0"/>
            <a:t>WILSHUSEN, Peter R. et al. </a:t>
          </a:r>
          <a:r>
            <a:rPr lang="pt-BR" dirty="0" err="1"/>
            <a:t>Reinventing</a:t>
          </a:r>
          <a:r>
            <a:rPr lang="pt-BR" dirty="0"/>
            <a:t> a </a:t>
          </a:r>
          <a:r>
            <a:rPr lang="pt-BR" dirty="0" err="1"/>
            <a:t>square</a:t>
          </a:r>
          <a:r>
            <a:rPr lang="pt-BR" dirty="0"/>
            <a:t> </a:t>
          </a:r>
          <a:r>
            <a:rPr lang="pt-BR" dirty="0" err="1"/>
            <a:t>wheel</a:t>
          </a:r>
          <a:r>
            <a:rPr lang="pt-BR" dirty="0"/>
            <a:t>: Critique </a:t>
          </a:r>
          <a:r>
            <a:rPr lang="pt-BR" dirty="0" err="1"/>
            <a:t>of</a:t>
          </a:r>
          <a:r>
            <a:rPr lang="pt-BR" dirty="0"/>
            <a:t> a </a:t>
          </a:r>
          <a:r>
            <a:rPr lang="pt-BR" dirty="0" err="1"/>
            <a:t>resurgent</a:t>
          </a:r>
          <a:r>
            <a:rPr lang="pt-BR" dirty="0"/>
            <a:t>" protection paradigm" in </a:t>
          </a:r>
          <a:r>
            <a:rPr lang="pt-BR" dirty="0" err="1"/>
            <a:t>international</a:t>
          </a:r>
          <a:r>
            <a:rPr lang="pt-BR" dirty="0"/>
            <a:t> </a:t>
          </a:r>
          <a:r>
            <a:rPr lang="pt-BR" dirty="0" err="1"/>
            <a:t>biodiversity</a:t>
          </a:r>
          <a:r>
            <a:rPr lang="pt-BR" dirty="0"/>
            <a:t> </a:t>
          </a:r>
          <a:r>
            <a:rPr lang="pt-BR" dirty="0" err="1"/>
            <a:t>conservation.</a:t>
          </a:r>
          <a:r>
            <a:rPr lang="pt-BR" b="1" dirty="0" err="1"/>
            <a:t>Society</a:t>
          </a:r>
          <a:r>
            <a:rPr lang="pt-BR" b="1" dirty="0"/>
            <a:t> &amp; natural </a:t>
          </a:r>
          <a:r>
            <a:rPr lang="pt-BR" b="1" dirty="0" err="1"/>
            <a:t>resources</a:t>
          </a:r>
          <a:r>
            <a:rPr lang="pt-BR" dirty="0"/>
            <a:t>, v. 15, n. 1, p. 17-40, 2002.</a:t>
          </a:r>
        </a:p>
      </dgm:t>
    </dgm:pt>
    <dgm:pt modelId="{168D2B24-D4C3-4708-98A0-A5D6477AFF62}" type="parTrans" cxnId="{565A968C-F543-4DF3-B589-7827A0EE0517}">
      <dgm:prSet/>
      <dgm:spPr/>
      <dgm:t>
        <a:bodyPr/>
        <a:lstStyle/>
        <a:p>
          <a:endParaRPr lang="pt-BR"/>
        </a:p>
      </dgm:t>
    </dgm:pt>
    <dgm:pt modelId="{CB338D37-5412-4E05-91F3-5D723873CF92}" type="sibTrans" cxnId="{565A968C-F543-4DF3-B589-7827A0EE0517}">
      <dgm:prSet/>
      <dgm:spPr/>
      <dgm:t>
        <a:bodyPr/>
        <a:lstStyle/>
        <a:p>
          <a:endParaRPr lang="pt-BR"/>
        </a:p>
      </dgm:t>
    </dgm:pt>
    <dgm:pt modelId="{D63C1A51-65AB-4943-BFC3-F65B610794E6}">
      <dgm:prSet/>
      <dgm:spPr/>
      <dgm:t>
        <a:bodyPr/>
        <a:lstStyle/>
        <a:p>
          <a:r>
            <a:rPr lang="pt-BR" dirty="0"/>
            <a:t>MAMMIDES, C. </a:t>
          </a:r>
          <a:r>
            <a:rPr lang="pt-BR" dirty="0" err="1"/>
            <a:t>Evidence</a:t>
          </a:r>
          <a:r>
            <a:rPr lang="pt-BR" dirty="0"/>
            <a:t> </a:t>
          </a:r>
          <a:r>
            <a:rPr lang="pt-BR" dirty="0" err="1"/>
            <a:t>from</a:t>
          </a:r>
          <a:r>
            <a:rPr lang="pt-BR" dirty="0"/>
            <a:t> </a:t>
          </a:r>
          <a:r>
            <a:rPr lang="pt-BR" dirty="0" err="1"/>
            <a:t>eleven</a:t>
          </a:r>
          <a:r>
            <a:rPr lang="pt-BR" dirty="0"/>
            <a:t> countries in four </a:t>
          </a:r>
          <a:r>
            <a:rPr lang="pt-BR" dirty="0" err="1"/>
            <a:t>continents</a:t>
          </a:r>
          <a:r>
            <a:rPr lang="pt-BR" dirty="0"/>
            <a:t> </a:t>
          </a:r>
          <a:r>
            <a:rPr lang="pt-BR" dirty="0" err="1"/>
            <a:t>suggests</a:t>
          </a:r>
          <a:r>
            <a:rPr lang="pt-BR" dirty="0"/>
            <a:t> </a:t>
          </a:r>
          <a:r>
            <a:rPr lang="pt-BR" dirty="0" err="1"/>
            <a:t>that</a:t>
          </a:r>
          <a:r>
            <a:rPr lang="pt-BR" dirty="0"/>
            <a:t> </a:t>
          </a:r>
          <a:r>
            <a:rPr lang="pt-BR" dirty="0" err="1"/>
            <a:t>protected</a:t>
          </a:r>
          <a:r>
            <a:rPr lang="pt-BR" dirty="0"/>
            <a:t> </a:t>
          </a:r>
          <a:r>
            <a:rPr lang="pt-BR" dirty="0" err="1"/>
            <a:t>areas</a:t>
          </a:r>
          <a:r>
            <a:rPr lang="pt-BR" dirty="0"/>
            <a:t> are </a:t>
          </a:r>
          <a:r>
            <a:rPr lang="pt-BR" dirty="0" err="1"/>
            <a:t>not</a:t>
          </a:r>
          <a:r>
            <a:rPr lang="pt-BR" dirty="0"/>
            <a:t> </a:t>
          </a:r>
          <a:r>
            <a:rPr lang="pt-BR" dirty="0" err="1"/>
            <a:t>associated</a:t>
          </a:r>
          <a:r>
            <a:rPr lang="pt-BR" dirty="0"/>
            <a:t> </a:t>
          </a:r>
          <a:r>
            <a:rPr lang="pt-BR" dirty="0" err="1"/>
            <a:t>with</a:t>
          </a:r>
          <a:r>
            <a:rPr lang="pt-BR" dirty="0"/>
            <a:t> </a:t>
          </a:r>
          <a:r>
            <a:rPr lang="pt-BR" dirty="0" err="1"/>
            <a:t>higher</a:t>
          </a:r>
          <a:r>
            <a:rPr lang="pt-BR" dirty="0"/>
            <a:t> </a:t>
          </a:r>
          <a:r>
            <a:rPr lang="pt-BR" dirty="0" err="1"/>
            <a:t>poverty</a:t>
          </a:r>
          <a:r>
            <a:rPr lang="pt-BR" dirty="0"/>
            <a:t> rates. </a:t>
          </a:r>
          <a:r>
            <a:rPr lang="pt-BR" b="1" dirty="0" err="1"/>
            <a:t>Biological</a:t>
          </a:r>
          <a:r>
            <a:rPr lang="pt-BR" b="1" dirty="0"/>
            <a:t> </a:t>
          </a:r>
          <a:r>
            <a:rPr lang="pt-BR" b="1" dirty="0" err="1"/>
            <a:t>Conservation</a:t>
          </a:r>
          <a:r>
            <a:rPr lang="pt-BR" dirty="0"/>
            <a:t>, 241, p. 108353, 2020. </a:t>
          </a:r>
        </a:p>
      </dgm:t>
    </dgm:pt>
    <dgm:pt modelId="{2E542E40-E05C-4FD2-948E-F1ACA535D27A}" type="parTrans" cxnId="{FE801EA1-409A-4C83-9B40-A76C560D4AAF}">
      <dgm:prSet/>
      <dgm:spPr/>
      <dgm:t>
        <a:bodyPr/>
        <a:lstStyle/>
        <a:p>
          <a:endParaRPr lang="pt-BR"/>
        </a:p>
      </dgm:t>
    </dgm:pt>
    <dgm:pt modelId="{FE8B9BBA-7258-4889-BEA9-C575BE52FD17}" type="sibTrans" cxnId="{FE801EA1-409A-4C83-9B40-A76C560D4AAF}">
      <dgm:prSet/>
      <dgm:spPr/>
      <dgm:t>
        <a:bodyPr/>
        <a:lstStyle/>
        <a:p>
          <a:endParaRPr lang="pt-BR"/>
        </a:p>
      </dgm:t>
    </dgm:pt>
    <dgm:pt modelId="{2B6423DA-FEA2-4908-8468-B09D5C6BFA3E}">
      <dgm:prSet/>
      <dgm:spPr/>
      <dgm:t>
        <a:bodyPr/>
        <a:lstStyle/>
        <a:p>
          <a:r>
            <a:rPr lang="pt-BR" dirty="0"/>
            <a:t>BROCKINGTON, D.; IGOE, J. </a:t>
          </a:r>
          <a:r>
            <a:rPr lang="pt-BR" dirty="0" err="1"/>
            <a:t>Eviction</a:t>
          </a:r>
          <a:r>
            <a:rPr lang="pt-BR" dirty="0"/>
            <a:t> for </a:t>
          </a:r>
          <a:r>
            <a:rPr lang="pt-BR" dirty="0" err="1"/>
            <a:t>conservation</a:t>
          </a:r>
          <a:r>
            <a:rPr lang="pt-BR" dirty="0"/>
            <a:t>: a global overview. </a:t>
          </a:r>
          <a:r>
            <a:rPr lang="pt-BR" b="1" dirty="0" err="1"/>
            <a:t>Conservation</a:t>
          </a:r>
          <a:r>
            <a:rPr lang="pt-BR" b="1" dirty="0"/>
            <a:t> </a:t>
          </a:r>
          <a:r>
            <a:rPr lang="pt-BR" b="1" dirty="0" err="1"/>
            <a:t>and</a:t>
          </a:r>
          <a:r>
            <a:rPr lang="pt-BR" b="1" dirty="0"/>
            <a:t> </a:t>
          </a:r>
          <a:r>
            <a:rPr lang="pt-BR" b="1" dirty="0" err="1"/>
            <a:t>society</a:t>
          </a:r>
          <a:r>
            <a:rPr lang="pt-BR" dirty="0"/>
            <a:t>, p. 424-470, 2006.</a:t>
          </a:r>
        </a:p>
      </dgm:t>
    </dgm:pt>
    <dgm:pt modelId="{BF2A9D5E-06F8-4222-8A4B-5C6FA2B1E9C8}" type="sibTrans" cxnId="{54090D39-8F10-4639-905E-5685B9962923}">
      <dgm:prSet/>
      <dgm:spPr/>
      <dgm:t>
        <a:bodyPr/>
        <a:lstStyle/>
        <a:p>
          <a:endParaRPr lang="pt-BR"/>
        </a:p>
      </dgm:t>
    </dgm:pt>
    <dgm:pt modelId="{212BCB5A-EC2B-49F6-8DB7-FE97EEA5CDDB}" type="parTrans" cxnId="{54090D39-8F10-4639-905E-5685B9962923}">
      <dgm:prSet/>
      <dgm:spPr/>
      <dgm:t>
        <a:bodyPr/>
        <a:lstStyle/>
        <a:p>
          <a:endParaRPr lang="pt-BR"/>
        </a:p>
      </dgm:t>
    </dgm:pt>
    <dgm:pt modelId="{E2B05410-D133-43D8-B6C6-9BD5E6871B68}" type="pres">
      <dgm:prSet presAssocID="{062F9571-2D29-418D-9E56-F644AB393F4D}" presName="linear" presStyleCnt="0">
        <dgm:presLayoutVars>
          <dgm:animLvl val="lvl"/>
          <dgm:resizeHandles val="exact"/>
        </dgm:presLayoutVars>
      </dgm:prSet>
      <dgm:spPr/>
    </dgm:pt>
    <dgm:pt modelId="{4F11EC36-E210-4245-889F-5A4C5A749F90}" type="pres">
      <dgm:prSet presAssocID="{BA277BE9-AB5A-492B-8135-14F931B8745F}" presName="parentText" presStyleLbl="node1" presStyleIdx="0" presStyleCnt="5">
        <dgm:presLayoutVars>
          <dgm:chMax val="0"/>
          <dgm:bulletEnabled val="1"/>
        </dgm:presLayoutVars>
      </dgm:prSet>
      <dgm:spPr/>
    </dgm:pt>
    <dgm:pt modelId="{D33D4CC1-3B58-43BA-9742-6B5938A4487A}" type="pres">
      <dgm:prSet presAssocID="{61383A63-8490-4604-9DCF-7A9DC07F3F31}" presName="spacer" presStyleCnt="0"/>
      <dgm:spPr/>
    </dgm:pt>
    <dgm:pt modelId="{3F3756EC-8CD4-4EF6-93CC-D1D06D4B9F3C}" type="pres">
      <dgm:prSet presAssocID="{2B6423DA-FEA2-4908-8468-B09D5C6BFA3E}" presName="parentText" presStyleLbl="node1" presStyleIdx="1" presStyleCnt="5">
        <dgm:presLayoutVars>
          <dgm:chMax val="0"/>
          <dgm:bulletEnabled val="1"/>
        </dgm:presLayoutVars>
      </dgm:prSet>
      <dgm:spPr/>
    </dgm:pt>
    <dgm:pt modelId="{0F489F13-E525-418A-881A-76E6AE0E8455}" type="pres">
      <dgm:prSet presAssocID="{BF2A9D5E-06F8-4222-8A4B-5C6FA2B1E9C8}" presName="spacer" presStyleCnt="0"/>
      <dgm:spPr/>
    </dgm:pt>
    <dgm:pt modelId="{1184E4E9-6596-48CE-9C3B-F81DC75BB380}" type="pres">
      <dgm:prSet presAssocID="{FCAE8CAC-01BC-40B6-8BCC-1F1409A894CC}" presName="parentText" presStyleLbl="node1" presStyleIdx="2" presStyleCnt="5">
        <dgm:presLayoutVars>
          <dgm:chMax val="0"/>
          <dgm:bulletEnabled val="1"/>
        </dgm:presLayoutVars>
      </dgm:prSet>
      <dgm:spPr/>
    </dgm:pt>
    <dgm:pt modelId="{58A900AB-01FB-4683-B8ED-C60821A26674}" type="pres">
      <dgm:prSet presAssocID="{CB338D37-5412-4E05-91F3-5D723873CF92}" presName="spacer" presStyleCnt="0"/>
      <dgm:spPr/>
    </dgm:pt>
    <dgm:pt modelId="{203884A2-30D5-4ABD-AE0E-C4918E32F875}" type="pres">
      <dgm:prSet presAssocID="{D63C1A51-65AB-4943-BFC3-F65B610794E6}" presName="parentText" presStyleLbl="node1" presStyleIdx="3" presStyleCnt="5">
        <dgm:presLayoutVars>
          <dgm:chMax val="0"/>
          <dgm:bulletEnabled val="1"/>
        </dgm:presLayoutVars>
      </dgm:prSet>
      <dgm:spPr/>
    </dgm:pt>
    <dgm:pt modelId="{85DE00DA-F4C0-494E-AFFF-6FBC3AA0B838}" type="pres">
      <dgm:prSet presAssocID="{FE8B9BBA-7258-4889-BEA9-C575BE52FD17}" presName="spacer" presStyleCnt="0"/>
      <dgm:spPr/>
    </dgm:pt>
    <dgm:pt modelId="{01045411-D67B-44AE-9D87-CA2C70549E15}" type="pres">
      <dgm:prSet presAssocID="{CE43CFA9-72E0-410A-84E5-FB749D36F8B3}" presName="parentText" presStyleLbl="node1" presStyleIdx="4" presStyleCnt="5">
        <dgm:presLayoutVars>
          <dgm:chMax val="0"/>
          <dgm:bulletEnabled val="1"/>
        </dgm:presLayoutVars>
      </dgm:prSet>
      <dgm:spPr/>
    </dgm:pt>
  </dgm:ptLst>
  <dgm:cxnLst>
    <dgm:cxn modelId="{5CC58101-1B16-485D-BA5C-7ECEA2118B9B}" srcId="{062F9571-2D29-418D-9E56-F644AB393F4D}" destId="{BA277BE9-AB5A-492B-8135-14F931B8745F}" srcOrd="0" destOrd="0" parTransId="{EC328941-9B38-4349-B781-71D7CEC0BFD3}" sibTransId="{61383A63-8490-4604-9DCF-7A9DC07F3F31}"/>
    <dgm:cxn modelId="{54090D39-8F10-4639-905E-5685B9962923}" srcId="{062F9571-2D29-418D-9E56-F644AB393F4D}" destId="{2B6423DA-FEA2-4908-8468-B09D5C6BFA3E}" srcOrd="1" destOrd="0" parTransId="{212BCB5A-EC2B-49F6-8DB7-FE97EEA5CDDB}" sibTransId="{BF2A9D5E-06F8-4222-8A4B-5C6FA2B1E9C8}"/>
    <dgm:cxn modelId="{E2745A5F-325B-4E00-A730-A41F4BCA39EB}" type="presOf" srcId="{CE43CFA9-72E0-410A-84E5-FB749D36F8B3}" destId="{01045411-D67B-44AE-9D87-CA2C70549E15}" srcOrd="0" destOrd="0" presId="urn:microsoft.com/office/officeart/2005/8/layout/vList2"/>
    <dgm:cxn modelId="{6C9AF961-AE4F-4486-AD59-58971E6DD5EE}" type="presOf" srcId="{2B6423DA-FEA2-4908-8468-B09D5C6BFA3E}" destId="{3F3756EC-8CD4-4EF6-93CC-D1D06D4B9F3C}" srcOrd="0" destOrd="0" presId="urn:microsoft.com/office/officeart/2005/8/layout/vList2"/>
    <dgm:cxn modelId="{2E97BA43-A74D-4E94-8B9B-FDA56AC56740}" type="presOf" srcId="{062F9571-2D29-418D-9E56-F644AB393F4D}" destId="{E2B05410-D133-43D8-B6C6-9BD5E6871B68}" srcOrd="0" destOrd="0" presId="urn:microsoft.com/office/officeart/2005/8/layout/vList2"/>
    <dgm:cxn modelId="{4DBD1B6F-E1B0-4E76-8B91-A5B166143560}" type="presOf" srcId="{BA277BE9-AB5A-492B-8135-14F931B8745F}" destId="{4F11EC36-E210-4245-889F-5A4C5A749F90}" srcOrd="0" destOrd="0" presId="urn:microsoft.com/office/officeart/2005/8/layout/vList2"/>
    <dgm:cxn modelId="{565A968C-F543-4DF3-B589-7827A0EE0517}" srcId="{062F9571-2D29-418D-9E56-F644AB393F4D}" destId="{FCAE8CAC-01BC-40B6-8BCC-1F1409A894CC}" srcOrd="2" destOrd="0" parTransId="{168D2B24-D4C3-4708-98A0-A5D6477AFF62}" sibTransId="{CB338D37-5412-4E05-91F3-5D723873CF92}"/>
    <dgm:cxn modelId="{FE801EA1-409A-4C83-9B40-A76C560D4AAF}" srcId="{062F9571-2D29-418D-9E56-F644AB393F4D}" destId="{D63C1A51-65AB-4943-BFC3-F65B610794E6}" srcOrd="3" destOrd="0" parTransId="{2E542E40-E05C-4FD2-948E-F1ACA535D27A}" sibTransId="{FE8B9BBA-7258-4889-BEA9-C575BE52FD17}"/>
    <dgm:cxn modelId="{80E461A4-75B8-4247-B4D6-B5BC541C5667}" type="presOf" srcId="{D63C1A51-65AB-4943-BFC3-F65B610794E6}" destId="{203884A2-30D5-4ABD-AE0E-C4918E32F875}" srcOrd="0" destOrd="0" presId="urn:microsoft.com/office/officeart/2005/8/layout/vList2"/>
    <dgm:cxn modelId="{A14E22B9-5B92-4A58-8A83-B644A65F840C}" type="presOf" srcId="{FCAE8CAC-01BC-40B6-8BCC-1F1409A894CC}" destId="{1184E4E9-6596-48CE-9C3B-F81DC75BB380}" srcOrd="0" destOrd="0" presId="urn:microsoft.com/office/officeart/2005/8/layout/vList2"/>
    <dgm:cxn modelId="{DE1CD1BD-BC9F-4983-974D-DBA8E6C3B756}" srcId="{062F9571-2D29-418D-9E56-F644AB393F4D}" destId="{CE43CFA9-72E0-410A-84E5-FB749D36F8B3}" srcOrd="4" destOrd="0" parTransId="{CD50F2E3-4D64-44C8-97BC-61E493E153EE}" sibTransId="{BFA496BD-EEBC-4A6D-B03E-8D27DC7D983C}"/>
    <dgm:cxn modelId="{C5F96F44-B230-4FCF-96CF-073FB8C4D34F}" type="presParOf" srcId="{E2B05410-D133-43D8-B6C6-9BD5E6871B68}" destId="{4F11EC36-E210-4245-889F-5A4C5A749F90}" srcOrd="0" destOrd="0" presId="urn:microsoft.com/office/officeart/2005/8/layout/vList2"/>
    <dgm:cxn modelId="{62D064B1-30B4-46D3-939D-471AD89694C1}" type="presParOf" srcId="{E2B05410-D133-43D8-B6C6-9BD5E6871B68}" destId="{D33D4CC1-3B58-43BA-9742-6B5938A4487A}" srcOrd="1" destOrd="0" presId="urn:microsoft.com/office/officeart/2005/8/layout/vList2"/>
    <dgm:cxn modelId="{1F85A679-94C5-47BB-ADAD-91E49A7AEA29}" type="presParOf" srcId="{E2B05410-D133-43D8-B6C6-9BD5E6871B68}" destId="{3F3756EC-8CD4-4EF6-93CC-D1D06D4B9F3C}" srcOrd="2" destOrd="0" presId="urn:microsoft.com/office/officeart/2005/8/layout/vList2"/>
    <dgm:cxn modelId="{5716C945-CE98-4BC8-9CF9-4323B344672C}" type="presParOf" srcId="{E2B05410-D133-43D8-B6C6-9BD5E6871B68}" destId="{0F489F13-E525-418A-881A-76E6AE0E8455}" srcOrd="3" destOrd="0" presId="urn:microsoft.com/office/officeart/2005/8/layout/vList2"/>
    <dgm:cxn modelId="{DB71C4CB-7FFB-4436-8211-F25F33B23CF6}" type="presParOf" srcId="{E2B05410-D133-43D8-B6C6-9BD5E6871B68}" destId="{1184E4E9-6596-48CE-9C3B-F81DC75BB380}" srcOrd="4" destOrd="0" presId="urn:microsoft.com/office/officeart/2005/8/layout/vList2"/>
    <dgm:cxn modelId="{A58EDA2B-DD2F-42E7-84AD-E1C0E3B29A6E}" type="presParOf" srcId="{E2B05410-D133-43D8-B6C6-9BD5E6871B68}" destId="{58A900AB-01FB-4683-B8ED-C60821A26674}" srcOrd="5" destOrd="0" presId="urn:microsoft.com/office/officeart/2005/8/layout/vList2"/>
    <dgm:cxn modelId="{174C5D7A-9120-4B71-9EE1-B8C106BA3D1D}" type="presParOf" srcId="{E2B05410-D133-43D8-B6C6-9BD5E6871B68}" destId="{203884A2-30D5-4ABD-AE0E-C4918E32F875}" srcOrd="6" destOrd="0" presId="urn:microsoft.com/office/officeart/2005/8/layout/vList2"/>
    <dgm:cxn modelId="{CEA951A7-32D1-4033-9B28-C58EFA4025B1}" type="presParOf" srcId="{E2B05410-D133-43D8-B6C6-9BD5E6871B68}" destId="{85DE00DA-F4C0-494E-AFFF-6FBC3AA0B838}" srcOrd="7" destOrd="0" presId="urn:microsoft.com/office/officeart/2005/8/layout/vList2"/>
    <dgm:cxn modelId="{69F54825-F153-4CBE-8151-A1B015754DA9}" type="presParOf" srcId="{E2B05410-D133-43D8-B6C6-9BD5E6871B68}" destId="{01045411-D67B-44AE-9D87-CA2C70549E1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ACD0165-987C-47E0-9ADB-A401810257ED}" type="doc">
      <dgm:prSet loTypeId="urn:microsoft.com/office/officeart/2005/8/layout/arrow6" loCatId="relationship" qsTypeId="urn:microsoft.com/office/officeart/2005/8/quickstyle/simple4" qsCatId="simple" csTypeId="urn:microsoft.com/office/officeart/2005/8/colors/accent3_2" csCatId="accent3" phldr="1"/>
      <dgm:spPr/>
      <dgm:t>
        <a:bodyPr/>
        <a:lstStyle/>
        <a:p>
          <a:endParaRPr lang="pt-BR"/>
        </a:p>
      </dgm:t>
    </dgm:pt>
    <dgm:pt modelId="{A413BD8D-7163-4BD9-86FE-B67AF26384DD}">
      <dgm:prSet phldrT="[Texto]"/>
      <dgm:spPr/>
      <dgm:t>
        <a:bodyPr/>
        <a:lstStyle/>
        <a:p>
          <a:r>
            <a:rPr lang="pt-BR" dirty="0"/>
            <a:t>Funcionam e podem até mesmo conservar mais</a:t>
          </a:r>
        </a:p>
      </dgm:t>
    </dgm:pt>
    <dgm:pt modelId="{41EFC95D-F8E4-45A2-9F2A-AECB2347E99A}" type="parTrans" cxnId="{E84A9812-4651-4C07-A913-C034382AAD98}">
      <dgm:prSet/>
      <dgm:spPr/>
      <dgm:t>
        <a:bodyPr/>
        <a:lstStyle/>
        <a:p>
          <a:endParaRPr lang="pt-BR"/>
        </a:p>
      </dgm:t>
    </dgm:pt>
    <dgm:pt modelId="{8D959C2A-5F76-4F15-A030-D26D304C78FA}" type="sibTrans" cxnId="{E84A9812-4651-4C07-A913-C034382AAD98}">
      <dgm:prSet/>
      <dgm:spPr/>
      <dgm:t>
        <a:bodyPr/>
        <a:lstStyle/>
        <a:p>
          <a:endParaRPr lang="pt-BR"/>
        </a:p>
      </dgm:t>
    </dgm:pt>
    <dgm:pt modelId="{FC73B2B4-F362-4BD8-8D05-E2A5D1F601CC}">
      <dgm:prSet phldrT="[Texto]"/>
      <dgm:spPr/>
      <dgm:t>
        <a:bodyPr/>
        <a:lstStyle/>
        <a:p>
          <a:r>
            <a:rPr lang="pt-BR" dirty="0"/>
            <a:t>Não funcionam ou ao menos não para </a:t>
          </a:r>
          <a:r>
            <a:rPr lang="pt-BR" dirty="0" err="1"/>
            <a:t>ameças</a:t>
          </a:r>
          <a:r>
            <a:rPr lang="pt-BR" dirty="0"/>
            <a:t> mais pervasivas</a:t>
          </a:r>
        </a:p>
      </dgm:t>
    </dgm:pt>
    <dgm:pt modelId="{F5AE4908-6212-470E-8164-D9D5A2D8E749}" type="parTrans" cxnId="{16193EDB-DEFF-46BA-A1C4-4F4781D72CD5}">
      <dgm:prSet/>
      <dgm:spPr/>
      <dgm:t>
        <a:bodyPr/>
        <a:lstStyle/>
        <a:p>
          <a:endParaRPr lang="pt-BR"/>
        </a:p>
      </dgm:t>
    </dgm:pt>
    <dgm:pt modelId="{E3C3A9B7-EF87-458A-9DAC-CEFED06537BD}" type="sibTrans" cxnId="{16193EDB-DEFF-46BA-A1C4-4F4781D72CD5}">
      <dgm:prSet/>
      <dgm:spPr/>
      <dgm:t>
        <a:bodyPr/>
        <a:lstStyle/>
        <a:p>
          <a:endParaRPr lang="pt-BR"/>
        </a:p>
      </dgm:t>
    </dgm:pt>
    <dgm:pt modelId="{0BCE3070-51FA-42C2-9439-23B943A8232B}" type="pres">
      <dgm:prSet presAssocID="{FACD0165-987C-47E0-9ADB-A401810257ED}" presName="compositeShape" presStyleCnt="0">
        <dgm:presLayoutVars>
          <dgm:chMax val="2"/>
          <dgm:dir/>
          <dgm:resizeHandles val="exact"/>
        </dgm:presLayoutVars>
      </dgm:prSet>
      <dgm:spPr/>
    </dgm:pt>
    <dgm:pt modelId="{F0EEFE90-D61F-4D18-BC72-5F0BAA7AAC87}" type="pres">
      <dgm:prSet presAssocID="{FACD0165-987C-47E0-9ADB-A401810257ED}" presName="ribbon" presStyleLbl="node1" presStyleIdx="0" presStyleCnt="1"/>
      <dgm:spPr/>
    </dgm:pt>
    <dgm:pt modelId="{E78BEDA8-B446-48BB-9801-C58720B01EB6}" type="pres">
      <dgm:prSet presAssocID="{FACD0165-987C-47E0-9ADB-A401810257ED}" presName="leftArrowText" presStyleLbl="node1" presStyleIdx="0" presStyleCnt="1">
        <dgm:presLayoutVars>
          <dgm:chMax val="0"/>
          <dgm:bulletEnabled val="1"/>
        </dgm:presLayoutVars>
      </dgm:prSet>
      <dgm:spPr/>
    </dgm:pt>
    <dgm:pt modelId="{8C4BA20C-B926-400F-B6D7-54F6E4EA8533}" type="pres">
      <dgm:prSet presAssocID="{FACD0165-987C-47E0-9ADB-A401810257ED}" presName="rightArrowText" presStyleLbl="node1" presStyleIdx="0" presStyleCnt="1">
        <dgm:presLayoutVars>
          <dgm:chMax val="0"/>
          <dgm:bulletEnabled val="1"/>
        </dgm:presLayoutVars>
      </dgm:prSet>
      <dgm:spPr/>
    </dgm:pt>
  </dgm:ptLst>
  <dgm:cxnLst>
    <dgm:cxn modelId="{E84A9812-4651-4C07-A913-C034382AAD98}" srcId="{FACD0165-987C-47E0-9ADB-A401810257ED}" destId="{A413BD8D-7163-4BD9-86FE-B67AF26384DD}" srcOrd="0" destOrd="0" parTransId="{41EFC95D-F8E4-45A2-9F2A-AECB2347E99A}" sibTransId="{8D959C2A-5F76-4F15-A030-D26D304C78FA}"/>
    <dgm:cxn modelId="{E2AFE13F-868A-48E0-9153-7A127C055E0A}" type="presOf" srcId="{FC73B2B4-F362-4BD8-8D05-E2A5D1F601CC}" destId="{8C4BA20C-B926-400F-B6D7-54F6E4EA8533}" srcOrd="0" destOrd="0" presId="urn:microsoft.com/office/officeart/2005/8/layout/arrow6"/>
    <dgm:cxn modelId="{BD392162-C274-43D9-8F21-AF6F2C89BEFB}" type="presOf" srcId="{FACD0165-987C-47E0-9ADB-A401810257ED}" destId="{0BCE3070-51FA-42C2-9439-23B943A8232B}" srcOrd="0" destOrd="0" presId="urn:microsoft.com/office/officeart/2005/8/layout/arrow6"/>
    <dgm:cxn modelId="{9EC20DAE-A947-4CBC-B128-531138005D22}" type="presOf" srcId="{A413BD8D-7163-4BD9-86FE-B67AF26384DD}" destId="{E78BEDA8-B446-48BB-9801-C58720B01EB6}" srcOrd="0" destOrd="0" presId="urn:microsoft.com/office/officeart/2005/8/layout/arrow6"/>
    <dgm:cxn modelId="{16193EDB-DEFF-46BA-A1C4-4F4781D72CD5}" srcId="{FACD0165-987C-47E0-9ADB-A401810257ED}" destId="{FC73B2B4-F362-4BD8-8D05-E2A5D1F601CC}" srcOrd="1" destOrd="0" parTransId="{F5AE4908-6212-470E-8164-D9D5A2D8E749}" sibTransId="{E3C3A9B7-EF87-458A-9DAC-CEFED06537BD}"/>
    <dgm:cxn modelId="{77D23839-E9FE-4FBA-8CF1-DEFD9FD7F678}" type="presParOf" srcId="{0BCE3070-51FA-42C2-9439-23B943A8232B}" destId="{F0EEFE90-D61F-4D18-BC72-5F0BAA7AAC87}" srcOrd="0" destOrd="0" presId="urn:microsoft.com/office/officeart/2005/8/layout/arrow6"/>
    <dgm:cxn modelId="{054C3EEF-EDCC-439E-B42A-6064C711E8C1}" type="presParOf" srcId="{0BCE3070-51FA-42C2-9439-23B943A8232B}" destId="{E78BEDA8-B446-48BB-9801-C58720B01EB6}" srcOrd="1" destOrd="0" presId="urn:microsoft.com/office/officeart/2005/8/layout/arrow6"/>
    <dgm:cxn modelId="{83CDF659-A188-4BEC-B20C-E0AB48C3FDF1}" type="presParOf" srcId="{0BCE3070-51FA-42C2-9439-23B943A8232B}" destId="{8C4BA20C-B926-400F-B6D7-54F6E4EA8533}"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D5DBB1-A26A-4CBB-B5BC-73C3B48B32C2}" type="doc">
      <dgm:prSet loTypeId="urn:microsoft.com/office/officeart/2005/8/layout/process4" loCatId="process" qsTypeId="urn:microsoft.com/office/officeart/2005/8/quickstyle/simple4" qsCatId="simple" csTypeId="urn:microsoft.com/office/officeart/2005/8/colors/colorful5" csCatId="colorful"/>
      <dgm:spPr/>
      <dgm:t>
        <a:bodyPr/>
        <a:lstStyle/>
        <a:p>
          <a:endParaRPr lang="en-US"/>
        </a:p>
      </dgm:t>
    </dgm:pt>
    <dgm:pt modelId="{39751985-F4FA-44A4-8360-960B52076CFB}">
      <dgm:prSet/>
      <dgm:spPr/>
      <dgm:t>
        <a:bodyPr/>
        <a:lstStyle/>
        <a:p>
          <a:r>
            <a:rPr lang="pt-BR"/>
            <a:t>Estudos mais recentes com métodos mais robustos (e.g., pareamento) </a:t>
          </a:r>
          <a:endParaRPr lang="en-US"/>
        </a:p>
      </dgm:t>
    </dgm:pt>
    <dgm:pt modelId="{1E79475A-B728-4E6C-B61E-E4A168273F85}" type="parTrans" cxnId="{86F58C51-05FD-4D71-A3C5-D71165411E28}">
      <dgm:prSet/>
      <dgm:spPr/>
      <dgm:t>
        <a:bodyPr/>
        <a:lstStyle/>
        <a:p>
          <a:endParaRPr lang="en-US"/>
        </a:p>
      </dgm:t>
    </dgm:pt>
    <dgm:pt modelId="{F40837A9-BEAB-42DE-9910-B3190BCA91C2}" type="sibTrans" cxnId="{86F58C51-05FD-4D71-A3C5-D71165411E28}">
      <dgm:prSet/>
      <dgm:spPr/>
      <dgm:t>
        <a:bodyPr/>
        <a:lstStyle/>
        <a:p>
          <a:endParaRPr lang="en-US"/>
        </a:p>
      </dgm:t>
    </dgm:pt>
    <dgm:pt modelId="{1F2BF4E4-661F-4A90-A675-4B8DBD379575}">
      <dgm:prSet/>
      <dgm:spPr/>
      <dgm:t>
        <a:bodyPr/>
        <a:lstStyle/>
        <a:p>
          <a:r>
            <a:rPr lang="pt-BR"/>
            <a:t>Na Amazônia: áreas habitadas como indígenas conservam melhor para controlar desmatamento em locais sobre pressão</a:t>
          </a:r>
          <a:endParaRPr lang="en-US"/>
        </a:p>
      </dgm:t>
    </dgm:pt>
    <dgm:pt modelId="{C265B8DE-A909-4153-896A-18966C1E32B4}" type="parTrans" cxnId="{9CE7D458-DBAB-4634-B5EF-8C78B88A9F07}">
      <dgm:prSet/>
      <dgm:spPr/>
      <dgm:t>
        <a:bodyPr/>
        <a:lstStyle/>
        <a:p>
          <a:endParaRPr lang="en-US"/>
        </a:p>
      </dgm:t>
    </dgm:pt>
    <dgm:pt modelId="{2DBB0D6A-D9AA-46C6-9CB4-1E1D041861B6}" type="sibTrans" cxnId="{9CE7D458-DBAB-4634-B5EF-8C78B88A9F07}">
      <dgm:prSet/>
      <dgm:spPr/>
      <dgm:t>
        <a:bodyPr/>
        <a:lstStyle/>
        <a:p>
          <a:endParaRPr lang="en-US"/>
        </a:p>
      </dgm:t>
    </dgm:pt>
    <dgm:pt modelId="{3B436463-5F1E-498C-9CE4-6B79A84F45D0}">
      <dgm:prSet/>
      <dgm:spPr/>
      <dgm:t>
        <a:bodyPr/>
        <a:lstStyle/>
        <a:p>
          <a:r>
            <a:rPr lang="pt-BR"/>
            <a:t>Em locais remotos, áreas mais restritivas têm melhores resultados</a:t>
          </a:r>
          <a:endParaRPr lang="en-US"/>
        </a:p>
      </dgm:t>
    </dgm:pt>
    <dgm:pt modelId="{3037C307-8642-4AB8-B388-979EB7D4120B}" type="parTrans" cxnId="{D1469843-ADB9-4797-9219-F126ACDA2BC1}">
      <dgm:prSet/>
      <dgm:spPr/>
      <dgm:t>
        <a:bodyPr/>
        <a:lstStyle/>
        <a:p>
          <a:endParaRPr lang="en-US"/>
        </a:p>
      </dgm:t>
    </dgm:pt>
    <dgm:pt modelId="{0DBE27AB-6958-46A6-BEA3-053039EFC454}" type="sibTrans" cxnId="{D1469843-ADB9-4797-9219-F126ACDA2BC1}">
      <dgm:prSet/>
      <dgm:spPr/>
      <dgm:t>
        <a:bodyPr/>
        <a:lstStyle/>
        <a:p>
          <a:endParaRPr lang="en-US"/>
        </a:p>
      </dgm:t>
    </dgm:pt>
    <dgm:pt modelId="{D201207B-3060-4DB7-B0A0-B14400A5A7AC}" type="pres">
      <dgm:prSet presAssocID="{BDD5DBB1-A26A-4CBB-B5BC-73C3B48B32C2}" presName="Name0" presStyleCnt="0">
        <dgm:presLayoutVars>
          <dgm:dir/>
          <dgm:animLvl val="lvl"/>
          <dgm:resizeHandles val="exact"/>
        </dgm:presLayoutVars>
      </dgm:prSet>
      <dgm:spPr/>
    </dgm:pt>
    <dgm:pt modelId="{0EA07765-D62C-4516-A698-6DE726D34EA0}" type="pres">
      <dgm:prSet presAssocID="{3B436463-5F1E-498C-9CE4-6B79A84F45D0}" presName="boxAndChildren" presStyleCnt="0"/>
      <dgm:spPr/>
    </dgm:pt>
    <dgm:pt modelId="{16AD5B49-AAC2-448E-980B-6C7F1DC2FEB8}" type="pres">
      <dgm:prSet presAssocID="{3B436463-5F1E-498C-9CE4-6B79A84F45D0}" presName="parentTextBox" presStyleLbl="node1" presStyleIdx="0" presStyleCnt="3"/>
      <dgm:spPr/>
    </dgm:pt>
    <dgm:pt modelId="{244D256A-22AD-435E-80B0-38176AF47C89}" type="pres">
      <dgm:prSet presAssocID="{2DBB0D6A-D9AA-46C6-9CB4-1E1D041861B6}" presName="sp" presStyleCnt="0"/>
      <dgm:spPr/>
    </dgm:pt>
    <dgm:pt modelId="{07D63BAF-B5DD-4089-90D1-F340221EE70F}" type="pres">
      <dgm:prSet presAssocID="{1F2BF4E4-661F-4A90-A675-4B8DBD379575}" presName="arrowAndChildren" presStyleCnt="0"/>
      <dgm:spPr/>
    </dgm:pt>
    <dgm:pt modelId="{7BA50B5D-6B59-4AD9-92E5-2ACCE8AF4830}" type="pres">
      <dgm:prSet presAssocID="{1F2BF4E4-661F-4A90-A675-4B8DBD379575}" presName="parentTextArrow" presStyleLbl="node1" presStyleIdx="1" presStyleCnt="3"/>
      <dgm:spPr/>
    </dgm:pt>
    <dgm:pt modelId="{6F0925C5-9F6F-49E3-8CA6-57B2F7F920CC}" type="pres">
      <dgm:prSet presAssocID="{F40837A9-BEAB-42DE-9910-B3190BCA91C2}" presName="sp" presStyleCnt="0"/>
      <dgm:spPr/>
    </dgm:pt>
    <dgm:pt modelId="{3D4F3E37-FDCA-48A7-8895-D820E855CE6D}" type="pres">
      <dgm:prSet presAssocID="{39751985-F4FA-44A4-8360-960B52076CFB}" presName="arrowAndChildren" presStyleCnt="0"/>
      <dgm:spPr/>
    </dgm:pt>
    <dgm:pt modelId="{2220E750-6B67-4A64-ACF2-7E2EE6FB5BAF}" type="pres">
      <dgm:prSet presAssocID="{39751985-F4FA-44A4-8360-960B52076CFB}" presName="parentTextArrow" presStyleLbl="node1" presStyleIdx="2" presStyleCnt="3"/>
      <dgm:spPr/>
    </dgm:pt>
  </dgm:ptLst>
  <dgm:cxnLst>
    <dgm:cxn modelId="{ADE9A239-C54A-48FE-8479-E3E3501FA68D}" type="presOf" srcId="{1F2BF4E4-661F-4A90-A675-4B8DBD379575}" destId="{7BA50B5D-6B59-4AD9-92E5-2ACCE8AF4830}" srcOrd="0" destOrd="0" presId="urn:microsoft.com/office/officeart/2005/8/layout/process4"/>
    <dgm:cxn modelId="{D1469843-ADB9-4797-9219-F126ACDA2BC1}" srcId="{BDD5DBB1-A26A-4CBB-B5BC-73C3B48B32C2}" destId="{3B436463-5F1E-498C-9CE4-6B79A84F45D0}" srcOrd="2" destOrd="0" parTransId="{3037C307-8642-4AB8-B388-979EB7D4120B}" sibTransId="{0DBE27AB-6958-46A6-BEA3-053039EFC454}"/>
    <dgm:cxn modelId="{86F58C51-05FD-4D71-A3C5-D71165411E28}" srcId="{BDD5DBB1-A26A-4CBB-B5BC-73C3B48B32C2}" destId="{39751985-F4FA-44A4-8360-960B52076CFB}" srcOrd="0" destOrd="0" parTransId="{1E79475A-B728-4E6C-B61E-E4A168273F85}" sibTransId="{F40837A9-BEAB-42DE-9910-B3190BCA91C2}"/>
    <dgm:cxn modelId="{9CE7D458-DBAB-4634-B5EF-8C78B88A9F07}" srcId="{BDD5DBB1-A26A-4CBB-B5BC-73C3B48B32C2}" destId="{1F2BF4E4-661F-4A90-A675-4B8DBD379575}" srcOrd="1" destOrd="0" parTransId="{C265B8DE-A909-4153-896A-18966C1E32B4}" sibTransId="{2DBB0D6A-D9AA-46C6-9CB4-1E1D041861B6}"/>
    <dgm:cxn modelId="{1111039F-E689-466D-8FC1-A684493D5C53}" type="presOf" srcId="{3B436463-5F1E-498C-9CE4-6B79A84F45D0}" destId="{16AD5B49-AAC2-448E-980B-6C7F1DC2FEB8}" srcOrd="0" destOrd="0" presId="urn:microsoft.com/office/officeart/2005/8/layout/process4"/>
    <dgm:cxn modelId="{343040EC-BAB5-47C2-8012-6E8AE87B9C75}" type="presOf" srcId="{BDD5DBB1-A26A-4CBB-B5BC-73C3B48B32C2}" destId="{D201207B-3060-4DB7-B0A0-B14400A5A7AC}" srcOrd="0" destOrd="0" presId="urn:microsoft.com/office/officeart/2005/8/layout/process4"/>
    <dgm:cxn modelId="{4CB95CFA-F3E8-40D3-9EAC-6D9CB8542DCB}" type="presOf" srcId="{39751985-F4FA-44A4-8360-960B52076CFB}" destId="{2220E750-6B67-4A64-ACF2-7E2EE6FB5BAF}" srcOrd="0" destOrd="0" presId="urn:microsoft.com/office/officeart/2005/8/layout/process4"/>
    <dgm:cxn modelId="{8D534065-C662-45F4-B6D3-F35BF9F8F072}" type="presParOf" srcId="{D201207B-3060-4DB7-B0A0-B14400A5A7AC}" destId="{0EA07765-D62C-4516-A698-6DE726D34EA0}" srcOrd="0" destOrd="0" presId="urn:microsoft.com/office/officeart/2005/8/layout/process4"/>
    <dgm:cxn modelId="{80EFB810-B6E2-447D-A7E9-CCBB74BC0898}" type="presParOf" srcId="{0EA07765-D62C-4516-A698-6DE726D34EA0}" destId="{16AD5B49-AAC2-448E-980B-6C7F1DC2FEB8}" srcOrd="0" destOrd="0" presId="urn:microsoft.com/office/officeart/2005/8/layout/process4"/>
    <dgm:cxn modelId="{A8F0A2B9-6BB9-4185-8CCF-6A6439F25D31}" type="presParOf" srcId="{D201207B-3060-4DB7-B0A0-B14400A5A7AC}" destId="{244D256A-22AD-435E-80B0-38176AF47C89}" srcOrd="1" destOrd="0" presId="urn:microsoft.com/office/officeart/2005/8/layout/process4"/>
    <dgm:cxn modelId="{E07D3AD3-48DB-4066-88B0-FB62E1F2EF3F}" type="presParOf" srcId="{D201207B-3060-4DB7-B0A0-B14400A5A7AC}" destId="{07D63BAF-B5DD-4089-90D1-F340221EE70F}" srcOrd="2" destOrd="0" presId="urn:microsoft.com/office/officeart/2005/8/layout/process4"/>
    <dgm:cxn modelId="{595FFB7D-2A30-465C-A410-9975DACB7241}" type="presParOf" srcId="{07D63BAF-B5DD-4089-90D1-F340221EE70F}" destId="{7BA50B5D-6B59-4AD9-92E5-2ACCE8AF4830}" srcOrd="0" destOrd="0" presId="urn:microsoft.com/office/officeart/2005/8/layout/process4"/>
    <dgm:cxn modelId="{CDC6FE5F-F670-4921-8024-D8E99008880E}" type="presParOf" srcId="{D201207B-3060-4DB7-B0A0-B14400A5A7AC}" destId="{6F0925C5-9F6F-49E3-8CA6-57B2F7F920CC}" srcOrd="3" destOrd="0" presId="urn:microsoft.com/office/officeart/2005/8/layout/process4"/>
    <dgm:cxn modelId="{52EAB1C4-4FD6-4F7A-BB79-FFE08F78E1FF}" type="presParOf" srcId="{D201207B-3060-4DB7-B0A0-B14400A5A7AC}" destId="{3D4F3E37-FDCA-48A7-8895-D820E855CE6D}" srcOrd="4" destOrd="0" presId="urn:microsoft.com/office/officeart/2005/8/layout/process4"/>
    <dgm:cxn modelId="{D9CFACD7-17B9-4A50-8832-CDCEF3241CEF}" type="presParOf" srcId="{3D4F3E37-FDCA-48A7-8895-D820E855CE6D}" destId="{2220E750-6B67-4A64-ACF2-7E2EE6FB5BA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809635-ABA6-4B97-8C9A-A2C15437B6E9}"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052E8F5C-65C8-4A0D-869E-6EF168F6D3C2}">
      <dgm:prSet/>
      <dgm:spPr/>
      <dgm:t>
        <a:bodyPr/>
        <a:lstStyle/>
        <a:p>
          <a:r>
            <a:rPr lang="pt-BR"/>
            <a:t>Demarcação</a:t>
          </a:r>
          <a:endParaRPr lang="en-US"/>
        </a:p>
      </dgm:t>
    </dgm:pt>
    <dgm:pt modelId="{C7A18707-D031-4EAB-B94A-1445ABC5F00B}" type="parTrans" cxnId="{653332D1-0E9C-4389-8547-769D159C9F71}">
      <dgm:prSet/>
      <dgm:spPr/>
      <dgm:t>
        <a:bodyPr/>
        <a:lstStyle/>
        <a:p>
          <a:endParaRPr lang="en-US"/>
        </a:p>
      </dgm:t>
    </dgm:pt>
    <dgm:pt modelId="{016835A8-A24D-4FFC-ABDD-20ED326E3D45}" type="sibTrans" cxnId="{653332D1-0E9C-4389-8547-769D159C9F71}">
      <dgm:prSet/>
      <dgm:spPr/>
      <dgm:t>
        <a:bodyPr/>
        <a:lstStyle/>
        <a:p>
          <a:endParaRPr lang="en-US"/>
        </a:p>
      </dgm:t>
    </dgm:pt>
    <dgm:pt modelId="{505DC0FC-2A42-4627-B76E-DBF4AF37BAFE}">
      <dgm:prSet/>
      <dgm:spPr/>
      <dgm:t>
        <a:bodyPr/>
        <a:lstStyle/>
        <a:p>
          <a:r>
            <a:rPr lang="pt-BR"/>
            <a:t>Número de guardas</a:t>
          </a:r>
          <a:endParaRPr lang="en-US"/>
        </a:p>
      </dgm:t>
    </dgm:pt>
    <dgm:pt modelId="{BC28B634-5ADA-45B0-92E5-EFD20F21A295}" type="parTrans" cxnId="{BF51E9FB-FC9E-4C52-9828-D5078FA770FE}">
      <dgm:prSet/>
      <dgm:spPr/>
      <dgm:t>
        <a:bodyPr/>
        <a:lstStyle/>
        <a:p>
          <a:endParaRPr lang="en-US"/>
        </a:p>
      </dgm:t>
    </dgm:pt>
    <dgm:pt modelId="{5401E699-1B21-45E8-AACA-CF7802D51645}" type="sibTrans" cxnId="{BF51E9FB-FC9E-4C52-9828-D5078FA770FE}">
      <dgm:prSet/>
      <dgm:spPr/>
      <dgm:t>
        <a:bodyPr/>
        <a:lstStyle/>
        <a:p>
          <a:endParaRPr lang="en-US"/>
        </a:p>
      </dgm:t>
    </dgm:pt>
    <dgm:pt modelId="{B3797DB1-1929-46B1-AF17-C3DE31183C6D}">
      <dgm:prSet/>
      <dgm:spPr/>
      <dgm:t>
        <a:bodyPr/>
        <a:lstStyle/>
        <a:p>
          <a:r>
            <a:rPr lang="pt-BR"/>
            <a:t>Penalização por extração madeireira ilegal e por desmatamento e</a:t>
          </a:r>
          <a:endParaRPr lang="en-US"/>
        </a:p>
      </dgm:t>
    </dgm:pt>
    <dgm:pt modelId="{A0A8525A-685E-40B3-B006-30AA7CC869EB}" type="parTrans" cxnId="{879906C4-5337-444D-8045-74A4C2DBB920}">
      <dgm:prSet/>
      <dgm:spPr/>
      <dgm:t>
        <a:bodyPr/>
        <a:lstStyle/>
        <a:p>
          <a:endParaRPr lang="en-US"/>
        </a:p>
      </dgm:t>
    </dgm:pt>
    <dgm:pt modelId="{8646FBDB-1AFF-4E44-99E4-9A9AA351B605}" type="sibTrans" cxnId="{879906C4-5337-444D-8045-74A4C2DBB920}">
      <dgm:prSet/>
      <dgm:spPr/>
      <dgm:t>
        <a:bodyPr/>
        <a:lstStyle/>
        <a:p>
          <a:endParaRPr lang="en-US"/>
        </a:p>
      </dgm:t>
    </dgm:pt>
    <dgm:pt modelId="{DF2AD6B6-37E6-4FC0-BA82-EF866DCCBF41}">
      <dgm:prSet/>
      <dgm:spPr/>
      <dgm:t>
        <a:bodyPr/>
        <a:lstStyle/>
        <a:p>
          <a:r>
            <a:rPr lang="pt-BR"/>
            <a:t>Compensação para habitantes locais afetados negativamente</a:t>
          </a:r>
          <a:endParaRPr lang="en-US"/>
        </a:p>
      </dgm:t>
    </dgm:pt>
    <dgm:pt modelId="{37AF1418-3F67-4626-BF4D-BC5BE1540802}" type="parTrans" cxnId="{217152ED-E27D-4198-BFF6-2FF106B0B0E7}">
      <dgm:prSet/>
      <dgm:spPr/>
      <dgm:t>
        <a:bodyPr/>
        <a:lstStyle/>
        <a:p>
          <a:endParaRPr lang="en-US"/>
        </a:p>
      </dgm:t>
    </dgm:pt>
    <dgm:pt modelId="{ABE7BCCC-7AAA-497A-AFB3-DBF4E144BA37}" type="sibTrans" cxnId="{217152ED-E27D-4198-BFF6-2FF106B0B0E7}">
      <dgm:prSet/>
      <dgm:spPr/>
      <dgm:t>
        <a:bodyPr/>
        <a:lstStyle/>
        <a:p>
          <a:endParaRPr lang="en-US"/>
        </a:p>
      </dgm:t>
    </dgm:pt>
    <dgm:pt modelId="{65C5F39E-A661-4409-9BE3-9F0F9DAA1774}" type="pres">
      <dgm:prSet presAssocID="{33809635-ABA6-4B97-8C9A-A2C15437B6E9}" presName="cycle" presStyleCnt="0">
        <dgm:presLayoutVars>
          <dgm:dir/>
          <dgm:resizeHandles val="exact"/>
        </dgm:presLayoutVars>
      </dgm:prSet>
      <dgm:spPr/>
    </dgm:pt>
    <dgm:pt modelId="{0BDF7783-D1EC-44D2-A409-82B13230EF90}" type="pres">
      <dgm:prSet presAssocID="{052E8F5C-65C8-4A0D-869E-6EF168F6D3C2}" presName="dummy" presStyleCnt="0"/>
      <dgm:spPr/>
    </dgm:pt>
    <dgm:pt modelId="{B3C95296-562A-4732-B21A-F7092FE6004B}" type="pres">
      <dgm:prSet presAssocID="{052E8F5C-65C8-4A0D-869E-6EF168F6D3C2}" presName="node" presStyleLbl="revTx" presStyleIdx="0" presStyleCnt="4">
        <dgm:presLayoutVars>
          <dgm:bulletEnabled val="1"/>
        </dgm:presLayoutVars>
      </dgm:prSet>
      <dgm:spPr/>
    </dgm:pt>
    <dgm:pt modelId="{39C35EAA-CE10-40C1-9CA4-0BE69420C6AE}" type="pres">
      <dgm:prSet presAssocID="{016835A8-A24D-4FFC-ABDD-20ED326E3D45}" presName="sibTrans" presStyleLbl="node1" presStyleIdx="0" presStyleCnt="4"/>
      <dgm:spPr/>
    </dgm:pt>
    <dgm:pt modelId="{28BB8E36-81F3-428B-82FA-8DBD3A221FF9}" type="pres">
      <dgm:prSet presAssocID="{505DC0FC-2A42-4627-B76E-DBF4AF37BAFE}" presName="dummy" presStyleCnt="0"/>
      <dgm:spPr/>
    </dgm:pt>
    <dgm:pt modelId="{B38C7849-C966-42BB-8E15-157876311EDC}" type="pres">
      <dgm:prSet presAssocID="{505DC0FC-2A42-4627-B76E-DBF4AF37BAFE}" presName="node" presStyleLbl="revTx" presStyleIdx="1" presStyleCnt="4">
        <dgm:presLayoutVars>
          <dgm:bulletEnabled val="1"/>
        </dgm:presLayoutVars>
      </dgm:prSet>
      <dgm:spPr/>
    </dgm:pt>
    <dgm:pt modelId="{6F50D2BA-249C-4A95-8C89-AF76DB546115}" type="pres">
      <dgm:prSet presAssocID="{5401E699-1B21-45E8-AACA-CF7802D51645}" presName="sibTrans" presStyleLbl="node1" presStyleIdx="1" presStyleCnt="4"/>
      <dgm:spPr/>
    </dgm:pt>
    <dgm:pt modelId="{2DCA342C-8360-4335-A707-6C1010F6F9DE}" type="pres">
      <dgm:prSet presAssocID="{B3797DB1-1929-46B1-AF17-C3DE31183C6D}" presName="dummy" presStyleCnt="0"/>
      <dgm:spPr/>
    </dgm:pt>
    <dgm:pt modelId="{CC3C5CE1-A6FA-46AF-8989-85BCF13BB02F}" type="pres">
      <dgm:prSet presAssocID="{B3797DB1-1929-46B1-AF17-C3DE31183C6D}" presName="node" presStyleLbl="revTx" presStyleIdx="2" presStyleCnt="4">
        <dgm:presLayoutVars>
          <dgm:bulletEnabled val="1"/>
        </dgm:presLayoutVars>
      </dgm:prSet>
      <dgm:spPr/>
    </dgm:pt>
    <dgm:pt modelId="{702E9FFD-2796-49C9-9C60-F7A4C365DFEA}" type="pres">
      <dgm:prSet presAssocID="{8646FBDB-1AFF-4E44-99E4-9A9AA351B605}" presName="sibTrans" presStyleLbl="node1" presStyleIdx="2" presStyleCnt="4"/>
      <dgm:spPr/>
    </dgm:pt>
    <dgm:pt modelId="{54E00D51-62DE-4DFA-AFD1-D3434D0C6B6C}" type="pres">
      <dgm:prSet presAssocID="{DF2AD6B6-37E6-4FC0-BA82-EF866DCCBF41}" presName="dummy" presStyleCnt="0"/>
      <dgm:spPr/>
    </dgm:pt>
    <dgm:pt modelId="{C2D640B1-E76E-4318-B143-32C6971E1799}" type="pres">
      <dgm:prSet presAssocID="{DF2AD6B6-37E6-4FC0-BA82-EF866DCCBF41}" presName="node" presStyleLbl="revTx" presStyleIdx="3" presStyleCnt="4">
        <dgm:presLayoutVars>
          <dgm:bulletEnabled val="1"/>
        </dgm:presLayoutVars>
      </dgm:prSet>
      <dgm:spPr/>
    </dgm:pt>
    <dgm:pt modelId="{0085DC8B-0FB9-4B4D-8989-E283F794B17D}" type="pres">
      <dgm:prSet presAssocID="{ABE7BCCC-7AAA-497A-AFB3-DBF4E144BA37}" presName="sibTrans" presStyleLbl="node1" presStyleIdx="3" presStyleCnt="4"/>
      <dgm:spPr/>
    </dgm:pt>
  </dgm:ptLst>
  <dgm:cxnLst>
    <dgm:cxn modelId="{12536B0B-7099-4CD5-810D-19A53F2CF369}" type="presOf" srcId="{33809635-ABA6-4B97-8C9A-A2C15437B6E9}" destId="{65C5F39E-A661-4409-9BE3-9F0F9DAA1774}" srcOrd="0" destOrd="0" presId="urn:microsoft.com/office/officeart/2005/8/layout/cycle1"/>
    <dgm:cxn modelId="{D4E7D53A-445B-4555-BFDC-7B07B06C619C}" type="presOf" srcId="{052E8F5C-65C8-4A0D-869E-6EF168F6D3C2}" destId="{B3C95296-562A-4732-B21A-F7092FE6004B}" srcOrd="0" destOrd="0" presId="urn:microsoft.com/office/officeart/2005/8/layout/cycle1"/>
    <dgm:cxn modelId="{6F6E2473-A338-4576-8C3D-6A0305B5D277}" type="presOf" srcId="{8646FBDB-1AFF-4E44-99E4-9A9AA351B605}" destId="{702E9FFD-2796-49C9-9C60-F7A4C365DFEA}" srcOrd="0" destOrd="0" presId="urn:microsoft.com/office/officeart/2005/8/layout/cycle1"/>
    <dgm:cxn modelId="{66026C8E-2120-4984-96F1-E87AEE943FAD}" type="presOf" srcId="{5401E699-1B21-45E8-AACA-CF7802D51645}" destId="{6F50D2BA-249C-4A95-8C89-AF76DB546115}" srcOrd="0" destOrd="0" presId="urn:microsoft.com/office/officeart/2005/8/layout/cycle1"/>
    <dgm:cxn modelId="{7CCBAC8E-EDE7-40F9-95E6-5A46C1F128C3}" type="presOf" srcId="{B3797DB1-1929-46B1-AF17-C3DE31183C6D}" destId="{CC3C5CE1-A6FA-46AF-8989-85BCF13BB02F}" srcOrd="0" destOrd="0" presId="urn:microsoft.com/office/officeart/2005/8/layout/cycle1"/>
    <dgm:cxn modelId="{20919A93-ACC2-49E4-9789-4F4E76BC8F48}" type="presOf" srcId="{505DC0FC-2A42-4627-B76E-DBF4AF37BAFE}" destId="{B38C7849-C966-42BB-8E15-157876311EDC}" srcOrd="0" destOrd="0" presId="urn:microsoft.com/office/officeart/2005/8/layout/cycle1"/>
    <dgm:cxn modelId="{8152DF96-FCD8-425D-9F89-7A53D1A9466A}" type="presOf" srcId="{ABE7BCCC-7AAA-497A-AFB3-DBF4E144BA37}" destId="{0085DC8B-0FB9-4B4D-8989-E283F794B17D}" srcOrd="0" destOrd="0" presId="urn:microsoft.com/office/officeart/2005/8/layout/cycle1"/>
    <dgm:cxn modelId="{879906C4-5337-444D-8045-74A4C2DBB920}" srcId="{33809635-ABA6-4B97-8C9A-A2C15437B6E9}" destId="{B3797DB1-1929-46B1-AF17-C3DE31183C6D}" srcOrd="2" destOrd="0" parTransId="{A0A8525A-685E-40B3-B006-30AA7CC869EB}" sibTransId="{8646FBDB-1AFF-4E44-99E4-9A9AA351B605}"/>
    <dgm:cxn modelId="{653332D1-0E9C-4389-8547-769D159C9F71}" srcId="{33809635-ABA6-4B97-8C9A-A2C15437B6E9}" destId="{052E8F5C-65C8-4A0D-869E-6EF168F6D3C2}" srcOrd="0" destOrd="0" parTransId="{C7A18707-D031-4EAB-B94A-1445ABC5F00B}" sibTransId="{016835A8-A24D-4FFC-ABDD-20ED326E3D45}"/>
    <dgm:cxn modelId="{5E9E25E7-0E8E-4C23-9FAE-F5A4C7916FCA}" type="presOf" srcId="{DF2AD6B6-37E6-4FC0-BA82-EF866DCCBF41}" destId="{C2D640B1-E76E-4318-B143-32C6971E1799}" srcOrd="0" destOrd="0" presId="urn:microsoft.com/office/officeart/2005/8/layout/cycle1"/>
    <dgm:cxn modelId="{217152ED-E27D-4198-BFF6-2FF106B0B0E7}" srcId="{33809635-ABA6-4B97-8C9A-A2C15437B6E9}" destId="{DF2AD6B6-37E6-4FC0-BA82-EF866DCCBF41}" srcOrd="3" destOrd="0" parTransId="{37AF1418-3F67-4626-BF4D-BC5BE1540802}" sibTransId="{ABE7BCCC-7AAA-497A-AFB3-DBF4E144BA37}"/>
    <dgm:cxn modelId="{ACBCB7EF-10EC-467B-A971-9F555F0B74B8}" type="presOf" srcId="{016835A8-A24D-4FFC-ABDD-20ED326E3D45}" destId="{39C35EAA-CE10-40C1-9CA4-0BE69420C6AE}" srcOrd="0" destOrd="0" presId="urn:microsoft.com/office/officeart/2005/8/layout/cycle1"/>
    <dgm:cxn modelId="{BF51E9FB-FC9E-4C52-9828-D5078FA770FE}" srcId="{33809635-ABA6-4B97-8C9A-A2C15437B6E9}" destId="{505DC0FC-2A42-4627-B76E-DBF4AF37BAFE}" srcOrd="1" destOrd="0" parTransId="{BC28B634-5ADA-45B0-92E5-EFD20F21A295}" sibTransId="{5401E699-1B21-45E8-AACA-CF7802D51645}"/>
    <dgm:cxn modelId="{191F43E7-F294-4B34-A61C-0383F4A0C4E2}" type="presParOf" srcId="{65C5F39E-A661-4409-9BE3-9F0F9DAA1774}" destId="{0BDF7783-D1EC-44D2-A409-82B13230EF90}" srcOrd="0" destOrd="0" presId="urn:microsoft.com/office/officeart/2005/8/layout/cycle1"/>
    <dgm:cxn modelId="{64D3D699-F6BE-4C4D-A15F-E9DF74F83500}" type="presParOf" srcId="{65C5F39E-A661-4409-9BE3-9F0F9DAA1774}" destId="{B3C95296-562A-4732-B21A-F7092FE6004B}" srcOrd="1" destOrd="0" presId="urn:microsoft.com/office/officeart/2005/8/layout/cycle1"/>
    <dgm:cxn modelId="{C9DD5B8B-EB68-4369-A20A-79A11A013404}" type="presParOf" srcId="{65C5F39E-A661-4409-9BE3-9F0F9DAA1774}" destId="{39C35EAA-CE10-40C1-9CA4-0BE69420C6AE}" srcOrd="2" destOrd="0" presId="urn:microsoft.com/office/officeart/2005/8/layout/cycle1"/>
    <dgm:cxn modelId="{138FF1A8-3927-4F92-AA7D-DD0C2375EEE9}" type="presParOf" srcId="{65C5F39E-A661-4409-9BE3-9F0F9DAA1774}" destId="{28BB8E36-81F3-428B-82FA-8DBD3A221FF9}" srcOrd="3" destOrd="0" presId="urn:microsoft.com/office/officeart/2005/8/layout/cycle1"/>
    <dgm:cxn modelId="{818691EA-AFA1-400C-9572-F3F8A845E84F}" type="presParOf" srcId="{65C5F39E-A661-4409-9BE3-9F0F9DAA1774}" destId="{B38C7849-C966-42BB-8E15-157876311EDC}" srcOrd="4" destOrd="0" presId="urn:microsoft.com/office/officeart/2005/8/layout/cycle1"/>
    <dgm:cxn modelId="{74EC01C8-FD9C-4D0A-BF50-222C0EEDA651}" type="presParOf" srcId="{65C5F39E-A661-4409-9BE3-9F0F9DAA1774}" destId="{6F50D2BA-249C-4A95-8C89-AF76DB546115}" srcOrd="5" destOrd="0" presId="urn:microsoft.com/office/officeart/2005/8/layout/cycle1"/>
    <dgm:cxn modelId="{C89491A6-78C0-4CE7-BFC5-C12D73637DB1}" type="presParOf" srcId="{65C5F39E-A661-4409-9BE3-9F0F9DAA1774}" destId="{2DCA342C-8360-4335-A707-6C1010F6F9DE}" srcOrd="6" destOrd="0" presId="urn:microsoft.com/office/officeart/2005/8/layout/cycle1"/>
    <dgm:cxn modelId="{F48FDA7B-ECB9-4404-9EBA-F6746C684FC3}" type="presParOf" srcId="{65C5F39E-A661-4409-9BE3-9F0F9DAA1774}" destId="{CC3C5CE1-A6FA-46AF-8989-85BCF13BB02F}" srcOrd="7" destOrd="0" presId="urn:microsoft.com/office/officeart/2005/8/layout/cycle1"/>
    <dgm:cxn modelId="{5320FC73-D8ED-439B-978D-176519F9D497}" type="presParOf" srcId="{65C5F39E-A661-4409-9BE3-9F0F9DAA1774}" destId="{702E9FFD-2796-49C9-9C60-F7A4C365DFEA}" srcOrd="8" destOrd="0" presId="urn:microsoft.com/office/officeart/2005/8/layout/cycle1"/>
    <dgm:cxn modelId="{AC95B7F9-B5C0-4BDA-8035-7A94E44BAE7C}" type="presParOf" srcId="{65C5F39E-A661-4409-9BE3-9F0F9DAA1774}" destId="{54E00D51-62DE-4DFA-AFD1-D3434D0C6B6C}" srcOrd="9" destOrd="0" presId="urn:microsoft.com/office/officeart/2005/8/layout/cycle1"/>
    <dgm:cxn modelId="{23FE7FA2-68D6-40A1-A7F8-B222BB0DDEAF}" type="presParOf" srcId="{65C5F39E-A661-4409-9BE3-9F0F9DAA1774}" destId="{C2D640B1-E76E-4318-B143-32C6971E1799}" srcOrd="10" destOrd="0" presId="urn:microsoft.com/office/officeart/2005/8/layout/cycle1"/>
    <dgm:cxn modelId="{29EA0933-D8A6-4BB8-807E-CD48E529DED1}" type="presParOf" srcId="{65C5F39E-A661-4409-9BE3-9F0F9DAA1774}" destId="{0085DC8B-0FB9-4B4D-8989-E283F794B17D}"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62F9571-2D29-418D-9E56-F644AB393F4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E43CFA9-72E0-410A-84E5-FB749D36F8B3}">
      <dgm:prSet/>
      <dgm:spPr/>
      <dgm:t>
        <a:bodyPr/>
        <a:lstStyle/>
        <a:p>
          <a:r>
            <a:rPr lang="pt-BR" dirty="0"/>
            <a:t>WEST, P.; IGOE, J.; BROCKINGTON, D. Parks </a:t>
          </a:r>
          <a:r>
            <a:rPr lang="pt-BR" dirty="0" err="1"/>
            <a:t>and</a:t>
          </a:r>
          <a:r>
            <a:rPr lang="pt-BR" dirty="0"/>
            <a:t> peoples: </a:t>
          </a:r>
          <a:r>
            <a:rPr lang="pt-BR" dirty="0" err="1"/>
            <a:t>the</a:t>
          </a:r>
          <a:r>
            <a:rPr lang="pt-BR" dirty="0"/>
            <a:t> social </a:t>
          </a:r>
          <a:r>
            <a:rPr lang="pt-BR" dirty="0" err="1"/>
            <a:t>impact</a:t>
          </a:r>
          <a:r>
            <a:rPr lang="pt-BR" dirty="0"/>
            <a:t> </a:t>
          </a:r>
          <a:r>
            <a:rPr lang="pt-BR" dirty="0" err="1"/>
            <a:t>of</a:t>
          </a:r>
          <a:r>
            <a:rPr lang="pt-BR" dirty="0"/>
            <a:t> </a:t>
          </a:r>
          <a:r>
            <a:rPr lang="pt-BR" dirty="0" err="1"/>
            <a:t>protected</a:t>
          </a:r>
          <a:r>
            <a:rPr lang="pt-BR" dirty="0"/>
            <a:t> </a:t>
          </a:r>
          <a:r>
            <a:rPr lang="pt-BR" dirty="0" err="1"/>
            <a:t>areas</a:t>
          </a:r>
          <a:r>
            <a:rPr lang="pt-BR" dirty="0"/>
            <a:t>. </a:t>
          </a:r>
          <a:r>
            <a:rPr lang="pt-BR" b="1" dirty="0" err="1"/>
            <a:t>Annu</a:t>
          </a:r>
          <a:r>
            <a:rPr lang="pt-BR" b="1" dirty="0"/>
            <a:t>. Rev. </a:t>
          </a:r>
          <a:r>
            <a:rPr lang="pt-BR" b="1" dirty="0" err="1"/>
            <a:t>Anthropol</a:t>
          </a:r>
          <a:r>
            <a:rPr lang="pt-BR" b="1" dirty="0"/>
            <a:t>.</a:t>
          </a:r>
          <a:r>
            <a:rPr lang="pt-BR" dirty="0"/>
            <a:t>, 35, p. 251-277, 2006.</a:t>
          </a:r>
        </a:p>
      </dgm:t>
    </dgm:pt>
    <dgm:pt modelId="{CD50F2E3-4D64-44C8-97BC-61E493E153EE}" type="parTrans" cxnId="{DE1CD1BD-BC9F-4983-974D-DBA8E6C3B756}">
      <dgm:prSet/>
      <dgm:spPr/>
      <dgm:t>
        <a:bodyPr/>
        <a:lstStyle/>
        <a:p>
          <a:endParaRPr lang="pt-BR"/>
        </a:p>
      </dgm:t>
    </dgm:pt>
    <dgm:pt modelId="{BFA496BD-EEBC-4A6D-B03E-8D27DC7D983C}" type="sibTrans" cxnId="{DE1CD1BD-BC9F-4983-974D-DBA8E6C3B756}">
      <dgm:prSet/>
      <dgm:spPr/>
      <dgm:t>
        <a:bodyPr/>
        <a:lstStyle/>
        <a:p>
          <a:endParaRPr lang="pt-BR"/>
        </a:p>
      </dgm:t>
    </dgm:pt>
    <dgm:pt modelId="{BA277BE9-AB5A-492B-8135-14F931B8745F}">
      <dgm:prSet/>
      <dgm:spPr/>
      <dgm:t>
        <a:bodyPr/>
        <a:lstStyle/>
        <a:p>
          <a:r>
            <a:rPr lang="pt-BR" dirty="0"/>
            <a:t>BROCKINGTON, D.; WILKIE, D. </a:t>
          </a:r>
          <a:r>
            <a:rPr lang="pt-BR" dirty="0" err="1"/>
            <a:t>Protected</a:t>
          </a:r>
          <a:r>
            <a:rPr lang="pt-BR" dirty="0"/>
            <a:t> </a:t>
          </a:r>
          <a:r>
            <a:rPr lang="pt-BR" dirty="0" err="1"/>
            <a:t>areas</a:t>
          </a:r>
          <a:r>
            <a:rPr lang="pt-BR" dirty="0"/>
            <a:t> </a:t>
          </a:r>
          <a:r>
            <a:rPr lang="pt-BR" dirty="0" err="1"/>
            <a:t>and</a:t>
          </a:r>
          <a:r>
            <a:rPr lang="pt-BR" dirty="0"/>
            <a:t> </a:t>
          </a:r>
          <a:r>
            <a:rPr lang="pt-BR" dirty="0" err="1"/>
            <a:t>poverty</a:t>
          </a:r>
          <a:r>
            <a:rPr lang="pt-BR" dirty="0"/>
            <a:t>. </a:t>
          </a:r>
          <a:r>
            <a:rPr lang="pt-BR" b="1" dirty="0"/>
            <a:t>Philosophical </a:t>
          </a:r>
          <a:r>
            <a:rPr lang="pt-BR" b="1" dirty="0" err="1"/>
            <a:t>Transactions</a:t>
          </a:r>
          <a:r>
            <a:rPr lang="pt-BR" b="1" dirty="0"/>
            <a:t> </a:t>
          </a:r>
          <a:r>
            <a:rPr lang="pt-BR" b="1" dirty="0" err="1"/>
            <a:t>of</a:t>
          </a:r>
          <a:r>
            <a:rPr lang="pt-BR" b="1" dirty="0"/>
            <a:t> </a:t>
          </a:r>
          <a:r>
            <a:rPr lang="pt-BR" b="1" dirty="0" err="1"/>
            <a:t>the</a:t>
          </a:r>
          <a:r>
            <a:rPr lang="pt-BR" b="1" dirty="0"/>
            <a:t> Royal Society B: </a:t>
          </a:r>
          <a:r>
            <a:rPr lang="pt-BR" b="1" dirty="0" err="1"/>
            <a:t>Biological</a:t>
          </a:r>
          <a:r>
            <a:rPr lang="pt-BR" b="1" dirty="0"/>
            <a:t> </a:t>
          </a:r>
          <a:r>
            <a:rPr lang="pt-BR" b="1" dirty="0" err="1"/>
            <a:t>Sciences</a:t>
          </a:r>
          <a:r>
            <a:rPr lang="pt-BR" dirty="0"/>
            <a:t>, 370, n. 1681, p. 20140271, 2015. </a:t>
          </a:r>
        </a:p>
      </dgm:t>
    </dgm:pt>
    <dgm:pt modelId="{EC328941-9B38-4349-B781-71D7CEC0BFD3}" type="parTrans" cxnId="{5CC58101-1B16-485D-BA5C-7ECEA2118B9B}">
      <dgm:prSet/>
      <dgm:spPr/>
      <dgm:t>
        <a:bodyPr/>
        <a:lstStyle/>
        <a:p>
          <a:endParaRPr lang="pt-BR"/>
        </a:p>
      </dgm:t>
    </dgm:pt>
    <dgm:pt modelId="{61383A63-8490-4604-9DCF-7A9DC07F3F31}" type="sibTrans" cxnId="{5CC58101-1B16-485D-BA5C-7ECEA2118B9B}">
      <dgm:prSet/>
      <dgm:spPr/>
      <dgm:t>
        <a:bodyPr/>
        <a:lstStyle/>
        <a:p>
          <a:endParaRPr lang="pt-BR"/>
        </a:p>
      </dgm:t>
    </dgm:pt>
    <dgm:pt modelId="{FCAE8CAC-01BC-40B6-8BCC-1F1409A894CC}">
      <dgm:prSet/>
      <dgm:spPr/>
      <dgm:t>
        <a:bodyPr/>
        <a:lstStyle/>
        <a:p>
          <a:r>
            <a:rPr lang="pt-BR" dirty="0"/>
            <a:t>WILSHUSEN, Peter R. et al. </a:t>
          </a:r>
          <a:r>
            <a:rPr lang="pt-BR" dirty="0" err="1"/>
            <a:t>Reinventing</a:t>
          </a:r>
          <a:r>
            <a:rPr lang="pt-BR" dirty="0"/>
            <a:t> a </a:t>
          </a:r>
          <a:r>
            <a:rPr lang="pt-BR" dirty="0" err="1"/>
            <a:t>square</a:t>
          </a:r>
          <a:r>
            <a:rPr lang="pt-BR" dirty="0"/>
            <a:t> </a:t>
          </a:r>
          <a:r>
            <a:rPr lang="pt-BR" dirty="0" err="1"/>
            <a:t>wheel</a:t>
          </a:r>
          <a:r>
            <a:rPr lang="pt-BR" dirty="0"/>
            <a:t>: Critique </a:t>
          </a:r>
          <a:r>
            <a:rPr lang="pt-BR" dirty="0" err="1"/>
            <a:t>of</a:t>
          </a:r>
          <a:r>
            <a:rPr lang="pt-BR" dirty="0"/>
            <a:t> a </a:t>
          </a:r>
          <a:r>
            <a:rPr lang="pt-BR" dirty="0" err="1"/>
            <a:t>resurgent</a:t>
          </a:r>
          <a:r>
            <a:rPr lang="pt-BR" dirty="0"/>
            <a:t>" protection paradigm" in </a:t>
          </a:r>
          <a:r>
            <a:rPr lang="pt-BR" dirty="0" err="1"/>
            <a:t>international</a:t>
          </a:r>
          <a:r>
            <a:rPr lang="pt-BR" dirty="0"/>
            <a:t> </a:t>
          </a:r>
          <a:r>
            <a:rPr lang="pt-BR" dirty="0" err="1"/>
            <a:t>biodiversity</a:t>
          </a:r>
          <a:r>
            <a:rPr lang="pt-BR" dirty="0"/>
            <a:t> </a:t>
          </a:r>
          <a:r>
            <a:rPr lang="pt-BR" dirty="0" err="1"/>
            <a:t>conservation.</a:t>
          </a:r>
          <a:r>
            <a:rPr lang="pt-BR" b="1" dirty="0" err="1"/>
            <a:t>Society</a:t>
          </a:r>
          <a:r>
            <a:rPr lang="pt-BR" b="1" dirty="0"/>
            <a:t> &amp; natural </a:t>
          </a:r>
          <a:r>
            <a:rPr lang="pt-BR" b="1" dirty="0" err="1"/>
            <a:t>resources</a:t>
          </a:r>
          <a:r>
            <a:rPr lang="pt-BR" dirty="0"/>
            <a:t>, v. 15, n. 1, p. 17-40, 2002.</a:t>
          </a:r>
        </a:p>
      </dgm:t>
    </dgm:pt>
    <dgm:pt modelId="{168D2B24-D4C3-4708-98A0-A5D6477AFF62}" type="parTrans" cxnId="{565A968C-F543-4DF3-B589-7827A0EE0517}">
      <dgm:prSet/>
      <dgm:spPr/>
      <dgm:t>
        <a:bodyPr/>
        <a:lstStyle/>
        <a:p>
          <a:endParaRPr lang="pt-BR"/>
        </a:p>
      </dgm:t>
    </dgm:pt>
    <dgm:pt modelId="{CB338D37-5412-4E05-91F3-5D723873CF92}" type="sibTrans" cxnId="{565A968C-F543-4DF3-B589-7827A0EE0517}">
      <dgm:prSet/>
      <dgm:spPr/>
      <dgm:t>
        <a:bodyPr/>
        <a:lstStyle/>
        <a:p>
          <a:endParaRPr lang="pt-BR"/>
        </a:p>
      </dgm:t>
    </dgm:pt>
    <dgm:pt modelId="{D63C1A51-65AB-4943-BFC3-F65B610794E6}">
      <dgm:prSet/>
      <dgm:spPr/>
      <dgm:t>
        <a:bodyPr/>
        <a:lstStyle/>
        <a:p>
          <a:r>
            <a:rPr lang="pt-BR" dirty="0"/>
            <a:t>MAMMIDES, C. </a:t>
          </a:r>
          <a:r>
            <a:rPr lang="pt-BR" dirty="0" err="1"/>
            <a:t>Evidence</a:t>
          </a:r>
          <a:r>
            <a:rPr lang="pt-BR" dirty="0"/>
            <a:t> </a:t>
          </a:r>
          <a:r>
            <a:rPr lang="pt-BR" dirty="0" err="1"/>
            <a:t>from</a:t>
          </a:r>
          <a:r>
            <a:rPr lang="pt-BR" dirty="0"/>
            <a:t> </a:t>
          </a:r>
          <a:r>
            <a:rPr lang="pt-BR" dirty="0" err="1"/>
            <a:t>eleven</a:t>
          </a:r>
          <a:r>
            <a:rPr lang="pt-BR" dirty="0"/>
            <a:t> countries in four </a:t>
          </a:r>
          <a:r>
            <a:rPr lang="pt-BR" dirty="0" err="1"/>
            <a:t>continents</a:t>
          </a:r>
          <a:r>
            <a:rPr lang="pt-BR" dirty="0"/>
            <a:t> </a:t>
          </a:r>
          <a:r>
            <a:rPr lang="pt-BR" dirty="0" err="1"/>
            <a:t>suggests</a:t>
          </a:r>
          <a:r>
            <a:rPr lang="pt-BR" dirty="0"/>
            <a:t> </a:t>
          </a:r>
          <a:r>
            <a:rPr lang="pt-BR" dirty="0" err="1"/>
            <a:t>that</a:t>
          </a:r>
          <a:r>
            <a:rPr lang="pt-BR" dirty="0"/>
            <a:t> </a:t>
          </a:r>
          <a:r>
            <a:rPr lang="pt-BR" dirty="0" err="1"/>
            <a:t>protected</a:t>
          </a:r>
          <a:r>
            <a:rPr lang="pt-BR" dirty="0"/>
            <a:t> </a:t>
          </a:r>
          <a:r>
            <a:rPr lang="pt-BR" dirty="0" err="1"/>
            <a:t>areas</a:t>
          </a:r>
          <a:r>
            <a:rPr lang="pt-BR" dirty="0"/>
            <a:t> are </a:t>
          </a:r>
          <a:r>
            <a:rPr lang="pt-BR" dirty="0" err="1"/>
            <a:t>not</a:t>
          </a:r>
          <a:r>
            <a:rPr lang="pt-BR" dirty="0"/>
            <a:t> </a:t>
          </a:r>
          <a:r>
            <a:rPr lang="pt-BR" dirty="0" err="1"/>
            <a:t>associated</a:t>
          </a:r>
          <a:r>
            <a:rPr lang="pt-BR" dirty="0"/>
            <a:t> </a:t>
          </a:r>
          <a:r>
            <a:rPr lang="pt-BR" dirty="0" err="1"/>
            <a:t>with</a:t>
          </a:r>
          <a:r>
            <a:rPr lang="pt-BR" dirty="0"/>
            <a:t> </a:t>
          </a:r>
          <a:r>
            <a:rPr lang="pt-BR" dirty="0" err="1"/>
            <a:t>higher</a:t>
          </a:r>
          <a:r>
            <a:rPr lang="pt-BR" dirty="0"/>
            <a:t> </a:t>
          </a:r>
          <a:r>
            <a:rPr lang="pt-BR" dirty="0" err="1"/>
            <a:t>poverty</a:t>
          </a:r>
          <a:r>
            <a:rPr lang="pt-BR" dirty="0"/>
            <a:t> rates. </a:t>
          </a:r>
          <a:r>
            <a:rPr lang="pt-BR" b="1" dirty="0" err="1"/>
            <a:t>Biological</a:t>
          </a:r>
          <a:r>
            <a:rPr lang="pt-BR" b="1" dirty="0"/>
            <a:t> </a:t>
          </a:r>
          <a:r>
            <a:rPr lang="pt-BR" b="1" dirty="0" err="1"/>
            <a:t>Conservation</a:t>
          </a:r>
          <a:r>
            <a:rPr lang="pt-BR" dirty="0"/>
            <a:t>, 241, p. 108353, 2020. </a:t>
          </a:r>
        </a:p>
      </dgm:t>
    </dgm:pt>
    <dgm:pt modelId="{2E542E40-E05C-4FD2-948E-F1ACA535D27A}" type="parTrans" cxnId="{FE801EA1-409A-4C83-9B40-A76C560D4AAF}">
      <dgm:prSet/>
      <dgm:spPr/>
      <dgm:t>
        <a:bodyPr/>
        <a:lstStyle/>
        <a:p>
          <a:endParaRPr lang="pt-BR"/>
        </a:p>
      </dgm:t>
    </dgm:pt>
    <dgm:pt modelId="{FE8B9BBA-7258-4889-BEA9-C575BE52FD17}" type="sibTrans" cxnId="{FE801EA1-409A-4C83-9B40-A76C560D4AAF}">
      <dgm:prSet/>
      <dgm:spPr/>
      <dgm:t>
        <a:bodyPr/>
        <a:lstStyle/>
        <a:p>
          <a:endParaRPr lang="pt-BR"/>
        </a:p>
      </dgm:t>
    </dgm:pt>
    <dgm:pt modelId="{2B6423DA-FEA2-4908-8468-B09D5C6BFA3E}">
      <dgm:prSet/>
      <dgm:spPr/>
      <dgm:t>
        <a:bodyPr/>
        <a:lstStyle/>
        <a:p>
          <a:r>
            <a:rPr lang="pt-BR" dirty="0"/>
            <a:t>BROCKINGTON, D.; IGOE, J. </a:t>
          </a:r>
          <a:r>
            <a:rPr lang="pt-BR" dirty="0" err="1"/>
            <a:t>Eviction</a:t>
          </a:r>
          <a:r>
            <a:rPr lang="pt-BR" dirty="0"/>
            <a:t> for </a:t>
          </a:r>
          <a:r>
            <a:rPr lang="pt-BR" dirty="0" err="1"/>
            <a:t>conservation</a:t>
          </a:r>
          <a:r>
            <a:rPr lang="pt-BR" dirty="0"/>
            <a:t>: a global overview. </a:t>
          </a:r>
          <a:r>
            <a:rPr lang="pt-BR" b="1" dirty="0" err="1"/>
            <a:t>Conservation</a:t>
          </a:r>
          <a:r>
            <a:rPr lang="pt-BR" b="1" dirty="0"/>
            <a:t> </a:t>
          </a:r>
          <a:r>
            <a:rPr lang="pt-BR" b="1" dirty="0" err="1"/>
            <a:t>and</a:t>
          </a:r>
          <a:r>
            <a:rPr lang="pt-BR" b="1" dirty="0"/>
            <a:t> </a:t>
          </a:r>
          <a:r>
            <a:rPr lang="pt-BR" b="1" dirty="0" err="1"/>
            <a:t>society</a:t>
          </a:r>
          <a:r>
            <a:rPr lang="pt-BR" dirty="0"/>
            <a:t>, p. 424-470, 2006.</a:t>
          </a:r>
        </a:p>
      </dgm:t>
    </dgm:pt>
    <dgm:pt modelId="{BF2A9D5E-06F8-4222-8A4B-5C6FA2B1E9C8}" type="sibTrans" cxnId="{54090D39-8F10-4639-905E-5685B9962923}">
      <dgm:prSet/>
      <dgm:spPr/>
      <dgm:t>
        <a:bodyPr/>
        <a:lstStyle/>
        <a:p>
          <a:endParaRPr lang="pt-BR"/>
        </a:p>
      </dgm:t>
    </dgm:pt>
    <dgm:pt modelId="{212BCB5A-EC2B-49F6-8DB7-FE97EEA5CDDB}" type="parTrans" cxnId="{54090D39-8F10-4639-905E-5685B9962923}">
      <dgm:prSet/>
      <dgm:spPr/>
      <dgm:t>
        <a:bodyPr/>
        <a:lstStyle/>
        <a:p>
          <a:endParaRPr lang="pt-BR"/>
        </a:p>
      </dgm:t>
    </dgm:pt>
    <dgm:pt modelId="{E2B05410-D133-43D8-B6C6-9BD5E6871B68}" type="pres">
      <dgm:prSet presAssocID="{062F9571-2D29-418D-9E56-F644AB393F4D}" presName="linear" presStyleCnt="0">
        <dgm:presLayoutVars>
          <dgm:animLvl val="lvl"/>
          <dgm:resizeHandles val="exact"/>
        </dgm:presLayoutVars>
      </dgm:prSet>
      <dgm:spPr/>
    </dgm:pt>
    <dgm:pt modelId="{4F11EC36-E210-4245-889F-5A4C5A749F90}" type="pres">
      <dgm:prSet presAssocID="{BA277BE9-AB5A-492B-8135-14F931B8745F}" presName="parentText" presStyleLbl="node1" presStyleIdx="0" presStyleCnt="5">
        <dgm:presLayoutVars>
          <dgm:chMax val="0"/>
          <dgm:bulletEnabled val="1"/>
        </dgm:presLayoutVars>
      </dgm:prSet>
      <dgm:spPr/>
    </dgm:pt>
    <dgm:pt modelId="{D33D4CC1-3B58-43BA-9742-6B5938A4487A}" type="pres">
      <dgm:prSet presAssocID="{61383A63-8490-4604-9DCF-7A9DC07F3F31}" presName="spacer" presStyleCnt="0"/>
      <dgm:spPr/>
    </dgm:pt>
    <dgm:pt modelId="{3F3756EC-8CD4-4EF6-93CC-D1D06D4B9F3C}" type="pres">
      <dgm:prSet presAssocID="{2B6423DA-FEA2-4908-8468-B09D5C6BFA3E}" presName="parentText" presStyleLbl="node1" presStyleIdx="1" presStyleCnt="5">
        <dgm:presLayoutVars>
          <dgm:chMax val="0"/>
          <dgm:bulletEnabled val="1"/>
        </dgm:presLayoutVars>
      </dgm:prSet>
      <dgm:spPr/>
    </dgm:pt>
    <dgm:pt modelId="{0F489F13-E525-418A-881A-76E6AE0E8455}" type="pres">
      <dgm:prSet presAssocID="{BF2A9D5E-06F8-4222-8A4B-5C6FA2B1E9C8}" presName="spacer" presStyleCnt="0"/>
      <dgm:spPr/>
    </dgm:pt>
    <dgm:pt modelId="{1184E4E9-6596-48CE-9C3B-F81DC75BB380}" type="pres">
      <dgm:prSet presAssocID="{FCAE8CAC-01BC-40B6-8BCC-1F1409A894CC}" presName="parentText" presStyleLbl="node1" presStyleIdx="2" presStyleCnt="5">
        <dgm:presLayoutVars>
          <dgm:chMax val="0"/>
          <dgm:bulletEnabled val="1"/>
        </dgm:presLayoutVars>
      </dgm:prSet>
      <dgm:spPr/>
    </dgm:pt>
    <dgm:pt modelId="{58A900AB-01FB-4683-B8ED-C60821A26674}" type="pres">
      <dgm:prSet presAssocID="{CB338D37-5412-4E05-91F3-5D723873CF92}" presName="spacer" presStyleCnt="0"/>
      <dgm:spPr/>
    </dgm:pt>
    <dgm:pt modelId="{203884A2-30D5-4ABD-AE0E-C4918E32F875}" type="pres">
      <dgm:prSet presAssocID="{D63C1A51-65AB-4943-BFC3-F65B610794E6}" presName="parentText" presStyleLbl="node1" presStyleIdx="3" presStyleCnt="5">
        <dgm:presLayoutVars>
          <dgm:chMax val="0"/>
          <dgm:bulletEnabled val="1"/>
        </dgm:presLayoutVars>
      </dgm:prSet>
      <dgm:spPr/>
    </dgm:pt>
    <dgm:pt modelId="{85DE00DA-F4C0-494E-AFFF-6FBC3AA0B838}" type="pres">
      <dgm:prSet presAssocID="{FE8B9BBA-7258-4889-BEA9-C575BE52FD17}" presName="spacer" presStyleCnt="0"/>
      <dgm:spPr/>
    </dgm:pt>
    <dgm:pt modelId="{01045411-D67B-44AE-9D87-CA2C70549E15}" type="pres">
      <dgm:prSet presAssocID="{CE43CFA9-72E0-410A-84E5-FB749D36F8B3}" presName="parentText" presStyleLbl="node1" presStyleIdx="4" presStyleCnt="5">
        <dgm:presLayoutVars>
          <dgm:chMax val="0"/>
          <dgm:bulletEnabled val="1"/>
        </dgm:presLayoutVars>
      </dgm:prSet>
      <dgm:spPr/>
    </dgm:pt>
  </dgm:ptLst>
  <dgm:cxnLst>
    <dgm:cxn modelId="{5CC58101-1B16-485D-BA5C-7ECEA2118B9B}" srcId="{062F9571-2D29-418D-9E56-F644AB393F4D}" destId="{BA277BE9-AB5A-492B-8135-14F931B8745F}" srcOrd="0" destOrd="0" parTransId="{EC328941-9B38-4349-B781-71D7CEC0BFD3}" sibTransId="{61383A63-8490-4604-9DCF-7A9DC07F3F31}"/>
    <dgm:cxn modelId="{54090D39-8F10-4639-905E-5685B9962923}" srcId="{062F9571-2D29-418D-9E56-F644AB393F4D}" destId="{2B6423DA-FEA2-4908-8468-B09D5C6BFA3E}" srcOrd="1" destOrd="0" parTransId="{212BCB5A-EC2B-49F6-8DB7-FE97EEA5CDDB}" sibTransId="{BF2A9D5E-06F8-4222-8A4B-5C6FA2B1E9C8}"/>
    <dgm:cxn modelId="{E2745A5F-325B-4E00-A730-A41F4BCA39EB}" type="presOf" srcId="{CE43CFA9-72E0-410A-84E5-FB749D36F8B3}" destId="{01045411-D67B-44AE-9D87-CA2C70549E15}" srcOrd="0" destOrd="0" presId="urn:microsoft.com/office/officeart/2005/8/layout/vList2"/>
    <dgm:cxn modelId="{6C9AF961-AE4F-4486-AD59-58971E6DD5EE}" type="presOf" srcId="{2B6423DA-FEA2-4908-8468-B09D5C6BFA3E}" destId="{3F3756EC-8CD4-4EF6-93CC-D1D06D4B9F3C}" srcOrd="0" destOrd="0" presId="urn:microsoft.com/office/officeart/2005/8/layout/vList2"/>
    <dgm:cxn modelId="{2E97BA43-A74D-4E94-8B9B-FDA56AC56740}" type="presOf" srcId="{062F9571-2D29-418D-9E56-F644AB393F4D}" destId="{E2B05410-D133-43D8-B6C6-9BD5E6871B68}" srcOrd="0" destOrd="0" presId="urn:microsoft.com/office/officeart/2005/8/layout/vList2"/>
    <dgm:cxn modelId="{4DBD1B6F-E1B0-4E76-8B91-A5B166143560}" type="presOf" srcId="{BA277BE9-AB5A-492B-8135-14F931B8745F}" destId="{4F11EC36-E210-4245-889F-5A4C5A749F90}" srcOrd="0" destOrd="0" presId="urn:microsoft.com/office/officeart/2005/8/layout/vList2"/>
    <dgm:cxn modelId="{565A968C-F543-4DF3-B589-7827A0EE0517}" srcId="{062F9571-2D29-418D-9E56-F644AB393F4D}" destId="{FCAE8CAC-01BC-40B6-8BCC-1F1409A894CC}" srcOrd="2" destOrd="0" parTransId="{168D2B24-D4C3-4708-98A0-A5D6477AFF62}" sibTransId="{CB338D37-5412-4E05-91F3-5D723873CF92}"/>
    <dgm:cxn modelId="{FE801EA1-409A-4C83-9B40-A76C560D4AAF}" srcId="{062F9571-2D29-418D-9E56-F644AB393F4D}" destId="{D63C1A51-65AB-4943-BFC3-F65B610794E6}" srcOrd="3" destOrd="0" parTransId="{2E542E40-E05C-4FD2-948E-F1ACA535D27A}" sibTransId="{FE8B9BBA-7258-4889-BEA9-C575BE52FD17}"/>
    <dgm:cxn modelId="{80E461A4-75B8-4247-B4D6-B5BC541C5667}" type="presOf" srcId="{D63C1A51-65AB-4943-BFC3-F65B610794E6}" destId="{203884A2-30D5-4ABD-AE0E-C4918E32F875}" srcOrd="0" destOrd="0" presId="urn:microsoft.com/office/officeart/2005/8/layout/vList2"/>
    <dgm:cxn modelId="{A14E22B9-5B92-4A58-8A83-B644A65F840C}" type="presOf" srcId="{FCAE8CAC-01BC-40B6-8BCC-1F1409A894CC}" destId="{1184E4E9-6596-48CE-9C3B-F81DC75BB380}" srcOrd="0" destOrd="0" presId="urn:microsoft.com/office/officeart/2005/8/layout/vList2"/>
    <dgm:cxn modelId="{DE1CD1BD-BC9F-4983-974D-DBA8E6C3B756}" srcId="{062F9571-2D29-418D-9E56-F644AB393F4D}" destId="{CE43CFA9-72E0-410A-84E5-FB749D36F8B3}" srcOrd="4" destOrd="0" parTransId="{CD50F2E3-4D64-44C8-97BC-61E493E153EE}" sibTransId="{BFA496BD-EEBC-4A6D-B03E-8D27DC7D983C}"/>
    <dgm:cxn modelId="{C5F96F44-B230-4FCF-96CF-073FB8C4D34F}" type="presParOf" srcId="{E2B05410-D133-43D8-B6C6-9BD5E6871B68}" destId="{4F11EC36-E210-4245-889F-5A4C5A749F90}" srcOrd="0" destOrd="0" presId="urn:microsoft.com/office/officeart/2005/8/layout/vList2"/>
    <dgm:cxn modelId="{62D064B1-30B4-46D3-939D-471AD89694C1}" type="presParOf" srcId="{E2B05410-D133-43D8-B6C6-9BD5E6871B68}" destId="{D33D4CC1-3B58-43BA-9742-6B5938A4487A}" srcOrd="1" destOrd="0" presId="urn:microsoft.com/office/officeart/2005/8/layout/vList2"/>
    <dgm:cxn modelId="{1F85A679-94C5-47BB-ADAD-91E49A7AEA29}" type="presParOf" srcId="{E2B05410-D133-43D8-B6C6-9BD5E6871B68}" destId="{3F3756EC-8CD4-4EF6-93CC-D1D06D4B9F3C}" srcOrd="2" destOrd="0" presId="urn:microsoft.com/office/officeart/2005/8/layout/vList2"/>
    <dgm:cxn modelId="{5716C945-CE98-4BC8-9CF9-4323B344672C}" type="presParOf" srcId="{E2B05410-D133-43D8-B6C6-9BD5E6871B68}" destId="{0F489F13-E525-418A-881A-76E6AE0E8455}" srcOrd="3" destOrd="0" presId="urn:microsoft.com/office/officeart/2005/8/layout/vList2"/>
    <dgm:cxn modelId="{DB71C4CB-7FFB-4436-8211-F25F33B23CF6}" type="presParOf" srcId="{E2B05410-D133-43D8-B6C6-9BD5E6871B68}" destId="{1184E4E9-6596-48CE-9C3B-F81DC75BB380}" srcOrd="4" destOrd="0" presId="urn:microsoft.com/office/officeart/2005/8/layout/vList2"/>
    <dgm:cxn modelId="{A58EDA2B-DD2F-42E7-84AD-E1C0E3B29A6E}" type="presParOf" srcId="{E2B05410-D133-43D8-B6C6-9BD5E6871B68}" destId="{58A900AB-01FB-4683-B8ED-C60821A26674}" srcOrd="5" destOrd="0" presId="urn:microsoft.com/office/officeart/2005/8/layout/vList2"/>
    <dgm:cxn modelId="{174C5D7A-9120-4B71-9EE1-B8C106BA3D1D}" type="presParOf" srcId="{E2B05410-D133-43D8-B6C6-9BD5E6871B68}" destId="{203884A2-30D5-4ABD-AE0E-C4918E32F875}" srcOrd="6" destOrd="0" presId="urn:microsoft.com/office/officeart/2005/8/layout/vList2"/>
    <dgm:cxn modelId="{CEA951A7-32D1-4033-9B28-C58EFA4025B1}" type="presParOf" srcId="{E2B05410-D133-43D8-B6C6-9BD5E6871B68}" destId="{85DE00DA-F4C0-494E-AFFF-6FBC3AA0B838}" srcOrd="7" destOrd="0" presId="urn:microsoft.com/office/officeart/2005/8/layout/vList2"/>
    <dgm:cxn modelId="{69F54825-F153-4CBE-8151-A1B015754DA9}" type="presParOf" srcId="{E2B05410-D133-43D8-B6C6-9BD5E6871B68}" destId="{01045411-D67B-44AE-9D87-CA2C70549E1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81FB6C-B833-4F46-A317-750337EE1467}"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pt-BR"/>
        </a:p>
      </dgm:t>
    </dgm:pt>
    <dgm:pt modelId="{526C807B-652A-4576-AEDB-BE5F838748A1}">
      <dgm:prSet phldrT="[Texto]"/>
      <dgm:spPr/>
      <dgm:t>
        <a:bodyPr/>
        <a:lstStyle/>
        <a:p>
          <a:r>
            <a:rPr lang="pt-BR" dirty="0"/>
            <a:t>Conservar recursos para a elite:</a:t>
          </a:r>
        </a:p>
        <a:p>
          <a:r>
            <a:rPr lang="pt-BR" i="1" dirty="0" err="1"/>
            <a:t>Pré-Yelllowstone</a:t>
          </a:r>
          <a:endParaRPr lang="pt-BR" i="1" dirty="0"/>
        </a:p>
      </dgm:t>
    </dgm:pt>
    <dgm:pt modelId="{515C89E8-5816-4752-BE76-60CA27C3FF75}" type="parTrans" cxnId="{EAC87538-43F8-4029-B328-FF56F0DCB36D}">
      <dgm:prSet/>
      <dgm:spPr/>
      <dgm:t>
        <a:bodyPr/>
        <a:lstStyle/>
        <a:p>
          <a:endParaRPr lang="pt-BR"/>
        </a:p>
      </dgm:t>
    </dgm:pt>
    <dgm:pt modelId="{87B4C7A1-33F6-439F-8F00-57F6516E6839}" type="sibTrans" cxnId="{EAC87538-43F8-4029-B328-FF56F0DCB36D}">
      <dgm:prSet/>
      <dgm:spPr/>
      <dgm:t>
        <a:bodyPr/>
        <a:lstStyle/>
        <a:p>
          <a:endParaRPr lang="pt-BR"/>
        </a:p>
      </dgm:t>
    </dgm:pt>
    <dgm:pt modelId="{C3B46294-53BC-4918-AE35-2215D9115E03}">
      <dgm:prSet phldrT="[Texto]"/>
      <dgm:spPr/>
      <dgm:t>
        <a:bodyPr/>
        <a:lstStyle/>
        <a:p>
          <a:r>
            <a:rPr lang="pt-BR" dirty="0"/>
            <a:t>Patrimônio para usufruto público:</a:t>
          </a:r>
        </a:p>
        <a:p>
          <a:r>
            <a:rPr lang="pt-BR" i="1" dirty="0"/>
            <a:t>Yellowstone</a:t>
          </a:r>
        </a:p>
      </dgm:t>
    </dgm:pt>
    <dgm:pt modelId="{28656768-36E6-407E-9078-68621075FEEB}" type="parTrans" cxnId="{178CEAC4-52F7-41CE-9FB0-06A53AF8977B}">
      <dgm:prSet/>
      <dgm:spPr/>
      <dgm:t>
        <a:bodyPr/>
        <a:lstStyle/>
        <a:p>
          <a:endParaRPr lang="pt-BR"/>
        </a:p>
      </dgm:t>
    </dgm:pt>
    <dgm:pt modelId="{2A0594EE-3372-4492-BAE7-29E78B242DFD}" type="sibTrans" cxnId="{178CEAC4-52F7-41CE-9FB0-06A53AF8977B}">
      <dgm:prSet/>
      <dgm:spPr/>
      <dgm:t>
        <a:bodyPr/>
        <a:lstStyle/>
        <a:p>
          <a:endParaRPr lang="pt-BR"/>
        </a:p>
      </dgm:t>
    </dgm:pt>
    <dgm:pt modelId="{C6627E77-1BA0-4890-8B8D-A84134DADC10}">
      <dgm:prSet phldrT="[Texto]"/>
      <dgm:spPr/>
      <dgm:t>
        <a:bodyPr/>
        <a:lstStyle/>
        <a:p>
          <a:r>
            <a:rPr lang="pt-BR" dirty="0"/>
            <a:t>Conservação estrita da natureza (sem uso direto): </a:t>
          </a:r>
        </a:p>
        <a:p>
          <a:r>
            <a:rPr lang="pt-BR" i="1" dirty="0" err="1"/>
            <a:t>Everglades</a:t>
          </a:r>
          <a:endParaRPr lang="pt-BR" i="1" dirty="0"/>
        </a:p>
      </dgm:t>
    </dgm:pt>
    <dgm:pt modelId="{887F2DD7-3E20-4AE8-A773-F3F928F158D7}" type="parTrans" cxnId="{C5E323C4-FC1B-4C79-A871-97B3888C183A}">
      <dgm:prSet/>
      <dgm:spPr/>
      <dgm:t>
        <a:bodyPr/>
        <a:lstStyle/>
        <a:p>
          <a:endParaRPr lang="pt-BR"/>
        </a:p>
      </dgm:t>
    </dgm:pt>
    <dgm:pt modelId="{167C8C30-BC39-47AE-9B9B-C481CF402274}" type="sibTrans" cxnId="{C5E323C4-FC1B-4C79-A871-97B3888C183A}">
      <dgm:prSet/>
      <dgm:spPr/>
      <dgm:t>
        <a:bodyPr/>
        <a:lstStyle/>
        <a:p>
          <a:endParaRPr lang="pt-BR"/>
        </a:p>
      </dgm:t>
    </dgm:pt>
    <dgm:pt modelId="{588E6C19-D2AE-46D4-B76F-525833316A60}">
      <dgm:prSet/>
      <dgm:spPr/>
      <dgm:t>
        <a:bodyPr/>
        <a:lstStyle/>
        <a:p>
          <a:endParaRPr lang="pt-BR" altLang="zh-CN" dirty="0">
            <a:ea typeface="宋体" panose="02010600030101010101" pitchFamily="2" charset="-122"/>
            <a:sym typeface="Wingdings" panose="05000000000000000000" pitchFamily="2" charset="2"/>
          </a:endParaRPr>
        </a:p>
      </dgm:t>
    </dgm:pt>
    <dgm:pt modelId="{67E75C53-20C8-4B7E-BE47-95016BFF5635}" type="parTrans" cxnId="{E23515AE-3EDE-4E38-8668-55FDF086ACC7}">
      <dgm:prSet/>
      <dgm:spPr/>
      <dgm:t>
        <a:bodyPr/>
        <a:lstStyle/>
        <a:p>
          <a:endParaRPr lang="pt-BR"/>
        </a:p>
      </dgm:t>
    </dgm:pt>
    <dgm:pt modelId="{BF550807-06ED-4D94-BC5F-2307AF527CEB}" type="sibTrans" cxnId="{E23515AE-3EDE-4E38-8668-55FDF086ACC7}">
      <dgm:prSet/>
      <dgm:spPr/>
      <dgm:t>
        <a:bodyPr/>
        <a:lstStyle/>
        <a:p>
          <a:endParaRPr lang="pt-BR"/>
        </a:p>
      </dgm:t>
    </dgm:pt>
    <dgm:pt modelId="{0D4DB91C-8653-4C41-9D43-D9B86C4CAB44}" type="pres">
      <dgm:prSet presAssocID="{CB81FB6C-B833-4F46-A317-750337EE1467}" presName="Name0" presStyleCnt="0">
        <dgm:presLayoutVars>
          <dgm:dir/>
          <dgm:resizeHandles val="exact"/>
        </dgm:presLayoutVars>
      </dgm:prSet>
      <dgm:spPr/>
    </dgm:pt>
    <dgm:pt modelId="{980298C2-4EEC-4AA5-8FC2-1A980FEAA3D4}" type="pres">
      <dgm:prSet presAssocID="{CB81FB6C-B833-4F46-A317-750337EE1467}" presName="arrow" presStyleLbl="bgShp" presStyleIdx="0" presStyleCnt="1">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pt>
    <dgm:pt modelId="{2DF82D09-A3C4-46C3-83A5-812FEE533626}" type="pres">
      <dgm:prSet presAssocID="{CB81FB6C-B833-4F46-A317-750337EE1467}" presName="points" presStyleCnt="0"/>
      <dgm:spPr/>
    </dgm:pt>
    <dgm:pt modelId="{E8B9AC51-6712-440B-A60A-DFCC75F6AF05}" type="pres">
      <dgm:prSet presAssocID="{526C807B-652A-4576-AEDB-BE5F838748A1}" presName="compositeA" presStyleCnt="0"/>
      <dgm:spPr/>
    </dgm:pt>
    <dgm:pt modelId="{A30772A9-99C6-4639-AC4B-FBA2C605B4E3}" type="pres">
      <dgm:prSet presAssocID="{526C807B-652A-4576-AEDB-BE5F838748A1}" presName="textA" presStyleLbl="revTx" presStyleIdx="0" presStyleCnt="4" custScaleX="138276">
        <dgm:presLayoutVars>
          <dgm:bulletEnabled val="1"/>
        </dgm:presLayoutVars>
      </dgm:prSet>
      <dgm:spPr/>
    </dgm:pt>
    <dgm:pt modelId="{063F4498-3652-4619-8DF3-1DE6FADB1B63}" type="pres">
      <dgm:prSet presAssocID="{526C807B-652A-4576-AEDB-BE5F838748A1}" presName="circleA" presStyleLbl="node1" presStyleIdx="0" presStyleCnt="4"/>
      <dgm:spPr>
        <a:solidFill>
          <a:schemeClr val="bg1"/>
        </a:solidFill>
        <a:scene3d>
          <a:camera prst="orthographicFront"/>
          <a:lightRig rig="threePt" dir="t"/>
        </a:scene3d>
        <a:sp3d>
          <a:bevelT/>
        </a:sp3d>
      </dgm:spPr>
    </dgm:pt>
    <dgm:pt modelId="{E78620B3-DBC3-48A4-82C2-96256C4CB34B}" type="pres">
      <dgm:prSet presAssocID="{526C807B-652A-4576-AEDB-BE5F838748A1}" presName="spaceA" presStyleCnt="0"/>
      <dgm:spPr/>
    </dgm:pt>
    <dgm:pt modelId="{2DE21C49-F340-476D-BCC7-FF64AE2E1476}" type="pres">
      <dgm:prSet presAssocID="{87B4C7A1-33F6-439F-8F00-57F6516E6839}" presName="space" presStyleCnt="0"/>
      <dgm:spPr/>
    </dgm:pt>
    <dgm:pt modelId="{B45C7A97-53A6-4E2F-9B77-385161E5D5F9}" type="pres">
      <dgm:prSet presAssocID="{C3B46294-53BC-4918-AE35-2215D9115E03}" presName="compositeB" presStyleCnt="0"/>
      <dgm:spPr/>
    </dgm:pt>
    <dgm:pt modelId="{23944365-4664-4ECC-BB12-A5EBD6D1EF07}" type="pres">
      <dgm:prSet presAssocID="{C3B46294-53BC-4918-AE35-2215D9115E03}" presName="textB" presStyleLbl="revTx" presStyleIdx="1" presStyleCnt="4">
        <dgm:presLayoutVars>
          <dgm:bulletEnabled val="1"/>
        </dgm:presLayoutVars>
      </dgm:prSet>
      <dgm:spPr/>
    </dgm:pt>
    <dgm:pt modelId="{D68DC4DE-B910-4D93-8DF2-55B5C7DB8A1F}" type="pres">
      <dgm:prSet presAssocID="{C3B46294-53BC-4918-AE35-2215D9115E03}" presName="circleB" presStyleLbl="node1" presStyleIdx="1" presStyleCnt="4"/>
      <dgm:spPr>
        <a:xfrm>
          <a:off x="2540737" y="2038826"/>
          <a:ext cx="453072" cy="453072"/>
        </a:xfrm>
        <a:prstGeom prst="ellipse">
          <a:avLst/>
        </a:prstGeom>
        <a:solidFill>
          <a:srgbClr val="FF6600">
            <a:hueOff val="0"/>
            <a:satOff val="0"/>
            <a:lumOff val="0"/>
            <a:alphaOff val="0"/>
          </a:srgbClr>
        </a:solidFill>
        <a:ln w="12700" cap="flat" cmpd="sng" algn="ctr">
          <a:solidFill>
            <a:srgbClr val="FFFFFF">
              <a:hueOff val="0"/>
              <a:satOff val="0"/>
              <a:lumOff val="0"/>
              <a:alphaOff val="0"/>
            </a:srgbClr>
          </a:solidFill>
          <a:prstDash val="solid"/>
          <a:miter lim="800000"/>
        </a:ln>
        <a:effectLst/>
        <a:scene3d>
          <a:camera prst="orthographicFront"/>
          <a:lightRig rig="threePt" dir="t"/>
        </a:scene3d>
        <a:sp3d>
          <a:bevelT/>
        </a:sp3d>
      </dgm:spPr>
    </dgm:pt>
    <dgm:pt modelId="{62EACF99-0F83-4714-989E-28664E7AD2A7}" type="pres">
      <dgm:prSet presAssocID="{C3B46294-53BC-4918-AE35-2215D9115E03}" presName="spaceB" presStyleCnt="0"/>
      <dgm:spPr/>
    </dgm:pt>
    <dgm:pt modelId="{1CD01241-0E1A-4466-BE68-61437C2A0979}" type="pres">
      <dgm:prSet presAssocID="{2A0594EE-3372-4492-BAE7-29E78B242DFD}" presName="space" presStyleCnt="0"/>
      <dgm:spPr/>
    </dgm:pt>
    <dgm:pt modelId="{DC314E63-1563-4D5E-A6AB-EA800DFFD25C}" type="pres">
      <dgm:prSet presAssocID="{C6627E77-1BA0-4890-8B8D-A84134DADC10}" presName="compositeA" presStyleCnt="0"/>
      <dgm:spPr/>
    </dgm:pt>
    <dgm:pt modelId="{55BED2DA-83F4-4463-9939-A05055B60A06}" type="pres">
      <dgm:prSet presAssocID="{C6627E77-1BA0-4890-8B8D-A84134DADC10}" presName="textA" presStyleLbl="revTx" presStyleIdx="2" presStyleCnt="4" custScaleX="165598">
        <dgm:presLayoutVars>
          <dgm:bulletEnabled val="1"/>
        </dgm:presLayoutVars>
      </dgm:prSet>
      <dgm:spPr/>
    </dgm:pt>
    <dgm:pt modelId="{69C94269-072C-4DA1-B941-AB0FEB00E9B2}" type="pres">
      <dgm:prSet presAssocID="{C6627E77-1BA0-4890-8B8D-A84134DADC10}" presName="circleA" presStyleLbl="node1" presStyleIdx="2" presStyleCnt="4"/>
      <dgm:spPr>
        <a:solidFill>
          <a:schemeClr val="accent1">
            <a:lumMod val="60000"/>
            <a:lumOff val="40000"/>
          </a:schemeClr>
        </a:solidFill>
        <a:scene3d>
          <a:camera prst="orthographicFront"/>
          <a:lightRig rig="threePt" dir="t"/>
        </a:scene3d>
        <a:sp3d>
          <a:bevelT/>
        </a:sp3d>
      </dgm:spPr>
    </dgm:pt>
    <dgm:pt modelId="{379B0DB4-8BDB-4D0F-99C7-BA7B04542292}" type="pres">
      <dgm:prSet presAssocID="{C6627E77-1BA0-4890-8B8D-A84134DADC10}" presName="spaceA" presStyleCnt="0"/>
      <dgm:spPr/>
    </dgm:pt>
    <dgm:pt modelId="{BECC7179-D96B-4D8E-9806-C7663FEEE4F5}" type="pres">
      <dgm:prSet presAssocID="{167C8C30-BC39-47AE-9B9B-C481CF402274}" presName="space" presStyleCnt="0"/>
      <dgm:spPr/>
    </dgm:pt>
    <dgm:pt modelId="{2F5E8C81-EBE6-4B0F-9164-F287CE0CAE0A}" type="pres">
      <dgm:prSet presAssocID="{588E6C19-D2AE-46D4-B76F-525833316A60}" presName="compositeB" presStyleCnt="0"/>
      <dgm:spPr/>
    </dgm:pt>
    <dgm:pt modelId="{40069C0A-801D-46FB-8637-21117BF58DE3}" type="pres">
      <dgm:prSet presAssocID="{588E6C19-D2AE-46D4-B76F-525833316A60}" presName="textB" presStyleLbl="revTx" presStyleIdx="3" presStyleCnt="4">
        <dgm:presLayoutVars>
          <dgm:bulletEnabled val="1"/>
        </dgm:presLayoutVars>
      </dgm:prSet>
      <dgm:spPr/>
    </dgm:pt>
    <dgm:pt modelId="{C34CAF10-0ADD-4772-84FE-D9FBF83CE7F1}" type="pres">
      <dgm:prSet presAssocID="{588E6C19-D2AE-46D4-B76F-525833316A60}" presName="circleB" presStyleLbl="node1" presStyleIdx="3" presStyleCnt="4"/>
      <dgm:spPr>
        <a:solidFill>
          <a:schemeClr val="accent2">
            <a:lumMod val="40000"/>
            <a:lumOff val="60000"/>
          </a:schemeClr>
        </a:solidFill>
        <a:scene3d>
          <a:camera prst="orthographicFront"/>
          <a:lightRig rig="threePt" dir="t"/>
        </a:scene3d>
        <a:sp3d>
          <a:bevelT/>
        </a:sp3d>
      </dgm:spPr>
    </dgm:pt>
    <dgm:pt modelId="{96E463B3-6B35-4313-9DEE-A5E2BADA8EEB}" type="pres">
      <dgm:prSet presAssocID="{588E6C19-D2AE-46D4-B76F-525833316A60}" presName="spaceB" presStyleCnt="0"/>
      <dgm:spPr/>
    </dgm:pt>
  </dgm:ptLst>
  <dgm:cxnLst>
    <dgm:cxn modelId="{FB649923-F7C1-4169-AF06-49574860BCD2}" type="presOf" srcId="{C6627E77-1BA0-4890-8B8D-A84134DADC10}" destId="{55BED2DA-83F4-4463-9939-A05055B60A06}" srcOrd="0" destOrd="0" presId="urn:microsoft.com/office/officeart/2005/8/layout/hProcess11"/>
    <dgm:cxn modelId="{EAC87538-43F8-4029-B328-FF56F0DCB36D}" srcId="{CB81FB6C-B833-4F46-A317-750337EE1467}" destId="{526C807B-652A-4576-AEDB-BE5F838748A1}" srcOrd="0" destOrd="0" parTransId="{515C89E8-5816-4752-BE76-60CA27C3FF75}" sibTransId="{87B4C7A1-33F6-439F-8F00-57F6516E6839}"/>
    <dgm:cxn modelId="{9C4BA482-3676-46E8-8A64-9A3C715AE69F}" type="presOf" srcId="{C3B46294-53BC-4918-AE35-2215D9115E03}" destId="{23944365-4664-4ECC-BB12-A5EBD6D1EF07}" srcOrd="0" destOrd="0" presId="urn:microsoft.com/office/officeart/2005/8/layout/hProcess11"/>
    <dgm:cxn modelId="{1126BC94-50DD-4EC6-ABF1-CFBA887C35F8}" type="presOf" srcId="{CB81FB6C-B833-4F46-A317-750337EE1467}" destId="{0D4DB91C-8653-4C41-9D43-D9B86C4CAB44}" srcOrd="0" destOrd="0" presId="urn:microsoft.com/office/officeart/2005/8/layout/hProcess11"/>
    <dgm:cxn modelId="{899B219F-A8A5-4486-A2D6-853A4936332E}" type="presOf" srcId="{526C807B-652A-4576-AEDB-BE5F838748A1}" destId="{A30772A9-99C6-4639-AC4B-FBA2C605B4E3}" srcOrd="0" destOrd="0" presId="urn:microsoft.com/office/officeart/2005/8/layout/hProcess11"/>
    <dgm:cxn modelId="{8A8BDB9F-B3AD-4537-983A-3091409C9073}" type="presOf" srcId="{588E6C19-D2AE-46D4-B76F-525833316A60}" destId="{40069C0A-801D-46FB-8637-21117BF58DE3}" srcOrd="0" destOrd="0" presId="urn:microsoft.com/office/officeart/2005/8/layout/hProcess11"/>
    <dgm:cxn modelId="{E23515AE-3EDE-4E38-8668-55FDF086ACC7}" srcId="{CB81FB6C-B833-4F46-A317-750337EE1467}" destId="{588E6C19-D2AE-46D4-B76F-525833316A60}" srcOrd="3" destOrd="0" parTransId="{67E75C53-20C8-4B7E-BE47-95016BFF5635}" sibTransId="{BF550807-06ED-4D94-BC5F-2307AF527CEB}"/>
    <dgm:cxn modelId="{C5E323C4-FC1B-4C79-A871-97B3888C183A}" srcId="{CB81FB6C-B833-4F46-A317-750337EE1467}" destId="{C6627E77-1BA0-4890-8B8D-A84134DADC10}" srcOrd="2" destOrd="0" parTransId="{887F2DD7-3E20-4AE8-A773-F3F928F158D7}" sibTransId="{167C8C30-BC39-47AE-9B9B-C481CF402274}"/>
    <dgm:cxn modelId="{178CEAC4-52F7-41CE-9FB0-06A53AF8977B}" srcId="{CB81FB6C-B833-4F46-A317-750337EE1467}" destId="{C3B46294-53BC-4918-AE35-2215D9115E03}" srcOrd="1" destOrd="0" parTransId="{28656768-36E6-407E-9078-68621075FEEB}" sibTransId="{2A0594EE-3372-4492-BAE7-29E78B242DFD}"/>
    <dgm:cxn modelId="{19C30EB3-7B0F-4720-BC57-E7122E863158}" type="presParOf" srcId="{0D4DB91C-8653-4C41-9D43-D9B86C4CAB44}" destId="{980298C2-4EEC-4AA5-8FC2-1A980FEAA3D4}" srcOrd="0" destOrd="0" presId="urn:microsoft.com/office/officeart/2005/8/layout/hProcess11"/>
    <dgm:cxn modelId="{FC29A510-B66A-4579-A863-04F4C6F1C881}" type="presParOf" srcId="{0D4DB91C-8653-4C41-9D43-D9B86C4CAB44}" destId="{2DF82D09-A3C4-46C3-83A5-812FEE533626}" srcOrd="1" destOrd="0" presId="urn:microsoft.com/office/officeart/2005/8/layout/hProcess11"/>
    <dgm:cxn modelId="{CB583BEC-B633-4C62-AFD4-DDD2615E3099}" type="presParOf" srcId="{2DF82D09-A3C4-46C3-83A5-812FEE533626}" destId="{E8B9AC51-6712-440B-A60A-DFCC75F6AF05}" srcOrd="0" destOrd="0" presId="urn:microsoft.com/office/officeart/2005/8/layout/hProcess11"/>
    <dgm:cxn modelId="{2BF29C6F-CEBD-48A9-B597-6A9B93DEBE63}" type="presParOf" srcId="{E8B9AC51-6712-440B-A60A-DFCC75F6AF05}" destId="{A30772A9-99C6-4639-AC4B-FBA2C605B4E3}" srcOrd="0" destOrd="0" presId="urn:microsoft.com/office/officeart/2005/8/layout/hProcess11"/>
    <dgm:cxn modelId="{2F5BC03A-0B96-4DE0-BF05-FF603DAB0B2E}" type="presParOf" srcId="{E8B9AC51-6712-440B-A60A-DFCC75F6AF05}" destId="{063F4498-3652-4619-8DF3-1DE6FADB1B63}" srcOrd="1" destOrd="0" presId="urn:microsoft.com/office/officeart/2005/8/layout/hProcess11"/>
    <dgm:cxn modelId="{37A25BFE-1C69-4FC3-A386-5DB910551D89}" type="presParOf" srcId="{E8B9AC51-6712-440B-A60A-DFCC75F6AF05}" destId="{E78620B3-DBC3-48A4-82C2-96256C4CB34B}" srcOrd="2" destOrd="0" presId="urn:microsoft.com/office/officeart/2005/8/layout/hProcess11"/>
    <dgm:cxn modelId="{32AB1B6C-3558-4CA3-8716-DDFDC4D8BD5B}" type="presParOf" srcId="{2DF82D09-A3C4-46C3-83A5-812FEE533626}" destId="{2DE21C49-F340-476D-BCC7-FF64AE2E1476}" srcOrd="1" destOrd="0" presId="urn:microsoft.com/office/officeart/2005/8/layout/hProcess11"/>
    <dgm:cxn modelId="{4E94E688-76F0-46C8-AD68-CA23B7B28C38}" type="presParOf" srcId="{2DF82D09-A3C4-46C3-83A5-812FEE533626}" destId="{B45C7A97-53A6-4E2F-9B77-385161E5D5F9}" srcOrd="2" destOrd="0" presId="urn:microsoft.com/office/officeart/2005/8/layout/hProcess11"/>
    <dgm:cxn modelId="{AC11F406-C6AA-4D1B-8B35-FFB3C3AC4C08}" type="presParOf" srcId="{B45C7A97-53A6-4E2F-9B77-385161E5D5F9}" destId="{23944365-4664-4ECC-BB12-A5EBD6D1EF07}" srcOrd="0" destOrd="0" presId="urn:microsoft.com/office/officeart/2005/8/layout/hProcess11"/>
    <dgm:cxn modelId="{DC547EAE-455C-437F-BCDC-7F077E32D4E3}" type="presParOf" srcId="{B45C7A97-53A6-4E2F-9B77-385161E5D5F9}" destId="{D68DC4DE-B910-4D93-8DF2-55B5C7DB8A1F}" srcOrd="1" destOrd="0" presId="urn:microsoft.com/office/officeart/2005/8/layout/hProcess11"/>
    <dgm:cxn modelId="{86112EEA-90A6-4F54-B22E-0986933756A4}" type="presParOf" srcId="{B45C7A97-53A6-4E2F-9B77-385161E5D5F9}" destId="{62EACF99-0F83-4714-989E-28664E7AD2A7}" srcOrd="2" destOrd="0" presId="urn:microsoft.com/office/officeart/2005/8/layout/hProcess11"/>
    <dgm:cxn modelId="{C77D7518-6754-47C4-8E64-6773997BAA49}" type="presParOf" srcId="{2DF82D09-A3C4-46C3-83A5-812FEE533626}" destId="{1CD01241-0E1A-4466-BE68-61437C2A0979}" srcOrd="3" destOrd="0" presId="urn:microsoft.com/office/officeart/2005/8/layout/hProcess11"/>
    <dgm:cxn modelId="{DD91F78E-FDA1-4BD2-81C5-6BBD93682979}" type="presParOf" srcId="{2DF82D09-A3C4-46C3-83A5-812FEE533626}" destId="{DC314E63-1563-4D5E-A6AB-EA800DFFD25C}" srcOrd="4" destOrd="0" presId="urn:microsoft.com/office/officeart/2005/8/layout/hProcess11"/>
    <dgm:cxn modelId="{2898BD2F-2796-4CD8-B431-88DC67CF9797}" type="presParOf" srcId="{DC314E63-1563-4D5E-A6AB-EA800DFFD25C}" destId="{55BED2DA-83F4-4463-9939-A05055B60A06}" srcOrd="0" destOrd="0" presId="urn:microsoft.com/office/officeart/2005/8/layout/hProcess11"/>
    <dgm:cxn modelId="{14D14A54-63A1-49A3-9DEA-B1A5CB036FE2}" type="presParOf" srcId="{DC314E63-1563-4D5E-A6AB-EA800DFFD25C}" destId="{69C94269-072C-4DA1-B941-AB0FEB00E9B2}" srcOrd="1" destOrd="0" presId="urn:microsoft.com/office/officeart/2005/8/layout/hProcess11"/>
    <dgm:cxn modelId="{4291EB10-F539-4177-BCCF-101CA5AF54B6}" type="presParOf" srcId="{DC314E63-1563-4D5E-A6AB-EA800DFFD25C}" destId="{379B0DB4-8BDB-4D0F-99C7-BA7B04542292}" srcOrd="2" destOrd="0" presId="urn:microsoft.com/office/officeart/2005/8/layout/hProcess11"/>
    <dgm:cxn modelId="{ECF3AD35-469B-4622-8FA1-B8F3B09CF3AC}" type="presParOf" srcId="{2DF82D09-A3C4-46C3-83A5-812FEE533626}" destId="{BECC7179-D96B-4D8E-9806-C7663FEEE4F5}" srcOrd="5" destOrd="0" presId="urn:microsoft.com/office/officeart/2005/8/layout/hProcess11"/>
    <dgm:cxn modelId="{43634B1B-733A-48E5-83D7-857F64C6DCC0}" type="presParOf" srcId="{2DF82D09-A3C4-46C3-83A5-812FEE533626}" destId="{2F5E8C81-EBE6-4B0F-9164-F287CE0CAE0A}" srcOrd="6" destOrd="0" presId="urn:microsoft.com/office/officeart/2005/8/layout/hProcess11"/>
    <dgm:cxn modelId="{33CFD421-7C87-4A1A-A771-1921EC5A1C10}" type="presParOf" srcId="{2F5E8C81-EBE6-4B0F-9164-F287CE0CAE0A}" destId="{40069C0A-801D-46FB-8637-21117BF58DE3}" srcOrd="0" destOrd="0" presId="urn:microsoft.com/office/officeart/2005/8/layout/hProcess11"/>
    <dgm:cxn modelId="{9FEC763E-2175-4D18-BA94-30286E4AE524}" type="presParOf" srcId="{2F5E8C81-EBE6-4B0F-9164-F287CE0CAE0A}" destId="{C34CAF10-0ADD-4772-84FE-D9FBF83CE7F1}" srcOrd="1" destOrd="0" presId="urn:microsoft.com/office/officeart/2005/8/layout/hProcess11"/>
    <dgm:cxn modelId="{67DFF556-B896-474B-A9D7-595E134F2CA3}" type="presParOf" srcId="{2F5E8C81-EBE6-4B0F-9164-F287CE0CAE0A}" destId="{96E463B3-6B35-4313-9DEE-A5E2BADA8EE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BDDF38-98A9-4529-B6B8-7DBA9E3DB9A4}"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F11DCC0B-5196-4612-A796-2D7DFEAC849A}">
      <dgm:prSet/>
      <dgm:spPr/>
      <dgm:t>
        <a:bodyPr/>
        <a:lstStyle/>
        <a:p>
          <a:pPr>
            <a:lnSpc>
              <a:spcPct val="100000"/>
            </a:lnSpc>
          </a:pPr>
          <a:r>
            <a:rPr lang="pt-BR" dirty="0"/>
            <a:t>Desde o início: disputas sobre função central das áreas e presença humana</a:t>
          </a:r>
          <a:endParaRPr lang="en-US" dirty="0"/>
        </a:p>
      </dgm:t>
    </dgm:pt>
    <dgm:pt modelId="{AEEE7E40-5110-41C8-B58B-E7D2898571FF}" type="parTrans" cxnId="{7C019BBD-7EA3-4921-A9D0-17444A27C32F}">
      <dgm:prSet/>
      <dgm:spPr/>
      <dgm:t>
        <a:bodyPr/>
        <a:lstStyle/>
        <a:p>
          <a:endParaRPr lang="en-US">
            <a:solidFill>
              <a:schemeClr val="bg2">
                <a:lumMod val="50000"/>
              </a:schemeClr>
            </a:solidFill>
          </a:endParaRPr>
        </a:p>
      </dgm:t>
    </dgm:pt>
    <dgm:pt modelId="{F28E4052-1A7D-4FD7-99A8-3503552A2997}" type="sibTrans" cxnId="{7C019BBD-7EA3-4921-A9D0-17444A27C32F}">
      <dgm:prSet/>
      <dgm:spPr/>
      <dgm:t>
        <a:bodyPr/>
        <a:lstStyle/>
        <a:p>
          <a:endParaRPr lang="en-US">
            <a:solidFill>
              <a:schemeClr val="bg2">
                <a:lumMod val="50000"/>
              </a:schemeClr>
            </a:solidFill>
          </a:endParaRPr>
        </a:p>
      </dgm:t>
    </dgm:pt>
    <dgm:pt modelId="{C41B1462-15E9-411F-9A25-442B579181BE}">
      <dgm:prSet/>
      <dgm:spPr/>
      <dgm:t>
        <a:bodyPr/>
        <a:lstStyle/>
        <a:p>
          <a:pPr>
            <a:lnSpc>
              <a:spcPct val="100000"/>
            </a:lnSpc>
          </a:pPr>
          <a:r>
            <a:rPr lang="pt-BR"/>
            <a:t>Função das APs  e presença de pessoas voltam ao debate com nomes e em períodos diversos:</a:t>
          </a:r>
          <a:endParaRPr lang="en-US"/>
        </a:p>
      </dgm:t>
    </dgm:pt>
    <dgm:pt modelId="{665B551D-B8AD-4E96-8298-A6CFF912B399}" type="parTrans" cxnId="{3A4EB95B-C7D0-44D6-A0D7-EBB16173FD05}">
      <dgm:prSet/>
      <dgm:spPr/>
      <dgm:t>
        <a:bodyPr/>
        <a:lstStyle/>
        <a:p>
          <a:endParaRPr lang="en-US">
            <a:solidFill>
              <a:schemeClr val="bg2">
                <a:lumMod val="50000"/>
              </a:schemeClr>
            </a:solidFill>
          </a:endParaRPr>
        </a:p>
      </dgm:t>
    </dgm:pt>
    <dgm:pt modelId="{155E0BDD-D025-4781-A84D-34B31C772D1B}" type="sibTrans" cxnId="{3A4EB95B-C7D0-44D6-A0D7-EBB16173FD05}">
      <dgm:prSet/>
      <dgm:spPr/>
      <dgm:t>
        <a:bodyPr/>
        <a:lstStyle/>
        <a:p>
          <a:endParaRPr lang="en-US">
            <a:solidFill>
              <a:schemeClr val="bg2">
                <a:lumMod val="50000"/>
              </a:schemeClr>
            </a:solidFill>
          </a:endParaRPr>
        </a:p>
      </dgm:t>
    </dgm:pt>
    <dgm:pt modelId="{A8CCFDE5-724C-43F9-BFFD-BE492EB15607}">
      <dgm:prSet/>
      <dgm:spPr/>
      <dgm:t>
        <a:bodyPr/>
        <a:lstStyle/>
        <a:p>
          <a:pPr>
            <a:lnSpc>
              <a:spcPct val="100000"/>
            </a:lnSpc>
          </a:pPr>
          <a:r>
            <a:rPr lang="pt-BR" i="1" u="sng"/>
            <a:t>1872-1930</a:t>
          </a:r>
          <a:r>
            <a:rPr lang="pt-BR" i="1"/>
            <a:t>: Conservação (Pinchot) vs Proteção (Muir)</a:t>
          </a:r>
          <a:endParaRPr lang="en-US"/>
        </a:p>
      </dgm:t>
    </dgm:pt>
    <dgm:pt modelId="{BABD1550-93EF-40F9-9F5D-46BBEAC4E385}" type="parTrans" cxnId="{BCCD62A4-1AFB-4B35-809B-716DD8102DE9}">
      <dgm:prSet/>
      <dgm:spPr/>
      <dgm:t>
        <a:bodyPr/>
        <a:lstStyle/>
        <a:p>
          <a:endParaRPr lang="en-US">
            <a:solidFill>
              <a:schemeClr val="bg2">
                <a:lumMod val="50000"/>
              </a:schemeClr>
            </a:solidFill>
          </a:endParaRPr>
        </a:p>
      </dgm:t>
    </dgm:pt>
    <dgm:pt modelId="{F1E15027-1FF2-4688-89F6-840DCD2CD18D}" type="sibTrans" cxnId="{BCCD62A4-1AFB-4B35-809B-716DD8102DE9}">
      <dgm:prSet/>
      <dgm:spPr/>
      <dgm:t>
        <a:bodyPr/>
        <a:lstStyle/>
        <a:p>
          <a:endParaRPr lang="en-US">
            <a:solidFill>
              <a:schemeClr val="bg2">
                <a:lumMod val="50000"/>
              </a:schemeClr>
            </a:solidFill>
          </a:endParaRPr>
        </a:p>
      </dgm:t>
    </dgm:pt>
    <dgm:pt modelId="{18CD6071-E519-4127-9742-301495CEB184}">
      <dgm:prSet/>
      <dgm:spPr/>
      <dgm:t>
        <a:bodyPr/>
        <a:lstStyle/>
        <a:p>
          <a:pPr>
            <a:lnSpc>
              <a:spcPct val="100000"/>
            </a:lnSpc>
          </a:pPr>
          <a:r>
            <a:rPr lang="pt-BR" i="1" u="sng"/>
            <a:t>1980-1990</a:t>
          </a:r>
          <a:r>
            <a:rPr lang="pt-BR" i="1"/>
            <a:t>: Fortress and fines</a:t>
          </a:r>
          <a:r>
            <a:rPr lang="pt-BR"/>
            <a:t> x  conservação e desenvolvimento local</a:t>
          </a:r>
          <a:endParaRPr lang="en-US"/>
        </a:p>
      </dgm:t>
    </dgm:pt>
    <dgm:pt modelId="{38BA09CA-FC8A-488B-ACC3-F8D15E00D9E9}" type="parTrans" cxnId="{BC14A3C5-71A9-44DC-8105-DE373F482066}">
      <dgm:prSet/>
      <dgm:spPr/>
      <dgm:t>
        <a:bodyPr/>
        <a:lstStyle/>
        <a:p>
          <a:endParaRPr lang="en-US">
            <a:solidFill>
              <a:schemeClr val="bg2">
                <a:lumMod val="50000"/>
              </a:schemeClr>
            </a:solidFill>
          </a:endParaRPr>
        </a:p>
      </dgm:t>
    </dgm:pt>
    <dgm:pt modelId="{291367DC-9FC8-4A02-AD78-0A538E0BEEA0}" type="sibTrans" cxnId="{BC14A3C5-71A9-44DC-8105-DE373F482066}">
      <dgm:prSet/>
      <dgm:spPr/>
      <dgm:t>
        <a:bodyPr/>
        <a:lstStyle/>
        <a:p>
          <a:endParaRPr lang="en-US">
            <a:solidFill>
              <a:schemeClr val="bg2">
                <a:lumMod val="50000"/>
              </a:schemeClr>
            </a:solidFill>
          </a:endParaRPr>
        </a:p>
      </dgm:t>
    </dgm:pt>
    <dgm:pt modelId="{5E46658D-FA14-4F3C-BC2F-DEFAEC2F8472}">
      <dgm:prSet/>
      <dgm:spPr/>
      <dgm:t>
        <a:bodyPr/>
        <a:lstStyle/>
        <a:p>
          <a:pPr>
            <a:lnSpc>
              <a:spcPct val="100000"/>
            </a:lnSpc>
          </a:pPr>
          <a:r>
            <a:rPr lang="pt-BR" u="sng"/>
            <a:t>2010-202?</a:t>
          </a:r>
          <a:r>
            <a:rPr lang="pt-BR"/>
            <a:t>: Nova conservação: promover a conservação aliada à mitigação da pobreza</a:t>
          </a:r>
          <a:endParaRPr lang="en-US"/>
        </a:p>
      </dgm:t>
    </dgm:pt>
    <dgm:pt modelId="{9FD58550-1E26-431D-85F8-DCE14F9E05EC}" type="parTrans" cxnId="{0B3AECEF-17BD-44C5-9649-B8D749B2EFC5}">
      <dgm:prSet/>
      <dgm:spPr/>
      <dgm:t>
        <a:bodyPr/>
        <a:lstStyle/>
        <a:p>
          <a:endParaRPr lang="en-US">
            <a:solidFill>
              <a:schemeClr val="bg2">
                <a:lumMod val="50000"/>
              </a:schemeClr>
            </a:solidFill>
          </a:endParaRPr>
        </a:p>
      </dgm:t>
    </dgm:pt>
    <dgm:pt modelId="{858644D1-6BF0-444C-9708-6F492ABA2B31}" type="sibTrans" cxnId="{0B3AECEF-17BD-44C5-9649-B8D749B2EFC5}">
      <dgm:prSet/>
      <dgm:spPr/>
      <dgm:t>
        <a:bodyPr/>
        <a:lstStyle/>
        <a:p>
          <a:endParaRPr lang="en-US">
            <a:solidFill>
              <a:schemeClr val="bg2">
                <a:lumMod val="50000"/>
              </a:schemeClr>
            </a:solidFill>
          </a:endParaRPr>
        </a:p>
      </dgm:t>
    </dgm:pt>
    <dgm:pt modelId="{0F1A6ABE-E854-4759-8A60-98FDF26BC99B}" type="pres">
      <dgm:prSet presAssocID="{0BBDDF38-98A9-4529-B6B8-7DBA9E3DB9A4}" presName="root" presStyleCnt="0">
        <dgm:presLayoutVars>
          <dgm:dir/>
          <dgm:resizeHandles val="exact"/>
        </dgm:presLayoutVars>
      </dgm:prSet>
      <dgm:spPr/>
    </dgm:pt>
    <dgm:pt modelId="{43149CB1-F82C-4F4E-B790-B6C9E3CC9821}" type="pres">
      <dgm:prSet presAssocID="{F11DCC0B-5196-4612-A796-2D7DFEAC849A}" presName="compNode" presStyleCnt="0"/>
      <dgm:spPr/>
    </dgm:pt>
    <dgm:pt modelId="{61F8555D-3A09-4B31-B894-85C8094027F3}" type="pres">
      <dgm:prSet presAssocID="{F11DCC0B-5196-4612-A796-2D7DFEAC849A}" presName="bgRect" presStyleLbl="bgShp" presStyleIdx="0" presStyleCnt="2" custScaleY="133180"/>
      <dgm:spPr>
        <a:solidFill>
          <a:srgbClr val="B9A3A3"/>
        </a:solidFill>
      </dgm:spPr>
    </dgm:pt>
    <dgm:pt modelId="{FE99D22C-1F6D-4F21-9CAD-CF46524F7FF3}" type="pres">
      <dgm:prSet presAssocID="{F11DCC0B-5196-4612-A796-2D7DFEAC849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telo"/>
        </a:ext>
      </dgm:extLst>
    </dgm:pt>
    <dgm:pt modelId="{AFADC45D-4CBA-4D29-9FB3-836551F4EC87}" type="pres">
      <dgm:prSet presAssocID="{F11DCC0B-5196-4612-A796-2D7DFEAC849A}" presName="spaceRect" presStyleCnt="0"/>
      <dgm:spPr/>
    </dgm:pt>
    <dgm:pt modelId="{49E3A395-6CE2-41C8-8384-9F5FCCB55275}" type="pres">
      <dgm:prSet presAssocID="{F11DCC0B-5196-4612-A796-2D7DFEAC849A}" presName="parTx" presStyleLbl="revTx" presStyleIdx="0" presStyleCnt="3">
        <dgm:presLayoutVars>
          <dgm:chMax val="0"/>
          <dgm:chPref val="0"/>
        </dgm:presLayoutVars>
      </dgm:prSet>
      <dgm:spPr/>
    </dgm:pt>
    <dgm:pt modelId="{ACAE75C1-6902-440C-8BA0-D63300B44555}" type="pres">
      <dgm:prSet presAssocID="{F28E4052-1A7D-4FD7-99A8-3503552A2997}" presName="sibTrans" presStyleCnt="0"/>
      <dgm:spPr/>
    </dgm:pt>
    <dgm:pt modelId="{0DFC45A8-FE2B-48CF-B6D7-440C4574D9B4}" type="pres">
      <dgm:prSet presAssocID="{C41B1462-15E9-411F-9A25-442B579181BE}" presName="compNode" presStyleCnt="0"/>
      <dgm:spPr/>
    </dgm:pt>
    <dgm:pt modelId="{5162D2AF-E267-4EB6-911C-E3CA3FA3CD23}" type="pres">
      <dgm:prSet presAssocID="{C41B1462-15E9-411F-9A25-442B579181BE}" presName="bgRect" presStyleLbl="bgShp" presStyleIdx="1" presStyleCnt="2" custScaleY="118508"/>
      <dgm:spPr>
        <a:xfrm>
          <a:off x="0" y="2634243"/>
          <a:ext cx="8229600" cy="1670936"/>
        </a:xfrm>
        <a:prstGeom prst="roundRect">
          <a:avLst>
            <a:gd name="adj" fmla="val 10000"/>
          </a:avLst>
        </a:prstGeom>
        <a:solidFill>
          <a:srgbClr val="B9A3A3"/>
        </a:solidFill>
        <a:ln>
          <a:noFill/>
        </a:ln>
        <a:effectLst/>
      </dgm:spPr>
    </dgm:pt>
    <dgm:pt modelId="{7E27506E-A84E-4A06-9C75-319A7A2B14DA}" type="pres">
      <dgm:prSet presAssocID="{C41B1462-15E9-411F-9A25-442B579181B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pitão"/>
        </a:ext>
      </dgm:extLst>
    </dgm:pt>
    <dgm:pt modelId="{CE9BFD24-DD30-46D8-9645-1DD9D4120485}" type="pres">
      <dgm:prSet presAssocID="{C41B1462-15E9-411F-9A25-442B579181BE}" presName="spaceRect" presStyleCnt="0"/>
      <dgm:spPr/>
    </dgm:pt>
    <dgm:pt modelId="{5ED9D57B-FDB6-4B36-8B0D-643B522844CE}" type="pres">
      <dgm:prSet presAssocID="{C41B1462-15E9-411F-9A25-442B579181BE}" presName="parTx" presStyleLbl="revTx" presStyleIdx="1" presStyleCnt="3" custScaleX="97244">
        <dgm:presLayoutVars>
          <dgm:chMax val="0"/>
          <dgm:chPref val="0"/>
        </dgm:presLayoutVars>
      </dgm:prSet>
      <dgm:spPr/>
    </dgm:pt>
    <dgm:pt modelId="{4D0583CD-950E-4B62-A7E6-D4B1B5C36FB6}" type="pres">
      <dgm:prSet presAssocID="{C41B1462-15E9-411F-9A25-442B579181BE}" presName="desTx" presStyleLbl="revTx" presStyleIdx="2" presStyleCnt="3">
        <dgm:presLayoutVars/>
      </dgm:prSet>
      <dgm:spPr/>
    </dgm:pt>
  </dgm:ptLst>
  <dgm:cxnLst>
    <dgm:cxn modelId="{A212381E-9220-4DFD-8B04-78408F029E72}" type="presOf" srcId="{5E46658D-FA14-4F3C-BC2F-DEFAEC2F8472}" destId="{4D0583CD-950E-4B62-A7E6-D4B1B5C36FB6}" srcOrd="0" destOrd="2" presId="urn:microsoft.com/office/officeart/2018/2/layout/IconVerticalSolidList"/>
    <dgm:cxn modelId="{3A4EB95B-C7D0-44D6-A0D7-EBB16173FD05}" srcId="{0BBDDF38-98A9-4529-B6B8-7DBA9E3DB9A4}" destId="{C41B1462-15E9-411F-9A25-442B579181BE}" srcOrd="1" destOrd="0" parTransId="{665B551D-B8AD-4E96-8298-A6CFF912B399}" sibTransId="{155E0BDD-D025-4781-A84D-34B31C772D1B}"/>
    <dgm:cxn modelId="{408F235C-F68C-4C77-B227-3E0AFDE22277}" type="presOf" srcId="{0BBDDF38-98A9-4529-B6B8-7DBA9E3DB9A4}" destId="{0F1A6ABE-E854-4759-8A60-98FDF26BC99B}" srcOrd="0" destOrd="0" presId="urn:microsoft.com/office/officeart/2018/2/layout/IconVerticalSolidList"/>
    <dgm:cxn modelId="{D5F41766-2623-448F-B7E8-786AC59455EE}" type="presOf" srcId="{A8CCFDE5-724C-43F9-BFFD-BE492EB15607}" destId="{4D0583CD-950E-4B62-A7E6-D4B1B5C36FB6}" srcOrd="0" destOrd="0" presId="urn:microsoft.com/office/officeart/2018/2/layout/IconVerticalSolidList"/>
    <dgm:cxn modelId="{84348192-3F4D-4FBA-9D17-EE750E8DA25F}" type="presOf" srcId="{F11DCC0B-5196-4612-A796-2D7DFEAC849A}" destId="{49E3A395-6CE2-41C8-8384-9F5FCCB55275}" srcOrd="0" destOrd="0" presId="urn:microsoft.com/office/officeart/2018/2/layout/IconVerticalSolidList"/>
    <dgm:cxn modelId="{BCCD62A4-1AFB-4B35-809B-716DD8102DE9}" srcId="{C41B1462-15E9-411F-9A25-442B579181BE}" destId="{A8CCFDE5-724C-43F9-BFFD-BE492EB15607}" srcOrd="0" destOrd="0" parTransId="{BABD1550-93EF-40F9-9F5D-46BBEAC4E385}" sibTransId="{F1E15027-1FF2-4688-89F6-840DCD2CD18D}"/>
    <dgm:cxn modelId="{903FB1A9-9225-4B73-96EB-42C8F4ACFD1B}" type="presOf" srcId="{18CD6071-E519-4127-9742-301495CEB184}" destId="{4D0583CD-950E-4B62-A7E6-D4B1B5C36FB6}" srcOrd="0" destOrd="1" presId="urn:microsoft.com/office/officeart/2018/2/layout/IconVerticalSolidList"/>
    <dgm:cxn modelId="{B84E43B5-000D-4FF8-A8B8-DD92A451F3F1}" type="presOf" srcId="{C41B1462-15E9-411F-9A25-442B579181BE}" destId="{5ED9D57B-FDB6-4B36-8B0D-643B522844CE}" srcOrd="0" destOrd="0" presId="urn:microsoft.com/office/officeart/2018/2/layout/IconVerticalSolidList"/>
    <dgm:cxn modelId="{7C019BBD-7EA3-4921-A9D0-17444A27C32F}" srcId="{0BBDDF38-98A9-4529-B6B8-7DBA9E3DB9A4}" destId="{F11DCC0B-5196-4612-A796-2D7DFEAC849A}" srcOrd="0" destOrd="0" parTransId="{AEEE7E40-5110-41C8-B58B-E7D2898571FF}" sibTransId="{F28E4052-1A7D-4FD7-99A8-3503552A2997}"/>
    <dgm:cxn modelId="{BC14A3C5-71A9-44DC-8105-DE373F482066}" srcId="{C41B1462-15E9-411F-9A25-442B579181BE}" destId="{18CD6071-E519-4127-9742-301495CEB184}" srcOrd="1" destOrd="0" parTransId="{38BA09CA-FC8A-488B-ACC3-F8D15E00D9E9}" sibTransId="{291367DC-9FC8-4A02-AD78-0A538E0BEEA0}"/>
    <dgm:cxn modelId="{0B3AECEF-17BD-44C5-9649-B8D749B2EFC5}" srcId="{C41B1462-15E9-411F-9A25-442B579181BE}" destId="{5E46658D-FA14-4F3C-BC2F-DEFAEC2F8472}" srcOrd="2" destOrd="0" parTransId="{9FD58550-1E26-431D-85F8-DCE14F9E05EC}" sibTransId="{858644D1-6BF0-444C-9708-6F492ABA2B31}"/>
    <dgm:cxn modelId="{87850B9C-51D8-414E-9A90-1108CE91A53A}" type="presParOf" srcId="{0F1A6ABE-E854-4759-8A60-98FDF26BC99B}" destId="{43149CB1-F82C-4F4E-B790-B6C9E3CC9821}" srcOrd="0" destOrd="0" presId="urn:microsoft.com/office/officeart/2018/2/layout/IconVerticalSolidList"/>
    <dgm:cxn modelId="{EB4ABF23-302B-45E2-92ED-94717DEB9757}" type="presParOf" srcId="{43149CB1-F82C-4F4E-B790-B6C9E3CC9821}" destId="{61F8555D-3A09-4B31-B894-85C8094027F3}" srcOrd="0" destOrd="0" presId="urn:microsoft.com/office/officeart/2018/2/layout/IconVerticalSolidList"/>
    <dgm:cxn modelId="{06F0544D-02C6-4B03-BFC5-6D0E5CF3D2CB}" type="presParOf" srcId="{43149CB1-F82C-4F4E-B790-B6C9E3CC9821}" destId="{FE99D22C-1F6D-4F21-9CAD-CF46524F7FF3}" srcOrd="1" destOrd="0" presId="urn:microsoft.com/office/officeart/2018/2/layout/IconVerticalSolidList"/>
    <dgm:cxn modelId="{091767F0-71BF-43A5-9096-33148D63C401}" type="presParOf" srcId="{43149CB1-F82C-4F4E-B790-B6C9E3CC9821}" destId="{AFADC45D-4CBA-4D29-9FB3-836551F4EC87}" srcOrd="2" destOrd="0" presId="urn:microsoft.com/office/officeart/2018/2/layout/IconVerticalSolidList"/>
    <dgm:cxn modelId="{9A1E2592-6EF3-43E9-9D6B-B995D1CC45A3}" type="presParOf" srcId="{43149CB1-F82C-4F4E-B790-B6C9E3CC9821}" destId="{49E3A395-6CE2-41C8-8384-9F5FCCB55275}" srcOrd="3" destOrd="0" presId="urn:microsoft.com/office/officeart/2018/2/layout/IconVerticalSolidList"/>
    <dgm:cxn modelId="{5A954539-B1CC-4A00-8C08-5F17555B08E1}" type="presParOf" srcId="{0F1A6ABE-E854-4759-8A60-98FDF26BC99B}" destId="{ACAE75C1-6902-440C-8BA0-D63300B44555}" srcOrd="1" destOrd="0" presId="urn:microsoft.com/office/officeart/2018/2/layout/IconVerticalSolidList"/>
    <dgm:cxn modelId="{B32F544A-78E6-4AA3-86ED-B224F4D6AF24}" type="presParOf" srcId="{0F1A6ABE-E854-4759-8A60-98FDF26BC99B}" destId="{0DFC45A8-FE2B-48CF-B6D7-440C4574D9B4}" srcOrd="2" destOrd="0" presId="urn:microsoft.com/office/officeart/2018/2/layout/IconVerticalSolidList"/>
    <dgm:cxn modelId="{4ACB2663-3C26-4CF8-ABFF-75F87831F006}" type="presParOf" srcId="{0DFC45A8-FE2B-48CF-B6D7-440C4574D9B4}" destId="{5162D2AF-E267-4EB6-911C-E3CA3FA3CD23}" srcOrd="0" destOrd="0" presId="urn:microsoft.com/office/officeart/2018/2/layout/IconVerticalSolidList"/>
    <dgm:cxn modelId="{280DCF39-D9E8-4AAB-BE78-15E668746862}" type="presParOf" srcId="{0DFC45A8-FE2B-48CF-B6D7-440C4574D9B4}" destId="{7E27506E-A84E-4A06-9C75-319A7A2B14DA}" srcOrd="1" destOrd="0" presId="urn:microsoft.com/office/officeart/2018/2/layout/IconVerticalSolidList"/>
    <dgm:cxn modelId="{C88CA10B-302C-4640-83C5-CD4C4C75EF05}" type="presParOf" srcId="{0DFC45A8-FE2B-48CF-B6D7-440C4574D9B4}" destId="{CE9BFD24-DD30-46D8-9645-1DD9D4120485}" srcOrd="2" destOrd="0" presId="urn:microsoft.com/office/officeart/2018/2/layout/IconVerticalSolidList"/>
    <dgm:cxn modelId="{981D9C35-C9DE-4340-B5F6-0D7A77BF023F}" type="presParOf" srcId="{0DFC45A8-FE2B-48CF-B6D7-440C4574D9B4}" destId="{5ED9D57B-FDB6-4B36-8B0D-643B522844CE}" srcOrd="3" destOrd="0" presId="urn:microsoft.com/office/officeart/2018/2/layout/IconVerticalSolidList"/>
    <dgm:cxn modelId="{552D5AF5-473E-4BAA-9E6E-EAA367391792}" type="presParOf" srcId="{0DFC45A8-FE2B-48CF-B6D7-440C4574D9B4}" destId="{4D0583CD-950E-4B62-A7E6-D4B1B5C36FB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07E1DF-78AA-4E72-B8FA-5F7362DA7CB5}" type="doc">
      <dgm:prSet loTypeId="urn:microsoft.com/office/officeart/2005/8/layout/arrow6" loCatId="relationship" qsTypeId="urn:microsoft.com/office/officeart/2005/8/quickstyle/simple4" qsCatId="simple" csTypeId="urn:microsoft.com/office/officeart/2005/8/colors/colorful2" csCatId="colorful" phldr="1"/>
      <dgm:spPr/>
      <dgm:t>
        <a:bodyPr/>
        <a:lstStyle/>
        <a:p>
          <a:endParaRPr lang="pt-BR"/>
        </a:p>
      </dgm:t>
    </dgm:pt>
    <dgm:pt modelId="{1E4F52DD-0012-400D-9B8E-8F8569A1FFF1}">
      <dgm:prSet phldrT="[Texto]"/>
      <dgm:spPr/>
      <dgm:t>
        <a:bodyPr/>
        <a:lstStyle/>
        <a:p>
          <a:r>
            <a:rPr lang="pt-BR" dirty="0">
              <a:sym typeface="Wingdings" panose="05000000000000000000" pitchFamily="2" charset="2"/>
            </a:rPr>
            <a:t></a:t>
          </a:r>
          <a:r>
            <a:rPr lang="pt-BR" dirty="0"/>
            <a:t>Essenciais à conservação</a:t>
          </a:r>
        </a:p>
        <a:p>
          <a:r>
            <a:rPr lang="pt-BR" dirty="0">
              <a:sym typeface="Wingdings" panose="05000000000000000000" pitchFamily="2" charset="2"/>
            </a:rPr>
            <a:t></a:t>
          </a:r>
          <a:r>
            <a:rPr lang="pt-BR" dirty="0"/>
            <a:t>Evidências que melhoram a qualidade de vida e garantem acesso a recursos</a:t>
          </a:r>
        </a:p>
      </dgm:t>
    </dgm:pt>
    <dgm:pt modelId="{46F4DAD4-A439-42CE-B40D-FCA77EA81011}" type="parTrans" cxnId="{E8FB5871-F713-4A7C-BD8B-D621E4EC640E}">
      <dgm:prSet/>
      <dgm:spPr/>
      <dgm:t>
        <a:bodyPr/>
        <a:lstStyle/>
        <a:p>
          <a:endParaRPr lang="pt-BR"/>
        </a:p>
      </dgm:t>
    </dgm:pt>
    <dgm:pt modelId="{E6057098-D7C7-40BC-80DA-312BEDFD8515}" type="sibTrans" cxnId="{E8FB5871-F713-4A7C-BD8B-D621E4EC640E}">
      <dgm:prSet/>
      <dgm:spPr/>
      <dgm:t>
        <a:bodyPr/>
        <a:lstStyle/>
        <a:p>
          <a:endParaRPr lang="pt-BR"/>
        </a:p>
      </dgm:t>
    </dgm:pt>
    <dgm:pt modelId="{7FE585E9-3BA1-47D4-BA04-27FF01F28840}">
      <dgm:prSet phldrT="[Texto]"/>
      <dgm:spPr/>
      <dgm:t>
        <a:bodyPr/>
        <a:lstStyle/>
        <a:p>
          <a:r>
            <a:rPr lang="pt-BR" dirty="0">
              <a:sym typeface="Wingdings" panose="05000000000000000000" pitchFamily="2" charset="2"/>
            </a:rPr>
            <a:t></a:t>
          </a:r>
          <a:r>
            <a:rPr lang="pt-BR" dirty="0"/>
            <a:t>Ameaçam direitos e modos de vida dos mais pobres</a:t>
          </a:r>
        </a:p>
        <a:p>
          <a:r>
            <a:rPr lang="pt-BR" dirty="0">
              <a:sym typeface="Wingdings" panose="05000000000000000000" pitchFamily="2" charset="2"/>
            </a:rPr>
            <a:t></a:t>
          </a:r>
          <a:r>
            <a:rPr lang="pt-BR" dirty="0"/>
            <a:t>Evidências que promovem a pobreza e desagregação socia</a:t>
          </a:r>
        </a:p>
        <a:p>
          <a:r>
            <a:rPr lang="pt-BR" dirty="0">
              <a:sym typeface="Wingdings" panose="05000000000000000000" pitchFamily="2" charset="2"/>
            </a:rPr>
            <a:t> Afetam mais os mais </a:t>
          </a:r>
          <a:r>
            <a:rPr lang="pt-BR" dirty="0" err="1">
              <a:sym typeface="Wingdings" panose="05000000000000000000" pitchFamily="2" charset="2"/>
            </a:rPr>
            <a:t>pobres</a:t>
          </a:r>
          <a:r>
            <a:rPr lang="pt-BR" dirty="0" err="1"/>
            <a:t>l</a:t>
          </a:r>
          <a:r>
            <a:rPr lang="pt-BR" dirty="0"/>
            <a:t> </a:t>
          </a:r>
        </a:p>
      </dgm:t>
    </dgm:pt>
    <dgm:pt modelId="{24A0A7BA-CCF0-4660-A07D-917E5CEAA208}" type="parTrans" cxnId="{A7BB2FA5-BF06-4F85-99A0-3936E38EFCE7}">
      <dgm:prSet/>
      <dgm:spPr/>
      <dgm:t>
        <a:bodyPr/>
        <a:lstStyle/>
        <a:p>
          <a:endParaRPr lang="pt-BR"/>
        </a:p>
      </dgm:t>
    </dgm:pt>
    <dgm:pt modelId="{E6135DD9-A1F3-4DCF-BE4E-AFB2D4D67C3E}" type="sibTrans" cxnId="{A7BB2FA5-BF06-4F85-99A0-3936E38EFCE7}">
      <dgm:prSet/>
      <dgm:spPr/>
      <dgm:t>
        <a:bodyPr/>
        <a:lstStyle/>
        <a:p>
          <a:endParaRPr lang="pt-BR"/>
        </a:p>
      </dgm:t>
    </dgm:pt>
    <dgm:pt modelId="{68B55AD4-8A11-4093-9F37-DCA85595B72D}" type="pres">
      <dgm:prSet presAssocID="{B507E1DF-78AA-4E72-B8FA-5F7362DA7CB5}" presName="compositeShape" presStyleCnt="0">
        <dgm:presLayoutVars>
          <dgm:chMax val="2"/>
          <dgm:dir/>
          <dgm:resizeHandles val="exact"/>
        </dgm:presLayoutVars>
      </dgm:prSet>
      <dgm:spPr/>
    </dgm:pt>
    <dgm:pt modelId="{D8166814-12ED-43CA-B84C-E29179E6198E}" type="pres">
      <dgm:prSet presAssocID="{B507E1DF-78AA-4E72-B8FA-5F7362DA7CB5}" presName="ribbon" presStyleLbl="node1" presStyleIdx="0" presStyleCnt="1" custLinFactNeighborY="761"/>
      <dgm:spPr/>
    </dgm:pt>
    <dgm:pt modelId="{78EB5B41-BC27-444C-B4A8-BCB6847545EA}" type="pres">
      <dgm:prSet presAssocID="{B507E1DF-78AA-4E72-B8FA-5F7362DA7CB5}" presName="leftArrowText" presStyleLbl="node1" presStyleIdx="0" presStyleCnt="1">
        <dgm:presLayoutVars>
          <dgm:chMax val="0"/>
          <dgm:bulletEnabled val="1"/>
        </dgm:presLayoutVars>
      </dgm:prSet>
      <dgm:spPr/>
    </dgm:pt>
    <dgm:pt modelId="{41297AD0-65B2-4198-9FB2-95953CBACB19}" type="pres">
      <dgm:prSet presAssocID="{B507E1DF-78AA-4E72-B8FA-5F7362DA7CB5}" presName="rightArrowText" presStyleLbl="node1" presStyleIdx="0" presStyleCnt="1">
        <dgm:presLayoutVars>
          <dgm:chMax val="0"/>
          <dgm:bulletEnabled val="1"/>
        </dgm:presLayoutVars>
      </dgm:prSet>
      <dgm:spPr/>
    </dgm:pt>
  </dgm:ptLst>
  <dgm:cxnLst>
    <dgm:cxn modelId="{E8FB5871-F713-4A7C-BD8B-D621E4EC640E}" srcId="{B507E1DF-78AA-4E72-B8FA-5F7362DA7CB5}" destId="{1E4F52DD-0012-400D-9B8E-8F8569A1FFF1}" srcOrd="0" destOrd="0" parTransId="{46F4DAD4-A439-42CE-B40D-FCA77EA81011}" sibTransId="{E6057098-D7C7-40BC-80DA-312BEDFD8515}"/>
    <dgm:cxn modelId="{0320BB58-3195-4E03-B531-362E08080D24}" type="presOf" srcId="{B507E1DF-78AA-4E72-B8FA-5F7362DA7CB5}" destId="{68B55AD4-8A11-4093-9F37-DCA85595B72D}" srcOrd="0" destOrd="0" presId="urn:microsoft.com/office/officeart/2005/8/layout/arrow6"/>
    <dgm:cxn modelId="{F5AA9085-9B36-4C3B-A46E-D197E726BA31}" type="presOf" srcId="{1E4F52DD-0012-400D-9B8E-8F8569A1FFF1}" destId="{78EB5B41-BC27-444C-B4A8-BCB6847545EA}" srcOrd="0" destOrd="0" presId="urn:microsoft.com/office/officeart/2005/8/layout/arrow6"/>
    <dgm:cxn modelId="{A7BB2FA5-BF06-4F85-99A0-3936E38EFCE7}" srcId="{B507E1DF-78AA-4E72-B8FA-5F7362DA7CB5}" destId="{7FE585E9-3BA1-47D4-BA04-27FF01F28840}" srcOrd="1" destOrd="0" parTransId="{24A0A7BA-CCF0-4660-A07D-917E5CEAA208}" sibTransId="{E6135DD9-A1F3-4DCF-BE4E-AFB2D4D67C3E}"/>
    <dgm:cxn modelId="{2A50F2CA-CFEB-4BE1-A369-BAB70A1B8812}" type="presOf" srcId="{7FE585E9-3BA1-47D4-BA04-27FF01F28840}" destId="{41297AD0-65B2-4198-9FB2-95953CBACB19}" srcOrd="0" destOrd="0" presId="urn:microsoft.com/office/officeart/2005/8/layout/arrow6"/>
    <dgm:cxn modelId="{425F2580-7088-4F7D-9DC6-9BC262430245}" type="presParOf" srcId="{68B55AD4-8A11-4093-9F37-DCA85595B72D}" destId="{D8166814-12ED-43CA-B84C-E29179E6198E}" srcOrd="0" destOrd="0" presId="urn:microsoft.com/office/officeart/2005/8/layout/arrow6"/>
    <dgm:cxn modelId="{66B75D24-A19B-4501-A1CF-CD919C628CD6}" type="presParOf" srcId="{68B55AD4-8A11-4093-9F37-DCA85595B72D}" destId="{78EB5B41-BC27-444C-B4A8-BCB6847545EA}" srcOrd="1" destOrd="0" presId="urn:microsoft.com/office/officeart/2005/8/layout/arrow6"/>
    <dgm:cxn modelId="{565FC1A7-022F-4F08-A00B-339B2CB9126A}" type="presParOf" srcId="{68B55AD4-8A11-4093-9F37-DCA85595B72D}" destId="{41297AD0-65B2-4198-9FB2-95953CBACB1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3B55C9-26F0-4B4D-91E4-2AB0899AF725}"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pt-BR"/>
        </a:p>
      </dgm:t>
    </dgm:pt>
    <dgm:pt modelId="{E9758FCA-F889-4E01-8CC8-51491DAEDD5B}">
      <dgm:prSet phldrT="[Texto]"/>
      <dgm:spPr/>
      <dgm:t>
        <a:bodyPr/>
        <a:lstStyle/>
        <a:p>
          <a:r>
            <a:rPr lang="pt-BR" dirty="0"/>
            <a:t>1. Histórico</a:t>
          </a:r>
        </a:p>
      </dgm:t>
    </dgm:pt>
    <dgm:pt modelId="{EB7F6D8D-B479-4117-9871-EA73BCD0346D}" type="parTrans" cxnId="{AE7BF069-A7A6-4CC2-B599-6428F48A84F6}">
      <dgm:prSet/>
      <dgm:spPr/>
      <dgm:t>
        <a:bodyPr/>
        <a:lstStyle/>
        <a:p>
          <a:endParaRPr lang="pt-BR"/>
        </a:p>
      </dgm:t>
    </dgm:pt>
    <dgm:pt modelId="{EAF498EA-D3CB-4ADD-B3DD-C45FE308C195}" type="sibTrans" cxnId="{AE7BF069-A7A6-4CC2-B599-6428F48A84F6}">
      <dgm:prSet/>
      <dgm:spPr/>
      <dgm:t>
        <a:bodyPr/>
        <a:lstStyle/>
        <a:p>
          <a:endParaRPr lang="pt-BR"/>
        </a:p>
      </dgm:t>
    </dgm:pt>
    <dgm:pt modelId="{A15CEE83-3EDC-45EF-A14C-61C7E52537B8}">
      <dgm:prSet phldrT="[Texto]" custT="1"/>
      <dgm:spPr/>
      <dgm:t>
        <a:bodyPr/>
        <a:lstStyle/>
        <a:p>
          <a:r>
            <a:rPr lang="pt-BR" sz="1400" dirty="0"/>
            <a:t>Evidências documentais de violência e abusos (África) emergiram em estudos de historiadores</a:t>
          </a:r>
        </a:p>
      </dgm:t>
    </dgm:pt>
    <dgm:pt modelId="{BB0594BA-1AC6-4B8B-A1E8-C6451D902BED}" type="parTrans" cxnId="{90FE25CA-5051-4BD3-BBD2-E0CABD8B22C0}">
      <dgm:prSet/>
      <dgm:spPr/>
      <dgm:t>
        <a:bodyPr/>
        <a:lstStyle/>
        <a:p>
          <a:endParaRPr lang="pt-BR"/>
        </a:p>
      </dgm:t>
    </dgm:pt>
    <dgm:pt modelId="{B8F517DE-D99A-4AA4-9DB3-011814237368}" type="sibTrans" cxnId="{90FE25CA-5051-4BD3-BBD2-E0CABD8B22C0}">
      <dgm:prSet/>
      <dgm:spPr/>
      <dgm:t>
        <a:bodyPr/>
        <a:lstStyle/>
        <a:p>
          <a:endParaRPr lang="pt-BR"/>
        </a:p>
      </dgm:t>
    </dgm:pt>
    <dgm:pt modelId="{971206A3-0195-43A3-8AD6-B7364033971B}">
      <dgm:prSet phldrT="[Texto]"/>
      <dgm:spPr/>
      <dgm:t>
        <a:bodyPr/>
        <a:lstStyle/>
        <a:p>
          <a:r>
            <a:rPr lang="pt-BR" dirty="0"/>
            <a:t>2. Conceitual</a:t>
          </a:r>
        </a:p>
      </dgm:t>
    </dgm:pt>
    <dgm:pt modelId="{D2341549-731F-4A36-9164-9D3C5DA5E6CA}" type="parTrans" cxnId="{09BAC61E-0968-4257-B45F-1B4726BDCB5A}">
      <dgm:prSet/>
      <dgm:spPr/>
      <dgm:t>
        <a:bodyPr/>
        <a:lstStyle/>
        <a:p>
          <a:endParaRPr lang="pt-BR"/>
        </a:p>
      </dgm:t>
    </dgm:pt>
    <dgm:pt modelId="{04FDEB07-A9D4-4EC1-BFEF-33F5A814D337}" type="sibTrans" cxnId="{09BAC61E-0968-4257-B45F-1B4726BDCB5A}">
      <dgm:prSet/>
      <dgm:spPr/>
      <dgm:t>
        <a:bodyPr/>
        <a:lstStyle/>
        <a:p>
          <a:endParaRPr lang="pt-BR"/>
        </a:p>
      </dgm:t>
    </dgm:pt>
    <dgm:pt modelId="{1AA4259D-CAEF-447A-95C7-3FA00CF0F650}">
      <dgm:prSet phldrT="[Texto]" custT="1"/>
      <dgm:spPr/>
      <dgm:t>
        <a:bodyPr/>
        <a:lstStyle/>
        <a:p>
          <a:r>
            <a:rPr lang="pt-BR" sz="1400" dirty="0"/>
            <a:t>O que é a “natureza” a conservar</a:t>
          </a:r>
        </a:p>
      </dgm:t>
    </dgm:pt>
    <dgm:pt modelId="{8F3FFE40-BC33-4B46-878C-D288E73391EE}" type="parTrans" cxnId="{1F18274D-256E-4FDF-91E7-E8B1AC7E4859}">
      <dgm:prSet/>
      <dgm:spPr/>
      <dgm:t>
        <a:bodyPr/>
        <a:lstStyle/>
        <a:p>
          <a:endParaRPr lang="pt-BR"/>
        </a:p>
      </dgm:t>
    </dgm:pt>
    <dgm:pt modelId="{9CCBE8B3-248A-4DDB-991B-59D19033A955}" type="sibTrans" cxnId="{1F18274D-256E-4FDF-91E7-E8B1AC7E4859}">
      <dgm:prSet/>
      <dgm:spPr/>
      <dgm:t>
        <a:bodyPr/>
        <a:lstStyle/>
        <a:p>
          <a:endParaRPr lang="pt-BR"/>
        </a:p>
      </dgm:t>
    </dgm:pt>
    <dgm:pt modelId="{773BF73A-06AD-42EF-A169-97914D62E542}">
      <dgm:prSet phldrT="[Texto]" custT="1"/>
      <dgm:spPr/>
      <dgm:t>
        <a:bodyPr/>
        <a:lstStyle/>
        <a:p>
          <a:r>
            <a:rPr lang="pt-BR" sz="1400" dirty="0"/>
            <a:t>Natureza selvagem? Manejada? Antropogênica</a:t>
          </a:r>
        </a:p>
      </dgm:t>
    </dgm:pt>
    <dgm:pt modelId="{9CCC3E53-34DB-4D43-ACF2-7FFD37CE5BD2}" type="parTrans" cxnId="{ACD987A4-656B-4895-ADDD-D899D6F34EAD}">
      <dgm:prSet/>
      <dgm:spPr/>
      <dgm:t>
        <a:bodyPr/>
        <a:lstStyle/>
        <a:p>
          <a:endParaRPr lang="pt-BR"/>
        </a:p>
      </dgm:t>
    </dgm:pt>
    <dgm:pt modelId="{4C11094C-BBB9-4408-9928-B32168847BAA}" type="sibTrans" cxnId="{ACD987A4-656B-4895-ADDD-D899D6F34EAD}">
      <dgm:prSet/>
      <dgm:spPr/>
      <dgm:t>
        <a:bodyPr/>
        <a:lstStyle/>
        <a:p>
          <a:endParaRPr lang="pt-BR"/>
        </a:p>
      </dgm:t>
    </dgm:pt>
    <dgm:pt modelId="{53FBA116-A87F-4A82-88B6-1B8394DAA48B}">
      <dgm:prSet/>
      <dgm:spPr/>
      <dgm:t>
        <a:bodyPr/>
        <a:lstStyle/>
        <a:p>
          <a:r>
            <a:rPr lang="pt-BR" dirty="0"/>
            <a:t>3. Políticas de conservação, usos da terra e modos de vida</a:t>
          </a:r>
        </a:p>
      </dgm:t>
    </dgm:pt>
    <dgm:pt modelId="{2B1A6FC1-4B93-4425-BA97-1F1B4E0D2C6C}" type="parTrans" cxnId="{0D6F2CC8-0B03-4F7E-B9BE-685F7F58C988}">
      <dgm:prSet/>
      <dgm:spPr/>
      <dgm:t>
        <a:bodyPr/>
        <a:lstStyle/>
        <a:p>
          <a:endParaRPr lang="pt-BR"/>
        </a:p>
      </dgm:t>
    </dgm:pt>
    <dgm:pt modelId="{2FE877B3-1628-49D0-8382-FCA2514EB5C2}" type="sibTrans" cxnId="{0D6F2CC8-0B03-4F7E-B9BE-685F7F58C988}">
      <dgm:prSet/>
      <dgm:spPr/>
      <dgm:t>
        <a:bodyPr/>
        <a:lstStyle/>
        <a:p>
          <a:endParaRPr lang="pt-BR"/>
        </a:p>
      </dgm:t>
    </dgm:pt>
    <dgm:pt modelId="{75AA7F0B-C1A9-4FA3-98F5-CBE0580F014C}">
      <dgm:prSet custT="1"/>
      <dgm:spPr/>
      <dgm:t>
        <a:bodyPr/>
        <a:lstStyle/>
        <a:p>
          <a:r>
            <a:rPr lang="pt-BR" sz="1400" dirty="0"/>
            <a:t>Quem tem direito ao uso da terra? E.g. populações nômades; corporações</a:t>
          </a:r>
        </a:p>
      </dgm:t>
    </dgm:pt>
    <dgm:pt modelId="{C990EF08-BD92-44EE-9981-DE490F183856}" type="parTrans" cxnId="{FFA659CA-14DA-491F-A92E-D843879F5E55}">
      <dgm:prSet/>
      <dgm:spPr/>
      <dgm:t>
        <a:bodyPr/>
        <a:lstStyle/>
        <a:p>
          <a:endParaRPr lang="pt-BR"/>
        </a:p>
      </dgm:t>
    </dgm:pt>
    <dgm:pt modelId="{281D4841-9693-4105-9080-E5BC0034D663}" type="sibTrans" cxnId="{FFA659CA-14DA-491F-A92E-D843879F5E55}">
      <dgm:prSet/>
      <dgm:spPr/>
      <dgm:t>
        <a:bodyPr/>
        <a:lstStyle/>
        <a:p>
          <a:endParaRPr lang="pt-BR"/>
        </a:p>
      </dgm:t>
    </dgm:pt>
    <dgm:pt modelId="{BDFC2088-4B3C-4AC4-A6FC-6986A53932A7}">
      <dgm:prSet custT="1"/>
      <dgm:spPr/>
      <dgm:t>
        <a:bodyPr/>
        <a:lstStyle/>
        <a:p>
          <a:r>
            <a:rPr lang="pt-BR" sz="1400" dirty="0"/>
            <a:t>Alianças com conservacionistas ou confrontos? (</a:t>
          </a:r>
          <a:r>
            <a:rPr lang="pt-BR" sz="1400" i="1" dirty="0" err="1"/>
            <a:t>green</a:t>
          </a:r>
          <a:r>
            <a:rPr lang="pt-BR" sz="1400" i="1" dirty="0"/>
            <a:t> </a:t>
          </a:r>
          <a:r>
            <a:rPr lang="pt-BR" sz="1400" i="1" dirty="0" err="1"/>
            <a:t>grabbing</a:t>
          </a:r>
          <a:r>
            <a:rPr lang="pt-BR" sz="1400" dirty="0"/>
            <a:t>)</a:t>
          </a:r>
        </a:p>
      </dgm:t>
    </dgm:pt>
    <dgm:pt modelId="{6AF87BCC-1845-4691-98D1-FA5C7DD72059}" type="parTrans" cxnId="{E4622D0F-6614-46D2-9687-F13C3095815B}">
      <dgm:prSet/>
      <dgm:spPr/>
      <dgm:t>
        <a:bodyPr/>
        <a:lstStyle/>
        <a:p>
          <a:endParaRPr lang="pt-BR"/>
        </a:p>
      </dgm:t>
    </dgm:pt>
    <dgm:pt modelId="{CDB26E77-D1CD-41FD-86EE-39AAF8003A3C}" type="sibTrans" cxnId="{E4622D0F-6614-46D2-9687-F13C3095815B}">
      <dgm:prSet/>
      <dgm:spPr/>
      <dgm:t>
        <a:bodyPr/>
        <a:lstStyle/>
        <a:p>
          <a:endParaRPr lang="pt-BR"/>
        </a:p>
      </dgm:t>
    </dgm:pt>
    <dgm:pt modelId="{97DDD8F7-D710-4717-A87C-DF69D47CD4DB}">
      <dgm:prSet custT="1"/>
      <dgm:spPr/>
      <dgm:t>
        <a:bodyPr/>
        <a:lstStyle/>
        <a:p>
          <a:r>
            <a:rPr lang="pt-BR" sz="1400" dirty="0"/>
            <a:t>Disputas entre etnias em nações africanas</a:t>
          </a:r>
        </a:p>
      </dgm:t>
    </dgm:pt>
    <dgm:pt modelId="{20555DA0-D6BF-44DC-829F-C24EE8FBAC8A}" type="parTrans" cxnId="{0EA785EE-9D27-445D-B8E6-C3FE81F666B2}">
      <dgm:prSet/>
      <dgm:spPr/>
      <dgm:t>
        <a:bodyPr/>
        <a:lstStyle/>
        <a:p>
          <a:endParaRPr lang="pt-BR"/>
        </a:p>
      </dgm:t>
    </dgm:pt>
    <dgm:pt modelId="{6AC2E05E-0FC1-4C1E-921D-1ED93E12E49E}" type="sibTrans" cxnId="{0EA785EE-9D27-445D-B8E6-C3FE81F666B2}">
      <dgm:prSet/>
      <dgm:spPr/>
      <dgm:t>
        <a:bodyPr/>
        <a:lstStyle/>
        <a:p>
          <a:endParaRPr lang="pt-BR"/>
        </a:p>
      </dgm:t>
    </dgm:pt>
    <dgm:pt modelId="{A7E95A4C-AECC-4885-B27C-6D4A03AAED2F}">
      <dgm:prSet phldrT="[Texto]" custT="1"/>
      <dgm:spPr/>
      <dgm:t>
        <a:bodyPr/>
        <a:lstStyle/>
        <a:p>
          <a:r>
            <a:rPr lang="pt-BR" sz="1400" dirty="0"/>
            <a:t>Debates (1992) e protestos (2003) nos congressos mundiais de Parques (</a:t>
          </a:r>
          <a:r>
            <a:rPr lang="pt-BR" sz="1400" dirty="0" err="1"/>
            <a:t>APs</a:t>
          </a:r>
          <a:r>
            <a:rPr lang="pt-BR" sz="1400" dirty="0"/>
            <a:t>)</a:t>
          </a:r>
        </a:p>
      </dgm:t>
    </dgm:pt>
    <dgm:pt modelId="{1D24E62F-6332-4E84-95E2-CE3D04CE9040}" type="parTrans" cxnId="{110AC321-D63E-4CD7-9BD5-B6C8200240C2}">
      <dgm:prSet/>
      <dgm:spPr/>
      <dgm:t>
        <a:bodyPr/>
        <a:lstStyle/>
        <a:p>
          <a:endParaRPr lang="pt-BR"/>
        </a:p>
      </dgm:t>
    </dgm:pt>
    <dgm:pt modelId="{4382D020-E790-4A05-9D5D-1844E58DB322}" type="sibTrans" cxnId="{110AC321-D63E-4CD7-9BD5-B6C8200240C2}">
      <dgm:prSet/>
      <dgm:spPr/>
      <dgm:t>
        <a:bodyPr/>
        <a:lstStyle/>
        <a:p>
          <a:endParaRPr lang="pt-BR"/>
        </a:p>
      </dgm:t>
    </dgm:pt>
    <dgm:pt modelId="{659B4558-7822-434E-8720-4BCD7FABE4A3}" type="pres">
      <dgm:prSet presAssocID="{E63B55C9-26F0-4B4D-91E4-2AB0899AF725}" presName="Name0" presStyleCnt="0">
        <dgm:presLayoutVars>
          <dgm:dir/>
          <dgm:animLvl val="lvl"/>
          <dgm:resizeHandles val="exact"/>
        </dgm:presLayoutVars>
      </dgm:prSet>
      <dgm:spPr/>
    </dgm:pt>
    <dgm:pt modelId="{63D40198-DE66-438D-8C03-4E44B949BC2F}" type="pres">
      <dgm:prSet presAssocID="{E9758FCA-F889-4E01-8CC8-51491DAEDD5B}" presName="linNode" presStyleCnt="0"/>
      <dgm:spPr/>
    </dgm:pt>
    <dgm:pt modelId="{6642D02A-4CBE-4119-BF91-02C250F50755}" type="pres">
      <dgm:prSet presAssocID="{E9758FCA-F889-4E01-8CC8-51491DAEDD5B}" presName="parentText" presStyleLbl="node1" presStyleIdx="0" presStyleCnt="3">
        <dgm:presLayoutVars>
          <dgm:chMax val="1"/>
          <dgm:bulletEnabled val="1"/>
        </dgm:presLayoutVars>
      </dgm:prSet>
      <dgm:spPr/>
    </dgm:pt>
    <dgm:pt modelId="{FBD32EF6-9AD0-4170-A6D8-3E44DD5C815F}" type="pres">
      <dgm:prSet presAssocID="{E9758FCA-F889-4E01-8CC8-51491DAEDD5B}" presName="descendantText" presStyleLbl="alignAccFollowNode1" presStyleIdx="0" presStyleCnt="3">
        <dgm:presLayoutVars>
          <dgm:bulletEnabled val="1"/>
        </dgm:presLayoutVars>
      </dgm:prSet>
      <dgm:spPr/>
    </dgm:pt>
    <dgm:pt modelId="{544EABA0-03DF-41CC-9412-CF59A23621BE}" type="pres">
      <dgm:prSet presAssocID="{EAF498EA-D3CB-4ADD-B3DD-C45FE308C195}" presName="sp" presStyleCnt="0"/>
      <dgm:spPr/>
    </dgm:pt>
    <dgm:pt modelId="{F0E4C8D0-4453-4DE6-AD10-1243A56610D1}" type="pres">
      <dgm:prSet presAssocID="{971206A3-0195-43A3-8AD6-B7364033971B}" presName="linNode" presStyleCnt="0"/>
      <dgm:spPr/>
    </dgm:pt>
    <dgm:pt modelId="{CE48681A-0496-4E3D-8444-218F3C545DA4}" type="pres">
      <dgm:prSet presAssocID="{971206A3-0195-43A3-8AD6-B7364033971B}" presName="parentText" presStyleLbl="node1" presStyleIdx="1" presStyleCnt="3">
        <dgm:presLayoutVars>
          <dgm:chMax val="1"/>
          <dgm:bulletEnabled val="1"/>
        </dgm:presLayoutVars>
      </dgm:prSet>
      <dgm:spPr/>
    </dgm:pt>
    <dgm:pt modelId="{A4CD7E40-E0AE-404B-8C0A-E7BD6DF70F05}" type="pres">
      <dgm:prSet presAssocID="{971206A3-0195-43A3-8AD6-B7364033971B}" presName="descendantText" presStyleLbl="alignAccFollowNode1" presStyleIdx="1" presStyleCnt="3">
        <dgm:presLayoutVars>
          <dgm:bulletEnabled val="1"/>
        </dgm:presLayoutVars>
      </dgm:prSet>
      <dgm:spPr/>
    </dgm:pt>
    <dgm:pt modelId="{49767D68-E858-4E2A-A364-34B16678BA34}" type="pres">
      <dgm:prSet presAssocID="{04FDEB07-A9D4-4EC1-BFEF-33F5A814D337}" presName="sp" presStyleCnt="0"/>
      <dgm:spPr/>
    </dgm:pt>
    <dgm:pt modelId="{E9313AFF-2C2C-4123-AB7A-C5E4C238D956}" type="pres">
      <dgm:prSet presAssocID="{53FBA116-A87F-4A82-88B6-1B8394DAA48B}" presName="linNode" presStyleCnt="0"/>
      <dgm:spPr/>
    </dgm:pt>
    <dgm:pt modelId="{80C10A04-5570-4AE9-9895-1425694CE301}" type="pres">
      <dgm:prSet presAssocID="{53FBA116-A87F-4A82-88B6-1B8394DAA48B}" presName="parentText" presStyleLbl="node1" presStyleIdx="2" presStyleCnt="3">
        <dgm:presLayoutVars>
          <dgm:chMax val="1"/>
          <dgm:bulletEnabled val="1"/>
        </dgm:presLayoutVars>
      </dgm:prSet>
      <dgm:spPr/>
    </dgm:pt>
    <dgm:pt modelId="{1ED0FB99-E257-48DA-B386-EDF01F59D33D}" type="pres">
      <dgm:prSet presAssocID="{53FBA116-A87F-4A82-88B6-1B8394DAA48B}" presName="descendantText" presStyleLbl="alignAccFollowNode1" presStyleIdx="2" presStyleCnt="3" custLinFactNeighborY="0">
        <dgm:presLayoutVars>
          <dgm:bulletEnabled val="1"/>
        </dgm:presLayoutVars>
      </dgm:prSet>
      <dgm:spPr/>
    </dgm:pt>
  </dgm:ptLst>
  <dgm:cxnLst>
    <dgm:cxn modelId="{E4622D0F-6614-46D2-9687-F13C3095815B}" srcId="{53FBA116-A87F-4A82-88B6-1B8394DAA48B}" destId="{BDFC2088-4B3C-4AC4-A6FC-6986A53932A7}" srcOrd="1" destOrd="0" parTransId="{6AF87BCC-1845-4691-98D1-FA5C7DD72059}" sibTransId="{CDB26E77-D1CD-41FD-86EE-39AAF8003A3C}"/>
    <dgm:cxn modelId="{B692A319-C4EE-48C5-BF7C-F22131AC21E1}" type="presOf" srcId="{97DDD8F7-D710-4717-A87C-DF69D47CD4DB}" destId="{1ED0FB99-E257-48DA-B386-EDF01F59D33D}" srcOrd="0" destOrd="2" presId="urn:microsoft.com/office/officeart/2005/8/layout/vList5"/>
    <dgm:cxn modelId="{09BAC61E-0968-4257-B45F-1B4726BDCB5A}" srcId="{E63B55C9-26F0-4B4D-91E4-2AB0899AF725}" destId="{971206A3-0195-43A3-8AD6-B7364033971B}" srcOrd="1" destOrd="0" parTransId="{D2341549-731F-4A36-9164-9D3C5DA5E6CA}" sibTransId="{04FDEB07-A9D4-4EC1-BFEF-33F5A814D337}"/>
    <dgm:cxn modelId="{110AC321-D63E-4CD7-9BD5-B6C8200240C2}" srcId="{E9758FCA-F889-4E01-8CC8-51491DAEDD5B}" destId="{A7E95A4C-AECC-4885-B27C-6D4A03AAED2F}" srcOrd="1" destOrd="0" parTransId="{1D24E62F-6332-4E84-95E2-CE3D04CE9040}" sibTransId="{4382D020-E790-4A05-9D5D-1844E58DB322}"/>
    <dgm:cxn modelId="{AE7BF069-A7A6-4CC2-B599-6428F48A84F6}" srcId="{E63B55C9-26F0-4B4D-91E4-2AB0899AF725}" destId="{E9758FCA-F889-4E01-8CC8-51491DAEDD5B}" srcOrd="0" destOrd="0" parTransId="{EB7F6D8D-B479-4117-9871-EA73BCD0346D}" sibTransId="{EAF498EA-D3CB-4ADD-B3DD-C45FE308C195}"/>
    <dgm:cxn modelId="{8B76826A-6B89-4068-BDD4-09480EF92EA7}" type="presOf" srcId="{A15CEE83-3EDC-45EF-A14C-61C7E52537B8}" destId="{FBD32EF6-9AD0-4170-A6D8-3E44DD5C815F}" srcOrd="0" destOrd="0" presId="urn:microsoft.com/office/officeart/2005/8/layout/vList5"/>
    <dgm:cxn modelId="{69559C4B-1A1A-43F0-A776-14F3F93DF8AD}" type="presOf" srcId="{971206A3-0195-43A3-8AD6-B7364033971B}" destId="{CE48681A-0496-4E3D-8444-218F3C545DA4}" srcOrd="0" destOrd="0" presId="urn:microsoft.com/office/officeart/2005/8/layout/vList5"/>
    <dgm:cxn modelId="{1F18274D-256E-4FDF-91E7-E8B1AC7E4859}" srcId="{971206A3-0195-43A3-8AD6-B7364033971B}" destId="{1AA4259D-CAEF-447A-95C7-3FA00CF0F650}" srcOrd="0" destOrd="0" parTransId="{8F3FFE40-BC33-4B46-878C-D288E73391EE}" sibTransId="{9CCBE8B3-248A-4DDB-991B-59D19033A955}"/>
    <dgm:cxn modelId="{929F4381-0B0A-48C4-B6F7-6A290738997D}" type="presOf" srcId="{773BF73A-06AD-42EF-A169-97914D62E542}" destId="{A4CD7E40-E0AE-404B-8C0A-E7BD6DF70F05}" srcOrd="0" destOrd="1" presId="urn:microsoft.com/office/officeart/2005/8/layout/vList5"/>
    <dgm:cxn modelId="{D9A66A8E-02B7-49B8-9C3F-B8B6B1626676}" type="presOf" srcId="{BDFC2088-4B3C-4AC4-A6FC-6986A53932A7}" destId="{1ED0FB99-E257-48DA-B386-EDF01F59D33D}" srcOrd="0" destOrd="1" presId="urn:microsoft.com/office/officeart/2005/8/layout/vList5"/>
    <dgm:cxn modelId="{89012B98-7CA2-4044-8ECC-D5C034213F1F}" type="presOf" srcId="{E63B55C9-26F0-4B4D-91E4-2AB0899AF725}" destId="{659B4558-7822-434E-8720-4BCD7FABE4A3}" srcOrd="0" destOrd="0" presId="urn:microsoft.com/office/officeart/2005/8/layout/vList5"/>
    <dgm:cxn modelId="{2407B998-75F9-4EA6-B7B8-7727E60478C5}" type="presOf" srcId="{53FBA116-A87F-4A82-88B6-1B8394DAA48B}" destId="{80C10A04-5570-4AE9-9895-1425694CE301}" srcOrd="0" destOrd="0" presId="urn:microsoft.com/office/officeart/2005/8/layout/vList5"/>
    <dgm:cxn modelId="{ACD987A4-656B-4895-ADDD-D899D6F34EAD}" srcId="{971206A3-0195-43A3-8AD6-B7364033971B}" destId="{773BF73A-06AD-42EF-A169-97914D62E542}" srcOrd="1" destOrd="0" parTransId="{9CCC3E53-34DB-4D43-ACF2-7FFD37CE5BD2}" sibTransId="{4C11094C-BBB9-4408-9928-B32168847BAA}"/>
    <dgm:cxn modelId="{A38681AF-F621-4876-9949-41B4DDF12AF1}" type="presOf" srcId="{1AA4259D-CAEF-447A-95C7-3FA00CF0F650}" destId="{A4CD7E40-E0AE-404B-8C0A-E7BD6DF70F05}" srcOrd="0" destOrd="0" presId="urn:microsoft.com/office/officeart/2005/8/layout/vList5"/>
    <dgm:cxn modelId="{6B460DBB-BE66-4498-BA28-F93E67C40294}" type="presOf" srcId="{A7E95A4C-AECC-4885-B27C-6D4A03AAED2F}" destId="{FBD32EF6-9AD0-4170-A6D8-3E44DD5C815F}" srcOrd="0" destOrd="1" presId="urn:microsoft.com/office/officeart/2005/8/layout/vList5"/>
    <dgm:cxn modelId="{0D6F2CC8-0B03-4F7E-B9BE-685F7F58C988}" srcId="{E63B55C9-26F0-4B4D-91E4-2AB0899AF725}" destId="{53FBA116-A87F-4A82-88B6-1B8394DAA48B}" srcOrd="2" destOrd="0" parTransId="{2B1A6FC1-4B93-4425-BA97-1F1B4E0D2C6C}" sibTransId="{2FE877B3-1628-49D0-8382-FCA2514EB5C2}"/>
    <dgm:cxn modelId="{90FE25CA-5051-4BD3-BBD2-E0CABD8B22C0}" srcId="{E9758FCA-F889-4E01-8CC8-51491DAEDD5B}" destId="{A15CEE83-3EDC-45EF-A14C-61C7E52537B8}" srcOrd="0" destOrd="0" parTransId="{BB0594BA-1AC6-4B8B-A1E8-C6451D902BED}" sibTransId="{B8F517DE-D99A-4AA4-9DB3-011814237368}"/>
    <dgm:cxn modelId="{FFA659CA-14DA-491F-A92E-D843879F5E55}" srcId="{53FBA116-A87F-4A82-88B6-1B8394DAA48B}" destId="{75AA7F0B-C1A9-4FA3-98F5-CBE0580F014C}" srcOrd="0" destOrd="0" parTransId="{C990EF08-BD92-44EE-9981-DE490F183856}" sibTransId="{281D4841-9693-4105-9080-E5BC0034D663}"/>
    <dgm:cxn modelId="{A03136D4-DC51-4A01-AD40-A00A344A4A43}" type="presOf" srcId="{E9758FCA-F889-4E01-8CC8-51491DAEDD5B}" destId="{6642D02A-4CBE-4119-BF91-02C250F50755}" srcOrd="0" destOrd="0" presId="urn:microsoft.com/office/officeart/2005/8/layout/vList5"/>
    <dgm:cxn modelId="{0EA785EE-9D27-445D-B8E6-C3FE81F666B2}" srcId="{53FBA116-A87F-4A82-88B6-1B8394DAA48B}" destId="{97DDD8F7-D710-4717-A87C-DF69D47CD4DB}" srcOrd="2" destOrd="0" parTransId="{20555DA0-D6BF-44DC-829F-C24EE8FBAC8A}" sibTransId="{6AC2E05E-0FC1-4C1E-921D-1ED93E12E49E}"/>
    <dgm:cxn modelId="{582C5BF2-31F7-4949-AAE1-BAFE78A9D441}" type="presOf" srcId="{75AA7F0B-C1A9-4FA3-98F5-CBE0580F014C}" destId="{1ED0FB99-E257-48DA-B386-EDF01F59D33D}" srcOrd="0" destOrd="0" presId="urn:microsoft.com/office/officeart/2005/8/layout/vList5"/>
    <dgm:cxn modelId="{3C7A8DCF-F563-4869-8540-2ACEEFABA101}" type="presParOf" srcId="{659B4558-7822-434E-8720-4BCD7FABE4A3}" destId="{63D40198-DE66-438D-8C03-4E44B949BC2F}" srcOrd="0" destOrd="0" presId="urn:microsoft.com/office/officeart/2005/8/layout/vList5"/>
    <dgm:cxn modelId="{AABBC494-59BA-4524-8AA9-DCC269A177E6}" type="presParOf" srcId="{63D40198-DE66-438D-8C03-4E44B949BC2F}" destId="{6642D02A-4CBE-4119-BF91-02C250F50755}" srcOrd="0" destOrd="0" presId="urn:microsoft.com/office/officeart/2005/8/layout/vList5"/>
    <dgm:cxn modelId="{5EE2D5AE-17F6-4985-980D-47768C7CD448}" type="presParOf" srcId="{63D40198-DE66-438D-8C03-4E44B949BC2F}" destId="{FBD32EF6-9AD0-4170-A6D8-3E44DD5C815F}" srcOrd="1" destOrd="0" presId="urn:microsoft.com/office/officeart/2005/8/layout/vList5"/>
    <dgm:cxn modelId="{F7EA68BB-A19E-46DE-BB4C-A22BA7777FF9}" type="presParOf" srcId="{659B4558-7822-434E-8720-4BCD7FABE4A3}" destId="{544EABA0-03DF-41CC-9412-CF59A23621BE}" srcOrd="1" destOrd="0" presId="urn:microsoft.com/office/officeart/2005/8/layout/vList5"/>
    <dgm:cxn modelId="{CB4D69FC-3660-457A-A563-6936F35FAF33}" type="presParOf" srcId="{659B4558-7822-434E-8720-4BCD7FABE4A3}" destId="{F0E4C8D0-4453-4DE6-AD10-1243A56610D1}" srcOrd="2" destOrd="0" presId="urn:microsoft.com/office/officeart/2005/8/layout/vList5"/>
    <dgm:cxn modelId="{282DED7C-7375-40AC-ACFE-E6AB232AB791}" type="presParOf" srcId="{F0E4C8D0-4453-4DE6-AD10-1243A56610D1}" destId="{CE48681A-0496-4E3D-8444-218F3C545DA4}" srcOrd="0" destOrd="0" presId="urn:microsoft.com/office/officeart/2005/8/layout/vList5"/>
    <dgm:cxn modelId="{E40B8D19-2221-421C-9349-DC80CCFD6F5A}" type="presParOf" srcId="{F0E4C8D0-4453-4DE6-AD10-1243A56610D1}" destId="{A4CD7E40-E0AE-404B-8C0A-E7BD6DF70F05}" srcOrd="1" destOrd="0" presId="urn:microsoft.com/office/officeart/2005/8/layout/vList5"/>
    <dgm:cxn modelId="{35DA8DF8-88C7-4B16-BB26-B0436E507F43}" type="presParOf" srcId="{659B4558-7822-434E-8720-4BCD7FABE4A3}" destId="{49767D68-E858-4E2A-A364-34B16678BA34}" srcOrd="3" destOrd="0" presId="urn:microsoft.com/office/officeart/2005/8/layout/vList5"/>
    <dgm:cxn modelId="{73694123-DA20-40B5-9D6F-FFB2E6EDBFFD}" type="presParOf" srcId="{659B4558-7822-434E-8720-4BCD7FABE4A3}" destId="{E9313AFF-2C2C-4123-AB7A-C5E4C238D956}" srcOrd="4" destOrd="0" presId="urn:microsoft.com/office/officeart/2005/8/layout/vList5"/>
    <dgm:cxn modelId="{4D11BB0B-C61B-4E9B-8806-4D7EEDDAC2DC}" type="presParOf" srcId="{E9313AFF-2C2C-4123-AB7A-C5E4C238D956}" destId="{80C10A04-5570-4AE9-9895-1425694CE301}" srcOrd="0" destOrd="0" presId="urn:microsoft.com/office/officeart/2005/8/layout/vList5"/>
    <dgm:cxn modelId="{19CF0916-CAA9-4EAC-B5B4-C9437F01CC15}" type="presParOf" srcId="{E9313AFF-2C2C-4123-AB7A-C5E4C238D956}" destId="{1ED0FB99-E257-48DA-B386-EDF01F59D3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C425D1-146B-442D-8F7A-993C4943BDB4}"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FC3BD635-23AA-47FB-9921-250B7067DCA5}">
      <dgm:prSet/>
      <dgm:spPr/>
      <dgm:t>
        <a:bodyPr/>
        <a:lstStyle/>
        <a:p>
          <a:r>
            <a:rPr lang="pt-BR"/>
            <a:t>Onde?</a:t>
          </a:r>
          <a:endParaRPr lang="en-US"/>
        </a:p>
      </dgm:t>
    </dgm:pt>
    <dgm:pt modelId="{5FB47449-99CA-4972-8600-2A69350B0151}" type="parTrans" cxnId="{CFA44D0E-FF15-4816-9A0C-2942CFD0281B}">
      <dgm:prSet/>
      <dgm:spPr/>
      <dgm:t>
        <a:bodyPr/>
        <a:lstStyle/>
        <a:p>
          <a:endParaRPr lang="en-US"/>
        </a:p>
      </dgm:t>
    </dgm:pt>
    <dgm:pt modelId="{AFB594FE-3722-4E73-9874-35B0A11CD090}" type="sibTrans" cxnId="{CFA44D0E-FF15-4816-9A0C-2942CFD0281B}">
      <dgm:prSet/>
      <dgm:spPr/>
      <dgm:t>
        <a:bodyPr/>
        <a:lstStyle/>
        <a:p>
          <a:endParaRPr lang="en-US"/>
        </a:p>
      </dgm:t>
    </dgm:pt>
    <dgm:pt modelId="{E70C59B0-0157-4864-9E1A-C8D7BF06E9FE}">
      <dgm:prSet/>
      <dgm:spPr/>
      <dgm:t>
        <a:bodyPr/>
        <a:lstStyle/>
        <a:p>
          <a:r>
            <a:rPr lang="pt-BR"/>
            <a:t>Pequena proporção, mas maioria dos países</a:t>
          </a:r>
          <a:endParaRPr lang="en-US"/>
        </a:p>
      </dgm:t>
    </dgm:pt>
    <dgm:pt modelId="{906287ED-A793-4690-BA20-4987FF6B3554}" type="parTrans" cxnId="{46276A87-7B45-4F92-ACCF-76547AAD4B6B}">
      <dgm:prSet/>
      <dgm:spPr/>
      <dgm:t>
        <a:bodyPr/>
        <a:lstStyle/>
        <a:p>
          <a:endParaRPr lang="en-US"/>
        </a:p>
      </dgm:t>
    </dgm:pt>
    <dgm:pt modelId="{36E6DE73-E1AA-45B5-A4DF-3A4AB3FD1633}" type="sibTrans" cxnId="{46276A87-7B45-4F92-ACCF-76547AAD4B6B}">
      <dgm:prSet/>
      <dgm:spPr/>
      <dgm:t>
        <a:bodyPr/>
        <a:lstStyle/>
        <a:p>
          <a:endParaRPr lang="en-US"/>
        </a:p>
      </dgm:t>
    </dgm:pt>
    <dgm:pt modelId="{4BDA5AF7-735D-44A5-B621-E728F2C77D69}">
      <dgm:prSet/>
      <dgm:spPr/>
      <dgm:t>
        <a:bodyPr/>
        <a:lstStyle/>
        <a:p>
          <a:r>
            <a:rPr lang="pt-BR"/>
            <a:t>Concentrada na África (e comum), Sudeste da Ásia e América do Norte</a:t>
          </a:r>
          <a:endParaRPr lang="en-US"/>
        </a:p>
      </dgm:t>
    </dgm:pt>
    <dgm:pt modelId="{9E5EAD9F-691D-472D-9B85-2EBC6BA0A5DE}" type="parTrans" cxnId="{05689BF2-0822-424E-85AD-31B962D3F079}">
      <dgm:prSet/>
      <dgm:spPr/>
      <dgm:t>
        <a:bodyPr/>
        <a:lstStyle/>
        <a:p>
          <a:endParaRPr lang="en-US"/>
        </a:p>
      </dgm:t>
    </dgm:pt>
    <dgm:pt modelId="{1F7CBD32-5F72-44B6-A82C-AEE7433F9953}" type="sibTrans" cxnId="{05689BF2-0822-424E-85AD-31B962D3F079}">
      <dgm:prSet/>
      <dgm:spPr/>
      <dgm:t>
        <a:bodyPr/>
        <a:lstStyle/>
        <a:p>
          <a:endParaRPr lang="en-US"/>
        </a:p>
      </dgm:t>
    </dgm:pt>
    <dgm:pt modelId="{5D496B57-3568-465E-8832-9F0FA4CA7A6D}">
      <dgm:prSet/>
      <dgm:spPr/>
      <dgm:t>
        <a:bodyPr/>
        <a:lstStyle/>
        <a:p>
          <a:r>
            <a:rPr lang="pt-BR"/>
            <a:t>Rara na América do Sul</a:t>
          </a:r>
          <a:endParaRPr lang="en-US"/>
        </a:p>
      </dgm:t>
    </dgm:pt>
    <dgm:pt modelId="{5CC4208C-A13A-4704-BFE0-08E2E0A20479}" type="parTrans" cxnId="{EFF2B837-4124-4C38-A580-B2939E7FC896}">
      <dgm:prSet/>
      <dgm:spPr/>
      <dgm:t>
        <a:bodyPr/>
        <a:lstStyle/>
        <a:p>
          <a:endParaRPr lang="en-US"/>
        </a:p>
      </dgm:t>
    </dgm:pt>
    <dgm:pt modelId="{B62E96A2-A8BC-4C77-AE10-5E9A9FF21380}" type="sibTrans" cxnId="{EFF2B837-4124-4C38-A580-B2939E7FC896}">
      <dgm:prSet/>
      <dgm:spPr/>
      <dgm:t>
        <a:bodyPr/>
        <a:lstStyle/>
        <a:p>
          <a:endParaRPr lang="en-US"/>
        </a:p>
      </dgm:t>
    </dgm:pt>
    <dgm:pt modelId="{67E67803-BAC9-4F4B-AFCA-3FD8D7AC773C}">
      <dgm:prSet/>
      <dgm:spPr/>
      <dgm:t>
        <a:bodyPr/>
        <a:lstStyle/>
        <a:p>
          <a:r>
            <a:rPr lang="pt-BR"/>
            <a:t>Quando?</a:t>
          </a:r>
          <a:endParaRPr lang="en-US"/>
        </a:p>
      </dgm:t>
    </dgm:pt>
    <dgm:pt modelId="{62018AF8-7612-4E0B-A33D-655A9FC4EF6D}" type="parTrans" cxnId="{0299321A-C9C6-487A-AB80-6602FD032A47}">
      <dgm:prSet/>
      <dgm:spPr/>
      <dgm:t>
        <a:bodyPr/>
        <a:lstStyle/>
        <a:p>
          <a:endParaRPr lang="en-US"/>
        </a:p>
      </dgm:t>
    </dgm:pt>
    <dgm:pt modelId="{BC31B69F-8B0F-47FC-99B0-EEBF4E647802}" type="sibTrans" cxnId="{0299321A-C9C6-487A-AB80-6602FD032A47}">
      <dgm:prSet/>
      <dgm:spPr/>
      <dgm:t>
        <a:bodyPr/>
        <a:lstStyle/>
        <a:p>
          <a:endParaRPr lang="en-US"/>
        </a:p>
      </dgm:t>
    </dgm:pt>
    <dgm:pt modelId="{A495F285-DA84-4253-902B-02B69E0EE440}">
      <dgm:prSet/>
      <dgm:spPr/>
      <dgm:t>
        <a:bodyPr/>
        <a:lstStyle/>
        <a:p>
          <a:r>
            <a:rPr lang="pt-BR" dirty="0"/>
            <a:t>Maioria até os anos 1980 (mas ainda ocorre)</a:t>
          </a:r>
          <a:endParaRPr lang="en-US" dirty="0"/>
        </a:p>
      </dgm:t>
    </dgm:pt>
    <dgm:pt modelId="{88C4CC38-F18D-4734-BE1E-B9FF965E2062}" type="parTrans" cxnId="{BE6DCCBB-14BB-4832-81B1-D6C641507628}">
      <dgm:prSet/>
      <dgm:spPr/>
      <dgm:t>
        <a:bodyPr/>
        <a:lstStyle/>
        <a:p>
          <a:endParaRPr lang="en-US"/>
        </a:p>
      </dgm:t>
    </dgm:pt>
    <dgm:pt modelId="{DE922B6C-2B8B-4E45-8252-2D15D1019069}" type="sibTrans" cxnId="{BE6DCCBB-14BB-4832-81B1-D6C641507628}">
      <dgm:prSet/>
      <dgm:spPr/>
      <dgm:t>
        <a:bodyPr/>
        <a:lstStyle/>
        <a:p>
          <a:endParaRPr lang="en-US"/>
        </a:p>
      </dgm:t>
    </dgm:pt>
    <dgm:pt modelId="{F50D337C-8583-4E2A-9FF8-48B489286231}">
      <dgm:prSet/>
      <dgm:spPr/>
      <dgm:t>
        <a:bodyPr/>
        <a:lstStyle/>
        <a:p>
          <a:r>
            <a:rPr lang="en-US" dirty="0" err="1"/>
            <a:t>Período</a:t>
          </a:r>
          <a:r>
            <a:rPr lang="en-US" dirty="0"/>
            <a:t> 1985-1990: </a:t>
          </a:r>
          <a:r>
            <a:rPr lang="en-US" dirty="0" err="1"/>
            <a:t>maior</a:t>
          </a:r>
          <a:r>
            <a:rPr lang="en-US" dirty="0"/>
            <a:t> </a:t>
          </a:r>
          <a:r>
            <a:rPr lang="en-US" dirty="0" err="1"/>
            <a:t>aumento</a:t>
          </a:r>
          <a:r>
            <a:rPr lang="en-US" dirty="0"/>
            <a:t> de </a:t>
          </a:r>
          <a:r>
            <a:rPr lang="en-US" dirty="0" err="1"/>
            <a:t>áreas</a:t>
          </a:r>
          <a:r>
            <a:rPr lang="en-US" dirty="0"/>
            <a:t>, mas </a:t>
          </a:r>
          <a:r>
            <a:rPr lang="en-US" dirty="0" err="1"/>
            <a:t>menos</a:t>
          </a:r>
          <a:r>
            <a:rPr lang="en-US" dirty="0"/>
            <a:t> </a:t>
          </a:r>
          <a:r>
            <a:rPr lang="en-US" dirty="0" err="1"/>
            <a:t>remoções</a:t>
          </a:r>
          <a:endParaRPr lang="en-US" dirty="0"/>
        </a:p>
      </dgm:t>
    </dgm:pt>
    <dgm:pt modelId="{0349C4C2-7C83-48CC-B8B5-A10B4FE3A899}" type="parTrans" cxnId="{E0A49C54-E266-45A6-B365-7E2AA7393C85}">
      <dgm:prSet/>
      <dgm:spPr/>
      <dgm:t>
        <a:bodyPr/>
        <a:lstStyle/>
        <a:p>
          <a:endParaRPr lang="pt-BR"/>
        </a:p>
      </dgm:t>
    </dgm:pt>
    <dgm:pt modelId="{F313A037-FC72-4BD1-96E6-5BCD30EAC284}" type="sibTrans" cxnId="{E0A49C54-E266-45A6-B365-7E2AA7393C85}">
      <dgm:prSet/>
      <dgm:spPr/>
      <dgm:t>
        <a:bodyPr/>
        <a:lstStyle/>
        <a:p>
          <a:endParaRPr lang="pt-BR"/>
        </a:p>
      </dgm:t>
    </dgm:pt>
    <dgm:pt modelId="{3D8266AA-5C84-4E93-A0F2-37534D7EDF57}">
      <dgm:prSet/>
      <dgm:spPr/>
      <dgm:t>
        <a:bodyPr/>
        <a:lstStyle/>
        <a:p>
          <a:r>
            <a:rPr lang="pt-BR" dirty="0"/>
            <a:t>Por quem?</a:t>
          </a:r>
          <a:endParaRPr lang="en-US" dirty="0"/>
        </a:p>
      </dgm:t>
    </dgm:pt>
    <dgm:pt modelId="{06A1C7EE-F663-4671-881C-380922C94191}" type="parTrans" cxnId="{42E191D2-0585-4C8D-8B2B-34C317F066E7}">
      <dgm:prSet/>
      <dgm:spPr/>
      <dgm:t>
        <a:bodyPr/>
        <a:lstStyle/>
        <a:p>
          <a:endParaRPr lang="pt-BR"/>
        </a:p>
      </dgm:t>
    </dgm:pt>
    <dgm:pt modelId="{47597023-9398-4E85-BBBB-3896FA180007}" type="sibTrans" cxnId="{42E191D2-0585-4C8D-8B2B-34C317F066E7}">
      <dgm:prSet/>
      <dgm:spPr/>
      <dgm:t>
        <a:bodyPr/>
        <a:lstStyle/>
        <a:p>
          <a:endParaRPr lang="pt-BR"/>
        </a:p>
      </dgm:t>
    </dgm:pt>
    <dgm:pt modelId="{0D07E717-87DD-4AD9-9E12-A5F822F80ECE}">
      <dgm:prSet/>
      <dgm:spPr/>
      <dgm:t>
        <a:bodyPr/>
        <a:lstStyle/>
        <a:p>
          <a:r>
            <a:rPr lang="pt-BR" dirty="0"/>
            <a:t>ONGs grandes (WWF&lt; TNC, CI), mas também média (AWF, WCS) e pequenas</a:t>
          </a:r>
        </a:p>
      </dgm:t>
    </dgm:pt>
    <dgm:pt modelId="{305861BC-054C-4A69-B772-A049148493AA}" type="parTrans" cxnId="{64AF905A-BF38-4020-948C-A1A8EF615840}">
      <dgm:prSet/>
      <dgm:spPr/>
      <dgm:t>
        <a:bodyPr/>
        <a:lstStyle/>
        <a:p>
          <a:endParaRPr lang="pt-BR"/>
        </a:p>
      </dgm:t>
    </dgm:pt>
    <dgm:pt modelId="{05D74B8B-2799-466C-9F3C-EA3A7A90DD23}" type="sibTrans" cxnId="{64AF905A-BF38-4020-948C-A1A8EF615840}">
      <dgm:prSet/>
      <dgm:spPr/>
      <dgm:t>
        <a:bodyPr/>
        <a:lstStyle/>
        <a:p>
          <a:endParaRPr lang="pt-BR"/>
        </a:p>
      </dgm:t>
    </dgm:pt>
    <dgm:pt modelId="{D8FFC467-876E-40E4-878D-FB713DA27DD7}">
      <dgm:prSet/>
      <dgm:spPr/>
      <dgm:t>
        <a:bodyPr/>
        <a:lstStyle/>
        <a:p>
          <a:r>
            <a:rPr lang="pt-BR" dirty="0"/>
            <a:t>Perpetradas por governos, com apoio de elites dos países e mesmo membros das comunidades: privatização da soberania (acesso a recursos) e países europeus (CEE)</a:t>
          </a:r>
        </a:p>
      </dgm:t>
    </dgm:pt>
    <dgm:pt modelId="{033FF8B0-1113-4E7B-B291-9184326D0497}" type="parTrans" cxnId="{CFC0572E-EC22-4CAF-9A28-BD31AABD7D89}">
      <dgm:prSet/>
      <dgm:spPr/>
      <dgm:t>
        <a:bodyPr/>
        <a:lstStyle/>
        <a:p>
          <a:endParaRPr lang="pt-BR"/>
        </a:p>
      </dgm:t>
    </dgm:pt>
    <dgm:pt modelId="{F4C246AC-A448-42AE-B5B9-022A24701AAC}" type="sibTrans" cxnId="{CFC0572E-EC22-4CAF-9A28-BD31AABD7D89}">
      <dgm:prSet/>
      <dgm:spPr/>
      <dgm:t>
        <a:bodyPr/>
        <a:lstStyle/>
        <a:p>
          <a:endParaRPr lang="pt-BR"/>
        </a:p>
      </dgm:t>
    </dgm:pt>
    <dgm:pt modelId="{5984EFEE-720B-4CCC-A16A-6DF4B0298F10}">
      <dgm:prSet/>
      <dgm:spPr/>
      <dgm:t>
        <a:bodyPr/>
        <a:lstStyle/>
        <a:p>
          <a:r>
            <a:rPr lang="pt-BR" dirty="0"/>
            <a:t>“Invenção” das áreas selvagens (habitantes “apagados”)</a:t>
          </a:r>
        </a:p>
      </dgm:t>
    </dgm:pt>
    <dgm:pt modelId="{DB393103-3A8A-46CD-98F9-5CFD8525FC6A}" type="parTrans" cxnId="{1247C901-7DA5-4C44-9C11-BE1EA8E5E920}">
      <dgm:prSet/>
      <dgm:spPr/>
      <dgm:t>
        <a:bodyPr/>
        <a:lstStyle/>
        <a:p>
          <a:endParaRPr lang="pt-BR"/>
        </a:p>
      </dgm:t>
    </dgm:pt>
    <dgm:pt modelId="{61B1D7C2-49BE-4FA1-BB05-42C451DB31E2}" type="sibTrans" cxnId="{1247C901-7DA5-4C44-9C11-BE1EA8E5E920}">
      <dgm:prSet/>
      <dgm:spPr/>
      <dgm:t>
        <a:bodyPr/>
        <a:lstStyle/>
        <a:p>
          <a:endParaRPr lang="pt-BR"/>
        </a:p>
      </dgm:t>
    </dgm:pt>
    <dgm:pt modelId="{42CABED7-BD7B-409F-BF1E-0552E44F9EA8}">
      <dgm:prSet/>
      <dgm:spPr/>
      <dgm:t>
        <a:bodyPr/>
        <a:lstStyle/>
        <a:p>
          <a:r>
            <a:rPr lang="en-US" dirty="0" err="1"/>
            <a:t>Menos</a:t>
          </a:r>
          <a:r>
            <a:rPr lang="en-US" dirty="0"/>
            <a:t> </a:t>
          </a:r>
          <a:r>
            <a:rPr lang="en-US" dirty="0" err="1"/>
            <a:t>remoções</a:t>
          </a:r>
          <a:r>
            <a:rPr lang="en-US" dirty="0"/>
            <a:t>, mas p</a:t>
          </a:r>
          <a:r>
            <a:rPr lang="pt-BR" dirty="0" err="1"/>
            <a:t>oderiam</a:t>
          </a:r>
          <a:r>
            <a:rPr lang="pt-BR" dirty="0"/>
            <a:t> aumentar se legislação fosse seguida e maiores metas (30%)</a:t>
          </a:r>
          <a:endParaRPr lang="en-US" dirty="0"/>
        </a:p>
      </dgm:t>
    </dgm:pt>
    <dgm:pt modelId="{87655401-C2AD-4F21-9AB2-BB8B4E82DA3E}" type="parTrans" cxnId="{87D95883-FEED-4DEF-B489-C98D4B5960E2}">
      <dgm:prSet/>
      <dgm:spPr/>
      <dgm:t>
        <a:bodyPr/>
        <a:lstStyle/>
        <a:p>
          <a:endParaRPr lang="pt-BR"/>
        </a:p>
      </dgm:t>
    </dgm:pt>
    <dgm:pt modelId="{70192C88-4C28-446C-B2AC-FBA9EEFAD967}" type="sibTrans" cxnId="{87D95883-FEED-4DEF-B489-C98D4B5960E2}">
      <dgm:prSet/>
      <dgm:spPr/>
      <dgm:t>
        <a:bodyPr/>
        <a:lstStyle/>
        <a:p>
          <a:endParaRPr lang="pt-BR"/>
        </a:p>
      </dgm:t>
    </dgm:pt>
    <dgm:pt modelId="{670A6EDC-C222-424E-8391-F646253E4011}">
      <dgm:prSet/>
      <dgm:spPr/>
      <dgm:t>
        <a:bodyPr/>
        <a:lstStyle/>
        <a:p>
          <a:r>
            <a:rPr lang="en-US" dirty="0" err="1"/>
            <a:t>Protestos</a:t>
          </a:r>
          <a:r>
            <a:rPr lang="en-US" dirty="0"/>
            <a:t> </a:t>
          </a:r>
          <a:r>
            <a:rPr lang="en-US" dirty="0" err="1"/>
            <a:t>Congresso</a:t>
          </a:r>
          <a:r>
            <a:rPr lang="en-US" dirty="0"/>
            <a:t> Mundial de </a:t>
          </a:r>
          <a:r>
            <a:rPr lang="en-US" dirty="0" err="1"/>
            <a:t>Parques</a:t>
          </a:r>
          <a:r>
            <a:rPr lang="en-US" dirty="0"/>
            <a:t> </a:t>
          </a:r>
          <a:r>
            <a:rPr lang="en-US" dirty="0" err="1"/>
            <a:t>na</a:t>
          </a:r>
          <a:r>
            <a:rPr lang="en-US" dirty="0"/>
            <a:t> </a:t>
          </a:r>
          <a:r>
            <a:rPr lang="en-US" dirty="0" err="1"/>
            <a:t>África</a:t>
          </a:r>
          <a:r>
            <a:rPr lang="en-US" dirty="0"/>
            <a:t> do Sul (2003)</a:t>
          </a:r>
        </a:p>
      </dgm:t>
    </dgm:pt>
    <dgm:pt modelId="{043D9EF3-07B8-44F5-962D-3851CEFA6442}" type="parTrans" cxnId="{D01D4BA0-7B2C-422A-A5B5-589166881000}">
      <dgm:prSet/>
      <dgm:spPr/>
      <dgm:t>
        <a:bodyPr/>
        <a:lstStyle/>
        <a:p>
          <a:endParaRPr lang="pt-BR"/>
        </a:p>
      </dgm:t>
    </dgm:pt>
    <dgm:pt modelId="{FC8D06B5-B3D2-4E1E-B11E-A1BA8155A1CD}" type="sibTrans" cxnId="{D01D4BA0-7B2C-422A-A5B5-589166881000}">
      <dgm:prSet/>
      <dgm:spPr/>
      <dgm:t>
        <a:bodyPr/>
        <a:lstStyle/>
        <a:p>
          <a:endParaRPr lang="pt-BR"/>
        </a:p>
      </dgm:t>
    </dgm:pt>
    <dgm:pt modelId="{8444C24E-29C0-4199-86EA-F6F8EB032700}" type="pres">
      <dgm:prSet presAssocID="{47C425D1-146B-442D-8F7A-993C4943BDB4}" presName="linearFlow" presStyleCnt="0">
        <dgm:presLayoutVars>
          <dgm:dir/>
          <dgm:animLvl val="lvl"/>
          <dgm:resizeHandles val="exact"/>
        </dgm:presLayoutVars>
      </dgm:prSet>
      <dgm:spPr/>
    </dgm:pt>
    <dgm:pt modelId="{8F1261F5-CE8A-4884-B91E-7429FDEBAE38}" type="pres">
      <dgm:prSet presAssocID="{FC3BD635-23AA-47FB-9921-250B7067DCA5}" presName="composite" presStyleCnt="0"/>
      <dgm:spPr/>
    </dgm:pt>
    <dgm:pt modelId="{D8584888-702B-479A-8748-DF8CB950374E}" type="pres">
      <dgm:prSet presAssocID="{FC3BD635-23AA-47FB-9921-250B7067DCA5}" presName="parentText" presStyleLbl="alignNode1" presStyleIdx="0" presStyleCnt="3">
        <dgm:presLayoutVars>
          <dgm:chMax val="1"/>
          <dgm:bulletEnabled val="1"/>
        </dgm:presLayoutVars>
      </dgm:prSet>
      <dgm:spPr/>
    </dgm:pt>
    <dgm:pt modelId="{FC2F502E-E415-466B-AFC8-BE0B4D64DDC0}" type="pres">
      <dgm:prSet presAssocID="{FC3BD635-23AA-47FB-9921-250B7067DCA5}" presName="descendantText" presStyleLbl="alignAcc1" presStyleIdx="0" presStyleCnt="3">
        <dgm:presLayoutVars>
          <dgm:bulletEnabled val="1"/>
        </dgm:presLayoutVars>
      </dgm:prSet>
      <dgm:spPr/>
    </dgm:pt>
    <dgm:pt modelId="{9FDEBE85-6A2E-43D9-8309-10FA5BBCCE4E}" type="pres">
      <dgm:prSet presAssocID="{AFB594FE-3722-4E73-9874-35B0A11CD090}" presName="sp" presStyleCnt="0"/>
      <dgm:spPr/>
    </dgm:pt>
    <dgm:pt modelId="{E3C7337E-D78D-4FEF-9734-9130B8E6FF0B}" type="pres">
      <dgm:prSet presAssocID="{67E67803-BAC9-4F4B-AFCA-3FD8D7AC773C}" presName="composite" presStyleCnt="0"/>
      <dgm:spPr/>
    </dgm:pt>
    <dgm:pt modelId="{B46C3E12-F36F-42F4-B210-6F52D651D737}" type="pres">
      <dgm:prSet presAssocID="{67E67803-BAC9-4F4B-AFCA-3FD8D7AC773C}" presName="parentText" presStyleLbl="alignNode1" presStyleIdx="1" presStyleCnt="3">
        <dgm:presLayoutVars>
          <dgm:chMax val="1"/>
          <dgm:bulletEnabled val="1"/>
        </dgm:presLayoutVars>
      </dgm:prSet>
      <dgm:spPr/>
    </dgm:pt>
    <dgm:pt modelId="{865CCF28-B580-4674-B2C4-C492BCC608E0}" type="pres">
      <dgm:prSet presAssocID="{67E67803-BAC9-4F4B-AFCA-3FD8D7AC773C}" presName="descendantText" presStyleLbl="alignAcc1" presStyleIdx="1" presStyleCnt="3" custLinFactNeighborY="0">
        <dgm:presLayoutVars>
          <dgm:bulletEnabled val="1"/>
        </dgm:presLayoutVars>
      </dgm:prSet>
      <dgm:spPr/>
    </dgm:pt>
    <dgm:pt modelId="{D3EE1B7F-18C7-45F2-9319-E15C921CE6F8}" type="pres">
      <dgm:prSet presAssocID="{BC31B69F-8B0F-47FC-99B0-EEBF4E647802}" presName="sp" presStyleCnt="0"/>
      <dgm:spPr/>
    </dgm:pt>
    <dgm:pt modelId="{260D7498-7F57-4209-952F-FA9B0892374E}" type="pres">
      <dgm:prSet presAssocID="{3D8266AA-5C84-4E93-A0F2-37534D7EDF57}" presName="composite" presStyleCnt="0"/>
      <dgm:spPr/>
    </dgm:pt>
    <dgm:pt modelId="{415D1FBE-9399-4D00-852F-0B4317EF772C}" type="pres">
      <dgm:prSet presAssocID="{3D8266AA-5C84-4E93-A0F2-37534D7EDF57}" presName="parentText" presStyleLbl="alignNode1" presStyleIdx="2" presStyleCnt="3">
        <dgm:presLayoutVars>
          <dgm:chMax val="1"/>
          <dgm:bulletEnabled val="1"/>
        </dgm:presLayoutVars>
      </dgm:prSet>
      <dgm:spPr/>
    </dgm:pt>
    <dgm:pt modelId="{8900B458-B45A-4C5F-87DB-7409A7EBC6BA}" type="pres">
      <dgm:prSet presAssocID="{3D8266AA-5C84-4E93-A0F2-37534D7EDF57}" presName="descendantText" presStyleLbl="alignAcc1" presStyleIdx="2" presStyleCnt="3" custLinFactNeighborY="0">
        <dgm:presLayoutVars>
          <dgm:bulletEnabled val="1"/>
        </dgm:presLayoutVars>
      </dgm:prSet>
      <dgm:spPr/>
    </dgm:pt>
  </dgm:ptLst>
  <dgm:cxnLst>
    <dgm:cxn modelId="{1247C901-7DA5-4C44-9C11-BE1EA8E5E920}" srcId="{3D8266AA-5C84-4E93-A0F2-37534D7EDF57}" destId="{5984EFEE-720B-4CCC-A16A-6DF4B0298F10}" srcOrd="2" destOrd="0" parTransId="{DB393103-3A8A-46CD-98F9-5CFD8525FC6A}" sibTransId="{61B1D7C2-49BE-4FA1-BB05-42C451DB31E2}"/>
    <dgm:cxn modelId="{CFA44D0E-FF15-4816-9A0C-2942CFD0281B}" srcId="{47C425D1-146B-442D-8F7A-993C4943BDB4}" destId="{FC3BD635-23AA-47FB-9921-250B7067DCA5}" srcOrd="0" destOrd="0" parTransId="{5FB47449-99CA-4972-8600-2A69350B0151}" sibTransId="{AFB594FE-3722-4E73-9874-35B0A11CD090}"/>
    <dgm:cxn modelId="{FBC0F40E-803D-40E8-A3DE-BBEFC6BABBFA}" type="presOf" srcId="{42CABED7-BD7B-409F-BF1E-0552E44F9EA8}" destId="{865CCF28-B580-4674-B2C4-C492BCC608E0}" srcOrd="0" destOrd="3" presId="urn:microsoft.com/office/officeart/2005/8/layout/chevron2"/>
    <dgm:cxn modelId="{0299321A-C9C6-487A-AB80-6602FD032A47}" srcId="{47C425D1-146B-442D-8F7A-993C4943BDB4}" destId="{67E67803-BAC9-4F4B-AFCA-3FD8D7AC773C}" srcOrd="1" destOrd="0" parTransId="{62018AF8-7612-4E0B-A33D-655A9FC4EF6D}" sibTransId="{BC31B69F-8B0F-47FC-99B0-EEBF4E647802}"/>
    <dgm:cxn modelId="{CFC0572E-EC22-4CAF-9A28-BD31AABD7D89}" srcId="{3D8266AA-5C84-4E93-A0F2-37534D7EDF57}" destId="{D8FFC467-876E-40E4-878D-FB713DA27DD7}" srcOrd="1" destOrd="0" parTransId="{033FF8B0-1113-4E7B-B291-9184326D0497}" sibTransId="{F4C246AC-A448-42AE-B5B9-022A24701AAC}"/>
    <dgm:cxn modelId="{EFF2B837-4124-4C38-A580-B2939E7FC896}" srcId="{FC3BD635-23AA-47FB-9921-250B7067DCA5}" destId="{5D496B57-3568-465E-8832-9F0FA4CA7A6D}" srcOrd="2" destOrd="0" parTransId="{5CC4208C-A13A-4704-BFE0-08E2E0A20479}" sibTransId="{B62E96A2-A8BC-4C77-AE10-5E9A9FF21380}"/>
    <dgm:cxn modelId="{92DA9538-B520-48A9-B66E-81C8FD7B9CB1}" type="presOf" srcId="{5D496B57-3568-465E-8832-9F0FA4CA7A6D}" destId="{FC2F502E-E415-466B-AFC8-BE0B4D64DDC0}" srcOrd="0" destOrd="2" presId="urn:microsoft.com/office/officeart/2005/8/layout/chevron2"/>
    <dgm:cxn modelId="{1277753F-8E87-4752-8499-79B3835C1657}" type="presOf" srcId="{A495F285-DA84-4253-902B-02B69E0EE440}" destId="{865CCF28-B580-4674-B2C4-C492BCC608E0}" srcOrd="0" destOrd="0" presId="urn:microsoft.com/office/officeart/2005/8/layout/chevron2"/>
    <dgm:cxn modelId="{8702B94A-3C11-403F-94EE-ADDD514B51AC}" type="presOf" srcId="{D8FFC467-876E-40E4-878D-FB713DA27DD7}" destId="{8900B458-B45A-4C5F-87DB-7409A7EBC6BA}" srcOrd="0" destOrd="1" presId="urn:microsoft.com/office/officeart/2005/8/layout/chevron2"/>
    <dgm:cxn modelId="{E0A49C54-E266-45A6-B365-7E2AA7393C85}" srcId="{67E67803-BAC9-4F4B-AFCA-3FD8D7AC773C}" destId="{F50D337C-8583-4E2A-9FF8-48B489286231}" srcOrd="1" destOrd="0" parTransId="{0349C4C2-7C83-48CC-B8B5-A10B4FE3A899}" sibTransId="{F313A037-FC72-4BD1-96E6-5BCD30EAC284}"/>
    <dgm:cxn modelId="{6828E756-75AF-427E-A9A9-70BE0199595A}" type="presOf" srcId="{670A6EDC-C222-424E-8391-F646253E4011}" destId="{865CCF28-B580-4674-B2C4-C492BCC608E0}" srcOrd="0" destOrd="2" presId="urn:microsoft.com/office/officeart/2005/8/layout/chevron2"/>
    <dgm:cxn modelId="{36B9EF56-411D-493B-B795-6CBDEA0CE1CC}" type="presOf" srcId="{E70C59B0-0157-4864-9E1A-C8D7BF06E9FE}" destId="{FC2F502E-E415-466B-AFC8-BE0B4D64DDC0}" srcOrd="0" destOrd="0" presId="urn:microsoft.com/office/officeart/2005/8/layout/chevron2"/>
    <dgm:cxn modelId="{AC158C78-1659-4B45-874D-CF893278052E}" type="presOf" srcId="{67E67803-BAC9-4F4B-AFCA-3FD8D7AC773C}" destId="{B46C3E12-F36F-42F4-B210-6F52D651D737}" srcOrd="0" destOrd="0" presId="urn:microsoft.com/office/officeart/2005/8/layout/chevron2"/>
    <dgm:cxn modelId="{4A6B4F59-07D3-4FA2-9F6A-9E1224127327}" type="presOf" srcId="{3D8266AA-5C84-4E93-A0F2-37534D7EDF57}" destId="{415D1FBE-9399-4D00-852F-0B4317EF772C}" srcOrd="0" destOrd="0" presId="urn:microsoft.com/office/officeart/2005/8/layout/chevron2"/>
    <dgm:cxn modelId="{64AF905A-BF38-4020-948C-A1A8EF615840}" srcId="{3D8266AA-5C84-4E93-A0F2-37534D7EDF57}" destId="{0D07E717-87DD-4AD9-9E12-A5F822F80ECE}" srcOrd="0" destOrd="0" parTransId="{305861BC-054C-4A69-B772-A049148493AA}" sibTransId="{05D74B8B-2799-466C-9F3C-EA3A7A90DD23}"/>
    <dgm:cxn modelId="{87D95883-FEED-4DEF-B489-C98D4B5960E2}" srcId="{67E67803-BAC9-4F4B-AFCA-3FD8D7AC773C}" destId="{42CABED7-BD7B-409F-BF1E-0552E44F9EA8}" srcOrd="3" destOrd="0" parTransId="{87655401-C2AD-4F21-9AB2-BB8B4E82DA3E}" sibTransId="{70192C88-4C28-446C-B2AC-FBA9EEFAD967}"/>
    <dgm:cxn modelId="{11F27785-943C-4494-AC30-96971EB3F048}" type="presOf" srcId="{0D07E717-87DD-4AD9-9E12-A5F822F80ECE}" destId="{8900B458-B45A-4C5F-87DB-7409A7EBC6BA}" srcOrd="0" destOrd="0" presId="urn:microsoft.com/office/officeart/2005/8/layout/chevron2"/>
    <dgm:cxn modelId="{46276A87-7B45-4F92-ACCF-76547AAD4B6B}" srcId="{FC3BD635-23AA-47FB-9921-250B7067DCA5}" destId="{E70C59B0-0157-4864-9E1A-C8D7BF06E9FE}" srcOrd="0" destOrd="0" parTransId="{906287ED-A793-4690-BA20-4987FF6B3554}" sibTransId="{36E6DE73-E1AA-45B5-A4DF-3A4AB3FD1633}"/>
    <dgm:cxn modelId="{8A83A092-E900-48B8-B8BB-6C22D4E00EDE}" type="presOf" srcId="{4BDA5AF7-735D-44A5-B621-E728F2C77D69}" destId="{FC2F502E-E415-466B-AFC8-BE0B4D64DDC0}" srcOrd="0" destOrd="1" presId="urn:microsoft.com/office/officeart/2005/8/layout/chevron2"/>
    <dgm:cxn modelId="{D01D4BA0-7B2C-422A-A5B5-589166881000}" srcId="{67E67803-BAC9-4F4B-AFCA-3FD8D7AC773C}" destId="{670A6EDC-C222-424E-8391-F646253E4011}" srcOrd="2" destOrd="0" parTransId="{043D9EF3-07B8-44F5-962D-3851CEFA6442}" sibTransId="{FC8D06B5-B3D2-4E1E-B11E-A1BA8155A1CD}"/>
    <dgm:cxn modelId="{BE6DCCBB-14BB-4832-81B1-D6C641507628}" srcId="{67E67803-BAC9-4F4B-AFCA-3FD8D7AC773C}" destId="{A495F285-DA84-4253-902B-02B69E0EE440}" srcOrd="0" destOrd="0" parTransId="{88C4CC38-F18D-4734-BE1E-B9FF965E2062}" sibTransId="{DE922B6C-2B8B-4E45-8252-2D15D1019069}"/>
    <dgm:cxn modelId="{9AC639BC-83A2-493F-B652-6EB7F7E5989B}" type="presOf" srcId="{5984EFEE-720B-4CCC-A16A-6DF4B0298F10}" destId="{8900B458-B45A-4C5F-87DB-7409A7EBC6BA}" srcOrd="0" destOrd="2" presId="urn:microsoft.com/office/officeart/2005/8/layout/chevron2"/>
    <dgm:cxn modelId="{42E191D2-0585-4C8D-8B2B-34C317F066E7}" srcId="{47C425D1-146B-442D-8F7A-993C4943BDB4}" destId="{3D8266AA-5C84-4E93-A0F2-37534D7EDF57}" srcOrd="2" destOrd="0" parTransId="{06A1C7EE-F663-4671-881C-380922C94191}" sibTransId="{47597023-9398-4E85-BBBB-3896FA180007}"/>
    <dgm:cxn modelId="{B85ADFE2-826A-4FF8-9B4F-CB5A1CC60329}" type="presOf" srcId="{47C425D1-146B-442D-8F7A-993C4943BDB4}" destId="{8444C24E-29C0-4199-86EA-F6F8EB032700}" srcOrd="0" destOrd="0" presId="urn:microsoft.com/office/officeart/2005/8/layout/chevron2"/>
    <dgm:cxn modelId="{3F0A02EB-8729-4CF1-A92E-527F1FDB35B2}" type="presOf" srcId="{FC3BD635-23AA-47FB-9921-250B7067DCA5}" destId="{D8584888-702B-479A-8748-DF8CB950374E}" srcOrd="0" destOrd="0" presId="urn:microsoft.com/office/officeart/2005/8/layout/chevron2"/>
    <dgm:cxn modelId="{05689BF2-0822-424E-85AD-31B962D3F079}" srcId="{FC3BD635-23AA-47FB-9921-250B7067DCA5}" destId="{4BDA5AF7-735D-44A5-B621-E728F2C77D69}" srcOrd="1" destOrd="0" parTransId="{9E5EAD9F-691D-472D-9B85-2EBC6BA0A5DE}" sibTransId="{1F7CBD32-5F72-44B6-A82C-AEE7433F9953}"/>
    <dgm:cxn modelId="{978234F6-3A15-4AAD-A1B3-4C362DE03FCA}" type="presOf" srcId="{F50D337C-8583-4E2A-9FF8-48B489286231}" destId="{865CCF28-B580-4674-B2C4-C492BCC608E0}" srcOrd="0" destOrd="1" presId="urn:microsoft.com/office/officeart/2005/8/layout/chevron2"/>
    <dgm:cxn modelId="{F8DE045F-13C2-4727-839D-1533733CADF5}" type="presParOf" srcId="{8444C24E-29C0-4199-86EA-F6F8EB032700}" destId="{8F1261F5-CE8A-4884-B91E-7429FDEBAE38}" srcOrd="0" destOrd="0" presId="urn:microsoft.com/office/officeart/2005/8/layout/chevron2"/>
    <dgm:cxn modelId="{68B7F4F1-7382-420A-83D1-22236F61B984}" type="presParOf" srcId="{8F1261F5-CE8A-4884-B91E-7429FDEBAE38}" destId="{D8584888-702B-479A-8748-DF8CB950374E}" srcOrd="0" destOrd="0" presId="urn:microsoft.com/office/officeart/2005/8/layout/chevron2"/>
    <dgm:cxn modelId="{3E9BDA64-68CB-4749-80D6-75407A20DEAA}" type="presParOf" srcId="{8F1261F5-CE8A-4884-B91E-7429FDEBAE38}" destId="{FC2F502E-E415-466B-AFC8-BE0B4D64DDC0}" srcOrd="1" destOrd="0" presId="urn:microsoft.com/office/officeart/2005/8/layout/chevron2"/>
    <dgm:cxn modelId="{1494CAEE-A53F-4642-A4F5-019F20507EBB}" type="presParOf" srcId="{8444C24E-29C0-4199-86EA-F6F8EB032700}" destId="{9FDEBE85-6A2E-43D9-8309-10FA5BBCCE4E}" srcOrd="1" destOrd="0" presId="urn:microsoft.com/office/officeart/2005/8/layout/chevron2"/>
    <dgm:cxn modelId="{B47D8805-9B76-4B91-913E-8732647BCB15}" type="presParOf" srcId="{8444C24E-29C0-4199-86EA-F6F8EB032700}" destId="{E3C7337E-D78D-4FEF-9734-9130B8E6FF0B}" srcOrd="2" destOrd="0" presId="urn:microsoft.com/office/officeart/2005/8/layout/chevron2"/>
    <dgm:cxn modelId="{0A2B7C89-E501-4F52-AEC5-244A0F2EC18F}" type="presParOf" srcId="{E3C7337E-D78D-4FEF-9734-9130B8E6FF0B}" destId="{B46C3E12-F36F-42F4-B210-6F52D651D737}" srcOrd="0" destOrd="0" presId="urn:microsoft.com/office/officeart/2005/8/layout/chevron2"/>
    <dgm:cxn modelId="{F3202989-266D-4BA4-A5F2-F6D16F91F164}" type="presParOf" srcId="{E3C7337E-D78D-4FEF-9734-9130B8E6FF0B}" destId="{865CCF28-B580-4674-B2C4-C492BCC608E0}" srcOrd="1" destOrd="0" presId="urn:microsoft.com/office/officeart/2005/8/layout/chevron2"/>
    <dgm:cxn modelId="{B71E6B0F-1F91-45A4-8DF0-06E74743AA53}" type="presParOf" srcId="{8444C24E-29C0-4199-86EA-F6F8EB032700}" destId="{D3EE1B7F-18C7-45F2-9319-E15C921CE6F8}" srcOrd="3" destOrd="0" presId="urn:microsoft.com/office/officeart/2005/8/layout/chevron2"/>
    <dgm:cxn modelId="{C2A83EBC-2437-4D50-AF4F-25C3C3AAA838}" type="presParOf" srcId="{8444C24E-29C0-4199-86EA-F6F8EB032700}" destId="{260D7498-7F57-4209-952F-FA9B0892374E}" srcOrd="4" destOrd="0" presId="urn:microsoft.com/office/officeart/2005/8/layout/chevron2"/>
    <dgm:cxn modelId="{3BA5B7F6-AA08-4559-81E3-B8DA512492A4}" type="presParOf" srcId="{260D7498-7F57-4209-952F-FA9B0892374E}" destId="{415D1FBE-9399-4D00-852F-0B4317EF772C}" srcOrd="0" destOrd="0" presId="urn:microsoft.com/office/officeart/2005/8/layout/chevron2"/>
    <dgm:cxn modelId="{F3C009F3-7B04-4A08-A4F1-AFC9FFE6A5E7}" type="presParOf" srcId="{260D7498-7F57-4209-952F-FA9B0892374E}" destId="{8900B458-B45A-4C5F-87DB-7409A7EBC6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AFFD31-E990-4A10-8173-423C81E0823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05E2B21-3572-49A5-95E4-322F43E6CC55}">
      <dgm:prSet/>
      <dgm:spPr/>
      <dgm:t>
        <a:bodyPr/>
        <a:lstStyle/>
        <a:p>
          <a:r>
            <a:rPr lang="pt-BR" dirty="0"/>
            <a:t>Sempre causa empobrecimento se não houver alternativas econômicas. Perda de acesso a recursos comuns, como  alimentos (insegurança alimentar e menor diversidade)</a:t>
          </a:r>
          <a:endParaRPr lang="en-US" dirty="0"/>
        </a:p>
      </dgm:t>
    </dgm:pt>
    <dgm:pt modelId="{FE6C12A0-296C-4592-AD52-E7A6C0F5B244}" type="parTrans" cxnId="{BA8E6BA4-3C31-42D5-AEC1-D6E129498162}">
      <dgm:prSet/>
      <dgm:spPr/>
      <dgm:t>
        <a:bodyPr/>
        <a:lstStyle/>
        <a:p>
          <a:endParaRPr lang="en-US"/>
        </a:p>
      </dgm:t>
    </dgm:pt>
    <dgm:pt modelId="{32E195FF-D2CD-421A-9C06-F2B2EEE2397A}" type="sibTrans" cxnId="{BA8E6BA4-3C31-42D5-AEC1-D6E129498162}">
      <dgm:prSet/>
      <dgm:spPr/>
      <dgm:t>
        <a:bodyPr/>
        <a:lstStyle/>
        <a:p>
          <a:endParaRPr lang="en-US"/>
        </a:p>
      </dgm:t>
    </dgm:pt>
    <dgm:pt modelId="{78441CBE-9AB7-4BB7-BCDC-F32AA1E11301}">
      <dgm:prSet/>
      <dgm:spPr/>
      <dgm:t>
        <a:bodyPr/>
        <a:lstStyle/>
        <a:p>
          <a:r>
            <a:rPr lang="pt-BR"/>
            <a:t>Distribuição desigual dos efeitos: e.g., por diferenças étnicas</a:t>
          </a:r>
          <a:endParaRPr lang="en-US"/>
        </a:p>
      </dgm:t>
    </dgm:pt>
    <dgm:pt modelId="{96384F37-F686-48EE-8CA9-DF2C1ECA033D}" type="parTrans" cxnId="{486AB840-F6F0-419E-BC2D-D3A8C6567F74}">
      <dgm:prSet/>
      <dgm:spPr/>
      <dgm:t>
        <a:bodyPr/>
        <a:lstStyle/>
        <a:p>
          <a:endParaRPr lang="en-US"/>
        </a:p>
      </dgm:t>
    </dgm:pt>
    <dgm:pt modelId="{CE8AF8F0-C355-4AB1-943A-12ED56072169}" type="sibTrans" cxnId="{486AB840-F6F0-419E-BC2D-D3A8C6567F74}">
      <dgm:prSet/>
      <dgm:spPr/>
      <dgm:t>
        <a:bodyPr/>
        <a:lstStyle/>
        <a:p>
          <a:endParaRPr lang="en-US"/>
        </a:p>
      </dgm:t>
    </dgm:pt>
    <dgm:pt modelId="{802BA874-0CE0-49A4-8531-2716FB04860E}">
      <dgm:prSet/>
      <dgm:spPr/>
      <dgm:t>
        <a:bodyPr/>
        <a:lstStyle/>
        <a:p>
          <a:r>
            <a:rPr lang="pt-BR" dirty="0"/>
            <a:t>Não se limita a questões materiais: problemas psicológicos, culturais, perda de trabalho, maior taxa de mortalidade (humanos e gado,, marginalização, desarticulação social</a:t>
          </a:r>
          <a:endParaRPr lang="en-US" dirty="0"/>
        </a:p>
      </dgm:t>
    </dgm:pt>
    <dgm:pt modelId="{866D5ACC-31D7-45EC-AE6B-8A7DE8FC588E}" type="parTrans" cxnId="{5A8FC4FF-84AD-41CB-A1FE-1D1DE514DA92}">
      <dgm:prSet/>
      <dgm:spPr/>
      <dgm:t>
        <a:bodyPr/>
        <a:lstStyle/>
        <a:p>
          <a:endParaRPr lang="en-US"/>
        </a:p>
      </dgm:t>
    </dgm:pt>
    <dgm:pt modelId="{FC0EC035-DC7B-48B9-96F7-71F6870198B0}" type="sibTrans" cxnId="{5A8FC4FF-84AD-41CB-A1FE-1D1DE514DA92}">
      <dgm:prSet/>
      <dgm:spPr/>
      <dgm:t>
        <a:bodyPr/>
        <a:lstStyle/>
        <a:p>
          <a:endParaRPr lang="en-US"/>
        </a:p>
      </dgm:t>
    </dgm:pt>
    <dgm:pt modelId="{6322DB89-EFCB-40D6-BA54-41A63BC024AA}">
      <dgm:prSet/>
      <dgm:spPr/>
      <dgm:t>
        <a:bodyPr/>
        <a:lstStyle/>
        <a:p>
          <a:r>
            <a:rPr lang="pt-BR" dirty="0"/>
            <a:t>Afeta negativamente populações removidas e populações hospedeiras da realocação (número por vezes maior).</a:t>
          </a:r>
          <a:endParaRPr lang="en-US" dirty="0"/>
        </a:p>
      </dgm:t>
    </dgm:pt>
    <dgm:pt modelId="{1A685073-AE5B-41B2-985E-2973E1DAA9DC}" type="parTrans" cxnId="{68F2BA92-4027-422C-8417-227A4E075674}">
      <dgm:prSet/>
      <dgm:spPr/>
      <dgm:t>
        <a:bodyPr/>
        <a:lstStyle/>
        <a:p>
          <a:endParaRPr lang="en-US"/>
        </a:p>
      </dgm:t>
    </dgm:pt>
    <dgm:pt modelId="{B72FD41A-8D4D-4288-95E0-3BEE9A1A89B5}" type="sibTrans" cxnId="{68F2BA92-4027-422C-8417-227A4E075674}">
      <dgm:prSet/>
      <dgm:spPr/>
      <dgm:t>
        <a:bodyPr/>
        <a:lstStyle/>
        <a:p>
          <a:endParaRPr lang="en-US"/>
        </a:p>
      </dgm:t>
    </dgm:pt>
    <dgm:pt modelId="{E11DCB9B-C9A3-400E-95A7-652CA20882E1}" type="pres">
      <dgm:prSet presAssocID="{7BAFFD31-E990-4A10-8173-423C81E0823F}" presName="diagram" presStyleCnt="0">
        <dgm:presLayoutVars>
          <dgm:dir/>
          <dgm:resizeHandles val="exact"/>
        </dgm:presLayoutVars>
      </dgm:prSet>
      <dgm:spPr/>
    </dgm:pt>
    <dgm:pt modelId="{8DF54AB6-A555-45A8-87C9-54B73A414B85}" type="pres">
      <dgm:prSet presAssocID="{205E2B21-3572-49A5-95E4-322F43E6CC55}" presName="node" presStyleLbl="node1" presStyleIdx="0" presStyleCnt="4">
        <dgm:presLayoutVars>
          <dgm:bulletEnabled val="1"/>
        </dgm:presLayoutVars>
      </dgm:prSet>
      <dgm:spPr/>
    </dgm:pt>
    <dgm:pt modelId="{0736F738-85EB-451F-A6FD-D8BEA174419E}" type="pres">
      <dgm:prSet presAssocID="{32E195FF-D2CD-421A-9C06-F2B2EEE2397A}" presName="sibTrans" presStyleCnt="0"/>
      <dgm:spPr/>
    </dgm:pt>
    <dgm:pt modelId="{A8F241B8-3E58-4234-8773-F25A9660D6F5}" type="pres">
      <dgm:prSet presAssocID="{78441CBE-9AB7-4BB7-BCDC-F32AA1E11301}" presName="node" presStyleLbl="node1" presStyleIdx="1" presStyleCnt="4">
        <dgm:presLayoutVars>
          <dgm:bulletEnabled val="1"/>
        </dgm:presLayoutVars>
      </dgm:prSet>
      <dgm:spPr/>
    </dgm:pt>
    <dgm:pt modelId="{0E7865DD-D2AE-443E-BB10-0D1690FE743E}" type="pres">
      <dgm:prSet presAssocID="{CE8AF8F0-C355-4AB1-943A-12ED56072169}" presName="sibTrans" presStyleCnt="0"/>
      <dgm:spPr/>
    </dgm:pt>
    <dgm:pt modelId="{43D1FE0C-0C7E-4618-B33D-7C981345C1E1}" type="pres">
      <dgm:prSet presAssocID="{802BA874-0CE0-49A4-8531-2716FB04860E}" presName="node" presStyleLbl="node1" presStyleIdx="2" presStyleCnt="4">
        <dgm:presLayoutVars>
          <dgm:bulletEnabled val="1"/>
        </dgm:presLayoutVars>
      </dgm:prSet>
      <dgm:spPr/>
    </dgm:pt>
    <dgm:pt modelId="{35DC4F34-7D5D-46C6-9B38-5A3C61B91388}" type="pres">
      <dgm:prSet presAssocID="{FC0EC035-DC7B-48B9-96F7-71F6870198B0}" presName="sibTrans" presStyleCnt="0"/>
      <dgm:spPr/>
    </dgm:pt>
    <dgm:pt modelId="{959B92E8-A960-48A8-A3AC-259BD4DBDEFA}" type="pres">
      <dgm:prSet presAssocID="{6322DB89-EFCB-40D6-BA54-41A63BC024AA}" presName="node" presStyleLbl="node1" presStyleIdx="3" presStyleCnt="4">
        <dgm:presLayoutVars>
          <dgm:bulletEnabled val="1"/>
        </dgm:presLayoutVars>
      </dgm:prSet>
      <dgm:spPr/>
    </dgm:pt>
  </dgm:ptLst>
  <dgm:cxnLst>
    <dgm:cxn modelId="{3D64DD0C-9866-4FC3-8F57-298D47796BF3}" type="presOf" srcId="{802BA874-0CE0-49A4-8531-2716FB04860E}" destId="{43D1FE0C-0C7E-4618-B33D-7C981345C1E1}" srcOrd="0" destOrd="0" presId="urn:microsoft.com/office/officeart/2005/8/layout/default"/>
    <dgm:cxn modelId="{486AB840-F6F0-419E-BC2D-D3A8C6567F74}" srcId="{7BAFFD31-E990-4A10-8173-423C81E0823F}" destId="{78441CBE-9AB7-4BB7-BCDC-F32AA1E11301}" srcOrd="1" destOrd="0" parTransId="{96384F37-F686-48EE-8CA9-DF2C1ECA033D}" sibTransId="{CE8AF8F0-C355-4AB1-943A-12ED56072169}"/>
    <dgm:cxn modelId="{47D9088A-28AC-4263-8247-FF17C8BC0926}" type="presOf" srcId="{78441CBE-9AB7-4BB7-BCDC-F32AA1E11301}" destId="{A8F241B8-3E58-4234-8773-F25A9660D6F5}" srcOrd="0" destOrd="0" presId="urn:microsoft.com/office/officeart/2005/8/layout/default"/>
    <dgm:cxn modelId="{68F2BA92-4027-422C-8417-227A4E075674}" srcId="{7BAFFD31-E990-4A10-8173-423C81E0823F}" destId="{6322DB89-EFCB-40D6-BA54-41A63BC024AA}" srcOrd="3" destOrd="0" parTransId="{1A685073-AE5B-41B2-985E-2973E1DAA9DC}" sibTransId="{B72FD41A-8D4D-4288-95E0-3BEE9A1A89B5}"/>
    <dgm:cxn modelId="{BA8E6BA4-3C31-42D5-AEC1-D6E129498162}" srcId="{7BAFFD31-E990-4A10-8173-423C81E0823F}" destId="{205E2B21-3572-49A5-95E4-322F43E6CC55}" srcOrd="0" destOrd="0" parTransId="{FE6C12A0-296C-4592-AD52-E7A6C0F5B244}" sibTransId="{32E195FF-D2CD-421A-9C06-F2B2EEE2397A}"/>
    <dgm:cxn modelId="{827EDBB6-9C08-4F94-B609-7C045542502D}" type="presOf" srcId="{6322DB89-EFCB-40D6-BA54-41A63BC024AA}" destId="{959B92E8-A960-48A8-A3AC-259BD4DBDEFA}" srcOrd="0" destOrd="0" presId="urn:microsoft.com/office/officeart/2005/8/layout/default"/>
    <dgm:cxn modelId="{7B17DFC7-F5AC-4624-8202-99DFABBD65BA}" type="presOf" srcId="{205E2B21-3572-49A5-95E4-322F43E6CC55}" destId="{8DF54AB6-A555-45A8-87C9-54B73A414B85}" srcOrd="0" destOrd="0" presId="urn:microsoft.com/office/officeart/2005/8/layout/default"/>
    <dgm:cxn modelId="{E96F2CCB-801F-4C0E-A601-3CDC2A9A29F4}" type="presOf" srcId="{7BAFFD31-E990-4A10-8173-423C81E0823F}" destId="{E11DCB9B-C9A3-400E-95A7-652CA20882E1}" srcOrd="0" destOrd="0" presId="urn:microsoft.com/office/officeart/2005/8/layout/default"/>
    <dgm:cxn modelId="{5A8FC4FF-84AD-41CB-A1FE-1D1DE514DA92}" srcId="{7BAFFD31-E990-4A10-8173-423C81E0823F}" destId="{802BA874-0CE0-49A4-8531-2716FB04860E}" srcOrd="2" destOrd="0" parTransId="{866D5ACC-31D7-45EC-AE6B-8A7DE8FC588E}" sibTransId="{FC0EC035-DC7B-48B9-96F7-71F6870198B0}"/>
    <dgm:cxn modelId="{1D027D04-EBD8-4EE1-BD8E-9710CE3C18A3}" type="presParOf" srcId="{E11DCB9B-C9A3-400E-95A7-652CA20882E1}" destId="{8DF54AB6-A555-45A8-87C9-54B73A414B85}" srcOrd="0" destOrd="0" presId="urn:microsoft.com/office/officeart/2005/8/layout/default"/>
    <dgm:cxn modelId="{5531EBEE-4747-4507-9A14-7856DCAD68AA}" type="presParOf" srcId="{E11DCB9B-C9A3-400E-95A7-652CA20882E1}" destId="{0736F738-85EB-451F-A6FD-D8BEA174419E}" srcOrd="1" destOrd="0" presId="urn:microsoft.com/office/officeart/2005/8/layout/default"/>
    <dgm:cxn modelId="{13E00200-F363-4A0B-AA0F-4FFCC86206D2}" type="presParOf" srcId="{E11DCB9B-C9A3-400E-95A7-652CA20882E1}" destId="{A8F241B8-3E58-4234-8773-F25A9660D6F5}" srcOrd="2" destOrd="0" presId="urn:microsoft.com/office/officeart/2005/8/layout/default"/>
    <dgm:cxn modelId="{DD550110-D123-4A0E-ACC0-A860F12EDF73}" type="presParOf" srcId="{E11DCB9B-C9A3-400E-95A7-652CA20882E1}" destId="{0E7865DD-D2AE-443E-BB10-0D1690FE743E}" srcOrd="3" destOrd="0" presId="urn:microsoft.com/office/officeart/2005/8/layout/default"/>
    <dgm:cxn modelId="{4912BA31-2C42-4D7C-95DD-840284675A77}" type="presParOf" srcId="{E11DCB9B-C9A3-400E-95A7-652CA20882E1}" destId="{43D1FE0C-0C7E-4618-B33D-7C981345C1E1}" srcOrd="4" destOrd="0" presId="urn:microsoft.com/office/officeart/2005/8/layout/default"/>
    <dgm:cxn modelId="{F6B9A183-5F32-4E2B-8C86-27F8C4AD39B3}" type="presParOf" srcId="{E11DCB9B-C9A3-400E-95A7-652CA20882E1}" destId="{35DC4F34-7D5D-46C6-9B38-5A3C61B91388}" srcOrd="5" destOrd="0" presId="urn:microsoft.com/office/officeart/2005/8/layout/default"/>
    <dgm:cxn modelId="{C05DB7B0-18C7-4184-A765-1A74859E1281}" type="presParOf" srcId="{E11DCB9B-C9A3-400E-95A7-652CA20882E1}" destId="{959B92E8-A960-48A8-A3AC-259BD4DBDE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9B391B-6D2B-408F-B4DA-D9309356E22C}"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en-US"/>
        </a:p>
      </dgm:t>
    </dgm:pt>
    <dgm:pt modelId="{B251F8C7-28C5-4AC4-8D47-8C038559D77A}">
      <dgm:prSet custT="1"/>
      <dgm:spPr/>
      <dgm:t>
        <a:bodyPr/>
        <a:lstStyle/>
        <a:p>
          <a:r>
            <a:rPr lang="pt-BR" sz="1400"/>
            <a:t>Argumenta que:</a:t>
          </a:r>
          <a:endParaRPr lang="en-US" sz="1400"/>
        </a:p>
      </dgm:t>
    </dgm:pt>
    <dgm:pt modelId="{BB8F6973-8F07-414A-9AF3-86068A1AE768}" type="parTrans" cxnId="{A41F3466-456A-4ACB-A7CE-B69B564E7328}">
      <dgm:prSet/>
      <dgm:spPr/>
      <dgm:t>
        <a:bodyPr/>
        <a:lstStyle/>
        <a:p>
          <a:endParaRPr lang="en-US"/>
        </a:p>
      </dgm:t>
    </dgm:pt>
    <dgm:pt modelId="{22D24113-25A2-4AF7-85D1-2BC2080195EA}" type="sibTrans" cxnId="{A41F3466-456A-4ACB-A7CE-B69B564E7328}">
      <dgm:prSet/>
      <dgm:spPr/>
      <dgm:t>
        <a:bodyPr/>
        <a:lstStyle/>
        <a:p>
          <a:endParaRPr lang="en-US"/>
        </a:p>
      </dgm:t>
    </dgm:pt>
    <dgm:pt modelId="{8650E3C7-337E-4CFC-94A2-9AFC0100C8DC}">
      <dgm:prSet custT="1"/>
      <dgm:spPr/>
      <dgm:t>
        <a:bodyPr/>
        <a:lstStyle/>
        <a:p>
          <a:r>
            <a:rPr lang="pt-BR" sz="1050"/>
            <a:t>evidências de acirramento da pobreza provêm de poucos estudos de caso</a:t>
          </a:r>
          <a:endParaRPr lang="en-US" sz="1050"/>
        </a:p>
      </dgm:t>
    </dgm:pt>
    <dgm:pt modelId="{F07FD961-2841-44B1-9D92-10C0E1B818D9}" type="parTrans" cxnId="{D4797949-D312-4AB1-895D-95FE580EDABC}">
      <dgm:prSet/>
      <dgm:spPr/>
      <dgm:t>
        <a:bodyPr/>
        <a:lstStyle/>
        <a:p>
          <a:endParaRPr lang="en-US"/>
        </a:p>
      </dgm:t>
    </dgm:pt>
    <dgm:pt modelId="{B1CAD3FA-8D3E-44DA-B638-B6C973AF032C}" type="sibTrans" cxnId="{D4797949-D312-4AB1-895D-95FE580EDABC}">
      <dgm:prSet/>
      <dgm:spPr/>
      <dgm:t>
        <a:bodyPr/>
        <a:lstStyle/>
        <a:p>
          <a:endParaRPr lang="en-US"/>
        </a:p>
      </dgm:t>
    </dgm:pt>
    <dgm:pt modelId="{2E6A2DA3-87F7-4DB6-A7DB-1687DA7B666A}">
      <dgm:prSet custT="1"/>
      <dgm:spPr/>
      <dgm:t>
        <a:bodyPr/>
        <a:lstStyle/>
        <a:p>
          <a:r>
            <a:rPr lang="pt-BR" sz="1050" dirty="0" err="1"/>
            <a:t>APs</a:t>
          </a:r>
          <a:r>
            <a:rPr lang="pt-BR" sz="1050" dirty="0"/>
            <a:t> em geral em locais remotos e com pouca atividade econômica (+pobres)</a:t>
          </a:r>
          <a:endParaRPr lang="en-US" sz="1050" dirty="0"/>
        </a:p>
      </dgm:t>
    </dgm:pt>
    <dgm:pt modelId="{4D1FB0CB-A18B-4975-9349-BDAF7CC14090}" type="parTrans" cxnId="{6CEC79C3-0DA0-48B8-9EFB-E59136DEEAAB}">
      <dgm:prSet/>
      <dgm:spPr/>
      <dgm:t>
        <a:bodyPr/>
        <a:lstStyle/>
        <a:p>
          <a:endParaRPr lang="en-US"/>
        </a:p>
      </dgm:t>
    </dgm:pt>
    <dgm:pt modelId="{C685C8A8-1B84-4BCF-A421-38346C4E4EBD}" type="sibTrans" cxnId="{6CEC79C3-0DA0-48B8-9EFB-E59136DEEAAB}">
      <dgm:prSet/>
      <dgm:spPr/>
      <dgm:t>
        <a:bodyPr/>
        <a:lstStyle/>
        <a:p>
          <a:endParaRPr lang="en-US"/>
        </a:p>
      </dgm:t>
    </dgm:pt>
    <dgm:pt modelId="{121CA43A-F617-4C4F-AE39-18B9C896CF30}">
      <dgm:prSet/>
      <dgm:spPr/>
      <dgm:t>
        <a:bodyPr/>
        <a:lstStyle/>
        <a:p>
          <a:r>
            <a:rPr lang="pt-BR"/>
            <a:t>Avaliou efeitos APs na pobreza: 11 países, 4 continentes</a:t>
          </a:r>
          <a:endParaRPr lang="en-US"/>
        </a:p>
      </dgm:t>
    </dgm:pt>
    <dgm:pt modelId="{A647867B-A01A-462B-8A25-F7EBC23B0D2D}" type="parTrans" cxnId="{669D98B8-E88E-4971-906C-FD01BEF314A9}">
      <dgm:prSet/>
      <dgm:spPr/>
      <dgm:t>
        <a:bodyPr/>
        <a:lstStyle/>
        <a:p>
          <a:endParaRPr lang="en-US"/>
        </a:p>
      </dgm:t>
    </dgm:pt>
    <dgm:pt modelId="{16B629E6-ED2B-4D68-807D-AC62DCA71E8E}" type="sibTrans" cxnId="{669D98B8-E88E-4971-906C-FD01BEF314A9}">
      <dgm:prSet/>
      <dgm:spPr/>
      <dgm:t>
        <a:bodyPr/>
        <a:lstStyle/>
        <a:p>
          <a:endParaRPr lang="en-US"/>
        </a:p>
      </dgm:t>
    </dgm:pt>
    <dgm:pt modelId="{4626E3F8-1159-4B01-8BC0-F540D4A3DC84}">
      <dgm:prSet/>
      <dgm:spPr/>
      <dgm:t>
        <a:bodyPr/>
        <a:lstStyle/>
        <a:p>
          <a:r>
            <a:rPr lang="pt-BR"/>
            <a:t>Testou hipótese de que áreas administrativas com mais APs dos países tinham maiores níveis de pobreza (renda)</a:t>
          </a:r>
          <a:endParaRPr lang="en-US"/>
        </a:p>
      </dgm:t>
    </dgm:pt>
    <dgm:pt modelId="{372B22FE-EAE7-4F08-9E17-94BB267AEB16}" type="parTrans" cxnId="{B138FE26-8C29-40EC-B772-9331AE9D0DCD}">
      <dgm:prSet/>
      <dgm:spPr/>
      <dgm:t>
        <a:bodyPr/>
        <a:lstStyle/>
        <a:p>
          <a:endParaRPr lang="en-US"/>
        </a:p>
      </dgm:t>
    </dgm:pt>
    <dgm:pt modelId="{A764DEC0-A4E3-425B-8D26-2CA14AB1C1C6}" type="sibTrans" cxnId="{B138FE26-8C29-40EC-B772-9331AE9D0DCD}">
      <dgm:prSet/>
      <dgm:spPr/>
      <dgm:t>
        <a:bodyPr/>
        <a:lstStyle/>
        <a:p>
          <a:endParaRPr lang="en-US"/>
        </a:p>
      </dgm:t>
    </dgm:pt>
    <dgm:pt modelId="{5CCF70AF-AF9D-4D06-8B62-AD654A7B5B1C}">
      <dgm:prSet/>
      <dgm:spPr/>
      <dgm:t>
        <a:bodyPr/>
        <a:lstStyle/>
        <a:p>
          <a:r>
            <a:rPr lang="pt-BR"/>
            <a:t>Refutou hipótese de aumento na pobreza, mas também na melhoria dos indicadores</a:t>
          </a:r>
          <a:endParaRPr lang="en-US"/>
        </a:p>
      </dgm:t>
    </dgm:pt>
    <dgm:pt modelId="{5C65CE66-C74B-4DD5-B236-29DC759F225A}" type="parTrans" cxnId="{68DF26AC-1035-488D-9BB1-00D25BE2CA3F}">
      <dgm:prSet/>
      <dgm:spPr/>
      <dgm:t>
        <a:bodyPr/>
        <a:lstStyle/>
        <a:p>
          <a:endParaRPr lang="en-US"/>
        </a:p>
      </dgm:t>
    </dgm:pt>
    <dgm:pt modelId="{489A6428-68ED-4B4C-B284-8E10807616EE}" type="sibTrans" cxnId="{68DF26AC-1035-488D-9BB1-00D25BE2CA3F}">
      <dgm:prSet/>
      <dgm:spPr/>
      <dgm:t>
        <a:bodyPr/>
        <a:lstStyle/>
        <a:p>
          <a:endParaRPr lang="en-US"/>
        </a:p>
      </dgm:t>
    </dgm:pt>
    <dgm:pt modelId="{540E4763-4C47-446C-B428-82BAC440F228}">
      <dgm:prSet/>
      <dgm:spPr/>
      <dgm:t>
        <a:bodyPr/>
        <a:lstStyle/>
        <a:p>
          <a:r>
            <a:rPr lang="pt-BR"/>
            <a:t>No Malawi e em Moçambique: mais pobreza onde há APs, mas efeito desaparece quando pareadas. </a:t>
          </a:r>
          <a:endParaRPr lang="en-US"/>
        </a:p>
      </dgm:t>
    </dgm:pt>
    <dgm:pt modelId="{E898A55A-CEAC-4F08-BCA4-2F817397F89A}" type="parTrans" cxnId="{0AD45879-678F-46F8-B713-7CE68A3FD7CC}">
      <dgm:prSet/>
      <dgm:spPr/>
      <dgm:t>
        <a:bodyPr/>
        <a:lstStyle/>
        <a:p>
          <a:endParaRPr lang="en-US"/>
        </a:p>
      </dgm:t>
    </dgm:pt>
    <dgm:pt modelId="{C5768810-C415-405C-85A4-DE85A548518F}" type="sibTrans" cxnId="{0AD45879-678F-46F8-B713-7CE68A3FD7CC}">
      <dgm:prSet/>
      <dgm:spPr/>
      <dgm:t>
        <a:bodyPr/>
        <a:lstStyle/>
        <a:p>
          <a:endParaRPr lang="en-US"/>
        </a:p>
      </dgm:t>
    </dgm:pt>
    <dgm:pt modelId="{7ED10DC4-8E31-4316-82C4-07F96ACA0FE2}" type="pres">
      <dgm:prSet presAssocID="{1A9B391B-6D2B-408F-B4DA-D9309356E22C}" presName="matrix" presStyleCnt="0">
        <dgm:presLayoutVars>
          <dgm:chMax val="1"/>
          <dgm:dir/>
          <dgm:resizeHandles val="exact"/>
        </dgm:presLayoutVars>
      </dgm:prSet>
      <dgm:spPr/>
    </dgm:pt>
    <dgm:pt modelId="{B28E485D-0C12-4C4D-B5DE-D490DD3EA60D}" type="pres">
      <dgm:prSet presAssocID="{1A9B391B-6D2B-408F-B4DA-D9309356E22C}" presName="axisShape" presStyleLbl="bgShp" presStyleIdx="0" presStyleCnt="1"/>
      <dgm:spPr/>
    </dgm:pt>
    <dgm:pt modelId="{B1D67505-B255-4E49-AAAE-AA385CB398B4}" type="pres">
      <dgm:prSet presAssocID="{1A9B391B-6D2B-408F-B4DA-D9309356E22C}" presName="rect1" presStyleLbl="node1" presStyleIdx="0" presStyleCnt="4">
        <dgm:presLayoutVars>
          <dgm:chMax val="0"/>
          <dgm:chPref val="0"/>
          <dgm:bulletEnabled val="1"/>
        </dgm:presLayoutVars>
      </dgm:prSet>
      <dgm:spPr/>
    </dgm:pt>
    <dgm:pt modelId="{0ED68637-1DD3-43B5-8ED5-7DFF1E82E4FA}" type="pres">
      <dgm:prSet presAssocID="{1A9B391B-6D2B-408F-B4DA-D9309356E22C}" presName="rect2" presStyleLbl="node1" presStyleIdx="1" presStyleCnt="4">
        <dgm:presLayoutVars>
          <dgm:chMax val="0"/>
          <dgm:chPref val="0"/>
          <dgm:bulletEnabled val="1"/>
        </dgm:presLayoutVars>
      </dgm:prSet>
      <dgm:spPr/>
    </dgm:pt>
    <dgm:pt modelId="{62D0E876-42E9-4AAF-94D2-29602003307F}" type="pres">
      <dgm:prSet presAssocID="{1A9B391B-6D2B-408F-B4DA-D9309356E22C}" presName="rect3" presStyleLbl="node1" presStyleIdx="2" presStyleCnt="4">
        <dgm:presLayoutVars>
          <dgm:chMax val="0"/>
          <dgm:chPref val="0"/>
          <dgm:bulletEnabled val="1"/>
        </dgm:presLayoutVars>
      </dgm:prSet>
      <dgm:spPr/>
    </dgm:pt>
    <dgm:pt modelId="{AD6522E4-4F3E-4089-906C-1CF2058776A6}" type="pres">
      <dgm:prSet presAssocID="{1A9B391B-6D2B-408F-B4DA-D9309356E22C}" presName="rect4" presStyleLbl="node1" presStyleIdx="3" presStyleCnt="4">
        <dgm:presLayoutVars>
          <dgm:chMax val="0"/>
          <dgm:chPref val="0"/>
          <dgm:bulletEnabled val="1"/>
        </dgm:presLayoutVars>
      </dgm:prSet>
      <dgm:spPr/>
    </dgm:pt>
  </dgm:ptLst>
  <dgm:cxnLst>
    <dgm:cxn modelId="{6F858A06-3F0A-4421-96A4-262AD94AF7E4}" type="presOf" srcId="{8650E3C7-337E-4CFC-94A2-9AFC0100C8DC}" destId="{B1D67505-B255-4E49-AAAE-AA385CB398B4}" srcOrd="0" destOrd="1" presId="urn:microsoft.com/office/officeart/2005/8/layout/matrix2"/>
    <dgm:cxn modelId="{B138FE26-8C29-40EC-B772-9331AE9D0DCD}" srcId="{1A9B391B-6D2B-408F-B4DA-D9309356E22C}" destId="{4626E3F8-1159-4B01-8BC0-F540D4A3DC84}" srcOrd="2" destOrd="0" parTransId="{372B22FE-EAE7-4F08-9E17-94BB267AEB16}" sibTransId="{A764DEC0-A4E3-425B-8D26-2CA14AB1C1C6}"/>
    <dgm:cxn modelId="{3E7A4234-46C1-411A-ABD1-EC5856F8FCEA}" type="presOf" srcId="{121CA43A-F617-4C4F-AE39-18B9C896CF30}" destId="{0ED68637-1DD3-43B5-8ED5-7DFF1E82E4FA}" srcOrd="0" destOrd="0" presId="urn:microsoft.com/office/officeart/2005/8/layout/matrix2"/>
    <dgm:cxn modelId="{20A6FD3F-7C9C-4BC2-89A4-F3882B1C87D3}" type="presOf" srcId="{2E6A2DA3-87F7-4DB6-A7DB-1687DA7B666A}" destId="{B1D67505-B255-4E49-AAAE-AA385CB398B4}" srcOrd="0" destOrd="2" presId="urn:microsoft.com/office/officeart/2005/8/layout/matrix2"/>
    <dgm:cxn modelId="{14B3C565-72B4-4127-AC80-7861918070C3}" type="presOf" srcId="{1A9B391B-6D2B-408F-B4DA-D9309356E22C}" destId="{7ED10DC4-8E31-4316-82C4-07F96ACA0FE2}" srcOrd="0" destOrd="0" presId="urn:microsoft.com/office/officeart/2005/8/layout/matrix2"/>
    <dgm:cxn modelId="{A41F3466-456A-4ACB-A7CE-B69B564E7328}" srcId="{1A9B391B-6D2B-408F-B4DA-D9309356E22C}" destId="{B251F8C7-28C5-4AC4-8D47-8C038559D77A}" srcOrd="0" destOrd="0" parTransId="{BB8F6973-8F07-414A-9AF3-86068A1AE768}" sibTransId="{22D24113-25A2-4AF7-85D1-2BC2080195EA}"/>
    <dgm:cxn modelId="{D4797949-D312-4AB1-895D-95FE580EDABC}" srcId="{B251F8C7-28C5-4AC4-8D47-8C038559D77A}" destId="{8650E3C7-337E-4CFC-94A2-9AFC0100C8DC}" srcOrd="0" destOrd="0" parTransId="{F07FD961-2841-44B1-9D92-10C0E1B818D9}" sibTransId="{B1CAD3FA-8D3E-44DA-B638-B6C973AF032C}"/>
    <dgm:cxn modelId="{274DE66B-E136-4C1A-9C17-8380BBA5B3E3}" type="presOf" srcId="{4626E3F8-1159-4B01-8BC0-F540D4A3DC84}" destId="{62D0E876-42E9-4AAF-94D2-29602003307F}" srcOrd="0" destOrd="0" presId="urn:microsoft.com/office/officeart/2005/8/layout/matrix2"/>
    <dgm:cxn modelId="{05524D72-5F73-4918-AE5C-1467824B4C6C}" type="presOf" srcId="{B251F8C7-28C5-4AC4-8D47-8C038559D77A}" destId="{B1D67505-B255-4E49-AAAE-AA385CB398B4}" srcOrd="0" destOrd="0" presId="urn:microsoft.com/office/officeart/2005/8/layout/matrix2"/>
    <dgm:cxn modelId="{0AD45879-678F-46F8-B713-7CE68A3FD7CC}" srcId="{5CCF70AF-AF9D-4D06-8B62-AD654A7B5B1C}" destId="{540E4763-4C47-446C-B428-82BAC440F228}" srcOrd="0" destOrd="0" parTransId="{E898A55A-CEAC-4F08-BCA4-2F817397F89A}" sibTransId="{C5768810-C415-405C-85A4-DE85A548518F}"/>
    <dgm:cxn modelId="{68DF26AC-1035-488D-9BB1-00D25BE2CA3F}" srcId="{1A9B391B-6D2B-408F-B4DA-D9309356E22C}" destId="{5CCF70AF-AF9D-4D06-8B62-AD654A7B5B1C}" srcOrd="3" destOrd="0" parTransId="{5C65CE66-C74B-4DD5-B236-29DC759F225A}" sibTransId="{489A6428-68ED-4B4C-B284-8E10807616EE}"/>
    <dgm:cxn modelId="{669D98B8-E88E-4971-906C-FD01BEF314A9}" srcId="{1A9B391B-6D2B-408F-B4DA-D9309356E22C}" destId="{121CA43A-F617-4C4F-AE39-18B9C896CF30}" srcOrd="1" destOrd="0" parTransId="{A647867B-A01A-462B-8A25-F7EBC23B0D2D}" sibTransId="{16B629E6-ED2B-4D68-807D-AC62DCA71E8E}"/>
    <dgm:cxn modelId="{4A5F1CC1-B07E-4A41-9627-055B0E7F7C7E}" type="presOf" srcId="{540E4763-4C47-446C-B428-82BAC440F228}" destId="{AD6522E4-4F3E-4089-906C-1CF2058776A6}" srcOrd="0" destOrd="1" presId="urn:microsoft.com/office/officeart/2005/8/layout/matrix2"/>
    <dgm:cxn modelId="{6CEC79C3-0DA0-48B8-9EFB-E59136DEEAAB}" srcId="{B251F8C7-28C5-4AC4-8D47-8C038559D77A}" destId="{2E6A2DA3-87F7-4DB6-A7DB-1687DA7B666A}" srcOrd="1" destOrd="0" parTransId="{4D1FB0CB-A18B-4975-9349-BDAF7CC14090}" sibTransId="{C685C8A8-1B84-4BCF-A421-38346C4E4EBD}"/>
    <dgm:cxn modelId="{47F161C6-1300-4CD6-9D6C-A380A4ECD7B3}" type="presOf" srcId="{5CCF70AF-AF9D-4D06-8B62-AD654A7B5B1C}" destId="{AD6522E4-4F3E-4089-906C-1CF2058776A6}" srcOrd="0" destOrd="0" presId="urn:microsoft.com/office/officeart/2005/8/layout/matrix2"/>
    <dgm:cxn modelId="{5ED0BACE-ED26-4922-AAC7-D79E7492F2CF}" type="presParOf" srcId="{7ED10DC4-8E31-4316-82C4-07F96ACA0FE2}" destId="{B28E485D-0C12-4C4D-B5DE-D490DD3EA60D}" srcOrd="0" destOrd="0" presId="urn:microsoft.com/office/officeart/2005/8/layout/matrix2"/>
    <dgm:cxn modelId="{D92F8989-05E8-4A02-9B8A-463FAFE351EB}" type="presParOf" srcId="{7ED10DC4-8E31-4316-82C4-07F96ACA0FE2}" destId="{B1D67505-B255-4E49-AAAE-AA385CB398B4}" srcOrd="1" destOrd="0" presId="urn:microsoft.com/office/officeart/2005/8/layout/matrix2"/>
    <dgm:cxn modelId="{9BDD0135-AB17-4D51-AA6A-E4BB2AFFA88A}" type="presParOf" srcId="{7ED10DC4-8E31-4316-82C4-07F96ACA0FE2}" destId="{0ED68637-1DD3-43B5-8ED5-7DFF1E82E4FA}" srcOrd="2" destOrd="0" presId="urn:microsoft.com/office/officeart/2005/8/layout/matrix2"/>
    <dgm:cxn modelId="{39B993AB-01FC-45BF-BFDB-81518392BA0A}" type="presParOf" srcId="{7ED10DC4-8E31-4316-82C4-07F96ACA0FE2}" destId="{62D0E876-42E9-4AAF-94D2-29602003307F}" srcOrd="3" destOrd="0" presId="urn:microsoft.com/office/officeart/2005/8/layout/matrix2"/>
    <dgm:cxn modelId="{B3BB4E43-E7A0-41FC-97AD-1770BDAA46FB}" type="presParOf" srcId="{7ED10DC4-8E31-4316-82C4-07F96ACA0FE2}" destId="{AD6522E4-4F3E-4089-906C-1CF2058776A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203C69-C3B2-47BF-B6BB-C3168447552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FBEF8BD2-B4C4-4E8F-AD21-4BBDD8C17031}">
      <dgm:prSet/>
      <dgm:spPr/>
      <dgm:t>
        <a:bodyPr/>
        <a:lstStyle/>
        <a:p>
          <a:r>
            <a:rPr lang="pt-BR"/>
            <a:t>Proximidade de APs está associada a:</a:t>
          </a:r>
          <a:endParaRPr lang="en-US"/>
        </a:p>
      </dgm:t>
    </dgm:pt>
    <dgm:pt modelId="{4607D733-730C-4F5D-B51B-4840FC29EFC5}" type="parTrans" cxnId="{3CF1746F-73B8-45B5-A19A-F837F9FACBA8}">
      <dgm:prSet/>
      <dgm:spPr/>
      <dgm:t>
        <a:bodyPr/>
        <a:lstStyle/>
        <a:p>
          <a:endParaRPr lang="en-US"/>
        </a:p>
      </dgm:t>
    </dgm:pt>
    <dgm:pt modelId="{7B355738-11A6-4440-98DD-E606AC4DBD8E}" type="sibTrans" cxnId="{3CF1746F-73B8-45B5-A19A-F837F9FACBA8}">
      <dgm:prSet/>
      <dgm:spPr/>
      <dgm:t>
        <a:bodyPr/>
        <a:lstStyle/>
        <a:p>
          <a:endParaRPr lang="en-US"/>
        </a:p>
      </dgm:t>
    </dgm:pt>
    <dgm:pt modelId="{C90C5B00-28F4-4777-822A-A2AB906A3754}">
      <dgm:prSet/>
      <dgm:spPr/>
      <dgm:t>
        <a:bodyPr/>
        <a:lstStyle/>
        <a:p>
          <a:r>
            <a:rPr lang="pt-BR" dirty="0"/>
            <a:t>Maior riqueza</a:t>
          </a:r>
          <a:endParaRPr lang="en-US" dirty="0"/>
        </a:p>
      </dgm:t>
    </dgm:pt>
    <dgm:pt modelId="{FCE69033-29EC-4D9E-830F-8DAD752E43F4}" type="parTrans" cxnId="{7FA9485F-6332-4EF0-BE5A-F921FCFFEC09}">
      <dgm:prSet/>
      <dgm:spPr/>
      <dgm:t>
        <a:bodyPr/>
        <a:lstStyle/>
        <a:p>
          <a:endParaRPr lang="en-US"/>
        </a:p>
      </dgm:t>
    </dgm:pt>
    <dgm:pt modelId="{12E70C0B-9CB4-47EE-A729-A8A34F370105}" type="sibTrans" cxnId="{7FA9485F-6332-4EF0-BE5A-F921FCFFEC09}">
      <dgm:prSet/>
      <dgm:spPr/>
      <dgm:t>
        <a:bodyPr/>
        <a:lstStyle/>
        <a:p>
          <a:endParaRPr lang="en-US"/>
        </a:p>
      </dgm:t>
    </dgm:pt>
    <dgm:pt modelId="{C54C9763-2A50-4000-833C-44F60D05C8B7}">
      <dgm:prSet/>
      <dgm:spPr/>
      <dgm:t>
        <a:bodyPr/>
        <a:lstStyle/>
        <a:p>
          <a:r>
            <a:rPr lang="pt-BR" dirty="0"/>
            <a:t>Menor probabilidade de ser pobre</a:t>
          </a:r>
          <a:endParaRPr lang="en-US" dirty="0"/>
        </a:p>
      </dgm:t>
    </dgm:pt>
    <dgm:pt modelId="{57FD4FCA-FA58-4E38-93B4-47BCE73C2FD4}" type="parTrans" cxnId="{CFFD4F40-149B-4BE0-81BC-30D39198E8FB}">
      <dgm:prSet/>
      <dgm:spPr/>
      <dgm:t>
        <a:bodyPr/>
        <a:lstStyle/>
        <a:p>
          <a:endParaRPr lang="en-US"/>
        </a:p>
      </dgm:t>
    </dgm:pt>
    <dgm:pt modelId="{DE1498CC-7D39-44FE-B170-E54EDA84EC58}" type="sibTrans" cxnId="{CFFD4F40-149B-4BE0-81BC-30D39198E8FB}">
      <dgm:prSet/>
      <dgm:spPr/>
      <dgm:t>
        <a:bodyPr/>
        <a:lstStyle/>
        <a:p>
          <a:endParaRPr lang="en-US"/>
        </a:p>
      </dgm:t>
    </dgm:pt>
    <dgm:pt modelId="{9E536B73-79CD-41B8-AE56-53D689A82D87}">
      <dgm:prSet/>
      <dgm:spPr/>
      <dgm:t>
        <a:bodyPr/>
        <a:lstStyle/>
        <a:p>
          <a:r>
            <a:rPr lang="pt-BR"/>
            <a:t>Melhores condições dos infantes</a:t>
          </a:r>
          <a:endParaRPr lang="en-US"/>
        </a:p>
      </dgm:t>
    </dgm:pt>
    <dgm:pt modelId="{0678C1D7-41A1-4E11-B0B9-11F69BC90FEB}" type="parTrans" cxnId="{B0FD0545-E0C1-4A32-8DBC-265357B60EFA}">
      <dgm:prSet/>
      <dgm:spPr/>
      <dgm:t>
        <a:bodyPr/>
        <a:lstStyle/>
        <a:p>
          <a:endParaRPr lang="en-US"/>
        </a:p>
      </dgm:t>
    </dgm:pt>
    <dgm:pt modelId="{00552D20-C7C0-4888-B40E-B90D9961F8F3}" type="sibTrans" cxnId="{B0FD0545-E0C1-4A32-8DBC-265357B60EFA}">
      <dgm:prSet/>
      <dgm:spPr/>
      <dgm:t>
        <a:bodyPr/>
        <a:lstStyle/>
        <a:p>
          <a:endParaRPr lang="en-US"/>
        </a:p>
      </dgm:t>
    </dgm:pt>
    <dgm:pt modelId="{7F77C6BD-6262-4102-ADD0-03A2FF45C9AF}">
      <dgm:prSet/>
      <dgm:spPr/>
      <dgm:t>
        <a:bodyPr/>
        <a:lstStyle/>
        <a:p>
          <a:r>
            <a:rPr lang="pt-BR" dirty="0"/>
            <a:t>Melhoria maior em relação a áreas longe quando são </a:t>
          </a:r>
          <a:r>
            <a:rPr lang="pt-BR" dirty="0" err="1"/>
            <a:t>APs</a:t>
          </a:r>
          <a:r>
            <a:rPr lang="pt-BR" dirty="0"/>
            <a:t> de uso múltiplo do que quando são de uso restrito</a:t>
          </a:r>
          <a:endParaRPr lang="en-US" dirty="0"/>
        </a:p>
      </dgm:t>
    </dgm:pt>
    <dgm:pt modelId="{7B12E2EE-46F5-4A18-9F06-D15E8FF4A57A}" type="parTrans" cxnId="{1C0160BC-31CB-4878-A132-A6CC79D18901}">
      <dgm:prSet/>
      <dgm:spPr/>
      <dgm:t>
        <a:bodyPr/>
        <a:lstStyle/>
        <a:p>
          <a:endParaRPr lang="en-US"/>
        </a:p>
      </dgm:t>
    </dgm:pt>
    <dgm:pt modelId="{0DAE6966-3119-4078-99CF-B81621B864C7}" type="sibTrans" cxnId="{1C0160BC-31CB-4878-A132-A6CC79D18901}">
      <dgm:prSet/>
      <dgm:spPr/>
      <dgm:t>
        <a:bodyPr/>
        <a:lstStyle/>
        <a:p>
          <a:endParaRPr lang="en-US"/>
        </a:p>
      </dgm:t>
    </dgm:pt>
    <dgm:pt modelId="{0125DD68-6400-46A6-8BE9-0D60833773F0}" type="pres">
      <dgm:prSet presAssocID="{4B203C69-C3B2-47BF-B6BB-C3168447552A}" presName="Name0" presStyleCnt="0">
        <dgm:presLayoutVars>
          <dgm:dir/>
          <dgm:animLvl val="lvl"/>
          <dgm:resizeHandles val="exact"/>
        </dgm:presLayoutVars>
      </dgm:prSet>
      <dgm:spPr/>
    </dgm:pt>
    <dgm:pt modelId="{F04A726A-1FC6-45D2-AFCB-77D736915661}" type="pres">
      <dgm:prSet presAssocID="{7F77C6BD-6262-4102-ADD0-03A2FF45C9AF}" presName="boxAndChildren" presStyleCnt="0"/>
      <dgm:spPr/>
    </dgm:pt>
    <dgm:pt modelId="{84BFFDC9-1C45-4F73-B3FB-279409080C95}" type="pres">
      <dgm:prSet presAssocID="{7F77C6BD-6262-4102-ADD0-03A2FF45C9AF}" presName="parentTextBox" presStyleLbl="node1" presStyleIdx="0" presStyleCnt="2" custLinFactNeighborX="1444"/>
      <dgm:spPr/>
    </dgm:pt>
    <dgm:pt modelId="{AFA80183-64E7-4DB2-9DD6-B95F666AE9AF}" type="pres">
      <dgm:prSet presAssocID="{7B355738-11A6-4440-98DD-E606AC4DBD8E}" presName="sp" presStyleCnt="0"/>
      <dgm:spPr/>
    </dgm:pt>
    <dgm:pt modelId="{0A344AE0-D9CE-45C2-8EE6-0C284C0754B8}" type="pres">
      <dgm:prSet presAssocID="{FBEF8BD2-B4C4-4E8F-AD21-4BBDD8C17031}" presName="arrowAndChildren" presStyleCnt="0"/>
      <dgm:spPr/>
    </dgm:pt>
    <dgm:pt modelId="{E48B9E1B-C28B-4236-AA73-26FCD7D91FA5}" type="pres">
      <dgm:prSet presAssocID="{FBEF8BD2-B4C4-4E8F-AD21-4BBDD8C17031}" presName="parentTextArrow" presStyleLbl="node1" presStyleIdx="0" presStyleCnt="2"/>
      <dgm:spPr/>
    </dgm:pt>
    <dgm:pt modelId="{2F5E370B-5AE6-47D0-9479-526EF62E005E}" type="pres">
      <dgm:prSet presAssocID="{FBEF8BD2-B4C4-4E8F-AD21-4BBDD8C17031}" presName="arrow" presStyleLbl="node1" presStyleIdx="1" presStyleCnt="2" custLinFactNeighborX="1444"/>
      <dgm:spPr/>
    </dgm:pt>
    <dgm:pt modelId="{7495C9E5-DD9E-4A4F-ACF8-4541EDC5101F}" type="pres">
      <dgm:prSet presAssocID="{FBEF8BD2-B4C4-4E8F-AD21-4BBDD8C17031}" presName="descendantArrow" presStyleCnt="0"/>
      <dgm:spPr/>
    </dgm:pt>
    <dgm:pt modelId="{0DF95AEC-4993-4BFF-815B-87D6504F5BF4}" type="pres">
      <dgm:prSet presAssocID="{C90C5B00-28F4-4777-822A-A2AB906A3754}" presName="childTextArrow" presStyleLbl="fgAccFollowNode1" presStyleIdx="0" presStyleCnt="3">
        <dgm:presLayoutVars>
          <dgm:bulletEnabled val="1"/>
        </dgm:presLayoutVars>
      </dgm:prSet>
      <dgm:spPr/>
    </dgm:pt>
    <dgm:pt modelId="{057B855B-1E0C-44FA-BF86-619EBCF83DF9}" type="pres">
      <dgm:prSet presAssocID="{C54C9763-2A50-4000-833C-44F60D05C8B7}" presName="childTextArrow" presStyleLbl="fgAccFollowNode1" presStyleIdx="1" presStyleCnt="3">
        <dgm:presLayoutVars>
          <dgm:bulletEnabled val="1"/>
        </dgm:presLayoutVars>
      </dgm:prSet>
      <dgm:spPr/>
    </dgm:pt>
    <dgm:pt modelId="{C3DF7548-D531-47C0-929C-7397F1BE0ABA}" type="pres">
      <dgm:prSet presAssocID="{9E536B73-79CD-41B8-AE56-53D689A82D87}" presName="childTextArrow" presStyleLbl="fgAccFollowNode1" presStyleIdx="2" presStyleCnt="3" custLinFactNeighborX="4483">
        <dgm:presLayoutVars>
          <dgm:bulletEnabled val="1"/>
        </dgm:presLayoutVars>
      </dgm:prSet>
      <dgm:spPr/>
    </dgm:pt>
  </dgm:ptLst>
  <dgm:cxnLst>
    <dgm:cxn modelId="{D3A0DE0C-D987-4271-AD44-D9253471195B}" type="presOf" srcId="{FBEF8BD2-B4C4-4E8F-AD21-4BBDD8C17031}" destId="{E48B9E1B-C28B-4236-AA73-26FCD7D91FA5}" srcOrd="0" destOrd="0" presId="urn:microsoft.com/office/officeart/2005/8/layout/process4"/>
    <dgm:cxn modelId="{CFFD4F40-149B-4BE0-81BC-30D39198E8FB}" srcId="{FBEF8BD2-B4C4-4E8F-AD21-4BBDD8C17031}" destId="{C54C9763-2A50-4000-833C-44F60D05C8B7}" srcOrd="1" destOrd="0" parTransId="{57FD4FCA-FA58-4E38-93B4-47BCE73C2FD4}" sibTransId="{DE1498CC-7D39-44FE-B170-E54EDA84EC58}"/>
    <dgm:cxn modelId="{7FA9485F-6332-4EF0-BE5A-F921FCFFEC09}" srcId="{FBEF8BD2-B4C4-4E8F-AD21-4BBDD8C17031}" destId="{C90C5B00-28F4-4777-822A-A2AB906A3754}" srcOrd="0" destOrd="0" parTransId="{FCE69033-29EC-4D9E-830F-8DAD752E43F4}" sibTransId="{12E70C0B-9CB4-47EE-A729-A8A34F370105}"/>
    <dgm:cxn modelId="{B0FD0545-E0C1-4A32-8DBC-265357B60EFA}" srcId="{FBEF8BD2-B4C4-4E8F-AD21-4BBDD8C17031}" destId="{9E536B73-79CD-41B8-AE56-53D689A82D87}" srcOrd="2" destOrd="0" parTransId="{0678C1D7-41A1-4E11-B0B9-11F69BC90FEB}" sibTransId="{00552D20-C7C0-4888-B40E-B90D9961F8F3}"/>
    <dgm:cxn modelId="{3CF1746F-73B8-45B5-A19A-F837F9FACBA8}" srcId="{4B203C69-C3B2-47BF-B6BB-C3168447552A}" destId="{FBEF8BD2-B4C4-4E8F-AD21-4BBDD8C17031}" srcOrd="0" destOrd="0" parTransId="{4607D733-730C-4F5D-B51B-4840FC29EFC5}" sibTransId="{7B355738-11A6-4440-98DD-E606AC4DBD8E}"/>
    <dgm:cxn modelId="{75331E50-2028-4E47-907B-2133EE56C972}" type="presOf" srcId="{4B203C69-C3B2-47BF-B6BB-C3168447552A}" destId="{0125DD68-6400-46A6-8BE9-0D60833773F0}" srcOrd="0" destOrd="0" presId="urn:microsoft.com/office/officeart/2005/8/layout/process4"/>
    <dgm:cxn modelId="{DAA13770-3811-42BB-BB8B-BB01539CA14A}" type="presOf" srcId="{FBEF8BD2-B4C4-4E8F-AD21-4BBDD8C17031}" destId="{2F5E370B-5AE6-47D0-9479-526EF62E005E}" srcOrd="1" destOrd="0" presId="urn:microsoft.com/office/officeart/2005/8/layout/process4"/>
    <dgm:cxn modelId="{6817BD56-D22F-440C-9F89-2D2F8B554DF4}" type="presOf" srcId="{C54C9763-2A50-4000-833C-44F60D05C8B7}" destId="{057B855B-1E0C-44FA-BF86-619EBCF83DF9}" srcOrd="0" destOrd="0" presId="urn:microsoft.com/office/officeart/2005/8/layout/process4"/>
    <dgm:cxn modelId="{EDB410A7-6264-4C28-9A61-C8B2C46F6616}" type="presOf" srcId="{C90C5B00-28F4-4777-822A-A2AB906A3754}" destId="{0DF95AEC-4993-4BFF-815B-87D6504F5BF4}" srcOrd="0" destOrd="0" presId="urn:microsoft.com/office/officeart/2005/8/layout/process4"/>
    <dgm:cxn modelId="{E639D3AE-6FE0-4F0B-91ED-6C3314626A2F}" type="presOf" srcId="{7F77C6BD-6262-4102-ADD0-03A2FF45C9AF}" destId="{84BFFDC9-1C45-4F73-B3FB-279409080C95}" srcOrd="0" destOrd="0" presId="urn:microsoft.com/office/officeart/2005/8/layout/process4"/>
    <dgm:cxn modelId="{1C0160BC-31CB-4878-A132-A6CC79D18901}" srcId="{4B203C69-C3B2-47BF-B6BB-C3168447552A}" destId="{7F77C6BD-6262-4102-ADD0-03A2FF45C9AF}" srcOrd="1" destOrd="0" parTransId="{7B12E2EE-46F5-4A18-9F06-D15E8FF4A57A}" sibTransId="{0DAE6966-3119-4078-99CF-B81621B864C7}"/>
    <dgm:cxn modelId="{6D0911CA-0DE5-49A0-9A27-844CBF3D759D}" type="presOf" srcId="{9E536B73-79CD-41B8-AE56-53D689A82D87}" destId="{C3DF7548-D531-47C0-929C-7397F1BE0ABA}" srcOrd="0" destOrd="0" presId="urn:microsoft.com/office/officeart/2005/8/layout/process4"/>
    <dgm:cxn modelId="{F889A892-BE00-450B-B291-6FDCB985F3ED}" type="presParOf" srcId="{0125DD68-6400-46A6-8BE9-0D60833773F0}" destId="{F04A726A-1FC6-45D2-AFCB-77D736915661}" srcOrd="0" destOrd="0" presId="urn:microsoft.com/office/officeart/2005/8/layout/process4"/>
    <dgm:cxn modelId="{18448355-4ECD-4EB1-BA4A-477A4989BEF2}" type="presParOf" srcId="{F04A726A-1FC6-45D2-AFCB-77D736915661}" destId="{84BFFDC9-1C45-4F73-B3FB-279409080C95}" srcOrd="0" destOrd="0" presId="urn:microsoft.com/office/officeart/2005/8/layout/process4"/>
    <dgm:cxn modelId="{D722D234-07F8-4499-9EB5-04E7C8B6AA11}" type="presParOf" srcId="{0125DD68-6400-46A6-8BE9-0D60833773F0}" destId="{AFA80183-64E7-4DB2-9DD6-B95F666AE9AF}" srcOrd="1" destOrd="0" presId="urn:microsoft.com/office/officeart/2005/8/layout/process4"/>
    <dgm:cxn modelId="{4199C628-0AA3-403D-A835-D6D8928C2DDA}" type="presParOf" srcId="{0125DD68-6400-46A6-8BE9-0D60833773F0}" destId="{0A344AE0-D9CE-45C2-8EE6-0C284C0754B8}" srcOrd="2" destOrd="0" presId="urn:microsoft.com/office/officeart/2005/8/layout/process4"/>
    <dgm:cxn modelId="{46662ED8-C898-4C9B-B6C5-9F3BA9EC5B6D}" type="presParOf" srcId="{0A344AE0-D9CE-45C2-8EE6-0C284C0754B8}" destId="{E48B9E1B-C28B-4236-AA73-26FCD7D91FA5}" srcOrd="0" destOrd="0" presId="urn:microsoft.com/office/officeart/2005/8/layout/process4"/>
    <dgm:cxn modelId="{08FCBD7D-886A-46AA-BCC2-E4908E333659}" type="presParOf" srcId="{0A344AE0-D9CE-45C2-8EE6-0C284C0754B8}" destId="{2F5E370B-5AE6-47D0-9479-526EF62E005E}" srcOrd="1" destOrd="0" presId="urn:microsoft.com/office/officeart/2005/8/layout/process4"/>
    <dgm:cxn modelId="{8F7DE6E9-0F67-4C5E-8C9F-B0254D982998}" type="presParOf" srcId="{0A344AE0-D9CE-45C2-8EE6-0C284C0754B8}" destId="{7495C9E5-DD9E-4A4F-ACF8-4541EDC5101F}" srcOrd="2" destOrd="0" presId="urn:microsoft.com/office/officeart/2005/8/layout/process4"/>
    <dgm:cxn modelId="{18FFD3E8-D2B2-4587-A054-7192CF264959}" type="presParOf" srcId="{7495C9E5-DD9E-4A4F-ACF8-4541EDC5101F}" destId="{0DF95AEC-4993-4BFF-815B-87D6504F5BF4}" srcOrd="0" destOrd="0" presId="urn:microsoft.com/office/officeart/2005/8/layout/process4"/>
    <dgm:cxn modelId="{D6667224-BBE4-4F2F-8BB3-6D0F5AB54D05}" type="presParOf" srcId="{7495C9E5-DD9E-4A4F-ACF8-4541EDC5101F}" destId="{057B855B-1E0C-44FA-BF86-619EBCF83DF9}" srcOrd="1" destOrd="0" presId="urn:microsoft.com/office/officeart/2005/8/layout/process4"/>
    <dgm:cxn modelId="{DDE6EE80-D1FB-4887-AF6C-F0A6F24765E5}" type="presParOf" srcId="{7495C9E5-DD9E-4A4F-ACF8-4541EDC5101F}" destId="{C3DF7548-D531-47C0-929C-7397F1BE0ABA}"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416EF-362F-406A-B2F7-4E2E9A328F1D}">
      <dsp:nvSpPr>
        <dsp:cNvPr id="0" name=""/>
        <dsp:cNvSpPr/>
      </dsp:nvSpPr>
      <dsp:spPr>
        <a:xfrm>
          <a:off x="0" y="28591"/>
          <a:ext cx="4038600" cy="4329508"/>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pt-BR" sz="2300" kern="1200">
              <a:solidFill>
                <a:schemeClr val="bg1">
                  <a:lumMod val="50000"/>
                </a:schemeClr>
              </a:solidFill>
            </a:rPr>
            <a:t>Exemplos:</a:t>
          </a:r>
          <a:endParaRPr lang="en-US" sz="2300" kern="1200">
            <a:solidFill>
              <a:schemeClr val="bg1">
                <a:lumMod val="50000"/>
              </a:schemeClr>
            </a:solidFill>
          </a:endParaRPr>
        </a:p>
        <a:p>
          <a:pPr marL="171450" lvl="1" indent="-171450" algn="l" defTabSz="800100">
            <a:lnSpc>
              <a:spcPct val="90000"/>
            </a:lnSpc>
            <a:spcBef>
              <a:spcPct val="0"/>
            </a:spcBef>
            <a:spcAft>
              <a:spcPct val="15000"/>
            </a:spcAft>
            <a:buChar char="•"/>
          </a:pPr>
          <a:r>
            <a:rPr lang="pt-BR" sz="1800" kern="1200">
              <a:solidFill>
                <a:schemeClr val="bg1">
                  <a:lumMod val="50000"/>
                </a:schemeClr>
              </a:solidFill>
            </a:rPr>
            <a:t>Sistema Hima: muçulmano </a:t>
          </a:r>
          <a:r>
            <a:rPr lang="pt-BR" sz="1800" kern="1200">
              <a:solidFill>
                <a:schemeClr val="bg1">
                  <a:lumMod val="50000"/>
                </a:schemeClr>
              </a:solidFill>
              <a:sym typeface="Wingdings" panose="05000000000000000000" pitchFamily="2" charset="2"/>
            </a:rPr>
            <a:t></a:t>
          </a:r>
          <a:r>
            <a:rPr lang="pt-BR" sz="1800" kern="1200">
              <a:solidFill>
                <a:schemeClr val="bg1">
                  <a:lumMod val="50000"/>
                </a:schemeClr>
              </a:solidFill>
            </a:rPr>
            <a:t> reservas (1240)</a:t>
          </a:r>
          <a:endParaRPr lang="en-US" sz="1800" kern="1200">
            <a:solidFill>
              <a:schemeClr val="bg1">
                <a:lumMod val="50000"/>
              </a:schemeClr>
            </a:solidFill>
          </a:endParaRPr>
        </a:p>
        <a:p>
          <a:pPr marL="171450" lvl="1" indent="-171450" algn="l" defTabSz="800100">
            <a:lnSpc>
              <a:spcPct val="90000"/>
            </a:lnSpc>
            <a:spcBef>
              <a:spcPct val="0"/>
            </a:spcBef>
            <a:spcAft>
              <a:spcPct val="15000"/>
            </a:spcAft>
            <a:buChar char="•"/>
          </a:pPr>
          <a:r>
            <a:rPr lang="pt-BR" sz="1800" kern="1200" dirty="0">
              <a:solidFill>
                <a:schemeClr val="bg1">
                  <a:lumMod val="50000"/>
                </a:schemeClr>
              </a:solidFill>
            </a:rPr>
            <a:t>Reservas de </a:t>
          </a:r>
          <a:r>
            <a:rPr lang="pt-BR" sz="1800" kern="1200" dirty="0" err="1">
              <a:solidFill>
                <a:schemeClr val="bg1">
                  <a:lumMod val="50000"/>
                </a:schemeClr>
              </a:solidFill>
            </a:rPr>
            <a:t>Oryx</a:t>
          </a:r>
          <a:r>
            <a:rPr lang="pt-BR" sz="1800" kern="1200" dirty="0">
              <a:solidFill>
                <a:schemeClr val="bg1">
                  <a:lumMod val="50000"/>
                </a:schemeClr>
              </a:solidFill>
            </a:rPr>
            <a:t> para dinastia do Norte da África (Cartago/Tunísia) ou para os circos romanos</a:t>
          </a:r>
          <a:endParaRPr lang="en-US" sz="1800" kern="1200" dirty="0">
            <a:solidFill>
              <a:schemeClr val="bg1">
                <a:lumMod val="50000"/>
              </a:schemeClr>
            </a:solidFill>
          </a:endParaRPr>
        </a:p>
        <a:p>
          <a:pPr marL="171450" lvl="1" indent="-171450" algn="l" defTabSz="800100">
            <a:lnSpc>
              <a:spcPct val="90000"/>
            </a:lnSpc>
            <a:spcBef>
              <a:spcPct val="0"/>
            </a:spcBef>
            <a:spcAft>
              <a:spcPct val="15000"/>
            </a:spcAft>
            <a:buChar char="•"/>
          </a:pPr>
          <a:r>
            <a:rPr lang="pt-BR" sz="1800" kern="1200" dirty="0">
              <a:solidFill>
                <a:schemeClr val="bg1">
                  <a:lumMod val="50000"/>
                </a:schemeClr>
              </a:solidFill>
            </a:rPr>
            <a:t>Egípcios, civilizações da Ásia  e do Pacífico (pesca)</a:t>
          </a:r>
          <a:endParaRPr lang="en-US" sz="1800" kern="1200" dirty="0">
            <a:solidFill>
              <a:schemeClr val="bg1">
                <a:lumMod val="50000"/>
              </a:schemeClr>
            </a:solidFill>
          </a:endParaRPr>
        </a:p>
        <a:p>
          <a:pPr marL="171450" lvl="1" indent="-171450" algn="l" defTabSz="800100">
            <a:lnSpc>
              <a:spcPct val="90000"/>
            </a:lnSpc>
            <a:spcBef>
              <a:spcPct val="0"/>
            </a:spcBef>
            <a:spcAft>
              <a:spcPct val="15000"/>
            </a:spcAft>
            <a:buChar char="•"/>
          </a:pPr>
          <a:r>
            <a:rPr lang="pt-BR" sz="1800" kern="1200">
              <a:solidFill>
                <a:schemeClr val="bg1">
                  <a:lumMod val="50000"/>
                </a:schemeClr>
              </a:solidFill>
            </a:rPr>
            <a:t>Reservas de caça da realeza européia (Itália, UK etc)</a:t>
          </a:r>
          <a:endParaRPr lang="en-US" sz="1800" kern="1200">
            <a:solidFill>
              <a:schemeClr val="bg1">
                <a:lumMod val="50000"/>
              </a:schemeClr>
            </a:solidFill>
          </a:endParaRPr>
        </a:p>
        <a:p>
          <a:pPr marL="342900" lvl="2" indent="-171450" algn="l" defTabSz="800100">
            <a:lnSpc>
              <a:spcPct val="90000"/>
            </a:lnSpc>
            <a:spcBef>
              <a:spcPct val="0"/>
            </a:spcBef>
            <a:spcAft>
              <a:spcPct val="15000"/>
            </a:spcAft>
            <a:buChar char="•"/>
          </a:pPr>
          <a:r>
            <a:rPr lang="pt-BR" sz="1800" kern="1200" dirty="0">
              <a:solidFill>
                <a:schemeClr val="bg1">
                  <a:lumMod val="50000"/>
                </a:schemeClr>
              </a:solidFill>
            </a:rPr>
            <a:t>Sherwood: desde 1066 (Invasão Normandos)</a:t>
          </a:r>
          <a:endParaRPr lang="en-US" sz="1800" kern="1200" dirty="0">
            <a:solidFill>
              <a:schemeClr val="bg1">
                <a:lumMod val="50000"/>
              </a:schemeClr>
            </a:solidFill>
          </a:endParaRPr>
        </a:p>
      </dsp:txBody>
      <dsp:txXfrm>
        <a:off x="0" y="28591"/>
        <a:ext cx="4038600" cy="43295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1EC36-E210-4245-889F-5A4C5A749F90}">
      <dsp:nvSpPr>
        <dsp:cNvPr id="0" name=""/>
        <dsp:cNvSpPr/>
      </dsp:nvSpPr>
      <dsp:spPr>
        <a:xfrm>
          <a:off x="0" y="112533"/>
          <a:ext cx="3922311"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kern="1200" dirty="0"/>
            <a:t>BROCKINGTON, D.; WILKIE, D. </a:t>
          </a:r>
          <a:r>
            <a:rPr lang="pt-BR" sz="1100" kern="1200" dirty="0" err="1"/>
            <a:t>Protected</a:t>
          </a:r>
          <a:r>
            <a:rPr lang="pt-BR" sz="1100" kern="1200" dirty="0"/>
            <a:t> </a:t>
          </a:r>
          <a:r>
            <a:rPr lang="pt-BR" sz="1100" kern="1200" dirty="0" err="1"/>
            <a:t>areas</a:t>
          </a:r>
          <a:r>
            <a:rPr lang="pt-BR" sz="1100" kern="1200" dirty="0"/>
            <a:t> </a:t>
          </a:r>
          <a:r>
            <a:rPr lang="pt-BR" sz="1100" kern="1200" dirty="0" err="1"/>
            <a:t>and</a:t>
          </a:r>
          <a:r>
            <a:rPr lang="pt-BR" sz="1100" kern="1200" dirty="0"/>
            <a:t> </a:t>
          </a:r>
          <a:r>
            <a:rPr lang="pt-BR" sz="1100" kern="1200" dirty="0" err="1"/>
            <a:t>poverty</a:t>
          </a:r>
          <a:r>
            <a:rPr lang="pt-BR" sz="1100" kern="1200" dirty="0"/>
            <a:t>. </a:t>
          </a:r>
          <a:r>
            <a:rPr lang="pt-BR" sz="1100" b="1" kern="1200" dirty="0"/>
            <a:t>Philosophical </a:t>
          </a:r>
          <a:r>
            <a:rPr lang="pt-BR" sz="1100" b="1" kern="1200" dirty="0" err="1"/>
            <a:t>Transactions</a:t>
          </a:r>
          <a:r>
            <a:rPr lang="pt-BR" sz="1100" b="1" kern="1200" dirty="0"/>
            <a:t> </a:t>
          </a:r>
          <a:r>
            <a:rPr lang="pt-BR" sz="1100" b="1" kern="1200" dirty="0" err="1"/>
            <a:t>of</a:t>
          </a:r>
          <a:r>
            <a:rPr lang="pt-BR" sz="1100" b="1" kern="1200" dirty="0"/>
            <a:t> </a:t>
          </a:r>
          <a:r>
            <a:rPr lang="pt-BR" sz="1100" b="1" kern="1200" dirty="0" err="1"/>
            <a:t>the</a:t>
          </a:r>
          <a:r>
            <a:rPr lang="pt-BR" sz="1100" b="1" kern="1200" dirty="0"/>
            <a:t> Royal Society B: </a:t>
          </a:r>
          <a:r>
            <a:rPr lang="pt-BR" sz="1100" b="1" kern="1200" dirty="0" err="1"/>
            <a:t>Biological</a:t>
          </a:r>
          <a:r>
            <a:rPr lang="pt-BR" sz="1100" b="1" kern="1200" dirty="0"/>
            <a:t> </a:t>
          </a:r>
          <a:r>
            <a:rPr lang="pt-BR" sz="1100" b="1" kern="1200" dirty="0" err="1"/>
            <a:t>Sciences</a:t>
          </a:r>
          <a:r>
            <a:rPr lang="pt-BR" sz="1100" kern="1200" dirty="0"/>
            <a:t>, 370, n. 1681, p. 20140271, 2015. </a:t>
          </a:r>
        </a:p>
      </dsp:txBody>
      <dsp:txXfrm>
        <a:off x="42722" y="155255"/>
        <a:ext cx="3836867" cy="789716"/>
      </dsp:txXfrm>
    </dsp:sp>
    <dsp:sp modelId="{3F3756EC-8CD4-4EF6-93CC-D1D06D4B9F3C}">
      <dsp:nvSpPr>
        <dsp:cNvPr id="0" name=""/>
        <dsp:cNvSpPr/>
      </dsp:nvSpPr>
      <dsp:spPr>
        <a:xfrm>
          <a:off x="0" y="1019373"/>
          <a:ext cx="3922311" cy="875160"/>
        </a:xfrm>
        <a:prstGeom prst="roundRect">
          <a:avLst/>
        </a:prstGeom>
        <a:solidFill>
          <a:schemeClr val="accent2">
            <a:hueOff val="-152201"/>
            <a:satOff val="-9776"/>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kern="1200" dirty="0"/>
            <a:t>BROCKINGTON, D.; IGOE, J. </a:t>
          </a:r>
          <a:r>
            <a:rPr lang="pt-BR" sz="1100" kern="1200" dirty="0" err="1"/>
            <a:t>Eviction</a:t>
          </a:r>
          <a:r>
            <a:rPr lang="pt-BR" sz="1100" kern="1200" dirty="0"/>
            <a:t> for </a:t>
          </a:r>
          <a:r>
            <a:rPr lang="pt-BR" sz="1100" kern="1200" dirty="0" err="1"/>
            <a:t>conservation</a:t>
          </a:r>
          <a:r>
            <a:rPr lang="pt-BR" sz="1100" kern="1200" dirty="0"/>
            <a:t>: a global overview. </a:t>
          </a:r>
          <a:r>
            <a:rPr lang="pt-BR" sz="1100" b="1" kern="1200" dirty="0" err="1"/>
            <a:t>Conservation</a:t>
          </a:r>
          <a:r>
            <a:rPr lang="pt-BR" sz="1100" b="1" kern="1200" dirty="0"/>
            <a:t> </a:t>
          </a:r>
          <a:r>
            <a:rPr lang="pt-BR" sz="1100" b="1" kern="1200" dirty="0" err="1"/>
            <a:t>and</a:t>
          </a:r>
          <a:r>
            <a:rPr lang="pt-BR" sz="1100" b="1" kern="1200" dirty="0"/>
            <a:t> </a:t>
          </a:r>
          <a:r>
            <a:rPr lang="pt-BR" sz="1100" b="1" kern="1200" dirty="0" err="1"/>
            <a:t>society</a:t>
          </a:r>
          <a:r>
            <a:rPr lang="pt-BR" sz="1100" kern="1200" dirty="0"/>
            <a:t>, p. 424-470, 2006.</a:t>
          </a:r>
        </a:p>
      </dsp:txBody>
      <dsp:txXfrm>
        <a:off x="42722" y="1062095"/>
        <a:ext cx="3836867" cy="789716"/>
      </dsp:txXfrm>
    </dsp:sp>
    <dsp:sp modelId="{1184E4E9-6596-48CE-9C3B-F81DC75BB380}">
      <dsp:nvSpPr>
        <dsp:cNvPr id="0" name=""/>
        <dsp:cNvSpPr/>
      </dsp:nvSpPr>
      <dsp:spPr>
        <a:xfrm>
          <a:off x="0" y="1926213"/>
          <a:ext cx="3922311" cy="875160"/>
        </a:xfrm>
        <a:prstGeom prst="roundRect">
          <a:avLst/>
        </a:prstGeom>
        <a:solidFill>
          <a:schemeClr val="accent2">
            <a:hueOff val="-304403"/>
            <a:satOff val="-19552"/>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kern="1200" dirty="0"/>
            <a:t>WILSHUSEN, Peter R. et al. </a:t>
          </a:r>
          <a:r>
            <a:rPr lang="pt-BR" sz="1100" kern="1200" dirty="0" err="1"/>
            <a:t>Reinventing</a:t>
          </a:r>
          <a:r>
            <a:rPr lang="pt-BR" sz="1100" kern="1200" dirty="0"/>
            <a:t> a </a:t>
          </a:r>
          <a:r>
            <a:rPr lang="pt-BR" sz="1100" kern="1200" dirty="0" err="1"/>
            <a:t>square</a:t>
          </a:r>
          <a:r>
            <a:rPr lang="pt-BR" sz="1100" kern="1200" dirty="0"/>
            <a:t> </a:t>
          </a:r>
          <a:r>
            <a:rPr lang="pt-BR" sz="1100" kern="1200" dirty="0" err="1"/>
            <a:t>wheel</a:t>
          </a:r>
          <a:r>
            <a:rPr lang="pt-BR" sz="1100" kern="1200" dirty="0"/>
            <a:t>: Critique </a:t>
          </a:r>
          <a:r>
            <a:rPr lang="pt-BR" sz="1100" kern="1200" dirty="0" err="1"/>
            <a:t>of</a:t>
          </a:r>
          <a:r>
            <a:rPr lang="pt-BR" sz="1100" kern="1200" dirty="0"/>
            <a:t> a </a:t>
          </a:r>
          <a:r>
            <a:rPr lang="pt-BR" sz="1100" kern="1200" dirty="0" err="1"/>
            <a:t>resurgent</a:t>
          </a:r>
          <a:r>
            <a:rPr lang="pt-BR" sz="1100" kern="1200" dirty="0"/>
            <a:t>" protection paradigm" in </a:t>
          </a:r>
          <a:r>
            <a:rPr lang="pt-BR" sz="1100" kern="1200" dirty="0" err="1"/>
            <a:t>international</a:t>
          </a:r>
          <a:r>
            <a:rPr lang="pt-BR" sz="1100" kern="1200" dirty="0"/>
            <a:t> </a:t>
          </a:r>
          <a:r>
            <a:rPr lang="pt-BR" sz="1100" kern="1200" dirty="0" err="1"/>
            <a:t>biodiversity</a:t>
          </a:r>
          <a:r>
            <a:rPr lang="pt-BR" sz="1100" kern="1200" dirty="0"/>
            <a:t> </a:t>
          </a:r>
          <a:r>
            <a:rPr lang="pt-BR" sz="1100" kern="1200" dirty="0" err="1"/>
            <a:t>conservation.</a:t>
          </a:r>
          <a:r>
            <a:rPr lang="pt-BR" sz="1100" b="1" kern="1200" dirty="0" err="1"/>
            <a:t>Society</a:t>
          </a:r>
          <a:r>
            <a:rPr lang="pt-BR" sz="1100" b="1" kern="1200" dirty="0"/>
            <a:t> &amp; natural </a:t>
          </a:r>
          <a:r>
            <a:rPr lang="pt-BR" sz="1100" b="1" kern="1200" dirty="0" err="1"/>
            <a:t>resources</a:t>
          </a:r>
          <a:r>
            <a:rPr lang="pt-BR" sz="1100" kern="1200" dirty="0"/>
            <a:t>, v. 15, n. 1, p. 17-40, 2002.</a:t>
          </a:r>
        </a:p>
      </dsp:txBody>
      <dsp:txXfrm>
        <a:off x="42722" y="1968935"/>
        <a:ext cx="3836867" cy="789716"/>
      </dsp:txXfrm>
    </dsp:sp>
    <dsp:sp modelId="{203884A2-30D5-4ABD-AE0E-C4918E32F875}">
      <dsp:nvSpPr>
        <dsp:cNvPr id="0" name=""/>
        <dsp:cNvSpPr/>
      </dsp:nvSpPr>
      <dsp:spPr>
        <a:xfrm>
          <a:off x="0" y="2833053"/>
          <a:ext cx="3922311" cy="875160"/>
        </a:xfrm>
        <a:prstGeom prst="roundRect">
          <a:avLst/>
        </a:prstGeom>
        <a:solidFill>
          <a:schemeClr val="accent2">
            <a:hueOff val="-456604"/>
            <a:satOff val="-29327"/>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kern="1200" dirty="0"/>
            <a:t>MAMMIDES, C. </a:t>
          </a:r>
          <a:r>
            <a:rPr lang="pt-BR" sz="1100" kern="1200" dirty="0" err="1"/>
            <a:t>Evidence</a:t>
          </a:r>
          <a:r>
            <a:rPr lang="pt-BR" sz="1100" kern="1200" dirty="0"/>
            <a:t> </a:t>
          </a:r>
          <a:r>
            <a:rPr lang="pt-BR" sz="1100" kern="1200" dirty="0" err="1"/>
            <a:t>from</a:t>
          </a:r>
          <a:r>
            <a:rPr lang="pt-BR" sz="1100" kern="1200" dirty="0"/>
            <a:t> </a:t>
          </a:r>
          <a:r>
            <a:rPr lang="pt-BR" sz="1100" kern="1200" dirty="0" err="1"/>
            <a:t>eleven</a:t>
          </a:r>
          <a:r>
            <a:rPr lang="pt-BR" sz="1100" kern="1200" dirty="0"/>
            <a:t> countries in four </a:t>
          </a:r>
          <a:r>
            <a:rPr lang="pt-BR" sz="1100" kern="1200" dirty="0" err="1"/>
            <a:t>continents</a:t>
          </a:r>
          <a:r>
            <a:rPr lang="pt-BR" sz="1100" kern="1200" dirty="0"/>
            <a:t> </a:t>
          </a:r>
          <a:r>
            <a:rPr lang="pt-BR" sz="1100" kern="1200" dirty="0" err="1"/>
            <a:t>suggests</a:t>
          </a:r>
          <a:r>
            <a:rPr lang="pt-BR" sz="1100" kern="1200" dirty="0"/>
            <a:t> </a:t>
          </a:r>
          <a:r>
            <a:rPr lang="pt-BR" sz="1100" kern="1200" dirty="0" err="1"/>
            <a:t>that</a:t>
          </a:r>
          <a:r>
            <a:rPr lang="pt-BR" sz="1100" kern="1200" dirty="0"/>
            <a:t> </a:t>
          </a:r>
          <a:r>
            <a:rPr lang="pt-BR" sz="1100" kern="1200" dirty="0" err="1"/>
            <a:t>protected</a:t>
          </a:r>
          <a:r>
            <a:rPr lang="pt-BR" sz="1100" kern="1200" dirty="0"/>
            <a:t> </a:t>
          </a:r>
          <a:r>
            <a:rPr lang="pt-BR" sz="1100" kern="1200" dirty="0" err="1"/>
            <a:t>areas</a:t>
          </a:r>
          <a:r>
            <a:rPr lang="pt-BR" sz="1100" kern="1200" dirty="0"/>
            <a:t> are </a:t>
          </a:r>
          <a:r>
            <a:rPr lang="pt-BR" sz="1100" kern="1200" dirty="0" err="1"/>
            <a:t>not</a:t>
          </a:r>
          <a:r>
            <a:rPr lang="pt-BR" sz="1100" kern="1200" dirty="0"/>
            <a:t> </a:t>
          </a:r>
          <a:r>
            <a:rPr lang="pt-BR" sz="1100" kern="1200" dirty="0" err="1"/>
            <a:t>associated</a:t>
          </a:r>
          <a:r>
            <a:rPr lang="pt-BR" sz="1100" kern="1200" dirty="0"/>
            <a:t> </a:t>
          </a:r>
          <a:r>
            <a:rPr lang="pt-BR" sz="1100" kern="1200" dirty="0" err="1"/>
            <a:t>with</a:t>
          </a:r>
          <a:r>
            <a:rPr lang="pt-BR" sz="1100" kern="1200" dirty="0"/>
            <a:t> </a:t>
          </a:r>
          <a:r>
            <a:rPr lang="pt-BR" sz="1100" kern="1200" dirty="0" err="1"/>
            <a:t>higher</a:t>
          </a:r>
          <a:r>
            <a:rPr lang="pt-BR" sz="1100" kern="1200" dirty="0"/>
            <a:t> </a:t>
          </a:r>
          <a:r>
            <a:rPr lang="pt-BR" sz="1100" kern="1200" dirty="0" err="1"/>
            <a:t>poverty</a:t>
          </a:r>
          <a:r>
            <a:rPr lang="pt-BR" sz="1100" kern="1200" dirty="0"/>
            <a:t> rates. </a:t>
          </a:r>
          <a:r>
            <a:rPr lang="pt-BR" sz="1100" b="1" kern="1200" dirty="0" err="1"/>
            <a:t>Biological</a:t>
          </a:r>
          <a:r>
            <a:rPr lang="pt-BR" sz="1100" b="1" kern="1200" dirty="0"/>
            <a:t> </a:t>
          </a:r>
          <a:r>
            <a:rPr lang="pt-BR" sz="1100" b="1" kern="1200" dirty="0" err="1"/>
            <a:t>Conservation</a:t>
          </a:r>
          <a:r>
            <a:rPr lang="pt-BR" sz="1100" kern="1200" dirty="0"/>
            <a:t>, 241, p. 108353, 2020. </a:t>
          </a:r>
        </a:p>
      </dsp:txBody>
      <dsp:txXfrm>
        <a:off x="42722" y="2875775"/>
        <a:ext cx="3836867" cy="789716"/>
      </dsp:txXfrm>
    </dsp:sp>
    <dsp:sp modelId="{01045411-D67B-44AE-9D87-CA2C70549E15}">
      <dsp:nvSpPr>
        <dsp:cNvPr id="0" name=""/>
        <dsp:cNvSpPr/>
      </dsp:nvSpPr>
      <dsp:spPr>
        <a:xfrm>
          <a:off x="0" y="3739893"/>
          <a:ext cx="3922311" cy="875160"/>
        </a:xfrm>
        <a:prstGeom prst="roundRect">
          <a:avLst/>
        </a:prstGeom>
        <a:solidFill>
          <a:schemeClr val="accent2">
            <a:hueOff val="-608805"/>
            <a:satOff val="-39103"/>
            <a:lumOff val="2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kern="1200" dirty="0"/>
            <a:t>WEST, P.; IGOE, J.; BROCKINGTON, D. Parks </a:t>
          </a:r>
          <a:r>
            <a:rPr lang="pt-BR" sz="1100" kern="1200" dirty="0" err="1"/>
            <a:t>and</a:t>
          </a:r>
          <a:r>
            <a:rPr lang="pt-BR" sz="1100" kern="1200" dirty="0"/>
            <a:t> peoples: </a:t>
          </a:r>
          <a:r>
            <a:rPr lang="pt-BR" sz="1100" kern="1200" dirty="0" err="1"/>
            <a:t>the</a:t>
          </a:r>
          <a:r>
            <a:rPr lang="pt-BR" sz="1100" kern="1200" dirty="0"/>
            <a:t> social </a:t>
          </a:r>
          <a:r>
            <a:rPr lang="pt-BR" sz="1100" kern="1200" dirty="0" err="1"/>
            <a:t>impact</a:t>
          </a:r>
          <a:r>
            <a:rPr lang="pt-BR" sz="1100" kern="1200" dirty="0"/>
            <a:t> </a:t>
          </a:r>
          <a:r>
            <a:rPr lang="pt-BR" sz="1100" kern="1200" dirty="0" err="1"/>
            <a:t>of</a:t>
          </a:r>
          <a:r>
            <a:rPr lang="pt-BR" sz="1100" kern="1200" dirty="0"/>
            <a:t> </a:t>
          </a:r>
          <a:r>
            <a:rPr lang="pt-BR" sz="1100" kern="1200" dirty="0" err="1"/>
            <a:t>protected</a:t>
          </a:r>
          <a:r>
            <a:rPr lang="pt-BR" sz="1100" kern="1200" dirty="0"/>
            <a:t> </a:t>
          </a:r>
          <a:r>
            <a:rPr lang="pt-BR" sz="1100" kern="1200" dirty="0" err="1"/>
            <a:t>areas</a:t>
          </a:r>
          <a:r>
            <a:rPr lang="pt-BR" sz="1100" kern="1200" dirty="0"/>
            <a:t>. </a:t>
          </a:r>
          <a:r>
            <a:rPr lang="pt-BR" sz="1100" b="1" kern="1200" dirty="0" err="1"/>
            <a:t>Annu</a:t>
          </a:r>
          <a:r>
            <a:rPr lang="pt-BR" sz="1100" b="1" kern="1200" dirty="0"/>
            <a:t>. Rev. </a:t>
          </a:r>
          <a:r>
            <a:rPr lang="pt-BR" sz="1100" b="1" kern="1200" dirty="0" err="1"/>
            <a:t>Anthropol</a:t>
          </a:r>
          <a:r>
            <a:rPr lang="pt-BR" sz="1100" b="1" kern="1200" dirty="0"/>
            <a:t>.</a:t>
          </a:r>
          <a:r>
            <a:rPr lang="pt-BR" sz="1100" kern="1200" dirty="0"/>
            <a:t>, 35, p. 251-277, 2006.</a:t>
          </a:r>
        </a:p>
      </dsp:txBody>
      <dsp:txXfrm>
        <a:off x="42722" y="3782615"/>
        <a:ext cx="3836867" cy="7897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EFE90-D61F-4D18-BC72-5F0BAA7AAC87}">
      <dsp:nvSpPr>
        <dsp:cNvPr id="0" name=""/>
        <dsp:cNvSpPr/>
      </dsp:nvSpPr>
      <dsp:spPr>
        <a:xfrm>
          <a:off x="0" y="619442"/>
          <a:ext cx="8229600" cy="3291840"/>
        </a:xfrm>
        <a:prstGeom prst="leftRightRibb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78BEDA8-B446-48BB-9801-C58720B01EB6}">
      <dsp:nvSpPr>
        <dsp:cNvPr id="0" name=""/>
        <dsp:cNvSpPr/>
      </dsp:nvSpPr>
      <dsp:spPr>
        <a:xfrm>
          <a:off x="987552" y="1195514"/>
          <a:ext cx="2715768" cy="1613001"/>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81788" rIns="0" bIns="87630" numCol="1" spcCol="1270" anchor="ctr" anchorCtr="0">
          <a:noAutofit/>
        </a:bodyPr>
        <a:lstStyle/>
        <a:p>
          <a:pPr marL="0" lvl="0" indent="0" algn="ctr" defTabSz="1022350">
            <a:lnSpc>
              <a:spcPct val="90000"/>
            </a:lnSpc>
            <a:spcBef>
              <a:spcPct val="0"/>
            </a:spcBef>
            <a:spcAft>
              <a:spcPct val="35000"/>
            </a:spcAft>
            <a:buNone/>
          </a:pPr>
          <a:r>
            <a:rPr lang="pt-BR" sz="2300" kern="1200" dirty="0"/>
            <a:t>Funcionam e podem até mesmo conservar mais</a:t>
          </a:r>
        </a:p>
      </dsp:txBody>
      <dsp:txXfrm>
        <a:off x="987552" y="1195514"/>
        <a:ext cx="2715768" cy="1613001"/>
      </dsp:txXfrm>
    </dsp:sp>
    <dsp:sp modelId="{8C4BA20C-B926-400F-B6D7-54F6E4EA8533}">
      <dsp:nvSpPr>
        <dsp:cNvPr id="0" name=""/>
        <dsp:cNvSpPr/>
      </dsp:nvSpPr>
      <dsp:spPr>
        <a:xfrm>
          <a:off x="4114800" y="1722208"/>
          <a:ext cx="3209544" cy="1613001"/>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81788" rIns="0" bIns="87630" numCol="1" spcCol="1270" anchor="ctr" anchorCtr="0">
          <a:noAutofit/>
        </a:bodyPr>
        <a:lstStyle/>
        <a:p>
          <a:pPr marL="0" lvl="0" indent="0" algn="ctr" defTabSz="1022350">
            <a:lnSpc>
              <a:spcPct val="90000"/>
            </a:lnSpc>
            <a:spcBef>
              <a:spcPct val="0"/>
            </a:spcBef>
            <a:spcAft>
              <a:spcPct val="35000"/>
            </a:spcAft>
            <a:buNone/>
          </a:pPr>
          <a:r>
            <a:rPr lang="pt-BR" sz="2300" kern="1200" dirty="0"/>
            <a:t>Não funcionam ou ao menos não para </a:t>
          </a:r>
          <a:r>
            <a:rPr lang="pt-BR" sz="2300" kern="1200" dirty="0" err="1"/>
            <a:t>ameças</a:t>
          </a:r>
          <a:r>
            <a:rPr lang="pt-BR" sz="2300" kern="1200" dirty="0"/>
            <a:t> mais pervasivas</a:t>
          </a:r>
        </a:p>
      </dsp:txBody>
      <dsp:txXfrm>
        <a:off x="4114800" y="1722208"/>
        <a:ext cx="3209544" cy="16130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D5B49-AAC2-448E-980B-6C7F1DC2FEB8}">
      <dsp:nvSpPr>
        <dsp:cNvPr id="0" name=""/>
        <dsp:cNvSpPr/>
      </dsp:nvSpPr>
      <dsp:spPr>
        <a:xfrm>
          <a:off x="0" y="3410516"/>
          <a:ext cx="8229600" cy="11194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t-BR" sz="2100" kern="1200"/>
            <a:t>Em locais remotos, áreas mais restritivas têm melhores resultados</a:t>
          </a:r>
          <a:endParaRPr lang="en-US" sz="2100" kern="1200"/>
        </a:p>
      </dsp:txBody>
      <dsp:txXfrm>
        <a:off x="0" y="3410516"/>
        <a:ext cx="8229600" cy="1119407"/>
      </dsp:txXfrm>
    </dsp:sp>
    <dsp:sp modelId="{7BA50B5D-6B59-4AD9-92E5-2ACCE8AF4830}">
      <dsp:nvSpPr>
        <dsp:cNvPr id="0" name=""/>
        <dsp:cNvSpPr/>
      </dsp:nvSpPr>
      <dsp:spPr>
        <a:xfrm rot="10800000">
          <a:off x="0" y="1705658"/>
          <a:ext cx="8229600" cy="1721648"/>
        </a:xfrm>
        <a:prstGeom prst="upArrowCallout">
          <a:avLst/>
        </a:prstGeom>
        <a:gradFill rotWithShape="0">
          <a:gsLst>
            <a:gs pos="0">
              <a:schemeClr val="accent5">
                <a:hueOff val="8372"/>
                <a:satOff val="-23276"/>
                <a:lumOff val="-18921"/>
                <a:alphaOff val="0"/>
                <a:satMod val="103000"/>
                <a:lumMod val="102000"/>
                <a:tint val="94000"/>
              </a:schemeClr>
            </a:gs>
            <a:gs pos="50000">
              <a:schemeClr val="accent5">
                <a:hueOff val="8372"/>
                <a:satOff val="-23276"/>
                <a:lumOff val="-18921"/>
                <a:alphaOff val="0"/>
                <a:satMod val="110000"/>
                <a:lumMod val="100000"/>
                <a:shade val="100000"/>
              </a:schemeClr>
            </a:gs>
            <a:gs pos="100000">
              <a:schemeClr val="accent5">
                <a:hueOff val="8372"/>
                <a:satOff val="-23276"/>
                <a:lumOff val="-189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t-BR" sz="2100" kern="1200"/>
            <a:t>Na Amazônia: áreas habitadas como indígenas conservam melhor para controlar desmatamento em locais sobre pressão</a:t>
          </a:r>
          <a:endParaRPr lang="en-US" sz="2100" kern="1200"/>
        </a:p>
      </dsp:txBody>
      <dsp:txXfrm rot="10800000">
        <a:off x="0" y="1705658"/>
        <a:ext cx="8229600" cy="1118675"/>
      </dsp:txXfrm>
    </dsp:sp>
    <dsp:sp modelId="{2220E750-6B67-4A64-ACF2-7E2EE6FB5BAF}">
      <dsp:nvSpPr>
        <dsp:cNvPr id="0" name=""/>
        <dsp:cNvSpPr/>
      </dsp:nvSpPr>
      <dsp:spPr>
        <a:xfrm rot="10800000">
          <a:off x="0" y="800"/>
          <a:ext cx="8229600" cy="1721648"/>
        </a:xfrm>
        <a:prstGeom prst="upArrowCallout">
          <a:avLst/>
        </a:prstGeom>
        <a:gradFill rotWithShape="0">
          <a:gsLst>
            <a:gs pos="0">
              <a:schemeClr val="accent5">
                <a:hueOff val="16744"/>
                <a:satOff val="-46552"/>
                <a:lumOff val="-37843"/>
                <a:alphaOff val="0"/>
                <a:satMod val="103000"/>
                <a:lumMod val="102000"/>
                <a:tint val="94000"/>
              </a:schemeClr>
            </a:gs>
            <a:gs pos="50000">
              <a:schemeClr val="accent5">
                <a:hueOff val="16744"/>
                <a:satOff val="-46552"/>
                <a:lumOff val="-37843"/>
                <a:alphaOff val="0"/>
                <a:satMod val="110000"/>
                <a:lumMod val="100000"/>
                <a:shade val="100000"/>
              </a:schemeClr>
            </a:gs>
            <a:gs pos="100000">
              <a:schemeClr val="accent5">
                <a:hueOff val="16744"/>
                <a:satOff val="-46552"/>
                <a:lumOff val="-3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t-BR" sz="2100" kern="1200"/>
            <a:t>Estudos mais recentes com métodos mais robustos (e.g., pareamento) </a:t>
          </a:r>
          <a:endParaRPr lang="en-US" sz="2100" kern="1200"/>
        </a:p>
      </dsp:txBody>
      <dsp:txXfrm rot="10800000">
        <a:off x="0" y="800"/>
        <a:ext cx="8229600" cy="11186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95296-562A-4732-B21A-F7092FE6004B}">
      <dsp:nvSpPr>
        <dsp:cNvPr id="0" name=""/>
        <dsp:cNvSpPr/>
      </dsp:nvSpPr>
      <dsp:spPr>
        <a:xfrm>
          <a:off x="4675939" y="100897"/>
          <a:ext cx="1603325" cy="1603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kern="1200"/>
            <a:t>Demarcação</a:t>
          </a:r>
          <a:endParaRPr lang="en-US" sz="1600" kern="1200"/>
        </a:p>
      </dsp:txBody>
      <dsp:txXfrm>
        <a:off x="4675939" y="100897"/>
        <a:ext cx="1603325" cy="1603325"/>
      </dsp:txXfrm>
    </dsp:sp>
    <dsp:sp modelId="{39C35EAA-CE10-40C1-9CA4-0BE69420C6AE}">
      <dsp:nvSpPr>
        <dsp:cNvPr id="0" name=""/>
        <dsp:cNvSpPr/>
      </dsp:nvSpPr>
      <dsp:spPr>
        <a:xfrm>
          <a:off x="1848804" y="-633"/>
          <a:ext cx="4531991" cy="4531991"/>
        </a:xfrm>
        <a:prstGeom prst="circularArrow">
          <a:avLst>
            <a:gd name="adj1" fmla="val 6899"/>
            <a:gd name="adj2" fmla="val 465085"/>
            <a:gd name="adj3" fmla="val 550539"/>
            <a:gd name="adj4" fmla="val 20584376"/>
            <a:gd name="adj5" fmla="val 804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C7849-C966-42BB-8E15-157876311EDC}">
      <dsp:nvSpPr>
        <dsp:cNvPr id="0" name=""/>
        <dsp:cNvSpPr/>
      </dsp:nvSpPr>
      <dsp:spPr>
        <a:xfrm>
          <a:off x="4675939" y="2826501"/>
          <a:ext cx="1603325" cy="1603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kern="1200"/>
            <a:t>Número de guardas</a:t>
          </a:r>
          <a:endParaRPr lang="en-US" sz="1600" kern="1200"/>
        </a:p>
      </dsp:txBody>
      <dsp:txXfrm>
        <a:off x="4675939" y="2826501"/>
        <a:ext cx="1603325" cy="1603325"/>
      </dsp:txXfrm>
    </dsp:sp>
    <dsp:sp modelId="{6F50D2BA-249C-4A95-8C89-AF76DB546115}">
      <dsp:nvSpPr>
        <dsp:cNvPr id="0" name=""/>
        <dsp:cNvSpPr/>
      </dsp:nvSpPr>
      <dsp:spPr>
        <a:xfrm>
          <a:off x="1848804" y="-633"/>
          <a:ext cx="4531991" cy="4531991"/>
        </a:xfrm>
        <a:prstGeom prst="circularArrow">
          <a:avLst>
            <a:gd name="adj1" fmla="val 6899"/>
            <a:gd name="adj2" fmla="val 465085"/>
            <a:gd name="adj3" fmla="val 5950539"/>
            <a:gd name="adj4" fmla="val 4384376"/>
            <a:gd name="adj5" fmla="val 804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C5CE1-A6FA-46AF-8989-85BCF13BB02F}">
      <dsp:nvSpPr>
        <dsp:cNvPr id="0" name=""/>
        <dsp:cNvSpPr/>
      </dsp:nvSpPr>
      <dsp:spPr>
        <a:xfrm>
          <a:off x="1950335" y="2826501"/>
          <a:ext cx="1603325" cy="1603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kern="1200"/>
            <a:t>Penalização por extração madeireira ilegal e por desmatamento e</a:t>
          </a:r>
          <a:endParaRPr lang="en-US" sz="1600" kern="1200"/>
        </a:p>
      </dsp:txBody>
      <dsp:txXfrm>
        <a:off x="1950335" y="2826501"/>
        <a:ext cx="1603325" cy="1603325"/>
      </dsp:txXfrm>
    </dsp:sp>
    <dsp:sp modelId="{702E9FFD-2796-49C9-9C60-F7A4C365DFEA}">
      <dsp:nvSpPr>
        <dsp:cNvPr id="0" name=""/>
        <dsp:cNvSpPr/>
      </dsp:nvSpPr>
      <dsp:spPr>
        <a:xfrm>
          <a:off x="1848804" y="-633"/>
          <a:ext cx="4531991" cy="4531991"/>
        </a:xfrm>
        <a:prstGeom prst="circularArrow">
          <a:avLst>
            <a:gd name="adj1" fmla="val 6899"/>
            <a:gd name="adj2" fmla="val 465085"/>
            <a:gd name="adj3" fmla="val 11350539"/>
            <a:gd name="adj4" fmla="val 9784376"/>
            <a:gd name="adj5" fmla="val 804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640B1-E76E-4318-B143-32C6971E1799}">
      <dsp:nvSpPr>
        <dsp:cNvPr id="0" name=""/>
        <dsp:cNvSpPr/>
      </dsp:nvSpPr>
      <dsp:spPr>
        <a:xfrm>
          <a:off x="1950335" y="100897"/>
          <a:ext cx="1603325" cy="1603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kern="1200"/>
            <a:t>Compensação para habitantes locais afetados negativamente</a:t>
          </a:r>
          <a:endParaRPr lang="en-US" sz="1600" kern="1200"/>
        </a:p>
      </dsp:txBody>
      <dsp:txXfrm>
        <a:off x="1950335" y="100897"/>
        <a:ext cx="1603325" cy="1603325"/>
      </dsp:txXfrm>
    </dsp:sp>
    <dsp:sp modelId="{0085DC8B-0FB9-4B4D-8989-E283F794B17D}">
      <dsp:nvSpPr>
        <dsp:cNvPr id="0" name=""/>
        <dsp:cNvSpPr/>
      </dsp:nvSpPr>
      <dsp:spPr>
        <a:xfrm>
          <a:off x="1848804" y="-633"/>
          <a:ext cx="4531991" cy="4531991"/>
        </a:xfrm>
        <a:prstGeom prst="circularArrow">
          <a:avLst>
            <a:gd name="adj1" fmla="val 6899"/>
            <a:gd name="adj2" fmla="val 465085"/>
            <a:gd name="adj3" fmla="val 16750539"/>
            <a:gd name="adj4" fmla="val 15184376"/>
            <a:gd name="adj5" fmla="val 804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1EC36-E210-4245-889F-5A4C5A749F90}">
      <dsp:nvSpPr>
        <dsp:cNvPr id="0" name=""/>
        <dsp:cNvSpPr/>
      </dsp:nvSpPr>
      <dsp:spPr>
        <a:xfrm>
          <a:off x="0" y="181817"/>
          <a:ext cx="3922311" cy="7945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pt-BR" sz="1000" kern="1200" dirty="0"/>
            <a:t>BROCKINGTON, D.; WILKIE, D. </a:t>
          </a:r>
          <a:r>
            <a:rPr lang="pt-BR" sz="1000" kern="1200" dirty="0" err="1"/>
            <a:t>Protected</a:t>
          </a:r>
          <a:r>
            <a:rPr lang="pt-BR" sz="1000" kern="1200" dirty="0"/>
            <a:t> </a:t>
          </a:r>
          <a:r>
            <a:rPr lang="pt-BR" sz="1000" kern="1200" dirty="0" err="1"/>
            <a:t>areas</a:t>
          </a:r>
          <a:r>
            <a:rPr lang="pt-BR" sz="1000" kern="1200" dirty="0"/>
            <a:t> </a:t>
          </a:r>
          <a:r>
            <a:rPr lang="pt-BR" sz="1000" kern="1200" dirty="0" err="1"/>
            <a:t>and</a:t>
          </a:r>
          <a:r>
            <a:rPr lang="pt-BR" sz="1000" kern="1200" dirty="0"/>
            <a:t> </a:t>
          </a:r>
          <a:r>
            <a:rPr lang="pt-BR" sz="1000" kern="1200" dirty="0" err="1"/>
            <a:t>poverty</a:t>
          </a:r>
          <a:r>
            <a:rPr lang="pt-BR" sz="1000" kern="1200" dirty="0"/>
            <a:t>. </a:t>
          </a:r>
          <a:r>
            <a:rPr lang="pt-BR" sz="1000" b="1" kern="1200" dirty="0"/>
            <a:t>Philosophical </a:t>
          </a:r>
          <a:r>
            <a:rPr lang="pt-BR" sz="1000" b="1" kern="1200" dirty="0" err="1"/>
            <a:t>Transactions</a:t>
          </a:r>
          <a:r>
            <a:rPr lang="pt-BR" sz="1000" b="1" kern="1200" dirty="0"/>
            <a:t> </a:t>
          </a:r>
          <a:r>
            <a:rPr lang="pt-BR" sz="1000" b="1" kern="1200" dirty="0" err="1"/>
            <a:t>of</a:t>
          </a:r>
          <a:r>
            <a:rPr lang="pt-BR" sz="1000" b="1" kern="1200" dirty="0"/>
            <a:t> </a:t>
          </a:r>
          <a:r>
            <a:rPr lang="pt-BR" sz="1000" b="1" kern="1200" dirty="0" err="1"/>
            <a:t>the</a:t>
          </a:r>
          <a:r>
            <a:rPr lang="pt-BR" sz="1000" b="1" kern="1200" dirty="0"/>
            <a:t> Royal Society B: </a:t>
          </a:r>
          <a:r>
            <a:rPr lang="pt-BR" sz="1000" b="1" kern="1200" dirty="0" err="1"/>
            <a:t>Biological</a:t>
          </a:r>
          <a:r>
            <a:rPr lang="pt-BR" sz="1000" b="1" kern="1200" dirty="0"/>
            <a:t> </a:t>
          </a:r>
          <a:r>
            <a:rPr lang="pt-BR" sz="1000" b="1" kern="1200" dirty="0" err="1"/>
            <a:t>Sciences</a:t>
          </a:r>
          <a:r>
            <a:rPr lang="pt-BR" sz="1000" kern="1200" dirty="0"/>
            <a:t>, 370, n. 1681, p. 20140271, 2015. </a:t>
          </a:r>
        </a:p>
      </dsp:txBody>
      <dsp:txXfrm>
        <a:off x="38784" y="220601"/>
        <a:ext cx="3844743" cy="716935"/>
      </dsp:txXfrm>
    </dsp:sp>
    <dsp:sp modelId="{3F3756EC-8CD4-4EF6-93CC-D1D06D4B9F3C}">
      <dsp:nvSpPr>
        <dsp:cNvPr id="0" name=""/>
        <dsp:cNvSpPr/>
      </dsp:nvSpPr>
      <dsp:spPr>
        <a:xfrm>
          <a:off x="0" y="1005120"/>
          <a:ext cx="3922311" cy="794503"/>
        </a:xfrm>
        <a:prstGeom prst="roundRect">
          <a:avLst/>
        </a:prstGeom>
        <a:solidFill>
          <a:schemeClr val="accent2">
            <a:hueOff val="-152201"/>
            <a:satOff val="-9776"/>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pt-BR" sz="1000" kern="1200" dirty="0"/>
            <a:t>BROCKINGTON, D.; IGOE, J. </a:t>
          </a:r>
          <a:r>
            <a:rPr lang="pt-BR" sz="1000" kern="1200" dirty="0" err="1"/>
            <a:t>Eviction</a:t>
          </a:r>
          <a:r>
            <a:rPr lang="pt-BR" sz="1000" kern="1200" dirty="0"/>
            <a:t> for </a:t>
          </a:r>
          <a:r>
            <a:rPr lang="pt-BR" sz="1000" kern="1200" dirty="0" err="1"/>
            <a:t>conservation</a:t>
          </a:r>
          <a:r>
            <a:rPr lang="pt-BR" sz="1000" kern="1200" dirty="0"/>
            <a:t>: a global overview. </a:t>
          </a:r>
          <a:r>
            <a:rPr lang="pt-BR" sz="1000" b="1" kern="1200" dirty="0" err="1"/>
            <a:t>Conservation</a:t>
          </a:r>
          <a:r>
            <a:rPr lang="pt-BR" sz="1000" b="1" kern="1200" dirty="0"/>
            <a:t> </a:t>
          </a:r>
          <a:r>
            <a:rPr lang="pt-BR" sz="1000" b="1" kern="1200" dirty="0" err="1"/>
            <a:t>and</a:t>
          </a:r>
          <a:r>
            <a:rPr lang="pt-BR" sz="1000" b="1" kern="1200" dirty="0"/>
            <a:t> </a:t>
          </a:r>
          <a:r>
            <a:rPr lang="pt-BR" sz="1000" b="1" kern="1200" dirty="0" err="1"/>
            <a:t>society</a:t>
          </a:r>
          <a:r>
            <a:rPr lang="pt-BR" sz="1000" kern="1200" dirty="0"/>
            <a:t>, p. 424-470, 2006.</a:t>
          </a:r>
        </a:p>
      </dsp:txBody>
      <dsp:txXfrm>
        <a:off x="38784" y="1043904"/>
        <a:ext cx="3844743" cy="716935"/>
      </dsp:txXfrm>
    </dsp:sp>
    <dsp:sp modelId="{1184E4E9-6596-48CE-9C3B-F81DC75BB380}">
      <dsp:nvSpPr>
        <dsp:cNvPr id="0" name=""/>
        <dsp:cNvSpPr/>
      </dsp:nvSpPr>
      <dsp:spPr>
        <a:xfrm>
          <a:off x="0" y="1828423"/>
          <a:ext cx="3922311" cy="794503"/>
        </a:xfrm>
        <a:prstGeom prst="roundRect">
          <a:avLst/>
        </a:prstGeom>
        <a:solidFill>
          <a:schemeClr val="accent2">
            <a:hueOff val="-304403"/>
            <a:satOff val="-19552"/>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pt-BR" sz="1000" kern="1200" dirty="0"/>
            <a:t>WILSHUSEN, Peter R. et al. </a:t>
          </a:r>
          <a:r>
            <a:rPr lang="pt-BR" sz="1000" kern="1200" dirty="0" err="1"/>
            <a:t>Reinventing</a:t>
          </a:r>
          <a:r>
            <a:rPr lang="pt-BR" sz="1000" kern="1200" dirty="0"/>
            <a:t> a </a:t>
          </a:r>
          <a:r>
            <a:rPr lang="pt-BR" sz="1000" kern="1200" dirty="0" err="1"/>
            <a:t>square</a:t>
          </a:r>
          <a:r>
            <a:rPr lang="pt-BR" sz="1000" kern="1200" dirty="0"/>
            <a:t> </a:t>
          </a:r>
          <a:r>
            <a:rPr lang="pt-BR" sz="1000" kern="1200" dirty="0" err="1"/>
            <a:t>wheel</a:t>
          </a:r>
          <a:r>
            <a:rPr lang="pt-BR" sz="1000" kern="1200" dirty="0"/>
            <a:t>: Critique </a:t>
          </a:r>
          <a:r>
            <a:rPr lang="pt-BR" sz="1000" kern="1200" dirty="0" err="1"/>
            <a:t>of</a:t>
          </a:r>
          <a:r>
            <a:rPr lang="pt-BR" sz="1000" kern="1200" dirty="0"/>
            <a:t> a </a:t>
          </a:r>
          <a:r>
            <a:rPr lang="pt-BR" sz="1000" kern="1200" dirty="0" err="1"/>
            <a:t>resurgent</a:t>
          </a:r>
          <a:r>
            <a:rPr lang="pt-BR" sz="1000" kern="1200" dirty="0"/>
            <a:t>" protection paradigm" in </a:t>
          </a:r>
          <a:r>
            <a:rPr lang="pt-BR" sz="1000" kern="1200" dirty="0" err="1"/>
            <a:t>international</a:t>
          </a:r>
          <a:r>
            <a:rPr lang="pt-BR" sz="1000" kern="1200" dirty="0"/>
            <a:t> </a:t>
          </a:r>
          <a:r>
            <a:rPr lang="pt-BR" sz="1000" kern="1200" dirty="0" err="1"/>
            <a:t>biodiversity</a:t>
          </a:r>
          <a:r>
            <a:rPr lang="pt-BR" sz="1000" kern="1200" dirty="0"/>
            <a:t> </a:t>
          </a:r>
          <a:r>
            <a:rPr lang="pt-BR" sz="1000" kern="1200" dirty="0" err="1"/>
            <a:t>conservation.</a:t>
          </a:r>
          <a:r>
            <a:rPr lang="pt-BR" sz="1000" b="1" kern="1200" dirty="0" err="1"/>
            <a:t>Society</a:t>
          </a:r>
          <a:r>
            <a:rPr lang="pt-BR" sz="1000" b="1" kern="1200" dirty="0"/>
            <a:t> &amp; natural </a:t>
          </a:r>
          <a:r>
            <a:rPr lang="pt-BR" sz="1000" b="1" kern="1200" dirty="0" err="1"/>
            <a:t>resources</a:t>
          </a:r>
          <a:r>
            <a:rPr lang="pt-BR" sz="1000" kern="1200" dirty="0"/>
            <a:t>, v. 15, n. 1, p. 17-40, 2002.</a:t>
          </a:r>
        </a:p>
      </dsp:txBody>
      <dsp:txXfrm>
        <a:off x="38784" y="1867207"/>
        <a:ext cx="3844743" cy="716935"/>
      </dsp:txXfrm>
    </dsp:sp>
    <dsp:sp modelId="{203884A2-30D5-4ABD-AE0E-C4918E32F875}">
      <dsp:nvSpPr>
        <dsp:cNvPr id="0" name=""/>
        <dsp:cNvSpPr/>
      </dsp:nvSpPr>
      <dsp:spPr>
        <a:xfrm>
          <a:off x="0" y="2651726"/>
          <a:ext cx="3922311" cy="794503"/>
        </a:xfrm>
        <a:prstGeom prst="roundRect">
          <a:avLst/>
        </a:prstGeom>
        <a:solidFill>
          <a:schemeClr val="accent2">
            <a:hueOff val="-456604"/>
            <a:satOff val="-29327"/>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pt-BR" sz="1000" kern="1200" dirty="0"/>
            <a:t>MAMMIDES, C. </a:t>
          </a:r>
          <a:r>
            <a:rPr lang="pt-BR" sz="1000" kern="1200" dirty="0" err="1"/>
            <a:t>Evidence</a:t>
          </a:r>
          <a:r>
            <a:rPr lang="pt-BR" sz="1000" kern="1200" dirty="0"/>
            <a:t> </a:t>
          </a:r>
          <a:r>
            <a:rPr lang="pt-BR" sz="1000" kern="1200" dirty="0" err="1"/>
            <a:t>from</a:t>
          </a:r>
          <a:r>
            <a:rPr lang="pt-BR" sz="1000" kern="1200" dirty="0"/>
            <a:t> </a:t>
          </a:r>
          <a:r>
            <a:rPr lang="pt-BR" sz="1000" kern="1200" dirty="0" err="1"/>
            <a:t>eleven</a:t>
          </a:r>
          <a:r>
            <a:rPr lang="pt-BR" sz="1000" kern="1200" dirty="0"/>
            <a:t> countries in four </a:t>
          </a:r>
          <a:r>
            <a:rPr lang="pt-BR" sz="1000" kern="1200" dirty="0" err="1"/>
            <a:t>continents</a:t>
          </a:r>
          <a:r>
            <a:rPr lang="pt-BR" sz="1000" kern="1200" dirty="0"/>
            <a:t> </a:t>
          </a:r>
          <a:r>
            <a:rPr lang="pt-BR" sz="1000" kern="1200" dirty="0" err="1"/>
            <a:t>suggests</a:t>
          </a:r>
          <a:r>
            <a:rPr lang="pt-BR" sz="1000" kern="1200" dirty="0"/>
            <a:t> </a:t>
          </a:r>
          <a:r>
            <a:rPr lang="pt-BR" sz="1000" kern="1200" dirty="0" err="1"/>
            <a:t>that</a:t>
          </a:r>
          <a:r>
            <a:rPr lang="pt-BR" sz="1000" kern="1200" dirty="0"/>
            <a:t> </a:t>
          </a:r>
          <a:r>
            <a:rPr lang="pt-BR" sz="1000" kern="1200" dirty="0" err="1"/>
            <a:t>protected</a:t>
          </a:r>
          <a:r>
            <a:rPr lang="pt-BR" sz="1000" kern="1200" dirty="0"/>
            <a:t> </a:t>
          </a:r>
          <a:r>
            <a:rPr lang="pt-BR" sz="1000" kern="1200" dirty="0" err="1"/>
            <a:t>areas</a:t>
          </a:r>
          <a:r>
            <a:rPr lang="pt-BR" sz="1000" kern="1200" dirty="0"/>
            <a:t> are </a:t>
          </a:r>
          <a:r>
            <a:rPr lang="pt-BR" sz="1000" kern="1200" dirty="0" err="1"/>
            <a:t>not</a:t>
          </a:r>
          <a:r>
            <a:rPr lang="pt-BR" sz="1000" kern="1200" dirty="0"/>
            <a:t> </a:t>
          </a:r>
          <a:r>
            <a:rPr lang="pt-BR" sz="1000" kern="1200" dirty="0" err="1"/>
            <a:t>associated</a:t>
          </a:r>
          <a:r>
            <a:rPr lang="pt-BR" sz="1000" kern="1200" dirty="0"/>
            <a:t> </a:t>
          </a:r>
          <a:r>
            <a:rPr lang="pt-BR" sz="1000" kern="1200" dirty="0" err="1"/>
            <a:t>with</a:t>
          </a:r>
          <a:r>
            <a:rPr lang="pt-BR" sz="1000" kern="1200" dirty="0"/>
            <a:t> </a:t>
          </a:r>
          <a:r>
            <a:rPr lang="pt-BR" sz="1000" kern="1200" dirty="0" err="1"/>
            <a:t>higher</a:t>
          </a:r>
          <a:r>
            <a:rPr lang="pt-BR" sz="1000" kern="1200" dirty="0"/>
            <a:t> </a:t>
          </a:r>
          <a:r>
            <a:rPr lang="pt-BR" sz="1000" kern="1200" dirty="0" err="1"/>
            <a:t>poverty</a:t>
          </a:r>
          <a:r>
            <a:rPr lang="pt-BR" sz="1000" kern="1200" dirty="0"/>
            <a:t> rates. </a:t>
          </a:r>
          <a:r>
            <a:rPr lang="pt-BR" sz="1000" b="1" kern="1200" dirty="0" err="1"/>
            <a:t>Biological</a:t>
          </a:r>
          <a:r>
            <a:rPr lang="pt-BR" sz="1000" b="1" kern="1200" dirty="0"/>
            <a:t> </a:t>
          </a:r>
          <a:r>
            <a:rPr lang="pt-BR" sz="1000" b="1" kern="1200" dirty="0" err="1"/>
            <a:t>Conservation</a:t>
          </a:r>
          <a:r>
            <a:rPr lang="pt-BR" sz="1000" kern="1200" dirty="0"/>
            <a:t>, 241, p. 108353, 2020. </a:t>
          </a:r>
        </a:p>
      </dsp:txBody>
      <dsp:txXfrm>
        <a:off x="38784" y="2690510"/>
        <a:ext cx="3844743" cy="716935"/>
      </dsp:txXfrm>
    </dsp:sp>
    <dsp:sp modelId="{01045411-D67B-44AE-9D87-CA2C70549E15}">
      <dsp:nvSpPr>
        <dsp:cNvPr id="0" name=""/>
        <dsp:cNvSpPr/>
      </dsp:nvSpPr>
      <dsp:spPr>
        <a:xfrm>
          <a:off x="0" y="3475029"/>
          <a:ext cx="3922311" cy="794503"/>
        </a:xfrm>
        <a:prstGeom prst="roundRect">
          <a:avLst/>
        </a:prstGeom>
        <a:solidFill>
          <a:schemeClr val="accent2">
            <a:hueOff val="-608805"/>
            <a:satOff val="-39103"/>
            <a:lumOff val="2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pt-BR" sz="1000" kern="1200" dirty="0"/>
            <a:t>WEST, P.; IGOE, J.; BROCKINGTON, D. Parks </a:t>
          </a:r>
          <a:r>
            <a:rPr lang="pt-BR" sz="1000" kern="1200" dirty="0" err="1"/>
            <a:t>and</a:t>
          </a:r>
          <a:r>
            <a:rPr lang="pt-BR" sz="1000" kern="1200" dirty="0"/>
            <a:t> peoples: </a:t>
          </a:r>
          <a:r>
            <a:rPr lang="pt-BR" sz="1000" kern="1200" dirty="0" err="1"/>
            <a:t>the</a:t>
          </a:r>
          <a:r>
            <a:rPr lang="pt-BR" sz="1000" kern="1200" dirty="0"/>
            <a:t> social </a:t>
          </a:r>
          <a:r>
            <a:rPr lang="pt-BR" sz="1000" kern="1200" dirty="0" err="1"/>
            <a:t>impact</a:t>
          </a:r>
          <a:r>
            <a:rPr lang="pt-BR" sz="1000" kern="1200" dirty="0"/>
            <a:t> </a:t>
          </a:r>
          <a:r>
            <a:rPr lang="pt-BR" sz="1000" kern="1200" dirty="0" err="1"/>
            <a:t>of</a:t>
          </a:r>
          <a:r>
            <a:rPr lang="pt-BR" sz="1000" kern="1200" dirty="0"/>
            <a:t> </a:t>
          </a:r>
          <a:r>
            <a:rPr lang="pt-BR" sz="1000" kern="1200" dirty="0" err="1"/>
            <a:t>protected</a:t>
          </a:r>
          <a:r>
            <a:rPr lang="pt-BR" sz="1000" kern="1200" dirty="0"/>
            <a:t> </a:t>
          </a:r>
          <a:r>
            <a:rPr lang="pt-BR" sz="1000" kern="1200" dirty="0" err="1"/>
            <a:t>areas</a:t>
          </a:r>
          <a:r>
            <a:rPr lang="pt-BR" sz="1000" kern="1200" dirty="0"/>
            <a:t>. </a:t>
          </a:r>
          <a:r>
            <a:rPr lang="pt-BR" sz="1000" b="1" kern="1200" dirty="0" err="1"/>
            <a:t>Annu</a:t>
          </a:r>
          <a:r>
            <a:rPr lang="pt-BR" sz="1000" b="1" kern="1200" dirty="0"/>
            <a:t>. Rev. </a:t>
          </a:r>
          <a:r>
            <a:rPr lang="pt-BR" sz="1000" b="1" kern="1200" dirty="0" err="1"/>
            <a:t>Anthropol</a:t>
          </a:r>
          <a:r>
            <a:rPr lang="pt-BR" sz="1000" b="1" kern="1200" dirty="0"/>
            <a:t>.</a:t>
          </a:r>
          <a:r>
            <a:rPr lang="pt-BR" sz="1000" kern="1200" dirty="0"/>
            <a:t>, 35, p. 251-277, 2006.</a:t>
          </a:r>
        </a:p>
      </dsp:txBody>
      <dsp:txXfrm>
        <a:off x="38784" y="3513813"/>
        <a:ext cx="3844743"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298C2-4EEC-4AA5-8FC2-1A980FEAA3D4}">
      <dsp:nvSpPr>
        <dsp:cNvPr id="0" name=""/>
        <dsp:cNvSpPr/>
      </dsp:nvSpPr>
      <dsp:spPr>
        <a:xfrm>
          <a:off x="0" y="1359217"/>
          <a:ext cx="8229600" cy="1812290"/>
        </a:xfrm>
        <a:prstGeom prst="notchedRightArrow">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sp>
    <dsp:sp modelId="{A30772A9-99C6-4639-AC4B-FBA2C605B4E3}">
      <dsp:nvSpPr>
        <dsp:cNvPr id="0" name=""/>
        <dsp:cNvSpPr/>
      </dsp:nvSpPr>
      <dsp:spPr>
        <a:xfrm>
          <a:off x="1884" y="0"/>
          <a:ext cx="1972809" cy="1812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pt-BR" sz="1500" kern="1200" dirty="0"/>
            <a:t>Conservar recursos para a elite:</a:t>
          </a:r>
        </a:p>
        <a:p>
          <a:pPr marL="0" lvl="0" indent="0" algn="ctr" defTabSz="666750">
            <a:lnSpc>
              <a:spcPct val="90000"/>
            </a:lnSpc>
            <a:spcBef>
              <a:spcPct val="0"/>
            </a:spcBef>
            <a:spcAft>
              <a:spcPct val="35000"/>
            </a:spcAft>
            <a:buNone/>
          </a:pPr>
          <a:r>
            <a:rPr lang="pt-BR" sz="1500" i="1" kern="1200" dirty="0" err="1"/>
            <a:t>Pré-Yelllowstone</a:t>
          </a:r>
          <a:endParaRPr lang="pt-BR" sz="1500" i="1" kern="1200" dirty="0"/>
        </a:p>
      </dsp:txBody>
      <dsp:txXfrm>
        <a:off x="1884" y="0"/>
        <a:ext cx="1972809" cy="1812290"/>
      </dsp:txXfrm>
    </dsp:sp>
    <dsp:sp modelId="{063F4498-3652-4619-8DF3-1DE6FADB1B63}">
      <dsp:nvSpPr>
        <dsp:cNvPr id="0" name=""/>
        <dsp:cNvSpPr/>
      </dsp:nvSpPr>
      <dsp:spPr>
        <a:xfrm>
          <a:off x="761752" y="2038826"/>
          <a:ext cx="453072" cy="453072"/>
        </a:xfrm>
        <a:prstGeom prst="ellipse">
          <a:avLst/>
        </a:prstGeom>
        <a:solidFill>
          <a:schemeClr val="bg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23944365-4664-4ECC-BB12-A5EBD6D1EF07}">
      <dsp:nvSpPr>
        <dsp:cNvPr id="0" name=""/>
        <dsp:cNvSpPr/>
      </dsp:nvSpPr>
      <dsp:spPr>
        <a:xfrm>
          <a:off x="2046029" y="2718434"/>
          <a:ext cx="1426718" cy="1812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pt-BR" sz="1500" kern="1200" dirty="0"/>
            <a:t>Patrimônio para usufruto público:</a:t>
          </a:r>
        </a:p>
        <a:p>
          <a:pPr marL="0" lvl="0" indent="0" algn="ctr" defTabSz="666750">
            <a:lnSpc>
              <a:spcPct val="90000"/>
            </a:lnSpc>
            <a:spcBef>
              <a:spcPct val="0"/>
            </a:spcBef>
            <a:spcAft>
              <a:spcPct val="35000"/>
            </a:spcAft>
            <a:buNone/>
          </a:pPr>
          <a:r>
            <a:rPr lang="pt-BR" sz="1500" i="1" kern="1200" dirty="0"/>
            <a:t>Yellowstone</a:t>
          </a:r>
        </a:p>
      </dsp:txBody>
      <dsp:txXfrm>
        <a:off x="2046029" y="2718434"/>
        <a:ext cx="1426718" cy="1812290"/>
      </dsp:txXfrm>
    </dsp:sp>
    <dsp:sp modelId="{D68DC4DE-B910-4D93-8DF2-55B5C7DB8A1F}">
      <dsp:nvSpPr>
        <dsp:cNvPr id="0" name=""/>
        <dsp:cNvSpPr/>
      </dsp:nvSpPr>
      <dsp:spPr>
        <a:xfrm>
          <a:off x="2532852" y="2038826"/>
          <a:ext cx="453072" cy="453072"/>
        </a:xfrm>
        <a:prstGeom prst="ellipse">
          <a:avLst/>
        </a:prstGeom>
        <a:solidFill>
          <a:srgbClr val="FF6600">
            <a:hueOff val="0"/>
            <a:satOff val="0"/>
            <a:lumOff val="0"/>
            <a:alphaOff val="0"/>
          </a:srgbClr>
        </a:solidFill>
        <a:ln w="12700" cap="flat" cmpd="sng" algn="ctr">
          <a:solidFill>
            <a:srgbClr val="FFFFFF">
              <a:hueOff val="0"/>
              <a:satOff val="0"/>
              <a:lumOff val="0"/>
              <a:alphaOff val="0"/>
            </a:srgb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55BED2DA-83F4-4463-9939-A05055B60A06}">
      <dsp:nvSpPr>
        <dsp:cNvPr id="0" name=""/>
        <dsp:cNvSpPr/>
      </dsp:nvSpPr>
      <dsp:spPr>
        <a:xfrm>
          <a:off x="3544083" y="0"/>
          <a:ext cx="2362617" cy="1812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pt-BR" sz="1500" kern="1200" dirty="0"/>
            <a:t>Conservação estrita da natureza (sem uso direto): </a:t>
          </a:r>
        </a:p>
        <a:p>
          <a:pPr marL="0" lvl="0" indent="0" algn="ctr" defTabSz="666750">
            <a:lnSpc>
              <a:spcPct val="90000"/>
            </a:lnSpc>
            <a:spcBef>
              <a:spcPct val="0"/>
            </a:spcBef>
            <a:spcAft>
              <a:spcPct val="35000"/>
            </a:spcAft>
            <a:buNone/>
          </a:pPr>
          <a:r>
            <a:rPr lang="pt-BR" sz="1500" i="1" kern="1200" dirty="0" err="1"/>
            <a:t>Everglades</a:t>
          </a:r>
          <a:endParaRPr lang="pt-BR" sz="1500" i="1" kern="1200" dirty="0"/>
        </a:p>
      </dsp:txBody>
      <dsp:txXfrm>
        <a:off x="3544083" y="0"/>
        <a:ext cx="2362617" cy="1812290"/>
      </dsp:txXfrm>
    </dsp:sp>
    <dsp:sp modelId="{69C94269-072C-4DA1-B941-AB0FEB00E9B2}">
      <dsp:nvSpPr>
        <dsp:cNvPr id="0" name=""/>
        <dsp:cNvSpPr/>
      </dsp:nvSpPr>
      <dsp:spPr>
        <a:xfrm>
          <a:off x="4498856" y="2038826"/>
          <a:ext cx="453072" cy="45307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40069C0A-801D-46FB-8637-21117BF58DE3}">
      <dsp:nvSpPr>
        <dsp:cNvPr id="0" name=""/>
        <dsp:cNvSpPr/>
      </dsp:nvSpPr>
      <dsp:spPr>
        <a:xfrm>
          <a:off x="5978037" y="2718434"/>
          <a:ext cx="1426718" cy="1812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endParaRPr lang="pt-BR" altLang="zh-CN" sz="1500" kern="1200" dirty="0">
            <a:ea typeface="宋体" panose="02010600030101010101" pitchFamily="2" charset="-122"/>
            <a:sym typeface="Wingdings" panose="05000000000000000000" pitchFamily="2" charset="2"/>
          </a:endParaRPr>
        </a:p>
      </dsp:txBody>
      <dsp:txXfrm>
        <a:off x="5978037" y="2718434"/>
        <a:ext cx="1426718" cy="1812290"/>
      </dsp:txXfrm>
    </dsp:sp>
    <dsp:sp modelId="{C34CAF10-0ADD-4772-84FE-D9FBF83CE7F1}">
      <dsp:nvSpPr>
        <dsp:cNvPr id="0" name=""/>
        <dsp:cNvSpPr/>
      </dsp:nvSpPr>
      <dsp:spPr>
        <a:xfrm>
          <a:off x="6464860" y="2038826"/>
          <a:ext cx="453072" cy="45307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8555D-3A09-4B31-B894-85C8094027F3}">
      <dsp:nvSpPr>
        <dsp:cNvPr id="0" name=""/>
        <dsp:cNvSpPr/>
      </dsp:nvSpPr>
      <dsp:spPr>
        <a:xfrm>
          <a:off x="0" y="422107"/>
          <a:ext cx="8229600" cy="1962264"/>
        </a:xfrm>
        <a:prstGeom prst="roundRect">
          <a:avLst>
            <a:gd name="adj" fmla="val 10000"/>
          </a:avLst>
        </a:prstGeom>
        <a:solidFill>
          <a:srgbClr val="B9A3A3"/>
        </a:solidFill>
        <a:ln>
          <a:noFill/>
        </a:ln>
        <a:effectLst/>
      </dsp:spPr>
      <dsp:style>
        <a:lnRef idx="0">
          <a:scrgbClr r="0" g="0" b="0"/>
        </a:lnRef>
        <a:fillRef idx="1">
          <a:scrgbClr r="0" g="0" b="0"/>
        </a:fillRef>
        <a:effectRef idx="0">
          <a:scrgbClr r="0" g="0" b="0"/>
        </a:effectRef>
        <a:fontRef idx="minor"/>
      </dsp:style>
    </dsp:sp>
    <dsp:sp modelId="{FE99D22C-1F6D-4F21-9CAD-CF46524F7FF3}">
      <dsp:nvSpPr>
        <dsp:cNvPr id="0" name=""/>
        <dsp:cNvSpPr/>
      </dsp:nvSpPr>
      <dsp:spPr>
        <a:xfrm>
          <a:off x="445701" y="998056"/>
          <a:ext cx="810366" cy="810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3A395-6CE2-41C8-8384-9F5FCCB55275}">
      <dsp:nvSpPr>
        <dsp:cNvPr id="0" name=""/>
        <dsp:cNvSpPr/>
      </dsp:nvSpPr>
      <dsp:spPr>
        <a:xfrm>
          <a:off x="1701768" y="666543"/>
          <a:ext cx="6526167" cy="147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34" tIns="155934" rIns="155934" bIns="155934" numCol="1" spcCol="1270" anchor="ctr" anchorCtr="0">
          <a:noAutofit/>
        </a:bodyPr>
        <a:lstStyle/>
        <a:p>
          <a:pPr marL="0" lvl="0" indent="0" algn="l" defTabSz="755650">
            <a:lnSpc>
              <a:spcPct val="100000"/>
            </a:lnSpc>
            <a:spcBef>
              <a:spcPct val="0"/>
            </a:spcBef>
            <a:spcAft>
              <a:spcPct val="35000"/>
            </a:spcAft>
            <a:buNone/>
          </a:pPr>
          <a:r>
            <a:rPr lang="pt-BR" sz="1700" kern="1200" dirty="0"/>
            <a:t>Desde o início: disputas sobre função central das áreas e presença humana</a:t>
          </a:r>
          <a:endParaRPr lang="en-US" sz="1700" kern="1200" dirty="0"/>
        </a:p>
      </dsp:txBody>
      <dsp:txXfrm>
        <a:off x="1701768" y="666543"/>
        <a:ext cx="6526167" cy="1473392"/>
      </dsp:txXfrm>
    </dsp:sp>
    <dsp:sp modelId="{5162D2AF-E267-4EB6-911C-E3CA3FA3CD23}">
      <dsp:nvSpPr>
        <dsp:cNvPr id="0" name=""/>
        <dsp:cNvSpPr/>
      </dsp:nvSpPr>
      <dsp:spPr>
        <a:xfrm>
          <a:off x="0" y="2752720"/>
          <a:ext cx="8229600" cy="1746088"/>
        </a:xfrm>
        <a:prstGeom prst="roundRect">
          <a:avLst>
            <a:gd name="adj" fmla="val 10000"/>
          </a:avLst>
        </a:prstGeom>
        <a:solidFill>
          <a:srgbClr val="B9A3A3"/>
        </a:solidFill>
        <a:ln>
          <a:noFill/>
        </a:ln>
        <a:effectLst/>
      </dsp:spPr>
      <dsp:style>
        <a:lnRef idx="0">
          <a:scrgbClr r="0" g="0" b="0"/>
        </a:lnRef>
        <a:fillRef idx="1">
          <a:scrgbClr r="0" g="0" b="0"/>
        </a:fillRef>
        <a:effectRef idx="0">
          <a:scrgbClr r="0" g="0" b="0"/>
        </a:effectRef>
        <a:fontRef idx="minor"/>
      </dsp:style>
    </dsp:sp>
    <dsp:sp modelId="{7E27506E-A84E-4A06-9C75-319A7A2B14DA}">
      <dsp:nvSpPr>
        <dsp:cNvPr id="0" name=""/>
        <dsp:cNvSpPr/>
      </dsp:nvSpPr>
      <dsp:spPr>
        <a:xfrm>
          <a:off x="445701" y="3220581"/>
          <a:ext cx="810366" cy="810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D9D57B-FDB6-4B36-8B0D-643B522844CE}">
      <dsp:nvSpPr>
        <dsp:cNvPr id="0" name=""/>
        <dsp:cNvSpPr/>
      </dsp:nvSpPr>
      <dsp:spPr>
        <a:xfrm>
          <a:off x="1751394" y="2889067"/>
          <a:ext cx="3502005" cy="147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34" tIns="155934" rIns="155934" bIns="155934" numCol="1" spcCol="1270" anchor="ctr" anchorCtr="0">
          <a:noAutofit/>
        </a:bodyPr>
        <a:lstStyle/>
        <a:p>
          <a:pPr marL="0" lvl="0" indent="0" algn="l" defTabSz="755650">
            <a:lnSpc>
              <a:spcPct val="100000"/>
            </a:lnSpc>
            <a:spcBef>
              <a:spcPct val="0"/>
            </a:spcBef>
            <a:spcAft>
              <a:spcPct val="35000"/>
            </a:spcAft>
            <a:buNone/>
          </a:pPr>
          <a:r>
            <a:rPr lang="pt-BR" sz="1700" kern="1200"/>
            <a:t>Função das APs  e presença de pessoas voltam ao debate com nomes e em períodos diversos:</a:t>
          </a:r>
          <a:endParaRPr lang="en-US" sz="1700" kern="1200"/>
        </a:p>
      </dsp:txBody>
      <dsp:txXfrm>
        <a:off x="1751394" y="2889067"/>
        <a:ext cx="3502005" cy="1473392"/>
      </dsp:txXfrm>
    </dsp:sp>
    <dsp:sp modelId="{4D0583CD-950E-4B62-A7E6-D4B1B5C36FB6}">
      <dsp:nvSpPr>
        <dsp:cNvPr id="0" name=""/>
        <dsp:cNvSpPr/>
      </dsp:nvSpPr>
      <dsp:spPr>
        <a:xfrm>
          <a:off x="5303025" y="2889067"/>
          <a:ext cx="2822847" cy="147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34" tIns="155934" rIns="155934" bIns="155934" numCol="1" spcCol="1270" anchor="ctr" anchorCtr="0">
          <a:noAutofit/>
        </a:bodyPr>
        <a:lstStyle/>
        <a:p>
          <a:pPr marL="0" lvl="0" indent="0" algn="l" defTabSz="488950">
            <a:lnSpc>
              <a:spcPct val="100000"/>
            </a:lnSpc>
            <a:spcBef>
              <a:spcPct val="0"/>
            </a:spcBef>
            <a:spcAft>
              <a:spcPct val="35000"/>
            </a:spcAft>
            <a:buNone/>
          </a:pPr>
          <a:r>
            <a:rPr lang="pt-BR" sz="1100" i="1" u="sng" kern="1200"/>
            <a:t>1872-1930</a:t>
          </a:r>
          <a:r>
            <a:rPr lang="pt-BR" sz="1100" i="1" kern="1200"/>
            <a:t>: Conservação (Pinchot) vs Proteção (Muir)</a:t>
          </a:r>
          <a:endParaRPr lang="en-US" sz="1100" kern="1200"/>
        </a:p>
        <a:p>
          <a:pPr marL="0" lvl="0" indent="0" algn="l" defTabSz="488950">
            <a:lnSpc>
              <a:spcPct val="100000"/>
            </a:lnSpc>
            <a:spcBef>
              <a:spcPct val="0"/>
            </a:spcBef>
            <a:spcAft>
              <a:spcPct val="35000"/>
            </a:spcAft>
            <a:buNone/>
          </a:pPr>
          <a:r>
            <a:rPr lang="pt-BR" sz="1100" i="1" u="sng" kern="1200"/>
            <a:t>1980-1990</a:t>
          </a:r>
          <a:r>
            <a:rPr lang="pt-BR" sz="1100" i="1" kern="1200"/>
            <a:t>: Fortress and fines</a:t>
          </a:r>
          <a:r>
            <a:rPr lang="pt-BR" sz="1100" kern="1200"/>
            <a:t> x  conservação e desenvolvimento local</a:t>
          </a:r>
          <a:endParaRPr lang="en-US" sz="1100" kern="1200"/>
        </a:p>
        <a:p>
          <a:pPr marL="0" lvl="0" indent="0" algn="l" defTabSz="488950">
            <a:lnSpc>
              <a:spcPct val="100000"/>
            </a:lnSpc>
            <a:spcBef>
              <a:spcPct val="0"/>
            </a:spcBef>
            <a:spcAft>
              <a:spcPct val="35000"/>
            </a:spcAft>
            <a:buNone/>
          </a:pPr>
          <a:r>
            <a:rPr lang="pt-BR" sz="1100" u="sng" kern="1200"/>
            <a:t>2010-202?</a:t>
          </a:r>
          <a:r>
            <a:rPr lang="pt-BR" sz="1100" kern="1200"/>
            <a:t>: Nova conservação: promover a conservação aliada à mitigação da pobreza</a:t>
          </a:r>
          <a:endParaRPr lang="en-US" sz="1100" kern="1200"/>
        </a:p>
      </dsp:txBody>
      <dsp:txXfrm>
        <a:off x="5303025" y="2889067"/>
        <a:ext cx="2822847" cy="1473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66814-12ED-43CA-B84C-E29179E6198E}">
      <dsp:nvSpPr>
        <dsp:cNvPr id="0" name=""/>
        <dsp:cNvSpPr/>
      </dsp:nvSpPr>
      <dsp:spPr>
        <a:xfrm>
          <a:off x="0" y="644493"/>
          <a:ext cx="8229600" cy="3291840"/>
        </a:xfrm>
        <a:prstGeom prst="leftRightRibb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8EB5B41-BC27-444C-B4A8-BCB6847545EA}">
      <dsp:nvSpPr>
        <dsp:cNvPr id="0" name=""/>
        <dsp:cNvSpPr/>
      </dsp:nvSpPr>
      <dsp:spPr>
        <a:xfrm>
          <a:off x="987552" y="1195514"/>
          <a:ext cx="2715768" cy="1613001"/>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pt-BR" sz="1600" kern="1200" dirty="0">
              <a:sym typeface="Wingdings" panose="05000000000000000000" pitchFamily="2" charset="2"/>
            </a:rPr>
            <a:t></a:t>
          </a:r>
          <a:r>
            <a:rPr lang="pt-BR" sz="1600" kern="1200" dirty="0"/>
            <a:t>Essenciais à conservação</a:t>
          </a:r>
        </a:p>
        <a:p>
          <a:pPr marL="0" lvl="0" indent="0" algn="ctr" defTabSz="711200">
            <a:lnSpc>
              <a:spcPct val="90000"/>
            </a:lnSpc>
            <a:spcBef>
              <a:spcPct val="0"/>
            </a:spcBef>
            <a:spcAft>
              <a:spcPct val="35000"/>
            </a:spcAft>
            <a:buNone/>
          </a:pPr>
          <a:r>
            <a:rPr lang="pt-BR" sz="1600" kern="1200" dirty="0">
              <a:sym typeface="Wingdings" panose="05000000000000000000" pitchFamily="2" charset="2"/>
            </a:rPr>
            <a:t></a:t>
          </a:r>
          <a:r>
            <a:rPr lang="pt-BR" sz="1600" kern="1200" dirty="0"/>
            <a:t>Evidências que melhoram a qualidade de vida e garantem acesso a recursos</a:t>
          </a:r>
        </a:p>
      </dsp:txBody>
      <dsp:txXfrm>
        <a:off x="987552" y="1195514"/>
        <a:ext cx="2715768" cy="1613001"/>
      </dsp:txXfrm>
    </dsp:sp>
    <dsp:sp modelId="{41297AD0-65B2-4198-9FB2-95953CBACB19}">
      <dsp:nvSpPr>
        <dsp:cNvPr id="0" name=""/>
        <dsp:cNvSpPr/>
      </dsp:nvSpPr>
      <dsp:spPr>
        <a:xfrm>
          <a:off x="4114800" y="1722208"/>
          <a:ext cx="3209544" cy="1613001"/>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pt-BR" sz="1600" kern="1200" dirty="0">
              <a:sym typeface="Wingdings" panose="05000000000000000000" pitchFamily="2" charset="2"/>
            </a:rPr>
            <a:t></a:t>
          </a:r>
          <a:r>
            <a:rPr lang="pt-BR" sz="1600" kern="1200" dirty="0"/>
            <a:t>Ameaçam direitos e modos de vida dos mais pobres</a:t>
          </a:r>
        </a:p>
        <a:p>
          <a:pPr marL="0" lvl="0" indent="0" algn="ctr" defTabSz="711200">
            <a:lnSpc>
              <a:spcPct val="90000"/>
            </a:lnSpc>
            <a:spcBef>
              <a:spcPct val="0"/>
            </a:spcBef>
            <a:spcAft>
              <a:spcPct val="35000"/>
            </a:spcAft>
            <a:buNone/>
          </a:pPr>
          <a:r>
            <a:rPr lang="pt-BR" sz="1600" kern="1200" dirty="0">
              <a:sym typeface="Wingdings" panose="05000000000000000000" pitchFamily="2" charset="2"/>
            </a:rPr>
            <a:t></a:t>
          </a:r>
          <a:r>
            <a:rPr lang="pt-BR" sz="1600" kern="1200" dirty="0"/>
            <a:t>Evidências que promovem a pobreza e desagregação socia</a:t>
          </a:r>
        </a:p>
        <a:p>
          <a:pPr marL="0" lvl="0" indent="0" algn="ctr" defTabSz="711200">
            <a:lnSpc>
              <a:spcPct val="90000"/>
            </a:lnSpc>
            <a:spcBef>
              <a:spcPct val="0"/>
            </a:spcBef>
            <a:spcAft>
              <a:spcPct val="35000"/>
            </a:spcAft>
            <a:buNone/>
          </a:pPr>
          <a:r>
            <a:rPr lang="pt-BR" sz="1600" kern="1200" dirty="0">
              <a:sym typeface="Wingdings" panose="05000000000000000000" pitchFamily="2" charset="2"/>
            </a:rPr>
            <a:t> Afetam mais os mais </a:t>
          </a:r>
          <a:r>
            <a:rPr lang="pt-BR" sz="1600" kern="1200" dirty="0" err="1">
              <a:sym typeface="Wingdings" panose="05000000000000000000" pitchFamily="2" charset="2"/>
            </a:rPr>
            <a:t>pobres</a:t>
          </a:r>
          <a:r>
            <a:rPr lang="pt-BR" sz="1600" kern="1200" dirty="0" err="1"/>
            <a:t>l</a:t>
          </a:r>
          <a:r>
            <a:rPr lang="pt-BR" sz="1600" kern="1200" dirty="0"/>
            <a:t> </a:t>
          </a:r>
        </a:p>
      </dsp:txBody>
      <dsp:txXfrm>
        <a:off x="4114800" y="1722208"/>
        <a:ext cx="3209544" cy="1613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32EF6-9AD0-4170-A6D8-3E44DD5C815F}">
      <dsp:nvSpPr>
        <dsp:cNvPr id="0" name=""/>
        <dsp:cNvSpPr/>
      </dsp:nvSpPr>
      <dsp:spPr>
        <a:xfrm rot="5400000">
          <a:off x="4951963" y="-1825826"/>
          <a:ext cx="1288328" cy="526694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Evidências documentais de violência e abusos (África) emergiram em estudos de historiadores</a:t>
          </a:r>
        </a:p>
        <a:p>
          <a:pPr marL="114300" lvl="1" indent="-114300" algn="l" defTabSz="622300">
            <a:lnSpc>
              <a:spcPct val="90000"/>
            </a:lnSpc>
            <a:spcBef>
              <a:spcPct val="0"/>
            </a:spcBef>
            <a:spcAft>
              <a:spcPct val="15000"/>
            </a:spcAft>
            <a:buChar char="•"/>
          </a:pPr>
          <a:r>
            <a:rPr lang="pt-BR" sz="1400" kern="1200" dirty="0"/>
            <a:t>Debates (1992) e protestos (2003) nos congressos mundiais de Parques (</a:t>
          </a:r>
          <a:r>
            <a:rPr lang="pt-BR" sz="1400" kern="1200" dirty="0" err="1"/>
            <a:t>APs</a:t>
          </a:r>
          <a:r>
            <a:rPr lang="pt-BR" sz="1400" kern="1200" dirty="0"/>
            <a:t>)</a:t>
          </a:r>
        </a:p>
      </dsp:txBody>
      <dsp:txXfrm rot="-5400000">
        <a:off x="2962656" y="226372"/>
        <a:ext cx="5204053" cy="1162546"/>
      </dsp:txXfrm>
    </dsp:sp>
    <dsp:sp modelId="{6642D02A-4CBE-4119-BF91-02C250F50755}">
      <dsp:nvSpPr>
        <dsp:cNvPr id="0" name=""/>
        <dsp:cNvSpPr/>
      </dsp:nvSpPr>
      <dsp:spPr>
        <a:xfrm>
          <a:off x="0" y="2440"/>
          <a:ext cx="2962656" cy="16104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1. Histórico</a:t>
          </a:r>
        </a:p>
      </dsp:txBody>
      <dsp:txXfrm>
        <a:off x="78614" y="81054"/>
        <a:ext cx="2805428" cy="1453182"/>
      </dsp:txXfrm>
    </dsp:sp>
    <dsp:sp modelId="{A4CD7E40-E0AE-404B-8C0A-E7BD6DF70F05}">
      <dsp:nvSpPr>
        <dsp:cNvPr id="0" name=""/>
        <dsp:cNvSpPr/>
      </dsp:nvSpPr>
      <dsp:spPr>
        <a:xfrm rot="5400000">
          <a:off x="4951963" y="-134896"/>
          <a:ext cx="1288328" cy="5266944"/>
        </a:xfrm>
        <a:prstGeom prst="round2SameRect">
          <a:avLst/>
        </a:prstGeom>
        <a:solidFill>
          <a:schemeClr val="accent2">
            <a:tint val="40000"/>
            <a:alpha val="90000"/>
            <a:hueOff val="-159694"/>
            <a:satOff val="-13701"/>
            <a:lumOff val="1788"/>
            <a:alphaOff val="0"/>
          </a:schemeClr>
        </a:solidFill>
        <a:ln w="6350" cap="flat" cmpd="sng" algn="ctr">
          <a:solidFill>
            <a:schemeClr val="accent2">
              <a:tint val="40000"/>
              <a:alpha val="90000"/>
              <a:hueOff val="-159694"/>
              <a:satOff val="-13701"/>
              <a:lumOff val="178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O que é a “natureza” a conservar</a:t>
          </a:r>
        </a:p>
        <a:p>
          <a:pPr marL="114300" lvl="1" indent="-114300" algn="l" defTabSz="622300">
            <a:lnSpc>
              <a:spcPct val="90000"/>
            </a:lnSpc>
            <a:spcBef>
              <a:spcPct val="0"/>
            </a:spcBef>
            <a:spcAft>
              <a:spcPct val="15000"/>
            </a:spcAft>
            <a:buChar char="•"/>
          </a:pPr>
          <a:r>
            <a:rPr lang="pt-BR" sz="1400" kern="1200" dirty="0"/>
            <a:t>Natureza selvagem? Manejada? Antropogênica</a:t>
          </a:r>
        </a:p>
      </dsp:txBody>
      <dsp:txXfrm rot="-5400000">
        <a:off x="2962656" y="1917302"/>
        <a:ext cx="5204053" cy="1162546"/>
      </dsp:txXfrm>
    </dsp:sp>
    <dsp:sp modelId="{CE48681A-0496-4E3D-8444-218F3C545DA4}">
      <dsp:nvSpPr>
        <dsp:cNvPr id="0" name=""/>
        <dsp:cNvSpPr/>
      </dsp:nvSpPr>
      <dsp:spPr>
        <a:xfrm>
          <a:off x="0" y="1693370"/>
          <a:ext cx="2962656" cy="1610410"/>
        </a:xfrm>
        <a:prstGeom prst="roundRect">
          <a:avLst/>
        </a:prstGeom>
        <a:gradFill rotWithShape="0">
          <a:gsLst>
            <a:gs pos="0">
              <a:schemeClr val="accent2">
                <a:hueOff val="-304403"/>
                <a:satOff val="-19552"/>
                <a:lumOff val="10196"/>
                <a:alphaOff val="0"/>
                <a:satMod val="103000"/>
                <a:lumMod val="102000"/>
                <a:tint val="94000"/>
              </a:schemeClr>
            </a:gs>
            <a:gs pos="50000">
              <a:schemeClr val="accent2">
                <a:hueOff val="-304403"/>
                <a:satOff val="-19552"/>
                <a:lumOff val="10196"/>
                <a:alphaOff val="0"/>
                <a:satMod val="110000"/>
                <a:lumMod val="100000"/>
                <a:shade val="100000"/>
              </a:schemeClr>
            </a:gs>
            <a:gs pos="100000">
              <a:schemeClr val="accent2">
                <a:hueOff val="-304403"/>
                <a:satOff val="-19552"/>
                <a:lumOff val="10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2. Conceitual</a:t>
          </a:r>
        </a:p>
      </dsp:txBody>
      <dsp:txXfrm>
        <a:off x="78614" y="1771984"/>
        <a:ext cx="2805428" cy="1453182"/>
      </dsp:txXfrm>
    </dsp:sp>
    <dsp:sp modelId="{1ED0FB99-E257-48DA-B386-EDF01F59D33D}">
      <dsp:nvSpPr>
        <dsp:cNvPr id="0" name=""/>
        <dsp:cNvSpPr/>
      </dsp:nvSpPr>
      <dsp:spPr>
        <a:xfrm rot="5400000">
          <a:off x="4951963" y="1556034"/>
          <a:ext cx="1288328" cy="5266944"/>
        </a:xfrm>
        <a:prstGeom prst="round2SameRect">
          <a:avLst/>
        </a:prstGeom>
        <a:solidFill>
          <a:schemeClr val="accent2">
            <a:tint val="40000"/>
            <a:alpha val="90000"/>
            <a:hueOff val="-319387"/>
            <a:satOff val="-27403"/>
            <a:lumOff val="3577"/>
            <a:alphaOff val="0"/>
          </a:schemeClr>
        </a:solidFill>
        <a:ln w="6350" cap="flat" cmpd="sng" algn="ctr">
          <a:solidFill>
            <a:schemeClr val="accent2">
              <a:tint val="40000"/>
              <a:alpha val="90000"/>
              <a:hueOff val="-319387"/>
              <a:satOff val="-27403"/>
              <a:lumOff val="357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Quem tem direito ao uso da terra? E.g. populações nômades; corporações</a:t>
          </a:r>
        </a:p>
        <a:p>
          <a:pPr marL="114300" lvl="1" indent="-114300" algn="l" defTabSz="622300">
            <a:lnSpc>
              <a:spcPct val="90000"/>
            </a:lnSpc>
            <a:spcBef>
              <a:spcPct val="0"/>
            </a:spcBef>
            <a:spcAft>
              <a:spcPct val="15000"/>
            </a:spcAft>
            <a:buChar char="•"/>
          </a:pPr>
          <a:r>
            <a:rPr lang="pt-BR" sz="1400" kern="1200" dirty="0"/>
            <a:t>Alianças com conservacionistas ou confrontos? (</a:t>
          </a:r>
          <a:r>
            <a:rPr lang="pt-BR" sz="1400" i="1" kern="1200" dirty="0" err="1"/>
            <a:t>green</a:t>
          </a:r>
          <a:r>
            <a:rPr lang="pt-BR" sz="1400" i="1" kern="1200" dirty="0"/>
            <a:t> </a:t>
          </a:r>
          <a:r>
            <a:rPr lang="pt-BR" sz="1400" i="1" kern="1200" dirty="0" err="1"/>
            <a:t>grabbing</a:t>
          </a:r>
          <a:r>
            <a:rPr lang="pt-BR" sz="1400" kern="1200" dirty="0"/>
            <a:t>)</a:t>
          </a:r>
        </a:p>
        <a:p>
          <a:pPr marL="114300" lvl="1" indent="-114300" algn="l" defTabSz="622300">
            <a:lnSpc>
              <a:spcPct val="90000"/>
            </a:lnSpc>
            <a:spcBef>
              <a:spcPct val="0"/>
            </a:spcBef>
            <a:spcAft>
              <a:spcPct val="15000"/>
            </a:spcAft>
            <a:buChar char="•"/>
          </a:pPr>
          <a:r>
            <a:rPr lang="pt-BR" sz="1400" kern="1200" dirty="0"/>
            <a:t>Disputas entre etnias em nações africanas</a:t>
          </a:r>
        </a:p>
      </dsp:txBody>
      <dsp:txXfrm rot="-5400000">
        <a:off x="2962656" y="3608233"/>
        <a:ext cx="5204053" cy="1162546"/>
      </dsp:txXfrm>
    </dsp:sp>
    <dsp:sp modelId="{80C10A04-5570-4AE9-9895-1425694CE301}">
      <dsp:nvSpPr>
        <dsp:cNvPr id="0" name=""/>
        <dsp:cNvSpPr/>
      </dsp:nvSpPr>
      <dsp:spPr>
        <a:xfrm>
          <a:off x="0" y="3384301"/>
          <a:ext cx="2962656" cy="1610410"/>
        </a:xfrm>
        <a:prstGeom prst="roundRect">
          <a:avLst/>
        </a:prstGeom>
        <a:gradFill rotWithShape="0">
          <a:gsLst>
            <a:gs pos="0">
              <a:schemeClr val="accent2">
                <a:hueOff val="-608805"/>
                <a:satOff val="-39103"/>
                <a:lumOff val="20392"/>
                <a:alphaOff val="0"/>
                <a:satMod val="103000"/>
                <a:lumMod val="102000"/>
                <a:tint val="94000"/>
              </a:schemeClr>
            </a:gs>
            <a:gs pos="50000">
              <a:schemeClr val="accent2">
                <a:hueOff val="-608805"/>
                <a:satOff val="-39103"/>
                <a:lumOff val="20392"/>
                <a:alphaOff val="0"/>
                <a:satMod val="110000"/>
                <a:lumMod val="100000"/>
                <a:shade val="100000"/>
              </a:schemeClr>
            </a:gs>
            <a:gs pos="100000">
              <a:schemeClr val="accent2">
                <a:hueOff val="-608805"/>
                <a:satOff val="-39103"/>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pt-BR" sz="2100" kern="1200" dirty="0"/>
            <a:t>3. Políticas de conservação, usos da terra e modos de vida</a:t>
          </a:r>
        </a:p>
      </dsp:txBody>
      <dsp:txXfrm>
        <a:off x="78614" y="3462915"/>
        <a:ext cx="2805428" cy="14531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4888-702B-479A-8748-DF8CB950374E}">
      <dsp:nvSpPr>
        <dsp:cNvPr id="0" name=""/>
        <dsp:cNvSpPr/>
      </dsp:nvSpPr>
      <dsp:spPr>
        <a:xfrm rot="5400000">
          <a:off x="-250598" y="252864"/>
          <a:ext cx="1670657" cy="116945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kern="1200"/>
            <a:t>Onde?</a:t>
          </a:r>
          <a:endParaRPr lang="en-US" sz="1900" kern="1200"/>
        </a:p>
      </dsp:txBody>
      <dsp:txXfrm rot="-5400000">
        <a:off x="2" y="586995"/>
        <a:ext cx="1169459" cy="501198"/>
      </dsp:txXfrm>
    </dsp:sp>
    <dsp:sp modelId="{FC2F502E-E415-466B-AFC8-BE0B4D64DDC0}">
      <dsp:nvSpPr>
        <dsp:cNvPr id="0" name=""/>
        <dsp:cNvSpPr/>
      </dsp:nvSpPr>
      <dsp:spPr>
        <a:xfrm rot="5400000">
          <a:off x="4029665" y="-2857939"/>
          <a:ext cx="1085927" cy="6806338"/>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kern="1200"/>
            <a:t>Pequena proporção, mas maioria dos países</a:t>
          </a:r>
          <a:endParaRPr lang="en-US" sz="1200" kern="1200"/>
        </a:p>
        <a:p>
          <a:pPr marL="114300" lvl="1" indent="-114300" algn="l" defTabSz="533400">
            <a:lnSpc>
              <a:spcPct val="90000"/>
            </a:lnSpc>
            <a:spcBef>
              <a:spcPct val="0"/>
            </a:spcBef>
            <a:spcAft>
              <a:spcPct val="15000"/>
            </a:spcAft>
            <a:buChar char="•"/>
          </a:pPr>
          <a:r>
            <a:rPr lang="pt-BR" sz="1200" kern="1200"/>
            <a:t>Concentrada na África (e comum), Sudeste da Ásia e América do Norte</a:t>
          </a:r>
          <a:endParaRPr lang="en-US" sz="1200" kern="1200"/>
        </a:p>
        <a:p>
          <a:pPr marL="114300" lvl="1" indent="-114300" algn="l" defTabSz="533400">
            <a:lnSpc>
              <a:spcPct val="90000"/>
            </a:lnSpc>
            <a:spcBef>
              <a:spcPct val="0"/>
            </a:spcBef>
            <a:spcAft>
              <a:spcPct val="15000"/>
            </a:spcAft>
            <a:buChar char="•"/>
          </a:pPr>
          <a:r>
            <a:rPr lang="pt-BR" sz="1200" kern="1200"/>
            <a:t>Rara na América do Sul</a:t>
          </a:r>
          <a:endParaRPr lang="en-US" sz="1200" kern="1200"/>
        </a:p>
      </dsp:txBody>
      <dsp:txXfrm rot="-5400000">
        <a:off x="1169460" y="55277"/>
        <a:ext cx="6753327" cy="979905"/>
      </dsp:txXfrm>
    </dsp:sp>
    <dsp:sp modelId="{B46C3E12-F36F-42F4-B210-6F52D651D737}">
      <dsp:nvSpPr>
        <dsp:cNvPr id="0" name=""/>
        <dsp:cNvSpPr/>
      </dsp:nvSpPr>
      <dsp:spPr>
        <a:xfrm rot="5400000">
          <a:off x="-250598" y="1730226"/>
          <a:ext cx="1670657" cy="1169459"/>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kern="1200"/>
            <a:t>Quando?</a:t>
          </a:r>
          <a:endParaRPr lang="en-US" sz="1900" kern="1200"/>
        </a:p>
      </dsp:txBody>
      <dsp:txXfrm rot="-5400000">
        <a:off x="2" y="2064357"/>
        <a:ext cx="1169459" cy="501198"/>
      </dsp:txXfrm>
    </dsp:sp>
    <dsp:sp modelId="{865CCF28-B580-4674-B2C4-C492BCC608E0}">
      <dsp:nvSpPr>
        <dsp:cNvPr id="0" name=""/>
        <dsp:cNvSpPr/>
      </dsp:nvSpPr>
      <dsp:spPr>
        <a:xfrm rot="5400000">
          <a:off x="4029665" y="-1380577"/>
          <a:ext cx="1085927" cy="6806338"/>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kern="1200" dirty="0"/>
            <a:t>Maioria até os anos 1980 (mas ainda ocorre)</a:t>
          </a:r>
          <a:endParaRPr lang="en-US" sz="1200" kern="1200" dirty="0"/>
        </a:p>
        <a:p>
          <a:pPr marL="114300" lvl="1" indent="-114300" algn="l" defTabSz="533400">
            <a:lnSpc>
              <a:spcPct val="90000"/>
            </a:lnSpc>
            <a:spcBef>
              <a:spcPct val="0"/>
            </a:spcBef>
            <a:spcAft>
              <a:spcPct val="15000"/>
            </a:spcAft>
            <a:buChar char="•"/>
          </a:pPr>
          <a:r>
            <a:rPr lang="en-US" sz="1200" kern="1200" dirty="0" err="1"/>
            <a:t>Período</a:t>
          </a:r>
          <a:r>
            <a:rPr lang="en-US" sz="1200" kern="1200" dirty="0"/>
            <a:t> 1985-1990: </a:t>
          </a:r>
          <a:r>
            <a:rPr lang="en-US" sz="1200" kern="1200" dirty="0" err="1"/>
            <a:t>maior</a:t>
          </a:r>
          <a:r>
            <a:rPr lang="en-US" sz="1200" kern="1200" dirty="0"/>
            <a:t> </a:t>
          </a:r>
          <a:r>
            <a:rPr lang="en-US" sz="1200" kern="1200" dirty="0" err="1"/>
            <a:t>aumento</a:t>
          </a:r>
          <a:r>
            <a:rPr lang="en-US" sz="1200" kern="1200" dirty="0"/>
            <a:t> de </a:t>
          </a:r>
          <a:r>
            <a:rPr lang="en-US" sz="1200" kern="1200" dirty="0" err="1"/>
            <a:t>áreas</a:t>
          </a:r>
          <a:r>
            <a:rPr lang="en-US" sz="1200" kern="1200" dirty="0"/>
            <a:t>, mas </a:t>
          </a:r>
          <a:r>
            <a:rPr lang="en-US" sz="1200" kern="1200" dirty="0" err="1"/>
            <a:t>menos</a:t>
          </a:r>
          <a:r>
            <a:rPr lang="en-US" sz="1200" kern="1200" dirty="0"/>
            <a:t> </a:t>
          </a:r>
          <a:r>
            <a:rPr lang="en-US" sz="1200" kern="1200" dirty="0" err="1"/>
            <a:t>remoções</a:t>
          </a:r>
          <a:endParaRPr lang="en-US" sz="1200" kern="1200" dirty="0"/>
        </a:p>
        <a:p>
          <a:pPr marL="114300" lvl="1" indent="-114300" algn="l" defTabSz="533400">
            <a:lnSpc>
              <a:spcPct val="90000"/>
            </a:lnSpc>
            <a:spcBef>
              <a:spcPct val="0"/>
            </a:spcBef>
            <a:spcAft>
              <a:spcPct val="15000"/>
            </a:spcAft>
            <a:buChar char="•"/>
          </a:pPr>
          <a:r>
            <a:rPr lang="en-US" sz="1200" kern="1200" dirty="0" err="1"/>
            <a:t>Protestos</a:t>
          </a:r>
          <a:r>
            <a:rPr lang="en-US" sz="1200" kern="1200" dirty="0"/>
            <a:t> </a:t>
          </a:r>
          <a:r>
            <a:rPr lang="en-US" sz="1200" kern="1200" dirty="0" err="1"/>
            <a:t>Congresso</a:t>
          </a:r>
          <a:r>
            <a:rPr lang="en-US" sz="1200" kern="1200" dirty="0"/>
            <a:t> Mundial de </a:t>
          </a:r>
          <a:r>
            <a:rPr lang="en-US" sz="1200" kern="1200" dirty="0" err="1"/>
            <a:t>Parques</a:t>
          </a:r>
          <a:r>
            <a:rPr lang="en-US" sz="1200" kern="1200" dirty="0"/>
            <a:t> </a:t>
          </a:r>
          <a:r>
            <a:rPr lang="en-US" sz="1200" kern="1200" dirty="0" err="1"/>
            <a:t>na</a:t>
          </a:r>
          <a:r>
            <a:rPr lang="en-US" sz="1200" kern="1200" dirty="0"/>
            <a:t> </a:t>
          </a:r>
          <a:r>
            <a:rPr lang="en-US" sz="1200" kern="1200" dirty="0" err="1"/>
            <a:t>África</a:t>
          </a:r>
          <a:r>
            <a:rPr lang="en-US" sz="1200" kern="1200" dirty="0"/>
            <a:t> do Sul (2003)</a:t>
          </a:r>
        </a:p>
        <a:p>
          <a:pPr marL="114300" lvl="1" indent="-114300" algn="l" defTabSz="533400">
            <a:lnSpc>
              <a:spcPct val="90000"/>
            </a:lnSpc>
            <a:spcBef>
              <a:spcPct val="0"/>
            </a:spcBef>
            <a:spcAft>
              <a:spcPct val="15000"/>
            </a:spcAft>
            <a:buChar char="•"/>
          </a:pPr>
          <a:r>
            <a:rPr lang="en-US" sz="1200" kern="1200" dirty="0" err="1"/>
            <a:t>Menos</a:t>
          </a:r>
          <a:r>
            <a:rPr lang="en-US" sz="1200" kern="1200" dirty="0"/>
            <a:t> </a:t>
          </a:r>
          <a:r>
            <a:rPr lang="en-US" sz="1200" kern="1200" dirty="0" err="1"/>
            <a:t>remoções</a:t>
          </a:r>
          <a:r>
            <a:rPr lang="en-US" sz="1200" kern="1200" dirty="0"/>
            <a:t>, mas p</a:t>
          </a:r>
          <a:r>
            <a:rPr lang="pt-BR" sz="1200" kern="1200" dirty="0" err="1"/>
            <a:t>oderiam</a:t>
          </a:r>
          <a:r>
            <a:rPr lang="pt-BR" sz="1200" kern="1200" dirty="0"/>
            <a:t> aumentar se legislação fosse seguida e maiores metas (30%)</a:t>
          </a:r>
          <a:endParaRPr lang="en-US" sz="1200" kern="1200" dirty="0"/>
        </a:p>
      </dsp:txBody>
      <dsp:txXfrm rot="-5400000">
        <a:off x="1169460" y="1532639"/>
        <a:ext cx="6753327" cy="979905"/>
      </dsp:txXfrm>
    </dsp:sp>
    <dsp:sp modelId="{415D1FBE-9399-4D00-852F-0B4317EF772C}">
      <dsp:nvSpPr>
        <dsp:cNvPr id="0" name=""/>
        <dsp:cNvSpPr/>
      </dsp:nvSpPr>
      <dsp:spPr>
        <a:xfrm rot="5400000">
          <a:off x="-250598" y="3207588"/>
          <a:ext cx="1670657" cy="1169459"/>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kern="1200" dirty="0"/>
            <a:t>Por quem?</a:t>
          </a:r>
          <a:endParaRPr lang="en-US" sz="1900" kern="1200" dirty="0"/>
        </a:p>
      </dsp:txBody>
      <dsp:txXfrm rot="-5400000">
        <a:off x="2" y="3541719"/>
        <a:ext cx="1169459" cy="501198"/>
      </dsp:txXfrm>
    </dsp:sp>
    <dsp:sp modelId="{8900B458-B45A-4C5F-87DB-7409A7EBC6BA}">
      <dsp:nvSpPr>
        <dsp:cNvPr id="0" name=""/>
        <dsp:cNvSpPr/>
      </dsp:nvSpPr>
      <dsp:spPr>
        <a:xfrm rot="5400000">
          <a:off x="4029665" y="96784"/>
          <a:ext cx="1085927" cy="6806338"/>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kern="1200" dirty="0"/>
            <a:t>ONGs grandes (WWF&lt; TNC, CI), mas também média (AWF, WCS) e pequenas</a:t>
          </a:r>
        </a:p>
        <a:p>
          <a:pPr marL="114300" lvl="1" indent="-114300" algn="l" defTabSz="533400">
            <a:lnSpc>
              <a:spcPct val="90000"/>
            </a:lnSpc>
            <a:spcBef>
              <a:spcPct val="0"/>
            </a:spcBef>
            <a:spcAft>
              <a:spcPct val="15000"/>
            </a:spcAft>
            <a:buChar char="•"/>
          </a:pPr>
          <a:r>
            <a:rPr lang="pt-BR" sz="1200" kern="1200" dirty="0"/>
            <a:t>Perpetradas por governos, com apoio de elites dos países e mesmo membros das comunidades: privatização da soberania (acesso a recursos) e países europeus (CEE)</a:t>
          </a:r>
        </a:p>
        <a:p>
          <a:pPr marL="114300" lvl="1" indent="-114300" algn="l" defTabSz="533400">
            <a:lnSpc>
              <a:spcPct val="90000"/>
            </a:lnSpc>
            <a:spcBef>
              <a:spcPct val="0"/>
            </a:spcBef>
            <a:spcAft>
              <a:spcPct val="15000"/>
            </a:spcAft>
            <a:buChar char="•"/>
          </a:pPr>
          <a:r>
            <a:rPr lang="pt-BR" sz="1200" kern="1200" dirty="0"/>
            <a:t>“Invenção” das áreas selvagens (habitantes “apagados”)</a:t>
          </a:r>
        </a:p>
      </dsp:txBody>
      <dsp:txXfrm rot="-5400000">
        <a:off x="1169460" y="3010001"/>
        <a:ext cx="6753327" cy="9799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4AB6-A555-45A8-87C9-54B73A414B85}">
      <dsp:nvSpPr>
        <dsp:cNvPr id="0" name=""/>
        <dsp:cNvSpPr/>
      </dsp:nvSpPr>
      <dsp:spPr>
        <a:xfrm>
          <a:off x="583223" y="339"/>
          <a:ext cx="3200120" cy="19200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Sempre causa empobrecimento se não houver alternativas econômicas. Perda de acesso a recursos comuns, como  alimentos (insegurança alimentar e menor diversidade)</a:t>
          </a:r>
          <a:endParaRPr lang="en-US" sz="1600" kern="1200" dirty="0"/>
        </a:p>
      </dsp:txBody>
      <dsp:txXfrm>
        <a:off x="583223" y="339"/>
        <a:ext cx="3200120" cy="1920072"/>
      </dsp:txXfrm>
    </dsp:sp>
    <dsp:sp modelId="{A8F241B8-3E58-4234-8773-F25A9660D6F5}">
      <dsp:nvSpPr>
        <dsp:cNvPr id="0" name=""/>
        <dsp:cNvSpPr/>
      </dsp:nvSpPr>
      <dsp:spPr>
        <a:xfrm>
          <a:off x="4103356" y="339"/>
          <a:ext cx="3200120" cy="1920072"/>
        </a:xfrm>
        <a:prstGeom prst="rect">
          <a:avLst/>
        </a:prstGeom>
        <a:solidFill>
          <a:schemeClr val="accent2">
            <a:hueOff val="-202935"/>
            <a:satOff val="-13034"/>
            <a:lumOff val="6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t>Distribuição desigual dos efeitos: e.g., por diferenças étnicas</a:t>
          </a:r>
          <a:endParaRPr lang="en-US" sz="1600" kern="1200"/>
        </a:p>
      </dsp:txBody>
      <dsp:txXfrm>
        <a:off x="4103356" y="339"/>
        <a:ext cx="3200120" cy="1920072"/>
      </dsp:txXfrm>
    </dsp:sp>
    <dsp:sp modelId="{43D1FE0C-0C7E-4618-B33D-7C981345C1E1}">
      <dsp:nvSpPr>
        <dsp:cNvPr id="0" name=""/>
        <dsp:cNvSpPr/>
      </dsp:nvSpPr>
      <dsp:spPr>
        <a:xfrm>
          <a:off x="583223" y="2240424"/>
          <a:ext cx="3200120" cy="1920072"/>
        </a:xfrm>
        <a:prstGeom prst="rect">
          <a:avLst/>
        </a:prstGeom>
        <a:solidFill>
          <a:schemeClr val="accent2">
            <a:hueOff val="-405870"/>
            <a:satOff val="-26069"/>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Não se limita a questões materiais: problemas psicológicos, culturais, perda de trabalho, maior taxa de mortalidade (humanos e gado,, marginalização, desarticulação social</a:t>
          </a:r>
          <a:endParaRPr lang="en-US" sz="1600" kern="1200" dirty="0"/>
        </a:p>
      </dsp:txBody>
      <dsp:txXfrm>
        <a:off x="583223" y="2240424"/>
        <a:ext cx="3200120" cy="1920072"/>
      </dsp:txXfrm>
    </dsp:sp>
    <dsp:sp modelId="{959B92E8-A960-48A8-A3AC-259BD4DBDEFA}">
      <dsp:nvSpPr>
        <dsp:cNvPr id="0" name=""/>
        <dsp:cNvSpPr/>
      </dsp:nvSpPr>
      <dsp:spPr>
        <a:xfrm>
          <a:off x="4103356" y="2240424"/>
          <a:ext cx="3200120" cy="1920072"/>
        </a:xfrm>
        <a:prstGeom prst="rect">
          <a:avLst/>
        </a:prstGeom>
        <a:solidFill>
          <a:schemeClr val="accent2">
            <a:hueOff val="-608805"/>
            <a:satOff val="-39103"/>
            <a:lumOff val="2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Afeta negativamente populações removidas e populações hospedeiras da realocação (número por vezes maior).</a:t>
          </a:r>
          <a:endParaRPr lang="en-US" sz="1600" kern="1200" dirty="0"/>
        </a:p>
      </dsp:txBody>
      <dsp:txXfrm>
        <a:off x="4103356" y="2240424"/>
        <a:ext cx="3200120" cy="19200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E485D-0C12-4C4D-B5DE-D490DD3EA60D}">
      <dsp:nvSpPr>
        <dsp:cNvPr id="0" name=""/>
        <dsp:cNvSpPr/>
      </dsp:nvSpPr>
      <dsp:spPr>
        <a:xfrm>
          <a:off x="0" y="180378"/>
          <a:ext cx="5175384" cy="5175384"/>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D67505-B255-4E49-AAAE-AA385CB398B4}">
      <dsp:nvSpPr>
        <dsp:cNvPr id="0" name=""/>
        <dsp:cNvSpPr/>
      </dsp:nvSpPr>
      <dsp:spPr>
        <a:xfrm>
          <a:off x="336399" y="516778"/>
          <a:ext cx="2070153" cy="20701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a:t>Argumenta que:</a:t>
          </a:r>
          <a:endParaRPr lang="en-US" sz="1400" kern="1200"/>
        </a:p>
        <a:p>
          <a:pPr marL="57150" lvl="1" indent="-57150" algn="l" defTabSz="466725">
            <a:lnSpc>
              <a:spcPct val="90000"/>
            </a:lnSpc>
            <a:spcBef>
              <a:spcPct val="0"/>
            </a:spcBef>
            <a:spcAft>
              <a:spcPct val="15000"/>
            </a:spcAft>
            <a:buChar char="•"/>
          </a:pPr>
          <a:r>
            <a:rPr lang="pt-BR" sz="1050" kern="1200"/>
            <a:t>evidências de acirramento da pobreza provêm de poucos estudos de caso</a:t>
          </a:r>
          <a:endParaRPr lang="en-US" sz="1050" kern="1200"/>
        </a:p>
        <a:p>
          <a:pPr marL="57150" lvl="1" indent="-57150" algn="l" defTabSz="466725">
            <a:lnSpc>
              <a:spcPct val="90000"/>
            </a:lnSpc>
            <a:spcBef>
              <a:spcPct val="0"/>
            </a:spcBef>
            <a:spcAft>
              <a:spcPct val="15000"/>
            </a:spcAft>
            <a:buChar char="•"/>
          </a:pPr>
          <a:r>
            <a:rPr lang="pt-BR" sz="1050" kern="1200" dirty="0" err="1"/>
            <a:t>APs</a:t>
          </a:r>
          <a:r>
            <a:rPr lang="pt-BR" sz="1050" kern="1200" dirty="0"/>
            <a:t> em geral em locais remotos e com pouca atividade econômica (+pobres)</a:t>
          </a:r>
          <a:endParaRPr lang="en-US" sz="1050" kern="1200" dirty="0"/>
        </a:p>
      </dsp:txBody>
      <dsp:txXfrm>
        <a:off x="437456" y="617835"/>
        <a:ext cx="1868039" cy="1868039"/>
      </dsp:txXfrm>
    </dsp:sp>
    <dsp:sp modelId="{0ED68637-1DD3-43B5-8ED5-7DFF1E82E4FA}">
      <dsp:nvSpPr>
        <dsp:cNvPr id="0" name=""/>
        <dsp:cNvSpPr/>
      </dsp:nvSpPr>
      <dsp:spPr>
        <a:xfrm>
          <a:off x="2768830" y="516778"/>
          <a:ext cx="2070153" cy="2070153"/>
        </a:xfrm>
        <a:prstGeom prst="roundRect">
          <a:avLst/>
        </a:prstGeom>
        <a:solidFill>
          <a:schemeClr val="accent5">
            <a:hueOff val="5581"/>
            <a:satOff val="-15517"/>
            <a:lumOff val="-1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a:t>Avaliou efeitos APs na pobreza: 11 países, 4 continentes</a:t>
          </a:r>
          <a:endParaRPr lang="en-US" sz="1300" kern="1200"/>
        </a:p>
      </dsp:txBody>
      <dsp:txXfrm>
        <a:off x="2869887" y="617835"/>
        <a:ext cx="1868039" cy="1868039"/>
      </dsp:txXfrm>
    </dsp:sp>
    <dsp:sp modelId="{62D0E876-42E9-4AAF-94D2-29602003307F}">
      <dsp:nvSpPr>
        <dsp:cNvPr id="0" name=""/>
        <dsp:cNvSpPr/>
      </dsp:nvSpPr>
      <dsp:spPr>
        <a:xfrm>
          <a:off x="336399" y="2949208"/>
          <a:ext cx="2070153" cy="2070153"/>
        </a:xfrm>
        <a:prstGeom prst="roundRect">
          <a:avLst/>
        </a:prstGeom>
        <a:solidFill>
          <a:schemeClr val="accent5">
            <a:hueOff val="11163"/>
            <a:satOff val="-31035"/>
            <a:lumOff val="-2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a:t>Testou hipótese de que áreas administrativas com mais APs dos países tinham maiores níveis de pobreza (renda)</a:t>
          </a:r>
          <a:endParaRPr lang="en-US" sz="1300" kern="1200"/>
        </a:p>
      </dsp:txBody>
      <dsp:txXfrm>
        <a:off x="437456" y="3050265"/>
        <a:ext cx="1868039" cy="1868039"/>
      </dsp:txXfrm>
    </dsp:sp>
    <dsp:sp modelId="{AD6522E4-4F3E-4089-906C-1CF2058776A6}">
      <dsp:nvSpPr>
        <dsp:cNvPr id="0" name=""/>
        <dsp:cNvSpPr/>
      </dsp:nvSpPr>
      <dsp:spPr>
        <a:xfrm>
          <a:off x="2768830" y="2949208"/>
          <a:ext cx="2070153" cy="2070153"/>
        </a:xfrm>
        <a:prstGeom prst="roundRect">
          <a:avLst/>
        </a:prstGeom>
        <a:solidFill>
          <a:schemeClr val="accent5">
            <a:hueOff val="16744"/>
            <a:satOff val="-46552"/>
            <a:lumOff val="-3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BR" sz="1300" kern="1200"/>
            <a:t>Refutou hipótese de aumento na pobreza, mas também na melhoria dos indicadores</a:t>
          </a:r>
          <a:endParaRPr lang="en-US" sz="1300" kern="1200"/>
        </a:p>
        <a:p>
          <a:pPr marL="57150" lvl="1" indent="-57150" algn="l" defTabSz="444500">
            <a:lnSpc>
              <a:spcPct val="90000"/>
            </a:lnSpc>
            <a:spcBef>
              <a:spcPct val="0"/>
            </a:spcBef>
            <a:spcAft>
              <a:spcPct val="15000"/>
            </a:spcAft>
            <a:buChar char="•"/>
          </a:pPr>
          <a:r>
            <a:rPr lang="pt-BR" sz="1000" kern="1200"/>
            <a:t>No Malawi e em Moçambique: mais pobreza onde há APs, mas efeito desaparece quando pareadas. </a:t>
          </a:r>
          <a:endParaRPr lang="en-US" sz="1000" kern="1200"/>
        </a:p>
      </dsp:txBody>
      <dsp:txXfrm>
        <a:off x="2869887" y="3050265"/>
        <a:ext cx="1868039" cy="18680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FDC9-1C45-4F73-B3FB-279409080C95}">
      <dsp:nvSpPr>
        <dsp:cNvPr id="0" name=""/>
        <dsp:cNvSpPr/>
      </dsp:nvSpPr>
      <dsp:spPr>
        <a:xfrm>
          <a:off x="0" y="2251891"/>
          <a:ext cx="3885184" cy="14774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pt-BR" sz="1700" kern="1200" dirty="0"/>
            <a:t>Melhoria maior em relação a áreas longe quando são </a:t>
          </a:r>
          <a:r>
            <a:rPr lang="pt-BR" sz="1700" kern="1200" dirty="0" err="1"/>
            <a:t>APs</a:t>
          </a:r>
          <a:r>
            <a:rPr lang="pt-BR" sz="1700" kern="1200" dirty="0"/>
            <a:t> de uso múltiplo do que quando são de uso restrito</a:t>
          </a:r>
          <a:endParaRPr lang="en-US" sz="1700" kern="1200" dirty="0"/>
        </a:p>
      </dsp:txBody>
      <dsp:txXfrm>
        <a:off x="0" y="2251891"/>
        <a:ext cx="3885184" cy="1477484"/>
      </dsp:txXfrm>
    </dsp:sp>
    <dsp:sp modelId="{2F5E370B-5AE6-47D0-9479-526EF62E005E}">
      <dsp:nvSpPr>
        <dsp:cNvPr id="0" name=""/>
        <dsp:cNvSpPr/>
      </dsp:nvSpPr>
      <dsp:spPr>
        <a:xfrm rot="10800000">
          <a:off x="0" y="1682"/>
          <a:ext cx="3885184" cy="2272370"/>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pt-BR" sz="1700" kern="1200"/>
            <a:t>Proximidade de APs está associada a:</a:t>
          </a:r>
          <a:endParaRPr lang="en-US" sz="1700" kern="1200"/>
        </a:p>
      </dsp:txBody>
      <dsp:txXfrm rot="-10800000">
        <a:off x="0" y="1682"/>
        <a:ext cx="3885184" cy="797602"/>
      </dsp:txXfrm>
    </dsp:sp>
    <dsp:sp modelId="{0DF95AEC-4993-4BFF-815B-87D6504F5BF4}">
      <dsp:nvSpPr>
        <dsp:cNvPr id="0" name=""/>
        <dsp:cNvSpPr/>
      </dsp:nvSpPr>
      <dsp:spPr>
        <a:xfrm>
          <a:off x="1897" y="799284"/>
          <a:ext cx="1293796" cy="6794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pt-BR" sz="1300" kern="1200" dirty="0"/>
            <a:t>Maior riqueza</a:t>
          </a:r>
          <a:endParaRPr lang="en-US" sz="1300" kern="1200" dirty="0"/>
        </a:p>
      </dsp:txBody>
      <dsp:txXfrm>
        <a:off x="1897" y="799284"/>
        <a:ext cx="1293796" cy="679438"/>
      </dsp:txXfrm>
    </dsp:sp>
    <dsp:sp modelId="{057B855B-1E0C-44FA-BF86-619EBCF83DF9}">
      <dsp:nvSpPr>
        <dsp:cNvPr id="0" name=""/>
        <dsp:cNvSpPr/>
      </dsp:nvSpPr>
      <dsp:spPr>
        <a:xfrm>
          <a:off x="1295693" y="799284"/>
          <a:ext cx="1293796" cy="67943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pt-BR" sz="1300" kern="1200" dirty="0"/>
            <a:t>Menor probabilidade de ser pobre</a:t>
          </a:r>
          <a:endParaRPr lang="en-US" sz="1300" kern="1200" dirty="0"/>
        </a:p>
      </dsp:txBody>
      <dsp:txXfrm>
        <a:off x="1295693" y="799284"/>
        <a:ext cx="1293796" cy="679438"/>
      </dsp:txXfrm>
    </dsp:sp>
    <dsp:sp modelId="{C3DF7548-D531-47C0-929C-7397F1BE0ABA}">
      <dsp:nvSpPr>
        <dsp:cNvPr id="0" name=""/>
        <dsp:cNvSpPr/>
      </dsp:nvSpPr>
      <dsp:spPr>
        <a:xfrm>
          <a:off x="2591387" y="799284"/>
          <a:ext cx="1293796" cy="67943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pt-BR" sz="1300" kern="1200"/>
            <a:t>Melhores condições dos infantes</a:t>
          </a:r>
          <a:endParaRPr lang="en-US" sz="1300" kern="1200"/>
        </a:p>
      </dsp:txBody>
      <dsp:txXfrm>
        <a:off x="2591387" y="799284"/>
        <a:ext cx="1293796" cy="6794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475D58B-8577-49B8-BEC9-BF284B5C934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pt-BR" altLang="en-US"/>
          </a:p>
        </p:txBody>
      </p:sp>
      <p:sp>
        <p:nvSpPr>
          <p:cNvPr id="25603" name="Rectangle 3">
            <a:extLst>
              <a:ext uri="{FF2B5EF4-FFF2-40B4-BE49-F238E27FC236}">
                <a16:creationId xmlns:a16="http://schemas.microsoft.com/office/drawing/2014/main" id="{B9BF5D28-BFF1-478A-AFE5-8B75A7C07A1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pt-BR" altLang="en-US"/>
          </a:p>
        </p:txBody>
      </p:sp>
      <p:sp>
        <p:nvSpPr>
          <p:cNvPr id="72708" name="Rectangle 4">
            <a:extLst>
              <a:ext uri="{FF2B5EF4-FFF2-40B4-BE49-F238E27FC236}">
                <a16:creationId xmlns:a16="http://schemas.microsoft.com/office/drawing/2014/main" id="{66B69CE1-CF94-4720-BF35-AD95DF9884A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a:extLst>
              <a:ext uri="{FF2B5EF4-FFF2-40B4-BE49-F238E27FC236}">
                <a16:creationId xmlns:a16="http://schemas.microsoft.com/office/drawing/2014/main" id="{32C2E532-490B-43D7-A1EA-DEA068BB32B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pt-BR" altLang="en-US" noProof="0"/>
              <a:t>Click to edit Master text styles</a:t>
            </a:r>
          </a:p>
          <a:p>
            <a:pPr lvl="1"/>
            <a:r>
              <a:rPr lang="pt-BR" altLang="en-US" noProof="0"/>
              <a:t>Second level</a:t>
            </a:r>
          </a:p>
          <a:p>
            <a:pPr lvl="2"/>
            <a:r>
              <a:rPr lang="pt-BR" altLang="en-US" noProof="0"/>
              <a:t>Third level</a:t>
            </a:r>
          </a:p>
          <a:p>
            <a:pPr lvl="3"/>
            <a:r>
              <a:rPr lang="pt-BR" altLang="en-US" noProof="0"/>
              <a:t>Fourth level</a:t>
            </a:r>
          </a:p>
          <a:p>
            <a:pPr lvl="4"/>
            <a:r>
              <a:rPr lang="pt-BR" altLang="en-US" noProof="0"/>
              <a:t>Fifth level</a:t>
            </a:r>
          </a:p>
        </p:txBody>
      </p:sp>
      <p:sp>
        <p:nvSpPr>
          <p:cNvPr id="25606" name="Rectangle 6">
            <a:extLst>
              <a:ext uri="{FF2B5EF4-FFF2-40B4-BE49-F238E27FC236}">
                <a16:creationId xmlns:a16="http://schemas.microsoft.com/office/drawing/2014/main" id="{75D94114-DD26-491B-9E10-9ED73AF107C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pt-BR" altLang="en-US"/>
          </a:p>
        </p:txBody>
      </p:sp>
      <p:sp>
        <p:nvSpPr>
          <p:cNvPr id="25607" name="Rectangle 7">
            <a:extLst>
              <a:ext uri="{FF2B5EF4-FFF2-40B4-BE49-F238E27FC236}">
                <a16:creationId xmlns:a16="http://schemas.microsoft.com/office/drawing/2014/main" id="{565F0681-3B80-4249-9388-050A2C56A07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fld id="{2CDAC96F-8DBA-4E3F-9EF4-8FB019E93852}" type="slidenum">
              <a:rPr lang="pt-BR" altLang="en-US"/>
              <a:pPr/>
              <a:t>‹nº›</a:t>
            </a:fld>
            <a:endParaRPr lang="pt-B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A discussão sobre quais estratégias serviriam a conservar paisagens e recursos naturais é recorrente no mundo ao menos desde o final do século XIX (RUNTE, 1979a), embora iniciativas similares tenham ocorrido anteriormente no Oriente, na Índia, na Europa Medieval ou dentre os Incas do Peru (MORSELLO, 2001). Naquele século, surgiria o movimento conservacionista nos Estados Unidos da América (EUA) que, por sua vez, resultou na criação, em 1872, de Yellowstone, o primeiro Parque Nacional do mundo. O ato inventaria a noção moderna de áreas protegidas sob conservação estrita —ou seja, sem uso direto de recursos, mas com usufruto público— que seria posteriormente reproduzida em todo o mundo. Por meio do uso indireto ou contemplativo dos monumentos naturais do EUA, o usufruto das belezas naturais deveria ser garantido a toda a população do país para sempre, ao mesmo tempo em que a residência no território e o uso direto dos recursos eram restringidos  (RUNTE, 1979a)</a:t>
            </a:r>
          </a:p>
          <a:p>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mbora</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sejam o principal instrumento da conservação da biodiversidade na atualidade, o surgimento dos Parques esteve inicialmente associado a outros propósitos. Por um lado, à busca de identidade nacional dos países do Novo Mundo e, dessa forma, à transformação de suas paisagens em monumentos. Por outro lado, nascia de ideais da nascente democracia, que se colocava contra o desfrute elitista das belezas naturais que caracterizava o Velho Mundo (RUNTE, 1979a).</a:t>
            </a:r>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8</a:t>
            </a:fld>
            <a:endParaRPr lang="pt-BR" altLang="en-US"/>
          </a:p>
        </p:txBody>
      </p:sp>
    </p:spTree>
    <p:extLst>
      <p:ext uri="{BB962C8B-B14F-4D97-AF65-F5344CB8AC3E}">
        <p14:creationId xmlns:p14="http://schemas.microsoft.com/office/powerpoint/2010/main" val="396463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32</a:t>
            </a:fld>
            <a:endParaRPr lang="pt-BR" altLang="en-US"/>
          </a:p>
        </p:txBody>
      </p:sp>
    </p:spTree>
    <p:extLst>
      <p:ext uri="{BB962C8B-B14F-4D97-AF65-F5344CB8AC3E}">
        <p14:creationId xmlns:p14="http://schemas.microsoft.com/office/powerpoint/2010/main" val="217611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33</a:t>
            </a:fld>
            <a:endParaRPr lang="pt-BR" altLang="en-US"/>
          </a:p>
        </p:txBody>
      </p:sp>
    </p:spTree>
    <p:extLst>
      <p:ext uri="{BB962C8B-B14F-4D97-AF65-F5344CB8AC3E}">
        <p14:creationId xmlns:p14="http://schemas.microsoft.com/office/powerpoint/2010/main" val="18692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166E436-5CCA-4575-9CE2-732F22651086}" type="slidenum">
              <a:rPr lang="en-US" altLang="en-US" smtClean="0"/>
              <a:pPr/>
              <a:t>43</a:t>
            </a:fld>
            <a:endParaRPr lang="en-US" altLang="en-US"/>
          </a:p>
        </p:txBody>
      </p:sp>
    </p:spTree>
    <p:extLst>
      <p:ext uri="{BB962C8B-B14F-4D97-AF65-F5344CB8AC3E}">
        <p14:creationId xmlns:p14="http://schemas.microsoft.com/office/powerpoint/2010/main" val="98065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244BF56-D595-4EBC-BF1E-6AA7EC8905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fld id="{96285B3A-9691-4DEF-9DC4-F58DD1BF70C1}" type="slidenum">
              <a:rPr lang="pt-BR" altLang="en-US" b="0">
                <a:latin typeface="Arial" panose="020B0604020202020204" pitchFamily="34" charset="0"/>
              </a:rPr>
              <a:pPr/>
              <a:t>49</a:t>
            </a:fld>
            <a:endParaRPr lang="pt-BR" altLang="en-US" b="0">
              <a:latin typeface="Arial" panose="020B0604020202020204" pitchFamily="34" charset="0"/>
            </a:endParaRPr>
          </a:p>
        </p:txBody>
      </p:sp>
      <p:sp>
        <p:nvSpPr>
          <p:cNvPr id="90115" name="Rectangle 2">
            <a:extLst>
              <a:ext uri="{FF2B5EF4-FFF2-40B4-BE49-F238E27FC236}">
                <a16:creationId xmlns:a16="http://schemas.microsoft.com/office/drawing/2014/main" id="{32267B9A-BD16-45CF-A165-82EE8A7BA0F1}"/>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195F7573-7661-47DB-BC1A-EA972C8E1C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a:t>From Bruner 2001</a:t>
            </a:r>
            <a:endParaRPr lang="pt-BR" altLang="en-US"/>
          </a:p>
          <a:p>
            <a:pPr eaLnBrk="1" hangingPunct="1"/>
            <a:r>
              <a:rPr lang="pt-BR" altLang="en-US"/>
              <a:t>We assessed the effectiveness of parks at preventing land clearing by comparing the current extent of clearing with clearing at the time</a:t>
            </a:r>
          </a:p>
          <a:p>
            <a:pPr eaLnBrk="1" hangingPunct="1"/>
            <a:r>
              <a:rPr lang="pt-BR" altLang="en-US"/>
              <a:t>of park establishment (Fig. 1). We found that 43% of the parks have had no net clearing since establishment. In an additional 40% of parks,</a:t>
            </a:r>
          </a:p>
          <a:p>
            <a:pPr eaLnBrk="1" hangingPunct="1"/>
            <a:r>
              <a:rPr lang="pt-BR" altLang="en-US"/>
              <a:t>land formerly under cultivation was incorporated into park boundaries, and had been able to recover, leading to an actual increase in vegetative</a:t>
            </a:r>
          </a:p>
          <a:p>
            <a:pPr eaLnBrk="1" hangingPunct="1"/>
            <a:r>
              <a:rPr lang="pt-BR" altLang="en-US"/>
              <a:t>cover. Eighty-three percent of parks were therefore fully holding their borders against agricultural encroachment. Only 17% of the parks</a:t>
            </a:r>
          </a:p>
          <a:p>
            <a:pPr eaLnBrk="1" hangingPunct="1"/>
            <a:r>
              <a:rPr lang="pt-BR" altLang="en-US"/>
              <a:t>experienced net clearing since establishment.This is a substantial achievement, given that the median age of the parks in our sample is 23</a:t>
            </a:r>
          </a:p>
          <a:p>
            <a:pPr eaLnBrk="1" hangingPunct="1"/>
            <a:r>
              <a:rPr lang="pt-BR" altLang="en-US"/>
              <a:t>years.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D4753A0-2387-4EE0-93D5-EAEAD81749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fld id="{301DEF0C-91A4-4AB7-B6C8-B54206E1960D}" type="slidenum">
              <a:rPr lang="pt-BR" altLang="en-US" b="0">
                <a:latin typeface="Arial" panose="020B0604020202020204" pitchFamily="34" charset="0"/>
              </a:rPr>
              <a:pPr/>
              <a:t>51</a:t>
            </a:fld>
            <a:endParaRPr lang="pt-BR" altLang="en-US" b="0">
              <a:latin typeface="Arial" panose="020B0604020202020204" pitchFamily="34" charset="0"/>
            </a:endParaRPr>
          </a:p>
        </p:txBody>
      </p:sp>
      <p:sp>
        <p:nvSpPr>
          <p:cNvPr id="91139" name="Rectangle 2">
            <a:extLst>
              <a:ext uri="{FF2B5EF4-FFF2-40B4-BE49-F238E27FC236}">
                <a16:creationId xmlns:a16="http://schemas.microsoft.com/office/drawing/2014/main" id="{D79EA6E1-FDD7-49F8-A54C-1D132DBBD61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E18A84E0-D122-4F79-86B6-B48C7ED868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pt-PT" altLang="en-US" sz="900"/>
              <a:t>Nos gráficos. A parte de cima são os resultados para as imediações do Parque (fora do Parque) e a parte de baixo para dentro do parque</a:t>
            </a:r>
          </a:p>
          <a:p>
            <a:pPr eaLnBrk="1" hangingPunct="1">
              <a:lnSpc>
                <a:spcPct val="80000"/>
              </a:lnSpc>
            </a:pPr>
            <a:endParaRPr lang="pt-PT" altLang="en-US" sz="900"/>
          </a:p>
          <a:p>
            <a:pPr eaLnBrk="1" hangingPunct="1">
              <a:lnSpc>
                <a:spcPct val="80000"/>
              </a:lnSpc>
            </a:pPr>
            <a:r>
              <a:rPr lang="pt-PT" altLang="en-US" sz="900"/>
              <a:t>From Bruner, 2001.</a:t>
            </a:r>
            <a:endParaRPr lang="pt-BR" altLang="en-US" sz="900"/>
          </a:p>
          <a:p>
            <a:pPr eaLnBrk="1" hangingPunct="1">
              <a:lnSpc>
                <a:spcPct val="80000"/>
              </a:lnSpc>
            </a:pPr>
            <a:r>
              <a:rPr lang="pt-BR" altLang="en-US" sz="900"/>
              <a:t>To test effectiveness over a wider range of threats, we compared anthropogenic impacts in the 10-km belt surrounding parks with the level</a:t>
            </a:r>
          </a:p>
          <a:p>
            <a:pPr eaLnBrk="1" hangingPunct="1">
              <a:lnSpc>
                <a:spcPct val="80000"/>
              </a:lnSpc>
            </a:pPr>
            <a:r>
              <a:rPr lang="pt-BR" altLang="en-US" sz="900"/>
              <a:t>of impacts within park boundaries for five different threats (Fig. 2). This comparison shows that the parks in our sample are under great</a:t>
            </a:r>
          </a:p>
          <a:p>
            <a:pPr eaLnBrk="1" hangingPunct="1">
              <a:lnSpc>
                <a:spcPct val="80000"/>
              </a:lnSpc>
            </a:pPr>
            <a:r>
              <a:rPr lang="pt-BR" altLang="en-US" sz="900"/>
              <a:t>pressure from clearing, hunting, and logging, and to a lesser extent, fire and grazing. A comparison of the conditions inside the parks with</a:t>
            </a:r>
          </a:p>
          <a:p>
            <a:pPr eaLnBrk="1" hangingPunct="1">
              <a:lnSpc>
                <a:spcPct val="80000"/>
              </a:lnSpc>
            </a:pPr>
            <a:r>
              <a:rPr lang="pt-BR" altLang="en-US" sz="900"/>
              <a:t>the surrounding area shows that for all five threats, parks were in significantly better condition than their surrounding areas (Mann-Whitney</a:t>
            </a:r>
          </a:p>
          <a:p>
            <a:pPr eaLnBrk="1" hangingPunct="1">
              <a:lnSpc>
                <a:spcPct val="80000"/>
              </a:lnSpc>
            </a:pPr>
            <a:r>
              <a:rPr lang="pt-BR" altLang="en-US" sz="900"/>
              <a:t>U-test, medians significantly different at </a:t>
            </a:r>
            <a:r>
              <a:rPr lang="en-US" altLang="en-US" sz="900"/>
              <a:t>P , 0.006 for all five impacts). Because we used relatively few response categories to represent the entire range of outcomes (e.g., four categories were used to classify the abundance of game animals, ranging from pristine levels of abundance to absent), any differences found between the parks and their surroundings are great.</a:t>
            </a:r>
          </a:p>
          <a:p>
            <a:pPr eaLnBrk="1" hangingPunct="1">
              <a:lnSpc>
                <a:spcPct val="80000"/>
              </a:lnSpc>
            </a:pPr>
            <a:r>
              <a:rPr lang="en-US" altLang="en-US" sz="900"/>
              <a:t>Parks are more effective at mitigating some impacts than others. Parks are in far better condition than their surroundings with respect to land clearing, with the majority of parks being intact or only slightly cleared. Parks were more heavily impacted by logging and hunting,but these impacts were still reduced considerably compared with their surroundings. Finally,although parks were still in significantly better condition than their surroundings with respect to damage from fire and grazing, the differences were less pronounced.</a:t>
            </a:r>
          </a:p>
          <a:p>
            <a:pPr eaLnBrk="1" hangingPunct="1">
              <a:lnSpc>
                <a:spcPct val="80000"/>
              </a:lnSpc>
            </a:pPr>
            <a:r>
              <a:rPr lang="en-US" altLang="en-US" sz="900"/>
              <a:t>The previous comparison treats the sample of parks as a group. We also compared individual parks with their own surroundings to determine</a:t>
            </a:r>
          </a:p>
          <a:p>
            <a:pPr eaLnBrk="1" hangingPunct="1">
              <a:lnSpc>
                <a:spcPct val="80000"/>
              </a:lnSpc>
            </a:pPr>
            <a:r>
              <a:rPr lang="en-US" altLang="en-US" sz="900"/>
              <a:t>what percentage of individual parks are functioning (Table 1). Virtually all parks in our sample are under pressure from clearing, grazing,</a:t>
            </a:r>
          </a:p>
          <a:p>
            <a:pPr eaLnBrk="1" hangingPunct="1">
              <a:lnSpc>
                <a:spcPct val="80000"/>
              </a:lnSpc>
            </a:pPr>
            <a:r>
              <a:rPr lang="en-US" altLang="en-US" sz="900"/>
              <a:t>fire, hunting, and logging, and the majority of parks are effective at least to some degree in mitigating these threats. More than 80% of the</a:t>
            </a:r>
          </a:p>
          <a:p>
            <a:pPr eaLnBrk="1" hangingPunct="1">
              <a:lnSpc>
                <a:spcPct val="80000"/>
              </a:lnSpc>
            </a:pPr>
            <a:r>
              <a:rPr lang="en-US" altLang="en-US" sz="900"/>
              <a:t>individual parks were in better condition than their surroundings for clearing, logging, and fire, including 97% for clearing. About 60% of</a:t>
            </a:r>
          </a:p>
          <a:p>
            <a:pPr eaLnBrk="1" hangingPunct="1">
              <a:lnSpc>
                <a:spcPct val="80000"/>
              </a:lnSpc>
            </a:pPr>
            <a:r>
              <a:rPr lang="en-US" altLang="en-US" sz="900"/>
              <a:t>the parks were in better condition than land outside their borders with respect to hunting and grazing.</a:t>
            </a:r>
            <a:endParaRPr lang="pt-BR" altLang="en-US" sz="900"/>
          </a:p>
        </p:txBody>
      </p:sp>
    </p:spTree>
    <p:extLst>
      <p:ext uri="{BB962C8B-B14F-4D97-AF65-F5344CB8AC3E}">
        <p14:creationId xmlns:p14="http://schemas.microsoft.com/office/powerpoint/2010/main" val="1725064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Ver também artigo do Enrico aqui (mais velho):  https://conbio.onlinelibrary.wiley.com/doi/abs/10.1111/cobi.12298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1C1D1E"/>
                </a:solidFill>
                <a:effectLst/>
                <a:latin typeface="Open Sans" panose="020B0606030504020204" pitchFamily="34" charset="0"/>
              </a:rPr>
              <a:t>Downgrading, Downsizing, </a:t>
            </a:r>
            <a:r>
              <a:rPr lang="en-US" b="1" i="0" dirty="0" err="1">
                <a:solidFill>
                  <a:srgbClr val="1C1D1E"/>
                </a:solidFill>
                <a:effectLst/>
                <a:latin typeface="Open Sans" panose="020B0606030504020204" pitchFamily="34" charset="0"/>
              </a:rPr>
              <a:t>Degazettement</a:t>
            </a:r>
            <a:r>
              <a:rPr lang="en-US" b="1" i="0" dirty="0">
                <a:solidFill>
                  <a:srgbClr val="1C1D1E"/>
                </a:solidFill>
                <a:effectLst/>
                <a:latin typeface="Open Sans" panose="020B0606030504020204" pitchFamily="34" charset="0"/>
              </a:rPr>
              <a:t>, and Reclassification of Protected Areas in Brazil</a:t>
            </a:r>
          </a:p>
          <a:p>
            <a:endParaRPr lang="pt-BR" dirty="0"/>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56</a:t>
            </a:fld>
            <a:endParaRPr lang="pt-BR" altLang="en-US"/>
          </a:p>
        </p:txBody>
      </p:sp>
    </p:spTree>
    <p:extLst>
      <p:ext uri="{BB962C8B-B14F-4D97-AF65-F5344CB8AC3E}">
        <p14:creationId xmlns:p14="http://schemas.microsoft.com/office/powerpoint/2010/main" val="195825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166E436-5CCA-4575-9CE2-732F22651086}" type="slidenum">
              <a:rPr lang="en-US" altLang="en-US" smtClean="0"/>
              <a:pPr/>
              <a:t>57</a:t>
            </a:fld>
            <a:endParaRPr lang="en-US" altLang="en-US"/>
          </a:p>
        </p:txBody>
      </p:sp>
    </p:spTree>
    <p:extLst>
      <p:ext uri="{BB962C8B-B14F-4D97-AF65-F5344CB8AC3E}">
        <p14:creationId xmlns:p14="http://schemas.microsoft.com/office/powerpoint/2010/main" val="388007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spcAft>
                <a:spcPts val="300"/>
              </a:spcAft>
            </a:pP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Nos anos 1940, todavia, novo embate teria lugar, desta vez  com a proposta de outra barragem no Parque Echo, interior do Monumento Natural </a:t>
            </a:r>
            <a:r>
              <a:rPr lang="pt-BR" sz="1800" i="1" dirty="0" err="1">
                <a:effectLst/>
                <a:latin typeface="Garamond" panose="02020404030301010803" pitchFamily="18" charset="0"/>
                <a:ea typeface="Times New Roman" panose="02020603050405020304" pitchFamily="18" charset="0"/>
                <a:cs typeface="Times New Roman" panose="02020603050405020304" pitchFamily="18" charset="0"/>
              </a:rPr>
              <a:t>Dinosaur</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fronteira entre Utah e Colorado (MAHER, 2008). Ao contrário do fato anterior, desta vez amplo movimento civil repeliu a nova barragem, assim como sustou diversas intervenções que ameaçavam a preservação estrita de áreas protegidas nos EUA  (HARVEY, 2011). Em parte, o novo movimento seria alimentado pelo </a:t>
            </a:r>
            <a:r>
              <a:rPr lang="pt-BR" sz="1800" i="1" dirty="0">
                <a:effectLst/>
                <a:latin typeface="Garamond" panose="02020404030301010803" pitchFamily="18" charset="0"/>
                <a:ea typeface="Times New Roman" panose="02020603050405020304" pitchFamily="18" charset="0"/>
                <a:cs typeface="Times New Roman" panose="02020603050405020304" pitchFamily="18" charset="0"/>
              </a:rPr>
              <a:t>boom</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do pós-guerra de viagens para os parques nacionais e monumentos naturais dos EUA. Por sua vez, esse crescimento é explicado pelo aproveitamento das infraestruturas construídas nas áreas protegidas pelo </a:t>
            </a:r>
            <a:r>
              <a:rPr lang="pt-BR" sz="1800" i="1" dirty="0" err="1">
                <a:effectLst/>
                <a:latin typeface="Garamond" panose="02020404030301010803" pitchFamily="18" charset="0"/>
                <a:ea typeface="Times New Roman" panose="02020603050405020304" pitchFamily="18" charset="0"/>
                <a:cs typeface="Times New Roman" panose="02020603050405020304" pitchFamily="18" charset="0"/>
              </a:rPr>
              <a:t>Civilian</a:t>
            </a:r>
            <a:r>
              <a:rPr lang="pt-BR" sz="1800" i="1" dirty="0">
                <a:effectLst/>
                <a:latin typeface="Garamond" panose="02020404030301010803" pitchFamily="18" charset="0"/>
                <a:ea typeface="Times New Roman" panose="02020603050405020304" pitchFamily="18" charset="0"/>
                <a:cs typeface="Times New Roman" panose="02020603050405020304" pitchFamily="18" charset="0"/>
              </a:rPr>
              <a:t> </a:t>
            </a:r>
            <a:r>
              <a:rPr lang="pt-BR" sz="1800" i="1" dirty="0" err="1">
                <a:effectLst/>
                <a:latin typeface="Garamond" panose="02020404030301010803" pitchFamily="18" charset="0"/>
                <a:ea typeface="Times New Roman" panose="02020603050405020304" pitchFamily="18" charset="0"/>
                <a:cs typeface="Times New Roman" panose="02020603050405020304" pitchFamily="18" charset="0"/>
              </a:rPr>
              <a:t>Conservation</a:t>
            </a:r>
            <a:r>
              <a:rPr lang="pt-BR" sz="1800" i="1" dirty="0">
                <a:effectLst/>
                <a:latin typeface="Garamond" panose="02020404030301010803" pitchFamily="18" charset="0"/>
                <a:ea typeface="Times New Roman" panose="02020603050405020304" pitchFamily="18" charset="0"/>
                <a:cs typeface="Times New Roman" panose="02020603050405020304" pitchFamily="18" charset="0"/>
              </a:rPr>
              <a:t> Corps,</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em iniciativas do New </a:t>
            </a:r>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Deal</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do presidente americano Franklin Delano Roosevelt. Essas ações eram voltadas a criar postos de trabalho e investimentos para recuperar a economia e ajudar os afetados na Grande Depressão dos anos 1930. As ações, que deram trabalho a 3 milhões de jovens, plantaram 2 bilhões de árvores, controlaram a erosão em 40 milhões de acres e desenvolveram 800 novos parques, ajudariam também a tecer a preocupação política dos norte-americanos pelo patrimônio natural (MAHER, 2008). Provavelmente, contribuíram também para que a visão preservacionista de Muir dominasse a cena da conservação nas quatro décadas seguintes, tanto nos EUA, quanto no restante do mundo, que sofreria forte influência do contexto americano.</a:t>
            </a:r>
            <a:r>
              <a:rPr lang="pt-BR" dirty="0">
                <a:effectLst/>
              </a:rPr>
              <a:t> </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Esse histórico do New </a:t>
            </a:r>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Deal</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nos anos 1930 justifica os debates desde cerca de 2010, e multiplicados após a pandemia, sobre um novo Green </a:t>
            </a:r>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Deal</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O primeiro consistiu em uma série de políticas econômicas, programas governamentais de emprego e obras públicas de infraestrutura, inclusive em parques nacionais, que foram adotados pelo governo dos EUA durante o mandato do presidente Franklin Delano Roosevelt para combater a Grande Depressão. Tal como acontece com o New </a:t>
            </a:r>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Deal</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a criação de emprego é um elemento central do Green New </a:t>
            </a:r>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Deal</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Porém, embora Roosevelt também enfrentasse uma crise ambiental (o </a:t>
            </a:r>
            <a:r>
              <a:rPr lang="pt-BR" sz="1800" dirty="0" err="1">
                <a:effectLst/>
                <a:latin typeface="Garamond" panose="02020404030301010803" pitchFamily="18" charset="0"/>
                <a:ea typeface="Times New Roman" panose="02020603050405020304" pitchFamily="18" charset="0"/>
                <a:cs typeface="Times New Roman" panose="02020603050405020304" pitchFamily="18" charset="0"/>
              </a:rPr>
              <a:t>Dust</a:t>
            </a: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Bowl), o contexto atual engloba problemas econômicos severos a uma crise ecológica global. Para discussão no tema, ver: (TIENHAARA; ROBINSON, 2022).</a:t>
            </a:r>
          </a:p>
          <a:p>
            <a:pPr algn="just">
              <a:spcAft>
                <a:spcPts val="300"/>
              </a:spcAft>
            </a:pPr>
            <a:r>
              <a:rPr lang="pt-BR" sz="1800" dirty="0">
                <a:effectLst/>
                <a:latin typeface="Garamond" panose="02020404030301010803" pitchFamily="18" charset="0"/>
                <a:ea typeface="Times New Roman" panose="02020603050405020304" pitchFamily="18" charset="0"/>
                <a:cs typeface="Times New Roman" panose="02020603050405020304" pitchFamily="18" charset="0"/>
              </a:rPr>
              <a:t> </a:t>
            </a:r>
          </a:p>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10</a:t>
            </a:fld>
            <a:endParaRPr lang="pt-BR" altLang="en-US"/>
          </a:p>
        </p:txBody>
      </p:sp>
    </p:spTree>
    <p:extLst>
      <p:ext uri="{BB962C8B-B14F-4D97-AF65-F5344CB8AC3E}">
        <p14:creationId xmlns:p14="http://schemas.microsoft.com/office/powerpoint/2010/main" val="102074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18</a:t>
            </a:fld>
            <a:endParaRPr lang="pt-BR" altLang="en-US"/>
          </a:p>
        </p:txBody>
      </p:sp>
    </p:spTree>
    <p:extLst>
      <p:ext uri="{BB962C8B-B14F-4D97-AF65-F5344CB8AC3E}">
        <p14:creationId xmlns:p14="http://schemas.microsoft.com/office/powerpoint/2010/main" val="116809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5A2A58F-94D7-48C9-903D-0D98FF9337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fld id="{17D0E12E-8731-4AA4-8F1A-FBA32182976E}" type="slidenum">
              <a:rPr lang="pt-BR" altLang="en-US" b="0">
                <a:latin typeface="Arial" panose="020B0604020202020204" pitchFamily="34" charset="0"/>
              </a:rPr>
              <a:pPr/>
              <a:t>19</a:t>
            </a:fld>
            <a:endParaRPr lang="pt-BR" altLang="en-US" b="0">
              <a:latin typeface="Arial" panose="020B0604020202020204" pitchFamily="34" charset="0"/>
            </a:endParaRPr>
          </a:p>
        </p:txBody>
      </p:sp>
      <p:sp>
        <p:nvSpPr>
          <p:cNvPr id="84995" name="Rectangle 2">
            <a:extLst>
              <a:ext uri="{FF2B5EF4-FFF2-40B4-BE49-F238E27FC236}">
                <a16:creationId xmlns:a16="http://schemas.microsoft.com/office/drawing/2014/main" id="{FC4A7CD9-6E82-4FA3-817D-1B3A1185631C}"/>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143E73D-AA92-4F61-8711-EC48990234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a:t>Observação: Ferro e fogo significa criadas, usualmente, sob força (expulsão de populações residentes, por exemplo). </a:t>
            </a:r>
          </a:p>
          <a:p>
            <a:pPr eaLnBrk="1" hangingPunct="1"/>
            <a:r>
              <a:rPr lang="pt-BR" altLang="en-US"/>
              <a:t>Embora as categorias convivam, existem tendências históricas de mudanças no conceito, ou seja, de qual a motivação por trás da criação das áreas protegidas. </a:t>
            </a:r>
          </a:p>
          <a:p>
            <a:pPr eaLnBrk="1" hangingPunct="1"/>
            <a:r>
              <a:rPr lang="pt-BR" altLang="en-US"/>
              <a:t>De belezas cênicas para conservação da biodiversidade</a:t>
            </a:r>
          </a:p>
          <a:p>
            <a:pPr eaLnBrk="1" hangingPunct="1"/>
            <a:r>
              <a:rPr lang="pt-BR" altLang="en-US"/>
              <a:t>De áreas “vazias” para áreas com “habitantes”. Áreas “vazias” para a conservação: Mas Crow, Blackfeet etc. Da mesma forma, no Brasil – Itatiaia tinha e ainda tem habitantes.</a:t>
            </a:r>
          </a:p>
          <a:p>
            <a:pPr lvl="1" eaLnBrk="1" hangingPunct="1"/>
            <a:r>
              <a:rPr lang="pt-BR" altLang="en-US"/>
              <a:t>América do Sul: 79% das unidades de conservação são habitadas</a:t>
            </a:r>
          </a:p>
          <a:p>
            <a:pPr eaLnBrk="1" hangingPunct="1"/>
            <a:r>
              <a:rPr lang="pt-BR" altLang="en-US"/>
              <a:t>De áreas a Ferro e Fogo para participação no manejo (mudança em 1982 em Caracas). Indicativos de que áreas que provêm benefícios às comunidades (citar Bruner et al) ou que adotam manejo participativo (WWF, 2004) tendem a ser mais eficazes em termos de conservação.</a:t>
            </a:r>
          </a:p>
          <a:p>
            <a:pPr eaLnBrk="1" hangingPunct="1"/>
            <a:r>
              <a:rPr lang="pt-BR" altLang="en-US"/>
              <a:t>De áreas de proteção estrita</a:t>
            </a:r>
            <a:r>
              <a:rPr lang="pt-BR" altLang="en-US">
                <a:sym typeface="Wingdings" panose="05000000000000000000" pitchFamily="2" charset="2"/>
              </a:rPr>
              <a:t></a:t>
            </a:r>
            <a:r>
              <a:rPr lang="pt-BR" altLang="en-US"/>
              <a:t> para áreas de uso direto ou sustentável.</a:t>
            </a:r>
            <a:endParaRPr lang="en-US" altLang="en-US"/>
          </a:p>
        </p:txBody>
      </p:sp>
    </p:spTree>
    <p:extLst>
      <p:ext uri="{BB962C8B-B14F-4D97-AF65-F5344CB8AC3E}">
        <p14:creationId xmlns:p14="http://schemas.microsoft.com/office/powerpoint/2010/main" val="313465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20</a:t>
            </a:fld>
            <a:endParaRPr lang="pt-BR" altLang="en-US"/>
          </a:p>
        </p:txBody>
      </p:sp>
    </p:spTree>
    <p:extLst>
      <p:ext uri="{BB962C8B-B14F-4D97-AF65-F5344CB8AC3E}">
        <p14:creationId xmlns:p14="http://schemas.microsoft.com/office/powerpoint/2010/main" val="130209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26</a:t>
            </a:fld>
            <a:endParaRPr lang="pt-BR" altLang="en-US"/>
          </a:p>
        </p:txBody>
      </p:sp>
    </p:spTree>
    <p:extLst>
      <p:ext uri="{BB962C8B-B14F-4D97-AF65-F5344CB8AC3E}">
        <p14:creationId xmlns:p14="http://schemas.microsoft.com/office/powerpoint/2010/main" val="292825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Ver </a:t>
            </a:r>
            <a:r>
              <a:rPr lang="pt-BR" dirty="0" err="1"/>
              <a:t>Brockinton</a:t>
            </a:r>
            <a:r>
              <a:rPr lang="pt-BR" dirty="0"/>
              <a:t> </a:t>
            </a:r>
            <a:r>
              <a:rPr lang="pt-BR" dirty="0" err="1"/>
              <a:t>and</a:t>
            </a:r>
            <a:r>
              <a:rPr lang="pt-BR" dirty="0"/>
              <a:t> </a:t>
            </a:r>
            <a:r>
              <a:rPr lang="pt-BR" dirty="0" err="1"/>
              <a:t>wilkie</a:t>
            </a:r>
            <a:endParaRPr lang="pt-BR" dirty="0"/>
          </a:p>
          <a:p>
            <a:r>
              <a:rPr lang="en-US" dirty="0"/>
              <a:t>There are three components to contests about parks and people. </a:t>
            </a:r>
          </a:p>
          <a:p>
            <a:r>
              <a:rPr lang="en-US" dirty="0"/>
              <a:t>One element is historical. It follows a re-awakening of interest in the possibility that parks can cause their </a:t>
            </a:r>
            <a:r>
              <a:rPr lang="en-US" dirty="0" err="1"/>
              <a:t>neighbours</a:t>
            </a:r>
            <a:r>
              <a:rPr lang="en-US" dirty="0"/>
              <a:t> difficulties. Historians have emerged from the archives of national parks services and conservation organizations with alarming stories of violence, eviction and dispossession [19–22]. </a:t>
            </a:r>
          </a:p>
          <a:p>
            <a:r>
              <a:rPr lang="en-US" dirty="0" err="1"/>
              <a:t>ected</a:t>
            </a:r>
            <a:r>
              <a:rPr lang="en-US" dirty="0"/>
              <a:t> areas are built upon histories of exclusion. A second element is conceptual. It questions what sorts of</a:t>
            </a:r>
          </a:p>
          <a:p>
            <a:r>
              <a:rPr lang="en-US" dirty="0"/>
              <a:t>nature parks conserve. Some protected areas are envisaged to protect </a:t>
            </a:r>
            <a:r>
              <a:rPr lang="en-US" dirty="0" err="1"/>
              <a:t>untrammelled</a:t>
            </a:r>
            <a:r>
              <a:rPr lang="en-US" dirty="0"/>
              <a:t> nature from human interference—yet that very nature is itself the product of particular types of interaction with people [24–26]. Wilderness areas, places without people, have been created despite the role of people in their history and ecology. To make matters worse, the new managers of these wildernesses then set about doing the most unnatural things (suppressing fire, removing predators) and replacing one anthropogenic landscape with another, all in the name of wilderness preservation </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27</a:t>
            </a:fld>
            <a:endParaRPr lang="pt-BR" altLang="en-US"/>
          </a:p>
        </p:txBody>
      </p:sp>
    </p:spTree>
    <p:extLst>
      <p:ext uri="{BB962C8B-B14F-4D97-AF65-F5344CB8AC3E}">
        <p14:creationId xmlns:p14="http://schemas.microsoft.com/office/powerpoint/2010/main" val="43449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Economic displacement refers to restrictions that make it hard to pursue a livelihood [52,53]. One might be allowed to live in a national park, but not allowed to cut thatching grass or firewood, or plant crops and graze livestock.</a:t>
            </a:r>
          </a:p>
          <a:p>
            <a:r>
              <a:rPr lang="en-US" dirty="0"/>
              <a:t>We show that there has been a remarkable surge of publications about relocation after 1990, yet most protected areas reported in these publications were established before 1980.</a:t>
            </a:r>
          </a:p>
          <a:p>
            <a:endParaRPr lang="en-US" dirty="0"/>
          </a:p>
          <a:p>
            <a:r>
              <a:rPr lang="en-US" dirty="0" err="1"/>
              <a:t>Não</a:t>
            </a:r>
            <a:r>
              <a:rPr lang="en-US" dirty="0"/>
              <a:t> </a:t>
            </a:r>
            <a:r>
              <a:rPr lang="en-US" dirty="0" err="1"/>
              <a:t>são</a:t>
            </a:r>
            <a:r>
              <a:rPr lang="en-US" dirty="0"/>
              <a:t> </a:t>
            </a:r>
            <a:r>
              <a:rPr lang="en-US" dirty="0" err="1"/>
              <a:t>ressarcidas</a:t>
            </a:r>
            <a:r>
              <a:rPr lang="en-US" dirty="0"/>
              <a:t> </a:t>
            </a:r>
            <a:r>
              <a:rPr lang="en-US" dirty="0" err="1"/>
              <a:t>por</a:t>
            </a:r>
            <a:r>
              <a:rPr lang="en-US" dirty="0"/>
              <a:t> </a:t>
            </a:r>
            <a:r>
              <a:rPr lang="en-US" dirty="0" err="1"/>
              <a:t>todos</a:t>
            </a:r>
            <a:r>
              <a:rPr lang="en-US" dirty="0"/>
              <a:t> </a:t>
            </a:r>
            <a:r>
              <a:rPr lang="en-US" dirty="0" err="1"/>
              <a:t>os</a:t>
            </a:r>
            <a:r>
              <a:rPr lang="en-US" dirty="0"/>
              <a:t> </a:t>
            </a:r>
            <a:r>
              <a:rPr lang="en-US" dirty="0" err="1"/>
              <a:t>recursos</a:t>
            </a:r>
            <a:r>
              <a:rPr lang="en-US" dirty="0"/>
              <a:t> que </a:t>
            </a:r>
            <a:r>
              <a:rPr lang="en-US" dirty="0" err="1"/>
              <a:t>tinham</a:t>
            </a:r>
            <a:r>
              <a:rPr lang="en-US" dirty="0"/>
              <a:t> </a:t>
            </a:r>
            <a:r>
              <a:rPr lang="en-US" dirty="0" err="1"/>
              <a:t>acesso</a:t>
            </a:r>
            <a:r>
              <a:rPr lang="en-US" dirty="0"/>
              <a:t>. </a:t>
            </a:r>
          </a:p>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28</a:t>
            </a:fld>
            <a:endParaRPr lang="pt-BR" altLang="en-US"/>
          </a:p>
        </p:txBody>
      </p:sp>
    </p:spTree>
    <p:extLst>
      <p:ext uri="{BB962C8B-B14F-4D97-AF65-F5344CB8AC3E}">
        <p14:creationId xmlns:p14="http://schemas.microsoft.com/office/powerpoint/2010/main" val="407624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CDAC96F-8DBA-4E3F-9EF4-8FB019E93852}" type="slidenum">
              <a:rPr lang="pt-BR" altLang="en-US" smtClean="0"/>
              <a:pPr/>
              <a:t>29</a:t>
            </a:fld>
            <a:endParaRPr lang="pt-BR" altLang="en-US"/>
          </a:p>
        </p:txBody>
      </p:sp>
    </p:spTree>
    <p:extLst>
      <p:ext uri="{BB962C8B-B14F-4D97-AF65-F5344CB8AC3E}">
        <p14:creationId xmlns:p14="http://schemas.microsoft.com/office/powerpoint/2010/main" val="3731634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AutoShape 16">
            <a:extLst>
              <a:ext uri="{FF2B5EF4-FFF2-40B4-BE49-F238E27FC236}">
                <a16:creationId xmlns:a16="http://schemas.microsoft.com/office/drawing/2014/main" id="{DD82E87C-6F29-4BFF-9A3F-94A0C63BE3F1}"/>
              </a:ext>
            </a:extLst>
          </p:cNvPr>
          <p:cNvSpPr>
            <a:spLocks noChangeArrowheads="1"/>
          </p:cNvSpPr>
          <p:nvPr userDrawn="1"/>
        </p:nvSpPr>
        <p:spPr bwMode="auto">
          <a:xfrm rot="16200000" flipV="1">
            <a:off x="5905500" y="1665288"/>
            <a:ext cx="287337" cy="5545138"/>
          </a:xfrm>
          <a:prstGeom prst="moon">
            <a:avLst>
              <a:gd name="adj" fmla="val 51380"/>
            </a:avLst>
          </a:prstGeom>
          <a:blipFill dpi="0" rotWithShape="0">
            <a:blip r:embed="rId2" cstate="print"/>
            <a:srcRect/>
            <a:tile tx="0" ty="0" sx="100000" sy="100000" flip="none" algn="tl"/>
          </a:blipFill>
          <a:ln w="9525">
            <a:solidFill>
              <a:schemeClr val="tx1"/>
            </a:solidFill>
            <a:miter lim="800000"/>
            <a:headEnd/>
            <a:tailEnd/>
          </a:ln>
          <a:effec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defRPr/>
            </a:pPr>
            <a:endParaRPr lang="en-GB" altLang="en-US"/>
          </a:p>
        </p:txBody>
      </p:sp>
      <p:sp>
        <p:nvSpPr>
          <p:cNvPr id="18442" name="Rectangle 10"/>
          <p:cNvSpPr>
            <a:spLocks noGrp="1" noChangeArrowheads="1"/>
          </p:cNvSpPr>
          <p:nvPr>
            <p:ph type="ctrTitle" sz="quarter"/>
          </p:nvPr>
        </p:nvSpPr>
        <p:spPr>
          <a:xfrm>
            <a:off x="3348038" y="981075"/>
            <a:ext cx="5110162" cy="3311525"/>
          </a:xfrm>
        </p:spPr>
        <p:txBody>
          <a:bodyPr/>
          <a:lstStyle>
            <a:lvl1pPr algn="r">
              <a:defRPr sz="5400">
                <a:solidFill>
                  <a:schemeClr val="tx1"/>
                </a:solidFill>
              </a:defRPr>
            </a:lvl1pPr>
          </a:lstStyle>
          <a:p>
            <a:pPr lvl="0"/>
            <a:r>
              <a:rPr lang="pt-BR" altLang="en-US" noProof="0" dirty="0"/>
              <a:t>Click </a:t>
            </a:r>
            <a:r>
              <a:rPr lang="pt-BR" altLang="en-US" noProof="0" dirty="0" err="1"/>
              <a:t>to</a:t>
            </a:r>
            <a:r>
              <a:rPr lang="pt-BR" altLang="en-US" noProof="0" dirty="0"/>
              <a:t> </a:t>
            </a:r>
            <a:r>
              <a:rPr lang="pt-BR" altLang="en-US" noProof="0" dirty="0" err="1"/>
              <a:t>edit</a:t>
            </a:r>
            <a:r>
              <a:rPr lang="pt-BR" altLang="en-US" noProof="0" dirty="0"/>
              <a:t> Master </a:t>
            </a:r>
            <a:r>
              <a:rPr lang="pt-BR" altLang="en-US" noProof="0" dirty="0" err="1"/>
              <a:t>title</a:t>
            </a:r>
            <a:r>
              <a:rPr lang="pt-BR" altLang="en-US" noProof="0" dirty="0"/>
              <a:t> </a:t>
            </a:r>
            <a:r>
              <a:rPr lang="pt-BR" altLang="en-US" noProof="0" dirty="0" err="1"/>
              <a:t>style</a:t>
            </a:r>
            <a:endParaRPr lang="pt-BR" altLang="en-US" noProof="0" dirty="0"/>
          </a:p>
        </p:txBody>
      </p:sp>
      <p:sp>
        <p:nvSpPr>
          <p:cNvPr id="18443" name="Rectangle 11"/>
          <p:cNvSpPr>
            <a:spLocks noGrp="1" noChangeArrowheads="1"/>
          </p:cNvSpPr>
          <p:nvPr>
            <p:ph type="subTitle" sz="quarter" idx="1"/>
          </p:nvPr>
        </p:nvSpPr>
        <p:spPr>
          <a:xfrm>
            <a:off x="3348038" y="4603750"/>
            <a:ext cx="5103812" cy="1201738"/>
          </a:xfrm>
        </p:spPr>
        <p:txBody>
          <a:bodyPr/>
          <a:lstStyle>
            <a:lvl1pPr marL="0" indent="0" algn="r">
              <a:buFont typeface="Wingdings" panose="05000000000000000000" pitchFamily="2" charset="2"/>
              <a:buNone/>
              <a:defRPr i="1"/>
            </a:lvl1pPr>
          </a:lstStyle>
          <a:p>
            <a:pPr lvl="0"/>
            <a:r>
              <a:rPr lang="pt-BR" altLang="en-US" noProof="0"/>
              <a:t>Click to edit Master subtitle style</a:t>
            </a:r>
          </a:p>
        </p:txBody>
      </p:sp>
      <p:sp>
        <p:nvSpPr>
          <p:cNvPr id="5" name="Rectangle 12">
            <a:extLst>
              <a:ext uri="{FF2B5EF4-FFF2-40B4-BE49-F238E27FC236}">
                <a16:creationId xmlns:a16="http://schemas.microsoft.com/office/drawing/2014/main" id="{243D049A-CCAD-42B4-9222-E6906D1447D6}"/>
              </a:ext>
            </a:extLst>
          </p:cNvPr>
          <p:cNvSpPr>
            <a:spLocks noGrp="1" noChangeArrowheads="1"/>
          </p:cNvSpPr>
          <p:nvPr>
            <p:ph type="dt" sz="quarter" idx="10"/>
          </p:nvPr>
        </p:nvSpPr>
        <p:spPr/>
        <p:txBody>
          <a:bodyPr/>
          <a:lstStyle>
            <a:lvl1pPr>
              <a:defRPr>
                <a:latin typeface="+mn-lt"/>
              </a:defRPr>
            </a:lvl1pPr>
          </a:lstStyle>
          <a:p>
            <a:pPr>
              <a:defRPr/>
            </a:pPr>
            <a:endParaRPr lang="pt-BR" altLang="en-US"/>
          </a:p>
        </p:txBody>
      </p:sp>
      <p:sp>
        <p:nvSpPr>
          <p:cNvPr id="6" name="Rectangle 13">
            <a:extLst>
              <a:ext uri="{FF2B5EF4-FFF2-40B4-BE49-F238E27FC236}">
                <a16:creationId xmlns:a16="http://schemas.microsoft.com/office/drawing/2014/main" id="{77EC7536-72DA-4899-BFA2-A3195AA653CE}"/>
              </a:ext>
            </a:extLst>
          </p:cNvPr>
          <p:cNvSpPr>
            <a:spLocks noGrp="1" noChangeArrowheads="1"/>
          </p:cNvSpPr>
          <p:nvPr>
            <p:ph type="ftr" sz="quarter" idx="11"/>
          </p:nvPr>
        </p:nvSpPr>
        <p:spPr/>
        <p:txBody>
          <a:bodyPr/>
          <a:lstStyle>
            <a:lvl1pPr>
              <a:defRPr>
                <a:latin typeface="+mn-lt"/>
              </a:defRPr>
            </a:lvl1pPr>
          </a:lstStyle>
          <a:p>
            <a:pPr>
              <a:defRPr/>
            </a:pPr>
            <a:endParaRPr lang="pt-BR" altLang="en-US"/>
          </a:p>
        </p:txBody>
      </p:sp>
      <p:sp>
        <p:nvSpPr>
          <p:cNvPr id="7" name="Rectangle 14">
            <a:extLst>
              <a:ext uri="{FF2B5EF4-FFF2-40B4-BE49-F238E27FC236}">
                <a16:creationId xmlns:a16="http://schemas.microsoft.com/office/drawing/2014/main" id="{44ED32D6-6729-477F-B5D3-A8D81223C997}"/>
              </a:ext>
            </a:extLst>
          </p:cNvPr>
          <p:cNvSpPr>
            <a:spLocks noGrp="1" noChangeArrowheads="1"/>
          </p:cNvSpPr>
          <p:nvPr>
            <p:ph type="sldNum" sz="quarter" idx="12"/>
          </p:nvPr>
        </p:nvSpPr>
        <p:spPr/>
        <p:txBody>
          <a:bodyPr/>
          <a:lstStyle>
            <a:lvl1pPr>
              <a:defRPr>
                <a:latin typeface="Comic Sans MS" panose="030F0702030302020204" pitchFamily="66" charset="0"/>
              </a:defRPr>
            </a:lvl1pPr>
          </a:lstStyle>
          <a:p>
            <a:fld id="{9CA2948D-E590-4584-9DEA-7706743D00A5}" type="slidenum">
              <a:rPr lang="pt-BR" altLang="en-US"/>
              <a:pPr/>
              <a:t>‹nº›</a:t>
            </a:fld>
            <a:endParaRPr lang="pt-BR" altLang="en-US"/>
          </a:p>
        </p:txBody>
      </p:sp>
    </p:spTree>
    <p:extLst>
      <p:ext uri="{BB962C8B-B14F-4D97-AF65-F5344CB8AC3E}">
        <p14:creationId xmlns:p14="http://schemas.microsoft.com/office/powerpoint/2010/main" val="254563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GB"/>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Rectangle 12">
            <a:extLst>
              <a:ext uri="{FF2B5EF4-FFF2-40B4-BE49-F238E27FC236}">
                <a16:creationId xmlns:a16="http://schemas.microsoft.com/office/drawing/2014/main" id="{27EF1793-0922-44D2-AA60-5902BF849130}"/>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5" name="Rectangle 13">
            <a:extLst>
              <a:ext uri="{FF2B5EF4-FFF2-40B4-BE49-F238E27FC236}">
                <a16:creationId xmlns:a16="http://schemas.microsoft.com/office/drawing/2014/main" id="{BDD376B2-34BB-4C52-B087-1E48C35DFA5F}"/>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6" name="Rectangle 14">
            <a:extLst>
              <a:ext uri="{FF2B5EF4-FFF2-40B4-BE49-F238E27FC236}">
                <a16:creationId xmlns:a16="http://schemas.microsoft.com/office/drawing/2014/main" id="{E15EDDC2-3458-4D62-8771-11143D86DBDC}"/>
              </a:ext>
            </a:extLst>
          </p:cNvPr>
          <p:cNvSpPr>
            <a:spLocks noGrp="1" noChangeArrowheads="1"/>
          </p:cNvSpPr>
          <p:nvPr>
            <p:ph type="sldNum" sz="quarter" idx="12"/>
          </p:nvPr>
        </p:nvSpPr>
        <p:spPr>
          <a:ln/>
        </p:spPr>
        <p:txBody>
          <a:bodyPr/>
          <a:lstStyle>
            <a:lvl1pPr>
              <a:defRPr/>
            </a:lvl1pPr>
          </a:lstStyle>
          <a:p>
            <a:fld id="{57CCDE69-861D-4C8C-87F7-3950DD900CAB}" type="slidenum">
              <a:rPr lang="pt-BR" altLang="en-US"/>
              <a:pPr/>
              <a:t>‹nº›</a:t>
            </a:fld>
            <a:endParaRPr lang="pt-BR" altLang="en-US"/>
          </a:p>
        </p:txBody>
      </p:sp>
    </p:spTree>
    <p:extLst>
      <p:ext uri="{BB962C8B-B14F-4D97-AF65-F5344CB8AC3E}">
        <p14:creationId xmlns:p14="http://schemas.microsoft.com/office/powerpoint/2010/main" val="331534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38925" y="260350"/>
            <a:ext cx="2058988" cy="5870575"/>
          </a:xfrm>
        </p:spPr>
        <p:txBody>
          <a:bodyPr vert="eaVert"/>
          <a:lstStyle/>
          <a:p>
            <a:r>
              <a:rPr lang="pt-BR"/>
              <a:t>Clique para editar o título mestre</a:t>
            </a:r>
            <a:endParaRPr lang="en-GB"/>
          </a:p>
        </p:txBody>
      </p:sp>
      <p:sp>
        <p:nvSpPr>
          <p:cNvPr id="3" name="Espaço Reservado para Texto Vertical 2"/>
          <p:cNvSpPr>
            <a:spLocks noGrp="1"/>
          </p:cNvSpPr>
          <p:nvPr>
            <p:ph type="body" orient="vert" idx="1"/>
          </p:nvPr>
        </p:nvSpPr>
        <p:spPr>
          <a:xfrm>
            <a:off x="457200" y="260350"/>
            <a:ext cx="6029325" cy="5870575"/>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Rectangle 12">
            <a:extLst>
              <a:ext uri="{FF2B5EF4-FFF2-40B4-BE49-F238E27FC236}">
                <a16:creationId xmlns:a16="http://schemas.microsoft.com/office/drawing/2014/main" id="{1362E897-6ADB-465E-A2F6-BA81ED09CC79}"/>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5" name="Rectangle 13">
            <a:extLst>
              <a:ext uri="{FF2B5EF4-FFF2-40B4-BE49-F238E27FC236}">
                <a16:creationId xmlns:a16="http://schemas.microsoft.com/office/drawing/2014/main" id="{5DD7DBA6-0BD6-4470-B0B9-2B79F6B8519F}"/>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6" name="Rectangle 14">
            <a:extLst>
              <a:ext uri="{FF2B5EF4-FFF2-40B4-BE49-F238E27FC236}">
                <a16:creationId xmlns:a16="http://schemas.microsoft.com/office/drawing/2014/main" id="{01EDEEAB-8422-4CB7-A8A5-2492A04CF741}"/>
              </a:ext>
            </a:extLst>
          </p:cNvPr>
          <p:cNvSpPr>
            <a:spLocks noGrp="1" noChangeArrowheads="1"/>
          </p:cNvSpPr>
          <p:nvPr>
            <p:ph type="sldNum" sz="quarter" idx="12"/>
          </p:nvPr>
        </p:nvSpPr>
        <p:spPr>
          <a:ln/>
        </p:spPr>
        <p:txBody>
          <a:bodyPr/>
          <a:lstStyle>
            <a:lvl1pPr>
              <a:defRPr/>
            </a:lvl1pPr>
          </a:lstStyle>
          <a:p>
            <a:fld id="{1F16B548-9DED-4868-9EE7-D830E2E64060}" type="slidenum">
              <a:rPr lang="pt-BR" altLang="en-US"/>
              <a:pPr/>
              <a:t>‹nº›</a:t>
            </a:fld>
            <a:endParaRPr lang="pt-BR" altLang="en-US"/>
          </a:p>
        </p:txBody>
      </p:sp>
    </p:spTree>
    <p:extLst>
      <p:ext uri="{BB962C8B-B14F-4D97-AF65-F5344CB8AC3E}">
        <p14:creationId xmlns:p14="http://schemas.microsoft.com/office/powerpoint/2010/main" val="2948674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OverObj" preserve="1">
  <p:cSld name="Título e Texto em cima do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68313" y="260350"/>
            <a:ext cx="8229600" cy="1139825"/>
          </a:xfrm>
        </p:spPr>
        <p:txBody>
          <a:bodyPr/>
          <a:lstStyle/>
          <a:p>
            <a:r>
              <a:rPr lang="pt-BR"/>
              <a:t>Clique para editar o título mestre</a:t>
            </a:r>
            <a:endParaRPr lang="en-GB"/>
          </a:p>
        </p:txBody>
      </p:sp>
      <p:sp>
        <p:nvSpPr>
          <p:cNvPr id="3" name="Espaço Reservado para Texto 2"/>
          <p:cNvSpPr>
            <a:spLocks noGrp="1"/>
          </p:cNvSpPr>
          <p:nvPr>
            <p:ph type="body" sz="half" idx="1"/>
          </p:nvPr>
        </p:nvSpPr>
        <p:spPr>
          <a:xfrm>
            <a:off x="457200" y="1600200"/>
            <a:ext cx="8229600" cy="21891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Conteúdo 3"/>
          <p:cNvSpPr>
            <a:spLocks noGrp="1"/>
          </p:cNvSpPr>
          <p:nvPr>
            <p:ph sz="half" idx="2"/>
          </p:nvPr>
        </p:nvSpPr>
        <p:spPr>
          <a:xfrm>
            <a:off x="457200" y="3941763"/>
            <a:ext cx="8229600" cy="218916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Rectangle 12">
            <a:extLst>
              <a:ext uri="{FF2B5EF4-FFF2-40B4-BE49-F238E27FC236}">
                <a16:creationId xmlns:a16="http://schemas.microsoft.com/office/drawing/2014/main" id="{35356D0A-9F3A-4BE2-BF8B-E63D65E1550A}"/>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69CE4A75-7D05-4390-AA4A-725E2D322EB8}"/>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FA9573F7-9A2B-4488-BCAD-779F5FBA7FBE}"/>
              </a:ext>
            </a:extLst>
          </p:cNvPr>
          <p:cNvSpPr>
            <a:spLocks noGrp="1" noChangeArrowheads="1"/>
          </p:cNvSpPr>
          <p:nvPr>
            <p:ph type="sldNum" sz="quarter" idx="12"/>
          </p:nvPr>
        </p:nvSpPr>
        <p:spPr>
          <a:ln/>
        </p:spPr>
        <p:txBody>
          <a:bodyPr/>
          <a:lstStyle>
            <a:lvl1pPr>
              <a:defRPr/>
            </a:lvl1pPr>
          </a:lstStyle>
          <a:p>
            <a:fld id="{673043D6-10EB-4D16-A4C2-677D24FBDE13}" type="slidenum">
              <a:rPr lang="pt-BR" altLang="en-US"/>
              <a:pPr/>
              <a:t>‹nº›</a:t>
            </a:fld>
            <a:endParaRPr lang="pt-BR" altLang="en-US"/>
          </a:p>
        </p:txBody>
      </p:sp>
    </p:spTree>
    <p:extLst>
      <p:ext uri="{BB962C8B-B14F-4D97-AF65-F5344CB8AC3E}">
        <p14:creationId xmlns:p14="http://schemas.microsoft.com/office/powerpoint/2010/main" val="4260182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AndTx" preserve="1">
  <p:cSld name="Título, 2 partes de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68313" y="260350"/>
            <a:ext cx="8229600" cy="1139825"/>
          </a:xfrm>
        </p:spPr>
        <p:txBody>
          <a:bodyPr/>
          <a:lstStyle/>
          <a:p>
            <a:r>
              <a:rPr lang="pt-BR"/>
              <a:t>Clique para editar o título mestre</a:t>
            </a:r>
            <a:endParaRPr lang="en-GB"/>
          </a:p>
        </p:txBody>
      </p:sp>
      <p:sp>
        <p:nvSpPr>
          <p:cNvPr id="3" name="Espaço Reservado para Conteúdo 2"/>
          <p:cNvSpPr>
            <a:spLocks noGrp="1"/>
          </p:cNvSpPr>
          <p:nvPr>
            <p:ph sz="quarter" idx="1"/>
          </p:nvPr>
        </p:nvSpPr>
        <p:spPr>
          <a:xfrm>
            <a:off x="457200" y="1600200"/>
            <a:ext cx="4038600" cy="21891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Conteúdo 3"/>
          <p:cNvSpPr>
            <a:spLocks noGrp="1"/>
          </p:cNvSpPr>
          <p:nvPr>
            <p:ph sz="quarter" idx="2"/>
          </p:nvPr>
        </p:nvSpPr>
        <p:spPr>
          <a:xfrm>
            <a:off x="457200" y="3941763"/>
            <a:ext cx="4038600" cy="218916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Espaço Reservado para Texto 4"/>
          <p:cNvSpPr>
            <a:spLocks noGrp="1"/>
          </p:cNvSpPr>
          <p:nvPr>
            <p:ph type="body" sz="half" idx="3"/>
          </p:nvPr>
        </p:nvSpPr>
        <p:spPr>
          <a:xfrm>
            <a:off x="4648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6" name="Rectangle 12">
            <a:extLst>
              <a:ext uri="{FF2B5EF4-FFF2-40B4-BE49-F238E27FC236}">
                <a16:creationId xmlns:a16="http://schemas.microsoft.com/office/drawing/2014/main" id="{272A975D-304D-46E2-93BF-4794031A0E5B}"/>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7" name="Rectangle 13">
            <a:extLst>
              <a:ext uri="{FF2B5EF4-FFF2-40B4-BE49-F238E27FC236}">
                <a16:creationId xmlns:a16="http://schemas.microsoft.com/office/drawing/2014/main" id="{12239487-FF44-472C-A304-9F9C4F786FDB}"/>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8" name="Rectangle 14">
            <a:extLst>
              <a:ext uri="{FF2B5EF4-FFF2-40B4-BE49-F238E27FC236}">
                <a16:creationId xmlns:a16="http://schemas.microsoft.com/office/drawing/2014/main" id="{9389BFB2-7AC0-4D7B-A83E-75BC1C40591C}"/>
              </a:ext>
            </a:extLst>
          </p:cNvPr>
          <p:cNvSpPr>
            <a:spLocks noGrp="1" noChangeArrowheads="1"/>
          </p:cNvSpPr>
          <p:nvPr>
            <p:ph type="sldNum" sz="quarter" idx="12"/>
          </p:nvPr>
        </p:nvSpPr>
        <p:spPr>
          <a:ln/>
        </p:spPr>
        <p:txBody>
          <a:bodyPr/>
          <a:lstStyle>
            <a:lvl1pPr>
              <a:defRPr/>
            </a:lvl1pPr>
          </a:lstStyle>
          <a:p>
            <a:fld id="{59DB7B8A-3C77-4769-B781-B0F5754CFE1E}" type="slidenum">
              <a:rPr lang="pt-BR" altLang="en-US"/>
              <a:pPr/>
              <a:t>‹nº›</a:t>
            </a:fld>
            <a:endParaRPr lang="pt-BR" altLang="en-US"/>
          </a:p>
        </p:txBody>
      </p:sp>
    </p:spTree>
    <p:extLst>
      <p:ext uri="{BB962C8B-B14F-4D97-AF65-F5344CB8AC3E}">
        <p14:creationId xmlns:p14="http://schemas.microsoft.com/office/powerpoint/2010/main" val="92393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68313" y="260350"/>
            <a:ext cx="8229600" cy="1139825"/>
          </a:xfrm>
        </p:spPr>
        <p:txBody>
          <a:bodyPr/>
          <a:lstStyle/>
          <a:p>
            <a:r>
              <a:rPr lang="pt-BR"/>
              <a:t>Clique para editar o título mestre</a:t>
            </a:r>
            <a:endParaRPr lang="en-GB"/>
          </a:p>
        </p:txBody>
      </p:sp>
      <p:sp>
        <p:nvSpPr>
          <p:cNvPr id="3" name="Espaço Reservado para Texto 2"/>
          <p:cNvSpPr>
            <a:spLocks noGrp="1"/>
          </p:cNvSpPr>
          <p:nvPr>
            <p:ph type="body" sz="half" idx="1"/>
          </p:nvPr>
        </p:nvSpPr>
        <p:spPr>
          <a:xfrm>
            <a:off x="457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Conteúdo 3"/>
          <p:cNvSpPr>
            <a:spLocks noGrp="1"/>
          </p:cNvSpPr>
          <p:nvPr>
            <p:ph sz="half" idx="2"/>
          </p:nvPr>
        </p:nvSpPr>
        <p:spPr>
          <a:xfrm>
            <a:off x="4648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Rectangle 12">
            <a:extLst>
              <a:ext uri="{FF2B5EF4-FFF2-40B4-BE49-F238E27FC236}">
                <a16:creationId xmlns:a16="http://schemas.microsoft.com/office/drawing/2014/main" id="{C364ED05-D581-43B3-B631-3A2920512D7D}"/>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3AE5354E-DB08-4464-9E3E-56FDF159B68D}"/>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7BAF069E-4490-4B33-8F44-BA3F877802E7}"/>
              </a:ext>
            </a:extLst>
          </p:cNvPr>
          <p:cNvSpPr>
            <a:spLocks noGrp="1" noChangeArrowheads="1"/>
          </p:cNvSpPr>
          <p:nvPr>
            <p:ph type="sldNum" sz="quarter" idx="12"/>
          </p:nvPr>
        </p:nvSpPr>
        <p:spPr>
          <a:ln/>
        </p:spPr>
        <p:txBody>
          <a:bodyPr/>
          <a:lstStyle>
            <a:lvl1pPr>
              <a:defRPr/>
            </a:lvl1pPr>
          </a:lstStyle>
          <a:p>
            <a:fld id="{C0F70D03-ACF3-403E-9BE4-D4BF6B1271A2}" type="slidenum">
              <a:rPr lang="pt-BR" altLang="en-US"/>
              <a:pPr/>
              <a:t>‹nº›</a:t>
            </a:fld>
            <a:endParaRPr lang="pt-BR" altLang="en-US"/>
          </a:p>
        </p:txBody>
      </p:sp>
    </p:spTree>
    <p:extLst>
      <p:ext uri="{BB962C8B-B14F-4D97-AF65-F5344CB8AC3E}">
        <p14:creationId xmlns:p14="http://schemas.microsoft.com/office/powerpoint/2010/main" val="3935403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verTx" preserve="1">
  <p:cSld name="Título 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68313" y="260350"/>
            <a:ext cx="8229600" cy="1139825"/>
          </a:xfrm>
        </p:spPr>
        <p:txBody>
          <a:bodyPr/>
          <a:lstStyle/>
          <a:p>
            <a:r>
              <a:rPr lang="pt-BR"/>
              <a:t>Clique para editar o título mestre</a:t>
            </a:r>
            <a:endParaRPr lang="en-GB"/>
          </a:p>
        </p:txBody>
      </p:sp>
      <p:sp>
        <p:nvSpPr>
          <p:cNvPr id="3" name="Espaço Reservado para Conteúdo 2"/>
          <p:cNvSpPr>
            <a:spLocks noGrp="1"/>
          </p:cNvSpPr>
          <p:nvPr>
            <p:ph sz="half" idx="1"/>
          </p:nvPr>
        </p:nvSpPr>
        <p:spPr>
          <a:xfrm>
            <a:off x="457200" y="1600200"/>
            <a:ext cx="8229600" cy="21891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Texto 3"/>
          <p:cNvSpPr>
            <a:spLocks noGrp="1"/>
          </p:cNvSpPr>
          <p:nvPr>
            <p:ph type="body" sz="half" idx="2"/>
          </p:nvPr>
        </p:nvSpPr>
        <p:spPr>
          <a:xfrm>
            <a:off x="457200" y="3941763"/>
            <a:ext cx="8229600" cy="218916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Rectangle 12">
            <a:extLst>
              <a:ext uri="{FF2B5EF4-FFF2-40B4-BE49-F238E27FC236}">
                <a16:creationId xmlns:a16="http://schemas.microsoft.com/office/drawing/2014/main" id="{769CE6A0-8364-4EF6-94A6-4367A201C19D}"/>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8694809F-FF02-4B5D-B46D-2B38299C2D88}"/>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E26B6C9B-3120-44DB-A431-AC4BF572C2F6}"/>
              </a:ext>
            </a:extLst>
          </p:cNvPr>
          <p:cNvSpPr>
            <a:spLocks noGrp="1" noChangeArrowheads="1"/>
          </p:cNvSpPr>
          <p:nvPr>
            <p:ph type="sldNum" sz="quarter" idx="12"/>
          </p:nvPr>
        </p:nvSpPr>
        <p:spPr>
          <a:ln/>
        </p:spPr>
        <p:txBody>
          <a:bodyPr/>
          <a:lstStyle>
            <a:lvl1pPr>
              <a:defRPr/>
            </a:lvl1pPr>
          </a:lstStyle>
          <a:p>
            <a:fld id="{B5ECB391-BCEE-463F-99E5-13D144A04BA9}" type="slidenum">
              <a:rPr lang="pt-BR" altLang="en-US"/>
              <a:pPr/>
              <a:t>‹nº›</a:t>
            </a:fld>
            <a:endParaRPr lang="pt-BR" altLang="en-US"/>
          </a:p>
        </p:txBody>
      </p:sp>
    </p:spTree>
    <p:extLst>
      <p:ext uri="{BB962C8B-B14F-4D97-AF65-F5344CB8AC3E}">
        <p14:creationId xmlns:p14="http://schemas.microsoft.com/office/powerpoint/2010/main" val="3120977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60350"/>
            <a:ext cx="8240713" cy="58705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3" name="Rectangle 12">
            <a:extLst>
              <a:ext uri="{FF2B5EF4-FFF2-40B4-BE49-F238E27FC236}">
                <a16:creationId xmlns:a16="http://schemas.microsoft.com/office/drawing/2014/main" id="{A8FD674F-2FFE-454E-96C2-57EA201EEDA3}"/>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4" name="Rectangle 13">
            <a:extLst>
              <a:ext uri="{FF2B5EF4-FFF2-40B4-BE49-F238E27FC236}">
                <a16:creationId xmlns:a16="http://schemas.microsoft.com/office/drawing/2014/main" id="{57A1E1D7-C762-43A5-8D95-C1B9BC8B5D33}"/>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5" name="Rectangle 14">
            <a:extLst>
              <a:ext uri="{FF2B5EF4-FFF2-40B4-BE49-F238E27FC236}">
                <a16:creationId xmlns:a16="http://schemas.microsoft.com/office/drawing/2014/main" id="{C5864197-E63B-40DE-AEE9-401045382405}"/>
              </a:ext>
            </a:extLst>
          </p:cNvPr>
          <p:cNvSpPr>
            <a:spLocks noGrp="1" noChangeArrowheads="1"/>
          </p:cNvSpPr>
          <p:nvPr>
            <p:ph type="sldNum" sz="quarter" idx="12"/>
          </p:nvPr>
        </p:nvSpPr>
        <p:spPr>
          <a:ln/>
        </p:spPr>
        <p:txBody>
          <a:bodyPr/>
          <a:lstStyle>
            <a:lvl1pPr>
              <a:defRPr/>
            </a:lvl1pPr>
          </a:lstStyle>
          <a:p>
            <a:fld id="{842F953E-B33F-4839-8949-6155CB351DD8}" type="slidenum">
              <a:rPr lang="pt-BR" altLang="en-US"/>
              <a:pPr/>
              <a:t>‹nº›</a:t>
            </a:fld>
            <a:endParaRPr lang="pt-BR" altLang="en-US"/>
          </a:p>
        </p:txBody>
      </p:sp>
    </p:spTree>
    <p:extLst>
      <p:ext uri="{BB962C8B-B14F-4D97-AF65-F5344CB8AC3E}">
        <p14:creationId xmlns:p14="http://schemas.microsoft.com/office/powerpoint/2010/main" val="41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68313" y="260350"/>
            <a:ext cx="8229600" cy="1139825"/>
          </a:xfrm>
        </p:spPr>
        <p:txBody>
          <a:bodyPr/>
          <a:lstStyle/>
          <a:p>
            <a:r>
              <a:rPr lang="pt-BR"/>
              <a:t>Clique para editar o título mestre</a:t>
            </a:r>
            <a:endParaRPr lang="en-GB"/>
          </a:p>
        </p:txBody>
      </p:sp>
      <p:sp>
        <p:nvSpPr>
          <p:cNvPr id="3" name="Espaço Reservado para Tabela 2"/>
          <p:cNvSpPr>
            <a:spLocks noGrp="1"/>
          </p:cNvSpPr>
          <p:nvPr>
            <p:ph type="tbl" idx="1"/>
          </p:nvPr>
        </p:nvSpPr>
        <p:spPr>
          <a:xfrm>
            <a:off x="457200" y="1600200"/>
            <a:ext cx="8229600" cy="4530725"/>
          </a:xfrm>
        </p:spPr>
        <p:txBody>
          <a:bodyPr/>
          <a:lstStyle/>
          <a:p>
            <a:pPr lvl="0"/>
            <a:endParaRPr lang="en-GB" noProof="0"/>
          </a:p>
        </p:txBody>
      </p:sp>
      <p:sp>
        <p:nvSpPr>
          <p:cNvPr id="4" name="Rectangle 12">
            <a:extLst>
              <a:ext uri="{FF2B5EF4-FFF2-40B4-BE49-F238E27FC236}">
                <a16:creationId xmlns:a16="http://schemas.microsoft.com/office/drawing/2014/main" id="{9CA10C7A-0897-4F8C-B0BC-665045B01B32}"/>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5" name="Rectangle 13">
            <a:extLst>
              <a:ext uri="{FF2B5EF4-FFF2-40B4-BE49-F238E27FC236}">
                <a16:creationId xmlns:a16="http://schemas.microsoft.com/office/drawing/2014/main" id="{0F330D8B-9C49-41D5-8D8E-8771FD8A03C7}"/>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6" name="Rectangle 14">
            <a:extLst>
              <a:ext uri="{FF2B5EF4-FFF2-40B4-BE49-F238E27FC236}">
                <a16:creationId xmlns:a16="http://schemas.microsoft.com/office/drawing/2014/main" id="{CBF9B98E-46C9-47F1-AAA8-BAAE5CF6FE3E}"/>
              </a:ext>
            </a:extLst>
          </p:cNvPr>
          <p:cNvSpPr>
            <a:spLocks noGrp="1" noChangeArrowheads="1"/>
          </p:cNvSpPr>
          <p:nvPr>
            <p:ph type="sldNum" sz="quarter" idx="12"/>
          </p:nvPr>
        </p:nvSpPr>
        <p:spPr>
          <a:ln/>
        </p:spPr>
        <p:txBody>
          <a:bodyPr/>
          <a:lstStyle>
            <a:lvl1pPr>
              <a:defRPr/>
            </a:lvl1pPr>
          </a:lstStyle>
          <a:p>
            <a:fld id="{FB243234-04FC-459D-8BAF-FFB0B90B3971}" type="slidenum">
              <a:rPr lang="pt-BR" altLang="en-US"/>
              <a:pPr/>
              <a:t>‹nº›</a:t>
            </a:fld>
            <a:endParaRPr lang="pt-BR" altLang="en-US"/>
          </a:p>
        </p:txBody>
      </p:sp>
    </p:spTree>
    <p:extLst>
      <p:ext uri="{BB962C8B-B14F-4D97-AF65-F5344CB8AC3E}">
        <p14:creationId xmlns:p14="http://schemas.microsoft.com/office/powerpoint/2010/main" val="4083680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68313" y="260350"/>
            <a:ext cx="8229600" cy="1139825"/>
          </a:xfrm>
        </p:spPr>
        <p:txBody>
          <a:bodyPr/>
          <a:lstStyle/>
          <a:p>
            <a:r>
              <a:rPr lang="pt-BR"/>
              <a:t>Clique para editar o título mestre</a:t>
            </a:r>
            <a:endParaRPr lang="en-GB"/>
          </a:p>
        </p:txBody>
      </p:sp>
      <p:sp>
        <p:nvSpPr>
          <p:cNvPr id="3" name="Espaço Reservado para Conteúdo 2"/>
          <p:cNvSpPr>
            <a:spLocks noGrp="1"/>
          </p:cNvSpPr>
          <p:nvPr>
            <p:ph sz="half" idx="1"/>
          </p:nvPr>
        </p:nvSpPr>
        <p:spPr>
          <a:xfrm>
            <a:off x="457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Texto 3"/>
          <p:cNvSpPr>
            <a:spLocks noGrp="1"/>
          </p:cNvSpPr>
          <p:nvPr>
            <p:ph type="body" sz="half" idx="2"/>
          </p:nvPr>
        </p:nvSpPr>
        <p:spPr>
          <a:xfrm>
            <a:off x="4648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Rectangle 12">
            <a:extLst>
              <a:ext uri="{FF2B5EF4-FFF2-40B4-BE49-F238E27FC236}">
                <a16:creationId xmlns:a16="http://schemas.microsoft.com/office/drawing/2014/main" id="{8B37E472-9E40-44F0-ABD9-5EA0AEFE2191}"/>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0FA75222-FFE8-475E-8CF3-8D331DB765DA}"/>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71DE3E2E-AF30-4548-B01F-220DC4ED7A06}"/>
              </a:ext>
            </a:extLst>
          </p:cNvPr>
          <p:cNvSpPr>
            <a:spLocks noGrp="1" noChangeArrowheads="1"/>
          </p:cNvSpPr>
          <p:nvPr>
            <p:ph type="sldNum" sz="quarter" idx="12"/>
          </p:nvPr>
        </p:nvSpPr>
        <p:spPr>
          <a:ln/>
        </p:spPr>
        <p:txBody>
          <a:bodyPr/>
          <a:lstStyle>
            <a:lvl1pPr>
              <a:defRPr/>
            </a:lvl1pPr>
          </a:lstStyle>
          <a:p>
            <a:fld id="{F7712F40-71B3-4202-8696-F4ABBD65929D}" type="slidenum">
              <a:rPr lang="pt-BR" altLang="en-US"/>
              <a:pPr/>
              <a:t>‹nº›</a:t>
            </a:fld>
            <a:endParaRPr lang="pt-BR" altLang="en-US"/>
          </a:p>
        </p:txBody>
      </p:sp>
    </p:spTree>
    <p:extLst>
      <p:ext uri="{BB962C8B-B14F-4D97-AF65-F5344CB8AC3E}">
        <p14:creationId xmlns:p14="http://schemas.microsoft.com/office/powerpoint/2010/main" val="384434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68313" y="231475"/>
            <a:ext cx="8229600" cy="1139825"/>
          </a:xfrm>
        </p:spPr>
        <p:txBody>
          <a:bodyPr/>
          <a:lstStyle>
            <a:lvl1pPr>
              <a:defRPr>
                <a:solidFill>
                  <a:schemeClr val="tx1"/>
                </a:solidFill>
              </a:defRPr>
            </a:lvl1pPr>
          </a:lstStyle>
          <a:p>
            <a:r>
              <a:rPr lang="pt-BR"/>
              <a:t>Clique para editar o título mestre</a:t>
            </a:r>
            <a:endParaRPr lang="en-GB"/>
          </a:p>
        </p:txBody>
      </p:sp>
      <p:sp>
        <p:nvSpPr>
          <p:cNvPr id="3" name="Espaço Reservado para Conteúdo 2"/>
          <p:cNvSpPr>
            <a:spLocks noGrp="1"/>
          </p:cNvSpPr>
          <p:nvPr>
            <p:ph idx="1"/>
          </p:nvPr>
        </p:nvSpPr>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GB" dirty="0"/>
          </a:p>
        </p:txBody>
      </p:sp>
      <p:sp>
        <p:nvSpPr>
          <p:cNvPr id="4" name="Rectangle 12">
            <a:extLst>
              <a:ext uri="{FF2B5EF4-FFF2-40B4-BE49-F238E27FC236}">
                <a16:creationId xmlns:a16="http://schemas.microsoft.com/office/drawing/2014/main" id="{FC3D8DC3-4272-4FC8-A021-6059F311B645}"/>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5" name="Rectangle 13">
            <a:extLst>
              <a:ext uri="{FF2B5EF4-FFF2-40B4-BE49-F238E27FC236}">
                <a16:creationId xmlns:a16="http://schemas.microsoft.com/office/drawing/2014/main" id="{3E7CAE95-3206-45C9-B466-E473F15D04F1}"/>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6" name="Rectangle 14">
            <a:extLst>
              <a:ext uri="{FF2B5EF4-FFF2-40B4-BE49-F238E27FC236}">
                <a16:creationId xmlns:a16="http://schemas.microsoft.com/office/drawing/2014/main" id="{B12188FF-142B-4C81-B05F-024899EBDEA5}"/>
              </a:ext>
            </a:extLst>
          </p:cNvPr>
          <p:cNvSpPr>
            <a:spLocks noGrp="1" noChangeArrowheads="1"/>
          </p:cNvSpPr>
          <p:nvPr>
            <p:ph type="sldNum" sz="quarter" idx="12"/>
          </p:nvPr>
        </p:nvSpPr>
        <p:spPr>
          <a:ln/>
        </p:spPr>
        <p:txBody>
          <a:bodyPr/>
          <a:lstStyle>
            <a:lvl1pPr>
              <a:defRPr/>
            </a:lvl1pPr>
          </a:lstStyle>
          <a:p>
            <a:fld id="{BDF2A189-B74C-48F3-8631-0C5E6B6FE6B6}" type="slidenum">
              <a:rPr lang="pt-BR" altLang="en-US"/>
              <a:pPr/>
              <a:t>‹nº›</a:t>
            </a:fld>
            <a:endParaRPr lang="pt-BR" altLang="en-US"/>
          </a:p>
        </p:txBody>
      </p:sp>
    </p:spTree>
    <p:extLst>
      <p:ext uri="{BB962C8B-B14F-4D97-AF65-F5344CB8AC3E}">
        <p14:creationId xmlns:p14="http://schemas.microsoft.com/office/powerpoint/2010/main" val="297175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solidFill>
                  <a:schemeClr val="tx1"/>
                </a:solidFill>
              </a:defRPr>
            </a:lvl1pPr>
          </a:lstStyle>
          <a:p>
            <a:r>
              <a:rPr lang="pt-BR"/>
              <a:t>Clique para editar o título mestre</a:t>
            </a:r>
            <a:endParaRPr lang="en-GB"/>
          </a:p>
        </p:txBody>
      </p:sp>
      <p:sp>
        <p:nvSpPr>
          <p:cNvPr id="3" name="Espaço Reservado para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
        <p:nvSpPr>
          <p:cNvPr id="4" name="Rectangle 12">
            <a:extLst>
              <a:ext uri="{FF2B5EF4-FFF2-40B4-BE49-F238E27FC236}">
                <a16:creationId xmlns:a16="http://schemas.microsoft.com/office/drawing/2014/main" id="{5F02F73D-B42F-4F08-9B84-887FF78098FC}"/>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5" name="Rectangle 13">
            <a:extLst>
              <a:ext uri="{FF2B5EF4-FFF2-40B4-BE49-F238E27FC236}">
                <a16:creationId xmlns:a16="http://schemas.microsoft.com/office/drawing/2014/main" id="{D09E8ADB-504D-4AF7-874B-8F4F22771BBA}"/>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6" name="Rectangle 14">
            <a:extLst>
              <a:ext uri="{FF2B5EF4-FFF2-40B4-BE49-F238E27FC236}">
                <a16:creationId xmlns:a16="http://schemas.microsoft.com/office/drawing/2014/main" id="{CC7A303A-05F3-45C3-9140-523B2AD392D3}"/>
              </a:ext>
            </a:extLst>
          </p:cNvPr>
          <p:cNvSpPr>
            <a:spLocks noGrp="1" noChangeArrowheads="1"/>
          </p:cNvSpPr>
          <p:nvPr>
            <p:ph type="sldNum" sz="quarter" idx="12"/>
          </p:nvPr>
        </p:nvSpPr>
        <p:spPr>
          <a:ln/>
        </p:spPr>
        <p:txBody>
          <a:bodyPr/>
          <a:lstStyle>
            <a:lvl1pPr>
              <a:defRPr/>
            </a:lvl1pPr>
          </a:lstStyle>
          <a:p>
            <a:fld id="{9C0C4EB5-5A89-4844-874C-E8D20A465D03}" type="slidenum">
              <a:rPr lang="pt-BR" altLang="en-US"/>
              <a:pPr/>
              <a:t>‹nº›</a:t>
            </a:fld>
            <a:endParaRPr lang="pt-BR" altLang="en-US"/>
          </a:p>
        </p:txBody>
      </p:sp>
    </p:spTree>
    <p:extLst>
      <p:ext uri="{BB962C8B-B14F-4D97-AF65-F5344CB8AC3E}">
        <p14:creationId xmlns:p14="http://schemas.microsoft.com/office/powerpoint/2010/main" val="427724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GB"/>
          </a:p>
        </p:txBody>
      </p:sp>
      <p:sp>
        <p:nvSpPr>
          <p:cNvPr id="3" name="Espaço Reservado para Conteúdo 2"/>
          <p:cNvSpPr>
            <a:spLocks noGrp="1"/>
          </p:cNvSpPr>
          <p:nvPr>
            <p:ph sz="half" idx="1"/>
          </p:nvPr>
        </p:nvSpPr>
        <p:spPr>
          <a:xfrm>
            <a:off x="457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Conteúdo 3"/>
          <p:cNvSpPr>
            <a:spLocks noGrp="1"/>
          </p:cNvSpPr>
          <p:nvPr>
            <p:ph sz="half" idx="2"/>
          </p:nvPr>
        </p:nvSpPr>
        <p:spPr>
          <a:xfrm>
            <a:off x="4648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Rectangle 12">
            <a:extLst>
              <a:ext uri="{FF2B5EF4-FFF2-40B4-BE49-F238E27FC236}">
                <a16:creationId xmlns:a16="http://schemas.microsoft.com/office/drawing/2014/main" id="{DB62B4FD-34FA-438F-BDE0-6175605F80FC}"/>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933C7068-7A72-412B-8039-A60C70385693}"/>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D84CCE0D-1AE2-403A-B35D-26C38B8DB081}"/>
              </a:ext>
            </a:extLst>
          </p:cNvPr>
          <p:cNvSpPr>
            <a:spLocks noGrp="1" noChangeArrowheads="1"/>
          </p:cNvSpPr>
          <p:nvPr>
            <p:ph type="sldNum" sz="quarter" idx="12"/>
          </p:nvPr>
        </p:nvSpPr>
        <p:spPr>
          <a:ln/>
        </p:spPr>
        <p:txBody>
          <a:bodyPr/>
          <a:lstStyle>
            <a:lvl1pPr>
              <a:defRPr/>
            </a:lvl1pPr>
          </a:lstStyle>
          <a:p>
            <a:fld id="{767656B0-A5C4-4873-9E78-DBCABD960B6C}" type="slidenum">
              <a:rPr lang="pt-BR" altLang="en-US"/>
              <a:pPr/>
              <a:t>‹nº›</a:t>
            </a:fld>
            <a:endParaRPr lang="pt-BR" altLang="en-US"/>
          </a:p>
        </p:txBody>
      </p:sp>
    </p:spTree>
    <p:extLst>
      <p:ext uri="{BB962C8B-B14F-4D97-AF65-F5344CB8AC3E}">
        <p14:creationId xmlns:p14="http://schemas.microsoft.com/office/powerpoint/2010/main" val="256657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BR"/>
              <a:t>Clique para editar o título mestre</a:t>
            </a:r>
            <a:endParaRPr lang="en-GB"/>
          </a:p>
        </p:txBody>
      </p:sp>
      <p:sp>
        <p:nvSpPr>
          <p:cNvPr id="3" name="Espaço Reservado para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630238" y="2505075"/>
            <a:ext cx="386873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7" name="Rectangle 12">
            <a:extLst>
              <a:ext uri="{FF2B5EF4-FFF2-40B4-BE49-F238E27FC236}">
                <a16:creationId xmlns:a16="http://schemas.microsoft.com/office/drawing/2014/main" id="{A08064CF-EED9-4160-97EE-B873AFACB0C0}"/>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8" name="Rectangle 13">
            <a:extLst>
              <a:ext uri="{FF2B5EF4-FFF2-40B4-BE49-F238E27FC236}">
                <a16:creationId xmlns:a16="http://schemas.microsoft.com/office/drawing/2014/main" id="{19B33704-DDB3-4091-B4EB-ACFFE66C0BA5}"/>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9" name="Rectangle 14">
            <a:extLst>
              <a:ext uri="{FF2B5EF4-FFF2-40B4-BE49-F238E27FC236}">
                <a16:creationId xmlns:a16="http://schemas.microsoft.com/office/drawing/2014/main" id="{E3E60731-29EB-42C2-897C-C41CD524EDC8}"/>
              </a:ext>
            </a:extLst>
          </p:cNvPr>
          <p:cNvSpPr>
            <a:spLocks noGrp="1" noChangeArrowheads="1"/>
          </p:cNvSpPr>
          <p:nvPr>
            <p:ph type="sldNum" sz="quarter" idx="12"/>
          </p:nvPr>
        </p:nvSpPr>
        <p:spPr>
          <a:ln/>
        </p:spPr>
        <p:txBody>
          <a:bodyPr/>
          <a:lstStyle>
            <a:lvl1pPr>
              <a:defRPr/>
            </a:lvl1pPr>
          </a:lstStyle>
          <a:p>
            <a:fld id="{FB8F25C0-F9B1-41B0-AB1E-0CCEDAC899A2}" type="slidenum">
              <a:rPr lang="pt-BR" altLang="en-US"/>
              <a:pPr/>
              <a:t>‹nº›</a:t>
            </a:fld>
            <a:endParaRPr lang="pt-BR" altLang="en-US"/>
          </a:p>
        </p:txBody>
      </p:sp>
    </p:spTree>
    <p:extLst>
      <p:ext uri="{BB962C8B-B14F-4D97-AF65-F5344CB8AC3E}">
        <p14:creationId xmlns:p14="http://schemas.microsoft.com/office/powerpoint/2010/main" val="269476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Clique para editar o título mestre</a:t>
            </a:r>
            <a:endParaRPr lang="en-GB" dirty="0"/>
          </a:p>
        </p:txBody>
      </p:sp>
      <p:sp>
        <p:nvSpPr>
          <p:cNvPr id="3" name="Rectangle 12">
            <a:extLst>
              <a:ext uri="{FF2B5EF4-FFF2-40B4-BE49-F238E27FC236}">
                <a16:creationId xmlns:a16="http://schemas.microsoft.com/office/drawing/2014/main" id="{A63BCC06-4D20-457B-944B-D89B75D6E76F}"/>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4" name="Rectangle 13">
            <a:extLst>
              <a:ext uri="{FF2B5EF4-FFF2-40B4-BE49-F238E27FC236}">
                <a16:creationId xmlns:a16="http://schemas.microsoft.com/office/drawing/2014/main" id="{8F46F63B-AB6E-4C6B-9285-978DB355A1F2}"/>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5" name="Rectangle 14">
            <a:extLst>
              <a:ext uri="{FF2B5EF4-FFF2-40B4-BE49-F238E27FC236}">
                <a16:creationId xmlns:a16="http://schemas.microsoft.com/office/drawing/2014/main" id="{4DBE8C41-4A06-4705-AD81-00BF15A971E4}"/>
              </a:ext>
            </a:extLst>
          </p:cNvPr>
          <p:cNvSpPr>
            <a:spLocks noGrp="1" noChangeArrowheads="1"/>
          </p:cNvSpPr>
          <p:nvPr>
            <p:ph type="sldNum" sz="quarter" idx="12"/>
          </p:nvPr>
        </p:nvSpPr>
        <p:spPr>
          <a:ln/>
        </p:spPr>
        <p:txBody>
          <a:bodyPr/>
          <a:lstStyle>
            <a:lvl1pPr>
              <a:defRPr/>
            </a:lvl1pPr>
          </a:lstStyle>
          <a:p>
            <a:fld id="{D406AFAB-5309-4DB2-B1D5-87E8297333A9}" type="slidenum">
              <a:rPr lang="pt-BR" altLang="en-US"/>
              <a:pPr/>
              <a:t>‹nº›</a:t>
            </a:fld>
            <a:endParaRPr lang="pt-BR" altLang="en-US"/>
          </a:p>
        </p:txBody>
      </p:sp>
    </p:spTree>
    <p:extLst>
      <p:ext uri="{BB962C8B-B14F-4D97-AF65-F5344CB8AC3E}">
        <p14:creationId xmlns:p14="http://schemas.microsoft.com/office/powerpoint/2010/main" val="197451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F4808BE-03D2-4F19-8469-60F450259813}"/>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3" name="Rectangle 13">
            <a:extLst>
              <a:ext uri="{FF2B5EF4-FFF2-40B4-BE49-F238E27FC236}">
                <a16:creationId xmlns:a16="http://schemas.microsoft.com/office/drawing/2014/main" id="{72FAE0FA-5F0E-4A5A-A89B-2EB73450B8A3}"/>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4" name="Rectangle 14">
            <a:extLst>
              <a:ext uri="{FF2B5EF4-FFF2-40B4-BE49-F238E27FC236}">
                <a16:creationId xmlns:a16="http://schemas.microsoft.com/office/drawing/2014/main" id="{D6415CA5-3FF1-4927-AEA2-4717336FEDAB}"/>
              </a:ext>
            </a:extLst>
          </p:cNvPr>
          <p:cNvSpPr>
            <a:spLocks noGrp="1" noChangeArrowheads="1"/>
          </p:cNvSpPr>
          <p:nvPr>
            <p:ph type="sldNum" sz="quarter" idx="12"/>
          </p:nvPr>
        </p:nvSpPr>
        <p:spPr>
          <a:ln/>
        </p:spPr>
        <p:txBody>
          <a:bodyPr/>
          <a:lstStyle>
            <a:lvl1pPr>
              <a:defRPr/>
            </a:lvl1pPr>
          </a:lstStyle>
          <a:p>
            <a:fld id="{FE90A095-1E77-4382-B617-B6DE746C643B}" type="slidenum">
              <a:rPr lang="pt-BR" altLang="en-US"/>
              <a:pPr/>
              <a:t>‹nº›</a:t>
            </a:fld>
            <a:endParaRPr lang="pt-BR" altLang="en-US"/>
          </a:p>
        </p:txBody>
      </p:sp>
    </p:spTree>
    <p:extLst>
      <p:ext uri="{BB962C8B-B14F-4D97-AF65-F5344CB8AC3E}">
        <p14:creationId xmlns:p14="http://schemas.microsoft.com/office/powerpoint/2010/main" val="1612831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endParaRPr lang="en-GB"/>
          </a:p>
        </p:txBody>
      </p:sp>
      <p:sp>
        <p:nvSpPr>
          <p:cNvPr id="3" name="Espaço Reservado para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Rectangle 12">
            <a:extLst>
              <a:ext uri="{FF2B5EF4-FFF2-40B4-BE49-F238E27FC236}">
                <a16:creationId xmlns:a16="http://schemas.microsoft.com/office/drawing/2014/main" id="{909692AF-DF61-4151-8D43-6FA64C83E92C}"/>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EB52F738-547C-4A1B-B301-41A5FF25BAE4}"/>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7E7C15C5-DE5B-44AF-84A0-BCE0630BE2D6}"/>
              </a:ext>
            </a:extLst>
          </p:cNvPr>
          <p:cNvSpPr>
            <a:spLocks noGrp="1" noChangeArrowheads="1"/>
          </p:cNvSpPr>
          <p:nvPr>
            <p:ph type="sldNum" sz="quarter" idx="12"/>
          </p:nvPr>
        </p:nvSpPr>
        <p:spPr>
          <a:ln/>
        </p:spPr>
        <p:txBody>
          <a:bodyPr/>
          <a:lstStyle>
            <a:lvl1pPr>
              <a:defRPr/>
            </a:lvl1pPr>
          </a:lstStyle>
          <a:p>
            <a:fld id="{3072B88D-5B47-4836-9E05-2722B738CD15}" type="slidenum">
              <a:rPr lang="pt-BR" altLang="en-US"/>
              <a:pPr/>
              <a:t>‹nº›</a:t>
            </a:fld>
            <a:endParaRPr lang="pt-BR" altLang="en-US"/>
          </a:p>
        </p:txBody>
      </p:sp>
    </p:spTree>
    <p:extLst>
      <p:ext uri="{BB962C8B-B14F-4D97-AF65-F5344CB8AC3E}">
        <p14:creationId xmlns:p14="http://schemas.microsoft.com/office/powerpoint/2010/main" val="278212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endParaRPr lang="en-GB"/>
          </a:p>
        </p:txBody>
      </p:sp>
      <p:sp>
        <p:nvSpPr>
          <p:cNvPr id="3" name="Espaço Reservado par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Rectangle 12">
            <a:extLst>
              <a:ext uri="{FF2B5EF4-FFF2-40B4-BE49-F238E27FC236}">
                <a16:creationId xmlns:a16="http://schemas.microsoft.com/office/drawing/2014/main" id="{35FC72F4-0C8A-4D0D-9C3E-2985B12E351C}"/>
              </a:ext>
            </a:extLst>
          </p:cNvPr>
          <p:cNvSpPr>
            <a:spLocks noGrp="1" noChangeArrowheads="1"/>
          </p:cNvSpPr>
          <p:nvPr>
            <p:ph type="dt" sz="half" idx="10"/>
          </p:nvPr>
        </p:nvSpPr>
        <p:spPr>
          <a:ln/>
        </p:spPr>
        <p:txBody>
          <a:bodyPr/>
          <a:lstStyle>
            <a:lvl1pPr>
              <a:defRPr/>
            </a:lvl1pPr>
          </a:lstStyle>
          <a:p>
            <a:pPr>
              <a:defRPr/>
            </a:pPr>
            <a:endParaRPr lang="pt-BR" altLang="en-US"/>
          </a:p>
        </p:txBody>
      </p:sp>
      <p:sp>
        <p:nvSpPr>
          <p:cNvPr id="6" name="Rectangle 13">
            <a:extLst>
              <a:ext uri="{FF2B5EF4-FFF2-40B4-BE49-F238E27FC236}">
                <a16:creationId xmlns:a16="http://schemas.microsoft.com/office/drawing/2014/main" id="{35F0D5AD-C5C6-4BF1-BB89-64A6A19FFAEE}"/>
              </a:ext>
            </a:extLst>
          </p:cNvPr>
          <p:cNvSpPr>
            <a:spLocks noGrp="1" noChangeArrowheads="1"/>
          </p:cNvSpPr>
          <p:nvPr>
            <p:ph type="ftr" sz="quarter" idx="11"/>
          </p:nvPr>
        </p:nvSpPr>
        <p:spPr>
          <a:ln/>
        </p:spPr>
        <p:txBody>
          <a:bodyPr/>
          <a:lstStyle>
            <a:lvl1pPr>
              <a:defRPr/>
            </a:lvl1pPr>
          </a:lstStyle>
          <a:p>
            <a:pPr>
              <a:defRPr/>
            </a:pPr>
            <a:endParaRPr lang="pt-BR" altLang="en-US"/>
          </a:p>
        </p:txBody>
      </p:sp>
      <p:sp>
        <p:nvSpPr>
          <p:cNvPr id="7" name="Rectangle 14">
            <a:extLst>
              <a:ext uri="{FF2B5EF4-FFF2-40B4-BE49-F238E27FC236}">
                <a16:creationId xmlns:a16="http://schemas.microsoft.com/office/drawing/2014/main" id="{DA2154C1-989F-4898-B077-AC7379B6CC29}"/>
              </a:ext>
            </a:extLst>
          </p:cNvPr>
          <p:cNvSpPr>
            <a:spLocks noGrp="1" noChangeArrowheads="1"/>
          </p:cNvSpPr>
          <p:nvPr>
            <p:ph type="sldNum" sz="quarter" idx="12"/>
          </p:nvPr>
        </p:nvSpPr>
        <p:spPr>
          <a:ln/>
        </p:spPr>
        <p:txBody>
          <a:bodyPr/>
          <a:lstStyle>
            <a:lvl1pPr>
              <a:defRPr/>
            </a:lvl1pPr>
          </a:lstStyle>
          <a:p>
            <a:fld id="{E85BF0C6-63AC-4BA6-B57B-004436776A3A}" type="slidenum">
              <a:rPr lang="pt-BR" altLang="en-US"/>
              <a:pPr/>
              <a:t>‹nº›</a:t>
            </a:fld>
            <a:endParaRPr lang="pt-BR" altLang="en-US"/>
          </a:p>
        </p:txBody>
      </p:sp>
    </p:spTree>
    <p:extLst>
      <p:ext uri="{BB962C8B-B14F-4D97-AF65-F5344CB8AC3E}">
        <p14:creationId xmlns:p14="http://schemas.microsoft.com/office/powerpoint/2010/main" val="300306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rgbClr val="3B0000"/>
            </a:gs>
            <a:gs pos="100000">
              <a:schemeClr val="bg1"/>
            </a:gs>
          </a:gsLst>
          <a:lin ang="5400000" scaled="1"/>
        </a:gradFill>
        <a:effectLst/>
      </p:bgPr>
    </p:bg>
    <p:spTree>
      <p:nvGrpSpPr>
        <p:cNvPr id="1" name=""/>
        <p:cNvGrpSpPr/>
        <p:nvPr/>
      </p:nvGrpSpPr>
      <p:grpSpPr>
        <a:xfrm>
          <a:off x="0" y="0"/>
          <a:ext cx="0" cy="0"/>
          <a:chOff x="0" y="0"/>
          <a:chExt cx="0" cy="0"/>
        </a:xfrm>
      </p:grpSpPr>
      <p:sp>
        <p:nvSpPr>
          <p:cNvPr id="17418" name="Rectangle 10">
            <a:extLst>
              <a:ext uri="{FF2B5EF4-FFF2-40B4-BE49-F238E27FC236}">
                <a16:creationId xmlns:a16="http://schemas.microsoft.com/office/drawing/2014/main" id="{037463C3-1DD0-4684-8273-14466E638DE3}"/>
              </a:ext>
            </a:extLst>
          </p:cNvPr>
          <p:cNvSpPr>
            <a:spLocks noGrp="1" noChangeArrowheads="1"/>
          </p:cNvSpPr>
          <p:nvPr>
            <p:ph type="title"/>
          </p:nvPr>
        </p:nvSpPr>
        <p:spPr bwMode="auto">
          <a:xfrm>
            <a:off x="468313" y="260350"/>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pt-BR" altLang="en-US"/>
              <a:t>Click to edit Master title style</a:t>
            </a:r>
          </a:p>
        </p:txBody>
      </p:sp>
      <p:sp>
        <p:nvSpPr>
          <p:cNvPr id="17419" name="Rectangle 11">
            <a:extLst>
              <a:ext uri="{FF2B5EF4-FFF2-40B4-BE49-F238E27FC236}">
                <a16:creationId xmlns:a16="http://schemas.microsoft.com/office/drawing/2014/main" id="{9C301B01-438E-4A28-8274-951C115912A9}"/>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pt-BR" altLang="en-US"/>
              <a:t>Click to edit Master text styles</a:t>
            </a:r>
          </a:p>
          <a:p>
            <a:pPr lvl="1"/>
            <a:r>
              <a:rPr lang="pt-BR" altLang="en-US"/>
              <a:t>Second level</a:t>
            </a:r>
          </a:p>
          <a:p>
            <a:pPr lvl="2"/>
            <a:r>
              <a:rPr lang="pt-BR" altLang="en-US"/>
              <a:t>Third level</a:t>
            </a:r>
          </a:p>
          <a:p>
            <a:pPr lvl="3"/>
            <a:r>
              <a:rPr lang="pt-BR" altLang="en-US"/>
              <a:t>Fourth level</a:t>
            </a:r>
          </a:p>
          <a:p>
            <a:pPr lvl="4"/>
            <a:r>
              <a:rPr lang="pt-BR" altLang="en-US"/>
              <a:t>Fifth level</a:t>
            </a:r>
          </a:p>
        </p:txBody>
      </p:sp>
      <p:sp>
        <p:nvSpPr>
          <p:cNvPr id="17420" name="Rectangle 12">
            <a:extLst>
              <a:ext uri="{FF2B5EF4-FFF2-40B4-BE49-F238E27FC236}">
                <a16:creationId xmlns:a16="http://schemas.microsoft.com/office/drawing/2014/main" id="{5B591A15-24D7-4882-A2CD-587121E3BFF1}"/>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latin typeface="Arial" panose="020B0604020202020204" pitchFamily="34" charset="0"/>
              </a:defRPr>
            </a:lvl1pPr>
          </a:lstStyle>
          <a:p>
            <a:pPr>
              <a:defRPr/>
            </a:pPr>
            <a:endParaRPr lang="pt-BR" altLang="en-US"/>
          </a:p>
        </p:txBody>
      </p:sp>
      <p:sp>
        <p:nvSpPr>
          <p:cNvPr id="17421" name="Rectangle 13">
            <a:extLst>
              <a:ext uri="{FF2B5EF4-FFF2-40B4-BE49-F238E27FC236}">
                <a16:creationId xmlns:a16="http://schemas.microsoft.com/office/drawing/2014/main" id="{5EB36760-3FC6-4E58-96FB-ED2C2BF1196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latin typeface="Arial" panose="020B0604020202020204" pitchFamily="34" charset="0"/>
              </a:defRPr>
            </a:lvl1pPr>
          </a:lstStyle>
          <a:p>
            <a:pPr>
              <a:defRPr/>
            </a:pPr>
            <a:endParaRPr lang="pt-BR" altLang="en-US"/>
          </a:p>
        </p:txBody>
      </p:sp>
      <p:sp>
        <p:nvSpPr>
          <p:cNvPr id="17422" name="Rectangle 14">
            <a:extLst>
              <a:ext uri="{FF2B5EF4-FFF2-40B4-BE49-F238E27FC236}">
                <a16:creationId xmlns:a16="http://schemas.microsoft.com/office/drawing/2014/main" id="{7BEFD06F-2EED-4454-AC20-682175E21832}"/>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latin typeface="Arial" panose="020B0604020202020204" pitchFamily="34" charset="0"/>
              </a:defRPr>
            </a:lvl1pPr>
          </a:lstStyle>
          <a:p>
            <a:fld id="{7DF42F75-BEFC-4CB4-8B50-CCFD4BFEE002}" type="slidenum">
              <a:rPr lang="pt-BR" altLang="en-US"/>
              <a:pPr/>
              <a:t>‹nº›</a:t>
            </a:fld>
            <a:endParaRPr lang="pt-BR" altLang="en-US"/>
          </a:p>
        </p:txBody>
      </p:sp>
      <p:sp>
        <p:nvSpPr>
          <p:cNvPr id="4103" name="AutoShape 15">
            <a:extLst>
              <a:ext uri="{FF2B5EF4-FFF2-40B4-BE49-F238E27FC236}">
                <a16:creationId xmlns:a16="http://schemas.microsoft.com/office/drawing/2014/main" id="{5B24515D-E80C-4863-8888-A1559D53F64B}"/>
              </a:ext>
            </a:extLst>
          </p:cNvPr>
          <p:cNvSpPr>
            <a:spLocks noChangeArrowheads="1"/>
          </p:cNvSpPr>
          <p:nvPr userDrawn="1"/>
        </p:nvSpPr>
        <p:spPr bwMode="auto">
          <a:xfrm rot="16200000" flipV="1">
            <a:off x="4464844" y="-2799556"/>
            <a:ext cx="287338" cy="8280400"/>
          </a:xfrm>
          <a:prstGeom prst="moon">
            <a:avLst>
              <a:gd name="adj" fmla="val 51380"/>
            </a:avLst>
          </a:prstGeom>
          <a:blipFill dpi="0" rotWithShape="0">
            <a:blip r:embed="rId20" cstate="print"/>
            <a:srcRect/>
            <a:tile tx="0" ty="0" sx="100000" sy="100000" flip="none" algn="tl"/>
          </a:blipFill>
          <a:ln w="9525">
            <a:solidFill>
              <a:schemeClr val="tx1"/>
            </a:solidFill>
            <a:miter lim="800000"/>
            <a:headEnd/>
            <a:tailEnd/>
          </a:ln>
          <a:effec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defRPr/>
            </a:pPr>
            <a:endParaRPr lang="en-GB" altLang="en-US"/>
          </a:p>
        </p:txBody>
      </p:sp>
    </p:spTree>
  </p:cSld>
  <p:clrMap bg1="dk2" tx1="lt1" bg2="dk1" tx2="lt2" accent1="accent1" accent2="accent2" accent3="accent3" accent4="accent4" accent5="accent5" accent6="accent6" hlink="hlink" folHlink="folHlink"/>
  <p:sldLayoutIdLst>
    <p:sldLayoutId id="2147483770"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33F5058-644B-4BCF-A9F2-09C967DC5AB1}"/>
              </a:ext>
            </a:extLst>
          </p:cNvPr>
          <p:cNvSpPr>
            <a:spLocks noGrp="1" noChangeArrowheads="1"/>
          </p:cNvSpPr>
          <p:nvPr>
            <p:ph type="ctrTitle"/>
          </p:nvPr>
        </p:nvSpPr>
        <p:spPr>
          <a:xfrm>
            <a:off x="580930" y="3520000"/>
            <a:ext cx="3784647" cy="1795803"/>
          </a:xfrm>
        </p:spPr>
        <p:txBody>
          <a:bodyPr vert="horz" lIns="91440" tIns="45720" rIns="91440" bIns="45720" rtlCol="0" anchor="b">
            <a:normAutofit/>
          </a:bodyPr>
          <a:lstStyle/>
          <a:p>
            <a:pPr eaLnBrk="1" hangingPunct="1">
              <a:lnSpc>
                <a:spcPct val="120000"/>
              </a:lnSpc>
              <a:defRPr/>
            </a:pPr>
            <a:r>
              <a:rPr lang="en-US" altLang="en-US" sz="4000" kern="1200" dirty="0" err="1">
                <a:solidFill>
                  <a:schemeClr val="tx1"/>
                </a:solidFill>
                <a:latin typeface="+mj-lt"/>
                <a:ea typeface="+mj-ea"/>
                <a:cs typeface="+mj-cs"/>
              </a:rPr>
              <a:t>Áreas</a:t>
            </a:r>
            <a:r>
              <a:rPr lang="en-US" altLang="en-US" sz="4000" kern="1200" dirty="0">
                <a:solidFill>
                  <a:schemeClr val="tx1"/>
                </a:solidFill>
                <a:latin typeface="+mj-lt"/>
                <a:ea typeface="+mj-ea"/>
                <a:cs typeface="+mj-cs"/>
              </a:rPr>
              <a:t> </a:t>
            </a:r>
            <a:r>
              <a:rPr lang="en-US" altLang="en-US" sz="4000" kern="1200" dirty="0" err="1">
                <a:solidFill>
                  <a:schemeClr val="tx1"/>
                </a:solidFill>
                <a:latin typeface="+mj-lt"/>
                <a:ea typeface="+mj-ea"/>
                <a:cs typeface="+mj-cs"/>
              </a:rPr>
              <a:t>Protegidas</a:t>
            </a:r>
            <a:endParaRPr lang="en-US" altLang="en-US" sz="4000" i="1" kern="1200" dirty="0">
              <a:solidFill>
                <a:schemeClr val="tx1"/>
              </a:solidFill>
              <a:latin typeface="+mj-lt"/>
              <a:ea typeface="+mj-ea"/>
              <a:cs typeface="+mj-cs"/>
            </a:endParaRPr>
          </a:p>
        </p:txBody>
      </p:sp>
      <p:sp>
        <p:nvSpPr>
          <p:cNvPr id="2051" name="Rectangle 3">
            <a:extLst>
              <a:ext uri="{FF2B5EF4-FFF2-40B4-BE49-F238E27FC236}">
                <a16:creationId xmlns:a16="http://schemas.microsoft.com/office/drawing/2014/main" id="{D2E5D627-BD06-4975-BF63-D7AE4021B4A6}"/>
              </a:ext>
            </a:extLst>
          </p:cNvPr>
          <p:cNvSpPr>
            <a:spLocks noGrp="1" noChangeArrowheads="1"/>
          </p:cNvSpPr>
          <p:nvPr>
            <p:ph type="subTitle" idx="1"/>
          </p:nvPr>
        </p:nvSpPr>
        <p:spPr>
          <a:xfrm>
            <a:off x="580930" y="5733257"/>
            <a:ext cx="3784647" cy="673699"/>
          </a:xfrm>
        </p:spPr>
        <p:txBody>
          <a:bodyPr vert="horz" lIns="91440" tIns="45720" rIns="91440" bIns="45720" rtlCol="0">
            <a:normAutofit/>
          </a:bodyPr>
          <a:lstStyle/>
          <a:p>
            <a:pPr algn="ctr" eaLnBrk="1" hangingPunct="1">
              <a:lnSpc>
                <a:spcPct val="90000"/>
              </a:lnSpc>
              <a:spcBef>
                <a:spcPts val="1000"/>
              </a:spcBef>
              <a:defRPr/>
            </a:pPr>
            <a:r>
              <a:rPr lang="en-US" altLang="en-US" sz="1700" kern="1200" dirty="0">
                <a:solidFill>
                  <a:schemeClr val="tx1"/>
                </a:solidFill>
                <a:latin typeface="+mn-lt"/>
                <a:ea typeface="+mn-ea"/>
                <a:cs typeface="+mn-cs"/>
              </a:rPr>
              <a:t>Carla Morsello</a:t>
            </a:r>
          </a:p>
        </p:txBody>
      </p:sp>
      <p:pic>
        <p:nvPicPr>
          <p:cNvPr id="6153" name="Picture 20" descr="Lagarto com a boca aberta&#10;&#10;Descrição gerada automaticamente">
            <a:extLst>
              <a:ext uri="{FF2B5EF4-FFF2-40B4-BE49-F238E27FC236}">
                <a16:creationId xmlns:a16="http://schemas.microsoft.com/office/drawing/2014/main" id="{201B6735-9150-40D8-A815-B901E76B4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22" r="5176"/>
          <a:stretch/>
        </p:blipFill>
        <p:spPr bwMode="auto">
          <a:xfrm>
            <a:off x="3" y="881953"/>
            <a:ext cx="2748621" cy="23102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Freeform: Shape 141">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343972" y="451044"/>
            <a:ext cx="1731437"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6150" name="Picture 7" descr="Água com montanhas ao fundo&#10;&#10;Descrição gerada automaticamente">
            <a:extLst>
              <a:ext uri="{FF2B5EF4-FFF2-40B4-BE49-F238E27FC236}">
                <a16:creationId xmlns:a16="http://schemas.microsoft.com/office/drawing/2014/main" id="{3DDF77E0-3970-476F-BED4-D22B8EC62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43" r="8660" b="2"/>
          <a:stretch/>
        </p:blipFill>
        <p:spPr bwMode="auto">
          <a:xfrm>
            <a:off x="3193440" y="-1"/>
            <a:ext cx="3038933" cy="3192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Vale com montanhas ao fundo&#10;&#10;Descrição gerada automaticamente com confiança média">
            <a:extLst>
              <a:ext uri="{FF2B5EF4-FFF2-40B4-BE49-F238E27FC236}">
                <a16:creationId xmlns:a16="http://schemas.microsoft.com/office/drawing/2014/main" id="{0E2D7915-A864-41FD-9A4C-307BBFC5B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8" r="13978" b="-2"/>
          <a:stretch/>
        </p:blipFill>
        <p:spPr bwMode="auto">
          <a:xfrm>
            <a:off x="6359979" y="863600"/>
            <a:ext cx="2122714" cy="1894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Freeform: Shape 143">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7100232" y="434000"/>
            <a:ext cx="1731438"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146" name="Straight Connector 145">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800" y="5377218"/>
            <a:ext cx="3290816"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151" name="Picture 13" descr="Desenho de personagem&#10;&#10;Descrição gerada automaticamente com confiança baixa">
            <a:extLst>
              <a:ext uri="{FF2B5EF4-FFF2-40B4-BE49-F238E27FC236}">
                <a16:creationId xmlns:a16="http://schemas.microsoft.com/office/drawing/2014/main" id="{E8A7148F-9560-47CE-912B-8B13187F73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513" r="17499" b="-1"/>
          <a:stretch/>
        </p:blipFill>
        <p:spPr bwMode="auto">
          <a:xfrm>
            <a:off x="4682888" y="3338001"/>
            <a:ext cx="1549485" cy="2507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6" descr="Montanha com pedras e árvores&#10;&#10;Descrição gerada automaticamente">
            <a:extLst>
              <a:ext uri="{FF2B5EF4-FFF2-40B4-BE49-F238E27FC236}">
                <a16:creationId xmlns:a16="http://schemas.microsoft.com/office/drawing/2014/main" id="{16AF9029-36E4-420D-A2CE-CDC773BBE4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40" r="27798" b="5"/>
          <a:stretch/>
        </p:blipFill>
        <p:spPr bwMode="auto">
          <a:xfrm>
            <a:off x="6703266" y="2919002"/>
            <a:ext cx="2440734" cy="2940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357624" y="2919002"/>
            <a:ext cx="1893804"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vação de Tela 4">
            <a:hlinkClick r:id="" action="ppaction://media"/>
            <a:extLst>
              <a:ext uri="{FF2B5EF4-FFF2-40B4-BE49-F238E27FC236}">
                <a16:creationId xmlns:a16="http://schemas.microsoft.com/office/drawing/2014/main" id="{C28F2CC5-8BA8-4B25-80F6-95CA2E3F20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700" y="1466056"/>
            <a:ext cx="8102600" cy="4267200"/>
          </a:xfrm>
          <a:prstGeom prst="rect">
            <a:avLst/>
          </a:prstGeom>
        </p:spPr>
      </p:pic>
      <p:sp>
        <p:nvSpPr>
          <p:cNvPr id="8" name="Título 7">
            <a:extLst>
              <a:ext uri="{FF2B5EF4-FFF2-40B4-BE49-F238E27FC236}">
                <a16:creationId xmlns:a16="http://schemas.microsoft.com/office/drawing/2014/main" id="{94464E72-82EA-44D8-80A3-1F3EC20155BF}"/>
              </a:ext>
            </a:extLst>
          </p:cNvPr>
          <p:cNvSpPr>
            <a:spLocks noGrp="1"/>
          </p:cNvSpPr>
          <p:nvPr>
            <p:ph type="title"/>
          </p:nvPr>
        </p:nvSpPr>
        <p:spPr>
          <a:xfrm>
            <a:off x="0" y="1"/>
            <a:ext cx="9144000" cy="1124744"/>
          </a:xfrm>
          <a:solidFill>
            <a:schemeClr val="accent4">
              <a:lumMod val="50000"/>
            </a:schemeClr>
          </a:solidFill>
        </p:spPr>
        <p:txBody>
          <a:bodyPr/>
          <a:lstStyle/>
          <a:p>
            <a:r>
              <a:rPr lang="pt-BR" sz="2800" dirty="0">
                <a:solidFill>
                  <a:schemeClr val="tx1"/>
                </a:solidFill>
              </a:rPr>
              <a:t>1º Parque Nacional do mundo:  Yellowstone, EUA</a:t>
            </a:r>
          </a:p>
        </p:txBody>
      </p:sp>
    </p:spTree>
    <p:extLst>
      <p:ext uri="{BB962C8B-B14F-4D97-AF65-F5344CB8AC3E}">
        <p14:creationId xmlns:p14="http://schemas.microsoft.com/office/powerpoint/2010/main" val="737377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Parque Nacional de Yellowstone – Wikipédia, a enciclopédia livre">
            <a:extLst>
              <a:ext uri="{FF2B5EF4-FFF2-40B4-BE49-F238E27FC236}">
                <a16:creationId xmlns:a16="http://schemas.microsoft.com/office/drawing/2014/main" id="{705C872A-3BDD-4A12-A15B-364FCF0D6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38" r="1" b="13573"/>
          <a:stretch/>
        </p:blipFill>
        <p:spPr bwMode="auto">
          <a:xfrm>
            <a:off x="149054" y="396255"/>
            <a:ext cx="4353079"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maça saindo do chão&#10;&#10;Descrição gerada automaticamente com confiança média">
            <a:extLst>
              <a:ext uri="{FF2B5EF4-FFF2-40B4-BE49-F238E27FC236}">
                <a16:creationId xmlns:a16="http://schemas.microsoft.com/office/drawing/2014/main" id="{F9E5991C-3423-4E6D-9D3A-235DF0126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55" r="-1" b="29223"/>
          <a:stretch/>
        </p:blipFill>
        <p:spPr bwMode="auto">
          <a:xfrm>
            <a:off x="4646529" y="396255"/>
            <a:ext cx="434841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ulcão de Yellowstone: porque sua erupção ameaça a humanidade?">
            <a:extLst>
              <a:ext uri="{FF2B5EF4-FFF2-40B4-BE49-F238E27FC236}">
                <a16:creationId xmlns:a16="http://schemas.microsoft.com/office/drawing/2014/main" id="{EF992DCF-2966-4EAB-9515-5A77BAD1D4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2" r="20265" b="1"/>
          <a:stretch/>
        </p:blipFill>
        <p:spPr bwMode="auto">
          <a:xfrm>
            <a:off x="149054" y="3735396"/>
            <a:ext cx="4353079" cy="2789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st Times to Visit Yellowstone National Park">
            <a:extLst>
              <a:ext uri="{FF2B5EF4-FFF2-40B4-BE49-F238E27FC236}">
                <a16:creationId xmlns:a16="http://schemas.microsoft.com/office/drawing/2014/main" id="{D23ED060-0338-4885-9269-D2F18FFB4A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48" b="25291"/>
          <a:stretch/>
        </p:blipFill>
        <p:spPr bwMode="auto">
          <a:xfrm>
            <a:off x="4646529" y="3735396"/>
            <a:ext cx="4348412"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997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9384" name="Rectangle 22938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378" name="Rectangle 2">
            <a:extLst>
              <a:ext uri="{FF2B5EF4-FFF2-40B4-BE49-F238E27FC236}">
                <a16:creationId xmlns:a16="http://schemas.microsoft.com/office/drawing/2014/main" id="{06B26158-EC87-43EB-B57E-7E30BB4CCDD5}"/>
              </a:ext>
            </a:extLst>
          </p:cNvPr>
          <p:cNvSpPr>
            <a:spLocks noGrp="1" noChangeArrowheads="1"/>
          </p:cNvSpPr>
          <p:nvPr>
            <p:ph type="title"/>
          </p:nvPr>
        </p:nvSpPr>
        <p:spPr>
          <a:xfrm>
            <a:off x="442170" y="856180"/>
            <a:ext cx="3420438" cy="1128068"/>
          </a:xfrm>
        </p:spPr>
        <p:txBody>
          <a:bodyPr vert="horz" lIns="91440" tIns="45720" rIns="91440" bIns="45720" rtlCol="0" anchor="ctr">
            <a:normAutofit/>
          </a:bodyPr>
          <a:lstStyle/>
          <a:p>
            <a:pPr algn="l" eaLnBrk="1" hangingPunct="1">
              <a:lnSpc>
                <a:spcPct val="90000"/>
              </a:lnSpc>
              <a:defRPr/>
            </a:pPr>
            <a:r>
              <a:rPr lang="en-US" altLang="en-US" sz="3500" dirty="0" err="1">
                <a:solidFill>
                  <a:schemeClr val="tx1"/>
                </a:solidFill>
              </a:rPr>
              <a:t>Anos</a:t>
            </a:r>
            <a:r>
              <a:rPr lang="en-US" altLang="en-US" sz="3500" dirty="0">
                <a:solidFill>
                  <a:schemeClr val="tx1"/>
                </a:solidFill>
              </a:rPr>
              <a:t> </a:t>
            </a:r>
            <a:br>
              <a:rPr lang="en-US" altLang="en-US" sz="3500" dirty="0">
                <a:solidFill>
                  <a:schemeClr val="tx1"/>
                </a:solidFill>
              </a:rPr>
            </a:br>
            <a:r>
              <a:rPr lang="en-US" altLang="en-US" sz="3500" dirty="0">
                <a:solidFill>
                  <a:schemeClr val="tx1"/>
                </a:solidFill>
              </a:rPr>
              <a:t>1930 -1940</a:t>
            </a:r>
          </a:p>
        </p:txBody>
      </p:sp>
      <p:grpSp>
        <p:nvGrpSpPr>
          <p:cNvPr id="229386" name="Group 22938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229387" name="Rectangle 22938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388" name="Rectangle 22938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390" name="Rectangle 22938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379" name="Rectangle 3">
            <a:extLst>
              <a:ext uri="{FF2B5EF4-FFF2-40B4-BE49-F238E27FC236}">
                <a16:creationId xmlns:a16="http://schemas.microsoft.com/office/drawing/2014/main" id="{B307AC2B-0CE0-4732-B40D-F482D512615B}"/>
              </a:ext>
            </a:extLst>
          </p:cNvPr>
          <p:cNvSpPr>
            <a:spLocks noGrp="1" noChangeArrowheads="1"/>
          </p:cNvSpPr>
          <p:nvPr>
            <p:ph type="body" sz="half" idx="2"/>
          </p:nvPr>
        </p:nvSpPr>
        <p:spPr>
          <a:xfrm>
            <a:off x="443039" y="2330505"/>
            <a:ext cx="3419569" cy="3979585"/>
          </a:xfrm>
        </p:spPr>
        <p:txBody>
          <a:bodyPr vert="horz" lIns="91440" tIns="45720" rIns="91440" bIns="45720" rtlCol="0" anchor="ctr">
            <a:normAutofit/>
          </a:bodyPr>
          <a:lstStyle/>
          <a:p>
            <a:pPr indent="-228600" eaLnBrk="1" hangingPunct="1">
              <a:lnSpc>
                <a:spcPct val="90000"/>
              </a:lnSpc>
              <a:spcBef>
                <a:spcPct val="60000"/>
              </a:spcBef>
              <a:buSzPct val="125000"/>
              <a:buFont typeface="Arial" panose="020B0604020202020204" pitchFamily="34" charset="0"/>
              <a:buChar char="•"/>
              <a:defRPr/>
            </a:pPr>
            <a:r>
              <a:rPr lang="en-US" altLang="en-US" sz="2000" dirty="0"/>
              <a:t>(2) </a:t>
            </a:r>
            <a:r>
              <a:rPr lang="en-US" altLang="en-US" sz="2000" dirty="0" err="1"/>
              <a:t>Conservação</a:t>
            </a:r>
            <a:r>
              <a:rPr lang="en-US" altLang="en-US" sz="2000" dirty="0"/>
              <a:t> </a:t>
            </a:r>
            <a:r>
              <a:rPr lang="en-US" altLang="en-US" sz="2000" dirty="0" err="1"/>
              <a:t>torna</a:t>
            </a:r>
            <a:r>
              <a:rPr lang="en-US" altLang="en-US" sz="2000" dirty="0"/>
              <a:t>-se </a:t>
            </a:r>
            <a:r>
              <a:rPr lang="en-US" altLang="en-US" sz="2000" dirty="0" err="1"/>
              <a:t>mais</a:t>
            </a:r>
            <a:r>
              <a:rPr lang="en-US" altLang="en-US" sz="2000" dirty="0"/>
              <a:t> </a:t>
            </a:r>
            <a:r>
              <a:rPr lang="en-US" altLang="en-US" sz="2000" dirty="0" err="1"/>
              <a:t>importante</a:t>
            </a:r>
            <a:endParaRPr lang="en-US" altLang="en-US" sz="2000" dirty="0"/>
          </a:p>
          <a:p>
            <a:pPr indent="-228600" eaLnBrk="1" hangingPunct="1">
              <a:lnSpc>
                <a:spcPct val="90000"/>
              </a:lnSpc>
              <a:spcBef>
                <a:spcPct val="60000"/>
              </a:spcBef>
              <a:buSzPct val="125000"/>
              <a:buFont typeface="Arial" panose="020B0604020202020204" pitchFamily="34" charset="0"/>
              <a:buChar char="•"/>
              <a:defRPr/>
            </a:pPr>
            <a:r>
              <a:rPr lang="en-US" altLang="en-US" sz="2000" dirty="0" err="1"/>
              <a:t>Expansão</a:t>
            </a:r>
            <a:r>
              <a:rPr lang="en-US" altLang="en-US" sz="2000" dirty="0"/>
              <a:t> </a:t>
            </a:r>
            <a:r>
              <a:rPr lang="en-US" altLang="en-US" sz="2000" dirty="0" err="1"/>
              <a:t>nas</a:t>
            </a:r>
            <a:r>
              <a:rPr lang="en-US" altLang="en-US" sz="2000" dirty="0"/>
              <a:t> </a:t>
            </a:r>
            <a:r>
              <a:rPr lang="en-US" altLang="en-US" sz="2000" dirty="0" err="1"/>
              <a:t>Américas</a:t>
            </a:r>
            <a:r>
              <a:rPr lang="en-US" altLang="en-US" sz="2000" dirty="0"/>
              <a:t> e </a:t>
            </a:r>
            <a:r>
              <a:rPr lang="en-US" altLang="en-US" sz="2000" dirty="0" err="1"/>
              <a:t>mundo</a:t>
            </a:r>
            <a:r>
              <a:rPr lang="en-US" altLang="en-US" sz="2000" dirty="0"/>
              <a:t> (</a:t>
            </a:r>
            <a:r>
              <a:rPr lang="en-US" altLang="en-US" sz="2000" dirty="0" err="1"/>
              <a:t>Brasil</a:t>
            </a:r>
            <a:r>
              <a:rPr lang="en-US" altLang="en-US" sz="2000" dirty="0"/>
              <a:t>)</a:t>
            </a:r>
          </a:p>
          <a:p>
            <a:pPr indent="-228600" eaLnBrk="1" hangingPunct="1">
              <a:lnSpc>
                <a:spcPct val="90000"/>
              </a:lnSpc>
              <a:spcBef>
                <a:spcPct val="60000"/>
              </a:spcBef>
              <a:buSzPct val="125000"/>
              <a:buFont typeface="Arial" panose="020B0604020202020204" pitchFamily="34" charset="0"/>
              <a:buChar char="•"/>
              <a:defRPr/>
            </a:pPr>
            <a:r>
              <a:rPr lang="en-US" altLang="en-US" sz="2000" dirty="0" err="1"/>
              <a:t>Criação</a:t>
            </a:r>
            <a:r>
              <a:rPr lang="en-US" altLang="en-US" sz="2000" dirty="0"/>
              <a:t> de </a:t>
            </a:r>
            <a:r>
              <a:rPr lang="en-US" altLang="en-US" sz="2000" dirty="0" err="1"/>
              <a:t>áreas</a:t>
            </a:r>
            <a:r>
              <a:rPr lang="en-US" altLang="en-US" sz="2000" dirty="0"/>
              <a:t> </a:t>
            </a:r>
            <a:r>
              <a:rPr lang="en-US" altLang="en-US" sz="2000" dirty="0" err="1"/>
              <a:t>como</a:t>
            </a:r>
            <a:r>
              <a:rPr lang="en-US" altLang="en-US" sz="2000" dirty="0"/>
              <a:t> Everglades</a:t>
            </a:r>
          </a:p>
          <a:p>
            <a:pPr indent="-228600" eaLnBrk="1" hangingPunct="1">
              <a:lnSpc>
                <a:spcPct val="90000"/>
              </a:lnSpc>
              <a:spcBef>
                <a:spcPct val="60000"/>
              </a:spcBef>
              <a:buSzPct val="125000"/>
              <a:buFont typeface="Arial" panose="020B0604020202020204" pitchFamily="34" charset="0"/>
              <a:buChar char="•"/>
              <a:defRPr/>
            </a:pPr>
            <a:r>
              <a:rPr lang="en-US" altLang="en-US" sz="2000" dirty="0"/>
              <a:t>Franklin Delano Roosevelt: </a:t>
            </a:r>
            <a:r>
              <a:rPr lang="en-US" altLang="en-US" sz="2000" dirty="0" err="1"/>
              <a:t>estratégias</a:t>
            </a:r>
            <a:r>
              <a:rPr lang="en-US" altLang="en-US" sz="2000" dirty="0"/>
              <a:t> de </a:t>
            </a:r>
            <a:r>
              <a:rPr lang="en-US" altLang="en-US" sz="2000" dirty="0" err="1"/>
              <a:t>recuperação</a:t>
            </a:r>
            <a:r>
              <a:rPr lang="en-US" altLang="en-US" sz="2000" dirty="0"/>
              <a:t> da crise de 1930; </a:t>
            </a:r>
            <a:r>
              <a:rPr lang="en-US" altLang="en-US" sz="2000" i="1" dirty="0"/>
              <a:t>Civilian Conservation Corps</a:t>
            </a:r>
          </a:p>
        </p:txBody>
      </p:sp>
      <p:sp>
        <p:nvSpPr>
          <p:cNvPr id="229392" name="Rectangle 22939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394" name="Rectangle 22939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6">
            <a:extLst>
              <a:ext uri="{FF2B5EF4-FFF2-40B4-BE49-F238E27FC236}">
                <a16:creationId xmlns:a16="http://schemas.microsoft.com/office/drawing/2014/main" id="{CF280835-1F6E-2165-7970-C8EEE741A5CE}"/>
              </a:ext>
            </a:extLst>
          </p:cNvPr>
          <p:cNvSpPr txBox="1">
            <a:spLocks noChangeArrowheads="1"/>
          </p:cNvSpPr>
          <p:nvPr/>
        </p:nvSpPr>
        <p:spPr bwMode="auto">
          <a:xfrm>
            <a:off x="7170691" y="5746339"/>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r" eaLnBrk="1" hangingPunct="1">
              <a:spcBef>
                <a:spcPct val="50000"/>
              </a:spcBef>
            </a:pPr>
            <a:r>
              <a:rPr lang="pt-BR" altLang="en-US" sz="1400" b="0" dirty="0" err="1"/>
              <a:t>Everglades</a:t>
            </a:r>
            <a:endParaRPr lang="pt-BR" altLang="en-US" sz="1400" b="0" dirty="0"/>
          </a:p>
        </p:txBody>
      </p:sp>
      <p:pic>
        <p:nvPicPr>
          <p:cNvPr id="6" name="Imagem 5">
            <a:extLst>
              <a:ext uri="{FF2B5EF4-FFF2-40B4-BE49-F238E27FC236}">
                <a16:creationId xmlns:a16="http://schemas.microsoft.com/office/drawing/2014/main" id="{18091977-0798-F23E-DB89-A79B46369715}"/>
              </a:ext>
            </a:extLst>
          </p:cNvPr>
          <p:cNvPicPr>
            <a:picLocks noChangeAspect="1"/>
          </p:cNvPicPr>
          <p:nvPr/>
        </p:nvPicPr>
        <p:blipFill>
          <a:blip r:embed="rId2"/>
          <a:stretch>
            <a:fillRect/>
          </a:stretch>
        </p:blipFill>
        <p:spPr>
          <a:xfrm flipH="1">
            <a:off x="4361420" y="548680"/>
            <a:ext cx="4427781" cy="5761410"/>
          </a:xfrm>
          <a:prstGeom prst="rect">
            <a:avLst/>
          </a:prstGeom>
        </p:spPr>
      </p:pic>
      <p:pic>
        <p:nvPicPr>
          <p:cNvPr id="4" name="Imagem 3">
            <a:extLst>
              <a:ext uri="{FF2B5EF4-FFF2-40B4-BE49-F238E27FC236}">
                <a16:creationId xmlns:a16="http://schemas.microsoft.com/office/drawing/2014/main" id="{6F8289D0-3BB7-E7BC-EB63-9CE8DC739E16}"/>
              </a:ext>
            </a:extLst>
          </p:cNvPr>
          <p:cNvPicPr>
            <a:picLocks noChangeAspect="1"/>
          </p:cNvPicPr>
          <p:nvPr/>
        </p:nvPicPr>
        <p:blipFill>
          <a:blip r:embed="rId2"/>
          <a:stretch>
            <a:fillRect/>
          </a:stretch>
        </p:blipFill>
        <p:spPr>
          <a:xfrm>
            <a:off x="4571999" y="0"/>
            <a:ext cx="1" cy="6858000"/>
          </a:xfrm>
          <a:prstGeom prst="rect">
            <a:avLst/>
          </a:prstGeom>
        </p:spPr>
      </p:pic>
      <p:sp>
        <p:nvSpPr>
          <p:cNvPr id="7" name="Text Box 6">
            <a:extLst>
              <a:ext uri="{FF2B5EF4-FFF2-40B4-BE49-F238E27FC236}">
                <a16:creationId xmlns:a16="http://schemas.microsoft.com/office/drawing/2014/main" id="{0AC0144C-4539-9EF3-AD9B-F47B85EF230E}"/>
              </a:ext>
            </a:extLst>
          </p:cNvPr>
          <p:cNvSpPr txBox="1">
            <a:spLocks noChangeArrowheads="1"/>
          </p:cNvSpPr>
          <p:nvPr/>
        </p:nvSpPr>
        <p:spPr bwMode="auto">
          <a:xfrm>
            <a:off x="7391021" y="5982366"/>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r" eaLnBrk="1" hangingPunct="1">
              <a:spcBef>
                <a:spcPct val="50000"/>
              </a:spcBef>
            </a:pPr>
            <a:r>
              <a:rPr lang="pt-BR" altLang="en-US" sz="1400" b="0" dirty="0" err="1"/>
              <a:t>Everglades</a:t>
            </a:r>
            <a:endParaRPr lang="pt-BR" altLang="en-US" sz="1400" b="0" dirty="0"/>
          </a:p>
        </p:txBody>
      </p:sp>
      <p:sp>
        <p:nvSpPr>
          <p:cNvPr id="8" name="Text Box 5">
            <a:extLst>
              <a:ext uri="{FF2B5EF4-FFF2-40B4-BE49-F238E27FC236}">
                <a16:creationId xmlns:a16="http://schemas.microsoft.com/office/drawing/2014/main" id="{1ACA849A-1E00-DEC6-B81D-719DA0CA1319}"/>
              </a:ext>
            </a:extLst>
          </p:cNvPr>
          <p:cNvSpPr txBox="1">
            <a:spLocks noChangeArrowheads="1"/>
          </p:cNvSpPr>
          <p:nvPr/>
        </p:nvSpPr>
        <p:spPr bwMode="auto">
          <a:xfrm>
            <a:off x="612900" y="6422930"/>
            <a:ext cx="36336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050" dirty="0"/>
              <a:t>(Fontes:</a:t>
            </a:r>
            <a:r>
              <a:rPr lang="pt-BR" altLang="en-US" sz="1050" b="0" dirty="0"/>
              <a:t> Adams </a:t>
            </a:r>
            <a:r>
              <a:rPr lang="pt-BR" altLang="en-US" sz="1050" b="0" dirty="0" err="1"/>
              <a:t>Runte</a:t>
            </a:r>
            <a:r>
              <a:rPr lang="pt-BR" altLang="en-US" sz="1050" b="0" dirty="0"/>
              <a:t>, 1979; </a:t>
            </a:r>
            <a:r>
              <a:rPr lang="pt-BR" altLang="en-US" sz="1050" b="0" dirty="0" err="1"/>
              <a:t>Gambino</a:t>
            </a:r>
            <a:r>
              <a:rPr lang="pt-BR" altLang="en-US" sz="1050" b="0" dirty="0"/>
              <a:t>, 1991; Morsello, 2001; MEA-Responses, 2005)</a:t>
            </a:r>
            <a:endParaRPr lang="en-US" altLang="en-US" sz="1050" b="0" dirty="0"/>
          </a:p>
        </p:txBody>
      </p:sp>
    </p:spTree>
    <p:extLst>
      <p:ext uri="{BB962C8B-B14F-4D97-AF65-F5344CB8AC3E}">
        <p14:creationId xmlns:p14="http://schemas.microsoft.com/office/powerpoint/2010/main" val="421313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anim calcmode="lin" valueType="num">
                                      <p:cBhvr additive="base">
                                        <p:cTn id="7" dur="500" fill="hold"/>
                                        <p:tgtEl>
                                          <p:spTgt spid="229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9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9379">
                                            <p:txEl>
                                              <p:pRg st="1" end="1"/>
                                            </p:txEl>
                                          </p:spTgt>
                                        </p:tgtEl>
                                        <p:attrNameLst>
                                          <p:attrName>style.visibility</p:attrName>
                                        </p:attrNameLst>
                                      </p:cBhvr>
                                      <p:to>
                                        <p:strVal val="visible"/>
                                      </p:to>
                                    </p:set>
                                    <p:anim calcmode="lin" valueType="num">
                                      <p:cBhvr additive="base">
                                        <p:cTn id="13" dur="500" fill="hold"/>
                                        <p:tgtEl>
                                          <p:spTgt spid="229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9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9379">
                                            <p:txEl>
                                              <p:pRg st="2" end="2"/>
                                            </p:txEl>
                                          </p:spTgt>
                                        </p:tgtEl>
                                        <p:attrNameLst>
                                          <p:attrName>style.visibility</p:attrName>
                                        </p:attrNameLst>
                                      </p:cBhvr>
                                      <p:to>
                                        <p:strVal val="visible"/>
                                      </p:to>
                                    </p:set>
                                    <p:anim calcmode="lin" valueType="num">
                                      <p:cBhvr additive="base">
                                        <p:cTn id="19" dur="500" fill="hold"/>
                                        <p:tgtEl>
                                          <p:spTgt spid="229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9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9379">
                                            <p:txEl>
                                              <p:pRg st="3" end="3"/>
                                            </p:txEl>
                                          </p:spTgt>
                                        </p:tgtEl>
                                        <p:attrNameLst>
                                          <p:attrName>style.visibility</p:attrName>
                                        </p:attrNameLst>
                                      </p:cBhvr>
                                      <p:to>
                                        <p:strVal val="visible"/>
                                      </p:to>
                                    </p:set>
                                    <p:anim calcmode="lin" valueType="num">
                                      <p:cBhvr additive="base">
                                        <p:cTn id="25" dur="500" fill="hold"/>
                                        <p:tgtEl>
                                          <p:spTgt spid="2293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9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94464E72-82EA-44D8-80A3-1F3EC20155BF}"/>
              </a:ext>
            </a:extLst>
          </p:cNvPr>
          <p:cNvSpPr>
            <a:spLocks noGrp="1"/>
          </p:cNvSpPr>
          <p:nvPr>
            <p:ph type="title"/>
          </p:nvPr>
        </p:nvSpPr>
        <p:spPr>
          <a:xfrm>
            <a:off x="0" y="1"/>
            <a:ext cx="9144000" cy="1124744"/>
          </a:xfrm>
          <a:solidFill>
            <a:schemeClr val="accent4">
              <a:lumMod val="50000"/>
            </a:schemeClr>
          </a:solidFill>
        </p:spPr>
        <p:txBody>
          <a:bodyPr/>
          <a:lstStyle/>
          <a:p>
            <a:r>
              <a:rPr lang="pt-BR" sz="2800" dirty="0">
                <a:solidFill>
                  <a:schemeClr val="tx1"/>
                </a:solidFill>
              </a:rPr>
              <a:t>Parque Nacional de </a:t>
            </a:r>
            <a:r>
              <a:rPr lang="pt-BR" sz="2800" dirty="0" err="1">
                <a:solidFill>
                  <a:schemeClr val="tx1"/>
                </a:solidFill>
              </a:rPr>
              <a:t>Everglades</a:t>
            </a:r>
            <a:r>
              <a:rPr lang="pt-BR" sz="2800" dirty="0">
                <a:solidFill>
                  <a:schemeClr val="tx1"/>
                </a:solidFill>
              </a:rPr>
              <a:t>, EUA</a:t>
            </a:r>
          </a:p>
        </p:txBody>
      </p:sp>
      <p:pic>
        <p:nvPicPr>
          <p:cNvPr id="2" name="Gravação de Tela 1">
            <a:hlinkClick r:id="" action="ppaction://media"/>
            <a:extLst>
              <a:ext uri="{FF2B5EF4-FFF2-40B4-BE49-F238E27FC236}">
                <a16:creationId xmlns:a16="http://schemas.microsoft.com/office/drawing/2014/main" id="{C9BFB435-656F-4F0F-81DB-5E41B0682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0700" y="1412776"/>
            <a:ext cx="8102600" cy="4267200"/>
          </a:xfrm>
          <a:prstGeom prst="rect">
            <a:avLst/>
          </a:prstGeom>
        </p:spPr>
      </p:pic>
    </p:spTree>
    <p:extLst>
      <p:ext uri="{BB962C8B-B14F-4D97-AF65-F5344CB8AC3E}">
        <p14:creationId xmlns:p14="http://schemas.microsoft.com/office/powerpoint/2010/main" val="27651328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7 Things to Do at the Everglades National Park - The National Parks  Experience">
            <a:extLst>
              <a:ext uri="{FF2B5EF4-FFF2-40B4-BE49-F238E27FC236}">
                <a16:creationId xmlns:a16="http://schemas.microsoft.com/office/drawing/2014/main" id="{D6113385-5196-48D7-B93C-350DE12FB2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61" r="24160" b="1"/>
          <a:stretch/>
        </p:blipFill>
        <p:spPr bwMode="auto">
          <a:xfrm>
            <a:off x="5845889" y="3410061"/>
            <a:ext cx="329811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Visiting Everglades National Park: The Parks Expert Guide">
            <a:extLst>
              <a:ext uri="{FF2B5EF4-FFF2-40B4-BE49-F238E27FC236}">
                <a16:creationId xmlns:a16="http://schemas.microsoft.com/office/drawing/2014/main" id="{F709E748-DBF5-4E70-90CA-E20D2FB0E8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32" r="5339" b="-1"/>
          <a:stretch/>
        </p:blipFill>
        <p:spPr bwMode="auto">
          <a:xfrm>
            <a:off x="20" y="10"/>
            <a:ext cx="6865999"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Everglades National Park na Flórida - 2022 | Dicas incríveis!">
            <a:extLst>
              <a:ext uri="{FF2B5EF4-FFF2-40B4-BE49-F238E27FC236}">
                <a16:creationId xmlns:a16="http://schemas.microsoft.com/office/drawing/2014/main" id="{1078BFDB-CBC9-4A3E-9459-E5C802B171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82" r="6" b="5"/>
          <a:stretch/>
        </p:blipFill>
        <p:spPr bwMode="auto">
          <a:xfrm>
            <a:off x="4626141" y="10"/>
            <a:ext cx="4517859"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5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55729E-FBB1-C9E8-CE45-3936CDB0136D}"/>
              </a:ext>
            </a:extLst>
          </p:cNvPr>
          <p:cNvSpPr>
            <a:spLocks noGrp="1"/>
          </p:cNvSpPr>
          <p:nvPr>
            <p:ph type="title"/>
          </p:nvPr>
        </p:nvSpPr>
        <p:spPr>
          <a:xfrm>
            <a:off x="606478" y="386930"/>
            <a:ext cx="6927525" cy="1188950"/>
          </a:xfrm>
        </p:spPr>
        <p:txBody>
          <a:bodyPr anchor="b">
            <a:normAutofit/>
          </a:bodyPr>
          <a:lstStyle/>
          <a:p>
            <a:pPr>
              <a:lnSpc>
                <a:spcPct val="90000"/>
              </a:lnSpc>
            </a:pPr>
            <a:r>
              <a:rPr lang="pt-BR" sz="3300"/>
              <a:t>Áreas com e sem gente desde sempre, mas ênfases se alternam</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85BFD57-AE6E-26DF-9B57-B250853AB089}"/>
              </a:ext>
            </a:extLst>
          </p:cNvPr>
          <p:cNvSpPr>
            <a:spLocks noGrp="1"/>
          </p:cNvSpPr>
          <p:nvPr>
            <p:ph idx="1"/>
          </p:nvPr>
        </p:nvSpPr>
        <p:spPr>
          <a:xfrm>
            <a:off x="595245" y="2599509"/>
            <a:ext cx="7607751" cy="3435531"/>
          </a:xfrm>
        </p:spPr>
        <p:txBody>
          <a:bodyPr anchor="ctr">
            <a:normAutofit/>
          </a:bodyPr>
          <a:lstStyle/>
          <a:p>
            <a:r>
              <a:rPr lang="pt-BR" sz="2100" dirty="0"/>
              <a:t>Invenção dos Parques: conservar natureza pristina, sem gente.</a:t>
            </a:r>
          </a:p>
          <a:p>
            <a:r>
              <a:rPr lang="pt-BR" sz="2100" dirty="0"/>
              <a:t>Porém, áreas para uso humano foram criadas: Florestas de exploração</a:t>
            </a:r>
          </a:p>
          <a:p>
            <a:r>
              <a:rPr lang="pt-BR" sz="2100" dirty="0"/>
              <a:t>Disputa entre visões</a:t>
            </a:r>
          </a:p>
          <a:p>
            <a:r>
              <a:rPr lang="pt-BR" sz="2100" dirty="0"/>
              <a:t>Anos 1960: crise ambiental leva à ampliação das áreas no modelo “cercas e multas”</a:t>
            </a:r>
          </a:p>
          <a:p>
            <a:r>
              <a:rPr lang="pt-BR" sz="2100" dirty="0"/>
              <a:t>Anos 1980: mudança de paradigma, dados os abusos (adiante)</a:t>
            </a:r>
            <a:r>
              <a:rPr lang="pt-BR" sz="2100" dirty="0">
                <a:sym typeface="Wingdings" panose="05000000000000000000" pitchFamily="2" charset="2"/>
              </a:rPr>
              <a:t> aumento de áreas habitadas</a:t>
            </a:r>
            <a:endParaRPr lang="pt-BR" sz="2100" dirty="0"/>
          </a:p>
        </p:txBody>
      </p:sp>
    </p:spTree>
    <p:extLst>
      <p:ext uri="{BB962C8B-B14F-4D97-AF65-F5344CB8AC3E}">
        <p14:creationId xmlns:p14="http://schemas.microsoft.com/office/powerpoint/2010/main" val="30403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3701F0F-8FA2-239D-7C20-FF6FC421254A}"/>
              </a:ext>
            </a:extLst>
          </p:cNvPr>
          <p:cNvSpPr>
            <a:spLocks noGrp="1"/>
          </p:cNvSpPr>
          <p:nvPr>
            <p:ph type="title"/>
          </p:nvPr>
        </p:nvSpPr>
        <p:spPr>
          <a:xfrm>
            <a:off x="785059" y="641850"/>
            <a:ext cx="2708910" cy="1535865"/>
          </a:xfrm>
        </p:spPr>
        <p:txBody>
          <a:bodyPr>
            <a:normAutofit/>
          </a:bodyPr>
          <a:lstStyle/>
          <a:p>
            <a:pPr>
              <a:lnSpc>
                <a:spcPct val="90000"/>
              </a:lnSpc>
            </a:pPr>
            <a:r>
              <a:rPr lang="pt-BR" sz="2600"/>
              <a:t>Anos 1980: expansão para países em desenvolvimento</a:t>
            </a:r>
          </a:p>
        </p:txBody>
      </p:sp>
      <p:sp>
        <p:nvSpPr>
          <p:cNvPr id="6" name="Espaço Reservado para Conteúdo 5">
            <a:extLst>
              <a:ext uri="{FF2B5EF4-FFF2-40B4-BE49-F238E27FC236}">
                <a16:creationId xmlns:a16="http://schemas.microsoft.com/office/drawing/2014/main" id="{E42FA67E-760A-1441-A885-835515067732}"/>
              </a:ext>
            </a:extLst>
          </p:cNvPr>
          <p:cNvSpPr>
            <a:spLocks noGrp="1"/>
          </p:cNvSpPr>
          <p:nvPr>
            <p:ph idx="1"/>
          </p:nvPr>
        </p:nvSpPr>
        <p:spPr>
          <a:xfrm>
            <a:off x="3975480" y="641850"/>
            <a:ext cx="4539870" cy="1535865"/>
          </a:xfrm>
        </p:spPr>
        <p:txBody>
          <a:bodyPr anchor="ctr">
            <a:normAutofit/>
          </a:bodyPr>
          <a:lstStyle/>
          <a:p>
            <a:pPr>
              <a:lnSpc>
                <a:spcPct val="90000"/>
              </a:lnSpc>
            </a:pPr>
            <a:r>
              <a:rPr lang="pt-BR" sz="1500" dirty="0"/>
              <a:t>Acordos internacionais sobre biodiversidade</a:t>
            </a:r>
          </a:p>
          <a:p>
            <a:pPr>
              <a:lnSpc>
                <a:spcPct val="90000"/>
              </a:lnSpc>
            </a:pPr>
            <a:r>
              <a:rPr lang="pt-BR" sz="1500" dirty="0"/>
              <a:t>Ao mesmo tempo: democratização no mundo</a:t>
            </a:r>
          </a:p>
          <a:p>
            <a:pPr>
              <a:lnSpc>
                <a:spcPct val="90000"/>
              </a:lnSpc>
            </a:pPr>
            <a:r>
              <a:rPr lang="pt-BR" sz="1500" dirty="0"/>
              <a:t>Críticas às </a:t>
            </a:r>
            <a:r>
              <a:rPr lang="pt-BR" sz="1500" dirty="0" err="1"/>
              <a:t>APs</a:t>
            </a:r>
            <a:r>
              <a:rPr lang="pt-BR" sz="1500" dirty="0"/>
              <a:t> alegando que não funcionam </a:t>
            </a:r>
            <a:r>
              <a:rPr lang="pt-BR" sz="1500" dirty="0" err="1"/>
              <a:t>vs</a:t>
            </a:r>
            <a:r>
              <a:rPr lang="pt-BR" sz="1500" dirty="0"/>
              <a:t> defensores que funcionam</a:t>
            </a:r>
          </a:p>
          <a:p>
            <a:pPr>
              <a:lnSpc>
                <a:spcPct val="90000"/>
              </a:lnSpc>
            </a:pPr>
            <a:r>
              <a:rPr lang="pt-BR" sz="1500" dirty="0"/>
              <a:t>~2003: críticas fortes aos efeitos negativos (ver </a:t>
            </a:r>
            <a:r>
              <a:rPr lang="pt-BR" sz="1500" dirty="0" err="1"/>
              <a:t>Cernea</a:t>
            </a:r>
            <a:r>
              <a:rPr lang="pt-BR" sz="1500" dirty="0"/>
              <a:t> e Schmidt-</a:t>
            </a:r>
            <a:r>
              <a:rPr lang="pt-BR" sz="1500" dirty="0" err="1"/>
              <a:t>Soltau</a:t>
            </a:r>
            <a:r>
              <a:rPr lang="pt-BR" sz="1500" dirty="0"/>
              <a:t>, 2006)</a:t>
            </a:r>
          </a:p>
        </p:txBody>
      </p:sp>
      <p:pic>
        <p:nvPicPr>
          <p:cNvPr id="7" name="Imagem 6">
            <a:extLst>
              <a:ext uri="{FF2B5EF4-FFF2-40B4-BE49-F238E27FC236}">
                <a16:creationId xmlns:a16="http://schemas.microsoft.com/office/drawing/2014/main" id="{0CFE5825-77E3-44B7-2890-78039419835A}"/>
              </a:ext>
            </a:extLst>
          </p:cNvPr>
          <p:cNvPicPr>
            <a:picLocks noChangeAspect="1"/>
          </p:cNvPicPr>
          <p:nvPr/>
        </p:nvPicPr>
        <p:blipFill rotWithShape="1">
          <a:blip r:embed="rId2"/>
          <a:srcRect r="2664" b="-1"/>
          <a:stretch/>
        </p:blipFill>
        <p:spPr>
          <a:xfrm>
            <a:off x="415812" y="2731167"/>
            <a:ext cx="8375585" cy="3484983"/>
          </a:xfrm>
          <a:prstGeom prst="rect">
            <a:avLst/>
          </a:prstGeom>
        </p:spPr>
      </p:pic>
    </p:spTree>
    <p:extLst>
      <p:ext uri="{BB962C8B-B14F-4D97-AF65-F5344CB8AC3E}">
        <p14:creationId xmlns:p14="http://schemas.microsoft.com/office/powerpoint/2010/main" val="2240443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E28D4-11E2-4355-80D8-979A0957E926}"/>
              </a:ext>
            </a:extLst>
          </p:cNvPr>
          <p:cNvSpPr>
            <a:spLocks noGrp="1"/>
          </p:cNvSpPr>
          <p:nvPr>
            <p:ph type="title"/>
          </p:nvPr>
        </p:nvSpPr>
        <p:spPr>
          <a:xfrm>
            <a:off x="468313" y="704999"/>
            <a:ext cx="8229600" cy="1139825"/>
          </a:xfrm>
        </p:spPr>
        <p:txBody>
          <a:bodyPr/>
          <a:lstStyle/>
          <a:p>
            <a:r>
              <a:rPr lang="pt-BR" sz="3200" dirty="0">
                <a:solidFill>
                  <a:schemeClr val="tx1"/>
                </a:solidFill>
              </a:rPr>
              <a:t>Contexto provoca mudanças no crescimento e total acumulado em área por tipo de Área Protegida</a:t>
            </a:r>
          </a:p>
        </p:txBody>
      </p:sp>
      <p:pic>
        <p:nvPicPr>
          <p:cNvPr id="4" name="Imagem 3">
            <a:extLst>
              <a:ext uri="{FF2B5EF4-FFF2-40B4-BE49-F238E27FC236}">
                <a16:creationId xmlns:a16="http://schemas.microsoft.com/office/drawing/2014/main" id="{789781F6-F58C-4842-A8CC-E025C156C77E}"/>
              </a:ext>
            </a:extLst>
          </p:cNvPr>
          <p:cNvPicPr>
            <a:picLocks noChangeAspect="1"/>
          </p:cNvPicPr>
          <p:nvPr/>
        </p:nvPicPr>
        <p:blipFill>
          <a:blip r:embed="rId2"/>
          <a:stretch>
            <a:fillRect/>
          </a:stretch>
        </p:blipFill>
        <p:spPr>
          <a:xfrm>
            <a:off x="755577" y="2348880"/>
            <a:ext cx="5256583" cy="3464138"/>
          </a:xfrm>
          <a:prstGeom prst="rect">
            <a:avLst/>
          </a:prstGeom>
        </p:spPr>
      </p:pic>
      <p:sp>
        <p:nvSpPr>
          <p:cNvPr id="6" name="Text Box 8">
            <a:extLst>
              <a:ext uri="{FF2B5EF4-FFF2-40B4-BE49-F238E27FC236}">
                <a16:creationId xmlns:a16="http://schemas.microsoft.com/office/drawing/2014/main" id="{FC1F16C6-8D19-4E3D-B7CA-8F40ACD4C309}"/>
              </a:ext>
            </a:extLst>
          </p:cNvPr>
          <p:cNvSpPr txBox="1">
            <a:spLocks noChangeArrowheads="1"/>
          </p:cNvSpPr>
          <p:nvPr/>
        </p:nvSpPr>
        <p:spPr bwMode="auto">
          <a:xfrm>
            <a:off x="6372200" y="2383720"/>
            <a:ext cx="2232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r>
              <a:rPr lang="pt-BR" altLang="en-US" b="0" dirty="0"/>
              <a:t>Ia e IB: Áreas sem uso público (só pesquisa) ou II somente uso público</a:t>
            </a:r>
            <a:endParaRPr lang="en-US" altLang="en-US" dirty="0"/>
          </a:p>
        </p:txBody>
      </p:sp>
      <p:sp>
        <p:nvSpPr>
          <p:cNvPr id="7" name="AutoShape 7">
            <a:extLst>
              <a:ext uri="{FF2B5EF4-FFF2-40B4-BE49-F238E27FC236}">
                <a16:creationId xmlns:a16="http://schemas.microsoft.com/office/drawing/2014/main" id="{6C189F71-AF32-48CD-8D7A-F3DB68A52F44}"/>
              </a:ext>
            </a:extLst>
          </p:cNvPr>
          <p:cNvSpPr>
            <a:spLocks/>
          </p:cNvSpPr>
          <p:nvPr/>
        </p:nvSpPr>
        <p:spPr bwMode="auto">
          <a:xfrm>
            <a:off x="6084168" y="2852936"/>
            <a:ext cx="144016" cy="792088"/>
          </a:xfrm>
          <a:prstGeom prst="rightBrace">
            <a:avLst>
              <a:gd name="adj1" fmla="val 13909"/>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endParaRPr lang="en-GB" altLang="en-US"/>
          </a:p>
        </p:txBody>
      </p:sp>
      <p:sp>
        <p:nvSpPr>
          <p:cNvPr id="8" name="AutoShape 7">
            <a:extLst>
              <a:ext uri="{FF2B5EF4-FFF2-40B4-BE49-F238E27FC236}">
                <a16:creationId xmlns:a16="http://schemas.microsoft.com/office/drawing/2014/main" id="{CB018B4F-0899-4E4F-A727-29164E093834}"/>
              </a:ext>
            </a:extLst>
          </p:cNvPr>
          <p:cNvSpPr>
            <a:spLocks/>
          </p:cNvSpPr>
          <p:nvPr/>
        </p:nvSpPr>
        <p:spPr bwMode="auto">
          <a:xfrm>
            <a:off x="6084500" y="3681028"/>
            <a:ext cx="143684" cy="1260139"/>
          </a:xfrm>
          <a:prstGeom prst="rightBrace">
            <a:avLst>
              <a:gd name="adj1" fmla="val 13909"/>
              <a:gd name="adj2" fmla="val 50000"/>
            </a:avLst>
          </a:prstGeom>
          <a:noFill/>
          <a:ln w="25400">
            <a:solidFill>
              <a:schemeClr val="tx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endParaRPr lang="en-GB" altLang="en-US"/>
          </a:p>
        </p:txBody>
      </p:sp>
      <p:sp>
        <p:nvSpPr>
          <p:cNvPr id="9" name="Text Box 5">
            <a:extLst>
              <a:ext uri="{FF2B5EF4-FFF2-40B4-BE49-F238E27FC236}">
                <a16:creationId xmlns:a16="http://schemas.microsoft.com/office/drawing/2014/main" id="{77C06D26-FCA2-45EA-9403-86B46E55328E}"/>
              </a:ext>
            </a:extLst>
          </p:cNvPr>
          <p:cNvSpPr txBox="1">
            <a:spLocks noChangeArrowheads="1"/>
          </p:cNvSpPr>
          <p:nvPr/>
        </p:nvSpPr>
        <p:spPr bwMode="auto">
          <a:xfrm>
            <a:off x="6314176" y="4063209"/>
            <a:ext cx="22320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r>
              <a:rPr lang="pt-BR" altLang="en-US" b="0" dirty="0">
                <a:solidFill>
                  <a:schemeClr val="tx2"/>
                </a:solidFill>
              </a:rPr>
              <a:t>Maior crescimento</a:t>
            </a:r>
          </a:p>
          <a:p>
            <a:pPr eaLnBrk="1" hangingPunct="1"/>
            <a:r>
              <a:rPr lang="pt-BR" altLang="en-US" b="0" dirty="0">
                <a:solidFill>
                  <a:schemeClr val="tx2"/>
                </a:solidFill>
              </a:rPr>
              <a:t> para áreas que</a:t>
            </a:r>
          </a:p>
          <a:p>
            <a:pPr eaLnBrk="1" hangingPunct="1"/>
            <a:r>
              <a:rPr lang="pt-BR" altLang="en-US" b="0" dirty="0">
                <a:solidFill>
                  <a:schemeClr val="tx2"/>
                </a:solidFill>
              </a:rPr>
              <a:t>admitem uso, especialmente uso direto de recursos (extrativismo)</a:t>
            </a:r>
            <a:endParaRPr lang="en-US" altLang="en-US" dirty="0">
              <a:solidFill>
                <a:schemeClr val="tx2"/>
              </a:solidFill>
            </a:endParaRPr>
          </a:p>
        </p:txBody>
      </p:sp>
      <p:sp>
        <p:nvSpPr>
          <p:cNvPr id="10" name="Seta: Pentágono 9">
            <a:extLst>
              <a:ext uri="{FF2B5EF4-FFF2-40B4-BE49-F238E27FC236}">
                <a16:creationId xmlns:a16="http://schemas.microsoft.com/office/drawing/2014/main" id="{03134E57-1D65-47E3-A8E4-BA13A541047A}"/>
              </a:ext>
            </a:extLst>
          </p:cNvPr>
          <p:cNvSpPr/>
          <p:nvPr/>
        </p:nvSpPr>
        <p:spPr bwMode="auto">
          <a:xfrm>
            <a:off x="2411760" y="5949279"/>
            <a:ext cx="2088232" cy="380396"/>
          </a:xfrm>
          <a:prstGeom prst="homePlat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a:ln>
                  <a:noFill/>
                </a:ln>
                <a:solidFill>
                  <a:schemeClr val="tx1"/>
                </a:solidFill>
                <a:effectLst/>
                <a:latin typeface="Comic Sans MS" panose="030F0702030302020204" pitchFamily="66" charset="0"/>
              </a:rPr>
              <a:t>Mais restritivas</a:t>
            </a:r>
          </a:p>
        </p:txBody>
      </p:sp>
    </p:spTree>
    <p:extLst>
      <p:ext uri="{BB962C8B-B14F-4D97-AF65-F5344CB8AC3E}">
        <p14:creationId xmlns:p14="http://schemas.microsoft.com/office/powerpoint/2010/main" val="1118209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6834C7-5B96-4088-A26B-A7FE1ACDD056}"/>
              </a:ext>
            </a:extLst>
          </p:cNvPr>
          <p:cNvSpPr>
            <a:spLocks noGrp="1"/>
          </p:cNvSpPr>
          <p:nvPr>
            <p:ph type="title"/>
          </p:nvPr>
        </p:nvSpPr>
        <p:spPr>
          <a:xfrm>
            <a:off x="457200" y="620688"/>
            <a:ext cx="8229600" cy="1139825"/>
          </a:xfrm>
        </p:spPr>
        <p:txBody>
          <a:bodyPr/>
          <a:lstStyle/>
          <a:p>
            <a:r>
              <a:rPr lang="pt-BR" sz="3600" dirty="0"/>
              <a:t>Evolução histórica da ênfase das áreas protegidas</a:t>
            </a:r>
          </a:p>
        </p:txBody>
      </p:sp>
      <p:graphicFrame>
        <p:nvGraphicFramePr>
          <p:cNvPr id="4" name="Espaço Reservado para Conteúdo 3">
            <a:extLst>
              <a:ext uri="{FF2B5EF4-FFF2-40B4-BE49-F238E27FC236}">
                <a16:creationId xmlns:a16="http://schemas.microsoft.com/office/drawing/2014/main" id="{52F4D1A2-B661-464E-BD8D-F7E883B9DA7E}"/>
              </a:ext>
            </a:extLst>
          </p:cNvPr>
          <p:cNvGraphicFramePr>
            <a:graphicFrameLocks noGrp="1"/>
          </p:cNvGraphicFramePr>
          <p:nvPr>
            <p:ph idx="1"/>
            <p:extLst>
              <p:ext uri="{D42A27DB-BD31-4B8C-83A1-F6EECF244321}">
                <p14:modId xmlns:p14="http://schemas.microsoft.com/office/powerpoint/2010/main" val="3698405930"/>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ixaDeTexto 4">
            <a:extLst>
              <a:ext uri="{FF2B5EF4-FFF2-40B4-BE49-F238E27FC236}">
                <a16:creationId xmlns:a16="http://schemas.microsoft.com/office/drawing/2014/main" id="{16BE363E-D0A8-455F-9D9D-B18BBFAD9F24}"/>
              </a:ext>
            </a:extLst>
          </p:cNvPr>
          <p:cNvSpPr txBox="1"/>
          <p:nvPr/>
        </p:nvSpPr>
        <p:spPr>
          <a:xfrm>
            <a:off x="6084168" y="4365104"/>
            <a:ext cx="1872208" cy="2308324"/>
          </a:xfrm>
          <a:prstGeom prst="rect">
            <a:avLst/>
          </a:prstGeom>
          <a:noFill/>
        </p:spPr>
        <p:txBody>
          <a:bodyPr wrap="square" rtlCol="0">
            <a:spAutoFit/>
          </a:bodyPr>
          <a:lstStyle/>
          <a:p>
            <a:pPr algn="ctr"/>
            <a:r>
              <a:rPr lang="pt-BR" b="0" dirty="0"/>
              <a:t>Nova conservação </a:t>
            </a:r>
            <a:r>
              <a:rPr lang="pt-BR" b="0" dirty="0" err="1"/>
              <a:t>conservação</a:t>
            </a:r>
            <a:r>
              <a:rPr lang="pt-BR" b="0" dirty="0"/>
              <a:t> e bem-estar local (com uso direto): </a:t>
            </a:r>
          </a:p>
          <a:p>
            <a:pPr algn="ctr"/>
            <a:r>
              <a:rPr lang="pt-BR" b="0" i="1" dirty="0"/>
              <a:t>Reservas Extrativista</a:t>
            </a:r>
          </a:p>
        </p:txBody>
      </p:sp>
    </p:spTree>
    <p:extLst>
      <p:ext uri="{BB962C8B-B14F-4D97-AF65-F5344CB8AC3E}">
        <p14:creationId xmlns:p14="http://schemas.microsoft.com/office/powerpoint/2010/main" val="2802465838"/>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DAAEAFEA-7C7C-471C-8CB8-B481E86AE185}"/>
              </a:ext>
            </a:extLst>
          </p:cNvPr>
          <p:cNvSpPr>
            <a:spLocks noGrp="1" noChangeArrowheads="1"/>
          </p:cNvSpPr>
          <p:nvPr>
            <p:ph type="title"/>
          </p:nvPr>
        </p:nvSpPr>
        <p:spPr>
          <a:xfrm>
            <a:off x="323528" y="4809455"/>
            <a:ext cx="8229600" cy="1139825"/>
          </a:xfrm>
        </p:spPr>
        <p:txBody>
          <a:bodyPr/>
          <a:lstStyle/>
          <a:p>
            <a:pPr eaLnBrk="1" hangingPunct="1">
              <a:defRPr/>
            </a:pPr>
            <a:r>
              <a:rPr lang="pt-BR" altLang="en-US" sz="4000" dirty="0">
                <a:solidFill>
                  <a:schemeClr val="tx1"/>
                </a:solidFill>
              </a:rPr>
              <a:t>Mudança nas tendências históricas das Áreas Protegidas</a:t>
            </a:r>
            <a:endParaRPr lang="en-US" altLang="en-US" sz="4000" dirty="0">
              <a:solidFill>
                <a:schemeClr val="tx1"/>
              </a:solidFill>
            </a:endParaRPr>
          </a:p>
        </p:txBody>
      </p:sp>
      <p:sp>
        <p:nvSpPr>
          <p:cNvPr id="29699" name="AutoShape 3">
            <a:extLst>
              <a:ext uri="{FF2B5EF4-FFF2-40B4-BE49-F238E27FC236}">
                <a16:creationId xmlns:a16="http://schemas.microsoft.com/office/drawing/2014/main" id="{518E7D3F-7153-4633-873F-E99AD88C0CB7}"/>
              </a:ext>
            </a:extLst>
          </p:cNvPr>
          <p:cNvSpPr>
            <a:spLocks noChangeArrowheads="1"/>
          </p:cNvSpPr>
          <p:nvPr/>
        </p:nvSpPr>
        <p:spPr bwMode="auto">
          <a:xfrm>
            <a:off x="1005964" y="991741"/>
            <a:ext cx="7056438" cy="720725"/>
          </a:xfrm>
          <a:prstGeom prst="homePlate">
            <a:avLst>
              <a:gd name="adj" fmla="val 141830"/>
            </a:avLst>
          </a:prstGeom>
          <a:solidFill>
            <a:schemeClr val="accent1"/>
          </a:solidFill>
          <a:ln w="9525">
            <a:solidFill>
              <a:schemeClr val="tx1"/>
            </a:solidFill>
            <a:miter lim="800000"/>
            <a:headEnd/>
            <a:tailEnd/>
          </a:ln>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zh-CN">
                <a:solidFill>
                  <a:srgbClr val="800000"/>
                </a:solidFill>
                <a:ea typeface="宋体" panose="02010600030101010101" pitchFamily="2" charset="-122"/>
              </a:rPr>
              <a:t>Belezas cênicas </a:t>
            </a:r>
            <a:r>
              <a:rPr lang="pt-BR" altLang="zh-CN" u="sng">
                <a:solidFill>
                  <a:srgbClr val="800000"/>
                </a:solidFill>
                <a:ea typeface="宋体" panose="02010600030101010101" pitchFamily="2" charset="-122"/>
              </a:rPr>
              <a:t>para</a:t>
            </a:r>
            <a:r>
              <a:rPr lang="pt-BR" altLang="zh-CN">
                <a:solidFill>
                  <a:srgbClr val="800000"/>
                </a:solidFill>
                <a:ea typeface="宋体" panose="02010600030101010101" pitchFamily="2" charset="-122"/>
              </a:rPr>
              <a:t> conservação da biodiversidade</a:t>
            </a:r>
            <a:r>
              <a:rPr lang="en-US" altLang="zh-CN">
                <a:solidFill>
                  <a:srgbClr val="800000"/>
                </a:solidFill>
                <a:ea typeface="宋体" panose="02010600030101010101" pitchFamily="2" charset="-122"/>
              </a:rPr>
              <a:t> </a:t>
            </a:r>
            <a:endParaRPr lang="en-US" altLang="en-US">
              <a:solidFill>
                <a:srgbClr val="800000"/>
              </a:solidFill>
            </a:endParaRPr>
          </a:p>
        </p:txBody>
      </p:sp>
      <p:sp>
        <p:nvSpPr>
          <p:cNvPr id="29700" name="AutoShape 4">
            <a:extLst>
              <a:ext uri="{FF2B5EF4-FFF2-40B4-BE49-F238E27FC236}">
                <a16:creationId xmlns:a16="http://schemas.microsoft.com/office/drawing/2014/main" id="{2C4A7C85-0BAC-4375-BD26-9DB2BEF68323}"/>
              </a:ext>
            </a:extLst>
          </p:cNvPr>
          <p:cNvSpPr>
            <a:spLocks noChangeArrowheads="1"/>
          </p:cNvSpPr>
          <p:nvPr/>
        </p:nvSpPr>
        <p:spPr bwMode="auto">
          <a:xfrm>
            <a:off x="1005964" y="1856929"/>
            <a:ext cx="7200900" cy="720725"/>
          </a:xfrm>
          <a:prstGeom prst="homePlate">
            <a:avLst>
              <a:gd name="adj" fmla="val 144733"/>
            </a:avLst>
          </a:prstGeom>
          <a:solidFill>
            <a:srgbClr val="FF964F"/>
          </a:solidFill>
          <a:ln w="9525">
            <a:solidFill>
              <a:schemeClr val="tx1"/>
            </a:solidFill>
            <a:miter lim="800000"/>
            <a:headEnd/>
            <a:tailEnd/>
          </a:ln>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zh-CN">
                <a:solidFill>
                  <a:srgbClr val="800000"/>
                </a:solidFill>
                <a:ea typeface="宋体" panose="02010600030101010101" pitchFamily="2" charset="-122"/>
              </a:rPr>
              <a:t>Áreas desabitadas </a:t>
            </a:r>
            <a:r>
              <a:rPr lang="pt-BR" altLang="zh-CN" u="sng">
                <a:solidFill>
                  <a:srgbClr val="800000"/>
                </a:solidFill>
                <a:ea typeface="宋体" panose="02010600030101010101" pitchFamily="2" charset="-122"/>
              </a:rPr>
              <a:t>para</a:t>
            </a:r>
            <a:r>
              <a:rPr lang="pt-BR" altLang="zh-CN">
                <a:solidFill>
                  <a:srgbClr val="800000"/>
                </a:solidFill>
                <a:ea typeface="宋体" panose="02010600030101010101" pitchFamily="2" charset="-122"/>
              </a:rPr>
              <a:t> áreas habitadas</a:t>
            </a:r>
            <a:endParaRPr lang="en-US" altLang="en-US">
              <a:solidFill>
                <a:srgbClr val="800000"/>
              </a:solidFill>
            </a:endParaRPr>
          </a:p>
        </p:txBody>
      </p:sp>
      <p:sp>
        <p:nvSpPr>
          <p:cNvPr id="29701" name="AutoShape 5">
            <a:extLst>
              <a:ext uri="{FF2B5EF4-FFF2-40B4-BE49-F238E27FC236}">
                <a16:creationId xmlns:a16="http://schemas.microsoft.com/office/drawing/2014/main" id="{1B634155-FD30-4C56-8F8C-4A720488B1D2}"/>
              </a:ext>
            </a:extLst>
          </p:cNvPr>
          <p:cNvSpPr>
            <a:spLocks noChangeArrowheads="1"/>
          </p:cNvSpPr>
          <p:nvPr/>
        </p:nvSpPr>
        <p:spPr bwMode="auto">
          <a:xfrm>
            <a:off x="1005964" y="2720529"/>
            <a:ext cx="7200900" cy="720725"/>
          </a:xfrm>
          <a:prstGeom prst="homePlate">
            <a:avLst>
              <a:gd name="adj" fmla="val 144733"/>
            </a:avLst>
          </a:prstGeom>
          <a:solidFill>
            <a:srgbClr val="FFC095"/>
          </a:solidFill>
          <a:ln w="9525">
            <a:solidFill>
              <a:schemeClr val="tx1"/>
            </a:solidFill>
            <a:miter lim="800000"/>
            <a:headEnd/>
            <a:tailEnd/>
          </a:ln>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zh-CN">
                <a:solidFill>
                  <a:srgbClr val="800000"/>
                </a:solidFill>
                <a:ea typeface="宋体" panose="02010600030101010101" pitchFamily="2" charset="-122"/>
              </a:rPr>
              <a:t>Áreas criadas a Ferro e Fogo </a:t>
            </a:r>
            <a:r>
              <a:rPr lang="pt-BR" altLang="zh-CN" u="sng">
                <a:solidFill>
                  <a:srgbClr val="800000"/>
                </a:solidFill>
                <a:ea typeface="宋体" panose="02010600030101010101" pitchFamily="2" charset="-122"/>
              </a:rPr>
              <a:t>para</a:t>
            </a:r>
            <a:r>
              <a:rPr lang="pt-BR" altLang="zh-CN">
                <a:solidFill>
                  <a:srgbClr val="800000"/>
                </a:solidFill>
                <a:ea typeface="宋体" panose="02010600030101010101" pitchFamily="2" charset="-122"/>
              </a:rPr>
              <a:t> participação no manejo</a:t>
            </a:r>
            <a:r>
              <a:rPr lang="en-US" altLang="zh-CN">
                <a:solidFill>
                  <a:srgbClr val="800000"/>
                </a:solidFill>
                <a:ea typeface="宋体" panose="02010600030101010101" pitchFamily="2" charset="-122"/>
              </a:rPr>
              <a:t> </a:t>
            </a:r>
            <a:endParaRPr lang="en-US" altLang="en-US">
              <a:solidFill>
                <a:srgbClr val="800000"/>
              </a:solidFill>
            </a:endParaRPr>
          </a:p>
        </p:txBody>
      </p:sp>
      <p:sp>
        <p:nvSpPr>
          <p:cNvPr id="29702" name="AutoShape 6">
            <a:extLst>
              <a:ext uri="{FF2B5EF4-FFF2-40B4-BE49-F238E27FC236}">
                <a16:creationId xmlns:a16="http://schemas.microsoft.com/office/drawing/2014/main" id="{B5D3DA54-3879-4636-8ED7-1E624A244FBD}"/>
              </a:ext>
            </a:extLst>
          </p:cNvPr>
          <p:cNvSpPr>
            <a:spLocks noChangeArrowheads="1"/>
          </p:cNvSpPr>
          <p:nvPr/>
        </p:nvSpPr>
        <p:spPr bwMode="auto">
          <a:xfrm>
            <a:off x="1005964" y="3585716"/>
            <a:ext cx="7056438" cy="720725"/>
          </a:xfrm>
          <a:prstGeom prst="homePlate">
            <a:avLst>
              <a:gd name="adj" fmla="val 141830"/>
            </a:avLst>
          </a:prstGeom>
          <a:solidFill>
            <a:srgbClr val="FFE0CB"/>
          </a:solidFill>
          <a:ln w="9525">
            <a:solidFill>
              <a:schemeClr val="tx1"/>
            </a:solidFill>
            <a:miter lim="800000"/>
            <a:headEnd/>
            <a:tailEnd/>
          </a:ln>
        </p:spPr>
        <p:txBody>
          <a:bodyPr wrap="squar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zh-CN" dirty="0">
                <a:solidFill>
                  <a:srgbClr val="800000"/>
                </a:solidFill>
                <a:ea typeface="宋体" panose="02010600030101010101" pitchFamily="2" charset="-122"/>
              </a:rPr>
              <a:t>Áreas de proteção estrita </a:t>
            </a:r>
            <a:r>
              <a:rPr lang="pt-BR" altLang="zh-CN" u="sng" dirty="0">
                <a:solidFill>
                  <a:srgbClr val="800000"/>
                </a:solidFill>
                <a:ea typeface="宋体" panose="02010600030101010101" pitchFamily="2" charset="-122"/>
              </a:rPr>
              <a:t>para</a:t>
            </a:r>
            <a:r>
              <a:rPr lang="pt-BR" altLang="zh-CN" dirty="0">
                <a:solidFill>
                  <a:srgbClr val="800000"/>
                </a:solidFill>
                <a:ea typeface="宋体" panose="02010600030101010101" pitchFamily="2" charset="-122"/>
              </a:rPr>
              <a:t> áreas de uso direto</a:t>
            </a:r>
          </a:p>
          <a:p>
            <a:pPr algn="ctr" eaLnBrk="1" hangingPunct="1"/>
            <a:r>
              <a:rPr lang="pt-BR" altLang="zh-CN" dirty="0">
                <a:solidFill>
                  <a:srgbClr val="800000"/>
                </a:solidFill>
                <a:ea typeface="宋体" panose="02010600030101010101" pitchFamily="2" charset="-122"/>
              </a:rPr>
              <a:t>ou uso sustentável</a:t>
            </a:r>
            <a:endParaRPr lang="en-US" altLang="en-US" dirty="0">
              <a:solidFill>
                <a:srgbClr val="800000"/>
              </a:solidFill>
            </a:endParaRPr>
          </a:p>
        </p:txBody>
      </p:sp>
      <p:sp>
        <p:nvSpPr>
          <p:cNvPr id="29703" name="Text Box 7">
            <a:extLst>
              <a:ext uri="{FF2B5EF4-FFF2-40B4-BE49-F238E27FC236}">
                <a16:creationId xmlns:a16="http://schemas.microsoft.com/office/drawing/2014/main" id="{7510AEDF-2152-4194-955B-8B905C78380B}"/>
              </a:ext>
            </a:extLst>
          </p:cNvPr>
          <p:cNvSpPr txBox="1">
            <a:spLocks noChangeArrowheads="1"/>
          </p:cNvSpPr>
          <p:nvPr/>
        </p:nvSpPr>
        <p:spPr bwMode="auto">
          <a:xfrm rot="10800000">
            <a:off x="358264" y="1641029"/>
            <a:ext cx="611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sz="2800"/>
              <a:t>Passado</a:t>
            </a:r>
            <a:endParaRPr lang="en-US" altLang="en-US" sz="2800"/>
          </a:p>
        </p:txBody>
      </p:sp>
      <p:sp>
        <p:nvSpPr>
          <p:cNvPr id="29704" name="Text Box 8">
            <a:extLst>
              <a:ext uri="{FF2B5EF4-FFF2-40B4-BE49-F238E27FC236}">
                <a16:creationId xmlns:a16="http://schemas.microsoft.com/office/drawing/2014/main" id="{F1BFC877-A837-4B75-A34F-3680CE689A42}"/>
              </a:ext>
            </a:extLst>
          </p:cNvPr>
          <p:cNvSpPr txBox="1">
            <a:spLocks noChangeArrowheads="1"/>
          </p:cNvSpPr>
          <p:nvPr/>
        </p:nvSpPr>
        <p:spPr bwMode="auto">
          <a:xfrm rot="10800000">
            <a:off x="8135427" y="1569591"/>
            <a:ext cx="6111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sz="2800"/>
              <a:t>Presente</a:t>
            </a:r>
            <a:endParaRPr lang="en-US" altLang="en-US" sz="2800"/>
          </a:p>
        </p:txBody>
      </p:sp>
    </p:spTree>
    <p:extLst>
      <p:ext uri="{BB962C8B-B14F-4D97-AF65-F5344CB8AC3E}">
        <p14:creationId xmlns:p14="http://schemas.microsoft.com/office/powerpoint/2010/main" val="296274741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bg/>
                                          </p:spTgt>
                                        </p:tgtEl>
                                        <p:attrNameLst>
                                          <p:attrName>style.visibility</p:attrName>
                                        </p:attrNameLst>
                                      </p:cBhvr>
                                      <p:to>
                                        <p:strVal val="visible"/>
                                      </p:to>
                                    </p:set>
                                    <p:anim calcmode="lin" valueType="num">
                                      <p:cBhvr additive="base">
                                        <p:cTn id="7" dur="500" fill="hold"/>
                                        <p:tgtEl>
                                          <p:spTgt spid="2969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anim calcmode="lin" valueType="num">
                                      <p:cBhvr additive="base">
                                        <p:cTn id="11"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00">
                                            <p:bg/>
                                          </p:spTgt>
                                        </p:tgtEl>
                                        <p:attrNameLst>
                                          <p:attrName>style.visibility</p:attrName>
                                        </p:attrNameLst>
                                      </p:cBhvr>
                                      <p:to>
                                        <p:strVal val="visible"/>
                                      </p:to>
                                    </p:set>
                                    <p:anim calcmode="lin" valueType="num">
                                      <p:cBhvr additive="base">
                                        <p:cTn id="17" dur="500" fill="hold"/>
                                        <p:tgtEl>
                                          <p:spTgt spid="29700">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29700">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00">
                                            <p:txEl>
                                              <p:pRg st="0" end="0"/>
                                            </p:txEl>
                                          </p:spTgt>
                                        </p:tgtEl>
                                        <p:attrNameLst>
                                          <p:attrName>style.visibility</p:attrName>
                                        </p:attrNameLst>
                                      </p:cBhvr>
                                      <p:to>
                                        <p:strVal val="visible"/>
                                      </p:to>
                                    </p:set>
                                    <p:anim calcmode="lin" valueType="num">
                                      <p:cBhvr additive="base">
                                        <p:cTn id="21" dur="500" fill="hold"/>
                                        <p:tgtEl>
                                          <p:spTgt spid="2970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97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01">
                                            <p:bg/>
                                          </p:spTgt>
                                        </p:tgtEl>
                                        <p:attrNameLst>
                                          <p:attrName>style.visibility</p:attrName>
                                        </p:attrNameLst>
                                      </p:cBhvr>
                                      <p:to>
                                        <p:strVal val="visible"/>
                                      </p:to>
                                    </p:set>
                                    <p:anim calcmode="lin" valueType="num">
                                      <p:cBhvr additive="base">
                                        <p:cTn id="27" dur="500" fill="hold"/>
                                        <p:tgtEl>
                                          <p:spTgt spid="29701">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29701">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01">
                                            <p:txEl>
                                              <p:pRg st="0" end="0"/>
                                            </p:txEl>
                                          </p:spTgt>
                                        </p:tgtEl>
                                        <p:attrNameLst>
                                          <p:attrName>style.visibility</p:attrName>
                                        </p:attrNameLst>
                                      </p:cBhvr>
                                      <p:to>
                                        <p:strVal val="visible"/>
                                      </p:to>
                                    </p:set>
                                    <p:anim calcmode="lin" valueType="num">
                                      <p:cBhvr additive="base">
                                        <p:cTn id="31" dur="500" fill="hold"/>
                                        <p:tgtEl>
                                          <p:spTgt spid="29701">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70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02">
                                            <p:bg/>
                                          </p:spTgt>
                                        </p:tgtEl>
                                        <p:attrNameLst>
                                          <p:attrName>style.visibility</p:attrName>
                                        </p:attrNameLst>
                                      </p:cBhvr>
                                      <p:to>
                                        <p:strVal val="visible"/>
                                      </p:to>
                                    </p:set>
                                    <p:anim calcmode="lin" valueType="num">
                                      <p:cBhvr additive="base">
                                        <p:cTn id="37" dur="500" fill="hold"/>
                                        <p:tgtEl>
                                          <p:spTgt spid="29702">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29702">
                                            <p:bg/>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02">
                                            <p:txEl>
                                              <p:pRg st="0" end="0"/>
                                            </p:txEl>
                                          </p:spTgt>
                                        </p:tgtEl>
                                        <p:attrNameLst>
                                          <p:attrName>style.visibility</p:attrName>
                                        </p:attrNameLst>
                                      </p:cBhvr>
                                      <p:to>
                                        <p:strVal val="visible"/>
                                      </p:to>
                                    </p:set>
                                    <p:anim calcmode="lin" valueType="num">
                                      <p:cBhvr additive="base">
                                        <p:cTn id="41" dur="500" fill="hold"/>
                                        <p:tgtEl>
                                          <p:spTgt spid="29702">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9702">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9702">
                                            <p:txEl>
                                              <p:pRg st="1" end="1"/>
                                            </p:txEl>
                                          </p:spTgt>
                                        </p:tgtEl>
                                        <p:attrNameLst>
                                          <p:attrName>style.visibility</p:attrName>
                                        </p:attrNameLst>
                                      </p:cBhvr>
                                      <p:to>
                                        <p:strVal val="visible"/>
                                      </p:to>
                                    </p:set>
                                    <p:anim calcmode="lin" valueType="num">
                                      <p:cBhvr additive="base">
                                        <p:cTn id="45" dur="500" fill="hold"/>
                                        <p:tgtEl>
                                          <p:spTgt spid="29702">
                                            <p:txEl>
                                              <p:pRg st="1" end="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970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animBg="1"/>
      <p:bldP spid="29700" grpId="0" uiExpand="1" build="p" animBg="1"/>
      <p:bldP spid="29701" grpId="0" uiExpand="1" build="p" animBg="1"/>
      <p:bldP spid="2970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BB3C7-58AF-CFF2-938E-03190155C3D6}"/>
              </a:ext>
            </a:extLst>
          </p:cNvPr>
          <p:cNvSpPr>
            <a:spLocks noGrp="1"/>
          </p:cNvSpPr>
          <p:nvPr>
            <p:ph type="title"/>
          </p:nvPr>
        </p:nvSpPr>
        <p:spPr>
          <a:xfrm>
            <a:off x="840699" y="687480"/>
            <a:ext cx="5605629" cy="994172"/>
          </a:xfrm>
        </p:spPr>
        <p:txBody>
          <a:bodyPr>
            <a:normAutofit/>
          </a:bodyPr>
          <a:lstStyle/>
          <a:p>
            <a:r>
              <a:rPr lang="pt-BR" sz="3850"/>
              <a:t>Objetivos da aula</a:t>
            </a:r>
          </a:p>
        </p:txBody>
      </p:sp>
      <p:sp>
        <p:nvSpPr>
          <p:cNvPr id="3" name="Espaço Reservado para Conteúdo 2">
            <a:extLst>
              <a:ext uri="{FF2B5EF4-FFF2-40B4-BE49-F238E27FC236}">
                <a16:creationId xmlns:a16="http://schemas.microsoft.com/office/drawing/2014/main" id="{8D6FEDB3-36BF-A34E-BB91-EDD0C6926963}"/>
              </a:ext>
            </a:extLst>
          </p:cNvPr>
          <p:cNvSpPr>
            <a:spLocks noGrp="1"/>
          </p:cNvSpPr>
          <p:nvPr>
            <p:ph idx="1"/>
          </p:nvPr>
        </p:nvSpPr>
        <p:spPr>
          <a:xfrm>
            <a:off x="852321" y="2227943"/>
            <a:ext cx="5033221" cy="3788227"/>
          </a:xfrm>
        </p:spPr>
        <p:txBody>
          <a:bodyPr anchor="ctr">
            <a:normAutofit/>
          </a:bodyPr>
          <a:lstStyle/>
          <a:p>
            <a:r>
              <a:rPr lang="pt-BR" sz="2100" dirty="0"/>
              <a:t>Entender ou relembrar o que são áreas protegidas (</a:t>
            </a:r>
            <a:r>
              <a:rPr lang="pt-BR" sz="2100" dirty="0" err="1"/>
              <a:t>APs</a:t>
            </a:r>
            <a:r>
              <a:rPr lang="pt-BR" sz="2100" dirty="0"/>
              <a:t>)</a:t>
            </a:r>
          </a:p>
          <a:p>
            <a:r>
              <a:rPr lang="pt-BR" sz="2100" dirty="0"/>
              <a:t>Analisar os impactos negativos das pessoas sobre as áreas protegidas (breve)</a:t>
            </a:r>
          </a:p>
          <a:p>
            <a:r>
              <a:rPr lang="pt-BR" sz="2100" u="sng" dirty="0"/>
              <a:t>Discutir</a:t>
            </a:r>
            <a:r>
              <a:rPr lang="pt-BR" sz="2100" dirty="0"/>
              <a:t>: os impactos negativos e positivos das </a:t>
            </a:r>
            <a:r>
              <a:rPr lang="pt-BR" sz="2100" dirty="0" err="1"/>
              <a:t>APs</a:t>
            </a:r>
            <a:r>
              <a:rPr lang="pt-BR" sz="2100" dirty="0"/>
              <a:t> sobre os meios de subsistência das pessoas, abrangendo dimensões econômicas, sociais, culturais e ambientais (foco principal)</a:t>
            </a:r>
          </a:p>
        </p:txBody>
      </p:sp>
      <p:sp>
        <p:nvSpPr>
          <p:cNvPr id="2062" name="Rectangle 206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64" name="Oval 206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F32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0" name="Picture 2" descr="Quais são os Objetivos dos Amigos da Juventude? - Vereador ...">
            <a:extLst>
              <a:ext uri="{FF2B5EF4-FFF2-40B4-BE49-F238E27FC236}">
                <a16:creationId xmlns:a16="http://schemas.microsoft.com/office/drawing/2014/main" id="{E3B1C7F3-F1EB-7073-9610-D55B1A266C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5" r="2194" b="-3"/>
          <a:stretch/>
        </p:blipFill>
        <p:spPr bwMode="auto">
          <a:xfrm>
            <a:off x="6624048" y="2865141"/>
            <a:ext cx="1145288" cy="114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90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F3BA74D0-E0C5-4805-83EA-72F2BC2662A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9750" y="1557338"/>
            <a:ext cx="3095625" cy="1800225"/>
          </a:xfrm>
          <a:noFill/>
          <a:extLst>
            <a:ext uri="{909E8E84-426E-40DD-AFC4-6F175D3DCCD1}">
              <a14:hiddenFill xmlns:a14="http://schemas.microsoft.com/office/drawing/2010/main">
                <a:solidFill>
                  <a:srgbClr val="FFFFFF"/>
                </a:solidFill>
              </a14:hiddenFill>
            </a:ext>
          </a:extLst>
        </p:spPr>
      </p:pic>
      <p:pic>
        <p:nvPicPr>
          <p:cNvPr id="33795" name="Picture 3">
            <a:extLst>
              <a:ext uri="{FF2B5EF4-FFF2-40B4-BE49-F238E27FC236}">
                <a16:creationId xmlns:a16="http://schemas.microsoft.com/office/drawing/2014/main" id="{CE559594-1480-440A-93C6-D69B25480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557338"/>
            <a:ext cx="28082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Rectangle 4">
            <a:extLst>
              <a:ext uri="{FF2B5EF4-FFF2-40B4-BE49-F238E27FC236}">
                <a16:creationId xmlns:a16="http://schemas.microsoft.com/office/drawing/2014/main" id="{DCA8F8FA-11E0-4268-9F29-47F6F10FD7CC}"/>
              </a:ext>
            </a:extLst>
          </p:cNvPr>
          <p:cNvSpPr>
            <a:spLocks noGrp="1" noChangeArrowheads="1"/>
          </p:cNvSpPr>
          <p:nvPr>
            <p:ph type="title"/>
          </p:nvPr>
        </p:nvSpPr>
        <p:spPr/>
        <p:txBody>
          <a:bodyPr/>
          <a:lstStyle/>
          <a:p>
            <a:pPr eaLnBrk="1" hangingPunct="1">
              <a:defRPr/>
            </a:pPr>
            <a:r>
              <a:rPr lang="pt-BR" altLang="en-US" sz="3600" dirty="0"/>
              <a:t>Primeiras Áreas Protegidas do Brasil</a:t>
            </a:r>
          </a:p>
        </p:txBody>
      </p:sp>
      <p:sp>
        <p:nvSpPr>
          <p:cNvPr id="33797" name="Rectangle 5">
            <a:extLst>
              <a:ext uri="{FF2B5EF4-FFF2-40B4-BE49-F238E27FC236}">
                <a16:creationId xmlns:a16="http://schemas.microsoft.com/office/drawing/2014/main" id="{6EC2285D-3DAB-4ECB-9FBE-67C467BA1015}"/>
              </a:ext>
            </a:extLst>
          </p:cNvPr>
          <p:cNvSpPr>
            <a:spLocks noGrp="1" noChangeArrowheads="1"/>
          </p:cNvSpPr>
          <p:nvPr>
            <p:ph type="body" sz="half" idx="2"/>
          </p:nvPr>
        </p:nvSpPr>
        <p:spPr>
          <a:xfrm>
            <a:off x="457200" y="3644900"/>
            <a:ext cx="8507413" cy="3097213"/>
          </a:xfrm>
        </p:spPr>
        <p:txBody>
          <a:bodyPr/>
          <a:lstStyle/>
          <a:p>
            <a:pPr eaLnBrk="1" hangingPunct="1">
              <a:lnSpc>
                <a:spcPct val="80000"/>
              </a:lnSpc>
              <a:spcBef>
                <a:spcPct val="50000"/>
              </a:spcBef>
            </a:pPr>
            <a:r>
              <a:rPr lang="pt-BR" altLang="en-US" sz="2000" dirty="0">
                <a:effectLst/>
              </a:rPr>
              <a:t>1876: André Rebouças, engenheiro, comerciante de madeiras, sugere criação Ilha do Bananal e Sete Quedas. Ideia abortada. </a:t>
            </a:r>
          </a:p>
          <a:p>
            <a:pPr eaLnBrk="1" hangingPunct="1">
              <a:lnSpc>
                <a:spcPct val="80000"/>
              </a:lnSpc>
              <a:spcBef>
                <a:spcPct val="50000"/>
              </a:spcBef>
            </a:pPr>
            <a:r>
              <a:rPr lang="pt-BR" altLang="en-US" sz="2000" dirty="0">
                <a:effectLst/>
              </a:rPr>
              <a:t>1937: 1</a:t>
            </a:r>
            <a:r>
              <a:rPr lang="pt-BR" altLang="en-US" sz="2000" baseline="30000" dirty="0">
                <a:effectLst/>
              </a:rPr>
              <a:t>o</a:t>
            </a:r>
            <a:r>
              <a:rPr lang="pt-BR" altLang="en-US" sz="2000" dirty="0">
                <a:effectLst/>
              </a:rPr>
              <a:t> PARNA: Itatiaia </a:t>
            </a:r>
            <a:r>
              <a:rPr lang="pt-BR" altLang="en-US" sz="2000" dirty="0">
                <a:effectLst/>
                <a:sym typeface="Wingdings" panose="05000000000000000000" pitchFamily="2" charset="2"/>
              </a:rPr>
              <a:t> </a:t>
            </a:r>
            <a:r>
              <a:rPr lang="pt-BR" altLang="en-US" sz="2000" dirty="0">
                <a:effectLst/>
              </a:rPr>
              <a:t>reproduz ideal de </a:t>
            </a:r>
            <a:r>
              <a:rPr lang="pt-BR" altLang="en-US" sz="2000" u="sng" dirty="0">
                <a:effectLst/>
              </a:rPr>
              <a:t>belezas cênicas</a:t>
            </a:r>
            <a:r>
              <a:rPr lang="pt-BR" altLang="en-US" sz="2000" dirty="0">
                <a:effectLst/>
              </a:rPr>
              <a:t> e usufruto público; período de popularização na América do Sul</a:t>
            </a:r>
          </a:p>
          <a:p>
            <a:pPr eaLnBrk="1" hangingPunct="1">
              <a:lnSpc>
                <a:spcPct val="80000"/>
              </a:lnSpc>
              <a:spcBef>
                <a:spcPct val="50000"/>
              </a:spcBef>
            </a:pPr>
            <a:r>
              <a:rPr lang="pt-BR" altLang="en-US" sz="2000" dirty="0">
                <a:effectLst/>
              </a:rPr>
              <a:t>1939: Serra dos Órgãos e Iguaçu seguem mesmo padrão</a:t>
            </a:r>
          </a:p>
          <a:p>
            <a:pPr eaLnBrk="1" hangingPunct="1">
              <a:lnSpc>
                <a:spcPct val="80000"/>
              </a:lnSpc>
              <a:spcBef>
                <a:spcPct val="50000"/>
              </a:spcBef>
            </a:pPr>
            <a:r>
              <a:rPr lang="pt-BR" altLang="en-US" sz="2000" dirty="0">
                <a:effectLst/>
              </a:rPr>
              <a:t>Depois de 20 anos: criação de 12 Parques, expansão do sistema para áreas remotas (início da motivação conservacionista)</a:t>
            </a:r>
            <a:endParaRPr lang="pt-BR" altLang="zh-CN" sz="2000" dirty="0">
              <a:effectLst/>
              <a:ea typeface="宋体" panose="02010600030101010101" pitchFamily="2" charset="-122"/>
            </a:endParaRPr>
          </a:p>
          <a:p>
            <a:pPr eaLnBrk="1" hangingPunct="1">
              <a:lnSpc>
                <a:spcPct val="80000"/>
              </a:lnSpc>
              <a:spcBef>
                <a:spcPct val="50000"/>
              </a:spcBef>
            </a:pPr>
            <a:r>
              <a:rPr lang="pt-BR" altLang="zh-CN" sz="2000" dirty="0">
                <a:effectLst/>
                <a:ea typeface="宋体" panose="02010600030101010101" pitchFamily="2" charset="-122"/>
              </a:rPr>
              <a:t>Entre 1960-1989, SEMA e IBDF: compartilharam atribuições</a:t>
            </a:r>
            <a:endParaRPr lang="pt-BR" altLang="en-US" sz="2000" dirty="0">
              <a:effectLst/>
            </a:endParaRPr>
          </a:p>
        </p:txBody>
      </p:sp>
      <p:pic>
        <p:nvPicPr>
          <p:cNvPr id="33798" name="Picture 6">
            <a:extLst>
              <a:ext uri="{FF2B5EF4-FFF2-40B4-BE49-F238E27FC236}">
                <a16:creationId xmlns:a16="http://schemas.microsoft.com/office/drawing/2014/main" id="{CFCFBADA-31B7-4E60-BD3E-913AA9DD9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557338"/>
            <a:ext cx="2844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a:extLst>
              <a:ext uri="{FF2B5EF4-FFF2-40B4-BE49-F238E27FC236}">
                <a16:creationId xmlns:a16="http://schemas.microsoft.com/office/drawing/2014/main" id="{9A8A565F-2FAB-4584-92DD-BCD238538746}"/>
              </a:ext>
            </a:extLst>
          </p:cNvPr>
          <p:cNvSpPr txBox="1">
            <a:spLocks noChangeArrowheads="1"/>
          </p:cNvSpPr>
          <p:nvPr/>
        </p:nvSpPr>
        <p:spPr bwMode="auto">
          <a:xfrm>
            <a:off x="3276600" y="3068638"/>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400" b="0"/>
              <a:t>Itatiaia</a:t>
            </a:r>
          </a:p>
        </p:txBody>
      </p:sp>
      <p:sp>
        <p:nvSpPr>
          <p:cNvPr id="33800" name="Text Box 8">
            <a:extLst>
              <a:ext uri="{FF2B5EF4-FFF2-40B4-BE49-F238E27FC236}">
                <a16:creationId xmlns:a16="http://schemas.microsoft.com/office/drawing/2014/main" id="{33516370-F574-48E5-987A-08F93360E8A4}"/>
              </a:ext>
            </a:extLst>
          </p:cNvPr>
          <p:cNvSpPr txBox="1">
            <a:spLocks noChangeArrowheads="1"/>
          </p:cNvSpPr>
          <p:nvPr/>
        </p:nvSpPr>
        <p:spPr bwMode="auto">
          <a:xfrm>
            <a:off x="6011863" y="306863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400" b="0"/>
              <a:t>S. Órgãos</a:t>
            </a:r>
          </a:p>
        </p:txBody>
      </p:sp>
      <p:sp>
        <p:nvSpPr>
          <p:cNvPr id="33801" name="Text Box 9">
            <a:extLst>
              <a:ext uri="{FF2B5EF4-FFF2-40B4-BE49-F238E27FC236}">
                <a16:creationId xmlns:a16="http://schemas.microsoft.com/office/drawing/2014/main" id="{048B93C7-A362-4B65-A12B-CB84A2959673}"/>
              </a:ext>
            </a:extLst>
          </p:cNvPr>
          <p:cNvSpPr txBox="1">
            <a:spLocks noChangeArrowheads="1"/>
          </p:cNvSpPr>
          <p:nvPr/>
        </p:nvSpPr>
        <p:spPr bwMode="auto">
          <a:xfrm>
            <a:off x="468313" y="3068638"/>
            <a:ext cx="2665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400" b="0"/>
              <a:t>Sete Quedas (1982)</a:t>
            </a:r>
          </a:p>
        </p:txBody>
      </p:sp>
      <p:sp>
        <p:nvSpPr>
          <p:cNvPr id="33802" name="Text Box 10">
            <a:extLst>
              <a:ext uri="{FF2B5EF4-FFF2-40B4-BE49-F238E27FC236}">
                <a16:creationId xmlns:a16="http://schemas.microsoft.com/office/drawing/2014/main" id="{752B5F88-8001-4CCF-900E-487C1C2821DB}"/>
              </a:ext>
            </a:extLst>
          </p:cNvPr>
          <p:cNvSpPr txBox="1">
            <a:spLocks noChangeArrowheads="1"/>
          </p:cNvSpPr>
          <p:nvPr/>
        </p:nvSpPr>
        <p:spPr bwMode="auto">
          <a:xfrm rot="-5400000">
            <a:off x="-1699419" y="4623594"/>
            <a:ext cx="3673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200"/>
              <a:t>(Fontes: </a:t>
            </a:r>
            <a:r>
              <a:rPr lang="pt-BR" altLang="en-US" sz="1200" b="0"/>
              <a:t>Drummond, 1988; Morsello, 2001)</a:t>
            </a:r>
            <a:endParaRPr lang="en-US" altLang="en-US" sz="1200" b="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 calcmode="lin" valueType="num">
                                      <p:cBhvr additive="base">
                                        <p:cTn id="7" dur="500" fill="hold"/>
                                        <p:tgtEl>
                                          <p:spTgt spid="3379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xEl>
                                              <p:pRg st="1" end="1"/>
                                            </p:txEl>
                                          </p:spTgt>
                                        </p:tgtEl>
                                        <p:attrNameLst>
                                          <p:attrName>style.visibility</p:attrName>
                                        </p:attrNameLst>
                                      </p:cBhvr>
                                      <p:to>
                                        <p:strVal val="visible"/>
                                      </p:to>
                                    </p:set>
                                    <p:anim calcmode="lin" valueType="num">
                                      <p:cBhvr additive="base">
                                        <p:cTn id="13" dur="500" fill="hold"/>
                                        <p:tgtEl>
                                          <p:spTgt spid="3379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7">
                                            <p:txEl>
                                              <p:pRg st="2" end="2"/>
                                            </p:txEl>
                                          </p:spTgt>
                                        </p:tgtEl>
                                        <p:attrNameLst>
                                          <p:attrName>style.visibility</p:attrName>
                                        </p:attrNameLst>
                                      </p:cBhvr>
                                      <p:to>
                                        <p:strVal val="visible"/>
                                      </p:to>
                                    </p:set>
                                    <p:anim calcmode="lin" valueType="num">
                                      <p:cBhvr additive="base">
                                        <p:cTn id="19" dur="500" fill="hold"/>
                                        <p:tgtEl>
                                          <p:spTgt spid="3379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7">
                                            <p:txEl>
                                              <p:pRg st="3" end="3"/>
                                            </p:txEl>
                                          </p:spTgt>
                                        </p:tgtEl>
                                        <p:attrNameLst>
                                          <p:attrName>style.visibility</p:attrName>
                                        </p:attrNameLst>
                                      </p:cBhvr>
                                      <p:to>
                                        <p:strVal val="visible"/>
                                      </p:to>
                                    </p:set>
                                    <p:anim calcmode="lin" valueType="num">
                                      <p:cBhvr additive="base">
                                        <p:cTn id="25" dur="500" fill="hold"/>
                                        <p:tgtEl>
                                          <p:spTgt spid="3379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797">
                                            <p:txEl>
                                              <p:pRg st="4" end="4"/>
                                            </p:txEl>
                                          </p:spTgt>
                                        </p:tgtEl>
                                        <p:attrNameLst>
                                          <p:attrName>style.visibility</p:attrName>
                                        </p:attrNameLst>
                                      </p:cBhvr>
                                      <p:to>
                                        <p:strVal val="visible"/>
                                      </p:to>
                                    </p:set>
                                    <p:anim calcmode="lin" valueType="num">
                                      <p:cBhvr additive="base">
                                        <p:cTn id="31" dur="500" fill="hold"/>
                                        <p:tgtEl>
                                          <p:spTgt spid="3379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79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58AC3-DC76-412C-A304-307227E2135B}"/>
              </a:ext>
            </a:extLst>
          </p:cNvPr>
          <p:cNvSpPr>
            <a:spLocks noGrp="1"/>
          </p:cNvSpPr>
          <p:nvPr>
            <p:ph type="title"/>
          </p:nvPr>
        </p:nvSpPr>
        <p:spPr>
          <a:xfrm>
            <a:off x="480060" y="325369"/>
            <a:ext cx="3276451" cy="1956841"/>
          </a:xfrm>
        </p:spPr>
        <p:txBody>
          <a:bodyPr anchor="b">
            <a:normAutofit/>
          </a:bodyPr>
          <a:lstStyle/>
          <a:p>
            <a:pPr>
              <a:lnSpc>
                <a:spcPct val="90000"/>
              </a:lnSpc>
            </a:pPr>
            <a:r>
              <a:rPr lang="pt-BR" sz="3300" dirty="0"/>
              <a:t>Conservação com uso: </a:t>
            </a:r>
            <a:r>
              <a:rPr lang="pt-BR" sz="2800" i="1" dirty="0"/>
              <a:t>Reservas extrativistas</a:t>
            </a:r>
          </a:p>
        </p:txBody>
      </p:sp>
      <p:sp>
        <p:nvSpPr>
          <p:cNvPr id="3" name="Espaço Reservado para Conteúdo 2">
            <a:extLst>
              <a:ext uri="{FF2B5EF4-FFF2-40B4-BE49-F238E27FC236}">
                <a16:creationId xmlns:a16="http://schemas.microsoft.com/office/drawing/2014/main" id="{C1BF9F1C-F72A-4EE1-936E-586263FE7E09}"/>
              </a:ext>
            </a:extLst>
          </p:cNvPr>
          <p:cNvSpPr>
            <a:spLocks noGrp="1"/>
          </p:cNvSpPr>
          <p:nvPr>
            <p:ph idx="1"/>
          </p:nvPr>
        </p:nvSpPr>
        <p:spPr>
          <a:xfrm>
            <a:off x="480060" y="2872899"/>
            <a:ext cx="3182691" cy="3320668"/>
          </a:xfrm>
        </p:spPr>
        <p:txBody>
          <a:bodyPr>
            <a:normAutofit/>
          </a:bodyPr>
          <a:lstStyle/>
          <a:p>
            <a:r>
              <a:rPr lang="pt-BR" sz="1900" dirty="0"/>
              <a:t>Nos anos 1980: </a:t>
            </a:r>
            <a:r>
              <a:rPr lang="pt-BR" sz="1900" dirty="0" err="1"/>
              <a:t>APs</a:t>
            </a:r>
            <a:r>
              <a:rPr lang="pt-BR" sz="1900" dirty="0"/>
              <a:t> em países em desenvolvimento não funcionam</a:t>
            </a:r>
          </a:p>
          <a:p>
            <a:r>
              <a:rPr lang="pt-BR" sz="1900" dirty="0"/>
              <a:t>Sem recursos suficientes</a:t>
            </a:r>
          </a:p>
          <a:p>
            <a:r>
              <a:rPr lang="pt-BR" sz="1900" dirty="0"/>
              <a:t>Geram conflitos pobreza x conservação</a:t>
            </a:r>
          </a:p>
          <a:p>
            <a:r>
              <a:rPr lang="pt-BR" sz="1900" dirty="0"/>
              <a:t>Direitos dos habitantes</a:t>
            </a:r>
          </a:p>
          <a:p>
            <a:endParaRPr lang="pt-BR" sz="1900" dirty="0"/>
          </a:p>
        </p:txBody>
      </p:sp>
      <p:pic>
        <p:nvPicPr>
          <p:cNvPr id="5122" name="Picture 2" descr="Quem foi Chico Mendes e por que seu legado ainda faz diferença hoje | Exame">
            <a:extLst>
              <a:ext uri="{FF2B5EF4-FFF2-40B4-BE49-F238E27FC236}">
                <a16:creationId xmlns:a16="http://schemas.microsoft.com/office/drawing/2014/main" id="{C6FB65A3-D8BB-4A07-8DDF-8CCD947EA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8" r="28767" b="-1"/>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7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2">
            <a:extLst>
              <a:ext uri="{FF2B5EF4-FFF2-40B4-BE49-F238E27FC236}">
                <a16:creationId xmlns:a16="http://schemas.microsoft.com/office/drawing/2014/main" id="{991E1DA4-2070-4187-86BA-873EF57F3242}"/>
              </a:ext>
            </a:extLst>
          </p:cNvPr>
          <p:cNvGrpSpPr>
            <a:grpSpLocks noChangeAspect="1"/>
          </p:cNvGrpSpPr>
          <p:nvPr/>
        </p:nvGrpSpPr>
        <p:grpSpPr bwMode="auto">
          <a:xfrm>
            <a:off x="179388" y="115888"/>
            <a:ext cx="8856662" cy="6521450"/>
            <a:chOff x="272" y="1001"/>
            <a:chExt cx="2592" cy="3741"/>
          </a:xfrm>
        </p:grpSpPr>
        <p:cxnSp>
          <p:nvCxnSpPr>
            <p:cNvPr id="134148" name="_s134148">
              <a:extLst>
                <a:ext uri="{FF2B5EF4-FFF2-40B4-BE49-F238E27FC236}">
                  <a16:creationId xmlns:a16="http://schemas.microsoft.com/office/drawing/2014/main" id="{F7912CCE-662D-4266-A885-0DE16FD08EB4}"/>
                </a:ext>
              </a:extLst>
            </p:cNvPr>
            <p:cNvCxnSpPr>
              <a:cxnSpLocks noChangeShapeType="1"/>
              <a:stCxn id="19" idx="1"/>
              <a:endCxn id="7" idx="2"/>
            </p:cNvCxnSpPr>
            <p:nvPr/>
          </p:nvCxnSpPr>
          <p:spPr bwMode="auto">
            <a:xfrm rot="10800000">
              <a:off x="1856" y="1730"/>
              <a:ext cx="140" cy="2869"/>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49" name="_s134149">
              <a:extLst>
                <a:ext uri="{FF2B5EF4-FFF2-40B4-BE49-F238E27FC236}">
                  <a16:creationId xmlns:a16="http://schemas.microsoft.com/office/drawing/2014/main" id="{D34D0DCC-7572-4640-869D-C79BD209828D}"/>
                </a:ext>
              </a:extLst>
            </p:cNvPr>
            <p:cNvCxnSpPr>
              <a:cxnSpLocks noChangeShapeType="1"/>
              <a:stCxn id="18" idx="1"/>
              <a:endCxn id="7" idx="2"/>
            </p:cNvCxnSpPr>
            <p:nvPr/>
          </p:nvCxnSpPr>
          <p:spPr bwMode="auto">
            <a:xfrm rot="10800000">
              <a:off x="1856" y="1730"/>
              <a:ext cx="140" cy="2438"/>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0" name="_s134150">
              <a:extLst>
                <a:ext uri="{FF2B5EF4-FFF2-40B4-BE49-F238E27FC236}">
                  <a16:creationId xmlns:a16="http://schemas.microsoft.com/office/drawing/2014/main" id="{10B3983C-F013-479F-A883-240687B2D105}"/>
                </a:ext>
              </a:extLst>
            </p:cNvPr>
            <p:cNvCxnSpPr>
              <a:cxnSpLocks noChangeShapeType="1"/>
              <a:stCxn id="17" idx="1"/>
              <a:endCxn id="7" idx="2"/>
            </p:cNvCxnSpPr>
            <p:nvPr/>
          </p:nvCxnSpPr>
          <p:spPr bwMode="auto">
            <a:xfrm rot="10800000">
              <a:off x="1856" y="1730"/>
              <a:ext cx="140" cy="2007"/>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1" name="_s134151">
              <a:extLst>
                <a:ext uri="{FF2B5EF4-FFF2-40B4-BE49-F238E27FC236}">
                  <a16:creationId xmlns:a16="http://schemas.microsoft.com/office/drawing/2014/main" id="{745E76E4-5289-4503-9035-635B7D3C0902}"/>
                </a:ext>
              </a:extLst>
            </p:cNvPr>
            <p:cNvCxnSpPr>
              <a:cxnSpLocks noChangeShapeType="1"/>
              <a:stCxn id="16" idx="1"/>
              <a:endCxn id="7" idx="2"/>
            </p:cNvCxnSpPr>
            <p:nvPr/>
          </p:nvCxnSpPr>
          <p:spPr bwMode="auto">
            <a:xfrm rot="10800000">
              <a:off x="1856" y="1730"/>
              <a:ext cx="140" cy="1575"/>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2" name="_s134152">
              <a:extLst>
                <a:ext uri="{FF2B5EF4-FFF2-40B4-BE49-F238E27FC236}">
                  <a16:creationId xmlns:a16="http://schemas.microsoft.com/office/drawing/2014/main" id="{D88CC626-A396-4E32-A9B0-39E85F655A33}"/>
                </a:ext>
              </a:extLst>
            </p:cNvPr>
            <p:cNvCxnSpPr>
              <a:cxnSpLocks noChangeShapeType="1"/>
              <a:stCxn id="15" idx="1"/>
              <a:endCxn id="7" idx="2"/>
            </p:cNvCxnSpPr>
            <p:nvPr/>
          </p:nvCxnSpPr>
          <p:spPr bwMode="auto">
            <a:xfrm rot="10800000">
              <a:off x="1856" y="1730"/>
              <a:ext cx="140" cy="1143"/>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3" name="_s134153">
              <a:extLst>
                <a:ext uri="{FF2B5EF4-FFF2-40B4-BE49-F238E27FC236}">
                  <a16:creationId xmlns:a16="http://schemas.microsoft.com/office/drawing/2014/main" id="{59923439-9C4E-4096-852E-72344E8394D0}"/>
                </a:ext>
              </a:extLst>
            </p:cNvPr>
            <p:cNvCxnSpPr>
              <a:cxnSpLocks noChangeShapeType="1"/>
              <a:stCxn id="14" idx="1"/>
              <a:endCxn id="7" idx="2"/>
            </p:cNvCxnSpPr>
            <p:nvPr/>
          </p:nvCxnSpPr>
          <p:spPr bwMode="auto">
            <a:xfrm rot="10800000">
              <a:off x="1856" y="1730"/>
              <a:ext cx="140" cy="711"/>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4" name="_s134154">
              <a:extLst>
                <a:ext uri="{FF2B5EF4-FFF2-40B4-BE49-F238E27FC236}">
                  <a16:creationId xmlns:a16="http://schemas.microsoft.com/office/drawing/2014/main" id="{171AFBD7-364B-478B-BE86-ED2F417DB00E}"/>
                </a:ext>
              </a:extLst>
            </p:cNvPr>
            <p:cNvCxnSpPr>
              <a:cxnSpLocks noChangeShapeType="1"/>
              <a:stCxn id="13" idx="1"/>
              <a:endCxn id="7" idx="2"/>
            </p:cNvCxnSpPr>
            <p:nvPr/>
          </p:nvCxnSpPr>
          <p:spPr bwMode="auto">
            <a:xfrm rot="10800000">
              <a:off x="1856" y="1730"/>
              <a:ext cx="140" cy="279"/>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5" name="_s134155">
              <a:extLst>
                <a:ext uri="{FF2B5EF4-FFF2-40B4-BE49-F238E27FC236}">
                  <a16:creationId xmlns:a16="http://schemas.microsoft.com/office/drawing/2014/main" id="{EA5EAEE5-E891-4AB7-88BC-CF2F218EDE96}"/>
                </a:ext>
              </a:extLst>
            </p:cNvPr>
            <p:cNvCxnSpPr>
              <a:cxnSpLocks noChangeShapeType="1"/>
              <a:stCxn id="12" idx="1"/>
              <a:endCxn id="6" idx="2"/>
            </p:cNvCxnSpPr>
            <p:nvPr/>
          </p:nvCxnSpPr>
          <p:spPr bwMode="auto">
            <a:xfrm rot="10800000">
              <a:off x="704" y="1730"/>
              <a:ext cx="140" cy="2007"/>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6" name="_s134156">
              <a:extLst>
                <a:ext uri="{FF2B5EF4-FFF2-40B4-BE49-F238E27FC236}">
                  <a16:creationId xmlns:a16="http://schemas.microsoft.com/office/drawing/2014/main" id="{324074B2-9B16-4A4A-90F7-784D1D123CE3}"/>
                </a:ext>
              </a:extLst>
            </p:cNvPr>
            <p:cNvCxnSpPr>
              <a:cxnSpLocks noChangeShapeType="1"/>
              <a:stCxn id="11" idx="1"/>
              <a:endCxn id="6" idx="2"/>
            </p:cNvCxnSpPr>
            <p:nvPr/>
          </p:nvCxnSpPr>
          <p:spPr bwMode="auto">
            <a:xfrm rot="10800000">
              <a:off x="704" y="1730"/>
              <a:ext cx="140" cy="1575"/>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7" name="_s134157">
              <a:extLst>
                <a:ext uri="{FF2B5EF4-FFF2-40B4-BE49-F238E27FC236}">
                  <a16:creationId xmlns:a16="http://schemas.microsoft.com/office/drawing/2014/main" id="{74665B33-F7EF-4286-827F-954AFFF930FE}"/>
                </a:ext>
              </a:extLst>
            </p:cNvPr>
            <p:cNvCxnSpPr>
              <a:cxnSpLocks noChangeShapeType="1"/>
              <a:stCxn id="10" idx="1"/>
              <a:endCxn id="6" idx="2"/>
            </p:cNvCxnSpPr>
            <p:nvPr/>
          </p:nvCxnSpPr>
          <p:spPr bwMode="auto">
            <a:xfrm rot="10800000">
              <a:off x="704" y="1730"/>
              <a:ext cx="140" cy="1143"/>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8" name="_s134158">
              <a:extLst>
                <a:ext uri="{FF2B5EF4-FFF2-40B4-BE49-F238E27FC236}">
                  <a16:creationId xmlns:a16="http://schemas.microsoft.com/office/drawing/2014/main" id="{7DFB6A7D-E1E1-47CA-8AAE-CE30F0B0D7BD}"/>
                </a:ext>
              </a:extLst>
            </p:cNvPr>
            <p:cNvCxnSpPr>
              <a:cxnSpLocks noChangeShapeType="1"/>
              <a:stCxn id="9" idx="1"/>
              <a:endCxn id="6" idx="2"/>
            </p:cNvCxnSpPr>
            <p:nvPr/>
          </p:nvCxnSpPr>
          <p:spPr bwMode="auto">
            <a:xfrm rot="10800000">
              <a:off x="704" y="1730"/>
              <a:ext cx="140" cy="711"/>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59" name="_s134159">
              <a:extLst>
                <a:ext uri="{FF2B5EF4-FFF2-40B4-BE49-F238E27FC236}">
                  <a16:creationId xmlns:a16="http://schemas.microsoft.com/office/drawing/2014/main" id="{66674350-3E4B-46F9-9892-ED663E6C5052}"/>
                </a:ext>
              </a:extLst>
            </p:cNvPr>
            <p:cNvCxnSpPr>
              <a:cxnSpLocks noChangeShapeType="1"/>
              <a:stCxn id="8" idx="1"/>
              <a:endCxn id="6" idx="2"/>
            </p:cNvCxnSpPr>
            <p:nvPr/>
          </p:nvCxnSpPr>
          <p:spPr bwMode="auto">
            <a:xfrm rot="10800000">
              <a:off x="704" y="1730"/>
              <a:ext cx="140" cy="279"/>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60" name="_s134160">
              <a:extLst>
                <a:ext uri="{FF2B5EF4-FFF2-40B4-BE49-F238E27FC236}">
                  <a16:creationId xmlns:a16="http://schemas.microsoft.com/office/drawing/2014/main" id="{FE55DE81-51E0-43C9-81D0-9A4E993C40BF}"/>
                </a:ext>
              </a:extLst>
            </p:cNvPr>
            <p:cNvCxnSpPr>
              <a:cxnSpLocks noChangeShapeType="1"/>
              <a:stCxn id="7" idx="0"/>
              <a:endCxn id="5" idx="2"/>
            </p:cNvCxnSpPr>
            <p:nvPr/>
          </p:nvCxnSpPr>
          <p:spPr bwMode="auto">
            <a:xfrm rot="5400000" flipH="1">
              <a:off x="1504" y="1073"/>
              <a:ext cx="127" cy="576"/>
            </a:xfrm>
            <a:prstGeom prst="bentConnector3">
              <a:avLst>
                <a:gd name="adj1" fmla="val 50000"/>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4161" name="_s134161">
              <a:extLst>
                <a:ext uri="{FF2B5EF4-FFF2-40B4-BE49-F238E27FC236}">
                  <a16:creationId xmlns:a16="http://schemas.microsoft.com/office/drawing/2014/main" id="{B3C1296C-F420-4E82-9EC8-449D05F5C03C}"/>
                </a:ext>
              </a:extLst>
            </p:cNvPr>
            <p:cNvCxnSpPr>
              <a:cxnSpLocks noChangeShapeType="1"/>
              <a:stCxn id="6" idx="0"/>
              <a:endCxn id="5" idx="2"/>
            </p:cNvCxnSpPr>
            <p:nvPr/>
          </p:nvCxnSpPr>
          <p:spPr bwMode="auto">
            <a:xfrm rot="16200000">
              <a:off x="928" y="1073"/>
              <a:ext cx="127" cy="576"/>
            </a:xfrm>
            <a:prstGeom prst="bentConnector3">
              <a:avLst>
                <a:gd name="adj1" fmla="val 50000"/>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sp>
          <p:nvSpPr>
            <p:cNvPr id="5" name="_s134162">
              <a:extLst>
                <a:ext uri="{FF2B5EF4-FFF2-40B4-BE49-F238E27FC236}">
                  <a16:creationId xmlns:a16="http://schemas.microsoft.com/office/drawing/2014/main" id="{2DD96C0A-1BA5-46E6-9161-011759DDE471}"/>
                </a:ext>
              </a:extLst>
            </p:cNvPr>
            <p:cNvSpPr>
              <a:spLocks noChangeArrowheads="1"/>
            </p:cNvSpPr>
            <p:nvPr/>
          </p:nvSpPr>
          <p:spPr bwMode="auto">
            <a:xfrm>
              <a:off x="848" y="1001"/>
              <a:ext cx="864" cy="288"/>
            </a:xfrm>
            <a:prstGeom prst="roundRect">
              <a:avLst>
                <a:gd name="adj"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Unidades de Conservação</a:t>
              </a:r>
            </a:p>
          </p:txBody>
        </p:sp>
        <p:sp>
          <p:nvSpPr>
            <p:cNvPr id="6" name="_s134163">
              <a:extLst>
                <a:ext uri="{FF2B5EF4-FFF2-40B4-BE49-F238E27FC236}">
                  <a16:creationId xmlns:a16="http://schemas.microsoft.com/office/drawing/2014/main" id="{102691CB-C673-422B-A205-CD6E1A0BE3D9}"/>
                </a:ext>
              </a:extLst>
            </p:cNvPr>
            <p:cNvSpPr>
              <a:spLocks noChangeArrowheads="1"/>
            </p:cNvSpPr>
            <p:nvPr/>
          </p:nvSpPr>
          <p:spPr bwMode="auto">
            <a:xfrm>
              <a:off x="272" y="1433"/>
              <a:ext cx="864" cy="288"/>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Proteção Integral</a:t>
              </a:r>
            </a:p>
          </p:txBody>
        </p:sp>
        <p:sp>
          <p:nvSpPr>
            <p:cNvPr id="7" name="_s134164">
              <a:extLst>
                <a:ext uri="{FF2B5EF4-FFF2-40B4-BE49-F238E27FC236}">
                  <a16:creationId xmlns:a16="http://schemas.microsoft.com/office/drawing/2014/main" id="{BD726054-6D9E-4557-8DA7-208C8BD0F61A}"/>
                </a:ext>
              </a:extLst>
            </p:cNvPr>
            <p:cNvSpPr>
              <a:spLocks noChangeArrowheads="1"/>
            </p:cNvSpPr>
            <p:nvPr/>
          </p:nvSpPr>
          <p:spPr bwMode="auto">
            <a:xfrm>
              <a:off x="1424" y="1433"/>
              <a:ext cx="864" cy="288"/>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Uso Sustentável</a:t>
              </a:r>
            </a:p>
          </p:txBody>
        </p:sp>
        <p:sp>
          <p:nvSpPr>
            <p:cNvPr id="8" name="_s134165">
              <a:extLst>
                <a:ext uri="{FF2B5EF4-FFF2-40B4-BE49-F238E27FC236}">
                  <a16:creationId xmlns:a16="http://schemas.microsoft.com/office/drawing/2014/main" id="{C982C718-4F1D-45C9-8BE3-1D7BC89D872B}"/>
                </a:ext>
              </a:extLst>
            </p:cNvPr>
            <p:cNvSpPr>
              <a:spLocks noChangeArrowheads="1"/>
            </p:cNvSpPr>
            <p:nvPr/>
          </p:nvSpPr>
          <p:spPr bwMode="auto">
            <a:xfrm>
              <a:off x="848" y="1865"/>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Estação Ecológica</a:t>
              </a:r>
            </a:p>
          </p:txBody>
        </p:sp>
        <p:sp>
          <p:nvSpPr>
            <p:cNvPr id="9" name="_s134166">
              <a:extLst>
                <a:ext uri="{FF2B5EF4-FFF2-40B4-BE49-F238E27FC236}">
                  <a16:creationId xmlns:a16="http://schemas.microsoft.com/office/drawing/2014/main" id="{FDFA93ED-CD0A-45CC-A71F-5AED7B3AC3B9}"/>
                </a:ext>
              </a:extLst>
            </p:cNvPr>
            <p:cNvSpPr>
              <a:spLocks noChangeArrowheads="1"/>
            </p:cNvSpPr>
            <p:nvPr/>
          </p:nvSpPr>
          <p:spPr bwMode="auto">
            <a:xfrm>
              <a:off x="848" y="2297"/>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Reserva Biológica</a:t>
              </a:r>
            </a:p>
          </p:txBody>
        </p:sp>
        <p:sp>
          <p:nvSpPr>
            <p:cNvPr id="10" name="_s134167">
              <a:extLst>
                <a:ext uri="{FF2B5EF4-FFF2-40B4-BE49-F238E27FC236}">
                  <a16:creationId xmlns:a16="http://schemas.microsoft.com/office/drawing/2014/main" id="{39B558A7-5024-49B6-A17E-063F34E6FE89}"/>
                </a:ext>
              </a:extLst>
            </p:cNvPr>
            <p:cNvSpPr>
              <a:spLocks noChangeArrowheads="1"/>
            </p:cNvSpPr>
            <p:nvPr/>
          </p:nvSpPr>
          <p:spPr bwMode="auto">
            <a:xfrm>
              <a:off x="848" y="2729"/>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Parque Nacional</a:t>
              </a:r>
            </a:p>
          </p:txBody>
        </p:sp>
        <p:sp>
          <p:nvSpPr>
            <p:cNvPr id="11" name="_s134168">
              <a:extLst>
                <a:ext uri="{FF2B5EF4-FFF2-40B4-BE49-F238E27FC236}">
                  <a16:creationId xmlns:a16="http://schemas.microsoft.com/office/drawing/2014/main" id="{3829269F-DB43-4F8A-B226-4ECBB5528BDC}"/>
                </a:ext>
              </a:extLst>
            </p:cNvPr>
            <p:cNvSpPr>
              <a:spLocks noChangeArrowheads="1"/>
            </p:cNvSpPr>
            <p:nvPr/>
          </p:nvSpPr>
          <p:spPr bwMode="auto">
            <a:xfrm>
              <a:off x="848" y="3161"/>
              <a:ext cx="864" cy="287"/>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Monumento Natural</a:t>
              </a:r>
            </a:p>
          </p:txBody>
        </p:sp>
        <p:sp>
          <p:nvSpPr>
            <p:cNvPr id="12" name="_s134169">
              <a:extLst>
                <a:ext uri="{FF2B5EF4-FFF2-40B4-BE49-F238E27FC236}">
                  <a16:creationId xmlns:a16="http://schemas.microsoft.com/office/drawing/2014/main" id="{E3B388A7-9AD9-4601-BB6F-DD42DE82D06D}"/>
                </a:ext>
              </a:extLst>
            </p:cNvPr>
            <p:cNvSpPr>
              <a:spLocks noChangeArrowheads="1"/>
            </p:cNvSpPr>
            <p:nvPr/>
          </p:nvSpPr>
          <p:spPr bwMode="auto">
            <a:xfrm>
              <a:off x="848" y="3593"/>
              <a:ext cx="864" cy="287"/>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Refúgio da Vida Silvestre</a:t>
              </a:r>
            </a:p>
          </p:txBody>
        </p:sp>
        <p:sp>
          <p:nvSpPr>
            <p:cNvPr id="13" name="_s134170">
              <a:extLst>
                <a:ext uri="{FF2B5EF4-FFF2-40B4-BE49-F238E27FC236}">
                  <a16:creationId xmlns:a16="http://schemas.microsoft.com/office/drawing/2014/main" id="{521D6A9C-1534-43B6-9AE4-308A261A4A4C}"/>
                </a:ext>
              </a:extLst>
            </p:cNvPr>
            <p:cNvSpPr>
              <a:spLocks noChangeArrowheads="1"/>
            </p:cNvSpPr>
            <p:nvPr/>
          </p:nvSpPr>
          <p:spPr bwMode="auto">
            <a:xfrm>
              <a:off x="2000" y="1865"/>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Área de Proteção Ambiental</a:t>
              </a:r>
            </a:p>
          </p:txBody>
        </p:sp>
        <p:sp>
          <p:nvSpPr>
            <p:cNvPr id="14" name="_s134171">
              <a:extLst>
                <a:ext uri="{FF2B5EF4-FFF2-40B4-BE49-F238E27FC236}">
                  <a16:creationId xmlns:a16="http://schemas.microsoft.com/office/drawing/2014/main" id="{67BD9E12-A725-458E-81D6-81110F18BE9D}"/>
                </a:ext>
              </a:extLst>
            </p:cNvPr>
            <p:cNvSpPr>
              <a:spLocks noChangeArrowheads="1"/>
            </p:cNvSpPr>
            <p:nvPr/>
          </p:nvSpPr>
          <p:spPr bwMode="auto">
            <a:xfrm>
              <a:off x="2000" y="2297"/>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Área de Relevante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 Interesse Ecológico</a:t>
              </a:r>
            </a:p>
          </p:txBody>
        </p:sp>
        <p:sp>
          <p:nvSpPr>
            <p:cNvPr id="15" name="_s134172">
              <a:extLst>
                <a:ext uri="{FF2B5EF4-FFF2-40B4-BE49-F238E27FC236}">
                  <a16:creationId xmlns:a16="http://schemas.microsoft.com/office/drawing/2014/main" id="{C12029AF-E0C2-41E4-9373-79F574C4E74B}"/>
                </a:ext>
              </a:extLst>
            </p:cNvPr>
            <p:cNvSpPr>
              <a:spLocks noChangeArrowheads="1"/>
            </p:cNvSpPr>
            <p:nvPr/>
          </p:nvSpPr>
          <p:spPr bwMode="auto">
            <a:xfrm>
              <a:off x="2000" y="2729"/>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Floresta Nacional</a:t>
              </a:r>
            </a:p>
          </p:txBody>
        </p:sp>
        <p:sp>
          <p:nvSpPr>
            <p:cNvPr id="16" name="_s134173">
              <a:extLst>
                <a:ext uri="{FF2B5EF4-FFF2-40B4-BE49-F238E27FC236}">
                  <a16:creationId xmlns:a16="http://schemas.microsoft.com/office/drawing/2014/main" id="{439520D6-1FE3-4F32-BE11-377E34E118D3}"/>
                </a:ext>
              </a:extLst>
            </p:cNvPr>
            <p:cNvSpPr>
              <a:spLocks noChangeArrowheads="1"/>
            </p:cNvSpPr>
            <p:nvPr/>
          </p:nvSpPr>
          <p:spPr bwMode="auto">
            <a:xfrm>
              <a:off x="2000" y="3161"/>
              <a:ext cx="864" cy="28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Reserva Extrativista</a:t>
              </a:r>
            </a:p>
          </p:txBody>
        </p:sp>
        <p:sp>
          <p:nvSpPr>
            <p:cNvPr id="17" name="_s134174">
              <a:extLst>
                <a:ext uri="{FF2B5EF4-FFF2-40B4-BE49-F238E27FC236}">
                  <a16:creationId xmlns:a16="http://schemas.microsoft.com/office/drawing/2014/main" id="{DFDFCE55-B69C-4ABB-81D3-58E4DEECBBC7}"/>
                </a:ext>
              </a:extLst>
            </p:cNvPr>
            <p:cNvSpPr>
              <a:spLocks noChangeArrowheads="1"/>
            </p:cNvSpPr>
            <p:nvPr/>
          </p:nvSpPr>
          <p:spPr bwMode="auto">
            <a:xfrm>
              <a:off x="2000" y="3593"/>
              <a:ext cx="864" cy="287"/>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Reserva de Fauna</a:t>
              </a:r>
            </a:p>
          </p:txBody>
        </p:sp>
        <p:sp>
          <p:nvSpPr>
            <p:cNvPr id="18" name="_s134175">
              <a:extLst>
                <a:ext uri="{FF2B5EF4-FFF2-40B4-BE49-F238E27FC236}">
                  <a16:creationId xmlns:a16="http://schemas.microsoft.com/office/drawing/2014/main" id="{BA0C4258-89BF-4144-9C01-0BE0B389F6DD}"/>
                </a:ext>
              </a:extLst>
            </p:cNvPr>
            <p:cNvSpPr>
              <a:spLocks noChangeArrowheads="1"/>
            </p:cNvSpPr>
            <p:nvPr/>
          </p:nvSpPr>
          <p:spPr bwMode="auto">
            <a:xfrm>
              <a:off x="2000" y="4024"/>
              <a:ext cx="864" cy="287"/>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Reserva 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Desenvolvimento Sustentável</a:t>
              </a:r>
            </a:p>
          </p:txBody>
        </p:sp>
        <p:sp>
          <p:nvSpPr>
            <p:cNvPr id="19" name="_s134176">
              <a:extLst>
                <a:ext uri="{FF2B5EF4-FFF2-40B4-BE49-F238E27FC236}">
                  <a16:creationId xmlns:a16="http://schemas.microsoft.com/office/drawing/2014/main" id="{F979BC87-AF39-443E-A75A-DAA80748CEA0}"/>
                </a:ext>
              </a:extLst>
            </p:cNvPr>
            <p:cNvSpPr>
              <a:spLocks noChangeArrowheads="1"/>
            </p:cNvSpPr>
            <p:nvPr/>
          </p:nvSpPr>
          <p:spPr bwMode="auto">
            <a:xfrm>
              <a:off x="2000" y="4455"/>
              <a:ext cx="864" cy="287"/>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Reserva Particular do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600" b="1" i="0" u="none" strike="noStrike" cap="none" normalizeH="0" baseline="0">
                  <a:ln>
                    <a:noFill/>
                  </a:ln>
                  <a:solidFill>
                    <a:schemeClr val="tx1"/>
                  </a:solidFill>
                  <a:effectLst/>
                  <a:latin typeface="Comic Sans MS" panose="030F0702030302020204" pitchFamily="66" charset="0"/>
                </a:rPr>
                <a:t> Patrimônio Natural</a:t>
              </a:r>
            </a:p>
          </p:txBody>
        </p:sp>
      </p:grpSp>
      <p:sp>
        <p:nvSpPr>
          <p:cNvPr id="3" name="Retângulo 2">
            <a:extLst>
              <a:ext uri="{FF2B5EF4-FFF2-40B4-BE49-F238E27FC236}">
                <a16:creationId xmlns:a16="http://schemas.microsoft.com/office/drawing/2014/main" id="{E0935982-BD6B-4F09-BD7B-17277663F823}"/>
              </a:ext>
            </a:extLst>
          </p:cNvPr>
          <p:cNvSpPr/>
          <p:nvPr/>
        </p:nvSpPr>
        <p:spPr bwMode="auto">
          <a:xfrm>
            <a:off x="3619" y="6605044"/>
            <a:ext cx="4136333" cy="266990"/>
          </a:xfrm>
          <a:prstGeom prst="rect">
            <a:avLst/>
          </a:prstGeom>
          <a:solidFill>
            <a:schemeClr val="tx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
        <p:nvSpPr>
          <p:cNvPr id="4" name="Retângulo 3">
            <a:extLst>
              <a:ext uri="{FF2B5EF4-FFF2-40B4-BE49-F238E27FC236}">
                <a16:creationId xmlns:a16="http://schemas.microsoft.com/office/drawing/2014/main" id="{961259C6-967D-4751-813A-C9526CA8464D}"/>
              </a:ext>
            </a:extLst>
          </p:cNvPr>
          <p:cNvSpPr/>
          <p:nvPr/>
        </p:nvSpPr>
        <p:spPr bwMode="auto">
          <a:xfrm>
            <a:off x="-36512" y="6338642"/>
            <a:ext cx="4136333" cy="114694"/>
          </a:xfrm>
          <a:prstGeom prst="rect">
            <a:avLst/>
          </a:prstGeom>
          <a:solidFill>
            <a:schemeClr val="tx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303108005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Organization Chart 2">
            <a:extLst>
              <a:ext uri="{FF2B5EF4-FFF2-40B4-BE49-F238E27FC236}">
                <a16:creationId xmlns:a16="http://schemas.microsoft.com/office/drawing/2014/main" id="{72ECA020-4EBB-474F-A89D-B839AEF4BC42}"/>
              </a:ext>
            </a:extLst>
          </p:cNvPr>
          <p:cNvGrpSpPr>
            <a:grpSpLocks noChangeAspect="1"/>
          </p:cNvGrpSpPr>
          <p:nvPr/>
        </p:nvGrpSpPr>
        <p:grpSpPr bwMode="auto">
          <a:xfrm>
            <a:off x="155575" y="44450"/>
            <a:ext cx="8809038" cy="6489700"/>
            <a:chOff x="98" y="28"/>
            <a:chExt cx="5549" cy="4088"/>
          </a:xfrm>
        </p:grpSpPr>
        <p:cxnSp>
          <p:nvCxnSpPr>
            <p:cNvPr id="37891" name="_s3076">
              <a:extLst>
                <a:ext uri="{FF2B5EF4-FFF2-40B4-BE49-F238E27FC236}">
                  <a16:creationId xmlns:a16="http://schemas.microsoft.com/office/drawing/2014/main" id="{E2D49404-916B-4DEC-9C2B-FD3BA1DA31AF}"/>
                </a:ext>
              </a:extLst>
            </p:cNvPr>
            <p:cNvCxnSpPr>
              <a:cxnSpLocks noChangeShapeType="1"/>
              <a:stCxn id="37925" idx="1"/>
              <a:endCxn id="37913" idx="2"/>
            </p:cNvCxnSpPr>
            <p:nvPr/>
          </p:nvCxnSpPr>
          <p:spPr bwMode="auto">
            <a:xfrm rot="10800000">
              <a:off x="1264" y="2759"/>
              <a:ext cx="132" cy="829"/>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2" name="_s3077">
              <a:extLst>
                <a:ext uri="{FF2B5EF4-FFF2-40B4-BE49-F238E27FC236}">
                  <a16:creationId xmlns:a16="http://schemas.microsoft.com/office/drawing/2014/main" id="{D32F7AB4-FA84-4545-8A4A-40959D7E6482}"/>
                </a:ext>
              </a:extLst>
            </p:cNvPr>
            <p:cNvCxnSpPr>
              <a:cxnSpLocks noChangeShapeType="1"/>
              <a:stCxn id="37924" idx="1"/>
              <a:endCxn id="37913" idx="2"/>
            </p:cNvCxnSpPr>
            <p:nvPr/>
          </p:nvCxnSpPr>
          <p:spPr bwMode="auto">
            <a:xfrm rot="10800000">
              <a:off x="1264" y="2759"/>
              <a:ext cx="132" cy="512"/>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3" name="_s3078">
              <a:extLst>
                <a:ext uri="{FF2B5EF4-FFF2-40B4-BE49-F238E27FC236}">
                  <a16:creationId xmlns:a16="http://schemas.microsoft.com/office/drawing/2014/main" id="{F4DC1D45-DA13-4F27-AAA9-1892C4C8786F}"/>
                </a:ext>
              </a:extLst>
            </p:cNvPr>
            <p:cNvCxnSpPr>
              <a:cxnSpLocks noChangeShapeType="1"/>
              <a:stCxn id="37923" idx="1"/>
              <a:endCxn id="37913" idx="2"/>
            </p:cNvCxnSpPr>
            <p:nvPr/>
          </p:nvCxnSpPr>
          <p:spPr bwMode="auto">
            <a:xfrm rot="10800000">
              <a:off x="1264" y="2759"/>
              <a:ext cx="132" cy="194"/>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4" name="_s3079">
              <a:extLst>
                <a:ext uri="{FF2B5EF4-FFF2-40B4-BE49-F238E27FC236}">
                  <a16:creationId xmlns:a16="http://schemas.microsoft.com/office/drawing/2014/main" id="{44AABEC9-AB99-4F75-A80B-0CD164E55B4F}"/>
                </a:ext>
              </a:extLst>
            </p:cNvPr>
            <p:cNvCxnSpPr>
              <a:cxnSpLocks noChangeShapeType="1"/>
              <a:stCxn id="37922" idx="1"/>
              <a:endCxn id="37912" idx="2"/>
            </p:cNvCxnSpPr>
            <p:nvPr/>
          </p:nvCxnSpPr>
          <p:spPr bwMode="auto">
            <a:xfrm rot="10800000">
              <a:off x="1331" y="1625"/>
              <a:ext cx="75" cy="739"/>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5" name="_s3080">
              <a:extLst>
                <a:ext uri="{FF2B5EF4-FFF2-40B4-BE49-F238E27FC236}">
                  <a16:creationId xmlns:a16="http://schemas.microsoft.com/office/drawing/2014/main" id="{E8EC4FEE-E012-4EB0-80C7-9BEF3FBC350E}"/>
                </a:ext>
              </a:extLst>
            </p:cNvPr>
            <p:cNvCxnSpPr>
              <a:cxnSpLocks noChangeShapeType="1"/>
              <a:stCxn id="37921" idx="1"/>
              <a:endCxn id="37912" idx="2"/>
            </p:cNvCxnSpPr>
            <p:nvPr/>
          </p:nvCxnSpPr>
          <p:spPr bwMode="auto">
            <a:xfrm rot="10800000">
              <a:off x="1331" y="1625"/>
              <a:ext cx="75" cy="421"/>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6" name="_s3081">
              <a:extLst>
                <a:ext uri="{FF2B5EF4-FFF2-40B4-BE49-F238E27FC236}">
                  <a16:creationId xmlns:a16="http://schemas.microsoft.com/office/drawing/2014/main" id="{CD822C8F-07AB-4EEE-B6E5-B74C4984B844}"/>
                </a:ext>
              </a:extLst>
            </p:cNvPr>
            <p:cNvCxnSpPr>
              <a:cxnSpLocks noChangeShapeType="1"/>
              <a:stCxn id="37920" idx="1"/>
              <a:endCxn id="37912" idx="2"/>
            </p:cNvCxnSpPr>
            <p:nvPr/>
          </p:nvCxnSpPr>
          <p:spPr bwMode="auto">
            <a:xfrm rot="10800000">
              <a:off x="1331" y="1625"/>
              <a:ext cx="75" cy="149"/>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7" name="_s3082">
              <a:extLst>
                <a:ext uri="{FF2B5EF4-FFF2-40B4-BE49-F238E27FC236}">
                  <a16:creationId xmlns:a16="http://schemas.microsoft.com/office/drawing/2014/main" id="{FE1CBC0F-3C43-4325-88A0-4E351CD37B59}"/>
                </a:ext>
              </a:extLst>
            </p:cNvPr>
            <p:cNvCxnSpPr>
              <a:cxnSpLocks noChangeShapeType="1"/>
              <a:stCxn id="37919" idx="1"/>
              <a:endCxn id="37911" idx="2"/>
            </p:cNvCxnSpPr>
            <p:nvPr/>
          </p:nvCxnSpPr>
          <p:spPr bwMode="auto">
            <a:xfrm rot="10800000">
              <a:off x="4496" y="1302"/>
              <a:ext cx="156" cy="1038"/>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8" name="_s3083">
              <a:extLst>
                <a:ext uri="{FF2B5EF4-FFF2-40B4-BE49-F238E27FC236}">
                  <a16:creationId xmlns:a16="http://schemas.microsoft.com/office/drawing/2014/main" id="{78E3CBF2-09C2-41B1-AF2F-DB3E05EC3209}"/>
                </a:ext>
              </a:extLst>
            </p:cNvPr>
            <p:cNvCxnSpPr>
              <a:cxnSpLocks noChangeShapeType="1"/>
              <a:stCxn id="37918" idx="1"/>
              <a:endCxn id="37911" idx="2"/>
            </p:cNvCxnSpPr>
            <p:nvPr/>
          </p:nvCxnSpPr>
          <p:spPr bwMode="auto">
            <a:xfrm rot="10800000">
              <a:off x="4496" y="1302"/>
              <a:ext cx="156" cy="630"/>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899" name="_s3084">
              <a:extLst>
                <a:ext uri="{FF2B5EF4-FFF2-40B4-BE49-F238E27FC236}">
                  <a16:creationId xmlns:a16="http://schemas.microsoft.com/office/drawing/2014/main" id="{6083332E-4046-4B1B-A1CB-139F4D018B7E}"/>
                </a:ext>
              </a:extLst>
            </p:cNvPr>
            <p:cNvCxnSpPr>
              <a:cxnSpLocks noChangeShapeType="1"/>
              <a:stCxn id="37917" idx="1"/>
              <a:endCxn id="37911" idx="2"/>
            </p:cNvCxnSpPr>
            <p:nvPr/>
          </p:nvCxnSpPr>
          <p:spPr bwMode="auto">
            <a:xfrm rot="10800000">
              <a:off x="4496" y="1302"/>
              <a:ext cx="156" cy="267"/>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0" name="_s3085">
              <a:extLst>
                <a:ext uri="{FF2B5EF4-FFF2-40B4-BE49-F238E27FC236}">
                  <a16:creationId xmlns:a16="http://schemas.microsoft.com/office/drawing/2014/main" id="{3C1A88FF-9F82-485C-A10D-A04AF01B4B63}"/>
                </a:ext>
              </a:extLst>
            </p:cNvPr>
            <p:cNvCxnSpPr>
              <a:cxnSpLocks noChangeShapeType="1"/>
              <a:stCxn id="37916" idx="1"/>
              <a:endCxn id="37910" idx="2"/>
            </p:cNvCxnSpPr>
            <p:nvPr/>
          </p:nvCxnSpPr>
          <p:spPr bwMode="auto">
            <a:xfrm rot="10800000">
              <a:off x="3181" y="1302"/>
              <a:ext cx="144" cy="947"/>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1" name="_s3086">
              <a:extLst>
                <a:ext uri="{FF2B5EF4-FFF2-40B4-BE49-F238E27FC236}">
                  <a16:creationId xmlns:a16="http://schemas.microsoft.com/office/drawing/2014/main" id="{F37DF9BB-6473-45F0-8CF4-2AD3D52ED183}"/>
                </a:ext>
              </a:extLst>
            </p:cNvPr>
            <p:cNvCxnSpPr>
              <a:cxnSpLocks noChangeShapeType="1"/>
              <a:stCxn id="37915" idx="1"/>
              <a:endCxn id="37910" idx="2"/>
            </p:cNvCxnSpPr>
            <p:nvPr/>
          </p:nvCxnSpPr>
          <p:spPr bwMode="auto">
            <a:xfrm rot="10800000">
              <a:off x="3181" y="1302"/>
              <a:ext cx="155" cy="562"/>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2" name="_s3087">
              <a:extLst>
                <a:ext uri="{FF2B5EF4-FFF2-40B4-BE49-F238E27FC236}">
                  <a16:creationId xmlns:a16="http://schemas.microsoft.com/office/drawing/2014/main" id="{5A632C29-3A20-4983-BFBE-7A9DC1B7730C}"/>
                </a:ext>
              </a:extLst>
            </p:cNvPr>
            <p:cNvCxnSpPr>
              <a:cxnSpLocks noChangeShapeType="1"/>
              <a:stCxn id="37914" idx="1"/>
              <a:endCxn id="37910" idx="2"/>
            </p:cNvCxnSpPr>
            <p:nvPr/>
          </p:nvCxnSpPr>
          <p:spPr bwMode="auto">
            <a:xfrm rot="10800000">
              <a:off x="3181" y="1302"/>
              <a:ext cx="155" cy="222"/>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3" name="_s3088">
              <a:extLst>
                <a:ext uri="{FF2B5EF4-FFF2-40B4-BE49-F238E27FC236}">
                  <a16:creationId xmlns:a16="http://schemas.microsoft.com/office/drawing/2014/main" id="{E5CCA217-3B27-4D1C-B10C-462B1EC43491}"/>
                </a:ext>
              </a:extLst>
            </p:cNvPr>
            <p:cNvCxnSpPr>
              <a:cxnSpLocks noChangeShapeType="1"/>
              <a:stCxn id="37913" idx="1"/>
              <a:endCxn id="5" idx="2"/>
            </p:cNvCxnSpPr>
            <p:nvPr/>
          </p:nvCxnSpPr>
          <p:spPr bwMode="auto">
            <a:xfrm rot="10800000">
              <a:off x="592" y="1302"/>
              <a:ext cx="170" cy="1356"/>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4" name="_s3089">
              <a:extLst>
                <a:ext uri="{FF2B5EF4-FFF2-40B4-BE49-F238E27FC236}">
                  <a16:creationId xmlns:a16="http://schemas.microsoft.com/office/drawing/2014/main" id="{1F607257-153C-4853-B03C-F94C1A72C39A}"/>
                </a:ext>
              </a:extLst>
            </p:cNvPr>
            <p:cNvCxnSpPr>
              <a:cxnSpLocks noChangeShapeType="1"/>
              <a:stCxn id="37912" idx="1"/>
              <a:endCxn id="5" idx="2"/>
            </p:cNvCxnSpPr>
            <p:nvPr/>
          </p:nvCxnSpPr>
          <p:spPr bwMode="auto">
            <a:xfrm rot="10800000">
              <a:off x="592" y="1302"/>
              <a:ext cx="156" cy="178"/>
            </a:xfrm>
            <a:prstGeom prst="bentConnector2">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5" name="_s3090">
              <a:extLst>
                <a:ext uri="{FF2B5EF4-FFF2-40B4-BE49-F238E27FC236}">
                  <a16:creationId xmlns:a16="http://schemas.microsoft.com/office/drawing/2014/main" id="{9209E06B-4595-4674-8AD8-5D613A3A9D57}"/>
                </a:ext>
              </a:extLst>
            </p:cNvPr>
            <p:cNvCxnSpPr>
              <a:cxnSpLocks noChangeShapeType="1"/>
              <a:stCxn id="37911" idx="0"/>
              <a:endCxn id="4" idx="2"/>
            </p:cNvCxnSpPr>
            <p:nvPr/>
          </p:nvCxnSpPr>
          <p:spPr bwMode="auto">
            <a:xfrm rot="5400000" flipH="1">
              <a:off x="3560" y="-24"/>
              <a:ext cx="347" cy="1525"/>
            </a:xfrm>
            <a:prstGeom prst="bentConnector3">
              <a:avLst>
                <a:gd name="adj1" fmla="val 20750"/>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6" name="_s3091">
              <a:extLst>
                <a:ext uri="{FF2B5EF4-FFF2-40B4-BE49-F238E27FC236}">
                  <a16:creationId xmlns:a16="http://schemas.microsoft.com/office/drawing/2014/main" id="{6F153120-17E5-4C7D-B8C4-E85B4A5E65E8}"/>
                </a:ext>
              </a:extLst>
            </p:cNvPr>
            <p:cNvCxnSpPr>
              <a:cxnSpLocks noChangeShapeType="1"/>
              <a:stCxn id="37910" idx="0"/>
              <a:endCxn id="4" idx="2"/>
            </p:cNvCxnSpPr>
            <p:nvPr/>
          </p:nvCxnSpPr>
          <p:spPr bwMode="auto">
            <a:xfrm rot="5400000" flipH="1">
              <a:off x="2902" y="634"/>
              <a:ext cx="347" cy="210"/>
            </a:xfrm>
            <a:prstGeom prst="bentConnector3">
              <a:avLst>
                <a:gd name="adj1" fmla="val 20750"/>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37907" name="_s3092">
              <a:extLst>
                <a:ext uri="{FF2B5EF4-FFF2-40B4-BE49-F238E27FC236}">
                  <a16:creationId xmlns:a16="http://schemas.microsoft.com/office/drawing/2014/main" id="{D72AFD04-4D86-49A6-AE41-7BE3028EDF61}"/>
                </a:ext>
              </a:extLst>
            </p:cNvPr>
            <p:cNvCxnSpPr>
              <a:cxnSpLocks noChangeShapeType="1"/>
              <a:stCxn id="5" idx="0"/>
              <a:endCxn id="4" idx="2"/>
            </p:cNvCxnSpPr>
            <p:nvPr/>
          </p:nvCxnSpPr>
          <p:spPr bwMode="auto">
            <a:xfrm rot="-5400000">
              <a:off x="1608" y="-451"/>
              <a:ext cx="347" cy="2379"/>
            </a:xfrm>
            <a:prstGeom prst="bentConnector3">
              <a:avLst>
                <a:gd name="adj1" fmla="val 20750"/>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sp>
          <p:nvSpPr>
            <p:cNvPr id="4" name="_s3093">
              <a:extLst>
                <a:ext uri="{FF2B5EF4-FFF2-40B4-BE49-F238E27FC236}">
                  <a16:creationId xmlns:a16="http://schemas.microsoft.com/office/drawing/2014/main" id="{AE0921CF-429B-4F8F-BEA2-1928E31E0A78}"/>
                </a:ext>
              </a:extLst>
            </p:cNvPr>
            <p:cNvSpPr>
              <a:spLocks noChangeArrowheads="1"/>
            </p:cNvSpPr>
            <p:nvPr/>
          </p:nvSpPr>
          <p:spPr bwMode="auto">
            <a:xfrm>
              <a:off x="2404" y="232"/>
              <a:ext cx="1134" cy="324"/>
            </a:xfrm>
            <a:prstGeom prst="roundRect">
              <a:avLst>
                <a:gd name="adj" fmla="val 50000"/>
              </a:avLst>
            </a:prstGeom>
            <a:noFill/>
            <a:ln w="28575">
              <a:solidFill>
                <a:schemeClr val="accent1"/>
              </a:solidFill>
              <a:round/>
              <a:headEnd/>
              <a:tailEnd/>
            </a:ln>
          </p:spPr>
          <p:txBody>
            <a:bodyPr wrap="none" lIns="0" tIns="0" rIns="0" bIns="0" anchor="ctr"/>
            <a:lstStyle/>
            <a:p>
              <a:pPr algn="ctr" eaLnBrk="1" hangingPunct="1">
                <a:defRPr/>
              </a:pPr>
              <a:r>
                <a:rPr lang="pt-BR" altLang="en-US" sz="1300" b="0">
                  <a:effectLst>
                    <a:outerShdw blurRad="38100" dist="38100" dir="2700000" algn="tl">
                      <a:srgbClr val="C0C0C0"/>
                    </a:outerShdw>
                  </a:effectLst>
                </a:rPr>
                <a:t>UCS</a:t>
              </a:r>
            </a:p>
            <a:p>
              <a:pPr algn="ctr" eaLnBrk="1" hangingPunct="1">
                <a:defRPr/>
              </a:pPr>
              <a:r>
                <a:rPr lang="pt-BR" altLang="en-US" sz="1300" b="0">
                  <a:effectLst>
                    <a:outerShdw blurRad="38100" dist="38100" dir="2700000" algn="tl">
                      <a:srgbClr val="C0C0C0"/>
                    </a:outerShdw>
                  </a:effectLst>
                </a:rPr>
                <a:t>Variam quanto a:</a:t>
              </a:r>
            </a:p>
          </p:txBody>
        </p:sp>
        <p:sp>
          <p:nvSpPr>
            <p:cNvPr id="5" name="_s3094">
              <a:extLst>
                <a:ext uri="{FF2B5EF4-FFF2-40B4-BE49-F238E27FC236}">
                  <a16:creationId xmlns:a16="http://schemas.microsoft.com/office/drawing/2014/main" id="{52169C61-2024-4DBC-8EFD-DCDD2D9AE713}"/>
                </a:ext>
              </a:extLst>
            </p:cNvPr>
            <p:cNvSpPr>
              <a:spLocks noChangeArrowheads="1"/>
            </p:cNvSpPr>
            <p:nvPr/>
          </p:nvSpPr>
          <p:spPr bwMode="auto">
            <a:xfrm>
              <a:off x="98" y="921"/>
              <a:ext cx="988" cy="372"/>
            </a:xfrm>
            <a:prstGeom prst="roundRect">
              <a:avLst>
                <a:gd name="adj" fmla="val 50000"/>
              </a:avLst>
            </a:prstGeom>
            <a:noFill/>
            <a:ln w="28575">
              <a:solidFill>
                <a:schemeClr val="hlink"/>
              </a:solidFill>
              <a:round/>
              <a:headEnd/>
              <a:tailEnd/>
            </a:ln>
          </p:spPr>
          <p:txBody>
            <a:bodyPr wrap="none" lIns="0" tIns="0" rIns="0" bIns="0" anchor="ctr"/>
            <a:lstStyle/>
            <a:p>
              <a:pPr algn="ctr" eaLnBrk="1" hangingPunct="1">
                <a:defRPr/>
              </a:pPr>
              <a:r>
                <a:rPr lang="pt-BR" altLang="en-US" sz="1300" b="0">
                  <a:effectLst>
                    <a:outerShdw blurRad="38100" dist="38100" dir="2700000" algn="tl">
                      <a:srgbClr val="C0C0C0"/>
                    </a:outerShdw>
                  </a:effectLst>
                </a:rPr>
                <a:t>Objetivos de</a:t>
              </a:r>
            </a:p>
            <a:p>
              <a:pPr algn="ctr" eaLnBrk="1" hangingPunct="1">
                <a:defRPr/>
              </a:pPr>
              <a:r>
                <a:rPr lang="pt-BR" altLang="en-US" sz="1300" b="0">
                  <a:effectLst>
                    <a:outerShdw blurRad="38100" dist="38100" dir="2700000" algn="tl">
                      <a:srgbClr val="C0C0C0"/>
                    </a:outerShdw>
                  </a:effectLst>
                </a:rPr>
                <a:t>Manejo</a:t>
              </a:r>
              <a:r>
                <a:rPr lang="pt-BR" altLang="en-US" sz="1300" b="0"/>
                <a:t> </a:t>
              </a:r>
            </a:p>
          </p:txBody>
        </p:sp>
        <p:sp>
          <p:nvSpPr>
            <p:cNvPr id="37910" name="_s3095">
              <a:extLst>
                <a:ext uri="{FF2B5EF4-FFF2-40B4-BE49-F238E27FC236}">
                  <a16:creationId xmlns:a16="http://schemas.microsoft.com/office/drawing/2014/main" id="{FE187124-84E5-4A30-834B-E24AAE9FC181}"/>
                </a:ext>
              </a:extLst>
            </p:cNvPr>
            <p:cNvSpPr>
              <a:spLocks noChangeArrowheads="1"/>
            </p:cNvSpPr>
            <p:nvPr/>
          </p:nvSpPr>
          <p:spPr bwMode="auto">
            <a:xfrm>
              <a:off x="2687" y="921"/>
              <a:ext cx="988" cy="372"/>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Propriedade da</a:t>
              </a:r>
            </a:p>
            <a:p>
              <a:pPr algn="ctr" eaLnBrk="1" hangingPunct="1"/>
              <a:r>
                <a:rPr lang="pt-BR" altLang="en-US" sz="1300" b="0"/>
                <a:t>Terra (Governança)</a:t>
              </a:r>
            </a:p>
          </p:txBody>
        </p:sp>
        <p:sp>
          <p:nvSpPr>
            <p:cNvPr id="37911" name="_s3096">
              <a:extLst>
                <a:ext uri="{FF2B5EF4-FFF2-40B4-BE49-F238E27FC236}">
                  <a16:creationId xmlns:a16="http://schemas.microsoft.com/office/drawing/2014/main" id="{5AD3966A-895F-4349-AF00-5FDC741CBBA6}"/>
                </a:ext>
              </a:extLst>
            </p:cNvPr>
            <p:cNvSpPr>
              <a:spLocks noChangeArrowheads="1"/>
            </p:cNvSpPr>
            <p:nvPr/>
          </p:nvSpPr>
          <p:spPr bwMode="auto">
            <a:xfrm>
              <a:off x="4002" y="921"/>
              <a:ext cx="988" cy="372"/>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Quem institui</a:t>
              </a:r>
            </a:p>
          </p:txBody>
        </p:sp>
        <p:sp>
          <p:nvSpPr>
            <p:cNvPr id="37912" name="_s3097">
              <a:extLst>
                <a:ext uri="{FF2B5EF4-FFF2-40B4-BE49-F238E27FC236}">
                  <a16:creationId xmlns:a16="http://schemas.microsoft.com/office/drawing/2014/main" id="{12D38E6E-E6A8-4CB1-8181-F4B73D625797}"/>
                </a:ext>
              </a:extLst>
            </p:cNvPr>
            <p:cNvSpPr>
              <a:spLocks noChangeArrowheads="1"/>
            </p:cNvSpPr>
            <p:nvPr/>
          </p:nvSpPr>
          <p:spPr bwMode="auto">
            <a:xfrm>
              <a:off x="757" y="1344"/>
              <a:ext cx="1148" cy="272"/>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Atividades permitidas</a:t>
              </a:r>
            </a:p>
          </p:txBody>
        </p:sp>
        <p:sp>
          <p:nvSpPr>
            <p:cNvPr id="37913" name="_s3098">
              <a:extLst>
                <a:ext uri="{FF2B5EF4-FFF2-40B4-BE49-F238E27FC236}">
                  <a16:creationId xmlns:a16="http://schemas.microsoft.com/office/drawing/2014/main" id="{02A1B4F6-D313-4D8E-9502-17421064CA3B}"/>
                </a:ext>
              </a:extLst>
            </p:cNvPr>
            <p:cNvSpPr>
              <a:spLocks noChangeArrowheads="1"/>
            </p:cNvSpPr>
            <p:nvPr/>
          </p:nvSpPr>
          <p:spPr bwMode="auto">
            <a:xfrm>
              <a:off x="771" y="2566"/>
              <a:ext cx="986" cy="184"/>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Nível de proteção</a:t>
              </a:r>
            </a:p>
          </p:txBody>
        </p:sp>
        <p:sp>
          <p:nvSpPr>
            <p:cNvPr id="37914" name="_s3099">
              <a:extLst>
                <a:ext uri="{FF2B5EF4-FFF2-40B4-BE49-F238E27FC236}">
                  <a16:creationId xmlns:a16="http://schemas.microsoft.com/office/drawing/2014/main" id="{3739D9A8-E695-40E5-97E2-2F089310A874}"/>
                </a:ext>
              </a:extLst>
            </p:cNvPr>
            <p:cNvSpPr>
              <a:spLocks noChangeArrowheads="1"/>
            </p:cNvSpPr>
            <p:nvPr/>
          </p:nvSpPr>
          <p:spPr bwMode="auto">
            <a:xfrm>
              <a:off x="3345" y="1432"/>
              <a:ext cx="987" cy="184"/>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Pública</a:t>
              </a:r>
            </a:p>
          </p:txBody>
        </p:sp>
        <p:sp>
          <p:nvSpPr>
            <p:cNvPr id="37915" name="_s3100">
              <a:extLst>
                <a:ext uri="{FF2B5EF4-FFF2-40B4-BE49-F238E27FC236}">
                  <a16:creationId xmlns:a16="http://schemas.microsoft.com/office/drawing/2014/main" id="{2F4A2024-1D4E-44AC-B20C-723217B322E1}"/>
                </a:ext>
              </a:extLst>
            </p:cNvPr>
            <p:cNvSpPr>
              <a:spLocks noChangeArrowheads="1"/>
            </p:cNvSpPr>
            <p:nvPr/>
          </p:nvSpPr>
          <p:spPr bwMode="auto">
            <a:xfrm>
              <a:off x="3345" y="1704"/>
              <a:ext cx="987" cy="320"/>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Pública e usufruto</a:t>
              </a:r>
            </a:p>
            <a:p>
              <a:pPr algn="ctr" eaLnBrk="1" hangingPunct="1"/>
              <a:r>
                <a:rPr lang="pt-BR" altLang="en-US" sz="1300" b="0"/>
                <a:t>de população local</a:t>
              </a:r>
            </a:p>
          </p:txBody>
        </p:sp>
        <p:sp>
          <p:nvSpPr>
            <p:cNvPr id="37916" name="_s3101">
              <a:extLst>
                <a:ext uri="{FF2B5EF4-FFF2-40B4-BE49-F238E27FC236}">
                  <a16:creationId xmlns:a16="http://schemas.microsoft.com/office/drawing/2014/main" id="{FC7A7006-5B8D-4D5B-9F25-316201267C8C}"/>
                </a:ext>
              </a:extLst>
            </p:cNvPr>
            <p:cNvSpPr>
              <a:spLocks noChangeArrowheads="1"/>
            </p:cNvSpPr>
            <p:nvPr/>
          </p:nvSpPr>
          <p:spPr bwMode="auto">
            <a:xfrm>
              <a:off x="3334" y="2156"/>
              <a:ext cx="987" cy="185"/>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Particular</a:t>
              </a:r>
            </a:p>
          </p:txBody>
        </p:sp>
        <p:sp>
          <p:nvSpPr>
            <p:cNvPr id="37917" name="_s3102">
              <a:extLst>
                <a:ext uri="{FF2B5EF4-FFF2-40B4-BE49-F238E27FC236}">
                  <a16:creationId xmlns:a16="http://schemas.microsoft.com/office/drawing/2014/main" id="{DBED75F9-1769-4B21-8598-0693359B8EF2}"/>
                </a:ext>
              </a:extLst>
            </p:cNvPr>
            <p:cNvSpPr>
              <a:spLocks noChangeArrowheads="1"/>
            </p:cNvSpPr>
            <p:nvPr/>
          </p:nvSpPr>
          <p:spPr bwMode="auto">
            <a:xfrm>
              <a:off x="4661" y="1386"/>
              <a:ext cx="986" cy="366"/>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Governo (PARNA, </a:t>
              </a:r>
            </a:p>
            <a:p>
              <a:pPr algn="ctr" eaLnBrk="1" hangingPunct="1"/>
              <a:r>
                <a:rPr lang="pt-BR" altLang="en-US" sz="1300" b="0"/>
                <a:t>Rebio, RDS etc)</a:t>
              </a:r>
            </a:p>
          </p:txBody>
        </p:sp>
        <p:sp>
          <p:nvSpPr>
            <p:cNvPr id="37918" name="_s3103">
              <a:extLst>
                <a:ext uri="{FF2B5EF4-FFF2-40B4-BE49-F238E27FC236}">
                  <a16:creationId xmlns:a16="http://schemas.microsoft.com/office/drawing/2014/main" id="{28D8BF6F-78FF-4D7B-BCDF-602EC0966FCD}"/>
                </a:ext>
              </a:extLst>
            </p:cNvPr>
            <p:cNvSpPr>
              <a:spLocks noChangeArrowheads="1"/>
            </p:cNvSpPr>
            <p:nvPr/>
          </p:nvSpPr>
          <p:spPr bwMode="auto">
            <a:xfrm>
              <a:off x="4661" y="1795"/>
              <a:ext cx="986" cy="274"/>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Proprietário</a:t>
              </a:r>
            </a:p>
            <a:p>
              <a:pPr algn="ctr" eaLnBrk="1" hangingPunct="1"/>
              <a:r>
                <a:rPr lang="pt-BR" altLang="en-US" sz="1300" b="0"/>
                <a:t> (RPPN)</a:t>
              </a:r>
            </a:p>
          </p:txBody>
        </p:sp>
        <p:sp>
          <p:nvSpPr>
            <p:cNvPr id="37919" name="_s3104">
              <a:extLst>
                <a:ext uri="{FF2B5EF4-FFF2-40B4-BE49-F238E27FC236}">
                  <a16:creationId xmlns:a16="http://schemas.microsoft.com/office/drawing/2014/main" id="{228F9C19-A563-4953-9312-01998B08BB34}"/>
                </a:ext>
              </a:extLst>
            </p:cNvPr>
            <p:cNvSpPr>
              <a:spLocks noChangeArrowheads="1"/>
            </p:cNvSpPr>
            <p:nvPr/>
          </p:nvSpPr>
          <p:spPr bwMode="auto">
            <a:xfrm>
              <a:off x="4661" y="2202"/>
              <a:ext cx="986" cy="276"/>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Moradores</a:t>
              </a:r>
            </a:p>
            <a:p>
              <a:pPr algn="ctr" eaLnBrk="1" hangingPunct="1"/>
              <a:r>
                <a:rPr lang="pt-BR" altLang="en-US" sz="1300" b="0"/>
                <a:t> (RESEX)</a:t>
              </a:r>
            </a:p>
          </p:txBody>
        </p:sp>
        <p:sp>
          <p:nvSpPr>
            <p:cNvPr id="37920" name="_s3105">
              <a:extLst>
                <a:ext uri="{FF2B5EF4-FFF2-40B4-BE49-F238E27FC236}">
                  <a16:creationId xmlns:a16="http://schemas.microsoft.com/office/drawing/2014/main" id="{69F9022B-851A-4F06-B32F-41506AE60D8C}"/>
                </a:ext>
              </a:extLst>
            </p:cNvPr>
            <p:cNvSpPr>
              <a:spLocks noChangeArrowheads="1"/>
            </p:cNvSpPr>
            <p:nvPr/>
          </p:nvSpPr>
          <p:spPr bwMode="auto">
            <a:xfrm>
              <a:off x="1415" y="1660"/>
              <a:ext cx="1601" cy="22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40741" tIns="20370" rIns="40741" bIns="20370"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Pesquisa</a:t>
              </a:r>
              <a:endParaRPr lang="en-US" altLang="en-US" sz="1300" b="0"/>
            </a:p>
          </p:txBody>
        </p:sp>
        <p:sp>
          <p:nvSpPr>
            <p:cNvPr id="37921" name="_s3106">
              <a:extLst>
                <a:ext uri="{FF2B5EF4-FFF2-40B4-BE49-F238E27FC236}">
                  <a16:creationId xmlns:a16="http://schemas.microsoft.com/office/drawing/2014/main" id="{E4669ECC-92F7-45C4-BC7C-B6B083F7041D}"/>
                </a:ext>
              </a:extLst>
            </p:cNvPr>
            <p:cNvSpPr>
              <a:spLocks noChangeArrowheads="1"/>
            </p:cNvSpPr>
            <p:nvPr/>
          </p:nvSpPr>
          <p:spPr bwMode="auto">
            <a:xfrm>
              <a:off x="1415" y="1931"/>
              <a:ext cx="1601" cy="229"/>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46828" tIns="23414" rIns="46828" bIns="234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Educação</a:t>
              </a:r>
              <a:endParaRPr lang="en-US" altLang="en-US" sz="1300" b="0"/>
            </a:p>
          </p:txBody>
        </p:sp>
        <p:sp>
          <p:nvSpPr>
            <p:cNvPr id="37922" name="_s3107">
              <a:extLst>
                <a:ext uri="{FF2B5EF4-FFF2-40B4-BE49-F238E27FC236}">
                  <a16:creationId xmlns:a16="http://schemas.microsoft.com/office/drawing/2014/main" id="{607F748B-1A4E-42CC-B22A-E9DE9D47D619}"/>
                </a:ext>
              </a:extLst>
            </p:cNvPr>
            <p:cNvSpPr>
              <a:spLocks noChangeArrowheads="1"/>
            </p:cNvSpPr>
            <p:nvPr/>
          </p:nvSpPr>
          <p:spPr bwMode="auto">
            <a:xfrm>
              <a:off x="1415" y="2250"/>
              <a:ext cx="1601" cy="228"/>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52032" tIns="26016" rIns="52032" bIns="26016"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Turismo e lazer</a:t>
              </a:r>
              <a:endParaRPr lang="en-US" altLang="en-US" sz="1300" b="0"/>
            </a:p>
          </p:txBody>
        </p:sp>
        <p:sp>
          <p:nvSpPr>
            <p:cNvPr id="37923" name="_s3108">
              <a:extLst>
                <a:ext uri="{FF2B5EF4-FFF2-40B4-BE49-F238E27FC236}">
                  <a16:creationId xmlns:a16="http://schemas.microsoft.com/office/drawing/2014/main" id="{8D0EE429-85EC-438F-9ABF-E3428133534D}"/>
                </a:ext>
              </a:extLst>
            </p:cNvPr>
            <p:cNvSpPr>
              <a:spLocks noChangeArrowheads="1"/>
            </p:cNvSpPr>
            <p:nvPr/>
          </p:nvSpPr>
          <p:spPr bwMode="auto">
            <a:xfrm>
              <a:off x="1405" y="2838"/>
              <a:ext cx="1602" cy="229"/>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64174" tIns="32087" rIns="64174" bIns="32087"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Proteção Estrita (só pesquisa)</a:t>
              </a:r>
              <a:endParaRPr lang="en-US" altLang="en-US" sz="1300" b="0"/>
            </a:p>
          </p:txBody>
        </p:sp>
        <p:sp>
          <p:nvSpPr>
            <p:cNvPr id="37924" name="_s3109">
              <a:extLst>
                <a:ext uri="{FF2B5EF4-FFF2-40B4-BE49-F238E27FC236}">
                  <a16:creationId xmlns:a16="http://schemas.microsoft.com/office/drawing/2014/main" id="{0FDB6CC4-49EA-481D-92EB-3490AE7BEF28}"/>
                </a:ext>
              </a:extLst>
            </p:cNvPr>
            <p:cNvSpPr>
              <a:spLocks noChangeArrowheads="1"/>
            </p:cNvSpPr>
            <p:nvPr/>
          </p:nvSpPr>
          <p:spPr bwMode="auto">
            <a:xfrm>
              <a:off x="1405" y="3156"/>
              <a:ext cx="1603" cy="229"/>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68269" tIns="34134" rIns="68269" bIns="3413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Exploração direta: extrativismo</a:t>
              </a:r>
              <a:endParaRPr lang="en-US" altLang="en-US" sz="1300" b="0"/>
            </a:p>
          </p:txBody>
        </p:sp>
        <p:sp>
          <p:nvSpPr>
            <p:cNvPr id="37925" name="_s3110">
              <a:extLst>
                <a:ext uri="{FF2B5EF4-FFF2-40B4-BE49-F238E27FC236}">
                  <a16:creationId xmlns:a16="http://schemas.microsoft.com/office/drawing/2014/main" id="{42441BC6-E313-4150-85A4-063EB93F7687}"/>
                </a:ext>
              </a:extLst>
            </p:cNvPr>
            <p:cNvSpPr>
              <a:spLocks noChangeArrowheads="1"/>
            </p:cNvSpPr>
            <p:nvPr/>
          </p:nvSpPr>
          <p:spPr bwMode="auto">
            <a:xfrm>
              <a:off x="1405" y="3473"/>
              <a:ext cx="1602" cy="229"/>
            </a:xfrm>
            <a:prstGeom prst="roundRect">
              <a:avLst>
                <a:gd name="adj"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74206" tIns="37102" rIns="74206" bIns="37102"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300" b="0"/>
                <a:t>Intervenção/ Recuperação</a:t>
              </a:r>
              <a:endParaRPr lang="en-US" altLang="en-US" sz="1300" b="0"/>
            </a:p>
          </p:txBody>
        </p:sp>
      </p:grpSp>
      <p:sp>
        <p:nvSpPr>
          <p:cNvPr id="2" name="Retângulo 1">
            <a:extLst>
              <a:ext uri="{FF2B5EF4-FFF2-40B4-BE49-F238E27FC236}">
                <a16:creationId xmlns:a16="http://schemas.microsoft.com/office/drawing/2014/main" id="{03E95C66-190B-4D3A-A655-3FA9CF702466}"/>
              </a:ext>
            </a:extLst>
          </p:cNvPr>
          <p:cNvSpPr/>
          <p:nvPr/>
        </p:nvSpPr>
        <p:spPr bwMode="auto">
          <a:xfrm>
            <a:off x="5725543" y="6375671"/>
            <a:ext cx="3418457" cy="293689"/>
          </a:xfrm>
          <a:prstGeom prst="rect">
            <a:avLst/>
          </a:prstGeom>
          <a:solidFill>
            <a:schemeClr val="tx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
        <p:nvSpPr>
          <p:cNvPr id="39" name="Retângulo 38">
            <a:extLst>
              <a:ext uri="{FF2B5EF4-FFF2-40B4-BE49-F238E27FC236}">
                <a16:creationId xmlns:a16="http://schemas.microsoft.com/office/drawing/2014/main" id="{7B41A10A-3601-4E97-A6BD-63AC9A7D0381}"/>
              </a:ext>
            </a:extLst>
          </p:cNvPr>
          <p:cNvSpPr/>
          <p:nvPr/>
        </p:nvSpPr>
        <p:spPr bwMode="auto">
          <a:xfrm rot="5400000">
            <a:off x="-1563178" y="3993641"/>
            <a:ext cx="3418457" cy="269875"/>
          </a:xfrm>
          <a:prstGeom prst="rect">
            <a:avLst/>
          </a:prstGeom>
          <a:solidFill>
            <a:schemeClr val="tx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a:ln>
                <a:noFill/>
              </a:ln>
              <a:solidFill>
                <a:schemeClr val="tx1"/>
              </a:solidFill>
              <a:effectLst/>
              <a:latin typeface="Comic Sans MS" panose="030F0702030302020204" pitchFamily="66" charset="0"/>
            </a:endParaRPr>
          </a:p>
        </p:txBody>
      </p:sp>
      <p:sp>
        <p:nvSpPr>
          <p:cNvPr id="40" name="Retângulo 39">
            <a:extLst>
              <a:ext uri="{FF2B5EF4-FFF2-40B4-BE49-F238E27FC236}">
                <a16:creationId xmlns:a16="http://schemas.microsoft.com/office/drawing/2014/main" id="{7A758637-1B33-4089-B0CD-260FD789E816}"/>
              </a:ext>
            </a:extLst>
          </p:cNvPr>
          <p:cNvSpPr/>
          <p:nvPr/>
        </p:nvSpPr>
        <p:spPr bwMode="auto">
          <a:xfrm>
            <a:off x="5724128" y="6136072"/>
            <a:ext cx="3418457" cy="114694"/>
          </a:xfrm>
          <a:prstGeom prst="rect">
            <a:avLst/>
          </a:prstGeom>
          <a:solidFill>
            <a:schemeClr val="tx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3782580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8" name="Rectangle 5137">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DCCB3582-5523-391C-5C72-45E9EE0D2B13}"/>
              </a:ext>
            </a:extLst>
          </p:cNvPr>
          <p:cNvSpPr>
            <a:spLocks noGrp="1"/>
          </p:cNvSpPr>
          <p:nvPr>
            <p:ph type="title"/>
          </p:nvPr>
        </p:nvSpPr>
        <p:spPr>
          <a:xfrm>
            <a:off x="449706" y="679731"/>
            <a:ext cx="3128996" cy="3736540"/>
          </a:xfrm>
        </p:spPr>
        <p:txBody>
          <a:bodyPr vert="horz" lIns="91440" tIns="45720" rIns="91440" bIns="45720" rtlCol="0" anchor="b">
            <a:normAutofit/>
          </a:bodyPr>
          <a:lstStyle/>
          <a:p>
            <a:pPr algn="l" eaLnBrk="1" hangingPunct="1">
              <a:lnSpc>
                <a:spcPct val="90000"/>
              </a:lnSpc>
            </a:pPr>
            <a:r>
              <a:rPr lang="en-US" sz="4200" kern="1200">
                <a:solidFill>
                  <a:schemeClr val="tx1"/>
                </a:solidFill>
                <a:latin typeface="+mj-lt"/>
                <a:ea typeface="+mj-ea"/>
                <a:cs typeface="+mj-cs"/>
              </a:rPr>
              <a:t>Impactos das áreas protegidas sobre as pessoas</a:t>
            </a:r>
          </a:p>
        </p:txBody>
      </p:sp>
      <p:sp>
        <p:nvSpPr>
          <p:cNvPr id="5" name="Espaço Reservado para Texto 4">
            <a:extLst>
              <a:ext uri="{FF2B5EF4-FFF2-40B4-BE49-F238E27FC236}">
                <a16:creationId xmlns:a16="http://schemas.microsoft.com/office/drawing/2014/main" id="{872352DC-7105-827E-DC85-DFDD13FEAF13}"/>
              </a:ext>
            </a:extLst>
          </p:cNvPr>
          <p:cNvSpPr>
            <a:spLocks noGrp="1"/>
          </p:cNvSpPr>
          <p:nvPr>
            <p:ph type="body" idx="1"/>
          </p:nvPr>
        </p:nvSpPr>
        <p:spPr>
          <a:xfrm>
            <a:off x="449706" y="4685288"/>
            <a:ext cx="3128996" cy="1035781"/>
          </a:xfrm>
        </p:spPr>
        <p:txBody>
          <a:bodyPr vert="horz" lIns="91440" tIns="45720" rIns="91440" bIns="45720" rtlCol="0">
            <a:normAutofit/>
          </a:bodyPr>
          <a:lstStyle/>
          <a:p>
            <a:pPr eaLnBrk="1" hangingPunct="1">
              <a:lnSpc>
                <a:spcPct val="90000"/>
              </a:lnSpc>
              <a:spcBef>
                <a:spcPts val="1000"/>
              </a:spcBef>
            </a:pPr>
            <a:endParaRPr lang="en-US" sz="2400" kern="1200">
              <a:solidFill>
                <a:schemeClr val="tx1"/>
              </a:solidFill>
              <a:latin typeface="+mn-lt"/>
              <a:ea typeface="+mn-ea"/>
              <a:cs typeface="+mn-cs"/>
            </a:endParaRPr>
          </a:p>
        </p:txBody>
      </p:sp>
      <p:grpSp>
        <p:nvGrpSpPr>
          <p:cNvPr id="5140" name="Group 513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62324" y="1"/>
            <a:ext cx="1834788" cy="5777808"/>
            <a:chOff x="329184" y="1"/>
            <a:chExt cx="524256" cy="5777808"/>
          </a:xfrm>
        </p:grpSpPr>
        <p:cxnSp>
          <p:nvCxnSpPr>
            <p:cNvPr id="5135" name="Straight Connector 514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36" name="Rectangle 514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4" name="Rectangle 514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948" y="269324"/>
            <a:ext cx="4587584"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iagrama&#10;&#10;Descrição gerada automaticamente">
            <a:extLst>
              <a:ext uri="{FF2B5EF4-FFF2-40B4-BE49-F238E27FC236}">
                <a16:creationId xmlns:a16="http://schemas.microsoft.com/office/drawing/2014/main" id="{AF58CFF1-48B8-1057-6225-DC623985F3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30429" y="1223029"/>
            <a:ext cx="4206622" cy="430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090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56C32A9-1135-527B-4FBA-77D678EF7685}"/>
              </a:ext>
            </a:extLst>
          </p:cNvPr>
          <p:cNvSpPr>
            <a:spLocks noGrp="1"/>
          </p:cNvSpPr>
          <p:nvPr>
            <p:ph type="title"/>
          </p:nvPr>
        </p:nvSpPr>
        <p:spPr/>
        <p:txBody>
          <a:bodyPr/>
          <a:lstStyle/>
          <a:p>
            <a:r>
              <a:rPr lang="pt-BR"/>
              <a:t>O debate central</a:t>
            </a:r>
          </a:p>
        </p:txBody>
      </p:sp>
      <p:graphicFrame>
        <p:nvGraphicFramePr>
          <p:cNvPr id="7" name="Espaço Reservado para Conteúdo 4">
            <a:extLst>
              <a:ext uri="{FF2B5EF4-FFF2-40B4-BE49-F238E27FC236}">
                <a16:creationId xmlns:a16="http://schemas.microsoft.com/office/drawing/2014/main" id="{CADDD6BF-450B-6542-6301-B3E7924027DF}"/>
              </a:ext>
            </a:extLst>
          </p:cNvPr>
          <p:cNvGraphicFramePr>
            <a:graphicFrameLocks noGrp="1"/>
          </p:cNvGraphicFramePr>
          <p:nvPr>
            <p:ph idx="1"/>
            <p:extLst>
              <p:ext uri="{D42A27DB-BD31-4B8C-83A1-F6EECF244321}">
                <p14:modId xmlns:p14="http://schemas.microsoft.com/office/powerpoint/2010/main" val="601598763"/>
              </p:ext>
            </p:extLst>
          </p:nvPr>
        </p:nvGraphicFramePr>
        <p:xfrm>
          <a:off x="457200" y="1600200"/>
          <a:ext cx="8229600" cy="4920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73447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EF85C-86B3-4938-5DD2-96D3A48DADF6}"/>
              </a:ext>
            </a:extLst>
          </p:cNvPr>
          <p:cNvSpPr>
            <a:spLocks noGrp="1"/>
          </p:cNvSpPr>
          <p:nvPr>
            <p:ph type="title"/>
          </p:nvPr>
        </p:nvSpPr>
        <p:spPr>
          <a:xfrm>
            <a:off x="468313" y="764704"/>
            <a:ext cx="8229600" cy="1139825"/>
          </a:xfrm>
        </p:spPr>
        <p:txBody>
          <a:bodyPr/>
          <a:lstStyle/>
          <a:p>
            <a:r>
              <a:rPr lang="pt-BR" dirty="0" err="1"/>
              <a:t>APs</a:t>
            </a:r>
            <a:r>
              <a:rPr lang="pt-BR" dirty="0"/>
              <a:t> são controversas</a:t>
            </a:r>
          </a:p>
        </p:txBody>
      </p:sp>
      <p:graphicFrame>
        <p:nvGraphicFramePr>
          <p:cNvPr id="4" name="Espaço Reservado para Conteúdo 3">
            <a:extLst>
              <a:ext uri="{FF2B5EF4-FFF2-40B4-BE49-F238E27FC236}">
                <a16:creationId xmlns:a16="http://schemas.microsoft.com/office/drawing/2014/main" id="{FC09216C-EAD1-D670-784E-A3E359F4E772}"/>
              </a:ext>
            </a:extLst>
          </p:cNvPr>
          <p:cNvGraphicFramePr>
            <a:graphicFrameLocks noGrp="1"/>
          </p:cNvGraphicFramePr>
          <p:nvPr>
            <p:ph idx="1"/>
            <p:extLst>
              <p:ext uri="{D42A27DB-BD31-4B8C-83A1-F6EECF244321}">
                <p14:modId xmlns:p14="http://schemas.microsoft.com/office/powerpoint/2010/main" val="2034517111"/>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ço Reservado para Texto 2">
            <a:extLst>
              <a:ext uri="{FF2B5EF4-FFF2-40B4-BE49-F238E27FC236}">
                <a16:creationId xmlns:a16="http://schemas.microsoft.com/office/drawing/2014/main" id="{EC72F502-6D32-6FC8-DC5D-A7A374AECFAF}"/>
              </a:ext>
            </a:extLst>
          </p:cNvPr>
          <p:cNvSpPr txBox="1">
            <a:spLocks/>
          </p:cNvSpPr>
          <p:nvPr/>
        </p:nvSpPr>
        <p:spPr bwMode="auto">
          <a:xfrm>
            <a:off x="2071415" y="2245048"/>
            <a:ext cx="3868737" cy="823912"/>
          </a:xfrm>
          <a:prstGeom prst="rect">
            <a:avLst/>
          </a:prstGeom>
          <a:no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0" dirty="0"/>
              <a:t>Apoiadores</a:t>
            </a:r>
          </a:p>
        </p:txBody>
      </p:sp>
      <p:sp>
        <p:nvSpPr>
          <p:cNvPr id="6" name="Espaço Reservado para Texto 4">
            <a:extLst>
              <a:ext uri="{FF2B5EF4-FFF2-40B4-BE49-F238E27FC236}">
                <a16:creationId xmlns:a16="http://schemas.microsoft.com/office/drawing/2014/main" id="{96976EFA-E320-09B9-119B-ECBF45A74E44}"/>
              </a:ext>
            </a:extLst>
          </p:cNvPr>
          <p:cNvSpPr txBox="1">
            <a:spLocks/>
          </p:cNvSpPr>
          <p:nvPr/>
        </p:nvSpPr>
        <p:spPr>
          <a:xfrm>
            <a:off x="5364732" y="2821112"/>
            <a:ext cx="3887788" cy="823912"/>
          </a:xfrm>
          <a:prstGeom prst="rect">
            <a:avLst/>
          </a:prstGeom>
        </p:spPr>
        <p:txBody>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0" dirty="0"/>
              <a:t>Críticos</a:t>
            </a:r>
          </a:p>
        </p:txBody>
      </p:sp>
      <p:sp>
        <p:nvSpPr>
          <p:cNvPr id="7" name="Text Box 5">
            <a:extLst>
              <a:ext uri="{FF2B5EF4-FFF2-40B4-BE49-F238E27FC236}">
                <a16:creationId xmlns:a16="http://schemas.microsoft.com/office/drawing/2014/main" id="{6B433AB7-E04C-B582-B8B1-C770367BF4A3}"/>
              </a:ext>
            </a:extLst>
          </p:cNvPr>
          <p:cNvSpPr txBox="1">
            <a:spLocks noChangeArrowheads="1"/>
          </p:cNvSpPr>
          <p:nvPr/>
        </p:nvSpPr>
        <p:spPr bwMode="auto">
          <a:xfrm>
            <a:off x="6537673" y="6291491"/>
            <a:ext cx="21602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050" dirty="0"/>
              <a:t>(Fonte:</a:t>
            </a:r>
            <a:r>
              <a:rPr lang="pt-BR" altLang="en-US" sz="1050" b="0" dirty="0"/>
              <a:t> </a:t>
            </a:r>
            <a:r>
              <a:rPr lang="pt-BR" altLang="en-US" sz="1050" b="0" dirty="0" err="1"/>
              <a:t>Brockington</a:t>
            </a:r>
            <a:r>
              <a:rPr lang="pt-BR" altLang="en-US" sz="1050" b="0" dirty="0"/>
              <a:t> e </a:t>
            </a:r>
            <a:r>
              <a:rPr lang="pt-BR" altLang="en-US" sz="1050" b="0" dirty="0" err="1"/>
              <a:t>Wilkie</a:t>
            </a:r>
            <a:r>
              <a:rPr lang="pt-BR" altLang="en-US" sz="1050" b="0" dirty="0"/>
              <a:t>, 2015; </a:t>
            </a:r>
            <a:r>
              <a:rPr lang="pt-BR" altLang="en-US" sz="1050" b="0" dirty="0" err="1"/>
              <a:t>Mammides</a:t>
            </a:r>
            <a:r>
              <a:rPr lang="pt-BR" altLang="en-US" sz="1050" b="0" dirty="0"/>
              <a:t>, 2020))</a:t>
            </a:r>
            <a:endParaRPr lang="en-US" altLang="en-US" sz="1050" b="0" dirty="0"/>
          </a:p>
        </p:txBody>
      </p:sp>
    </p:spTree>
    <p:extLst>
      <p:ext uri="{BB962C8B-B14F-4D97-AF65-F5344CB8AC3E}">
        <p14:creationId xmlns:p14="http://schemas.microsoft.com/office/powerpoint/2010/main" val="14715518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CFB9D-AB1A-CFCB-8E24-83EE600A879A}"/>
              </a:ext>
            </a:extLst>
          </p:cNvPr>
          <p:cNvSpPr>
            <a:spLocks noGrp="1"/>
          </p:cNvSpPr>
          <p:nvPr>
            <p:ph type="title"/>
          </p:nvPr>
        </p:nvSpPr>
        <p:spPr>
          <a:xfrm>
            <a:off x="468313" y="488975"/>
            <a:ext cx="8229600" cy="1139825"/>
          </a:xfrm>
        </p:spPr>
        <p:txBody>
          <a:bodyPr/>
          <a:lstStyle/>
          <a:p>
            <a:r>
              <a:rPr lang="pt-BR" sz="4000" dirty="0"/>
              <a:t>Elementos do debate desde os anos 1980</a:t>
            </a:r>
          </a:p>
        </p:txBody>
      </p:sp>
      <p:graphicFrame>
        <p:nvGraphicFramePr>
          <p:cNvPr id="4" name="Espaço Reservado para Conteúdo 3">
            <a:extLst>
              <a:ext uri="{FF2B5EF4-FFF2-40B4-BE49-F238E27FC236}">
                <a16:creationId xmlns:a16="http://schemas.microsoft.com/office/drawing/2014/main" id="{2FC98575-AF4B-7608-5A68-4DF66B13D718}"/>
              </a:ext>
            </a:extLst>
          </p:cNvPr>
          <p:cNvGraphicFramePr>
            <a:graphicFrameLocks noGrp="1"/>
          </p:cNvGraphicFramePr>
          <p:nvPr>
            <p:ph idx="1"/>
            <p:extLst>
              <p:ext uri="{D42A27DB-BD31-4B8C-83A1-F6EECF244321}">
                <p14:modId xmlns:p14="http://schemas.microsoft.com/office/powerpoint/2010/main" val="1103215170"/>
              </p:ext>
            </p:extLst>
          </p:nvPr>
        </p:nvGraphicFramePr>
        <p:xfrm>
          <a:off x="457200" y="1600200"/>
          <a:ext cx="82296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ixaDeTexto 4">
            <a:extLst>
              <a:ext uri="{FF2B5EF4-FFF2-40B4-BE49-F238E27FC236}">
                <a16:creationId xmlns:a16="http://schemas.microsoft.com/office/drawing/2014/main" id="{849A7A91-5797-89D6-D17C-786B5740E045}"/>
              </a:ext>
            </a:extLst>
          </p:cNvPr>
          <p:cNvSpPr txBox="1"/>
          <p:nvPr/>
        </p:nvSpPr>
        <p:spPr>
          <a:xfrm>
            <a:off x="683568" y="6530651"/>
            <a:ext cx="4248472" cy="307777"/>
          </a:xfrm>
          <a:prstGeom prst="rect">
            <a:avLst/>
          </a:prstGeom>
          <a:noFill/>
        </p:spPr>
        <p:txBody>
          <a:bodyPr wrap="square" rtlCol="0">
            <a:spAutoFit/>
          </a:bodyPr>
          <a:lstStyle/>
          <a:p>
            <a:r>
              <a:rPr lang="pt-BR" sz="1400" b="0" dirty="0"/>
              <a:t>(Fonte: </a:t>
            </a:r>
            <a:r>
              <a:rPr lang="pt-BR" sz="1400" b="0" dirty="0" err="1"/>
              <a:t>Brockington</a:t>
            </a:r>
            <a:r>
              <a:rPr lang="pt-BR" sz="1400" b="0" dirty="0"/>
              <a:t> e </a:t>
            </a:r>
            <a:r>
              <a:rPr lang="pt-BR" sz="1400" b="0" dirty="0" err="1"/>
              <a:t>Wilkie</a:t>
            </a:r>
            <a:r>
              <a:rPr lang="pt-BR" sz="1400" b="0" dirty="0"/>
              <a:t>, 2015)</a:t>
            </a:r>
          </a:p>
        </p:txBody>
      </p:sp>
    </p:spTree>
    <p:extLst>
      <p:ext uri="{BB962C8B-B14F-4D97-AF65-F5344CB8AC3E}">
        <p14:creationId xmlns:p14="http://schemas.microsoft.com/office/powerpoint/2010/main" val="1576522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6642D02A-4CBE-4119-BF91-02C250F50755}"/>
                                            </p:graphicEl>
                                          </p:spTgt>
                                        </p:tgtEl>
                                        <p:attrNameLst>
                                          <p:attrName>style.visibility</p:attrName>
                                        </p:attrNameLst>
                                      </p:cBhvr>
                                      <p:to>
                                        <p:strVal val="visible"/>
                                      </p:to>
                                    </p:set>
                                    <p:anim calcmode="lin" valueType="num">
                                      <p:cBhvr additive="base">
                                        <p:cTn id="7" dur="500" fill="hold"/>
                                        <p:tgtEl>
                                          <p:spTgt spid="4">
                                            <p:graphicEl>
                                              <a:dgm id="{6642D02A-4CBE-4119-BF91-02C250F5075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6642D02A-4CBE-4119-BF91-02C250F50755}"/>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FBD32EF6-9AD0-4170-A6D8-3E44DD5C815F}"/>
                                            </p:graphicEl>
                                          </p:spTgt>
                                        </p:tgtEl>
                                        <p:attrNameLst>
                                          <p:attrName>style.visibility</p:attrName>
                                        </p:attrNameLst>
                                      </p:cBhvr>
                                      <p:to>
                                        <p:strVal val="visible"/>
                                      </p:to>
                                    </p:set>
                                    <p:anim calcmode="lin" valueType="num">
                                      <p:cBhvr additive="base">
                                        <p:cTn id="11" dur="500" fill="hold"/>
                                        <p:tgtEl>
                                          <p:spTgt spid="4">
                                            <p:graphicEl>
                                              <a:dgm id="{FBD32EF6-9AD0-4170-A6D8-3E44DD5C815F}"/>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FBD32EF6-9AD0-4170-A6D8-3E44DD5C815F}"/>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CE48681A-0496-4E3D-8444-218F3C545DA4}"/>
                                            </p:graphicEl>
                                          </p:spTgt>
                                        </p:tgtEl>
                                        <p:attrNameLst>
                                          <p:attrName>style.visibility</p:attrName>
                                        </p:attrNameLst>
                                      </p:cBhvr>
                                      <p:to>
                                        <p:strVal val="visible"/>
                                      </p:to>
                                    </p:set>
                                    <p:anim calcmode="lin" valueType="num">
                                      <p:cBhvr additive="base">
                                        <p:cTn id="17" dur="500" fill="hold"/>
                                        <p:tgtEl>
                                          <p:spTgt spid="4">
                                            <p:graphicEl>
                                              <a:dgm id="{CE48681A-0496-4E3D-8444-218F3C545DA4}"/>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CE48681A-0496-4E3D-8444-218F3C545DA4}"/>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A4CD7E40-E0AE-404B-8C0A-E7BD6DF70F05}"/>
                                            </p:graphicEl>
                                          </p:spTgt>
                                        </p:tgtEl>
                                        <p:attrNameLst>
                                          <p:attrName>style.visibility</p:attrName>
                                        </p:attrNameLst>
                                      </p:cBhvr>
                                      <p:to>
                                        <p:strVal val="visible"/>
                                      </p:to>
                                    </p:set>
                                    <p:anim calcmode="lin" valueType="num">
                                      <p:cBhvr additive="base">
                                        <p:cTn id="21" dur="500" fill="hold"/>
                                        <p:tgtEl>
                                          <p:spTgt spid="4">
                                            <p:graphicEl>
                                              <a:dgm id="{A4CD7E40-E0AE-404B-8C0A-E7BD6DF70F05}"/>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A4CD7E40-E0AE-404B-8C0A-E7BD6DF70F05}"/>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graphicEl>
                                              <a:dgm id="{80C10A04-5570-4AE9-9895-1425694CE301}"/>
                                            </p:graphicEl>
                                          </p:spTgt>
                                        </p:tgtEl>
                                        <p:attrNameLst>
                                          <p:attrName>style.visibility</p:attrName>
                                        </p:attrNameLst>
                                      </p:cBhvr>
                                      <p:to>
                                        <p:strVal val="visible"/>
                                      </p:to>
                                    </p:set>
                                    <p:anim calcmode="lin" valueType="num">
                                      <p:cBhvr additive="base">
                                        <p:cTn id="27" dur="500" fill="hold"/>
                                        <p:tgtEl>
                                          <p:spTgt spid="4">
                                            <p:graphicEl>
                                              <a:dgm id="{80C10A04-5570-4AE9-9895-1425694CE301}"/>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80C10A04-5570-4AE9-9895-1425694CE301}"/>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graphicEl>
                                              <a:dgm id="{1ED0FB99-E257-48DA-B386-EDF01F59D33D}"/>
                                            </p:graphicEl>
                                          </p:spTgt>
                                        </p:tgtEl>
                                        <p:attrNameLst>
                                          <p:attrName>style.visibility</p:attrName>
                                        </p:attrNameLst>
                                      </p:cBhvr>
                                      <p:to>
                                        <p:strVal val="visible"/>
                                      </p:to>
                                    </p:set>
                                    <p:anim calcmode="lin" valueType="num">
                                      <p:cBhvr additive="base">
                                        <p:cTn id="31" dur="500" fill="hold"/>
                                        <p:tgtEl>
                                          <p:spTgt spid="4">
                                            <p:graphicEl>
                                              <a:dgm id="{1ED0FB99-E257-48DA-B386-EDF01F59D33D}"/>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1ED0FB99-E257-48DA-B386-EDF01F59D33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FCAF98C-41BC-B3B4-DF35-F311362B2F7D}"/>
              </a:ext>
            </a:extLst>
          </p:cNvPr>
          <p:cNvSpPr>
            <a:spLocks noGrp="1"/>
          </p:cNvSpPr>
          <p:nvPr>
            <p:ph type="title"/>
          </p:nvPr>
        </p:nvSpPr>
        <p:spPr>
          <a:xfrm>
            <a:off x="595246" y="386930"/>
            <a:ext cx="7549592" cy="1298448"/>
          </a:xfrm>
        </p:spPr>
        <p:txBody>
          <a:bodyPr anchor="b">
            <a:normAutofit/>
          </a:bodyPr>
          <a:lstStyle/>
          <a:p>
            <a:r>
              <a:rPr lang="pt-BR" sz="3900"/>
              <a:t>1. Destituição ou remoção física das terras (“</a:t>
            </a:r>
            <a:r>
              <a:rPr lang="pt-BR" sz="3900" i="1"/>
              <a:t>displacement”</a:t>
            </a:r>
            <a:r>
              <a:rPr lang="pt-BR" sz="3900"/>
              <a:t>)</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12075FA-BF7E-2C41-DA8C-55F1FC4CDCF0}"/>
              </a:ext>
            </a:extLst>
          </p:cNvPr>
          <p:cNvSpPr>
            <a:spLocks noGrp="1"/>
          </p:cNvSpPr>
          <p:nvPr>
            <p:ph idx="1"/>
          </p:nvPr>
        </p:nvSpPr>
        <p:spPr>
          <a:xfrm>
            <a:off x="595244" y="2599509"/>
            <a:ext cx="4336796" cy="3639450"/>
          </a:xfrm>
        </p:spPr>
        <p:txBody>
          <a:bodyPr anchor="ctr">
            <a:normAutofit lnSpcReduction="10000"/>
          </a:bodyPr>
          <a:lstStyle/>
          <a:p>
            <a:r>
              <a:rPr lang="pt-BR" sz="1800" dirty="0"/>
              <a:t>Evidências (ruins) de 246 documentos: ao menos em 180 </a:t>
            </a:r>
            <a:r>
              <a:rPr lang="pt-BR" sz="1800" dirty="0" err="1"/>
              <a:t>APs</a:t>
            </a:r>
            <a:r>
              <a:rPr lang="pt-BR" sz="1800" dirty="0"/>
              <a:t> (antes dos 1980s); ~8 milhões de pessoas? </a:t>
            </a:r>
          </a:p>
          <a:p>
            <a:pPr lvl="1"/>
            <a:r>
              <a:rPr lang="pt-BR" sz="1400" dirty="0"/>
              <a:t>Pouco comum ?</a:t>
            </a:r>
          </a:p>
          <a:p>
            <a:r>
              <a:rPr lang="pt-BR" sz="1800" dirty="0"/>
              <a:t>Na África: histórico antigo e atual de remoção forçada de terras tradicionais</a:t>
            </a:r>
          </a:p>
          <a:p>
            <a:r>
              <a:rPr lang="pt-BR" sz="1800" dirty="0"/>
              <a:t>Populações mais pobres estariam pagando o maior custo da conservação mundial</a:t>
            </a:r>
          </a:p>
          <a:p>
            <a:r>
              <a:rPr lang="pt-BR" sz="1800" dirty="0"/>
              <a:t>Ressarcimento inexistente ou insuficiente</a:t>
            </a:r>
          </a:p>
        </p:txBody>
      </p:sp>
      <p:pic>
        <p:nvPicPr>
          <p:cNvPr id="5" name="Imagem 4">
            <a:extLst>
              <a:ext uri="{FF2B5EF4-FFF2-40B4-BE49-F238E27FC236}">
                <a16:creationId xmlns:a16="http://schemas.microsoft.com/office/drawing/2014/main" id="{CE5AEF7F-6F50-71D2-4C77-A81E0960AFF7}"/>
              </a:ext>
            </a:extLst>
          </p:cNvPr>
          <p:cNvPicPr>
            <a:picLocks noChangeAspect="1"/>
          </p:cNvPicPr>
          <p:nvPr/>
        </p:nvPicPr>
        <p:blipFill>
          <a:blip r:embed="rId3"/>
          <a:stretch>
            <a:fillRect/>
          </a:stretch>
        </p:blipFill>
        <p:spPr>
          <a:xfrm rot="10800000" flipH="1" flipV="1">
            <a:off x="4787725" y="2484255"/>
            <a:ext cx="3467592"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ixaDeTexto 3">
            <a:extLst>
              <a:ext uri="{FF2B5EF4-FFF2-40B4-BE49-F238E27FC236}">
                <a16:creationId xmlns:a16="http://schemas.microsoft.com/office/drawing/2014/main" id="{570D14A5-6974-6618-7E91-7E76AF9D7AC4}"/>
              </a:ext>
            </a:extLst>
          </p:cNvPr>
          <p:cNvSpPr txBox="1"/>
          <p:nvPr/>
        </p:nvSpPr>
        <p:spPr>
          <a:xfrm>
            <a:off x="683568" y="6530651"/>
            <a:ext cx="6264696" cy="307777"/>
          </a:xfrm>
          <a:prstGeom prst="rect">
            <a:avLst/>
          </a:prstGeom>
          <a:noFill/>
        </p:spPr>
        <p:txBody>
          <a:bodyPr wrap="square" rtlCol="0">
            <a:spAutoFit/>
          </a:bodyPr>
          <a:lstStyle/>
          <a:p>
            <a:pPr>
              <a:spcAft>
                <a:spcPts val="600"/>
              </a:spcAft>
            </a:pPr>
            <a:r>
              <a:rPr lang="pt-BR" sz="1400" b="0" dirty="0"/>
              <a:t>(Fonte: </a:t>
            </a:r>
            <a:r>
              <a:rPr lang="pt-BR" sz="1400" b="0" dirty="0" err="1"/>
              <a:t>Brockington</a:t>
            </a:r>
            <a:r>
              <a:rPr lang="pt-BR" sz="1400" b="0" dirty="0"/>
              <a:t> e </a:t>
            </a:r>
            <a:r>
              <a:rPr lang="pt-BR" sz="1400" b="0" dirty="0" err="1"/>
              <a:t>Igoe</a:t>
            </a:r>
            <a:r>
              <a:rPr lang="pt-BR" sz="1400" b="0" dirty="0"/>
              <a:t>, 2006; </a:t>
            </a:r>
            <a:r>
              <a:rPr lang="pt-BR" sz="1400" b="0" dirty="0" err="1"/>
              <a:t>Cernea</a:t>
            </a:r>
            <a:r>
              <a:rPr lang="pt-BR" sz="1400" b="0" dirty="0"/>
              <a:t> e Schmidt-</a:t>
            </a:r>
            <a:r>
              <a:rPr lang="pt-BR" sz="1400" b="0" dirty="0" err="1"/>
              <a:t>Soltau</a:t>
            </a:r>
            <a:r>
              <a:rPr lang="pt-BR" sz="1400" b="0" dirty="0"/>
              <a:t>, 2006 )</a:t>
            </a:r>
          </a:p>
        </p:txBody>
      </p:sp>
    </p:spTree>
    <p:extLst>
      <p:ext uri="{BB962C8B-B14F-4D97-AF65-F5344CB8AC3E}">
        <p14:creationId xmlns:p14="http://schemas.microsoft.com/office/powerpoint/2010/main" val="278758910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191D75D-7477-2FE9-C2F3-E797A49A0B01}"/>
              </a:ext>
            </a:extLst>
          </p:cNvPr>
          <p:cNvSpPr>
            <a:spLocks noGrp="1"/>
          </p:cNvSpPr>
          <p:nvPr>
            <p:ph type="title"/>
          </p:nvPr>
        </p:nvSpPr>
        <p:spPr>
          <a:xfrm>
            <a:off x="628650" y="365125"/>
            <a:ext cx="7886700" cy="1325563"/>
          </a:xfrm>
        </p:spPr>
        <p:txBody>
          <a:bodyPr>
            <a:normAutofit fontScale="90000"/>
          </a:bodyPr>
          <a:lstStyle/>
          <a:p>
            <a:r>
              <a:rPr lang="pt-BR" sz="4700"/>
              <a:t>Remoção forçada: </a:t>
            </a:r>
            <a:br>
              <a:rPr lang="pt-BR" sz="4700"/>
            </a:br>
            <a:r>
              <a:rPr lang="pt-BR" sz="4000" i="1"/>
              <a:t>localização, período e autoria</a:t>
            </a:r>
            <a:endParaRPr lang="pt-BR" sz="4000" i="1" dirty="0"/>
          </a:p>
        </p:txBody>
      </p:sp>
      <p:sp>
        <p:nvSpPr>
          <p:cNvPr id="15"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ço Reservado para Conteúdo 2">
            <a:extLst>
              <a:ext uri="{FF2B5EF4-FFF2-40B4-BE49-F238E27FC236}">
                <a16:creationId xmlns:a16="http://schemas.microsoft.com/office/drawing/2014/main" id="{70D5864D-EDAC-F062-C9AF-D3003599D8A6}"/>
              </a:ext>
            </a:extLst>
          </p:cNvPr>
          <p:cNvGraphicFramePr>
            <a:graphicFrameLocks noGrp="1"/>
          </p:cNvGraphicFramePr>
          <p:nvPr>
            <p:ph idx="1"/>
            <p:extLst>
              <p:ext uri="{D42A27DB-BD31-4B8C-83A1-F6EECF244321}">
                <p14:modId xmlns:p14="http://schemas.microsoft.com/office/powerpoint/2010/main" val="3184644879"/>
              </p:ext>
            </p:extLst>
          </p:nvPr>
        </p:nvGraphicFramePr>
        <p:xfrm>
          <a:off x="628650" y="2228086"/>
          <a:ext cx="7975798" cy="4629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5">
            <a:extLst>
              <a:ext uri="{FF2B5EF4-FFF2-40B4-BE49-F238E27FC236}">
                <a16:creationId xmlns:a16="http://schemas.microsoft.com/office/drawing/2014/main" id="{66C20935-781C-8574-0DA0-27FBA8F84D9E}"/>
              </a:ext>
            </a:extLst>
          </p:cNvPr>
          <p:cNvSpPr txBox="1">
            <a:spLocks noChangeArrowheads="1"/>
          </p:cNvSpPr>
          <p:nvPr/>
        </p:nvSpPr>
        <p:spPr bwMode="auto">
          <a:xfrm>
            <a:off x="4211960" y="6487452"/>
            <a:ext cx="443606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050" dirty="0"/>
              <a:t>(Fonte:</a:t>
            </a:r>
            <a:r>
              <a:rPr lang="pt-BR" altLang="en-US" sz="1050" b="0" dirty="0"/>
              <a:t> </a:t>
            </a:r>
            <a:r>
              <a:rPr lang="pt-BR" altLang="en-US" sz="1050" b="0" dirty="0" err="1"/>
              <a:t>Brockington</a:t>
            </a:r>
            <a:r>
              <a:rPr lang="pt-BR" altLang="en-US" sz="1050" b="0" dirty="0"/>
              <a:t> e </a:t>
            </a:r>
            <a:r>
              <a:rPr lang="pt-BR" altLang="en-US" sz="1050" b="0" dirty="0" err="1"/>
              <a:t>Igoe</a:t>
            </a:r>
            <a:r>
              <a:rPr lang="pt-BR" altLang="en-US" sz="1050" b="0" dirty="0"/>
              <a:t>, 2006; </a:t>
            </a:r>
            <a:r>
              <a:rPr lang="pt-BR" altLang="en-US" sz="1050" b="0" dirty="0" err="1"/>
              <a:t>Cernea</a:t>
            </a:r>
            <a:r>
              <a:rPr lang="pt-BR" altLang="en-US" sz="1050" b="0" dirty="0"/>
              <a:t> e Schmidt-</a:t>
            </a:r>
            <a:r>
              <a:rPr lang="pt-BR" altLang="en-US" sz="1050" b="0" dirty="0" err="1"/>
              <a:t>Soltau</a:t>
            </a:r>
            <a:r>
              <a:rPr lang="pt-BR" altLang="en-US" sz="1050" b="0" dirty="0"/>
              <a:t>, 2006)</a:t>
            </a:r>
            <a:endParaRPr lang="en-US" altLang="en-US" sz="1050" b="0" dirty="0"/>
          </a:p>
        </p:txBody>
      </p:sp>
    </p:spTree>
    <p:extLst>
      <p:ext uri="{BB962C8B-B14F-4D97-AF65-F5344CB8AC3E}">
        <p14:creationId xmlns:p14="http://schemas.microsoft.com/office/powerpoint/2010/main" val="40488724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D8584888-702B-479A-8748-DF8CB950374E}"/>
                                            </p:graphicEl>
                                          </p:spTgt>
                                        </p:tgtEl>
                                        <p:attrNameLst>
                                          <p:attrName>style.visibility</p:attrName>
                                        </p:attrNameLst>
                                      </p:cBhvr>
                                      <p:to>
                                        <p:strVal val="visible"/>
                                      </p:to>
                                    </p:set>
                                    <p:anim calcmode="lin" valueType="num">
                                      <p:cBhvr additive="base">
                                        <p:cTn id="7" dur="500" fill="hold"/>
                                        <p:tgtEl>
                                          <p:spTgt spid="5">
                                            <p:graphicEl>
                                              <a:dgm id="{D8584888-702B-479A-8748-DF8CB950374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D8584888-702B-479A-8748-DF8CB950374E}"/>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FC2F502E-E415-466B-AFC8-BE0B4D64DDC0}"/>
                                            </p:graphicEl>
                                          </p:spTgt>
                                        </p:tgtEl>
                                        <p:attrNameLst>
                                          <p:attrName>style.visibility</p:attrName>
                                        </p:attrNameLst>
                                      </p:cBhvr>
                                      <p:to>
                                        <p:strVal val="visible"/>
                                      </p:to>
                                    </p:set>
                                    <p:anim calcmode="lin" valueType="num">
                                      <p:cBhvr additive="base">
                                        <p:cTn id="11" dur="500" fill="hold"/>
                                        <p:tgtEl>
                                          <p:spTgt spid="5">
                                            <p:graphicEl>
                                              <a:dgm id="{FC2F502E-E415-466B-AFC8-BE0B4D64DDC0}"/>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FC2F502E-E415-466B-AFC8-BE0B4D64DDC0}"/>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B46C3E12-F36F-42F4-B210-6F52D651D737}"/>
                                            </p:graphicEl>
                                          </p:spTgt>
                                        </p:tgtEl>
                                        <p:attrNameLst>
                                          <p:attrName>style.visibility</p:attrName>
                                        </p:attrNameLst>
                                      </p:cBhvr>
                                      <p:to>
                                        <p:strVal val="visible"/>
                                      </p:to>
                                    </p:set>
                                    <p:anim calcmode="lin" valueType="num">
                                      <p:cBhvr additive="base">
                                        <p:cTn id="17" dur="500" fill="hold"/>
                                        <p:tgtEl>
                                          <p:spTgt spid="5">
                                            <p:graphicEl>
                                              <a:dgm id="{B46C3E12-F36F-42F4-B210-6F52D651D737}"/>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B46C3E12-F36F-42F4-B210-6F52D651D737}"/>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865CCF28-B580-4674-B2C4-C492BCC608E0}"/>
                                            </p:graphicEl>
                                          </p:spTgt>
                                        </p:tgtEl>
                                        <p:attrNameLst>
                                          <p:attrName>style.visibility</p:attrName>
                                        </p:attrNameLst>
                                      </p:cBhvr>
                                      <p:to>
                                        <p:strVal val="visible"/>
                                      </p:to>
                                    </p:set>
                                    <p:anim calcmode="lin" valueType="num">
                                      <p:cBhvr additive="base">
                                        <p:cTn id="21" dur="500" fill="hold"/>
                                        <p:tgtEl>
                                          <p:spTgt spid="5">
                                            <p:graphicEl>
                                              <a:dgm id="{865CCF28-B580-4674-B2C4-C492BCC608E0}"/>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865CCF28-B580-4674-B2C4-C492BCC608E0}"/>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415D1FBE-9399-4D00-852F-0B4317EF772C}"/>
                                            </p:graphicEl>
                                          </p:spTgt>
                                        </p:tgtEl>
                                        <p:attrNameLst>
                                          <p:attrName>style.visibility</p:attrName>
                                        </p:attrNameLst>
                                      </p:cBhvr>
                                      <p:to>
                                        <p:strVal val="visible"/>
                                      </p:to>
                                    </p:set>
                                    <p:anim calcmode="lin" valueType="num">
                                      <p:cBhvr additive="base">
                                        <p:cTn id="27" dur="500" fill="hold"/>
                                        <p:tgtEl>
                                          <p:spTgt spid="5">
                                            <p:graphicEl>
                                              <a:dgm id="{415D1FBE-9399-4D00-852F-0B4317EF772C}"/>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415D1FBE-9399-4D00-852F-0B4317EF772C}"/>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8900B458-B45A-4C5F-87DB-7409A7EBC6BA}"/>
                                            </p:graphicEl>
                                          </p:spTgt>
                                        </p:tgtEl>
                                        <p:attrNameLst>
                                          <p:attrName>style.visibility</p:attrName>
                                        </p:attrNameLst>
                                      </p:cBhvr>
                                      <p:to>
                                        <p:strVal val="visible"/>
                                      </p:to>
                                    </p:set>
                                    <p:anim calcmode="lin" valueType="num">
                                      <p:cBhvr additive="base">
                                        <p:cTn id="31" dur="500" fill="hold"/>
                                        <p:tgtEl>
                                          <p:spTgt spid="5">
                                            <p:graphicEl>
                                              <a:dgm id="{8900B458-B45A-4C5F-87DB-7409A7EBC6BA}"/>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8900B458-B45A-4C5F-87DB-7409A7EBC6B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1292E5-B4DE-F61C-B221-3EA849A168AF}"/>
              </a:ext>
            </a:extLst>
          </p:cNvPr>
          <p:cNvSpPr>
            <a:spLocks noGrp="1"/>
          </p:cNvSpPr>
          <p:nvPr>
            <p:ph type="title"/>
          </p:nvPr>
        </p:nvSpPr>
        <p:spPr>
          <a:xfrm>
            <a:off x="852322" y="839286"/>
            <a:ext cx="5605629" cy="994172"/>
          </a:xfrm>
        </p:spPr>
        <p:txBody>
          <a:bodyPr>
            <a:normAutofit/>
          </a:bodyPr>
          <a:lstStyle/>
          <a:p>
            <a:r>
              <a:rPr lang="pt-BR" dirty="0"/>
              <a:t>Plano da aula</a:t>
            </a:r>
          </a:p>
        </p:txBody>
      </p:sp>
      <p:sp>
        <p:nvSpPr>
          <p:cNvPr id="3" name="Espaço Reservado para Conteúdo 2">
            <a:extLst>
              <a:ext uri="{FF2B5EF4-FFF2-40B4-BE49-F238E27FC236}">
                <a16:creationId xmlns:a16="http://schemas.microsoft.com/office/drawing/2014/main" id="{75C8075B-7A7C-B994-B6F6-B6CCCDF06104}"/>
              </a:ext>
            </a:extLst>
          </p:cNvPr>
          <p:cNvSpPr>
            <a:spLocks noGrp="1"/>
          </p:cNvSpPr>
          <p:nvPr>
            <p:ph idx="1"/>
          </p:nvPr>
        </p:nvSpPr>
        <p:spPr>
          <a:xfrm>
            <a:off x="852321" y="2147568"/>
            <a:ext cx="5508485" cy="3351532"/>
          </a:xfrm>
        </p:spPr>
        <p:txBody>
          <a:bodyPr anchor="ctr">
            <a:normAutofit fontScale="92500" lnSpcReduction="10000"/>
          </a:bodyPr>
          <a:lstStyle/>
          <a:p>
            <a:r>
              <a:rPr lang="pt-BR" sz="2400" dirty="0">
                <a:effectLst/>
              </a:rPr>
              <a:t>Introdução geral às Áreas Protegidas (</a:t>
            </a:r>
            <a:r>
              <a:rPr lang="pt-BR" sz="2400" dirty="0" err="1">
                <a:effectLst/>
              </a:rPr>
              <a:t>APs</a:t>
            </a:r>
            <a:r>
              <a:rPr lang="pt-BR" sz="2400" dirty="0">
                <a:effectLst/>
              </a:rPr>
              <a:t>)</a:t>
            </a:r>
          </a:p>
          <a:p>
            <a:pPr lvl="1"/>
            <a:r>
              <a:rPr lang="pt-BR" sz="2400" dirty="0">
                <a:effectLst/>
              </a:rPr>
              <a:t>Histórico</a:t>
            </a:r>
          </a:p>
          <a:p>
            <a:pPr lvl="1"/>
            <a:r>
              <a:rPr lang="pt-BR" sz="2400" dirty="0">
                <a:effectLst/>
              </a:rPr>
              <a:t>O que são e como variam</a:t>
            </a:r>
          </a:p>
          <a:p>
            <a:r>
              <a:rPr lang="pt-BR" sz="2400" dirty="0">
                <a:effectLst/>
              </a:rPr>
              <a:t>Relação entre as Pessoas e as </a:t>
            </a:r>
            <a:r>
              <a:rPr lang="pt-BR" sz="2400" dirty="0" err="1">
                <a:effectLst/>
              </a:rPr>
              <a:t>Aps</a:t>
            </a:r>
            <a:endParaRPr lang="pt-BR" sz="2400" dirty="0">
              <a:effectLst/>
            </a:endParaRPr>
          </a:p>
          <a:p>
            <a:pPr lvl="1"/>
            <a:r>
              <a:rPr lang="pt-BR" sz="2400" dirty="0">
                <a:effectLst/>
              </a:rPr>
              <a:t>Efeitos das pessoas nas </a:t>
            </a:r>
            <a:r>
              <a:rPr lang="pt-BR" sz="2400" dirty="0" err="1">
                <a:effectLst/>
              </a:rPr>
              <a:t>Aps</a:t>
            </a:r>
            <a:endParaRPr lang="pt-BR" sz="2400" dirty="0">
              <a:effectLst/>
            </a:endParaRPr>
          </a:p>
          <a:p>
            <a:pPr lvl="1"/>
            <a:r>
              <a:rPr lang="pt-BR" sz="2400" dirty="0">
                <a:effectLst/>
              </a:rPr>
              <a:t>Efeito das </a:t>
            </a:r>
            <a:r>
              <a:rPr lang="pt-BR" sz="2400" dirty="0" err="1">
                <a:effectLst/>
              </a:rPr>
              <a:t>APs</a:t>
            </a:r>
            <a:r>
              <a:rPr lang="pt-BR" sz="2400" dirty="0">
                <a:effectLst/>
              </a:rPr>
              <a:t> nas pessoas – DEBATE!</a:t>
            </a:r>
          </a:p>
          <a:p>
            <a:pPr lvl="1"/>
            <a:r>
              <a:rPr lang="pt-BR" sz="2400" dirty="0">
                <a:effectLst/>
              </a:rPr>
              <a:t>Estratégias de solução</a:t>
            </a:r>
          </a:p>
        </p:txBody>
      </p:sp>
      <p:sp>
        <p:nvSpPr>
          <p:cNvPr id="1031" name="Rectangle 103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84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3" name="Oval 10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C07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a:extLst>
              <a:ext uri="{FF2B5EF4-FFF2-40B4-BE49-F238E27FC236}">
                <a16:creationId xmlns:a16="http://schemas.microsoft.com/office/drawing/2014/main" id="{70D28649-103E-6AC3-5C0E-BBEAAD77F09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36397" r="3" b="3"/>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833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6075" y="-1"/>
            <a:ext cx="7817925"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5CC0E497-0ABA-2873-26F5-69D69E40CDC1}"/>
              </a:ext>
            </a:extLst>
          </p:cNvPr>
          <p:cNvSpPr>
            <a:spLocks noGrp="1"/>
          </p:cNvSpPr>
          <p:nvPr>
            <p:ph type="title"/>
          </p:nvPr>
        </p:nvSpPr>
        <p:spPr>
          <a:xfrm>
            <a:off x="628650" y="365125"/>
            <a:ext cx="7886700" cy="1325563"/>
          </a:xfrm>
        </p:spPr>
        <p:txBody>
          <a:bodyPr>
            <a:normAutofit fontScale="90000"/>
          </a:bodyPr>
          <a:lstStyle/>
          <a:p>
            <a:r>
              <a:rPr lang="pt-BR" dirty="0"/>
              <a:t>Efeitos da remoção forçada; materiais e não materiais</a:t>
            </a:r>
          </a:p>
        </p:txBody>
      </p:sp>
      <p:graphicFrame>
        <p:nvGraphicFramePr>
          <p:cNvPr id="5" name="Espaço Reservado para Conteúdo 2">
            <a:extLst>
              <a:ext uri="{FF2B5EF4-FFF2-40B4-BE49-F238E27FC236}">
                <a16:creationId xmlns:a16="http://schemas.microsoft.com/office/drawing/2014/main" id="{20140F48-DE63-7CD8-F0C7-853F0C42395F}"/>
              </a:ext>
            </a:extLst>
          </p:cNvPr>
          <p:cNvGraphicFramePr>
            <a:graphicFrameLocks noGrp="1"/>
          </p:cNvGraphicFramePr>
          <p:nvPr>
            <p:ph idx="1"/>
            <p:extLst>
              <p:ext uri="{D42A27DB-BD31-4B8C-83A1-F6EECF244321}">
                <p14:modId xmlns:p14="http://schemas.microsoft.com/office/powerpoint/2010/main" val="897978062"/>
              </p:ext>
            </p:extLst>
          </p:nvPr>
        </p:nvGraphicFramePr>
        <p:xfrm>
          <a:off x="628650" y="2011729"/>
          <a:ext cx="78867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5">
            <a:extLst>
              <a:ext uri="{FF2B5EF4-FFF2-40B4-BE49-F238E27FC236}">
                <a16:creationId xmlns:a16="http://schemas.microsoft.com/office/drawing/2014/main" id="{B089E604-F57A-CD5B-80FF-889267FEE06E}"/>
              </a:ext>
            </a:extLst>
          </p:cNvPr>
          <p:cNvSpPr txBox="1">
            <a:spLocks noChangeArrowheads="1"/>
          </p:cNvSpPr>
          <p:nvPr/>
        </p:nvSpPr>
        <p:spPr bwMode="auto">
          <a:xfrm>
            <a:off x="4211960" y="6487452"/>
            <a:ext cx="443606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050" dirty="0"/>
              <a:t>(Fonte:</a:t>
            </a:r>
            <a:r>
              <a:rPr lang="pt-BR" altLang="en-US" sz="1050" b="0" dirty="0"/>
              <a:t> </a:t>
            </a:r>
            <a:r>
              <a:rPr lang="pt-BR" altLang="en-US" sz="1050" b="0" dirty="0" err="1"/>
              <a:t>Brockington</a:t>
            </a:r>
            <a:r>
              <a:rPr lang="pt-BR" altLang="en-US" sz="1050" b="0" dirty="0"/>
              <a:t> e </a:t>
            </a:r>
            <a:r>
              <a:rPr lang="pt-BR" altLang="en-US" sz="1050" b="0" dirty="0" err="1"/>
              <a:t>Igoe</a:t>
            </a:r>
            <a:r>
              <a:rPr lang="pt-BR" altLang="en-US" sz="1050" b="0" dirty="0"/>
              <a:t>, 2006; </a:t>
            </a:r>
            <a:r>
              <a:rPr lang="pt-BR" altLang="en-US" sz="1050" b="0" dirty="0" err="1"/>
              <a:t>Cernea</a:t>
            </a:r>
            <a:r>
              <a:rPr lang="pt-BR" altLang="en-US" sz="1050" b="0" dirty="0"/>
              <a:t> e Schmidt-</a:t>
            </a:r>
            <a:r>
              <a:rPr lang="pt-BR" altLang="en-US" sz="1050" b="0" dirty="0" err="1"/>
              <a:t>Soltau</a:t>
            </a:r>
            <a:r>
              <a:rPr lang="pt-BR" altLang="en-US" sz="1050" b="0" dirty="0"/>
              <a:t>, 2006)</a:t>
            </a:r>
            <a:endParaRPr lang="en-US" altLang="en-US" sz="1050" b="0" dirty="0"/>
          </a:p>
        </p:txBody>
      </p:sp>
    </p:spTree>
    <p:extLst>
      <p:ext uri="{BB962C8B-B14F-4D97-AF65-F5344CB8AC3E}">
        <p14:creationId xmlns:p14="http://schemas.microsoft.com/office/powerpoint/2010/main" val="275265619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DF54AB6-A555-45A8-87C9-54B73A414B85}"/>
                                            </p:graphicEl>
                                          </p:spTgt>
                                        </p:tgtEl>
                                        <p:attrNameLst>
                                          <p:attrName>style.visibility</p:attrName>
                                        </p:attrNameLst>
                                      </p:cBhvr>
                                      <p:to>
                                        <p:strVal val="visible"/>
                                      </p:to>
                                    </p:set>
                                    <p:anim calcmode="lin" valueType="num">
                                      <p:cBhvr additive="base">
                                        <p:cTn id="7" dur="500" fill="hold"/>
                                        <p:tgtEl>
                                          <p:spTgt spid="5">
                                            <p:graphicEl>
                                              <a:dgm id="{8DF54AB6-A555-45A8-87C9-54B73A414B8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DF54AB6-A555-45A8-87C9-54B73A414B8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A8F241B8-3E58-4234-8773-F25A9660D6F5}"/>
                                            </p:graphicEl>
                                          </p:spTgt>
                                        </p:tgtEl>
                                        <p:attrNameLst>
                                          <p:attrName>style.visibility</p:attrName>
                                        </p:attrNameLst>
                                      </p:cBhvr>
                                      <p:to>
                                        <p:strVal val="visible"/>
                                      </p:to>
                                    </p:set>
                                    <p:anim calcmode="lin" valueType="num">
                                      <p:cBhvr additive="base">
                                        <p:cTn id="13" dur="500" fill="hold"/>
                                        <p:tgtEl>
                                          <p:spTgt spid="5">
                                            <p:graphicEl>
                                              <a:dgm id="{A8F241B8-3E58-4234-8773-F25A9660D6F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A8F241B8-3E58-4234-8773-F25A9660D6F5}"/>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43D1FE0C-0C7E-4618-B33D-7C981345C1E1}"/>
                                            </p:graphicEl>
                                          </p:spTgt>
                                        </p:tgtEl>
                                        <p:attrNameLst>
                                          <p:attrName>style.visibility</p:attrName>
                                        </p:attrNameLst>
                                      </p:cBhvr>
                                      <p:to>
                                        <p:strVal val="visible"/>
                                      </p:to>
                                    </p:set>
                                    <p:anim calcmode="lin" valueType="num">
                                      <p:cBhvr additive="base">
                                        <p:cTn id="19" dur="500" fill="hold"/>
                                        <p:tgtEl>
                                          <p:spTgt spid="5">
                                            <p:graphicEl>
                                              <a:dgm id="{43D1FE0C-0C7E-4618-B33D-7C981345C1E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43D1FE0C-0C7E-4618-B33D-7C981345C1E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959B92E8-A960-48A8-A3AC-259BD4DBDEFA}"/>
                                            </p:graphicEl>
                                          </p:spTgt>
                                        </p:tgtEl>
                                        <p:attrNameLst>
                                          <p:attrName>style.visibility</p:attrName>
                                        </p:attrNameLst>
                                      </p:cBhvr>
                                      <p:to>
                                        <p:strVal val="visible"/>
                                      </p:to>
                                    </p:set>
                                    <p:anim calcmode="lin" valueType="num">
                                      <p:cBhvr additive="base">
                                        <p:cTn id="25" dur="500" fill="hold"/>
                                        <p:tgtEl>
                                          <p:spTgt spid="5">
                                            <p:graphicEl>
                                              <a:dgm id="{959B92E8-A960-48A8-A3AC-259BD4DBDEFA}"/>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959B92E8-A960-48A8-A3AC-259BD4DBDEF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CC0E497-0ABA-2873-26F5-69D69E40CDC1}"/>
              </a:ext>
            </a:extLst>
          </p:cNvPr>
          <p:cNvSpPr>
            <a:spLocks noGrp="1"/>
          </p:cNvSpPr>
          <p:nvPr>
            <p:ph type="title"/>
          </p:nvPr>
        </p:nvSpPr>
        <p:spPr>
          <a:xfrm>
            <a:off x="442170" y="856180"/>
            <a:ext cx="3420438" cy="1128068"/>
          </a:xfrm>
        </p:spPr>
        <p:txBody>
          <a:bodyPr vert="horz" lIns="91440" tIns="45720" rIns="91440" bIns="45720" rtlCol="0" anchor="ctr">
            <a:normAutofit/>
          </a:bodyPr>
          <a:lstStyle/>
          <a:p>
            <a:pPr algn="l" eaLnBrk="1" hangingPunct="1">
              <a:lnSpc>
                <a:spcPct val="90000"/>
              </a:lnSpc>
            </a:pPr>
            <a:r>
              <a:rPr lang="en-US" sz="2500" dirty="0">
                <a:solidFill>
                  <a:schemeClr val="tx1"/>
                </a:solidFill>
              </a:rPr>
              <a:t>Yellowstone, EUA</a:t>
            </a:r>
            <a:br>
              <a:rPr lang="en-US" sz="2500" dirty="0">
                <a:solidFill>
                  <a:schemeClr val="tx1"/>
                </a:solidFill>
              </a:rPr>
            </a:br>
            <a:r>
              <a:rPr lang="en-US" sz="2000" i="1" dirty="0" err="1">
                <a:solidFill>
                  <a:schemeClr val="tx1"/>
                </a:solidFill>
              </a:rPr>
              <a:t>Exemplo</a:t>
            </a:r>
            <a:r>
              <a:rPr lang="en-US" sz="2000" i="1" dirty="0">
                <a:solidFill>
                  <a:schemeClr val="tx1"/>
                </a:solidFill>
              </a:rPr>
              <a:t> de </a:t>
            </a:r>
            <a:r>
              <a:rPr lang="en-US" sz="2000" i="1" dirty="0" err="1">
                <a:solidFill>
                  <a:schemeClr val="tx1"/>
                </a:solidFill>
              </a:rPr>
              <a:t>remoção</a:t>
            </a:r>
            <a:r>
              <a:rPr lang="en-US" sz="2000" i="1" dirty="0">
                <a:solidFill>
                  <a:schemeClr val="tx1"/>
                </a:solidFill>
              </a:rPr>
              <a:t> </a:t>
            </a:r>
            <a:r>
              <a:rPr lang="en-US" sz="2000" i="1" dirty="0" err="1">
                <a:solidFill>
                  <a:schemeClr val="tx1"/>
                </a:solidFill>
              </a:rPr>
              <a:t>forçada</a:t>
            </a:r>
            <a:endParaRPr lang="en-US" sz="2000" dirty="0">
              <a:solidFill>
                <a:schemeClr val="tx1"/>
              </a:solidFill>
            </a:endParaRP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2B5932B-D3A7-7161-5FCA-3EC7F44D9B01}"/>
              </a:ext>
            </a:extLst>
          </p:cNvPr>
          <p:cNvSpPr>
            <a:spLocks noGrp="1"/>
          </p:cNvSpPr>
          <p:nvPr>
            <p:ph sz="half" idx="1"/>
          </p:nvPr>
        </p:nvSpPr>
        <p:spPr>
          <a:xfrm>
            <a:off x="443039" y="2330505"/>
            <a:ext cx="3419569" cy="3979585"/>
          </a:xfrm>
        </p:spPr>
        <p:txBody>
          <a:bodyPr vert="horz" lIns="91440" tIns="45720" rIns="91440" bIns="45720" rtlCol="0" anchor="ctr">
            <a:normAutofit/>
          </a:bodyPr>
          <a:lstStyle/>
          <a:p>
            <a:pPr indent="-228600" eaLnBrk="1" hangingPunct="1">
              <a:lnSpc>
                <a:spcPct val="90000"/>
              </a:lnSpc>
              <a:buSzPct val="125000"/>
              <a:buFont typeface="Arial" panose="020B0604020202020204" pitchFamily="34" charset="0"/>
              <a:buChar char="•"/>
            </a:pPr>
            <a:r>
              <a:rPr lang="en-US" altLang="en-US" sz="1700">
                <a:effectLst/>
              </a:rPr>
              <a:t>Guerras com os Sioux 1876-7</a:t>
            </a:r>
          </a:p>
          <a:p>
            <a:pPr indent="-228600" eaLnBrk="1" hangingPunct="1">
              <a:lnSpc>
                <a:spcPct val="90000"/>
              </a:lnSpc>
              <a:buSzPct val="125000"/>
              <a:buFont typeface="Arial" panose="020B0604020202020204" pitchFamily="34" charset="0"/>
              <a:buChar char="•"/>
            </a:pPr>
            <a:r>
              <a:rPr lang="en-US" altLang="en-US" sz="1700">
                <a:effectLst/>
              </a:rPr>
              <a:t>1918: soldados em serviço como guarda-parques (origem do National Park Service)</a:t>
            </a:r>
          </a:p>
          <a:p>
            <a:pPr indent="-228600" eaLnBrk="1" hangingPunct="1">
              <a:lnSpc>
                <a:spcPct val="90000"/>
              </a:lnSpc>
              <a:buSzPct val="125000"/>
              <a:buFont typeface="Arial" panose="020B0604020202020204" pitchFamily="34" charset="0"/>
              <a:buChar char="•"/>
            </a:pPr>
            <a:r>
              <a:rPr lang="en-US" altLang="en-US" sz="1700">
                <a:effectLst/>
              </a:rPr>
              <a:t>modelo militar; </a:t>
            </a:r>
            <a:r>
              <a:rPr lang="en-US" altLang="en-US" sz="1700">
                <a:effectLst/>
                <a:sym typeface="Wingdings" panose="05000000000000000000" pitchFamily="2" charset="2"/>
              </a:rPr>
              <a:t>Forte Yellowstone</a:t>
            </a:r>
            <a:endParaRPr lang="en-US" altLang="en-US" sz="1700">
              <a:effectLst/>
            </a:endParaRPr>
          </a:p>
          <a:p>
            <a:pPr indent="-228600" eaLnBrk="1" hangingPunct="1">
              <a:lnSpc>
                <a:spcPct val="90000"/>
              </a:lnSpc>
              <a:buSzPct val="125000"/>
              <a:buFont typeface="Arial" panose="020B0604020202020204" pitchFamily="34" charset="0"/>
              <a:buChar char="•"/>
            </a:pPr>
            <a:endParaRPr lang="en-US" sz="1700">
              <a:effectLst/>
            </a:endParaRP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45047E7E-2238-E773-9E6A-F7B6F79DD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2" r="25998" b="1"/>
          <a:stretch/>
        </p:blipFill>
        <p:spPr bwMode="auto">
          <a:xfrm>
            <a:off x="4483341" y="799352"/>
            <a:ext cx="4069057" cy="52592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0433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22907-844A-BFAD-EF51-7A10BC13DE8F}"/>
              </a:ext>
            </a:extLst>
          </p:cNvPr>
          <p:cNvSpPr>
            <a:spLocks noGrp="1"/>
          </p:cNvSpPr>
          <p:nvPr>
            <p:ph type="title"/>
          </p:nvPr>
        </p:nvSpPr>
        <p:spPr/>
        <p:txBody>
          <a:bodyPr/>
          <a:lstStyle/>
          <a:p>
            <a:r>
              <a:rPr lang="pt-BR" dirty="0">
                <a:solidFill>
                  <a:schemeClr val="tx1"/>
                </a:solidFill>
              </a:rPr>
              <a:t>África</a:t>
            </a:r>
          </a:p>
        </p:txBody>
      </p:sp>
      <p:sp>
        <p:nvSpPr>
          <p:cNvPr id="4" name="Espaço Reservado para Texto 3">
            <a:extLst>
              <a:ext uri="{FF2B5EF4-FFF2-40B4-BE49-F238E27FC236}">
                <a16:creationId xmlns:a16="http://schemas.microsoft.com/office/drawing/2014/main" id="{36C18BE6-83A5-951A-F225-A46C19B21A6B}"/>
              </a:ext>
            </a:extLst>
          </p:cNvPr>
          <p:cNvSpPr>
            <a:spLocks noGrp="1"/>
          </p:cNvSpPr>
          <p:nvPr>
            <p:ph type="body" idx="1"/>
          </p:nvPr>
        </p:nvSpPr>
        <p:spPr/>
        <p:txBody>
          <a:bodyPr/>
          <a:lstStyle/>
          <a:p>
            <a:r>
              <a:rPr lang="pt-BR" dirty="0" err="1"/>
              <a:t>Selous</a:t>
            </a:r>
            <a:r>
              <a:rPr lang="pt-BR" dirty="0"/>
              <a:t> Game Reserve, </a:t>
            </a:r>
            <a:r>
              <a:rPr lang="pt-BR" dirty="0" err="1"/>
              <a:t>Tanzania</a:t>
            </a:r>
            <a:endParaRPr lang="pt-BR" dirty="0"/>
          </a:p>
        </p:txBody>
      </p:sp>
      <p:sp>
        <p:nvSpPr>
          <p:cNvPr id="5" name="Espaço Reservado para Conteúdo 4">
            <a:extLst>
              <a:ext uri="{FF2B5EF4-FFF2-40B4-BE49-F238E27FC236}">
                <a16:creationId xmlns:a16="http://schemas.microsoft.com/office/drawing/2014/main" id="{9EF0C454-3556-B593-99F0-FE62A4929B09}"/>
              </a:ext>
            </a:extLst>
          </p:cNvPr>
          <p:cNvSpPr>
            <a:spLocks noGrp="1"/>
          </p:cNvSpPr>
          <p:nvPr>
            <p:ph sz="half" idx="2"/>
          </p:nvPr>
        </p:nvSpPr>
        <p:spPr/>
        <p:txBody>
          <a:bodyPr/>
          <a:lstStyle/>
          <a:p>
            <a:pPr eaLnBrk="1" hangingPunct="1">
              <a:buSzPct val="125000"/>
              <a:buFont typeface="Arial" panose="020B0604020202020204" pitchFamily="34" charset="0"/>
              <a:buChar char="•"/>
            </a:pPr>
            <a:r>
              <a:rPr lang="pt-BR" altLang="en-US" sz="2400" dirty="0"/>
              <a:t>~ 1930: período colonial</a:t>
            </a:r>
          </a:p>
          <a:p>
            <a:pPr eaLnBrk="1" hangingPunct="1">
              <a:buSzPct val="125000"/>
              <a:buFont typeface="Arial" panose="020B0604020202020204" pitchFamily="34" charset="0"/>
              <a:buChar char="•"/>
            </a:pPr>
            <a:r>
              <a:rPr lang="pt-BR" altLang="en-US" sz="2400" dirty="0"/>
              <a:t>~40.000 pessoas realocadas</a:t>
            </a:r>
          </a:p>
          <a:p>
            <a:endParaRPr lang="pt-BR" sz="2800" dirty="0"/>
          </a:p>
        </p:txBody>
      </p:sp>
      <p:sp>
        <p:nvSpPr>
          <p:cNvPr id="6" name="Espaço Reservado para Texto 5">
            <a:extLst>
              <a:ext uri="{FF2B5EF4-FFF2-40B4-BE49-F238E27FC236}">
                <a16:creationId xmlns:a16="http://schemas.microsoft.com/office/drawing/2014/main" id="{83631F35-DEC5-D9B2-1AEA-61B3E4694135}"/>
              </a:ext>
            </a:extLst>
          </p:cNvPr>
          <p:cNvSpPr>
            <a:spLocks noGrp="1"/>
          </p:cNvSpPr>
          <p:nvPr>
            <p:ph type="body" sz="quarter" idx="3"/>
          </p:nvPr>
        </p:nvSpPr>
        <p:spPr>
          <a:xfrm>
            <a:off x="4629150" y="3325168"/>
            <a:ext cx="3887788" cy="823912"/>
          </a:xfrm>
        </p:spPr>
        <p:txBody>
          <a:bodyPr/>
          <a:lstStyle/>
          <a:p>
            <a:r>
              <a:rPr lang="pt-BR" dirty="0" err="1"/>
              <a:t>Kibale</a:t>
            </a:r>
            <a:r>
              <a:rPr lang="pt-BR" dirty="0"/>
              <a:t>, Uganda</a:t>
            </a:r>
          </a:p>
        </p:txBody>
      </p:sp>
      <p:sp>
        <p:nvSpPr>
          <p:cNvPr id="7" name="Espaço Reservado para Conteúdo 6">
            <a:extLst>
              <a:ext uri="{FF2B5EF4-FFF2-40B4-BE49-F238E27FC236}">
                <a16:creationId xmlns:a16="http://schemas.microsoft.com/office/drawing/2014/main" id="{933B6EDA-3697-8B13-B48D-89A6EA5302F8}"/>
              </a:ext>
            </a:extLst>
          </p:cNvPr>
          <p:cNvSpPr>
            <a:spLocks noGrp="1"/>
          </p:cNvSpPr>
          <p:nvPr>
            <p:ph sz="quarter" idx="4"/>
          </p:nvPr>
        </p:nvSpPr>
        <p:spPr>
          <a:xfrm>
            <a:off x="4572000" y="4208908"/>
            <a:ext cx="3887788" cy="3684588"/>
          </a:xfrm>
        </p:spPr>
        <p:txBody>
          <a:bodyPr/>
          <a:lstStyle/>
          <a:p>
            <a:r>
              <a:rPr lang="pt-BR" sz="2000" dirty="0"/>
              <a:t>1992</a:t>
            </a:r>
          </a:p>
          <a:p>
            <a:r>
              <a:rPr lang="pt-BR" sz="2000" dirty="0"/>
              <a:t>~35.000 pessoas </a:t>
            </a:r>
            <a:r>
              <a:rPr lang="pt-BR" sz="2000" dirty="0" err="1"/>
              <a:t>Bakiga</a:t>
            </a:r>
            <a:r>
              <a:rPr lang="pt-BR" sz="2000" dirty="0"/>
              <a:t>  </a:t>
            </a:r>
            <a:r>
              <a:rPr lang="pt-BR" sz="2000" dirty="0" err="1"/>
              <a:t>Batoro</a:t>
            </a:r>
            <a:r>
              <a:rPr lang="pt-BR" sz="2000" dirty="0"/>
              <a:t> expulsas</a:t>
            </a:r>
          </a:p>
          <a:p>
            <a:r>
              <a:rPr lang="pt-BR" sz="2000" dirty="0"/>
              <a:t>Corredor de fauna e Reserva</a:t>
            </a:r>
          </a:p>
          <a:p>
            <a:r>
              <a:rPr lang="pt-BR" sz="2000" dirty="0"/>
              <a:t>Projeto financiado por CEE</a:t>
            </a:r>
          </a:p>
          <a:p>
            <a:endParaRPr lang="pt-BR" sz="2000" dirty="0"/>
          </a:p>
        </p:txBody>
      </p:sp>
      <p:pic>
        <p:nvPicPr>
          <p:cNvPr id="3074" name="Picture 2" descr="About Kibale National Park Uganda">
            <a:extLst>
              <a:ext uri="{FF2B5EF4-FFF2-40B4-BE49-F238E27FC236}">
                <a16:creationId xmlns:a16="http://schemas.microsoft.com/office/drawing/2014/main" id="{AE50E182-479C-E255-5635-DAA13B845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757933"/>
            <a:ext cx="288032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DF54BF5E-608B-670B-2B1A-739C382CAD30}"/>
              </a:ext>
            </a:extLst>
          </p:cNvPr>
          <p:cNvPicPr>
            <a:picLocks noChangeAspect="1"/>
          </p:cNvPicPr>
          <p:nvPr/>
        </p:nvPicPr>
        <p:blipFill>
          <a:blip r:embed="rId4"/>
          <a:stretch>
            <a:fillRect/>
          </a:stretch>
        </p:blipFill>
        <p:spPr>
          <a:xfrm>
            <a:off x="731236" y="4377247"/>
            <a:ext cx="3009900" cy="1809750"/>
          </a:xfrm>
          <a:prstGeom prst="rect">
            <a:avLst/>
          </a:prstGeom>
        </p:spPr>
      </p:pic>
      <p:cxnSp>
        <p:nvCxnSpPr>
          <p:cNvPr id="12" name="Conector: Angulado 11">
            <a:extLst>
              <a:ext uri="{FF2B5EF4-FFF2-40B4-BE49-F238E27FC236}">
                <a16:creationId xmlns:a16="http://schemas.microsoft.com/office/drawing/2014/main" id="{1FE3BFFE-8288-DBB2-F8CE-DE526C594906}"/>
              </a:ext>
            </a:extLst>
          </p:cNvPr>
          <p:cNvCxnSpPr/>
          <p:nvPr/>
        </p:nvCxnSpPr>
        <p:spPr bwMode="auto">
          <a:xfrm rot="10800000">
            <a:off x="731237" y="1524679"/>
            <a:ext cx="7930227" cy="968219"/>
          </a:xfrm>
          <a:prstGeom prst="bentConnector3">
            <a:avLst>
              <a:gd name="adj1" fmla="val 719"/>
            </a:avLst>
          </a:prstGeom>
          <a:solidFill>
            <a:schemeClr val="accent1"/>
          </a:solidFill>
          <a:ln w="2286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898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additive="base">
                                        <p:cTn id="25" dur="500" fill="hold"/>
                                        <p:tgtEl>
                                          <p:spTgt spid="3074"/>
                                        </p:tgtEl>
                                        <p:attrNameLst>
                                          <p:attrName>ppt_x</p:attrName>
                                        </p:attrNameLst>
                                      </p:cBhvr>
                                      <p:tavLst>
                                        <p:tav tm="0">
                                          <p:val>
                                            <p:strVal val="1+#ppt_w/2"/>
                                          </p:val>
                                        </p:tav>
                                        <p:tav tm="100000">
                                          <p:val>
                                            <p:strVal val="#ppt_x"/>
                                          </p:val>
                                        </p:tav>
                                      </p:tavLst>
                                    </p:anim>
                                    <p:anim calcmode="lin" valueType="num">
                                      <p:cBhvr additive="base">
                                        <p:cTn id="26" dur="500" fill="hold"/>
                                        <p:tgtEl>
                                          <p:spTgt spid="307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P spid="6" grpId="0" build="p"/>
      <p:bldP spid="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3" name="Rectangle 820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1756506-A5F0-1EE2-71CD-BF38A1DFC1FA}"/>
              </a:ext>
            </a:extLst>
          </p:cNvPr>
          <p:cNvSpPr>
            <a:spLocks noGrp="1"/>
          </p:cNvSpPr>
          <p:nvPr>
            <p:ph type="title"/>
          </p:nvPr>
        </p:nvSpPr>
        <p:spPr>
          <a:xfrm>
            <a:off x="442170" y="856180"/>
            <a:ext cx="3420438" cy="1128068"/>
          </a:xfrm>
        </p:spPr>
        <p:txBody>
          <a:bodyPr anchor="ctr">
            <a:normAutofit/>
          </a:bodyPr>
          <a:lstStyle/>
          <a:p>
            <a:pPr>
              <a:lnSpc>
                <a:spcPct val="90000"/>
              </a:lnSpc>
            </a:pPr>
            <a:r>
              <a:rPr lang="pt-BR" sz="2200"/>
              <a:t>Remoção forçada causa menos indignação se não são indígenas</a:t>
            </a:r>
          </a:p>
        </p:txBody>
      </p:sp>
      <p:grpSp>
        <p:nvGrpSpPr>
          <p:cNvPr id="8210" name="Group 820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8211" name="Rectangle 82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Rectangle 82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14" name="Rectangle 82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A722A3F-0BF4-A495-803C-B647C90CD057}"/>
              </a:ext>
            </a:extLst>
          </p:cNvPr>
          <p:cNvSpPr>
            <a:spLocks noGrp="1"/>
          </p:cNvSpPr>
          <p:nvPr>
            <p:ph idx="1"/>
          </p:nvPr>
        </p:nvSpPr>
        <p:spPr>
          <a:xfrm>
            <a:off x="443039" y="2330505"/>
            <a:ext cx="3419569" cy="3979585"/>
          </a:xfrm>
        </p:spPr>
        <p:txBody>
          <a:bodyPr anchor="ctr">
            <a:normAutofit/>
          </a:bodyPr>
          <a:lstStyle/>
          <a:p>
            <a:r>
              <a:rPr lang="pt-BR" sz="1700" dirty="0"/>
              <a:t>Exemplos; </a:t>
            </a:r>
          </a:p>
          <a:p>
            <a:r>
              <a:rPr lang="pt-BR" sz="1700" dirty="0" err="1"/>
              <a:t>Ngorongoro</a:t>
            </a:r>
            <a:r>
              <a:rPr lang="pt-BR" sz="1700" dirty="0"/>
              <a:t> </a:t>
            </a:r>
            <a:r>
              <a:rPr lang="pt-BR" sz="1700" dirty="0" err="1"/>
              <a:t>Conservation</a:t>
            </a:r>
            <a:r>
              <a:rPr lang="pt-BR" sz="1700" dirty="0"/>
              <a:t> Area, </a:t>
            </a:r>
            <a:r>
              <a:rPr lang="pt-BR" sz="1700" dirty="0" err="1"/>
              <a:t>Tanzania</a:t>
            </a:r>
            <a:r>
              <a:rPr lang="pt-BR" sz="1700" dirty="0"/>
              <a:t>; disputa sobre quem poderia permanecer</a:t>
            </a:r>
          </a:p>
          <a:p>
            <a:r>
              <a:rPr lang="pt-BR" sz="1700" dirty="0"/>
              <a:t>Extrativistas na Amazônia </a:t>
            </a:r>
            <a:r>
              <a:rPr lang="pt-BR" sz="1700" dirty="0" err="1"/>
              <a:t>vs</a:t>
            </a:r>
            <a:r>
              <a:rPr lang="pt-BR" sz="1700" dirty="0"/>
              <a:t> populações indígenas</a:t>
            </a:r>
          </a:p>
        </p:txBody>
      </p:sp>
      <p:sp>
        <p:nvSpPr>
          <p:cNvPr id="8216" name="Rectangle 82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8" name="Rectangle 82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Ngorongoro Travel Tips | Discover Africa Safaris">
            <a:extLst>
              <a:ext uri="{FF2B5EF4-FFF2-40B4-BE49-F238E27FC236}">
                <a16:creationId xmlns:a16="http://schemas.microsoft.com/office/drawing/2014/main" id="{FF6A1BD7-6748-ED45-9523-5944D0318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05" r="21343" b="1"/>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8F99D794-B4BF-35D2-92BF-2E0601CA4092}"/>
              </a:ext>
            </a:extLst>
          </p:cNvPr>
          <p:cNvSpPr txBox="1"/>
          <p:nvPr/>
        </p:nvSpPr>
        <p:spPr>
          <a:xfrm>
            <a:off x="755576" y="5373216"/>
            <a:ext cx="4248472" cy="307777"/>
          </a:xfrm>
          <a:prstGeom prst="rect">
            <a:avLst/>
          </a:prstGeom>
          <a:noFill/>
        </p:spPr>
        <p:txBody>
          <a:bodyPr wrap="square" rtlCol="0">
            <a:spAutoFit/>
          </a:bodyPr>
          <a:lstStyle/>
          <a:p>
            <a:r>
              <a:rPr lang="pt-BR" sz="1400" b="0" dirty="0"/>
              <a:t>(Fonte: </a:t>
            </a:r>
            <a:r>
              <a:rPr lang="pt-BR" sz="1400" b="0" dirty="0" err="1"/>
              <a:t>Brockington</a:t>
            </a:r>
            <a:r>
              <a:rPr lang="pt-BR" sz="1400" b="0" dirty="0"/>
              <a:t> e </a:t>
            </a:r>
            <a:r>
              <a:rPr lang="pt-BR" sz="1400" b="0" dirty="0" err="1"/>
              <a:t>Wilkie</a:t>
            </a:r>
            <a:r>
              <a:rPr lang="pt-BR" sz="1400" b="0" dirty="0"/>
              <a:t>, 2015)</a:t>
            </a:r>
          </a:p>
        </p:txBody>
      </p:sp>
    </p:spTree>
    <p:extLst>
      <p:ext uri="{BB962C8B-B14F-4D97-AF65-F5344CB8AC3E}">
        <p14:creationId xmlns:p14="http://schemas.microsoft.com/office/powerpoint/2010/main" val="313542402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CBBEC2-A9D5-EED2-BC5C-F66DBD78B66D}"/>
              </a:ext>
            </a:extLst>
          </p:cNvPr>
          <p:cNvSpPr>
            <a:spLocks noGrp="1"/>
          </p:cNvSpPr>
          <p:nvPr>
            <p:ph type="title"/>
          </p:nvPr>
        </p:nvSpPr>
        <p:spPr/>
        <p:txBody>
          <a:bodyPr/>
          <a:lstStyle/>
          <a:p>
            <a:r>
              <a:rPr lang="pt-BR" sz="4000" dirty="0"/>
              <a:t>2. Destituição econômica</a:t>
            </a:r>
            <a:br>
              <a:rPr lang="pt-BR" sz="4000" dirty="0"/>
            </a:br>
            <a:r>
              <a:rPr lang="pt-BR" sz="2800" dirty="0"/>
              <a:t>(“</a:t>
            </a:r>
            <a:r>
              <a:rPr lang="pt-BR" sz="2800" i="1" dirty="0" err="1"/>
              <a:t>economic</a:t>
            </a:r>
            <a:r>
              <a:rPr lang="pt-BR" sz="2800" i="1" dirty="0"/>
              <a:t> </a:t>
            </a:r>
            <a:r>
              <a:rPr lang="pt-BR" sz="2800" i="1" dirty="0" err="1"/>
              <a:t>displacement</a:t>
            </a:r>
            <a:r>
              <a:rPr lang="pt-BR" sz="2800" i="1" dirty="0"/>
              <a:t>”</a:t>
            </a:r>
            <a:r>
              <a:rPr lang="pt-BR" sz="2800" dirty="0"/>
              <a:t>)</a:t>
            </a:r>
          </a:p>
        </p:txBody>
      </p:sp>
      <p:sp>
        <p:nvSpPr>
          <p:cNvPr id="3" name="Espaço Reservado para Conteúdo 2">
            <a:extLst>
              <a:ext uri="{FF2B5EF4-FFF2-40B4-BE49-F238E27FC236}">
                <a16:creationId xmlns:a16="http://schemas.microsoft.com/office/drawing/2014/main" id="{9C38CB6D-A45B-3BC3-9878-BFED73DC4B9B}"/>
              </a:ext>
            </a:extLst>
          </p:cNvPr>
          <p:cNvSpPr>
            <a:spLocks noGrp="1"/>
          </p:cNvSpPr>
          <p:nvPr>
            <p:ph idx="1"/>
          </p:nvPr>
        </p:nvSpPr>
        <p:spPr/>
        <p:txBody>
          <a:bodyPr/>
          <a:lstStyle/>
          <a:p>
            <a:r>
              <a:rPr lang="pt-BR" sz="2400" dirty="0"/>
              <a:t>Comprometimento do modo de vida por perda de acesso à renda, recursos naturais ou terras (agricultura, pastoreio) sem que necessariamente haja remoção</a:t>
            </a:r>
          </a:p>
          <a:p>
            <a:r>
              <a:rPr lang="pt-BR" sz="2400" dirty="0"/>
              <a:t>Nômades (Caçadores-coletores e </a:t>
            </a:r>
            <a:r>
              <a:rPr lang="pt-BR" sz="2400" dirty="0" err="1"/>
              <a:t>pastoralistas</a:t>
            </a:r>
            <a:r>
              <a:rPr lang="pt-BR" sz="2400" dirty="0"/>
              <a:t> nômades) mais afetados </a:t>
            </a:r>
          </a:p>
          <a:p>
            <a:r>
              <a:rPr lang="pt-BR" sz="2400" dirty="0"/>
              <a:t>Em geral: nenhuma forma de ressarcimento; por vezes projetos de renda alternativa</a:t>
            </a:r>
          </a:p>
          <a:p>
            <a:r>
              <a:rPr lang="pt-BR" sz="2400" dirty="0"/>
              <a:t>Compensação total inviável: não há outros locais equivalentes livres; valores totais muito altos</a:t>
            </a:r>
          </a:p>
          <a:p>
            <a:r>
              <a:rPr lang="pt-BR" sz="2400" dirty="0"/>
              <a:t>Descapitalização: perda do valor da terra</a:t>
            </a:r>
          </a:p>
          <a:p>
            <a:pPr marL="0" indent="0">
              <a:buNone/>
            </a:pPr>
            <a:endParaRPr lang="pt-BR" sz="2400" dirty="0"/>
          </a:p>
          <a:p>
            <a:endParaRPr lang="pt-BR" sz="2400" dirty="0"/>
          </a:p>
        </p:txBody>
      </p:sp>
      <p:sp>
        <p:nvSpPr>
          <p:cNvPr id="4" name="CaixaDeTexto 3">
            <a:extLst>
              <a:ext uri="{FF2B5EF4-FFF2-40B4-BE49-F238E27FC236}">
                <a16:creationId xmlns:a16="http://schemas.microsoft.com/office/drawing/2014/main" id="{15B9A846-B51D-170A-073B-708B25F6E3FE}"/>
              </a:ext>
            </a:extLst>
          </p:cNvPr>
          <p:cNvSpPr txBox="1"/>
          <p:nvPr/>
        </p:nvSpPr>
        <p:spPr>
          <a:xfrm>
            <a:off x="683567" y="6530652"/>
            <a:ext cx="6218273" cy="307777"/>
          </a:xfrm>
          <a:prstGeom prst="rect">
            <a:avLst/>
          </a:prstGeom>
          <a:noFill/>
        </p:spPr>
        <p:txBody>
          <a:bodyPr wrap="square" rtlCol="0">
            <a:spAutoFit/>
          </a:bodyPr>
          <a:lstStyle/>
          <a:p>
            <a:r>
              <a:rPr lang="pt-BR" sz="1400" b="0" dirty="0"/>
              <a:t>(Fonte: </a:t>
            </a:r>
            <a:r>
              <a:rPr lang="pt-BR" sz="1400" b="0" dirty="0" err="1"/>
              <a:t>Brockington</a:t>
            </a:r>
            <a:r>
              <a:rPr lang="pt-BR" sz="1400" b="0" dirty="0"/>
              <a:t> e </a:t>
            </a:r>
            <a:r>
              <a:rPr lang="pt-BR" sz="1400" b="0" dirty="0" err="1"/>
              <a:t>Igoe</a:t>
            </a:r>
            <a:r>
              <a:rPr lang="pt-BR" sz="1400" b="0" dirty="0"/>
              <a:t>, 2006; </a:t>
            </a:r>
            <a:r>
              <a:rPr lang="pt-BR" sz="1400" b="0" dirty="0" err="1"/>
              <a:t>Cernea</a:t>
            </a:r>
            <a:r>
              <a:rPr lang="pt-BR" sz="1400" b="0" dirty="0"/>
              <a:t> e Schmidt-</a:t>
            </a:r>
            <a:r>
              <a:rPr lang="pt-BR" sz="1400" b="0" dirty="0" err="1"/>
              <a:t>Soltau</a:t>
            </a:r>
            <a:r>
              <a:rPr lang="pt-BR" sz="1400" b="0" dirty="0"/>
              <a:t>, 2006  )</a:t>
            </a:r>
          </a:p>
        </p:txBody>
      </p:sp>
    </p:spTree>
    <p:extLst>
      <p:ext uri="{BB962C8B-B14F-4D97-AF65-F5344CB8AC3E}">
        <p14:creationId xmlns:p14="http://schemas.microsoft.com/office/powerpoint/2010/main" val="285427914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A8F32A5-CA53-A18E-52A7-E6902DD4196D}"/>
              </a:ext>
            </a:extLst>
          </p:cNvPr>
          <p:cNvSpPr>
            <a:spLocks noGrp="1"/>
          </p:cNvSpPr>
          <p:nvPr>
            <p:ph type="title"/>
          </p:nvPr>
        </p:nvSpPr>
        <p:spPr>
          <a:xfrm>
            <a:off x="473202" y="502920"/>
            <a:ext cx="2564892" cy="1463040"/>
          </a:xfrm>
        </p:spPr>
        <p:txBody>
          <a:bodyPr vert="horz" lIns="91440" tIns="45720" rIns="91440" bIns="45720" rtlCol="0" anchor="ctr">
            <a:normAutofit/>
          </a:bodyPr>
          <a:lstStyle/>
          <a:p>
            <a:pPr algn="r" eaLnBrk="1" hangingPunct="1">
              <a:lnSpc>
                <a:spcPct val="90000"/>
              </a:lnSpc>
            </a:pPr>
            <a:r>
              <a:rPr lang="en-US" sz="2400" kern="1200" dirty="0" err="1">
                <a:solidFill>
                  <a:schemeClr val="tx1"/>
                </a:solidFill>
                <a:latin typeface="+mj-lt"/>
                <a:ea typeface="+mj-ea"/>
                <a:cs typeface="+mj-cs"/>
              </a:rPr>
              <a:t>Destituição</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afeta</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economia</a:t>
            </a:r>
            <a:r>
              <a:rPr lang="en-US" sz="2400" kern="1200" dirty="0">
                <a:solidFill>
                  <a:schemeClr val="tx1"/>
                </a:solidFill>
                <a:latin typeface="+mj-lt"/>
                <a:ea typeface="+mj-ea"/>
                <a:cs typeface="+mj-cs"/>
              </a:rPr>
              <a:t> de </a:t>
            </a:r>
            <a:r>
              <a:rPr lang="en-US" sz="2400" kern="1200" dirty="0" err="1">
                <a:solidFill>
                  <a:schemeClr val="tx1"/>
                </a:solidFill>
                <a:latin typeface="+mj-lt"/>
                <a:ea typeface="+mj-ea"/>
                <a:cs typeface="+mj-cs"/>
              </a:rPr>
              <a:t>países</a:t>
            </a:r>
            <a:endParaRPr lang="en-US" sz="24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ixaDeTexto 6">
            <a:extLst>
              <a:ext uri="{FF2B5EF4-FFF2-40B4-BE49-F238E27FC236}">
                <a16:creationId xmlns:a16="http://schemas.microsoft.com/office/drawing/2014/main" id="{C442D59E-D0A8-CB42-816D-C15488651FDC}"/>
              </a:ext>
            </a:extLst>
          </p:cNvPr>
          <p:cNvSpPr txBox="1"/>
          <p:nvPr/>
        </p:nvSpPr>
        <p:spPr>
          <a:xfrm>
            <a:off x="3490721" y="502920"/>
            <a:ext cx="5170932" cy="1463040"/>
          </a:xfrm>
          <a:prstGeom prst="rect">
            <a:avLst/>
          </a:prstGeom>
        </p:spPr>
        <p:txBody>
          <a:bodyPr vert="horz" lIns="91440" tIns="45720" rIns="91440" bIns="45720" rtlCol="0" anchor="ctr">
            <a:normAutofit/>
          </a:bodyPr>
          <a:lstStyle/>
          <a:p>
            <a:pPr indent="-228600" eaLnBrk="1" hangingPunct="1">
              <a:lnSpc>
                <a:spcPct val="90000"/>
              </a:lnSpc>
              <a:spcAft>
                <a:spcPts val="600"/>
              </a:spcAft>
              <a:buFont typeface="Arial" panose="020B0604020202020204" pitchFamily="34" charset="0"/>
              <a:buChar char="•"/>
            </a:pPr>
            <a:endParaRPr lang="en-US" sz="1900" b="0" dirty="0">
              <a:latin typeface="+mn-lt"/>
            </a:endParaRPr>
          </a:p>
        </p:txBody>
      </p:sp>
      <p:pic>
        <p:nvPicPr>
          <p:cNvPr id="5" name="Imagem 4" descr="Tabela&#10;&#10;Descrição gerada automaticamente">
            <a:extLst>
              <a:ext uri="{FF2B5EF4-FFF2-40B4-BE49-F238E27FC236}">
                <a16:creationId xmlns:a16="http://schemas.microsoft.com/office/drawing/2014/main" id="{D06296BF-5B59-A6CF-0E8B-E48EBD91A15D}"/>
              </a:ext>
            </a:extLst>
          </p:cNvPr>
          <p:cNvPicPr>
            <a:picLocks noChangeAspect="1"/>
          </p:cNvPicPr>
          <p:nvPr/>
        </p:nvPicPr>
        <p:blipFill>
          <a:blip r:embed="rId2"/>
          <a:stretch>
            <a:fillRect/>
          </a:stretch>
        </p:blipFill>
        <p:spPr>
          <a:xfrm>
            <a:off x="1267968" y="2290936"/>
            <a:ext cx="6598920" cy="3959352"/>
          </a:xfrm>
          <a:prstGeom prst="rect">
            <a:avLst/>
          </a:prstGeom>
        </p:spPr>
      </p:pic>
      <p:sp>
        <p:nvSpPr>
          <p:cNvPr id="6" name="CaixaDeTexto 5">
            <a:extLst>
              <a:ext uri="{FF2B5EF4-FFF2-40B4-BE49-F238E27FC236}">
                <a16:creationId xmlns:a16="http://schemas.microsoft.com/office/drawing/2014/main" id="{C97F14E6-C2C4-B637-8F15-786783B9FD80}"/>
              </a:ext>
            </a:extLst>
          </p:cNvPr>
          <p:cNvSpPr txBox="1"/>
          <p:nvPr/>
        </p:nvSpPr>
        <p:spPr>
          <a:xfrm>
            <a:off x="971600" y="6304542"/>
            <a:ext cx="3312368" cy="379426"/>
          </a:xfrm>
          <a:prstGeom prst="rect">
            <a:avLst/>
          </a:prstGeom>
          <a:noFill/>
        </p:spPr>
        <p:txBody>
          <a:bodyPr wrap="square" rtlCol="0">
            <a:spAutoFit/>
          </a:bodyPr>
          <a:lstStyle/>
          <a:p>
            <a:endParaRPr lang="pt-BR" dirty="0"/>
          </a:p>
        </p:txBody>
      </p:sp>
      <p:sp>
        <p:nvSpPr>
          <p:cNvPr id="4" name="CaixaDeTexto 3">
            <a:extLst>
              <a:ext uri="{FF2B5EF4-FFF2-40B4-BE49-F238E27FC236}">
                <a16:creationId xmlns:a16="http://schemas.microsoft.com/office/drawing/2014/main" id="{A64FD9A2-8E3C-42AE-30F1-8901FE209F46}"/>
              </a:ext>
            </a:extLst>
          </p:cNvPr>
          <p:cNvSpPr txBox="1"/>
          <p:nvPr/>
        </p:nvSpPr>
        <p:spPr>
          <a:xfrm>
            <a:off x="1224137" y="6309320"/>
            <a:ext cx="6444207" cy="523220"/>
          </a:xfrm>
          <a:prstGeom prst="rect">
            <a:avLst/>
          </a:prstGeom>
          <a:noFill/>
        </p:spPr>
        <p:txBody>
          <a:bodyPr wrap="square" rtlCol="0">
            <a:spAutoFit/>
          </a:bodyPr>
          <a:lstStyle/>
          <a:p>
            <a:r>
              <a:rPr lang="en-US" sz="1400" b="0" dirty="0">
                <a:latin typeface="+mn-lt"/>
              </a:rPr>
              <a:t>(Fontes: </a:t>
            </a:r>
            <a:r>
              <a:rPr lang="en-US" sz="1400" b="0" dirty="0" err="1">
                <a:latin typeface="+mn-lt"/>
              </a:rPr>
              <a:t>Scherl</a:t>
            </a:r>
            <a:r>
              <a:rPr lang="en-US" sz="1400" b="0" dirty="0">
                <a:latin typeface="+mn-lt"/>
              </a:rPr>
              <a:t> et al., 2004; </a:t>
            </a:r>
            <a:r>
              <a:rPr lang="pt-BR" sz="1400" b="0" dirty="0" err="1"/>
              <a:t>Cernea</a:t>
            </a:r>
            <a:r>
              <a:rPr lang="pt-BR" sz="1400" b="0" dirty="0"/>
              <a:t> e Schmidt-</a:t>
            </a:r>
            <a:r>
              <a:rPr lang="pt-BR" sz="1400" b="0" dirty="0" err="1"/>
              <a:t>Soltau</a:t>
            </a:r>
            <a:r>
              <a:rPr lang="pt-BR" sz="1400" b="0" dirty="0"/>
              <a:t>, 2006 </a:t>
            </a:r>
            <a:r>
              <a:rPr lang="en-US" sz="1400" b="0" dirty="0">
                <a:latin typeface="+mn-lt"/>
              </a:rPr>
              <a:t>)</a:t>
            </a:r>
          </a:p>
          <a:p>
            <a:endParaRPr lang="pt-BR" sz="1400" dirty="0"/>
          </a:p>
        </p:txBody>
      </p:sp>
      <p:sp>
        <p:nvSpPr>
          <p:cNvPr id="8" name="CaixaDeTexto 7">
            <a:extLst>
              <a:ext uri="{FF2B5EF4-FFF2-40B4-BE49-F238E27FC236}">
                <a16:creationId xmlns:a16="http://schemas.microsoft.com/office/drawing/2014/main" id="{6C2C23E8-B782-5B3F-653F-46324ABFDDED}"/>
              </a:ext>
            </a:extLst>
          </p:cNvPr>
          <p:cNvSpPr txBox="1"/>
          <p:nvPr/>
        </p:nvSpPr>
        <p:spPr>
          <a:xfrm>
            <a:off x="3566155" y="378530"/>
            <a:ext cx="4300733" cy="1754326"/>
          </a:xfrm>
          <a:prstGeom prst="rect">
            <a:avLst/>
          </a:prstGeom>
          <a:noFill/>
        </p:spPr>
        <p:txBody>
          <a:bodyPr wrap="square" rtlCol="0">
            <a:spAutoFit/>
          </a:bodyPr>
          <a:lstStyle/>
          <a:p>
            <a:r>
              <a:rPr lang="en-US" b="0" dirty="0" err="1">
                <a:latin typeface="+mj-lt"/>
                <a:ea typeface="+mj-ea"/>
                <a:cs typeface="+mj-cs"/>
              </a:rPr>
              <a:t>Crescimento</a:t>
            </a:r>
            <a:r>
              <a:rPr lang="en-US" b="0" dirty="0">
                <a:latin typeface="+mj-lt"/>
                <a:ea typeface="+mj-ea"/>
                <a:cs typeface="+mj-cs"/>
              </a:rPr>
              <a:t> </a:t>
            </a:r>
            <a:r>
              <a:rPr lang="en-US" b="0" dirty="0" err="1">
                <a:latin typeface="+mj-lt"/>
                <a:ea typeface="+mj-ea"/>
                <a:cs typeface="+mj-cs"/>
              </a:rPr>
              <a:t>após</a:t>
            </a:r>
            <a:r>
              <a:rPr lang="en-US" b="0" dirty="0">
                <a:latin typeface="+mj-lt"/>
                <a:ea typeface="+mj-ea"/>
                <a:cs typeface="+mj-cs"/>
              </a:rPr>
              <a:t> </a:t>
            </a:r>
            <a:r>
              <a:rPr lang="en-US" b="0" dirty="0" err="1">
                <a:latin typeface="+mj-lt"/>
                <a:ea typeface="+mj-ea"/>
                <a:cs typeface="+mj-cs"/>
              </a:rPr>
              <a:t>acordos</a:t>
            </a:r>
            <a:r>
              <a:rPr lang="en-US" b="0" dirty="0">
                <a:latin typeface="+mj-lt"/>
                <a:ea typeface="+mj-ea"/>
                <a:cs typeface="+mj-cs"/>
              </a:rPr>
              <a:t> </a:t>
            </a:r>
            <a:r>
              <a:rPr lang="en-US" b="0" dirty="0" err="1">
                <a:latin typeface="+mj-lt"/>
                <a:ea typeface="+mj-ea"/>
                <a:cs typeface="+mj-cs"/>
              </a:rPr>
              <a:t>biodiversidade</a:t>
            </a:r>
            <a:r>
              <a:rPr lang="en-US" b="0" dirty="0">
                <a:latin typeface="+mj-lt"/>
                <a:ea typeface="+mj-ea"/>
                <a:cs typeface="+mj-cs"/>
              </a:rPr>
              <a:t> e com </a:t>
            </a:r>
            <a:r>
              <a:rPr lang="en-US" b="0" dirty="0" err="1">
                <a:latin typeface="+mj-lt"/>
                <a:ea typeface="+mj-ea"/>
                <a:cs typeface="+mj-cs"/>
              </a:rPr>
              <a:t>financiamento</a:t>
            </a:r>
            <a:r>
              <a:rPr lang="en-US" b="0" dirty="0">
                <a:latin typeface="+mj-lt"/>
                <a:ea typeface="+mj-ea"/>
                <a:cs typeface="+mj-cs"/>
              </a:rPr>
              <a:t> </a:t>
            </a:r>
            <a:r>
              <a:rPr lang="en-US" b="0" dirty="0" err="1">
                <a:latin typeface="+mj-lt"/>
                <a:ea typeface="+mj-ea"/>
                <a:cs typeface="+mj-cs"/>
              </a:rPr>
              <a:t>europeu</a:t>
            </a:r>
            <a:r>
              <a:rPr lang="en-US" b="0" dirty="0">
                <a:latin typeface="+mj-lt"/>
                <a:ea typeface="+mj-ea"/>
                <a:cs typeface="+mj-cs"/>
              </a:rPr>
              <a:t> (</a:t>
            </a:r>
            <a:r>
              <a:rPr lang="en-US" b="0" dirty="0" err="1">
                <a:latin typeface="+mj-lt"/>
                <a:ea typeface="+mj-ea"/>
                <a:cs typeface="+mj-cs"/>
              </a:rPr>
              <a:t>muitos</a:t>
            </a:r>
            <a:r>
              <a:rPr lang="en-US" b="0" dirty="0">
                <a:latin typeface="+mj-lt"/>
                <a:ea typeface="+mj-ea"/>
                <a:cs typeface="+mj-cs"/>
              </a:rPr>
              <a:t> </a:t>
            </a:r>
            <a:r>
              <a:rPr lang="en-US" b="0" dirty="0" err="1">
                <a:latin typeface="+mj-lt"/>
                <a:ea typeface="+mj-ea"/>
                <a:cs typeface="+mj-cs"/>
              </a:rPr>
              <a:t>sem</a:t>
            </a:r>
            <a:r>
              <a:rPr lang="en-US" b="0" dirty="0">
                <a:latin typeface="+mj-lt"/>
                <a:ea typeface="+mj-ea"/>
                <a:cs typeface="+mj-cs"/>
              </a:rPr>
              <a:t> </a:t>
            </a:r>
            <a:r>
              <a:rPr lang="en-US" b="0" dirty="0" err="1">
                <a:latin typeface="+mj-lt"/>
                <a:ea typeface="+mj-ea"/>
                <a:cs typeface="+mj-cs"/>
              </a:rPr>
              <a:t>ressarcimento</a:t>
            </a:r>
            <a:r>
              <a:rPr lang="en-US" b="0" dirty="0">
                <a:latin typeface="+mj-lt"/>
                <a:ea typeface="+mj-ea"/>
                <a:cs typeface="+mj-cs"/>
              </a:rPr>
              <a:t> local </a:t>
            </a:r>
            <a:r>
              <a:rPr lang="en-US" b="0" dirty="0" err="1">
                <a:latin typeface="+mj-lt"/>
                <a:ea typeface="+mj-ea"/>
                <a:cs typeface="+mj-cs"/>
              </a:rPr>
              <a:t>algum</a:t>
            </a:r>
            <a:r>
              <a:rPr lang="en-US" b="0" dirty="0">
                <a:latin typeface="+mj-lt"/>
                <a:ea typeface="+mj-ea"/>
                <a:cs typeface="+mj-cs"/>
              </a:rPr>
              <a:t>)</a:t>
            </a:r>
          </a:p>
          <a:p>
            <a:r>
              <a:rPr lang="en-US" sz="1800" b="0" kern="1200" dirty="0" err="1">
                <a:solidFill>
                  <a:schemeClr val="tx1"/>
                </a:solidFill>
                <a:latin typeface="+mj-lt"/>
                <a:ea typeface="+mj-ea"/>
                <a:cs typeface="+mj-cs"/>
              </a:rPr>
              <a:t>Exemplo</a:t>
            </a:r>
            <a:r>
              <a:rPr lang="en-US" sz="1800" b="0" kern="1200" dirty="0">
                <a:solidFill>
                  <a:schemeClr val="tx1"/>
                </a:solidFill>
                <a:latin typeface="+mj-lt"/>
                <a:ea typeface="+mj-ea"/>
                <a:cs typeface="+mj-cs"/>
              </a:rPr>
              <a:t>: </a:t>
            </a:r>
            <a:r>
              <a:rPr lang="en-US" b="0" dirty="0" err="1">
                <a:latin typeface="+mj-lt"/>
                <a:ea typeface="+mj-ea"/>
                <a:cs typeface="+mj-cs"/>
              </a:rPr>
              <a:t>E</a:t>
            </a:r>
            <a:r>
              <a:rPr lang="en-US" sz="1800" b="0" kern="1200" dirty="0" err="1">
                <a:solidFill>
                  <a:schemeClr val="tx1"/>
                </a:solidFill>
                <a:latin typeface="+mj-lt"/>
                <a:ea typeface="+mj-ea"/>
                <a:cs typeface="+mj-cs"/>
              </a:rPr>
              <a:t>xtensão</a:t>
            </a:r>
            <a:r>
              <a:rPr lang="en-US" sz="1800" b="0" kern="1200" dirty="0">
                <a:solidFill>
                  <a:schemeClr val="tx1"/>
                </a:solidFill>
                <a:latin typeface="+mj-lt"/>
                <a:ea typeface="+mj-ea"/>
                <a:cs typeface="+mj-cs"/>
              </a:rPr>
              <a:t> das APs </a:t>
            </a:r>
            <a:r>
              <a:rPr lang="en-US" sz="1800" b="0" kern="1200" dirty="0" err="1">
                <a:solidFill>
                  <a:schemeClr val="tx1"/>
                </a:solidFill>
                <a:latin typeface="+mj-lt"/>
                <a:ea typeface="+mj-ea"/>
                <a:cs typeface="+mj-cs"/>
              </a:rPr>
              <a:t>nos</a:t>
            </a:r>
            <a:r>
              <a:rPr lang="en-US" sz="1800" b="0" kern="1200" dirty="0">
                <a:solidFill>
                  <a:schemeClr val="tx1"/>
                </a:solidFill>
                <a:latin typeface="+mj-lt"/>
                <a:ea typeface="+mj-ea"/>
                <a:cs typeface="+mj-cs"/>
              </a:rPr>
              <a:t> </a:t>
            </a:r>
            <a:r>
              <a:rPr lang="en-US" sz="1800" b="0" kern="1200" dirty="0" err="1">
                <a:solidFill>
                  <a:schemeClr val="tx1"/>
                </a:solidFill>
                <a:latin typeface="+mj-lt"/>
                <a:ea typeface="+mj-ea"/>
                <a:cs typeface="+mj-cs"/>
              </a:rPr>
              <a:t>países</a:t>
            </a:r>
            <a:r>
              <a:rPr lang="en-US" sz="1800" b="0" kern="1200" dirty="0">
                <a:solidFill>
                  <a:schemeClr val="tx1"/>
                </a:solidFill>
                <a:latin typeface="+mj-lt"/>
                <a:ea typeface="+mj-ea"/>
                <a:cs typeface="+mj-cs"/>
              </a:rPr>
              <a:t> </a:t>
            </a:r>
            <a:r>
              <a:rPr lang="en-US" sz="1800" b="0" kern="1200" dirty="0" err="1">
                <a:solidFill>
                  <a:schemeClr val="tx1"/>
                </a:solidFill>
                <a:latin typeface="+mj-lt"/>
                <a:ea typeface="+mj-ea"/>
                <a:cs typeface="+mj-cs"/>
              </a:rPr>
              <a:t>mais</a:t>
            </a:r>
            <a:r>
              <a:rPr lang="en-US" sz="1800" b="0" kern="1200" dirty="0">
                <a:solidFill>
                  <a:schemeClr val="tx1"/>
                </a:solidFill>
                <a:latin typeface="+mj-lt"/>
                <a:ea typeface="+mj-ea"/>
                <a:cs typeface="+mj-cs"/>
              </a:rPr>
              <a:t> </a:t>
            </a:r>
            <a:r>
              <a:rPr lang="en-US" sz="1800" b="0" kern="1200" dirty="0" err="1">
                <a:solidFill>
                  <a:schemeClr val="tx1"/>
                </a:solidFill>
                <a:latin typeface="+mj-lt"/>
                <a:ea typeface="+mj-ea"/>
                <a:cs typeface="+mj-cs"/>
              </a:rPr>
              <a:t>pobres</a:t>
            </a:r>
            <a:r>
              <a:rPr lang="en-US" sz="1800" b="0" kern="1200" dirty="0">
                <a:solidFill>
                  <a:schemeClr val="tx1"/>
                </a:solidFill>
                <a:latin typeface="+mj-lt"/>
                <a:ea typeface="+mj-ea"/>
                <a:cs typeface="+mj-cs"/>
              </a:rPr>
              <a:t> do </a:t>
            </a:r>
            <a:r>
              <a:rPr lang="en-US" sz="1800" b="0" kern="1200" dirty="0" err="1">
                <a:solidFill>
                  <a:schemeClr val="tx1"/>
                </a:solidFill>
                <a:latin typeface="+mj-lt"/>
                <a:ea typeface="+mj-ea"/>
                <a:cs typeface="+mj-cs"/>
              </a:rPr>
              <a:t>mundo</a:t>
            </a:r>
            <a:endParaRPr lang="pt-BR" b="0" dirty="0"/>
          </a:p>
        </p:txBody>
      </p:sp>
    </p:spTree>
    <p:extLst>
      <p:ext uri="{BB962C8B-B14F-4D97-AF65-F5344CB8AC3E}">
        <p14:creationId xmlns:p14="http://schemas.microsoft.com/office/powerpoint/2010/main" val="418252944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099E827-AA38-DAC1-DBB9-E70387F6E5C9}"/>
              </a:ext>
            </a:extLst>
          </p:cNvPr>
          <p:cNvSpPr>
            <a:spLocks noGrp="1"/>
          </p:cNvSpPr>
          <p:nvPr>
            <p:ph type="title"/>
          </p:nvPr>
        </p:nvSpPr>
        <p:spPr>
          <a:xfrm>
            <a:off x="782723" y="809898"/>
            <a:ext cx="7457037" cy="1554480"/>
          </a:xfrm>
        </p:spPr>
        <p:txBody>
          <a:bodyPr anchor="ctr">
            <a:normAutofit/>
          </a:bodyPr>
          <a:lstStyle/>
          <a:p>
            <a:r>
              <a:rPr lang="pt-BR" sz="4200"/>
              <a:t>3. Melhoria econômica ou efeitos nulos</a:t>
            </a:r>
          </a:p>
        </p:txBody>
      </p:sp>
      <p:sp>
        <p:nvSpPr>
          <p:cNvPr id="3" name="Espaço Reservado para Conteúdo 2">
            <a:extLst>
              <a:ext uri="{FF2B5EF4-FFF2-40B4-BE49-F238E27FC236}">
                <a16:creationId xmlns:a16="http://schemas.microsoft.com/office/drawing/2014/main" id="{764CED89-85BC-6368-47FD-4D4581D84C3A}"/>
              </a:ext>
            </a:extLst>
          </p:cNvPr>
          <p:cNvSpPr>
            <a:spLocks noGrp="1"/>
          </p:cNvSpPr>
          <p:nvPr>
            <p:ph idx="1"/>
          </p:nvPr>
        </p:nvSpPr>
        <p:spPr>
          <a:xfrm>
            <a:off x="783771" y="3017522"/>
            <a:ext cx="7455989" cy="3124658"/>
          </a:xfrm>
        </p:spPr>
        <p:txBody>
          <a:bodyPr anchor="ctr">
            <a:normAutofit/>
          </a:bodyPr>
          <a:lstStyle/>
          <a:p>
            <a:r>
              <a:rPr lang="pt-BR" sz="2100" dirty="0"/>
              <a:t>Há outras evidências de que os </a:t>
            </a:r>
            <a:r>
              <a:rPr lang="pt-BR" sz="2100" u="sng" dirty="0"/>
              <a:t>efeitos econômicos</a:t>
            </a:r>
            <a:r>
              <a:rPr lang="pt-BR" sz="2100" dirty="0"/>
              <a:t> médios são nulos ou até positivos</a:t>
            </a:r>
          </a:p>
          <a:p>
            <a:r>
              <a:rPr lang="pt-BR" sz="2100" dirty="0" err="1"/>
              <a:t>APs</a:t>
            </a:r>
            <a:r>
              <a:rPr lang="pt-BR" sz="2100" dirty="0"/>
              <a:t>, por meio do turismo ou comércio de </a:t>
            </a:r>
            <a:r>
              <a:rPr lang="pt-BR" sz="2100" dirty="0" err="1"/>
              <a:t>PFNMs</a:t>
            </a:r>
            <a:r>
              <a:rPr lang="pt-BR" sz="2100" dirty="0"/>
              <a:t> melhoram a qualidade de vida e atraem população de fora</a:t>
            </a:r>
          </a:p>
          <a:p>
            <a:r>
              <a:rPr lang="pt-BR" sz="2100" dirty="0"/>
              <a:t>Métodos de análise avançam e levam em conta características de onde estão </a:t>
            </a:r>
            <a:r>
              <a:rPr lang="pt-BR" sz="2100" dirty="0" err="1"/>
              <a:t>APs</a:t>
            </a:r>
            <a:r>
              <a:rPr lang="pt-BR" sz="2100" dirty="0"/>
              <a:t> (e.g., pareamento)</a:t>
            </a:r>
          </a:p>
          <a:p>
            <a:endParaRPr lang="pt-BR" sz="2100" dirty="0"/>
          </a:p>
          <a:p>
            <a:pPr lvl="1"/>
            <a:endParaRPr lang="pt-BR" sz="21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5255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43E022A-D4BB-4DDA-BAAB-D4F00D05CEB7}"/>
              </a:ext>
            </a:extLst>
          </p:cNvPr>
          <p:cNvSpPr>
            <a:spLocks noGrp="1" noChangeArrowheads="1"/>
          </p:cNvSpPr>
          <p:nvPr>
            <p:ph type="title"/>
          </p:nvPr>
        </p:nvSpPr>
        <p:spPr>
          <a:xfrm>
            <a:off x="468313" y="344959"/>
            <a:ext cx="8229600" cy="1139825"/>
          </a:xfrm>
        </p:spPr>
        <p:txBody>
          <a:bodyPr/>
          <a:lstStyle/>
          <a:p>
            <a:pPr eaLnBrk="1" hangingPunct="1"/>
            <a:r>
              <a:rPr lang="pt-PT" altLang="en-US" sz="3600" dirty="0"/>
              <a:t>Pareamento para comparação de locais similares em: </a:t>
            </a:r>
            <a:r>
              <a:rPr lang="pt-PT" altLang="en-US" sz="2400" dirty="0"/>
              <a:t>R</a:t>
            </a:r>
            <a:r>
              <a:rPr lang="pt-PT" altLang="en-US" sz="3200" dirty="0"/>
              <a:t>elevo, distância à cidades, ìndice pegada humana</a:t>
            </a:r>
            <a:endParaRPr lang="pt-BR" altLang="en-US" dirty="0"/>
          </a:p>
        </p:txBody>
      </p:sp>
      <p:grpSp>
        <p:nvGrpSpPr>
          <p:cNvPr id="70660" name="Group 34">
            <a:extLst>
              <a:ext uri="{FF2B5EF4-FFF2-40B4-BE49-F238E27FC236}">
                <a16:creationId xmlns:a16="http://schemas.microsoft.com/office/drawing/2014/main" id="{F907D26D-9395-4ABB-960B-8264C27FBD0A}"/>
              </a:ext>
            </a:extLst>
          </p:cNvPr>
          <p:cNvGrpSpPr>
            <a:grpSpLocks/>
          </p:cNvGrpSpPr>
          <p:nvPr/>
        </p:nvGrpSpPr>
        <p:grpSpPr bwMode="auto">
          <a:xfrm>
            <a:off x="2027199" y="2122556"/>
            <a:ext cx="1608697" cy="1378452"/>
            <a:chOff x="1066" y="1162"/>
            <a:chExt cx="1134" cy="771"/>
          </a:xfrm>
        </p:grpSpPr>
        <p:sp>
          <p:nvSpPr>
            <p:cNvPr id="217092" name="Oval 4">
              <a:extLst>
                <a:ext uri="{FF2B5EF4-FFF2-40B4-BE49-F238E27FC236}">
                  <a16:creationId xmlns:a16="http://schemas.microsoft.com/office/drawing/2014/main" id="{E4C24F85-F3D7-4C93-A108-32B549D13A2A}"/>
                </a:ext>
              </a:extLst>
            </p:cNvPr>
            <p:cNvSpPr>
              <a:spLocks noChangeArrowheads="1"/>
            </p:cNvSpPr>
            <p:nvPr/>
          </p:nvSpPr>
          <p:spPr bwMode="auto">
            <a:xfrm>
              <a:off x="1066" y="1162"/>
              <a:ext cx="1134" cy="7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pt-BR" altLang="en-US" sz="1800" b="1" dirty="0"/>
                <a:t>Região 1 com AP </a:t>
              </a:r>
              <a:r>
                <a:rPr lang="pt-BR" altLang="en-US" sz="1800" b="1" dirty="0">
                  <a:effectLst>
                    <a:outerShdw blurRad="38100" dist="38100" dir="2700000" algn="tl">
                      <a:srgbClr val="000000"/>
                    </a:outerShdw>
                  </a:effectLst>
                </a:rPr>
                <a:t>1</a:t>
              </a:r>
            </a:p>
          </p:txBody>
        </p:sp>
        <p:sp>
          <p:nvSpPr>
            <p:cNvPr id="70695" name="Oval 27">
              <a:extLst>
                <a:ext uri="{FF2B5EF4-FFF2-40B4-BE49-F238E27FC236}">
                  <a16:creationId xmlns:a16="http://schemas.microsoft.com/office/drawing/2014/main" id="{C16C9C35-72C3-43A0-BB6A-F63E68F759EE}"/>
                </a:ext>
              </a:extLst>
            </p:cNvPr>
            <p:cNvSpPr>
              <a:spLocks noChangeArrowheads="1"/>
            </p:cNvSpPr>
            <p:nvPr/>
          </p:nvSpPr>
          <p:spPr bwMode="auto">
            <a:xfrm>
              <a:off x="1682" y="1616"/>
              <a:ext cx="363" cy="227"/>
            </a:xfrm>
            <a:prstGeom prst="ellipse">
              <a:avLst/>
            </a:pr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grpSp>
      <p:grpSp>
        <p:nvGrpSpPr>
          <p:cNvPr id="70662" name="Group 33">
            <a:extLst>
              <a:ext uri="{FF2B5EF4-FFF2-40B4-BE49-F238E27FC236}">
                <a16:creationId xmlns:a16="http://schemas.microsoft.com/office/drawing/2014/main" id="{D20D3AF8-1175-4B69-AE63-EE5CC607C63B}"/>
              </a:ext>
            </a:extLst>
          </p:cNvPr>
          <p:cNvGrpSpPr>
            <a:grpSpLocks/>
          </p:cNvGrpSpPr>
          <p:nvPr/>
        </p:nvGrpSpPr>
        <p:grpSpPr bwMode="auto">
          <a:xfrm>
            <a:off x="1262760" y="4961021"/>
            <a:ext cx="1725064" cy="1420307"/>
            <a:chOff x="1020" y="3339"/>
            <a:chExt cx="998" cy="817"/>
          </a:xfrm>
        </p:grpSpPr>
        <p:sp>
          <p:nvSpPr>
            <p:cNvPr id="217099" name="Oval 11">
              <a:extLst>
                <a:ext uri="{FF2B5EF4-FFF2-40B4-BE49-F238E27FC236}">
                  <a16:creationId xmlns:a16="http://schemas.microsoft.com/office/drawing/2014/main" id="{FACCBEA4-5377-489D-A692-2D6409E9631F}"/>
                </a:ext>
              </a:extLst>
            </p:cNvPr>
            <p:cNvSpPr>
              <a:spLocks noChangeArrowheads="1"/>
            </p:cNvSpPr>
            <p:nvPr/>
          </p:nvSpPr>
          <p:spPr bwMode="auto">
            <a:xfrm>
              <a:off x="1020" y="3339"/>
              <a:ext cx="998" cy="81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pt-BR" altLang="en-US" sz="1800" b="1" dirty="0"/>
                <a:t>Região 2 sem AP1</a:t>
              </a:r>
            </a:p>
            <a:p>
              <a:pPr algn="ctr" eaLnBrk="1" hangingPunct="1">
                <a:defRPr/>
              </a:pPr>
              <a:endParaRPr lang="pt-BR" altLang="en-US" sz="1800" b="1" dirty="0">
                <a:effectLst>
                  <a:outerShdw blurRad="38100" dist="38100" dir="2700000" algn="tl">
                    <a:srgbClr val="000000"/>
                  </a:outerShdw>
                </a:effectLst>
              </a:endParaRPr>
            </a:p>
          </p:txBody>
        </p:sp>
        <p:sp>
          <p:nvSpPr>
            <p:cNvPr id="70693" name="Oval 29">
              <a:extLst>
                <a:ext uri="{FF2B5EF4-FFF2-40B4-BE49-F238E27FC236}">
                  <a16:creationId xmlns:a16="http://schemas.microsoft.com/office/drawing/2014/main" id="{45E6B100-08B2-472B-BF8A-04053B08DC54}"/>
                </a:ext>
              </a:extLst>
            </p:cNvPr>
            <p:cNvSpPr>
              <a:spLocks noChangeArrowheads="1"/>
            </p:cNvSpPr>
            <p:nvPr/>
          </p:nvSpPr>
          <p:spPr bwMode="auto">
            <a:xfrm>
              <a:off x="1564" y="3838"/>
              <a:ext cx="363" cy="227"/>
            </a:xfrm>
            <a:prstGeom prst="ellipse">
              <a:avLst/>
            </a:prstGeom>
            <a:blipFill dpi="0" rotWithShape="0">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grpSp>
      <p:grpSp>
        <p:nvGrpSpPr>
          <p:cNvPr id="70663" name="Group 32">
            <a:extLst>
              <a:ext uri="{FF2B5EF4-FFF2-40B4-BE49-F238E27FC236}">
                <a16:creationId xmlns:a16="http://schemas.microsoft.com/office/drawing/2014/main" id="{5FCF152E-7587-4643-9CC8-3D1E16AA0383}"/>
              </a:ext>
            </a:extLst>
          </p:cNvPr>
          <p:cNvGrpSpPr>
            <a:grpSpLocks/>
          </p:cNvGrpSpPr>
          <p:nvPr/>
        </p:nvGrpSpPr>
        <p:grpSpPr bwMode="auto">
          <a:xfrm>
            <a:off x="4769394" y="2173010"/>
            <a:ext cx="1655763" cy="1327998"/>
            <a:chOff x="1156" y="2296"/>
            <a:chExt cx="1043" cy="817"/>
          </a:xfrm>
        </p:grpSpPr>
        <p:sp>
          <p:nvSpPr>
            <p:cNvPr id="217098" name="Oval 10">
              <a:extLst>
                <a:ext uri="{FF2B5EF4-FFF2-40B4-BE49-F238E27FC236}">
                  <a16:creationId xmlns:a16="http://schemas.microsoft.com/office/drawing/2014/main" id="{28D3C7E6-A3F9-435D-8304-0A354DA232E1}"/>
                </a:ext>
              </a:extLst>
            </p:cNvPr>
            <p:cNvSpPr>
              <a:spLocks noChangeArrowheads="1"/>
            </p:cNvSpPr>
            <p:nvPr/>
          </p:nvSpPr>
          <p:spPr bwMode="auto">
            <a:xfrm>
              <a:off x="1156" y="2296"/>
              <a:ext cx="1043" cy="81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pt-BR" altLang="en-US" sz="1800" b="1" dirty="0"/>
                <a:t>Região 3 com AP</a:t>
              </a:r>
              <a:endParaRPr lang="pt-BR" altLang="en-US" sz="1800" b="1" dirty="0">
                <a:effectLst>
                  <a:outerShdw blurRad="38100" dist="38100" dir="2700000" algn="tl">
                    <a:srgbClr val="000000"/>
                  </a:outerShdw>
                </a:effectLst>
              </a:endParaRPr>
            </a:p>
          </p:txBody>
        </p:sp>
        <p:sp>
          <p:nvSpPr>
            <p:cNvPr id="70691" name="Oval 31">
              <a:extLst>
                <a:ext uri="{FF2B5EF4-FFF2-40B4-BE49-F238E27FC236}">
                  <a16:creationId xmlns:a16="http://schemas.microsoft.com/office/drawing/2014/main" id="{5D05FFF4-1C46-4E2A-9D8F-2090AEF692D6}"/>
                </a:ext>
              </a:extLst>
            </p:cNvPr>
            <p:cNvSpPr>
              <a:spLocks noChangeArrowheads="1"/>
            </p:cNvSpPr>
            <p:nvPr/>
          </p:nvSpPr>
          <p:spPr bwMode="auto">
            <a:xfrm>
              <a:off x="1474" y="2886"/>
              <a:ext cx="363" cy="227"/>
            </a:xfrm>
            <a:prstGeom prst="ellipse">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grpSp>
      <p:grpSp>
        <p:nvGrpSpPr>
          <p:cNvPr id="70664" name="Group 35">
            <a:extLst>
              <a:ext uri="{FF2B5EF4-FFF2-40B4-BE49-F238E27FC236}">
                <a16:creationId xmlns:a16="http://schemas.microsoft.com/office/drawing/2014/main" id="{F2BECF62-040F-4F9D-835C-43D44CD8449E}"/>
              </a:ext>
            </a:extLst>
          </p:cNvPr>
          <p:cNvGrpSpPr>
            <a:grpSpLocks/>
          </p:cNvGrpSpPr>
          <p:nvPr/>
        </p:nvGrpSpPr>
        <p:grpSpPr bwMode="auto">
          <a:xfrm>
            <a:off x="5563144" y="4823866"/>
            <a:ext cx="1655763" cy="1341438"/>
            <a:chOff x="1156" y="2296"/>
            <a:chExt cx="1043" cy="845"/>
          </a:xfrm>
        </p:grpSpPr>
        <p:sp>
          <p:nvSpPr>
            <p:cNvPr id="217124" name="Oval 36">
              <a:extLst>
                <a:ext uri="{FF2B5EF4-FFF2-40B4-BE49-F238E27FC236}">
                  <a16:creationId xmlns:a16="http://schemas.microsoft.com/office/drawing/2014/main" id="{212E748D-CA3F-47B2-A403-FFBB02DAF914}"/>
                </a:ext>
              </a:extLst>
            </p:cNvPr>
            <p:cNvSpPr>
              <a:spLocks noChangeArrowheads="1"/>
            </p:cNvSpPr>
            <p:nvPr/>
          </p:nvSpPr>
          <p:spPr bwMode="auto">
            <a:xfrm>
              <a:off x="1156" y="2296"/>
              <a:ext cx="1043" cy="84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pt-BR" altLang="en-US" sz="1800" b="1" dirty="0"/>
                <a:t>Região 4 sem AP </a:t>
              </a:r>
              <a:endParaRPr lang="pt-BR" altLang="en-US" sz="1800" b="1" dirty="0">
                <a:effectLst>
                  <a:outerShdw blurRad="38100" dist="38100" dir="2700000" algn="tl">
                    <a:srgbClr val="000000"/>
                  </a:outerShdw>
                </a:effectLst>
              </a:endParaRPr>
            </a:p>
          </p:txBody>
        </p:sp>
        <p:sp>
          <p:nvSpPr>
            <p:cNvPr id="70689" name="Oval 37">
              <a:extLst>
                <a:ext uri="{FF2B5EF4-FFF2-40B4-BE49-F238E27FC236}">
                  <a16:creationId xmlns:a16="http://schemas.microsoft.com/office/drawing/2014/main" id="{E9115C4B-67C0-44DB-A3B7-3E1930B04171}"/>
                </a:ext>
              </a:extLst>
            </p:cNvPr>
            <p:cNvSpPr>
              <a:spLocks noChangeArrowheads="1"/>
            </p:cNvSpPr>
            <p:nvPr/>
          </p:nvSpPr>
          <p:spPr bwMode="auto">
            <a:xfrm>
              <a:off x="1529" y="2886"/>
              <a:ext cx="363" cy="227"/>
            </a:xfrm>
            <a:prstGeom prst="ellipse">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grpSp>
      <p:sp>
        <p:nvSpPr>
          <p:cNvPr id="70673" name="AutoShape 55">
            <a:extLst>
              <a:ext uri="{FF2B5EF4-FFF2-40B4-BE49-F238E27FC236}">
                <a16:creationId xmlns:a16="http://schemas.microsoft.com/office/drawing/2014/main" id="{5ACB1E75-1364-4962-ADAA-3A66CF168B1B}"/>
              </a:ext>
            </a:extLst>
          </p:cNvPr>
          <p:cNvSpPr>
            <a:spLocks noChangeArrowheads="1"/>
          </p:cNvSpPr>
          <p:nvPr/>
        </p:nvSpPr>
        <p:spPr bwMode="auto">
          <a:xfrm rot="-7391407">
            <a:off x="1951616" y="3028136"/>
            <a:ext cx="1079500" cy="1512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381" y="5400"/>
                  <a:pt x="6258" y="7007"/>
                  <a:pt x="5602" y="9335"/>
                </a:cubicBezTo>
                <a:lnTo>
                  <a:pt x="404" y="7871"/>
                </a:lnTo>
                <a:cubicBezTo>
                  <a:pt x="1716" y="3215"/>
                  <a:pt x="5963"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70674" name="AutoShape 69">
            <a:extLst>
              <a:ext uri="{FF2B5EF4-FFF2-40B4-BE49-F238E27FC236}">
                <a16:creationId xmlns:a16="http://schemas.microsoft.com/office/drawing/2014/main" id="{2BB394E4-5376-407B-9DF7-A6CD2F8B89D2}"/>
              </a:ext>
            </a:extLst>
          </p:cNvPr>
          <p:cNvSpPr>
            <a:spLocks noChangeArrowheads="1"/>
          </p:cNvSpPr>
          <p:nvPr/>
        </p:nvSpPr>
        <p:spPr bwMode="auto">
          <a:xfrm rot="2540149">
            <a:off x="1887707" y="3883268"/>
            <a:ext cx="1079500" cy="15128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381" y="5400"/>
                  <a:pt x="6258" y="7007"/>
                  <a:pt x="5602" y="9335"/>
                </a:cubicBezTo>
                <a:lnTo>
                  <a:pt x="404" y="7871"/>
                </a:lnTo>
                <a:cubicBezTo>
                  <a:pt x="1716" y="3215"/>
                  <a:pt x="5963"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675" name="Text Box 70">
            <a:extLst>
              <a:ext uri="{FF2B5EF4-FFF2-40B4-BE49-F238E27FC236}">
                <a16:creationId xmlns:a16="http://schemas.microsoft.com/office/drawing/2014/main" id="{E9C3A5D3-13E4-4748-8273-97FCEAF12D09}"/>
              </a:ext>
            </a:extLst>
          </p:cNvPr>
          <p:cNvSpPr txBox="1">
            <a:spLocks noChangeArrowheads="1"/>
          </p:cNvSpPr>
          <p:nvPr/>
        </p:nvSpPr>
        <p:spPr bwMode="auto">
          <a:xfrm>
            <a:off x="971600" y="4359255"/>
            <a:ext cx="1441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pt-PT" altLang="en-US"/>
              <a:t>Compara</a:t>
            </a:r>
            <a:endParaRPr lang="pt-BR" altLang="en-US"/>
          </a:p>
        </p:txBody>
      </p:sp>
      <p:sp>
        <p:nvSpPr>
          <p:cNvPr id="70676" name="AutoShape 71">
            <a:extLst>
              <a:ext uri="{FF2B5EF4-FFF2-40B4-BE49-F238E27FC236}">
                <a16:creationId xmlns:a16="http://schemas.microsoft.com/office/drawing/2014/main" id="{8F956A82-ED5D-40E2-B0B1-F68E98121D98}"/>
              </a:ext>
            </a:extLst>
          </p:cNvPr>
          <p:cNvSpPr>
            <a:spLocks noChangeArrowheads="1"/>
          </p:cNvSpPr>
          <p:nvPr/>
        </p:nvSpPr>
        <p:spPr bwMode="auto">
          <a:xfrm rot="10800000">
            <a:off x="5688259" y="2999904"/>
            <a:ext cx="1079500" cy="1512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381" y="5400"/>
                  <a:pt x="6258" y="7007"/>
                  <a:pt x="5602" y="9335"/>
                </a:cubicBezTo>
                <a:lnTo>
                  <a:pt x="404" y="7871"/>
                </a:lnTo>
                <a:cubicBezTo>
                  <a:pt x="1716" y="3215"/>
                  <a:pt x="5963"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en-GB" dirty="0"/>
          </a:p>
        </p:txBody>
      </p:sp>
      <p:sp>
        <p:nvSpPr>
          <p:cNvPr id="70677" name="AutoShape 72">
            <a:extLst>
              <a:ext uri="{FF2B5EF4-FFF2-40B4-BE49-F238E27FC236}">
                <a16:creationId xmlns:a16="http://schemas.microsoft.com/office/drawing/2014/main" id="{DFABA95F-5A10-4478-95F7-FE4AE73554F5}"/>
              </a:ext>
            </a:extLst>
          </p:cNvPr>
          <p:cNvSpPr>
            <a:spLocks noChangeArrowheads="1"/>
          </p:cNvSpPr>
          <p:nvPr/>
        </p:nvSpPr>
        <p:spPr bwMode="auto">
          <a:xfrm rot="2540149">
            <a:off x="5850234" y="3790156"/>
            <a:ext cx="1008062" cy="15128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397" y="5400"/>
                  <a:pt x="6283" y="6987"/>
                  <a:pt x="5614" y="9294"/>
                </a:cubicBezTo>
                <a:lnTo>
                  <a:pt x="428" y="7789"/>
                </a:lnTo>
                <a:cubicBezTo>
                  <a:pt x="1767" y="3174"/>
                  <a:pt x="5994"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678" name="Text Box 73">
            <a:extLst>
              <a:ext uri="{FF2B5EF4-FFF2-40B4-BE49-F238E27FC236}">
                <a16:creationId xmlns:a16="http://schemas.microsoft.com/office/drawing/2014/main" id="{91C337F6-450E-4E1E-87AA-F802D015AD16}"/>
              </a:ext>
            </a:extLst>
          </p:cNvPr>
          <p:cNvSpPr txBox="1">
            <a:spLocks noChangeArrowheads="1"/>
          </p:cNvSpPr>
          <p:nvPr/>
        </p:nvSpPr>
        <p:spPr bwMode="auto">
          <a:xfrm>
            <a:off x="7020272" y="3093928"/>
            <a:ext cx="196210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pt-PT" altLang="en-US" b="0" dirty="0"/>
              <a:t>Compara quantidade de pessoas abaixo da linha de pobreza</a:t>
            </a:r>
            <a:endParaRPr lang="pt-BR" altLang="en-US" b="0"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9BADDC-38BB-6638-3F3D-032C5635BA7C}"/>
              </a:ext>
            </a:extLst>
          </p:cNvPr>
          <p:cNvSpPr>
            <a:spLocks noGrp="1"/>
          </p:cNvSpPr>
          <p:nvPr>
            <p:ph type="title"/>
          </p:nvPr>
        </p:nvSpPr>
        <p:spPr>
          <a:xfrm>
            <a:off x="476250" y="640823"/>
            <a:ext cx="2563994" cy="5583148"/>
          </a:xfrm>
        </p:spPr>
        <p:txBody>
          <a:bodyPr anchor="ctr">
            <a:normAutofit/>
          </a:bodyPr>
          <a:lstStyle/>
          <a:p>
            <a:r>
              <a:rPr lang="pt-BR" sz="3600" dirty="0"/>
              <a:t>Exemplo: estudo de </a:t>
            </a:r>
            <a:r>
              <a:rPr lang="pt-BR" sz="3600" dirty="0" err="1"/>
              <a:t>Mammides</a:t>
            </a:r>
            <a:r>
              <a:rPr lang="pt-BR" sz="3600" dirty="0"/>
              <a:t> (2020):</a:t>
            </a:r>
            <a:br>
              <a:rPr lang="pt-BR" sz="3600" dirty="0"/>
            </a:br>
            <a:br>
              <a:rPr lang="pt-BR" sz="3600" dirty="0"/>
            </a:br>
            <a:r>
              <a:rPr lang="pt-BR" sz="2400" dirty="0">
                <a:effectLst/>
              </a:rPr>
              <a:t>somente Pobreza = renda</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Espaço Reservado para Conteúdo 2">
            <a:extLst>
              <a:ext uri="{FF2B5EF4-FFF2-40B4-BE49-F238E27FC236}">
                <a16:creationId xmlns:a16="http://schemas.microsoft.com/office/drawing/2014/main" id="{2A5704A7-C1C8-DE78-120F-E925964E8187}"/>
              </a:ext>
            </a:extLst>
          </p:cNvPr>
          <p:cNvGraphicFramePr>
            <a:graphicFrameLocks noGrp="1"/>
          </p:cNvGraphicFramePr>
          <p:nvPr>
            <p:ph idx="1"/>
            <p:extLst>
              <p:ext uri="{D42A27DB-BD31-4B8C-83A1-F6EECF244321}">
                <p14:modId xmlns:p14="http://schemas.microsoft.com/office/powerpoint/2010/main" val="167113660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ixaDeTexto 3">
            <a:extLst>
              <a:ext uri="{FF2B5EF4-FFF2-40B4-BE49-F238E27FC236}">
                <a16:creationId xmlns:a16="http://schemas.microsoft.com/office/drawing/2014/main" id="{5107C141-327F-B4DB-51D9-061EEDC76BCA}"/>
              </a:ext>
            </a:extLst>
          </p:cNvPr>
          <p:cNvSpPr txBox="1"/>
          <p:nvPr/>
        </p:nvSpPr>
        <p:spPr>
          <a:xfrm>
            <a:off x="5508104" y="6258798"/>
            <a:ext cx="2808312" cy="338554"/>
          </a:xfrm>
          <a:prstGeom prst="rect">
            <a:avLst/>
          </a:prstGeom>
          <a:noFill/>
        </p:spPr>
        <p:txBody>
          <a:bodyPr wrap="square" rtlCol="0">
            <a:spAutoFit/>
          </a:bodyPr>
          <a:lstStyle/>
          <a:p>
            <a:r>
              <a:rPr lang="pt-BR" sz="1600" b="0" dirty="0"/>
              <a:t>(Fonte: </a:t>
            </a:r>
            <a:r>
              <a:rPr lang="pt-BR" sz="1600" b="0" dirty="0" err="1"/>
              <a:t>Mammides</a:t>
            </a:r>
            <a:r>
              <a:rPr lang="pt-BR" sz="1600" b="0" dirty="0"/>
              <a:t>, 2020)</a:t>
            </a:r>
          </a:p>
        </p:txBody>
      </p:sp>
    </p:spTree>
    <p:extLst>
      <p:ext uri="{BB962C8B-B14F-4D97-AF65-F5344CB8AC3E}">
        <p14:creationId xmlns:p14="http://schemas.microsoft.com/office/powerpoint/2010/main" val="19985378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0E497-0ABA-2873-26F5-69D69E40CDC1}"/>
              </a:ext>
            </a:extLst>
          </p:cNvPr>
          <p:cNvSpPr>
            <a:spLocks noGrp="1"/>
          </p:cNvSpPr>
          <p:nvPr>
            <p:ph type="title"/>
          </p:nvPr>
        </p:nvSpPr>
        <p:spPr>
          <a:xfrm>
            <a:off x="457200" y="777007"/>
            <a:ext cx="8229600" cy="1139825"/>
          </a:xfrm>
        </p:spPr>
        <p:txBody>
          <a:bodyPr/>
          <a:lstStyle/>
          <a:p>
            <a:r>
              <a:rPr lang="pt-BR" sz="4000" dirty="0"/>
              <a:t>Exemplo de melhoria econômica:</a:t>
            </a:r>
            <a:br>
              <a:rPr lang="pt-BR" sz="4000" dirty="0"/>
            </a:br>
            <a:r>
              <a:rPr lang="en-US" sz="2000" dirty="0"/>
              <a:t>Sustain</a:t>
            </a:r>
            <a:r>
              <a:rPr lang="en-US" sz="2400" dirty="0"/>
              <a:t>able-use protected areas catalyze enhanced livelihoods in rural Amazonia</a:t>
            </a:r>
            <a:endParaRPr lang="pt-BR" sz="2400" dirty="0"/>
          </a:p>
        </p:txBody>
      </p:sp>
      <p:sp>
        <p:nvSpPr>
          <p:cNvPr id="3" name="Espaço Reservado para Conteúdo 2">
            <a:extLst>
              <a:ext uri="{FF2B5EF4-FFF2-40B4-BE49-F238E27FC236}">
                <a16:creationId xmlns:a16="http://schemas.microsoft.com/office/drawing/2014/main" id="{A2B5932B-D3A7-7161-5FCA-3EC7F44D9B01}"/>
              </a:ext>
            </a:extLst>
          </p:cNvPr>
          <p:cNvSpPr>
            <a:spLocks noGrp="1"/>
          </p:cNvSpPr>
          <p:nvPr>
            <p:ph idx="1"/>
          </p:nvPr>
        </p:nvSpPr>
        <p:spPr>
          <a:xfrm>
            <a:off x="601216" y="2492896"/>
            <a:ext cx="5194920" cy="3422005"/>
          </a:xfrm>
        </p:spPr>
        <p:txBody>
          <a:bodyPr/>
          <a:lstStyle/>
          <a:p>
            <a:r>
              <a:rPr lang="pt-BR" sz="1800" dirty="0"/>
              <a:t>Compararam condições de 100 comunidades habitantes de </a:t>
            </a:r>
            <a:r>
              <a:rPr lang="pt-BR" sz="1800" dirty="0" err="1"/>
              <a:t>APs</a:t>
            </a:r>
            <a:r>
              <a:rPr lang="pt-BR" sz="1800" dirty="0"/>
              <a:t> (uso direto) e fora no Médio Juruá</a:t>
            </a:r>
          </a:p>
          <a:p>
            <a:r>
              <a:rPr lang="pt-BR" sz="1800" dirty="0"/>
              <a:t>Dentro tinham: melhor acesso à saúde, educação, energia elétrica, saneamento básico e comunicação, maior riqueza e satisfação pessoal</a:t>
            </a:r>
          </a:p>
          <a:p>
            <a:r>
              <a:rPr lang="pt-BR" sz="1800" dirty="0"/>
              <a:t>5% dos residentes dentro de </a:t>
            </a:r>
            <a:r>
              <a:rPr lang="pt-BR" sz="1800" dirty="0" err="1"/>
              <a:t>APs</a:t>
            </a:r>
            <a:r>
              <a:rPr lang="pt-BR" sz="1800" dirty="0"/>
              <a:t> aspiravam mudar para cidades versus 58% dos adultos em áreas desprotegidas.</a:t>
            </a:r>
          </a:p>
          <a:p>
            <a:endParaRPr lang="pt-BR" sz="1800" dirty="0"/>
          </a:p>
        </p:txBody>
      </p:sp>
      <p:sp>
        <p:nvSpPr>
          <p:cNvPr id="4" name="CaixaDeTexto 3">
            <a:extLst>
              <a:ext uri="{FF2B5EF4-FFF2-40B4-BE49-F238E27FC236}">
                <a16:creationId xmlns:a16="http://schemas.microsoft.com/office/drawing/2014/main" id="{CFD776E0-96DB-873E-3D58-749349F95383}"/>
              </a:ext>
            </a:extLst>
          </p:cNvPr>
          <p:cNvSpPr txBox="1"/>
          <p:nvPr/>
        </p:nvSpPr>
        <p:spPr>
          <a:xfrm>
            <a:off x="683568" y="6309320"/>
            <a:ext cx="4680520" cy="338554"/>
          </a:xfrm>
          <a:prstGeom prst="rect">
            <a:avLst/>
          </a:prstGeom>
          <a:noFill/>
        </p:spPr>
        <p:txBody>
          <a:bodyPr wrap="square" rtlCol="0">
            <a:spAutoFit/>
          </a:bodyPr>
          <a:lstStyle/>
          <a:p>
            <a:r>
              <a:rPr lang="pt-BR" sz="1600" b="0" dirty="0"/>
              <a:t>(Fontes: Campos-Silva et al., 2021)</a:t>
            </a:r>
          </a:p>
        </p:txBody>
      </p:sp>
      <p:pic>
        <p:nvPicPr>
          <p:cNvPr id="5" name="Imagem 4">
            <a:extLst>
              <a:ext uri="{FF2B5EF4-FFF2-40B4-BE49-F238E27FC236}">
                <a16:creationId xmlns:a16="http://schemas.microsoft.com/office/drawing/2014/main" id="{268E83F7-ECA3-00CC-A625-AE0A607B4840}"/>
              </a:ext>
            </a:extLst>
          </p:cNvPr>
          <p:cNvPicPr>
            <a:picLocks noChangeAspect="1"/>
          </p:cNvPicPr>
          <p:nvPr/>
        </p:nvPicPr>
        <p:blipFill>
          <a:blip r:embed="rId2"/>
          <a:stretch>
            <a:fillRect/>
          </a:stretch>
        </p:blipFill>
        <p:spPr>
          <a:xfrm>
            <a:off x="5929808" y="2420888"/>
            <a:ext cx="2818656" cy="4250005"/>
          </a:xfrm>
          <a:prstGeom prst="rect">
            <a:avLst/>
          </a:prstGeom>
        </p:spPr>
      </p:pic>
    </p:spTree>
    <p:extLst>
      <p:ext uri="{BB962C8B-B14F-4D97-AF65-F5344CB8AC3E}">
        <p14:creationId xmlns:p14="http://schemas.microsoft.com/office/powerpoint/2010/main" val="4853141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4" name="Text Box 13">
            <a:extLst>
              <a:ext uri="{FF2B5EF4-FFF2-40B4-BE49-F238E27FC236}">
                <a16:creationId xmlns:a16="http://schemas.microsoft.com/office/drawing/2014/main" id="{AFBAAB9B-78A1-416D-A776-C3A7D1C7D87B}"/>
              </a:ext>
            </a:extLst>
          </p:cNvPr>
          <p:cNvSpPr txBox="1">
            <a:spLocks noChangeArrowheads="1"/>
          </p:cNvSpPr>
          <p:nvPr/>
        </p:nvSpPr>
        <p:spPr bwMode="auto">
          <a:xfrm>
            <a:off x="588205" y="5734734"/>
            <a:ext cx="4751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lvl="1" eaLnBrk="1" hangingPunct="1">
              <a:spcBef>
                <a:spcPct val="50000"/>
              </a:spcBef>
            </a:pPr>
            <a:r>
              <a:rPr lang="en-US" altLang="zh-CN" b="0" dirty="0">
                <a:ea typeface="宋体" panose="02010600030101010101" pitchFamily="2" charset="-122"/>
              </a:rPr>
              <a:t> </a:t>
            </a:r>
            <a:endParaRPr lang="en-US" altLang="en-US" b="0" dirty="0"/>
          </a:p>
        </p:txBody>
      </p:sp>
      <p:sp>
        <p:nvSpPr>
          <p:cNvPr id="132111" name="Rectangle 15">
            <a:extLst>
              <a:ext uri="{FF2B5EF4-FFF2-40B4-BE49-F238E27FC236}">
                <a16:creationId xmlns:a16="http://schemas.microsoft.com/office/drawing/2014/main" id="{0C7EC025-798F-4BA7-86C9-F33CC2F31F57}"/>
              </a:ext>
            </a:extLst>
          </p:cNvPr>
          <p:cNvSpPr>
            <a:spLocks noChangeArrowheads="1"/>
          </p:cNvSpPr>
          <p:nvPr/>
        </p:nvSpPr>
        <p:spPr bwMode="auto">
          <a:xfrm>
            <a:off x="3275856" y="75894"/>
            <a:ext cx="6120680" cy="1840938"/>
          </a:xfrm>
          <a:prstGeom prst="rect">
            <a:avLst/>
          </a:prstGeom>
          <a:noFill/>
          <a:ln>
            <a:noFill/>
          </a:ln>
          <a:effectLst/>
        </p:spPr>
        <p:txBody>
          <a:bodyPr anchor="ctr" anchorCtr="1"/>
          <a:lstStyle>
            <a:lvl1pPr algn="ctr">
              <a:defRPr sz="4400">
                <a:solidFill>
                  <a:schemeClr val="tx2"/>
                </a:solidFill>
                <a:effectLst>
                  <a:outerShdw blurRad="38100" dist="38100" dir="2700000" algn="tl">
                    <a:srgbClr val="000000"/>
                  </a:outerShdw>
                </a:effectLst>
                <a:latin typeface="Comic Sans MS" panose="030F0702030302020204" pitchFamily="66" charset="0"/>
              </a:defRPr>
            </a:lvl1pPr>
            <a:lvl2pPr algn="ctr">
              <a:defRPr sz="4400">
                <a:solidFill>
                  <a:schemeClr val="tx2"/>
                </a:solidFill>
                <a:effectLst>
                  <a:outerShdw blurRad="38100" dist="38100" dir="2700000" algn="tl">
                    <a:srgbClr val="000000"/>
                  </a:outerShdw>
                </a:effectLst>
                <a:latin typeface="Comic Sans MS" panose="030F0702030302020204" pitchFamily="66" charset="0"/>
              </a:defRPr>
            </a:lvl2pPr>
            <a:lvl3pPr algn="ctr">
              <a:defRPr sz="4400">
                <a:solidFill>
                  <a:schemeClr val="tx2"/>
                </a:solidFill>
                <a:effectLst>
                  <a:outerShdw blurRad="38100" dist="38100" dir="2700000" algn="tl">
                    <a:srgbClr val="000000"/>
                  </a:outerShdw>
                </a:effectLst>
                <a:latin typeface="Comic Sans MS" panose="030F0702030302020204" pitchFamily="66" charset="0"/>
              </a:defRPr>
            </a:lvl3pPr>
            <a:lvl4pPr algn="ctr">
              <a:defRPr sz="4400">
                <a:solidFill>
                  <a:schemeClr val="tx2"/>
                </a:solidFill>
                <a:effectLst>
                  <a:outerShdw blurRad="38100" dist="38100" dir="2700000" algn="tl">
                    <a:srgbClr val="000000"/>
                  </a:outerShdw>
                </a:effectLst>
                <a:latin typeface="Comic Sans MS" panose="030F0702030302020204" pitchFamily="66" charset="0"/>
              </a:defRPr>
            </a:lvl4pPr>
            <a:lvl5pPr algn="ctr">
              <a:defRPr sz="4400">
                <a:solidFill>
                  <a:schemeClr val="tx2"/>
                </a:solidFill>
                <a:effectLst>
                  <a:outerShdw blurRad="38100" dist="38100" dir="2700000" algn="tl">
                    <a:srgbClr val="000000"/>
                  </a:outerShdw>
                </a:effectLst>
                <a:latin typeface="Comic Sans MS" panose="030F0702030302020204" pitchFamily="66"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Comic Sans MS" panose="030F0702030302020204" pitchFamily="66" charset="0"/>
              </a:defRPr>
            </a:lvl9pPr>
          </a:lstStyle>
          <a:p>
            <a:pPr eaLnBrk="1" hangingPunct="1">
              <a:defRPr/>
            </a:pPr>
            <a:r>
              <a:rPr lang="pt-BR" altLang="zh-CN" sz="4000" b="0" dirty="0">
                <a:solidFill>
                  <a:schemeClr val="tx1"/>
                </a:solidFill>
                <a:ea typeface="宋体" panose="02010600030101010101" pitchFamily="2" charset="-122"/>
              </a:rPr>
              <a:t>Duas estratégias principais</a:t>
            </a:r>
          </a:p>
          <a:p>
            <a:pPr eaLnBrk="1" hangingPunct="1">
              <a:defRPr/>
            </a:pPr>
            <a:endParaRPr lang="pt-BR" altLang="en-US" sz="3200" b="0" dirty="0">
              <a:solidFill>
                <a:schemeClr val="tx1"/>
              </a:solidFill>
            </a:endParaRPr>
          </a:p>
        </p:txBody>
      </p:sp>
      <p:grpSp>
        <p:nvGrpSpPr>
          <p:cNvPr id="15" name="Agrupar 14">
            <a:extLst>
              <a:ext uri="{FF2B5EF4-FFF2-40B4-BE49-F238E27FC236}">
                <a16:creationId xmlns:a16="http://schemas.microsoft.com/office/drawing/2014/main" id="{99B46596-F5D3-44C9-D771-C25EE9FE42D8}"/>
              </a:ext>
            </a:extLst>
          </p:cNvPr>
          <p:cNvGrpSpPr/>
          <p:nvPr/>
        </p:nvGrpSpPr>
        <p:grpSpPr>
          <a:xfrm>
            <a:off x="467544" y="1048008"/>
            <a:ext cx="3945370" cy="5621352"/>
            <a:chOff x="467544" y="1048008"/>
            <a:chExt cx="3945370" cy="5621352"/>
          </a:xfrm>
        </p:grpSpPr>
        <p:sp>
          <p:nvSpPr>
            <p:cNvPr id="3" name="CaixaDeTexto 2">
              <a:extLst>
                <a:ext uri="{FF2B5EF4-FFF2-40B4-BE49-F238E27FC236}">
                  <a16:creationId xmlns:a16="http://schemas.microsoft.com/office/drawing/2014/main" id="{E2E142E0-3DBE-49FB-B67E-C96EB289F751}"/>
                </a:ext>
              </a:extLst>
            </p:cNvPr>
            <p:cNvSpPr txBox="1"/>
            <p:nvPr/>
          </p:nvSpPr>
          <p:spPr>
            <a:xfrm flipH="1">
              <a:off x="467544" y="5053533"/>
              <a:ext cx="3312368" cy="1615827"/>
            </a:xfrm>
            <a:prstGeom prst="rect">
              <a:avLst/>
            </a:prstGeom>
            <a:noFill/>
          </p:spPr>
          <p:txBody>
            <a:bodyPr wrap="square" rtlCol="0">
              <a:spAutoFit/>
            </a:bodyPr>
            <a:lstStyle/>
            <a:p>
              <a:pPr marL="800100" lvl="1" indent="-342900" eaLnBrk="1" hangingPunct="1">
                <a:spcBef>
                  <a:spcPct val="50000"/>
                </a:spcBef>
                <a:buClr>
                  <a:schemeClr val="tx1"/>
                </a:buClr>
                <a:buSzPct val="160000"/>
                <a:buFont typeface="Arial" panose="020B0604020202020204" pitchFamily="34" charset="0"/>
                <a:buChar char="•"/>
              </a:pPr>
              <a:r>
                <a:rPr lang="pt-BR" altLang="zh-CN" b="0" i="1" dirty="0">
                  <a:ea typeface="宋体" panose="02010600030101010101" pitchFamily="2" charset="-122"/>
                  <a:sym typeface="Wingdings" panose="05000000000000000000" pitchFamily="2" charset="2"/>
                </a:rPr>
                <a:t>In situ</a:t>
              </a:r>
              <a:r>
                <a:rPr lang="pt-BR" altLang="zh-CN" b="0" dirty="0">
                  <a:ea typeface="宋体" panose="02010600030101010101" pitchFamily="2" charset="-122"/>
                  <a:sym typeface="Wingdings" panose="05000000000000000000" pitchFamily="2" charset="2"/>
                </a:rPr>
                <a:t>: no local de origem da biodiversidade, sem cuidados humanos</a:t>
              </a:r>
            </a:p>
            <a:p>
              <a:pPr marL="800100" lvl="1" indent="-342900" eaLnBrk="1" hangingPunct="1">
                <a:spcBef>
                  <a:spcPct val="50000"/>
                </a:spcBef>
                <a:buAutoNum type="arabicParenBoth"/>
              </a:pPr>
              <a:endParaRPr lang="pt-BR" altLang="zh-CN" b="0" dirty="0">
                <a:ea typeface="宋体" panose="02010600030101010101" pitchFamily="2" charset="-122"/>
              </a:endParaRPr>
            </a:p>
          </p:txBody>
        </p:sp>
        <p:sp>
          <p:nvSpPr>
            <p:cNvPr id="12" name="Elipse 11">
              <a:extLst>
                <a:ext uri="{FF2B5EF4-FFF2-40B4-BE49-F238E27FC236}">
                  <a16:creationId xmlns:a16="http://schemas.microsoft.com/office/drawing/2014/main" id="{D81C06AA-9D47-E869-AEDB-C12444D76D4D}"/>
                </a:ext>
              </a:extLst>
            </p:cNvPr>
            <p:cNvSpPr/>
            <p:nvPr/>
          </p:nvSpPr>
          <p:spPr bwMode="auto">
            <a:xfrm>
              <a:off x="611560" y="1048008"/>
              <a:ext cx="3801354" cy="3677136"/>
            </a:xfrm>
            <a:prstGeom prst="ellipse">
              <a:avLst/>
            </a:prstGeom>
            <a:blipFill>
              <a:blip r:embed="rId2"/>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
          <p:nvSpPr>
            <p:cNvPr id="9" name="CaixaDeTexto 8">
              <a:extLst>
                <a:ext uri="{FF2B5EF4-FFF2-40B4-BE49-F238E27FC236}">
                  <a16:creationId xmlns:a16="http://schemas.microsoft.com/office/drawing/2014/main" id="{48213329-3E89-7B29-988A-8AD70C620EBF}"/>
                </a:ext>
              </a:extLst>
            </p:cNvPr>
            <p:cNvSpPr txBox="1"/>
            <p:nvPr/>
          </p:nvSpPr>
          <p:spPr>
            <a:xfrm>
              <a:off x="827584" y="4057908"/>
              <a:ext cx="3412382" cy="523220"/>
            </a:xfrm>
            <a:prstGeom prst="rect">
              <a:avLst/>
            </a:prstGeom>
            <a:noFill/>
          </p:spPr>
          <p:txBody>
            <a:bodyPr wrap="square">
              <a:spAutoFit/>
            </a:bodyPr>
            <a:lstStyle/>
            <a:p>
              <a:pPr algn="ctr" eaLnBrk="1" hangingPunct="1">
                <a:defRPr/>
              </a:pPr>
              <a:r>
                <a:rPr lang="pt-BR" altLang="en-US" sz="2800" i="1" dirty="0">
                  <a:effectLst>
                    <a:outerShdw blurRad="38100" dist="38100" dir="2700000" algn="tl">
                      <a:srgbClr val="000000"/>
                    </a:outerShdw>
                  </a:effectLst>
                </a:rPr>
                <a:t>In situ</a:t>
              </a:r>
            </a:p>
          </p:txBody>
        </p:sp>
      </p:grpSp>
      <p:grpSp>
        <p:nvGrpSpPr>
          <p:cNvPr id="16" name="Agrupar 15">
            <a:extLst>
              <a:ext uri="{FF2B5EF4-FFF2-40B4-BE49-F238E27FC236}">
                <a16:creationId xmlns:a16="http://schemas.microsoft.com/office/drawing/2014/main" id="{7CF8EE41-C527-2F71-5520-751C2E6611B0}"/>
              </a:ext>
            </a:extLst>
          </p:cNvPr>
          <p:cNvGrpSpPr/>
          <p:nvPr/>
        </p:nvGrpSpPr>
        <p:grpSpPr>
          <a:xfrm>
            <a:off x="4764316" y="1813173"/>
            <a:ext cx="3894587" cy="4928195"/>
            <a:chOff x="4764316" y="1813173"/>
            <a:chExt cx="3894587" cy="4928195"/>
          </a:xfrm>
        </p:grpSpPr>
        <p:sp>
          <p:nvSpPr>
            <p:cNvPr id="13" name="Elipse 12">
              <a:extLst>
                <a:ext uri="{FF2B5EF4-FFF2-40B4-BE49-F238E27FC236}">
                  <a16:creationId xmlns:a16="http://schemas.microsoft.com/office/drawing/2014/main" id="{4BD578E9-0632-0A16-5806-FBFB39C7B99F}"/>
                </a:ext>
              </a:extLst>
            </p:cNvPr>
            <p:cNvSpPr/>
            <p:nvPr/>
          </p:nvSpPr>
          <p:spPr bwMode="auto">
            <a:xfrm>
              <a:off x="4885555" y="3064232"/>
              <a:ext cx="3773348" cy="3677136"/>
            </a:xfrm>
            <a:prstGeom prst="ellipse">
              <a:avLst/>
            </a:prstGeom>
            <a:blipFill>
              <a:blip r:embed="rId3"/>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
          <p:nvSpPr>
            <p:cNvPr id="11" name="CaixaDeTexto 10">
              <a:extLst>
                <a:ext uri="{FF2B5EF4-FFF2-40B4-BE49-F238E27FC236}">
                  <a16:creationId xmlns:a16="http://schemas.microsoft.com/office/drawing/2014/main" id="{6620CA07-DEBE-9055-185C-3434CC6CB76E}"/>
                </a:ext>
              </a:extLst>
            </p:cNvPr>
            <p:cNvSpPr txBox="1"/>
            <p:nvPr/>
          </p:nvSpPr>
          <p:spPr>
            <a:xfrm>
              <a:off x="6228184" y="5930116"/>
              <a:ext cx="1781944" cy="523220"/>
            </a:xfrm>
            <a:prstGeom prst="rect">
              <a:avLst/>
            </a:prstGeom>
            <a:noFill/>
          </p:spPr>
          <p:txBody>
            <a:bodyPr wrap="square">
              <a:spAutoFit/>
            </a:bodyPr>
            <a:lstStyle/>
            <a:p>
              <a:pPr algn="ctr" eaLnBrk="1" hangingPunct="1"/>
              <a:r>
                <a:rPr lang="pt-BR" altLang="en-US" sz="2800" i="1" dirty="0" err="1">
                  <a:solidFill>
                    <a:schemeClr val="bg1">
                      <a:lumMod val="50000"/>
                    </a:schemeClr>
                  </a:solidFill>
                  <a:effectLst>
                    <a:outerShdw blurRad="38100" dist="38100" dir="2700000" algn="tl">
                      <a:srgbClr val="000000"/>
                    </a:outerShdw>
                  </a:effectLst>
                </a:rPr>
                <a:t>Ex</a:t>
              </a:r>
              <a:r>
                <a:rPr lang="pt-BR" altLang="en-US" sz="2800" i="1" dirty="0">
                  <a:solidFill>
                    <a:schemeClr val="bg1">
                      <a:lumMod val="50000"/>
                    </a:schemeClr>
                  </a:solidFill>
                  <a:effectLst>
                    <a:outerShdw blurRad="38100" dist="38100" dir="2700000" algn="tl">
                      <a:srgbClr val="000000"/>
                    </a:outerShdw>
                  </a:effectLst>
                </a:rPr>
                <a:t> situ</a:t>
              </a:r>
            </a:p>
          </p:txBody>
        </p:sp>
        <p:sp>
          <p:nvSpPr>
            <p:cNvPr id="14" name="CaixaDeTexto 13">
              <a:extLst>
                <a:ext uri="{FF2B5EF4-FFF2-40B4-BE49-F238E27FC236}">
                  <a16:creationId xmlns:a16="http://schemas.microsoft.com/office/drawing/2014/main" id="{02B70503-2AE0-309A-7763-B44E67B1A976}"/>
                </a:ext>
              </a:extLst>
            </p:cNvPr>
            <p:cNvSpPr txBox="1"/>
            <p:nvPr/>
          </p:nvSpPr>
          <p:spPr>
            <a:xfrm flipH="1">
              <a:off x="4764316" y="1813173"/>
              <a:ext cx="3312368" cy="1615827"/>
            </a:xfrm>
            <a:prstGeom prst="rect">
              <a:avLst/>
            </a:prstGeom>
            <a:noFill/>
          </p:spPr>
          <p:txBody>
            <a:bodyPr wrap="square" rtlCol="0">
              <a:spAutoFit/>
            </a:bodyPr>
            <a:lstStyle/>
            <a:p>
              <a:pPr marL="800100" lvl="1" indent="-342900" eaLnBrk="1" hangingPunct="1">
                <a:spcBef>
                  <a:spcPct val="50000"/>
                </a:spcBef>
                <a:buClr>
                  <a:schemeClr val="tx1"/>
                </a:buClr>
                <a:buSzPct val="160000"/>
                <a:buFont typeface="Arial" panose="020B0604020202020204" pitchFamily="34" charset="0"/>
                <a:buChar char="•"/>
              </a:pPr>
              <a:r>
                <a:rPr lang="pt-BR" altLang="zh-CN" b="0" i="1" dirty="0" err="1">
                  <a:ea typeface="宋体" panose="02010600030101010101" pitchFamily="2" charset="-122"/>
                  <a:sym typeface="Wingdings" panose="05000000000000000000" pitchFamily="2" charset="2"/>
                </a:rPr>
                <a:t>Ex</a:t>
              </a:r>
              <a:r>
                <a:rPr lang="pt-BR" altLang="zh-CN" b="0" i="1" dirty="0">
                  <a:ea typeface="宋体" panose="02010600030101010101" pitchFamily="2" charset="-122"/>
                  <a:sym typeface="Wingdings" panose="05000000000000000000" pitchFamily="2" charset="2"/>
                </a:rPr>
                <a:t> situ:</a:t>
              </a:r>
              <a:r>
                <a:rPr lang="pt-BR" altLang="zh-CN" b="0" dirty="0">
                  <a:ea typeface="宋体" panose="02010600030101010101" pitchFamily="2" charset="-122"/>
                  <a:sym typeface="Wingdings" panose="05000000000000000000" pitchFamily="2" charset="2"/>
                </a:rPr>
                <a:t> fora do local original, sob cuidados humanos (e.g. cativeiro)</a:t>
              </a:r>
            </a:p>
            <a:p>
              <a:pPr marL="800100" lvl="1" indent="-342900" eaLnBrk="1" hangingPunct="1">
                <a:spcBef>
                  <a:spcPct val="50000"/>
                </a:spcBef>
                <a:buAutoNum type="arabicParenBoth"/>
              </a:pPr>
              <a:endParaRPr lang="pt-BR" altLang="zh-CN" b="0" dirty="0">
                <a:ea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F56A6B-CFAA-D0CC-5D61-62111453953D}"/>
              </a:ext>
            </a:extLst>
          </p:cNvPr>
          <p:cNvSpPr>
            <a:spLocks noGrp="1"/>
          </p:cNvSpPr>
          <p:nvPr>
            <p:ph type="title"/>
          </p:nvPr>
        </p:nvSpPr>
        <p:spPr>
          <a:xfrm>
            <a:off x="782723" y="809898"/>
            <a:ext cx="7457037" cy="1554480"/>
          </a:xfrm>
        </p:spPr>
        <p:txBody>
          <a:bodyPr anchor="ctr">
            <a:normAutofit/>
          </a:bodyPr>
          <a:lstStyle/>
          <a:p>
            <a:pPr>
              <a:lnSpc>
                <a:spcPct val="90000"/>
              </a:lnSpc>
            </a:pPr>
            <a:r>
              <a:rPr lang="pt-BR" sz="3600" dirty="0"/>
              <a:t>Exemplo de melhoria no entorno de </a:t>
            </a:r>
            <a:r>
              <a:rPr lang="pt-BR" sz="3600"/>
              <a:t>APs</a:t>
            </a:r>
            <a:r>
              <a:rPr lang="pt-BR" sz="3600" dirty="0"/>
              <a:t> </a:t>
            </a:r>
            <a:r>
              <a:rPr lang="pt-BR" sz="3600"/>
              <a:t>(Naidoo et al., 2019)</a:t>
            </a:r>
          </a:p>
        </p:txBody>
      </p:sp>
      <p:sp>
        <p:nvSpPr>
          <p:cNvPr id="3" name="Espaço Reservado para Conteúdo 2">
            <a:extLst>
              <a:ext uri="{FF2B5EF4-FFF2-40B4-BE49-F238E27FC236}">
                <a16:creationId xmlns:a16="http://schemas.microsoft.com/office/drawing/2014/main" id="{72CF1D56-0BCC-9203-6C11-E0B7C4137279}"/>
              </a:ext>
            </a:extLst>
          </p:cNvPr>
          <p:cNvSpPr>
            <a:spLocks noGrp="1"/>
          </p:cNvSpPr>
          <p:nvPr>
            <p:ph idx="1"/>
          </p:nvPr>
        </p:nvSpPr>
        <p:spPr>
          <a:xfrm>
            <a:off x="783771" y="3017522"/>
            <a:ext cx="7455989" cy="3124658"/>
          </a:xfrm>
        </p:spPr>
        <p:txBody>
          <a:bodyPr anchor="ctr">
            <a:normAutofit/>
          </a:bodyPr>
          <a:lstStyle/>
          <a:p>
            <a:r>
              <a:rPr lang="pt-BR" sz="2100" dirty="0"/>
              <a:t>Utilizaram Analisaram 34 países: 87 mil crianças; 60 mil unidades domésticas per ou longe de ~600 </a:t>
            </a:r>
            <a:r>
              <a:rPr lang="pt-BR" sz="2100" dirty="0" err="1"/>
              <a:t>Aps</a:t>
            </a:r>
            <a:endParaRPr lang="pt-BR" sz="2100" dirty="0"/>
          </a:p>
          <a:p>
            <a:r>
              <a:rPr lang="pt-BR" sz="2100" dirty="0"/>
              <a:t>Variáveis-Resposta: </a:t>
            </a:r>
          </a:p>
          <a:p>
            <a:pPr lvl="1"/>
            <a:r>
              <a:rPr lang="pt-BR" sz="2100" dirty="0"/>
              <a:t>Saúde: antropométricas de infantes: 6 a 60 meses</a:t>
            </a:r>
          </a:p>
          <a:p>
            <a:pPr lvl="1"/>
            <a:r>
              <a:rPr lang="pt-BR" sz="2100" dirty="0"/>
              <a:t>Riqueza bens: presença/ausência de bens duráveis e ativos</a:t>
            </a:r>
          </a:p>
          <a:p>
            <a:r>
              <a:rPr lang="pt-BR" sz="2100" dirty="0"/>
              <a:t>Variável explicativa:</a:t>
            </a:r>
          </a:p>
          <a:p>
            <a:pPr lvl="1"/>
            <a:r>
              <a:rPr lang="pt-BR" sz="2100" dirty="0"/>
              <a:t>Distância às </a:t>
            </a:r>
            <a:r>
              <a:rPr lang="pt-BR" sz="2100" dirty="0" err="1"/>
              <a:t>APs</a:t>
            </a:r>
            <a:endParaRPr lang="pt-BR" sz="2100" dirty="0"/>
          </a:p>
          <a:p>
            <a:pPr lvl="1"/>
            <a:endParaRPr lang="pt-BR" sz="2100" dirty="0"/>
          </a:p>
          <a:p>
            <a:endParaRPr lang="pt-BR" sz="2100" dirty="0"/>
          </a:p>
          <a:p>
            <a:endParaRPr lang="pt-BR" sz="2100" dirty="0"/>
          </a:p>
          <a:p>
            <a:endParaRPr lang="pt-BR" sz="21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3833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56A6B-CFAA-D0CC-5D61-62111453953D}"/>
              </a:ext>
            </a:extLst>
          </p:cNvPr>
          <p:cNvSpPr>
            <a:spLocks noGrp="1"/>
          </p:cNvSpPr>
          <p:nvPr>
            <p:ph type="title"/>
          </p:nvPr>
        </p:nvSpPr>
        <p:spPr/>
        <p:txBody>
          <a:bodyPr/>
          <a:lstStyle/>
          <a:p>
            <a:r>
              <a:rPr lang="pt-BR" sz="3600" dirty="0"/>
              <a:t>Exemplo de melhoria no entorno de </a:t>
            </a:r>
            <a:r>
              <a:rPr lang="pt-BR" sz="3600" dirty="0" err="1"/>
              <a:t>APs</a:t>
            </a:r>
            <a:r>
              <a:rPr lang="pt-BR" sz="3600" dirty="0"/>
              <a:t> </a:t>
            </a:r>
            <a:r>
              <a:rPr lang="pt-BR" sz="2400" dirty="0"/>
              <a:t>(</a:t>
            </a:r>
            <a:r>
              <a:rPr lang="pt-BR" sz="2400" dirty="0" err="1"/>
              <a:t>Naidoo</a:t>
            </a:r>
            <a:r>
              <a:rPr lang="pt-BR" sz="2400" dirty="0"/>
              <a:t> et al., 2019)</a:t>
            </a:r>
            <a:endParaRPr lang="pt-BR" sz="3600" dirty="0"/>
          </a:p>
        </p:txBody>
      </p:sp>
      <p:sp>
        <p:nvSpPr>
          <p:cNvPr id="3" name="Espaço Reservado para Conteúdo 2">
            <a:extLst>
              <a:ext uri="{FF2B5EF4-FFF2-40B4-BE49-F238E27FC236}">
                <a16:creationId xmlns:a16="http://schemas.microsoft.com/office/drawing/2014/main" id="{72CF1D56-0BCC-9203-6C11-E0B7C4137279}"/>
              </a:ext>
            </a:extLst>
          </p:cNvPr>
          <p:cNvSpPr>
            <a:spLocks noGrp="1"/>
          </p:cNvSpPr>
          <p:nvPr>
            <p:ph idx="1"/>
          </p:nvPr>
        </p:nvSpPr>
        <p:spPr>
          <a:xfrm>
            <a:off x="457200" y="1772817"/>
            <a:ext cx="8229600" cy="1800200"/>
          </a:xfrm>
        </p:spPr>
        <p:txBody>
          <a:bodyPr/>
          <a:lstStyle/>
          <a:p>
            <a:r>
              <a:rPr lang="pt-BR" sz="2800" dirty="0"/>
              <a:t>Avaliaram modelo conceitual com equações hierárquicas e pareamento</a:t>
            </a:r>
          </a:p>
          <a:p>
            <a:endParaRPr lang="pt-BR" sz="2800" dirty="0"/>
          </a:p>
          <a:p>
            <a:endParaRPr lang="pt-BR" sz="2800" dirty="0"/>
          </a:p>
          <a:p>
            <a:r>
              <a:rPr lang="pt-BR" sz="2800" dirty="0"/>
              <a:t>Modelo</a:t>
            </a:r>
          </a:p>
          <a:p>
            <a:pPr marL="0" indent="0">
              <a:buNone/>
            </a:pPr>
            <a:r>
              <a:rPr lang="pt-BR" sz="2800" dirty="0"/>
              <a:t>conceitual:</a:t>
            </a:r>
          </a:p>
          <a:p>
            <a:endParaRPr lang="pt-BR" sz="2800" dirty="0"/>
          </a:p>
          <a:p>
            <a:endParaRPr lang="pt-BR" sz="2800" dirty="0"/>
          </a:p>
        </p:txBody>
      </p:sp>
      <p:pic>
        <p:nvPicPr>
          <p:cNvPr id="1028" name="Picture 4">
            <a:extLst>
              <a:ext uri="{FF2B5EF4-FFF2-40B4-BE49-F238E27FC236}">
                <a16:creationId xmlns:a16="http://schemas.microsoft.com/office/drawing/2014/main" id="{D9ED3E0C-B11D-DA6C-32CE-0EACBA78E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288" y="2824762"/>
            <a:ext cx="5940152" cy="384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903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95C34986-D9EF-55DD-A205-5F59BDE166CF}"/>
              </a:ext>
            </a:extLst>
          </p:cNvPr>
          <p:cNvSpPr>
            <a:spLocks noGrp="1"/>
          </p:cNvSpPr>
          <p:nvPr>
            <p:ph type="title"/>
          </p:nvPr>
        </p:nvSpPr>
        <p:spPr>
          <a:xfrm>
            <a:off x="702759" y="677316"/>
            <a:ext cx="7541649" cy="1671564"/>
          </a:xfrm>
        </p:spPr>
        <p:txBody>
          <a:bodyPr vert="horz" lIns="91440" tIns="45720" rIns="91440" bIns="45720" rtlCol="0" anchor="ctr">
            <a:normAutofit fontScale="90000"/>
          </a:bodyPr>
          <a:lstStyle/>
          <a:p>
            <a:pPr eaLnBrk="1" hangingPunct="1">
              <a:lnSpc>
                <a:spcPct val="90000"/>
              </a:lnSpc>
            </a:pPr>
            <a:r>
              <a:rPr lang="en-US" sz="3500" dirty="0"/>
              <a:t>O que </a:t>
            </a:r>
            <a:r>
              <a:rPr lang="en-US" sz="3500" dirty="0" err="1"/>
              <a:t>encontraram</a:t>
            </a:r>
            <a:r>
              <a:rPr lang="en-US" sz="3500" dirty="0"/>
              <a:t>?</a:t>
            </a:r>
            <a:br>
              <a:rPr lang="en-US" sz="3500" dirty="0"/>
            </a:br>
            <a:r>
              <a:rPr lang="pt-BR" sz="2000" dirty="0"/>
              <a:t>(</a:t>
            </a:r>
            <a:r>
              <a:rPr lang="pt-BR" sz="2000" dirty="0" err="1"/>
              <a:t>Naidoo</a:t>
            </a:r>
            <a:r>
              <a:rPr lang="pt-BR" sz="2000" dirty="0"/>
              <a:t> et al., 2019)</a:t>
            </a:r>
            <a:br>
              <a:rPr lang="pt-BR" sz="1000" dirty="0"/>
            </a:br>
            <a:br>
              <a:rPr lang="en-US" sz="3500" dirty="0"/>
            </a:br>
            <a:endParaRPr lang="en-US" sz="3500" dirty="0"/>
          </a:p>
        </p:txBody>
      </p:sp>
      <p:pic>
        <p:nvPicPr>
          <p:cNvPr id="5" name="Imagem 4" descr="Desenho de personagens&#10;&#10;Descrição gerada automaticamente com confiança média">
            <a:extLst>
              <a:ext uri="{FF2B5EF4-FFF2-40B4-BE49-F238E27FC236}">
                <a16:creationId xmlns:a16="http://schemas.microsoft.com/office/drawing/2014/main" id="{F2D3E0AE-86AD-4627-388A-474DD35C4A80}"/>
              </a:ext>
            </a:extLst>
          </p:cNvPr>
          <p:cNvPicPr>
            <a:picLocks noChangeAspect="1"/>
          </p:cNvPicPr>
          <p:nvPr/>
        </p:nvPicPr>
        <p:blipFill>
          <a:blip r:embed="rId2"/>
          <a:stretch>
            <a:fillRect/>
          </a:stretch>
        </p:blipFill>
        <p:spPr>
          <a:xfrm>
            <a:off x="4571980" y="3428981"/>
            <a:ext cx="39" cy="38"/>
          </a:xfrm>
          <a:prstGeom prst="rect">
            <a:avLst/>
          </a:prstGeom>
        </p:spPr>
      </p:pic>
      <p:graphicFrame>
        <p:nvGraphicFramePr>
          <p:cNvPr id="11" name="Espaço Reservado para Conteúdo 5">
            <a:extLst>
              <a:ext uri="{FF2B5EF4-FFF2-40B4-BE49-F238E27FC236}">
                <a16:creationId xmlns:a16="http://schemas.microsoft.com/office/drawing/2014/main" id="{7C27B47C-6615-0A80-D643-6653B178F22A}"/>
              </a:ext>
            </a:extLst>
          </p:cNvPr>
          <p:cNvGraphicFramePr>
            <a:graphicFrameLocks noGrp="1"/>
          </p:cNvGraphicFramePr>
          <p:nvPr>
            <p:ph idx="1"/>
            <p:extLst>
              <p:ext uri="{D42A27DB-BD31-4B8C-83A1-F6EECF244321}">
                <p14:modId xmlns:p14="http://schemas.microsoft.com/office/powerpoint/2010/main" val="2036996638"/>
              </p:ext>
            </p:extLst>
          </p:nvPr>
        </p:nvGraphicFramePr>
        <p:xfrm>
          <a:off x="2628264" y="1988840"/>
          <a:ext cx="3885184" cy="3731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1477960"/>
      </p:ext>
    </p:extLst>
  </p:cSld>
  <p:clrMapOvr>
    <a:masterClrMapping/>
  </p:clrMapOvr>
  <p:transition spd="slow">
    <p:push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5259E-4CDF-61FC-75B5-AE9CB54FDA01}"/>
              </a:ext>
            </a:extLst>
          </p:cNvPr>
          <p:cNvSpPr>
            <a:spLocks noGrp="1"/>
          </p:cNvSpPr>
          <p:nvPr>
            <p:ph type="title"/>
          </p:nvPr>
        </p:nvSpPr>
        <p:spPr>
          <a:xfrm>
            <a:off x="971600" y="332656"/>
            <a:ext cx="7294141" cy="1406670"/>
          </a:xfrm>
        </p:spPr>
        <p:txBody>
          <a:bodyPr anchor="ctr">
            <a:normAutofit/>
          </a:bodyPr>
          <a:lstStyle/>
          <a:p>
            <a:r>
              <a:rPr lang="pt-BR" sz="2100" dirty="0"/>
              <a:t>Divisão textos: Áreas protegidas</a:t>
            </a:r>
          </a:p>
        </p:txBody>
      </p:sp>
      <p:graphicFrame>
        <p:nvGraphicFramePr>
          <p:cNvPr id="6" name="Espaço Reservado para Conteúdo 2">
            <a:extLst>
              <a:ext uri="{FF2B5EF4-FFF2-40B4-BE49-F238E27FC236}">
                <a16:creationId xmlns:a16="http://schemas.microsoft.com/office/drawing/2014/main" id="{2F33CE7F-A65A-27C1-7C91-4B9590E9F3BF}"/>
              </a:ext>
            </a:extLst>
          </p:cNvPr>
          <p:cNvGraphicFramePr>
            <a:graphicFrameLocks noGrp="1"/>
          </p:cNvGraphicFramePr>
          <p:nvPr>
            <p:ph idx="1"/>
            <p:extLst>
              <p:ext uri="{D42A27DB-BD31-4B8C-83A1-F6EECF244321}">
                <p14:modId xmlns:p14="http://schemas.microsoft.com/office/powerpoint/2010/main" val="511165234"/>
              </p:ext>
            </p:extLst>
          </p:nvPr>
        </p:nvGraphicFramePr>
        <p:xfrm>
          <a:off x="4226030" y="1365708"/>
          <a:ext cx="3922311" cy="4727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Cantos Arredondados 2">
            <a:extLst>
              <a:ext uri="{FF2B5EF4-FFF2-40B4-BE49-F238E27FC236}">
                <a16:creationId xmlns:a16="http://schemas.microsoft.com/office/drawing/2014/main" id="{D56560BF-6259-8671-52BA-C9F5BD95E8C7}"/>
              </a:ext>
            </a:extLst>
          </p:cNvPr>
          <p:cNvSpPr/>
          <p:nvPr/>
        </p:nvSpPr>
        <p:spPr>
          <a:xfrm>
            <a:off x="1616170" y="1509334"/>
            <a:ext cx="2171700" cy="5666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Argos, </a:t>
            </a:r>
            <a:r>
              <a:rPr lang="pt-BR" dirty="0" err="1">
                <a:solidFill>
                  <a:schemeClr val="tx1"/>
                </a:solidFill>
              </a:rPr>
              <a:t>Zahia</a:t>
            </a:r>
            <a:r>
              <a:rPr lang="pt-BR" dirty="0">
                <a:solidFill>
                  <a:schemeClr val="tx1"/>
                </a:solidFill>
              </a:rPr>
              <a:t> </a:t>
            </a:r>
          </a:p>
        </p:txBody>
      </p:sp>
      <p:sp>
        <p:nvSpPr>
          <p:cNvPr id="7" name="Chave Esquerda 6">
            <a:extLst>
              <a:ext uri="{FF2B5EF4-FFF2-40B4-BE49-F238E27FC236}">
                <a16:creationId xmlns:a16="http://schemas.microsoft.com/office/drawing/2014/main" id="{BC10D5C1-93B4-86F7-5DFC-985B551DB64D}"/>
              </a:ext>
            </a:extLst>
          </p:cNvPr>
          <p:cNvSpPr/>
          <p:nvPr/>
        </p:nvSpPr>
        <p:spPr>
          <a:xfrm>
            <a:off x="3836237" y="1365709"/>
            <a:ext cx="389793" cy="87216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9" name="Chave Esquerda 8">
            <a:extLst>
              <a:ext uri="{FF2B5EF4-FFF2-40B4-BE49-F238E27FC236}">
                <a16:creationId xmlns:a16="http://schemas.microsoft.com/office/drawing/2014/main" id="{F5374E35-19F3-C459-C140-C217AB315C55}"/>
              </a:ext>
            </a:extLst>
          </p:cNvPr>
          <p:cNvSpPr/>
          <p:nvPr/>
        </p:nvSpPr>
        <p:spPr>
          <a:xfrm>
            <a:off x="3900326" y="4992765"/>
            <a:ext cx="372194" cy="826810"/>
          </a:xfrm>
          <a:prstGeom prst="leftBrace">
            <a:avLst>
              <a:gd name="adj1" fmla="val 8333"/>
              <a:gd name="adj2" fmla="val 4884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2" name="Chave Esquerda 11">
            <a:extLst>
              <a:ext uri="{FF2B5EF4-FFF2-40B4-BE49-F238E27FC236}">
                <a16:creationId xmlns:a16="http://schemas.microsoft.com/office/drawing/2014/main" id="{EF83D948-A224-E80D-07B5-E097027E33A6}"/>
              </a:ext>
            </a:extLst>
          </p:cNvPr>
          <p:cNvSpPr/>
          <p:nvPr/>
        </p:nvSpPr>
        <p:spPr>
          <a:xfrm>
            <a:off x="3881994" y="4063158"/>
            <a:ext cx="389793" cy="826810"/>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8" name="Chave Esquerda 7">
            <a:extLst>
              <a:ext uri="{FF2B5EF4-FFF2-40B4-BE49-F238E27FC236}">
                <a16:creationId xmlns:a16="http://schemas.microsoft.com/office/drawing/2014/main" id="{85148389-3EC4-7CF7-1F47-02C55C392AE8}"/>
              </a:ext>
            </a:extLst>
          </p:cNvPr>
          <p:cNvSpPr/>
          <p:nvPr/>
        </p:nvSpPr>
        <p:spPr>
          <a:xfrm>
            <a:off x="3905417" y="2292143"/>
            <a:ext cx="389793" cy="87216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0" name="Chave Esquerda 9">
            <a:extLst>
              <a:ext uri="{FF2B5EF4-FFF2-40B4-BE49-F238E27FC236}">
                <a16:creationId xmlns:a16="http://schemas.microsoft.com/office/drawing/2014/main" id="{36648C05-6027-16D9-50AF-AD4808C598CE}"/>
              </a:ext>
            </a:extLst>
          </p:cNvPr>
          <p:cNvSpPr/>
          <p:nvPr/>
        </p:nvSpPr>
        <p:spPr>
          <a:xfrm>
            <a:off x="3831094" y="3136724"/>
            <a:ext cx="389793" cy="87216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1" name="Retângulo: Cantos Arredondados 10">
            <a:extLst>
              <a:ext uri="{FF2B5EF4-FFF2-40B4-BE49-F238E27FC236}">
                <a16:creationId xmlns:a16="http://schemas.microsoft.com/office/drawing/2014/main" id="{0AD0B50E-EC9E-AFBA-5C41-EBBF77298EE8}"/>
              </a:ext>
            </a:extLst>
          </p:cNvPr>
          <p:cNvSpPr/>
          <p:nvPr/>
        </p:nvSpPr>
        <p:spPr>
          <a:xfrm>
            <a:off x="1649254" y="2444791"/>
            <a:ext cx="2171700" cy="566687"/>
          </a:xfrm>
          <a:prstGeom prst="roundRect">
            <a:avLst/>
          </a:prstGeom>
          <a:solidFill>
            <a:srgbClr val="18818C">
              <a:hueOff val="2332520"/>
              <a:satOff val="3687"/>
              <a:lumOff val="-1273"/>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Pamela, Isadora </a:t>
            </a:r>
          </a:p>
        </p:txBody>
      </p:sp>
      <p:sp>
        <p:nvSpPr>
          <p:cNvPr id="13" name="Retângulo: Cantos Arredondados 12">
            <a:extLst>
              <a:ext uri="{FF2B5EF4-FFF2-40B4-BE49-F238E27FC236}">
                <a16:creationId xmlns:a16="http://schemas.microsoft.com/office/drawing/2014/main" id="{F3D4E4BF-4593-3234-2E44-E35686FF9D94}"/>
              </a:ext>
            </a:extLst>
          </p:cNvPr>
          <p:cNvSpPr/>
          <p:nvPr/>
        </p:nvSpPr>
        <p:spPr>
          <a:xfrm>
            <a:off x="1619174" y="3290008"/>
            <a:ext cx="2171700" cy="566687"/>
          </a:xfrm>
          <a:prstGeom prst="roundRect">
            <a:avLst/>
          </a:prstGeom>
          <a:solidFill>
            <a:srgbClr val="18818C">
              <a:hueOff val="4665041"/>
              <a:satOff val="7373"/>
              <a:lumOff val="-2547"/>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Maria Júlia, Derek</a:t>
            </a:r>
          </a:p>
        </p:txBody>
      </p:sp>
      <p:sp>
        <p:nvSpPr>
          <p:cNvPr id="14" name="Retângulo: Cantos Arredondados 13">
            <a:extLst>
              <a:ext uri="{FF2B5EF4-FFF2-40B4-BE49-F238E27FC236}">
                <a16:creationId xmlns:a16="http://schemas.microsoft.com/office/drawing/2014/main" id="{6C139F24-AE4C-A242-D006-49140D116A76}"/>
              </a:ext>
            </a:extLst>
          </p:cNvPr>
          <p:cNvSpPr/>
          <p:nvPr/>
        </p:nvSpPr>
        <p:spPr>
          <a:xfrm>
            <a:off x="1616170" y="4193218"/>
            <a:ext cx="2171700" cy="566687"/>
          </a:xfrm>
          <a:prstGeom prst="roundRect">
            <a:avLst/>
          </a:prstGeom>
          <a:solidFill>
            <a:srgbClr val="18818C">
              <a:hueOff val="6997561"/>
              <a:satOff val="11060"/>
              <a:lumOff val="-3820"/>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Jefferson, Rosângela</a:t>
            </a:r>
          </a:p>
        </p:txBody>
      </p:sp>
      <p:sp>
        <p:nvSpPr>
          <p:cNvPr id="15" name="Retângulo: Cantos Arredondados 14">
            <a:extLst>
              <a:ext uri="{FF2B5EF4-FFF2-40B4-BE49-F238E27FC236}">
                <a16:creationId xmlns:a16="http://schemas.microsoft.com/office/drawing/2014/main" id="{374BE1F9-5ECC-C4ED-7B45-2D8B156DBC63}"/>
              </a:ext>
            </a:extLst>
          </p:cNvPr>
          <p:cNvSpPr/>
          <p:nvPr/>
        </p:nvSpPr>
        <p:spPr>
          <a:xfrm>
            <a:off x="1640234" y="5074531"/>
            <a:ext cx="2171700" cy="566687"/>
          </a:xfrm>
          <a:prstGeom prst="roundRect">
            <a:avLst/>
          </a:prstGeom>
          <a:solidFill>
            <a:srgbClr val="18818C">
              <a:hueOff val="9330081"/>
              <a:satOff val="14747"/>
              <a:lumOff val="-5093"/>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Henrique, Bruna</a:t>
            </a:r>
          </a:p>
        </p:txBody>
      </p:sp>
    </p:spTree>
    <p:extLst>
      <p:ext uri="{BB962C8B-B14F-4D97-AF65-F5344CB8AC3E}">
        <p14:creationId xmlns:p14="http://schemas.microsoft.com/office/powerpoint/2010/main" val="2334148017"/>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9DA38D7-70AA-C581-38F0-9BFA65F18527}"/>
              </a:ext>
            </a:extLst>
          </p:cNvPr>
          <p:cNvSpPr>
            <a:spLocks noGrp="1"/>
          </p:cNvSpPr>
          <p:nvPr>
            <p:ph type="title"/>
          </p:nvPr>
        </p:nvSpPr>
        <p:spPr>
          <a:xfrm>
            <a:off x="782723" y="809898"/>
            <a:ext cx="7457037" cy="1554480"/>
          </a:xfrm>
        </p:spPr>
        <p:txBody>
          <a:bodyPr anchor="ctr">
            <a:normAutofit/>
          </a:bodyPr>
          <a:lstStyle/>
          <a:p>
            <a:r>
              <a:rPr lang="pt-BR" sz="4200"/>
              <a:t>Conclusões?</a:t>
            </a:r>
          </a:p>
        </p:txBody>
      </p:sp>
      <p:sp>
        <p:nvSpPr>
          <p:cNvPr id="3" name="Espaço Reservado para Conteúdo 2">
            <a:extLst>
              <a:ext uri="{FF2B5EF4-FFF2-40B4-BE49-F238E27FC236}">
                <a16:creationId xmlns:a16="http://schemas.microsoft.com/office/drawing/2014/main" id="{B6D69C98-AD3D-37AB-B105-89818ABAC9B3}"/>
              </a:ext>
            </a:extLst>
          </p:cNvPr>
          <p:cNvSpPr>
            <a:spLocks noGrp="1"/>
          </p:cNvSpPr>
          <p:nvPr>
            <p:ph idx="1"/>
          </p:nvPr>
        </p:nvSpPr>
        <p:spPr>
          <a:xfrm>
            <a:off x="783771" y="3017522"/>
            <a:ext cx="7455989" cy="3124658"/>
          </a:xfrm>
        </p:spPr>
        <p:txBody>
          <a:bodyPr anchor="ctr">
            <a:normAutofit fontScale="92500" lnSpcReduction="10000"/>
          </a:bodyPr>
          <a:lstStyle/>
          <a:p>
            <a:r>
              <a:rPr lang="pt-BR" sz="2100" dirty="0"/>
              <a:t>Quando utilizados métodos mais </a:t>
            </a:r>
            <a:r>
              <a:rPr lang="pt-BR" sz="2100" dirty="0" err="1"/>
              <a:t>robutos</a:t>
            </a:r>
            <a:r>
              <a:rPr lang="pt-BR" sz="2100" dirty="0"/>
              <a:t>, em média, as </a:t>
            </a:r>
            <a:r>
              <a:rPr lang="pt-BR" sz="2100" dirty="0" err="1"/>
              <a:t>APs</a:t>
            </a:r>
            <a:r>
              <a:rPr lang="pt-BR" sz="2100" dirty="0"/>
              <a:t> não acirram a pobreza e podem até melhorar a qualidade de vida, especialmente naquelas que permitem uso de recursos</a:t>
            </a:r>
          </a:p>
          <a:p>
            <a:r>
              <a:rPr lang="pt-BR" sz="2100" dirty="0"/>
              <a:t>Porém, ocorreram muitos casos de remoção com impactos severos e não quantificados, principalmente na África e Sudeste asiático</a:t>
            </a:r>
          </a:p>
          <a:p>
            <a:r>
              <a:rPr lang="pt-BR" sz="2100" dirty="0"/>
              <a:t>Embora menos casos ocorrem desde os anos 1980, dois fatores podem agravar a situação:</a:t>
            </a:r>
          </a:p>
          <a:p>
            <a:pPr lvl="1"/>
            <a:r>
              <a:rPr lang="pt-BR" sz="2100" dirty="0"/>
              <a:t>aumento na superfície protegida (30%,50%)</a:t>
            </a:r>
          </a:p>
          <a:p>
            <a:pPr lvl="1"/>
            <a:r>
              <a:rPr lang="pt-BR" sz="2100" dirty="0"/>
              <a:t>Legislação de proteção passar a ser seguida</a:t>
            </a:r>
          </a:p>
          <a:p>
            <a:pPr lvl="1"/>
            <a:endParaRPr lang="pt-BR" sz="21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6C9ECD1F-1B32-4E48-9736-A1BC9A323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1D8108-580E-5501-3EFA-3FB593270222}"/>
              </a:ext>
            </a:extLst>
          </p:cNvPr>
          <p:cNvSpPr>
            <a:spLocks noGrp="1"/>
          </p:cNvSpPr>
          <p:nvPr>
            <p:ph type="title"/>
          </p:nvPr>
        </p:nvSpPr>
        <p:spPr>
          <a:xfrm>
            <a:off x="340850" y="2023110"/>
            <a:ext cx="1852218" cy="2846070"/>
          </a:xfrm>
        </p:spPr>
        <p:txBody>
          <a:bodyPr vert="horz" lIns="91440" tIns="45720" rIns="91440" bIns="45720" rtlCol="0" anchor="ctr">
            <a:normAutofit/>
          </a:bodyPr>
          <a:lstStyle/>
          <a:p>
            <a:pPr algn="l" eaLnBrk="1" hangingPunct="1">
              <a:lnSpc>
                <a:spcPct val="90000"/>
              </a:lnSpc>
            </a:pPr>
            <a:r>
              <a:rPr lang="en-US" sz="2500" kern="1200">
                <a:solidFill>
                  <a:schemeClr val="tx1"/>
                </a:solidFill>
                <a:latin typeface="+mj-lt"/>
                <a:ea typeface="+mj-ea"/>
                <a:cs typeface="+mj-cs"/>
              </a:rPr>
              <a:t>Efeitos das pessoas sobre as áreas protegidas</a:t>
            </a:r>
          </a:p>
        </p:txBody>
      </p:sp>
      <p:sp>
        <p:nvSpPr>
          <p:cNvPr id="6164" name="Rectangle 616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76976"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6" name="Rectangle 616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067477"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8" name="Rectangle 616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462"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9ECC133C-82F3-80AC-B6D9-CDA1E0A88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4" r="5654" b="-4"/>
          <a:stretch/>
        </p:blipFill>
        <p:spPr bwMode="auto">
          <a:xfrm>
            <a:off x="3040688" y="883463"/>
            <a:ext cx="2791206" cy="2542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reation of parks and protected areas turned traditional hunters into... |  Download Scientific Diagram">
            <a:extLst>
              <a:ext uri="{FF2B5EF4-FFF2-40B4-BE49-F238E27FC236}">
                <a16:creationId xmlns:a16="http://schemas.microsoft.com/office/drawing/2014/main" id="{88A30700-3B21-EBF5-43D4-9FE36B59E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866"/>
          <a:stretch/>
        </p:blipFill>
        <p:spPr bwMode="auto">
          <a:xfrm>
            <a:off x="5933209" y="883463"/>
            <a:ext cx="2789394" cy="2542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3C05D988-D0AC-D075-9A12-9114D44A60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03" r="17629" b="1"/>
          <a:stretch/>
        </p:blipFill>
        <p:spPr bwMode="auto">
          <a:xfrm>
            <a:off x="3040688" y="3548348"/>
            <a:ext cx="2791206" cy="2542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Zebra deitada no chão&#10;&#10;Descrição gerada automaticamente">
            <a:extLst>
              <a:ext uri="{FF2B5EF4-FFF2-40B4-BE49-F238E27FC236}">
                <a16:creationId xmlns:a16="http://schemas.microsoft.com/office/drawing/2014/main" id="{001D6805-4928-B127-038E-8A382F366D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41" r="14610" b="2"/>
          <a:stretch/>
        </p:blipFill>
        <p:spPr bwMode="auto">
          <a:xfrm>
            <a:off x="5937279" y="3548347"/>
            <a:ext cx="2789394" cy="2542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083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1001" name="Rectangle 341000">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1003" name="Rectangle 34100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995" name="Rectangle 3">
            <a:extLst>
              <a:ext uri="{FF2B5EF4-FFF2-40B4-BE49-F238E27FC236}">
                <a16:creationId xmlns:a16="http://schemas.microsoft.com/office/drawing/2014/main" id="{99B48914-177C-4D82-A1E1-DC8ADBBDCFBA}"/>
              </a:ext>
            </a:extLst>
          </p:cNvPr>
          <p:cNvSpPr>
            <a:spLocks noGrp="1" noChangeArrowheads="1"/>
          </p:cNvSpPr>
          <p:nvPr>
            <p:ph type="title"/>
          </p:nvPr>
        </p:nvSpPr>
        <p:spPr>
          <a:xfrm>
            <a:off x="785059" y="641850"/>
            <a:ext cx="2708910" cy="1535865"/>
          </a:xfrm>
        </p:spPr>
        <p:txBody>
          <a:bodyPr vert="horz" lIns="91440" tIns="45720" rIns="91440" bIns="45720" rtlCol="0" anchor="ctr">
            <a:normAutofit/>
          </a:bodyPr>
          <a:lstStyle/>
          <a:p>
            <a:pPr algn="l" eaLnBrk="1" hangingPunct="1">
              <a:lnSpc>
                <a:spcPct val="90000"/>
              </a:lnSpc>
              <a:defRPr/>
            </a:pPr>
            <a:r>
              <a:rPr lang="en-US" altLang="en-US" sz="2800">
                <a:solidFill>
                  <a:schemeClr val="tx1"/>
                </a:solidFill>
              </a:rPr>
              <a:t>Parques de Papel</a:t>
            </a:r>
          </a:p>
        </p:txBody>
      </p:sp>
      <p:sp>
        <p:nvSpPr>
          <p:cNvPr id="341005" name="Rectangle 34100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1007" name="Rectangle 34100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996" name="Rectangle 4">
            <a:extLst>
              <a:ext uri="{FF2B5EF4-FFF2-40B4-BE49-F238E27FC236}">
                <a16:creationId xmlns:a16="http://schemas.microsoft.com/office/drawing/2014/main" id="{F8A8095E-DFCA-44E3-A6AD-0E9DFAE191A8}"/>
              </a:ext>
            </a:extLst>
          </p:cNvPr>
          <p:cNvSpPr>
            <a:spLocks noGrp="1" noChangeArrowheads="1"/>
          </p:cNvSpPr>
          <p:nvPr>
            <p:ph type="body" sz="half" idx="2"/>
          </p:nvPr>
        </p:nvSpPr>
        <p:spPr>
          <a:xfrm>
            <a:off x="3975479" y="548680"/>
            <a:ext cx="4863923" cy="1812592"/>
          </a:xfrm>
        </p:spPr>
        <p:txBody>
          <a:bodyPr vert="horz" lIns="91440" tIns="45720" rIns="91440" bIns="45720" rtlCol="0" anchor="ctr">
            <a:normAutofit fontScale="92500" lnSpcReduction="20000"/>
          </a:bodyPr>
          <a:lstStyle/>
          <a:p>
            <a:pPr indent="-228600" eaLnBrk="1" hangingPunct="1">
              <a:lnSpc>
                <a:spcPct val="120000"/>
              </a:lnSpc>
              <a:buFont typeface="Arial" panose="020B0604020202020204" pitchFamily="34" charset="0"/>
              <a:buChar char="•"/>
              <a:defRPr/>
            </a:pPr>
            <a:r>
              <a:rPr lang="en-US" altLang="en-US" sz="1400" dirty="0" err="1"/>
              <a:t>Anos</a:t>
            </a:r>
            <a:r>
              <a:rPr lang="en-US" altLang="en-US" sz="1400" dirty="0"/>
              <a:t> 1980, senso </a:t>
            </a:r>
            <a:r>
              <a:rPr lang="en-US" altLang="en-US" sz="1400" dirty="0" err="1"/>
              <a:t>crescente</a:t>
            </a:r>
            <a:r>
              <a:rPr lang="en-US" altLang="en-US" sz="1400" dirty="0"/>
              <a:t> de que APs </a:t>
            </a:r>
            <a:r>
              <a:rPr lang="en-US" altLang="en-US" sz="1400" dirty="0" err="1"/>
              <a:t>não</a:t>
            </a:r>
            <a:r>
              <a:rPr lang="en-US" altLang="en-US" sz="1400" dirty="0"/>
              <a:t> </a:t>
            </a:r>
            <a:r>
              <a:rPr lang="en-US" altLang="en-US" sz="1400" dirty="0" err="1"/>
              <a:t>funcionam</a:t>
            </a:r>
            <a:r>
              <a:rPr lang="en-US" altLang="en-US" sz="1400" dirty="0"/>
              <a:t> </a:t>
            </a:r>
            <a:r>
              <a:rPr lang="en-US" altLang="en-US" sz="1400" dirty="0" err="1"/>
              <a:t>em</a:t>
            </a:r>
            <a:r>
              <a:rPr lang="en-US" altLang="en-US" sz="1400" dirty="0"/>
              <a:t> </a:t>
            </a:r>
            <a:r>
              <a:rPr lang="en-US" altLang="en-US" sz="1400" dirty="0" err="1"/>
              <a:t>países</a:t>
            </a:r>
            <a:r>
              <a:rPr lang="en-US" altLang="en-US" sz="1400" dirty="0"/>
              <a:t> </a:t>
            </a:r>
            <a:r>
              <a:rPr lang="en-US" altLang="en-US" sz="1400" dirty="0" err="1"/>
              <a:t>em</a:t>
            </a:r>
            <a:r>
              <a:rPr lang="en-US" altLang="en-US" sz="1400" dirty="0"/>
              <a:t> </a:t>
            </a:r>
            <a:r>
              <a:rPr lang="en-US" altLang="en-US" sz="1400" dirty="0" err="1"/>
              <a:t>desenvolvimento</a:t>
            </a:r>
            <a:r>
              <a:rPr lang="en-US" altLang="en-US" sz="1400" dirty="0"/>
              <a:t> </a:t>
            </a:r>
            <a:r>
              <a:rPr lang="en-US" altLang="en-US" sz="1400" dirty="0" err="1"/>
              <a:t>devido</a:t>
            </a:r>
            <a:r>
              <a:rPr lang="en-US" altLang="en-US" sz="1400" dirty="0"/>
              <a:t> a (</a:t>
            </a:r>
            <a:r>
              <a:rPr lang="en-US" altLang="en-US" sz="1400" dirty="0" err="1"/>
              <a:t>i</a:t>
            </a:r>
            <a:r>
              <a:rPr lang="en-US" altLang="en-US" sz="1400" dirty="0"/>
              <a:t>) </a:t>
            </a:r>
            <a:r>
              <a:rPr lang="en-US" altLang="en-US" sz="1400" dirty="0" err="1"/>
              <a:t>aumento</a:t>
            </a:r>
            <a:r>
              <a:rPr lang="en-US" altLang="en-US" sz="1400" dirty="0"/>
              <a:t> das </a:t>
            </a:r>
            <a:r>
              <a:rPr lang="en-US" altLang="en-US" sz="1400" dirty="0" err="1"/>
              <a:t>pressões</a:t>
            </a:r>
            <a:r>
              <a:rPr lang="en-US" altLang="en-US" sz="1400" dirty="0"/>
              <a:t>  e (ii) </a:t>
            </a:r>
            <a:r>
              <a:rPr lang="en-US" altLang="en-US" sz="1400" dirty="0" err="1"/>
              <a:t>necessidades</a:t>
            </a:r>
            <a:r>
              <a:rPr lang="en-US" altLang="en-US" sz="1400" dirty="0"/>
              <a:t> de </a:t>
            </a:r>
            <a:r>
              <a:rPr lang="en-US" altLang="en-US" sz="1400" dirty="0" err="1"/>
              <a:t>desenvolvimento</a:t>
            </a:r>
            <a:endParaRPr lang="en-US" altLang="en-US" sz="1400" dirty="0"/>
          </a:p>
          <a:p>
            <a:pPr indent="-228600" eaLnBrk="1" hangingPunct="1">
              <a:lnSpc>
                <a:spcPct val="120000"/>
              </a:lnSpc>
              <a:buFont typeface="Arial" panose="020B0604020202020204" pitchFamily="34" charset="0"/>
              <a:buChar char="•"/>
              <a:defRPr/>
            </a:pPr>
            <a:r>
              <a:rPr lang="en-US" altLang="zh-CN" sz="1400" dirty="0" err="1"/>
              <a:t>Estudo</a:t>
            </a:r>
            <a:r>
              <a:rPr lang="en-US" altLang="zh-CN" sz="1400" dirty="0"/>
              <a:t> WWF </a:t>
            </a:r>
            <a:r>
              <a:rPr lang="en-US" altLang="zh-CN" sz="1400" dirty="0" err="1"/>
              <a:t>em</a:t>
            </a:r>
            <a:r>
              <a:rPr lang="en-US" altLang="zh-CN" sz="1400" dirty="0"/>
              <a:t> 1999: 200 </a:t>
            </a:r>
            <a:r>
              <a:rPr lang="en-US" altLang="zh-CN" sz="1400" dirty="0" err="1"/>
              <a:t>áreas</a:t>
            </a:r>
            <a:r>
              <a:rPr lang="en-US" altLang="zh-CN" sz="1400" dirty="0"/>
              <a:t> de 34 </a:t>
            </a:r>
            <a:r>
              <a:rPr lang="en-US" altLang="zh-CN" sz="1400" dirty="0" err="1"/>
              <a:t>países</a:t>
            </a:r>
            <a:r>
              <a:rPr lang="en-US" altLang="zh-CN" sz="1400" dirty="0"/>
              <a:t> </a:t>
            </a:r>
            <a:r>
              <a:rPr lang="en-US" altLang="zh-CN" sz="1400" dirty="0" err="1"/>
              <a:t>mostra</a:t>
            </a:r>
            <a:r>
              <a:rPr lang="en-US" altLang="zh-CN" sz="1400" dirty="0"/>
              <a:t> que </a:t>
            </a:r>
            <a:r>
              <a:rPr lang="en-US" altLang="zh-CN" sz="1400" dirty="0" err="1"/>
              <a:t>apenas</a:t>
            </a:r>
            <a:r>
              <a:rPr lang="en-US" altLang="zh-CN" sz="1400" dirty="0"/>
              <a:t> </a:t>
            </a:r>
            <a:r>
              <a:rPr lang="en-US" altLang="zh-CN" sz="1400" dirty="0" err="1"/>
              <a:t>cerca</a:t>
            </a:r>
            <a:r>
              <a:rPr lang="en-US" altLang="zh-CN" sz="1400" dirty="0"/>
              <a:t> de  12% </a:t>
            </a:r>
            <a:r>
              <a:rPr lang="en-US" altLang="zh-CN" sz="1400" dirty="0" err="1"/>
              <a:t>destas</a:t>
            </a:r>
            <a:r>
              <a:rPr lang="en-US" altLang="zh-CN" sz="1400" dirty="0"/>
              <a:t> </a:t>
            </a:r>
            <a:r>
              <a:rPr lang="en-US" altLang="zh-CN" sz="1400" dirty="0" err="1"/>
              <a:t>têm</a:t>
            </a:r>
            <a:r>
              <a:rPr lang="en-US" altLang="zh-CN" sz="1400" dirty="0"/>
              <a:t> </a:t>
            </a:r>
            <a:r>
              <a:rPr lang="en-US" altLang="zh-CN" sz="1400" dirty="0" err="1"/>
              <a:t>plano</a:t>
            </a:r>
            <a:r>
              <a:rPr lang="en-US" altLang="zh-CN" sz="1400" dirty="0"/>
              <a:t> de </a:t>
            </a:r>
            <a:r>
              <a:rPr lang="en-US" altLang="zh-CN" sz="1400" dirty="0" err="1"/>
              <a:t>manejo</a:t>
            </a:r>
            <a:r>
              <a:rPr lang="en-US" altLang="zh-CN" sz="1400" dirty="0"/>
              <a:t> </a:t>
            </a:r>
            <a:r>
              <a:rPr lang="en-US" altLang="zh-CN" sz="1400" dirty="0" err="1"/>
              <a:t>aprovado</a:t>
            </a:r>
            <a:endParaRPr lang="en-US" altLang="zh-CN" sz="1400" dirty="0"/>
          </a:p>
          <a:p>
            <a:pPr indent="-228600" eaLnBrk="1" hangingPunct="1">
              <a:lnSpc>
                <a:spcPct val="120000"/>
              </a:lnSpc>
              <a:buFont typeface="Arial" panose="020B0604020202020204" pitchFamily="34" charset="0"/>
              <a:buChar char="•"/>
              <a:defRPr/>
            </a:pPr>
            <a:r>
              <a:rPr lang="en-US" altLang="en-US" sz="1400" dirty="0"/>
              <a:t>APs </a:t>
            </a:r>
            <a:r>
              <a:rPr lang="en-US" altLang="en-US" sz="1400" dirty="0" err="1"/>
              <a:t>são</a:t>
            </a:r>
            <a:r>
              <a:rPr lang="en-US" altLang="en-US" sz="1400" dirty="0"/>
              <a:t> de </a:t>
            </a:r>
            <a:r>
              <a:rPr lang="en-US" altLang="en-US" sz="1400" dirty="0" err="1"/>
              <a:t>papel</a:t>
            </a:r>
            <a:r>
              <a:rPr lang="en-US" altLang="en-US" sz="1400" dirty="0"/>
              <a:t>: </a:t>
            </a:r>
            <a:r>
              <a:rPr lang="en-US" altLang="en-US" sz="1400" dirty="0" err="1"/>
              <a:t>criadas</a:t>
            </a:r>
            <a:r>
              <a:rPr lang="en-US" altLang="en-US" sz="1400" dirty="0"/>
              <a:t>, mas </a:t>
            </a:r>
            <a:r>
              <a:rPr lang="en-US" altLang="en-US" sz="1400" dirty="0" err="1"/>
              <a:t>não</a:t>
            </a:r>
            <a:r>
              <a:rPr lang="en-US" altLang="en-US" sz="1400" dirty="0"/>
              <a:t> </a:t>
            </a:r>
            <a:r>
              <a:rPr lang="en-US" altLang="en-US" sz="1400" dirty="0" err="1"/>
              <a:t>geridas</a:t>
            </a:r>
            <a:r>
              <a:rPr lang="en-US" altLang="en-US" sz="1400" dirty="0"/>
              <a:t> </a:t>
            </a:r>
            <a:r>
              <a:rPr lang="en-US" altLang="en-US" sz="1400" dirty="0" err="1"/>
              <a:t>ou</a:t>
            </a:r>
            <a:r>
              <a:rPr lang="en-US" altLang="en-US" sz="1400" dirty="0"/>
              <a:t> </a:t>
            </a:r>
            <a:r>
              <a:rPr lang="en-US" altLang="en-US" sz="1400" dirty="0" err="1"/>
              <a:t>implementadas</a:t>
            </a:r>
            <a:r>
              <a:rPr lang="en-US" altLang="en-US" sz="1400" dirty="0"/>
              <a:t> (</a:t>
            </a:r>
            <a:r>
              <a:rPr lang="en-US" altLang="en-US" sz="1400" dirty="0" err="1"/>
              <a:t>só</a:t>
            </a:r>
            <a:r>
              <a:rPr lang="en-US" altLang="en-US" sz="1400" dirty="0"/>
              <a:t> 20% </a:t>
            </a:r>
            <a:r>
              <a:rPr lang="en-US" altLang="en-US" sz="1400" dirty="0" err="1"/>
              <a:t>teriam</a:t>
            </a:r>
            <a:r>
              <a:rPr lang="en-US" altLang="en-US" sz="1400" dirty="0"/>
              <a:t> </a:t>
            </a:r>
            <a:r>
              <a:rPr lang="en-US" altLang="en-US" sz="1400" dirty="0" err="1"/>
              <a:t>gestão</a:t>
            </a:r>
            <a:r>
              <a:rPr lang="en-US" altLang="en-US" sz="1400" dirty="0"/>
              <a:t>)</a:t>
            </a:r>
          </a:p>
        </p:txBody>
      </p:sp>
      <p:pic>
        <p:nvPicPr>
          <p:cNvPr id="54274" name="Picture 2" descr="paper park">
            <a:extLst>
              <a:ext uri="{FF2B5EF4-FFF2-40B4-BE49-F238E27FC236}">
                <a16:creationId xmlns:a16="http://schemas.microsoft.com/office/drawing/2014/main" id="{09ED3DE2-DB45-41A5-A226-1AB1A886F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21" b="24243"/>
          <a:stretch/>
        </p:blipFill>
        <p:spPr bwMode="auto">
          <a:xfrm>
            <a:off x="415812" y="2731167"/>
            <a:ext cx="8375585" cy="34849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974E8922-18E5-8DAD-153E-487269DF7427}"/>
              </a:ext>
            </a:extLst>
          </p:cNvPr>
          <p:cNvSpPr txBox="1"/>
          <p:nvPr/>
        </p:nvSpPr>
        <p:spPr>
          <a:xfrm>
            <a:off x="2987824" y="6453336"/>
            <a:ext cx="5851578" cy="307777"/>
          </a:xfrm>
          <a:prstGeom prst="rect">
            <a:avLst/>
          </a:prstGeom>
          <a:noFill/>
        </p:spPr>
        <p:txBody>
          <a:bodyPr wrap="square" rtlCol="0">
            <a:spAutoFit/>
          </a:bodyPr>
          <a:lstStyle/>
          <a:p>
            <a:pPr algn="r"/>
            <a:r>
              <a:rPr lang="pt-BR" sz="1400" b="0" dirty="0"/>
              <a:t>(Fontes: </a:t>
            </a:r>
            <a:r>
              <a:rPr lang="pt-BR" sz="1400" b="0" dirty="0" err="1"/>
              <a:t>Stolton</a:t>
            </a:r>
            <a:r>
              <a:rPr lang="pt-BR" sz="1400" b="0" dirty="0"/>
              <a:t> e Dudley, 1999; </a:t>
            </a:r>
            <a:r>
              <a:rPr lang="pt-BR" sz="1400" b="0" dirty="0" err="1"/>
              <a:t>Albers</a:t>
            </a:r>
            <a:r>
              <a:rPr lang="pt-BR" sz="1400" b="0" dirty="0"/>
              <a:t>, 2022)</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8C3D229-43F1-86AF-8870-410523541AEB}"/>
              </a:ext>
            </a:extLst>
          </p:cNvPr>
          <p:cNvSpPr>
            <a:spLocks noGrp="1"/>
          </p:cNvSpPr>
          <p:nvPr>
            <p:ph type="title"/>
          </p:nvPr>
        </p:nvSpPr>
        <p:spPr>
          <a:xfrm>
            <a:off x="442170" y="856180"/>
            <a:ext cx="3420438" cy="1128068"/>
          </a:xfrm>
        </p:spPr>
        <p:txBody>
          <a:bodyPr anchor="ctr">
            <a:normAutofit/>
          </a:bodyPr>
          <a:lstStyle/>
          <a:p>
            <a:r>
              <a:rPr lang="pt-BR" sz="3200"/>
              <a:t>Tiro pela culatra da remoção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1FCBF76-532B-AC61-3EA7-A3C730987712}"/>
              </a:ext>
            </a:extLst>
          </p:cNvPr>
          <p:cNvSpPr>
            <a:spLocks noGrp="1"/>
          </p:cNvSpPr>
          <p:nvPr>
            <p:ph idx="1"/>
          </p:nvPr>
        </p:nvSpPr>
        <p:spPr>
          <a:xfrm>
            <a:off x="443039" y="2330505"/>
            <a:ext cx="3419569" cy="3979585"/>
          </a:xfrm>
        </p:spPr>
        <p:txBody>
          <a:bodyPr anchor="ctr">
            <a:normAutofit/>
          </a:bodyPr>
          <a:lstStyle/>
          <a:p>
            <a:r>
              <a:rPr lang="pt-BR" sz="1700"/>
              <a:t>Remoção e perda de acesso a recursos leva a conflitos e maior degradação</a:t>
            </a:r>
          </a:p>
          <a:p>
            <a:r>
              <a:rPr lang="pt-BR" sz="1700"/>
              <a:t>Por exemplo por caça para renda (mudança de modo de vida)</a:t>
            </a:r>
          </a:p>
          <a:p>
            <a:r>
              <a:rPr lang="pt-BR" sz="1700"/>
              <a:t>Na África levou caçadores-coletores a tornarem-se agricultores </a:t>
            </a:r>
          </a:p>
          <a:p>
            <a:r>
              <a:rPr lang="pt-BR" sz="1700"/>
              <a:t>Populações em geral voltam aos locais e usam recursos de maneira não sustentável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032D99A5-6B3D-EF53-ADCA-3F5D029B877C}"/>
              </a:ext>
            </a:extLst>
          </p:cNvPr>
          <p:cNvPicPr>
            <a:picLocks noChangeAspect="1"/>
          </p:cNvPicPr>
          <p:nvPr/>
        </p:nvPicPr>
        <p:blipFill rotWithShape="1">
          <a:blip r:embed="rId2"/>
          <a:srcRect l="15205" r="32185" b="1"/>
          <a:stretch/>
        </p:blipFill>
        <p:spPr>
          <a:xfrm>
            <a:off x="4483341" y="799352"/>
            <a:ext cx="4069057" cy="5259296"/>
          </a:xfrm>
          <a:prstGeom prst="rect">
            <a:avLst/>
          </a:prstGeom>
        </p:spPr>
      </p:pic>
    </p:spTree>
    <p:extLst>
      <p:ext uri="{BB962C8B-B14F-4D97-AF65-F5344CB8AC3E}">
        <p14:creationId xmlns:p14="http://schemas.microsoft.com/office/powerpoint/2010/main" val="1030485107"/>
      </p:ext>
    </p:extLst>
  </p:cSld>
  <p:clrMapOvr>
    <a:masterClrMapping/>
  </p:clrMapOvr>
  <p:transition spd="slow">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90F6A-2119-F2EB-94DF-C8C53187C891}"/>
              </a:ext>
            </a:extLst>
          </p:cNvPr>
          <p:cNvSpPr>
            <a:spLocks noGrp="1"/>
          </p:cNvSpPr>
          <p:nvPr>
            <p:ph type="title"/>
          </p:nvPr>
        </p:nvSpPr>
        <p:spPr>
          <a:xfrm>
            <a:off x="468313" y="375491"/>
            <a:ext cx="8229600" cy="1829373"/>
          </a:xfrm>
        </p:spPr>
        <p:txBody>
          <a:bodyPr/>
          <a:lstStyle/>
          <a:p>
            <a:r>
              <a:rPr lang="pt-BR" sz="3600" dirty="0"/>
              <a:t>Visões discordantes sobre efetividade de  áreas de papel e habitadas</a:t>
            </a:r>
          </a:p>
        </p:txBody>
      </p:sp>
      <p:graphicFrame>
        <p:nvGraphicFramePr>
          <p:cNvPr id="4" name="Espaço Reservado para Conteúdo 3">
            <a:extLst>
              <a:ext uri="{FF2B5EF4-FFF2-40B4-BE49-F238E27FC236}">
                <a16:creationId xmlns:a16="http://schemas.microsoft.com/office/drawing/2014/main" id="{94D98182-1A39-039E-0090-E79DE228E36A}"/>
              </a:ext>
            </a:extLst>
          </p:cNvPr>
          <p:cNvGraphicFramePr>
            <a:graphicFrameLocks noGrp="1"/>
          </p:cNvGraphicFramePr>
          <p:nvPr>
            <p:ph idx="1"/>
            <p:extLst>
              <p:ext uri="{D42A27DB-BD31-4B8C-83A1-F6EECF244321}">
                <p14:modId xmlns:p14="http://schemas.microsoft.com/office/powerpoint/2010/main" val="4075573161"/>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217785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EDC6D344-BDDB-4250-8AA3-0B391BD2E1B7}"/>
              </a:ext>
            </a:extLst>
          </p:cNvPr>
          <p:cNvSpPr>
            <a:spLocks noGrp="1" noChangeArrowheads="1"/>
          </p:cNvSpPr>
          <p:nvPr>
            <p:ph type="title"/>
          </p:nvPr>
        </p:nvSpPr>
        <p:spPr>
          <a:xfrm>
            <a:off x="468313" y="272951"/>
            <a:ext cx="8229600" cy="1139825"/>
          </a:xfrm>
        </p:spPr>
        <p:txBody>
          <a:bodyPr/>
          <a:lstStyle/>
          <a:p>
            <a:pPr eaLnBrk="1" hangingPunct="1">
              <a:defRPr/>
            </a:pPr>
            <a:r>
              <a:rPr lang="pt-BR" altLang="en-US" sz="3200" dirty="0"/>
              <a:t>Estudo inicial de Bruner para testar se </a:t>
            </a:r>
            <a:r>
              <a:rPr lang="pt-BR" altLang="en-US" sz="3200" dirty="0" err="1"/>
              <a:t>APs</a:t>
            </a:r>
            <a:r>
              <a:rPr lang="pt-BR" altLang="en-US" sz="3200" dirty="0"/>
              <a:t> funcionam </a:t>
            </a:r>
            <a:br>
              <a:rPr lang="pt-BR" altLang="en-US" sz="3200" dirty="0"/>
            </a:br>
            <a:r>
              <a:rPr lang="pt-BR" altLang="en-US" sz="2400" dirty="0"/>
              <a:t>(</a:t>
            </a:r>
            <a:r>
              <a:rPr lang="pt-BR" altLang="zh-CN" sz="2400" b="0" dirty="0">
                <a:ea typeface="宋体" panose="02010600030101010101" pitchFamily="2" charset="-122"/>
              </a:rPr>
              <a:t>93 </a:t>
            </a:r>
            <a:r>
              <a:rPr lang="pt-BR" altLang="zh-CN" sz="2400" b="0" dirty="0" err="1">
                <a:ea typeface="宋体" panose="02010600030101010101" pitchFamily="2" charset="-122"/>
              </a:rPr>
              <a:t>APs</a:t>
            </a:r>
            <a:r>
              <a:rPr lang="pt-BR" altLang="zh-CN" sz="2400" b="0" dirty="0">
                <a:ea typeface="宋体" panose="02010600030101010101" pitchFamily="2" charset="-122"/>
              </a:rPr>
              <a:t>, 22 países tropicais)</a:t>
            </a:r>
            <a:endParaRPr lang="en-US" altLang="en-US" sz="2400" dirty="0"/>
          </a:p>
        </p:txBody>
      </p:sp>
      <p:pic>
        <p:nvPicPr>
          <p:cNvPr id="56323" name="Picture 9">
            <a:extLst>
              <a:ext uri="{FF2B5EF4-FFF2-40B4-BE49-F238E27FC236}">
                <a16:creationId xmlns:a16="http://schemas.microsoft.com/office/drawing/2014/main" id="{A0002155-A40E-4F6E-A396-E15B667D0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447925"/>
            <a:ext cx="619283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10">
            <a:extLst>
              <a:ext uri="{FF2B5EF4-FFF2-40B4-BE49-F238E27FC236}">
                <a16:creationId xmlns:a16="http://schemas.microsoft.com/office/drawing/2014/main" id="{1B61862C-C03A-4A0F-B1DD-79912809AE47}"/>
              </a:ext>
            </a:extLst>
          </p:cNvPr>
          <p:cNvSpPr txBox="1">
            <a:spLocks noChangeArrowheads="1"/>
          </p:cNvSpPr>
          <p:nvPr/>
        </p:nvSpPr>
        <p:spPr bwMode="auto">
          <a:xfrm>
            <a:off x="4427538" y="2492375"/>
            <a:ext cx="3168650" cy="825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600" b="0">
                <a:solidFill>
                  <a:schemeClr val="bg1"/>
                </a:solidFill>
              </a:rPr>
              <a:t>Áreas protegidas que mantiveram ou recuperaram a vegetação natural</a:t>
            </a:r>
            <a:endParaRPr lang="en-US" altLang="en-US" sz="1600" b="0">
              <a:solidFill>
                <a:schemeClr val="bg1"/>
              </a:solidFill>
            </a:endParaRPr>
          </a:p>
        </p:txBody>
      </p:sp>
      <p:sp>
        <p:nvSpPr>
          <p:cNvPr id="56325" name="Text Box 11">
            <a:extLst>
              <a:ext uri="{FF2B5EF4-FFF2-40B4-BE49-F238E27FC236}">
                <a16:creationId xmlns:a16="http://schemas.microsoft.com/office/drawing/2014/main" id="{8480C681-1F91-4BCC-8EBE-D2291E5B56FD}"/>
              </a:ext>
            </a:extLst>
          </p:cNvPr>
          <p:cNvSpPr txBox="1">
            <a:spLocks noChangeArrowheads="1"/>
          </p:cNvSpPr>
          <p:nvPr/>
        </p:nvSpPr>
        <p:spPr bwMode="auto">
          <a:xfrm>
            <a:off x="2341563" y="3971925"/>
            <a:ext cx="1943100" cy="825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600" b="0">
                <a:solidFill>
                  <a:schemeClr val="bg1"/>
                </a:solidFill>
              </a:rPr>
              <a:t>Áreas que perderam vegetação natural</a:t>
            </a:r>
            <a:endParaRPr lang="en-US" altLang="en-US" sz="1600" b="0">
              <a:solidFill>
                <a:schemeClr val="bg1"/>
              </a:solidFill>
            </a:endParaRPr>
          </a:p>
        </p:txBody>
      </p:sp>
      <p:sp>
        <p:nvSpPr>
          <p:cNvPr id="56326" name="Text Box 12">
            <a:extLst>
              <a:ext uri="{FF2B5EF4-FFF2-40B4-BE49-F238E27FC236}">
                <a16:creationId xmlns:a16="http://schemas.microsoft.com/office/drawing/2014/main" id="{A66CAD63-79B3-4282-B79E-D4D851C59FBE}"/>
              </a:ext>
            </a:extLst>
          </p:cNvPr>
          <p:cNvSpPr txBox="1">
            <a:spLocks noChangeArrowheads="1"/>
          </p:cNvSpPr>
          <p:nvPr/>
        </p:nvSpPr>
        <p:spPr bwMode="auto">
          <a:xfrm>
            <a:off x="1547813" y="6021388"/>
            <a:ext cx="6119812"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sz="1600" b="0">
                <a:solidFill>
                  <a:srgbClr val="000000"/>
                </a:solidFill>
              </a:rPr>
              <a:t>Mudanças na área de vegetação desde o estabelecimento</a:t>
            </a:r>
            <a:endParaRPr lang="en-US" altLang="en-US" sz="1600" b="0">
              <a:solidFill>
                <a:srgbClr val="000000"/>
              </a:solidFill>
            </a:endParaRPr>
          </a:p>
        </p:txBody>
      </p:sp>
      <p:sp>
        <p:nvSpPr>
          <p:cNvPr id="56327" name="Text Box 13">
            <a:extLst>
              <a:ext uri="{FF2B5EF4-FFF2-40B4-BE49-F238E27FC236}">
                <a16:creationId xmlns:a16="http://schemas.microsoft.com/office/drawing/2014/main" id="{0006D19D-8925-4A12-92B9-C0B649483374}"/>
              </a:ext>
            </a:extLst>
          </p:cNvPr>
          <p:cNvSpPr txBox="1">
            <a:spLocks noChangeArrowheads="1"/>
          </p:cNvSpPr>
          <p:nvPr/>
        </p:nvSpPr>
        <p:spPr bwMode="auto">
          <a:xfrm rot="-5400000">
            <a:off x="-281781" y="3904456"/>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200" b="0"/>
              <a:t>(Fonte: Bruner et al. 2001)</a:t>
            </a:r>
            <a:endParaRPr lang="en-US" altLang="en-US" sz="1200" b="0"/>
          </a:p>
        </p:txBody>
      </p:sp>
      <p:sp>
        <p:nvSpPr>
          <p:cNvPr id="56328" name="Text Box 14">
            <a:extLst>
              <a:ext uri="{FF2B5EF4-FFF2-40B4-BE49-F238E27FC236}">
                <a16:creationId xmlns:a16="http://schemas.microsoft.com/office/drawing/2014/main" id="{360F2D13-F35C-4D50-AFB3-BBBD85414800}"/>
              </a:ext>
            </a:extLst>
          </p:cNvPr>
          <p:cNvSpPr txBox="1">
            <a:spLocks noChangeArrowheads="1"/>
          </p:cNvSpPr>
          <p:nvPr/>
        </p:nvSpPr>
        <p:spPr bwMode="auto">
          <a:xfrm>
            <a:off x="971550" y="1628775"/>
            <a:ext cx="7524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sz="2400"/>
              <a:t>Áreas são efetivas na redução do desmatamento: 83% controlam</a:t>
            </a:r>
            <a:endParaRPr lang="en-US" altLang="en-US" sz="240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3EF60FF8-3CF2-43F4-AE94-ACEBC1E8CC26}"/>
              </a:ext>
            </a:extLst>
          </p:cNvPr>
          <p:cNvSpPr>
            <a:spLocks noGrp="1" noChangeArrowheads="1"/>
          </p:cNvSpPr>
          <p:nvPr>
            <p:ph type="title"/>
          </p:nvPr>
        </p:nvSpPr>
        <p:spPr/>
        <p:txBody>
          <a:bodyPr/>
          <a:lstStyle/>
          <a:p>
            <a:pPr eaLnBrk="1" hangingPunct="1">
              <a:defRPr/>
            </a:pPr>
            <a:r>
              <a:rPr lang="pt-BR" altLang="en-US" dirty="0">
                <a:solidFill>
                  <a:schemeClr val="tx1"/>
                </a:solidFill>
              </a:rPr>
              <a:t>Conservação </a:t>
            </a:r>
            <a:r>
              <a:rPr lang="pt-BR" altLang="en-US" i="1" dirty="0">
                <a:solidFill>
                  <a:schemeClr val="tx1"/>
                </a:solidFill>
              </a:rPr>
              <a:t>In </a:t>
            </a:r>
            <a:r>
              <a:rPr lang="pt-BR" altLang="en-US" i="1" dirty="0" err="1">
                <a:solidFill>
                  <a:schemeClr val="tx1"/>
                </a:solidFill>
              </a:rPr>
              <a:t>situ</a:t>
            </a:r>
            <a:endParaRPr lang="en-US" altLang="en-US" i="1" dirty="0">
              <a:solidFill>
                <a:schemeClr val="tx1"/>
              </a:solidFill>
            </a:endParaRPr>
          </a:p>
        </p:txBody>
      </p:sp>
      <p:sp>
        <p:nvSpPr>
          <p:cNvPr id="227331" name="Rectangle 3">
            <a:extLst>
              <a:ext uri="{FF2B5EF4-FFF2-40B4-BE49-F238E27FC236}">
                <a16:creationId xmlns:a16="http://schemas.microsoft.com/office/drawing/2014/main" id="{F98C3D56-AE44-4397-AD3F-AAE701235A34}"/>
              </a:ext>
            </a:extLst>
          </p:cNvPr>
          <p:cNvSpPr>
            <a:spLocks noGrp="1" noChangeArrowheads="1"/>
          </p:cNvSpPr>
          <p:nvPr>
            <p:ph type="body" sz="half" idx="1"/>
          </p:nvPr>
        </p:nvSpPr>
        <p:spPr>
          <a:xfrm>
            <a:off x="457200" y="1744663"/>
            <a:ext cx="8229600" cy="1323975"/>
          </a:xfrm>
        </p:spPr>
        <p:txBody>
          <a:bodyPr/>
          <a:lstStyle/>
          <a:p>
            <a:pPr eaLnBrk="1" hangingPunct="1">
              <a:defRPr/>
            </a:pPr>
            <a:r>
              <a:rPr lang="pt-BR" altLang="en-US" sz="2800" dirty="0">
                <a:effectLst/>
              </a:rPr>
              <a:t>Refere-se à conservação da biodiversidade nas próprias paisagens naturais de origem</a:t>
            </a:r>
            <a:endParaRPr lang="en-US" altLang="en-US" sz="2800" dirty="0">
              <a:effectLst/>
            </a:endParaRPr>
          </a:p>
        </p:txBody>
      </p:sp>
      <p:grpSp>
        <p:nvGrpSpPr>
          <p:cNvPr id="2" name="Organization Chart 6">
            <a:extLst>
              <a:ext uri="{FF2B5EF4-FFF2-40B4-BE49-F238E27FC236}">
                <a16:creationId xmlns:a16="http://schemas.microsoft.com/office/drawing/2014/main" id="{15C62D2E-09FB-49F2-9749-EA3E680EC05B}"/>
              </a:ext>
            </a:extLst>
          </p:cNvPr>
          <p:cNvGrpSpPr>
            <a:grpSpLocks noChangeAspect="1"/>
          </p:cNvGrpSpPr>
          <p:nvPr/>
        </p:nvGrpSpPr>
        <p:grpSpPr bwMode="auto">
          <a:xfrm>
            <a:off x="468313" y="2833688"/>
            <a:ext cx="8208962" cy="2827337"/>
            <a:chOff x="272" y="2464"/>
            <a:chExt cx="5343" cy="1865"/>
          </a:xfrm>
        </p:grpSpPr>
        <p:cxnSp>
          <p:nvCxnSpPr>
            <p:cNvPr id="136196" name="_s136196">
              <a:extLst>
                <a:ext uri="{FF2B5EF4-FFF2-40B4-BE49-F238E27FC236}">
                  <a16:creationId xmlns:a16="http://schemas.microsoft.com/office/drawing/2014/main" id="{B338AAB4-2721-4D4F-B184-67E08230ECB8}"/>
                </a:ext>
              </a:extLst>
            </p:cNvPr>
            <p:cNvCxnSpPr>
              <a:cxnSpLocks noChangeShapeType="1"/>
              <a:stCxn id="6" idx="0"/>
              <a:endCxn id="3" idx="2"/>
            </p:cNvCxnSpPr>
            <p:nvPr/>
          </p:nvCxnSpPr>
          <p:spPr bwMode="auto">
            <a:xfrm rot="5400000" flipH="1">
              <a:off x="3795" y="2498"/>
              <a:ext cx="125" cy="1830"/>
            </a:xfrm>
            <a:prstGeom prst="bentConnector3">
              <a:avLst>
                <a:gd name="adj1" fmla="val 49579"/>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6197" name="_s136197">
              <a:extLst>
                <a:ext uri="{FF2B5EF4-FFF2-40B4-BE49-F238E27FC236}">
                  <a16:creationId xmlns:a16="http://schemas.microsoft.com/office/drawing/2014/main" id="{71503452-508F-4E12-867D-D860CDE15CA4}"/>
                </a:ext>
              </a:extLst>
            </p:cNvPr>
            <p:cNvCxnSpPr>
              <a:cxnSpLocks noChangeShapeType="1"/>
              <a:stCxn id="5" idx="0"/>
              <a:endCxn id="3" idx="2"/>
            </p:cNvCxnSpPr>
            <p:nvPr/>
          </p:nvCxnSpPr>
          <p:spPr bwMode="auto">
            <a:xfrm rot="5400000" flipH="1">
              <a:off x="2881" y="3412"/>
              <a:ext cx="125" cy="1"/>
            </a:xfrm>
            <a:prstGeom prst="bentConnector3">
              <a:avLst>
                <a:gd name="adj1" fmla="val 49579"/>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cxnSp>
          <p:nvCxnSpPr>
            <p:cNvPr id="136198" name="_s136198">
              <a:extLst>
                <a:ext uri="{FF2B5EF4-FFF2-40B4-BE49-F238E27FC236}">
                  <a16:creationId xmlns:a16="http://schemas.microsoft.com/office/drawing/2014/main" id="{E9ABA128-CA80-4BF6-8BB3-1B5E09700339}"/>
                </a:ext>
              </a:extLst>
            </p:cNvPr>
            <p:cNvCxnSpPr>
              <a:cxnSpLocks noChangeShapeType="1"/>
              <a:stCxn id="4" idx="0"/>
              <a:endCxn id="3" idx="2"/>
            </p:cNvCxnSpPr>
            <p:nvPr/>
          </p:nvCxnSpPr>
          <p:spPr bwMode="auto">
            <a:xfrm rot="16200000">
              <a:off x="1966" y="2499"/>
              <a:ext cx="125" cy="1828"/>
            </a:xfrm>
            <a:prstGeom prst="bentConnector3">
              <a:avLst>
                <a:gd name="adj1" fmla="val 49579"/>
              </a:avLst>
            </a:prstGeom>
            <a:noFill/>
            <a:ln w="9525">
              <a:solidFill>
                <a:schemeClr val="bg2"/>
              </a:solidFill>
              <a:miter lim="800000"/>
              <a:headEnd/>
              <a:tailEnd/>
            </a:ln>
            <a:extLst>
              <a:ext uri="{909E8E84-426E-40DD-AFC4-6F175D3DCCD1}">
                <a14:hiddenFill xmlns:a14="http://schemas.microsoft.com/office/drawing/2010/main">
                  <a:noFill/>
                </a14:hiddenFill>
              </a:ext>
            </a:extLst>
          </p:spPr>
        </p:cxnSp>
        <p:sp>
          <p:nvSpPr>
            <p:cNvPr id="3" name="_s136199">
              <a:extLst>
                <a:ext uri="{FF2B5EF4-FFF2-40B4-BE49-F238E27FC236}">
                  <a16:creationId xmlns:a16="http://schemas.microsoft.com/office/drawing/2014/main" id="{54B7EC95-94D6-46D0-BDEC-B970CB58C295}"/>
                </a:ext>
              </a:extLst>
            </p:cNvPr>
            <p:cNvSpPr>
              <a:spLocks noChangeArrowheads="1"/>
            </p:cNvSpPr>
            <p:nvPr/>
          </p:nvSpPr>
          <p:spPr bwMode="auto">
            <a:xfrm>
              <a:off x="2402" y="2774"/>
              <a:ext cx="1082" cy="566"/>
            </a:xfrm>
            <a:prstGeom prst="roundRect">
              <a:avLst>
                <a:gd name="adj"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vert="horz" wrap="none" lIns="86904" tIns="43452" rIns="86904" bIns="43452"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700" b="1" i="0" u="none" strike="noStrike" cap="none" normalizeH="0" baseline="0">
                  <a:ln>
                    <a:noFill/>
                  </a:ln>
                  <a:solidFill>
                    <a:schemeClr val="tx1"/>
                  </a:solidFill>
                  <a:effectLst/>
                  <a:latin typeface="Comic Sans MS" panose="030F0702030302020204" pitchFamily="66" charset="0"/>
                </a:rPr>
                <a:t>Estratégias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700" b="1" i="0" u="none" strike="noStrike" cap="none" normalizeH="0" baseline="0">
                  <a:ln>
                    <a:noFill/>
                  </a:ln>
                  <a:solidFill>
                    <a:schemeClr val="tx1"/>
                  </a:solidFill>
                  <a:effectLst/>
                  <a:latin typeface="Comic Sans MS" panose="030F0702030302020204" pitchFamily="66" charset="0"/>
                </a:rPr>
                <a:t>possíveis </a:t>
              </a:r>
              <a:endParaRPr kumimoji="0" lang="en-US" altLang="pt-BR" sz="1700" b="1" i="0" u="none" strike="noStrike" cap="none" normalizeH="0" baseline="0">
                <a:ln>
                  <a:noFill/>
                </a:ln>
                <a:solidFill>
                  <a:schemeClr val="tx1"/>
                </a:solidFill>
                <a:effectLst/>
                <a:latin typeface="Comic Sans MS" panose="030F0702030302020204" pitchFamily="66" charset="0"/>
              </a:endParaRPr>
            </a:p>
          </p:txBody>
        </p:sp>
        <p:sp>
          <p:nvSpPr>
            <p:cNvPr id="4" name="_s136200">
              <a:extLst>
                <a:ext uri="{FF2B5EF4-FFF2-40B4-BE49-F238E27FC236}">
                  <a16:creationId xmlns:a16="http://schemas.microsoft.com/office/drawing/2014/main" id="{190A4F79-B2BF-495F-93E5-627F1C4CEF6D}"/>
                </a:ext>
              </a:extLst>
            </p:cNvPr>
            <p:cNvSpPr>
              <a:spLocks noChangeArrowheads="1"/>
            </p:cNvSpPr>
            <p:nvPr/>
          </p:nvSpPr>
          <p:spPr bwMode="auto">
            <a:xfrm>
              <a:off x="272" y="3484"/>
              <a:ext cx="1685" cy="845"/>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vert="horz" wrap="none" lIns="86904" tIns="43452" rIns="86904" bIns="43452"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7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Manejo da paisagem.</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7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 </a:t>
              </a:r>
              <a:r>
                <a:rPr kumimoji="0" lang="pt-BR" altLang="pt-BR" sz="1700" b="0" i="0" u="none" strike="noStrike" cap="none" normalizeH="0" baseline="0" dirty="0" err="1">
                  <a:ln>
                    <a:noFill/>
                  </a:ln>
                  <a:solidFill>
                    <a:schemeClr val="tx1"/>
                  </a:solidFill>
                  <a:effectLst>
                    <a:outerShdw blurRad="38100" dist="38100" dir="2700000" algn="tl">
                      <a:srgbClr val="C0C0C0"/>
                    </a:outerShdw>
                  </a:effectLst>
                  <a:latin typeface="Comic Sans MS" panose="030F0702030302020204" pitchFamily="66" charset="0"/>
                </a:rPr>
                <a:t>Exs</a:t>
              </a:r>
              <a:r>
                <a:rPr kumimoji="0" lang="pt-BR" altLang="pt-BR" sz="17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 Zoneamento,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7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 </a:t>
              </a:r>
              <a:r>
                <a:rPr kumimoji="0" lang="pt-BR" altLang="pt-BR" sz="1700" b="0" i="0" u="none" strike="noStrike" cap="none" normalizeH="0" baseline="0" dirty="0" err="1">
                  <a:ln>
                    <a:noFill/>
                  </a:ln>
                  <a:solidFill>
                    <a:schemeClr val="tx1"/>
                  </a:solidFill>
                  <a:effectLst>
                    <a:outerShdw blurRad="38100" dist="38100" dir="2700000" algn="tl">
                      <a:srgbClr val="C0C0C0"/>
                    </a:outerShdw>
                  </a:effectLst>
                  <a:latin typeface="Comic Sans MS" panose="030F0702030302020204" pitchFamily="66" charset="0"/>
                </a:rPr>
                <a:t>Agroflorestas</a:t>
              </a:r>
              <a:r>
                <a:rPr kumimoji="0" lang="pt-BR" altLang="pt-BR" sz="17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a:t>
              </a:r>
              <a:endParaRPr kumimoji="0" lang="en-US" altLang="pt-BR" sz="17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endParaRPr>
            </a:p>
          </p:txBody>
        </p:sp>
        <p:sp>
          <p:nvSpPr>
            <p:cNvPr id="5" name="_s136201">
              <a:extLst>
                <a:ext uri="{FF2B5EF4-FFF2-40B4-BE49-F238E27FC236}">
                  <a16:creationId xmlns:a16="http://schemas.microsoft.com/office/drawing/2014/main" id="{3187B09F-EFAC-4E70-A4EB-48142AE9F030}"/>
                </a:ext>
              </a:extLst>
            </p:cNvPr>
            <p:cNvSpPr>
              <a:spLocks noChangeArrowheads="1"/>
            </p:cNvSpPr>
            <p:nvPr/>
          </p:nvSpPr>
          <p:spPr bwMode="auto">
            <a:xfrm>
              <a:off x="2101" y="3484"/>
              <a:ext cx="1685" cy="845"/>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vert="horz" wrap="none" lIns="86904" tIns="43452" rIns="86904" bIns="43452"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800" b="0" i="0" u="none" strike="noStrike" cap="none" normalizeH="0" baseline="0">
                  <a:ln>
                    <a:noFill/>
                  </a:ln>
                  <a:solidFill>
                    <a:schemeClr val="tx1"/>
                  </a:solidFill>
                  <a:effectLst>
                    <a:outerShdw blurRad="38100" dist="38100" dir="2700000" algn="tl">
                      <a:srgbClr val="C0C0C0"/>
                    </a:outerShdw>
                  </a:effectLst>
                  <a:latin typeface="Comic Sans MS" panose="030F0702030302020204" pitchFamily="66" charset="0"/>
                </a:rPr>
                <a:t>Reabilitação ou</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800" b="0" i="0" u="none" strike="noStrike" cap="none" normalizeH="0" baseline="0">
                  <a:ln>
                    <a:noFill/>
                  </a:ln>
                  <a:solidFill>
                    <a:schemeClr val="tx1"/>
                  </a:solidFill>
                  <a:effectLst>
                    <a:outerShdw blurRad="38100" dist="38100" dir="2700000" algn="tl">
                      <a:srgbClr val="C0C0C0"/>
                    </a:outerShdw>
                  </a:effectLst>
                  <a:latin typeface="Comic Sans MS" panose="030F0702030302020204" pitchFamily="66" charset="0"/>
                </a:rPr>
                <a:t> restauração da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pt-BR" sz="1800" b="0" i="0" u="none" strike="noStrike" cap="none" normalizeH="0" baseline="0">
                  <a:ln>
                    <a:noFill/>
                  </a:ln>
                  <a:solidFill>
                    <a:schemeClr val="tx1"/>
                  </a:solidFill>
                  <a:effectLst>
                    <a:outerShdw blurRad="38100" dist="38100" dir="2700000" algn="tl">
                      <a:srgbClr val="C0C0C0"/>
                    </a:outerShdw>
                  </a:effectLst>
                  <a:latin typeface="Comic Sans MS" panose="030F0702030302020204" pitchFamily="66" charset="0"/>
                </a:rPr>
                <a:t> paisagem</a:t>
              </a:r>
              <a:endParaRPr kumimoji="0" lang="en-US" altLang="pt-BR" sz="1800" b="0" i="0" u="none" strike="noStrike" cap="none" normalizeH="0" baseline="0">
                <a:ln>
                  <a:noFill/>
                </a:ln>
                <a:solidFill>
                  <a:schemeClr val="tx1"/>
                </a:solidFill>
                <a:effectLst>
                  <a:outerShdw blurRad="38100" dist="38100" dir="2700000" algn="tl">
                    <a:srgbClr val="C0C0C0"/>
                  </a:outerShdw>
                </a:effectLst>
                <a:latin typeface="Comic Sans MS" panose="030F0702030302020204" pitchFamily="66" charset="0"/>
              </a:endParaRPr>
            </a:p>
          </p:txBody>
        </p:sp>
        <p:sp>
          <p:nvSpPr>
            <p:cNvPr id="6" name="_s136202">
              <a:extLst>
                <a:ext uri="{FF2B5EF4-FFF2-40B4-BE49-F238E27FC236}">
                  <a16:creationId xmlns:a16="http://schemas.microsoft.com/office/drawing/2014/main" id="{2DB8C6AE-E75E-46F3-9849-EA462F533E3D}"/>
                </a:ext>
              </a:extLst>
            </p:cNvPr>
            <p:cNvSpPr>
              <a:spLocks noChangeArrowheads="1"/>
            </p:cNvSpPr>
            <p:nvPr/>
          </p:nvSpPr>
          <p:spPr bwMode="auto">
            <a:xfrm>
              <a:off x="3930" y="3484"/>
              <a:ext cx="1685" cy="845"/>
            </a:xfrm>
            <a:prstGeom prst="roundRect">
              <a:avLst>
                <a:gd name="adj" fmla="val 50000"/>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vert="horz" wrap="none" lIns="86904" tIns="43452" rIns="86904" bIns="43452" numCol="1" anchor="ctr"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
                  <a:schemeClr val="hlink"/>
                </a:buClr>
                <a:buSzPct val="75000"/>
                <a:buFont typeface="Wingdings" panose="05000000000000000000" pitchFamily="2" charset="2"/>
                <a:buNone/>
                <a:tabLst/>
              </a:pPr>
              <a:r>
                <a:rPr kumimoji="0" lang="pt-BR" altLang="pt-BR" sz="18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Áreas protegidas</a:t>
              </a:r>
            </a:p>
            <a:p>
              <a:pPr marL="0" marR="0" lvl="0" indent="0" algn="ctr" defTabSz="914400" rtl="0" eaLnBrk="1" fontAlgn="base" latinLnBrk="0" hangingPunct="1">
                <a:lnSpc>
                  <a:spcPct val="80000"/>
                </a:lnSpc>
                <a:spcBef>
                  <a:spcPct val="20000"/>
                </a:spcBef>
                <a:spcAft>
                  <a:spcPct val="0"/>
                </a:spcAft>
                <a:buClr>
                  <a:schemeClr val="hlink"/>
                </a:buClr>
                <a:buSzPct val="75000"/>
                <a:buFont typeface="Wingdings" panose="05000000000000000000" pitchFamily="2" charset="2"/>
                <a:buNone/>
                <a:tabLst/>
              </a:pPr>
              <a:r>
                <a:rPr kumimoji="0" lang="pt-BR" altLang="pt-BR" sz="1800" b="0" i="0" u="none" strike="noStrike" cap="none" normalizeH="0" baseline="0" dirty="0">
                  <a:ln>
                    <a:noFill/>
                  </a:ln>
                  <a:solidFill>
                    <a:schemeClr val="tx1"/>
                  </a:solidFill>
                  <a:effectLst>
                    <a:outerShdw blurRad="38100" dist="38100" dir="2700000" algn="tl">
                      <a:srgbClr val="C0C0C0"/>
                    </a:outerShdw>
                  </a:effectLst>
                  <a:latin typeface="Comic Sans MS" panose="030F0702030302020204" pitchFamily="66" charset="0"/>
                </a:rPr>
                <a:t> e/ou UCs</a:t>
              </a:r>
              <a:endParaRPr kumimoji="0" lang="en-US" altLang="pt-BR" sz="1700" b="1" i="0" u="none" strike="noStrike" cap="none" normalizeH="0" baseline="0" dirty="0">
                <a:ln>
                  <a:noFill/>
                </a:ln>
                <a:solidFill>
                  <a:schemeClr val="tx1"/>
                </a:solidFill>
                <a:effectLst/>
                <a:latin typeface="Comic Sans MS" panose="030F0702030302020204" pitchFamily="66" charset="0"/>
              </a:endParaRPr>
            </a:p>
          </p:txBody>
        </p:sp>
      </p:grpSp>
      <p:sp>
        <p:nvSpPr>
          <p:cNvPr id="7" name="AutoShape 15">
            <a:extLst>
              <a:ext uri="{FF2B5EF4-FFF2-40B4-BE49-F238E27FC236}">
                <a16:creationId xmlns:a16="http://schemas.microsoft.com/office/drawing/2014/main" id="{C32904C2-8361-4F28-9CE7-7C65960B3D69}"/>
              </a:ext>
            </a:extLst>
          </p:cNvPr>
          <p:cNvSpPr>
            <a:spLocks noChangeArrowheads="1"/>
          </p:cNvSpPr>
          <p:nvPr/>
        </p:nvSpPr>
        <p:spPr bwMode="auto">
          <a:xfrm rot="19527719">
            <a:off x="7091858" y="3092029"/>
            <a:ext cx="1731855" cy="1298944"/>
          </a:xfrm>
          <a:prstGeom prst="leftArrow">
            <a:avLst>
              <a:gd name="adj1" fmla="val 50000"/>
              <a:gd name="adj2" fmla="val 32889"/>
            </a:avLst>
          </a:prstGeom>
          <a:solidFill>
            <a:schemeClr val="tx1"/>
          </a:solidFill>
          <a:ln w="9525">
            <a:solidFill>
              <a:schemeClr val="tx1"/>
            </a:solidFill>
            <a:miter lim="800000"/>
            <a:headEnd/>
            <a:tailEnd/>
          </a:ln>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dirty="0">
                <a:solidFill>
                  <a:schemeClr val="accent1"/>
                </a:solidFill>
              </a:rPr>
              <a:t>Mais</a:t>
            </a:r>
          </a:p>
          <a:p>
            <a:pPr algn="ctr" eaLnBrk="1" hangingPunct="1"/>
            <a:r>
              <a:rPr lang="pt-BR" altLang="en-US" dirty="0">
                <a:solidFill>
                  <a:schemeClr val="accent1"/>
                </a:solidFill>
              </a:rPr>
              <a:t> importante</a:t>
            </a:r>
            <a:endParaRPr lang="en-US" altLang="en-US" dirty="0">
              <a:solidFill>
                <a:schemeClr val="accent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231DD-0E70-2A42-1FE3-63D6EF2B74D0}"/>
              </a:ext>
            </a:extLst>
          </p:cNvPr>
          <p:cNvSpPr>
            <a:spLocks noGrp="1"/>
          </p:cNvSpPr>
          <p:nvPr>
            <p:ph type="title"/>
          </p:nvPr>
        </p:nvSpPr>
        <p:spPr/>
        <p:txBody>
          <a:bodyPr/>
          <a:lstStyle/>
          <a:p>
            <a:r>
              <a:rPr lang="pt-BR" dirty="0" err="1"/>
              <a:t>APs</a:t>
            </a:r>
            <a:r>
              <a:rPr lang="pt-BR" dirty="0"/>
              <a:t> de papel e habitadas funcionam</a:t>
            </a:r>
          </a:p>
        </p:txBody>
      </p:sp>
      <p:graphicFrame>
        <p:nvGraphicFramePr>
          <p:cNvPr id="5" name="Espaço Reservado para Conteúdo 2">
            <a:extLst>
              <a:ext uri="{FF2B5EF4-FFF2-40B4-BE49-F238E27FC236}">
                <a16:creationId xmlns:a16="http://schemas.microsoft.com/office/drawing/2014/main" id="{3A73839F-A6F7-F1DA-614A-B532D93CCF96}"/>
              </a:ext>
            </a:extLst>
          </p:cNvPr>
          <p:cNvGraphicFramePr>
            <a:graphicFrameLocks noGrp="1"/>
          </p:cNvGraphicFramePr>
          <p:nvPr>
            <p:ph idx="1"/>
            <p:extLst>
              <p:ext uri="{D42A27DB-BD31-4B8C-83A1-F6EECF244321}">
                <p14:modId xmlns:p14="http://schemas.microsoft.com/office/powerpoint/2010/main" val="3054161159"/>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ixaDeTexto 7">
            <a:extLst>
              <a:ext uri="{FF2B5EF4-FFF2-40B4-BE49-F238E27FC236}">
                <a16:creationId xmlns:a16="http://schemas.microsoft.com/office/drawing/2014/main" id="{69765937-C10F-9367-8E25-999E5537F80B}"/>
              </a:ext>
            </a:extLst>
          </p:cNvPr>
          <p:cNvSpPr txBox="1"/>
          <p:nvPr/>
        </p:nvSpPr>
        <p:spPr>
          <a:xfrm>
            <a:off x="539552" y="6309320"/>
            <a:ext cx="8424936" cy="523220"/>
          </a:xfrm>
          <a:prstGeom prst="rect">
            <a:avLst/>
          </a:prstGeom>
          <a:noFill/>
        </p:spPr>
        <p:txBody>
          <a:bodyPr wrap="square" rtlCol="0">
            <a:spAutoFit/>
          </a:bodyPr>
          <a:lstStyle/>
          <a:p>
            <a:r>
              <a:rPr lang="pt-BR" sz="1400" b="0" dirty="0"/>
              <a:t>(Fontes: </a:t>
            </a:r>
            <a:r>
              <a:rPr lang="pt-BR" sz="1400" b="0" dirty="0" err="1"/>
              <a:t>Schleicher</a:t>
            </a:r>
            <a:r>
              <a:rPr lang="pt-BR" sz="1400" b="0" dirty="0"/>
              <a:t> et al., 2017; </a:t>
            </a:r>
            <a:r>
              <a:rPr lang="pt-BR" sz="1400" b="0" dirty="0" err="1"/>
              <a:t>Blackman</a:t>
            </a:r>
            <a:r>
              <a:rPr lang="pt-BR" sz="1400" b="0" dirty="0"/>
              <a:t> e Veit, 2018; Walker et al., 2020; mas ver: </a:t>
            </a:r>
            <a:r>
              <a:rPr lang="pt-BR" sz="1400" b="0" dirty="0" err="1"/>
              <a:t>Bowman</a:t>
            </a:r>
            <a:r>
              <a:rPr lang="pt-BR" sz="1400" b="0" dirty="0"/>
              <a:t> et al, 2021)</a:t>
            </a:r>
          </a:p>
        </p:txBody>
      </p:sp>
    </p:spTree>
    <p:extLst>
      <p:ext uri="{BB962C8B-B14F-4D97-AF65-F5344CB8AC3E}">
        <p14:creationId xmlns:p14="http://schemas.microsoft.com/office/powerpoint/2010/main" val="1843608147"/>
      </p:ext>
    </p:extLst>
  </p:cSld>
  <p:clrMapOvr>
    <a:masterClrMapping/>
  </p:clrMapOvr>
  <p:transition spd="slow">
    <p:push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53D342DA-CF5C-408C-9A80-79E20A407079}"/>
              </a:ext>
            </a:extLst>
          </p:cNvPr>
          <p:cNvSpPr>
            <a:spLocks noGrp="1" noChangeArrowheads="1"/>
          </p:cNvSpPr>
          <p:nvPr>
            <p:ph type="title"/>
          </p:nvPr>
        </p:nvSpPr>
        <p:spPr>
          <a:xfrm>
            <a:off x="468313" y="560983"/>
            <a:ext cx="8229600" cy="1139825"/>
          </a:xfrm>
        </p:spPr>
        <p:txBody>
          <a:bodyPr/>
          <a:lstStyle/>
          <a:p>
            <a:pPr eaLnBrk="1" hangingPunct="1">
              <a:defRPr/>
            </a:pPr>
            <a:r>
              <a:rPr lang="pt-BR" altLang="en-US" sz="4000" dirty="0">
                <a:solidFill>
                  <a:schemeClr val="tx1"/>
                </a:solidFill>
              </a:rPr>
              <a:t>Menos efetivas para </a:t>
            </a:r>
            <a:r>
              <a:rPr lang="pt-BR" altLang="en-US" sz="4000" dirty="0" err="1">
                <a:solidFill>
                  <a:schemeClr val="tx1"/>
                </a:solidFill>
              </a:rPr>
              <a:t>ameças</a:t>
            </a:r>
            <a:r>
              <a:rPr lang="pt-BR" altLang="en-US" sz="4000" dirty="0">
                <a:solidFill>
                  <a:schemeClr val="tx1"/>
                </a:solidFill>
              </a:rPr>
              <a:t> mais pervasivas</a:t>
            </a:r>
            <a:endParaRPr lang="en-US" altLang="en-US" sz="4000" dirty="0">
              <a:solidFill>
                <a:schemeClr val="tx1"/>
              </a:solidFill>
            </a:endParaRPr>
          </a:p>
        </p:txBody>
      </p:sp>
      <p:pic>
        <p:nvPicPr>
          <p:cNvPr id="57347" name="Picture 3">
            <a:extLst>
              <a:ext uri="{FF2B5EF4-FFF2-40B4-BE49-F238E27FC236}">
                <a16:creationId xmlns:a16="http://schemas.microsoft.com/office/drawing/2014/main" id="{CDDE0FE3-CF31-4B2B-8617-1595C4692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81237"/>
            <a:ext cx="395922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94DD3B90-834C-435D-B933-0E0BF001754F}"/>
              </a:ext>
            </a:extLst>
          </p:cNvPr>
          <p:cNvSpPr txBox="1">
            <a:spLocks noChangeArrowheads="1"/>
          </p:cNvSpPr>
          <p:nvPr/>
        </p:nvSpPr>
        <p:spPr bwMode="auto">
          <a:xfrm>
            <a:off x="323850" y="5222875"/>
            <a:ext cx="3960813"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a:solidFill>
                  <a:schemeClr val="accent2"/>
                </a:solidFill>
              </a:rPr>
              <a:t>Caça</a:t>
            </a:r>
            <a:endParaRPr lang="en-US" altLang="en-US">
              <a:solidFill>
                <a:schemeClr val="accent2"/>
              </a:solidFill>
            </a:endParaRPr>
          </a:p>
        </p:txBody>
      </p:sp>
      <p:sp>
        <p:nvSpPr>
          <p:cNvPr id="57349" name="Text Box 6">
            <a:extLst>
              <a:ext uri="{FF2B5EF4-FFF2-40B4-BE49-F238E27FC236}">
                <a16:creationId xmlns:a16="http://schemas.microsoft.com/office/drawing/2014/main" id="{460F85B1-4108-408C-9A95-982E4BC7CF9C}"/>
              </a:ext>
            </a:extLst>
          </p:cNvPr>
          <p:cNvSpPr txBox="1">
            <a:spLocks noChangeArrowheads="1"/>
          </p:cNvSpPr>
          <p:nvPr/>
        </p:nvSpPr>
        <p:spPr bwMode="auto">
          <a:xfrm>
            <a:off x="827088" y="2466975"/>
            <a:ext cx="1150937" cy="6397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200">
                <a:solidFill>
                  <a:schemeClr val="accent2"/>
                </a:solidFill>
              </a:rPr>
              <a:t>Imediações do Parque (n=92)</a:t>
            </a:r>
            <a:endParaRPr lang="en-US" altLang="en-US" sz="1200">
              <a:solidFill>
                <a:schemeClr val="accent2"/>
              </a:solidFill>
            </a:endParaRPr>
          </a:p>
        </p:txBody>
      </p:sp>
      <p:sp>
        <p:nvSpPr>
          <p:cNvPr id="57350" name="Text Box 7">
            <a:extLst>
              <a:ext uri="{FF2B5EF4-FFF2-40B4-BE49-F238E27FC236}">
                <a16:creationId xmlns:a16="http://schemas.microsoft.com/office/drawing/2014/main" id="{30C4D765-9FED-4328-94BF-0317AF89584F}"/>
              </a:ext>
            </a:extLst>
          </p:cNvPr>
          <p:cNvSpPr txBox="1">
            <a:spLocks noChangeArrowheads="1"/>
          </p:cNvSpPr>
          <p:nvPr/>
        </p:nvSpPr>
        <p:spPr bwMode="auto">
          <a:xfrm>
            <a:off x="900113" y="3644900"/>
            <a:ext cx="936625" cy="517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400">
                <a:solidFill>
                  <a:schemeClr val="accent2"/>
                </a:solidFill>
              </a:rPr>
              <a:t>Parques (n=93)</a:t>
            </a:r>
            <a:endParaRPr lang="en-US" altLang="en-US" sz="1400">
              <a:solidFill>
                <a:schemeClr val="accent2"/>
              </a:solidFill>
            </a:endParaRPr>
          </a:p>
        </p:txBody>
      </p:sp>
      <p:pic>
        <p:nvPicPr>
          <p:cNvPr id="57351" name="Picture 8">
            <a:extLst>
              <a:ext uri="{FF2B5EF4-FFF2-40B4-BE49-F238E27FC236}">
                <a16:creationId xmlns:a16="http://schemas.microsoft.com/office/drawing/2014/main" id="{2405829C-9C56-4531-8B9B-BA9383DBE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05038"/>
            <a:ext cx="4105275"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9">
            <a:extLst>
              <a:ext uri="{FF2B5EF4-FFF2-40B4-BE49-F238E27FC236}">
                <a16:creationId xmlns:a16="http://schemas.microsoft.com/office/drawing/2014/main" id="{91FC9D81-9CA5-4556-AA96-8A345A57446D}"/>
              </a:ext>
            </a:extLst>
          </p:cNvPr>
          <p:cNvSpPr txBox="1">
            <a:spLocks noChangeArrowheads="1"/>
          </p:cNvSpPr>
          <p:nvPr/>
        </p:nvSpPr>
        <p:spPr bwMode="auto">
          <a:xfrm>
            <a:off x="4716463" y="5300663"/>
            <a:ext cx="3960812"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a:solidFill>
                  <a:schemeClr val="accent2"/>
                </a:solidFill>
              </a:rPr>
              <a:t>Pastoreio</a:t>
            </a:r>
            <a:endParaRPr lang="en-US" altLang="en-US">
              <a:solidFill>
                <a:schemeClr val="accent2"/>
              </a:solidFill>
            </a:endParaRPr>
          </a:p>
        </p:txBody>
      </p:sp>
      <p:sp>
        <p:nvSpPr>
          <p:cNvPr id="57353" name="Text Box 13">
            <a:extLst>
              <a:ext uri="{FF2B5EF4-FFF2-40B4-BE49-F238E27FC236}">
                <a16:creationId xmlns:a16="http://schemas.microsoft.com/office/drawing/2014/main" id="{3F23BDDE-78FD-4E3F-A561-CEB418E3BA84}"/>
              </a:ext>
            </a:extLst>
          </p:cNvPr>
          <p:cNvSpPr txBox="1">
            <a:spLocks noChangeArrowheads="1"/>
          </p:cNvSpPr>
          <p:nvPr/>
        </p:nvSpPr>
        <p:spPr bwMode="auto">
          <a:xfrm>
            <a:off x="6588125" y="6381750"/>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200" b="0"/>
              <a:t>(Fonte: Bruner et al. 2001)</a:t>
            </a:r>
            <a:endParaRPr lang="en-US" altLang="en-US" sz="1200" b="0"/>
          </a:p>
        </p:txBody>
      </p:sp>
      <p:sp>
        <p:nvSpPr>
          <p:cNvPr id="57354" name="Text Box 14">
            <a:extLst>
              <a:ext uri="{FF2B5EF4-FFF2-40B4-BE49-F238E27FC236}">
                <a16:creationId xmlns:a16="http://schemas.microsoft.com/office/drawing/2014/main" id="{1B036DE6-12BA-4252-99A0-7E15D0FA19C3}"/>
              </a:ext>
            </a:extLst>
          </p:cNvPr>
          <p:cNvSpPr txBox="1">
            <a:spLocks noChangeArrowheads="1"/>
          </p:cNvSpPr>
          <p:nvPr/>
        </p:nvSpPr>
        <p:spPr bwMode="auto">
          <a:xfrm>
            <a:off x="4932363" y="2492375"/>
            <a:ext cx="1150937" cy="6397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200">
                <a:solidFill>
                  <a:schemeClr val="accent2"/>
                </a:solidFill>
              </a:rPr>
              <a:t>Imediações do Parque (n=92)</a:t>
            </a:r>
            <a:endParaRPr lang="en-US" altLang="en-US" sz="1200">
              <a:solidFill>
                <a:schemeClr val="accent2"/>
              </a:solidFill>
            </a:endParaRPr>
          </a:p>
        </p:txBody>
      </p:sp>
      <p:sp>
        <p:nvSpPr>
          <p:cNvPr id="57355" name="Text Box 15">
            <a:extLst>
              <a:ext uri="{FF2B5EF4-FFF2-40B4-BE49-F238E27FC236}">
                <a16:creationId xmlns:a16="http://schemas.microsoft.com/office/drawing/2014/main" id="{D118B31D-FF23-4D9A-B42D-1F78CBC51F70}"/>
              </a:ext>
            </a:extLst>
          </p:cNvPr>
          <p:cNvSpPr txBox="1">
            <a:spLocks noChangeArrowheads="1"/>
          </p:cNvSpPr>
          <p:nvPr/>
        </p:nvSpPr>
        <p:spPr bwMode="auto">
          <a:xfrm>
            <a:off x="4932363" y="3789363"/>
            <a:ext cx="1152525" cy="517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400">
                <a:solidFill>
                  <a:schemeClr val="accent2"/>
                </a:solidFill>
              </a:rPr>
              <a:t>Parques (n=93)</a:t>
            </a:r>
            <a:endParaRPr lang="en-US" altLang="en-US" sz="1400">
              <a:solidFill>
                <a:schemeClr val="accent2"/>
              </a:solidFill>
            </a:endParaRPr>
          </a:p>
        </p:txBody>
      </p:sp>
      <p:sp>
        <p:nvSpPr>
          <p:cNvPr id="57356" name="Text Box 16">
            <a:extLst>
              <a:ext uri="{FF2B5EF4-FFF2-40B4-BE49-F238E27FC236}">
                <a16:creationId xmlns:a16="http://schemas.microsoft.com/office/drawing/2014/main" id="{5E07F715-36BA-490A-AEFA-F342D1498607}"/>
              </a:ext>
            </a:extLst>
          </p:cNvPr>
          <p:cNvSpPr txBox="1">
            <a:spLocks noChangeArrowheads="1"/>
          </p:cNvSpPr>
          <p:nvPr/>
        </p:nvSpPr>
        <p:spPr bwMode="auto">
          <a:xfrm>
            <a:off x="395288" y="5876925"/>
            <a:ext cx="6553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2200">
                <a:solidFill>
                  <a:schemeClr val="tx2"/>
                </a:solidFill>
              </a:rPr>
              <a:t>Comparação fora e dentro da área protegida</a:t>
            </a:r>
          </a:p>
        </p:txBody>
      </p:sp>
    </p:spTree>
    <p:extLst>
      <p:ext uri="{BB962C8B-B14F-4D97-AF65-F5344CB8AC3E}">
        <p14:creationId xmlns:p14="http://schemas.microsoft.com/office/powerpoint/2010/main" val="352246935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192B0789-BE42-4EB9-9035-2A22B945C3AB}"/>
              </a:ext>
            </a:extLst>
          </p:cNvPr>
          <p:cNvSpPr>
            <a:spLocks noGrp="1" noChangeArrowheads="1"/>
          </p:cNvSpPr>
          <p:nvPr>
            <p:ph type="title"/>
          </p:nvPr>
        </p:nvSpPr>
        <p:spPr/>
        <p:txBody>
          <a:bodyPr/>
          <a:lstStyle/>
          <a:p>
            <a:pPr eaLnBrk="1" hangingPunct="1">
              <a:defRPr/>
            </a:pPr>
            <a:r>
              <a:rPr lang="pt-BR" altLang="en-US" sz="4000" dirty="0"/>
              <a:t>Estratégias associadas à maior efetividade</a:t>
            </a:r>
            <a:endParaRPr lang="en-US" altLang="en-US" sz="4000" dirty="0"/>
          </a:p>
        </p:txBody>
      </p:sp>
      <p:graphicFrame>
        <p:nvGraphicFramePr>
          <p:cNvPr id="297989" name="Rectangle 3">
            <a:extLst>
              <a:ext uri="{FF2B5EF4-FFF2-40B4-BE49-F238E27FC236}">
                <a16:creationId xmlns:a16="http://schemas.microsoft.com/office/drawing/2014/main" id="{C0381BEC-D9AF-F5B9-1B7F-3F5FAE8B1740}"/>
              </a:ext>
            </a:extLst>
          </p:cNvPr>
          <p:cNvGraphicFramePr/>
          <p:nvPr/>
        </p:nvGraphicFramePr>
        <p:xfrm>
          <a:off x="457200" y="1706563"/>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2995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3A698E8-7FF4-4212-8A1F-FABFA9C891EC}"/>
              </a:ext>
            </a:extLst>
          </p:cNvPr>
          <p:cNvSpPr>
            <a:spLocks noGrp="1"/>
          </p:cNvSpPr>
          <p:nvPr>
            <p:ph type="title"/>
          </p:nvPr>
        </p:nvSpPr>
        <p:spPr>
          <a:xfrm>
            <a:off x="395653" y="4756638"/>
            <a:ext cx="8354891" cy="930447"/>
          </a:xfrm>
        </p:spPr>
        <p:txBody>
          <a:bodyPr vert="horz" lIns="91440" tIns="45720" rIns="91440" bIns="45720" rtlCol="0" anchor="b">
            <a:normAutofit/>
          </a:bodyPr>
          <a:lstStyle/>
          <a:p>
            <a:pPr eaLnBrk="1" hangingPunct="1">
              <a:lnSpc>
                <a:spcPct val="90000"/>
              </a:lnSpc>
            </a:pPr>
            <a:r>
              <a:rPr lang="en-US" sz="2900">
                <a:solidFill>
                  <a:srgbClr val="FFFFFF"/>
                </a:solidFill>
              </a:rPr>
              <a:t>PADDD - Protected Area downgrading, downsizing, and degazettement</a:t>
            </a:r>
          </a:p>
        </p:txBody>
      </p:sp>
      <p:pic>
        <p:nvPicPr>
          <p:cNvPr id="5" name="Imagem 4" descr="Desenho de personagem de desenho animado&#10;&#10;Descrição gerada automaticamente com confiança baixa">
            <a:extLst>
              <a:ext uri="{FF2B5EF4-FFF2-40B4-BE49-F238E27FC236}">
                <a16:creationId xmlns:a16="http://schemas.microsoft.com/office/drawing/2014/main" id="{A760FA23-21D5-41E8-8F26-8E18F343FA5B}"/>
              </a:ext>
            </a:extLst>
          </p:cNvPr>
          <p:cNvPicPr>
            <a:picLocks noChangeAspect="1"/>
          </p:cNvPicPr>
          <p:nvPr/>
        </p:nvPicPr>
        <p:blipFill>
          <a:blip r:embed="rId2"/>
          <a:stretch>
            <a:fillRect/>
          </a:stretch>
        </p:blipFill>
        <p:spPr>
          <a:xfrm>
            <a:off x="240030" y="1481192"/>
            <a:ext cx="2569206" cy="1650714"/>
          </a:xfrm>
          <a:prstGeom prst="rect">
            <a:avLst/>
          </a:prstGeom>
        </p:spPr>
      </p:pic>
      <p:pic>
        <p:nvPicPr>
          <p:cNvPr id="3" name="Imagem 2" descr="Desenho de personagem de desenho animado&#10;&#10;Descrição gerada automaticamente com confiança baixa">
            <a:extLst>
              <a:ext uri="{FF2B5EF4-FFF2-40B4-BE49-F238E27FC236}">
                <a16:creationId xmlns:a16="http://schemas.microsoft.com/office/drawing/2014/main" id="{7556E544-A907-4931-95D0-3B9638C4DAE9}"/>
              </a:ext>
            </a:extLst>
          </p:cNvPr>
          <p:cNvPicPr>
            <a:picLocks noChangeAspect="1"/>
          </p:cNvPicPr>
          <p:nvPr/>
        </p:nvPicPr>
        <p:blipFill>
          <a:blip r:embed="rId3"/>
          <a:stretch>
            <a:fillRect/>
          </a:stretch>
        </p:blipFill>
        <p:spPr>
          <a:xfrm>
            <a:off x="3289296" y="1508302"/>
            <a:ext cx="2574993" cy="1596495"/>
          </a:xfrm>
          <a:prstGeom prst="rect">
            <a:avLst/>
          </a:prstGeom>
        </p:spPr>
      </p:pic>
      <p:pic>
        <p:nvPicPr>
          <p:cNvPr id="7" name="Imagem 6" descr="Brinquedo de lego&#10;&#10;Descrição gerada automaticamente com confiança média">
            <a:extLst>
              <a:ext uri="{FF2B5EF4-FFF2-40B4-BE49-F238E27FC236}">
                <a16:creationId xmlns:a16="http://schemas.microsoft.com/office/drawing/2014/main" id="{0ED88B7F-2114-4A9C-B79A-7EDBE6325C05}"/>
              </a:ext>
            </a:extLst>
          </p:cNvPr>
          <p:cNvPicPr>
            <a:picLocks noChangeAspect="1"/>
          </p:cNvPicPr>
          <p:nvPr/>
        </p:nvPicPr>
        <p:blipFill>
          <a:blip r:embed="rId4"/>
          <a:stretch>
            <a:fillRect/>
          </a:stretch>
        </p:blipFill>
        <p:spPr>
          <a:xfrm>
            <a:off x="6337293" y="1462185"/>
            <a:ext cx="2567937" cy="1733357"/>
          </a:xfrm>
          <a:prstGeom prst="rect">
            <a:avLst/>
          </a:prstGeom>
        </p:spPr>
      </p:pic>
      <p:sp>
        <p:nvSpPr>
          <p:cNvPr id="9" name="CaixaDeTexto 8">
            <a:extLst>
              <a:ext uri="{FF2B5EF4-FFF2-40B4-BE49-F238E27FC236}">
                <a16:creationId xmlns:a16="http://schemas.microsoft.com/office/drawing/2014/main" id="{28D3122D-736E-470A-8D0A-0448E04FAE78}"/>
              </a:ext>
            </a:extLst>
          </p:cNvPr>
          <p:cNvSpPr txBox="1"/>
          <p:nvPr/>
        </p:nvSpPr>
        <p:spPr>
          <a:xfrm>
            <a:off x="580329" y="3344990"/>
            <a:ext cx="1872091" cy="646331"/>
          </a:xfrm>
          <a:prstGeom prst="rect">
            <a:avLst/>
          </a:prstGeom>
          <a:noFill/>
        </p:spPr>
        <p:txBody>
          <a:bodyPr wrap="square" rtlCol="0">
            <a:spAutoFit/>
          </a:bodyPr>
          <a:lstStyle/>
          <a:p>
            <a:pPr algn="ctr"/>
            <a:r>
              <a:rPr lang="pt-BR" b="0" dirty="0"/>
              <a:t>Diminuir restrições</a:t>
            </a:r>
          </a:p>
        </p:txBody>
      </p:sp>
      <p:sp>
        <p:nvSpPr>
          <p:cNvPr id="32" name="CaixaDeTexto 31">
            <a:extLst>
              <a:ext uri="{FF2B5EF4-FFF2-40B4-BE49-F238E27FC236}">
                <a16:creationId xmlns:a16="http://schemas.microsoft.com/office/drawing/2014/main" id="{558D7442-A925-4BCD-A59F-FC9B1D2DECB9}"/>
              </a:ext>
            </a:extLst>
          </p:cNvPr>
          <p:cNvSpPr txBox="1"/>
          <p:nvPr/>
        </p:nvSpPr>
        <p:spPr>
          <a:xfrm>
            <a:off x="3563888" y="3319590"/>
            <a:ext cx="1872091" cy="646331"/>
          </a:xfrm>
          <a:prstGeom prst="rect">
            <a:avLst/>
          </a:prstGeom>
          <a:noFill/>
        </p:spPr>
        <p:txBody>
          <a:bodyPr wrap="square" rtlCol="0">
            <a:spAutoFit/>
          </a:bodyPr>
          <a:lstStyle/>
          <a:p>
            <a:pPr algn="ctr"/>
            <a:r>
              <a:rPr lang="pt-BR" b="0" dirty="0"/>
              <a:t>Diminuir tamanho</a:t>
            </a:r>
          </a:p>
        </p:txBody>
      </p:sp>
      <p:sp>
        <p:nvSpPr>
          <p:cNvPr id="33" name="CaixaDeTexto 32">
            <a:extLst>
              <a:ext uri="{FF2B5EF4-FFF2-40B4-BE49-F238E27FC236}">
                <a16:creationId xmlns:a16="http://schemas.microsoft.com/office/drawing/2014/main" id="{440C5E81-BD77-4404-BABA-4424AA630FF1}"/>
              </a:ext>
            </a:extLst>
          </p:cNvPr>
          <p:cNvSpPr txBox="1"/>
          <p:nvPr/>
        </p:nvSpPr>
        <p:spPr>
          <a:xfrm>
            <a:off x="6550604" y="3358733"/>
            <a:ext cx="1872091" cy="646331"/>
          </a:xfrm>
          <a:prstGeom prst="rect">
            <a:avLst/>
          </a:prstGeom>
          <a:noFill/>
        </p:spPr>
        <p:txBody>
          <a:bodyPr wrap="square" rtlCol="0">
            <a:spAutoFit/>
          </a:bodyPr>
          <a:lstStyle/>
          <a:p>
            <a:pPr algn="ctr"/>
            <a:r>
              <a:rPr lang="pt-BR" b="0" dirty="0"/>
              <a:t>Eliminar área protegida</a:t>
            </a:r>
          </a:p>
        </p:txBody>
      </p:sp>
      <p:sp>
        <p:nvSpPr>
          <p:cNvPr id="10" name="CaixaDeTexto 9">
            <a:extLst>
              <a:ext uri="{FF2B5EF4-FFF2-40B4-BE49-F238E27FC236}">
                <a16:creationId xmlns:a16="http://schemas.microsoft.com/office/drawing/2014/main" id="{B51155EA-9B81-45EE-9322-C2B7C380ABB3}"/>
              </a:ext>
            </a:extLst>
          </p:cNvPr>
          <p:cNvSpPr txBox="1"/>
          <p:nvPr/>
        </p:nvSpPr>
        <p:spPr>
          <a:xfrm>
            <a:off x="6550604" y="139195"/>
            <a:ext cx="2881243" cy="338554"/>
          </a:xfrm>
          <a:prstGeom prst="rect">
            <a:avLst/>
          </a:prstGeom>
          <a:noFill/>
        </p:spPr>
        <p:txBody>
          <a:bodyPr wrap="square" rtlCol="0">
            <a:spAutoFit/>
          </a:bodyPr>
          <a:lstStyle/>
          <a:p>
            <a:r>
              <a:rPr lang="pt-BR" sz="1600" b="0" dirty="0"/>
              <a:t>Fonte: WWF, Infográfico</a:t>
            </a:r>
          </a:p>
        </p:txBody>
      </p:sp>
    </p:spTree>
    <p:extLst>
      <p:ext uri="{BB962C8B-B14F-4D97-AF65-F5344CB8AC3E}">
        <p14:creationId xmlns:p14="http://schemas.microsoft.com/office/powerpoint/2010/main" val="5056243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a:extLst>
              <a:ext uri="{FF2B5EF4-FFF2-40B4-BE49-F238E27FC236}">
                <a16:creationId xmlns:a16="http://schemas.microsoft.com/office/drawing/2014/main" id="{25997193-13D0-4606-AF93-5E409699FC58}"/>
              </a:ext>
            </a:extLst>
          </p:cNvPr>
          <p:cNvSpPr>
            <a:spLocks noGrp="1"/>
          </p:cNvSpPr>
          <p:nvPr>
            <p:ph type="title"/>
          </p:nvPr>
        </p:nvSpPr>
        <p:spPr>
          <a:xfrm>
            <a:off x="628650" y="3998018"/>
            <a:ext cx="2986391" cy="2216513"/>
          </a:xfrm>
        </p:spPr>
        <p:txBody>
          <a:bodyPr>
            <a:normAutofit/>
          </a:bodyPr>
          <a:lstStyle/>
          <a:p>
            <a:pPr marL="0" indent="0" eaLnBrk="1" hangingPunct="1">
              <a:lnSpc>
                <a:spcPct val="90000"/>
              </a:lnSpc>
              <a:spcBef>
                <a:spcPts val="1000"/>
              </a:spcBef>
            </a:pPr>
            <a:r>
              <a:rPr lang="en-US" sz="2400" dirty="0" err="1"/>
              <a:t>Ameaça</a:t>
            </a:r>
            <a:r>
              <a:rPr lang="en-US" sz="2400" dirty="0"/>
              <a:t> </a:t>
            </a:r>
            <a:r>
              <a:rPr lang="en-US" sz="2400" dirty="0" err="1"/>
              <a:t>atual</a:t>
            </a:r>
            <a:r>
              <a:rPr lang="en-US" sz="2400" dirty="0"/>
              <a:t>:</a:t>
            </a:r>
            <a:br>
              <a:rPr lang="en-US" sz="2400" dirty="0"/>
            </a:br>
            <a:r>
              <a:rPr lang="en-US" sz="2400" dirty="0" err="1">
                <a:effectLst/>
              </a:rPr>
              <a:t>criar</a:t>
            </a:r>
            <a:r>
              <a:rPr lang="en-US" sz="2400" dirty="0">
                <a:effectLst/>
              </a:rPr>
              <a:t> </a:t>
            </a:r>
            <a:r>
              <a:rPr lang="en-US" sz="2400" dirty="0" err="1">
                <a:effectLst/>
              </a:rPr>
              <a:t>não</a:t>
            </a:r>
            <a:r>
              <a:rPr lang="en-US" sz="2400" dirty="0">
                <a:effectLst/>
              </a:rPr>
              <a:t> </a:t>
            </a:r>
            <a:r>
              <a:rPr lang="en-US" sz="2400" dirty="0" err="1">
                <a:effectLst/>
              </a:rPr>
              <a:t>garante</a:t>
            </a:r>
            <a:r>
              <a:rPr lang="en-US" sz="2400" dirty="0">
                <a:effectLst/>
              </a:rPr>
              <a:t> </a:t>
            </a:r>
            <a:r>
              <a:rPr lang="en-US" sz="2400" dirty="0" err="1">
                <a:effectLst/>
              </a:rPr>
              <a:t>segurança</a:t>
            </a:r>
            <a:r>
              <a:rPr lang="en-US" sz="2400" dirty="0">
                <a:effectLst/>
              </a:rPr>
              <a:t> </a:t>
            </a:r>
            <a:r>
              <a:rPr lang="en-US" sz="2400" dirty="0" err="1">
                <a:effectLst/>
              </a:rPr>
              <a:t>perpétua</a:t>
            </a:r>
            <a:br>
              <a:rPr lang="en-US" sz="2400" dirty="0">
                <a:effectLst/>
              </a:rPr>
            </a:br>
            <a:endParaRPr lang="pt-BR" sz="2400" dirty="0"/>
          </a:p>
        </p:txBody>
      </p:sp>
      <p:pic>
        <p:nvPicPr>
          <p:cNvPr id="21" name="Imagem 20">
            <a:extLst>
              <a:ext uri="{FF2B5EF4-FFF2-40B4-BE49-F238E27FC236}">
                <a16:creationId xmlns:a16="http://schemas.microsoft.com/office/drawing/2014/main" id="{95B2FE72-5F89-467E-94CF-14FB3EDC31C4}"/>
              </a:ext>
            </a:extLst>
          </p:cNvPr>
          <p:cNvPicPr>
            <a:picLocks noChangeAspect="1"/>
          </p:cNvPicPr>
          <p:nvPr/>
        </p:nvPicPr>
        <p:blipFill>
          <a:blip r:embed="rId2"/>
          <a:stretch>
            <a:fillRect/>
          </a:stretch>
        </p:blipFill>
        <p:spPr>
          <a:xfrm>
            <a:off x="494935" y="1337250"/>
            <a:ext cx="8154129" cy="1691980"/>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solidFill>
            <a:schemeClr val="bg1">
              <a:alpha val="44000"/>
            </a:schemeClr>
          </a:solidFill>
        </p:spPr>
      </p:pic>
      <p:sp>
        <p:nvSpPr>
          <p:cNvPr id="17" name="Espaço Reservado para Conteúdo 16">
            <a:extLst>
              <a:ext uri="{FF2B5EF4-FFF2-40B4-BE49-F238E27FC236}">
                <a16:creationId xmlns:a16="http://schemas.microsoft.com/office/drawing/2014/main" id="{8E5BDBA7-EFF5-40AB-8B5B-7E1B42A40714}"/>
              </a:ext>
            </a:extLst>
          </p:cNvPr>
          <p:cNvSpPr>
            <a:spLocks noGrp="1"/>
          </p:cNvSpPr>
          <p:nvPr>
            <p:ph idx="1"/>
          </p:nvPr>
        </p:nvSpPr>
        <p:spPr>
          <a:xfrm>
            <a:off x="3728126" y="3998019"/>
            <a:ext cx="4787224" cy="2216512"/>
          </a:xfrm>
        </p:spPr>
        <p:txBody>
          <a:bodyPr>
            <a:normAutofit/>
          </a:bodyPr>
          <a:lstStyle/>
          <a:p>
            <a:pPr>
              <a:lnSpc>
                <a:spcPct val="90000"/>
              </a:lnSpc>
            </a:pPr>
            <a:r>
              <a:rPr lang="pt-BR" sz="2000"/>
              <a:t>Entre 1892 e 2020: 4.399 eventos de PADD em 74 países (74% desde 2000)</a:t>
            </a:r>
          </a:p>
          <a:p>
            <a:pPr>
              <a:lnSpc>
                <a:spcPct val="90000"/>
              </a:lnSpc>
            </a:pPr>
            <a:endParaRPr lang="pt-BR" sz="2000"/>
          </a:p>
          <a:p>
            <a:pPr>
              <a:lnSpc>
                <a:spcPct val="90000"/>
              </a:lnSpc>
            </a:pPr>
            <a:r>
              <a:rPr lang="pt-BR" sz="2000"/>
              <a:t>Em países onde há monitoramento, eventos: atingiram 28% das áreas protegidas</a:t>
            </a:r>
          </a:p>
          <a:p>
            <a:pPr>
              <a:lnSpc>
                <a:spcPct val="90000"/>
              </a:lnSpc>
            </a:pPr>
            <a:endParaRPr lang="pt-BR" sz="2000"/>
          </a:p>
        </p:txBody>
      </p:sp>
    </p:spTree>
    <p:extLst>
      <p:ext uri="{BB962C8B-B14F-4D97-AF65-F5344CB8AC3E}">
        <p14:creationId xmlns:p14="http://schemas.microsoft.com/office/powerpoint/2010/main" val="164328558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C2555F-DB7D-429B-9F66-CA8FFA8E4D58}"/>
              </a:ext>
            </a:extLst>
          </p:cNvPr>
          <p:cNvSpPr>
            <a:spLocks noGrp="1"/>
          </p:cNvSpPr>
          <p:nvPr>
            <p:ph type="title"/>
          </p:nvPr>
        </p:nvSpPr>
        <p:spPr>
          <a:xfrm>
            <a:off x="-251500" y="5444702"/>
            <a:ext cx="7703820" cy="936626"/>
          </a:xfrm>
        </p:spPr>
        <p:txBody>
          <a:bodyPr vert="horz" lIns="91440" tIns="45720" rIns="91440" bIns="45720" rtlCol="0" anchor="ctr">
            <a:normAutofit/>
          </a:bodyPr>
          <a:lstStyle/>
          <a:p>
            <a:pPr eaLnBrk="1" hangingPunct="1">
              <a:lnSpc>
                <a:spcPct val="90000"/>
              </a:lnSpc>
            </a:pPr>
            <a:r>
              <a:rPr lang="en-US" sz="3600" dirty="0">
                <a:solidFill>
                  <a:schemeClr val="tx1"/>
                </a:solidFill>
              </a:rPr>
              <a:t>PADDD no Mundo </a:t>
            </a:r>
            <a:endParaRPr lang="en-US" sz="3500" dirty="0">
              <a:solidFill>
                <a:schemeClr val="tx1"/>
              </a:solidFill>
            </a:endParaRPr>
          </a:p>
        </p:txBody>
      </p:sp>
      <p:pic>
        <p:nvPicPr>
          <p:cNvPr id="7" name="Imagem 6">
            <a:extLst>
              <a:ext uri="{FF2B5EF4-FFF2-40B4-BE49-F238E27FC236}">
                <a16:creationId xmlns:a16="http://schemas.microsoft.com/office/drawing/2014/main" id="{2EF375C1-D865-4E2D-88FE-EDB786305854}"/>
              </a:ext>
            </a:extLst>
          </p:cNvPr>
          <p:cNvPicPr>
            <a:picLocks noChangeAspect="1"/>
          </p:cNvPicPr>
          <p:nvPr/>
        </p:nvPicPr>
        <p:blipFill>
          <a:blip r:embed="rId2"/>
          <a:stretch>
            <a:fillRect/>
          </a:stretch>
        </p:blipFill>
        <p:spPr>
          <a:xfrm>
            <a:off x="530001" y="679757"/>
            <a:ext cx="8290471" cy="4621451"/>
          </a:xfrm>
          <a:prstGeom prst="rect">
            <a:avLst/>
          </a:prstGeom>
        </p:spPr>
      </p:pic>
      <p:pic>
        <p:nvPicPr>
          <p:cNvPr id="137218" name="Picture 2" descr="The beginning of the world – Maropeng and Sterkfontein Caves | Official  Visitor Centres for the Cradle of Humankind World Heritage Site">
            <a:extLst>
              <a:ext uri="{FF2B5EF4-FFF2-40B4-BE49-F238E27FC236}">
                <a16:creationId xmlns:a16="http://schemas.microsoft.com/office/drawing/2014/main" id="{84F61BC0-6708-4D37-AEF9-E87A02A2E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333" y="4274595"/>
            <a:ext cx="2664296" cy="26642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78A342DD-1B76-4882-9856-34222A533E31}"/>
              </a:ext>
            </a:extLst>
          </p:cNvPr>
          <p:cNvSpPr txBox="1">
            <a:spLocks noChangeArrowheads="1"/>
          </p:cNvSpPr>
          <p:nvPr/>
        </p:nvSpPr>
        <p:spPr bwMode="auto">
          <a:xfrm rot="16200000">
            <a:off x="-1836266" y="3156744"/>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r>
              <a:rPr lang="en-GB" altLang="pt-BR" sz="1200" dirty="0">
                <a:latin typeface="Arial" panose="020B0604020202020204" pitchFamily="34" charset="0"/>
              </a:rPr>
              <a:t>(</a:t>
            </a:r>
            <a:r>
              <a:rPr lang="en-GB" altLang="pt-BR" sz="1200" b="1" dirty="0">
                <a:latin typeface="Arial" panose="020B0604020202020204" pitchFamily="34" charset="0"/>
              </a:rPr>
              <a:t> Kroner et al. Science 2019;364:881-886)</a:t>
            </a:r>
          </a:p>
        </p:txBody>
      </p:sp>
    </p:spTree>
    <p:extLst>
      <p:ext uri="{BB962C8B-B14F-4D97-AF65-F5344CB8AC3E}">
        <p14:creationId xmlns:p14="http://schemas.microsoft.com/office/powerpoint/2010/main" val="3977071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5000"/>
                                        <p:tgtEl>
                                          <p:spTgt spid="137218"/>
                                        </p:tgtEl>
                                      </p:cBhvr>
                                    </p:animEffect>
                                    <p:anim calcmode="lin" valueType="num">
                                      <p:cBhvr>
                                        <p:cTn id="8" dur="5000" fill="hold"/>
                                        <p:tgtEl>
                                          <p:spTgt spid="137218"/>
                                        </p:tgtEl>
                                        <p:attrNameLst>
                                          <p:attrName>ppt_w</p:attrName>
                                        </p:attrNameLst>
                                      </p:cBhvr>
                                      <p:tavLst>
                                        <p:tav tm="0" fmla="#ppt_w*sin(2.5*pi*$)">
                                          <p:val>
                                            <p:fltVal val="0"/>
                                          </p:val>
                                        </p:tav>
                                        <p:tav tm="100000">
                                          <p:val>
                                            <p:fltVal val="1"/>
                                          </p:val>
                                        </p:tav>
                                      </p:tavLst>
                                    </p:anim>
                                    <p:anim calcmode="lin" valueType="num">
                                      <p:cBhvr>
                                        <p:cTn id="9" dur="5000" fill="hold"/>
                                        <p:tgtEl>
                                          <p:spTgt spid="1372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6B1129-90D9-4A46-B527-DBEE425B3FC0}"/>
              </a:ext>
            </a:extLst>
          </p:cNvPr>
          <p:cNvSpPr>
            <a:spLocks noGrp="1"/>
          </p:cNvSpPr>
          <p:nvPr>
            <p:ph type="title"/>
          </p:nvPr>
        </p:nvSpPr>
        <p:spPr>
          <a:xfrm>
            <a:off x="452953" y="484633"/>
            <a:ext cx="1958807" cy="5724144"/>
          </a:xfrm>
          <a:solidFill>
            <a:schemeClr val="tx1">
              <a:lumMod val="75000"/>
            </a:schemeClr>
          </a:solidFill>
          <a:effectLst>
            <a:outerShdw blurRad="50800" dist="38100" dir="5400000" algn="t" rotWithShape="0">
              <a:prstClr val="black">
                <a:alpha val="40000"/>
              </a:prstClr>
            </a:outerShdw>
          </a:effectLst>
        </p:spPr>
        <p:txBody>
          <a:bodyPr vert="horz" lIns="91440" tIns="45720" rIns="91440" bIns="45720" rtlCol="0" anchor="ctr">
            <a:normAutofit/>
          </a:bodyPr>
          <a:lstStyle/>
          <a:p>
            <a:pPr eaLnBrk="1" hangingPunct="1">
              <a:lnSpc>
                <a:spcPct val="90000"/>
              </a:lnSpc>
            </a:pPr>
            <a:r>
              <a:rPr lang="en-US" sz="3100" dirty="0">
                <a:solidFill>
                  <a:schemeClr val="bg1"/>
                </a:solidFill>
              </a:rPr>
              <a:t>PADDD</a:t>
            </a:r>
            <a:br>
              <a:rPr lang="en-US" sz="3100" dirty="0">
                <a:solidFill>
                  <a:schemeClr val="bg1"/>
                </a:solidFill>
              </a:rPr>
            </a:br>
            <a:br>
              <a:rPr lang="en-US" sz="1600" dirty="0">
                <a:solidFill>
                  <a:schemeClr val="bg1"/>
                </a:solidFill>
              </a:rPr>
            </a:br>
            <a:r>
              <a:rPr lang="en-US" sz="3100" dirty="0">
                <a:solidFill>
                  <a:schemeClr val="bg1"/>
                </a:solidFill>
              </a:rPr>
              <a:t> no </a:t>
            </a:r>
            <a:r>
              <a:rPr lang="en-US" sz="3100" dirty="0" err="1">
                <a:solidFill>
                  <a:schemeClr val="bg1"/>
                </a:solidFill>
              </a:rPr>
              <a:t>Brasil</a:t>
            </a:r>
            <a:endParaRPr lang="en-US" sz="3100" dirty="0">
              <a:solidFill>
                <a:schemeClr val="bg1"/>
              </a:solidFill>
            </a:endParaRPr>
          </a:p>
        </p:txBody>
      </p:sp>
      <p:pic>
        <p:nvPicPr>
          <p:cNvPr id="4" name="Imagem 3" descr="Mapa&#10;&#10;Descrição gerada automaticamente">
            <a:extLst>
              <a:ext uri="{FF2B5EF4-FFF2-40B4-BE49-F238E27FC236}">
                <a16:creationId xmlns:a16="http://schemas.microsoft.com/office/drawing/2014/main" id="{A13161B3-2DF9-4A40-A1ED-8008679D2F6F}"/>
              </a:ext>
            </a:extLst>
          </p:cNvPr>
          <p:cNvPicPr>
            <a:picLocks noChangeAspect="1"/>
          </p:cNvPicPr>
          <p:nvPr/>
        </p:nvPicPr>
        <p:blipFill rotWithShape="1">
          <a:blip r:embed="rId3"/>
          <a:srcRect r="3913" b="2"/>
          <a:stretch/>
        </p:blipFill>
        <p:spPr>
          <a:xfrm>
            <a:off x="3047223" y="942538"/>
            <a:ext cx="5372416" cy="4808332"/>
          </a:xfrm>
          <a:prstGeom prst="rect">
            <a:avLst/>
          </a:prstGeom>
          <a:effectLst/>
        </p:spPr>
      </p:pic>
      <p:pic>
        <p:nvPicPr>
          <p:cNvPr id="5" name="Imagem 4">
            <a:extLst>
              <a:ext uri="{FF2B5EF4-FFF2-40B4-BE49-F238E27FC236}">
                <a16:creationId xmlns:a16="http://schemas.microsoft.com/office/drawing/2014/main" id="{C1779978-585F-4809-B4E3-9A7A0816CBE2}"/>
              </a:ext>
            </a:extLst>
          </p:cNvPr>
          <p:cNvPicPr>
            <a:picLocks noChangeAspect="1"/>
          </p:cNvPicPr>
          <p:nvPr/>
        </p:nvPicPr>
        <p:blipFill>
          <a:blip r:embed="rId4"/>
          <a:stretch>
            <a:fillRect/>
          </a:stretch>
        </p:blipFill>
        <p:spPr>
          <a:xfrm>
            <a:off x="2771800" y="4437112"/>
            <a:ext cx="2664296" cy="1700229"/>
          </a:xfrm>
          <a:prstGeom prst="rect">
            <a:avLst/>
          </a:prstGeom>
        </p:spPr>
      </p:pic>
      <p:cxnSp>
        <p:nvCxnSpPr>
          <p:cNvPr id="7" name="Conector reto 6">
            <a:extLst>
              <a:ext uri="{FF2B5EF4-FFF2-40B4-BE49-F238E27FC236}">
                <a16:creationId xmlns:a16="http://schemas.microsoft.com/office/drawing/2014/main" id="{D80E22D5-ED65-44BA-8B39-9A21B92BB182}"/>
              </a:ext>
            </a:extLst>
          </p:cNvPr>
          <p:cNvCxnSpPr/>
          <p:nvPr/>
        </p:nvCxnSpPr>
        <p:spPr bwMode="auto">
          <a:xfrm>
            <a:off x="899592" y="4221088"/>
            <a:ext cx="1080120"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a:extLst>
              <a:ext uri="{FF2B5EF4-FFF2-40B4-BE49-F238E27FC236}">
                <a16:creationId xmlns:a16="http://schemas.microsoft.com/office/drawing/2014/main" id="{413D34BC-9DE2-432C-9820-1929B899E930}"/>
              </a:ext>
            </a:extLst>
          </p:cNvPr>
          <p:cNvSpPr txBox="1">
            <a:spLocks noChangeArrowheads="1"/>
          </p:cNvSpPr>
          <p:nvPr/>
        </p:nvSpPr>
        <p:spPr bwMode="auto">
          <a:xfrm>
            <a:off x="5652120" y="6298435"/>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r>
              <a:rPr lang="en-GB" altLang="pt-BR" sz="1200" dirty="0">
                <a:latin typeface="Arial" panose="020B0604020202020204" pitchFamily="34" charset="0"/>
              </a:rPr>
              <a:t>(</a:t>
            </a:r>
            <a:r>
              <a:rPr lang="en-GB" altLang="pt-BR" sz="1200" b="1" dirty="0">
                <a:latin typeface="Arial" panose="020B0604020202020204" pitchFamily="34" charset="0"/>
              </a:rPr>
              <a:t> Kroner et al. Science 2019;364:881-886)</a:t>
            </a:r>
          </a:p>
        </p:txBody>
      </p:sp>
    </p:spTree>
    <p:extLst>
      <p:ext uri="{BB962C8B-B14F-4D97-AF65-F5344CB8AC3E}">
        <p14:creationId xmlns:p14="http://schemas.microsoft.com/office/powerpoint/2010/main" val="33856614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5259E-4CDF-61FC-75B5-AE9CB54FDA01}"/>
              </a:ext>
            </a:extLst>
          </p:cNvPr>
          <p:cNvSpPr>
            <a:spLocks noGrp="1"/>
          </p:cNvSpPr>
          <p:nvPr>
            <p:ph type="title"/>
          </p:nvPr>
        </p:nvSpPr>
        <p:spPr>
          <a:xfrm>
            <a:off x="971600" y="332656"/>
            <a:ext cx="7294141" cy="1406670"/>
          </a:xfrm>
        </p:spPr>
        <p:txBody>
          <a:bodyPr anchor="ctr">
            <a:normAutofit/>
          </a:bodyPr>
          <a:lstStyle/>
          <a:p>
            <a:r>
              <a:rPr lang="pt-BR" sz="2100" dirty="0"/>
              <a:t>Divisão textos: Áreas protegidas</a:t>
            </a:r>
          </a:p>
        </p:txBody>
      </p:sp>
      <p:graphicFrame>
        <p:nvGraphicFramePr>
          <p:cNvPr id="6" name="Espaço Reservado para Conteúdo 2">
            <a:extLst>
              <a:ext uri="{FF2B5EF4-FFF2-40B4-BE49-F238E27FC236}">
                <a16:creationId xmlns:a16="http://schemas.microsoft.com/office/drawing/2014/main" id="{2F33CE7F-A65A-27C1-7C91-4B9590E9F3BF}"/>
              </a:ext>
            </a:extLst>
          </p:cNvPr>
          <p:cNvGraphicFramePr>
            <a:graphicFrameLocks noGrp="1"/>
          </p:cNvGraphicFramePr>
          <p:nvPr>
            <p:ph idx="1"/>
          </p:nvPr>
        </p:nvGraphicFramePr>
        <p:xfrm>
          <a:off x="4226030" y="1365709"/>
          <a:ext cx="3922311"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Cantos Arredondados 2">
            <a:extLst>
              <a:ext uri="{FF2B5EF4-FFF2-40B4-BE49-F238E27FC236}">
                <a16:creationId xmlns:a16="http://schemas.microsoft.com/office/drawing/2014/main" id="{D56560BF-6259-8671-52BA-C9F5BD95E8C7}"/>
              </a:ext>
            </a:extLst>
          </p:cNvPr>
          <p:cNvSpPr/>
          <p:nvPr/>
        </p:nvSpPr>
        <p:spPr>
          <a:xfrm>
            <a:off x="1616170" y="1509334"/>
            <a:ext cx="2171700" cy="5666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Argos, </a:t>
            </a:r>
            <a:r>
              <a:rPr lang="pt-BR" dirty="0" err="1">
                <a:solidFill>
                  <a:schemeClr val="tx1"/>
                </a:solidFill>
              </a:rPr>
              <a:t>Zahia</a:t>
            </a:r>
            <a:r>
              <a:rPr lang="pt-BR" dirty="0">
                <a:solidFill>
                  <a:schemeClr val="tx1"/>
                </a:solidFill>
              </a:rPr>
              <a:t> </a:t>
            </a:r>
          </a:p>
        </p:txBody>
      </p:sp>
      <p:sp>
        <p:nvSpPr>
          <p:cNvPr id="7" name="Chave Esquerda 6">
            <a:extLst>
              <a:ext uri="{FF2B5EF4-FFF2-40B4-BE49-F238E27FC236}">
                <a16:creationId xmlns:a16="http://schemas.microsoft.com/office/drawing/2014/main" id="{BC10D5C1-93B4-86F7-5DFC-985B551DB64D}"/>
              </a:ext>
            </a:extLst>
          </p:cNvPr>
          <p:cNvSpPr/>
          <p:nvPr/>
        </p:nvSpPr>
        <p:spPr>
          <a:xfrm>
            <a:off x="3836237" y="1365709"/>
            <a:ext cx="389793" cy="87216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9" name="Chave Esquerda 8">
            <a:extLst>
              <a:ext uri="{FF2B5EF4-FFF2-40B4-BE49-F238E27FC236}">
                <a16:creationId xmlns:a16="http://schemas.microsoft.com/office/drawing/2014/main" id="{F5374E35-19F3-C459-C140-C217AB315C55}"/>
              </a:ext>
            </a:extLst>
          </p:cNvPr>
          <p:cNvSpPr/>
          <p:nvPr/>
        </p:nvSpPr>
        <p:spPr>
          <a:xfrm>
            <a:off x="3900326" y="4992765"/>
            <a:ext cx="372194" cy="826810"/>
          </a:xfrm>
          <a:prstGeom prst="leftBrace">
            <a:avLst>
              <a:gd name="adj1" fmla="val 8333"/>
              <a:gd name="adj2" fmla="val 4884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2" name="Chave Esquerda 11">
            <a:extLst>
              <a:ext uri="{FF2B5EF4-FFF2-40B4-BE49-F238E27FC236}">
                <a16:creationId xmlns:a16="http://schemas.microsoft.com/office/drawing/2014/main" id="{EF83D948-A224-E80D-07B5-E097027E33A6}"/>
              </a:ext>
            </a:extLst>
          </p:cNvPr>
          <p:cNvSpPr/>
          <p:nvPr/>
        </p:nvSpPr>
        <p:spPr>
          <a:xfrm>
            <a:off x="3881994" y="4063158"/>
            <a:ext cx="389793" cy="826810"/>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8" name="Chave Esquerda 7">
            <a:extLst>
              <a:ext uri="{FF2B5EF4-FFF2-40B4-BE49-F238E27FC236}">
                <a16:creationId xmlns:a16="http://schemas.microsoft.com/office/drawing/2014/main" id="{85148389-3EC4-7CF7-1F47-02C55C392AE8}"/>
              </a:ext>
            </a:extLst>
          </p:cNvPr>
          <p:cNvSpPr/>
          <p:nvPr/>
        </p:nvSpPr>
        <p:spPr>
          <a:xfrm>
            <a:off x="3905417" y="2292143"/>
            <a:ext cx="389793" cy="87216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0" name="Chave Esquerda 9">
            <a:extLst>
              <a:ext uri="{FF2B5EF4-FFF2-40B4-BE49-F238E27FC236}">
                <a16:creationId xmlns:a16="http://schemas.microsoft.com/office/drawing/2014/main" id="{36648C05-6027-16D9-50AF-AD4808C598CE}"/>
              </a:ext>
            </a:extLst>
          </p:cNvPr>
          <p:cNvSpPr/>
          <p:nvPr/>
        </p:nvSpPr>
        <p:spPr>
          <a:xfrm>
            <a:off x="3831094" y="3136724"/>
            <a:ext cx="389793" cy="87216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1" name="Retângulo: Cantos Arredondados 10">
            <a:extLst>
              <a:ext uri="{FF2B5EF4-FFF2-40B4-BE49-F238E27FC236}">
                <a16:creationId xmlns:a16="http://schemas.microsoft.com/office/drawing/2014/main" id="{0AD0B50E-EC9E-AFBA-5C41-EBBF77298EE8}"/>
              </a:ext>
            </a:extLst>
          </p:cNvPr>
          <p:cNvSpPr/>
          <p:nvPr/>
        </p:nvSpPr>
        <p:spPr>
          <a:xfrm>
            <a:off x="1649254" y="2444791"/>
            <a:ext cx="2171700" cy="566687"/>
          </a:xfrm>
          <a:prstGeom prst="roundRect">
            <a:avLst/>
          </a:prstGeom>
          <a:solidFill>
            <a:srgbClr val="18818C">
              <a:hueOff val="2332520"/>
              <a:satOff val="3687"/>
              <a:lumOff val="-1273"/>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Pamela, Isadora </a:t>
            </a:r>
          </a:p>
        </p:txBody>
      </p:sp>
      <p:sp>
        <p:nvSpPr>
          <p:cNvPr id="13" name="Retângulo: Cantos Arredondados 12">
            <a:extLst>
              <a:ext uri="{FF2B5EF4-FFF2-40B4-BE49-F238E27FC236}">
                <a16:creationId xmlns:a16="http://schemas.microsoft.com/office/drawing/2014/main" id="{F3D4E4BF-4593-3234-2E44-E35686FF9D94}"/>
              </a:ext>
            </a:extLst>
          </p:cNvPr>
          <p:cNvSpPr/>
          <p:nvPr/>
        </p:nvSpPr>
        <p:spPr>
          <a:xfrm>
            <a:off x="1619174" y="3290008"/>
            <a:ext cx="2171700" cy="566687"/>
          </a:xfrm>
          <a:prstGeom prst="roundRect">
            <a:avLst/>
          </a:prstGeom>
          <a:solidFill>
            <a:srgbClr val="18818C">
              <a:hueOff val="4665041"/>
              <a:satOff val="7373"/>
              <a:lumOff val="-2547"/>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Maria Júlia, Derek</a:t>
            </a:r>
          </a:p>
        </p:txBody>
      </p:sp>
      <p:sp>
        <p:nvSpPr>
          <p:cNvPr id="14" name="Retângulo: Cantos Arredondados 13">
            <a:extLst>
              <a:ext uri="{FF2B5EF4-FFF2-40B4-BE49-F238E27FC236}">
                <a16:creationId xmlns:a16="http://schemas.microsoft.com/office/drawing/2014/main" id="{6C139F24-AE4C-A242-D006-49140D116A76}"/>
              </a:ext>
            </a:extLst>
          </p:cNvPr>
          <p:cNvSpPr/>
          <p:nvPr/>
        </p:nvSpPr>
        <p:spPr>
          <a:xfrm>
            <a:off x="1616170" y="4193218"/>
            <a:ext cx="2171700" cy="566687"/>
          </a:xfrm>
          <a:prstGeom prst="roundRect">
            <a:avLst/>
          </a:prstGeom>
          <a:solidFill>
            <a:srgbClr val="18818C">
              <a:hueOff val="6997561"/>
              <a:satOff val="11060"/>
              <a:lumOff val="-3820"/>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Jefferson, Rosângela</a:t>
            </a:r>
          </a:p>
        </p:txBody>
      </p:sp>
      <p:sp>
        <p:nvSpPr>
          <p:cNvPr id="15" name="Retângulo: Cantos Arredondados 14">
            <a:extLst>
              <a:ext uri="{FF2B5EF4-FFF2-40B4-BE49-F238E27FC236}">
                <a16:creationId xmlns:a16="http://schemas.microsoft.com/office/drawing/2014/main" id="{374BE1F9-5ECC-C4ED-7B45-2D8B156DBC63}"/>
              </a:ext>
            </a:extLst>
          </p:cNvPr>
          <p:cNvSpPr/>
          <p:nvPr/>
        </p:nvSpPr>
        <p:spPr>
          <a:xfrm>
            <a:off x="1640234" y="5074531"/>
            <a:ext cx="2171700" cy="566687"/>
          </a:xfrm>
          <a:prstGeom prst="roundRect">
            <a:avLst/>
          </a:prstGeom>
          <a:solidFill>
            <a:srgbClr val="18818C">
              <a:hueOff val="9330081"/>
              <a:satOff val="14747"/>
              <a:lumOff val="-5093"/>
              <a:alphaOff val="0"/>
            </a:srgbClr>
          </a:solidFill>
          <a:ln w="12700" cap="flat" cmpd="sng" algn="ctr">
            <a:noFill/>
            <a:prstDash val="solid"/>
            <a:miter lim="800000"/>
          </a:ln>
          <a:effectLst/>
        </p:spPr>
        <p:txBody>
          <a:bodyPr spcFirstLastPara="0" vert="horz" wrap="square" lIns="45720" tIns="45720" rIns="45720" bIns="45720" numCol="1" spcCol="1270" anchor="ctr" anchorCtr="0">
            <a:noAutofit/>
          </a:bodyPr>
          <a:lstStyle/>
          <a:p>
            <a:pPr algn="ctr"/>
            <a:r>
              <a:rPr lang="pt-BR" dirty="0"/>
              <a:t>Henrique, Bruna</a:t>
            </a:r>
          </a:p>
        </p:txBody>
      </p:sp>
    </p:spTree>
    <p:extLst>
      <p:ext uri="{BB962C8B-B14F-4D97-AF65-F5344CB8AC3E}">
        <p14:creationId xmlns:p14="http://schemas.microsoft.com/office/powerpoint/2010/main" val="859217790"/>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8968" name="Rectangle 16896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2" name="Rectangle 2">
            <a:extLst>
              <a:ext uri="{FF2B5EF4-FFF2-40B4-BE49-F238E27FC236}">
                <a16:creationId xmlns:a16="http://schemas.microsoft.com/office/drawing/2014/main" id="{F392347A-1DD9-4C18-B0BA-2F0F6A7FBAE3}"/>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pt-BR" altLang="en-US" sz="4700"/>
              <a:t>Referências:</a:t>
            </a:r>
          </a:p>
        </p:txBody>
      </p:sp>
      <p:sp>
        <p:nvSpPr>
          <p:cNvPr id="16897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3" name="Rectangle 3">
            <a:extLst>
              <a:ext uri="{FF2B5EF4-FFF2-40B4-BE49-F238E27FC236}">
                <a16:creationId xmlns:a16="http://schemas.microsoft.com/office/drawing/2014/main" id="{D10FE1A9-668D-4099-8095-EA85196DBA17}"/>
              </a:ext>
            </a:extLst>
          </p:cNvPr>
          <p:cNvSpPr>
            <a:spLocks noGrp="1" noChangeArrowheads="1"/>
          </p:cNvSpPr>
          <p:nvPr>
            <p:ph type="body" idx="1"/>
          </p:nvPr>
        </p:nvSpPr>
        <p:spPr>
          <a:xfrm>
            <a:off x="628650" y="1929384"/>
            <a:ext cx="7886700" cy="4793696"/>
          </a:xfrm>
        </p:spPr>
        <p:txBody>
          <a:bodyPr>
            <a:normAutofit lnSpcReduction="10000"/>
          </a:bodyPr>
          <a:lstStyle/>
          <a:p>
            <a:pPr eaLnBrk="1" hangingPunct="1">
              <a:lnSpc>
                <a:spcPct val="90000"/>
              </a:lnSpc>
              <a:defRPr/>
            </a:pPr>
            <a:r>
              <a:rPr lang="pt-BR" altLang="en-US" sz="1400" dirty="0"/>
              <a:t>ADAMS, W. </a:t>
            </a:r>
            <a:r>
              <a:rPr lang="pt-BR" altLang="en-US" sz="1400" b="1" dirty="0"/>
              <a:t>Against </a:t>
            </a:r>
            <a:r>
              <a:rPr lang="pt-BR" altLang="en-US" sz="1400" b="1" dirty="0" err="1"/>
              <a:t>Extinction</a:t>
            </a:r>
            <a:r>
              <a:rPr lang="pt-BR" altLang="en-US" sz="1400" b="1" dirty="0"/>
              <a:t>: </a:t>
            </a:r>
            <a:r>
              <a:rPr lang="pt-BR" altLang="en-US" sz="1400" b="1" dirty="0" err="1"/>
              <a:t>the</a:t>
            </a:r>
            <a:r>
              <a:rPr lang="pt-BR" altLang="en-US" sz="1400" b="1" dirty="0"/>
              <a:t> </a:t>
            </a:r>
            <a:r>
              <a:rPr lang="pt-BR" altLang="en-US" sz="1400" b="1" dirty="0" err="1"/>
              <a:t>story</a:t>
            </a:r>
            <a:r>
              <a:rPr lang="pt-BR" altLang="en-US" sz="1400" b="1" dirty="0"/>
              <a:t> </a:t>
            </a:r>
            <a:r>
              <a:rPr lang="pt-BR" altLang="en-US" sz="1400" b="1" dirty="0" err="1"/>
              <a:t>of</a:t>
            </a:r>
            <a:r>
              <a:rPr lang="pt-BR" altLang="en-US" sz="1400" b="1" dirty="0"/>
              <a:t> </a:t>
            </a:r>
            <a:r>
              <a:rPr lang="pt-BR" altLang="en-US" sz="1400" b="1" dirty="0" err="1"/>
              <a:t>conservation</a:t>
            </a:r>
            <a:r>
              <a:rPr lang="pt-BR" altLang="en-US" sz="1400" dirty="0"/>
              <a:t>. London; </a:t>
            </a:r>
            <a:r>
              <a:rPr lang="pt-BR" altLang="en-US" sz="1400" dirty="0" err="1"/>
              <a:t>Earthscan</a:t>
            </a:r>
            <a:r>
              <a:rPr lang="pt-BR" altLang="en-US" sz="1400" dirty="0"/>
              <a:t>, 2014. 331p.</a:t>
            </a:r>
          </a:p>
          <a:p>
            <a:pPr eaLnBrk="1" hangingPunct="1">
              <a:lnSpc>
                <a:spcPct val="90000"/>
              </a:lnSpc>
              <a:defRPr/>
            </a:pPr>
            <a:r>
              <a:rPr lang="en-US" altLang="zh-CN" sz="1400" dirty="0">
                <a:ea typeface="宋体" panose="02010600030101010101" pitchFamily="2" charset="-122"/>
              </a:rPr>
              <a:t>BROCKINGTON, D.; IGOE, J. Eviction for conservation: a global overview. </a:t>
            </a:r>
            <a:r>
              <a:rPr lang="en-US" altLang="zh-CN" sz="1400" b="1" dirty="0">
                <a:ea typeface="宋体" panose="02010600030101010101" pitchFamily="2" charset="-122"/>
              </a:rPr>
              <a:t>Conservation and society</a:t>
            </a:r>
            <a:r>
              <a:rPr lang="en-US" altLang="zh-CN" sz="1400" dirty="0">
                <a:ea typeface="宋体" panose="02010600030101010101" pitchFamily="2" charset="-122"/>
              </a:rPr>
              <a:t>, p. 424-470, 2006.</a:t>
            </a:r>
          </a:p>
          <a:p>
            <a:pPr eaLnBrk="1" hangingPunct="1">
              <a:lnSpc>
                <a:spcPct val="90000"/>
              </a:lnSpc>
              <a:defRPr/>
            </a:pPr>
            <a:r>
              <a:rPr lang="en-US" altLang="zh-CN" sz="1400" dirty="0">
                <a:ea typeface="宋体" panose="02010600030101010101" pitchFamily="2" charset="-122"/>
              </a:rPr>
              <a:t>ALBERS, H. J. Protected Area Network Expansion and Management: Economics to improve conservation outcomes. </a:t>
            </a:r>
            <a:r>
              <a:rPr lang="en-US" altLang="zh-CN" sz="1400" b="1" dirty="0">
                <a:ea typeface="宋体" panose="02010600030101010101" pitchFamily="2" charset="-122"/>
              </a:rPr>
              <a:t>Environmental and Resource Economics</a:t>
            </a:r>
            <a:r>
              <a:rPr lang="en-US" altLang="zh-CN" sz="1400" dirty="0">
                <a:ea typeface="宋体" panose="02010600030101010101" pitchFamily="2" charset="-122"/>
              </a:rPr>
              <a:t>, 2022/02/28 2022.</a:t>
            </a:r>
          </a:p>
          <a:p>
            <a:pPr eaLnBrk="1" hangingPunct="1">
              <a:lnSpc>
                <a:spcPct val="90000"/>
              </a:lnSpc>
              <a:defRPr/>
            </a:pPr>
            <a:r>
              <a:rPr lang="en-US" altLang="zh-CN" sz="1400" dirty="0">
                <a:ea typeface="宋体" panose="02010600030101010101" pitchFamily="2" charset="-122"/>
              </a:rPr>
              <a:t>BLACKMAN, A.; VEIT, P. Titled Amazon Indigenous Communities Cut Forest Carbon Emissions. Ecological Economics, 153, p. 56-67, 2018/11/01/ 2018.</a:t>
            </a:r>
          </a:p>
          <a:p>
            <a:pPr eaLnBrk="1" hangingPunct="1">
              <a:lnSpc>
                <a:spcPct val="90000"/>
              </a:lnSpc>
              <a:defRPr/>
            </a:pPr>
            <a:r>
              <a:rPr lang="en-US" altLang="zh-CN" sz="1400" dirty="0">
                <a:ea typeface="宋体" panose="02010600030101010101" pitchFamily="2" charset="-122"/>
              </a:rPr>
              <a:t>BROCKINGTON, D.; WILKIE, D. Protected areas and poverty. </a:t>
            </a:r>
            <a:r>
              <a:rPr lang="en-US" altLang="zh-CN" sz="1400" b="1" dirty="0">
                <a:ea typeface="宋体" panose="02010600030101010101" pitchFamily="2" charset="-122"/>
              </a:rPr>
              <a:t>Philosophical Transactions of the Royal Society B: </a:t>
            </a:r>
            <a:r>
              <a:rPr lang="en-US" altLang="zh-CN" sz="1400" dirty="0">
                <a:ea typeface="宋体" panose="02010600030101010101" pitchFamily="2" charset="-122"/>
              </a:rPr>
              <a:t>Biological Sciences, 370, n. 1681, p. 20140271, 2015.</a:t>
            </a:r>
          </a:p>
          <a:p>
            <a:pPr eaLnBrk="1" hangingPunct="1">
              <a:lnSpc>
                <a:spcPct val="90000"/>
              </a:lnSpc>
              <a:defRPr/>
            </a:pPr>
            <a:r>
              <a:rPr lang="en-US" altLang="zh-CN" sz="1400" dirty="0">
                <a:ea typeface="宋体" panose="02010600030101010101" pitchFamily="2" charset="-122"/>
              </a:rPr>
              <a:t>BRUNER, A. et al. 2001. Effectiveness of Parks in Protecting Tropical Biodiversity. </a:t>
            </a:r>
            <a:r>
              <a:rPr lang="en-US" altLang="zh-CN" sz="1400" u="sng" dirty="0">
                <a:ea typeface="宋体" panose="02010600030101010101" pitchFamily="2" charset="-122"/>
              </a:rPr>
              <a:t>Science</a:t>
            </a:r>
            <a:r>
              <a:rPr lang="en-US" altLang="zh-CN" sz="1400" dirty="0">
                <a:ea typeface="宋体" panose="02010600030101010101" pitchFamily="2" charset="-122"/>
              </a:rPr>
              <a:t>, v. 291, n.125, p. 125-127. </a:t>
            </a:r>
            <a:endParaRPr lang="en-US" altLang="en-US" sz="1400" dirty="0"/>
          </a:p>
          <a:p>
            <a:pPr eaLnBrk="1" hangingPunct="1">
              <a:lnSpc>
                <a:spcPct val="90000"/>
              </a:lnSpc>
              <a:defRPr/>
            </a:pPr>
            <a:r>
              <a:rPr lang="en-US" altLang="en-US" sz="1400" dirty="0"/>
              <a:t>CAMPOS-SILVA, J. V.; PERES, C. A.; HAWES, J. E.; HAUGAASEN, T. et al. Sustainable-use protected areas catalyze enhanced livelihoods in rural Amazonia. Proceedings of the National Academy of Sciences, 118, n. 40, p. e2105480118, 2021.</a:t>
            </a:r>
          </a:p>
          <a:p>
            <a:pPr eaLnBrk="1" hangingPunct="1">
              <a:lnSpc>
                <a:spcPct val="90000"/>
              </a:lnSpc>
              <a:defRPr/>
            </a:pPr>
            <a:r>
              <a:rPr lang="en-US" altLang="en-US" sz="1400" dirty="0"/>
              <a:t>CERNEA, M. M.; SCHMIDT-SOLTAU, K. Poverty risks and national parks: Policy issues in conservation and resettlement. </a:t>
            </a:r>
            <a:r>
              <a:rPr lang="en-US" altLang="en-US" sz="1400" b="1" dirty="0"/>
              <a:t>World development</a:t>
            </a:r>
            <a:r>
              <a:rPr lang="en-US" altLang="en-US" sz="1400" dirty="0"/>
              <a:t>, 34, n. 10, p. 1808-1830, 2006.</a:t>
            </a:r>
          </a:p>
          <a:p>
            <a:pPr eaLnBrk="1" hangingPunct="1">
              <a:lnSpc>
                <a:spcPct val="90000"/>
              </a:lnSpc>
              <a:defRPr/>
            </a:pPr>
            <a:r>
              <a:rPr lang="en-US" altLang="en-US" sz="1400" dirty="0"/>
              <a:t>DRUMMOND, J. A. 1988. National Parks in Brazil: A Study of 50</a:t>
            </a:r>
            <a:r>
              <a:rPr lang="en-US" altLang="en-US" sz="1400" u="sng" dirty="0"/>
              <a:t> Years of Environmental Policy</a:t>
            </a:r>
            <a:r>
              <a:rPr lang="en-US" altLang="en-US" sz="1400" dirty="0"/>
              <a:t>. </a:t>
            </a:r>
            <a:r>
              <a:rPr lang="en-US" altLang="en-US" sz="1400" dirty="0" err="1"/>
              <a:t>Dissertação</a:t>
            </a:r>
            <a:r>
              <a:rPr lang="en-US" altLang="en-US" sz="1400" dirty="0"/>
              <a:t> (Masters in Environmental Studies Program), The Evergreen State College, Olympia, Washington. 438 p. </a:t>
            </a:r>
            <a:endParaRPr lang="pt-BR" altLang="en-US" sz="1400" dirty="0"/>
          </a:p>
          <a:p>
            <a:pPr eaLnBrk="1" hangingPunct="1">
              <a:lnSpc>
                <a:spcPct val="90000"/>
              </a:lnSpc>
              <a:defRPr/>
            </a:pPr>
            <a:r>
              <a:rPr lang="en-US" altLang="en-US" sz="1400" dirty="0"/>
              <a:t>GAMBINO, R. 1991 </a:t>
            </a:r>
            <a:r>
              <a:rPr lang="en-US" altLang="en-US" sz="1400" u="sng" dirty="0"/>
              <a:t>I </a:t>
            </a:r>
            <a:r>
              <a:rPr lang="en-US" altLang="en-US" sz="1400" u="sng" dirty="0" err="1"/>
              <a:t>parchi</a:t>
            </a:r>
            <a:r>
              <a:rPr lang="en-US" altLang="en-US" sz="1400" u="sng" dirty="0"/>
              <a:t> </a:t>
            </a:r>
            <a:r>
              <a:rPr lang="en-US" altLang="en-US" sz="1400" u="sng" dirty="0" err="1"/>
              <a:t>naturali</a:t>
            </a:r>
            <a:r>
              <a:rPr lang="en-US" altLang="en-US" sz="1400" u="sng" dirty="0"/>
              <a:t> </a:t>
            </a:r>
            <a:r>
              <a:rPr lang="en-US" altLang="en-US" sz="1400" u="sng" dirty="0" err="1"/>
              <a:t>problemi</a:t>
            </a:r>
            <a:r>
              <a:rPr lang="en-US" altLang="en-US" sz="1400" u="sng" dirty="0"/>
              <a:t> ed </a:t>
            </a:r>
            <a:r>
              <a:rPr lang="en-US" altLang="en-US" sz="1400" u="sng" dirty="0" err="1"/>
              <a:t>esperienze</a:t>
            </a:r>
            <a:r>
              <a:rPr lang="en-US" altLang="en-US" sz="1400" u="sng" dirty="0"/>
              <a:t> di </a:t>
            </a:r>
            <a:r>
              <a:rPr lang="en-US" altLang="en-US" sz="1400" u="sng" dirty="0" err="1"/>
              <a:t>pianificazione</a:t>
            </a:r>
            <a:r>
              <a:rPr lang="en-US" altLang="en-US" sz="1400" u="sng" dirty="0"/>
              <a:t> </a:t>
            </a:r>
            <a:r>
              <a:rPr lang="en-US" altLang="en-US" sz="1400" u="sng" dirty="0" err="1"/>
              <a:t>nel</a:t>
            </a:r>
            <a:r>
              <a:rPr lang="en-US" altLang="en-US" sz="1400" u="sng" dirty="0"/>
              <a:t> </a:t>
            </a:r>
            <a:r>
              <a:rPr lang="en-US" altLang="en-US" sz="1400" u="sng" dirty="0" err="1"/>
              <a:t>contesto</a:t>
            </a:r>
            <a:r>
              <a:rPr lang="en-US" altLang="en-US" sz="1400" u="sng" dirty="0"/>
              <a:t> </a:t>
            </a:r>
            <a:r>
              <a:rPr lang="en-US" altLang="en-US" sz="1400" u="sng" dirty="0" err="1"/>
              <a:t>ambientale</a:t>
            </a:r>
            <a:r>
              <a:rPr lang="en-US" altLang="en-US" sz="1400" dirty="0"/>
              <a:t>. Roma: La Nuova Italia </a:t>
            </a:r>
            <a:r>
              <a:rPr lang="en-US" altLang="en-US" sz="1400" dirty="0" err="1"/>
              <a:t>Scientifica</a:t>
            </a:r>
            <a:r>
              <a:rPr lang="en-US" altLang="en-US" sz="1400" dirty="0"/>
              <a:t>, 156p.</a:t>
            </a:r>
            <a:endParaRPr lang="pt-BR" altLang="en-US" sz="1400" b="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8968" name="Rectangle 16896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2" name="Rectangle 2">
            <a:extLst>
              <a:ext uri="{FF2B5EF4-FFF2-40B4-BE49-F238E27FC236}">
                <a16:creationId xmlns:a16="http://schemas.microsoft.com/office/drawing/2014/main" id="{F392347A-1DD9-4C18-B0BA-2F0F6A7FBAE3}"/>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pt-BR" altLang="en-US" sz="4700"/>
              <a:t>Referências:</a:t>
            </a:r>
          </a:p>
        </p:txBody>
      </p:sp>
      <p:sp>
        <p:nvSpPr>
          <p:cNvPr id="16897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3" name="Rectangle 3">
            <a:extLst>
              <a:ext uri="{FF2B5EF4-FFF2-40B4-BE49-F238E27FC236}">
                <a16:creationId xmlns:a16="http://schemas.microsoft.com/office/drawing/2014/main" id="{D10FE1A9-668D-4099-8095-EA85196DBA17}"/>
              </a:ext>
            </a:extLst>
          </p:cNvPr>
          <p:cNvSpPr>
            <a:spLocks noGrp="1" noChangeArrowheads="1"/>
          </p:cNvSpPr>
          <p:nvPr>
            <p:ph type="body" idx="1"/>
          </p:nvPr>
        </p:nvSpPr>
        <p:spPr>
          <a:xfrm>
            <a:off x="628650" y="1929384"/>
            <a:ext cx="7886700" cy="4793696"/>
          </a:xfrm>
        </p:spPr>
        <p:txBody>
          <a:bodyPr>
            <a:normAutofit/>
          </a:bodyPr>
          <a:lstStyle/>
          <a:p>
            <a:pPr eaLnBrk="1" hangingPunct="1">
              <a:defRPr/>
            </a:pPr>
            <a:r>
              <a:rPr lang="en-US" altLang="en-US" sz="1400" dirty="0"/>
              <a:t>MAMMIDES, C. Evidence from eleven countries in four continents suggests that protected areas are not associated with higher poverty rates. </a:t>
            </a:r>
            <a:r>
              <a:rPr lang="en-US" altLang="en-US" sz="1400" b="1" dirty="0"/>
              <a:t>Biological Conservation,</a:t>
            </a:r>
            <a:r>
              <a:rPr lang="en-US" altLang="en-US" sz="1400" dirty="0"/>
              <a:t> 241, p. 108353, 2020.</a:t>
            </a:r>
            <a:endParaRPr lang="pt-BR" altLang="en-US" sz="1400" dirty="0"/>
          </a:p>
          <a:p>
            <a:pPr eaLnBrk="1" hangingPunct="1">
              <a:defRPr/>
            </a:pPr>
            <a:r>
              <a:rPr lang="pt-BR" altLang="en-US" sz="1400" dirty="0"/>
              <a:t>MEA. </a:t>
            </a:r>
            <a:r>
              <a:rPr lang="pt-BR" altLang="en-US" sz="1400" b="1" dirty="0" err="1"/>
              <a:t>Policy</a:t>
            </a:r>
            <a:r>
              <a:rPr lang="pt-BR" altLang="en-US" sz="1400" dirty="0"/>
              <a:t> </a:t>
            </a:r>
            <a:r>
              <a:rPr lang="pt-BR" altLang="en-US" sz="1400" b="1" dirty="0"/>
              <a:t>Responses</a:t>
            </a:r>
            <a:r>
              <a:rPr lang="pt-BR" altLang="en-US" sz="1400" dirty="0"/>
              <a:t>. Millennium </a:t>
            </a:r>
            <a:r>
              <a:rPr lang="pt-BR" altLang="en-US" sz="1400" dirty="0" err="1"/>
              <a:t>Ecosystem</a:t>
            </a:r>
            <a:r>
              <a:rPr lang="pt-BR" altLang="en-US" sz="1400" dirty="0"/>
              <a:t> Assessment, 2005. </a:t>
            </a:r>
          </a:p>
          <a:p>
            <a:pPr eaLnBrk="1" hangingPunct="1">
              <a:defRPr/>
            </a:pPr>
            <a:r>
              <a:rPr lang="pt-BR" altLang="en-US" sz="1400" dirty="0"/>
              <a:t>MORSELLO, C. </a:t>
            </a:r>
            <a:r>
              <a:rPr lang="pt-BR" altLang="en-US" sz="1400" b="1" dirty="0"/>
              <a:t>Áreas protegidas públicas e privadas</a:t>
            </a:r>
            <a:r>
              <a:rPr lang="pt-BR" altLang="en-US" sz="1400" dirty="0"/>
              <a:t>. São Paulo: </a:t>
            </a:r>
            <a:r>
              <a:rPr lang="pt-BR" altLang="en-US" sz="1400" dirty="0" err="1"/>
              <a:t>Annablume</a:t>
            </a:r>
            <a:r>
              <a:rPr lang="pt-BR" altLang="en-US" sz="1400" dirty="0"/>
              <a:t>/Fapesp, 2001</a:t>
            </a:r>
            <a:endParaRPr lang="en-US" altLang="en-US" sz="1400" dirty="0"/>
          </a:p>
          <a:p>
            <a:pPr eaLnBrk="1" hangingPunct="1">
              <a:lnSpc>
                <a:spcPct val="90000"/>
              </a:lnSpc>
              <a:defRPr/>
            </a:pPr>
            <a:r>
              <a:rPr lang="en-US" altLang="en-US" sz="1400" dirty="0"/>
              <a:t>RUNTE, A. 1979. National Parks: the American Experience. Lincoln and London: University of Nebraska Press. 240p.</a:t>
            </a:r>
          </a:p>
          <a:p>
            <a:pPr eaLnBrk="1" hangingPunct="1">
              <a:lnSpc>
                <a:spcPct val="90000"/>
              </a:lnSpc>
              <a:defRPr/>
            </a:pPr>
            <a:r>
              <a:rPr lang="en-US" altLang="en-US" sz="1400" dirty="0"/>
              <a:t>SCHERL, Lea M.; WILSON, Alison; WILD, Robert. Can protected areas contribute to poverty reduction?: opportunities and limitations. IUCN, 2004.</a:t>
            </a:r>
          </a:p>
          <a:p>
            <a:pPr eaLnBrk="1" hangingPunct="1">
              <a:lnSpc>
                <a:spcPct val="90000"/>
              </a:lnSpc>
              <a:defRPr/>
            </a:pPr>
            <a:r>
              <a:rPr lang="en-US" altLang="en-US" sz="1400" dirty="0"/>
              <a:t>SCHLEICHER, J.; PERES, C. A.; AMANO, T.; LLACTAYO, W. et al. Conservation performance of different conservation governance regimes in the Peruvian Amazon. </a:t>
            </a:r>
            <a:r>
              <a:rPr lang="en-US" altLang="en-US" sz="1400" b="1" dirty="0"/>
              <a:t>Scientific reports</a:t>
            </a:r>
            <a:r>
              <a:rPr lang="en-US" altLang="en-US" sz="1400" dirty="0"/>
              <a:t>, 7, n. 1, p. 1-10, 2017.</a:t>
            </a:r>
          </a:p>
          <a:p>
            <a:pPr eaLnBrk="1" hangingPunct="1">
              <a:lnSpc>
                <a:spcPct val="90000"/>
              </a:lnSpc>
              <a:defRPr/>
            </a:pPr>
            <a:r>
              <a:rPr lang="en-US" altLang="en-US" sz="1400" dirty="0"/>
              <a:t>STOLTON, S.; DUDLEY, N. A preliminary survey of management status and threats in forest protected areas. Parks, 9, n. 2, p. 27-33, 1999.</a:t>
            </a:r>
          </a:p>
          <a:p>
            <a:pPr eaLnBrk="1" hangingPunct="1">
              <a:lnSpc>
                <a:spcPct val="90000"/>
              </a:lnSpc>
              <a:defRPr/>
            </a:pPr>
            <a:r>
              <a:rPr lang="en-US" altLang="en-US" sz="1400" dirty="0"/>
              <a:t>WALKER, W. S.; GORELIK, S. R.; BACCINI, A.; ARAGON-OSEJO, J. L. et al. The role of forest conversion, degradation, and disturbance in the carbon dynamics of Amazon indigenous territories and protected areas. Proceedings of the National Academy of Sciences, 117, n. 6, p. 3015-3025, 2020.</a:t>
            </a:r>
          </a:p>
          <a:p>
            <a:pPr eaLnBrk="1" hangingPunct="1">
              <a:lnSpc>
                <a:spcPct val="90000"/>
              </a:lnSpc>
              <a:defRPr/>
            </a:pPr>
            <a:r>
              <a:rPr lang="en-US" altLang="en-US" sz="1400" dirty="0"/>
              <a:t>WITTEMEYER et al. Accelerated human population growth at protected area edges. </a:t>
            </a:r>
            <a:r>
              <a:rPr lang="en-US" altLang="en-US" sz="1400" u="sng" dirty="0"/>
              <a:t>Science</a:t>
            </a:r>
            <a:r>
              <a:rPr lang="en-US" altLang="en-US" sz="1400" dirty="0"/>
              <a:t>. 2008 Jul 4;321(5885):123-6.</a:t>
            </a:r>
          </a:p>
          <a:p>
            <a:pPr eaLnBrk="1" hangingPunct="1">
              <a:lnSpc>
                <a:spcPct val="90000"/>
              </a:lnSpc>
              <a:defRPr/>
            </a:pPr>
            <a:endParaRPr lang="pt-BR" altLang="en-US" sz="1600" b="0" dirty="0"/>
          </a:p>
        </p:txBody>
      </p:sp>
    </p:spTree>
    <p:extLst>
      <p:ext uri="{BB962C8B-B14F-4D97-AF65-F5344CB8AC3E}">
        <p14:creationId xmlns:p14="http://schemas.microsoft.com/office/powerpoint/2010/main" val="159618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14">
            <a:extLst>
              <a:ext uri="{FF2B5EF4-FFF2-40B4-BE49-F238E27FC236}">
                <a16:creationId xmlns:a16="http://schemas.microsoft.com/office/drawing/2014/main" id="{9B85E449-59FF-40BA-BD83-211959F54D4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5"/>
          <a:stretch/>
        </p:blipFill>
        <p:spPr bwMode="auto">
          <a:xfrm>
            <a:off x="20" y="10"/>
            <a:ext cx="914169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2">
            <a:extLst>
              <a:ext uri="{FF2B5EF4-FFF2-40B4-BE49-F238E27FC236}">
                <a16:creationId xmlns:a16="http://schemas.microsoft.com/office/drawing/2014/main" id="{83B129B3-A905-4618-B43F-B939F30DAFC9}"/>
              </a:ext>
            </a:extLst>
          </p:cNvPr>
          <p:cNvSpPr>
            <a:spLocks noGrp="1" noChangeArrowheads="1"/>
          </p:cNvSpPr>
          <p:nvPr>
            <p:ph type="ctrTitle"/>
          </p:nvPr>
        </p:nvSpPr>
        <p:spPr>
          <a:xfrm>
            <a:off x="1143000" y="1122363"/>
            <a:ext cx="6858000" cy="3063240"/>
          </a:xfrm>
        </p:spPr>
        <p:txBody>
          <a:bodyPr>
            <a:normAutofit/>
          </a:bodyPr>
          <a:lstStyle/>
          <a:p>
            <a:pPr eaLnBrk="1" hangingPunct="1">
              <a:defRPr/>
            </a:pPr>
            <a:r>
              <a:rPr lang="pt-BR" altLang="en-US" sz="5700" dirty="0">
                <a:solidFill>
                  <a:srgbClr val="FFFFFF"/>
                </a:solidFill>
              </a:rPr>
              <a:t>Introdução às Áreas Protegidas</a:t>
            </a:r>
            <a:endParaRPr lang="pt-BR" altLang="en-US" sz="5700" i="1" dirty="0">
              <a:solidFill>
                <a:srgbClr val="FFFFFF"/>
              </a:solidFill>
            </a:endParaRPr>
          </a:p>
        </p:txBody>
      </p:sp>
      <p:sp>
        <p:nvSpPr>
          <p:cNvPr id="3" name="Subtítulo 2">
            <a:extLst>
              <a:ext uri="{FF2B5EF4-FFF2-40B4-BE49-F238E27FC236}">
                <a16:creationId xmlns:a16="http://schemas.microsoft.com/office/drawing/2014/main" id="{7473A8CD-CE31-4C37-882D-6EA654F0F8D4}"/>
              </a:ext>
            </a:extLst>
          </p:cNvPr>
          <p:cNvSpPr>
            <a:spLocks noGrp="1"/>
          </p:cNvSpPr>
          <p:nvPr>
            <p:ph type="subTitle" sz="quarter" idx="1"/>
          </p:nvPr>
        </p:nvSpPr>
        <p:spPr>
          <a:xfrm>
            <a:off x="1145286" y="4599432"/>
            <a:ext cx="6858000" cy="1536192"/>
          </a:xfrm>
        </p:spPr>
        <p:txBody>
          <a:bodyPr>
            <a:normAutofit/>
          </a:bodyPr>
          <a:lstStyle/>
          <a:p>
            <a:endParaRPr lang="pt-BR">
              <a:solidFill>
                <a:srgbClr val="FFFFFF"/>
              </a:solidFill>
            </a:endParaRPr>
          </a:p>
        </p:txBody>
      </p:sp>
      <p:sp>
        <p:nvSpPr>
          <p:cNvPr id="7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6194"/>
                                        </p:tgtEl>
                                        <p:attrNameLst>
                                          <p:attrName>style.visibility</p:attrName>
                                        </p:attrNameLst>
                                      </p:cBhvr>
                                      <p:to>
                                        <p:strVal val="visible"/>
                                      </p:to>
                                    </p:set>
                                    <p:animEffect transition="in" filter="fade">
                                      <p:cBhvr>
                                        <p:cTn id="7" dur="700"/>
                                        <p:tgtEl>
                                          <p:spTgt spid="136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554" name="Rectangle 2">
            <a:extLst>
              <a:ext uri="{FF2B5EF4-FFF2-40B4-BE49-F238E27FC236}">
                <a16:creationId xmlns:a16="http://schemas.microsoft.com/office/drawing/2014/main" id="{1BDD29FC-2A65-474C-9E6C-4A035295C8EA}"/>
              </a:ext>
            </a:extLst>
          </p:cNvPr>
          <p:cNvSpPr>
            <a:spLocks noGrp="1" noChangeArrowheads="1"/>
          </p:cNvSpPr>
          <p:nvPr>
            <p:ph type="title"/>
          </p:nvPr>
        </p:nvSpPr>
        <p:spPr>
          <a:xfrm>
            <a:off x="628650" y="448721"/>
            <a:ext cx="3530753" cy="1225650"/>
          </a:xfrm>
        </p:spPr>
        <p:txBody>
          <a:bodyPr anchor="b">
            <a:normAutofit/>
          </a:bodyPr>
          <a:lstStyle/>
          <a:p>
            <a:pPr eaLnBrk="1" hangingPunct="1">
              <a:defRPr/>
            </a:pPr>
            <a:r>
              <a:rPr lang="pt-BR" altLang="en-US" sz="3600" dirty="0">
                <a:solidFill>
                  <a:schemeClr val="bg1"/>
                </a:solidFill>
                <a:effectLst/>
              </a:rPr>
              <a:t>Definição de Área protegida</a:t>
            </a:r>
            <a:endParaRPr lang="pt-BR" altLang="en-US" sz="3600" i="1" dirty="0">
              <a:solidFill>
                <a:schemeClr val="bg1"/>
              </a:solidFill>
              <a:effectLst/>
            </a:endParaRPr>
          </a:p>
        </p:txBody>
      </p:sp>
      <p:cxnSp>
        <p:nvCxnSpPr>
          <p:cNvPr id="76" name="Straight Connector 7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555" name="Rectangle 3">
            <a:extLst>
              <a:ext uri="{FF2B5EF4-FFF2-40B4-BE49-F238E27FC236}">
                <a16:creationId xmlns:a16="http://schemas.microsoft.com/office/drawing/2014/main" id="{A3D01BFB-D18F-45CF-9F99-7D535B75F0CB}"/>
              </a:ext>
            </a:extLst>
          </p:cNvPr>
          <p:cNvSpPr>
            <a:spLocks noGrp="1" noChangeArrowheads="1"/>
          </p:cNvSpPr>
          <p:nvPr>
            <p:ph type="body" idx="1"/>
          </p:nvPr>
        </p:nvSpPr>
        <p:spPr>
          <a:xfrm>
            <a:off x="179511" y="2229562"/>
            <a:ext cx="3979891" cy="3647710"/>
          </a:xfrm>
        </p:spPr>
        <p:txBody>
          <a:bodyPr>
            <a:normAutofit/>
          </a:bodyPr>
          <a:lstStyle/>
          <a:p>
            <a:pPr lvl="1" eaLnBrk="1" hangingPunct="1">
              <a:lnSpc>
                <a:spcPct val="90000"/>
              </a:lnSpc>
              <a:buFont typeface="Wingdings" panose="05000000000000000000" pitchFamily="2" charset="2"/>
              <a:buNone/>
              <a:defRPr/>
            </a:pPr>
            <a:r>
              <a:rPr lang="pt-BR" altLang="en-US" sz="2000" dirty="0">
                <a:solidFill>
                  <a:schemeClr val="bg1"/>
                </a:solidFill>
                <a:effectLst/>
              </a:rPr>
              <a:t>“...uma área de terra e/ ou mar </a:t>
            </a:r>
            <a:r>
              <a:rPr lang="pt-BR" altLang="en-US" sz="2000" u="sng" dirty="0">
                <a:solidFill>
                  <a:schemeClr val="bg1"/>
                </a:solidFill>
                <a:effectLst/>
              </a:rPr>
              <a:t>especialmente dedicada </a:t>
            </a:r>
            <a:r>
              <a:rPr lang="pt-BR" altLang="en-US" sz="2000" dirty="0">
                <a:solidFill>
                  <a:schemeClr val="bg1"/>
                </a:solidFill>
                <a:effectLst/>
              </a:rPr>
              <a:t>à proteção e manutenção da diversidade biológica, bem como dos </a:t>
            </a:r>
            <a:r>
              <a:rPr lang="pt-BR" altLang="en-US" sz="2000" u="sng" dirty="0">
                <a:solidFill>
                  <a:schemeClr val="bg1"/>
                </a:solidFill>
                <a:effectLst/>
              </a:rPr>
              <a:t>recursos naturais e culturais</a:t>
            </a:r>
            <a:r>
              <a:rPr lang="pt-BR" altLang="en-US" sz="2000" dirty="0">
                <a:solidFill>
                  <a:schemeClr val="bg1"/>
                </a:solidFill>
                <a:effectLst/>
              </a:rPr>
              <a:t> associados, e manejada ou gerida por </a:t>
            </a:r>
            <a:r>
              <a:rPr lang="pt-BR" altLang="en-US" sz="2000" u="sng" dirty="0">
                <a:solidFill>
                  <a:schemeClr val="bg1"/>
                </a:solidFill>
                <a:effectLst/>
              </a:rPr>
              <a:t>meios legais</a:t>
            </a:r>
            <a:r>
              <a:rPr lang="pt-BR" altLang="en-US" sz="2000" dirty="0">
                <a:solidFill>
                  <a:schemeClr val="bg1"/>
                </a:solidFill>
                <a:effectLst/>
              </a:rPr>
              <a:t> ou por outros meios institucionais efetivos.“</a:t>
            </a:r>
          </a:p>
          <a:p>
            <a:pPr lvl="1" eaLnBrk="1" hangingPunct="1">
              <a:lnSpc>
                <a:spcPct val="90000"/>
              </a:lnSpc>
              <a:buFont typeface="Wingdings" panose="05000000000000000000" pitchFamily="2" charset="2"/>
              <a:buNone/>
              <a:defRPr/>
            </a:pPr>
            <a:endParaRPr lang="pt-BR" altLang="en-US" sz="1600" dirty="0">
              <a:solidFill>
                <a:schemeClr val="bg1"/>
              </a:solidFill>
              <a:effectLst/>
            </a:endParaRPr>
          </a:p>
        </p:txBody>
      </p:sp>
      <p:cxnSp>
        <p:nvCxnSpPr>
          <p:cNvPr id="78" name="Straight Connector 7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220" name="Picture 5" descr="0927ci3">
            <a:extLst>
              <a:ext uri="{FF2B5EF4-FFF2-40B4-BE49-F238E27FC236}">
                <a16:creationId xmlns:a16="http://schemas.microsoft.com/office/drawing/2014/main" id="{E5E88E5F-E0EE-478D-99B5-9D05E2EBAB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88" r="24086" b="2"/>
          <a:stretch/>
        </p:blipFill>
        <p:spPr bwMode="auto">
          <a:xfrm>
            <a:off x="4930601" y="-27384"/>
            <a:ext cx="424991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6">
            <a:extLst>
              <a:ext uri="{FF2B5EF4-FFF2-40B4-BE49-F238E27FC236}">
                <a16:creationId xmlns:a16="http://schemas.microsoft.com/office/drawing/2014/main" id="{DA9B35F3-8A4D-44E1-BBA3-49274F0080ED}"/>
              </a:ext>
            </a:extLst>
          </p:cNvPr>
          <p:cNvSpPr txBox="1">
            <a:spLocks noChangeArrowheads="1"/>
          </p:cNvSpPr>
          <p:nvPr/>
        </p:nvSpPr>
        <p:spPr bwMode="auto">
          <a:xfrm>
            <a:off x="7380312" y="6408712"/>
            <a:ext cx="1763688" cy="332656"/>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sz="1300" b="0" dirty="0">
                <a:solidFill>
                  <a:srgbClr val="FFFFFF"/>
                </a:solidFill>
                <a:latin typeface="+mn-lt"/>
              </a:rPr>
              <a:t>E. Bernard</a:t>
            </a:r>
          </a:p>
        </p:txBody>
      </p:sp>
      <p:sp>
        <p:nvSpPr>
          <p:cNvPr id="2" name="CaixaDeTexto 1">
            <a:extLst>
              <a:ext uri="{FF2B5EF4-FFF2-40B4-BE49-F238E27FC236}">
                <a16:creationId xmlns:a16="http://schemas.microsoft.com/office/drawing/2014/main" id="{FEE54C19-F0D6-4A06-A939-34BC5E226956}"/>
              </a:ext>
            </a:extLst>
          </p:cNvPr>
          <p:cNvSpPr txBox="1"/>
          <p:nvPr/>
        </p:nvSpPr>
        <p:spPr>
          <a:xfrm>
            <a:off x="827584" y="5766709"/>
            <a:ext cx="3384376" cy="584775"/>
          </a:xfrm>
          <a:prstGeom prst="rect">
            <a:avLst/>
          </a:prstGeom>
          <a:noFill/>
        </p:spPr>
        <p:txBody>
          <a:bodyPr wrap="square" rtlCol="0">
            <a:spAutoFit/>
          </a:bodyPr>
          <a:lstStyle/>
          <a:p>
            <a:pPr algn="ctr"/>
            <a:r>
              <a:rPr lang="pt-BR" altLang="en-US" sz="1600" b="0" dirty="0">
                <a:solidFill>
                  <a:schemeClr val="bg1"/>
                </a:solidFill>
                <a:effectLst/>
              </a:rPr>
              <a:t>(Fonte: www.iucn.org/ 2007)</a:t>
            </a:r>
            <a:r>
              <a:rPr lang="en-US" altLang="en-US" sz="1600" b="0" dirty="0">
                <a:solidFill>
                  <a:schemeClr val="bg1"/>
                </a:solidFill>
                <a:effectLst/>
              </a:rPr>
              <a:t> </a:t>
            </a:r>
            <a:endParaRPr lang="pt-BR" altLang="en-US" sz="1600" b="0" dirty="0">
              <a:solidFill>
                <a:schemeClr val="bg1"/>
              </a:solidFill>
              <a:effectLst/>
            </a:endParaRPr>
          </a:p>
          <a:p>
            <a:pPr algn="ctr"/>
            <a:endParaRPr lang="pt-BR" sz="16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1EE14-F27D-7AF7-399E-47555FFD47E6}"/>
              </a:ext>
            </a:extLst>
          </p:cNvPr>
          <p:cNvSpPr>
            <a:spLocks noGrp="1"/>
          </p:cNvSpPr>
          <p:nvPr>
            <p:ph type="title"/>
          </p:nvPr>
        </p:nvSpPr>
        <p:spPr/>
        <p:txBody>
          <a:bodyPr/>
          <a:lstStyle/>
          <a:p>
            <a:r>
              <a:rPr lang="pt-BR" altLang="en-US" sz="4400" dirty="0" err="1">
                <a:solidFill>
                  <a:schemeClr val="tx1"/>
                </a:solidFill>
              </a:rPr>
              <a:t>Aps</a:t>
            </a:r>
            <a:r>
              <a:rPr lang="pt-BR" altLang="en-US" sz="4400" dirty="0">
                <a:solidFill>
                  <a:schemeClr val="tx1"/>
                </a:solidFill>
              </a:rPr>
              <a:t> existem há muito tempo</a:t>
            </a:r>
            <a:endParaRPr lang="pt-BR" dirty="0"/>
          </a:p>
        </p:txBody>
      </p:sp>
      <p:sp>
        <p:nvSpPr>
          <p:cNvPr id="3" name="Espaço Reservado para Conteúdo 2">
            <a:extLst>
              <a:ext uri="{FF2B5EF4-FFF2-40B4-BE49-F238E27FC236}">
                <a16:creationId xmlns:a16="http://schemas.microsoft.com/office/drawing/2014/main" id="{E4652E38-B88E-D6D0-8BC4-FF788A4566A5}"/>
              </a:ext>
            </a:extLst>
          </p:cNvPr>
          <p:cNvSpPr>
            <a:spLocks noGrp="1"/>
          </p:cNvSpPr>
          <p:nvPr>
            <p:ph sz="half" idx="1"/>
          </p:nvPr>
        </p:nvSpPr>
        <p:spPr/>
        <p:txBody>
          <a:bodyPr/>
          <a:lstStyle/>
          <a:p>
            <a:r>
              <a:rPr lang="pt-BR" altLang="en-US" sz="2800" b="0" dirty="0" err="1">
                <a:effectLst/>
              </a:rPr>
              <a:t>Idéia</a:t>
            </a:r>
            <a:r>
              <a:rPr lang="pt-BR" altLang="en-US" sz="2800" b="0" dirty="0">
                <a:effectLst/>
              </a:rPr>
              <a:t> antiga: resguardar recursos para uso humano (elites)</a:t>
            </a:r>
            <a:endParaRPr lang="pt-BR" altLang="en-US" sz="2400" b="0" dirty="0">
              <a:effectLst/>
            </a:endParaRPr>
          </a:p>
          <a:p>
            <a:endParaRPr lang="pt-BR" sz="3600" dirty="0"/>
          </a:p>
        </p:txBody>
      </p:sp>
      <p:graphicFrame>
        <p:nvGraphicFramePr>
          <p:cNvPr id="12" name="Espaço Reservado para Conteúdo 3">
            <a:extLst>
              <a:ext uri="{FF2B5EF4-FFF2-40B4-BE49-F238E27FC236}">
                <a16:creationId xmlns:a16="http://schemas.microsoft.com/office/drawing/2014/main" id="{92DDAA51-F68F-FC8F-0213-240779079BFF}"/>
              </a:ext>
            </a:extLst>
          </p:cNvPr>
          <p:cNvGraphicFramePr>
            <a:graphicFrameLocks noGrp="1"/>
          </p:cNvGraphicFramePr>
          <p:nvPr>
            <p:ph sz="half" idx="2"/>
            <p:extLst>
              <p:ext uri="{D42A27DB-BD31-4B8C-83A1-F6EECF244321}">
                <p14:modId xmlns:p14="http://schemas.microsoft.com/office/powerpoint/2010/main" val="1843662457"/>
              </p:ext>
            </p:extLst>
          </p:nvPr>
        </p:nvGraphicFramePr>
        <p:xfrm>
          <a:off x="4648200" y="1600200"/>
          <a:ext cx="4038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26">
            <a:extLst>
              <a:ext uri="{FF2B5EF4-FFF2-40B4-BE49-F238E27FC236}">
                <a16:creationId xmlns:a16="http://schemas.microsoft.com/office/drawing/2014/main" id="{D34D329E-1F09-69C7-F2C4-5AC1CFA9BA50}"/>
              </a:ext>
            </a:extLst>
          </p:cNvPr>
          <p:cNvSpPr>
            <a:spLocks noChangeArrowheads="1"/>
          </p:cNvSpPr>
          <p:nvPr/>
        </p:nvSpPr>
        <p:spPr bwMode="auto">
          <a:xfrm>
            <a:off x="1541086" y="6165304"/>
            <a:ext cx="17347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r>
              <a:rPr lang="pt-BR" altLang="en-US" sz="1200" b="0" dirty="0" err="1"/>
              <a:t>Scimitar-horned</a:t>
            </a:r>
            <a:r>
              <a:rPr lang="pt-BR" altLang="en-US" sz="1200" b="0" dirty="0"/>
              <a:t> </a:t>
            </a:r>
            <a:r>
              <a:rPr lang="pt-BR" altLang="en-US" sz="1200" b="0" dirty="0" err="1"/>
              <a:t>oryx</a:t>
            </a:r>
            <a:endParaRPr lang="pt-BR" altLang="en-US" sz="1200" b="0" dirty="0"/>
          </a:p>
          <a:p>
            <a:pPr algn="ctr" eaLnBrk="1" hangingPunct="1"/>
            <a:r>
              <a:rPr lang="pt-BR" altLang="en-US" sz="1200" b="0" dirty="0"/>
              <a:t> (</a:t>
            </a:r>
            <a:r>
              <a:rPr lang="en-US" altLang="en-US" sz="1200" b="0" i="1" dirty="0"/>
              <a:t>Oryx </a:t>
            </a:r>
            <a:r>
              <a:rPr lang="en-US" altLang="en-US" sz="1200" b="0" i="1" dirty="0" err="1"/>
              <a:t>dammah</a:t>
            </a:r>
            <a:r>
              <a:rPr lang="en-US" altLang="en-US" sz="1200" b="0" i="1" dirty="0"/>
              <a:t>)</a:t>
            </a:r>
            <a:r>
              <a:rPr lang="en-US" altLang="en-US" dirty="0"/>
              <a:t> </a:t>
            </a:r>
            <a:endParaRPr lang="pt-BR" altLang="en-US" dirty="0"/>
          </a:p>
        </p:txBody>
      </p:sp>
      <p:sp>
        <p:nvSpPr>
          <p:cNvPr id="10" name="Text Box 11">
            <a:extLst>
              <a:ext uri="{FF2B5EF4-FFF2-40B4-BE49-F238E27FC236}">
                <a16:creationId xmlns:a16="http://schemas.microsoft.com/office/drawing/2014/main" id="{EB57138C-0D38-AA90-4BE9-4382A717365B}"/>
              </a:ext>
            </a:extLst>
          </p:cNvPr>
          <p:cNvSpPr txBox="1">
            <a:spLocks noChangeArrowheads="1"/>
          </p:cNvSpPr>
          <p:nvPr/>
        </p:nvSpPr>
        <p:spPr bwMode="auto">
          <a:xfrm>
            <a:off x="4788024" y="621216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eaLnBrk="1" hangingPunct="1">
              <a:spcBef>
                <a:spcPct val="50000"/>
              </a:spcBef>
            </a:pPr>
            <a:r>
              <a:rPr lang="pt-BR" altLang="en-US" sz="1200" b="0" dirty="0"/>
              <a:t>(Fontes: </a:t>
            </a:r>
            <a:r>
              <a:rPr lang="pt-BR" altLang="en-US" sz="1200" b="0" dirty="0" err="1"/>
              <a:t>Runte</a:t>
            </a:r>
            <a:r>
              <a:rPr lang="pt-BR" altLang="en-US" sz="1200" b="0" dirty="0"/>
              <a:t>, 1979; </a:t>
            </a:r>
            <a:r>
              <a:rPr lang="pt-BR" altLang="en-US" sz="1200" b="0" dirty="0" err="1"/>
              <a:t>Gambino</a:t>
            </a:r>
            <a:r>
              <a:rPr lang="pt-BR" altLang="en-US" sz="1200" b="0" dirty="0"/>
              <a:t>, 1991; Morsello, 2001; MEA-Responses, 2005)</a:t>
            </a:r>
            <a:endParaRPr lang="en-US" altLang="en-US" sz="1200" b="0" dirty="0"/>
          </a:p>
        </p:txBody>
      </p:sp>
      <p:sp>
        <p:nvSpPr>
          <p:cNvPr id="11" name="Retângulo 10">
            <a:extLst>
              <a:ext uri="{FF2B5EF4-FFF2-40B4-BE49-F238E27FC236}">
                <a16:creationId xmlns:a16="http://schemas.microsoft.com/office/drawing/2014/main" id="{F282108A-F6F0-1DA5-59CD-3A135A4B133D}"/>
              </a:ext>
            </a:extLst>
          </p:cNvPr>
          <p:cNvSpPr/>
          <p:nvPr/>
        </p:nvSpPr>
        <p:spPr bwMode="auto">
          <a:xfrm>
            <a:off x="755576" y="4077072"/>
            <a:ext cx="3240360" cy="1944216"/>
          </a:xfrm>
          <a:prstGeom prst="rect">
            <a:avLst/>
          </a:prstGeom>
          <a:blipFill>
            <a:blip r:embed="rId8"/>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1226408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6B26158-EC87-43EB-B57E-7E30BB4CCDD5}"/>
              </a:ext>
            </a:extLst>
          </p:cNvPr>
          <p:cNvSpPr>
            <a:spLocks noGrp="1" noChangeArrowheads="1"/>
          </p:cNvSpPr>
          <p:nvPr>
            <p:ph type="title"/>
          </p:nvPr>
        </p:nvSpPr>
        <p:spPr>
          <a:xfrm>
            <a:off x="3706776" y="686795"/>
            <a:ext cx="4939868" cy="1286160"/>
          </a:xfrm>
        </p:spPr>
        <p:txBody>
          <a:bodyPr vert="horz" lIns="91440" tIns="45720" rIns="91440" bIns="45720" rtlCol="0" anchor="b">
            <a:normAutofit/>
          </a:bodyPr>
          <a:lstStyle/>
          <a:p>
            <a:pPr eaLnBrk="1" hangingPunct="1">
              <a:lnSpc>
                <a:spcPct val="90000"/>
              </a:lnSpc>
              <a:defRPr/>
            </a:pPr>
            <a:r>
              <a:rPr lang="en-US" altLang="en-US" sz="3100">
                <a:solidFill>
                  <a:schemeClr val="tx1"/>
                </a:solidFill>
              </a:rPr>
              <a:t>Perspectiva Moderna das</a:t>
            </a:r>
            <a:br>
              <a:rPr lang="en-US" altLang="en-US" sz="3100">
                <a:solidFill>
                  <a:schemeClr val="tx1"/>
                </a:solidFill>
              </a:rPr>
            </a:br>
            <a:r>
              <a:rPr lang="en-US" altLang="en-US" sz="3100">
                <a:solidFill>
                  <a:schemeClr val="tx1"/>
                </a:solidFill>
              </a:rPr>
              <a:t> Áreas Protegidas</a:t>
            </a:r>
            <a:endParaRPr lang="en-US" altLang="en-US" sz="3100" dirty="0">
              <a:solidFill>
                <a:schemeClr val="tx1"/>
              </a:solidFill>
            </a:endParaRPr>
          </a:p>
        </p:txBody>
      </p:sp>
      <p:sp>
        <p:nvSpPr>
          <p:cNvPr id="229379" name="Rectangle 3">
            <a:extLst>
              <a:ext uri="{FF2B5EF4-FFF2-40B4-BE49-F238E27FC236}">
                <a16:creationId xmlns:a16="http://schemas.microsoft.com/office/drawing/2014/main" id="{B307AC2B-0CE0-4732-B40D-F482D512615B}"/>
              </a:ext>
            </a:extLst>
          </p:cNvPr>
          <p:cNvSpPr>
            <a:spLocks noGrp="1" noChangeArrowheads="1"/>
          </p:cNvSpPr>
          <p:nvPr>
            <p:ph type="body" sz="half" idx="2"/>
          </p:nvPr>
        </p:nvSpPr>
        <p:spPr>
          <a:xfrm>
            <a:off x="3724073" y="2438400"/>
            <a:ext cx="4922571" cy="3785419"/>
          </a:xfrm>
        </p:spPr>
        <p:txBody>
          <a:bodyPr vert="horz" lIns="91440" tIns="45720" rIns="91440" bIns="45720" rtlCol="0">
            <a:normAutofit fontScale="92500" lnSpcReduction="10000"/>
          </a:bodyPr>
          <a:lstStyle/>
          <a:p>
            <a:pPr indent="-228600" eaLnBrk="1" hangingPunct="1">
              <a:lnSpc>
                <a:spcPct val="90000"/>
              </a:lnSpc>
              <a:spcBef>
                <a:spcPct val="60000"/>
              </a:spcBef>
              <a:buSzPct val="125000"/>
              <a:buFont typeface="Arial" panose="020B0604020202020204" pitchFamily="34" charset="0"/>
              <a:buChar char="•"/>
              <a:defRPr/>
            </a:pPr>
            <a:r>
              <a:rPr lang="en-US" altLang="en-US" sz="2400" dirty="0" err="1"/>
              <a:t>Nasce</a:t>
            </a:r>
            <a:r>
              <a:rPr lang="en-US" altLang="en-US" sz="2400" dirty="0"/>
              <a:t> com Yellowstone (EUA) 1872</a:t>
            </a:r>
          </a:p>
          <a:p>
            <a:pPr indent="-228600" eaLnBrk="1" hangingPunct="1">
              <a:lnSpc>
                <a:spcPct val="90000"/>
              </a:lnSpc>
              <a:spcBef>
                <a:spcPct val="60000"/>
              </a:spcBef>
              <a:buSzPct val="125000"/>
              <a:buFont typeface="Arial" panose="020B0604020202020204" pitchFamily="34" charset="0"/>
              <a:buChar char="•"/>
              <a:defRPr/>
            </a:pPr>
            <a:r>
              <a:rPr lang="en-US" altLang="en-US" sz="2400" dirty="0">
                <a:sym typeface="Wingdings" panose="05000000000000000000" pitchFamily="2" charset="2"/>
              </a:rPr>
              <a:t>Thomas Jefferson:</a:t>
            </a:r>
          </a:p>
          <a:p>
            <a:pPr lvl="1" indent="-228600" eaLnBrk="1" hangingPunct="1">
              <a:lnSpc>
                <a:spcPct val="90000"/>
              </a:lnSpc>
              <a:spcBef>
                <a:spcPct val="60000"/>
              </a:spcBef>
              <a:buSzPct val="125000"/>
              <a:buFont typeface="Arial" panose="020B0604020202020204" pitchFamily="34" charset="0"/>
              <a:buChar char="•"/>
              <a:defRPr/>
            </a:pPr>
            <a:r>
              <a:rPr lang="en-US" altLang="en-US" sz="2000" dirty="0" err="1"/>
              <a:t>Monumentos</a:t>
            </a:r>
            <a:r>
              <a:rPr lang="en-US" altLang="en-US" sz="2000" dirty="0"/>
              <a:t> do Novo Mundo </a:t>
            </a:r>
            <a:r>
              <a:rPr lang="en-US" altLang="en-US" sz="2000" dirty="0">
                <a:sym typeface="Wingdings" panose="05000000000000000000" pitchFamily="2" charset="2"/>
              </a:rPr>
              <a:t> </a:t>
            </a:r>
            <a:r>
              <a:rPr lang="en-US" altLang="en-US" sz="2000" dirty="0" err="1">
                <a:sym typeface="Wingdings" panose="05000000000000000000" pitchFamily="2" charset="2"/>
              </a:rPr>
              <a:t>identidade</a:t>
            </a:r>
            <a:r>
              <a:rPr lang="en-US" altLang="en-US" sz="2000" dirty="0">
                <a:sym typeface="Wingdings" panose="05000000000000000000" pitchFamily="2" charset="2"/>
              </a:rPr>
              <a:t> </a:t>
            </a:r>
            <a:r>
              <a:rPr lang="en-US" altLang="en-US" sz="2000" dirty="0" err="1">
                <a:sym typeface="Wingdings" panose="05000000000000000000" pitchFamily="2" charset="2"/>
              </a:rPr>
              <a:t>nacional</a:t>
            </a:r>
            <a:endParaRPr lang="en-US" altLang="en-US" sz="2000" dirty="0"/>
          </a:p>
          <a:p>
            <a:pPr indent="-228600" eaLnBrk="1" hangingPunct="1">
              <a:lnSpc>
                <a:spcPct val="90000"/>
              </a:lnSpc>
              <a:spcBef>
                <a:spcPct val="60000"/>
              </a:spcBef>
              <a:buSzPct val="125000"/>
              <a:buFont typeface="Arial" panose="020B0604020202020204" pitchFamily="34" charset="0"/>
              <a:buChar char="•"/>
              <a:defRPr/>
            </a:pPr>
            <a:r>
              <a:rPr lang="en-US" altLang="en-US" sz="2400" dirty="0"/>
              <a:t>Para </a:t>
            </a:r>
            <a:r>
              <a:rPr lang="en-US" altLang="en-US" sz="2000" dirty="0"/>
              <a:t>(1) </a:t>
            </a:r>
            <a:r>
              <a:rPr lang="en-US" altLang="en-US" sz="2000" dirty="0" err="1"/>
              <a:t>Conservação</a:t>
            </a:r>
            <a:r>
              <a:rPr lang="en-US" altLang="en-US" sz="2000" dirty="0"/>
              <a:t> e (2) </a:t>
            </a:r>
            <a:r>
              <a:rPr lang="en-US" altLang="en-US" sz="2000" dirty="0" err="1"/>
              <a:t>usufruto</a:t>
            </a:r>
            <a:r>
              <a:rPr lang="en-US" altLang="en-US" sz="2000" dirty="0"/>
              <a:t> </a:t>
            </a:r>
            <a:r>
              <a:rPr lang="en-US" altLang="en-US" sz="2000" dirty="0" err="1"/>
              <a:t>público</a:t>
            </a:r>
            <a:endParaRPr lang="en-US" altLang="en-US" sz="2000" dirty="0">
              <a:sym typeface="Wingdings" panose="05000000000000000000" pitchFamily="2" charset="2"/>
            </a:endParaRPr>
          </a:p>
          <a:p>
            <a:pPr indent="-228600" eaLnBrk="1" hangingPunct="1">
              <a:lnSpc>
                <a:spcPct val="90000"/>
              </a:lnSpc>
              <a:spcBef>
                <a:spcPct val="60000"/>
              </a:spcBef>
              <a:buSzPct val="125000"/>
              <a:buFont typeface="Arial" panose="020B0604020202020204" pitchFamily="34" charset="0"/>
              <a:buChar char="•"/>
              <a:defRPr/>
            </a:pPr>
            <a:r>
              <a:rPr lang="en-US" altLang="en-US" sz="2400" dirty="0"/>
              <a:t>No </a:t>
            </a:r>
            <a:r>
              <a:rPr lang="en-US" altLang="en-US" sz="2400" dirty="0" err="1"/>
              <a:t>início</a:t>
            </a:r>
            <a:r>
              <a:rPr lang="en-US" altLang="en-US" sz="2400" dirty="0"/>
              <a:t> (2) é </a:t>
            </a:r>
            <a:r>
              <a:rPr lang="en-US" altLang="en-US" sz="2400" dirty="0" err="1"/>
              <a:t>mais</a:t>
            </a:r>
            <a:r>
              <a:rPr lang="en-US" altLang="en-US" sz="2400" dirty="0"/>
              <a:t> </a:t>
            </a:r>
            <a:r>
              <a:rPr lang="en-US" altLang="en-US" sz="2400" dirty="0" err="1"/>
              <a:t>importante</a:t>
            </a:r>
            <a:endParaRPr lang="en-US" altLang="en-US" sz="2400" dirty="0"/>
          </a:p>
          <a:p>
            <a:pPr indent="-228600" eaLnBrk="1" hangingPunct="1">
              <a:lnSpc>
                <a:spcPct val="90000"/>
              </a:lnSpc>
              <a:spcBef>
                <a:spcPct val="60000"/>
              </a:spcBef>
              <a:buSzPct val="125000"/>
              <a:buFont typeface="Arial" panose="020B0604020202020204" pitchFamily="34" charset="0"/>
              <a:buChar char="•"/>
              <a:defRPr/>
            </a:pPr>
            <a:r>
              <a:rPr lang="en-US" altLang="en-US" sz="2400" dirty="0" err="1"/>
              <a:t>Influência</a:t>
            </a:r>
            <a:r>
              <a:rPr lang="en-US" altLang="en-US" sz="2400" dirty="0"/>
              <a:t> Theodore Roosevelt (</a:t>
            </a:r>
            <a:r>
              <a:rPr lang="en-US" altLang="en-US" sz="2400" dirty="0" err="1"/>
              <a:t>caçador</a:t>
            </a:r>
            <a:r>
              <a:rPr lang="en-US" altLang="en-US" sz="2400" dirty="0"/>
              <a:t> e </a:t>
            </a:r>
            <a:r>
              <a:rPr lang="en-US" altLang="en-US" sz="2400" dirty="0" err="1"/>
              <a:t>conservação</a:t>
            </a:r>
            <a:r>
              <a:rPr lang="en-US" altLang="en-US" sz="2400" dirty="0"/>
              <a:t>)</a:t>
            </a:r>
          </a:p>
        </p:txBody>
      </p:sp>
      <p:pic>
        <p:nvPicPr>
          <p:cNvPr id="12292" name="Picture 4">
            <a:extLst>
              <a:ext uri="{FF2B5EF4-FFF2-40B4-BE49-F238E27FC236}">
                <a16:creationId xmlns:a16="http://schemas.microsoft.com/office/drawing/2014/main" id="{48CAF7EC-0351-4FC5-AD34-3A0FCE3B4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35" r="2390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A8D5E"/>
            </a:solidFill>
          </a:ln>
        </p:spPr>
        <p:style>
          <a:lnRef idx="1">
            <a:schemeClr val="accent1"/>
          </a:lnRef>
          <a:fillRef idx="0">
            <a:schemeClr val="accent1"/>
          </a:fillRef>
          <a:effectRef idx="0">
            <a:schemeClr val="accent1"/>
          </a:effectRef>
          <a:fontRef idx="minor">
            <a:schemeClr val="tx1"/>
          </a:fontRef>
        </p:style>
      </p:cxnSp>
      <p:sp>
        <p:nvSpPr>
          <p:cNvPr id="12293" name="Text Box 5">
            <a:extLst>
              <a:ext uri="{FF2B5EF4-FFF2-40B4-BE49-F238E27FC236}">
                <a16:creationId xmlns:a16="http://schemas.microsoft.com/office/drawing/2014/main" id="{1F9F2677-E9C8-4DE4-98C6-A719456EB5EC}"/>
              </a:ext>
            </a:extLst>
          </p:cNvPr>
          <p:cNvSpPr txBox="1">
            <a:spLocks noChangeArrowheads="1"/>
          </p:cNvSpPr>
          <p:nvPr/>
        </p:nvSpPr>
        <p:spPr bwMode="auto">
          <a:xfrm>
            <a:off x="3587990" y="6551766"/>
            <a:ext cx="55559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spcBef>
                <a:spcPct val="50000"/>
              </a:spcBef>
            </a:pPr>
            <a:r>
              <a:rPr lang="pt-BR" altLang="en-US" sz="1050" dirty="0"/>
              <a:t>(Fontes:</a:t>
            </a:r>
            <a:r>
              <a:rPr lang="pt-BR" altLang="en-US" sz="1050" b="0" dirty="0"/>
              <a:t> </a:t>
            </a:r>
            <a:r>
              <a:rPr lang="pt-BR" altLang="en-US" sz="1050" b="0" dirty="0" err="1"/>
              <a:t>Runte</a:t>
            </a:r>
            <a:r>
              <a:rPr lang="pt-BR" altLang="en-US" sz="1050" b="0" dirty="0"/>
              <a:t>, 1979; </a:t>
            </a:r>
            <a:r>
              <a:rPr lang="pt-BR" altLang="en-US" sz="1050" b="0" dirty="0" err="1"/>
              <a:t>Gambino</a:t>
            </a:r>
            <a:r>
              <a:rPr lang="pt-BR" altLang="en-US" sz="1050" b="0" dirty="0"/>
              <a:t>, 1991; Morsello, 2001; MEA-Responses, 2005)</a:t>
            </a:r>
            <a:endParaRPr lang="en-US" altLang="en-US" sz="1050" b="0" dirty="0"/>
          </a:p>
        </p:txBody>
      </p:sp>
      <p:sp>
        <p:nvSpPr>
          <p:cNvPr id="12294" name="Text Box 6">
            <a:extLst>
              <a:ext uri="{FF2B5EF4-FFF2-40B4-BE49-F238E27FC236}">
                <a16:creationId xmlns:a16="http://schemas.microsoft.com/office/drawing/2014/main" id="{CA0027CB-ED5D-4D58-A3E0-781DF861E3DF}"/>
              </a:ext>
            </a:extLst>
          </p:cNvPr>
          <p:cNvSpPr txBox="1">
            <a:spLocks noChangeArrowheads="1"/>
          </p:cNvSpPr>
          <p:nvPr/>
        </p:nvSpPr>
        <p:spPr bwMode="auto">
          <a:xfrm>
            <a:off x="2033856" y="6533525"/>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r" eaLnBrk="1" hangingPunct="1">
              <a:spcBef>
                <a:spcPct val="50000"/>
              </a:spcBef>
            </a:pPr>
            <a:r>
              <a:rPr lang="pt-BR" altLang="en-US" sz="1400" b="0" dirty="0"/>
              <a:t>Yellowstone</a:t>
            </a:r>
          </a:p>
        </p:txBody>
      </p:sp>
      <p:sp>
        <p:nvSpPr>
          <p:cNvPr id="2" name="Elipse 1">
            <a:extLst>
              <a:ext uri="{FF2B5EF4-FFF2-40B4-BE49-F238E27FC236}">
                <a16:creationId xmlns:a16="http://schemas.microsoft.com/office/drawing/2014/main" id="{91E475F4-54A4-40DF-B022-3930E1D39AE7}"/>
              </a:ext>
            </a:extLst>
          </p:cNvPr>
          <p:cNvSpPr/>
          <p:nvPr/>
        </p:nvSpPr>
        <p:spPr bwMode="auto">
          <a:xfrm>
            <a:off x="1979712" y="5013176"/>
            <a:ext cx="1440160" cy="1484784"/>
          </a:xfrm>
          <a:prstGeom prst="ellipse">
            <a:avLst/>
          </a:prstGeom>
          <a:blipFill>
            <a:blip r:embed="rId3"/>
            <a:stretch>
              <a:fillRect/>
            </a:stretch>
          </a:blip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anim calcmode="lin" valueType="num">
                                      <p:cBhvr additive="base">
                                        <p:cTn id="7" dur="500" fill="hold"/>
                                        <p:tgtEl>
                                          <p:spTgt spid="229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9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9379">
                                            <p:txEl>
                                              <p:pRg st="1" end="1"/>
                                            </p:txEl>
                                          </p:spTgt>
                                        </p:tgtEl>
                                        <p:attrNameLst>
                                          <p:attrName>style.visibility</p:attrName>
                                        </p:attrNameLst>
                                      </p:cBhvr>
                                      <p:to>
                                        <p:strVal val="visible"/>
                                      </p:to>
                                    </p:set>
                                    <p:anim calcmode="lin" valueType="num">
                                      <p:cBhvr additive="base">
                                        <p:cTn id="13" dur="500" fill="hold"/>
                                        <p:tgtEl>
                                          <p:spTgt spid="229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937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9379">
                                            <p:txEl>
                                              <p:pRg st="2" end="2"/>
                                            </p:txEl>
                                          </p:spTgt>
                                        </p:tgtEl>
                                        <p:attrNameLst>
                                          <p:attrName>style.visibility</p:attrName>
                                        </p:attrNameLst>
                                      </p:cBhvr>
                                      <p:to>
                                        <p:strVal val="visible"/>
                                      </p:to>
                                    </p:set>
                                    <p:anim calcmode="lin" valueType="num">
                                      <p:cBhvr additive="base">
                                        <p:cTn id="17" dur="500" fill="hold"/>
                                        <p:tgtEl>
                                          <p:spTgt spid="2293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9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9379">
                                            <p:txEl>
                                              <p:pRg st="3" end="3"/>
                                            </p:txEl>
                                          </p:spTgt>
                                        </p:tgtEl>
                                        <p:attrNameLst>
                                          <p:attrName>style.visibility</p:attrName>
                                        </p:attrNameLst>
                                      </p:cBhvr>
                                      <p:to>
                                        <p:strVal val="visible"/>
                                      </p:to>
                                    </p:set>
                                    <p:anim calcmode="lin" valueType="num">
                                      <p:cBhvr additive="base">
                                        <p:cTn id="23" dur="500" fill="hold"/>
                                        <p:tgtEl>
                                          <p:spTgt spid="22937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93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9379">
                                            <p:txEl>
                                              <p:pRg st="4" end="4"/>
                                            </p:txEl>
                                          </p:spTgt>
                                        </p:tgtEl>
                                        <p:attrNameLst>
                                          <p:attrName>style.visibility</p:attrName>
                                        </p:attrNameLst>
                                      </p:cBhvr>
                                      <p:to>
                                        <p:strVal val="visible"/>
                                      </p:to>
                                    </p:set>
                                    <p:anim calcmode="lin" valueType="num">
                                      <p:cBhvr additive="base">
                                        <p:cTn id="29" dur="500" fill="hold"/>
                                        <p:tgtEl>
                                          <p:spTgt spid="22937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93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9379">
                                            <p:txEl>
                                              <p:pRg st="5" end="5"/>
                                            </p:txEl>
                                          </p:spTgt>
                                        </p:tgtEl>
                                        <p:attrNameLst>
                                          <p:attrName>style.visibility</p:attrName>
                                        </p:attrNameLst>
                                      </p:cBhvr>
                                      <p:to>
                                        <p:strVal val="visible"/>
                                      </p:to>
                                    </p:set>
                                    <p:anim calcmode="lin" valueType="num">
                                      <p:cBhvr additive="base">
                                        <p:cTn id="35" dur="500" fill="hold"/>
                                        <p:tgtEl>
                                          <p:spTgt spid="22937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93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p:bldLst>
  </p:timing>
</p:sld>
</file>

<file path=ppt/theme/theme1.xml><?xml version="1.0" encoding="utf-8"?>
<a:theme xmlns:a="http://schemas.openxmlformats.org/drawingml/2006/main" name="Orbit">
  <a:themeElements>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fontScheme name="Orb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en-US" sz="1800" b="1"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en-US" sz="1800" b="1"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16448</TotalTime>
  <Words>5548</Words>
  <Application>Microsoft Office PowerPoint</Application>
  <PresentationFormat>Apresentação na tela (4:3)</PresentationFormat>
  <Paragraphs>453</Paragraphs>
  <Slides>59</Slides>
  <Notes>16</Notes>
  <HiddenSlides>0</HiddenSlides>
  <MMClips>2</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59</vt:i4>
      </vt:variant>
    </vt:vector>
  </HeadingPairs>
  <TitlesOfParts>
    <vt:vector size="67" baseType="lpstr">
      <vt:lpstr>宋体</vt:lpstr>
      <vt:lpstr>Arial</vt:lpstr>
      <vt:lpstr>Calibri</vt:lpstr>
      <vt:lpstr>Comic Sans MS</vt:lpstr>
      <vt:lpstr>Garamond</vt:lpstr>
      <vt:lpstr>Open Sans</vt:lpstr>
      <vt:lpstr>Wingdings</vt:lpstr>
      <vt:lpstr>Orbit</vt:lpstr>
      <vt:lpstr>Áreas Protegidas</vt:lpstr>
      <vt:lpstr>Objetivos da aula</vt:lpstr>
      <vt:lpstr>Plano da aula</vt:lpstr>
      <vt:lpstr>Apresentação do PowerPoint</vt:lpstr>
      <vt:lpstr>Conservação In situ</vt:lpstr>
      <vt:lpstr>Introdução às Áreas Protegidas</vt:lpstr>
      <vt:lpstr>Definição de Área protegida</vt:lpstr>
      <vt:lpstr>Aps existem há muito tempo</vt:lpstr>
      <vt:lpstr>Perspectiva Moderna das  Áreas Protegidas</vt:lpstr>
      <vt:lpstr>1º Parque Nacional do mundo:  Yellowstone, EUA</vt:lpstr>
      <vt:lpstr>Apresentação do PowerPoint</vt:lpstr>
      <vt:lpstr>Anos  1930 -1940</vt:lpstr>
      <vt:lpstr>Parque Nacional de Everglades, EUA</vt:lpstr>
      <vt:lpstr>Apresentação do PowerPoint</vt:lpstr>
      <vt:lpstr>Áreas com e sem gente desde sempre, mas ênfases se alternam</vt:lpstr>
      <vt:lpstr>Anos 1980: expansão para países em desenvolvimento</vt:lpstr>
      <vt:lpstr>Contexto provoca mudanças no crescimento e total acumulado em área por tipo de Área Protegida</vt:lpstr>
      <vt:lpstr>Evolução histórica da ênfase das áreas protegidas</vt:lpstr>
      <vt:lpstr>Mudança nas tendências históricas das Áreas Protegidas</vt:lpstr>
      <vt:lpstr>Primeiras Áreas Protegidas do Brasil</vt:lpstr>
      <vt:lpstr>Conservação com uso: Reservas extrativistas</vt:lpstr>
      <vt:lpstr>Apresentação do PowerPoint</vt:lpstr>
      <vt:lpstr>Apresentação do PowerPoint</vt:lpstr>
      <vt:lpstr>Impactos das áreas protegidas sobre as pessoas</vt:lpstr>
      <vt:lpstr>O debate central</vt:lpstr>
      <vt:lpstr>APs são controversas</vt:lpstr>
      <vt:lpstr>Elementos do debate desde os anos 1980</vt:lpstr>
      <vt:lpstr>1. Destituição ou remoção física das terras (“displacement”)</vt:lpstr>
      <vt:lpstr>Remoção forçada:  localização, período e autoria</vt:lpstr>
      <vt:lpstr>Efeitos da remoção forçada; materiais e não materiais</vt:lpstr>
      <vt:lpstr>Yellowstone, EUA Exemplo de remoção forçada</vt:lpstr>
      <vt:lpstr>África</vt:lpstr>
      <vt:lpstr>Remoção forçada causa menos indignação se não são indígenas</vt:lpstr>
      <vt:lpstr>2. Destituição econômica (“economic displacement”)</vt:lpstr>
      <vt:lpstr>Destituição afeta economia de países</vt:lpstr>
      <vt:lpstr>3. Melhoria econômica ou efeitos nulos</vt:lpstr>
      <vt:lpstr>Pareamento para comparação de locais similares em: Relevo, distância à cidades, ìndice pegada humana</vt:lpstr>
      <vt:lpstr>Exemplo: estudo de Mammides (2020):  somente Pobreza = renda</vt:lpstr>
      <vt:lpstr>Exemplo de melhoria econômica: Sustainable-use protected areas catalyze enhanced livelihoods in rural Amazonia</vt:lpstr>
      <vt:lpstr>Exemplo de melhoria no entorno de APs (Naidoo et al., 2019)</vt:lpstr>
      <vt:lpstr>Exemplo de melhoria no entorno de APs (Naidoo et al., 2019)</vt:lpstr>
      <vt:lpstr>O que encontraram? (Naidoo et al., 2019)  </vt:lpstr>
      <vt:lpstr>Divisão textos: Áreas protegidas</vt:lpstr>
      <vt:lpstr>Conclusões?</vt:lpstr>
      <vt:lpstr>Efeitos das pessoas sobre as áreas protegidas</vt:lpstr>
      <vt:lpstr>Parques de Papel</vt:lpstr>
      <vt:lpstr>Tiro pela culatra da remoção </vt:lpstr>
      <vt:lpstr>Visões discordantes sobre efetividade de  áreas de papel e habitadas</vt:lpstr>
      <vt:lpstr>Estudo inicial de Bruner para testar se APs funcionam  (93 APs, 22 países tropicais)</vt:lpstr>
      <vt:lpstr>APs de papel e habitadas funcionam</vt:lpstr>
      <vt:lpstr>Menos efetivas para ameças mais pervasivas</vt:lpstr>
      <vt:lpstr>Estratégias associadas à maior efetividade</vt:lpstr>
      <vt:lpstr>PADDD - Protected Area downgrading, downsizing, and degazettement</vt:lpstr>
      <vt:lpstr>Ameaça atual: criar não garante segurança perpétua </vt:lpstr>
      <vt:lpstr>PADDD no Mundo </vt:lpstr>
      <vt:lpstr>PADDD   no Brasil</vt:lpstr>
      <vt:lpstr>Divisão textos: Áreas protegidas</vt:lpstr>
      <vt:lpstr>Referências:</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Estratégias de Conservação In situ e Ex situ</dc:title>
  <dc:creator>Carla Morsello</dc:creator>
  <cp:lastModifiedBy>Carla Morsello</cp:lastModifiedBy>
  <cp:revision>139</cp:revision>
  <dcterms:created xsi:type="dcterms:W3CDTF">2020-10-22T02:13:06Z</dcterms:created>
  <dcterms:modified xsi:type="dcterms:W3CDTF">2023-05-18T15:10:47Z</dcterms:modified>
</cp:coreProperties>
</file>