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26"/>
  </p:notesMasterIdLst>
  <p:sldIdLst>
    <p:sldId id="256" r:id="rId2"/>
    <p:sldId id="334" r:id="rId3"/>
    <p:sldId id="335" r:id="rId4"/>
    <p:sldId id="258" r:id="rId5"/>
    <p:sldId id="259" r:id="rId6"/>
    <p:sldId id="346" r:id="rId7"/>
    <p:sldId id="336" r:id="rId8"/>
    <p:sldId id="337" r:id="rId9"/>
    <p:sldId id="338" r:id="rId10"/>
    <p:sldId id="339" r:id="rId11"/>
    <p:sldId id="340" r:id="rId12"/>
    <p:sldId id="341" r:id="rId13"/>
    <p:sldId id="351" r:id="rId14"/>
    <p:sldId id="352" r:id="rId15"/>
    <p:sldId id="342" r:id="rId16"/>
    <p:sldId id="350" r:id="rId17"/>
    <p:sldId id="349" r:id="rId18"/>
    <p:sldId id="326" r:id="rId19"/>
    <p:sldId id="327" r:id="rId20"/>
    <p:sldId id="328" r:id="rId21"/>
    <p:sldId id="329" r:id="rId22"/>
    <p:sldId id="331" r:id="rId23"/>
    <p:sldId id="332" r:id="rId24"/>
    <p:sldId id="333" r:id="rId25"/>
  </p:sldIdLst>
  <p:sldSz cx="9144000" cy="6858000" type="screen4x3"/>
  <p:notesSz cx="7099300" cy="102346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2B15482-09F0-4A95-BEB7-6D1878ADB698}" type="datetimeFigureOut">
              <a:rPr lang="pt-BR" smtClean="0"/>
              <a:pPr/>
              <a:t>07/11/2017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77CA49-08E6-4D1A-96B4-1D38CB3AB89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7868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 smtClean="0"/>
              <a:t>Reconstituição:</a:t>
            </a:r>
          </a:p>
          <a:p>
            <a:pPr lvl="1"/>
            <a:r>
              <a:rPr lang="pt-BR" dirty="0" smtClean="0"/>
              <a:t>Dissolução em solvente adequado de apresentações farmacêuticas </a:t>
            </a:r>
            <a:r>
              <a:rPr lang="pt-BR" dirty="0" err="1" smtClean="0"/>
              <a:t>ne</a:t>
            </a:r>
            <a:r>
              <a:rPr lang="pt-BR" dirty="0" smtClean="0"/>
              <a:t> forma de pó liofilizado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F3C34-AB3E-4AC6-B904-9F80E8A22D1B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7CA49-08E6-4D1A-96B4-1D38CB3AB895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endParaRPr lang="pt-BR" alt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83C366-6E23-48E5-BDE2-B2CA94756A26}" type="slidenum">
              <a:rPr lang="pt-BR" altLang="en-US" smtClean="0"/>
              <a:pPr/>
              <a:t>‹nº›</a:t>
            </a:fld>
            <a:endParaRPr lang="pt-BR" alt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6264-E283-4B11-9B68-6C799682FDD1}" type="slidenum">
              <a:rPr lang="pt-BR" altLang="en-US" smtClean="0"/>
              <a:pPr/>
              <a:t>‹nº›</a:t>
            </a:fld>
            <a:endParaRPr lang="pt-BR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DF1F-A82E-428C-B537-7334FC585DB9}" type="slidenum">
              <a:rPr lang="pt-BR" altLang="en-US" smtClean="0"/>
              <a:pPr/>
              <a:t>‹nº›</a:t>
            </a:fld>
            <a:endParaRPr lang="pt-BR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2377-DD13-4EC6-9644-29FA752A7A83}" type="slidenum">
              <a:rPr lang="pt-BR" altLang="en-US" smtClean="0"/>
              <a:pPr/>
              <a:t>‹nº›</a:t>
            </a:fld>
            <a:endParaRPr lang="pt-BR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B7D4-E7BB-4DB8-9CBE-E2EFBC14A194}" type="slidenum">
              <a:rPr lang="pt-BR" altLang="en-US" smtClean="0"/>
              <a:pPr/>
              <a:t>‹nº›</a:t>
            </a:fld>
            <a:endParaRPr lang="pt-BR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D886A-1B0B-4A3E-AF99-98946E2AF3EC}" type="slidenum">
              <a:rPr lang="pt-BR" altLang="en-US" smtClean="0"/>
              <a:pPr/>
              <a:t>‹nº›</a:t>
            </a:fld>
            <a:endParaRPr lang="pt-B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2126-1087-4B34-ABDC-DE8E1741D5F8}" type="slidenum">
              <a:rPr lang="pt-BR" altLang="en-US" smtClean="0"/>
              <a:pPr/>
              <a:t>‹nº›</a:t>
            </a:fld>
            <a:endParaRPr lang="pt-BR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8EF2-F095-4EBB-8C76-31C00877CCDA}" type="slidenum">
              <a:rPr lang="pt-BR" altLang="en-US" smtClean="0"/>
              <a:pPr/>
              <a:t>‹nº›</a:t>
            </a:fld>
            <a:endParaRPr lang="pt-BR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F991-086B-4623-AC8C-6B859E0EFD07}" type="slidenum">
              <a:rPr lang="pt-BR" altLang="en-US" smtClean="0"/>
              <a:pPr/>
              <a:t>‹nº›</a:t>
            </a:fld>
            <a:endParaRPr lang="pt-BR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EE70-1971-4CB5-BFBC-F89B189C047A}" type="slidenum">
              <a:rPr lang="pt-BR" altLang="en-US" smtClean="0"/>
              <a:pPr/>
              <a:t>‹nº›</a:t>
            </a:fld>
            <a:endParaRPr lang="pt-BR" alt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44A5-3E81-496B-8476-9BF493C347CF}" type="slidenum">
              <a:rPr lang="pt-BR" altLang="en-US" smtClean="0"/>
              <a:pPr/>
              <a:t>‹nº›</a:t>
            </a:fld>
            <a:endParaRPr lang="pt-BR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endParaRPr lang="pt-B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7DF90CC-9E54-479E-9C4A-FC85FBB4441D}" type="slidenum">
              <a:rPr lang="pt-BR" altLang="en-US" smtClean="0"/>
              <a:pPr/>
              <a:t>‹nº›</a:t>
            </a:fld>
            <a:endParaRPr lang="pt-BR" altLang="en-US"/>
          </a:p>
        </p:txBody>
      </p:sp>
      <p:pic>
        <p:nvPicPr>
          <p:cNvPr id="61" name="Imagem 60" descr="Logo_EE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388424" y="6237312"/>
            <a:ext cx="669188" cy="5760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1" y="-27384"/>
            <a:ext cx="7488833" cy="2304256"/>
          </a:xfrm>
        </p:spPr>
        <p:txBody>
          <a:bodyPr>
            <a:normAutofit/>
          </a:bodyPr>
          <a:lstStyle/>
          <a:p>
            <a:pPr algn="ctr"/>
            <a:r>
              <a:rPr lang="pt-BR" sz="5000" b="1" dirty="0" smtClean="0">
                <a:solidFill>
                  <a:schemeClr val="tx2"/>
                </a:solidFill>
              </a:rPr>
              <a:t>Cálculo de Medicação</a:t>
            </a:r>
            <a:endParaRPr lang="pt-BR" sz="50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016" y="5517232"/>
            <a:ext cx="3312368" cy="720080"/>
          </a:xfrm>
        </p:spPr>
        <p:txBody>
          <a:bodyPr/>
          <a:lstStyle/>
          <a:p>
            <a:pPr algn="r"/>
            <a:r>
              <a:rPr lang="pt-BR" sz="2400" b="1" dirty="0" err="1" smtClean="0"/>
              <a:t>Enfª</a:t>
            </a:r>
            <a:r>
              <a:rPr lang="pt-BR" sz="2400" b="1" dirty="0" smtClean="0"/>
              <a:t> Fabiana Chagas</a:t>
            </a:r>
            <a:endParaRPr lang="pt-BR" sz="2400" b="1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Veículos:</a:t>
            </a:r>
          </a:p>
          <a:p>
            <a:pPr lvl="1"/>
            <a:r>
              <a:rPr lang="pt-BR" dirty="0"/>
              <a:t>soluções de glicose a 5% (SG a 5%); </a:t>
            </a:r>
            <a:endParaRPr lang="pt-BR" dirty="0" smtClean="0"/>
          </a:p>
          <a:p>
            <a:pPr lvl="1"/>
            <a:r>
              <a:rPr lang="pt-BR" dirty="0" smtClean="0"/>
              <a:t>soro </a:t>
            </a:r>
            <a:r>
              <a:rPr lang="pt-BR" dirty="0"/>
              <a:t>fisiológico a 0,9% (</a:t>
            </a:r>
            <a:r>
              <a:rPr lang="pt-BR" dirty="0" err="1"/>
              <a:t>NaCl</a:t>
            </a:r>
            <a:r>
              <a:rPr lang="pt-BR" dirty="0"/>
              <a:t> a 0,9%); </a:t>
            </a:r>
            <a:endParaRPr lang="pt-BR" dirty="0" smtClean="0"/>
          </a:p>
          <a:p>
            <a:pPr lvl="1"/>
            <a:r>
              <a:rPr lang="pt-BR" dirty="0" smtClean="0"/>
              <a:t>soro </a:t>
            </a:r>
            <a:r>
              <a:rPr lang="pt-BR" dirty="0" err="1"/>
              <a:t>glicofisiológico</a:t>
            </a:r>
            <a:r>
              <a:rPr lang="pt-BR" dirty="0"/>
              <a:t> (SGF); </a:t>
            </a:r>
            <a:endParaRPr lang="pt-BR" dirty="0" smtClean="0"/>
          </a:p>
          <a:p>
            <a:pPr lvl="1"/>
            <a:r>
              <a:rPr lang="pt-BR" dirty="0" smtClean="0"/>
              <a:t>solução </a:t>
            </a:r>
            <a:r>
              <a:rPr lang="pt-BR" dirty="0"/>
              <a:t>de Ringer (SR); </a:t>
            </a:r>
            <a:endParaRPr lang="pt-BR" dirty="0" smtClean="0"/>
          </a:p>
          <a:p>
            <a:pPr lvl="1"/>
            <a:r>
              <a:rPr lang="pt-BR" dirty="0" smtClean="0"/>
              <a:t>Ringer </a:t>
            </a:r>
            <a:r>
              <a:rPr lang="pt-BR" dirty="0"/>
              <a:t>lactato (SRL</a:t>
            </a:r>
            <a:r>
              <a:rPr lang="pt-BR" dirty="0" smtClean="0"/>
              <a:t>);</a:t>
            </a:r>
          </a:p>
          <a:p>
            <a:pPr lvl="1"/>
            <a:r>
              <a:rPr lang="pt-BR" dirty="0"/>
              <a:t>água para </a:t>
            </a:r>
            <a:r>
              <a:rPr lang="pt-BR" dirty="0" smtClean="0"/>
              <a:t>injeção;</a:t>
            </a:r>
          </a:p>
          <a:p>
            <a:pPr lvl="1"/>
            <a:r>
              <a:rPr lang="pt-BR" dirty="0" smtClean="0"/>
              <a:t>Agentes antimicrobianos.</a:t>
            </a:r>
            <a:endParaRPr lang="pt-BR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Diluição </a:t>
            </a:r>
            <a:r>
              <a:rPr lang="pt-BR" dirty="0" smtClean="0"/>
              <a:t>de </a:t>
            </a:r>
            <a:r>
              <a:rPr lang="pt-BR" dirty="0" smtClean="0"/>
              <a:t>medicamentos em pediatria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622292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2"/>
                </a:solidFill>
              </a:rPr>
              <a:t>REGRA DE TRÊS -</a:t>
            </a:r>
            <a:r>
              <a:rPr lang="pt-BR" dirty="0" smtClean="0"/>
              <a:t> </a:t>
            </a:r>
            <a:r>
              <a:rPr lang="pt-BR" dirty="0"/>
              <a:t>utilizado para a resolução de problemas envolvendo a diluição de medicamentos. </a:t>
            </a:r>
            <a:endParaRPr lang="pt-BR" dirty="0" smtClean="0"/>
          </a:p>
          <a:p>
            <a:r>
              <a:rPr lang="pt-BR" dirty="0" smtClean="0"/>
              <a:t>As </a:t>
            </a:r>
            <a:r>
              <a:rPr lang="pt-BR" dirty="0"/>
              <a:t>grandezas mais relacionadas entre si em cálculos de medicamentos pela enfermagem são concentração/volume (mg/</a:t>
            </a:r>
            <a:r>
              <a:rPr lang="pt-BR" dirty="0" err="1"/>
              <a:t>mL</a:t>
            </a:r>
            <a:r>
              <a:rPr lang="pt-BR" dirty="0"/>
              <a:t>) ou volume/tempo (</a:t>
            </a:r>
            <a:r>
              <a:rPr lang="pt-BR" dirty="0" err="1"/>
              <a:t>mL</a:t>
            </a:r>
            <a:r>
              <a:rPr lang="pt-BR" dirty="0"/>
              <a:t>/ hora ou </a:t>
            </a:r>
            <a:r>
              <a:rPr lang="pt-BR" dirty="0" err="1"/>
              <a:t>mL</a:t>
            </a:r>
            <a:r>
              <a:rPr lang="pt-BR" dirty="0"/>
              <a:t>/minuto). </a:t>
            </a:r>
            <a:endParaRPr lang="pt-BR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Cálculo de medicamentos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622292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20mL: graduação mínima de 1mL, com numeração a cada 5mL. </a:t>
            </a:r>
            <a:endParaRPr lang="pt-BR" dirty="0" smtClean="0"/>
          </a:p>
          <a:p>
            <a:r>
              <a:rPr lang="pt-BR" dirty="0" smtClean="0"/>
              <a:t>10mL</a:t>
            </a:r>
            <a:r>
              <a:rPr lang="pt-BR" dirty="0"/>
              <a:t>: graduação mínima de 0,2mL, com numeração a cada 1mL. </a:t>
            </a:r>
          </a:p>
          <a:p>
            <a:r>
              <a:rPr lang="pt-BR" dirty="0" smtClean="0"/>
              <a:t>5mL</a:t>
            </a:r>
            <a:r>
              <a:rPr lang="pt-BR" dirty="0"/>
              <a:t>: graduação mínima de 0,2mL, com numeração a cada 1mL. </a:t>
            </a:r>
            <a:endParaRPr lang="pt-BR" dirty="0" smtClean="0"/>
          </a:p>
          <a:p>
            <a:r>
              <a:rPr lang="pt-BR" dirty="0" smtClean="0"/>
              <a:t>3mL</a:t>
            </a:r>
            <a:r>
              <a:rPr lang="pt-BR" dirty="0"/>
              <a:t>: graduação mínima de 0,1mL, com numeração a cada </a:t>
            </a:r>
            <a:r>
              <a:rPr lang="pt-BR" dirty="0" smtClean="0"/>
              <a:t>1mL.</a:t>
            </a:r>
          </a:p>
          <a:p>
            <a:r>
              <a:rPr lang="pt-BR" dirty="0" smtClean="0"/>
              <a:t>1mL</a:t>
            </a:r>
            <a:r>
              <a:rPr lang="pt-BR" dirty="0"/>
              <a:t>: graduação mínima de 0,02mL, com numeração a cada 0,1mL.</a:t>
            </a:r>
            <a:endParaRPr lang="pt-BR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Graduações de seringas de diferentes volumes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622292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Legenda gotejamento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Vol</a:t>
            </a:r>
            <a:r>
              <a:rPr lang="pt-BR" dirty="0"/>
              <a:t> = Volume </a:t>
            </a:r>
            <a:endParaRPr lang="pt-BR" dirty="0" smtClean="0"/>
          </a:p>
          <a:p>
            <a:r>
              <a:rPr lang="pt-BR" dirty="0" smtClean="0"/>
              <a:t>t </a:t>
            </a:r>
            <a:r>
              <a:rPr lang="pt-BR" dirty="0"/>
              <a:t>= Tempo </a:t>
            </a:r>
            <a:endParaRPr lang="pt-BR" dirty="0" smtClean="0"/>
          </a:p>
          <a:p>
            <a:r>
              <a:rPr lang="pt-BR" dirty="0" smtClean="0"/>
              <a:t>min </a:t>
            </a:r>
            <a:r>
              <a:rPr lang="pt-BR" dirty="0"/>
              <a:t>= Minutos </a:t>
            </a:r>
            <a:endParaRPr lang="pt-BR" dirty="0" smtClean="0"/>
          </a:p>
          <a:p>
            <a:r>
              <a:rPr lang="pt-BR" dirty="0" err="1" smtClean="0"/>
              <a:t>gts</a:t>
            </a:r>
            <a:r>
              <a:rPr lang="pt-BR" dirty="0" smtClean="0"/>
              <a:t> </a:t>
            </a:r>
            <a:r>
              <a:rPr lang="pt-BR" dirty="0"/>
              <a:t>= gotas </a:t>
            </a:r>
            <a:endParaRPr lang="pt-BR" dirty="0" smtClean="0"/>
          </a:p>
          <a:p>
            <a:r>
              <a:rPr lang="pt-BR" dirty="0" err="1" smtClean="0"/>
              <a:t>mgts</a:t>
            </a:r>
            <a:r>
              <a:rPr lang="pt-BR" dirty="0" smtClean="0"/>
              <a:t> </a:t>
            </a:r>
            <a:r>
              <a:rPr lang="pt-BR" dirty="0"/>
              <a:t>= </a:t>
            </a:r>
            <a:r>
              <a:rPr lang="pt-BR" dirty="0" err="1"/>
              <a:t>microgotas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6285563"/>
      </p:ext>
    </p:extLst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548680"/>
            <a:ext cx="7237381" cy="3585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21088"/>
            <a:ext cx="6840760" cy="2185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3812422"/>
      </p:ext>
    </p:extLst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Comprimidos podem ser diluídos ou divididos;</a:t>
            </a:r>
          </a:p>
          <a:p>
            <a:r>
              <a:rPr lang="pt-BR" dirty="0" smtClean="0"/>
              <a:t>Drágeas e cápsulas devem ser ingeridos inteiros</a:t>
            </a:r>
            <a:r>
              <a:rPr lang="pt-BR" dirty="0" smtClean="0"/>
              <a:t> </a:t>
            </a:r>
            <a:endParaRPr lang="pt-BR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Diluição de medicamentos orais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622292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PENICILINA CRISTALINA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Antibiótico de largo espectro largamente utilizado em unidades hospitalares tem </a:t>
            </a:r>
            <a:r>
              <a:rPr lang="pt-BR" dirty="0" err="1"/>
              <a:t>frascoampola</a:t>
            </a:r>
            <a:r>
              <a:rPr lang="pt-BR" dirty="0"/>
              <a:t> em apresentações mais comuns com 5.000.000 UI e 10.000.000 UI.</a:t>
            </a:r>
          </a:p>
        </p:txBody>
      </p:sp>
    </p:spTree>
    <p:extLst>
      <p:ext uri="{BB962C8B-B14F-4D97-AF65-F5344CB8AC3E}">
        <p14:creationId xmlns:p14="http://schemas.microsoft.com/office/powerpoint/2010/main" val="1023979176"/>
      </p:ext>
    </p:extLst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Penicilina cristalina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Deve-se </a:t>
            </a:r>
            <a:r>
              <a:rPr lang="pt-BR" dirty="0"/>
              <a:t>considerar o volume do </a:t>
            </a:r>
            <a:r>
              <a:rPr lang="pt-BR" dirty="0" smtClean="0"/>
              <a:t>soluto:</a:t>
            </a:r>
          </a:p>
          <a:p>
            <a:pPr lvl="1"/>
            <a:r>
              <a:rPr lang="pt-BR" dirty="0" smtClean="0"/>
              <a:t>frasco-ampola </a:t>
            </a:r>
            <a:r>
              <a:rPr lang="pt-BR" dirty="0"/>
              <a:t>de 5.000.000 UI equivale a 2 ml </a:t>
            </a:r>
            <a:endParaRPr lang="pt-BR" dirty="0" smtClean="0"/>
          </a:p>
          <a:p>
            <a:pPr lvl="1"/>
            <a:r>
              <a:rPr lang="pt-BR" dirty="0" smtClean="0"/>
              <a:t>frasco </a:t>
            </a:r>
            <a:r>
              <a:rPr lang="pt-BR" dirty="0"/>
              <a:t>de 10.000.000 UI equivale a 4 ml</a:t>
            </a:r>
            <a:r>
              <a:rPr lang="pt-BR" dirty="0" smtClean="0"/>
              <a:t>.</a:t>
            </a:r>
          </a:p>
          <a:p>
            <a:pPr marL="365760" lvl="1" indent="0">
              <a:buNone/>
            </a:pPr>
            <a:endParaRPr lang="pt-BR" dirty="0"/>
          </a:p>
          <a:p>
            <a:pPr marL="365760" lvl="1" indent="0">
              <a:buNone/>
            </a:pPr>
            <a:r>
              <a:rPr lang="pt-BR" dirty="0" smtClean="0"/>
              <a:t>5.000.000 </a:t>
            </a:r>
            <a:r>
              <a:rPr lang="pt-BR" dirty="0"/>
              <a:t>UI estão para 8 ml AD + 2 ml de cristais (10ml), logo 5000.000 UI estão para 10 ml. </a:t>
            </a:r>
            <a:endParaRPr lang="pt-BR" dirty="0" smtClean="0"/>
          </a:p>
          <a:p>
            <a:pPr marL="365760" lvl="1" indent="0">
              <a:buNone/>
            </a:pPr>
            <a:endParaRPr lang="pt-BR" dirty="0" smtClean="0"/>
          </a:p>
          <a:p>
            <a:pPr marL="365760" lvl="1" indent="0">
              <a:buNone/>
            </a:pPr>
            <a:r>
              <a:rPr lang="pt-BR" dirty="0" smtClean="0"/>
              <a:t>10.000.000 </a:t>
            </a:r>
            <a:r>
              <a:rPr lang="pt-BR" dirty="0"/>
              <a:t>UI estão para 6 ml AD + 4 ml de cristais (10 ml), logo 10.000.000 UI estão para 10 ml</a:t>
            </a:r>
          </a:p>
        </p:txBody>
      </p:sp>
    </p:spTree>
    <p:extLst>
      <p:ext uri="{BB962C8B-B14F-4D97-AF65-F5344CB8AC3E}">
        <p14:creationId xmlns:p14="http://schemas.microsoft.com/office/powerpoint/2010/main" val="327078816"/>
      </p:ext>
    </p:extLst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REDILUIÇÃO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Preparar 10 mg de </a:t>
            </a:r>
            <a:r>
              <a:rPr lang="pt-BR" dirty="0" err="1" smtClean="0"/>
              <a:t>Solumedrol</a:t>
            </a:r>
            <a:r>
              <a:rPr lang="pt-BR" dirty="0" smtClean="0"/>
              <a:t> EV</a:t>
            </a:r>
          </a:p>
          <a:p>
            <a:pPr lvl="0"/>
            <a:r>
              <a:rPr lang="pt-BR" dirty="0" smtClean="0"/>
              <a:t>Frasco ampola de </a:t>
            </a:r>
            <a:r>
              <a:rPr lang="pt-BR" dirty="0" err="1" smtClean="0"/>
              <a:t>solumedrol</a:t>
            </a:r>
            <a:r>
              <a:rPr lang="pt-BR" dirty="0" smtClean="0"/>
              <a:t> com 125 mg (pó liofilizado)</a:t>
            </a:r>
          </a:p>
          <a:p>
            <a:r>
              <a:rPr lang="pt-BR" dirty="0" smtClean="0"/>
              <a:t>Diluente:  2ml</a:t>
            </a:r>
          </a:p>
          <a:p>
            <a:pPr lvl="0"/>
            <a:endParaRPr lang="pt-BR" dirty="0" smtClean="0"/>
          </a:p>
          <a:p>
            <a:pPr lvl="0"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ector reto 33"/>
          <p:cNvCxnSpPr/>
          <p:nvPr/>
        </p:nvCxnSpPr>
        <p:spPr>
          <a:xfrm>
            <a:off x="3491880" y="2389239"/>
            <a:ext cx="468052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2643333" y="3645024"/>
            <a:ext cx="44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=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123728" y="3645024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x</a:t>
            </a:r>
            <a:endParaRPr lang="pt-BR" sz="32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123728" y="4985883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x</a:t>
            </a:r>
            <a:endParaRPr lang="pt-BR" sz="32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213936" y="4985883"/>
            <a:ext cx="13580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0,4 ml</a:t>
            </a:r>
            <a:endParaRPr lang="pt-BR" sz="32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2643333" y="4985883"/>
            <a:ext cx="44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=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4499992" y="1700808"/>
            <a:ext cx="2036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+ 3 ml AD</a:t>
            </a:r>
            <a:endParaRPr lang="pt-BR" sz="32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164288" y="1700808"/>
            <a:ext cx="9797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5 ml</a:t>
            </a:r>
            <a:endParaRPr lang="pt-BR" sz="32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6625627" y="1700808"/>
            <a:ext cx="44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=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33357" y="1700808"/>
            <a:ext cx="14766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125 mg</a:t>
            </a:r>
            <a:endParaRPr lang="pt-BR" sz="32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230339" y="2492896"/>
            <a:ext cx="1282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10 mg</a:t>
            </a:r>
            <a:endParaRPr lang="pt-BR" sz="3200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971600" y="2389239"/>
            <a:ext cx="1800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/>
          <p:cNvSpPr txBox="1"/>
          <p:nvPr/>
        </p:nvSpPr>
        <p:spPr>
          <a:xfrm>
            <a:off x="3949269" y="2492896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x</a:t>
            </a:r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648707" y="1700808"/>
            <a:ext cx="9925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2 ml</a:t>
            </a:r>
            <a:endParaRPr lang="pt-BR" sz="3200" dirty="0"/>
          </a:p>
        </p:txBody>
      </p:sp>
      <p:cxnSp>
        <p:nvCxnSpPr>
          <p:cNvPr id="25" name="Conector reto 24"/>
          <p:cNvCxnSpPr/>
          <p:nvPr/>
        </p:nvCxnSpPr>
        <p:spPr>
          <a:xfrm>
            <a:off x="3483966" y="2389239"/>
            <a:ext cx="132206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3275989" y="3212976"/>
            <a:ext cx="2111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5</a:t>
            </a:r>
            <a:r>
              <a:rPr lang="pt-BR" sz="3200" dirty="0" smtClean="0"/>
              <a:t>0 mg . ml</a:t>
            </a:r>
            <a:endParaRPr lang="pt-BR" sz="3200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3593383" y="4077072"/>
            <a:ext cx="14766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125 mg</a:t>
            </a:r>
            <a:endParaRPr lang="pt-BR" sz="3200" dirty="0"/>
          </a:p>
        </p:txBody>
      </p:sp>
      <p:cxnSp>
        <p:nvCxnSpPr>
          <p:cNvPr id="26" name="Conector reto 25"/>
          <p:cNvCxnSpPr/>
          <p:nvPr/>
        </p:nvCxnSpPr>
        <p:spPr>
          <a:xfrm>
            <a:off x="3220646" y="3937411"/>
            <a:ext cx="222216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>
            <a:off x="2947863" y="2389239"/>
            <a:ext cx="36004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o 51"/>
          <p:cNvGrpSpPr/>
          <p:nvPr/>
        </p:nvGrpSpPr>
        <p:grpSpPr>
          <a:xfrm>
            <a:off x="3275856" y="4778479"/>
            <a:ext cx="1080120" cy="1080120"/>
            <a:chOff x="7236296" y="4509120"/>
            <a:chExt cx="1224136" cy="1224136"/>
          </a:xfrm>
        </p:grpSpPr>
        <p:sp>
          <p:nvSpPr>
            <p:cNvPr id="45" name="Elipse 44"/>
            <p:cNvSpPr/>
            <p:nvPr/>
          </p:nvSpPr>
          <p:spPr>
            <a:xfrm>
              <a:off x="7236296" y="4509120"/>
              <a:ext cx="1224136" cy="1224136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51" name="Conector reto 50"/>
            <p:cNvCxnSpPr>
              <a:stCxn id="45" idx="7"/>
              <a:endCxn id="45" idx="3"/>
            </p:cNvCxnSpPr>
            <p:nvPr/>
          </p:nvCxnSpPr>
          <p:spPr>
            <a:xfrm rot="16200000" flipH="1" flipV="1">
              <a:off x="7415566" y="4688391"/>
              <a:ext cx="865596" cy="865594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4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8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3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7" grpId="0"/>
      <p:bldP spid="19" grpId="0"/>
      <p:bldP spid="11" grpId="0"/>
      <p:bldP spid="14" grpId="0"/>
      <p:bldP spid="20" grpId="0"/>
      <p:bldP spid="8" grpId="0"/>
      <p:bldP spid="10" grpId="0"/>
      <p:bldP spid="4" grpId="0"/>
      <p:bldP spid="9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>
          <a:xfrm>
            <a:off x="899592" y="2323652"/>
            <a:ext cx="7344932" cy="4057676"/>
          </a:xfrm>
        </p:spPr>
        <p:txBody>
          <a:bodyPr>
            <a:noAutofit/>
          </a:bodyPr>
          <a:lstStyle/>
          <a:p>
            <a:pPr algn="just"/>
            <a:r>
              <a:rPr lang="pt-BR" sz="2000" dirty="0" smtClean="0"/>
              <a:t>interpretação </a:t>
            </a:r>
            <a:r>
              <a:rPr lang="pt-BR" sz="2000" dirty="0"/>
              <a:t>e transcrição </a:t>
            </a:r>
            <a:r>
              <a:rPr lang="pt-BR" sz="2000" dirty="0" smtClean="0"/>
              <a:t>da PM; </a:t>
            </a:r>
          </a:p>
          <a:p>
            <a:pPr algn="just"/>
            <a:r>
              <a:rPr lang="pt-BR" sz="2000" dirty="0" smtClean="0"/>
              <a:t>requisição </a:t>
            </a:r>
            <a:r>
              <a:rPr lang="pt-BR" sz="2000" dirty="0"/>
              <a:t>e checagem da medicação </a:t>
            </a:r>
            <a:r>
              <a:rPr lang="pt-BR" sz="2000" dirty="0" smtClean="0"/>
              <a:t>dispensada; </a:t>
            </a:r>
          </a:p>
          <a:p>
            <a:pPr algn="just"/>
            <a:r>
              <a:rPr lang="pt-BR" sz="2000" dirty="0" smtClean="0"/>
              <a:t>armazenamento </a:t>
            </a:r>
            <a:r>
              <a:rPr lang="pt-BR" sz="2000" dirty="0"/>
              <a:t>da </a:t>
            </a:r>
            <a:r>
              <a:rPr lang="pt-BR" sz="2000" dirty="0" smtClean="0"/>
              <a:t>medicação; </a:t>
            </a:r>
          </a:p>
          <a:p>
            <a:pPr algn="just"/>
            <a:r>
              <a:rPr lang="pt-BR" sz="2000" dirty="0" smtClean="0"/>
              <a:t>preparo -  não-contaminação </a:t>
            </a:r>
            <a:r>
              <a:rPr lang="pt-BR" sz="2000" dirty="0"/>
              <a:t>dos </a:t>
            </a:r>
            <a:r>
              <a:rPr lang="pt-BR" sz="2000" dirty="0" smtClean="0"/>
              <a:t>medicamentos </a:t>
            </a:r>
            <a:r>
              <a:rPr lang="pt-BR" sz="2000" dirty="0"/>
              <a:t>nas fases de reconstituição, diluição e </a:t>
            </a:r>
            <a:r>
              <a:rPr lang="pt-BR" sz="2000" dirty="0" smtClean="0"/>
              <a:t>administração; </a:t>
            </a:r>
            <a:endParaRPr lang="pt-BR" sz="2000" dirty="0"/>
          </a:p>
          <a:p>
            <a:pPr algn="just"/>
            <a:r>
              <a:rPr lang="pt-BR" sz="2000" dirty="0" smtClean="0"/>
              <a:t>administração </a:t>
            </a:r>
            <a:r>
              <a:rPr lang="pt-BR" sz="2000" dirty="0"/>
              <a:t>do medicamento – </a:t>
            </a:r>
            <a:r>
              <a:rPr lang="pt-BR" sz="2000" dirty="0" smtClean="0"/>
              <a:t> última barreira contra erros; </a:t>
            </a:r>
          </a:p>
          <a:p>
            <a:pPr algn="just"/>
            <a:r>
              <a:rPr lang="pt-BR" sz="2000" dirty="0" smtClean="0"/>
              <a:t>monitoração </a:t>
            </a:r>
            <a:r>
              <a:rPr lang="pt-BR" sz="2000" dirty="0"/>
              <a:t>da resposta do paciente ao fármaco administrado; </a:t>
            </a:r>
            <a:endParaRPr lang="pt-BR" sz="2000" dirty="0" smtClean="0"/>
          </a:p>
          <a:p>
            <a:pPr algn="just"/>
            <a:r>
              <a:rPr lang="pt-BR" sz="2000" dirty="0" smtClean="0"/>
              <a:t>checagem </a:t>
            </a:r>
            <a:r>
              <a:rPr lang="pt-BR" sz="2000" dirty="0"/>
              <a:t>no prontuário e anotação da atividade realizada e de intercorrências ocorridas.</a:t>
            </a:r>
            <a:endParaRPr lang="pt-BR" sz="20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83568" y="902684"/>
            <a:ext cx="792088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dirty="0" smtClean="0"/>
              <a:t>Administração de medicamentos em pediatria - Etapas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296099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ector reto 33"/>
          <p:cNvCxnSpPr/>
          <p:nvPr/>
        </p:nvCxnSpPr>
        <p:spPr>
          <a:xfrm>
            <a:off x="3491880" y="2749279"/>
            <a:ext cx="468052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2643333" y="4005064"/>
            <a:ext cx="44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=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123728" y="4005064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x</a:t>
            </a:r>
            <a:endParaRPr lang="pt-BR" sz="32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123728" y="5345923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x</a:t>
            </a:r>
            <a:endParaRPr lang="pt-BR" sz="32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213936" y="5345923"/>
            <a:ext cx="13708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0,8 ml</a:t>
            </a:r>
            <a:endParaRPr lang="pt-BR" sz="32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2643333" y="5345923"/>
            <a:ext cx="44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=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4499992" y="2060848"/>
            <a:ext cx="20553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+ 8 ml AD</a:t>
            </a:r>
            <a:endParaRPr lang="pt-BR" sz="32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164288" y="2060848"/>
            <a:ext cx="1191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10 ml</a:t>
            </a:r>
            <a:endParaRPr lang="pt-BR" sz="32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6625627" y="2060848"/>
            <a:ext cx="44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=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33357" y="2060848"/>
            <a:ext cx="14766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125 mg</a:t>
            </a:r>
            <a:endParaRPr lang="pt-BR" sz="32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230339" y="2852936"/>
            <a:ext cx="1282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10 mg</a:t>
            </a:r>
            <a:endParaRPr lang="pt-BR" sz="3200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971600" y="2749279"/>
            <a:ext cx="1800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/>
          <p:cNvSpPr txBox="1"/>
          <p:nvPr/>
        </p:nvSpPr>
        <p:spPr>
          <a:xfrm>
            <a:off x="3949269" y="2852936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x</a:t>
            </a:r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648707" y="2060848"/>
            <a:ext cx="9925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2 ml</a:t>
            </a:r>
            <a:endParaRPr lang="pt-BR" sz="3200" dirty="0"/>
          </a:p>
        </p:txBody>
      </p:sp>
      <p:cxnSp>
        <p:nvCxnSpPr>
          <p:cNvPr id="25" name="Conector reto 24"/>
          <p:cNvCxnSpPr/>
          <p:nvPr/>
        </p:nvCxnSpPr>
        <p:spPr>
          <a:xfrm>
            <a:off x="3483966" y="2749279"/>
            <a:ext cx="132206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3248317" y="3573016"/>
            <a:ext cx="2323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100 mg . ml</a:t>
            </a:r>
            <a:endParaRPr lang="pt-BR" sz="3200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3671510" y="4437112"/>
            <a:ext cx="14766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125 mg</a:t>
            </a:r>
            <a:endParaRPr lang="pt-BR" sz="3200" dirty="0"/>
          </a:p>
        </p:txBody>
      </p:sp>
      <p:cxnSp>
        <p:nvCxnSpPr>
          <p:cNvPr id="26" name="Conector reto 25"/>
          <p:cNvCxnSpPr/>
          <p:nvPr/>
        </p:nvCxnSpPr>
        <p:spPr>
          <a:xfrm>
            <a:off x="3298773" y="4297451"/>
            <a:ext cx="222216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>
            <a:off x="2947863" y="2749279"/>
            <a:ext cx="36004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4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8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7" grpId="0"/>
      <p:bldP spid="19" grpId="0"/>
      <p:bldP spid="11" grpId="0"/>
      <p:bldP spid="14" grpId="0"/>
      <p:bldP spid="20" grpId="0"/>
      <p:bldP spid="8" grpId="0"/>
      <p:bldP spid="10" grpId="0"/>
      <p:bldP spid="4" grpId="0"/>
      <p:bldP spid="9" grpId="0"/>
      <p:bldP spid="21" grpId="0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REDILUIÇÃO - Exercício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Diluindo a penicilina cristalina em 8 ml de água destilada, quantos ml devo administrar se foram prescritas 35.000 UI de 4 em 4 horas? Frasco-ampola (pó) = 5.000.000 UI (lembrete: penicilina cristalina – pó, após </a:t>
            </a:r>
            <a:r>
              <a:rPr lang="pt-B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reconstitutição</a:t>
            </a:r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transforma-se em 2 ml de líquido).</a:t>
            </a:r>
            <a:endParaRPr lang="pt-BR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ector reto 33"/>
          <p:cNvCxnSpPr/>
          <p:nvPr/>
        </p:nvCxnSpPr>
        <p:spPr>
          <a:xfrm>
            <a:off x="3491880" y="2749279"/>
            <a:ext cx="468052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2643333" y="4005064"/>
            <a:ext cx="44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=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123728" y="4005064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x</a:t>
            </a:r>
            <a:endParaRPr lang="pt-BR" sz="32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123728" y="5345923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x</a:t>
            </a:r>
            <a:endParaRPr lang="pt-BR" sz="32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213936" y="5345923"/>
            <a:ext cx="13644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0,07 ml</a:t>
            </a:r>
            <a:endParaRPr lang="pt-BR" sz="32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2643333" y="5345923"/>
            <a:ext cx="44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=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4499992" y="2060848"/>
            <a:ext cx="20553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+ 8 ml AD</a:t>
            </a:r>
            <a:endParaRPr lang="pt-BR" sz="32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164288" y="2060848"/>
            <a:ext cx="1191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10 ml</a:t>
            </a:r>
            <a:endParaRPr lang="pt-BR" sz="32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6625627" y="2060848"/>
            <a:ext cx="44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=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755576" y="2060848"/>
            <a:ext cx="22493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5.000.000 UI</a:t>
            </a:r>
            <a:endParaRPr lang="pt-BR" sz="32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230339" y="2852936"/>
            <a:ext cx="1774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35.000 UI</a:t>
            </a:r>
            <a:endParaRPr lang="pt-BR" sz="3200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971600" y="2749279"/>
            <a:ext cx="1800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/>
          <p:cNvSpPr txBox="1"/>
          <p:nvPr/>
        </p:nvSpPr>
        <p:spPr>
          <a:xfrm>
            <a:off x="3949269" y="2852936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x</a:t>
            </a:r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648707" y="2060848"/>
            <a:ext cx="889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2 ml</a:t>
            </a:r>
            <a:endParaRPr lang="pt-BR" sz="3200" dirty="0"/>
          </a:p>
        </p:txBody>
      </p:sp>
      <p:cxnSp>
        <p:nvCxnSpPr>
          <p:cNvPr id="25" name="Conector reto 24"/>
          <p:cNvCxnSpPr/>
          <p:nvPr/>
        </p:nvCxnSpPr>
        <p:spPr>
          <a:xfrm>
            <a:off x="3483966" y="2749279"/>
            <a:ext cx="132206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3059832" y="3573016"/>
            <a:ext cx="2672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350.000 UI . ml</a:t>
            </a:r>
            <a:endParaRPr lang="pt-BR" sz="3200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3275856" y="4437112"/>
            <a:ext cx="22493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5.000.000 UI</a:t>
            </a:r>
            <a:endParaRPr lang="pt-BR" sz="3200" dirty="0"/>
          </a:p>
        </p:txBody>
      </p:sp>
      <p:cxnSp>
        <p:nvCxnSpPr>
          <p:cNvPr id="26" name="Conector reto 25"/>
          <p:cNvCxnSpPr/>
          <p:nvPr/>
        </p:nvCxnSpPr>
        <p:spPr>
          <a:xfrm>
            <a:off x="3298773" y="4297451"/>
            <a:ext cx="222216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>
            <a:off x="2947863" y="2749279"/>
            <a:ext cx="36004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upo 51"/>
          <p:cNvGrpSpPr/>
          <p:nvPr/>
        </p:nvGrpSpPr>
        <p:grpSpPr>
          <a:xfrm>
            <a:off x="3275856" y="5085184"/>
            <a:ext cx="1080120" cy="1080120"/>
            <a:chOff x="7236296" y="4509120"/>
            <a:chExt cx="1224136" cy="1224136"/>
          </a:xfrm>
        </p:grpSpPr>
        <p:sp>
          <p:nvSpPr>
            <p:cNvPr id="27" name="Elipse 26"/>
            <p:cNvSpPr/>
            <p:nvPr/>
          </p:nvSpPr>
          <p:spPr>
            <a:xfrm>
              <a:off x="7236296" y="4509120"/>
              <a:ext cx="1224136" cy="1224136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8" name="Conector reto 27"/>
            <p:cNvCxnSpPr>
              <a:stCxn id="27" idx="7"/>
              <a:endCxn id="27" idx="3"/>
            </p:cNvCxnSpPr>
            <p:nvPr/>
          </p:nvCxnSpPr>
          <p:spPr>
            <a:xfrm rot="16200000" flipH="1" flipV="1">
              <a:off x="7415566" y="4688391"/>
              <a:ext cx="865596" cy="865594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4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8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3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7" grpId="0"/>
      <p:bldP spid="19" grpId="0"/>
      <p:bldP spid="11" grpId="0"/>
      <p:bldP spid="14" grpId="0"/>
      <p:bldP spid="20" grpId="0"/>
      <p:bldP spid="8" grpId="0"/>
      <p:bldP spid="10" grpId="0"/>
      <p:bldP spid="4" grpId="0"/>
      <p:bldP spid="9" grpId="0"/>
      <p:bldP spid="21" grpId="0"/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ector reto 33"/>
          <p:cNvCxnSpPr/>
          <p:nvPr/>
        </p:nvCxnSpPr>
        <p:spPr>
          <a:xfrm>
            <a:off x="3491880" y="2749279"/>
            <a:ext cx="468052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2643333" y="4005064"/>
            <a:ext cx="44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=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123728" y="4005064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x</a:t>
            </a:r>
            <a:endParaRPr lang="pt-BR" sz="32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123728" y="5345923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x</a:t>
            </a:r>
            <a:endParaRPr lang="pt-BR" sz="32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213936" y="5345923"/>
            <a:ext cx="1967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500.000 UI</a:t>
            </a:r>
            <a:endParaRPr lang="pt-BR" sz="32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2643333" y="5345923"/>
            <a:ext cx="44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=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4499992" y="2060848"/>
            <a:ext cx="20553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+ 8 ml AD</a:t>
            </a:r>
            <a:endParaRPr lang="pt-BR" sz="32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164288" y="2060848"/>
            <a:ext cx="1191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10 ml</a:t>
            </a:r>
            <a:endParaRPr lang="pt-BR" sz="32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6625627" y="2060848"/>
            <a:ext cx="44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=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755576" y="2060848"/>
            <a:ext cx="22493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5.000.000 UI</a:t>
            </a:r>
            <a:endParaRPr lang="pt-BR" sz="32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679502" y="2852936"/>
            <a:ext cx="372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x</a:t>
            </a:r>
          </a:p>
        </p:txBody>
      </p:sp>
      <p:cxnSp>
        <p:nvCxnSpPr>
          <p:cNvPr id="23" name="Conector reto 22"/>
          <p:cNvCxnSpPr/>
          <p:nvPr/>
        </p:nvCxnSpPr>
        <p:spPr>
          <a:xfrm>
            <a:off x="971600" y="2749279"/>
            <a:ext cx="1800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/>
          <p:cNvSpPr txBox="1"/>
          <p:nvPr/>
        </p:nvSpPr>
        <p:spPr>
          <a:xfrm>
            <a:off x="3949269" y="2852936"/>
            <a:ext cx="889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1 ml</a:t>
            </a:r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648707" y="2060848"/>
            <a:ext cx="889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2 ml</a:t>
            </a:r>
            <a:endParaRPr lang="pt-BR" sz="3200" dirty="0"/>
          </a:p>
        </p:txBody>
      </p:sp>
      <p:cxnSp>
        <p:nvCxnSpPr>
          <p:cNvPr id="25" name="Conector reto 24"/>
          <p:cNvCxnSpPr/>
          <p:nvPr/>
        </p:nvCxnSpPr>
        <p:spPr>
          <a:xfrm>
            <a:off x="3483966" y="2749279"/>
            <a:ext cx="132206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3201521" y="3573016"/>
            <a:ext cx="29546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5.000.000 UI . ml</a:t>
            </a:r>
            <a:endParaRPr lang="pt-BR" sz="3200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4065716" y="4437112"/>
            <a:ext cx="1082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10 ml</a:t>
            </a:r>
            <a:endParaRPr lang="pt-BR" sz="3200" dirty="0"/>
          </a:p>
        </p:txBody>
      </p:sp>
      <p:cxnSp>
        <p:nvCxnSpPr>
          <p:cNvPr id="26" name="Conector reto 25"/>
          <p:cNvCxnSpPr/>
          <p:nvPr/>
        </p:nvCxnSpPr>
        <p:spPr>
          <a:xfrm flipV="1">
            <a:off x="3298773" y="4293096"/>
            <a:ext cx="2785395" cy="435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>
            <a:off x="2947863" y="2749279"/>
            <a:ext cx="36004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4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8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7" grpId="0"/>
      <p:bldP spid="19" grpId="0"/>
      <p:bldP spid="11" grpId="0"/>
      <p:bldP spid="14" grpId="0"/>
      <p:bldP spid="20" grpId="0"/>
      <p:bldP spid="8" grpId="0"/>
      <p:bldP spid="10" grpId="0"/>
      <p:bldP spid="4" grpId="0"/>
      <p:bldP spid="9" grpId="0"/>
      <p:bldP spid="21" grpId="0"/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ector reto 33"/>
          <p:cNvCxnSpPr/>
          <p:nvPr/>
        </p:nvCxnSpPr>
        <p:spPr>
          <a:xfrm>
            <a:off x="3491880" y="2749279"/>
            <a:ext cx="468052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2643333" y="4005064"/>
            <a:ext cx="44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=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123728" y="4005064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x</a:t>
            </a:r>
            <a:endParaRPr lang="pt-BR" sz="32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123728" y="5345923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x</a:t>
            </a:r>
            <a:endParaRPr lang="pt-BR" sz="32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213936" y="5345923"/>
            <a:ext cx="1172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0,7 ml</a:t>
            </a:r>
            <a:endParaRPr lang="pt-BR" sz="32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2643333" y="5345923"/>
            <a:ext cx="44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=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4499992" y="2060848"/>
            <a:ext cx="19623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+ </a:t>
            </a:r>
            <a:r>
              <a:rPr lang="pt-BR" sz="3200" dirty="0"/>
              <a:t>9</a:t>
            </a:r>
            <a:r>
              <a:rPr lang="pt-BR" sz="3200" dirty="0" smtClean="0"/>
              <a:t> ml AD</a:t>
            </a:r>
            <a:endParaRPr lang="pt-BR" sz="32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164288" y="2060848"/>
            <a:ext cx="1191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10 ml</a:t>
            </a:r>
            <a:endParaRPr lang="pt-BR" sz="32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6625627" y="2060848"/>
            <a:ext cx="44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=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755576" y="2060848"/>
            <a:ext cx="1967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500.000 UI</a:t>
            </a:r>
            <a:endParaRPr lang="pt-BR" sz="32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99592" y="2852936"/>
            <a:ext cx="1774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35.000 UI</a:t>
            </a:r>
            <a:endParaRPr lang="pt-BR" sz="3200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971600" y="2749279"/>
            <a:ext cx="1800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/>
          <p:cNvSpPr txBox="1"/>
          <p:nvPr/>
        </p:nvSpPr>
        <p:spPr>
          <a:xfrm>
            <a:off x="5508104" y="2852936"/>
            <a:ext cx="372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x</a:t>
            </a:r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648707" y="2060848"/>
            <a:ext cx="889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1</a:t>
            </a:r>
            <a:r>
              <a:rPr lang="pt-BR" sz="3200" dirty="0" smtClean="0"/>
              <a:t> ml</a:t>
            </a:r>
            <a:endParaRPr lang="pt-BR" sz="3200" dirty="0"/>
          </a:p>
        </p:txBody>
      </p:sp>
      <p:cxnSp>
        <p:nvCxnSpPr>
          <p:cNvPr id="25" name="Conector reto 24"/>
          <p:cNvCxnSpPr/>
          <p:nvPr/>
        </p:nvCxnSpPr>
        <p:spPr>
          <a:xfrm>
            <a:off x="3483966" y="2749279"/>
            <a:ext cx="132206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3201521" y="3573016"/>
            <a:ext cx="2672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350.000 UI . ml</a:t>
            </a:r>
            <a:endParaRPr lang="pt-BR" sz="3200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3563888" y="4437112"/>
            <a:ext cx="1967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500.000 UI</a:t>
            </a:r>
            <a:endParaRPr lang="pt-BR" sz="3200" dirty="0"/>
          </a:p>
        </p:txBody>
      </p:sp>
      <p:cxnSp>
        <p:nvCxnSpPr>
          <p:cNvPr id="26" name="Conector reto 25"/>
          <p:cNvCxnSpPr/>
          <p:nvPr/>
        </p:nvCxnSpPr>
        <p:spPr>
          <a:xfrm flipV="1">
            <a:off x="3298773" y="4293096"/>
            <a:ext cx="2785395" cy="435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>
            <a:off x="2947863" y="2749279"/>
            <a:ext cx="36004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4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8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7" grpId="0"/>
      <p:bldP spid="19" grpId="0"/>
      <p:bldP spid="11" grpId="0"/>
      <p:bldP spid="14" grpId="0"/>
      <p:bldP spid="20" grpId="0"/>
      <p:bldP spid="8" grpId="0"/>
      <p:bldP spid="10" grpId="0"/>
      <p:bldP spid="4" grpId="0"/>
      <p:bldP spid="9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Administração </a:t>
            </a:r>
            <a:r>
              <a:rPr lang="pt-BR" dirty="0" smtClean="0"/>
              <a:t>de </a:t>
            </a:r>
            <a:r>
              <a:rPr lang="pt-BR" dirty="0" smtClean="0"/>
              <a:t>medicamentos em pediatria</a:t>
            </a:r>
            <a:endParaRPr lang="pt-BR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idx="1"/>
          </p:nvPr>
        </p:nvSpPr>
        <p:spPr>
          <a:xfrm>
            <a:off x="1179059" y="2728335"/>
            <a:ext cx="6777317" cy="3508977"/>
          </a:xfrm>
        </p:spPr>
        <p:txBody>
          <a:bodyPr>
            <a:normAutofit/>
          </a:bodyPr>
          <a:lstStyle/>
          <a:p>
            <a:pPr lvl="1" algn="just"/>
            <a:r>
              <a:rPr lang="pt-BR" dirty="0" smtClean="0"/>
              <a:t>Responsabilidade/Compromisso profissional</a:t>
            </a:r>
            <a:endParaRPr lang="pt-BR" dirty="0"/>
          </a:p>
          <a:p>
            <a:pPr lvl="1" algn="just"/>
            <a:r>
              <a:rPr lang="pt-BR" dirty="0" smtClean="0"/>
              <a:t>Conhecimento </a:t>
            </a:r>
            <a:r>
              <a:rPr lang="pt-BR" dirty="0" smtClean="0"/>
              <a:t>fisiológico e  farmacológico</a:t>
            </a:r>
          </a:p>
          <a:p>
            <a:pPr lvl="1" algn="just"/>
            <a:r>
              <a:rPr lang="pt-BR" dirty="0" smtClean="0"/>
              <a:t>Considerações ético-legais</a:t>
            </a:r>
          </a:p>
          <a:p>
            <a:pPr lvl="1" algn="just"/>
            <a:r>
              <a:rPr lang="pt-BR" dirty="0" smtClean="0"/>
              <a:t>Enfermeiro gerenciador do cuidar</a:t>
            </a:r>
          </a:p>
          <a:p>
            <a:pPr lvl="1" algn="just"/>
            <a:r>
              <a:rPr lang="pt-BR" dirty="0" smtClean="0"/>
              <a:t>5 </a:t>
            </a:r>
            <a:r>
              <a:rPr lang="pt-BR" dirty="0" smtClean="0"/>
              <a:t>certos</a:t>
            </a:r>
          </a:p>
          <a:p>
            <a:pPr lvl="2" algn="just"/>
            <a:r>
              <a:rPr lang="pt-BR" dirty="0" smtClean="0"/>
              <a:t>paciente/droga/dose/via/horário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482777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Considerações e riscos associados aos pacientes </a:t>
            </a:r>
            <a:r>
              <a:rPr lang="pt-BR" dirty="0" smtClean="0"/>
              <a:t>pediátricos</a:t>
            </a:r>
          </a:p>
          <a:p>
            <a:r>
              <a:rPr lang="pt-BR" dirty="0" smtClean="0"/>
              <a:t>Apresentação </a:t>
            </a:r>
            <a:r>
              <a:rPr lang="pt-BR" dirty="0" smtClean="0"/>
              <a:t>imprópria para </a:t>
            </a:r>
            <a:r>
              <a:rPr lang="pt-BR" dirty="0" smtClean="0"/>
              <a:t>crianças</a:t>
            </a:r>
          </a:p>
          <a:p>
            <a:r>
              <a:rPr lang="pt-BR" dirty="0" smtClean="0"/>
              <a:t>Toxicidade </a:t>
            </a:r>
            <a:endParaRPr lang="pt-BR" dirty="0"/>
          </a:p>
          <a:p>
            <a:r>
              <a:rPr lang="pt-BR" dirty="0" smtClean="0"/>
              <a:t>Falta </a:t>
            </a:r>
            <a:r>
              <a:rPr lang="pt-BR" dirty="0" smtClean="0"/>
              <a:t>de informação sobre o efeito em pacientes </a:t>
            </a:r>
            <a:r>
              <a:rPr lang="pt-BR" dirty="0" smtClean="0"/>
              <a:t>pediátricos</a:t>
            </a:r>
          </a:p>
          <a:p>
            <a:r>
              <a:rPr lang="pt-BR" dirty="0" smtClean="0"/>
              <a:t>Prescrições</a:t>
            </a:r>
            <a:r>
              <a:rPr lang="pt-BR" dirty="0" smtClean="0"/>
              <a:t>: mg/kg em 24 </a:t>
            </a:r>
            <a:r>
              <a:rPr lang="pt-BR" dirty="0" smtClean="0"/>
              <a:t>horas</a:t>
            </a:r>
          </a:p>
          <a:p>
            <a:r>
              <a:rPr lang="pt-BR" dirty="0" smtClean="0"/>
              <a:t>Interações </a:t>
            </a:r>
            <a:r>
              <a:rPr lang="pt-BR" dirty="0" smtClean="0"/>
              <a:t>medicamentosas</a:t>
            </a:r>
            <a:endParaRPr lang="pt-B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Administração </a:t>
            </a:r>
            <a:r>
              <a:rPr lang="pt-BR" dirty="0" smtClean="0"/>
              <a:t>de </a:t>
            </a:r>
            <a:r>
              <a:rPr lang="pt-BR" dirty="0" smtClean="0"/>
              <a:t>medicamentos em pediatria</a:t>
            </a:r>
            <a:endParaRPr lang="pt-BR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Cuidados </a:t>
            </a:r>
            <a:r>
              <a:rPr lang="pt-BR" dirty="0" smtClean="0"/>
              <a:t>antes da administração de medicamentos em pediatria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História da criança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Idade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Peso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Formas de administração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Vias de administração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Administração </a:t>
            </a:r>
            <a:r>
              <a:rPr lang="pt-BR" dirty="0" smtClean="0"/>
              <a:t>de </a:t>
            </a:r>
            <a:r>
              <a:rPr lang="pt-BR" dirty="0" smtClean="0"/>
              <a:t>medicamentos em pediatria</a:t>
            </a:r>
            <a:endParaRPr lang="pt-BR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2323652"/>
            <a:ext cx="6777317" cy="3697636"/>
          </a:xfrm>
        </p:spPr>
        <p:txBody>
          <a:bodyPr>
            <a:noAutofit/>
          </a:bodyPr>
          <a:lstStyle/>
          <a:p>
            <a:pPr algn="just"/>
            <a:r>
              <a:rPr lang="pt-BR" sz="2000" dirty="0" smtClean="0"/>
              <a:t>Desafios </a:t>
            </a:r>
            <a:r>
              <a:rPr lang="pt-BR" sz="2000" dirty="0"/>
              <a:t>quanto às medicações </a:t>
            </a:r>
            <a:r>
              <a:rPr lang="pt-BR" sz="2000" dirty="0" smtClean="0"/>
              <a:t>e </a:t>
            </a:r>
            <a:r>
              <a:rPr lang="pt-BR" sz="2000" dirty="0"/>
              <a:t>diluições em neonatologia e </a:t>
            </a:r>
            <a:r>
              <a:rPr lang="pt-BR" sz="2000" dirty="0" smtClean="0"/>
              <a:t>pediatria:</a:t>
            </a:r>
          </a:p>
          <a:p>
            <a:pPr lvl="1" algn="just"/>
            <a:r>
              <a:rPr lang="pt-BR" sz="1800" dirty="0" smtClean="0"/>
              <a:t>Indisponibilidade </a:t>
            </a:r>
            <a:r>
              <a:rPr lang="pt-BR" sz="1800" dirty="0"/>
              <a:t>de formulações farmacêuticas adequadas </a:t>
            </a:r>
            <a:r>
              <a:rPr lang="pt-BR" sz="1800" dirty="0" smtClean="0"/>
              <a:t>- testes em </a:t>
            </a:r>
            <a:r>
              <a:rPr lang="pt-BR" sz="1800" dirty="0"/>
              <a:t>adultos </a:t>
            </a:r>
            <a:r>
              <a:rPr lang="pt-BR" sz="1800" dirty="0" smtClean="0"/>
              <a:t>jovens; </a:t>
            </a:r>
          </a:p>
          <a:p>
            <a:pPr lvl="1" algn="just"/>
            <a:r>
              <a:rPr lang="pt-BR" sz="1800" dirty="0"/>
              <a:t>U</a:t>
            </a:r>
            <a:r>
              <a:rPr lang="pt-BR" sz="1800" dirty="0" smtClean="0"/>
              <a:t>so </a:t>
            </a:r>
            <a:r>
              <a:rPr lang="pt-BR" sz="1800" dirty="0"/>
              <a:t>respaldado na prática clínica e em pesquisas realizadas na </a:t>
            </a:r>
            <a:r>
              <a:rPr lang="pt-BR" sz="1800" dirty="0" smtClean="0"/>
              <a:t>área;</a:t>
            </a:r>
          </a:p>
          <a:p>
            <a:pPr lvl="1" algn="just"/>
            <a:r>
              <a:rPr lang="pt-BR" sz="1800" dirty="0"/>
              <a:t>P</a:t>
            </a:r>
            <a:r>
              <a:rPr lang="pt-BR" sz="1800" dirty="0" smtClean="0"/>
              <a:t>rofissionais </a:t>
            </a:r>
            <a:r>
              <a:rPr lang="pt-BR" sz="1800" dirty="0"/>
              <a:t>de enfermagem </a:t>
            </a:r>
            <a:r>
              <a:rPr lang="pt-BR" sz="1800" dirty="0" smtClean="0"/>
              <a:t>usam </a:t>
            </a:r>
            <a:r>
              <a:rPr lang="pt-BR" sz="1800" dirty="0"/>
              <a:t>métodos como triturar comprimidos ou fazer diluições de fármacos em altas </a:t>
            </a:r>
            <a:r>
              <a:rPr lang="pt-BR" sz="1800" dirty="0" smtClean="0"/>
              <a:t>concentrações;</a:t>
            </a:r>
          </a:p>
          <a:p>
            <a:pPr lvl="1" algn="just"/>
            <a:r>
              <a:rPr lang="pt-BR" sz="1800" dirty="0" smtClean="0"/>
              <a:t>Maior risco para </a:t>
            </a:r>
            <a:r>
              <a:rPr lang="pt-BR" sz="1800" dirty="0"/>
              <a:t>a ocorrência de eventos adversos relacionados à diluição de </a:t>
            </a:r>
            <a:r>
              <a:rPr lang="pt-BR" sz="1800" dirty="0" smtClean="0"/>
              <a:t>medicamentos;</a:t>
            </a:r>
            <a:endParaRPr lang="pt-BR" sz="180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Administração </a:t>
            </a:r>
            <a:r>
              <a:rPr lang="pt-BR" dirty="0" smtClean="0"/>
              <a:t>de </a:t>
            </a:r>
            <a:r>
              <a:rPr lang="pt-BR" dirty="0" smtClean="0"/>
              <a:t>medicamentos em pediatria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020516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2323652"/>
            <a:ext cx="7056900" cy="3697636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/>
              <a:t>M</a:t>
            </a:r>
            <a:r>
              <a:rPr lang="pt-BR" dirty="0" smtClean="0"/>
              <a:t>anuais </a:t>
            </a:r>
            <a:r>
              <a:rPr lang="pt-BR" dirty="0"/>
              <a:t>e guias de consulta para orientação aos profissionais de saúde no </a:t>
            </a:r>
            <a:r>
              <a:rPr lang="pt-BR" dirty="0" smtClean="0"/>
              <a:t>preparo e diluição contendo:</a:t>
            </a:r>
          </a:p>
          <a:p>
            <a:pPr algn="just"/>
            <a:endParaRPr lang="pt-BR" dirty="0" smtClean="0"/>
          </a:p>
          <a:p>
            <a:pPr lvl="1" algn="just"/>
            <a:r>
              <a:rPr lang="pt-BR" dirty="0"/>
              <a:t>nome genérico e </a:t>
            </a:r>
            <a:r>
              <a:rPr lang="pt-BR" dirty="0" smtClean="0"/>
              <a:t>comercial e apresentação</a:t>
            </a:r>
            <a:r>
              <a:rPr lang="pt-BR" dirty="0"/>
              <a:t>; </a:t>
            </a:r>
            <a:endParaRPr lang="pt-BR" dirty="0" smtClean="0"/>
          </a:p>
          <a:p>
            <a:pPr lvl="1" algn="just"/>
            <a:r>
              <a:rPr lang="pt-BR" dirty="0" smtClean="0"/>
              <a:t>formas </a:t>
            </a:r>
            <a:r>
              <a:rPr lang="pt-BR" dirty="0"/>
              <a:t>de preparo e administração </a:t>
            </a:r>
            <a:r>
              <a:rPr lang="pt-BR" dirty="0" smtClean="0"/>
              <a:t>-  </a:t>
            </a:r>
            <a:r>
              <a:rPr lang="pt-BR" dirty="0"/>
              <a:t>diluições, diluentes compatíveis e incompatíveis, conservação, estabilização após </a:t>
            </a:r>
            <a:r>
              <a:rPr lang="pt-BR" dirty="0" smtClean="0"/>
              <a:t>diluição;</a:t>
            </a:r>
          </a:p>
          <a:p>
            <a:pPr lvl="1" algn="just"/>
            <a:r>
              <a:rPr lang="pt-BR" dirty="0" smtClean="0"/>
              <a:t>interações </a:t>
            </a:r>
            <a:r>
              <a:rPr lang="pt-BR" dirty="0"/>
              <a:t>medicamentosas; </a:t>
            </a:r>
            <a:endParaRPr lang="pt-BR" dirty="0" smtClean="0"/>
          </a:p>
          <a:p>
            <a:pPr lvl="1" algn="just"/>
            <a:r>
              <a:rPr lang="pt-BR" dirty="0" smtClean="0"/>
              <a:t>cuidados </a:t>
            </a:r>
            <a:r>
              <a:rPr lang="pt-BR" dirty="0"/>
              <a:t>específicos</a:t>
            </a:r>
          </a:p>
          <a:p>
            <a:pPr lvl="1" algn="just"/>
            <a:endParaRPr lang="pt-BR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Administração </a:t>
            </a:r>
            <a:r>
              <a:rPr lang="pt-BR" dirty="0" smtClean="0"/>
              <a:t>de </a:t>
            </a:r>
            <a:r>
              <a:rPr lang="pt-BR" dirty="0" smtClean="0"/>
              <a:t>medicamentos em pediatria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301238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Devido à ausência de formulações medicamentosas próprias, a maioria dos medicamentos tanto por via oral (VO) como por via intravenosa (IV</a:t>
            </a:r>
            <a:r>
              <a:rPr lang="pt-BR" dirty="0" smtClean="0"/>
              <a:t>) </a:t>
            </a:r>
            <a:r>
              <a:rPr lang="pt-BR" dirty="0"/>
              <a:t>necessita de </a:t>
            </a:r>
            <a:r>
              <a:rPr lang="pt-BR" dirty="0" smtClean="0"/>
              <a:t>diluição.</a:t>
            </a:r>
            <a:endParaRPr lang="pt-BR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Diluição </a:t>
            </a:r>
            <a:r>
              <a:rPr lang="pt-BR" dirty="0" smtClean="0"/>
              <a:t>de </a:t>
            </a:r>
            <a:r>
              <a:rPr lang="pt-BR" dirty="0" smtClean="0"/>
              <a:t>medicamentos em pediatria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622292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Diluição </a:t>
            </a:r>
            <a:r>
              <a:rPr lang="pt-BR" dirty="0"/>
              <a:t>de medicamento oral </a:t>
            </a:r>
            <a:r>
              <a:rPr lang="pt-BR" dirty="0" smtClean="0"/>
              <a:t>para crianças </a:t>
            </a:r>
            <a:r>
              <a:rPr lang="pt-BR" dirty="0"/>
              <a:t>menores de 6 </a:t>
            </a:r>
            <a:r>
              <a:rPr lang="pt-BR" dirty="0" smtClean="0"/>
              <a:t>anos:</a:t>
            </a:r>
          </a:p>
          <a:p>
            <a:pPr lvl="1" algn="just"/>
            <a:r>
              <a:rPr lang="pt-BR" dirty="0" smtClean="0"/>
              <a:t>medicamentos em </a:t>
            </a:r>
            <a:r>
              <a:rPr lang="pt-BR" dirty="0"/>
              <a:t>comprimidos e em dosagens </a:t>
            </a:r>
            <a:r>
              <a:rPr lang="pt-BR" dirty="0" smtClean="0"/>
              <a:t>altas - ao </a:t>
            </a:r>
            <a:r>
              <a:rPr lang="pt-BR" dirty="0"/>
              <a:t>se </a:t>
            </a:r>
            <a:r>
              <a:rPr lang="pt-BR" dirty="0" smtClean="0"/>
              <a:t>diluir </a:t>
            </a:r>
            <a:r>
              <a:rPr lang="pt-BR" dirty="0"/>
              <a:t>não se obtém uma solução </a:t>
            </a:r>
            <a:r>
              <a:rPr lang="pt-BR" dirty="0" smtClean="0"/>
              <a:t>homogênea - não </a:t>
            </a:r>
            <a:r>
              <a:rPr lang="pt-BR" dirty="0"/>
              <a:t>se conhece a estabilidade </a:t>
            </a:r>
            <a:r>
              <a:rPr lang="pt-BR" dirty="0" smtClean="0"/>
              <a:t>após </a:t>
            </a:r>
            <a:r>
              <a:rPr lang="pt-BR" dirty="0"/>
              <a:t>a diluição nem sua compatibilidade com o solvente </a:t>
            </a:r>
            <a:r>
              <a:rPr lang="pt-BR" dirty="0" smtClean="0"/>
              <a:t>utilizado;</a:t>
            </a:r>
            <a:endParaRPr lang="pt-BR" dirty="0" smtClean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Diluição </a:t>
            </a:r>
            <a:r>
              <a:rPr lang="pt-BR" dirty="0" smtClean="0"/>
              <a:t>de </a:t>
            </a:r>
            <a:r>
              <a:rPr lang="pt-BR" dirty="0" smtClean="0"/>
              <a:t>medicamentos em pediatria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622292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1355</TotalTime>
  <Words>879</Words>
  <Application>Microsoft Office PowerPoint</Application>
  <PresentationFormat>Apresentação na tela (4:3)</PresentationFormat>
  <Paragraphs>167</Paragraphs>
  <Slides>24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Austin</vt:lpstr>
      <vt:lpstr>Cálculo de Medicação</vt:lpstr>
      <vt:lpstr>Apresentação do PowerPoint</vt:lpstr>
      <vt:lpstr>Administração de medicamentos em pediatria</vt:lpstr>
      <vt:lpstr>Administração de medicamentos em pediatria</vt:lpstr>
      <vt:lpstr>Administração de medicamentos em pediatria</vt:lpstr>
      <vt:lpstr>Administração de medicamentos em pediatria</vt:lpstr>
      <vt:lpstr>Administração de medicamentos em pediatria</vt:lpstr>
      <vt:lpstr>Diluição de medicamentos em pediatria</vt:lpstr>
      <vt:lpstr>Diluição de medicamentos em pediatria</vt:lpstr>
      <vt:lpstr>Diluição de medicamentos em pediatria</vt:lpstr>
      <vt:lpstr>Cálculo de medicamentos</vt:lpstr>
      <vt:lpstr>Graduações de seringas de diferentes volumes</vt:lpstr>
      <vt:lpstr>Legenda gotejamento</vt:lpstr>
      <vt:lpstr>Apresentação do PowerPoint</vt:lpstr>
      <vt:lpstr>Diluição de medicamentos orais</vt:lpstr>
      <vt:lpstr>PENICILINA CRISTALINA</vt:lpstr>
      <vt:lpstr>Penicilina cristalina</vt:lpstr>
      <vt:lpstr>REDILUIÇÃO</vt:lpstr>
      <vt:lpstr>Apresentação do PowerPoint</vt:lpstr>
      <vt:lpstr>Apresentação do PowerPoint</vt:lpstr>
      <vt:lpstr>REDILUIÇÃO - Exercício</vt:lpstr>
      <vt:lpstr>Apresentação do PowerPoint</vt:lpstr>
      <vt:lpstr>Apresentação do PowerPoint</vt:lpstr>
      <vt:lpstr>Apresentação do PowerPoint</vt:lpstr>
    </vt:vector>
  </TitlesOfParts>
  <Company>Escola de Enfermagem da 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PARTICULARIDADES DA CRIANÇA NA ADMINISTRAÇÃO DE MEDICAMENTOS</dc:title>
  <dc:creator>3134082</dc:creator>
  <cp:lastModifiedBy>UTI-PED</cp:lastModifiedBy>
  <cp:revision>76</cp:revision>
  <dcterms:created xsi:type="dcterms:W3CDTF">2011-08-18T12:27:27Z</dcterms:created>
  <dcterms:modified xsi:type="dcterms:W3CDTF">2017-11-07T15:50:23Z</dcterms:modified>
</cp:coreProperties>
</file>