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309" r:id="rId6"/>
    <p:sldId id="310" r:id="rId7"/>
    <p:sldId id="311" r:id="rId8"/>
    <p:sldId id="312" r:id="rId9"/>
    <p:sldId id="313" r:id="rId10"/>
    <p:sldId id="314" r:id="rId11"/>
    <p:sldId id="315" r:id="rId12"/>
    <p:sldId id="316" r:id="rId13"/>
    <p:sldId id="317" r:id="rId14"/>
    <p:sldId id="318" r:id="rId15"/>
    <p:sldId id="319" r:id="rId16"/>
    <p:sldId id="320" r:id="rId17"/>
    <p:sldId id="265" r:id="rId18"/>
    <p:sldId id="273" r:id="rId19"/>
    <p:sldId id="275" r:id="rId20"/>
    <p:sldId id="276" r:id="rId21"/>
    <p:sldId id="280" r:id="rId22"/>
    <p:sldId id="325" r:id="rId23"/>
    <p:sldId id="326" r:id="rId24"/>
    <p:sldId id="327" r:id="rId25"/>
    <p:sldId id="332" r:id="rId26"/>
    <p:sldId id="330" r:id="rId27"/>
    <p:sldId id="331" r:id="rId28"/>
    <p:sldId id="333" r:id="rId2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115" d="100"/>
          <a:sy n="115" d="100"/>
        </p:scale>
        <p:origin x="-318"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208673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278167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851341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ítulo e Marcadores">
    <p:spTree>
      <p:nvGrpSpPr>
        <p:cNvPr id="1" name=""/>
        <p:cNvGrpSpPr/>
        <p:nvPr/>
      </p:nvGrpSpPr>
      <p:grpSpPr>
        <a:xfrm>
          <a:off x="0" y="0"/>
          <a:ext cx="0" cy="0"/>
          <a:chOff x="0" y="0"/>
          <a:chExt cx="0" cy="0"/>
        </a:xfrm>
      </p:grpSpPr>
      <p:sp>
        <p:nvSpPr>
          <p:cNvPr id="70" name="Texto do Título"/>
          <p:cNvSpPr txBox="1">
            <a:spLocks noGrp="1"/>
          </p:cNvSpPr>
          <p:nvPr>
            <p:ph type="title"/>
          </p:nvPr>
        </p:nvSpPr>
        <p:spPr>
          <a:prstGeom prst="rect">
            <a:avLst/>
          </a:prstGeom>
        </p:spPr>
        <p:txBody>
          <a:bodyPr/>
          <a:lstStyle/>
          <a:p>
            <a:r>
              <a:t>Texto do Título</a:t>
            </a:r>
          </a:p>
        </p:txBody>
      </p:sp>
      <p:sp>
        <p:nvSpPr>
          <p:cNvPr id="71" name="Nível de Corpo Um…"/>
          <p:cNvSpPr txBox="1">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7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extLst>
      <p:ext uri="{BB962C8B-B14F-4D97-AF65-F5344CB8AC3E}">
        <p14:creationId xmlns:p14="http://schemas.microsoft.com/office/powerpoint/2010/main" val="13435897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257121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123383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D350F18-08A5-47F3-B195-4CAF90FF49B8}" type="datetimeFigureOut">
              <a:rPr lang="pt-BR" smtClean="0"/>
              <a:t>26/04/2023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182282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D350F18-08A5-47F3-B195-4CAF90FF49B8}" type="datetimeFigureOut">
              <a:rPr lang="pt-BR" smtClean="0"/>
              <a:t>26/04/2023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135309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D350F18-08A5-47F3-B195-4CAF90FF49B8}" type="datetimeFigureOut">
              <a:rPr lang="pt-BR" smtClean="0"/>
              <a:t>26/04/2023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18605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D350F18-08A5-47F3-B195-4CAF90FF49B8}" type="datetimeFigureOut">
              <a:rPr lang="pt-BR" smtClean="0"/>
              <a:t>26/04/2023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277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D350F18-08A5-47F3-B195-4CAF90FF49B8}" type="datetimeFigureOut">
              <a:rPr lang="pt-BR" smtClean="0"/>
              <a:t>26/04/2023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220993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D350F18-08A5-47F3-B195-4CAF90FF49B8}" type="datetimeFigureOut">
              <a:rPr lang="pt-BR" smtClean="0"/>
              <a:t>26/04/2023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9D74573-495E-4174-9D01-83CADD3C22E1}" type="slidenum">
              <a:rPr lang="pt-BR" smtClean="0"/>
              <a:t>‹nº›</a:t>
            </a:fld>
            <a:endParaRPr lang="pt-BR"/>
          </a:p>
        </p:txBody>
      </p:sp>
    </p:spTree>
    <p:extLst>
      <p:ext uri="{BB962C8B-B14F-4D97-AF65-F5344CB8AC3E}">
        <p14:creationId xmlns:p14="http://schemas.microsoft.com/office/powerpoint/2010/main" val="408767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50F18-08A5-47F3-B195-4CAF90FF49B8}" type="datetimeFigureOut">
              <a:rPr lang="pt-BR" smtClean="0"/>
              <a:t>26/04/2023</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74573-495E-4174-9D01-83CADD3C22E1}" type="slidenum">
              <a:rPr lang="pt-BR" smtClean="0"/>
              <a:t>‹nº›</a:t>
            </a:fld>
            <a:endParaRPr lang="pt-BR"/>
          </a:p>
        </p:txBody>
      </p:sp>
    </p:spTree>
    <p:extLst>
      <p:ext uri="{BB962C8B-B14F-4D97-AF65-F5344CB8AC3E}">
        <p14:creationId xmlns:p14="http://schemas.microsoft.com/office/powerpoint/2010/main" val="388371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s://www.migalhas.com.br/dePeso/16,MI276357,71043-Temas+contemporaneos+de+Direito+de+Familia"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0175" y="1027113"/>
            <a:ext cx="9144000" cy="1583084"/>
          </a:xfrm>
        </p:spPr>
        <p:txBody>
          <a:bodyPr>
            <a:normAutofit fontScale="90000"/>
          </a:bodyPr>
          <a:lstStyle/>
          <a:p>
            <a:br>
              <a:rPr lang="pt-BR" sz="4000" b="1" dirty="0">
                <a:solidFill>
                  <a:srgbClr val="FF0000"/>
                </a:solidFill>
                <a:effectLst>
                  <a:outerShdw blurRad="38100" dist="38100" dir="2700000" algn="tl">
                    <a:srgbClr val="000000">
                      <a:alpha val="43137"/>
                    </a:srgbClr>
                  </a:outerShdw>
                </a:effectLst>
              </a:rPr>
            </a:b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Parentesco socioafetivo e multiparentalidade.</a:t>
            </a:r>
            <a:br>
              <a:rPr lang="pt-BR" sz="4000" b="1" dirty="0">
                <a:solidFill>
                  <a:srgbClr val="FF0000"/>
                </a:solidFill>
                <a:effectLst>
                  <a:outerShdw blurRad="38100" dist="38100" dir="2700000" algn="tl">
                    <a:srgbClr val="000000">
                      <a:alpha val="43137"/>
                    </a:srgbClr>
                  </a:outerShdw>
                </a:effectLst>
              </a:rPr>
            </a:br>
            <a:endParaRPr lang="pt-BR" sz="4000" b="1" dirty="0">
              <a:solidFill>
                <a:srgbClr val="FF000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400175" y="3034088"/>
            <a:ext cx="9144000" cy="2070630"/>
          </a:xfrm>
        </p:spPr>
        <p:txBody>
          <a:bodyPr>
            <a:normAutofit fontScale="92500" lnSpcReduction="20000"/>
          </a:bodyPr>
          <a:lstStyle/>
          <a:p>
            <a:endParaRPr lang="pt-BR" dirty="0"/>
          </a:p>
          <a:p>
            <a:r>
              <a:rPr lang="pt-BR" sz="2900" dirty="0"/>
              <a:t>Giselda Maria Fernandes Novaes Hironaka</a:t>
            </a:r>
          </a:p>
          <a:p>
            <a:r>
              <a:rPr lang="pt-BR" sz="2900" dirty="0"/>
              <a:t>Professora Titular de Direito Civil da Faculdade de Direito da USP</a:t>
            </a:r>
          </a:p>
          <a:p>
            <a:endParaRPr lang="pt-BR" sz="2900" dirty="0"/>
          </a:p>
          <a:p>
            <a:r>
              <a:rPr lang="pt-BR" sz="2900" dirty="0"/>
              <a:t>Monitor: Romualdo Baptista dos Santos </a:t>
            </a:r>
          </a:p>
        </p:txBody>
      </p:sp>
    </p:spTree>
    <p:extLst>
      <p:ext uri="{BB962C8B-B14F-4D97-AF65-F5344CB8AC3E}">
        <p14:creationId xmlns:p14="http://schemas.microsoft.com/office/powerpoint/2010/main" val="2689956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STF - Rec. Extr. 898.060/SP, 21.09.2016. </a:t>
            </a:r>
            <a:br>
              <a:rPr lang="pt-BR" b="1" dirty="0">
                <a:solidFill>
                  <a:srgbClr val="FF0000"/>
                </a:solidFill>
                <a:effectLst>
                  <a:outerShdw blurRad="38100" dist="38100" dir="2700000" algn="tl">
                    <a:srgbClr val="000000">
                      <a:alpha val="43137"/>
                    </a:srgbClr>
                  </a:outerShdw>
                </a:effectLst>
              </a:rPr>
            </a:br>
            <a:r>
              <a:rPr lang="pt-BR" b="1" dirty="0">
                <a:solidFill>
                  <a:srgbClr val="FF0000"/>
                </a:solidFill>
                <a:effectLst>
                  <a:outerShdw blurRad="38100" dist="38100" dir="2700000" algn="tl">
                    <a:srgbClr val="000000">
                      <a:alpha val="43137"/>
                    </a:srgbClr>
                  </a:outerShdw>
                </a:effectLst>
              </a:rPr>
              <a:t>Rel. Min. Luiz </a:t>
            </a:r>
            <a:r>
              <a:rPr lang="pt-BR" b="1" dirty="0" err="1">
                <a:solidFill>
                  <a:srgbClr val="FF0000"/>
                </a:solidFill>
                <a:effectLst>
                  <a:outerShdw blurRad="38100" dist="38100" dir="2700000" algn="tl">
                    <a:srgbClr val="000000">
                      <a:alpha val="43137"/>
                    </a:srgbClr>
                  </a:outerShdw>
                </a:effectLst>
              </a:rPr>
              <a:t>Fux</a:t>
            </a:r>
            <a:r>
              <a:rPr lang="pt-BR" b="1" dirty="0">
                <a:solidFill>
                  <a:srgbClr val="FF0000"/>
                </a:solidFill>
                <a:effectLst>
                  <a:outerShdw blurRad="38100" dist="38100" dir="2700000" algn="tl">
                    <a:srgbClr val="000000">
                      <a:alpha val="43137"/>
                    </a:srgbClr>
                  </a:outerShdw>
                </a:effectLst>
              </a:rPr>
              <a:t>.    Repercussão geral.</a:t>
            </a:r>
          </a:p>
        </p:txBody>
      </p:sp>
      <p:sp>
        <p:nvSpPr>
          <p:cNvPr id="3" name="Espaço Reservado para Conteúdo 2"/>
          <p:cNvSpPr>
            <a:spLocks noGrp="1"/>
          </p:cNvSpPr>
          <p:nvPr>
            <p:ph idx="1"/>
          </p:nvPr>
        </p:nvSpPr>
        <p:spPr>
          <a:xfrm>
            <a:off x="552451" y="1825625"/>
            <a:ext cx="11020424" cy="4351338"/>
          </a:xfrm>
        </p:spPr>
        <p:txBody>
          <a:bodyPr>
            <a:noAutofit/>
          </a:bodyPr>
          <a:lstStyle/>
          <a:p>
            <a:pPr marL="0" indent="0" algn="just">
              <a:buNone/>
            </a:pPr>
            <a:r>
              <a:rPr lang="pt-BR" i="1" dirty="0"/>
              <a:t>A família, à luz dos preceitos constitucionais introduzidos pela Carta de 1988, apartou-se definitivamente da </a:t>
            </a:r>
            <a:r>
              <a:rPr lang="pt-BR" b="1" i="1" dirty="0">
                <a:solidFill>
                  <a:srgbClr val="FF0000"/>
                </a:solidFill>
              </a:rPr>
              <a:t>vetusta distinção </a:t>
            </a:r>
            <a:r>
              <a:rPr lang="pt-BR" i="1" dirty="0"/>
              <a:t>entre filhos legítimos, legitimados e ilegítimos que informava o sistema do Código Civil de 1916, cujo paradigma em matéria de filiação, por adotar presunção baseada na centralidade do casamento, desconsiderava tanto o </a:t>
            </a:r>
            <a:r>
              <a:rPr lang="pt-BR" b="1" i="1" dirty="0">
                <a:solidFill>
                  <a:srgbClr val="FF0000"/>
                </a:solidFill>
              </a:rPr>
              <a:t>critério biológico </a:t>
            </a:r>
            <a:r>
              <a:rPr lang="pt-BR" i="1" dirty="0"/>
              <a:t>quanto o </a:t>
            </a:r>
            <a:r>
              <a:rPr lang="pt-BR" b="1" i="1" dirty="0">
                <a:solidFill>
                  <a:srgbClr val="FF0000"/>
                </a:solidFill>
              </a:rPr>
              <a:t>afetivo</a:t>
            </a:r>
            <a:r>
              <a:rPr lang="pt-BR" i="1" dirty="0"/>
              <a:t>. </a:t>
            </a:r>
          </a:p>
          <a:p>
            <a:pPr algn="just"/>
            <a:r>
              <a:rPr lang="pt-BR" dirty="0"/>
              <a:t>O julgado propõe uma releitura das regras de direito privado em conformidade com as normas constitucionais – “reclama a reformulação do tratamento jurídico dos vínculos parentais à luz do </a:t>
            </a:r>
            <a:r>
              <a:rPr lang="pt-BR" b="1" dirty="0" err="1">
                <a:solidFill>
                  <a:srgbClr val="FF0000"/>
                </a:solidFill>
              </a:rPr>
              <a:t>sobreprincípio</a:t>
            </a:r>
            <a:r>
              <a:rPr lang="pt-BR" b="1" dirty="0">
                <a:solidFill>
                  <a:srgbClr val="FF0000"/>
                </a:solidFill>
              </a:rPr>
              <a:t> da dignidade humana</a:t>
            </a:r>
            <a:r>
              <a:rPr lang="pt-BR" dirty="0"/>
              <a:t> (art. 1º, III da CF) e da </a:t>
            </a:r>
            <a:r>
              <a:rPr lang="pt-BR" b="1" dirty="0">
                <a:solidFill>
                  <a:srgbClr val="FF0000"/>
                </a:solidFill>
              </a:rPr>
              <a:t>busca da felicidade.</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83487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2ª fase – relevância da verdade biológica – </a:t>
            </a:r>
            <a:br>
              <a:rPr lang="pt-BR" b="1" dirty="0">
                <a:solidFill>
                  <a:srgbClr val="FF0000"/>
                </a:solidFill>
                <a:effectLst>
                  <a:outerShdw blurRad="38100" dist="38100" dir="2700000" algn="tl">
                    <a:srgbClr val="000000">
                      <a:alpha val="43137"/>
                    </a:srgbClr>
                  </a:outerShdw>
                </a:effectLst>
              </a:rPr>
            </a:br>
            <a:r>
              <a:rPr lang="pt-BR" b="1" dirty="0">
                <a:solidFill>
                  <a:srgbClr val="FF0000"/>
                </a:solidFill>
                <a:effectLst>
                  <a:outerShdw blurRad="38100" dist="38100" dir="2700000" algn="tl">
                    <a:srgbClr val="000000">
                      <a:alpha val="43137"/>
                    </a:srgbClr>
                  </a:outerShdw>
                </a:effectLst>
              </a:rPr>
              <a:t>CC 2002</a:t>
            </a:r>
            <a:endParaRPr lang="pt-BR" dirty="0">
              <a:solidFill>
                <a:srgbClr val="FF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lstStyle/>
          <a:p>
            <a:endParaRPr lang="pt-BR" dirty="0"/>
          </a:p>
          <a:p>
            <a:pPr algn="just"/>
            <a:r>
              <a:rPr lang="pt-BR" dirty="0"/>
              <a:t>Código Civil de 2002 – promulgado 14 anos depois da Constituição brasileira – trouxe, em seu art.  1597, a </a:t>
            </a:r>
            <a:r>
              <a:rPr lang="pt-BR" b="1" dirty="0">
                <a:solidFill>
                  <a:srgbClr val="FF0000"/>
                </a:solidFill>
              </a:rPr>
              <a:t>velha presunção de paternidade</a:t>
            </a:r>
            <a:r>
              <a:rPr lang="pt-BR" dirty="0"/>
              <a:t>.</a:t>
            </a:r>
          </a:p>
          <a:p>
            <a:pPr algn="just"/>
            <a:r>
              <a:rPr lang="pt-BR" dirty="0"/>
              <a:t>Porém, esta </a:t>
            </a:r>
            <a:r>
              <a:rPr lang="pt-BR" b="1" dirty="0">
                <a:solidFill>
                  <a:srgbClr val="FF0000"/>
                </a:solidFill>
              </a:rPr>
              <a:t>perdeu completamente a importância</a:t>
            </a:r>
            <a:r>
              <a:rPr lang="pt-BR" dirty="0"/>
              <a:t>, após os avanços científicos, na área médica, a respeito dos </a:t>
            </a:r>
            <a:r>
              <a:rPr lang="pt-BR" b="1" dirty="0">
                <a:solidFill>
                  <a:srgbClr val="FF0000"/>
                </a:solidFill>
              </a:rPr>
              <a:t>exames de DNA</a:t>
            </a:r>
            <a:r>
              <a:rPr lang="pt-BR" dirty="0"/>
              <a:t>, que produzem um </a:t>
            </a:r>
            <a:r>
              <a:rPr lang="pt-BR" b="1" dirty="0">
                <a:solidFill>
                  <a:srgbClr val="FF0000"/>
                </a:solidFill>
              </a:rPr>
              <a:t>grau de certeza </a:t>
            </a:r>
            <a:r>
              <a:rPr lang="pt-BR" dirty="0"/>
              <a:t>tão grande que já não condiz mais com os </a:t>
            </a:r>
            <a:r>
              <a:rPr lang="pt-BR" b="1" dirty="0">
                <a:solidFill>
                  <a:srgbClr val="FF0000"/>
                </a:solidFill>
              </a:rPr>
              <a:t>velhos tabus </a:t>
            </a:r>
            <a:r>
              <a:rPr lang="pt-BR" dirty="0"/>
              <a:t>e as </a:t>
            </a:r>
            <a:r>
              <a:rPr lang="pt-BR" b="1" dirty="0">
                <a:solidFill>
                  <a:srgbClr val="FF0000"/>
                </a:solidFill>
              </a:rPr>
              <a:t>decadentes presunções </a:t>
            </a:r>
            <a:r>
              <a:rPr lang="pt-BR" dirty="0"/>
              <a:t>de antes. </a:t>
            </a:r>
          </a:p>
          <a:p>
            <a:pPr algn="just"/>
            <a:r>
              <a:rPr lang="pt-BR" dirty="0"/>
              <a:t>Estas cederam espaço, sem dúvida nenhuma, à </a:t>
            </a:r>
            <a:r>
              <a:rPr lang="pt-BR" b="1" i="1" dirty="0">
                <a:solidFill>
                  <a:srgbClr val="FF0000"/>
                </a:solidFill>
              </a:rPr>
              <a:t>verdade biológica.</a:t>
            </a:r>
            <a:endParaRPr lang="pt-BR" b="1" dirty="0">
              <a:solidFill>
                <a:srgbClr val="FF0000"/>
              </a:solidFill>
            </a:endParaRP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292927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2ª fase: art. 227, § 6º da Constituição de 1988.</a:t>
            </a:r>
          </a:p>
        </p:txBody>
      </p:sp>
      <p:sp>
        <p:nvSpPr>
          <p:cNvPr id="3" name="Espaço Reservado para Conteúdo 2"/>
          <p:cNvSpPr>
            <a:spLocks noGrp="1"/>
          </p:cNvSpPr>
          <p:nvPr>
            <p:ph idx="1"/>
          </p:nvPr>
        </p:nvSpPr>
        <p:spPr/>
        <p:txBody>
          <a:bodyPr>
            <a:normAutofit lnSpcReduction="10000"/>
          </a:bodyPr>
          <a:lstStyle/>
          <a:p>
            <a:pPr algn="just"/>
            <a:r>
              <a:rPr lang="pt-BR" dirty="0"/>
              <a:t>A Constituição Federal, “além de determinar outras louváveis modificações no direito brasileiro, introduziu um novo estatuto da filiação, ordenando a completa equiparação entre os filhos, sepultando as odiosas discriminações do passado, estatuindo, no art. 227, § 6º, o que precisa ser lembrado e repetido, como uma prece: </a:t>
            </a:r>
            <a:r>
              <a:rPr lang="pt-BR" b="1" i="1" dirty="0">
                <a:solidFill>
                  <a:srgbClr val="FF0000"/>
                </a:solidFill>
              </a:rPr>
              <a:t>os filhos, havidos ou não da relação do casamento, ou por adoção, terão os mesmos direitos e qualificações, proibidas quaisquer designações discriminatórias relativas à filiação</a:t>
            </a:r>
            <a:r>
              <a:rPr lang="pt-BR" dirty="0"/>
              <a:t>.”</a:t>
            </a:r>
          </a:p>
          <a:p>
            <a:pPr marL="914400" lvl="2" indent="0" algn="r">
              <a:buNone/>
            </a:pPr>
            <a:r>
              <a:rPr lang="pt-BR" sz="2800" b="1" dirty="0">
                <a:effectLst>
                  <a:outerShdw blurRad="38100" dist="38100" dir="2700000" algn="tl">
                    <a:srgbClr val="000000">
                      <a:alpha val="43137"/>
                    </a:srgbClr>
                  </a:outerShdw>
                </a:effectLst>
              </a:rPr>
              <a:t>Zeno Veloso.</a:t>
            </a:r>
          </a:p>
          <a:p>
            <a:pPr marL="457200" lvl="1" indent="0" algn="just">
              <a:buNone/>
            </a:pPr>
            <a:r>
              <a:rPr lang="pt-BR" sz="2200" dirty="0"/>
              <a:t>A sacralização do </a:t>
            </a:r>
            <a:r>
              <a:rPr lang="pt-BR" sz="2200" i="1" dirty="0"/>
              <a:t>DNA</a:t>
            </a:r>
            <a:r>
              <a:rPr lang="pt-BR" sz="2200" dirty="0"/>
              <a:t> na investigação de paternidade. In: LEITE, Eduardo de Oliveira. (org.). Grandes temas da atualidade- </a:t>
            </a:r>
            <a:r>
              <a:rPr lang="pt-BR" sz="2200" b="1" i="1" dirty="0"/>
              <a:t>DNA</a:t>
            </a:r>
            <a:r>
              <a:rPr lang="pt-BR" sz="2200" dirty="0"/>
              <a:t> como meio de prova da filiação. 2. ed. Rio de Janeiro: Forense, 2002, p.383.</a:t>
            </a:r>
          </a:p>
          <a:p>
            <a:pPr marL="0" indent="0" algn="just">
              <a:buNone/>
            </a:pPr>
            <a:endParaRPr lang="pt-BR" dirty="0"/>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347734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dirty="0">
                <a:solidFill>
                  <a:srgbClr val="FF0000"/>
                </a:solidFill>
                <a:effectLst>
                  <a:outerShdw blurRad="38100" dist="38100" dir="2700000" algn="tl">
                    <a:srgbClr val="000000">
                      <a:alpha val="43137"/>
                    </a:srgbClr>
                  </a:outerShdw>
                </a:effectLst>
              </a:rPr>
              <a:t>A verdade biológica x mantença classificatória de filiação legítima e filiação ilegítima.</a:t>
            </a:r>
          </a:p>
        </p:txBody>
      </p:sp>
      <p:sp>
        <p:nvSpPr>
          <p:cNvPr id="3" name="Espaço Reservado para Conteúdo 2"/>
          <p:cNvSpPr>
            <a:spLocks noGrp="1"/>
          </p:cNvSpPr>
          <p:nvPr>
            <p:ph idx="1"/>
          </p:nvPr>
        </p:nvSpPr>
        <p:spPr/>
        <p:txBody>
          <a:bodyPr/>
          <a:lstStyle/>
          <a:p>
            <a:pPr algn="just"/>
            <a:r>
              <a:rPr lang="pt-BR" dirty="0"/>
              <a:t>O </a:t>
            </a:r>
            <a:r>
              <a:rPr lang="pt-BR" b="1" dirty="0">
                <a:solidFill>
                  <a:srgbClr val="FF0000"/>
                </a:solidFill>
              </a:rPr>
              <a:t>avanço da ciência e a verdade biológica </a:t>
            </a:r>
            <a:r>
              <a:rPr lang="pt-BR" dirty="0"/>
              <a:t>que adveio do DNA tomaram o lugar daquela presunção legal que determinava quem eram filhos e quem não eram filhos.</a:t>
            </a:r>
          </a:p>
          <a:p>
            <a:pPr algn="just"/>
            <a:r>
              <a:rPr lang="pt-BR" dirty="0"/>
              <a:t>Prosseguiu existindo a </a:t>
            </a:r>
            <a:r>
              <a:rPr lang="pt-BR" b="1" dirty="0">
                <a:solidFill>
                  <a:srgbClr val="FF0000"/>
                </a:solidFill>
              </a:rPr>
              <a:t>classificação </a:t>
            </a:r>
            <a:r>
              <a:rPr lang="pt-BR" dirty="0"/>
              <a:t>que dividia a filiação entre legítima e ilegítima.</a:t>
            </a:r>
          </a:p>
          <a:p>
            <a:pPr algn="just"/>
            <a:r>
              <a:rPr lang="pt-BR" dirty="0"/>
              <a:t>.. “a demonstrar que a origem genética nunca foi, rigorosamente, a </a:t>
            </a:r>
            <a:r>
              <a:rPr lang="pt-BR" b="1" i="1" dirty="0">
                <a:solidFill>
                  <a:srgbClr val="FF0000"/>
                </a:solidFill>
              </a:rPr>
              <a:t>essência das relações familiares</a:t>
            </a:r>
            <a:r>
              <a:rPr lang="pt-BR" i="1" dirty="0"/>
              <a:t>.”</a:t>
            </a:r>
          </a:p>
          <a:p>
            <a:pPr marL="0" indent="0" algn="r">
              <a:lnSpc>
                <a:spcPct val="100000"/>
              </a:lnSpc>
              <a:buNone/>
            </a:pPr>
            <a:r>
              <a:rPr lang="pt-BR" sz="2400" b="1" dirty="0"/>
              <a:t>Paulo Lôbo</a:t>
            </a:r>
          </a:p>
          <a:p>
            <a:pPr marL="0" indent="0" algn="r">
              <a:lnSpc>
                <a:spcPct val="100000"/>
              </a:lnSpc>
              <a:buNone/>
            </a:pPr>
            <a:r>
              <a:rPr lang="pt-BR" sz="2400" i="1" dirty="0"/>
              <a:t>Direito Civil – Famílias </a:t>
            </a:r>
            <a:r>
              <a:rPr lang="pt-BR" sz="2400" dirty="0"/>
              <a:t>– 7ª edição. São Paulo, Saraiva: 2017, p. 27</a:t>
            </a:r>
          </a:p>
        </p:txBody>
      </p:sp>
      <p:sp>
        <p:nvSpPr>
          <p:cNvPr id="4" name="Espaço Reservado para Rodapé 3"/>
          <p:cNvSpPr>
            <a:spLocks noGrp="1"/>
          </p:cNvSpPr>
          <p:nvPr>
            <p:ph type="ftr" sz="quarter" idx="11"/>
          </p:nvPr>
        </p:nvSpPr>
        <p:spPr/>
        <p:txBody>
          <a:bodyPr/>
          <a:lstStyle/>
          <a:p>
            <a:r>
              <a:rPr lang="pt-BR" dirty="0"/>
              <a:t>Giselda Hironaka</a:t>
            </a:r>
          </a:p>
        </p:txBody>
      </p:sp>
    </p:spTree>
    <p:extLst>
      <p:ext uri="{BB962C8B-B14F-4D97-AF65-F5344CB8AC3E}">
        <p14:creationId xmlns:p14="http://schemas.microsoft.com/office/powerpoint/2010/main" val="97445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A verdade biológica  </a:t>
            </a:r>
            <a:r>
              <a:rPr lang="pt-BR" b="1" i="1" dirty="0">
                <a:solidFill>
                  <a:srgbClr val="FF0000"/>
                </a:solidFill>
                <a:effectLst>
                  <a:outerShdw blurRad="38100" dist="38100" dir="2700000" algn="tl">
                    <a:srgbClr val="000000">
                      <a:alpha val="43137"/>
                    </a:srgbClr>
                  </a:outerShdw>
                </a:effectLst>
              </a:rPr>
              <a:t>retirou o véu</a:t>
            </a:r>
            <a:r>
              <a:rPr lang="pt-BR" b="1" dirty="0">
                <a:solidFill>
                  <a:srgbClr val="FF0000"/>
                </a:solidFill>
                <a:effectLst>
                  <a:outerShdw blurRad="38100" dist="38100" dir="2700000" algn="tl">
                    <a:srgbClr val="000000">
                      <a:alpha val="43137"/>
                    </a:srgbClr>
                  </a:outerShdw>
                </a:effectLst>
              </a:rPr>
              <a:t> que a presunção de paternidade encobria.</a:t>
            </a:r>
          </a:p>
        </p:txBody>
      </p:sp>
      <p:sp>
        <p:nvSpPr>
          <p:cNvPr id="3" name="Espaço Reservado para Conteúdo 2"/>
          <p:cNvSpPr>
            <a:spLocks noGrp="1"/>
          </p:cNvSpPr>
          <p:nvPr>
            <p:ph idx="1"/>
          </p:nvPr>
        </p:nvSpPr>
        <p:spPr/>
        <p:txBody>
          <a:bodyPr>
            <a:noAutofit/>
          </a:bodyPr>
          <a:lstStyle/>
          <a:p>
            <a:pPr algn="just"/>
            <a:r>
              <a:rPr lang="pt-BR" sz="3000" dirty="0"/>
              <a:t>As antigas presunções legais serviam para afastar eventual </a:t>
            </a:r>
            <a:r>
              <a:rPr lang="pt-BR" sz="3000" b="1" dirty="0">
                <a:solidFill>
                  <a:srgbClr val="FF0000"/>
                </a:solidFill>
              </a:rPr>
              <a:t>peso de angústia e/ou vergonha </a:t>
            </a:r>
            <a:r>
              <a:rPr lang="pt-BR" sz="3000" dirty="0"/>
              <a:t>para o marido da mulher, ao imaginar que um filho dela pudesse não ser seu, biologicamente. </a:t>
            </a:r>
          </a:p>
          <a:p>
            <a:pPr algn="just"/>
            <a:r>
              <a:rPr lang="pt-BR" sz="3000" dirty="0"/>
              <a:t>No entanto, ao se tentar fazer </a:t>
            </a:r>
            <a:r>
              <a:rPr lang="pt-BR" sz="3000" b="1" dirty="0">
                <a:solidFill>
                  <a:srgbClr val="FF0000"/>
                </a:solidFill>
              </a:rPr>
              <a:t>coincidir a filiação </a:t>
            </a:r>
            <a:r>
              <a:rPr lang="pt-BR" sz="3000" dirty="0"/>
              <a:t>(fato social e cultural) necessariamente </a:t>
            </a:r>
            <a:r>
              <a:rPr lang="pt-BR" sz="3000" b="1" dirty="0">
                <a:solidFill>
                  <a:srgbClr val="FF0000"/>
                </a:solidFill>
              </a:rPr>
              <a:t>com a origem genética</a:t>
            </a:r>
            <a:r>
              <a:rPr lang="pt-BR" sz="3000" dirty="0"/>
              <a:t>, o que se conseguiu foi apenas transformá-la em </a:t>
            </a:r>
            <a:r>
              <a:rPr lang="pt-BR" sz="3000" b="1" dirty="0">
                <a:solidFill>
                  <a:srgbClr val="FF0000"/>
                </a:solidFill>
              </a:rPr>
              <a:t>mero </a:t>
            </a:r>
            <a:r>
              <a:rPr lang="pt-BR" sz="3000" b="1" i="1" dirty="0">
                <a:solidFill>
                  <a:srgbClr val="FF0000"/>
                </a:solidFill>
              </a:rPr>
              <a:t>determinismo biológico</a:t>
            </a:r>
            <a:r>
              <a:rPr lang="pt-BR" sz="3000" dirty="0"/>
              <a:t>.</a:t>
            </a:r>
          </a:p>
          <a:p>
            <a:pPr algn="just"/>
            <a:r>
              <a:rPr lang="pt-BR" sz="3000" dirty="0"/>
              <a:t>Do </a:t>
            </a:r>
            <a:r>
              <a:rPr lang="pt-BR" sz="3000" b="1" dirty="0">
                <a:solidFill>
                  <a:srgbClr val="FF0000"/>
                </a:solidFill>
              </a:rPr>
              <a:t>determinismo legalmente presumido </a:t>
            </a:r>
            <a:r>
              <a:rPr lang="pt-BR" sz="3000" dirty="0"/>
              <a:t>para o </a:t>
            </a:r>
            <a:r>
              <a:rPr lang="pt-BR" sz="3000" b="1" dirty="0">
                <a:solidFill>
                  <a:srgbClr val="FF0000"/>
                </a:solidFill>
              </a:rPr>
              <a:t>determinismo cientificamente biológico</a:t>
            </a:r>
            <a:r>
              <a:rPr lang="pt-BR" sz="3000" dirty="0"/>
              <a:t>!</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62074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281113"/>
          </a:xfrm>
        </p:spPr>
        <p:txBody>
          <a:bodyPr>
            <a:noAutofit/>
          </a:bodyPr>
          <a:lstStyle/>
          <a:p>
            <a:pPr algn="just"/>
            <a:r>
              <a:rPr lang="pt-BR" sz="3600" b="1" dirty="0">
                <a:solidFill>
                  <a:srgbClr val="FF0000"/>
                </a:solidFill>
                <a:effectLst>
                  <a:outerShdw blurRad="38100" dist="38100" dir="2700000" algn="tl">
                    <a:srgbClr val="000000">
                      <a:alpha val="43137"/>
                    </a:srgbClr>
                  </a:outerShdw>
                </a:effectLst>
              </a:rPr>
              <a:t>3ª fase – qual é a verdadeira </a:t>
            </a:r>
            <a:r>
              <a:rPr lang="pt-BR" sz="3600" b="1" i="1" dirty="0">
                <a:solidFill>
                  <a:srgbClr val="FF0000"/>
                </a:solidFill>
                <a:effectLst>
                  <a:outerShdw blurRad="38100" dist="38100" dir="2700000" algn="tl">
                    <a:srgbClr val="000000">
                      <a:alpha val="43137"/>
                    </a:srgbClr>
                  </a:outerShdw>
                </a:effectLst>
              </a:rPr>
              <a:t>essência</a:t>
            </a:r>
            <a:r>
              <a:rPr lang="pt-BR" sz="3600" b="1" dirty="0">
                <a:solidFill>
                  <a:srgbClr val="FF0000"/>
                </a:solidFill>
                <a:effectLst>
                  <a:outerShdw blurRad="38100" dist="38100" dir="2700000" algn="tl">
                    <a:srgbClr val="000000">
                      <a:alpha val="43137"/>
                    </a:srgbClr>
                  </a:outerShdw>
                </a:effectLst>
              </a:rPr>
              <a:t> da relação paterno-filial? Qual o marco de determinação do estado de filiação?</a:t>
            </a:r>
          </a:p>
        </p:txBody>
      </p:sp>
      <p:sp>
        <p:nvSpPr>
          <p:cNvPr id="3" name="Espaço Reservado para Conteúdo 2"/>
          <p:cNvSpPr>
            <a:spLocks noGrp="1"/>
          </p:cNvSpPr>
          <p:nvPr>
            <p:ph idx="1"/>
          </p:nvPr>
        </p:nvSpPr>
        <p:spPr>
          <a:xfrm>
            <a:off x="838200" y="1914525"/>
            <a:ext cx="10515600" cy="4262438"/>
          </a:xfrm>
        </p:spPr>
        <p:txBody>
          <a:bodyPr>
            <a:normAutofit fontScale="77500" lnSpcReduction="20000"/>
          </a:bodyPr>
          <a:lstStyle/>
          <a:p>
            <a:pPr algn="just"/>
            <a:r>
              <a:rPr lang="pt-BR" dirty="0"/>
              <a:t>A verdadeira essência das relações familiares – e por isso também da filiação – é o </a:t>
            </a:r>
            <a:r>
              <a:rPr lang="pt-BR" b="1" i="1" u="sng" dirty="0">
                <a:solidFill>
                  <a:srgbClr val="FF0000"/>
                </a:solidFill>
              </a:rPr>
              <a:t>afeto</a:t>
            </a:r>
            <a:r>
              <a:rPr lang="pt-BR" i="1" dirty="0"/>
              <a:t>. </a:t>
            </a:r>
          </a:p>
          <a:p>
            <a:pPr algn="just"/>
            <a:r>
              <a:rPr lang="pt-BR" i="1" dirty="0" err="1"/>
              <a:t>Affectio</a:t>
            </a:r>
            <a:r>
              <a:rPr lang="pt-BR" i="1" dirty="0"/>
              <a:t> </a:t>
            </a:r>
            <a:r>
              <a:rPr lang="pt-BR" i="1" dirty="0" err="1"/>
              <a:t>societatis</a:t>
            </a:r>
            <a:r>
              <a:rPr lang="pt-BR" i="1" dirty="0"/>
              <a:t>, </a:t>
            </a:r>
            <a:r>
              <a:rPr lang="pt-BR" i="1" dirty="0" err="1"/>
              <a:t>Affectio</a:t>
            </a:r>
            <a:r>
              <a:rPr lang="pt-BR" i="1" dirty="0"/>
              <a:t> </a:t>
            </a:r>
            <a:r>
              <a:rPr lang="pt-BR" i="1" dirty="0" err="1"/>
              <a:t>familiae</a:t>
            </a:r>
            <a:r>
              <a:rPr lang="pt-BR" i="1" dirty="0"/>
              <a:t>, </a:t>
            </a:r>
            <a:r>
              <a:rPr lang="pt-BR" i="1" dirty="0" err="1"/>
              <a:t>affectio</a:t>
            </a:r>
            <a:r>
              <a:rPr lang="pt-BR" i="1" dirty="0"/>
              <a:t> </a:t>
            </a:r>
            <a:r>
              <a:rPr lang="pt-BR" i="1" dirty="0" err="1"/>
              <a:t>filiae</a:t>
            </a:r>
            <a:r>
              <a:rPr lang="pt-BR" i="1" dirty="0"/>
              <a:t> – </a:t>
            </a:r>
            <a:r>
              <a:rPr lang="pt-BR" dirty="0"/>
              <a:t>Tipos de relações que se estabelecem entre os membros de um grupo.</a:t>
            </a:r>
          </a:p>
          <a:p>
            <a:pPr algn="just"/>
            <a:r>
              <a:rPr lang="pt-BR" dirty="0"/>
              <a:t>A afetividade nas relações internas e externas (considerarão e reputação).</a:t>
            </a:r>
          </a:p>
          <a:p>
            <a:pPr algn="just"/>
            <a:r>
              <a:rPr lang="pt-BR" dirty="0"/>
              <a:t>Princípio jurídico da afetividade próprio do Direito </a:t>
            </a:r>
            <a:r>
              <a:rPr lang="pt-BR"/>
              <a:t>de Família. </a:t>
            </a:r>
            <a:endParaRPr lang="pt-BR" dirty="0"/>
          </a:p>
          <a:p>
            <a:pPr algn="just"/>
            <a:r>
              <a:rPr lang="pt-BR" dirty="0"/>
              <a:t>Daí afirmar-se que toda a filiação é </a:t>
            </a:r>
            <a:r>
              <a:rPr lang="pt-BR" b="1" dirty="0" err="1">
                <a:solidFill>
                  <a:srgbClr val="FF0000"/>
                </a:solidFill>
              </a:rPr>
              <a:t>socioafetiva</a:t>
            </a:r>
            <a:r>
              <a:rPr lang="pt-BR" dirty="0"/>
              <a:t> </a:t>
            </a:r>
            <a:r>
              <a:rPr lang="pt-BR" i="1" dirty="0"/>
              <a:t>antes</a:t>
            </a:r>
            <a:r>
              <a:rPr lang="pt-BR" dirty="0"/>
              <a:t>, para só </a:t>
            </a:r>
            <a:r>
              <a:rPr lang="pt-BR" i="1" dirty="0"/>
              <a:t>depois</a:t>
            </a:r>
            <a:r>
              <a:rPr lang="pt-BR" dirty="0"/>
              <a:t> se fazer </a:t>
            </a:r>
            <a:r>
              <a:rPr lang="pt-BR" b="1" dirty="0">
                <a:solidFill>
                  <a:srgbClr val="FF0000"/>
                </a:solidFill>
              </a:rPr>
              <a:t>biológica</a:t>
            </a:r>
            <a:r>
              <a:rPr lang="pt-BR" dirty="0"/>
              <a:t> ou </a:t>
            </a:r>
            <a:r>
              <a:rPr lang="pt-BR" b="1" dirty="0">
                <a:solidFill>
                  <a:srgbClr val="FF0000"/>
                </a:solidFill>
              </a:rPr>
              <a:t>não biológica.</a:t>
            </a:r>
          </a:p>
          <a:p>
            <a:pPr algn="just"/>
            <a:r>
              <a:rPr lang="pt-BR" dirty="0" err="1"/>
              <a:t>Sociafetividade</a:t>
            </a:r>
            <a:r>
              <a:rPr lang="pt-BR" dirty="0"/>
              <a:t> como</a:t>
            </a:r>
            <a:r>
              <a:rPr lang="pt-BR" dirty="0">
                <a:solidFill>
                  <a:srgbClr val="FF0000"/>
                </a:solidFill>
              </a:rPr>
              <a:t> </a:t>
            </a:r>
            <a:r>
              <a:rPr lang="pt-BR" b="1" dirty="0">
                <a:solidFill>
                  <a:srgbClr val="FF0000"/>
                </a:solidFill>
              </a:rPr>
              <a:t>gênero</a:t>
            </a:r>
            <a:r>
              <a:rPr lang="pt-BR" dirty="0">
                <a:solidFill>
                  <a:srgbClr val="FF0000"/>
                </a:solidFill>
              </a:rPr>
              <a:t> </a:t>
            </a:r>
            <a:r>
              <a:rPr lang="pt-BR" dirty="0"/>
              <a:t>do fato social e cultura da “filiação”.</a:t>
            </a:r>
          </a:p>
          <a:p>
            <a:pPr algn="just"/>
            <a:r>
              <a:rPr lang="pt-BR" dirty="0"/>
              <a:t>As espécies são a</a:t>
            </a:r>
            <a:r>
              <a:rPr lang="pt-BR" dirty="0">
                <a:solidFill>
                  <a:srgbClr val="FF0000"/>
                </a:solidFill>
              </a:rPr>
              <a:t> </a:t>
            </a:r>
            <a:r>
              <a:rPr lang="pt-BR" b="1" dirty="0">
                <a:solidFill>
                  <a:srgbClr val="FF0000"/>
                </a:solidFill>
              </a:rPr>
              <a:t>filiação biológica </a:t>
            </a:r>
            <a:r>
              <a:rPr lang="pt-BR" dirty="0"/>
              <a:t>e a</a:t>
            </a:r>
            <a:r>
              <a:rPr lang="pt-BR" dirty="0">
                <a:solidFill>
                  <a:srgbClr val="FF0000"/>
                </a:solidFill>
              </a:rPr>
              <a:t> </a:t>
            </a:r>
            <a:r>
              <a:rPr lang="pt-BR" b="1" dirty="0">
                <a:solidFill>
                  <a:srgbClr val="FF0000"/>
                </a:solidFill>
              </a:rPr>
              <a:t>filiação não-biológica.</a:t>
            </a:r>
          </a:p>
          <a:p>
            <a:pPr lvl="1" algn="just"/>
            <a:r>
              <a:rPr lang="pt-BR" b="1" dirty="0">
                <a:solidFill>
                  <a:srgbClr val="FF0000"/>
                </a:solidFill>
              </a:rPr>
              <a:t>CC, art. 1.593 –</a:t>
            </a:r>
            <a:r>
              <a:rPr lang="pt-BR" dirty="0"/>
              <a:t> O parentesco é natural ou civil, conforme resulte de consanguinidade ou outra origem.</a:t>
            </a:r>
          </a:p>
          <a:p>
            <a:pPr lvl="1"/>
            <a:r>
              <a:rPr lang="pt-BR" b="1" dirty="0">
                <a:solidFill>
                  <a:srgbClr val="FF0000"/>
                </a:solidFill>
              </a:rPr>
              <a:t>Enunciado 596, III Jornada CJF – </a:t>
            </a:r>
            <a:r>
              <a:rPr lang="pt-BR" dirty="0"/>
              <a:t>“A posse do estado de filho (</a:t>
            </a:r>
            <a:r>
              <a:rPr lang="pt-BR" dirty="0" err="1"/>
              <a:t>parentalidade</a:t>
            </a:r>
            <a:r>
              <a:rPr lang="pt-BR" dirty="0"/>
              <a:t> socioafetiva) constitui modalidade de parentesco civil”.</a:t>
            </a:r>
          </a:p>
          <a:p>
            <a:pPr algn="just"/>
            <a:endParaRPr lang="pt-BR" b="1" dirty="0">
              <a:solidFill>
                <a:srgbClr val="FF0000"/>
              </a:solidFill>
            </a:endParaRP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15641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A nova era da </a:t>
            </a:r>
            <a:r>
              <a:rPr lang="pt-BR" b="1" dirty="0" err="1">
                <a:solidFill>
                  <a:srgbClr val="FF0000"/>
                </a:solidFill>
                <a:effectLst>
                  <a:outerShdw blurRad="38100" dist="38100" dir="2700000" algn="tl">
                    <a:srgbClr val="000000">
                      <a:alpha val="43137"/>
                    </a:srgbClr>
                  </a:outerShdw>
                </a:effectLst>
              </a:rPr>
              <a:t>socioafetividade</a:t>
            </a:r>
            <a:endParaRPr lang="pt-BR" b="1" dirty="0">
              <a:solidFill>
                <a:srgbClr val="FF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lnSpcReduction="10000"/>
          </a:bodyPr>
          <a:lstStyle/>
          <a:p>
            <a:pPr algn="just"/>
            <a:r>
              <a:rPr lang="pt-BR" dirty="0"/>
              <a:t>Fenômeno da </a:t>
            </a:r>
            <a:r>
              <a:rPr lang="pt-BR" b="1" i="1" dirty="0" err="1">
                <a:solidFill>
                  <a:srgbClr val="FF0000"/>
                </a:solidFill>
              </a:rPr>
              <a:t>transdimensionalidade</a:t>
            </a:r>
            <a:r>
              <a:rPr lang="pt-BR" dirty="0"/>
              <a:t>: transição entre diferentes dimensões.</a:t>
            </a:r>
          </a:p>
          <a:p>
            <a:pPr lvl="1" algn="just"/>
            <a:r>
              <a:rPr lang="pt-BR" sz="2800" dirty="0"/>
              <a:t>Afeto  =  dimensão dos fatos sociais e psicológicos</a:t>
            </a:r>
          </a:p>
          <a:p>
            <a:pPr lvl="1" algn="just"/>
            <a:r>
              <a:rPr lang="pt-BR" sz="2800" dirty="0"/>
              <a:t>Afeto  =  dimensão dos fatos jurídicos</a:t>
            </a:r>
          </a:p>
          <a:p>
            <a:pPr lvl="1" algn="just"/>
            <a:endParaRPr lang="pt-BR" sz="2800" dirty="0"/>
          </a:p>
          <a:p>
            <a:pPr algn="just"/>
            <a:r>
              <a:rPr lang="pt-BR" u="sng" dirty="0"/>
              <a:t>Teoria tridimensional do direito</a:t>
            </a:r>
            <a:r>
              <a:rPr lang="pt-BR" dirty="0"/>
              <a:t>:  </a:t>
            </a:r>
            <a:r>
              <a:rPr lang="pt-BR" b="1" dirty="0">
                <a:solidFill>
                  <a:srgbClr val="FF0000"/>
                </a:solidFill>
              </a:rPr>
              <a:t>fato</a:t>
            </a:r>
            <a:r>
              <a:rPr lang="pt-BR" dirty="0"/>
              <a:t>, </a:t>
            </a:r>
            <a:r>
              <a:rPr lang="pt-BR" b="1" dirty="0">
                <a:solidFill>
                  <a:srgbClr val="FF0000"/>
                </a:solidFill>
              </a:rPr>
              <a:t>valor</a:t>
            </a:r>
            <a:r>
              <a:rPr lang="pt-BR" dirty="0"/>
              <a:t>  e  </a:t>
            </a:r>
            <a:r>
              <a:rPr lang="pt-BR" b="1" dirty="0">
                <a:solidFill>
                  <a:srgbClr val="FF0000"/>
                </a:solidFill>
              </a:rPr>
              <a:t>norma</a:t>
            </a:r>
            <a:r>
              <a:rPr lang="pt-BR" dirty="0"/>
              <a:t> (Miguel </a:t>
            </a:r>
            <a:r>
              <a:rPr lang="pt-BR" dirty="0" err="1"/>
              <a:t>Reale</a:t>
            </a:r>
            <a:r>
              <a:rPr lang="pt-BR" dirty="0"/>
              <a:t>)</a:t>
            </a:r>
          </a:p>
          <a:p>
            <a:pPr algn="just"/>
            <a:r>
              <a:rPr lang="pt-BR" dirty="0"/>
              <a:t>Não é o afeto como fato social (sentimento) que interessa para o mundo do direito. Não pode ser obrigado juridicamente.</a:t>
            </a:r>
          </a:p>
          <a:p>
            <a:pPr algn="just"/>
            <a:r>
              <a:rPr lang="pt-BR" dirty="0"/>
              <a:t>Mas podem ser obrigadas juridicamente as </a:t>
            </a:r>
            <a:r>
              <a:rPr lang="pt-BR" b="1" dirty="0">
                <a:solidFill>
                  <a:srgbClr val="FF0000"/>
                </a:solidFill>
              </a:rPr>
              <a:t>condutas que o direito impõe</a:t>
            </a:r>
            <a:r>
              <a:rPr lang="pt-BR" dirty="0"/>
              <a:t>, tomando o </a:t>
            </a:r>
            <a:r>
              <a:rPr lang="pt-BR" b="1" dirty="0">
                <a:solidFill>
                  <a:srgbClr val="FF0000"/>
                </a:solidFill>
              </a:rPr>
              <a:t>afeto como referência</a:t>
            </a:r>
            <a:r>
              <a:rPr lang="pt-BR" dirty="0"/>
              <a:t>. (Paulo Lôbo)</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640821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96925"/>
          </a:xfrm>
        </p:spPr>
        <p:txBody>
          <a:bodyPr/>
          <a:lstStyle/>
          <a:p>
            <a:pPr algn="ctr"/>
            <a:r>
              <a:rPr lang="pt-BR" b="1" dirty="0">
                <a:solidFill>
                  <a:srgbClr val="FF0000"/>
                </a:solidFill>
                <a:effectLst>
                  <a:outerShdw blurRad="38100" dist="38100" dir="2700000" algn="tl">
                    <a:srgbClr val="000000">
                      <a:alpha val="43137"/>
                    </a:srgbClr>
                  </a:outerShdw>
                </a:effectLst>
              </a:rPr>
              <a:t>Multiparentalidade </a:t>
            </a:r>
            <a:r>
              <a:rPr lang="pt-BR" b="1" dirty="0" err="1">
                <a:solidFill>
                  <a:srgbClr val="FF0000"/>
                </a:solidFill>
                <a:effectLst>
                  <a:outerShdw blurRad="38100" dist="38100" dir="2700000" algn="tl">
                    <a:srgbClr val="000000">
                      <a:alpha val="43137"/>
                    </a:srgbClr>
                  </a:outerShdw>
                </a:effectLst>
              </a:rPr>
              <a:t>socioafetiva</a:t>
            </a:r>
            <a:endParaRPr lang="pt-BR" b="1" dirty="0">
              <a:solidFill>
                <a:srgbClr val="FF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509155" y="1514475"/>
            <a:ext cx="10844645" cy="4875934"/>
          </a:xfrm>
        </p:spPr>
        <p:txBody>
          <a:bodyPr>
            <a:normAutofit/>
          </a:bodyPr>
          <a:lstStyle/>
          <a:p>
            <a:pPr algn="just"/>
            <a:r>
              <a:rPr lang="pt-BR" sz="3200" b="1" dirty="0">
                <a:solidFill>
                  <a:srgbClr val="FF0000"/>
                </a:solidFill>
              </a:rPr>
              <a:t>Multiparentalidade </a:t>
            </a:r>
            <a:r>
              <a:rPr lang="pt-BR" sz="3200" b="1" dirty="0" err="1">
                <a:solidFill>
                  <a:srgbClr val="FF0000"/>
                </a:solidFill>
              </a:rPr>
              <a:t>socioafetiva</a:t>
            </a:r>
            <a:r>
              <a:rPr lang="pt-BR" sz="3200" b="1" dirty="0">
                <a:solidFill>
                  <a:srgbClr val="FF0000"/>
                </a:solidFill>
              </a:rPr>
              <a:t> </a:t>
            </a:r>
            <a:r>
              <a:rPr lang="pt-BR" sz="3200" dirty="0"/>
              <a:t>– posições divergentes, anteriores a 2016, foram superadas pelo julgamento, pelo STF, do </a:t>
            </a:r>
            <a:r>
              <a:rPr lang="pt-BR" sz="3200" u="sng" dirty="0"/>
              <a:t>Recurso Extraordinário 898.060/SC</a:t>
            </a:r>
            <a:r>
              <a:rPr lang="pt-BR" sz="3200" dirty="0"/>
              <a:t>, de setembro de 2016, com </a:t>
            </a:r>
            <a:r>
              <a:rPr lang="pt-BR" sz="3200" i="1" dirty="0"/>
              <a:t>repercussão geral, </a:t>
            </a:r>
            <a:r>
              <a:rPr lang="pt-BR" sz="3200" dirty="0"/>
              <a:t>Rel. Min. Luiz </a:t>
            </a:r>
            <a:r>
              <a:rPr lang="pt-BR" sz="3200" dirty="0" err="1"/>
              <a:t>Fux</a:t>
            </a:r>
            <a:r>
              <a:rPr lang="pt-BR" sz="3200" dirty="0"/>
              <a:t> </a:t>
            </a:r>
            <a:r>
              <a:rPr lang="pt-BR" sz="3200" i="1" dirty="0"/>
              <a:t> </a:t>
            </a:r>
            <a:r>
              <a:rPr lang="pt-BR" sz="3200" dirty="0"/>
              <a:t>– </a:t>
            </a:r>
            <a:r>
              <a:rPr lang="pt-BR" sz="3200" dirty="0">
                <a:solidFill>
                  <a:srgbClr val="FF0000"/>
                </a:solidFill>
              </a:rPr>
              <a:t>fica evidente que é possível reconhecer duplo vínculo</a:t>
            </a:r>
            <a:r>
              <a:rPr lang="pt-BR" sz="3200" dirty="0"/>
              <a:t>, mesmo contra a vontade das partes envolvidas (um novo paradigma).</a:t>
            </a:r>
          </a:p>
          <a:p>
            <a:pPr lvl="0" algn="just"/>
            <a:r>
              <a:rPr lang="pt-BR" sz="3200" dirty="0"/>
              <a:t>Reconhecimento, também, de </a:t>
            </a:r>
            <a:r>
              <a:rPr lang="pt-BR" sz="3200" b="1" dirty="0">
                <a:solidFill>
                  <a:srgbClr val="FF0000"/>
                </a:solidFill>
              </a:rPr>
              <a:t>maternidade </a:t>
            </a:r>
            <a:r>
              <a:rPr lang="pt-BR" sz="3200" b="1" dirty="0" err="1">
                <a:solidFill>
                  <a:srgbClr val="FF0000"/>
                </a:solidFill>
              </a:rPr>
              <a:t>socioafetiva</a:t>
            </a:r>
            <a:r>
              <a:rPr lang="pt-BR" sz="3200" b="1" dirty="0">
                <a:solidFill>
                  <a:srgbClr val="FF0000"/>
                </a:solidFill>
              </a:rPr>
              <a:t> </a:t>
            </a:r>
            <a:r>
              <a:rPr lang="pt-BR" sz="3200" dirty="0"/>
              <a:t>– </a:t>
            </a:r>
            <a:r>
              <a:rPr lang="pt-BR" sz="3200" dirty="0">
                <a:solidFill>
                  <a:srgbClr val="FF0000"/>
                </a:solidFill>
              </a:rPr>
              <a:t>com preservação de maternidade biológica </a:t>
            </a:r>
            <a:r>
              <a:rPr lang="pt-BR" sz="3200" dirty="0"/>
              <a:t>– TJSP: Apelação 0006422-26.2011.8.26.0286, 1ª Câmara de Direito Privado, Itu, Rel. Des. Alcides Leopoldo e Silva Jr.</a:t>
            </a:r>
          </a:p>
        </p:txBody>
      </p:sp>
    </p:spTree>
    <p:extLst>
      <p:ext uri="{BB962C8B-B14F-4D97-AF65-F5344CB8AC3E}">
        <p14:creationId xmlns:p14="http://schemas.microsoft.com/office/powerpoint/2010/main" val="256679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Parentalidade socioafetiva e multiparentalidade"/>
          <p:cNvSpPr txBox="1">
            <a:spLocks noGrp="1"/>
          </p:cNvSpPr>
          <p:nvPr>
            <p:ph type="title"/>
          </p:nvPr>
        </p:nvSpPr>
        <p:spPr>
          <a:prstGeom prst="rect">
            <a:avLst/>
          </a:prstGeom>
        </p:spPr>
        <p:txBody>
          <a:bodyPr>
            <a:normAutofit fontScale="90000"/>
          </a:bodyPr>
          <a:lstStyle>
            <a:lvl1pPr defTabSz="443991">
              <a:spcBef>
                <a:spcPts val="1200"/>
              </a:spcBef>
              <a:defRPr sz="4700"/>
            </a:lvl1pPr>
          </a:lstStyle>
          <a:p>
            <a:pPr algn="ctr"/>
            <a:r>
              <a:rPr b="1" dirty="0" err="1">
                <a:solidFill>
                  <a:srgbClr val="FF0000"/>
                </a:solidFill>
                <a:effectLst>
                  <a:outerShdw blurRad="38100" dist="38100" dir="2700000" algn="tl">
                    <a:srgbClr val="000000">
                      <a:alpha val="43137"/>
                    </a:srgbClr>
                  </a:outerShdw>
                </a:effectLst>
              </a:rPr>
              <a:t>Parentalidade</a:t>
            </a:r>
            <a:r>
              <a:rPr b="1" dirty="0">
                <a:solidFill>
                  <a:srgbClr val="FF0000"/>
                </a:solidFill>
                <a:effectLst>
                  <a:outerShdw blurRad="38100" dist="38100" dir="2700000" algn="tl">
                    <a:srgbClr val="000000">
                      <a:alpha val="43137"/>
                    </a:srgbClr>
                  </a:outerShdw>
                </a:effectLst>
              </a:rPr>
              <a:t> </a:t>
            </a:r>
            <a:r>
              <a:rPr b="1" dirty="0" err="1">
                <a:solidFill>
                  <a:srgbClr val="FF0000"/>
                </a:solidFill>
                <a:effectLst>
                  <a:outerShdw blurRad="38100" dist="38100" dir="2700000" algn="tl">
                    <a:srgbClr val="000000">
                      <a:alpha val="43137"/>
                    </a:srgbClr>
                  </a:outerShdw>
                </a:effectLst>
              </a:rPr>
              <a:t>socioafetiva</a:t>
            </a:r>
            <a:r>
              <a:rPr b="1" dirty="0">
                <a:solidFill>
                  <a:srgbClr val="FF0000"/>
                </a:solidFill>
                <a:effectLst>
                  <a:outerShdw blurRad="38100" dist="38100" dir="2700000" algn="tl">
                    <a:srgbClr val="000000">
                      <a:alpha val="43137"/>
                    </a:srgbClr>
                  </a:outerShdw>
                </a:effectLst>
              </a:rPr>
              <a:t> e </a:t>
            </a:r>
            <a:r>
              <a:rPr b="1" dirty="0" err="1">
                <a:solidFill>
                  <a:srgbClr val="FF0000"/>
                </a:solidFill>
                <a:effectLst>
                  <a:outerShdw blurRad="38100" dist="38100" dir="2700000" algn="tl">
                    <a:srgbClr val="000000">
                      <a:alpha val="43137"/>
                    </a:srgbClr>
                  </a:outerShdw>
                </a:effectLst>
              </a:rPr>
              <a:t>multiparentalidade</a:t>
            </a:r>
            <a:endParaRPr b="1" dirty="0">
              <a:solidFill>
                <a:srgbClr val="FF0000"/>
              </a:solidFill>
              <a:effectLst>
                <a:outerShdw blurRad="38100" dist="38100" dir="2700000" algn="tl">
                  <a:srgbClr val="000000">
                    <a:alpha val="43137"/>
                  </a:srgbClr>
                </a:outerShdw>
              </a:effectLst>
            </a:endParaRPr>
          </a:p>
        </p:txBody>
      </p:sp>
      <p:sp>
        <p:nvSpPr>
          <p:cNvPr id="153" name="Parentalidade socioafetiva se refere a situação em que uma pessoa se torna pai ou mãe de outra por causa da convivência de ambas e da formação de uma família, apesar de não serem parentes consanguíneos ou por afinidade.…"/>
          <p:cNvSpPr txBox="1">
            <a:spLocks noGrp="1"/>
          </p:cNvSpPr>
          <p:nvPr>
            <p:ph type="body" idx="1"/>
          </p:nvPr>
        </p:nvSpPr>
        <p:spPr>
          <a:prstGeom prst="rect">
            <a:avLst/>
          </a:prstGeom>
        </p:spPr>
        <p:txBody>
          <a:bodyPr/>
          <a:lstStyle/>
          <a:p>
            <a:pPr algn="just"/>
            <a:r>
              <a:rPr dirty="0" err="1">
                <a:solidFill>
                  <a:srgbClr val="FF0000"/>
                </a:solidFill>
              </a:rPr>
              <a:t>Parentalidade</a:t>
            </a:r>
            <a:r>
              <a:rPr dirty="0">
                <a:solidFill>
                  <a:srgbClr val="FF0000"/>
                </a:solidFill>
              </a:rPr>
              <a:t> </a:t>
            </a:r>
            <a:r>
              <a:rPr dirty="0" err="1">
                <a:solidFill>
                  <a:srgbClr val="FF0000"/>
                </a:solidFill>
              </a:rPr>
              <a:t>socioafetiva</a:t>
            </a:r>
            <a:r>
              <a:rPr dirty="0">
                <a:solidFill>
                  <a:srgbClr val="FF0000"/>
                </a:solidFill>
              </a:rPr>
              <a:t> </a:t>
            </a:r>
            <a:r>
              <a:rPr dirty="0"/>
              <a:t>se </a:t>
            </a:r>
            <a:r>
              <a:rPr dirty="0" err="1"/>
              <a:t>refere</a:t>
            </a:r>
            <a:r>
              <a:rPr dirty="0"/>
              <a:t> a </a:t>
            </a:r>
            <a:r>
              <a:rPr dirty="0" err="1"/>
              <a:t>situação</a:t>
            </a:r>
            <a:r>
              <a:rPr dirty="0"/>
              <a:t> em que </a:t>
            </a:r>
            <a:r>
              <a:rPr dirty="0" err="1"/>
              <a:t>uma</a:t>
            </a:r>
            <a:r>
              <a:rPr dirty="0"/>
              <a:t> </a:t>
            </a:r>
            <a:r>
              <a:rPr dirty="0" err="1"/>
              <a:t>pessoa</a:t>
            </a:r>
            <a:r>
              <a:rPr dirty="0"/>
              <a:t> se </a:t>
            </a:r>
            <a:r>
              <a:rPr dirty="0" err="1"/>
              <a:t>torna</a:t>
            </a:r>
            <a:r>
              <a:rPr dirty="0"/>
              <a:t> </a:t>
            </a:r>
            <a:r>
              <a:rPr dirty="0" err="1"/>
              <a:t>pai</a:t>
            </a:r>
            <a:r>
              <a:rPr dirty="0"/>
              <a:t> </a:t>
            </a:r>
            <a:r>
              <a:rPr dirty="0" err="1"/>
              <a:t>ou</a:t>
            </a:r>
            <a:r>
              <a:rPr dirty="0"/>
              <a:t> </a:t>
            </a:r>
            <a:r>
              <a:rPr dirty="0" err="1"/>
              <a:t>mãe</a:t>
            </a:r>
            <a:r>
              <a:rPr dirty="0"/>
              <a:t> de </a:t>
            </a:r>
            <a:r>
              <a:rPr dirty="0" err="1"/>
              <a:t>outra</a:t>
            </a:r>
            <a:r>
              <a:rPr dirty="0"/>
              <a:t> </a:t>
            </a:r>
            <a:r>
              <a:rPr dirty="0" err="1"/>
              <a:t>por</a:t>
            </a:r>
            <a:r>
              <a:rPr dirty="0"/>
              <a:t> causa da </a:t>
            </a:r>
            <a:r>
              <a:rPr dirty="0" err="1"/>
              <a:t>convivência</a:t>
            </a:r>
            <a:r>
              <a:rPr dirty="0"/>
              <a:t> de </a:t>
            </a:r>
            <a:r>
              <a:rPr dirty="0" err="1"/>
              <a:t>ambas</a:t>
            </a:r>
            <a:r>
              <a:rPr dirty="0"/>
              <a:t> e da </a:t>
            </a:r>
            <a:r>
              <a:rPr dirty="0" err="1"/>
              <a:t>formação</a:t>
            </a:r>
            <a:r>
              <a:rPr dirty="0"/>
              <a:t> de </a:t>
            </a:r>
            <a:r>
              <a:rPr dirty="0" err="1"/>
              <a:t>uma</a:t>
            </a:r>
            <a:r>
              <a:rPr dirty="0"/>
              <a:t> </a:t>
            </a:r>
            <a:r>
              <a:rPr dirty="0" err="1"/>
              <a:t>família</a:t>
            </a:r>
            <a:r>
              <a:rPr dirty="0"/>
              <a:t>, </a:t>
            </a:r>
            <a:r>
              <a:rPr dirty="0" err="1"/>
              <a:t>apesar</a:t>
            </a:r>
            <a:r>
              <a:rPr dirty="0"/>
              <a:t> de </a:t>
            </a:r>
            <a:r>
              <a:rPr dirty="0" err="1"/>
              <a:t>não</a:t>
            </a:r>
            <a:r>
              <a:rPr dirty="0"/>
              <a:t> </a:t>
            </a:r>
            <a:r>
              <a:rPr dirty="0" err="1"/>
              <a:t>serem</a:t>
            </a:r>
            <a:r>
              <a:rPr dirty="0"/>
              <a:t> </a:t>
            </a:r>
            <a:r>
              <a:rPr dirty="0" err="1"/>
              <a:t>parentes</a:t>
            </a:r>
            <a:r>
              <a:rPr dirty="0"/>
              <a:t> </a:t>
            </a:r>
            <a:r>
              <a:rPr dirty="0" err="1"/>
              <a:t>consanguíneos</a:t>
            </a:r>
            <a:r>
              <a:rPr dirty="0"/>
              <a:t> </a:t>
            </a:r>
            <a:r>
              <a:rPr dirty="0" err="1"/>
              <a:t>ou</a:t>
            </a:r>
            <a:r>
              <a:rPr dirty="0"/>
              <a:t> </a:t>
            </a:r>
            <a:r>
              <a:rPr dirty="0" err="1"/>
              <a:t>por</a:t>
            </a:r>
            <a:r>
              <a:rPr dirty="0"/>
              <a:t> </a:t>
            </a:r>
            <a:r>
              <a:rPr dirty="0" err="1"/>
              <a:t>afinidade</a:t>
            </a:r>
            <a:r>
              <a:rPr dirty="0"/>
              <a:t>. </a:t>
            </a:r>
            <a:endParaRPr lang="pt-BR" dirty="0"/>
          </a:p>
          <a:p>
            <a:pPr marL="0" indent="0" algn="just">
              <a:buNone/>
            </a:pPr>
            <a:endParaRPr dirty="0"/>
          </a:p>
          <a:p>
            <a:pPr algn="just"/>
            <a:r>
              <a:rPr dirty="0" err="1">
                <a:solidFill>
                  <a:srgbClr val="FF0000"/>
                </a:solidFill>
              </a:rPr>
              <a:t>Multiparentalidade</a:t>
            </a:r>
            <a:r>
              <a:rPr dirty="0">
                <a:solidFill>
                  <a:srgbClr val="FF0000"/>
                </a:solidFill>
              </a:rPr>
              <a:t> </a:t>
            </a:r>
            <a:r>
              <a:rPr dirty="0"/>
              <a:t>se </a:t>
            </a:r>
            <a:r>
              <a:rPr dirty="0" err="1"/>
              <a:t>refere</a:t>
            </a:r>
            <a:r>
              <a:rPr dirty="0"/>
              <a:t> a </a:t>
            </a:r>
            <a:r>
              <a:rPr dirty="0" err="1"/>
              <a:t>situação</a:t>
            </a:r>
            <a:r>
              <a:rPr dirty="0"/>
              <a:t> em que </a:t>
            </a:r>
            <a:r>
              <a:rPr dirty="0" err="1"/>
              <a:t>uma</a:t>
            </a:r>
            <a:r>
              <a:rPr dirty="0"/>
              <a:t> </a:t>
            </a:r>
            <a:r>
              <a:rPr dirty="0" err="1"/>
              <a:t>pessoa</a:t>
            </a:r>
            <a:r>
              <a:rPr dirty="0"/>
              <a:t> </a:t>
            </a:r>
            <a:r>
              <a:rPr dirty="0" err="1"/>
              <a:t>pode</a:t>
            </a:r>
            <a:r>
              <a:rPr dirty="0"/>
              <a:t> </a:t>
            </a:r>
            <a:r>
              <a:rPr dirty="0" err="1"/>
              <a:t>ter</a:t>
            </a:r>
            <a:r>
              <a:rPr dirty="0"/>
              <a:t> </a:t>
            </a:r>
            <a:r>
              <a:rPr dirty="0" err="1"/>
              <a:t>mais</a:t>
            </a:r>
            <a:r>
              <a:rPr dirty="0"/>
              <a:t> de um </a:t>
            </a:r>
            <a:r>
              <a:rPr dirty="0" err="1"/>
              <a:t>pai</a:t>
            </a:r>
            <a:r>
              <a:rPr dirty="0"/>
              <a:t>, </a:t>
            </a:r>
            <a:r>
              <a:rPr dirty="0" err="1"/>
              <a:t>ou</a:t>
            </a:r>
            <a:r>
              <a:rPr dirty="0"/>
              <a:t> </a:t>
            </a:r>
            <a:r>
              <a:rPr dirty="0" err="1"/>
              <a:t>mais</a:t>
            </a:r>
            <a:r>
              <a:rPr dirty="0"/>
              <a:t> de </a:t>
            </a:r>
            <a:r>
              <a:rPr dirty="0" err="1"/>
              <a:t>uma</a:t>
            </a:r>
            <a:r>
              <a:rPr dirty="0"/>
              <a:t> </a:t>
            </a:r>
            <a:r>
              <a:rPr dirty="0" err="1"/>
              <a:t>mãe</a:t>
            </a:r>
            <a:r>
              <a:rPr dirty="0"/>
              <a:t>, </a:t>
            </a:r>
            <a:r>
              <a:rPr dirty="0" err="1">
                <a:solidFill>
                  <a:srgbClr val="FF0000"/>
                </a:solidFill>
              </a:rPr>
              <a:t>registrados</a:t>
            </a:r>
            <a:r>
              <a:rPr dirty="0">
                <a:solidFill>
                  <a:srgbClr val="FF0000"/>
                </a:solidFill>
              </a:rPr>
              <a:t> </a:t>
            </a:r>
            <a:r>
              <a:rPr dirty="0" err="1"/>
              <a:t>ao</a:t>
            </a:r>
            <a:r>
              <a:rPr dirty="0"/>
              <a:t> </a:t>
            </a:r>
            <a:r>
              <a:rPr dirty="0" err="1"/>
              <a:t>mesmo</a:t>
            </a:r>
            <a:r>
              <a:rPr dirty="0"/>
              <a:t> tempo </a:t>
            </a:r>
            <a:r>
              <a:rPr dirty="0" err="1"/>
              <a:t>como</a:t>
            </a:r>
            <a:r>
              <a:rPr dirty="0"/>
              <a:t> </a:t>
            </a:r>
            <a:r>
              <a:rPr dirty="0" err="1"/>
              <a:t>pais</a:t>
            </a:r>
            <a:r>
              <a:rPr dirty="0"/>
              <a:t> e </a:t>
            </a:r>
            <a:r>
              <a:rPr dirty="0" err="1"/>
              <a:t>mães</a:t>
            </a:r>
            <a:r>
              <a:rPr dirty="0"/>
              <a:t> no </a:t>
            </a:r>
            <a:r>
              <a:rPr dirty="0" err="1"/>
              <a:t>seu</a:t>
            </a:r>
            <a:r>
              <a:rPr dirty="0"/>
              <a:t> </a:t>
            </a:r>
            <a:r>
              <a:rPr dirty="0" err="1"/>
              <a:t>registro</a:t>
            </a:r>
            <a:r>
              <a:rPr dirty="0"/>
              <a:t> civil.</a:t>
            </a:r>
          </a:p>
        </p:txBody>
      </p:sp>
    </p:spTree>
    <p:extLst>
      <p:ext uri="{BB962C8B-B14F-4D97-AF65-F5344CB8AC3E}">
        <p14:creationId xmlns:p14="http://schemas.microsoft.com/office/powerpoint/2010/main" val="171591947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ritério para identificação do Estado de Posse de Filho"/>
          <p:cNvSpPr txBox="1">
            <a:spLocks noGrp="1"/>
          </p:cNvSpPr>
          <p:nvPr>
            <p:ph type="title"/>
          </p:nvPr>
        </p:nvSpPr>
        <p:spPr>
          <a:prstGeom prst="rect">
            <a:avLst/>
          </a:prstGeom>
        </p:spPr>
        <p:txBody>
          <a:bodyPr/>
          <a:lstStyle>
            <a:lvl1pPr defTabSz="379729">
              <a:spcBef>
                <a:spcPts val="1000"/>
              </a:spcBef>
              <a:defRPr sz="4000"/>
            </a:lvl1pPr>
          </a:lstStyle>
          <a:p>
            <a:pPr algn="ctr"/>
            <a:r>
              <a:rPr b="1" dirty="0" err="1">
                <a:solidFill>
                  <a:srgbClr val="FF0000"/>
                </a:solidFill>
                <a:effectLst>
                  <a:outerShdw blurRad="38100" dist="38100" dir="2700000" algn="tl">
                    <a:srgbClr val="000000">
                      <a:alpha val="43137"/>
                    </a:srgbClr>
                  </a:outerShdw>
                </a:effectLst>
              </a:rPr>
              <a:t>Critério</a:t>
            </a:r>
            <a:r>
              <a:rPr b="1" dirty="0">
                <a:solidFill>
                  <a:srgbClr val="FF0000"/>
                </a:solidFill>
                <a:effectLst>
                  <a:outerShdw blurRad="38100" dist="38100" dir="2700000" algn="tl">
                    <a:srgbClr val="000000">
                      <a:alpha val="43137"/>
                    </a:srgbClr>
                  </a:outerShdw>
                </a:effectLst>
              </a:rPr>
              <a:t> para </a:t>
            </a:r>
            <a:r>
              <a:rPr b="1" dirty="0" err="1">
                <a:solidFill>
                  <a:srgbClr val="FF0000"/>
                </a:solidFill>
                <a:effectLst>
                  <a:outerShdw blurRad="38100" dist="38100" dir="2700000" algn="tl">
                    <a:srgbClr val="000000">
                      <a:alpha val="43137"/>
                    </a:srgbClr>
                  </a:outerShdw>
                </a:effectLst>
              </a:rPr>
              <a:t>identificação</a:t>
            </a:r>
            <a:r>
              <a:rPr b="1" dirty="0">
                <a:solidFill>
                  <a:srgbClr val="FF0000"/>
                </a:solidFill>
                <a:effectLst>
                  <a:outerShdw blurRad="38100" dist="38100" dir="2700000" algn="tl">
                    <a:srgbClr val="000000">
                      <a:alpha val="43137"/>
                    </a:srgbClr>
                  </a:outerShdw>
                </a:effectLst>
              </a:rPr>
              <a:t> do </a:t>
            </a:r>
            <a:r>
              <a:rPr lang="pt-BR" b="1" dirty="0">
                <a:solidFill>
                  <a:srgbClr val="FF0000"/>
                </a:solidFill>
                <a:effectLst>
                  <a:outerShdw blurRad="38100" dist="38100" dir="2700000" algn="tl">
                    <a:srgbClr val="000000">
                      <a:alpha val="43137"/>
                    </a:srgbClr>
                  </a:outerShdw>
                </a:effectLst>
              </a:rPr>
              <a:t>e</a:t>
            </a:r>
            <a:r>
              <a:rPr b="1" dirty="0" err="1">
                <a:solidFill>
                  <a:srgbClr val="FF0000"/>
                </a:solidFill>
                <a:effectLst>
                  <a:outerShdw blurRad="38100" dist="38100" dir="2700000" algn="tl">
                    <a:srgbClr val="000000">
                      <a:alpha val="43137"/>
                    </a:srgbClr>
                  </a:outerShdw>
                </a:effectLst>
              </a:rPr>
              <a:t>stado</a:t>
            </a:r>
            <a:r>
              <a:rPr b="1" dirty="0">
                <a:solidFill>
                  <a:srgbClr val="FF0000"/>
                </a:solidFill>
                <a:effectLst>
                  <a:outerShdw blurRad="38100" dist="38100" dir="2700000" algn="tl">
                    <a:srgbClr val="000000">
                      <a:alpha val="43137"/>
                    </a:srgbClr>
                  </a:outerShdw>
                </a:effectLst>
              </a:rPr>
              <a:t> de </a:t>
            </a:r>
            <a:r>
              <a:rPr lang="pt-BR" b="1" dirty="0">
                <a:solidFill>
                  <a:srgbClr val="FF0000"/>
                </a:solidFill>
                <a:effectLst>
                  <a:outerShdw blurRad="38100" dist="38100" dir="2700000" algn="tl">
                    <a:srgbClr val="000000">
                      <a:alpha val="43137"/>
                    </a:srgbClr>
                  </a:outerShdw>
                </a:effectLst>
              </a:rPr>
              <a:t>p</a:t>
            </a:r>
            <a:r>
              <a:rPr b="1" dirty="0" err="1">
                <a:solidFill>
                  <a:srgbClr val="FF0000"/>
                </a:solidFill>
                <a:effectLst>
                  <a:outerShdw blurRad="38100" dist="38100" dir="2700000" algn="tl">
                    <a:srgbClr val="000000">
                      <a:alpha val="43137"/>
                    </a:srgbClr>
                  </a:outerShdw>
                </a:effectLst>
              </a:rPr>
              <a:t>osse</a:t>
            </a:r>
            <a:r>
              <a:rPr b="1" dirty="0">
                <a:solidFill>
                  <a:srgbClr val="FF0000"/>
                </a:solidFill>
                <a:effectLst>
                  <a:outerShdw blurRad="38100" dist="38100" dir="2700000" algn="tl">
                    <a:srgbClr val="000000">
                      <a:alpha val="43137"/>
                    </a:srgbClr>
                  </a:outerShdw>
                </a:effectLst>
              </a:rPr>
              <a:t> de </a:t>
            </a:r>
            <a:r>
              <a:rPr lang="pt-BR" b="1" dirty="0">
                <a:solidFill>
                  <a:srgbClr val="FF0000"/>
                </a:solidFill>
                <a:effectLst>
                  <a:outerShdw blurRad="38100" dist="38100" dir="2700000" algn="tl">
                    <a:srgbClr val="000000">
                      <a:alpha val="43137"/>
                    </a:srgbClr>
                  </a:outerShdw>
                </a:effectLst>
              </a:rPr>
              <a:t>f</a:t>
            </a:r>
            <a:r>
              <a:rPr b="1" dirty="0" err="1">
                <a:solidFill>
                  <a:srgbClr val="FF0000"/>
                </a:solidFill>
                <a:effectLst>
                  <a:outerShdw blurRad="38100" dist="38100" dir="2700000" algn="tl">
                    <a:srgbClr val="000000">
                      <a:alpha val="43137"/>
                    </a:srgbClr>
                  </a:outerShdw>
                </a:effectLst>
              </a:rPr>
              <a:t>ilho</a:t>
            </a:r>
            <a:endParaRPr b="1" dirty="0">
              <a:solidFill>
                <a:srgbClr val="FF0000"/>
              </a:solidFill>
              <a:effectLst>
                <a:outerShdw blurRad="38100" dist="38100" dir="2700000" algn="tl">
                  <a:srgbClr val="000000">
                    <a:alpha val="43137"/>
                  </a:srgbClr>
                </a:outerShdw>
              </a:effectLst>
            </a:endParaRPr>
          </a:p>
        </p:txBody>
      </p:sp>
      <p:sp>
        <p:nvSpPr>
          <p:cNvPr id="159" name="(i) comportamento social típico de pais e filhos, identificado pelo critérios clássicos de nome, trato e fama, sendo que basta um deles para a satisfação desse requisito;…"/>
          <p:cNvSpPr txBox="1">
            <a:spLocks noGrp="1"/>
          </p:cNvSpPr>
          <p:nvPr>
            <p:ph type="body" idx="1"/>
          </p:nvPr>
        </p:nvSpPr>
        <p:spPr>
          <a:prstGeom prst="rect">
            <a:avLst/>
          </a:prstGeom>
        </p:spPr>
        <p:txBody>
          <a:bodyPr>
            <a:normAutofit fontScale="92500"/>
          </a:bodyPr>
          <a:lstStyle/>
          <a:p>
            <a:pPr marL="284132" indent="-284132" algn="just" defTabSz="353246">
              <a:spcBef>
                <a:spcPts val="1406"/>
              </a:spcBef>
              <a:defRPr sz="3000"/>
            </a:pPr>
            <a:r>
              <a:rPr dirty="0" err="1">
                <a:solidFill>
                  <a:srgbClr val="FF0000"/>
                </a:solidFill>
              </a:rPr>
              <a:t>comportamento</a:t>
            </a:r>
            <a:r>
              <a:rPr dirty="0">
                <a:solidFill>
                  <a:srgbClr val="FF0000"/>
                </a:solidFill>
              </a:rPr>
              <a:t> social </a:t>
            </a:r>
            <a:r>
              <a:rPr dirty="0" err="1">
                <a:solidFill>
                  <a:srgbClr val="FF0000"/>
                </a:solidFill>
              </a:rPr>
              <a:t>típico</a:t>
            </a:r>
            <a:r>
              <a:rPr dirty="0">
                <a:solidFill>
                  <a:srgbClr val="FF0000"/>
                </a:solidFill>
              </a:rPr>
              <a:t> de </a:t>
            </a:r>
            <a:r>
              <a:rPr dirty="0" err="1">
                <a:solidFill>
                  <a:srgbClr val="FF0000"/>
                </a:solidFill>
              </a:rPr>
              <a:t>pais</a:t>
            </a:r>
            <a:r>
              <a:rPr dirty="0">
                <a:solidFill>
                  <a:srgbClr val="FF0000"/>
                </a:solidFill>
              </a:rPr>
              <a:t> e </a:t>
            </a:r>
            <a:r>
              <a:rPr dirty="0" err="1">
                <a:solidFill>
                  <a:srgbClr val="FF0000"/>
                </a:solidFill>
              </a:rPr>
              <a:t>filhos</a:t>
            </a:r>
            <a:r>
              <a:rPr dirty="0"/>
              <a:t>, </a:t>
            </a:r>
            <a:r>
              <a:rPr dirty="0" err="1"/>
              <a:t>identificado</a:t>
            </a:r>
            <a:r>
              <a:rPr dirty="0"/>
              <a:t> </a:t>
            </a:r>
            <a:r>
              <a:rPr dirty="0" err="1"/>
              <a:t>pelo</a:t>
            </a:r>
            <a:r>
              <a:rPr dirty="0"/>
              <a:t> </a:t>
            </a:r>
            <a:r>
              <a:rPr dirty="0" err="1"/>
              <a:t>critérios</a:t>
            </a:r>
            <a:r>
              <a:rPr dirty="0"/>
              <a:t> </a:t>
            </a:r>
            <a:r>
              <a:rPr dirty="0" err="1"/>
              <a:t>clássicos</a:t>
            </a:r>
            <a:r>
              <a:rPr dirty="0"/>
              <a:t> de </a:t>
            </a:r>
            <a:r>
              <a:rPr dirty="0" err="1"/>
              <a:t>nome</a:t>
            </a:r>
            <a:r>
              <a:rPr dirty="0"/>
              <a:t>, </a:t>
            </a:r>
            <a:r>
              <a:rPr dirty="0" err="1"/>
              <a:t>trato</a:t>
            </a:r>
            <a:r>
              <a:rPr dirty="0"/>
              <a:t> e </a:t>
            </a:r>
            <a:r>
              <a:rPr dirty="0" err="1"/>
              <a:t>fama</a:t>
            </a:r>
            <a:r>
              <a:rPr dirty="0"/>
              <a:t>, </a:t>
            </a:r>
            <a:r>
              <a:rPr dirty="0" err="1"/>
              <a:t>sendo</a:t>
            </a:r>
            <a:r>
              <a:rPr dirty="0"/>
              <a:t> que </a:t>
            </a:r>
            <a:r>
              <a:rPr dirty="0" err="1"/>
              <a:t>basta</a:t>
            </a:r>
            <a:r>
              <a:rPr dirty="0"/>
              <a:t> um deles para a </a:t>
            </a:r>
            <a:r>
              <a:rPr dirty="0" err="1"/>
              <a:t>satisfação</a:t>
            </a:r>
            <a:r>
              <a:rPr dirty="0"/>
              <a:t> </a:t>
            </a:r>
            <a:r>
              <a:rPr dirty="0" err="1"/>
              <a:t>desse</a:t>
            </a:r>
            <a:r>
              <a:rPr dirty="0"/>
              <a:t> </a:t>
            </a:r>
            <a:r>
              <a:rPr dirty="0" err="1"/>
              <a:t>requisito</a:t>
            </a:r>
            <a:r>
              <a:rPr dirty="0"/>
              <a:t>; </a:t>
            </a:r>
          </a:p>
          <a:p>
            <a:pPr marL="284132" indent="-284132" algn="just" defTabSz="353246">
              <a:spcBef>
                <a:spcPts val="1406"/>
              </a:spcBef>
              <a:defRPr sz="3000"/>
            </a:pPr>
            <a:r>
              <a:rPr dirty="0" err="1">
                <a:solidFill>
                  <a:srgbClr val="FF0000"/>
                </a:solidFill>
              </a:rPr>
              <a:t>convivência</a:t>
            </a:r>
            <a:r>
              <a:rPr dirty="0">
                <a:solidFill>
                  <a:srgbClr val="FF0000"/>
                </a:solidFill>
              </a:rPr>
              <a:t> familiar </a:t>
            </a:r>
            <a:r>
              <a:rPr dirty="0" err="1">
                <a:solidFill>
                  <a:srgbClr val="FF0000"/>
                </a:solidFill>
              </a:rPr>
              <a:t>duradoura</a:t>
            </a:r>
            <a:r>
              <a:rPr dirty="0">
                <a:solidFill>
                  <a:srgbClr val="FF0000"/>
                </a:solidFill>
              </a:rPr>
              <a:t> </a:t>
            </a:r>
            <a:r>
              <a:rPr dirty="0"/>
              <a:t>– em </a:t>
            </a:r>
            <a:r>
              <a:rPr dirty="0" err="1"/>
              <a:t>oposição</a:t>
            </a:r>
            <a:r>
              <a:rPr dirty="0"/>
              <a:t> a </a:t>
            </a:r>
            <a:r>
              <a:rPr dirty="0" err="1"/>
              <a:t>uma</a:t>
            </a:r>
            <a:r>
              <a:rPr dirty="0"/>
              <a:t> </a:t>
            </a:r>
            <a:r>
              <a:rPr dirty="0" err="1"/>
              <a:t>convivência</a:t>
            </a:r>
            <a:r>
              <a:rPr dirty="0"/>
              <a:t> </a:t>
            </a:r>
            <a:r>
              <a:rPr dirty="0" err="1"/>
              <a:t>episódica</a:t>
            </a:r>
            <a:r>
              <a:rPr dirty="0"/>
              <a:t> –; e </a:t>
            </a:r>
          </a:p>
          <a:p>
            <a:pPr marL="284132" indent="-284132" algn="just" defTabSz="353246">
              <a:spcBef>
                <a:spcPts val="1406"/>
              </a:spcBef>
              <a:defRPr sz="3000"/>
            </a:pPr>
            <a:r>
              <a:rPr dirty="0" err="1">
                <a:solidFill>
                  <a:srgbClr val="FF0000"/>
                </a:solidFill>
              </a:rPr>
              <a:t>relação</a:t>
            </a:r>
            <a:r>
              <a:rPr dirty="0">
                <a:solidFill>
                  <a:srgbClr val="FF0000"/>
                </a:solidFill>
              </a:rPr>
              <a:t> de </a:t>
            </a:r>
            <a:r>
              <a:rPr dirty="0" err="1">
                <a:solidFill>
                  <a:srgbClr val="FF0000"/>
                </a:solidFill>
              </a:rPr>
              <a:t>afetividade</a:t>
            </a:r>
            <a:r>
              <a:rPr dirty="0">
                <a:solidFill>
                  <a:srgbClr val="FF0000"/>
                </a:solidFill>
              </a:rPr>
              <a:t> familiar</a:t>
            </a:r>
            <a:r>
              <a:rPr dirty="0"/>
              <a:t>, no </a:t>
            </a:r>
            <a:r>
              <a:rPr dirty="0" err="1"/>
              <a:t>sentido</a:t>
            </a:r>
            <a:r>
              <a:rPr dirty="0"/>
              <a:t> de </a:t>
            </a:r>
            <a:r>
              <a:rPr dirty="0" err="1"/>
              <a:t>intenção</a:t>
            </a:r>
            <a:r>
              <a:rPr dirty="0"/>
              <a:t> de </a:t>
            </a:r>
            <a:r>
              <a:rPr dirty="0" err="1"/>
              <a:t>constituição</a:t>
            </a:r>
            <a:r>
              <a:rPr dirty="0"/>
              <a:t> de </a:t>
            </a:r>
            <a:r>
              <a:rPr dirty="0" err="1"/>
              <a:t>família</a:t>
            </a:r>
            <a:r>
              <a:rPr dirty="0"/>
              <a:t>, </a:t>
            </a:r>
            <a:r>
              <a:rPr dirty="0" err="1"/>
              <a:t>excetuadas</a:t>
            </a:r>
            <a:r>
              <a:rPr dirty="0"/>
              <a:t>, </a:t>
            </a:r>
            <a:r>
              <a:rPr dirty="0" err="1"/>
              <a:t>portanto</a:t>
            </a:r>
            <a:r>
              <a:rPr dirty="0"/>
              <a:t>, as </a:t>
            </a:r>
            <a:r>
              <a:rPr dirty="0" err="1"/>
              <a:t>situações</a:t>
            </a:r>
            <a:r>
              <a:rPr dirty="0"/>
              <a:t> em que, </a:t>
            </a:r>
            <a:r>
              <a:rPr dirty="0" err="1"/>
              <a:t>embora</a:t>
            </a:r>
            <a:r>
              <a:rPr dirty="0"/>
              <a:t> se viva sob um </a:t>
            </a:r>
            <a:r>
              <a:rPr dirty="0" err="1"/>
              <a:t>mesmo</a:t>
            </a:r>
            <a:r>
              <a:rPr dirty="0"/>
              <a:t> </a:t>
            </a:r>
            <a:r>
              <a:rPr dirty="0" err="1"/>
              <a:t>teto</a:t>
            </a:r>
            <a:r>
              <a:rPr dirty="0"/>
              <a:t>, </a:t>
            </a:r>
            <a:r>
              <a:rPr dirty="0" err="1"/>
              <a:t>não</a:t>
            </a:r>
            <a:r>
              <a:rPr dirty="0"/>
              <a:t> </a:t>
            </a:r>
            <a:r>
              <a:rPr dirty="0" err="1"/>
              <a:t>haja</a:t>
            </a:r>
            <a:r>
              <a:rPr dirty="0"/>
              <a:t> o </a:t>
            </a:r>
            <a:r>
              <a:rPr dirty="0" err="1"/>
              <a:t>estado</a:t>
            </a:r>
            <a:r>
              <a:rPr dirty="0"/>
              <a:t> de posse de filho, </a:t>
            </a:r>
            <a:r>
              <a:rPr dirty="0" err="1"/>
              <a:t>como</a:t>
            </a:r>
            <a:r>
              <a:rPr dirty="0"/>
              <a:t> </a:t>
            </a:r>
            <a:r>
              <a:rPr dirty="0" err="1"/>
              <a:t>quando</a:t>
            </a:r>
            <a:r>
              <a:rPr dirty="0"/>
              <a:t> </a:t>
            </a:r>
            <a:r>
              <a:rPr dirty="0" err="1"/>
              <a:t>há</a:t>
            </a:r>
            <a:r>
              <a:rPr dirty="0"/>
              <a:t> o </a:t>
            </a:r>
            <a:r>
              <a:rPr dirty="0" err="1"/>
              <a:t>acolhimento</a:t>
            </a:r>
            <a:r>
              <a:rPr dirty="0"/>
              <a:t> </a:t>
            </a:r>
            <a:r>
              <a:rPr dirty="0" err="1"/>
              <a:t>doméstico</a:t>
            </a:r>
            <a:r>
              <a:rPr dirty="0"/>
              <a:t> de </a:t>
            </a:r>
            <a:r>
              <a:rPr dirty="0" err="1"/>
              <a:t>uma</a:t>
            </a:r>
            <a:r>
              <a:rPr dirty="0"/>
              <a:t> </a:t>
            </a:r>
            <a:r>
              <a:rPr dirty="0" err="1"/>
              <a:t>criança</a:t>
            </a:r>
            <a:r>
              <a:rPr dirty="0"/>
              <a:t> </a:t>
            </a:r>
            <a:r>
              <a:rPr dirty="0" err="1"/>
              <a:t>desabrigada</a:t>
            </a:r>
            <a:r>
              <a:rPr dirty="0"/>
              <a:t> </a:t>
            </a:r>
            <a:r>
              <a:rPr dirty="0" err="1"/>
              <a:t>ou</a:t>
            </a:r>
            <a:r>
              <a:rPr dirty="0"/>
              <a:t> a </a:t>
            </a:r>
            <a:r>
              <a:rPr dirty="0" err="1"/>
              <a:t>relação</a:t>
            </a:r>
            <a:r>
              <a:rPr dirty="0"/>
              <a:t> entre </a:t>
            </a:r>
            <a:r>
              <a:rPr dirty="0" err="1"/>
              <a:t>padrinhos</a:t>
            </a:r>
            <a:r>
              <a:rPr dirty="0"/>
              <a:t> e </a:t>
            </a:r>
            <a:r>
              <a:rPr dirty="0" err="1"/>
              <a:t>seus</a:t>
            </a:r>
            <a:r>
              <a:rPr dirty="0"/>
              <a:t> </a:t>
            </a:r>
            <a:r>
              <a:rPr dirty="0" err="1"/>
              <a:t>afilhados</a:t>
            </a:r>
            <a:endParaRPr dirty="0"/>
          </a:p>
        </p:txBody>
      </p:sp>
    </p:spTree>
    <p:extLst>
      <p:ext uri="{BB962C8B-B14F-4D97-AF65-F5344CB8AC3E}">
        <p14:creationId xmlns:p14="http://schemas.microsoft.com/office/powerpoint/2010/main" val="9157685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Parentalidade civil</a:t>
            </a:r>
            <a:endParaRPr lang="pt-BR" dirty="0"/>
          </a:p>
        </p:txBody>
      </p:sp>
      <p:sp>
        <p:nvSpPr>
          <p:cNvPr id="3" name="Espaço Reservado para Conteúdo 2"/>
          <p:cNvSpPr>
            <a:spLocks noGrp="1"/>
          </p:cNvSpPr>
          <p:nvPr>
            <p:ph idx="1"/>
          </p:nvPr>
        </p:nvSpPr>
        <p:spPr/>
        <p:txBody>
          <a:bodyPr/>
          <a:lstStyle/>
          <a:p>
            <a:pPr algn="just"/>
            <a:r>
              <a:rPr lang="pt-BR" dirty="0">
                <a:solidFill>
                  <a:srgbClr val="FF0000"/>
                </a:solidFill>
              </a:rPr>
              <a:t>No passado</a:t>
            </a:r>
            <a:r>
              <a:rPr lang="pt-BR" dirty="0"/>
              <a:t>, o parentesco civil esteve sempre ligado à adoção.</a:t>
            </a:r>
          </a:p>
          <a:p>
            <a:pPr algn="just"/>
            <a:r>
              <a:rPr lang="pt-BR" dirty="0">
                <a:solidFill>
                  <a:srgbClr val="FF0000"/>
                </a:solidFill>
              </a:rPr>
              <a:t>Contemporaneamente</a:t>
            </a:r>
            <a:r>
              <a:rPr lang="pt-BR" dirty="0"/>
              <a:t>, por conta da valorização dos vínculos afetivos de cunho social, outras formas de parentesco civil devem ser reconhecidas: </a:t>
            </a:r>
          </a:p>
          <a:p>
            <a:pPr lvl="1" algn="just"/>
            <a:r>
              <a:rPr lang="pt-BR" sz="2800" dirty="0"/>
              <a:t>Parentalidade decorrente de </a:t>
            </a:r>
            <a:r>
              <a:rPr lang="pt-BR" sz="2800" dirty="0">
                <a:solidFill>
                  <a:srgbClr val="FF0000"/>
                </a:solidFill>
              </a:rPr>
              <a:t>técnicas de reprodução assistida </a:t>
            </a:r>
            <a:r>
              <a:rPr lang="pt-BR" sz="2800" dirty="0"/>
              <a:t>(inseminação artificial </a:t>
            </a:r>
            <a:r>
              <a:rPr lang="pt-BR" sz="2800" dirty="0" err="1"/>
              <a:t>heteróloga</a:t>
            </a:r>
            <a:r>
              <a:rPr lang="pt-BR" sz="2800" dirty="0"/>
              <a:t> – com material genético de terceiro).</a:t>
            </a:r>
          </a:p>
          <a:p>
            <a:pPr lvl="1" algn="just"/>
            <a:r>
              <a:rPr lang="pt-BR" sz="2800" dirty="0"/>
              <a:t>Parentalidade </a:t>
            </a:r>
            <a:r>
              <a:rPr lang="pt-BR" sz="2800" dirty="0" err="1">
                <a:solidFill>
                  <a:srgbClr val="FF0000"/>
                </a:solidFill>
              </a:rPr>
              <a:t>socioafetiva</a:t>
            </a:r>
            <a:r>
              <a:rPr lang="pt-BR" sz="2800" dirty="0"/>
              <a:t> (Enunciados nº 103, 256, 339 e 519 do CJF/STJ – Jornadas de Direito Civil).</a:t>
            </a:r>
          </a:p>
          <a:p>
            <a:endParaRPr lang="pt-BR" dirty="0"/>
          </a:p>
        </p:txBody>
      </p:sp>
    </p:spTree>
    <p:extLst>
      <p:ext uri="{BB962C8B-B14F-4D97-AF65-F5344CB8AC3E}">
        <p14:creationId xmlns:p14="http://schemas.microsoft.com/office/powerpoint/2010/main" val="995433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Efeitos jurídicos da multiparentalidade"/>
          <p:cNvSpPr txBox="1">
            <a:spLocks noGrp="1"/>
          </p:cNvSpPr>
          <p:nvPr>
            <p:ph type="title"/>
          </p:nvPr>
        </p:nvSpPr>
        <p:spPr>
          <a:prstGeom prst="rect">
            <a:avLst/>
          </a:prstGeom>
        </p:spPr>
        <p:txBody>
          <a:bodyPr>
            <a:normAutofit/>
          </a:bodyPr>
          <a:lstStyle>
            <a:lvl1pPr defTabSz="537462">
              <a:spcBef>
                <a:spcPts val="1400"/>
              </a:spcBef>
              <a:defRPr sz="5700"/>
            </a:lvl1pPr>
          </a:lstStyle>
          <a:p>
            <a:pPr algn="ctr"/>
            <a:r>
              <a:rPr sz="4400" b="1" dirty="0" err="1">
                <a:solidFill>
                  <a:srgbClr val="FF0000"/>
                </a:solidFill>
                <a:effectLst>
                  <a:outerShdw blurRad="38100" dist="38100" dir="2700000" algn="tl">
                    <a:srgbClr val="000000">
                      <a:alpha val="43137"/>
                    </a:srgbClr>
                  </a:outerShdw>
                </a:effectLst>
              </a:rPr>
              <a:t>Efeitos</a:t>
            </a:r>
            <a:r>
              <a:rPr sz="4400" b="1" dirty="0">
                <a:solidFill>
                  <a:srgbClr val="FF0000"/>
                </a:solidFill>
                <a:effectLst>
                  <a:outerShdw blurRad="38100" dist="38100" dir="2700000" algn="tl">
                    <a:srgbClr val="000000">
                      <a:alpha val="43137"/>
                    </a:srgbClr>
                  </a:outerShdw>
                </a:effectLst>
              </a:rPr>
              <a:t> </a:t>
            </a:r>
            <a:r>
              <a:rPr sz="4400" b="1" dirty="0" err="1">
                <a:solidFill>
                  <a:srgbClr val="FF0000"/>
                </a:solidFill>
                <a:effectLst>
                  <a:outerShdw blurRad="38100" dist="38100" dir="2700000" algn="tl">
                    <a:srgbClr val="000000">
                      <a:alpha val="43137"/>
                    </a:srgbClr>
                  </a:outerShdw>
                </a:effectLst>
              </a:rPr>
              <a:t>jurídicos</a:t>
            </a:r>
            <a:r>
              <a:rPr sz="4400" b="1" dirty="0">
                <a:solidFill>
                  <a:srgbClr val="FF0000"/>
                </a:solidFill>
                <a:effectLst>
                  <a:outerShdw blurRad="38100" dist="38100" dir="2700000" algn="tl">
                    <a:srgbClr val="000000">
                      <a:alpha val="43137"/>
                    </a:srgbClr>
                  </a:outerShdw>
                </a:effectLst>
              </a:rPr>
              <a:t> da </a:t>
            </a:r>
            <a:r>
              <a:rPr sz="4400" b="1" dirty="0" err="1">
                <a:solidFill>
                  <a:srgbClr val="FF0000"/>
                </a:solidFill>
                <a:effectLst>
                  <a:outerShdw blurRad="38100" dist="38100" dir="2700000" algn="tl">
                    <a:srgbClr val="000000">
                      <a:alpha val="43137"/>
                    </a:srgbClr>
                  </a:outerShdw>
                </a:effectLst>
              </a:rPr>
              <a:t>multiparentalidade</a:t>
            </a:r>
            <a:endParaRPr sz="4400" b="1" dirty="0">
              <a:solidFill>
                <a:srgbClr val="FF0000"/>
              </a:solidFill>
              <a:effectLst>
                <a:outerShdw blurRad="38100" dist="38100" dir="2700000" algn="tl">
                  <a:srgbClr val="000000">
                    <a:alpha val="43137"/>
                  </a:srgbClr>
                </a:outerShdw>
              </a:effectLst>
            </a:endParaRPr>
          </a:p>
        </p:txBody>
      </p:sp>
      <p:sp>
        <p:nvSpPr>
          <p:cNvPr id="162" name="Primários: (i) o reconhecimento jurídico da parentalidade socioafetiva; (ii) a inexistência de primazia entre as filiações biológicas e socioafetivas; (iii) a admissão da multiparentalidade; (iv) a parentalidade socioafetiva – para os fins da tese – restringe-se às hipóteses de posse de estado de filiação,…"/>
          <p:cNvSpPr txBox="1">
            <a:spLocks noGrp="1"/>
          </p:cNvSpPr>
          <p:nvPr>
            <p:ph type="body" idx="1"/>
          </p:nvPr>
        </p:nvSpPr>
        <p:spPr>
          <a:xfrm>
            <a:off x="838200" y="1971675"/>
            <a:ext cx="10372725" cy="4000500"/>
          </a:xfrm>
          <a:prstGeom prst="rect">
            <a:avLst/>
          </a:prstGeom>
        </p:spPr>
        <p:txBody>
          <a:bodyPr>
            <a:normAutofit/>
          </a:bodyPr>
          <a:lstStyle/>
          <a:p>
            <a:pPr marL="227967" indent="-227967" algn="just" defTabSz="283418">
              <a:spcBef>
                <a:spcPts val="1125"/>
              </a:spcBef>
              <a:defRPr sz="2500" b="1"/>
            </a:pPr>
            <a:r>
              <a:rPr sz="3600" dirty="0" err="1">
                <a:solidFill>
                  <a:srgbClr val="FF0000"/>
                </a:solidFill>
              </a:rPr>
              <a:t>Primários</a:t>
            </a:r>
            <a:r>
              <a:rPr sz="3600" b="0" dirty="0">
                <a:solidFill>
                  <a:srgbClr val="FF0000"/>
                </a:solidFill>
              </a:rPr>
              <a:t>: </a:t>
            </a:r>
            <a:endParaRPr lang="pt-BR" sz="3600" b="0" dirty="0">
              <a:solidFill>
                <a:srgbClr val="FF0000"/>
              </a:solidFill>
            </a:endParaRPr>
          </a:p>
          <a:p>
            <a:pPr marL="227967" indent="-227967" algn="just" defTabSz="283418">
              <a:spcBef>
                <a:spcPts val="1125"/>
              </a:spcBef>
              <a:defRPr sz="2500" b="1"/>
            </a:pPr>
            <a:r>
              <a:rPr sz="3200" b="0" dirty="0"/>
              <a:t> o </a:t>
            </a:r>
            <a:r>
              <a:rPr sz="3200" b="0" dirty="0" err="1">
                <a:solidFill>
                  <a:srgbClr val="FF0000"/>
                </a:solidFill>
              </a:rPr>
              <a:t>reconhecimento</a:t>
            </a:r>
            <a:r>
              <a:rPr sz="3200" b="0" dirty="0">
                <a:solidFill>
                  <a:srgbClr val="FF0000"/>
                </a:solidFill>
              </a:rPr>
              <a:t> </a:t>
            </a:r>
            <a:r>
              <a:rPr sz="3200" b="0" dirty="0" err="1">
                <a:solidFill>
                  <a:srgbClr val="FF0000"/>
                </a:solidFill>
              </a:rPr>
              <a:t>jurídico</a:t>
            </a:r>
            <a:r>
              <a:rPr sz="3200" b="0" dirty="0">
                <a:solidFill>
                  <a:srgbClr val="FF0000"/>
                </a:solidFill>
              </a:rPr>
              <a:t> </a:t>
            </a:r>
            <a:r>
              <a:rPr sz="3200" b="0" dirty="0"/>
              <a:t>da </a:t>
            </a:r>
            <a:r>
              <a:rPr sz="3200" b="0" dirty="0" err="1"/>
              <a:t>parentalidade</a:t>
            </a:r>
            <a:r>
              <a:rPr sz="3200" b="0" dirty="0"/>
              <a:t> </a:t>
            </a:r>
            <a:r>
              <a:rPr sz="3200" b="0" dirty="0" err="1"/>
              <a:t>socioafetiva</a:t>
            </a:r>
            <a:r>
              <a:rPr sz="3200" b="0" dirty="0"/>
              <a:t>; </a:t>
            </a:r>
            <a:endParaRPr lang="pt-BR" sz="3200" b="0" dirty="0"/>
          </a:p>
          <a:p>
            <a:pPr marL="227967" indent="-227967" algn="just" defTabSz="283418">
              <a:spcBef>
                <a:spcPts val="1125"/>
              </a:spcBef>
              <a:defRPr sz="2500" b="1"/>
            </a:pPr>
            <a:r>
              <a:rPr sz="3200" b="0" dirty="0"/>
              <a:t> a </a:t>
            </a:r>
            <a:r>
              <a:rPr sz="3200" b="0" dirty="0" err="1">
                <a:solidFill>
                  <a:srgbClr val="FF0000"/>
                </a:solidFill>
              </a:rPr>
              <a:t>inexistência</a:t>
            </a:r>
            <a:r>
              <a:rPr sz="3200" b="0" dirty="0">
                <a:solidFill>
                  <a:srgbClr val="FF0000"/>
                </a:solidFill>
              </a:rPr>
              <a:t> de </a:t>
            </a:r>
            <a:r>
              <a:rPr sz="3200" b="0" dirty="0" err="1">
                <a:solidFill>
                  <a:srgbClr val="FF0000"/>
                </a:solidFill>
              </a:rPr>
              <a:t>primazia</a:t>
            </a:r>
            <a:r>
              <a:rPr sz="3200" b="0" dirty="0">
                <a:solidFill>
                  <a:srgbClr val="FF0000"/>
                </a:solidFill>
              </a:rPr>
              <a:t> </a:t>
            </a:r>
            <a:r>
              <a:rPr sz="3200" b="0" dirty="0"/>
              <a:t>entre as </a:t>
            </a:r>
            <a:r>
              <a:rPr sz="3200" b="0" dirty="0" err="1"/>
              <a:t>filiações</a:t>
            </a:r>
            <a:r>
              <a:rPr sz="3200" b="0" dirty="0"/>
              <a:t> </a:t>
            </a:r>
            <a:r>
              <a:rPr sz="3200" b="0" dirty="0" err="1"/>
              <a:t>biológicas</a:t>
            </a:r>
            <a:r>
              <a:rPr sz="3200" b="0" dirty="0"/>
              <a:t> e </a:t>
            </a:r>
            <a:r>
              <a:rPr sz="3200" b="0" dirty="0" err="1"/>
              <a:t>socioafetivas</a:t>
            </a:r>
            <a:r>
              <a:rPr sz="3200" b="0" dirty="0"/>
              <a:t>; </a:t>
            </a:r>
            <a:endParaRPr lang="pt-BR" sz="3200" b="0" dirty="0"/>
          </a:p>
          <a:p>
            <a:pPr marL="227967" indent="-227967" algn="just" defTabSz="283418">
              <a:spcBef>
                <a:spcPts val="1125"/>
              </a:spcBef>
              <a:defRPr sz="2500" b="1"/>
            </a:pPr>
            <a:r>
              <a:rPr sz="3200" b="0" dirty="0"/>
              <a:t> a </a:t>
            </a:r>
            <a:r>
              <a:rPr sz="3200" b="0" dirty="0" err="1">
                <a:solidFill>
                  <a:srgbClr val="FF0000"/>
                </a:solidFill>
              </a:rPr>
              <a:t>admissão</a:t>
            </a:r>
            <a:r>
              <a:rPr sz="3200" b="0" dirty="0">
                <a:solidFill>
                  <a:srgbClr val="FF0000"/>
                </a:solidFill>
              </a:rPr>
              <a:t> da </a:t>
            </a:r>
            <a:r>
              <a:rPr sz="3200" b="0" dirty="0" err="1">
                <a:solidFill>
                  <a:srgbClr val="FF0000"/>
                </a:solidFill>
              </a:rPr>
              <a:t>multiparentalidade</a:t>
            </a:r>
            <a:r>
              <a:rPr sz="3200" b="0" dirty="0"/>
              <a:t>; </a:t>
            </a:r>
            <a:endParaRPr lang="pt-BR" sz="3200" b="0" dirty="0"/>
          </a:p>
          <a:p>
            <a:pPr marL="227967" indent="-227967" algn="just" defTabSz="283418">
              <a:spcBef>
                <a:spcPts val="1125"/>
              </a:spcBef>
              <a:defRPr sz="2500" b="1"/>
            </a:pPr>
            <a:r>
              <a:rPr sz="3200" b="0" dirty="0"/>
              <a:t> a </a:t>
            </a:r>
            <a:r>
              <a:rPr sz="3200" b="0" dirty="0" err="1">
                <a:solidFill>
                  <a:srgbClr val="FF0000"/>
                </a:solidFill>
              </a:rPr>
              <a:t>parentalidade</a:t>
            </a:r>
            <a:r>
              <a:rPr sz="3200" b="0" dirty="0">
                <a:solidFill>
                  <a:srgbClr val="FF0000"/>
                </a:solidFill>
              </a:rPr>
              <a:t> </a:t>
            </a:r>
            <a:r>
              <a:rPr sz="3200" b="0" dirty="0" err="1">
                <a:solidFill>
                  <a:srgbClr val="FF0000"/>
                </a:solidFill>
              </a:rPr>
              <a:t>socioafetiva</a:t>
            </a:r>
            <a:r>
              <a:rPr sz="3200" b="0" dirty="0">
                <a:solidFill>
                  <a:srgbClr val="FF0000"/>
                </a:solidFill>
              </a:rPr>
              <a:t> </a:t>
            </a:r>
            <a:r>
              <a:rPr sz="3200" b="0" dirty="0"/>
              <a:t>– para </a:t>
            </a:r>
            <a:r>
              <a:rPr sz="3200" b="0" dirty="0" err="1"/>
              <a:t>os</a:t>
            </a:r>
            <a:r>
              <a:rPr sz="3200" b="0" dirty="0"/>
              <a:t> fins da </a:t>
            </a:r>
            <a:r>
              <a:rPr sz="3200" b="0" dirty="0" err="1"/>
              <a:t>tese</a:t>
            </a:r>
            <a:r>
              <a:rPr sz="3200" b="0" dirty="0"/>
              <a:t> – </a:t>
            </a:r>
            <a:r>
              <a:rPr sz="3200" b="0" dirty="0" err="1"/>
              <a:t>restringe</a:t>
            </a:r>
            <a:r>
              <a:rPr sz="3200" b="0" dirty="0"/>
              <a:t>-se </a:t>
            </a:r>
            <a:r>
              <a:rPr sz="3200" b="0" dirty="0" err="1"/>
              <a:t>às</a:t>
            </a:r>
            <a:r>
              <a:rPr sz="3200" b="0" dirty="0"/>
              <a:t> </a:t>
            </a:r>
            <a:r>
              <a:rPr sz="3200" b="0" dirty="0" err="1"/>
              <a:t>hipóteses</a:t>
            </a:r>
            <a:r>
              <a:rPr sz="3200" b="0" dirty="0"/>
              <a:t> de </a:t>
            </a:r>
            <a:r>
              <a:rPr sz="3200" b="0" dirty="0">
                <a:solidFill>
                  <a:srgbClr val="FF0000"/>
                </a:solidFill>
              </a:rPr>
              <a:t>posse de </a:t>
            </a:r>
            <a:r>
              <a:rPr sz="3200" b="0" dirty="0" err="1">
                <a:solidFill>
                  <a:srgbClr val="FF0000"/>
                </a:solidFill>
              </a:rPr>
              <a:t>estado</a:t>
            </a:r>
            <a:r>
              <a:rPr sz="3200" b="0" dirty="0">
                <a:solidFill>
                  <a:srgbClr val="FF0000"/>
                </a:solidFill>
              </a:rPr>
              <a:t> de </a:t>
            </a:r>
            <a:r>
              <a:rPr sz="3200" b="0" dirty="0" err="1">
                <a:solidFill>
                  <a:srgbClr val="FF0000"/>
                </a:solidFill>
              </a:rPr>
              <a:t>filiação</a:t>
            </a:r>
            <a:r>
              <a:rPr sz="3200" b="0" dirty="0"/>
              <a:t>, </a:t>
            </a:r>
          </a:p>
        </p:txBody>
      </p:sp>
    </p:spTree>
    <p:extLst>
      <p:ext uri="{BB962C8B-B14F-4D97-AF65-F5344CB8AC3E}">
        <p14:creationId xmlns:p14="http://schemas.microsoft.com/office/powerpoint/2010/main" val="173389162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Efeitos jurídicos da </a:t>
            </a:r>
            <a:r>
              <a:rPr lang="pt-BR" b="1" dirty="0" err="1">
                <a:solidFill>
                  <a:srgbClr val="FF0000"/>
                </a:solidFill>
                <a:effectLst>
                  <a:outerShdw blurRad="38100" dist="38100" dir="2700000" algn="tl">
                    <a:srgbClr val="000000">
                      <a:alpha val="43137"/>
                    </a:srgbClr>
                  </a:outerShdw>
                </a:effectLst>
              </a:rPr>
              <a:t>multiparentalidade</a:t>
            </a:r>
            <a:endParaRPr lang="pt-BR" dirty="0"/>
          </a:p>
        </p:txBody>
      </p:sp>
      <p:sp>
        <p:nvSpPr>
          <p:cNvPr id="3" name="Espaço Reservado para Texto 2"/>
          <p:cNvSpPr>
            <a:spLocks noGrp="1"/>
          </p:cNvSpPr>
          <p:nvPr>
            <p:ph type="body" idx="1"/>
          </p:nvPr>
        </p:nvSpPr>
        <p:spPr/>
        <p:txBody>
          <a:bodyPr>
            <a:normAutofit fontScale="92500" lnSpcReduction="20000"/>
          </a:bodyPr>
          <a:lstStyle/>
          <a:p>
            <a:pPr marL="227967" indent="-227967" algn="just" defTabSz="283418">
              <a:spcBef>
                <a:spcPts val="1125"/>
              </a:spcBef>
              <a:defRPr sz="2500" b="1"/>
            </a:pPr>
            <a:r>
              <a:rPr lang="pt-BR" sz="3000" dirty="0">
                <a:solidFill>
                  <a:srgbClr val="FF0000"/>
                </a:solidFill>
              </a:rPr>
              <a:t>Secundários:</a:t>
            </a:r>
            <a:r>
              <a:rPr lang="pt-BR" sz="3000" dirty="0"/>
              <a:t> </a:t>
            </a:r>
          </a:p>
          <a:p>
            <a:pPr marL="455934" lvl="1" indent="-227967" algn="just" defTabSz="283418">
              <a:spcBef>
                <a:spcPts val="1125"/>
              </a:spcBef>
              <a:defRPr sz="2500"/>
            </a:pPr>
            <a:r>
              <a:rPr lang="pt-BR" dirty="0">
                <a:solidFill>
                  <a:srgbClr val="FF0000"/>
                </a:solidFill>
              </a:rPr>
              <a:t>direito ao conhecimento da origem genética</a:t>
            </a:r>
            <a:r>
              <a:rPr lang="pt-BR" dirty="0"/>
              <a:t>; </a:t>
            </a:r>
          </a:p>
          <a:p>
            <a:pPr marL="455934" lvl="1" indent="-227967" algn="just" defTabSz="283418">
              <a:spcBef>
                <a:spcPts val="1125"/>
              </a:spcBef>
              <a:defRPr sz="2500"/>
            </a:pPr>
            <a:r>
              <a:rPr lang="pt-BR" dirty="0"/>
              <a:t>o poder familiar pode ser exercido de </a:t>
            </a:r>
            <a:r>
              <a:rPr lang="pt-BR" dirty="0">
                <a:solidFill>
                  <a:srgbClr val="FF0000"/>
                </a:solidFill>
              </a:rPr>
              <a:t>forma compartilhada </a:t>
            </a:r>
            <a:r>
              <a:rPr lang="pt-BR" dirty="0"/>
              <a:t>entre os múltiplos pais com relação ao filho deles; </a:t>
            </a:r>
          </a:p>
          <a:p>
            <a:pPr marL="455934" lvl="1" indent="-227967" algn="just" defTabSz="283418">
              <a:spcBef>
                <a:spcPts val="1125"/>
              </a:spcBef>
              <a:defRPr sz="2500"/>
            </a:pPr>
            <a:r>
              <a:rPr lang="pt-BR" dirty="0">
                <a:solidFill>
                  <a:srgbClr val="FF0000"/>
                </a:solidFill>
              </a:rPr>
              <a:t>direito de o filho investigar </a:t>
            </a:r>
            <a:r>
              <a:rPr lang="pt-BR" dirty="0"/>
              <a:t>e ver reconhecida sua </a:t>
            </a:r>
            <a:r>
              <a:rPr lang="pt-BR" dirty="0" err="1"/>
              <a:t>parentalidade</a:t>
            </a:r>
            <a:r>
              <a:rPr lang="pt-BR" dirty="0"/>
              <a:t> biológica, mesmo tendo </a:t>
            </a:r>
            <a:r>
              <a:rPr lang="pt-BR" dirty="0" err="1"/>
              <a:t>parentalidade</a:t>
            </a:r>
            <a:r>
              <a:rPr lang="pt-BR" dirty="0"/>
              <a:t> </a:t>
            </a:r>
            <a:r>
              <a:rPr lang="pt-BR" dirty="0" err="1"/>
              <a:t>socioafetiva</a:t>
            </a:r>
            <a:r>
              <a:rPr lang="pt-BR" dirty="0"/>
              <a:t> anterior; </a:t>
            </a:r>
          </a:p>
          <a:p>
            <a:pPr marL="455934" lvl="1" indent="-227967" algn="just" defTabSz="283418">
              <a:spcBef>
                <a:spcPts val="1125"/>
              </a:spcBef>
              <a:defRPr sz="2500"/>
            </a:pPr>
            <a:r>
              <a:rPr lang="pt-BR" dirty="0">
                <a:solidFill>
                  <a:srgbClr val="FF0000"/>
                </a:solidFill>
              </a:rPr>
              <a:t>os alimentos devem ser partilhados </a:t>
            </a:r>
            <a:r>
              <a:rPr lang="pt-BR" dirty="0"/>
              <a:t>pelos pais </a:t>
            </a:r>
            <a:r>
              <a:rPr lang="pt-BR" dirty="0" err="1"/>
              <a:t>socioafetivos</a:t>
            </a:r>
            <a:r>
              <a:rPr lang="pt-BR" dirty="0"/>
              <a:t> e biológicos em igualdade de condições; </a:t>
            </a:r>
          </a:p>
          <a:p>
            <a:pPr marL="455934" lvl="1" indent="-227967" algn="just" defTabSz="283418">
              <a:spcBef>
                <a:spcPts val="1125"/>
              </a:spcBef>
              <a:defRPr sz="2500"/>
            </a:pPr>
            <a:r>
              <a:rPr lang="pt-BR" dirty="0">
                <a:solidFill>
                  <a:srgbClr val="FF0000"/>
                </a:solidFill>
              </a:rPr>
              <a:t>direito a sucessão legítima de ambos </a:t>
            </a:r>
            <a:r>
              <a:rPr lang="pt-BR" dirty="0"/>
              <a:t>os pais, ou mães, biológicos e </a:t>
            </a:r>
            <a:r>
              <a:rPr lang="pt-BR" dirty="0" err="1"/>
              <a:t>socioafetivos</a:t>
            </a:r>
            <a:r>
              <a:rPr lang="pt-BR" dirty="0"/>
              <a:t>. </a:t>
            </a:r>
          </a:p>
          <a:p>
            <a:pPr marL="455934" lvl="1" indent="-227967" algn="just" defTabSz="283418">
              <a:spcBef>
                <a:spcPts val="1125"/>
              </a:spcBef>
              <a:defRPr sz="2500"/>
            </a:pPr>
            <a:r>
              <a:rPr lang="pt-BR" dirty="0"/>
              <a:t>O “vínculo paterno-filial afetivo supera ausência de vínculo biológico e impede mudança de registro [pautada exclusivamente nessa ausência]” (STJ, Terceira Turma, 2018)</a:t>
            </a:r>
          </a:p>
        </p:txBody>
      </p:sp>
    </p:spTree>
    <p:extLst>
      <p:ext uri="{BB962C8B-B14F-4D97-AF65-F5344CB8AC3E}">
        <p14:creationId xmlns:p14="http://schemas.microsoft.com/office/powerpoint/2010/main" val="46561235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rPr>
              <a:t>Imprescritibilidade do direito de contestar a paternidade</a:t>
            </a:r>
          </a:p>
        </p:txBody>
      </p:sp>
      <p:sp>
        <p:nvSpPr>
          <p:cNvPr id="3" name="Espaço Reservado para Conteúdo 2"/>
          <p:cNvSpPr>
            <a:spLocks noGrp="1"/>
          </p:cNvSpPr>
          <p:nvPr>
            <p:ph idx="1"/>
          </p:nvPr>
        </p:nvSpPr>
        <p:spPr/>
        <p:txBody>
          <a:bodyPr>
            <a:normAutofit/>
          </a:bodyPr>
          <a:lstStyle/>
          <a:p>
            <a:pPr algn="just"/>
            <a:endParaRPr lang="pt-BR" dirty="0">
              <a:solidFill>
                <a:srgbClr val="FF0000"/>
              </a:solidFill>
            </a:endParaRPr>
          </a:p>
          <a:p>
            <a:pPr algn="just"/>
            <a:r>
              <a:rPr lang="pt-BR" dirty="0">
                <a:solidFill>
                  <a:srgbClr val="FF0000"/>
                </a:solidFill>
              </a:rPr>
              <a:t>Art. 1.601 CC </a:t>
            </a:r>
            <a:r>
              <a:rPr lang="pt-BR" dirty="0"/>
              <a:t>– um dos mais </a:t>
            </a:r>
            <a:r>
              <a:rPr lang="pt-BR" dirty="0">
                <a:solidFill>
                  <a:srgbClr val="FF0000"/>
                </a:solidFill>
              </a:rPr>
              <a:t>criticados</a:t>
            </a:r>
            <a:r>
              <a:rPr lang="pt-BR" dirty="0"/>
              <a:t> dispositivos do CC/02, por privilegiar o vínculo biológico em detrimento ao vínculo </a:t>
            </a:r>
            <a:r>
              <a:rPr lang="pt-BR" dirty="0" err="1"/>
              <a:t>socioafetivo</a:t>
            </a:r>
            <a:r>
              <a:rPr lang="pt-BR" dirty="0"/>
              <a:t>.</a:t>
            </a:r>
          </a:p>
          <a:p>
            <a:pPr marL="0" indent="0" algn="just">
              <a:buNone/>
            </a:pPr>
            <a:endParaRPr lang="pt-BR" dirty="0"/>
          </a:p>
          <a:p>
            <a:pPr lvl="1" algn="just"/>
            <a:r>
              <a:rPr lang="pt-BR" sz="2800" dirty="0">
                <a:solidFill>
                  <a:srgbClr val="FF0000"/>
                </a:solidFill>
              </a:rPr>
              <a:t>Art. 1.601</a:t>
            </a:r>
            <a:r>
              <a:rPr lang="pt-BR" sz="2800" dirty="0"/>
              <a:t>. Cabe ao marido o direito de contestar a paternidade dos filhos nascidos de sua mulher, sendo tal ação </a:t>
            </a:r>
            <a:r>
              <a:rPr lang="pt-BR" sz="2800" dirty="0">
                <a:solidFill>
                  <a:srgbClr val="FF0000"/>
                </a:solidFill>
              </a:rPr>
              <a:t>imprescritível</a:t>
            </a:r>
            <a:r>
              <a:rPr lang="pt-BR" sz="2800" dirty="0"/>
              <a:t>.</a:t>
            </a:r>
          </a:p>
          <a:p>
            <a:pPr lvl="1" algn="just"/>
            <a:r>
              <a:rPr lang="pt-BR" sz="2800" dirty="0">
                <a:solidFill>
                  <a:srgbClr val="FF0000"/>
                </a:solidFill>
              </a:rPr>
              <a:t>§ único</a:t>
            </a:r>
            <a:r>
              <a:rPr lang="pt-BR" sz="2800" dirty="0"/>
              <a:t>. Contestada a filiação, os herdeiros do impugnante têm direito de </a:t>
            </a:r>
            <a:r>
              <a:rPr lang="pt-BR" sz="2800" dirty="0">
                <a:solidFill>
                  <a:srgbClr val="FF0000"/>
                </a:solidFill>
              </a:rPr>
              <a:t>prosseguir na ação</a:t>
            </a:r>
            <a:r>
              <a:rPr lang="pt-BR" sz="2800" dirty="0"/>
              <a:t>.</a:t>
            </a:r>
          </a:p>
        </p:txBody>
      </p:sp>
    </p:spTree>
    <p:extLst>
      <p:ext uri="{BB962C8B-B14F-4D97-AF65-F5344CB8AC3E}">
        <p14:creationId xmlns:p14="http://schemas.microsoft.com/office/powerpoint/2010/main" val="481445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err="1">
                <a:solidFill>
                  <a:srgbClr val="FF0000"/>
                </a:solidFill>
                <a:effectLst>
                  <a:outerShdw blurRad="38100" dist="38100" dir="2700000" algn="tl">
                    <a:srgbClr val="000000">
                      <a:alpha val="43137"/>
                    </a:srgbClr>
                  </a:outerShdw>
                </a:effectLst>
              </a:rPr>
              <a:t>Arts</a:t>
            </a:r>
            <a:r>
              <a:rPr lang="pt-BR" b="1" dirty="0">
                <a:solidFill>
                  <a:srgbClr val="FF0000"/>
                </a:solidFill>
                <a:effectLst>
                  <a:outerShdw blurRad="38100" dist="38100" dir="2700000" algn="tl">
                    <a:srgbClr val="000000">
                      <a:alpha val="43137"/>
                    </a:srgbClr>
                  </a:outerShdw>
                </a:effectLst>
              </a:rPr>
              <a:t>. 1.604 e 1.601 CC – há confronto?</a:t>
            </a:r>
          </a:p>
        </p:txBody>
      </p:sp>
      <p:sp>
        <p:nvSpPr>
          <p:cNvPr id="3" name="Espaço Reservado para Conteúdo 2"/>
          <p:cNvSpPr>
            <a:spLocks noGrp="1"/>
          </p:cNvSpPr>
          <p:nvPr>
            <p:ph idx="1"/>
          </p:nvPr>
        </p:nvSpPr>
        <p:spPr/>
        <p:txBody>
          <a:bodyPr>
            <a:normAutofit/>
          </a:bodyPr>
          <a:lstStyle/>
          <a:p>
            <a:pPr algn="just"/>
            <a:r>
              <a:rPr lang="pt-BR" sz="3300" dirty="0">
                <a:solidFill>
                  <a:srgbClr val="FF0000"/>
                </a:solidFill>
              </a:rPr>
              <a:t>Art. 1.604 CC </a:t>
            </a:r>
            <a:r>
              <a:rPr lang="pt-BR" sz="3300" dirty="0"/>
              <a:t>– “Ninguém pode vindicar estado contrário ao que resulta do registro de nascimento, salvo provando-se erro ou falsidade de registro”.</a:t>
            </a:r>
          </a:p>
          <a:p>
            <a:pPr lvl="1" algn="just"/>
            <a:r>
              <a:rPr lang="pt-BR" sz="3300" dirty="0"/>
              <a:t>Possibilita a ação </a:t>
            </a:r>
            <a:r>
              <a:rPr lang="pt-BR" sz="3300" dirty="0" err="1"/>
              <a:t>vindicatória</a:t>
            </a:r>
            <a:r>
              <a:rPr lang="pt-BR" sz="3300" dirty="0"/>
              <a:t> de filho por terceiro, havendo erro ou falsidade no registro de nascimento.</a:t>
            </a:r>
          </a:p>
          <a:p>
            <a:pPr algn="just"/>
            <a:r>
              <a:rPr lang="pt-BR" sz="3300" dirty="0">
                <a:solidFill>
                  <a:srgbClr val="FF0000"/>
                </a:solidFill>
              </a:rPr>
              <a:t>Art. 1.601 CC </a:t>
            </a:r>
            <a:r>
              <a:rPr lang="pt-BR" sz="3300" dirty="0"/>
              <a:t>– “Cabe ao marido o direito de contestar a paternidade dos filhos nascidos de sua mulher, sendo tal ação </a:t>
            </a:r>
            <a:r>
              <a:rPr lang="pt-BR" sz="3300" i="1" dirty="0"/>
              <a:t>imprescritível</a:t>
            </a:r>
            <a:r>
              <a:rPr lang="pt-BR" sz="3300" dirty="0"/>
              <a:t>”.</a:t>
            </a:r>
          </a:p>
          <a:p>
            <a:pPr algn="just"/>
            <a:endParaRPr lang="pt-BR" sz="3600" dirty="0"/>
          </a:p>
        </p:txBody>
      </p:sp>
    </p:spTree>
    <p:extLst>
      <p:ext uri="{BB962C8B-B14F-4D97-AF65-F5344CB8AC3E}">
        <p14:creationId xmlns:p14="http://schemas.microsoft.com/office/powerpoint/2010/main" val="2947090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“Art. 1.601” </a:t>
            </a:r>
            <a:r>
              <a:rPr lang="pt-BR" dirty="0"/>
              <a:t>– </a:t>
            </a:r>
            <a:r>
              <a:rPr lang="pt-BR" dirty="0">
                <a:effectLst>
                  <a:outerShdw blurRad="38100" dist="38100" dir="2700000" algn="tl">
                    <a:srgbClr val="000000">
                      <a:alpha val="43137"/>
                    </a:srgbClr>
                  </a:outerShdw>
                </a:effectLst>
              </a:rPr>
              <a:t>João Baptista Villela</a:t>
            </a:r>
          </a:p>
        </p:txBody>
      </p:sp>
      <p:sp>
        <p:nvSpPr>
          <p:cNvPr id="3" name="Espaço Reservado para Conteúdo 2"/>
          <p:cNvSpPr>
            <a:spLocks noGrp="1"/>
          </p:cNvSpPr>
          <p:nvPr>
            <p:ph idx="1"/>
          </p:nvPr>
        </p:nvSpPr>
        <p:spPr/>
        <p:txBody>
          <a:bodyPr/>
          <a:lstStyle/>
          <a:p>
            <a:pPr marL="0" indent="0" algn="just">
              <a:buNone/>
            </a:pPr>
            <a:r>
              <a:rPr lang="pt-BR" dirty="0"/>
              <a:t> </a:t>
            </a:r>
          </a:p>
          <a:p>
            <a:pPr marL="0" indent="0" algn="just">
              <a:buNone/>
            </a:pPr>
            <a:r>
              <a:rPr lang="pt-BR" sz="3200" dirty="0"/>
              <a:t>Peça de teatro escrita pelo </a:t>
            </a:r>
            <a:r>
              <a:rPr lang="pt-BR" sz="3200" dirty="0">
                <a:solidFill>
                  <a:srgbClr val="FF0000"/>
                </a:solidFill>
              </a:rPr>
              <a:t>Professor João Baptista Villela</a:t>
            </a:r>
            <a:r>
              <a:rPr lang="pt-BR" sz="3200" dirty="0"/>
              <a:t>, foi apresentada sob a forma de monólogo, pela </a:t>
            </a:r>
            <a:r>
              <a:rPr lang="pt-BR" sz="3200" dirty="0">
                <a:solidFill>
                  <a:srgbClr val="FF0000"/>
                </a:solidFill>
              </a:rPr>
              <a:t>Professora Giselda Maria Fernandes Novaes Hironaka</a:t>
            </a:r>
            <a:r>
              <a:rPr lang="pt-BR" sz="3200" dirty="0"/>
              <a:t>, da FDUSP, durante o III Congresso Brasileiro de Direito de Família, realizado em Ouro Preto (MG), entre os dias 24 e 27 de outubro de 2001, pelo IBDFAM e OAB/MG.</a:t>
            </a:r>
          </a:p>
        </p:txBody>
      </p:sp>
    </p:spTree>
    <p:extLst>
      <p:ext uri="{BB962C8B-B14F-4D97-AF65-F5344CB8AC3E}">
        <p14:creationId xmlns:p14="http://schemas.microsoft.com/office/powerpoint/2010/main" val="3902414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rPr>
              <a:t>Imprescritibilidade do direito de contestar a paternidade</a:t>
            </a:r>
          </a:p>
        </p:txBody>
      </p:sp>
      <p:sp>
        <p:nvSpPr>
          <p:cNvPr id="3" name="Espaço Reservado para Conteúdo 2"/>
          <p:cNvSpPr>
            <a:spLocks noGrp="1"/>
          </p:cNvSpPr>
          <p:nvPr>
            <p:ph idx="1"/>
          </p:nvPr>
        </p:nvSpPr>
        <p:spPr/>
        <p:txBody>
          <a:bodyPr>
            <a:normAutofit/>
          </a:bodyPr>
          <a:lstStyle/>
          <a:p>
            <a:pPr algn="just"/>
            <a:endParaRPr lang="pt-BR" dirty="0">
              <a:solidFill>
                <a:srgbClr val="FF0000"/>
              </a:solidFill>
            </a:endParaRPr>
          </a:p>
          <a:p>
            <a:pPr algn="just"/>
            <a:r>
              <a:rPr lang="pt-BR" b="1" dirty="0"/>
              <a:t>EMENTA: </a:t>
            </a:r>
            <a:r>
              <a:rPr lang="pt-BR" dirty="0"/>
              <a:t>REGISTRO CIVIL. RECONHECIMENTO DE PATERNIDADE VIA ESCRITURA PÚBLICA. INTENÇÃO LIVRE E CONSCIENTE. ASSENTO DE NASCIMENTO DE FILHO NÃO BIOLÓGICO. RETIFICAÇÃO PRETENDIDA POR FILHA DO </a:t>
            </a:r>
            <a:r>
              <a:rPr lang="pt-BR" i="1" dirty="0"/>
              <a:t>DE CUJUS</a:t>
            </a:r>
            <a:r>
              <a:rPr lang="pt-BR" dirty="0"/>
              <a:t>. ART. 1.604 DO CÓDIGO CIVIL. AUSÊNCIA DE VÍCIOS DE CONSENTIMENTO. VÍNCULO SOCIOAFETIVO. ATO DE REGISTRO DA FILIAÇÃO. REVOGAÇÃO. DESCABIMENTO. ARTS. 1.609 E 1.610 DO CÓDIGO CIVIL.(STJ, Quarta Turma, </a:t>
            </a:r>
            <a:r>
              <a:rPr lang="pt-BR" dirty="0" err="1"/>
              <a:t>Resp</a:t>
            </a:r>
            <a:r>
              <a:rPr lang="pt-BR" dirty="0"/>
              <a:t> 709.608/MS, Rel. Min. JOÃO OTÁVIO NORONHA, J. 05/11/2009).</a:t>
            </a:r>
          </a:p>
        </p:txBody>
      </p:sp>
    </p:spTree>
    <p:extLst>
      <p:ext uri="{BB962C8B-B14F-4D97-AF65-F5344CB8AC3E}">
        <p14:creationId xmlns:p14="http://schemas.microsoft.com/office/powerpoint/2010/main" val="3193896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Paternidade socioafetiva </a:t>
            </a:r>
            <a:r>
              <a:rPr lang="pt-BR" b="1" i="1" dirty="0">
                <a:solidFill>
                  <a:srgbClr val="FF0000"/>
                </a:solidFill>
                <a:effectLst>
                  <a:outerShdw blurRad="38100" dist="38100" dir="2700000" algn="tl">
                    <a:srgbClr val="000000">
                      <a:alpha val="43137"/>
                    </a:srgbClr>
                  </a:outerShdw>
                </a:effectLst>
              </a:rPr>
              <a:t>post-mortem</a:t>
            </a:r>
            <a:endParaRPr lang="pt-BR" i="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a:bodyPr>
          <a:lstStyle/>
          <a:p>
            <a:pPr marL="0" indent="0" algn="just">
              <a:buNone/>
            </a:pPr>
            <a:r>
              <a:rPr lang="pt-BR" dirty="0"/>
              <a:t> </a:t>
            </a:r>
          </a:p>
          <a:p>
            <a:pPr algn="just"/>
            <a:r>
              <a:rPr lang="pt-BR" sz="3200" dirty="0"/>
              <a:t>É possível pedir o reconhecimento da paternidade ou maternidade socioafetiva após a morte do pai ou da mãe. Porém, nesse caso, a ação é de “fraternidade socioafetiva e deve ser movida contra os herdeiros do falecido. </a:t>
            </a:r>
          </a:p>
          <a:p>
            <a:endParaRPr lang="pt-BR" sz="3200" dirty="0"/>
          </a:p>
          <a:p>
            <a:r>
              <a:rPr lang="pt-BR" sz="3200" dirty="0"/>
              <a:t>STJ. 3ª Turma. </a:t>
            </a:r>
            <a:r>
              <a:rPr lang="pt-BR" sz="3200" dirty="0" err="1"/>
              <a:t>REsp</a:t>
            </a:r>
            <a:r>
              <a:rPr lang="pt-BR" sz="3200" dirty="0"/>
              <a:t> 1.500.999-RJ, Rel. Min. Ricardo Villas </a:t>
            </a:r>
            <a:r>
              <a:rPr lang="pt-BR" sz="3200" dirty="0" err="1"/>
              <a:t>Bôas</a:t>
            </a:r>
            <a:r>
              <a:rPr lang="pt-BR" sz="3200" dirty="0"/>
              <a:t> </a:t>
            </a:r>
            <a:r>
              <a:rPr lang="pt-BR" sz="3200" dirty="0" err="1"/>
              <a:t>Cueva</a:t>
            </a:r>
            <a:r>
              <a:rPr lang="pt-BR" sz="3200" dirty="0"/>
              <a:t>, julgado em 12/4/2016. </a:t>
            </a:r>
          </a:p>
        </p:txBody>
      </p:sp>
    </p:spTree>
    <p:extLst>
      <p:ext uri="{BB962C8B-B14F-4D97-AF65-F5344CB8AC3E}">
        <p14:creationId xmlns:p14="http://schemas.microsoft.com/office/powerpoint/2010/main" val="2392410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Paternidade socioafetiva e adoção</a:t>
            </a:r>
            <a:endParaRPr lang="pt-BR" i="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dirty="0"/>
              <a:t> </a:t>
            </a:r>
          </a:p>
          <a:p>
            <a:pPr algn="just"/>
            <a:r>
              <a:rPr lang="pt-BR" sz="3200" dirty="0"/>
              <a:t>A adoção rompe o vínculo de parentesco com os pais biológicos. </a:t>
            </a:r>
          </a:p>
          <a:p>
            <a:pPr algn="just"/>
            <a:r>
              <a:rPr lang="pt-BR" sz="3200" dirty="0"/>
              <a:t>A paternidade ou maternidade socioafetiva é compatível com o vínculo biológico.</a:t>
            </a:r>
          </a:p>
          <a:p>
            <a:pPr algn="just"/>
            <a:r>
              <a:rPr lang="pt-BR" sz="3200" dirty="0"/>
              <a:t>O reconhecimento da paternidade ou maternidade socioafetiva pode ser feito em cartório do registro civil, mas é irrevogável, salvo desconstituição por decisão judicial (CNJ, Prov. 63/2017, art. 10, § 1º).</a:t>
            </a:r>
          </a:p>
        </p:txBody>
      </p:sp>
    </p:spTree>
    <p:extLst>
      <p:ext uri="{BB962C8B-B14F-4D97-AF65-F5344CB8AC3E}">
        <p14:creationId xmlns:p14="http://schemas.microsoft.com/office/powerpoint/2010/main" val="1236386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dirty="0"/>
              <a:t> </a:t>
            </a:r>
          </a:p>
          <a:p>
            <a:pPr marL="0" indent="0" algn="ctr">
              <a:buNone/>
            </a:pPr>
            <a:endParaRPr lang="pt-BR" sz="3200" dirty="0"/>
          </a:p>
          <a:p>
            <a:pPr marL="0" indent="0" algn="ctr">
              <a:buNone/>
            </a:pPr>
            <a:r>
              <a:rPr lang="pt-BR" sz="6600" b="1" dirty="0"/>
              <a:t>Obrigado !</a:t>
            </a:r>
          </a:p>
        </p:txBody>
      </p:sp>
    </p:spTree>
    <p:extLst>
      <p:ext uri="{BB962C8B-B14F-4D97-AF65-F5344CB8AC3E}">
        <p14:creationId xmlns:p14="http://schemas.microsoft.com/office/powerpoint/2010/main" val="256233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Enunciados sobre </a:t>
            </a:r>
            <a:r>
              <a:rPr lang="pt-BR" sz="4000" b="1" dirty="0" err="1">
                <a:solidFill>
                  <a:srgbClr val="FF0000"/>
                </a:solidFill>
                <a:effectLst>
                  <a:outerShdw blurRad="38100" dist="38100" dir="2700000" algn="tl">
                    <a:srgbClr val="000000">
                      <a:alpha val="43137"/>
                    </a:srgbClr>
                  </a:outerShdw>
                </a:effectLst>
              </a:rPr>
              <a:t>parentalidade</a:t>
            </a:r>
            <a:r>
              <a:rPr lang="pt-BR" sz="4000" b="1" dirty="0">
                <a:solidFill>
                  <a:srgbClr val="FF0000"/>
                </a:solidFill>
                <a:effectLst>
                  <a:outerShdw blurRad="38100" dist="38100" dir="2700000" algn="tl">
                    <a:srgbClr val="000000">
                      <a:alpha val="43137"/>
                    </a:srgbClr>
                  </a:outerShdw>
                </a:effectLst>
              </a:rPr>
              <a:t> </a:t>
            </a:r>
            <a:r>
              <a:rPr lang="pt-BR" sz="4000" b="1" dirty="0" err="1">
                <a:solidFill>
                  <a:srgbClr val="FF0000"/>
                </a:solidFill>
                <a:effectLst>
                  <a:outerShdw blurRad="38100" dist="38100" dir="2700000" algn="tl">
                    <a:srgbClr val="000000">
                      <a:alpha val="43137"/>
                    </a:srgbClr>
                  </a:outerShdw>
                </a:effectLst>
              </a:rPr>
              <a:t>socioafetiva</a:t>
            </a:r>
            <a:endParaRPr lang="pt-BR" sz="4000" b="1" dirty="0">
              <a:solidFill>
                <a:srgbClr val="FF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838200" y="1471353"/>
            <a:ext cx="10515600" cy="4705610"/>
          </a:xfrm>
        </p:spPr>
        <p:txBody>
          <a:bodyPr>
            <a:normAutofit fontScale="85000" lnSpcReduction="10000"/>
          </a:bodyPr>
          <a:lstStyle/>
          <a:p>
            <a:pPr algn="just"/>
            <a:r>
              <a:rPr lang="pt-BR" dirty="0">
                <a:solidFill>
                  <a:srgbClr val="FF0000"/>
                </a:solidFill>
              </a:rPr>
              <a:t>I Jornada – Enunciado 103: </a:t>
            </a:r>
            <a:r>
              <a:rPr lang="pt-BR" sz="2400" dirty="0"/>
              <a:t>“</a:t>
            </a:r>
            <a:r>
              <a:rPr lang="pt-BR" dirty="0"/>
              <a:t>O Código Civil reconhece, no art. 1.593, outras espécies de parentesco civil além daquele decorrente da adoção, acolhendo, assim, a noção de que há também parentesco civil no vínculo parental proveniente quer das técnicas de reprodução assistida </a:t>
            </a:r>
            <a:r>
              <a:rPr lang="pt-BR" dirty="0" err="1"/>
              <a:t>heteróloga</a:t>
            </a:r>
            <a:r>
              <a:rPr lang="pt-BR" dirty="0"/>
              <a:t> relativamente ao pai (ou mãe) que não contribuiu com seu material fecundante, quer da paternidade socioafetiva, fundada na posse do estado de filho.</a:t>
            </a:r>
            <a:r>
              <a:rPr lang="pt-BR" sz="2400" dirty="0"/>
              <a:t>”</a:t>
            </a:r>
          </a:p>
          <a:p>
            <a:pPr algn="just"/>
            <a:r>
              <a:rPr lang="pt-BR" dirty="0">
                <a:solidFill>
                  <a:srgbClr val="FF0000"/>
                </a:solidFill>
              </a:rPr>
              <a:t>III Jornada – Enunciado 256: </a:t>
            </a:r>
            <a:r>
              <a:rPr lang="pt-BR" sz="2400" dirty="0"/>
              <a:t>“</a:t>
            </a:r>
            <a:r>
              <a:rPr lang="pt-BR" dirty="0"/>
              <a:t>A posse do estado de filho (</a:t>
            </a:r>
            <a:r>
              <a:rPr lang="pt-BR" dirty="0" err="1"/>
              <a:t>parentalidade</a:t>
            </a:r>
            <a:r>
              <a:rPr lang="pt-BR" dirty="0"/>
              <a:t> socioafetiva) constitui modalidade de parentesco civil.</a:t>
            </a:r>
            <a:r>
              <a:rPr lang="pt-BR" sz="2400" dirty="0"/>
              <a:t>”</a:t>
            </a:r>
          </a:p>
          <a:p>
            <a:pPr algn="just"/>
            <a:r>
              <a:rPr lang="pt-BR" dirty="0">
                <a:solidFill>
                  <a:srgbClr val="FF0000"/>
                </a:solidFill>
              </a:rPr>
              <a:t>IV Jornada – Enunciado 339: </a:t>
            </a:r>
            <a:r>
              <a:rPr lang="pt-BR" sz="2800" dirty="0"/>
              <a:t>“A paternidade socioafetiva, calcada na vontade livre, não pode ser rompida em detrimento do melhor interesse da criança.”</a:t>
            </a:r>
          </a:p>
          <a:p>
            <a:pPr algn="just"/>
            <a:r>
              <a:rPr lang="pt-BR" dirty="0">
                <a:solidFill>
                  <a:srgbClr val="FF0000"/>
                </a:solidFill>
              </a:rPr>
              <a:t>V Jornada – Enunciado 519: </a:t>
            </a:r>
            <a:r>
              <a:rPr lang="pt-BR" sz="2800" dirty="0"/>
              <a:t>“O reconhecimento judicial do vínculo de parentesco em virtude de </a:t>
            </a:r>
            <a:r>
              <a:rPr lang="pt-BR" sz="2800" dirty="0" err="1"/>
              <a:t>socioafetividade</a:t>
            </a:r>
            <a:r>
              <a:rPr lang="pt-BR" sz="2800" dirty="0"/>
              <a:t> deve ocorrer a partir da relação entre pai (s) e filho (s), com base na posse do estado de filho, para que produza efeitos pessoais e patrimoniais”.</a:t>
            </a:r>
          </a:p>
        </p:txBody>
      </p:sp>
    </p:spTree>
    <p:extLst>
      <p:ext uri="{BB962C8B-B14F-4D97-AF65-F5344CB8AC3E}">
        <p14:creationId xmlns:p14="http://schemas.microsoft.com/office/powerpoint/2010/main" val="45104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Recurso Extraordinário 898.060/SC – 2016</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Relator: Ministro Luiz </a:t>
            </a:r>
            <a:r>
              <a:rPr lang="pt-BR" sz="4000" b="1" dirty="0" err="1">
                <a:solidFill>
                  <a:srgbClr val="FF0000"/>
                </a:solidFill>
                <a:effectLst>
                  <a:outerShdw blurRad="38100" dist="38100" dir="2700000" algn="tl">
                    <a:srgbClr val="000000">
                      <a:alpha val="43137"/>
                    </a:srgbClr>
                  </a:outerShdw>
                </a:effectLst>
              </a:rPr>
              <a:t>Fux</a:t>
            </a:r>
            <a:endParaRPr lang="pt-BR" sz="4000" b="1" dirty="0">
              <a:solidFill>
                <a:srgbClr val="FF00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lnSpcReduction="10000"/>
          </a:bodyPr>
          <a:lstStyle/>
          <a:p>
            <a:pPr algn="just"/>
            <a:r>
              <a:rPr lang="pt-BR" dirty="0"/>
              <a:t>O STF analisou </a:t>
            </a:r>
            <a:r>
              <a:rPr lang="pt-BR" dirty="0">
                <a:solidFill>
                  <a:srgbClr val="FF0000"/>
                </a:solidFill>
              </a:rPr>
              <a:t>repercussão geral </a:t>
            </a:r>
            <a:r>
              <a:rPr lang="pt-BR" dirty="0"/>
              <a:t>sobre o tema da </a:t>
            </a:r>
            <a:r>
              <a:rPr lang="pt-BR" dirty="0" err="1"/>
              <a:t>parentalidade</a:t>
            </a:r>
            <a:r>
              <a:rPr lang="pt-BR" dirty="0"/>
              <a:t> (civil) </a:t>
            </a:r>
            <a:r>
              <a:rPr lang="pt-BR" dirty="0" err="1"/>
              <a:t>socioafetiva</a:t>
            </a:r>
            <a:r>
              <a:rPr lang="pt-BR" dirty="0"/>
              <a:t>.</a:t>
            </a:r>
          </a:p>
          <a:p>
            <a:pPr algn="just"/>
            <a:r>
              <a:rPr lang="pt-BR" dirty="0">
                <a:solidFill>
                  <a:srgbClr val="FF0000"/>
                </a:solidFill>
              </a:rPr>
              <a:t>Tese firmada</a:t>
            </a:r>
            <a:r>
              <a:rPr lang="pt-BR" dirty="0"/>
              <a:t>:</a:t>
            </a:r>
          </a:p>
          <a:p>
            <a:pPr lvl="1" algn="just"/>
            <a:r>
              <a:rPr lang="pt-BR" sz="2800" dirty="0"/>
              <a:t>“A paternidade </a:t>
            </a:r>
            <a:r>
              <a:rPr lang="pt-BR" sz="2800" dirty="0" err="1"/>
              <a:t>socioafetiva</a:t>
            </a:r>
            <a:r>
              <a:rPr lang="pt-BR" sz="2800" dirty="0"/>
              <a:t>, declarada ou não em registro, não impede o reconhecimento do vínculo de filiação concomitante, baseada na origem biológica, com os efeitos jurídicos próprios.”</a:t>
            </a:r>
          </a:p>
          <a:p>
            <a:pPr algn="just"/>
            <a:r>
              <a:rPr lang="pt-BR" dirty="0">
                <a:solidFill>
                  <a:srgbClr val="FF0000"/>
                </a:solidFill>
              </a:rPr>
              <a:t>Reconheceu, portanto</a:t>
            </a:r>
            <a:r>
              <a:rPr lang="pt-BR" dirty="0"/>
              <a:t>:</a:t>
            </a:r>
          </a:p>
          <a:p>
            <a:pPr lvl="1" algn="just"/>
            <a:r>
              <a:rPr lang="pt-BR" sz="2800" dirty="0" err="1"/>
              <a:t>Socioafetividade</a:t>
            </a:r>
            <a:r>
              <a:rPr lang="pt-BR" sz="2800" dirty="0"/>
              <a:t> é forma de parentesco civil;</a:t>
            </a:r>
          </a:p>
          <a:p>
            <a:pPr lvl="1" algn="just"/>
            <a:r>
              <a:rPr lang="pt-BR" sz="2800" dirty="0"/>
              <a:t>Posição igualitária ao parentesco consanguíneo;</a:t>
            </a:r>
          </a:p>
          <a:p>
            <a:pPr lvl="1" algn="just"/>
            <a:r>
              <a:rPr lang="pt-BR" sz="2800" dirty="0"/>
              <a:t>Possibilidade de vínculos parentais múltiplos.</a:t>
            </a:r>
          </a:p>
        </p:txBody>
      </p:sp>
    </p:spTree>
    <p:extLst>
      <p:ext uri="{BB962C8B-B14F-4D97-AF65-F5344CB8AC3E}">
        <p14:creationId xmlns:p14="http://schemas.microsoft.com/office/powerpoint/2010/main" val="3009235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1ª fase – a verdade legal – </a:t>
            </a:r>
            <a:r>
              <a:rPr lang="pt-BR" b="1" i="1" dirty="0">
                <a:solidFill>
                  <a:srgbClr val="FF0000"/>
                </a:solidFill>
                <a:effectLst>
                  <a:outerShdw blurRad="38100" dist="38100" dir="2700000" algn="tl">
                    <a:srgbClr val="000000">
                      <a:alpha val="43137"/>
                    </a:srgbClr>
                  </a:outerShdw>
                </a:effectLst>
              </a:rPr>
              <a:t>pater </a:t>
            </a:r>
            <a:r>
              <a:rPr lang="pt-BR" b="1" i="1" dirty="0" err="1">
                <a:solidFill>
                  <a:srgbClr val="FF0000"/>
                </a:solidFill>
                <a:effectLst>
                  <a:outerShdw blurRad="38100" dist="38100" dir="2700000" algn="tl">
                    <a:srgbClr val="000000">
                      <a:alpha val="43137"/>
                    </a:srgbClr>
                  </a:outerShdw>
                </a:effectLst>
              </a:rPr>
              <a:t>is</a:t>
            </a:r>
            <a:r>
              <a:rPr lang="pt-BR" b="1" i="1" dirty="0">
                <a:solidFill>
                  <a:srgbClr val="FF0000"/>
                </a:solidFill>
                <a:effectLst>
                  <a:outerShdw blurRad="38100" dist="38100" dir="2700000" algn="tl">
                    <a:srgbClr val="000000">
                      <a:alpha val="43137"/>
                    </a:srgbClr>
                  </a:outerShdw>
                </a:effectLst>
              </a:rPr>
              <a:t> est</a:t>
            </a:r>
          </a:p>
        </p:txBody>
      </p:sp>
      <p:sp>
        <p:nvSpPr>
          <p:cNvPr id="3" name="Espaço Reservado para Conteúdo 2"/>
          <p:cNvSpPr>
            <a:spLocks noGrp="1"/>
          </p:cNvSpPr>
          <p:nvPr>
            <p:ph idx="1"/>
          </p:nvPr>
        </p:nvSpPr>
        <p:spPr/>
        <p:txBody>
          <a:bodyPr>
            <a:normAutofit/>
          </a:bodyPr>
          <a:lstStyle/>
          <a:p>
            <a:pPr algn="just">
              <a:buFont typeface="Wingdings" panose="05000000000000000000" pitchFamily="2" charset="2"/>
              <a:buChar char="ü"/>
            </a:pPr>
            <a:r>
              <a:rPr lang="pt-BR" sz="3200" dirty="0"/>
              <a:t>“</a:t>
            </a:r>
            <a:r>
              <a:rPr lang="pt-BR" sz="3200" i="1" dirty="0"/>
              <a:t>A verdade legal, informada por superiores propósitos de proteção à família, sobrepõe-se à verdade real. O fundamento ético do art. 344 do CC</a:t>
            </a:r>
            <a:r>
              <a:rPr lang="pt-BR" sz="3200" dirty="0"/>
              <a:t>”.</a:t>
            </a:r>
          </a:p>
          <a:p>
            <a:pPr lvl="1" algn="just"/>
            <a:r>
              <a:rPr lang="pt-BR" sz="2800" dirty="0"/>
              <a:t>TJRJ – 1º Gr. CC, Embargos Infringentes na Apelação 1.658 – RT 509/239.</a:t>
            </a:r>
          </a:p>
          <a:p>
            <a:pPr algn="just">
              <a:buFont typeface="Wingdings" panose="05000000000000000000" pitchFamily="2" charset="2"/>
              <a:buChar char="ü"/>
            </a:pPr>
            <a:r>
              <a:rPr lang="pt-BR" sz="3200" dirty="0"/>
              <a:t>Louis </a:t>
            </a:r>
            <a:r>
              <a:rPr lang="pt-BR" sz="3200" dirty="0" err="1"/>
              <a:t>Josserand</a:t>
            </a:r>
            <a:r>
              <a:rPr lang="pt-BR" sz="3200" dirty="0"/>
              <a:t>:  a presunção de paternidade era a homenagem constitucional à constituição do casamento, privilegiando, desta forma, o vínculo matrimonial, em detrimento da verdade biológica.</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266471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1ª fase – a verdade legal – </a:t>
            </a:r>
            <a:r>
              <a:rPr lang="pt-BR" b="1" i="1" dirty="0">
                <a:solidFill>
                  <a:srgbClr val="FF0000"/>
                </a:solidFill>
                <a:effectLst>
                  <a:outerShdw blurRad="38100" dist="38100" dir="2700000" algn="tl">
                    <a:srgbClr val="000000">
                      <a:alpha val="43137"/>
                    </a:srgbClr>
                  </a:outerShdw>
                </a:effectLst>
              </a:rPr>
              <a:t>pater </a:t>
            </a:r>
            <a:r>
              <a:rPr lang="pt-BR" b="1" i="1" dirty="0" err="1">
                <a:solidFill>
                  <a:srgbClr val="FF0000"/>
                </a:solidFill>
                <a:effectLst>
                  <a:outerShdw blurRad="38100" dist="38100" dir="2700000" algn="tl">
                    <a:srgbClr val="000000">
                      <a:alpha val="43137"/>
                    </a:srgbClr>
                  </a:outerShdw>
                </a:effectLst>
              </a:rPr>
              <a:t>is</a:t>
            </a:r>
            <a:r>
              <a:rPr lang="pt-BR" b="1" i="1" dirty="0">
                <a:solidFill>
                  <a:srgbClr val="FF0000"/>
                </a:solidFill>
                <a:effectLst>
                  <a:outerShdw blurRad="38100" dist="38100" dir="2700000" algn="tl">
                    <a:srgbClr val="000000">
                      <a:alpha val="43137"/>
                    </a:srgbClr>
                  </a:outerShdw>
                </a:effectLst>
              </a:rPr>
              <a:t> est</a:t>
            </a:r>
            <a:endParaRPr lang="pt-BR" dirty="0">
              <a:solidFill>
                <a:srgbClr val="FF0000"/>
              </a:solidFill>
            </a:endParaRPr>
          </a:p>
        </p:txBody>
      </p:sp>
      <p:sp>
        <p:nvSpPr>
          <p:cNvPr id="3" name="Espaço Reservado para Conteúdo 2"/>
          <p:cNvSpPr>
            <a:spLocks noGrp="1"/>
          </p:cNvSpPr>
          <p:nvPr>
            <p:ph idx="1"/>
          </p:nvPr>
        </p:nvSpPr>
        <p:spPr>
          <a:xfrm>
            <a:off x="838200" y="1504604"/>
            <a:ext cx="10515600" cy="4672359"/>
          </a:xfrm>
        </p:spPr>
        <p:txBody>
          <a:bodyPr>
            <a:normAutofit/>
          </a:bodyPr>
          <a:lstStyle/>
          <a:p>
            <a:pPr algn="just"/>
            <a:r>
              <a:rPr lang="pt-BR" sz="3000" dirty="0"/>
              <a:t>Até 1988, seguindo a tradição do direito romano, o direito brasileiro classificou os filhos em </a:t>
            </a:r>
            <a:r>
              <a:rPr lang="pt-BR" sz="3000" b="1" dirty="0">
                <a:solidFill>
                  <a:srgbClr val="FF0000"/>
                </a:solidFill>
              </a:rPr>
              <a:t>legítimos</a:t>
            </a:r>
            <a:r>
              <a:rPr lang="pt-BR" sz="3000" dirty="0"/>
              <a:t>, </a:t>
            </a:r>
            <a:r>
              <a:rPr lang="pt-BR" sz="3000" b="1" dirty="0">
                <a:solidFill>
                  <a:srgbClr val="FF0000"/>
                </a:solidFill>
              </a:rPr>
              <a:t>legitimados</a:t>
            </a:r>
            <a:r>
              <a:rPr lang="pt-BR" sz="3000" dirty="0"/>
              <a:t> e </a:t>
            </a:r>
            <a:r>
              <a:rPr lang="pt-BR" sz="3000" b="1" dirty="0">
                <a:solidFill>
                  <a:srgbClr val="FF0000"/>
                </a:solidFill>
              </a:rPr>
              <a:t>ilegítimos</a:t>
            </a:r>
            <a:r>
              <a:rPr lang="pt-BR" sz="3000" dirty="0"/>
              <a:t>, nos termos do art. 355 e seguintes do Código Civil de 1916, conforme fossem filhos biológicos ou se a lei (por presunção) assim os considerasse. </a:t>
            </a:r>
          </a:p>
          <a:p>
            <a:pPr algn="just"/>
            <a:endParaRPr lang="pt-BR" sz="3000" dirty="0"/>
          </a:p>
          <a:p>
            <a:pPr algn="just"/>
            <a:r>
              <a:rPr lang="pt-BR" sz="3000" dirty="0"/>
              <a:t>Eram espécies de </a:t>
            </a:r>
            <a:r>
              <a:rPr lang="pt-BR" sz="3000" b="1" dirty="0">
                <a:solidFill>
                  <a:srgbClr val="FF0000"/>
                </a:solidFill>
              </a:rPr>
              <a:t>filhos ilegítimos </a:t>
            </a:r>
            <a:r>
              <a:rPr lang="pt-BR" sz="3000" dirty="0"/>
              <a:t>os </a:t>
            </a:r>
            <a:r>
              <a:rPr lang="pt-BR" sz="3000" b="1" dirty="0">
                <a:solidFill>
                  <a:srgbClr val="FF0000"/>
                </a:solidFill>
              </a:rPr>
              <a:t>filhos naturais </a:t>
            </a:r>
            <a:r>
              <a:rPr lang="pt-BR" sz="3000" dirty="0"/>
              <a:t>e os </a:t>
            </a:r>
            <a:r>
              <a:rPr lang="pt-BR" sz="3000" b="1" dirty="0">
                <a:solidFill>
                  <a:srgbClr val="FF0000"/>
                </a:solidFill>
              </a:rPr>
              <a:t>filhos espúrios</a:t>
            </a:r>
            <a:r>
              <a:rPr lang="pt-BR" sz="3000" dirty="0"/>
              <a:t>; na condição destes últimos, encontravam-se os </a:t>
            </a:r>
            <a:r>
              <a:rPr lang="pt-BR" sz="3000" b="1" dirty="0">
                <a:solidFill>
                  <a:srgbClr val="FF0000"/>
                </a:solidFill>
              </a:rPr>
              <a:t>filhos adulterinos </a:t>
            </a:r>
            <a:r>
              <a:rPr lang="pt-BR" sz="3000" dirty="0"/>
              <a:t>e os </a:t>
            </a:r>
            <a:r>
              <a:rPr lang="pt-BR" sz="3000" b="1" dirty="0">
                <a:solidFill>
                  <a:srgbClr val="FF0000"/>
                </a:solidFill>
              </a:rPr>
              <a:t>filhos incestuosos</a:t>
            </a:r>
            <a:r>
              <a:rPr lang="pt-BR" sz="3000" dirty="0"/>
              <a:t>. </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3974370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Segunda metade do século XX – mudam os fatos, muda o direito.</a:t>
            </a:r>
          </a:p>
        </p:txBody>
      </p:sp>
      <p:sp>
        <p:nvSpPr>
          <p:cNvPr id="3" name="Espaço Reservado para Conteúdo 2"/>
          <p:cNvSpPr>
            <a:spLocks noGrp="1"/>
          </p:cNvSpPr>
          <p:nvPr>
            <p:ph idx="1"/>
          </p:nvPr>
        </p:nvSpPr>
        <p:spPr/>
        <p:txBody>
          <a:bodyPr>
            <a:normAutofit fontScale="85000" lnSpcReduction="20000"/>
          </a:bodyPr>
          <a:lstStyle/>
          <a:p>
            <a:pPr algn="just"/>
            <a:r>
              <a:rPr lang="pt-BR" dirty="0"/>
              <a:t>“O </a:t>
            </a:r>
            <a:r>
              <a:rPr lang="pt-BR" i="1" dirty="0"/>
              <a:t>QUID </a:t>
            </a:r>
            <a:r>
              <a:rPr lang="pt-BR" dirty="0"/>
              <a:t>DA PATERNIDADE. Qual seria, pois, esse </a:t>
            </a:r>
            <a:r>
              <a:rPr lang="pt-BR" i="1" dirty="0"/>
              <a:t>quid </a:t>
            </a:r>
            <a:r>
              <a:rPr lang="pt-BR" dirty="0"/>
              <a:t>específico que faz de alguém um pai, independentemente da geração biológica? (...) Se se prestar atenta escuta às pulsações mais profundas da longa tradição cultural da humanidade, não será difícil identificar uma persistente intuição que associa a paternidade antes com o serviço que com a procriação. Ou seja: ser pai ou ser mãe não está tanto no fato de gerar quanto na circunstância de amar e servir” (João Baptista Villela. </a:t>
            </a:r>
            <a:r>
              <a:rPr lang="pt-BR" i="1" dirty="0" err="1"/>
              <a:t>Desbiologização</a:t>
            </a:r>
            <a:r>
              <a:rPr lang="pt-BR" i="1" dirty="0"/>
              <a:t> da paternidade. </a:t>
            </a:r>
            <a:r>
              <a:rPr lang="pt-BR" dirty="0"/>
              <a:t>Conferência proferida a 9 de maio de 1979 na Faculdade de Direito da Universidade Federal de Minas Gerais.</a:t>
            </a:r>
          </a:p>
          <a:p>
            <a:endParaRPr lang="pt-BR" dirty="0"/>
          </a:p>
          <a:p>
            <a:pPr algn="just">
              <a:buFont typeface="Wingdings" panose="05000000000000000000" pitchFamily="2" charset="2"/>
              <a:buChar char="ü"/>
            </a:pPr>
            <a:r>
              <a:rPr lang="pt-BR" dirty="0"/>
              <a:t>E “o ordenamento jurídico se legitima a partir da capacidade que possui de bem regular os fatos da vida e quando demonstra aptidão de constantemente evoluir para responder às demandas da sociedade” (</a:t>
            </a:r>
            <a:r>
              <a:rPr lang="pt-BR" dirty="0" err="1"/>
              <a:t>Luis</a:t>
            </a:r>
            <a:r>
              <a:rPr lang="pt-BR" dirty="0"/>
              <a:t> Felipe Salomão e Mônica </a:t>
            </a:r>
            <a:r>
              <a:rPr lang="pt-BR" dirty="0" err="1"/>
              <a:t>Drumond</a:t>
            </a:r>
            <a:r>
              <a:rPr lang="pt-BR" dirty="0"/>
              <a:t>. </a:t>
            </a:r>
            <a:r>
              <a:rPr lang="pt-BR" i="1" dirty="0"/>
              <a:t>Temas contemporâneos de Direito de Família. </a:t>
            </a:r>
            <a:r>
              <a:rPr lang="pt-BR" dirty="0"/>
              <a:t>Disponível em: </a:t>
            </a:r>
            <a:r>
              <a:rPr lang="pt-BR" sz="1900" u="sng" dirty="0">
                <a:hlinkClick r:id="rId2"/>
              </a:rPr>
              <a:t>https://www.migalhas.com.br/dePeso/16,MI276357,71043-Temas+contemporaneos+de+Direito+de+Familia</a:t>
            </a:r>
            <a:r>
              <a:rPr lang="pt-BR" sz="1900" u="sng" dirty="0"/>
              <a:t>).</a:t>
            </a:r>
            <a:endParaRPr lang="pt-BR" sz="1900" dirty="0"/>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79856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Constituição Federal brasileira de 1988: verdadeiro divisor de águas</a:t>
            </a:r>
          </a:p>
        </p:txBody>
      </p:sp>
      <p:sp>
        <p:nvSpPr>
          <p:cNvPr id="3" name="Espaço Reservado para Conteúdo 2"/>
          <p:cNvSpPr>
            <a:spLocks noGrp="1"/>
          </p:cNvSpPr>
          <p:nvPr>
            <p:ph idx="1"/>
          </p:nvPr>
        </p:nvSpPr>
        <p:spPr/>
        <p:txBody>
          <a:bodyPr>
            <a:noAutofit/>
          </a:bodyPr>
          <a:lstStyle/>
          <a:p>
            <a:pPr algn="just"/>
            <a:r>
              <a:rPr lang="pt-BR" sz="3600" dirty="0"/>
              <a:t>Ampliou, sensivelmente, o </a:t>
            </a:r>
            <a:r>
              <a:rPr lang="pt-BR" sz="3600" b="1" dirty="0">
                <a:solidFill>
                  <a:srgbClr val="FF0000"/>
                </a:solidFill>
              </a:rPr>
              <a:t>conceito tradicional</a:t>
            </a:r>
            <a:r>
              <a:rPr lang="pt-BR" sz="3600" dirty="0"/>
              <a:t>, </a:t>
            </a:r>
            <a:r>
              <a:rPr lang="pt-BR" sz="3600" b="1" dirty="0">
                <a:solidFill>
                  <a:srgbClr val="FF0000"/>
                </a:solidFill>
              </a:rPr>
              <a:t>moralista</a:t>
            </a:r>
            <a:r>
              <a:rPr lang="pt-BR" sz="3600" dirty="0"/>
              <a:t>, </a:t>
            </a:r>
            <a:r>
              <a:rPr lang="pt-BR" sz="3600" b="1" dirty="0">
                <a:solidFill>
                  <a:srgbClr val="FF0000"/>
                </a:solidFill>
              </a:rPr>
              <a:t>fechado</a:t>
            </a:r>
            <a:r>
              <a:rPr lang="pt-BR" sz="3600" dirty="0"/>
              <a:t>, </a:t>
            </a:r>
            <a:r>
              <a:rPr lang="pt-BR" sz="3600" b="1" dirty="0" err="1">
                <a:solidFill>
                  <a:srgbClr val="FF0000"/>
                </a:solidFill>
              </a:rPr>
              <a:t>matrimonialista</a:t>
            </a:r>
            <a:r>
              <a:rPr lang="pt-BR" sz="3600" dirty="0"/>
              <a:t>, </a:t>
            </a:r>
            <a:r>
              <a:rPr lang="pt-BR" sz="3600" b="1" dirty="0" err="1">
                <a:solidFill>
                  <a:srgbClr val="FF0000"/>
                </a:solidFill>
              </a:rPr>
              <a:t>patriarcalista</a:t>
            </a:r>
            <a:r>
              <a:rPr lang="pt-BR" sz="3600" dirty="0"/>
              <a:t> e </a:t>
            </a:r>
            <a:r>
              <a:rPr lang="pt-BR" sz="3600" b="1" dirty="0">
                <a:solidFill>
                  <a:srgbClr val="FF0000"/>
                </a:solidFill>
              </a:rPr>
              <a:t>patrimonialista</a:t>
            </a:r>
            <a:r>
              <a:rPr lang="pt-BR" sz="3600" dirty="0"/>
              <a:t> do Direito de Família que se conheceu até então. </a:t>
            </a:r>
          </a:p>
          <a:p>
            <a:pPr algn="just"/>
            <a:r>
              <a:rPr lang="pt-BR" sz="3600" dirty="0"/>
              <a:t>Apagou aquele </a:t>
            </a:r>
            <a:r>
              <a:rPr lang="pt-BR" sz="3600" b="1" dirty="0">
                <a:solidFill>
                  <a:srgbClr val="FF0000"/>
                </a:solidFill>
              </a:rPr>
              <a:t>ranço discriminatório</a:t>
            </a:r>
            <a:r>
              <a:rPr lang="pt-BR" sz="3600" dirty="0"/>
              <a:t> que hierarquizava os filhos, lhes concedendo ou não direitos, conforme sua posição na tabela hierárquica de filiação, legalmente classificatória.</a:t>
            </a:r>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17823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Constituição Federal brasileira de 1988: verdadeiro divisor de águas</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pPr algn="just"/>
            <a:r>
              <a:rPr lang="pt-BR" sz="3200" dirty="0"/>
              <a:t>Princípios da igualdade, da solidariedade e da dignidade humana.</a:t>
            </a:r>
          </a:p>
          <a:p>
            <a:pPr algn="just"/>
            <a:r>
              <a:rPr lang="pt-BR" sz="3200" dirty="0"/>
              <a:t>Ficaram proibidas todas e quaisquer </a:t>
            </a:r>
            <a:r>
              <a:rPr lang="pt-BR" sz="3200" b="1" dirty="0">
                <a:solidFill>
                  <a:srgbClr val="FF0000"/>
                </a:solidFill>
              </a:rPr>
              <a:t>designações discriminatórias </a:t>
            </a:r>
            <a:r>
              <a:rPr lang="pt-BR" sz="3200" dirty="0"/>
              <a:t>relativas à filiação. CF, art. 227 § 6º:  </a:t>
            </a:r>
            <a:r>
              <a:rPr lang="pt-BR" sz="3200" i="1" dirty="0"/>
              <a:t>Os filhos, havidos ou não da relação do casamento, ou por adoção, terão os mesmos direitos e qualificações, proibidas quaisquer designações discriminatórias relativas à filiação.</a:t>
            </a:r>
          </a:p>
          <a:p>
            <a:pPr algn="just"/>
            <a:r>
              <a:rPr lang="pt-BR" sz="3200" dirty="0"/>
              <a:t>Nova perspectiva do </a:t>
            </a:r>
            <a:r>
              <a:rPr lang="pt-BR" sz="3200" dirty="0">
                <a:solidFill>
                  <a:srgbClr val="C00000"/>
                </a:solidFill>
              </a:rPr>
              <a:t>poder familiar / autoridade parental: </a:t>
            </a:r>
            <a:r>
              <a:rPr lang="pt-BR" sz="3200" dirty="0"/>
              <a:t>filhos como sujeitos de direitos.</a:t>
            </a:r>
          </a:p>
          <a:p>
            <a:endParaRPr lang="pt-BR" dirty="0"/>
          </a:p>
        </p:txBody>
      </p:sp>
      <p:sp>
        <p:nvSpPr>
          <p:cNvPr id="4" name="Espaço Reservado para Rodapé 3"/>
          <p:cNvSpPr>
            <a:spLocks noGrp="1"/>
          </p:cNvSpPr>
          <p:nvPr>
            <p:ph type="ftr" sz="quarter" idx="11"/>
          </p:nvPr>
        </p:nvSpPr>
        <p:spPr/>
        <p:txBody>
          <a:bodyPr/>
          <a:lstStyle/>
          <a:p>
            <a:r>
              <a:rPr lang="pt-BR"/>
              <a:t>Giselda Hironaka</a:t>
            </a:r>
          </a:p>
        </p:txBody>
      </p:sp>
    </p:spTree>
    <p:extLst>
      <p:ext uri="{BB962C8B-B14F-4D97-AF65-F5344CB8AC3E}">
        <p14:creationId xmlns:p14="http://schemas.microsoft.com/office/powerpoint/2010/main" val="158240410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2905</TotalTime>
  <Words>2529</Words>
  <Application>Microsoft Office PowerPoint</Application>
  <PresentationFormat>Widescreen</PresentationFormat>
  <Paragraphs>145</Paragraphs>
  <Slides>28</Slides>
  <Notes>0</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Tema do Office</vt:lpstr>
      <vt:lpstr>  Parentesco socioafetivo e multiparentalidade. </vt:lpstr>
      <vt:lpstr>Parentalidade civil</vt:lpstr>
      <vt:lpstr>Enunciados sobre parentalidade socioafetiva</vt:lpstr>
      <vt:lpstr>Recurso Extraordinário 898.060/SC – 2016 Relator: Ministro Luiz Fux</vt:lpstr>
      <vt:lpstr>1ª fase – a verdade legal – pater is est</vt:lpstr>
      <vt:lpstr>1ª fase – a verdade legal – pater is est</vt:lpstr>
      <vt:lpstr>Segunda metade do século XX – mudam os fatos, muda o direito.</vt:lpstr>
      <vt:lpstr>Constituição Federal brasileira de 1988: verdadeiro divisor de águas</vt:lpstr>
      <vt:lpstr>Constituição Federal brasileira de 1988: verdadeiro divisor de águas</vt:lpstr>
      <vt:lpstr>STF - Rec. Extr. 898.060/SP, 21.09.2016.  Rel. Min. Luiz Fux.    Repercussão geral.</vt:lpstr>
      <vt:lpstr>2ª fase – relevância da verdade biológica –  CC 2002</vt:lpstr>
      <vt:lpstr>2ª fase: art. 227, § 6º da Constituição de 1988.</vt:lpstr>
      <vt:lpstr>A verdade biológica x mantença classificatória de filiação legítima e filiação ilegítima.</vt:lpstr>
      <vt:lpstr>A verdade biológica  retirou o véu que a presunção de paternidade encobria.</vt:lpstr>
      <vt:lpstr>3ª fase – qual é a verdadeira essência da relação paterno-filial? Qual o marco de determinação do estado de filiação?</vt:lpstr>
      <vt:lpstr>A nova era da socioafetividade</vt:lpstr>
      <vt:lpstr>Multiparentalidade socioafetiva</vt:lpstr>
      <vt:lpstr>Parentalidade socioafetiva e multiparentalidade</vt:lpstr>
      <vt:lpstr>Critério para identificação do estado de posse de filho</vt:lpstr>
      <vt:lpstr>Efeitos jurídicos da multiparentalidade</vt:lpstr>
      <vt:lpstr>Efeitos jurídicos da multiparentalidade</vt:lpstr>
      <vt:lpstr>Imprescritibilidade do direito de contestar a paternidade</vt:lpstr>
      <vt:lpstr>Arts. 1.604 e 1.601 CC – há confronto?</vt:lpstr>
      <vt:lpstr>“Art. 1.601” – João Baptista Villela</vt:lpstr>
      <vt:lpstr>Imprescritibilidade do direito de contestar a paternidade</vt:lpstr>
      <vt:lpstr>Paternidade socioafetiva post-mortem</vt:lpstr>
      <vt:lpstr>Paternidade socioafetiva e adoção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Parentesco e filiação.  Regras gerais, contagem de grau. Socioafetividade. (Filiação – arts.1.596 a 1.606)</dc:title>
  <dc:creator>Giselda</dc:creator>
  <cp:lastModifiedBy>Romualdo Baptista dos Santos</cp:lastModifiedBy>
  <cp:revision>42</cp:revision>
  <dcterms:created xsi:type="dcterms:W3CDTF">2019-10-02T21:12:05Z</dcterms:created>
  <dcterms:modified xsi:type="dcterms:W3CDTF">2023-04-26T10:52:50Z</dcterms:modified>
</cp:coreProperties>
</file>