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1" r:id="rId3"/>
    <p:sldId id="275" r:id="rId4"/>
    <p:sldId id="276" r:id="rId5"/>
    <p:sldId id="277" r:id="rId6"/>
    <p:sldId id="289" r:id="rId7"/>
    <p:sldId id="279" r:id="rId8"/>
    <p:sldId id="290" r:id="rId9"/>
    <p:sldId id="280" r:id="rId10"/>
    <p:sldId id="283" r:id="rId11"/>
    <p:sldId id="284" r:id="rId12"/>
    <p:sldId id="285" r:id="rId13"/>
    <p:sldId id="260" r:id="rId14"/>
    <p:sldId id="261" r:id="rId1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978A7B-DE40-4575-8295-7F3783815B90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FC9B0-E7E0-4D42-91AC-5741FAC976A4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Região glútea: póstero-lateral à pelve óssea e região proximal do femur. Comunica-se antero-medialmente com com a cavidade pélvica  e o períneo, respectivamente, pelos forames isquiáticos maior e menor. Inferiormente é contínua com a face posterior da coxa.  </a:t>
            </a:r>
          </a:p>
        </p:txBody>
      </p:sp>
      <p:sp>
        <p:nvSpPr>
          <p:cNvPr id="67588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F1F0F24-DC4B-4B59-86DC-5757EA75E25E}" type="slidenum">
              <a:rPr lang="pt-BR" altLang="pt-BR" smtClean="0">
                <a:latin typeface="Arial" pitchFamily="34" charset="0"/>
                <a:ea typeface="MS PGothic" pitchFamily="34" charset="-128"/>
              </a:rPr>
              <a:pPr/>
              <a:t>3</a:t>
            </a:fld>
            <a:endParaRPr lang="pt-BR" altLang="pt-BR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Glúteo médio: face externa do ílio entre as linhas glúteas ant, e post. Até o trocanter maior</a:t>
            </a:r>
          </a:p>
          <a:p>
            <a:pPr eaLnBrk="1" hangingPunct="1"/>
            <a:r>
              <a:rPr lang="pt-BR" altLang="pt-BR" smtClean="0"/>
              <a:t>Glúteo mínimoÇ face externa do ílio entre as linhas gçúteas anterior e inferior. Até o trocanter maior mais anteriormente.</a:t>
            </a: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BE45CB-3E28-459D-9C82-45206293C460}" type="slidenum">
              <a:rPr lang="pt-BR" altLang="pt-BR" smtClean="0">
                <a:latin typeface="Arial" pitchFamily="34" charset="0"/>
                <a:ea typeface="MS PGothic" pitchFamily="34" charset="-128"/>
              </a:rPr>
              <a:pPr/>
              <a:t>5</a:t>
            </a:fld>
            <a:endParaRPr lang="pt-BR" altLang="pt-BR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pt-BR" altLang="pt-BR" smtClean="0"/>
              <a:t>Glúteo médio: face externa do ílio entre as linhas glúteas ant, e post. Até o trocanter maior</a:t>
            </a:r>
          </a:p>
          <a:p>
            <a:pPr eaLnBrk="1" hangingPunct="1"/>
            <a:r>
              <a:rPr lang="pt-BR" altLang="pt-BR" smtClean="0"/>
              <a:t>Glúteo mínimoÇ face externa do ílio entre as linhas gçúteas anterior e inferior. Até o trocanter maior mais anteriormente.</a:t>
            </a:r>
          </a:p>
        </p:txBody>
      </p:sp>
      <p:sp>
        <p:nvSpPr>
          <p:cNvPr id="6861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BE45CB-3E28-459D-9C82-45206293C460}" type="slidenum">
              <a:rPr lang="pt-BR" altLang="pt-BR" smtClean="0">
                <a:latin typeface="Arial" pitchFamily="34" charset="0"/>
                <a:ea typeface="MS PGothic" pitchFamily="34" charset="-128"/>
              </a:rPr>
              <a:pPr/>
              <a:t>6</a:t>
            </a:fld>
            <a:endParaRPr lang="pt-BR" altLang="pt-BR" smtClean="0"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9813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36992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85678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075513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68508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632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5229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044821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95993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540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10016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EE67A-960C-42E4-84B4-CB5AC87FAA4F}" type="datetimeFigureOut">
              <a:rPr lang="pt-BR" smtClean="0"/>
              <a:pPr/>
              <a:t>02/05/2018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FC34E-EF52-495A-945E-1D94D3B97F8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172332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utlanderanatomy.com/tag/clairerandall/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hyperlink" Target="https://www.google.com.br/url?sa=i&amp;rct=j&amp;q=&amp;esrc=s&amp;frm=1&amp;source=images&amp;cd=&amp;cad=rja&amp;uact=8&amp;ved=2ahUKEwjYkMrpp-XaAhXCI5AKHUm5BqcQjRx6BAgBEAU&amp;url=https://www.anatomiaonline.com/musculos-do-membro-inferior/&amp;psig=AOvVaw2bmrRh7T_YjelHSek_QNuw&amp;ust=152529118506769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medicinapertutti.it/argomento/muscolo-tensore-della-fascia-lata/" TargetMode="External"/><Relationship Id="rId5" Type="http://schemas.openxmlformats.org/officeDocument/2006/relationships/image" Target="../media/image9.png"/><Relationship Id="rId4" Type="http://schemas.openxmlformats.org/officeDocument/2006/relationships/hyperlink" Target="https://www.google.com.br/url?sa=i&amp;rct=j&amp;q=&amp;esrc=s&amp;frm=1&amp;source=images&amp;cd=&amp;cad=rja&amp;uact=8&amp;ved=2ahUKEwisl4bUp-XaAhUIDZAKHdZJCEEQjRx6BAgBEAU&amp;url=https://basicmedicalkey.com/common-femoral-artery/&amp;psig=AOvVaw2bmrRh7T_YjelHSek_QNuw&amp;ust=1525291185067697" TargetMode="Externa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504" y="3933056"/>
            <a:ext cx="8964488" cy="1201688"/>
          </a:xfrm>
        </p:spPr>
        <p:txBody>
          <a:bodyPr>
            <a:normAutofit fontScale="25000" lnSpcReduction="20000"/>
          </a:bodyPr>
          <a:lstStyle/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ANATOMIA TOPOGRÁFICA DOS MEMBROS INFERIORES</a:t>
            </a:r>
          </a:p>
          <a:p>
            <a:r>
              <a:rPr lang="pt-BR" sz="9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AULA 2: </a:t>
            </a:r>
            <a:r>
              <a:rPr lang="pt-BR" sz="9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Músculos </a:t>
            </a:r>
            <a:r>
              <a:rPr lang="pt-BR" sz="9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atuam na articulação coxofemoral</a:t>
            </a:r>
          </a:p>
          <a:p>
            <a:endParaRPr lang="pt-BR" sz="9600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644008" y="6279703"/>
            <a:ext cx="4319017" cy="40011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Luís Fernando </a:t>
            </a:r>
            <a:r>
              <a:rPr lang="pt-BR" sz="2000" b="1" dirty="0" err="1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Tirapelli</a:t>
            </a:r>
            <a:endParaRPr lang="pt-BR" sz="20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5" descr="brasao USP -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96403"/>
            <a:ext cx="1499453" cy="194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C:\Users\Lab Biol\Desktop\image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632"/>
            <a:ext cx="5462257" cy="409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505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107504" y="1124744"/>
            <a:ext cx="4016375" cy="5403850"/>
          </a:xfrm>
          <a:ln>
            <a:solidFill>
              <a:schemeClr val="tx2"/>
            </a:solidFill>
          </a:ln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-107" charset="2"/>
              <a:buNone/>
              <a:defRPr/>
            </a:pPr>
            <a:endParaRPr lang="pt-BR" sz="2000" b="1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M. grácil: 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endParaRPr 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adução da coxa e flexor da perna.</a:t>
            </a:r>
          </a:p>
          <a:p>
            <a:pPr marL="457200" indent="-457200" eaLnBrk="1" fontAlgn="auto" hangingPunct="1">
              <a:spcAft>
                <a:spcPts val="0"/>
              </a:spcAft>
              <a:buClr>
                <a:schemeClr val="accent3"/>
              </a:buClr>
              <a:buAutoNum type="arabicPeriod"/>
              <a:defRPr/>
            </a:pPr>
            <a:endParaRPr 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M. pectíneo:</a:t>
            </a:r>
            <a:r>
              <a:rPr lang="pt-BR" sz="20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adução e flexão da coxa.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M. adutor longo: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 adução e rotação lateral da coxa.</a:t>
            </a:r>
          </a:p>
        </p:txBody>
      </p:sp>
      <p:sp>
        <p:nvSpPr>
          <p:cNvPr id="21510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/>
          </a:p>
        </p:txBody>
      </p:sp>
      <p:pic>
        <p:nvPicPr>
          <p:cNvPr id="22532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24510"/>
            <a:ext cx="4680520" cy="579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286891" y="188640"/>
            <a:ext cx="8605589" cy="64807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3.  Músculos da região medial da coxa</a:t>
            </a: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4716016" y="6453336"/>
            <a:ext cx="410445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5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15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50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50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9" grpId="0" build="p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3556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2080" y="146379"/>
            <a:ext cx="5484284" cy="6378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 txBox="1">
            <a:spLocks noRot="1" noChangeArrowheads="1"/>
          </p:cNvSpPr>
          <p:nvPr/>
        </p:nvSpPr>
        <p:spPr>
          <a:xfrm>
            <a:off x="107504" y="1196752"/>
            <a:ext cx="3744416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4. M. adutor curto: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</a:t>
            </a: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Ação:</a:t>
            </a: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adução da coxa.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203848" y="6381328"/>
            <a:ext cx="594015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24580" name="Picture 8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198767"/>
            <a:ext cx="5054972" cy="6659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923928" y="6696744"/>
            <a:ext cx="5220072" cy="332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5"/>
          <p:cNvSpPr txBox="1">
            <a:spLocks noRot="1" noChangeArrowheads="1"/>
          </p:cNvSpPr>
          <p:nvPr/>
        </p:nvSpPr>
        <p:spPr>
          <a:xfrm>
            <a:off x="323850" y="332656"/>
            <a:ext cx="3960118" cy="51845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5. M. adutor magno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Ação: </a:t>
            </a: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adução e rotação lateral da coxa. </a:t>
            </a:r>
            <a:r>
              <a:rPr kumimoji="0" lang="pt-BR" alt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Flete</a:t>
            </a: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 </a:t>
            </a:r>
            <a:r>
              <a:rPr kumimoji="0" lang="pt-BR" altLang="pt-BR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extende</a:t>
            </a: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 coxa.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6. M. obturador externo: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Ação: </a:t>
            </a: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rotação lateral e </a:t>
            </a: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estabiliza a articulação do quadril.   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pt-BR" altLang="pt-B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9" name="Conector reto 8"/>
          <p:cNvCxnSpPr/>
          <p:nvPr/>
        </p:nvCxnSpPr>
        <p:spPr>
          <a:xfrm>
            <a:off x="5364088" y="5589240"/>
            <a:ext cx="8640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004048" y="260648"/>
            <a:ext cx="4032448" cy="1143000"/>
          </a:xfrm>
          <a:solidFill>
            <a:schemeClr val="accent1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           RESUMO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2051720" y="3829104"/>
            <a:ext cx="6841455" cy="1261884"/>
          </a:xfrm>
        </p:spPr>
        <p:txBody>
          <a:bodyPr wrap="square">
            <a:spAutoFit/>
          </a:bodyPr>
          <a:lstStyle/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endParaRPr lang="pt-BR" altLang="pt-BR" sz="2000" b="1" dirty="0" smtClean="0"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None/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16024" y="4010288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2400" dirty="0" smtClean="0"/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Músculos que atuam na articulação coxofemoral</a:t>
            </a:r>
            <a:endParaRPr lang="pt-BR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F:\AULAS APARELHO LOCOMOTOR  MEDICINA 2018\CÍNGULO MEMBRO INFERIO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4755792" cy="3566844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9496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altLang="pt-B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REFERÊNCIAS BIBLIOGRÁFICAS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76200" y="1628800"/>
            <a:ext cx="8816975" cy="535531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Aumüller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G. </a:t>
            </a:r>
            <a:r>
              <a:rPr lang="pt-BR" altLang="pt-BR" sz="1800" b="1" dirty="0" smtClean="0"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Anatomia. 1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2009.</a:t>
            </a:r>
          </a:p>
          <a:p>
            <a:pPr marL="0" indent="0" algn="ctr" eaLnBrk="1" hangingPunct="1">
              <a:spcBef>
                <a:spcPct val="0"/>
              </a:spcBef>
              <a:buNone/>
            </a:pPr>
            <a:endParaRPr lang="pt-BR" altLang="pt-BR" sz="1800" b="1" dirty="0" smtClean="0">
              <a:solidFill>
                <a:srgbClr val="0070C0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err="1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Drake</a:t>
            </a: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R.L.,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Vogl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W., Mitchell, A.W.M. Gray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s. Anatomia para estudantes.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1ª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2005.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he-IL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Gardner,</a:t>
            </a:r>
            <a:r>
              <a:rPr lang="pt-BR" altLang="pt-BR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 e O</a:t>
            </a:r>
            <a:r>
              <a:rPr lang="he-IL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Rahilly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4ª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1978.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Gray</a:t>
            </a:r>
            <a:r>
              <a:rPr lang="he-IL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׳</a:t>
            </a: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 Anatomia. A base anatômica da prática clínica. 40ª ed. Rio de Janeiro: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Elsevier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Editora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Ltda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2010.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pt-BR" altLang="pt-BR" sz="1800" b="1" dirty="0" smtClean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Moore, 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K.L.;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Dalley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A.F. Anatomia orientada para a clínica. 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6ª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Koogan S.A., 2011.</a:t>
            </a:r>
          </a:p>
          <a:p>
            <a:pPr marL="0" indent="0" algn="ctr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algn="ctr">
              <a:spcBef>
                <a:spcPct val="0"/>
              </a:spcBef>
            </a:pPr>
            <a:r>
              <a:rPr lang="pt-BR" altLang="pt-BR" sz="1800" b="1" dirty="0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Snell, </a:t>
            </a:r>
            <a:r>
              <a:rPr lang="pt-BR" altLang="pt-BR" sz="1800" b="1" dirty="0" err="1" smtClean="0">
                <a:solidFill>
                  <a:schemeClr val="accent1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R.S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.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Anatomia clínica para estudantes de medicina. 5ª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ed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, Rio de Janeiro: Guanabara </a:t>
            </a:r>
            <a:r>
              <a:rPr lang="pt-BR" altLang="pt-BR" sz="1800" b="1" dirty="0" err="1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Koogan</a:t>
            </a:r>
            <a:r>
              <a:rPr lang="pt-BR" altLang="pt-BR" sz="1800" b="1" dirty="0" smtClean="0">
                <a:solidFill>
                  <a:srgbClr val="000514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 S.A., 1999.</a:t>
            </a:r>
          </a:p>
          <a:p>
            <a:pPr marL="0" indent="0" algn="ctr">
              <a:spcBef>
                <a:spcPct val="0"/>
              </a:spcBef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</a:pPr>
            <a:endParaRPr lang="pt-BR" altLang="pt-BR" sz="1800" b="1" dirty="0" smtClean="0">
              <a:solidFill>
                <a:srgbClr val="000514"/>
              </a:solidFill>
              <a:latin typeface="Arial" panose="020B0604020202020204" pitchFamily="34" charset="0"/>
              <a:ea typeface="ＭＳ Ｐゴシック" pitchFamily="34" charset="-128"/>
              <a:cs typeface="Arial" panose="020B0604020202020204" pitchFamily="34" charset="0"/>
            </a:endParaRPr>
          </a:p>
          <a:p>
            <a:pPr marL="0" indent="0" eaLnBrk="1" hangingPunct="1">
              <a:spcBef>
                <a:spcPct val="0"/>
              </a:spcBef>
            </a:pPr>
            <a:endParaRPr lang="pt-BR" altLang="pt-BR" sz="1800" dirty="0" smtClean="0">
              <a:latin typeface="Comic Sans MS" pitchFamily="66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319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 txBox="1">
            <a:spLocks noRot="1" noChangeArrowheads="1"/>
          </p:cNvSpPr>
          <p:nvPr/>
        </p:nvSpPr>
        <p:spPr>
          <a:xfrm>
            <a:off x="286891" y="2852936"/>
            <a:ext cx="8605589" cy="64807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2.  Músculos da região anterior da coxa</a:t>
            </a: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 txBox="1">
            <a:spLocks noRot="1" noChangeArrowheads="1"/>
          </p:cNvSpPr>
          <p:nvPr/>
        </p:nvSpPr>
        <p:spPr>
          <a:xfrm>
            <a:off x="286891" y="1916832"/>
            <a:ext cx="8605589" cy="64807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pt-BR" altLang="pt-BR" sz="5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1. Músculos da região glútea e parede lateral da pelve</a:t>
            </a:r>
            <a:r>
              <a:rPr kumimoji="0" lang="pt-BR" altLang="pt-BR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5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6" name="Título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800" b="1" cap="all" dirty="0" smtClean="0"/>
              <a:t>Músculos</a:t>
            </a:r>
            <a:r>
              <a:rPr lang="pt-BR" sz="2800" b="1" dirty="0" smtClean="0"/>
              <a:t> </a:t>
            </a:r>
            <a:r>
              <a:rPr lang="pt-BR" sz="2800" b="1" cap="all" dirty="0" smtClean="0"/>
              <a:t>que atuam na articulação coxofemoral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286891" y="3861048"/>
            <a:ext cx="8605589" cy="64807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3.  Músculos da região medial da coxa</a:t>
            </a: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286891" y="1196752"/>
            <a:ext cx="8605589" cy="648072"/>
          </a:xfrm>
          <a:ln w="28575">
            <a:solidFill>
              <a:schemeClr val="tx2"/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</a:rPr>
              <a:t/>
            </a:r>
            <a:b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</a:rPr>
            </a:br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</a:rPr>
              <a:t>1. Músculos da região glútea e parede lateral da pelve</a:t>
            </a:r>
            <a:r>
              <a:rPr lang="pt-BR" altLang="pt-BR" sz="1800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pt-BR" altLang="pt-BR" sz="1800" dirty="0" smtClean="0">
                <a:solidFill>
                  <a:srgbClr val="FFFF00"/>
                </a:solidFill>
                <a:latin typeface="Arial" pitchFamily="34" charset="0"/>
              </a:rPr>
            </a:br>
            <a:r>
              <a:rPr lang="pt-BR" altLang="pt-BR" sz="1800" dirty="0" smtClean="0">
                <a:solidFill>
                  <a:srgbClr val="FFFF00"/>
                </a:solidFill>
                <a:latin typeface="Arial" pitchFamily="34" charset="0"/>
              </a:rPr>
              <a:t/>
            </a:r>
            <a:br>
              <a:rPr lang="pt-BR" altLang="pt-BR" sz="1800" dirty="0" smtClean="0">
                <a:solidFill>
                  <a:srgbClr val="FFFF00"/>
                </a:solidFill>
                <a:latin typeface="Arial" pitchFamily="34" charset="0"/>
              </a:rPr>
            </a:br>
            <a:endParaRPr lang="pt-BR" altLang="pt-BR" sz="1800" b="1" dirty="0" smtClean="0">
              <a:latin typeface="Arial" pitchFamily="34" charset="0"/>
            </a:endParaRPr>
          </a:p>
        </p:txBody>
      </p:sp>
      <p:sp>
        <p:nvSpPr>
          <p:cNvPr id="14339" name="Rectangle 5"/>
          <p:cNvSpPr>
            <a:spLocks noGrp="1" noRot="1" noChangeArrowheads="1"/>
          </p:cNvSpPr>
          <p:nvPr>
            <p:ph sz="half" idx="1"/>
          </p:nvPr>
        </p:nvSpPr>
        <p:spPr>
          <a:xfrm>
            <a:off x="323850" y="2060848"/>
            <a:ext cx="4032250" cy="2232248"/>
          </a:xfrm>
          <a:ln>
            <a:solidFill>
              <a:schemeClr val="tx2"/>
            </a:solidFill>
          </a:ln>
        </p:spPr>
        <p:txBody>
          <a:bodyPr/>
          <a:lstStyle/>
          <a:p>
            <a:pPr algn="just" eaLnBrk="1" hangingPunct="1">
              <a:buNone/>
            </a:pPr>
            <a:r>
              <a:rPr lang="pt-BR" alt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1.1. M. glúteo máximo</a:t>
            </a:r>
          </a:p>
          <a:p>
            <a:pPr algn="just" eaLnBrk="1" hangingPunct="1">
              <a:buNone/>
            </a:pPr>
            <a:endParaRPr lang="pt-BR" altLang="pt-BR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BR" alt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</a:t>
            </a: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 extensão e rotação lateral da coxa.</a:t>
            </a:r>
          </a:p>
          <a:p>
            <a:pPr algn="just" eaLnBrk="1" hangingPunct="1"/>
            <a:endParaRPr lang="pt-BR" altLang="pt-BR" sz="1800" b="1" dirty="0" smtClean="0"/>
          </a:p>
          <a:p>
            <a:pPr eaLnBrk="1" hangingPunct="1"/>
            <a:endParaRPr lang="pt-BR" altLang="pt-BR" sz="2400" b="1" dirty="0" smtClean="0"/>
          </a:p>
          <a:p>
            <a:pPr eaLnBrk="1" hangingPunct="1"/>
            <a:endParaRPr lang="pt-BR" altLang="pt-BR" sz="2400" dirty="0" smtClean="0"/>
          </a:p>
        </p:txBody>
      </p:sp>
      <p:sp>
        <p:nvSpPr>
          <p:cNvPr id="14340" name="Rectangle 6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4341" name="Picture 10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2823" y="1916832"/>
            <a:ext cx="4516865" cy="4681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116632"/>
            <a:ext cx="8229600" cy="92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pt-BR" sz="2800" b="1" cap="all" dirty="0" smtClean="0"/>
              <a:t>Músculos</a:t>
            </a:r>
            <a:r>
              <a:rPr lang="pt-BR" sz="2800" b="1" dirty="0" smtClean="0"/>
              <a:t> </a:t>
            </a:r>
            <a:r>
              <a:rPr lang="pt-BR" sz="2800" b="1" cap="all" dirty="0" smtClean="0"/>
              <a:t>que atuam na articulação coxofemoral 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</a:t>
            </a:r>
            <a:endParaRPr kumimoji="0" lang="pt-BR" sz="2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211960" y="6381328"/>
            <a:ext cx="475252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433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nimBg="1"/>
      <p:bldP spid="14339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07504" y="1905000"/>
            <a:ext cx="4321175" cy="2604120"/>
          </a:xfrm>
          <a:ln>
            <a:solidFill>
              <a:schemeClr val="tx2"/>
            </a:solidFill>
          </a:ln>
        </p:spPr>
        <p:txBody>
          <a:bodyPr/>
          <a:lstStyle/>
          <a:p>
            <a:pPr algn="just" eaLnBrk="1" hangingPunct="1">
              <a:buNone/>
            </a:pPr>
            <a:r>
              <a:rPr lang="pt-BR" alt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1.2. Músculo tensor da </a:t>
            </a:r>
            <a:r>
              <a:rPr lang="pt-BR" altLang="pt-BR" sz="20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fáscia</a:t>
            </a:r>
            <a:r>
              <a:rPr lang="pt-BR" alt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lata</a:t>
            </a:r>
          </a:p>
          <a:p>
            <a:pPr algn="just" eaLnBrk="1" hangingPunct="1"/>
            <a:endParaRPr lang="pt-BR" altLang="pt-BR" sz="2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 eaLnBrk="1" hangingPunct="1"/>
            <a:r>
              <a:rPr lang="pt-BR" alt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Ação: </a:t>
            </a:r>
            <a:r>
              <a:rPr lang="pt-BR" altLang="pt-BR" sz="2000" b="1" dirty="0" smtClean="0">
                <a:latin typeface="Arial" pitchFamily="34" charset="0"/>
                <a:cs typeface="Arial" pitchFamily="34" charset="0"/>
              </a:rPr>
              <a:t>estabiliza o joelho durante a extensão.</a:t>
            </a:r>
          </a:p>
          <a:p>
            <a:pPr algn="just" eaLnBrk="1" hangingPunct="1"/>
            <a:endParaRPr lang="pt-BR" altLang="pt-BR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+mj-lt"/>
              <a:buAutoNum type="arabicPeriod"/>
            </a:pPr>
            <a:endParaRPr lang="pt-BR" altLang="pt-BR" sz="1800" b="1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buFont typeface="Wingdings" pitchFamily="2" charset="2"/>
              <a:buNone/>
            </a:pPr>
            <a:r>
              <a:rPr lang="pt-BR" altLang="pt-BR" sz="1800" b="1" dirty="0" smtClean="0">
                <a:latin typeface="Arial" pitchFamily="34" charset="0"/>
                <a:cs typeface="Arial" pitchFamily="34" charset="0"/>
              </a:rPr>
              <a:t>	</a:t>
            </a:r>
            <a:endParaRPr lang="pt-BR" alt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3" name="Rectangle 4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5364" name="Picture 6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9625" y="142875"/>
            <a:ext cx="4381500" cy="65722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" name="Seta para a direita 4"/>
          <p:cNvSpPr/>
          <p:nvPr/>
        </p:nvSpPr>
        <p:spPr>
          <a:xfrm>
            <a:off x="6084168" y="1340768"/>
            <a:ext cx="576064" cy="288032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4499992" y="6525344"/>
            <a:ext cx="4572000" cy="260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536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uiExpand="1" build="p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how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634755" y="980728"/>
            <a:ext cx="5509245" cy="5459953"/>
          </a:xfrm>
          <a:noFill/>
          <a:ln>
            <a:noFill/>
          </a:ln>
        </p:spPr>
      </p:pic>
      <p:sp>
        <p:nvSpPr>
          <p:cNvPr id="5" name="Rectangle 11"/>
          <p:cNvSpPr txBox="1">
            <a:spLocks noRot="1" noChangeArrowheads="1"/>
          </p:cNvSpPr>
          <p:nvPr/>
        </p:nvSpPr>
        <p:spPr>
          <a:xfrm>
            <a:off x="323405" y="643210"/>
            <a:ext cx="3816547" cy="408193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1.3. M. glúteo médio: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1.4. M. glúteo mínimo: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Ação: </a:t>
            </a: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abdução  e rotação medial do fêmur na articulação do quadril.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1.5. M. piriforme: </a:t>
            </a: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1.6. M. gêmeo superior: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 2" pitchFamily="18" charset="2"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Ação:</a:t>
            </a: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rotação lateral e abdução da articulação do quadril.</a:t>
            </a: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419872" y="6165304"/>
            <a:ext cx="5652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Seta em curva para cima 6"/>
          <p:cNvSpPr/>
          <p:nvPr/>
        </p:nvSpPr>
        <p:spPr>
          <a:xfrm rot="17354328">
            <a:off x="7309700" y="3421775"/>
            <a:ext cx="499621" cy="510301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8" name="Seta para a direita 7"/>
          <p:cNvSpPr/>
          <p:nvPr/>
        </p:nvSpPr>
        <p:spPr>
          <a:xfrm>
            <a:off x="7524328" y="4437112"/>
            <a:ext cx="50405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how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599259" y="1040637"/>
            <a:ext cx="5509245" cy="5459953"/>
          </a:xfrm>
          <a:noFill/>
          <a:ln>
            <a:noFill/>
          </a:ln>
        </p:spPr>
      </p:pic>
      <p:sp>
        <p:nvSpPr>
          <p:cNvPr id="6" name="Retângulo 5"/>
          <p:cNvSpPr/>
          <p:nvPr/>
        </p:nvSpPr>
        <p:spPr>
          <a:xfrm>
            <a:off x="3419872" y="6165304"/>
            <a:ext cx="5652120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3"/>
          <p:cNvSpPr>
            <a:spLocks noGrp="1" noRot="1" noChangeArrowheads="1"/>
          </p:cNvSpPr>
          <p:nvPr>
            <p:ph sz="half" idx="1"/>
          </p:nvPr>
        </p:nvSpPr>
        <p:spPr>
          <a:xfrm>
            <a:off x="179388" y="620688"/>
            <a:ext cx="4104579" cy="5040313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1.7. M. obturador interno: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1.8. M. gêmeo inferior: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t-BR" sz="18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Ação:</a:t>
            </a: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rotação lateral e abdução da articulação do quadril.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 sz="18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1.9. M. quadrado femoral: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Ação: rotação lateral da articulação do quadril. </a:t>
            </a: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8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/>
          <a:lstStyle/>
          <a:p>
            <a:pPr eaLnBrk="1" hangingPunct="1"/>
            <a:endParaRPr lang="pt-BR" altLang="pt-BR" smtClean="0"/>
          </a:p>
        </p:txBody>
      </p:sp>
      <p:pic>
        <p:nvPicPr>
          <p:cNvPr id="18436" name="Picture 5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44624"/>
            <a:ext cx="5940723" cy="5834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059832" y="6165304"/>
            <a:ext cx="6084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7"/>
          <p:cNvSpPr txBox="1">
            <a:spLocks noRot="1" noChangeArrowheads="1"/>
          </p:cNvSpPr>
          <p:nvPr/>
        </p:nvSpPr>
        <p:spPr>
          <a:xfrm>
            <a:off x="467544" y="1125538"/>
            <a:ext cx="2988965" cy="497046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Compartimentos    musculares da coxa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Anterior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Medial (=adutor)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altLang="pt-BR" sz="1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altLang="pt-BR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Posterior</a:t>
            </a:r>
          </a:p>
        </p:txBody>
      </p:sp>
      <p:sp>
        <p:nvSpPr>
          <p:cNvPr id="8" name="Retângulo 7"/>
          <p:cNvSpPr/>
          <p:nvPr/>
        </p:nvSpPr>
        <p:spPr>
          <a:xfrm>
            <a:off x="3059832" y="5661248"/>
            <a:ext cx="6084168" cy="432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Picture 3" descr="C:\Users\tirapelli\Desktop\f l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2348880"/>
            <a:ext cx="5940152" cy="445511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" name="Picture 4" descr="Resultado de imagem para FÁSCIA LAT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988840"/>
            <a:ext cx="4524375" cy="3362326"/>
          </a:xfrm>
          <a:prstGeom prst="rect">
            <a:avLst/>
          </a:prstGeom>
          <a:noFill/>
        </p:spPr>
      </p:pic>
      <p:pic>
        <p:nvPicPr>
          <p:cNvPr id="11" name="Picture 2" descr="Resultado de imagem para FÁSCIA LATA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75000" y="1772816"/>
            <a:ext cx="3232607" cy="3816424"/>
          </a:xfrm>
          <a:prstGeom prst="rect">
            <a:avLst/>
          </a:prstGeom>
          <a:noFill/>
        </p:spPr>
      </p:pic>
      <p:pic>
        <p:nvPicPr>
          <p:cNvPr id="1032" name="Picture 8" descr="Imagem relacionada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1484784"/>
            <a:ext cx="4292941" cy="496855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  <p:sp>
        <p:nvSpPr>
          <p:cNvPr id="14" name="Título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457200" y="274638"/>
            <a:ext cx="8219256" cy="9221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Fáscia</a:t>
            </a: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 lata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32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L. </a:t>
            </a:r>
            <a:r>
              <a:rPr lang="pt-BR" sz="3200" b="1" i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lata </a:t>
            </a:r>
            <a:r>
              <a:rPr lang="pt-BR" sz="3200" b="1" dirty="0" smtClean="0">
                <a:solidFill>
                  <a:schemeClr val="tx2"/>
                </a:solidFill>
                <a:latin typeface="Arial" pitchFamily="34" charset="0"/>
                <a:ea typeface="+mj-ea"/>
                <a:cs typeface="Arial" pitchFamily="34" charset="0"/>
              </a:rPr>
              <a:t>= larga.</a:t>
            </a:r>
            <a:endParaRPr kumimoji="0" lang="pt-BR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6" name="Picture 6" descr="Resultado de imagem para FÁSCIA LATA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9992" y="2132856"/>
            <a:ext cx="4370437" cy="4680520"/>
          </a:xfrm>
          <a:prstGeom prst="rect">
            <a:avLst/>
          </a:prstGeom>
          <a:noFill/>
        </p:spPr>
      </p:pic>
      <p:sp>
        <p:nvSpPr>
          <p:cNvPr id="19" name="CaixaDeTexto 18"/>
          <p:cNvSpPr txBox="1"/>
          <p:nvPr/>
        </p:nvSpPr>
        <p:spPr>
          <a:xfrm>
            <a:off x="3347864" y="4149080"/>
            <a:ext cx="1728192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Trato </a:t>
            </a:r>
            <a:r>
              <a:rPr lang="pt-BR" b="1" dirty="0" err="1" smtClean="0">
                <a:latin typeface="Arial" pitchFamily="34" charset="0"/>
                <a:cs typeface="Arial" pitchFamily="34" charset="0"/>
              </a:rPr>
              <a:t>iliotibial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>
            <a:spLocks noGrp="1" noRot="1" noChangeArrowheads="1"/>
          </p:cNvSpPr>
          <p:nvPr>
            <p:ph sz="half" idx="1"/>
          </p:nvPr>
        </p:nvSpPr>
        <p:spPr>
          <a:xfrm>
            <a:off x="250825" y="1071563"/>
            <a:ext cx="3241055" cy="2285429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pt-BR" sz="1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 M. psoas maior</a:t>
            </a:r>
            <a:r>
              <a:rPr lang="pt-BR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M. ilíaco</a:t>
            </a: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2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*</a:t>
            </a: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marL="274320" indent="-274320" algn="ctr">
              <a:buClr>
                <a:schemeClr val="accent3"/>
              </a:buClr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 M. psoas menor</a:t>
            </a: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defRPr/>
            </a:pPr>
            <a:endParaRPr lang="pt-BR" sz="18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pt-BR" sz="18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9461" name="Rectangle 5"/>
          <p:cNvSpPr>
            <a:spLocks noGrp="1" noRot="1" noChangeArrowheads="1"/>
          </p:cNvSpPr>
          <p:nvPr>
            <p:ph sz="half" idx="2"/>
          </p:nvPr>
        </p:nvSpPr>
        <p:spPr>
          <a:xfrm>
            <a:off x="4648200" y="1920875"/>
            <a:ext cx="4038600" cy="4433888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pt-BR"/>
          </a:p>
        </p:txBody>
      </p:sp>
      <p:pic>
        <p:nvPicPr>
          <p:cNvPr id="2" name="Picture 7" descr="show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857250"/>
            <a:ext cx="4821237" cy="5713413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7" name="Rectangle 4"/>
          <p:cNvSpPr txBox="1">
            <a:spLocks noRot="1" noChangeArrowheads="1"/>
          </p:cNvSpPr>
          <p:nvPr/>
        </p:nvSpPr>
        <p:spPr>
          <a:xfrm>
            <a:off x="286891" y="188640"/>
            <a:ext cx="8605589" cy="648072"/>
          </a:xfrm>
          <a:prstGeom prst="rect">
            <a:avLst/>
          </a:prstGeom>
          <a:ln w="28575">
            <a:solidFill>
              <a:schemeClr val="tx2"/>
            </a:solidFill>
          </a:ln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altLang="pt-BR" sz="2000" b="1" dirty="0" smtClean="0">
              <a:solidFill>
                <a:schemeClr val="tx2"/>
              </a:solidFill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8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>2.  Músculos da região anterior da coxa</a:t>
            </a: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  <a:t/>
            </a:r>
            <a:br>
              <a:rPr kumimoji="0" lang="pt-BR" altLang="pt-BR" sz="8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itchFamily="34" charset="0"/>
                <a:ea typeface="+mj-ea"/>
                <a:cs typeface="+mj-cs"/>
              </a:rPr>
            </a:br>
            <a:endParaRPr kumimoji="0" lang="pt-BR" altLang="pt-BR" sz="8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pic>
        <p:nvPicPr>
          <p:cNvPr id="6" name="Picture 7" descr="show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707904" y="836712"/>
            <a:ext cx="5328592" cy="5833957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3563888" y="6453336"/>
            <a:ext cx="5580112" cy="404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323528" y="3573016"/>
            <a:ext cx="3096344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pt-BR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pt-BR" sz="2000" b="1" u="sng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pt-BR" sz="2000" b="1" u="sng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iliopsoas</a:t>
            </a:r>
            <a:endParaRPr lang="pt-BR" sz="2000" b="1" u="sng" dirty="0" smtClean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Arial" charset="0"/>
              <a:buChar char="•"/>
            </a:pPr>
            <a:r>
              <a:rPr lang="pt-BR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Ação: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Flexão da articulação do quadril</a:t>
            </a:r>
            <a:endParaRPr lang="pt-BR" sz="20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94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uiExpand="1" build="p" animBg="1"/>
      <p:bldP spid="7" grpId="0" animBg="1"/>
      <p:bldP spid="9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1672</TotalTime>
  <Words>604</Words>
  <Application>Microsoft Office PowerPoint</Application>
  <PresentationFormat>Apresentação na tela (4:3)</PresentationFormat>
  <Paragraphs>132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Músculos que atuam na articulação coxofemoral  </vt:lpstr>
      <vt:lpstr> 1. Músculos da região glútea e parede lateral da pelve  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            RESUMO</vt:lpstr>
      <vt:lpstr>REFERÊNCIAS BIBLIOGRÁFICAS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 Biol</dc:creator>
  <cp:lastModifiedBy>tirapelli</cp:lastModifiedBy>
  <cp:revision>43</cp:revision>
  <dcterms:created xsi:type="dcterms:W3CDTF">2017-10-11T22:28:50Z</dcterms:created>
  <dcterms:modified xsi:type="dcterms:W3CDTF">2018-05-02T11:02:23Z</dcterms:modified>
</cp:coreProperties>
</file>