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58" r:id="rId5"/>
    <p:sldId id="260" r:id="rId6"/>
    <p:sldId id="262" r:id="rId7"/>
    <p:sldId id="259" r:id="rId8"/>
    <p:sldId id="263" r:id="rId9"/>
    <p:sldId id="275" r:id="rId10"/>
    <p:sldId id="276" r:id="rId11"/>
    <p:sldId id="264" r:id="rId12"/>
    <p:sldId id="265" r:id="rId13"/>
    <p:sldId id="266" r:id="rId14"/>
    <p:sldId id="267" r:id="rId15"/>
    <p:sldId id="269" r:id="rId16"/>
    <p:sldId id="261" r:id="rId17"/>
    <p:sldId id="271" r:id="rId18"/>
    <p:sldId id="274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121" d="100"/>
          <a:sy n="121" d="100"/>
        </p:scale>
        <p:origin x="-124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67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8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51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20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840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58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43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6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0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21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1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017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3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420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016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23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99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9/21/2017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66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81" y="4248150"/>
            <a:ext cx="8126787" cy="147161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PROJETO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/>
              <a:t>“ VOCÊ É O VETERANO”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758" y="4152900"/>
            <a:ext cx="5100265" cy="1752600"/>
          </a:xfrm>
        </p:spPr>
        <p:txBody>
          <a:bodyPr tIns="0" anchor="t">
            <a:normAutofit/>
          </a:bodyPr>
          <a:lstStyle/>
          <a:p>
            <a:pPr marL="27305" algn="ctr"/>
            <a:r>
              <a:rPr lang="en-US" dirty="0">
                <a:solidFill>
                  <a:srgbClr val="FFFFFF"/>
                </a:solidFill>
                <a:latin typeface="Lucida Sans"/>
                <a:ea typeface="Verdana"/>
                <a:cs typeface="Verdana"/>
              </a:rPr>
              <a:t>AÇÕES EDUCATIVAS NA PRÁTICA DE ENFERMAGEM 0701203</a:t>
            </a:r>
            <a:endParaRPr lang="pt-BR" dirty="0">
              <a:solidFill>
                <a:srgbClr val="FFFFFF"/>
              </a:solidFill>
              <a:latin typeface="Lucida Sans"/>
              <a:ea typeface="Verdana"/>
              <a:cs typeface="Verdana"/>
            </a:endParaRPr>
          </a:p>
          <a:p>
            <a:pPr marL="27305"/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endParaRPr lang="en-US" dirty="0">
              <a:solidFill>
                <a:schemeClr val="tx1"/>
              </a:solidFill>
              <a:latin typeface="Lucida Sans"/>
              <a:ea typeface="Verdana"/>
              <a:cs typeface="Verdana"/>
            </a:endParaRPr>
          </a:p>
          <a:p>
            <a:pPr marL="27305"/>
            <a:endParaRPr lang="en-US" dirty="0">
              <a:latin typeface="Lucida Sans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119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      ORGANIZAÇÃO GRUPAL</a:t>
            </a:r>
            <a:endParaRPr lang="pt-BR" dirty="0">
              <a:solidFill>
                <a:srgbClr val="572314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564" y="2609850"/>
            <a:ext cx="7031212" cy="3530600"/>
          </a:xfrm>
        </p:spPr>
        <p:txBody>
          <a:bodyPr anchor="t">
            <a:normAutofit/>
          </a:bodyPr>
          <a:lstStyle/>
          <a:p>
            <a:pPr indent="-283210"/>
            <a:r>
              <a:rPr lang="pt-BR" dirty="0"/>
              <a:t>Proposta de divisão em grupos menores, o que dificulta dispersão</a:t>
            </a:r>
            <a:endParaRPr lang="pt-BR" dirty="0" err="1"/>
          </a:p>
          <a:p>
            <a:pPr indent="-283210"/>
            <a:r>
              <a:rPr lang="pt-BR" dirty="0"/>
              <a:t>Escolha de ingressante "Líder" com mais experiência para auxiliar colegas que nunca tiveram contato com a cidade de São Paulo e aos deficientes visual e auditivos</a:t>
            </a:r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64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mapa do metro clini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" y="-38100"/>
            <a:ext cx="9782175" cy="67657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38451" y="625918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/>
              <a:t>Mapa I</a:t>
            </a:r>
          </a:p>
        </p:txBody>
      </p:sp>
    </p:spTree>
    <p:extLst>
      <p:ext uri="{BB962C8B-B14F-4D97-AF65-F5344CB8AC3E}">
        <p14:creationId xmlns:p14="http://schemas.microsoft.com/office/powerpoint/2010/main" val="422628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850" y="704850"/>
            <a:ext cx="7498080" cy="1143000"/>
          </a:xfrm>
        </p:spPr>
        <p:txBody>
          <a:bodyPr>
            <a:normAutofit/>
          </a:bodyPr>
          <a:lstStyle/>
          <a:p>
            <a:pPr marL="203200"/>
            <a:r>
              <a:rPr lang="pt-BR" dirty="0"/>
              <a:t>Orientações para o Mapa I:</a:t>
            </a:r>
            <a:endParaRPr lang="pt-BR" dirty="0">
              <a:solidFill>
                <a:schemeClr val="tx1"/>
              </a:solidFill>
            </a:endParaRPr>
          </a:p>
          <a:p>
            <a:endParaRPr lang="pt-BR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6775" y="2489200"/>
            <a:ext cx="7542477" cy="3530600"/>
          </a:xfrm>
        </p:spPr>
        <p:txBody>
          <a:bodyPr anchor="t">
            <a:normAutofit/>
          </a:bodyPr>
          <a:lstStyle/>
          <a:p>
            <a:pPr marL="82550" indent="0">
              <a:buNone/>
            </a:pPr>
            <a:endParaRPr lang="pt-BR" sz="2000"/>
          </a:p>
          <a:p>
            <a:pPr marL="203200" indent="-283210" algn="just"/>
            <a:r>
              <a:rPr lang="pt-BR" sz="2000" dirty="0"/>
              <a:t>Assim que sair da Escola de Enfermagem da USP pela portaria que dá acesso à Avenida Dr. Enéas de Carvalho Aguiar, virar à esquerda na mesma calçada e atravessar na segunda faixa de pedestre até o outro lado da rua, onde em frente estará a Estação Clínicas. Seguir dentro da estação até às catracas, à sua esquerda. Pode-se tomar as escadas rolantes ou não, mas no sentido “Vila Madalena”.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5572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mapa do me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-95250"/>
            <a:ext cx="10047288" cy="69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MAPA CIDADE UNIVERSITÁRIA 2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9136404" cy="67738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76525" y="-361591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/>
              <a:t>Mapa III -  Circular 8022</a:t>
            </a:r>
          </a:p>
        </p:txBody>
      </p:sp>
    </p:spTree>
    <p:extLst>
      <p:ext uri="{BB962C8B-B14F-4D97-AF65-F5344CB8AC3E}">
        <p14:creationId xmlns:p14="http://schemas.microsoft.com/office/powerpoint/2010/main" val="19366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Orientações para o Mapa III: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2962275"/>
            <a:ext cx="7683516" cy="3530600"/>
          </a:xfrm>
        </p:spPr>
        <p:txBody>
          <a:bodyPr anchor="t">
            <a:normAutofit/>
          </a:bodyPr>
          <a:lstStyle/>
          <a:p>
            <a:pPr indent="-283210"/>
            <a:r>
              <a:rPr lang="pt-BR" dirty="0"/>
              <a:t>Ao sair da estação Cidade Universitária é preciso subir as escadas e seguir na direção das placas escritas "saída" até chegar na Passarela dos Estudantes e na Ponte da Cidade Universitária. Deve–se atravessá-la totalmente até alcançar a entrada dos pedestres. A partir daí, basta seguir em frente que logo verá o ponto de ônibus. Daquelas que funcionam o BUSP penas o 8022 vai para o ICB portanto, embarque nele e desça após 10 paradas.</a:t>
            </a:r>
          </a:p>
        </p:txBody>
      </p:sp>
    </p:spTree>
    <p:extLst>
      <p:ext uri="{BB962C8B-B14F-4D97-AF65-F5344CB8AC3E}">
        <p14:creationId xmlns:p14="http://schemas.microsoft.com/office/powerpoint/2010/main" val="21117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1" descr="mapa da c.u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9300" y="-1009650"/>
            <a:ext cx="11318551" cy="85113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3925" y="-1558147"/>
            <a:ext cx="4990514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/>
              <a:t> Exemplo de como seria o panfleto com  os mapas originais das linhas do metrô, circulares e caminho pelo ônibus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17394" y="1447800"/>
            <a:ext cx="191051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latin typeface="Calibri"/>
              </a:rPr>
              <a:t>576 (Teodoro), 702U (Rebouças), 701U (Rebouças) </a:t>
            </a:r>
          </a:p>
        </p:txBody>
      </p:sp>
    </p:spTree>
    <p:extLst>
      <p:ext uri="{BB962C8B-B14F-4D97-AF65-F5344CB8AC3E}">
        <p14:creationId xmlns:p14="http://schemas.microsoft.com/office/powerpoint/2010/main" val="171918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8" descr="by Stephanie Pot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878" y="257175"/>
            <a:ext cx="2990850" cy="6896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43600" y="2438400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/>
              <a:t>Exemplo de orientações para seguir o panfleto e chegar são e salvo no ICB</a:t>
            </a:r>
          </a:p>
        </p:txBody>
      </p:sp>
    </p:spTree>
    <p:extLst>
      <p:ext uri="{BB962C8B-B14F-4D97-AF65-F5344CB8AC3E}">
        <p14:creationId xmlns:p14="http://schemas.microsoft.com/office/powerpoint/2010/main" val="1456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Maquete visual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pPr indent="-283210"/>
            <a:r>
              <a:rPr lang="pt-BR" dirty="0"/>
              <a:t>Criaríamos uma maquete com texturas diferentes, para que o deficiente visual entenda o caminho da EEUSP até o ponto de ônibus, e ao sair do ônibus, perceba o caminho do ponto na C.U. até o ICB.</a:t>
            </a:r>
          </a:p>
        </p:txBody>
      </p:sp>
      <p:pic>
        <p:nvPicPr>
          <p:cNvPr id="6" name="Imagem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250" y="1482725"/>
            <a:ext cx="3977739" cy="46354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50945" y="6048375"/>
            <a:ext cx="4140680" cy="646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latin typeface="Calibri"/>
              </a:rPr>
              <a:t>http://www.icb.usp.br/bioterioderatos/imagens/ICB-mapa.jpg</a:t>
            </a:r>
            <a:r>
              <a:rPr dirty="0">
                <a:latin typeface="Calibri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0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13069"/>
              </p:ext>
            </p:extLst>
          </p:nvPr>
        </p:nvGraphicFramePr>
        <p:xfrm>
          <a:off x="1035169" y="143773"/>
          <a:ext cx="767847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8478">
                  <a:extLst>
                    <a:ext uri="{9D8B030D-6E8A-4147-A177-3AD203B41FA5}">
                      <a16:colId xmlns:a16="http://schemas.microsoft.com/office/drawing/2014/main" xmlns="" val="1445884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dirty="0"/>
                        <a:t>Avaliação da eficácia do projeto educativo, notas de 0 - 5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823929"/>
                  </a:ext>
                </a:extLst>
              </a:tr>
            </a:tbl>
          </a:graphicData>
        </a:graphic>
      </p:graphicFrame>
      <p:graphicFrame>
        <p:nvGraphicFramePr>
          <p:cNvPr id="2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5174"/>
              </p:ext>
            </p:extLst>
          </p:nvPr>
        </p:nvGraphicFramePr>
        <p:xfrm>
          <a:off x="1150188" y="718867"/>
          <a:ext cx="79135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3563">
                  <a:extLst>
                    <a:ext uri="{9D8B030D-6E8A-4147-A177-3AD203B41FA5}">
                      <a16:colId xmlns:a16="http://schemas.microsoft.com/office/drawing/2014/main" xmlns="" val="3988935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171331"/>
                  </a:ext>
                </a:extLst>
              </a:tr>
            </a:tbl>
          </a:graphicData>
        </a:graphic>
      </p:graphicFrame>
      <p:graphicFrame>
        <p:nvGraphicFramePr>
          <p:cNvPr id="5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94275"/>
              </p:ext>
            </p:extLst>
          </p:nvPr>
        </p:nvGraphicFramePr>
        <p:xfrm>
          <a:off x="1123950" y="1143000"/>
          <a:ext cx="7962899" cy="4869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xmlns="" val="222040828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xmlns="" val="1184942080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407247083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646951142"/>
                    </a:ext>
                  </a:extLst>
                </a:gridCol>
              </a:tblGrid>
              <a:tr h="590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 </a:t>
                      </a:r>
                      <a:r>
                        <a:rPr lang="pt-BR" sz="1200" b="1" dirty="0"/>
                        <a:t>Qualidade dos recursos materiais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/>
                        <a:t>Clareza e entendimento das informações por todos do público 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/>
                        <a:t>Número de ingressantes que chegaram ao ICB no 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/>
                        <a:t> Tempo parado no trânsito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171877"/>
                  </a:ext>
                </a:extLst>
              </a:tr>
              <a:tr h="422910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280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24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3900" y="3543300"/>
            <a:ext cx="7260062" cy="3530600"/>
          </a:xfrm>
        </p:spPr>
        <p:txBody>
          <a:bodyPr anchor="t">
            <a:normAutofit/>
          </a:bodyPr>
          <a:lstStyle/>
          <a:p>
            <a:pPr marL="82550" indent="0" algn="just">
              <a:buNone/>
            </a:pPr>
            <a:r>
              <a:rPr lang="pt-BR" dirty="0"/>
              <a:t>Auxiliar 30 ingressantes a chegarem no ICB à partir da EEUSP sem o uso de internet e celular, e sem a possibilidade de algum veterano sair da EE.</a:t>
            </a:r>
            <a:endParaRPr lang="pt-BR"/>
          </a:p>
          <a:p>
            <a:pPr indent="-28321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092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878" y="923925"/>
            <a:ext cx="7499350" cy="56223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GRUPO 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5291" y="2286000"/>
            <a:ext cx="7499350" cy="5331940"/>
          </a:xfrm>
        </p:spPr>
        <p:txBody>
          <a:bodyPr anchor="t">
            <a:normAutofit/>
          </a:bodyPr>
          <a:lstStyle/>
          <a:p>
            <a:pPr lvl="1" indent="-237490" algn="ctr"/>
            <a:r>
              <a:rPr lang="pt-BR" sz="2000" dirty="0"/>
              <a:t>Carla </a:t>
            </a:r>
            <a:r>
              <a:rPr lang="pt-BR" sz="2000" dirty="0" err="1"/>
              <a:t>Kortz</a:t>
            </a:r>
            <a:endParaRPr lang="pt-BR" sz="2000" dirty="0"/>
          </a:p>
          <a:p>
            <a:pPr lvl="1" indent="-237490" algn="ctr"/>
            <a:r>
              <a:rPr lang="pt-BR" sz="2000" dirty="0"/>
              <a:t>Estela Duarte</a:t>
            </a:r>
          </a:p>
          <a:p>
            <a:pPr lvl="1" indent="-237490" algn="ctr"/>
            <a:r>
              <a:rPr lang="pt-BR" sz="2000" dirty="0"/>
              <a:t>Gabriela Lima</a:t>
            </a:r>
          </a:p>
          <a:p>
            <a:pPr lvl="1" indent="-237490" algn="ctr"/>
            <a:r>
              <a:rPr lang="pt-BR" sz="2000" dirty="0" err="1"/>
              <a:t>Heberth</a:t>
            </a:r>
            <a:r>
              <a:rPr lang="pt-BR" sz="2000" dirty="0"/>
              <a:t> Alves</a:t>
            </a:r>
          </a:p>
          <a:p>
            <a:pPr lvl="1" indent="-237490" algn="ctr"/>
            <a:r>
              <a:rPr lang="pt-BR" sz="2000" dirty="0"/>
              <a:t>Letícia  Nascimento</a:t>
            </a:r>
          </a:p>
          <a:p>
            <a:pPr lvl="1" indent="-237490" algn="ctr"/>
            <a:r>
              <a:rPr lang="pt-BR" sz="2000" dirty="0"/>
              <a:t>Lucas Hideki Kato </a:t>
            </a:r>
            <a:r>
              <a:rPr lang="pt-BR" sz="2000" dirty="0" err="1"/>
              <a:t>Myakava</a:t>
            </a:r>
          </a:p>
          <a:p>
            <a:pPr lvl="1" indent="-237490" algn="ctr"/>
            <a:r>
              <a:rPr lang="pt-BR" sz="2000" dirty="0"/>
              <a:t>Luiza Ribeiro</a:t>
            </a:r>
          </a:p>
          <a:p>
            <a:pPr lvl="1" indent="-237490" algn="ctr"/>
            <a:r>
              <a:rPr lang="pt-BR" sz="2000" dirty="0"/>
              <a:t>Mariana </a:t>
            </a:r>
            <a:r>
              <a:rPr lang="pt-BR" sz="2000" dirty="0" err="1"/>
              <a:t>Bronzatto</a:t>
            </a:r>
            <a:endParaRPr lang="pt-BR" sz="2000" dirty="0"/>
          </a:p>
          <a:p>
            <a:pPr lvl="1" indent="-237490" algn="ctr"/>
            <a:r>
              <a:rPr lang="pt-BR" sz="2000" dirty="0"/>
              <a:t>Nana </a:t>
            </a:r>
            <a:r>
              <a:rPr lang="pt-BR" sz="2000" dirty="0" err="1"/>
              <a:t>Kwakyewah</a:t>
            </a:r>
            <a:endParaRPr lang="pt-BR" sz="2000" dirty="0"/>
          </a:p>
          <a:p>
            <a:pPr lvl="1" indent="-237490" algn="ctr"/>
            <a:r>
              <a:rPr lang="pt-BR" sz="2000" dirty="0" err="1"/>
              <a:t>Sthéfany</a:t>
            </a:r>
            <a:r>
              <a:rPr lang="pt-BR" sz="2000" dirty="0"/>
              <a:t> Carneiro</a:t>
            </a:r>
          </a:p>
          <a:p>
            <a:pPr lvl="1" indent="-237490"/>
            <a:endParaRPr lang="pt-BR" dirty="0"/>
          </a:p>
          <a:p>
            <a:pPr lvl="1" indent="-237490"/>
            <a:endParaRPr lang="pt-BR" dirty="0"/>
          </a:p>
          <a:p>
            <a:pPr lvl="1" indent="-23749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2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700" y="2495550"/>
            <a:ext cx="8165913" cy="4800600"/>
          </a:xfrm>
        </p:spPr>
        <p:txBody>
          <a:bodyPr anchor="t">
            <a:noAutofit/>
          </a:bodyPr>
          <a:lstStyle/>
          <a:p>
            <a:pPr marL="402590" algn="just"/>
            <a:r>
              <a:rPr lang="pt-BR" sz="2000" dirty="0"/>
              <a:t>Identificar os principais meios de sinalização dentro do metrô (placas, faixas), que auxiliam diferentes demandas dos usuários;</a:t>
            </a:r>
          </a:p>
          <a:p>
            <a:pPr marL="402590" algn="just"/>
            <a:r>
              <a:rPr lang="pt-BR" sz="2000" dirty="0"/>
              <a:t>Orientar quanto ao acesso dos transportes, como local de compra de passagem e uso do bilhete único;</a:t>
            </a:r>
          </a:p>
          <a:p>
            <a:pPr marL="402590" algn="just"/>
            <a:r>
              <a:rPr lang="pt-BR" sz="2000" dirty="0"/>
              <a:t>Possibilitar a escolha de uma rota entre a variedade de opções para ir da EEUSP até o ICB que melhor atenda a todos;</a:t>
            </a:r>
          </a:p>
          <a:p>
            <a:pPr marL="402590" algn="just"/>
            <a:r>
              <a:rPr lang="pt-BR" sz="2000" dirty="0"/>
              <a:t>Familiarização do transporte via metrô e ônibus, especialmente com os circulares da Cidade Universitária.</a:t>
            </a:r>
          </a:p>
          <a:p>
            <a:pPr marL="402590"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5744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646" y="134147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DIAGNÓSTICO EDUCATIVO</a:t>
            </a:r>
          </a:p>
          <a:p>
            <a:r>
              <a:rPr lang="en-US" dirty="0">
                <a:solidFill>
                  <a:srgbClr val="FFFFFF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rgbClr val="FFFFFF"/>
                </a:solidFill>
                <a:latin typeface="+mj-ea"/>
                <a:cs typeface="+mj-ea"/>
              </a:rPr>
            </a:br>
            <a:endParaRPr lang="en-US" dirty="0">
              <a:solidFill>
                <a:srgbClr val="FFFFFF"/>
              </a:solidFill>
            </a:endParaRPr>
          </a:p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" y="2489200"/>
            <a:ext cx="8109043" cy="4122738"/>
          </a:xfrm>
        </p:spPr>
        <p:txBody>
          <a:bodyPr anchor="t">
            <a:normAutofit/>
          </a:bodyPr>
          <a:lstStyle/>
          <a:p>
            <a:pPr indent="-283210" algn="just">
              <a:buChar char="•"/>
            </a:pPr>
            <a:r>
              <a:rPr lang="pt-BR" sz="2400" dirty="0">
                <a:latin typeface="Century Gothic"/>
                <a:ea typeface="Calibri"/>
                <a:cs typeface="Calibri"/>
              </a:rPr>
              <a:t>16 interioranos: uso do bilhete ou comprar passagem, sistema de catracas, orientação do mapa do metrô, sentido do metrô ou ônibus, SSO, horário com menor pico de trânsito</a:t>
            </a:r>
            <a:endParaRPr lang="pt-BR" sz="2400">
              <a:latin typeface="Century Gothic"/>
            </a:endParaRPr>
          </a:p>
          <a:p>
            <a:pPr indent="-283210" algn="just">
              <a:buChar char="•"/>
            </a:pPr>
            <a:r>
              <a:rPr lang="pt-BR" sz="2400" dirty="0">
                <a:latin typeface="Century Gothic"/>
                <a:ea typeface="Calibri"/>
                <a:cs typeface="Calibri"/>
              </a:rPr>
              <a:t>2 deficientes auditivos: utilização de ícones no panfleto com legenda bem descrita, display</a:t>
            </a:r>
          </a:p>
          <a:p>
            <a:pPr indent="-283210" algn="just">
              <a:buChar char="•"/>
            </a:pPr>
            <a:r>
              <a:rPr lang="pt-BR" sz="2400" dirty="0">
                <a:latin typeface="Century Gothic"/>
                <a:ea typeface="Calibri"/>
                <a:cs typeface="Calibri"/>
              </a:rPr>
              <a:t>1 com a perna quebrada: melhor opção: metrô e elevadores dele, guia no metrô</a:t>
            </a:r>
          </a:p>
        </p:txBody>
      </p:sp>
    </p:spTree>
    <p:extLst>
      <p:ext uri="{BB962C8B-B14F-4D97-AF65-F5344CB8AC3E}">
        <p14:creationId xmlns:p14="http://schemas.microsoft.com/office/powerpoint/2010/main" val="328785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646" y="-95250"/>
            <a:ext cx="8705850" cy="2287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75" y="1485900"/>
            <a:ext cx="8093355" cy="4187435"/>
          </a:xfrm>
        </p:spPr>
        <p:txBody>
          <a:bodyPr anchor="t">
            <a:noAutofit/>
          </a:bodyPr>
          <a:lstStyle/>
          <a:p>
            <a:pPr indent="-283210" algn="just">
              <a:buChar char="•"/>
            </a:pPr>
            <a:r>
              <a:rPr lang="pt-BR" sz="2400" dirty="0">
                <a:latin typeface="Century Gothic"/>
              </a:rPr>
              <a:t>01 ingressante é de intercâmbio e só se comunica em inglês: disponibilizar o panfleto na língua inglesa.</a:t>
            </a:r>
          </a:p>
          <a:p>
            <a:pPr indent="-283210" algn="just">
              <a:buChar char="•"/>
            </a:pPr>
            <a:r>
              <a:rPr lang="pt-BR" sz="2400" dirty="0">
                <a:latin typeface="Century Gothic"/>
              </a:rPr>
              <a:t>01 é deficiente visual: panfleto em alto relevo.</a:t>
            </a:r>
            <a:endParaRPr sz="2400">
              <a:latin typeface="Century Gothic"/>
            </a:endParaRPr>
          </a:p>
          <a:p>
            <a:pPr indent="-283210" algn="just">
              <a:buChar char="•"/>
            </a:pPr>
            <a:r>
              <a:rPr lang="pt-BR" sz="2400" dirty="0">
                <a:latin typeface="Century Gothic"/>
              </a:rPr>
              <a:t>05 ingressantes moram em SP Capital, mas nunca foram à cidade universitária: mapa indicando o caminho.</a:t>
            </a:r>
            <a:endParaRPr sz="2400">
              <a:latin typeface="Century Gothic"/>
            </a:endParaRPr>
          </a:p>
          <a:p>
            <a:pPr indent="-283210" algn="just">
              <a:buChar char="•"/>
            </a:pPr>
            <a:r>
              <a:rPr lang="pt-BR" sz="2400" dirty="0">
                <a:latin typeface="Century Gothic"/>
              </a:rPr>
              <a:t>04 desses ingressantes já tiveram experiência com a utilização do metrô.</a:t>
            </a:r>
            <a:endParaRPr sz="2400">
              <a:latin typeface="Century Gothic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2400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sz="24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881" y="134147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PROJETO EDUCATIVO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indent="-283210">
              <a:buChar char="•"/>
            </a:pPr>
            <a:r>
              <a:rPr lang="pt-BR" dirty="0"/>
              <a:t>Panfleto, contendo:</a:t>
            </a:r>
          </a:p>
          <a:p>
            <a:pPr marL="82550" indent="0">
              <a:buNone/>
            </a:pPr>
            <a:r>
              <a:rPr lang="pt-BR" dirty="0"/>
              <a:t>    - Mapa;</a:t>
            </a:r>
            <a:endParaRPr dirty="0"/>
          </a:p>
          <a:p>
            <a:pPr marL="82550" indent="0">
              <a:buNone/>
            </a:pPr>
            <a:r>
              <a:rPr lang="pt-BR" dirty="0"/>
              <a:t>    - Preço da passagem;</a:t>
            </a:r>
            <a:endParaRPr dirty="0"/>
          </a:p>
          <a:p>
            <a:pPr marL="82550" indent="0">
              <a:buNone/>
            </a:pPr>
            <a:r>
              <a:rPr lang="pt-BR" dirty="0"/>
              <a:t>    - Dicas sobre segurança.</a:t>
            </a:r>
            <a:endParaRPr dirty="0"/>
          </a:p>
          <a:p>
            <a:pPr indent="-283210">
              <a:buChar char="•"/>
            </a:pPr>
            <a:endParaRPr dirty="0"/>
          </a:p>
          <a:p>
            <a:pPr indent="-283210">
              <a:buChar char="•"/>
            </a:pPr>
            <a:r>
              <a:rPr lang="pt-BR" dirty="0"/>
              <a:t>Orientação sobre formação de grupos.</a:t>
            </a:r>
            <a:endParaRPr dirty="0"/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27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82" y="1066800"/>
            <a:ext cx="8380226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DESCRIÇÃO EM COMUM DOS TRAJETOS</a:t>
            </a:r>
            <a:endParaRPr lang="pt-BR" sz="28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sz="2800" dirty="0">
              <a:solidFill>
                <a:schemeClr val="tx1"/>
              </a:solidFill>
            </a:endParaRPr>
          </a:p>
          <a:p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indent="-283210">
              <a:buChar char="•"/>
            </a:pPr>
            <a:r>
              <a:rPr lang="pt-BR" dirty="0"/>
              <a:t>Ambiente com intenso movimento de pessoas;</a:t>
            </a:r>
          </a:p>
          <a:p>
            <a:pPr indent="-283210">
              <a:buChar char="•"/>
            </a:pPr>
            <a:endParaRPr lang="pt-BR" dirty="0"/>
          </a:p>
          <a:p>
            <a:pPr indent="-283210">
              <a:buChar char="•"/>
            </a:pPr>
            <a:r>
              <a:rPr lang="pt-BR" dirty="0"/>
              <a:t>Árduo trânsito dos veículos;</a:t>
            </a:r>
            <a:endParaRPr dirty="0"/>
          </a:p>
          <a:p>
            <a:pPr indent="-283210">
              <a:buChar char="•"/>
            </a:pPr>
            <a:endParaRPr lang="pt-BR" dirty="0"/>
          </a:p>
          <a:p>
            <a:pPr indent="-283210" algn="just">
              <a:buChar char="•"/>
            </a:pPr>
            <a:r>
              <a:rPr lang="pt-BR" dirty="0"/>
              <a:t>Confusão do transporte certo devido a grande quantidade de informação;</a:t>
            </a:r>
            <a:endParaRPr dirty="0"/>
          </a:p>
          <a:p>
            <a:pPr indent="-283210">
              <a:buChar char="•"/>
            </a:pPr>
            <a:endParaRPr/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49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467" y="1285875"/>
            <a:ext cx="7498080" cy="1143000"/>
          </a:xfrm>
        </p:spPr>
        <p:txBody>
          <a:bodyPr>
            <a:normAutofit fontScale="90000"/>
          </a:bodyPr>
          <a:lstStyle/>
          <a:p>
            <a:pPr marL="203200"/>
            <a:r>
              <a:rPr lang="pt-BR" dirty="0"/>
              <a:t>RECURSOS</a:t>
            </a:r>
            <a:r>
              <a:rPr lang="pt-BR" dirty="0">
                <a:solidFill>
                  <a:srgbClr val="572314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4233" y="1885950"/>
            <a:ext cx="7498080" cy="4800600"/>
          </a:xfrm>
        </p:spPr>
        <p:txBody>
          <a:bodyPr anchor="t">
            <a:noAutofit/>
          </a:bodyPr>
          <a:lstStyle/>
          <a:p>
            <a:pPr marL="82550" indent="0">
              <a:buNone/>
            </a:pPr>
            <a:endParaRPr lang="pt-BR" sz="2400">
              <a:solidFill>
                <a:srgbClr val="7F7F7F"/>
              </a:solidFill>
              <a:latin typeface="Century Gothic"/>
            </a:endParaRPr>
          </a:p>
          <a:p>
            <a:pPr marL="203200" indent="-283210"/>
            <a:r>
              <a:rPr lang="pt-BR" sz="2000" b="1" dirty="0">
                <a:solidFill>
                  <a:srgbClr val="7F7F7F"/>
                </a:solidFill>
                <a:latin typeface="Century Gothic"/>
              </a:rPr>
              <a:t>Didáticos</a:t>
            </a:r>
            <a:r>
              <a:rPr lang="pt-BR" sz="2000" dirty="0">
                <a:solidFill>
                  <a:srgbClr val="7F7F7F"/>
                </a:solidFill>
                <a:latin typeface="Century Gothic"/>
              </a:rPr>
              <a:t>: Mapa do Transporte Metropolitano, mapa com orientações e os sentidos das plataformas do Metrô e mapa com as principais vias da Cidade Universitária;</a:t>
            </a:r>
            <a:endParaRPr sz="2000" dirty="0">
              <a:solidFill>
                <a:srgbClr val="7F7F7F"/>
              </a:solidFill>
              <a:latin typeface="Century Gothic"/>
            </a:endParaRPr>
          </a:p>
          <a:p>
            <a:pPr marL="203200" indent="-283210"/>
            <a:r>
              <a:rPr lang="pt-BR" sz="2000" b="1" dirty="0">
                <a:solidFill>
                  <a:srgbClr val="7F7F7F"/>
                </a:solidFill>
                <a:latin typeface="Century Gothic"/>
              </a:rPr>
              <a:t>Materiais</a:t>
            </a:r>
            <a:r>
              <a:rPr lang="pt-BR" sz="2000" dirty="0">
                <a:solidFill>
                  <a:srgbClr val="7F7F7F"/>
                </a:solidFill>
                <a:latin typeface="Century Gothic"/>
              </a:rPr>
              <a:t>: Panfletos e utensílios para a escrita em braile e em relevo;</a:t>
            </a:r>
            <a:endParaRPr sz="2000" dirty="0">
              <a:solidFill>
                <a:srgbClr val="7F7F7F"/>
              </a:solidFill>
              <a:latin typeface="Century Gothic"/>
            </a:endParaRPr>
          </a:p>
          <a:p>
            <a:pPr marL="203200" indent="-283210"/>
            <a:r>
              <a:rPr lang="pt-BR" sz="2000" b="1" dirty="0">
                <a:solidFill>
                  <a:srgbClr val="7F7F7F"/>
                </a:solidFill>
                <a:latin typeface="Century Gothic"/>
              </a:rPr>
              <a:t>Audiovisuais</a:t>
            </a:r>
            <a:r>
              <a:rPr lang="pt-BR" sz="2000" dirty="0">
                <a:solidFill>
                  <a:srgbClr val="7F7F7F"/>
                </a:solidFill>
                <a:latin typeface="Century Gothic"/>
              </a:rPr>
              <a:t>: Programas de criação e edição de imagens.</a:t>
            </a:r>
            <a:endParaRPr lang="en-US" sz="2000">
              <a:solidFill>
                <a:srgbClr val="7F7F7F"/>
              </a:solidFill>
              <a:latin typeface="Century Gothic"/>
            </a:endParaRPr>
          </a:p>
          <a:p>
            <a:pPr marL="203200" indent="-283210"/>
            <a:r>
              <a:rPr sz="2000" b="1" dirty="0" err="1">
                <a:solidFill>
                  <a:srgbClr val="7F7F7F"/>
                </a:solidFill>
                <a:latin typeface="Century Gothic"/>
                <a:cs typeface="+mn-ea"/>
              </a:rPr>
              <a:t>Financeiro</a:t>
            </a:r>
            <a:r>
              <a:rPr sz="2000" b="1" dirty="0">
                <a:solidFill>
                  <a:srgbClr val="7F7F7F"/>
                </a:solidFill>
                <a:latin typeface="Century Gothic"/>
                <a:cs typeface="+mn-ea"/>
              </a:rPr>
              <a:t>: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 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Apoio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do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Conselho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Técnico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Administrativo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, dos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veteranos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 para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conseguir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levantar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quantia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suficiente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para a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impressão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dos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panfletos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e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divisão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das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impressões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pelo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Pró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-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Aluno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ou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pela </a:t>
            </a:r>
            <a:r>
              <a:rPr sz="2000" dirty="0" err="1">
                <a:solidFill>
                  <a:srgbClr val="7F7F7F"/>
                </a:solidFill>
                <a:latin typeface="Century Gothic"/>
                <a:cs typeface="+mn-ea"/>
              </a:rPr>
              <a:t>Biblioteca</a:t>
            </a:r>
            <a:r>
              <a:rPr sz="2000" dirty="0">
                <a:solidFill>
                  <a:srgbClr val="7F7F7F"/>
                </a:solidFill>
                <a:latin typeface="Century Gothic"/>
                <a:cs typeface="+mn-ea"/>
              </a:rPr>
              <a:t> da EEUSP.</a:t>
            </a:r>
            <a:r>
              <a:rPr lang="en-US" dirty="0">
                <a:solidFill>
                  <a:srgbClr val="7F7F7F"/>
                </a:solidFill>
                <a:cs typeface="+mn-ea"/>
              </a:rPr>
              <a:t/>
            </a:r>
            <a:br>
              <a:rPr lang="en-US" dirty="0">
                <a:solidFill>
                  <a:srgbClr val="7F7F7F"/>
                </a:solidFill>
                <a:cs typeface="+mn-ea"/>
              </a:rPr>
            </a:br>
            <a:endParaRPr lang="en-US" sz="2000">
              <a:solidFill>
                <a:srgbClr val="7F7F7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526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175" y="1047750"/>
            <a:ext cx="6346078" cy="71135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/>
              <a:t>CRONOGRAMA DE ATIVIDADE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pt-BR" b="1"/>
          </a:p>
        </p:txBody>
      </p:sp>
      <p:sp>
        <p:nvSpPr>
          <p:cNvPr id="7" name="CaixaDeTexto 6"/>
          <p:cNvSpPr txBox="1"/>
          <p:nvPr/>
        </p:nvSpPr>
        <p:spPr>
          <a:xfrm>
            <a:off x="314325" y="2486025"/>
            <a:ext cx="8529450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err="1">
                <a:solidFill>
                  <a:srgbClr val="7F7F7F"/>
                </a:solidFill>
              </a:rPr>
              <a:t>Panfleto</a:t>
            </a:r>
            <a:r>
              <a:rPr lang="en-US" sz="2400" b="1" dirty="0">
                <a:solidFill>
                  <a:srgbClr val="7F7F7F"/>
                </a:solidFill>
              </a:rPr>
              <a:t>: </a:t>
            </a:r>
            <a:r>
              <a:rPr lang="en-US" sz="2400" dirty="0" err="1">
                <a:solidFill>
                  <a:srgbClr val="7F7F7F"/>
                </a:solidFill>
              </a:rPr>
              <a:t>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panfletos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informativos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serão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entregues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aos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alunos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nos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dias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em</a:t>
            </a:r>
            <a:r>
              <a:rPr lang="en-US" sz="2400" dirty="0">
                <a:solidFill>
                  <a:srgbClr val="7F7F7F"/>
                </a:solidFill>
              </a:rPr>
              <a:t> que </a:t>
            </a:r>
            <a:r>
              <a:rPr lang="en-US" sz="2400" dirty="0" err="1">
                <a:solidFill>
                  <a:srgbClr val="7F7F7F"/>
                </a:solidFill>
              </a:rPr>
              <a:t>forem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realizadas</a:t>
            </a:r>
            <a:r>
              <a:rPr lang="en-US" sz="2400" dirty="0">
                <a:solidFill>
                  <a:srgbClr val="7F7F7F"/>
                </a:solidFill>
              </a:rPr>
              <a:t> as </a:t>
            </a:r>
            <a:r>
              <a:rPr lang="en-US" sz="2400" dirty="0" err="1">
                <a:solidFill>
                  <a:srgbClr val="7F7F7F"/>
                </a:solidFill>
              </a:rPr>
              <a:t>matrículas</a:t>
            </a:r>
            <a:r>
              <a:rPr lang="en-US" sz="2400" dirty="0">
                <a:solidFill>
                  <a:srgbClr val="7F7F7F"/>
                </a:solidFill>
              </a:rPr>
              <a:t>, </a:t>
            </a:r>
            <a:r>
              <a:rPr lang="en-US" sz="2400" dirty="0" err="1">
                <a:solidFill>
                  <a:srgbClr val="7F7F7F"/>
                </a:solidFill>
              </a:rPr>
              <a:t>pois</a:t>
            </a:r>
            <a:r>
              <a:rPr lang="en-US" sz="2400" dirty="0">
                <a:solidFill>
                  <a:srgbClr val="7F7F7F"/>
                </a:solidFill>
              </a:rPr>
              <a:t> no </a:t>
            </a:r>
            <a:r>
              <a:rPr lang="en-US" sz="2400" dirty="0" err="1">
                <a:solidFill>
                  <a:srgbClr val="7F7F7F"/>
                </a:solidFill>
              </a:rPr>
              <a:t>mesmo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são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entregues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demais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documentos</a:t>
            </a:r>
            <a:r>
              <a:rPr lang="en-US" sz="2400" dirty="0">
                <a:solidFill>
                  <a:srgbClr val="7F7F7F"/>
                </a:solidFill>
              </a:rPr>
              <a:t>   do </a:t>
            </a:r>
            <a:r>
              <a:rPr lang="en-US" sz="2400" dirty="0" err="1">
                <a:solidFill>
                  <a:srgbClr val="7F7F7F"/>
                </a:solidFill>
              </a:rPr>
              <a:t>graduando</a:t>
            </a:r>
            <a:r>
              <a:rPr lang="en-US" sz="2400" dirty="0">
                <a:solidFill>
                  <a:srgbClr val="7F7F7F"/>
                </a:solidFill>
              </a:rPr>
              <a:t> (</a:t>
            </a:r>
            <a:r>
              <a:rPr lang="en-US" sz="2400" dirty="0" err="1">
                <a:solidFill>
                  <a:srgbClr val="7F7F7F"/>
                </a:solidFill>
              </a:rPr>
              <a:t>como</a:t>
            </a:r>
            <a:r>
              <a:rPr lang="en-US" sz="2400" dirty="0">
                <a:solidFill>
                  <a:srgbClr val="7F7F7F"/>
                </a:solidFill>
              </a:rPr>
              <a:t> o BUSP e outros </a:t>
            </a:r>
            <a:r>
              <a:rPr lang="en-US" sz="2400" dirty="0" err="1">
                <a:solidFill>
                  <a:srgbClr val="7F7F7F"/>
                </a:solidFill>
              </a:rPr>
              <a:t>papeis</a:t>
            </a:r>
            <a:r>
              <a:rPr lang="en-US" sz="2400" dirty="0">
                <a:solidFill>
                  <a:srgbClr val="7F7F7F"/>
                </a:solidFill>
              </a:rPr>
              <a:t>). Para </a:t>
            </a:r>
            <a:r>
              <a:rPr lang="en-US" sz="2400" dirty="0" err="1">
                <a:solidFill>
                  <a:srgbClr val="7F7F7F"/>
                </a:solidFill>
              </a:rPr>
              <a:t>aqueles</a:t>
            </a:r>
            <a:r>
              <a:rPr lang="en-US" sz="2400" dirty="0">
                <a:solidFill>
                  <a:srgbClr val="7F7F7F"/>
                </a:solidFill>
              </a:rPr>
              <a:t> que </a:t>
            </a:r>
            <a:r>
              <a:rPr lang="en-US" sz="2400" dirty="0" err="1">
                <a:solidFill>
                  <a:srgbClr val="7F7F7F"/>
                </a:solidFill>
              </a:rPr>
              <a:t>ingressaram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depois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ou</a:t>
            </a:r>
            <a:r>
              <a:rPr lang="en-US" sz="2400" dirty="0">
                <a:solidFill>
                  <a:srgbClr val="7F7F7F"/>
                </a:solidFill>
              </a:rPr>
              <a:t> o </a:t>
            </a:r>
            <a:r>
              <a:rPr lang="en-US" sz="2400" dirty="0" err="1">
                <a:solidFill>
                  <a:srgbClr val="7F7F7F"/>
                </a:solidFill>
              </a:rPr>
              <a:t>perdeream</a:t>
            </a:r>
            <a:r>
              <a:rPr lang="en-US" sz="2400" dirty="0">
                <a:solidFill>
                  <a:srgbClr val="7F7F7F"/>
                </a:solidFill>
              </a:rPr>
              <a:t>, </a:t>
            </a:r>
            <a:r>
              <a:rPr lang="en-US" sz="2400" dirty="0" err="1">
                <a:solidFill>
                  <a:srgbClr val="7F7F7F"/>
                </a:solidFill>
              </a:rPr>
              <a:t>também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haverá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panfletos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dispostos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na</a:t>
            </a:r>
            <a:r>
              <a:rPr lang="en-US" sz="2400" dirty="0">
                <a:solidFill>
                  <a:srgbClr val="7F7F7F"/>
                </a:solidFill>
              </a:rPr>
              <a:t> </a:t>
            </a:r>
            <a:r>
              <a:rPr lang="en-US" sz="2400" dirty="0" err="1">
                <a:solidFill>
                  <a:srgbClr val="7F7F7F"/>
                </a:solidFill>
              </a:rPr>
              <a:t>recepção</a:t>
            </a:r>
            <a:r>
              <a:rPr lang="en-US" sz="2400" dirty="0">
                <a:solidFill>
                  <a:srgbClr val="7F7F7F"/>
                </a:solidFill>
              </a:rPr>
              <a:t>.</a:t>
            </a:r>
            <a:endParaRPr lang="pt-BR" dirty="0">
              <a:solidFill>
                <a:srgbClr val="7F7F7F"/>
              </a:solidFill>
            </a:endParaRPr>
          </a:p>
          <a:p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08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637</Words>
  <Application>Microsoft Office PowerPoint</Application>
  <PresentationFormat>Apresentação na tela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Íon - Sala da Diretoria</vt:lpstr>
      <vt:lpstr>PROJETO  “ VOCÊ É O VETERANO”   </vt:lpstr>
      <vt:lpstr>OBJETIVO</vt:lpstr>
      <vt:lpstr>OBJETIVOS ESPECÍFICOS</vt:lpstr>
      <vt:lpstr>DIAGNÓSTICO EDUCATIVO   </vt:lpstr>
      <vt:lpstr>Apresentação do PowerPoint</vt:lpstr>
      <vt:lpstr>PROJETO EDUCATIVO   </vt:lpstr>
      <vt:lpstr>DESCRIÇÃO EM COMUM DOS TRAJETOS  </vt:lpstr>
      <vt:lpstr>RECURSOS    </vt:lpstr>
      <vt:lpstr>CRONOGRAMA DE ATIVIDADE </vt:lpstr>
      <vt:lpstr>      ORGANIZAÇÃO GRUPAL</vt:lpstr>
      <vt:lpstr>Apresentação do PowerPoint</vt:lpstr>
      <vt:lpstr>Orientações para o Mapa I:  </vt:lpstr>
      <vt:lpstr>Apresentação do PowerPoint</vt:lpstr>
      <vt:lpstr>Apresentação do PowerPoint</vt:lpstr>
      <vt:lpstr>Orientações para o Mapa III:</vt:lpstr>
      <vt:lpstr>Apresentação do PowerPoint</vt:lpstr>
      <vt:lpstr>Apresentação do PowerPoint</vt:lpstr>
      <vt:lpstr>Maquete visual</vt:lpstr>
      <vt:lpstr>Apresentação do PowerPoint</vt:lpstr>
      <vt:lpstr>GRUPO 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Denise</cp:lastModifiedBy>
  <cp:revision>22</cp:revision>
  <dcterms:created xsi:type="dcterms:W3CDTF">2014-09-16T21:40:01Z</dcterms:created>
  <dcterms:modified xsi:type="dcterms:W3CDTF">2017-09-21T10:27:47Z</dcterms:modified>
</cp:coreProperties>
</file>