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sldIdLst>
    <p:sldId id="278" r:id="rId5"/>
    <p:sldId id="279" r:id="rId6"/>
    <p:sldId id="280" r:id="rId7"/>
    <p:sldId id="281" r:id="rId8"/>
    <p:sldId id="282" r:id="rId9"/>
    <p:sldId id="283" r:id="rId10"/>
    <p:sldId id="284" r:id="rId11"/>
    <p:sldId id="285" r:id="rId12"/>
    <p:sldId id="286"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6/6/2022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8.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4406537"/>
            <a:ext cx="9440034" cy="1088336"/>
          </a:xfrm>
        </p:spPr>
        <p:txBody>
          <a:bodyPr>
            <a:noAutofit/>
          </a:bodyPr>
          <a:lstStyle/>
          <a:p>
            <a:r>
              <a:rPr lang="pt-BR" sz="3600" dirty="0"/>
              <a:t>PSE5907 - Atratividade e Sexualidade Humana na Perspectiva Evolucionista (2022)</a:t>
            </a:r>
            <a:endParaRPr lang="en-US" sz="36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5494872"/>
            <a:ext cx="9440034" cy="621614"/>
          </a:xfrm>
        </p:spPr>
        <p:txBody>
          <a:bodyPr>
            <a:normAutofit/>
          </a:bodyPr>
          <a:lstStyle/>
          <a:p>
            <a:r>
              <a:rPr lang="en-US" dirty="0"/>
              <a:t>Christian K. Ollhoff</a:t>
            </a:r>
          </a:p>
        </p:txBody>
      </p:sp>
      <p:pic>
        <p:nvPicPr>
          <p:cNvPr id="110" name="Picture 109">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5355" r="-1" b="13135"/>
          <a:stretch/>
        </p:blipFill>
        <p:spPr>
          <a:xfrm>
            <a:off x="-1" y="-1"/>
            <a:ext cx="12198915" cy="4220682"/>
          </a:xfrm>
          <a:prstGeom prst="rect">
            <a:avLst/>
          </a:prstGeom>
        </p:spPr>
      </p:pic>
      <p:pic>
        <p:nvPicPr>
          <p:cNvPr id="6" name="Picture 5">
            <a:extLst>
              <a:ext uri="{FF2B5EF4-FFF2-40B4-BE49-F238E27FC236}">
                <a16:creationId xmlns:a16="http://schemas.microsoft.com/office/drawing/2014/main" id="{21DE7808-B0AD-4FA4-A1B4-7D464BE84C41}"/>
              </a:ext>
            </a:extLst>
          </p:cNvPr>
          <p:cNvPicPr>
            <a:picLocks noChangeAspect="1"/>
          </p:cNvPicPr>
          <p:nvPr/>
        </p:nvPicPr>
        <p:blipFill>
          <a:blip r:embed="rId6"/>
          <a:stretch>
            <a:fillRect/>
          </a:stretch>
        </p:blipFill>
        <p:spPr>
          <a:xfrm>
            <a:off x="1888162" y="38335"/>
            <a:ext cx="8830114" cy="4144010"/>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Espectro</a:t>
            </a:r>
            <a:r>
              <a:rPr lang="en-US" dirty="0"/>
              <a:t> de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a:bodyPr>
          <a:lstStyle/>
          <a:p>
            <a:r>
              <a:rPr lang="pt-BR" dirty="0">
                <a:effectLst/>
              </a:rPr>
              <a:t>É possível ainda que uma porcentagem ainda menor implemente práticas BDSM diariamente.</a:t>
            </a:r>
            <a:endParaRPr lang="pt-BR" dirty="0"/>
          </a:p>
          <a:p>
            <a:r>
              <a:rPr lang="pt-BR" dirty="0"/>
              <a:t>Alguns consideram BDSM como “lazer”, enquanto outros consideram como “um estilo de vida”, “identidade” ou “orientação(</a:t>
            </a:r>
            <a:r>
              <a:rPr lang="pt-BR" dirty="0" err="1"/>
              <a:t>ões</a:t>
            </a:r>
            <a:r>
              <a:rPr lang="pt-BR" dirty="0"/>
              <a:t>)”.</a:t>
            </a:r>
            <a:endParaRPr lang="pt-BR" dirty="0">
              <a:effectLst/>
            </a:endParaRPr>
          </a:p>
          <a:p>
            <a:r>
              <a:rPr lang="pt-BR" dirty="0">
                <a:effectLst/>
              </a:rPr>
              <a:t>Interações de BDSM podem se desenvolver com o passar do tempo, indo de formas mais brandas até mais extremas (palmadas leves até uso de eletricidade ou agulhas).</a:t>
            </a:r>
          </a:p>
        </p:txBody>
      </p:sp>
    </p:spTree>
    <p:extLst>
      <p:ext uri="{BB962C8B-B14F-4D97-AF65-F5344CB8AC3E}">
        <p14:creationId xmlns:p14="http://schemas.microsoft.com/office/powerpoint/2010/main" val="152240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Espectro</a:t>
            </a:r>
            <a:r>
              <a:rPr lang="en-US" dirty="0"/>
              <a:t> de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a:bodyPr>
          <a:lstStyle/>
          <a:p>
            <a:r>
              <a:rPr lang="pt-BR" dirty="0">
                <a:effectLst/>
              </a:rPr>
              <a:t>A literatura indica que BDSM é um termo guarda-chuva</a:t>
            </a:r>
          </a:p>
          <a:p>
            <a:r>
              <a:rPr lang="pt-BR" dirty="0">
                <a:effectLst/>
              </a:rPr>
              <a:t>Mas o ponto central é uma diferença (ou mudança) em dinâmicas de poder.</a:t>
            </a:r>
          </a:p>
          <a:p>
            <a:r>
              <a:rPr lang="pt-BR" dirty="0">
                <a:effectLst/>
              </a:rPr>
              <a:t>Em um cenário estereotipado, há um parceiro dominante encarregado da cena e um parceiro(s) submisso(s), que consente em ser submetido às ações do dominante.</a:t>
            </a:r>
          </a:p>
          <a:p>
            <a:r>
              <a:rPr lang="pt-BR" dirty="0">
                <a:effectLst/>
              </a:rPr>
              <a:t>Os papéis podem mudar – “switch”.</a:t>
            </a:r>
          </a:p>
        </p:txBody>
      </p:sp>
    </p:spTree>
    <p:extLst>
      <p:ext uri="{BB962C8B-B14F-4D97-AF65-F5344CB8AC3E}">
        <p14:creationId xmlns:p14="http://schemas.microsoft.com/office/powerpoint/2010/main" val="367579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Estigma</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a:bodyPr>
          <a:lstStyle/>
          <a:p>
            <a:r>
              <a:rPr lang="pt-BR" dirty="0">
                <a:effectLst/>
              </a:rPr>
              <a:t>Em geral existe um estigma ao BDSM, considerando o público geral, pois BDSM relaciona sexualidade à dor, demonstração de poder e humilhação, ao invés de romance e ternura.</a:t>
            </a:r>
          </a:p>
          <a:p>
            <a:r>
              <a:rPr lang="pt-BR" dirty="0">
                <a:effectLst/>
              </a:rPr>
              <a:t>No entanto, tem sido afirmado que culturas mais antigas (por exemplo, Egito antigo, Roma antiga) aceitaram o uso de jogos de dor física e mental em um contexto sexual muito mais do sociedades ocidentais atuais. </a:t>
            </a:r>
          </a:p>
          <a:p>
            <a:r>
              <a:rPr lang="pt-BR" dirty="0">
                <a:effectLst/>
              </a:rPr>
              <a:t>Dados insuficientes para verificar esta hipótese. </a:t>
            </a:r>
          </a:p>
        </p:txBody>
      </p:sp>
    </p:spTree>
    <p:extLst>
      <p:ext uri="{BB962C8B-B14F-4D97-AF65-F5344CB8AC3E}">
        <p14:creationId xmlns:p14="http://schemas.microsoft.com/office/powerpoint/2010/main" val="76710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Estigma</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lnSpcReduction="10000"/>
          </a:bodyPr>
          <a:lstStyle/>
          <a:p>
            <a:r>
              <a:rPr lang="pt-BR" dirty="0">
                <a:effectLst/>
              </a:rPr>
              <a:t>Possivelmente existem diferenças internacionais de práticas BDSM, no entanto, ainda faltam estudos em larga escala.</a:t>
            </a:r>
          </a:p>
          <a:p>
            <a:r>
              <a:rPr lang="pt-BR" dirty="0">
                <a:effectLst/>
              </a:rPr>
              <a:t>Um identificou 4 categorias de atitude de estigmatização: </a:t>
            </a:r>
          </a:p>
          <a:p>
            <a:r>
              <a:rPr lang="pt-BR" dirty="0">
                <a:effectLst/>
              </a:rPr>
              <a:t>1 – BDSM é socialmente e moralmente errado; </a:t>
            </a:r>
          </a:p>
          <a:p>
            <a:r>
              <a:rPr lang="pt-BR" dirty="0">
                <a:effectLst/>
              </a:rPr>
              <a:t>2 – BDSM é associado com violência não consensual;</a:t>
            </a:r>
          </a:p>
          <a:p>
            <a:r>
              <a:rPr lang="pt-BR" dirty="0">
                <a:effectLst/>
              </a:rPr>
              <a:t>3 – Uma baixa tolerância para com praticantes de SM;</a:t>
            </a:r>
          </a:p>
          <a:p>
            <a:r>
              <a:rPr lang="pt-BR" dirty="0">
                <a:effectLst/>
              </a:rPr>
              <a:t>4 – A noção de que traços de dominantes ou submissos se traduzem para atividades cotidianas.</a:t>
            </a:r>
          </a:p>
        </p:txBody>
      </p:sp>
    </p:spTree>
    <p:extLst>
      <p:ext uri="{BB962C8B-B14F-4D97-AF65-F5344CB8AC3E}">
        <p14:creationId xmlns:p14="http://schemas.microsoft.com/office/powerpoint/2010/main" val="368264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Estigma</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a:bodyPr>
          <a:lstStyle/>
          <a:p>
            <a:r>
              <a:rPr lang="pt-BR" dirty="0">
                <a:effectLst/>
              </a:rPr>
              <a:t>A estigma também está mais presente em mulheres que são menos sexualmente emancipadas.</a:t>
            </a:r>
          </a:p>
          <a:p>
            <a:r>
              <a:rPr lang="pt-BR" dirty="0">
                <a:effectLst/>
              </a:rPr>
              <a:t>A estigmatização se traduz em sentimentos de ansiedade para demonstrar interesses de BDSM e pode estar relacionada com as taxas elevadas de ideação suicida observadas entre praticantes de BDSM, mesmo após o ajuste para sintomas depressivos, com 37% deles relatando níveis não zero de ideação suicida.</a:t>
            </a:r>
          </a:p>
        </p:txBody>
      </p:sp>
    </p:spTree>
    <p:extLst>
      <p:ext uri="{BB962C8B-B14F-4D97-AF65-F5344CB8AC3E}">
        <p14:creationId xmlns:p14="http://schemas.microsoft.com/office/powerpoint/2010/main" val="793119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Estigma</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Parte da literatura científica contribui ainda mais para a manutenção do estigma - concentrando-se em casos fatais de asfixia autoerótica, enquanto investiga associações com masoquismo, </a:t>
            </a:r>
            <a:r>
              <a:rPr lang="pt-BR" dirty="0" err="1">
                <a:effectLst/>
              </a:rPr>
              <a:t>bondage</a:t>
            </a:r>
            <a:r>
              <a:rPr lang="pt-BR" dirty="0">
                <a:effectLst/>
              </a:rPr>
              <a:t> ou travestismo.  </a:t>
            </a:r>
          </a:p>
          <a:p>
            <a:r>
              <a:rPr lang="pt-BR" dirty="0">
                <a:effectLst/>
              </a:rPr>
              <a:t>Apesar desses casos incidentais, a segurança e as práticas consensuais são elementos centrais nas interações BDSM, e há uma falta de evidências de que a </a:t>
            </a:r>
            <a:r>
              <a:rPr lang="pt-BR" dirty="0" err="1">
                <a:effectLst/>
              </a:rPr>
              <a:t>asfixiofilia</a:t>
            </a:r>
            <a:r>
              <a:rPr lang="pt-BR" dirty="0">
                <a:effectLst/>
              </a:rPr>
              <a:t> especificamente, e o masoquismo sexual em geral sejam realmente prejudiciais.</a:t>
            </a:r>
          </a:p>
        </p:txBody>
      </p:sp>
    </p:spTree>
    <p:extLst>
      <p:ext uri="{BB962C8B-B14F-4D97-AF65-F5344CB8AC3E}">
        <p14:creationId xmlns:p14="http://schemas.microsoft.com/office/powerpoint/2010/main" val="1447695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Estigma</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Do ponto de vista clínico, foi demonstrado que a maioria dos psicoterapeutas não tende a ver o BDSM como uma variação benigna no comportamento sexual, e quase metade desses terapeutas não tinha certeza se a maioria dos praticantes de BDSM eram “psicologicamente saudáveis”.</a:t>
            </a:r>
          </a:p>
          <a:p>
            <a:r>
              <a:rPr lang="pt-BR" dirty="0">
                <a:effectLst/>
              </a:rPr>
              <a:t>Terapeutas experientes em trabalhar com clientes BDSM, no entanto, acentuaram a importância de uma atitude de não julgamento e conhecimento das práticas e valores BDSM</a:t>
            </a:r>
          </a:p>
        </p:txBody>
      </p:sp>
    </p:spTree>
    <p:extLst>
      <p:ext uri="{BB962C8B-B14F-4D97-AF65-F5344CB8AC3E}">
        <p14:creationId xmlns:p14="http://schemas.microsoft.com/office/powerpoint/2010/main" val="76475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Patologização</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Freud e </a:t>
            </a:r>
            <a:r>
              <a:rPr lang="pt-BR" dirty="0" err="1">
                <a:effectLst/>
              </a:rPr>
              <a:t>Krafft-Ebing</a:t>
            </a:r>
            <a:r>
              <a:rPr lang="pt-BR" dirty="0">
                <a:effectLst/>
              </a:rPr>
              <a:t> – </a:t>
            </a:r>
            <a:r>
              <a:rPr lang="pt-BR" dirty="0" err="1">
                <a:effectLst/>
              </a:rPr>
              <a:t>patologizaram</a:t>
            </a:r>
            <a:r>
              <a:rPr lang="pt-BR" dirty="0">
                <a:effectLst/>
              </a:rPr>
              <a:t> BDSM</a:t>
            </a:r>
          </a:p>
          <a:p>
            <a:r>
              <a:rPr lang="pt-BR" dirty="0">
                <a:effectLst/>
              </a:rPr>
              <a:t>DSM-IV e DSM-V – distinção clara entre interesses sexuais atípicos (ou parafilias) e desordens parafílicas, que causam danos para os praticantes ou outros.</a:t>
            </a:r>
            <a:endParaRPr lang="pt-BR" u="sng" dirty="0">
              <a:effectLst/>
            </a:endParaRPr>
          </a:p>
          <a:p>
            <a:r>
              <a:rPr lang="pt-BR" dirty="0">
                <a:effectLst/>
              </a:rPr>
              <a:t>O sadomasoquismo está incluído na CID-10 como um transtorno de preferências sexuais, e existe a recomendação que esse diagnóstico seja excluído na próxima edição (CID-11).</a:t>
            </a:r>
          </a:p>
        </p:txBody>
      </p:sp>
    </p:spTree>
    <p:extLst>
      <p:ext uri="{BB962C8B-B14F-4D97-AF65-F5344CB8AC3E}">
        <p14:creationId xmlns:p14="http://schemas.microsoft.com/office/powerpoint/2010/main" val="337832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Patologização</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Natureza consensual dessas interações - propor 2 novos diagnósticos com base neste princípio de consentimento: </a:t>
            </a:r>
          </a:p>
          <a:p>
            <a:r>
              <a:rPr lang="pt-BR" dirty="0">
                <a:effectLst/>
              </a:rPr>
              <a:t>1 - se estiver envolvido comportamento consensual, sadomasoquismo pode ser adicionado como outro transtorno parafílico, “se acompanhado de estresse acentuado que” não é inteiramente atribuível à rejeição ou medo rejeição do padrão de excitação por outros, ou por risco significativo de lesão ou morte”; </a:t>
            </a:r>
          </a:p>
          <a:p>
            <a:r>
              <a:rPr lang="pt-BR" dirty="0">
                <a:effectLst/>
              </a:rPr>
              <a:t>2 - um novo diagnóstico, “Transtorno de sadismo sexual coercitivo”, é proposto quando o padrão de excitação se concentra na inflição de “sofrimento em indivíduos que não consentem”.</a:t>
            </a:r>
          </a:p>
        </p:txBody>
      </p:sp>
    </p:spTree>
    <p:extLst>
      <p:ext uri="{BB962C8B-B14F-4D97-AF65-F5344CB8AC3E}">
        <p14:creationId xmlns:p14="http://schemas.microsoft.com/office/powerpoint/2010/main" val="3285351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psicológicos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b="1" dirty="0">
                <a:effectLst/>
              </a:rPr>
              <a:t>Personalidade e transtornos de personalidade</a:t>
            </a:r>
            <a:r>
              <a:rPr lang="pt-BR" dirty="0">
                <a:effectLst/>
              </a:rPr>
              <a:t>:</a:t>
            </a:r>
          </a:p>
          <a:p>
            <a:r>
              <a:rPr lang="pt-BR" dirty="0">
                <a:effectLst/>
              </a:rPr>
              <a:t>Praticantes de BDSM – menos neuróticos, mais extrovertidos, mais abertos à experiência, mais conscienciosos, e menos agradáveis.</a:t>
            </a:r>
          </a:p>
          <a:p>
            <a:r>
              <a:rPr lang="pt-BR" dirty="0">
                <a:effectLst/>
              </a:rPr>
              <a:t>Tipos de apego – menos sensíveis à rejeição, mais confiantes nas relações, menor necessidade de aprovação e menor apego ansioso.</a:t>
            </a:r>
          </a:p>
          <a:p>
            <a:r>
              <a:rPr lang="pt-BR" dirty="0">
                <a:effectLst/>
              </a:rPr>
              <a:t>Menor evidência (amostras pequenas) – maior masoquismo em pessoas com desordem de personalidade borderline e maior nível de narcisismo.</a:t>
            </a:r>
          </a:p>
        </p:txBody>
      </p:sp>
    </p:spTree>
    <p:extLst>
      <p:ext uri="{BB962C8B-B14F-4D97-AF65-F5344CB8AC3E}">
        <p14:creationId xmlns:p14="http://schemas.microsoft.com/office/powerpoint/2010/main" val="23596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24969" b="24968"/>
          <a:stretch/>
        </p:blipFill>
        <p:spPr>
          <a:xfrm>
            <a:off x="20" y="10"/>
            <a:ext cx="12191980" cy="6857990"/>
          </a:xfrm>
          <a:prstGeom prst="rect">
            <a:avLst/>
          </a:prstGeom>
        </p:spPr>
      </p:pic>
      <p:sp useBgFill="1">
        <p:nvSpPr>
          <p:cNvPr id="29" name="Freeform 5">
            <a:extLst>
              <a:ext uri="{FF2B5EF4-FFF2-40B4-BE49-F238E27FC236}">
                <a16:creationId xmlns:a16="http://schemas.microsoft.com/office/drawing/2014/main" id="{051F07E2-B05C-41F9-A9EE-4AC115603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1874" y="586660"/>
            <a:ext cx="10777950" cy="5679835"/>
          </a:xfrm>
          <a:custGeom>
            <a:avLst/>
            <a:gdLst>
              <a:gd name="T0" fmla="*/ 2209 w 2250"/>
              <a:gd name="T1" fmla="*/ 0 h 1185"/>
              <a:gd name="T2" fmla="*/ 1419 w 2250"/>
              <a:gd name="T3" fmla="*/ 0 h 1185"/>
              <a:gd name="T4" fmla="*/ 830 w 2250"/>
              <a:gd name="T5" fmla="*/ 0 h 1185"/>
              <a:gd name="T6" fmla="*/ 40 w 2250"/>
              <a:gd name="T7" fmla="*/ 0 h 1185"/>
              <a:gd name="T8" fmla="*/ 0 w 2250"/>
              <a:gd name="T9" fmla="*/ 46 h 1185"/>
              <a:gd name="T10" fmla="*/ 0 w 2250"/>
              <a:gd name="T11" fmla="*/ 1140 h 1185"/>
              <a:gd name="T12" fmla="*/ 40 w 2250"/>
              <a:gd name="T13" fmla="*/ 1185 h 1185"/>
              <a:gd name="T14" fmla="*/ 830 w 2250"/>
              <a:gd name="T15" fmla="*/ 1185 h 1185"/>
              <a:gd name="T16" fmla="*/ 1419 w 2250"/>
              <a:gd name="T17" fmla="*/ 1185 h 1185"/>
              <a:gd name="T18" fmla="*/ 2209 w 2250"/>
              <a:gd name="T19" fmla="*/ 1185 h 1185"/>
              <a:gd name="T20" fmla="*/ 2250 w 2250"/>
              <a:gd name="T21" fmla="*/ 1140 h 1185"/>
              <a:gd name="T22" fmla="*/ 2250 w 2250"/>
              <a:gd name="T23" fmla="*/ 46 h 1185"/>
              <a:gd name="T24" fmla="*/ 2209 w 2250"/>
              <a:gd name="T2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0" h="1185">
                <a:moveTo>
                  <a:pt x="2209" y="0"/>
                </a:moveTo>
                <a:cubicBezTo>
                  <a:pt x="1419" y="0"/>
                  <a:pt x="1419" y="0"/>
                  <a:pt x="1419" y="0"/>
                </a:cubicBezTo>
                <a:cubicBezTo>
                  <a:pt x="830" y="0"/>
                  <a:pt x="830" y="0"/>
                  <a:pt x="830" y="0"/>
                </a:cubicBezTo>
                <a:cubicBezTo>
                  <a:pt x="40" y="0"/>
                  <a:pt x="40" y="0"/>
                  <a:pt x="40" y="0"/>
                </a:cubicBezTo>
                <a:cubicBezTo>
                  <a:pt x="18" y="0"/>
                  <a:pt x="0" y="20"/>
                  <a:pt x="0" y="46"/>
                </a:cubicBezTo>
                <a:cubicBezTo>
                  <a:pt x="0" y="1140"/>
                  <a:pt x="0" y="1140"/>
                  <a:pt x="0" y="1140"/>
                </a:cubicBezTo>
                <a:cubicBezTo>
                  <a:pt x="0" y="1165"/>
                  <a:pt x="18" y="1185"/>
                  <a:pt x="40" y="1185"/>
                </a:cubicBezTo>
                <a:cubicBezTo>
                  <a:pt x="830" y="1185"/>
                  <a:pt x="830" y="1185"/>
                  <a:pt x="830" y="1185"/>
                </a:cubicBezTo>
                <a:cubicBezTo>
                  <a:pt x="1419" y="1185"/>
                  <a:pt x="1419" y="1185"/>
                  <a:pt x="1419" y="1185"/>
                </a:cubicBezTo>
                <a:cubicBezTo>
                  <a:pt x="2209" y="1185"/>
                  <a:pt x="2209" y="1185"/>
                  <a:pt x="2209" y="1185"/>
                </a:cubicBezTo>
                <a:cubicBezTo>
                  <a:pt x="2232" y="1185"/>
                  <a:pt x="2250" y="1165"/>
                  <a:pt x="2250" y="1140"/>
                </a:cubicBezTo>
                <a:cubicBezTo>
                  <a:pt x="2250" y="46"/>
                  <a:pt x="2250" y="46"/>
                  <a:pt x="2250" y="46"/>
                </a:cubicBezTo>
                <a:cubicBezTo>
                  <a:pt x="2250" y="20"/>
                  <a:pt x="2232" y="0"/>
                  <a:pt x="2209"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1041399" y="855133"/>
            <a:ext cx="10098553" cy="1123791"/>
          </a:xfrm>
        </p:spPr>
        <p:txBody>
          <a:bodyPr>
            <a:normAutofit/>
          </a:bodyPr>
          <a:lstStyle/>
          <a:p>
            <a:r>
              <a:rPr lang="pt-BR" dirty="0"/>
              <a:t>Introdução</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041400" y="2185984"/>
            <a:ext cx="10098552" cy="3605216"/>
          </a:xfrm>
        </p:spPr>
        <p:txBody>
          <a:bodyPr anchor="ctr">
            <a:normAutofit/>
          </a:bodyPr>
          <a:lstStyle/>
          <a:p>
            <a:pPr marL="36900" lvl="0" indent="0">
              <a:buNone/>
            </a:pPr>
            <a:r>
              <a:rPr lang="en-US" dirty="0"/>
              <a:t>BDSM – </a:t>
            </a:r>
            <a:r>
              <a:rPr lang="pt-BR" dirty="0"/>
              <a:t>abreviação</a:t>
            </a:r>
            <a:r>
              <a:rPr lang="en-US" dirty="0"/>
              <a:t> para </a:t>
            </a:r>
            <a:r>
              <a:rPr lang="pt-BR" dirty="0" err="1"/>
              <a:t>bondage</a:t>
            </a:r>
            <a:r>
              <a:rPr lang="pt-BR" dirty="0"/>
              <a:t> e disciplina, dominação e submissão, e sadismo e masoquismo.</a:t>
            </a:r>
          </a:p>
          <a:p>
            <a:pPr marL="36900" lvl="0" indent="0">
              <a:buNone/>
            </a:pPr>
            <a:r>
              <a:rPr lang="pt-BR" i="1" dirty="0" err="1">
                <a:effectLst/>
              </a:rPr>
              <a:t>Roleplay</a:t>
            </a:r>
            <a:r>
              <a:rPr lang="pt-BR" dirty="0">
                <a:effectLst/>
              </a:rPr>
              <a:t> – físico, psicológico e sexual envolvendo trocas de poder consensuais entre os participantes.</a:t>
            </a:r>
          </a:p>
          <a:p>
            <a:pPr marL="36900" lvl="0" indent="0">
              <a:buNone/>
            </a:pPr>
            <a:r>
              <a:rPr lang="pt-BR" dirty="0">
                <a:effectLst/>
              </a:rPr>
              <a:t>Historicamente estas práticas foram </a:t>
            </a:r>
            <a:r>
              <a:rPr lang="pt-BR" dirty="0" err="1">
                <a:effectLst/>
              </a:rPr>
              <a:t>patologizadas</a:t>
            </a:r>
            <a:r>
              <a:rPr lang="pt-BR" dirty="0">
                <a:effectLst/>
              </a:rPr>
              <a:t>, sofreram equívocos e estigmas.</a:t>
            </a:r>
            <a:endParaRPr lang="en-US" dirty="0">
              <a:effectLst/>
            </a:endParaRPr>
          </a:p>
          <a:p>
            <a:endParaRPr lang="en-US" dirty="0"/>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psicológicos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lnSpcReduction="10000"/>
          </a:bodyPr>
          <a:lstStyle/>
          <a:p>
            <a:r>
              <a:rPr lang="pt-BR" b="1" dirty="0">
                <a:effectLst/>
              </a:rPr>
              <a:t>Experiências adversas na infância</a:t>
            </a:r>
            <a:r>
              <a:rPr lang="pt-BR" dirty="0">
                <a:effectLst/>
              </a:rPr>
              <a:t>:</a:t>
            </a:r>
          </a:p>
          <a:p>
            <a:r>
              <a:rPr lang="pt-BR" dirty="0">
                <a:effectLst/>
              </a:rPr>
              <a:t>Uma </a:t>
            </a:r>
            <a:r>
              <a:rPr lang="pt-BR" dirty="0" err="1">
                <a:effectLst/>
              </a:rPr>
              <a:t>metanálise</a:t>
            </a:r>
            <a:r>
              <a:rPr lang="pt-BR" dirty="0">
                <a:effectLst/>
              </a:rPr>
              <a:t> mostrou que a prevalência de abuso sexual infantil em amostras comunitárias e estudantis de pessoas que praticam BDSM - 7,9% dos homens e 19,7% das mulheres sofreram algum tipo de abuso sexual na infância.</a:t>
            </a:r>
          </a:p>
          <a:p>
            <a:r>
              <a:rPr lang="pt-BR" dirty="0">
                <a:effectLst/>
              </a:rPr>
              <a:t>Pesquisas anteriores mostraram que mulheres que foram abusadas sexualmente na infância eram mais propensas a relatar fantasias de submissão do que aquelas que não eram.</a:t>
            </a:r>
          </a:p>
          <a:p>
            <a:r>
              <a:rPr lang="pt-BR" dirty="0">
                <a:effectLst/>
              </a:rPr>
              <a:t>No entanto, embora alguns achados preliminares sugiram uma associação entre trauma sexual e interesses relacionados ao BDSM, a literatura atual não comprova uma relação causal.</a:t>
            </a:r>
          </a:p>
        </p:txBody>
      </p:sp>
    </p:spTree>
    <p:extLst>
      <p:ext uri="{BB962C8B-B14F-4D97-AF65-F5344CB8AC3E}">
        <p14:creationId xmlns:p14="http://schemas.microsoft.com/office/powerpoint/2010/main" val="194363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psicológicos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b="1" dirty="0">
                <a:effectLst/>
              </a:rPr>
              <a:t>Orientação sexual e interesses BDSM</a:t>
            </a:r>
            <a:r>
              <a:rPr lang="pt-BR" dirty="0">
                <a:effectLst/>
              </a:rPr>
              <a:t>:</a:t>
            </a:r>
          </a:p>
          <a:p>
            <a:r>
              <a:rPr lang="pt-BR" dirty="0">
                <a:effectLst/>
              </a:rPr>
              <a:t>Pesquisas anteriores incluíram principalmente participantes do sexo masculino e membros da comunidade lésbica, gay, bissexual e transgênero (LGBT). </a:t>
            </a:r>
          </a:p>
          <a:p>
            <a:r>
              <a:rPr lang="pt-BR" dirty="0">
                <a:effectLst/>
              </a:rPr>
              <a:t>Pesquisas mais recentes relatam amostras mais equilibradas, embora os homens ainda tendam a ser ligeiramente super-representados em amostras de BDSM online.</a:t>
            </a:r>
          </a:p>
          <a:p>
            <a:r>
              <a:rPr lang="pt-BR" dirty="0">
                <a:effectLst/>
              </a:rPr>
              <a:t>Cerca de dois terços da comunidade BDSM se identificam como heterossexuais, demais membros se identificam como bissexuais (23%) ou outros (17%).</a:t>
            </a:r>
          </a:p>
        </p:txBody>
      </p:sp>
    </p:spTree>
    <p:extLst>
      <p:ext uri="{BB962C8B-B14F-4D97-AF65-F5344CB8AC3E}">
        <p14:creationId xmlns:p14="http://schemas.microsoft.com/office/powerpoint/2010/main" val="190194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fontScale="92500"/>
          </a:bodyPr>
          <a:lstStyle/>
          <a:p>
            <a:r>
              <a:rPr lang="pt-BR" b="1" dirty="0">
                <a:effectLst/>
              </a:rPr>
              <a:t>Sexo e interesses BDSM</a:t>
            </a:r>
            <a:r>
              <a:rPr lang="pt-BR" dirty="0">
                <a:effectLst/>
              </a:rPr>
              <a:t>:</a:t>
            </a:r>
          </a:p>
          <a:p>
            <a:r>
              <a:rPr lang="pt-BR" dirty="0">
                <a:effectLst/>
              </a:rPr>
              <a:t>Na comunidade BDSM, homens tendem a ser mais dominantes, e até 75% das mulheres se identificam como submissas e tem mais fantasias sexuais de </a:t>
            </a:r>
            <a:r>
              <a:rPr lang="pt-BR" dirty="0" err="1">
                <a:effectLst/>
              </a:rPr>
              <a:t>submissividade</a:t>
            </a:r>
            <a:r>
              <a:rPr lang="pt-BR" dirty="0">
                <a:effectLst/>
              </a:rPr>
              <a:t>, assim como preferem homens dominantes. </a:t>
            </a:r>
          </a:p>
          <a:p>
            <a:r>
              <a:rPr lang="pt-BR" dirty="0">
                <a:effectLst/>
              </a:rPr>
              <a:t>Uma minoria se identifica de homens e mulheres se identificam como “switch”.</a:t>
            </a:r>
          </a:p>
          <a:p>
            <a:r>
              <a:rPr lang="pt-BR" dirty="0">
                <a:effectLst/>
              </a:rPr>
              <a:t>Pessoas não heterossexuais se identificaram principalmente como “switches” (37%), com uma proporção ligeiramente menor, mas igual de dominantes e submissos (22% e 27%). </a:t>
            </a:r>
          </a:p>
          <a:p>
            <a:r>
              <a:rPr lang="pt-BR" dirty="0">
                <a:effectLst/>
              </a:rPr>
              <a:t>Mais mulheres (14,2%) do que homens (8,5%) acham que sentir dor como parte do sexo muito ou um pouco atraente.</a:t>
            </a:r>
          </a:p>
        </p:txBody>
      </p:sp>
    </p:spTree>
    <p:extLst>
      <p:ext uri="{BB962C8B-B14F-4D97-AF65-F5344CB8AC3E}">
        <p14:creationId xmlns:p14="http://schemas.microsoft.com/office/powerpoint/2010/main" val="255531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Do ponto de vista evolutivo:</a:t>
            </a:r>
          </a:p>
          <a:p>
            <a:r>
              <a:rPr lang="pt-BR" dirty="0">
                <a:effectLst/>
              </a:rPr>
              <a:t>A assertividade masculina é uma característica valorizada pelas mulheres em seus (potenciais) parceiros masculinos, pois pode ter levado a maiores chances de sobrevivência para mulheres e crianças.</a:t>
            </a:r>
          </a:p>
          <a:p>
            <a:r>
              <a:rPr lang="pt-BR" dirty="0">
                <a:effectLst/>
              </a:rPr>
              <a:t>Homens sexualmente dominantes e mulheres sexualmente submissas se percebiam mais atraentes e tinham mais filhos biológicos. BDSM pode ser uma estratégia de acasalamento.</a:t>
            </a:r>
          </a:p>
          <a:p>
            <a:endParaRPr lang="pt-BR" dirty="0">
              <a:effectLst/>
            </a:endParaRPr>
          </a:p>
        </p:txBody>
      </p:sp>
    </p:spTree>
    <p:extLst>
      <p:ext uri="{BB962C8B-B14F-4D97-AF65-F5344CB8AC3E}">
        <p14:creationId xmlns:p14="http://schemas.microsoft.com/office/powerpoint/2010/main" val="304003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Palavras referentes a sexo estimulavam respostas mais rápidas para palavras submissas em mulheres, levando os autores a concluir que as mulheres associavam implicitamente sexo com submissão - associação não encontrada em homens.</a:t>
            </a:r>
          </a:p>
          <a:p>
            <a:r>
              <a:rPr lang="pt-BR" dirty="0">
                <a:effectLst/>
              </a:rPr>
              <a:t>Demonstrou-se também que muitas meninas adolescentes, mas não meninos, relatam assumir um papel submisso durante suas primeiras experiências sexuais. </a:t>
            </a:r>
          </a:p>
          <a:p>
            <a:r>
              <a:rPr lang="pt-BR" dirty="0">
                <a:effectLst/>
              </a:rPr>
              <a:t>Ser dominada e dominada por um homem é uma das fantasias sexuais mais comuns entre as mulheres.</a:t>
            </a:r>
          </a:p>
          <a:p>
            <a:r>
              <a:rPr lang="pt-BR" dirty="0">
                <a:effectLst/>
              </a:rPr>
              <a:t>A disparidade hierárquica submissa/dominante dentro de um casal pode ser um mecanismo importante, promovendo coesão e cooperação entre os parceiros.</a:t>
            </a:r>
          </a:p>
        </p:txBody>
      </p:sp>
    </p:spTree>
    <p:extLst>
      <p:ext uri="{BB962C8B-B14F-4D97-AF65-F5344CB8AC3E}">
        <p14:creationId xmlns:p14="http://schemas.microsoft.com/office/powerpoint/2010/main" val="624798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É possível também que homens demonstrem altas taxas de preferência por fantasias submissas, independentemente da orientação sexual ou identidade de gênero. </a:t>
            </a:r>
          </a:p>
          <a:p>
            <a:r>
              <a:rPr lang="pt-BR" dirty="0">
                <a:effectLst/>
              </a:rPr>
              <a:t>Nas mulheres, o interesse pela submissão é presumivelmente impulsionado principalmente pela necessidade de carinho e segurança, enquanto, nos homens, essa necessidade está possivelmente mais associada à necessidade de se render à vontade de outra pessoa.</a:t>
            </a:r>
          </a:p>
        </p:txBody>
      </p:sp>
    </p:spTree>
    <p:extLst>
      <p:ext uri="{BB962C8B-B14F-4D97-AF65-F5344CB8AC3E}">
        <p14:creationId xmlns:p14="http://schemas.microsoft.com/office/powerpoint/2010/main" val="2151738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fontScale="92500"/>
          </a:bodyPr>
          <a:lstStyle/>
          <a:p>
            <a:r>
              <a:rPr lang="pt-BR" dirty="0">
                <a:effectLst/>
              </a:rPr>
              <a:t>A idade também parece impactar a preferência de papéis:</a:t>
            </a:r>
          </a:p>
          <a:p>
            <a:r>
              <a:rPr lang="pt-BR" dirty="0">
                <a:effectLst/>
              </a:rPr>
              <a:t>A </a:t>
            </a:r>
            <a:r>
              <a:rPr lang="pt-BR" dirty="0" err="1">
                <a:effectLst/>
              </a:rPr>
              <a:t>auto-identificação</a:t>
            </a:r>
            <a:r>
              <a:rPr lang="pt-BR" dirty="0">
                <a:effectLst/>
              </a:rPr>
              <a:t> dominante está associada à idade mais avançada, enquanto os praticantes mais jovens demonstraram maior interesse pelo papel submisso. </a:t>
            </a:r>
          </a:p>
          <a:p>
            <a:r>
              <a:rPr lang="pt-BR" dirty="0">
                <a:effectLst/>
              </a:rPr>
              <a:t>Isso pode não ser um fenômeno estritamente biológico e pode ser explicado, pelo menos parcialmente, por mudanças culturais ao longo dos anos.</a:t>
            </a:r>
          </a:p>
          <a:p>
            <a:r>
              <a:rPr lang="pt-BR" dirty="0">
                <a:effectLst/>
              </a:rPr>
              <a:t>Possivelmente, na comunidade BDSM, a aceitação de um posicionamento de papel mais fluido pode ter aumentado ao longo do tempo, embora essa noção deva ser investigada. </a:t>
            </a:r>
          </a:p>
          <a:p>
            <a:r>
              <a:rPr lang="pt-BR" dirty="0">
                <a:effectLst/>
              </a:rPr>
              <a:t>Também pode refletir um nível de maturidade necessário para assumir o papel dominante e implementar as responsabilidades necessárias para o papel.</a:t>
            </a:r>
          </a:p>
        </p:txBody>
      </p:sp>
    </p:spTree>
    <p:extLst>
      <p:ext uri="{BB962C8B-B14F-4D97-AF65-F5344CB8AC3E}">
        <p14:creationId xmlns:p14="http://schemas.microsoft.com/office/powerpoint/2010/main" val="3555684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b="1" dirty="0">
                <a:effectLst/>
              </a:rPr>
              <a:t>Dor:</a:t>
            </a:r>
          </a:p>
          <a:p>
            <a:r>
              <a:rPr lang="pt-BR" dirty="0">
                <a:effectLst/>
              </a:rPr>
              <a:t>Os submissos percebem a dor como menos ameaçadora e pode estar associada a uma avaliação emocional mais baixa (negativa) dos estímulos relacionados à dor. </a:t>
            </a:r>
          </a:p>
          <a:p>
            <a:r>
              <a:rPr lang="pt-BR" dirty="0">
                <a:effectLst/>
              </a:rPr>
              <a:t>Comparados com os sujeitos controle, os participantes masoquistas relataram percepção de dor reduzida ao visualizar as imagens masoquistas, o que foi refletido por níveis mais altos de excitação positiva ao assistir as imagens. Curiosamente, eles tiveram percepção de dor inalterada em outros contextos não masoquistas.</a:t>
            </a:r>
          </a:p>
        </p:txBody>
      </p:sp>
    </p:spTree>
    <p:extLst>
      <p:ext uri="{BB962C8B-B14F-4D97-AF65-F5344CB8AC3E}">
        <p14:creationId xmlns:p14="http://schemas.microsoft.com/office/powerpoint/2010/main" val="81057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Aspectos</a:t>
            </a:r>
            <a:r>
              <a:rPr lang="en-US" dirty="0"/>
              <a:t> </a:t>
            </a:r>
            <a:r>
              <a:rPr lang="en-US" dirty="0" err="1"/>
              <a:t>biológicos</a:t>
            </a:r>
            <a:r>
              <a:rPr lang="en-US" dirty="0"/>
              <a:t> do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797236" cy="4492130"/>
          </a:xfrm>
        </p:spPr>
        <p:txBody>
          <a:bodyPr>
            <a:normAutofit lnSpcReduction="10000"/>
          </a:bodyPr>
          <a:lstStyle/>
          <a:p>
            <a:r>
              <a:rPr lang="pt-BR" b="1" dirty="0">
                <a:effectLst/>
              </a:rPr>
              <a:t>Sistema de neurônios-espelho: </a:t>
            </a:r>
          </a:p>
          <a:p>
            <a:r>
              <a:rPr lang="pt-BR" dirty="0">
                <a:effectLst/>
              </a:rPr>
              <a:t>as regiões do cérebro que estão associadas à capacidade de compreender o estado mental dos outros, bem como à empatia e, portanto, são importantes no contexto da interação social. </a:t>
            </a:r>
          </a:p>
          <a:p>
            <a:r>
              <a:rPr lang="pt-BR" dirty="0">
                <a:effectLst/>
              </a:rPr>
              <a:t>Os masoquistas tendem a vivenciar estímulos dolorosos quando enquadrados em um contexto social masoquista como sendo menos negativos em comparação aos controles.</a:t>
            </a:r>
          </a:p>
          <a:p>
            <a:r>
              <a:rPr lang="pt-BR" dirty="0">
                <a:effectLst/>
              </a:rPr>
              <a:t>Como a percepção reduzida da dor não estava presente ao receber estímulos dolorosos em um contexto não masoquista, parece, assim, que os masoquistas recuperam experiências positivas de memórias passadas quando mostram imagens masoquistas durante momentos de estímulos dolorosos, levando-os a se imaginarem na situação com as emoções positivas associadas.</a:t>
            </a:r>
          </a:p>
        </p:txBody>
      </p:sp>
    </p:spTree>
    <p:extLst>
      <p:ext uri="{BB962C8B-B14F-4D97-AF65-F5344CB8AC3E}">
        <p14:creationId xmlns:p14="http://schemas.microsoft.com/office/powerpoint/2010/main" val="370836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Mudanças</a:t>
            </a:r>
            <a:r>
              <a:rPr lang="en-US" dirty="0"/>
              <a:t> </a:t>
            </a:r>
            <a:r>
              <a:rPr lang="en-US" dirty="0" err="1"/>
              <a:t>hormonais</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b="1" dirty="0">
                <a:effectLst/>
              </a:rPr>
              <a:t>Testosterona salivar:</a:t>
            </a:r>
            <a:endParaRPr lang="pt-BR" dirty="0">
              <a:effectLst/>
            </a:endParaRPr>
          </a:p>
          <a:p>
            <a:r>
              <a:rPr lang="pt-BR" dirty="0">
                <a:effectLst/>
              </a:rPr>
              <a:t>Mulheres submissas, mas não homens, tiveram aumento de testosterona após práticas BDSM, em dominantes os níveis se mantiveram iguais.</a:t>
            </a:r>
          </a:p>
          <a:p>
            <a:r>
              <a:rPr lang="pt-BR" dirty="0">
                <a:effectLst/>
              </a:rPr>
              <a:t>Possibilidades – uma  resposta agressiva às atividades de SM ou aumento de humor positivo (menos provável).</a:t>
            </a:r>
          </a:p>
          <a:p>
            <a:r>
              <a:rPr lang="pt-BR" dirty="0">
                <a:effectLst/>
              </a:rPr>
              <a:t>Em um estudo posterior (com menos indivíduos) não replicou os resultados.</a:t>
            </a:r>
          </a:p>
        </p:txBody>
      </p:sp>
    </p:spTree>
    <p:extLst>
      <p:ext uri="{BB962C8B-B14F-4D97-AF65-F5344CB8AC3E}">
        <p14:creationId xmlns:p14="http://schemas.microsoft.com/office/powerpoint/2010/main" val="404635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296D09-A1CD-4295-A739-03BADDFE44BA}"/>
              </a:ext>
            </a:extLst>
          </p:cNvPr>
          <p:cNvSpPr>
            <a:spLocks noGrp="1"/>
          </p:cNvSpPr>
          <p:nvPr>
            <p:ph type="title"/>
          </p:nvPr>
        </p:nvSpPr>
        <p:spPr/>
        <p:txBody>
          <a:bodyPr/>
          <a:lstStyle/>
          <a:p>
            <a:r>
              <a:rPr lang="pt-BR" dirty="0"/>
              <a:t>Métodos</a:t>
            </a:r>
          </a:p>
        </p:txBody>
      </p:sp>
      <p:sp>
        <p:nvSpPr>
          <p:cNvPr id="3" name="Espaço Reservado para Conteúdo 2">
            <a:extLst>
              <a:ext uri="{FF2B5EF4-FFF2-40B4-BE49-F238E27FC236}">
                <a16:creationId xmlns:a16="http://schemas.microsoft.com/office/drawing/2014/main" id="{74577736-A19A-4677-B7F1-2DE1F1A7E6BE}"/>
              </a:ext>
            </a:extLst>
          </p:cNvPr>
          <p:cNvSpPr>
            <a:spLocks noGrp="1"/>
          </p:cNvSpPr>
          <p:nvPr>
            <p:ph idx="1"/>
          </p:nvPr>
        </p:nvSpPr>
        <p:spPr/>
        <p:txBody>
          <a:bodyPr/>
          <a:lstStyle/>
          <a:p>
            <a:r>
              <a:rPr lang="pt-BR" dirty="0"/>
              <a:t>Revisão sistemática -  diretriz PRISMA (itens de relatório preferidos para revisão sistemática e protocolos de meta-análise).</a:t>
            </a:r>
          </a:p>
          <a:p>
            <a:r>
              <a:rPr lang="pt-BR" dirty="0"/>
              <a:t>Uma pesquisa no banco de dados </a:t>
            </a:r>
            <a:r>
              <a:rPr lang="pt-BR" dirty="0" err="1"/>
              <a:t>PubMed</a:t>
            </a:r>
            <a:r>
              <a:rPr lang="pt-BR" dirty="0"/>
              <a:t> (1970 e abril de 2018) para artigos em inglês foi realizada usando os seguintes termos de pesquisa: BDSM OR </a:t>
            </a:r>
            <a:r>
              <a:rPr lang="pt-BR" dirty="0" err="1"/>
              <a:t>masochism</a:t>
            </a:r>
            <a:r>
              <a:rPr lang="pt-BR" dirty="0"/>
              <a:t> OR </a:t>
            </a:r>
            <a:r>
              <a:rPr lang="pt-BR" dirty="0" err="1"/>
              <a:t>sadomasochism</a:t>
            </a:r>
            <a:r>
              <a:rPr lang="pt-BR" dirty="0"/>
              <a:t> OR </a:t>
            </a:r>
            <a:r>
              <a:rPr lang="pt-BR" dirty="0" err="1"/>
              <a:t>sexualsadism</a:t>
            </a:r>
            <a:r>
              <a:rPr lang="pt-BR" dirty="0"/>
              <a:t> OR </a:t>
            </a:r>
            <a:r>
              <a:rPr lang="pt-BR" dirty="0" err="1"/>
              <a:t>bondage</a:t>
            </a:r>
            <a:r>
              <a:rPr lang="pt-BR" dirty="0"/>
              <a:t> OR sexual </a:t>
            </a:r>
            <a:r>
              <a:rPr lang="pt-BR" dirty="0" err="1"/>
              <a:t>submissive</a:t>
            </a:r>
            <a:r>
              <a:rPr lang="pt-BR" dirty="0"/>
              <a:t> OR sexual </a:t>
            </a:r>
            <a:r>
              <a:rPr lang="pt-BR" dirty="0" err="1"/>
              <a:t>submit</a:t>
            </a:r>
            <a:r>
              <a:rPr lang="pt-BR" dirty="0"/>
              <a:t> OR sexual </a:t>
            </a:r>
            <a:r>
              <a:rPr lang="pt-BR" dirty="0" err="1"/>
              <a:t>kink</a:t>
            </a:r>
            <a:r>
              <a:rPr lang="pt-BR" dirty="0"/>
              <a:t>.</a:t>
            </a:r>
          </a:p>
        </p:txBody>
      </p:sp>
    </p:spTree>
    <p:extLst>
      <p:ext uri="{BB962C8B-B14F-4D97-AF65-F5344CB8AC3E}">
        <p14:creationId xmlns:p14="http://schemas.microsoft.com/office/powerpoint/2010/main" val="3926430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Mudanças</a:t>
            </a:r>
            <a:r>
              <a:rPr lang="en-US" dirty="0"/>
              <a:t> </a:t>
            </a:r>
            <a:r>
              <a:rPr lang="en-US" dirty="0" err="1"/>
              <a:t>hormonais</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fontScale="92500" lnSpcReduction="20000"/>
          </a:bodyPr>
          <a:lstStyle/>
          <a:p>
            <a:r>
              <a:rPr lang="pt-BR" dirty="0">
                <a:effectLst/>
              </a:rPr>
              <a:t>Níveis elevados de cortisol, o hormônio do estresse, têm sido associados a comportamentos sádicos e masoquistas. </a:t>
            </a:r>
          </a:p>
          <a:p>
            <a:r>
              <a:rPr lang="pt-BR" dirty="0">
                <a:effectLst/>
              </a:rPr>
              <a:t>Contrário ao que se espera, </a:t>
            </a:r>
            <a:r>
              <a:rPr lang="pt-BR" dirty="0" err="1">
                <a:effectLst/>
              </a:rPr>
              <a:t>Klement</a:t>
            </a:r>
            <a:r>
              <a:rPr lang="pt-BR" dirty="0">
                <a:effectLst/>
              </a:rPr>
              <a:t> e </a:t>
            </a:r>
            <a:r>
              <a:rPr lang="pt-BR" dirty="0" err="1">
                <a:effectLst/>
              </a:rPr>
              <a:t>Klement</a:t>
            </a:r>
            <a:r>
              <a:rPr lang="pt-BR" dirty="0">
                <a:effectLst/>
              </a:rPr>
              <a:t> descobriram que níveis aumentados de cortisol estavam inversamente correlacionados com níveis subjetivos de estresse, bem como afeto negativo. </a:t>
            </a:r>
          </a:p>
          <a:p>
            <a:r>
              <a:rPr lang="pt-BR" dirty="0">
                <a:effectLst/>
              </a:rPr>
              <a:t>Os autores propõem 2 mecanismos para esses achados aparentemente contraditórios: </a:t>
            </a:r>
          </a:p>
          <a:p>
            <a:r>
              <a:rPr lang="pt-BR" dirty="0">
                <a:effectLst/>
              </a:rPr>
              <a:t>1 - os participantes podem ter altos níveis de tolerância à dor e, portanto, podem não sentir os estímulos de dor relacionados ao BDSM como particularmente dolorosos subjetivamente, embora o corpo possa ter registrado sensações relacionadas à dor; </a:t>
            </a:r>
          </a:p>
          <a:p>
            <a:r>
              <a:rPr lang="pt-BR" dirty="0">
                <a:effectLst/>
              </a:rPr>
              <a:t>2 - pode ser que o jogo de dor possa ter um efeito moderador na ligação entre estresse fisiológico e psicológico, reduzindo emoções negativas ou induzindo emoções positivas durante essas atividades.</a:t>
            </a:r>
          </a:p>
        </p:txBody>
      </p:sp>
    </p:spTree>
    <p:extLst>
      <p:ext uri="{BB962C8B-B14F-4D97-AF65-F5344CB8AC3E}">
        <p14:creationId xmlns:p14="http://schemas.microsoft.com/office/powerpoint/2010/main" val="3230015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Mudanças</a:t>
            </a:r>
            <a:r>
              <a:rPr lang="en-US" dirty="0"/>
              <a:t> </a:t>
            </a:r>
            <a:r>
              <a:rPr lang="en-US" dirty="0" err="1"/>
              <a:t>hormonais</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a:xfrm>
            <a:off x="913795" y="2076450"/>
            <a:ext cx="10595900" cy="4171950"/>
          </a:xfrm>
        </p:spPr>
        <p:txBody>
          <a:bodyPr>
            <a:normAutofit/>
          </a:bodyPr>
          <a:lstStyle/>
          <a:p>
            <a:r>
              <a:rPr lang="pt-BR" dirty="0">
                <a:effectLst/>
              </a:rPr>
              <a:t>A indução de hormônios relacionados ao sexo e ao estresse em resposta a estímulos dolorosos pode fornecer uma explicação para a noção histórica de que a indução da dor pode ser sexualmente excitante.</a:t>
            </a:r>
          </a:p>
          <a:p>
            <a:r>
              <a:rPr lang="pt-BR" dirty="0">
                <a:effectLst/>
              </a:rPr>
              <a:t>Atos de agressividade, como arranhar e morder, muitas vezes são implementados no sexo convencional e que a resposta fisiológica à dor é semelhante à do orgasmo. </a:t>
            </a:r>
          </a:p>
          <a:p>
            <a:r>
              <a:rPr lang="pt-BR" dirty="0">
                <a:effectLst/>
              </a:rPr>
              <a:t>Outras atividades físicas que podem ser acompanhadas de dor, como corrida de longa distância ou dança, também podem levar a um estado de espírito eufórico. </a:t>
            </a:r>
          </a:p>
          <a:p>
            <a:r>
              <a:rPr lang="pt-BR" dirty="0">
                <a:effectLst/>
              </a:rPr>
              <a:t>A investigação de biomarcadores e suas interações com os hormônios mencionados fornecem uma promissora ponte para pesquisas futuras.</a:t>
            </a:r>
          </a:p>
        </p:txBody>
      </p:sp>
    </p:spTree>
    <p:extLst>
      <p:ext uri="{BB962C8B-B14F-4D97-AF65-F5344CB8AC3E}">
        <p14:creationId xmlns:p14="http://schemas.microsoft.com/office/powerpoint/2010/main" val="230694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endParaRPr lang="en-US" dirty="0"/>
          </a:p>
        </p:txBody>
      </p:sp>
      <p:pic>
        <p:nvPicPr>
          <p:cNvPr id="5" name="Espaço Reservado para Conteúdo 4">
            <a:extLst>
              <a:ext uri="{FF2B5EF4-FFF2-40B4-BE49-F238E27FC236}">
                <a16:creationId xmlns:a16="http://schemas.microsoft.com/office/drawing/2014/main" id="{EF4F2E97-8049-4D5F-9ACF-EF9CC6B8A645}"/>
              </a:ext>
            </a:extLst>
          </p:cNvPr>
          <p:cNvPicPr>
            <a:picLocks noGrp="1" noChangeAspect="1"/>
          </p:cNvPicPr>
          <p:nvPr>
            <p:ph idx="1"/>
          </p:nvPr>
        </p:nvPicPr>
        <p:blipFill>
          <a:blip r:embed="rId2"/>
          <a:stretch>
            <a:fillRect/>
          </a:stretch>
        </p:blipFill>
        <p:spPr>
          <a:xfrm>
            <a:off x="1401850" y="179210"/>
            <a:ext cx="9184451" cy="6499579"/>
          </a:xfrm>
        </p:spPr>
      </p:pic>
    </p:spTree>
    <p:extLst>
      <p:ext uri="{BB962C8B-B14F-4D97-AF65-F5344CB8AC3E}">
        <p14:creationId xmlns:p14="http://schemas.microsoft.com/office/powerpoint/2010/main" val="119992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Conclusão</a:t>
            </a:r>
            <a:endParaRPr lang="en-US" dirty="0"/>
          </a:p>
        </p:txBody>
      </p:sp>
      <p:sp>
        <p:nvSpPr>
          <p:cNvPr id="4" name="Espaço Reservado para Conteúdo 3">
            <a:extLst>
              <a:ext uri="{FF2B5EF4-FFF2-40B4-BE49-F238E27FC236}">
                <a16:creationId xmlns:a16="http://schemas.microsoft.com/office/drawing/2014/main" id="{4DE7A398-5A17-4F91-8CD3-BE021FCCAE8D}"/>
              </a:ext>
            </a:extLst>
          </p:cNvPr>
          <p:cNvSpPr>
            <a:spLocks noGrp="1"/>
          </p:cNvSpPr>
          <p:nvPr>
            <p:ph idx="1"/>
          </p:nvPr>
        </p:nvSpPr>
        <p:spPr>
          <a:xfrm>
            <a:off x="913795" y="2076450"/>
            <a:ext cx="11015350" cy="4584409"/>
          </a:xfrm>
        </p:spPr>
        <p:txBody>
          <a:bodyPr>
            <a:normAutofit/>
          </a:bodyPr>
          <a:lstStyle/>
          <a:p>
            <a:r>
              <a:rPr lang="pt-BR" dirty="0"/>
              <a:t>A pesquisa não deve se concentrar apenas em pessoas orientadas para BDSM que praticam seus interesses em clubes temáticos de BDSM, mas também aproveitar a maior acessibilidade de praticantes e indivíduos interessados em BDSM sem experiência (Internet). </a:t>
            </a:r>
          </a:p>
          <a:p>
            <a:r>
              <a:rPr lang="pt-BR" dirty="0"/>
              <a:t>Pesquisas sobre biomarcadores relacionados à recompensa, sexualidade, intimidade e estresse vivenciado podem aprofundar nossa compreensão desses interesses.</a:t>
            </a:r>
            <a:endParaRPr lang="en-US" dirty="0"/>
          </a:p>
          <a:p>
            <a:endParaRPr lang="pt-BR" dirty="0"/>
          </a:p>
        </p:txBody>
      </p:sp>
    </p:spTree>
    <p:extLst>
      <p:ext uri="{BB962C8B-B14F-4D97-AF65-F5344CB8AC3E}">
        <p14:creationId xmlns:p14="http://schemas.microsoft.com/office/powerpoint/2010/main" val="324079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Conclusão</a:t>
            </a:r>
            <a:endParaRPr lang="en-US" dirty="0"/>
          </a:p>
        </p:txBody>
      </p:sp>
      <p:sp>
        <p:nvSpPr>
          <p:cNvPr id="4" name="Espaço Reservado para Conteúdo 3">
            <a:extLst>
              <a:ext uri="{FF2B5EF4-FFF2-40B4-BE49-F238E27FC236}">
                <a16:creationId xmlns:a16="http://schemas.microsoft.com/office/drawing/2014/main" id="{4DE7A398-5A17-4F91-8CD3-BE021FCCAE8D}"/>
              </a:ext>
            </a:extLst>
          </p:cNvPr>
          <p:cNvSpPr>
            <a:spLocks noGrp="1"/>
          </p:cNvSpPr>
          <p:nvPr>
            <p:ph idx="1"/>
          </p:nvPr>
        </p:nvSpPr>
        <p:spPr>
          <a:xfrm>
            <a:off x="913795" y="2076450"/>
            <a:ext cx="11015350" cy="4584409"/>
          </a:xfrm>
        </p:spPr>
        <p:txBody>
          <a:bodyPr>
            <a:normAutofit/>
          </a:bodyPr>
          <a:lstStyle/>
          <a:p>
            <a:r>
              <a:rPr lang="pt-BR" dirty="0"/>
              <a:t>Examinar o amplo espectro de interesse do BDSM: </a:t>
            </a:r>
          </a:p>
          <a:p>
            <a:r>
              <a:rPr lang="pt-BR" dirty="0"/>
              <a:t>Mecanismos psicológicos desses interesses (como traços de personalidade, habilidades de enfrentamento, comportamento de busca de sensações), </a:t>
            </a:r>
          </a:p>
          <a:p>
            <a:r>
              <a:rPr lang="pt-BR" dirty="0"/>
              <a:t>estilo parental dos pais desses indivíduos, </a:t>
            </a:r>
          </a:p>
          <a:p>
            <a:r>
              <a:rPr lang="pt-BR" dirty="0"/>
              <a:t>relacionamento entre BDSM e estilo de comunicação dentro e fora de relacionamentos íntimos, </a:t>
            </a:r>
          </a:p>
          <a:p>
            <a:r>
              <a:rPr lang="pt-BR" dirty="0"/>
              <a:t>associações entre interesses BDSM e transtornos psicológicos ou psiquiátricos, evoluções na percepção dos interesses BDSM na sociedade e estigma associado, </a:t>
            </a:r>
          </a:p>
          <a:p>
            <a:r>
              <a:rPr lang="pt-BR" dirty="0"/>
              <a:t>e diferenças internacionais nas práticas BDSM. </a:t>
            </a:r>
          </a:p>
        </p:txBody>
      </p:sp>
    </p:spTree>
    <p:extLst>
      <p:ext uri="{BB962C8B-B14F-4D97-AF65-F5344CB8AC3E}">
        <p14:creationId xmlns:p14="http://schemas.microsoft.com/office/powerpoint/2010/main" val="14992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34DB24-F85A-4069-9051-EF4D947269D9}"/>
              </a:ext>
            </a:extLst>
          </p:cNvPr>
          <p:cNvSpPr>
            <a:spLocks noGrp="1"/>
          </p:cNvSpPr>
          <p:nvPr>
            <p:ph type="title"/>
          </p:nvPr>
        </p:nvSpPr>
        <p:spPr/>
        <p:txBody>
          <a:bodyPr/>
          <a:lstStyle/>
          <a:p>
            <a:endParaRPr lang="en-US"/>
          </a:p>
        </p:txBody>
      </p:sp>
      <p:pic>
        <p:nvPicPr>
          <p:cNvPr id="5" name="Espaço Reservado para Conteúdo 4">
            <a:extLst>
              <a:ext uri="{FF2B5EF4-FFF2-40B4-BE49-F238E27FC236}">
                <a16:creationId xmlns:a16="http://schemas.microsoft.com/office/drawing/2014/main" id="{18889773-1589-491A-AA41-4041E8E3B83F}"/>
              </a:ext>
            </a:extLst>
          </p:cNvPr>
          <p:cNvPicPr>
            <a:picLocks noGrp="1" noChangeAspect="1"/>
          </p:cNvPicPr>
          <p:nvPr>
            <p:ph idx="1"/>
          </p:nvPr>
        </p:nvPicPr>
        <p:blipFill>
          <a:blip r:embed="rId2"/>
          <a:stretch>
            <a:fillRect/>
          </a:stretch>
        </p:blipFill>
        <p:spPr>
          <a:xfrm>
            <a:off x="1682651" y="471340"/>
            <a:ext cx="8737574" cy="5618375"/>
          </a:xfrm>
        </p:spPr>
      </p:pic>
    </p:spTree>
    <p:extLst>
      <p:ext uri="{BB962C8B-B14F-4D97-AF65-F5344CB8AC3E}">
        <p14:creationId xmlns:p14="http://schemas.microsoft.com/office/powerpoint/2010/main" val="213138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6124B4-2241-4E01-9FC0-A9D3821F0BF7}"/>
              </a:ext>
            </a:extLst>
          </p:cNvPr>
          <p:cNvSpPr>
            <a:spLocks noGrp="1"/>
          </p:cNvSpPr>
          <p:nvPr>
            <p:ph type="title"/>
          </p:nvPr>
        </p:nvSpPr>
        <p:spPr/>
        <p:txBody>
          <a:bodyPr/>
          <a:lstStyle/>
          <a:p>
            <a:r>
              <a:rPr lang="pt-BR" dirty="0"/>
              <a:t>Prevalência de BDSM</a:t>
            </a:r>
          </a:p>
        </p:txBody>
      </p:sp>
      <p:sp>
        <p:nvSpPr>
          <p:cNvPr id="3" name="Espaço Reservado para Conteúdo 2">
            <a:extLst>
              <a:ext uri="{FF2B5EF4-FFF2-40B4-BE49-F238E27FC236}">
                <a16:creationId xmlns:a16="http://schemas.microsoft.com/office/drawing/2014/main" id="{6CE887A2-ACE7-4A3F-AAA9-5C8B11B56E08}"/>
              </a:ext>
            </a:extLst>
          </p:cNvPr>
          <p:cNvSpPr>
            <a:spLocks noGrp="1"/>
          </p:cNvSpPr>
          <p:nvPr>
            <p:ph idx="1"/>
          </p:nvPr>
        </p:nvSpPr>
        <p:spPr/>
        <p:txBody>
          <a:bodyPr/>
          <a:lstStyle/>
          <a:p>
            <a:r>
              <a:rPr lang="en-US" b="1" dirty="0" err="1"/>
              <a:t>Prevalência</a:t>
            </a:r>
            <a:r>
              <a:rPr lang="en-US" b="1" dirty="0"/>
              <a:t> – </a:t>
            </a:r>
            <a:r>
              <a:rPr lang="en-US" b="1" dirty="0" err="1"/>
              <a:t>resultados</a:t>
            </a:r>
            <a:r>
              <a:rPr lang="en-US" b="1" dirty="0"/>
              <a:t> </a:t>
            </a:r>
            <a:r>
              <a:rPr lang="en-US" b="1" dirty="0" err="1"/>
              <a:t>divergentes</a:t>
            </a:r>
            <a:r>
              <a:rPr lang="en-US" dirty="0"/>
              <a:t>.</a:t>
            </a:r>
          </a:p>
          <a:p>
            <a:r>
              <a:rPr lang="en-US" dirty="0" err="1"/>
              <a:t>Austrália</a:t>
            </a:r>
            <a:r>
              <a:rPr lang="en-US" dirty="0"/>
              <a:t> – 2,2% de </a:t>
            </a:r>
            <a:r>
              <a:rPr lang="en-US" dirty="0" err="1"/>
              <a:t>homens</a:t>
            </a:r>
            <a:r>
              <a:rPr lang="en-US" dirty="0"/>
              <a:t> e 1,3% de </a:t>
            </a:r>
            <a:r>
              <a:rPr lang="en-US" dirty="0" err="1"/>
              <a:t>homens</a:t>
            </a:r>
            <a:r>
              <a:rPr lang="en-US" dirty="0"/>
              <a:t> entre 16 e 59 </a:t>
            </a:r>
            <a:r>
              <a:rPr lang="en-US" dirty="0" err="1"/>
              <a:t>anos</a:t>
            </a:r>
            <a:r>
              <a:rPr lang="en-US" dirty="0"/>
              <a:t> </a:t>
            </a:r>
            <a:r>
              <a:rPr lang="en-US" dirty="0" err="1"/>
              <a:t>engajaram</a:t>
            </a:r>
            <a:r>
              <a:rPr lang="en-US" dirty="0"/>
              <a:t> </a:t>
            </a:r>
            <a:r>
              <a:rPr lang="en-US" dirty="0" err="1"/>
              <a:t>em</a:t>
            </a:r>
            <a:r>
              <a:rPr lang="en-US" dirty="0"/>
              <a:t> BDSM no ultimo </a:t>
            </a:r>
            <a:r>
              <a:rPr lang="en-US" dirty="0" err="1"/>
              <a:t>ano</a:t>
            </a:r>
            <a:r>
              <a:rPr lang="en-US" dirty="0"/>
              <a:t>.</a:t>
            </a:r>
          </a:p>
          <a:p>
            <a:r>
              <a:rPr lang="pt-BR" dirty="0" err="1"/>
              <a:t>Holvoet</a:t>
            </a:r>
            <a:r>
              <a:rPr lang="pt-BR" dirty="0"/>
              <a:t> et al. (2017), relatou que 46,8% da população geral (N = 1027)  tem interesse em BDSM, que se engajou em atividades temáticas BDSM pelo menos uma vez, embora o mesmo estudo tenha indicado que apenas 7,6% dos a população em geral se auto identificou como praticante de BDSM.</a:t>
            </a:r>
            <a:endParaRPr lang="en-US" dirty="0"/>
          </a:p>
        </p:txBody>
      </p:sp>
    </p:spTree>
    <p:extLst>
      <p:ext uri="{BB962C8B-B14F-4D97-AF65-F5344CB8AC3E}">
        <p14:creationId xmlns:p14="http://schemas.microsoft.com/office/powerpoint/2010/main" val="411622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5E5CB-CF69-4C5E-A92D-0ACE4B7B280F}"/>
              </a:ext>
            </a:extLst>
          </p:cNvPr>
          <p:cNvSpPr>
            <a:spLocks noGrp="1"/>
          </p:cNvSpPr>
          <p:nvPr>
            <p:ph type="title"/>
          </p:nvPr>
        </p:nvSpPr>
        <p:spPr/>
        <p:txBody>
          <a:bodyPr/>
          <a:lstStyle/>
          <a:p>
            <a:r>
              <a:rPr lang="en-US" dirty="0" err="1"/>
              <a:t>Prevalência</a:t>
            </a:r>
            <a:r>
              <a:rPr lang="en-US" dirty="0"/>
              <a:t> de BDSM</a:t>
            </a:r>
          </a:p>
        </p:txBody>
      </p:sp>
      <p:sp>
        <p:nvSpPr>
          <p:cNvPr id="3" name="Espaço Reservado para Conteúdo 2">
            <a:extLst>
              <a:ext uri="{FF2B5EF4-FFF2-40B4-BE49-F238E27FC236}">
                <a16:creationId xmlns:a16="http://schemas.microsoft.com/office/drawing/2014/main" id="{BA95DCA0-7C4D-4795-938E-F431CADB7DA3}"/>
              </a:ext>
            </a:extLst>
          </p:cNvPr>
          <p:cNvSpPr>
            <a:spLocks noGrp="1"/>
          </p:cNvSpPr>
          <p:nvPr>
            <p:ph idx="1"/>
          </p:nvPr>
        </p:nvSpPr>
        <p:spPr/>
        <p:txBody>
          <a:bodyPr/>
          <a:lstStyle/>
          <a:p>
            <a:r>
              <a:rPr lang="en-US" dirty="0"/>
              <a:t>Fantasias – 69% </a:t>
            </a:r>
            <a:r>
              <a:rPr lang="en-US" dirty="0" err="1"/>
              <a:t>tiveram</a:t>
            </a:r>
            <a:r>
              <a:rPr lang="en-US" dirty="0"/>
              <a:t> fantasias </a:t>
            </a:r>
            <a:r>
              <a:rPr lang="en-US" dirty="0" err="1"/>
              <a:t>sobre</a:t>
            </a:r>
            <a:r>
              <a:rPr lang="en-US" dirty="0"/>
              <a:t> </a:t>
            </a:r>
            <a:r>
              <a:rPr lang="en-US" dirty="0" err="1"/>
              <a:t>atividades</a:t>
            </a:r>
            <a:r>
              <a:rPr lang="en-US" dirty="0"/>
              <a:t> </a:t>
            </a:r>
            <a:r>
              <a:rPr lang="en-US" dirty="0" err="1"/>
              <a:t>relacionadas</a:t>
            </a:r>
            <a:r>
              <a:rPr lang="en-US" dirty="0"/>
              <a:t> </a:t>
            </a:r>
            <a:r>
              <a:rPr lang="en-US" dirty="0" err="1"/>
              <a:t>ao</a:t>
            </a:r>
            <a:r>
              <a:rPr lang="en-US" dirty="0"/>
              <a:t> BDSM.</a:t>
            </a:r>
          </a:p>
          <a:p>
            <a:r>
              <a:rPr lang="pt-BR" dirty="0"/>
              <a:t>Outro estudo com estudantes universitários canadenses mostrou que 72% dos homens e 59% das mulheres tinham fantasias de serem amarrados; </a:t>
            </a:r>
          </a:p>
          <a:p>
            <a:r>
              <a:rPr lang="pt-BR" dirty="0"/>
              <a:t>65% dos homens e 58% das mulheres tem fantasias de amarrar um parceiro.</a:t>
            </a:r>
          </a:p>
          <a:p>
            <a:r>
              <a:rPr lang="pt-BR" dirty="0" err="1"/>
              <a:t>Jozifkova</a:t>
            </a:r>
            <a:r>
              <a:rPr lang="pt-BR" dirty="0"/>
              <a:t> e </a:t>
            </a:r>
            <a:r>
              <a:rPr lang="pt-BR" dirty="0" err="1"/>
              <a:t>Flegr</a:t>
            </a:r>
            <a:r>
              <a:rPr lang="pt-BR" dirty="0"/>
              <a:t> (2006), demonstraram que cerca de metade da população geral prefere dinâmicas de poder desiguais em sua relação sexual.</a:t>
            </a:r>
            <a:endParaRPr lang="en-US" dirty="0"/>
          </a:p>
        </p:txBody>
      </p:sp>
    </p:spTree>
    <p:extLst>
      <p:ext uri="{BB962C8B-B14F-4D97-AF65-F5344CB8AC3E}">
        <p14:creationId xmlns:p14="http://schemas.microsoft.com/office/powerpoint/2010/main" val="289400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Divergências</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lstStyle/>
          <a:p>
            <a:r>
              <a:rPr lang="pt-BR" b="1" dirty="0"/>
              <a:t>Várias razões para as divergências</a:t>
            </a:r>
            <a:r>
              <a:rPr lang="pt-BR" dirty="0"/>
              <a:t>:</a:t>
            </a:r>
          </a:p>
          <a:p>
            <a:r>
              <a:rPr lang="pt-BR" dirty="0"/>
              <a:t>Muitos estudos usaram SM ou BDSM de forma abrangente sem especificar uma definição.</a:t>
            </a:r>
            <a:endParaRPr lang="pt-BR" u="sng" dirty="0"/>
          </a:p>
          <a:p>
            <a:r>
              <a:rPr lang="pt-BR" dirty="0"/>
              <a:t>Taxas mais baixas podem ser por não incluírem interesse ou práticas específicas (ex. amarrar ou vendar os olhos). </a:t>
            </a:r>
          </a:p>
          <a:p>
            <a:r>
              <a:rPr lang="pt-BR" dirty="0"/>
              <a:t>Interpretações subjetivas podem ser mais estritas.</a:t>
            </a:r>
            <a:endParaRPr lang="pt-BR" u="sng" dirty="0"/>
          </a:p>
          <a:p>
            <a:r>
              <a:rPr lang="pt-BR" u="sng" dirty="0"/>
              <a:t>Não há consenso de quais práticas deveriam ser incluídas e quais não.</a:t>
            </a:r>
            <a:endParaRPr lang="pt-BR" dirty="0"/>
          </a:p>
        </p:txBody>
      </p:sp>
    </p:spTree>
    <p:extLst>
      <p:ext uri="{BB962C8B-B14F-4D97-AF65-F5344CB8AC3E}">
        <p14:creationId xmlns:p14="http://schemas.microsoft.com/office/powerpoint/2010/main" val="225597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Divergências</a:t>
            </a:r>
            <a:endParaRPr lang="en-US" dirty="0"/>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lstStyle/>
          <a:p>
            <a:r>
              <a:rPr lang="pt-BR" b="1" dirty="0"/>
              <a:t>Outro problema</a:t>
            </a:r>
            <a:r>
              <a:rPr lang="pt-BR" dirty="0"/>
              <a:t>: intensidade dos interesses em BDSM.</a:t>
            </a:r>
          </a:p>
          <a:p>
            <a:r>
              <a:rPr lang="pt-BR" dirty="0"/>
              <a:t>Alguns estudos investigaram fantasias enquanto outros investigaram performance e outras atividades. Fantasias tem maior prevalências que atividades em si.</a:t>
            </a:r>
            <a:endParaRPr lang="pt-BR" u="sng" dirty="0"/>
          </a:p>
          <a:p>
            <a:r>
              <a:rPr lang="pt-BR" b="1" dirty="0"/>
              <a:t>Por fim</a:t>
            </a:r>
            <a:r>
              <a:rPr lang="pt-BR" dirty="0"/>
              <a:t>: metodologia.</a:t>
            </a:r>
          </a:p>
          <a:p>
            <a:r>
              <a:rPr lang="pt-BR" dirty="0"/>
              <a:t>Pesquisas online tem maior prevalência do que por exemplo ligações anônimas.</a:t>
            </a:r>
          </a:p>
          <a:p>
            <a:r>
              <a:rPr lang="pt-BR" dirty="0"/>
              <a:t>Tempo coberto pelos questionários – os que perguntavam sobre atividades no último mês tiveram menor prevalência.</a:t>
            </a:r>
          </a:p>
        </p:txBody>
      </p:sp>
    </p:spTree>
    <p:extLst>
      <p:ext uri="{BB962C8B-B14F-4D97-AF65-F5344CB8AC3E}">
        <p14:creationId xmlns:p14="http://schemas.microsoft.com/office/powerpoint/2010/main" val="327811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ABEC2-9300-4EF2-96BE-813DE9174AF1}"/>
              </a:ext>
            </a:extLst>
          </p:cNvPr>
          <p:cNvSpPr>
            <a:spLocks noGrp="1"/>
          </p:cNvSpPr>
          <p:nvPr>
            <p:ph type="title"/>
          </p:nvPr>
        </p:nvSpPr>
        <p:spPr/>
        <p:txBody>
          <a:bodyPr/>
          <a:lstStyle/>
          <a:p>
            <a:r>
              <a:rPr lang="en-US" dirty="0" err="1"/>
              <a:t>Espectro</a:t>
            </a:r>
            <a:r>
              <a:rPr lang="en-US" dirty="0"/>
              <a:t> de BDSM</a:t>
            </a:r>
          </a:p>
        </p:txBody>
      </p:sp>
      <p:sp>
        <p:nvSpPr>
          <p:cNvPr id="3" name="Espaço Reservado para Conteúdo 2">
            <a:extLst>
              <a:ext uri="{FF2B5EF4-FFF2-40B4-BE49-F238E27FC236}">
                <a16:creationId xmlns:a16="http://schemas.microsoft.com/office/drawing/2014/main" id="{6B90FD09-1F51-4DBB-BE67-727E16044D8B}"/>
              </a:ext>
            </a:extLst>
          </p:cNvPr>
          <p:cNvSpPr>
            <a:spLocks noGrp="1"/>
          </p:cNvSpPr>
          <p:nvPr>
            <p:ph idx="1"/>
          </p:nvPr>
        </p:nvSpPr>
        <p:spPr/>
        <p:txBody>
          <a:bodyPr>
            <a:normAutofit fontScale="92500" lnSpcReduction="20000"/>
          </a:bodyPr>
          <a:lstStyle/>
          <a:p>
            <a:r>
              <a:rPr lang="pt-BR" b="1" dirty="0"/>
              <a:t>O espectro do BDSM </a:t>
            </a:r>
            <a:r>
              <a:rPr lang="pt-BR" dirty="0"/>
              <a:t>– no presente estudo foi adotada uma abordagem dimensional aos interesses e práticas do BDSM.</a:t>
            </a:r>
          </a:p>
          <a:p>
            <a:r>
              <a:rPr lang="pt-BR" dirty="0"/>
              <a:t>Em uma extremidade – interesses relacionados ao BDSM se traduzem em fantasias inexploradas;</a:t>
            </a:r>
          </a:p>
          <a:p>
            <a:r>
              <a:rPr lang="pt-BR" dirty="0"/>
              <a:t>Na outra extremidade – uma implementação intensiva e contínua desses interesses em todos os aspectos da vida cotidiana. </a:t>
            </a:r>
          </a:p>
          <a:p>
            <a:r>
              <a:rPr lang="pt-BR" dirty="0"/>
              <a:t>O envolvimento em pelo menos 1 atividade relacionada ao BDSM regularmente é relatado por 12,5% da população geral.</a:t>
            </a:r>
          </a:p>
          <a:p>
            <a:r>
              <a:rPr lang="pt-BR" dirty="0"/>
              <a:t>E cerca de 1% da comunidade geral explora esses interesses publicamente - clubes ou eventos relacionados ao BDSM. </a:t>
            </a:r>
            <a:endParaRPr lang="pt-BR" u="sng" dirty="0"/>
          </a:p>
        </p:txBody>
      </p:sp>
    </p:spTree>
    <p:extLst>
      <p:ext uri="{BB962C8B-B14F-4D97-AF65-F5344CB8AC3E}">
        <p14:creationId xmlns:p14="http://schemas.microsoft.com/office/powerpoint/2010/main" val="3891264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{C98929CF-A86B-41C3-B2AE-99E8FD064797}tf55705232_win32</Template>
  <TotalTime>399</TotalTime>
  <Words>2561</Words>
  <Application>Microsoft Office PowerPoint</Application>
  <PresentationFormat>Widescreen</PresentationFormat>
  <Paragraphs>148</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Goudy Old Style</vt:lpstr>
      <vt:lpstr>Wingdings 2</vt:lpstr>
      <vt:lpstr>SlateVTI</vt:lpstr>
      <vt:lpstr>PSE5907 - Atratividade e Sexualidade Humana na Perspectiva Evolucionista (2022)</vt:lpstr>
      <vt:lpstr>Introdução</vt:lpstr>
      <vt:lpstr>Métodos</vt:lpstr>
      <vt:lpstr>PowerPoint Presentation</vt:lpstr>
      <vt:lpstr>Prevalência de BDSM</vt:lpstr>
      <vt:lpstr>Prevalência de BDSM</vt:lpstr>
      <vt:lpstr>Divergências</vt:lpstr>
      <vt:lpstr>Divergências</vt:lpstr>
      <vt:lpstr>Espectro de BDSM</vt:lpstr>
      <vt:lpstr>Espectro de BDSM</vt:lpstr>
      <vt:lpstr>Espectro de BDSM</vt:lpstr>
      <vt:lpstr>Estigma</vt:lpstr>
      <vt:lpstr>Estigma</vt:lpstr>
      <vt:lpstr>Estigma</vt:lpstr>
      <vt:lpstr>Estigma</vt:lpstr>
      <vt:lpstr>Estigma</vt:lpstr>
      <vt:lpstr>Patologização</vt:lpstr>
      <vt:lpstr>Patologização</vt:lpstr>
      <vt:lpstr>Aspectos psicológicos do BDSM</vt:lpstr>
      <vt:lpstr>Aspectos psicológicos do BDSM</vt:lpstr>
      <vt:lpstr>Aspectos psicológicos do BDSM</vt:lpstr>
      <vt:lpstr>Aspectos biológicos do BDSM</vt:lpstr>
      <vt:lpstr>Aspectos biológicos do BDSM</vt:lpstr>
      <vt:lpstr>Aspectos biológicos do BDSM</vt:lpstr>
      <vt:lpstr>Aspectos biológicos do BDSM</vt:lpstr>
      <vt:lpstr>Aspectos biológicos do BDSM</vt:lpstr>
      <vt:lpstr>Aspectos biológicos do BDSM</vt:lpstr>
      <vt:lpstr>Aspectos biológicos do BDSM</vt:lpstr>
      <vt:lpstr>Mudanças hormonais</vt:lpstr>
      <vt:lpstr>Mudanças hormonais</vt:lpstr>
      <vt:lpstr>Mudanças hormonais</vt:lpstr>
      <vt:lpstr>PowerPoint Presentation</vt:lpstr>
      <vt:lpstr>Conclusão</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PSE5907 - Atratividade e Sexualidade Humana na Perspectiva Evolucionista (2022)</dc:title>
  <dc:creator>Christian Ollhoff</dc:creator>
  <cp:lastModifiedBy>Christian Ollhoff</cp:lastModifiedBy>
  <cp:revision>38</cp:revision>
  <dcterms:created xsi:type="dcterms:W3CDTF">2022-05-30T15:49:19Z</dcterms:created>
  <dcterms:modified xsi:type="dcterms:W3CDTF">2022-06-06T17:10:33Z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