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18FC99C-85C8-4B01-A194-810655633626}" type="datetimeFigureOut">
              <a:rPr lang="pt-BR" smtClean="0"/>
              <a:t>14/09/2020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EF06D73-F199-4210-9719-42D2E52DC40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8FC99C-85C8-4B01-A194-810655633626}" type="datetimeFigureOut">
              <a:rPr lang="pt-BR" smtClean="0"/>
              <a:t>14/09/2020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F06D73-F199-4210-9719-42D2E52DC40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8FC99C-85C8-4B01-A194-810655633626}" type="datetimeFigureOut">
              <a:rPr lang="pt-BR" smtClean="0"/>
              <a:t>14/09/2020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F06D73-F199-4210-9719-42D2E52DC40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8FC99C-85C8-4B01-A194-810655633626}" type="datetimeFigureOut">
              <a:rPr lang="pt-BR" smtClean="0"/>
              <a:t>14/09/2020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F06D73-F199-4210-9719-42D2E52DC40E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8FC99C-85C8-4B01-A194-810655633626}" type="datetimeFigureOut">
              <a:rPr lang="pt-BR" smtClean="0"/>
              <a:t>14/09/2020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F06D73-F199-4210-9719-42D2E52DC40E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8FC99C-85C8-4B01-A194-810655633626}" type="datetimeFigureOut">
              <a:rPr lang="pt-BR" smtClean="0"/>
              <a:t>14/09/2020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F06D73-F199-4210-9719-42D2E52DC40E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8FC99C-85C8-4B01-A194-810655633626}" type="datetimeFigureOut">
              <a:rPr lang="pt-BR" smtClean="0"/>
              <a:t>14/09/2020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F06D73-F199-4210-9719-42D2E52DC40E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8FC99C-85C8-4B01-A194-810655633626}" type="datetimeFigureOut">
              <a:rPr lang="pt-BR" smtClean="0"/>
              <a:t>14/09/2020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F06D73-F199-4210-9719-42D2E52DC40E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8FC99C-85C8-4B01-A194-810655633626}" type="datetimeFigureOut">
              <a:rPr lang="pt-BR" smtClean="0"/>
              <a:t>14/09/2020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F06D73-F199-4210-9719-42D2E52DC40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18FC99C-85C8-4B01-A194-810655633626}" type="datetimeFigureOut">
              <a:rPr lang="pt-BR" smtClean="0"/>
              <a:t>14/09/2020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F06D73-F199-4210-9719-42D2E52DC40E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18FC99C-85C8-4B01-A194-810655633626}" type="datetimeFigureOut">
              <a:rPr lang="pt-BR" smtClean="0"/>
              <a:t>14/09/2020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EF06D73-F199-4210-9719-42D2E52DC40E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18FC99C-85C8-4B01-A194-810655633626}" type="datetimeFigureOut">
              <a:rPr lang="pt-BR" smtClean="0"/>
              <a:t>14/09/2020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EF06D73-F199-4210-9719-42D2E52DC40E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Escravismo no Brasil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Francisco Vidal </a:t>
            </a:r>
            <a:r>
              <a:rPr lang="pt-BR" dirty="0" err="1" smtClean="0"/>
              <a:t>Luna</a:t>
            </a:r>
            <a:r>
              <a:rPr lang="pt-BR" dirty="0" smtClean="0"/>
              <a:t> </a:t>
            </a:r>
          </a:p>
          <a:p>
            <a:r>
              <a:rPr lang="pt-BR" dirty="0" smtClean="0"/>
              <a:t>Herbert S. Klein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481328"/>
            <a:ext cx="8435280" cy="4972008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Decisão de colonização:</a:t>
            </a:r>
          </a:p>
          <a:p>
            <a:pPr lvl="1"/>
            <a:r>
              <a:rPr lang="pt-BR" dirty="0" smtClean="0"/>
              <a:t>Produto de exportação confiável e lucrativo: açúcar.</a:t>
            </a:r>
          </a:p>
          <a:p>
            <a:pPr lvl="2"/>
            <a:r>
              <a:rPr lang="pt-BR" dirty="0" smtClean="0"/>
              <a:t>Tráfico atlântico de escravos: transporte de mão de obra a menor custo.</a:t>
            </a:r>
          </a:p>
          <a:p>
            <a:r>
              <a:rPr lang="pt-BR" dirty="0" smtClean="0"/>
              <a:t>Financiamento do projeto: capitanias hereditárias e os empreendedores portugueses abastados (comércio das Índias Orientais)</a:t>
            </a:r>
          </a:p>
          <a:p>
            <a:pPr lvl="2"/>
            <a:r>
              <a:rPr lang="pt-BR" dirty="0" smtClean="0"/>
              <a:t>Capital e crédito para importação de máquinas e técnicos: funcionamento do regime de grande lavoura açucareira em bases lucrativas.</a:t>
            </a:r>
          </a:p>
          <a:p>
            <a:r>
              <a:rPr lang="pt-BR" dirty="0" smtClean="0"/>
              <a:t>1550: sistema de </a:t>
            </a:r>
            <a:r>
              <a:rPr lang="pt-BR" i="1" dirty="0" err="1" smtClean="0"/>
              <a:t>plantation</a:t>
            </a:r>
            <a:r>
              <a:rPr lang="pt-BR" i="1" dirty="0" smtClean="0"/>
              <a:t> </a:t>
            </a:r>
            <a:r>
              <a:rPr lang="pt-BR" dirty="0" smtClean="0"/>
              <a:t> </a:t>
            </a:r>
            <a:r>
              <a:rPr lang="pt-BR" dirty="0" smtClean="0"/>
              <a:t>no Novo Mundo (nordeste do Brasil)</a:t>
            </a:r>
          </a:p>
          <a:p>
            <a:pPr lvl="2"/>
            <a:r>
              <a:rPr lang="pt-BR" dirty="0" smtClean="0"/>
              <a:t>Dominação dos mercados açucareiros da Europa.</a:t>
            </a:r>
          </a:p>
          <a:p>
            <a:pPr lvl="1"/>
            <a:r>
              <a:rPr lang="pt-BR" dirty="0" smtClean="0"/>
              <a:t>Pernambuco e Bahia: centros de colonização e produção açucareira mais lucrativos da colônia;</a:t>
            </a:r>
          </a:p>
          <a:p>
            <a:pPr lvl="1"/>
            <a:r>
              <a:rPr lang="pt-BR" dirty="0" smtClean="0"/>
              <a:t>Pernambuco (1580): 60 engenhos; Bahia (1580): 40 engenhos;</a:t>
            </a:r>
          </a:p>
          <a:p>
            <a:pPr lvl="1"/>
            <a:r>
              <a:rPr lang="pt-BR" dirty="0" smtClean="0"/>
              <a:t>1580: ¾ da produção açucareira da América;</a:t>
            </a:r>
          </a:p>
          <a:p>
            <a:pPr lvl="1"/>
            <a:r>
              <a:rPr lang="pt-BR" dirty="0" smtClean="0"/>
              <a:t>1600, Brasil: 8 a 9 mil toneladas métricas de açúcar em cerca de 200 engenhos.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Construção do Escravismo </a:t>
            </a: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Engenhos do nordeste: unidades produtoras maiores que os predecessores das ilhas atlânticas</a:t>
            </a:r>
          </a:p>
          <a:p>
            <a:pPr lvl="1"/>
            <a:r>
              <a:rPr lang="pt-BR" dirty="0" smtClean="0"/>
              <a:t>Aumento da produção média dos engenhos:</a:t>
            </a:r>
          </a:p>
          <a:p>
            <a:pPr lvl="2"/>
            <a:r>
              <a:rPr lang="pt-BR" dirty="0" smtClean="0"/>
              <a:t>Engenhos maiores e muitos movido a água;</a:t>
            </a:r>
          </a:p>
          <a:p>
            <a:pPr lvl="2"/>
            <a:r>
              <a:rPr lang="pt-BR" dirty="0" smtClean="0"/>
              <a:t>Possibilidade de expansão da oferta de matéria-prima: cana;</a:t>
            </a:r>
          </a:p>
          <a:p>
            <a:pPr lvl="2"/>
            <a:r>
              <a:rPr lang="pt-BR" dirty="0" smtClean="0"/>
              <a:t>Novo tipo de moagem: moenda de três tambores verticais (1617).</a:t>
            </a:r>
          </a:p>
          <a:p>
            <a:r>
              <a:rPr lang="pt-BR" dirty="0" smtClean="0"/>
              <a:t>Contato com a rede comercial holandesa.</a:t>
            </a:r>
          </a:p>
          <a:p>
            <a:pPr>
              <a:buNone/>
            </a:pPr>
            <a:endParaRPr lang="pt-BR" dirty="0" smtClean="0"/>
          </a:p>
          <a:p>
            <a:pPr>
              <a:buFont typeface="Wingdings" pitchFamily="2" charset="2"/>
              <a:buChar char="v"/>
            </a:pPr>
            <a:r>
              <a:rPr lang="pt-BR" dirty="0" smtClean="0"/>
              <a:t>Brasil: papel cada vez mais central no vasto Império português, sendo o açúcar o elo crucial entre Portugal, África e Brasil.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282154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Brasil: mais importante fornecedor individual de açúcar para a </a:t>
            </a:r>
            <a:r>
              <a:rPr lang="pt-BR" dirty="0" smtClean="0"/>
              <a:t>Europa</a:t>
            </a: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Escravidão indígena (1540-1570): 4/5 da força de trabalho no nordeste.</a:t>
            </a:r>
          </a:p>
          <a:p>
            <a:r>
              <a:rPr lang="pt-BR" dirty="0" smtClean="0"/>
              <a:t>Transição para o trabalho escravo africano (1570-1620):</a:t>
            </a:r>
          </a:p>
          <a:p>
            <a:pPr lvl="2"/>
            <a:r>
              <a:rPr lang="pt-BR" dirty="0" smtClean="0"/>
              <a:t>Resistência indígena;</a:t>
            </a:r>
          </a:p>
          <a:p>
            <a:pPr lvl="2"/>
            <a:r>
              <a:rPr lang="pt-BR" dirty="0" smtClean="0"/>
              <a:t>Oposição da Coroa e Igreja;</a:t>
            </a:r>
          </a:p>
          <a:p>
            <a:pPr lvl="2"/>
            <a:r>
              <a:rPr lang="pt-BR" dirty="0" smtClean="0"/>
              <a:t>Queda demográfica: doenças epidêmicas.</a:t>
            </a:r>
          </a:p>
          <a:p>
            <a:pPr lvl="2"/>
            <a:r>
              <a:rPr lang="pt-BR" dirty="0" smtClean="0"/>
              <a:t>Lucro da atividade açucareira.</a:t>
            </a:r>
          </a:p>
          <a:p>
            <a:pPr lvl="3">
              <a:buFont typeface="Wingdings" pitchFamily="2" charset="2"/>
              <a:buChar char="Ø"/>
            </a:pPr>
            <a:r>
              <a:rPr lang="pt-BR" dirty="0" smtClean="0"/>
              <a:t>Pernambuco: </a:t>
            </a:r>
          </a:p>
          <a:p>
            <a:pPr lvl="4"/>
            <a:r>
              <a:rPr lang="pt-BR" dirty="0" smtClean="0"/>
              <a:t>1580: 1/3 da força de trabalho: africanos;</a:t>
            </a:r>
          </a:p>
          <a:p>
            <a:pPr lvl="4"/>
            <a:r>
              <a:rPr lang="pt-BR" dirty="0" smtClean="0"/>
              <a:t>1600: ½ dos escravos: africanos.</a:t>
            </a:r>
          </a:p>
          <a:p>
            <a:pPr lvl="4">
              <a:buFont typeface="Wingdings" pitchFamily="2" charset="2"/>
              <a:buChar char="Ø"/>
            </a:pPr>
            <a:r>
              <a:rPr lang="pt-BR" dirty="0" smtClean="0"/>
              <a:t>A colônia recebeu, até então, 50 mil escravos africanos.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Trabalho nos engenhos e plantações de cana</a:t>
            </a: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Antes de 1570: africanos foram utilizados em trabalhos especializados nos engenhos</a:t>
            </a:r>
          </a:p>
          <a:p>
            <a:pPr lvl="1"/>
            <a:r>
              <a:rPr lang="pt-BR" dirty="0" smtClean="0"/>
              <a:t>Nativos da África Ocidental: domínio de técnicas avançadas de agricultura e metalurgia do ferro.</a:t>
            </a:r>
          </a:p>
          <a:p>
            <a:r>
              <a:rPr lang="pt-BR" dirty="0" smtClean="0"/>
              <a:t>Após 1570: atividades de cultivo</a:t>
            </a:r>
          </a:p>
          <a:p>
            <a:pPr lvl="1"/>
            <a:r>
              <a:rPr lang="pt-BR" dirty="0" smtClean="0"/>
              <a:t>Aumento dos lucros dos senhores de engenho no negócio do açúcar; maior resistência física (saúde) dos africanos; experiência africana no trabalho </a:t>
            </a:r>
            <a:r>
              <a:rPr lang="pt-BR" dirty="0" err="1" smtClean="0"/>
              <a:t>rotinizado</a:t>
            </a:r>
            <a:r>
              <a:rPr lang="pt-BR" dirty="0" smtClean="0"/>
              <a:t>.</a:t>
            </a:r>
          </a:p>
          <a:p>
            <a:r>
              <a:rPr lang="pt-BR" dirty="0" smtClean="0"/>
              <a:t> Expansão da economia açucareira: rápido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 smtClean="0"/>
              <a:t> 1600: 8 a 9 mil toneladas;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 smtClean="0"/>
              <a:t> 1620: 14 mil toneladas;</a:t>
            </a:r>
          </a:p>
          <a:p>
            <a:pPr lvl="1">
              <a:buFont typeface="Wingdings" pitchFamily="2" charset="2"/>
              <a:buChar char="v"/>
            </a:pPr>
            <a:r>
              <a:rPr lang="pt-BR" dirty="0" smtClean="0"/>
              <a:t> Crescimento da importação de escravos africanos.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Trabalho escravo africano</a:t>
            </a: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4294967295"/>
          </p:nvPr>
        </p:nvSpPr>
        <p:spPr>
          <a:xfrm>
            <a:off x="395536" y="908720"/>
            <a:ext cx="8280920" cy="509838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t-BR" dirty="0" smtClean="0"/>
              <a:t>“As décadas intermediárias do século XVII assistiram ao auge da predominância brasileira no mercado europeu do açúcar. Nenhuma outra área açucareira era capaz de competir com o Brasil nessa fase, e o açúcar brasileiro eliminou as ilhas do leste do Atlântico como grandes produtores. (...)  Os holandeses seriam cruciais para esse novo movimento das </a:t>
            </a:r>
            <a:r>
              <a:rPr lang="pt-BR" i="1" dirty="0" err="1" smtClean="0"/>
              <a:t>plantations</a:t>
            </a:r>
            <a:r>
              <a:rPr lang="pt-BR" dirty="0" smtClean="0"/>
              <a:t> americanas. Desde os primórdios da produção açucareira na América, no século XVI, eles tinham sido parceiros constantes dos senhores de engenho brasileiros, fornecendo-lhes o imprescindível transporte e comercializando sua produção nos mercados europeus.” (p. 40).</a:t>
            </a:r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Brasil holandês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481328"/>
            <a:ext cx="8291264" cy="4972008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Rivalidades europeias: formação das monarquias nacionais.</a:t>
            </a:r>
          </a:p>
          <a:p>
            <a:pPr lvl="1"/>
            <a:r>
              <a:rPr lang="pt-BR" dirty="0" smtClean="0"/>
              <a:t>Ataques as possessões portuguesas e espanholas na América.</a:t>
            </a:r>
          </a:p>
          <a:p>
            <a:r>
              <a:rPr lang="pt-BR" dirty="0" smtClean="0"/>
              <a:t>União Ibérica (1580-1640): dinastia </a:t>
            </a:r>
            <a:r>
              <a:rPr lang="pt-BR" dirty="0" err="1" smtClean="0"/>
              <a:t>Habsburgo</a:t>
            </a:r>
            <a:endParaRPr lang="pt-BR" dirty="0" smtClean="0"/>
          </a:p>
          <a:p>
            <a:pPr lvl="1"/>
            <a:r>
              <a:rPr lang="pt-BR" dirty="0" smtClean="0"/>
              <a:t>Guerra entre a Espanha e as Províncias Unidas (Holanda) (</a:t>
            </a:r>
            <a:r>
              <a:rPr lang="pt-BR" dirty="0" smtClean="0">
                <a:latin typeface="Times New Roman"/>
                <a:cs typeface="Times New Roman"/>
              </a:rPr>
              <a:t>≈</a:t>
            </a:r>
            <a:r>
              <a:rPr lang="pt-BR" dirty="0" smtClean="0"/>
              <a:t>1560-1609).</a:t>
            </a:r>
          </a:p>
          <a:p>
            <a:pPr lvl="2"/>
            <a:r>
              <a:rPr lang="pt-BR" dirty="0" smtClean="0"/>
              <a:t>Exposição de Portugal aos inimigos dos espanhóis: Holanda.</a:t>
            </a:r>
          </a:p>
          <a:p>
            <a:pPr lvl="2"/>
            <a:r>
              <a:rPr lang="pt-BR" dirty="0" smtClean="0"/>
              <a:t>1602: Cia. das Índias Orientais</a:t>
            </a:r>
          </a:p>
          <a:p>
            <a:r>
              <a:rPr lang="pt-BR" dirty="0" smtClean="0"/>
              <a:t>Relações Brasil – Holanda: ruptura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 smtClean="0"/>
              <a:t>1621: Cia. das Índias Ocidentais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 smtClean="0"/>
              <a:t>1624: tentativa de tomada da Bahia;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 smtClean="0"/>
              <a:t>1627: tentativa de tomada de Pernambuco;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 smtClean="0"/>
              <a:t>1630: conquista do Recife e boa parte da capitania de PE;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 smtClean="0"/>
              <a:t>1638: tomada da fortaleza de </a:t>
            </a:r>
            <a:r>
              <a:rPr lang="pt-BR" dirty="0" err="1" smtClean="0"/>
              <a:t>Elmina</a:t>
            </a:r>
            <a:r>
              <a:rPr lang="pt-BR" dirty="0" smtClean="0"/>
              <a:t> (São Jorge);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 smtClean="0"/>
              <a:t>1641: conquista de Luanda e da região costeira de Angola.</a:t>
            </a:r>
          </a:p>
          <a:p>
            <a:pPr lvl="1">
              <a:buNone/>
            </a:pPr>
            <a:endParaRPr lang="pt-BR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4294967295"/>
          </p:nvPr>
        </p:nvSpPr>
        <p:spPr>
          <a:xfrm>
            <a:off x="467544" y="476672"/>
            <a:ext cx="8229600" cy="4525962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pt-BR" dirty="0" smtClean="0"/>
              <a:t>Impactos no Brasil: </a:t>
            </a:r>
          </a:p>
          <a:p>
            <a:pPr lvl="1">
              <a:buFont typeface="Wingdings" pitchFamily="2" charset="2"/>
              <a:buChar char="v"/>
            </a:pPr>
            <a:r>
              <a:rPr lang="pt-BR" dirty="0" smtClean="0"/>
              <a:t>Exploração e povoamento do interior e recrudescimento da escravidão indígena.</a:t>
            </a:r>
          </a:p>
          <a:p>
            <a:pPr lvl="1">
              <a:buFont typeface="Wingdings" pitchFamily="2" charset="2"/>
              <a:buChar char="v"/>
            </a:pPr>
            <a:r>
              <a:rPr lang="pt-BR" dirty="0" smtClean="0"/>
              <a:t>Bahia: maior produtor brasileiro de açúcar.</a:t>
            </a:r>
          </a:p>
          <a:p>
            <a:pPr>
              <a:buFont typeface="Wingdings" pitchFamily="2" charset="2"/>
              <a:buChar char="v"/>
            </a:pPr>
            <a:r>
              <a:rPr lang="pt-BR" dirty="0" smtClean="0"/>
              <a:t>Impacto na América:</a:t>
            </a:r>
          </a:p>
          <a:p>
            <a:pPr lvl="1">
              <a:buFont typeface="Wingdings" pitchFamily="2" charset="2"/>
              <a:buChar char="v"/>
            </a:pPr>
            <a:r>
              <a:rPr lang="pt-BR" dirty="0" smtClean="0"/>
              <a:t>Introdução do sistema de </a:t>
            </a:r>
            <a:r>
              <a:rPr lang="pt-BR" i="1" dirty="0" err="1" smtClean="0"/>
              <a:t>plantation</a:t>
            </a:r>
            <a:r>
              <a:rPr lang="pt-BR" i="1" dirty="0" smtClean="0"/>
              <a:t> </a:t>
            </a:r>
            <a:r>
              <a:rPr lang="pt-BR" dirty="0" smtClean="0"/>
              <a:t>no Caribe (Barbados, Guadalupe, Martinica, São Domingos).</a:t>
            </a:r>
          </a:p>
          <a:p>
            <a:pPr lvl="1">
              <a:buFont typeface="Wingdings" pitchFamily="2" charset="2"/>
              <a:buChar char="v"/>
            </a:pPr>
            <a:r>
              <a:rPr lang="pt-BR" dirty="0" smtClean="0"/>
              <a:t> </a:t>
            </a:r>
            <a:r>
              <a:rPr lang="pt-BR" dirty="0" smtClean="0"/>
              <a:t>Holanda: crédito e mantinha os canais de distribuição do açúcar na Europa.</a:t>
            </a:r>
          </a:p>
          <a:p>
            <a:pPr>
              <a:buFont typeface="Wingdings" pitchFamily="2" charset="2"/>
              <a:buChar char="v"/>
            </a:pPr>
            <a:r>
              <a:rPr lang="pt-BR" dirty="0" smtClean="0"/>
              <a:t> </a:t>
            </a:r>
            <a:r>
              <a:rPr lang="pt-BR" dirty="0" smtClean="0"/>
              <a:t>Mudança de equilíbrio político-econômico na Europa:</a:t>
            </a:r>
          </a:p>
          <a:p>
            <a:pPr lvl="1">
              <a:buFont typeface="Wingdings" pitchFamily="2" charset="2"/>
              <a:buChar char="v"/>
            </a:pPr>
            <a:r>
              <a:rPr lang="pt-BR" dirty="0" smtClean="0"/>
              <a:t> </a:t>
            </a:r>
            <a:r>
              <a:rPr lang="pt-BR" dirty="0" smtClean="0"/>
              <a:t>Holanda: perda do acesso aos mercados coloniais das Antilhas.</a:t>
            </a:r>
          </a:p>
          <a:p>
            <a:pPr lvl="1">
              <a:buFont typeface="Wingdings" pitchFamily="2" charset="2"/>
              <a:buChar char="v"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44624"/>
            <a:ext cx="8568952" cy="6624736"/>
          </a:xfrm>
        </p:spPr>
        <p:txBody>
          <a:bodyPr>
            <a:normAutofit/>
          </a:bodyPr>
          <a:lstStyle/>
          <a:p>
            <a:r>
              <a:rPr lang="pt-BR" sz="2700" dirty="0" smtClean="0"/>
              <a:t>“A severa restrição aos seus mercados internacionais não aniquilou a importância do Brasil como produtor mundial de açúcar. Apesar da perda de posição monopolista, o contínuo crescimento do consumo europeu, a excelência dos melhores tipos de açúcar branco barreado brasileiro e o crescimento da demanda  nos mercados domésticos e imperial garantiram que os engenhos brasileiros mantivessem uma forte presença no mercado mundial. Em 1760, o Brasil ainda se classificava como terceiro maior produtor do mundo, perdendo para as Antilhas Britânicas e Francesas, e era responsável por 17% da produção mundial”. (p. 46)</a:t>
            </a:r>
            <a:endParaRPr lang="pt-BR" sz="27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481328"/>
            <a:ext cx="8363272" cy="4827992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Escravidão humana: forma de exploração do trabalho bem conhecida pela maior parte das sociedades complexas da era pré-industrial.</a:t>
            </a:r>
          </a:p>
          <a:p>
            <a:r>
              <a:rPr lang="pt-BR" dirty="0" smtClean="0"/>
              <a:t>Escravos: forasteiros, sem raízes e sem história (ausência de vínculos sociais).</a:t>
            </a:r>
          </a:p>
          <a:p>
            <a:r>
              <a:rPr lang="pt-BR" dirty="0" smtClean="0"/>
              <a:t>Escravismo: sistema de produção industrial ou de mercado.</a:t>
            </a:r>
          </a:p>
          <a:p>
            <a:pPr lvl="1"/>
            <a:r>
              <a:rPr lang="pt-BR" dirty="0" smtClean="0"/>
              <a:t>Escravidão, enquanto sistema industrial: surgimento de uma importante economia de mercado, com oferta limitada de mão de obra camponesa e fonte abundante de cativos (conquistas ou compras).</a:t>
            </a:r>
          </a:p>
          <a:p>
            <a:r>
              <a:rPr lang="pt-BR" dirty="0" smtClean="0"/>
              <a:t>Escravidão na Europa: queda, porém não desaparecimento, durante a Idade Média.</a:t>
            </a:r>
          </a:p>
          <a:p>
            <a:pPr lvl="1"/>
            <a:r>
              <a:rPr lang="pt-BR" dirty="0" smtClean="0"/>
              <a:t>Escravidão doméstica (mouros, muçulmanos, eslavos, entre outros).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Origens da escravidão africana no Brasil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4294967295"/>
          </p:nvPr>
        </p:nvSpPr>
        <p:spPr>
          <a:xfrm>
            <a:off x="251520" y="692697"/>
            <a:ext cx="8712968" cy="5184576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Expansão portuguesa na África (século XV): recrudescimento da escravidão.</a:t>
            </a:r>
          </a:p>
          <a:p>
            <a:pPr lvl="1"/>
            <a:r>
              <a:rPr lang="pt-BR" dirty="0" smtClean="0"/>
              <a:t>Tráfico Atlântico para a América: transformação da escravidão em África.</a:t>
            </a:r>
          </a:p>
          <a:p>
            <a:pPr lvl="1"/>
            <a:r>
              <a:rPr lang="pt-BR" dirty="0" smtClean="0"/>
              <a:t>Mudanças no comércio da África e Portugal.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Escravismo no Brasil (Novo Mundo): desenvolveu baseado na estrutura produtiva e organização do trabalho implantado nas ilhas atlânticas.</a:t>
            </a:r>
          </a:p>
          <a:p>
            <a:pPr lvl="1"/>
            <a:r>
              <a:rPr lang="pt-BR" dirty="0" smtClean="0"/>
              <a:t>Madeira, Canárias e São Tomé.</a:t>
            </a:r>
          </a:p>
          <a:p>
            <a:pPr lvl="1"/>
            <a:endParaRPr lang="pt-BR" dirty="0" smtClean="0"/>
          </a:p>
          <a:p>
            <a:r>
              <a:rPr lang="pt-BR" dirty="0" smtClean="0"/>
              <a:t>Brasil colônia: início da economia escravista de </a:t>
            </a:r>
            <a:r>
              <a:rPr lang="pt-BR" i="1" dirty="0" err="1" smtClean="0"/>
              <a:t>plantation</a:t>
            </a:r>
            <a:r>
              <a:rPr lang="pt-BR" dirty="0" smtClean="0"/>
              <a:t> na América.</a:t>
            </a:r>
          </a:p>
          <a:p>
            <a:pPr lvl="1"/>
            <a:r>
              <a:rPr lang="pt-BR" dirty="0" smtClean="0"/>
              <a:t>Sucesso do sistema brasileiro: modelo para as economias de </a:t>
            </a:r>
            <a:r>
              <a:rPr lang="pt-BR" i="1" dirty="0" err="1" smtClean="0"/>
              <a:t>plantations</a:t>
            </a:r>
            <a:r>
              <a:rPr lang="pt-BR" dirty="0" smtClean="0"/>
              <a:t> (regimes de agricultura escravista comercial) implantados na América.</a:t>
            </a:r>
          </a:p>
          <a:p>
            <a:endParaRPr lang="pt-BR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6178698"/>
          </a:xfrm>
        </p:spPr>
        <p:txBody>
          <a:bodyPr>
            <a:noAutofit/>
          </a:bodyPr>
          <a:lstStyle/>
          <a:p>
            <a:r>
              <a:rPr lang="pt-BR" sz="2300" dirty="0" smtClean="0"/>
              <a:t>“O predomínio de cativos no trabalho agrícola, a vital importância dessa mão de obra na produção para o mercado internacional e a representatividade numérica dos cativos nas sociedades locais distinguiu o escravismo nas Américas da maioria das sociedades escravistas anteriores. A sociedade escravista implantada no Novo Mundo foi regida pela escravidão, e por sua vez estabeleceu os africanos como uma parte permanente da sociedade em todo o hemisfério. Franceses, ingleses e por fim os espanhóis adotariam o regime escravista dos portugueses na América. Por essa razão, o estudo da escravidão africana no Brasil é fundamental para a análise não só da experiência afro-brasileira dos 4,9 milhões de africanos que migraram para a costa brasileira, mas também a da esmagadora maioria de afro-americanos até mesmo no Hemisfério Norte.” (pp. 22-23)</a:t>
            </a:r>
            <a:endParaRPr lang="pt-BR" sz="23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24078" indent="-514350">
              <a:buFont typeface="Wingdings" pitchFamily="2" charset="2"/>
              <a:buChar char="v"/>
            </a:pPr>
            <a:r>
              <a:rPr lang="pt-BR" dirty="0" smtClean="0"/>
              <a:t>R</a:t>
            </a:r>
            <a:r>
              <a:rPr lang="pt-BR" dirty="0" smtClean="0"/>
              <a:t>azões </a:t>
            </a:r>
            <a:r>
              <a:rPr lang="pt-BR" dirty="0" smtClean="0"/>
              <a:t>da escravidão africana</a:t>
            </a:r>
            <a:endParaRPr lang="pt-BR" dirty="0" smtClean="0"/>
          </a:p>
          <a:p>
            <a:r>
              <a:rPr lang="pt-BR" dirty="0" smtClean="0"/>
              <a:t>Viés cultural ou racial específico dos europeus;</a:t>
            </a:r>
          </a:p>
          <a:p>
            <a:r>
              <a:rPr lang="pt-BR" dirty="0" smtClean="0"/>
              <a:t>Custos crescentes dos cativos </a:t>
            </a:r>
            <a:r>
              <a:rPr lang="pt-BR" dirty="0" err="1" smtClean="0"/>
              <a:t>não-africanos</a:t>
            </a:r>
            <a:r>
              <a:rPr lang="pt-BR" dirty="0" smtClean="0"/>
              <a:t>:</a:t>
            </a:r>
            <a:endParaRPr lang="pt-BR" dirty="0" smtClean="0"/>
          </a:p>
          <a:p>
            <a:pPr lvl="1"/>
            <a:r>
              <a:rPr lang="pt-BR" dirty="0" smtClean="0"/>
              <a:t>Abertura da tráfico atlântico;</a:t>
            </a:r>
          </a:p>
          <a:p>
            <a:pPr lvl="1"/>
            <a:r>
              <a:rPr lang="pt-BR" dirty="0" smtClean="0"/>
              <a:t>Oferta crescente de cativos africanos: guerras.</a:t>
            </a:r>
          </a:p>
          <a:p>
            <a:pPr marL="624078" indent="-514350">
              <a:buFont typeface="Wingdings" pitchFamily="2" charset="2"/>
              <a:buChar char="v"/>
            </a:pPr>
            <a:r>
              <a:rPr lang="pt-BR" dirty="0" smtClean="0"/>
              <a:t>Demanda por escravos?</a:t>
            </a:r>
          </a:p>
          <a:p>
            <a:pPr marL="624078" indent="-514350">
              <a:buFont typeface="Wingdings" pitchFamily="2" charset="2"/>
              <a:buChar char="Ø"/>
            </a:pPr>
            <a:r>
              <a:rPr lang="pt-BR" dirty="0" smtClean="0"/>
              <a:t>Equação clássica: terra barata e mão de obra cara.</a:t>
            </a:r>
          </a:p>
          <a:p>
            <a:pPr marL="880110" lvl="1" indent="-514350">
              <a:buFont typeface="Wingdings" pitchFamily="2" charset="2"/>
              <a:buChar char="Ø"/>
            </a:pPr>
            <a:r>
              <a:rPr lang="pt-BR" dirty="0" smtClean="0"/>
              <a:t>Mão de obra indígena: resistência a escravização; queda demográfica (doenças); restrições político-religiosas;</a:t>
            </a:r>
          </a:p>
          <a:p>
            <a:pPr marL="880110" lvl="1" indent="-514350">
              <a:buFont typeface="Wingdings" pitchFamily="2" charset="2"/>
              <a:buChar char="Ø"/>
            </a:pPr>
            <a:r>
              <a:rPr lang="pt-BR" dirty="0" smtClean="0"/>
              <a:t>Mão de obra livre: recuperação demográfica (crise do século XIV); salários elevados.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Debates: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95536" y="1988840"/>
            <a:ext cx="8301608" cy="2376264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O estabelecimento da escravidão africana no Brasil nos séculos XVI e XVII</a:t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 idx="4294967295"/>
          </p:nvPr>
        </p:nvSpPr>
        <p:spPr>
          <a:xfrm>
            <a:off x="467544" y="332656"/>
            <a:ext cx="8218488" cy="6034087"/>
          </a:xfrm>
        </p:spPr>
        <p:txBody>
          <a:bodyPr>
            <a:normAutofit/>
          </a:bodyPr>
          <a:lstStyle/>
          <a:p>
            <a:r>
              <a:rPr lang="pt-BR" dirty="0" smtClean="0"/>
              <a:t>“Por que os portugueses decidiram importar africanos em massa para o Brasil quando este era uma parte pouco expressiva do império mundial luso e quando as principais instituições desenvolvidas por Portugal no ultramar era feitorias, e não colônia?” (p. 31)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Colonização do 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Empório de produtos tropicais: feitorias.</a:t>
            </a:r>
          </a:p>
          <a:p>
            <a:pPr lvl="1"/>
            <a:r>
              <a:rPr lang="pt-BR" dirty="0" smtClean="0"/>
              <a:t>Escambo: pau-brasil e mais produtos extrativistas.</a:t>
            </a:r>
          </a:p>
          <a:p>
            <a:r>
              <a:rPr lang="pt-BR" dirty="0" smtClean="0"/>
              <a:t>Da feitoria à colonização: ameaças estrangeiras aos domínios portugueses na América.</a:t>
            </a:r>
          </a:p>
          <a:p>
            <a:r>
              <a:rPr lang="pt-BR" dirty="0" smtClean="0"/>
              <a:t>Exploração: o recurso a mão de obra escrava africana foi condicionada pela disponibilidade de capital.</a:t>
            </a:r>
            <a:endParaRPr lang="pt-BR" dirty="0" smtClean="0"/>
          </a:p>
          <a:p>
            <a:pPr lvl="1"/>
            <a:r>
              <a:rPr lang="pt-BR" dirty="0" smtClean="0"/>
              <a:t>Lucro proveniente da produção do açúcar;</a:t>
            </a:r>
          </a:p>
          <a:p>
            <a:pPr lvl="2"/>
            <a:r>
              <a:rPr lang="pt-BR" dirty="0" smtClean="0"/>
              <a:t>Final do século XVI: transição da mão de obra escrava indígena para a africana.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481328"/>
            <a:ext cx="8291264" cy="4755984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Espanha:</a:t>
            </a:r>
          </a:p>
          <a:p>
            <a:pPr lvl="1"/>
            <a:r>
              <a:rPr lang="pt-BR" dirty="0" smtClean="0"/>
              <a:t>México, Peru, América Central e Sul: densidade populacional e exploração dos metais preciosos;</a:t>
            </a:r>
          </a:p>
          <a:p>
            <a:pPr lvl="1"/>
            <a:r>
              <a:rPr lang="pt-BR" dirty="0" smtClean="0"/>
              <a:t>Escravidão africana: áreas com quedas demográficas da população ameríndia</a:t>
            </a:r>
          </a:p>
          <a:p>
            <a:pPr lvl="2"/>
            <a:r>
              <a:rPr lang="pt-BR" dirty="0" smtClean="0"/>
              <a:t>Padrão: doméstico e urbano;</a:t>
            </a:r>
          </a:p>
          <a:p>
            <a:pPr lvl="2"/>
            <a:r>
              <a:rPr lang="pt-BR" dirty="0" smtClean="0"/>
              <a:t>Elemento minoritário na força de trabalho rural;</a:t>
            </a:r>
          </a:p>
          <a:p>
            <a:pPr lvl="2"/>
            <a:r>
              <a:rPr lang="pt-BR" dirty="0" smtClean="0"/>
              <a:t>Crescimento demográfico dos ameríndios: queda na importação de africanos (gráfico 2.1, p. 33).</a:t>
            </a:r>
          </a:p>
          <a:p>
            <a:r>
              <a:rPr lang="pt-BR" dirty="0" smtClean="0"/>
              <a:t>Inglaterra e França:</a:t>
            </a:r>
          </a:p>
          <a:p>
            <a:pPr lvl="1"/>
            <a:r>
              <a:rPr lang="pt-BR" dirty="0" smtClean="0"/>
              <a:t>Baixa densidade demográfica e ausência de riquezas minerais:</a:t>
            </a:r>
          </a:p>
          <a:p>
            <a:pPr lvl="2"/>
            <a:r>
              <a:rPr lang="pt-BR" i="1" dirty="0" err="1" smtClean="0"/>
              <a:t>Indentured</a:t>
            </a:r>
            <a:r>
              <a:rPr lang="pt-BR" dirty="0" smtClean="0"/>
              <a:t> </a:t>
            </a:r>
            <a:r>
              <a:rPr lang="pt-BR" i="1" dirty="0" smtClean="0"/>
              <a:t>labor</a:t>
            </a:r>
            <a:r>
              <a:rPr lang="pt-BR" dirty="0" smtClean="0"/>
              <a:t>: servidão temporária de homens livres pobres. </a:t>
            </a:r>
          </a:p>
          <a:p>
            <a:r>
              <a:rPr lang="pt-BR" dirty="0" smtClean="0"/>
              <a:t>Portugal:</a:t>
            </a:r>
          </a:p>
          <a:p>
            <a:pPr lvl="1"/>
            <a:r>
              <a:rPr lang="pt-BR" dirty="0" smtClean="0"/>
              <a:t>Indústria de exploração alicerçada no trabalho escravo africano.</a:t>
            </a:r>
          </a:p>
          <a:p>
            <a:pPr lvl="2"/>
            <a:r>
              <a:rPr lang="pt-BR" dirty="0" smtClean="0"/>
              <a:t>Modelo de escravismo para a agricultura tropical.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Escravidão na América</a:t>
            </a: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334</TotalTime>
  <Words>1495</Words>
  <Application>Microsoft Office PowerPoint</Application>
  <PresentationFormat>Apresentação na tela (4:3)</PresentationFormat>
  <Paragraphs>119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Concurso</vt:lpstr>
      <vt:lpstr>Escravismo no Brasil</vt:lpstr>
      <vt:lpstr>Origens da escravidão africana no Brasil</vt:lpstr>
      <vt:lpstr>Slide 3</vt:lpstr>
      <vt:lpstr>“O predomínio de cativos no trabalho agrícola, a vital importância dessa mão de obra na produção para o mercado internacional e a representatividade numérica dos cativos nas sociedades locais distinguiu o escravismo nas Américas da maioria das sociedades escravistas anteriores. A sociedade escravista implantada no Novo Mundo foi regida pela escravidão, e por sua vez estabeleceu os africanos como uma parte permanente da sociedade em todo o hemisfério. Franceses, ingleses e por fim os espanhóis adotariam o regime escravista dos portugueses na América. Por essa razão, o estudo da escravidão africana no Brasil é fundamental para a análise não só da experiência afro-brasileira dos 4,9 milhões de africanos que migraram para a costa brasileira, mas também a da esmagadora maioria de afro-americanos até mesmo no Hemisfério Norte.” (pp. 22-23)</vt:lpstr>
      <vt:lpstr>Debates:</vt:lpstr>
      <vt:lpstr>O estabelecimento da escravidão africana no Brasil nos séculos XVI e XVII </vt:lpstr>
      <vt:lpstr>“Por que os portugueses decidiram importar africanos em massa para o Brasil quando este era uma parte pouco expressiva do império mundial luso e quando as principais instituições desenvolvidas por Portugal no ultramar era feitorias, e não colônia?” (p. 31)</vt:lpstr>
      <vt:lpstr>Colonização do Brasil</vt:lpstr>
      <vt:lpstr>Escravidão na América</vt:lpstr>
      <vt:lpstr>Construção do Escravismo </vt:lpstr>
      <vt:lpstr>Brasil: mais importante fornecedor individual de açúcar para a Europa</vt:lpstr>
      <vt:lpstr>Trabalho nos engenhos e plantações de cana</vt:lpstr>
      <vt:lpstr>Trabalho escravo africano</vt:lpstr>
      <vt:lpstr>Slide 14</vt:lpstr>
      <vt:lpstr>Brasil holandês</vt:lpstr>
      <vt:lpstr>Slide 16</vt:lpstr>
      <vt:lpstr>“A severa restrição aos seus mercados internacionais não aniquilou a importância do Brasil como produtor mundial de açúcar. Apesar da perda de posição monopolista, o contínuo crescimento do consumo europeu, a excelência dos melhores tipos de açúcar branco barreado brasileiro e o crescimento da demanda  nos mercados domésticos e imperial garantiram que os engenhos brasileiros mantivessem uma forte presença no mercado mundial. Em 1760, o Brasil ainda se classificava como terceiro maior produtor do mundo, perdendo para as Antilhas Britânicas e Francesas, e era responsável por 17% da produção mundial”. (p. 46)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Escravismo no Brasil</dc:title>
  <dc:creator>Paula</dc:creator>
  <cp:lastModifiedBy>Paula</cp:lastModifiedBy>
  <cp:revision>40</cp:revision>
  <dcterms:created xsi:type="dcterms:W3CDTF">2020-09-14T14:46:06Z</dcterms:created>
  <dcterms:modified xsi:type="dcterms:W3CDTF">2020-09-14T20:20:42Z</dcterms:modified>
</cp:coreProperties>
</file>