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4" r:id="rId1"/>
  </p:sldMasterIdLst>
  <p:notesMasterIdLst>
    <p:notesMasterId r:id="rId45"/>
  </p:notesMasterIdLst>
  <p:sldIdLst>
    <p:sldId id="282" r:id="rId2"/>
    <p:sldId id="308" r:id="rId3"/>
    <p:sldId id="332" r:id="rId4"/>
    <p:sldId id="310" r:id="rId5"/>
    <p:sldId id="362" r:id="rId6"/>
    <p:sldId id="311" r:id="rId7"/>
    <p:sldId id="312" r:id="rId8"/>
    <p:sldId id="313" r:id="rId9"/>
    <p:sldId id="315" r:id="rId10"/>
    <p:sldId id="333" r:id="rId11"/>
    <p:sldId id="314" r:id="rId12"/>
    <p:sldId id="335" r:id="rId13"/>
    <p:sldId id="353" r:id="rId14"/>
    <p:sldId id="363" r:id="rId15"/>
    <p:sldId id="373" r:id="rId16"/>
    <p:sldId id="352" r:id="rId17"/>
    <p:sldId id="348" r:id="rId18"/>
    <p:sldId id="351" r:id="rId19"/>
    <p:sldId id="354" r:id="rId20"/>
    <p:sldId id="355" r:id="rId21"/>
    <p:sldId id="349" r:id="rId22"/>
    <p:sldId id="350" r:id="rId23"/>
    <p:sldId id="347" r:id="rId24"/>
    <p:sldId id="346" r:id="rId25"/>
    <p:sldId id="345" r:id="rId26"/>
    <p:sldId id="344" r:id="rId27"/>
    <p:sldId id="342" r:id="rId28"/>
    <p:sldId id="343" r:id="rId29"/>
    <p:sldId id="365" r:id="rId30"/>
    <p:sldId id="331" r:id="rId31"/>
    <p:sldId id="340" r:id="rId32"/>
    <p:sldId id="339" r:id="rId33"/>
    <p:sldId id="329" r:id="rId34"/>
    <p:sldId id="366" r:id="rId35"/>
    <p:sldId id="337" r:id="rId36"/>
    <p:sldId id="326" r:id="rId37"/>
    <p:sldId id="324" r:id="rId38"/>
    <p:sldId id="317" r:id="rId39"/>
    <p:sldId id="319" r:id="rId40"/>
    <p:sldId id="320" r:id="rId41"/>
    <p:sldId id="367" r:id="rId42"/>
    <p:sldId id="368" r:id="rId43"/>
    <p:sldId id="322" r:id="rId4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7016"/>
    <a:srgbClr val="AE8300"/>
    <a:srgbClr val="A0C3CD"/>
    <a:srgbClr val="97B8C1"/>
    <a:srgbClr val="33CC33"/>
    <a:srgbClr val="800000"/>
    <a:srgbClr val="CC99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1310" y="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98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37107F51-8ABD-4496-89C3-FE2ABB279D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116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09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069DA3-3ADD-4F75-A17C-BD7F99007D84}" type="slidenum">
              <a:rPr lang="pt-BR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pt-BR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F1F1EE-BCD7-4DEB-B245-DF39B49653B9}" type="slidenum">
              <a:rPr lang="en-US" smtClean="0">
                <a:latin typeface="Arial" charset="0"/>
                <a:ea typeface="ＭＳ Ｐゴシック" pitchFamily="34" charset="-128"/>
              </a:rPr>
              <a:pPr/>
              <a:t>5</a:t>
            </a:fld>
            <a:endParaRPr lang="en-US">
              <a:latin typeface="Arial" charset="0"/>
              <a:ea typeface="ＭＳ Ｐゴシック" pitchFamily="34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E82F-F30B-4643-B6A4-C62D9C7AB9B9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06812-66A7-4351-879F-CE9885B648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DA436-7C2A-4AB9-B5C9-493A40BA40AF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92357-8DD7-472C-B21B-42F97EA40C6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C0CC-B6F8-40A2-9F18-2F857E31B497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0A6B-E5F9-4CD9-83D6-8C9219D2EFC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B2E2C-3F37-482D-801D-E658FB54D96F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F52E7-4073-4720-94CB-D0B6664BEEB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1BF41-A8CD-4A89-853F-DB82E08223B7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AA60B-CBAC-46B3-8391-3BF9DEAEA6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A46DC-A145-45D3-ADE0-28C27E906536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63C8A-8242-4CB7-BAAA-6B60751EB7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1DF79-007A-4351-984F-ECE4942AE068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36968-1B70-4174-895B-649E9BE239C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C3929-C6C3-4FB4-B0C6-2E877C2B6E1C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5115-71B3-4FC2-9EE2-D57B453FBDB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6E219-9545-4054-919E-E7992CA8119E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71BA2-8686-48B0-BD2F-D46A8A43FA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F96EB-E563-45AD-A65C-CD93F1A32106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F6D13-9935-4B63-A97E-CF1B4F88AF1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53B6B-B1D4-4ACD-B332-9A5882BAF87C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A8B51-ABE3-4E2E-BC64-49BF7DDDF6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40A8EC38-D66D-4938-B5FB-98A862CA3B33}" type="datetimeFigureOut">
              <a:rPr lang="pt-BR"/>
              <a:pPr>
                <a:defRPr/>
              </a:pPr>
              <a:t>08/04/2022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MS PGothic" pitchFamily="34" charset="-128"/>
              </a:defRPr>
            </a:lvl1pPr>
          </a:lstStyle>
          <a:p>
            <a:pPr>
              <a:defRPr/>
            </a:pPr>
            <a:fld id="{93A4CF43-9937-41BF-BDF1-5EBF6B63F3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ctrTitle" idx="4294967295"/>
          </p:nvPr>
        </p:nvSpPr>
        <p:spPr>
          <a:xfrm>
            <a:off x="1979613" y="333375"/>
            <a:ext cx="7056437" cy="1150938"/>
          </a:xfrm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UNIVERSIDADE DE SÃO PAULO</a:t>
            </a:r>
          </a:p>
        </p:txBody>
      </p:sp>
      <p:sp>
        <p:nvSpPr>
          <p:cNvPr id="3075" name="Subtítulo 2"/>
          <p:cNvSpPr>
            <a:spLocks noGrp="1"/>
          </p:cNvSpPr>
          <p:nvPr>
            <p:ph type="subTitle" idx="4294967295"/>
          </p:nvPr>
        </p:nvSpPr>
        <p:spPr>
          <a:xfrm>
            <a:off x="1331640" y="1124744"/>
            <a:ext cx="7572375" cy="460851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</a:rPr>
              <a:t>Epidemiologia e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</a:rPr>
              <a:t>Farmacoepidemiologia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1020001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Transição Demográfica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Transição </a:t>
            </a:r>
            <a:r>
              <a:rPr lang="pt-BR" dirty="0" err="1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Epidemiólógica</a:t>
            </a:r>
            <a:endParaRPr lang="pt-BR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800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José Leopoldo Ferreira Antunes</a:t>
            </a: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2000" dirty="0">
                <a:solidFill>
                  <a:srgbClr val="800000"/>
                </a:solidFill>
                <a:latin typeface="Comic Sans MS" pitchFamily="66" charset="0"/>
                <a:cs typeface="Arial" charset="0"/>
              </a:rPr>
              <a:t>2022</a:t>
            </a:r>
            <a:endParaRPr lang="pt-BR" sz="3000" dirty="0">
              <a:solidFill>
                <a:srgbClr val="800000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3076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1882775" cy="270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116632"/>
            <a:ext cx="87249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0706031-A322-4A8E-A3A7-A7C2D45F2A82}"/>
              </a:ext>
            </a:extLst>
          </p:cNvPr>
          <p:cNvSpPr txBox="1"/>
          <p:nvPr/>
        </p:nvSpPr>
        <p:spPr>
          <a:xfrm>
            <a:off x="251520" y="609329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24% menos de 15 anos			8% idosos 65 anos ou mais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1196975"/>
            <a:ext cx="84232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ChangeArrowheads="1"/>
          </p:cNvSpPr>
          <p:nvPr/>
        </p:nvSpPr>
        <p:spPr bwMode="auto">
          <a:xfrm>
            <a:off x="1692275" y="476250"/>
            <a:ext cx="6070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Arial" charset="0"/>
                <a:cs typeface="Arial" charset="0"/>
              </a:rPr>
              <a:t>Aumento da população feminina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0"/>
            <a:ext cx="756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ChangeArrowheads="1"/>
          </p:cNvSpPr>
          <p:nvPr/>
        </p:nvSpPr>
        <p:spPr bwMode="auto">
          <a:xfrm>
            <a:off x="2124075" y="692150"/>
            <a:ext cx="4972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Até o final do século XIX</a:t>
            </a: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539750" y="1700213"/>
            <a:ext cx="8208963" cy="35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As principais causas de morte:</a:t>
            </a:r>
          </a:p>
          <a:p>
            <a:pPr>
              <a:lnSpc>
                <a:spcPct val="15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Doenças infecciosas</a:t>
            </a:r>
          </a:p>
          <a:p>
            <a:pPr>
              <a:lnSpc>
                <a:spcPct val="150000"/>
              </a:lnSpc>
            </a:pPr>
            <a:endParaRPr lang="pt-BR" sz="300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Para qualquer população:</a:t>
            </a:r>
          </a:p>
          <a:p>
            <a:pPr>
              <a:lnSpc>
                <a:spcPct val="15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Elevada proporção morria no início da infância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666750"/>
          </a:xfrm>
          <a:noFill/>
        </p:spPr>
        <p:txBody>
          <a:bodyPr/>
          <a:lstStyle/>
          <a:p>
            <a:r>
              <a:rPr lang="pt-BR" dirty="0"/>
              <a:t>Esperança de vida por períodos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07950" y="692696"/>
          <a:ext cx="8892480" cy="4778333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107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13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571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Seres humanos por Época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Esperança de vida ao nascer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Comentário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Paleolítico Superior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33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Aos 15 anos: 39 (até idade 54)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8637"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Neolítico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/>
                        <a:t>20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93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Idade do Bronze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18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1800 – 1200 </a:t>
                      </a:r>
                      <a:r>
                        <a:rPr lang="pt-BR" sz="1800" b="1" dirty="0" err="1"/>
                        <a:t>aC</a:t>
                      </a:r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Idade do Ferro</a:t>
                      </a:r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35</a:t>
                      </a:r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1200</a:t>
                      </a:r>
                      <a:r>
                        <a:rPr lang="pt-BR" b="1" baseline="0" dirty="0"/>
                        <a:t> </a:t>
                      </a:r>
                      <a:r>
                        <a:rPr lang="pt-BR" b="1" baseline="0" dirty="0" err="1"/>
                        <a:t>aC</a:t>
                      </a:r>
                      <a:r>
                        <a:rPr lang="pt-BR" b="1" baseline="0" dirty="0"/>
                        <a:t> – 1000 dC</a:t>
                      </a:r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Grécia clássica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28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Aos 15 anos: 37 (até idade 52)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Roma clássica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28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err="1"/>
                        <a:t>Pré-colombianas</a:t>
                      </a:r>
                      <a:r>
                        <a:rPr lang="pt-BR" sz="1800" b="1" dirty="0"/>
                        <a:t> da América do Norte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25-30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Califado Islâmico Medieval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35 +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Grã-Bretanha Medieval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30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Aos 21 anos: 38 (até idade 59) (aristocratas britânicos)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Grã-Bretanha moderna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30-45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615"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Média mundial atual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67,2</a:t>
                      </a:r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2010 </a:t>
                      </a:r>
                      <a:r>
                        <a:rPr lang="pt-BR" sz="1800" b="1" dirty="0" err="1"/>
                        <a:t>est</a:t>
                      </a:r>
                      <a:endParaRPr lang="pt-BR" sz="1800" b="1" dirty="0"/>
                    </a:p>
                  </a:txBody>
                  <a:tcPr marL="44659" marR="44659" marT="22330" marB="22330" anchor="ctr">
                    <a:solidFill>
                      <a:schemeClr val="accent3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61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475656" y="5534561"/>
            <a:ext cx="278954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Cidade de</a:t>
            </a:r>
          </a:p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São Paulo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17788" y="5534561"/>
            <a:ext cx="4426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1904: 46 anos</a:t>
            </a:r>
          </a:p>
          <a:p>
            <a:pPr algn="ctr"/>
            <a:r>
              <a:rPr lang="pt-BR" sz="4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2016: 78 anos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pt-BR"/>
          </a:p>
        </p:txBody>
      </p:sp>
      <p:pic>
        <p:nvPicPr>
          <p:cNvPr id="6" name="Imagem 5" descr="velhinha 1904.png"/>
          <p:cNvPicPr>
            <a:picLocks noChangeAspect="1"/>
          </p:cNvPicPr>
          <p:nvPr/>
        </p:nvPicPr>
        <p:blipFill>
          <a:blip r:embed="rId2" cstate="print"/>
          <a:srcRect r="47638"/>
          <a:stretch>
            <a:fillRect/>
          </a:stretch>
        </p:blipFill>
        <p:spPr>
          <a:xfrm>
            <a:off x="0" y="23797"/>
            <a:ext cx="4788024" cy="67400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447" y="0"/>
            <a:ext cx="4437554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age result for asia argento"/>
          <p:cNvPicPr>
            <a:picLocks noChangeAspect="1" noChangeArrowheads="1"/>
          </p:cNvPicPr>
          <p:nvPr/>
        </p:nvPicPr>
        <p:blipFill>
          <a:blip r:embed="rId4" cstate="print"/>
          <a:srcRect l="36421" r="16329"/>
          <a:stretch>
            <a:fillRect/>
          </a:stretch>
        </p:blipFill>
        <p:spPr bwMode="auto">
          <a:xfrm>
            <a:off x="4716016" y="4221088"/>
            <a:ext cx="1868885" cy="2636912"/>
          </a:xfrm>
          <a:prstGeom prst="rect">
            <a:avLst/>
          </a:prstGeom>
          <a:noFill/>
        </p:spPr>
      </p:pic>
      <p:pic>
        <p:nvPicPr>
          <p:cNvPr id="1030" name="Picture 6" descr="Image result for asia argento"/>
          <p:cNvPicPr>
            <a:picLocks noChangeAspect="1" noChangeArrowheads="1"/>
          </p:cNvPicPr>
          <p:nvPr/>
        </p:nvPicPr>
        <p:blipFill>
          <a:blip r:embed="rId5" cstate="print"/>
          <a:srcRect l="44100" r="3926"/>
          <a:stretch>
            <a:fillRect/>
          </a:stretch>
        </p:blipFill>
        <p:spPr bwMode="auto">
          <a:xfrm>
            <a:off x="6948264" y="4041559"/>
            <a:ext cx="2195736" cy="2816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39750" y="1341438"/>
            <a:ext cx="78486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Com a industrialização, ocorreram melhoras: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nutrição,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suprimento de água,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condições de moradia,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i="1">
                <a:latin typeface="Arial" charset="0"/>
                <a:cs typeface="Arial" charset="0"/>
              </a:rPr>
              <a:t>saneamento</a:t>
            </a:r>
          </a:p>
          <a:p>
            <a:endParaRPr lang="pt-BR" sz="3000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Também: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>
                <a:latin typeface="Arial" charset="0"/>
                <a:cs typeface="Arial" charset="0"/>
              </a:rPr>
              <a:t>tratamento (</a:t>
            </a:r>
            <a:r>
              <a:rPr lang="pt-BR" sz="3000" b="1">
                <a:solidFill>
                  <a:srgbClr val="77933C"/>
                </a:solidFill>
                <a:latin typeface="Arial" charset="0"/>
                <a:cs typeface="Arial" charset="0"/>
              </a:rPr>
              <a:t>antibióticos</a:t>
            </a:r>
            <a:r>
              <a:rPr lang="pt-BR" sz="3000">
                <a:latin typeface="Arial" charset="0"/>
                <a:cs typeface="Arial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008000"/>
              </a:buClr>
              <a:buFont typeface="Wingdings" pitchFamily="2" charset="2"/>
              <a:buChar char="ü"/>
            </a:pPr>
            <a:r>
              <a:rPr lang="pt-BR" sz="3000" b="1">
                <a:solidFill>
                  <a:srgbClr val="77933C"/>
                </a:solidFill>
                <a:latin typeface="Arial" charset="0"/>
                <a:cs typeface="Arial" charset="0"/>
              </a:rPr>
              <a:t>imunização</a:t>
            </a:r>
            <a:r>
              <a:rPr lang="pt-BR" sz="3000">
                <a:latin typeface="Arial" charset="0"/>
                <a:cs typeface="Arial" charset="0"/>
              </a:rPr>
              <a:t> disseminada</a:t>
            </a: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3059113" y="404813"/>
            <a:ext cx="2967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Desde então...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395288" y="1125538"/>
            <a:ext cx="86185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000" u="sng">
                <a:latin typeface="Arial" charset="0"/>
                <a:cs typeface="Arial" charset="0"/>
              </a:rPr>
              <a:t>Estágio 1</a:t>
            </a:r>
            <a:r>
              <a:rPr lang="pt-BR" sz="300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²"/>
            </a:pPr>
            <a:r>
              <a:rPr lang="pt-BR" sz="3000">
                <a:latin typeface="Arial" charset="0"/>
                <a:cs typeface="Arial" charset="0"/>
              </a:rPr>
              <a:t>Peste e fome (alta mortalidade e baixa esperança de vida)</a:t>
            </a:r>
          </a:p>
          <a:p>
            <a:pPr>
              <a:spcBef>
                <a:spcPts val="1200"/>
              </a:spcBef>
            </a:pPr>
            <a:r>
              <a:rPr lang="pt-BR" sz="3000" u="sng">
                <a:latin typeface="Arial" charset="0"/>
                <a:cs typeface="Arial" charset="0"/>
              </a:rPr>
              <a:t>Estágio 2</a:t>
            </a:r>
            <a:r>
              <a:rPr lang="pt-BR" sz="300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²"/>
            </a:pPr>
            <a:r>
              <a:rPr lang="pt-BR" sz="3000">
                <a:latin typeface="Arial" charset="0"/>
                <a:cs typeface="Arial" charset="0"/>
              </a:rPr>
              <a:t>controle das doenças infecciosas (diminui a mortalidade e a fecundidade)</a:t>
            </a:r>
          </a:p>
          <a:p>
            <a:pPr>
              <a:spcBef>
                <a:spcPts val="1200"/>
              </a:spcBef>
            </a:pPr>
            <a:r>
              <a:rPr lang="pt-BR" sz="3000" u="sng">
                <a:latin typeface="Arial" charset="0"/>
                <a:cs typeface="Arial" charset="0"/>
              </a:rPr>
              <a:t>Estágio 3</a:t>
            </a:r>
            <a:r>
              <a:rPr lang="pt-BR" sz="3000">
                <a:latin typeface="Arial" charset="0"/>
                <a:cs typeface="Arial" charset="0"/>
              </a:rPr>
              <a:t>:</a:t>
            </a:r>
          </a:p>
          <a:p>
            <a:pPr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²"/>
            </a:pPr>
            <a:r>
              <a:rPr lang="pt-BR" sz="3000">
                <a:latin typeface="Arial" charset="0"/>
                <a:cs typeface="Arial" charset="0"/>
              </a:rPr>
              <a:t>aumento das doenças degenerativas e aquelas causadas pela ação do homem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971550" y="260350"/>
            <a:ext cx="76200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Estágios da Transição epidemiológica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4450"/>
            <a:ext cx="8077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4"/>
          <p:cNvSpPr>
            <a:spLocks noChangeArrowheads="1"/>
          </p:cNvSpPr>
          <p:nvPr/>
        </p:nvSpPr>
        <p:spPr bwMode="auto">
          <a:xfrm>
            <a:off x="900113" y="6092825"/>
            <a:ext cx="7632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800000"/>
                </a:solidFill>
                <a:latin typeface="Arial" charset="0"/>
                <a:cs typeface="Arial" charset="0"/>
              </a:rPr>
              <a:t>Ian R.H. Rockett. Population and Health: An Introduction to Epidemiology. Population Bulletin 1999; 54(4): 3-44.</a:t>
            </a:r>
            <a:endParaRPr lang="en-US" sz="20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25400"/>
            <a:ext cx="90932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916238" y="1196975"/>
            <a:ext cx="5976937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t-BR" altLang="en-US" sz="2400">
                <a:latin typeface="Arial" charset="0"/>
                <a:cs typeface="Arial" charset="0"/>
              </a:rPr>
              <a:t>“</a:t>
            </a:r>
            <a:r>
              <a:rPr lang="pt-BR" sz="2400">
                <a:latin typeface="Arial" charset="0"/>
                <a:cs typeface="Arial" charset="0"/>
              </a:rPr>
              <a:t>A evolução de altas para baixas taxas de fecundidade e mortalidade em um país. Foi anteriormente atribuída a mudanças tecnológicas e à industrialização, mas provavelmente está mais diretamente relacionada à melhorias educacionais e de condição da mulher na sociedade. É acompanhada por mudanças na estrutura de idade da população: conquanto decrescem as taxas de nascimentos e de mortalidade, aumenta a proporção de idosos na população.</a:t>
            </a:r>
            <a:r>
              <a:rPr lang="pt-BR" altLang="en-US" sz="2400">
                <a:latin typeface="Arial" charset="0"/>
                <a:cs typeface="Arial" charset="0"/>
              </a:rPr>
              <a:t>”</a:t>
            </a:r>
            <a:endParaRPr lang="pt-BR" sz="2400">
              <a:latin typeface="Arial" charset="0"/>
              <a:cs typeface="Arial" charset="0"/>
            </a:endParaRP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2916238" y="333375"/>
            <a:ext cx="48958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demográfica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3796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365625"/>
            <a:ext cx="21971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052513"/>
            <a:ext cx="192563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2555875" y="6453188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Miquel Porta</a:t>
            </a: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2700"/>
            <a:ext cx="90805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ChangeArrowheads="1"/>
          </p:cNvSpPr>
          <p:nvPr/>
        </p:nvSpPr>
        <p:spPr bwMode="auto">
          <a:xfrm>
            <a:off x="755650" y="1268413"/>
            <a:ext cx="7848600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   mortalidade</a:t>
            </a:r>
            <a:r>
              <a:rPr lang="pt-BR" sz="3000" b="1">
                <a:latin typeface="Arial" charset="0"/>
                <a:cs typeface="Arial" charset="0"/>
              </a:rPr>
              <a:t> a partir década de 1940</a:t>
            </a:r>
          </a:p>
          <a:p>
            <a:pPr>
              <a:lnSpc>
                <a:spcPct val="12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   </a:t>
            </a: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mortalidade infantil</a:t>
            </a:r>
          </a:p>
          <a:p>
            <a:pPr>
              <a:lnSpc>
                <a:spcPct val="120000"/>
              </a:lnSpc>
            </a:pP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   </a:t>
            </a: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fertilidade </a:t>
            </a:r>
            <a:r>
              <a:rPr lang="pt-BR" sz="3000" b="1">
                <a:latin typeface="Arial" charset="0"/>
                <a:cs typeface="Arial" charset="0"/>
              </a:rPr>
              <a:t>a partir da década de 60</a:t>
            </a:r>
          </a:p>
          <a:p>
            <a:pPr>
              <a:lnSpc>
                <a:spcPct val="120000"/>
              </a:lnSpc>
            </a:pPr>
            <a:endParaRPr lang="pt-BR" sz="3000" b="1">
              <a:latin typeface="Arial" charset="0"/>
              <a:cs typeface="Arial" charset="0"/>
            </a:endParaRPr>
          </a:p>
          <a:p>
            <a:r>
              <a:rPr lang="pt-BR" sz="3000" b="1">
                <a:latin typeface="Arial" charset="0"/>
                <a:cs typeface="Arial" charset="0"/>
              </a:rPr>
              <a:t>1940 a 1960: 			2000:</a:t>
            </a:r>
          </a:p>
          <a:p>
            <a:r>
              <a:rPr lang="pt-BR" sz="3000" b="1">
                <a:latin typeface="Arial" charset="0"/>
                <a:cs typeface="Arial" charset="0"/>
              </a:rPr>
              <a:t> 6,2 filhos		  </a:t>
            </a:r>
            <a:r>
              <a:rPr lang="pt-BR" sz="4000" b="1">
                <a:solidFill>
                  <a:srgbClr val="800000"/>
                </a:solidFill>
                <a:latin typeface="Wingdings" pitchFamily="2" charset="2"/>
                <a:sym typeface="Wingdings" pitchFamily="2" charset="2"/>
              </a:rPr>
              <a:t></a:t>
            </a:r>
            <a:r>
              <a:rPr lang="pt-BR" sz="4000" b="1">
                <a:latin typeface="Wingdings" pitchFamily="2" charset="2"/>
                <a:sym typeface="Wingdings" pitchFamily="2" charset="2"/>
              </a:rPr>
              <a:t>	</a:t>
            </a:r>
            <a:r>
              <a:rPr lang="pt-BR" sz="3000" b="1">
                <a:latin typeface="Wingdings" pitchFamily="2" charset="2"/>
                <a:sym typeface="Wingdings" pitchFamily="2" charset="2"/>
              </a:rPr>
              <a:t>	</a:t>
            </a:r>
            <a:r>
              <a:rPr lang="pt-BR" sz="3000" b="1">
                <a:latin typeface="Arial" charset="0"/>
                <a:cs typeface="Arial" charset="0"/>
              </a:rPr>
              <a:t>2,3 filhos</a:t>
            </a:r>
          </a:p>
          <a:p>
            <a:endParaRPr lang="pt-BR" sz="3000" b="1">
              <a:latin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pt-BR" sz="3000" b="1">
                <a:latin typeface="Arial" charset="0"/>
                <a:cs typeface="Arial" charset="0"/>
              </a:rPr>
              <a:t>1981: 6 idosos para 12 crianças</a:t>
            </a:r>
          </a:p>
          <a:p>
            <a:pPr>
              <a:lnSpc>
                <a:spcPct val="120000"/>
              </a:lnSpc>
            </a:pPr>
            <a:r>
              <a:rPr lang="pt-BR" sz="3000" b="1">
                <a:latin typeface="Arial" charset="0"/>
                <a:cs typeface="Arial" charset="0"/>
              </a:rPr>
              <a:t>2004: 6 idosos para 5 crianças</a:t>
            </a:r>
          </a:p>
        </p:txBody>
      </p:sp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3419475" y="404813"/>
            <a:ext cx="17113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800000"/>
                </a:solidFill>
                <a:latin typeface="Arial" charset="0"/>
                <a:cs typeface="Arial" charset="0"/>
              </a:rPr>
              <a:t>BRASIL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827088" y="1412875"/>
            <a:ext cx="2159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Seta para baixo 4"/>
          <p:cNvSpPr/>
          <p:nvPr/>
        </p:nvSpPr>
        <p:spPr>
          <a:xfrm>
            <a:off x="827088" y="1916113"/>
            <a:ext cx="215900" cy="4333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827088" y="2420938"/>
            <a:ext cx="215900" cy="4318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0"/>
            <a:ext cx="7161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7235825" y="836613"/>
            <a:ext cx="19446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600"/>
              <a:t>n</a:t>
            </a:r>
            <a:r>
              <a:rPr lang="pt-BR" sz="1600" baseline="30000"/>
              <a:t>o</a:t>
            </a:r>
            <a:r>
              <a:rPr lang="pt-BR" sz="1600"/>
              <a:t> de pessoas</a:t>
            </a:r>
          </a:p>
          <a:p>
            <a:r>
              <a:rPr lang="pt-BR" sz="1600"/>
              <a:t> de ≥60 anos /</a:t>
            </a:r>
          </a:p>
          <a:p>
            <a:r>
              <a:rPr lang="pt-BR" sz="1600"/>
              <a:t> n</a:t>
            </a:r>
            <a:r>
              <a:rPr lang="pt-BR" sz="1600" baseline="30000"/>
              <a:t>o</a:t>
            </a:r>
            <a:r>
              <a:rPr lang="pt-BR" sz="1600"/>
              <a:t> de pessoas </a:t>
            </a:r>
          </a:p>
          <a:p>
            <a:r>
              <a:rPr lang="pt-BR" sz="1600"/>
              <a:t>&lt;15 anos de idade</a:t>
            </a:r>
          </a:p>
        </p:txBody>
      </p:sp>
      <p:sp>
        <p:nvSpPr>
          <p:cNvPr id="53252" name="TextBox 5"/>
          <p:cNvSpPr txBox="1">
            <a:spLocks noChangeArrowheads="1"/>
          </p:cNvSpPr>
          <p:nvPr/>
        </p:nvSpPr>
        <p:spPr bwMode="auto">
          <a:xfrm>
            <a:off x="7308850" y="6308725"/>
            <a:ext cx="16557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Fonte: IBGE</a:t>
            </a:r>
          </a:p>
        </p:txBody>
      </p:sp>
      <p:sp>
        <p:nvSpPr>
          <p:cNvPr id="53253" name="TextBox 6"/>
          <p:cNvSpPr txBox="1">
            <a:spLocks noChangeArrowheads="1"/>
          </p:cNvSpPr>
          <p:nvPr/>
        </p:nvSpPr>
        <p:spPr bwMode="auto">
          <a:xfrm>
            <a:off x="6875463" y="2708275"/>
            <a:ext cx="20891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u="sng"/>
              <a:t>Brasil</a:t>
            </a:r>
          </a:p>
          <a:p>
            <a:pPr>
              <a:lnSpc>
                <a:spcPct val="150000"/>
              </a:lnSpc>
            </a:pPr>
            <a:r>
              <a:rPr lang="en-US" b="1"/>
              <a:t>2001: 31,7%</a:t>
            </a:r>
          </a:p>
          <a:p>
            <a:pPr>
              <a:lnSpc>
                <a:spcPct val="150000"/>
              </a:lnSpc>
            </a:pPr>
            <a:r>
              <a:rPr lang="en-US" b="1"/>
              <a:t>2011: 51,8%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684213" y="1196975"/>
            <a:ext cx="8064500" cy="49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solidFill>
                  <a:srgbClr val="800000"/>
                </a:solidFill>
                <a:latin typeface="Arial" charset="0"/>
                <a:cs typeface="Arial" charset="0"/>
              </a:rPr>
              <a:t>Doenças infecciosas:</a:t>
            </a:r>
          </a:p>
          <a:p>
            <a:pPr>
              <a:lnSpc>
                <a:spcPct val="150000"/>
              </a:lnSpc>
            </a:pPr>
            <a:r>
              <a:rPr lang="pt-BR" sz="3000" b="1">
                <a:solidFill>
                  <a:srgbClr val="008000"/>
                </a:solidFill>
                <a:latin typeface="Wingdings" pitchFamily="2" charset="2"/>
                <a:sym typeface="Wingdings" pitchFamily="2" charset="2"/>
              </a:rPr>
              <a:t> </a:t>
            </a:r>
            <a:r>
              <a:rPr lang="pt-BR" sz="3000">
                <a:latin typeface="Arial" charset="0"/>
                <a:cs typeface="Arial" charset="0"/>
              </a:rPr>
              <a:t>países desenvolvidos</a:t>
            </a:r>
          </a:p>
          <a:p>
            <a:pPr>
              <a:lnSpc>
                <a:spcPct val="150000"/>
              </a:lnSpc>
            </a:pPr>
            <a:r>
              <a:rPr lang="pt-BR" sz="3000" b="1">
                <a:solidFill>
                  <a:srgbClr val="008000"/>
                </a:solidFill>
                <a:latin typeface="Wingdings" pitchFamily="2" charset="2"/>
                <a:sym typeface="Wingdings" pitchFamily="2" charset="2"/>
              </a:rPr>
              <a:t>   </a:t>
            </a:r>
            <a:r>
              <a:rPr lang="pt-BR" sz="3000">
                <a:latin typeface="Arial" charset="0"/>
                <a:cs typeface="Arial" charset="0"/>
              </a:rPr>
              <a:t>países em desenvolvimento</a:t>
            </a:r>
          </a:p>
          <a:p>
            <a:pPr>
              <a:lnSpc>
                <a:spcPct val="150000"/>
              </a:lnSpc>
            </a:pPr>
            <a:endParaRPr lang="pt-BR" sz="3000">
              <a:latin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pt-BR" sz="3000">
                <a:solidFill>
                  <a:srgbClr val="800000"/>
                </a:solidFill>
                <a:latin typeface="Arial" charset="0"/>
                <a:cs typeface="Arial" charset="0"/>
              </a:rPr>
              <a:t>Indivíduos idosos:		</a:t>
            </a:r>
            <a:r>
              <a:rPr lang="pt-BR" sz="3000" b="1">
                <a:solidFill>
                  <a:srgbClr val="800000"/>
                </a:solidFill>
                <a:latin typeface="Arial" charset="0"/>
                <a:cs typeface="Arial" charset="0"/>
              </a:rPr>
              <a:t>1995		 2025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Países desenvolvidos:	10,5%	 16,5%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Em desenvolvimento:	          3,8%	  </a:t>
            </a:r>
            <a:r>
              <a:rPr lang="pt-BR" sz="3000" b="1">
                <a:latin typeface="Arial" charset="0"/>
                <a:cs typeface="Arial" charset="0"/>
              </a:rPr>
              <a:t> </a:t>
            </a:r>
            <a:r>
              <a:rPr lang="pt-BR" sz="3000">
                <a:latin typeface="Arial" charset="0"/>
                <a:cs typeface="Arial" charset="0"/>
              </a:rPr>
              <a:t>7,5%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611188" y="404813"/>
            <a:ext cx="3195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>
                <a:latin typeface="Arial" charset="0"/>
                <a:cs typeface="Arial" charset="0"/>
              </a:rPr>
              <a:t>Como resultado: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ChangeArrowheads="1"/>
          </p:cNvSpPr>
          <p:nvPr/>
        </p:nvSpPr>
        <p:spPr bwMode="auto">
          <a:xfrm>
            <a:off x="611188" y="4149725"/>
            <a:ext cx="7993062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Padrão diferente do esperado:</a:t>
            </a: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Desigualdade em saúde tem expressão importante, sendo causada e causando este padrão epidemiológico brasileiro</a:t>
            </a:r>
          </a:p>
        </p:txBody>
      </p:sp>
      <p:sp>
        <p:nvSpPr>
          <p:cNvPr id="55299" name="Rectangle 4"/>
          <p:cNvSpPr>
            <a:spLocks noChangeArrowheads="1"/>
          </p:cNvSpPr>
          <p:nvPr/>
        </p:nvSpPr>
        <p:spPr bwMode="auto">
          <a:xfrm>
            <a:off x="468313" y="1341438"/>
            <a:ext cx="8135937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Aumento das doenças não transmissíveis,</a:t>
            </a: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mas as doenças transmissíveis ainda são</a:t>
            </a:r>
          </a:p>
          <a:p>
            <a:pPr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importantes</a:t>
            </a:r>
          </a:p>
          <a:p>
            <a:pPr algn="ctr">
              <a:lnSpc>
                <a:spcPct val="120000"/>
              </a:lnSpc>
            </a:pPr>
            <a:r>
              <a:rPr lang="pt-BR" sz="3000">
                <a:latin typeface="Arial" charset="0"/>
                <a:cs typeface="Arial" charset="0"/>
              </a:rPr>
              <a:t>(Acumulação epidemiológica)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1116013" y="395288"/>
            <a:ext cx="70707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epidemiológica no Brasil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1279525"/>
            <a:ext cx="8890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395288" y="260350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3000" b="1">
                <a:solidFill>
                  <a:srgbClr val="800000"/>
                </a:solidFill>
                <a:latin typeface="Arial" charset="0"/>
                <a:cs typeface="Arial" charset="0"/>
              </a:rPr>
              <a:t>Tendências da Mortalidade por Grupos de Causas BRASIL – 1930/2000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684213" y="404813"/>
            <a:ext cx="7704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Processo de transição epidemiológica</a:t>
            </a:r>
          </a:p>
        </p:txBody>
      </p:sp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827088" y="1196975"/>
            <a:ext cx="6535737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Heterogêneo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Complexo</a:t>
            </a:r>
          </a:p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Apresenta contradição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684213" y="3933825"/>
            <a:ext cx="813593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Desigualdades:</a:t>
            </a:r>
          </a:p>
          <a:p>
            <a:pPr>
              <a:lnSpc>
                <a:spcPct val="130000"/>
              </a:lnSpc>
            </a:pPr>
            <a:r>
              <a:rPr lang="pt-BR" sz="3000">
                <a:latin typeface="Arial" charset="0"/>
                <a:cs typeface="Arial" charset="0"/>
              </a:rPr>
              <a:t>manifestam-se no espaço geográfico do país, refletindo a história social, econômica e cultural de cada região, estado ou município.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ChangeArrowheads="1"/>
          </p:cNvSpPr>
          <p:nvPr/>
        </p:nvSpPr>
        <p:spPr bwMode="auto">
          <a:xfrm>
            <a:off x="684213" y="2060575"/>
            <a:ext cx="7848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dirty="0">
                <a:latin typeface="Arial" charset="0"/>
                <a:cs typeface="Arial" charset="0"/>
              </a:rPr>
              <a:t>    No início do século XX:	33,7 anos 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1950:	42,3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1960:	55,9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1980:	61,7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1991:	66,0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2000:	68,6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2007:	72,5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2008:	73,0 anos</a:t>
            </a:r>
          </a:p>
          <a:p>
            <a:r>
              <a:rPr lang="pt-BR" sz="3200" dirty="0">
                <a:latin typeface="Arial" charset="0"/>
                <a:cs typeface="Arial" charset="0"/>
              </a:rPr>
              <a:t>				2020:	76,7 anos</a:t>
            </a:r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900113" y="404813"/>
            <a:ext cx="747236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No Brasil, a expectativa de vida</a:t>
            </a:r>
          </a:p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ao nascimento: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1790700"/>
            <a:ext cx="90932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7308850" y="333375"/>
            <a:ext cx="172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Ano: 2010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8" descr="Ficheiro:Brazilian States by Life expectanc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708900" cy="679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5219700" y="4941888"/>
            <a:ext cx="348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t-BR"/>
              <a:t>Mapa brasileiro da longevidade. </a:t>
            </a:r>
          </a:p>
        </p:txBody>
      </p:sp>
      <p:graphicFrame>
        <p:nvGraphicFramePr>
          <p:cNvPr id="61460" name="Group 20"/>
          <p:cNvGraphicFramePr>
            <a:graphicFrameLocks noGrp="1"/>
          </p:cNvGraphicFramePr>
          <p:nvPr/>
        </p:nvGraphicFramePr>
        <p:xfrm>
          <a:off x="5364163" y="5300663"/>
          <a:ext cx="3086100" cy="852488"/>
        </p:xfrm>
        <a:graphic>
          <a:graphicData uri="http://schemas.openxmlformats.org/drawingml/2006/table">
            <a:tbl>
              <a:tblPr/>
              <a:tblGrid>
                <a:gridCol w="1382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133E13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+75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499008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+73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8DB1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D42A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+69</a:t>
                      </a:r>
                    </a:p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██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 +67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2771775" y="333375"/>
            <a:ext cx="56165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epidemiológica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4819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1925638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365625"/>
            <a:ext cx="21971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6"/>
          <p:cNvSpPr>
            <a:spLocks noChangeArrowheads="1"/>
          </p:cNvSpPr>
          <p:nvPr/>
        </p:nvSpPr>
        <p:spPr bwMode="auto">
          <a:xfrm>
            <a:off x="2843213" y="981075"/>
            <a:ext cx="6121400" cy="496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pt-BR" sz="2400">
                <a:latin typeface="Arial" charset="0"/>
                <a:cs typeface="Arial" charset="0"/>
              </a:rPr>
              <a:t>Tem-se considerado três fases para a caracterização da mortalidade na transição demográfica: (1) a era das epidemias e da fome; (2) a era de remissão das pandemias; e (3) a era das doenças crônicas e das doenças causadas pelo homem. A mudança da 1</a:t>
            </a:r>
            <a:r>
              <a:rPr lang="pt-BR" sz="2400" baseline="30000">
                <a:latin typeface="Arial" charset="0"/>
                <a:cs typeface="Arial" charset="0"/>
              </a:rPr>
              <a:t>a</a:t>
            </a:r>
            <a:r>
              <a:rPr lang="pt-BR" sz="2400">
                <a:latin typeface="Arial" charset="0"/>
                <a:cs typeface="Arial" charset="0"/>
              </a:rPr>
              <a:t> para a 3</a:t>
            </a:r>
            <a:r>
              <a:rPr lang="pt-BR" sz="2400" baseline="30000">
                <a:latin typeface="Arial" charset="0"/>
                <a:cs typeface="Arial" charset="0"/>
              </a:rPr>
              <a:t>a</a:t>
            </a:r>
            <a:r>
              <a:rPr lang="pt-BR" sz="2400">
                <a:latin typeface="Arial" charset="0"/>
                <a:cs typeface="Arial" charset="0"/>
              </a:rPr>
              <a:t> fase tomou cerca de 100 anos nas sociedades ocidentais; foi mais rápida no Japão e em países da Europa oriental. Muitos países em desenvolvimento ainda não</a:t>
            </a:r>
          </a:p>
          <a:p>
            <a:pPr>
              <a:lnSpc>
                <a:spcPct val="110000"/>
              </a:lnSpc>
            </a:pPr>
            <a:r>
              <a:rPr lang="pt-BR" sz="2400">
                <a:latin typeface="Arial" charset="0"/>
                <a:cs typeface="Arial" charset="0"/>
              </a:rPr>
              <a:t>completaram essa transição.</a:t>
            </a:r>
          </a:p>
        </p:txBody>
      </p:sp>
      <p:sp>
        <p:nvSpPr>
          <p:cNvPr id="34822" name="Rectangle 7"/>
          <p:cNvSpPr>
            <a:spLocks noChangeArrowheads="1"/>
          </p:cNvSpPr>
          <p:nvPr/>
        </p:nvSpPr>
        <p:spPr bwMode="auto">
          <a:xfrm>
            <a:off x="2555875" y="6453188"/>
            <a:ext cx="1416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Arial" charset="0"/>
                <a:cs typeface="Arial" charset="0"/>
              </a:rPr>
              <a:t>Miquel Porta</a:t>
            </a:r>
            <a:endParaRPr lang="en-US" sz="160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7100" y="0"/>
            <a:ext cx="7288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extBox 1"/>
          <p:cNvSpPr txBox="1">
            <a:spLocks noChangeArrowheads="1"/>
          </p:cNvSpPr>
          <p:nvPr/>
        </p:nvSpPr>
        <p:spPr bwMode="auto">
          <a:xfrm>
            <a:off x="8316913" y="333375"/>
            <a:ext cx="719137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/>
              <a:t>Ano:2010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ChangeArrowheads="1"/>
          </p:cNvSpPr>
          <p:nvPr/>
        </p:nvSpPr>
        <p:spPr bwMode="auto">
          <a:xfrm>
            <a:off x="827088" y="1700213"/>
            <a:ext cx="784860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pt-BR" sz="3000">
                <a:latin typeface="Arial" charset="0"/>
                <a:cs typeface="Arial" charset="0"/>
              </a:rPr>
              <a:t>Número de crianças e adolescentes de até 14 anos de idade:</a:t>
            </a:r>
          </a:p>
          <a:p>
            <a:pPr>
              <a:buFont typeface="Arial" charset="0"/>
              <a:buChar char="•"/>
            </a:pPr>
            <a:endParaRPr lang="pt-BR" sz="3000">
              <a:latin typeface="Arial" charset="0"/>
              <a:cs typeface="Arial" charset="0"/>
            </a:endParaRPr>
          </a:p>
          <a:p>
            <a:pPr>
              <a:spcAft>
                <a:spcPts val="600"/>
              </a:spcAft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24,7% do total da população em 2008</a:t>
            </a:r>
          </a:p>
          <a:p>
            <a:pPr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30% em 1998</a:t>
            </a:r>
          </a:p>
          <a:p>
            <a:endParaRPr lang="pt-BR" sz="3000">
              <a:latin typeface="Arial" charset="0"/>
              <a:cs typeface="Arial" charset="0"/>
            </a:endParaRPr>
          </a:p>
          <a:p>
            <a:r>
              <a:rPr lang="pt-BR" sz="3000">
                <a:latin typeface="Arial" charset="0"/>
                <a:cs typeface="Arial" charset="0"/>
              </a:rPr>
              <a:t>(uma redução de </a:t>
            </a:r>
            <a:r>
              <a:rPr lang="pt-BR" sz="3000" b="1">
                <a:solidFill>
                  <a:srgbClr val="008000"/>
                </a:solidFill>
                <a:latin typeface="Arial" charset="0"/>
                <a:cs typeface="Arial" charset="0"/>
              </a:rPr>
              <a:t>17,7%</a:t>
            </a:r>
            <a:r>
              <a:rPr lang="pt-BR" sz="3000">
                <a:latin typeface="Arial" charset="0"/>
                <a:cs typeface="Arial" charset="0"/>
              </a:rPr>
              <a:t> em10 anos)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835150" y="476250"/>
            <a:ext cx="61150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Envelhecimento da População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"/>
          <p:cNvSpPr>
            <a:spLocks noChangeArrowheads="1"/>
          </p:cNvSpPr>
          <p:nvPr/>
        </p:nvSpPr>
        <p:spPr bwMode="auto">
          <a:xfrm>
            <a:off x="468313" y="1268413"/>
            <a:ext cx="83518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Indicador bastante sensível</a:t>
            </a:r>
          </a:p>
          <a:p>
            <a:pPr marL="457200" indent="-457200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Ação das melhorias de saneamento básico, vacinação (componente neonatal tardio)</a:t>
            </a:r>
          </a:p>
          <a:p>
            <a:pPr marL="457200" indent="-457200">
              <a:spcBef>
                <a:spcPts val="1200"/>
              </a:spcBef>
              <a:buClr>
                <a:srgbClr val="008000"/>
              </a:buClr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Componente neonatal precoce:</a:t>
            </a:r>
          </a:p>
          <a:p>
            <a:pPr marL="457200" indent="-457200"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 atenção ao esquema de atenção pré-natal,</a:t>
            </a:r>
          </a:p>
          <a:p>
            <a:pPr marL="457200" indent="-457200"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 educação da mulher,</a:t>
            </a:r>
          </a:p>
          <a:p>
            <a:pPr marL="457200" indent="-457200">
              <a:buClr>
                <a:srgbClr val="008000"/>
              </a:buClr>
              <a:buFont typeface="Arial" charset="0"/>
              <a:buChar char="•"/>
            </a:pPr>
            <a:r>
              <a:rPr lang="pt-BR" sz="3000">
                <a:latin typeface="Arial" charset="0"/>
                <a:cs typeface="Arial" charset="0"/>
              </a:rPr>
              <a:t> idade na gestação</a:t>
            </a:r>
          </a:p>
          <a:p>
            <a:pPr marL="457200" indent="-457200"/>
            <a:endParaRPr lang="pt-BR" sz="3000">
              <a:latin typeface="Arial" charset="0"/>
              <a:cs typeface="Arial" charset="0"/>
            </a:endParaRPr>
          </a:p>
          <a:p>
            <a:pPr marL="457200" indent="-457200"/>
            <a:r>
              <a:rPr lang="pt-BR" sz="3000">
                <a:latin typeface="Arial" charset="0"/>
                <a:cs typeface="Arial" charset="0"/>
              </a:rPr>
              <a:t>(causas diferentes em países desenvolvidos e em desenvolvimento)</a:t>
            </a: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2843213" y="476250"/>
            <a:ext cx="39465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Mortalidade Infantil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87400"/>
            <a:ext cx="82296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225" y="836613"/>
            <a:ext cx="8283575" cy="5761037"/>
          </a:xfrm>
          <a:noFill/>
        </p:spPr>
        <p:txBody>
          <a:bodyPr/>
          <a:lstStyle/>
          <a:p>
            <a:r>
              <a:rPr lang="pt-BR" sz="2400" b="1" dirty="0"/>
              <a:t>A taxa de mortalidade infantil </a:t>
            </a:r>
            <a:r>
              <a:rPr lang="pt-BR" sz="2400" b="1" dirty="0">
                <a:sym typeface="Symbol" pitchFamily="18" charset="2"/>
              </a:rPr>
              <a:t>  </a:t>
            </a:r>
            <a:r>
              <a:rPr lang="pt-BR" sz="2400" b="1" dirty="0"/>
              <a:t> </a:t>
            </a:r>
          </a:p>
          <a:p>
            <a:pPr lvl="1"/>
            <a:r>
              <a:rPr lang="pt-BR" sz="2400" b="1" dirty="0"/>
              <a:t> de 33,56 ‰ em 1988</a:t>
            </a:r>
          </a:p>
          <a:p>
            <a:pPr lvl="1"/>
            <a:r>
              <a:rPr lang="pt-BR" sz="2400" b="1" dirty="0"/>
              <a:t>para 23,59 ‰ em  2008, </a:t>
            </a:r>
          </a:p>
          <a:p>
            <a:pPr lvl="1">
              <a:buFontTx/>
              <a:buNone/>
            </a:pPr>
            <a:r>
              <a:rPr lang="pt-BR" sz="2400" b="1" dirty="0"/>
              <a:t>(</a:t>
            </a:r>
            <a:r>
              <a:rPr lang="pt-BR" sz="2400" b="1" dirty="0">
                <a:sym typeface="Symbol" pitchFamily="18" charset="2"/>
              </a:rPr>
              <a:t>  </a:t>
            </a:r>
            <a:r>
              <a:rPr lang="pt-BR" sz="2400" b="1" dirty="0"/>
              <a:t>quase 30,0% em um prazo de 10 anos).</a:t>
            </a:r>
          </a:p>
          <a:p>
            <a:pPr lvl="1">
              <a:buFontTx/>
              <a:buNone/>
            </a:pPr>
            <a:r>
              <a:rPr lang="pt-BR" sz="2400" b="1" dirty="0"/>
              <a:t>- de 23,59 ‰ em  2008,</a:t>
            </a:r>
          </a:p>
          <a:p>
            <a:pPr lvl="1">
              <a:buFontTx/>
              <a:buChar char="-"/>
            </a:pPr>
            <a:r>
              <a:rPr lang="pt-BR" sz="2400" b="1" dirty="0"/>
              <a:t>para 12,8 ‰ em  2017</a:t>
            </a:r>
          </a:p>
          <a:p>
            <a:pPr marL="457200" lvl="1" indent="0">
              <a:buNone/>
            </a:pPr>
            <a:r>
              <a:rPr lang="pt-BR" sz="2400" b="1" dirty="0"/>
              <a:t>(</a:t>
            </a:r>
            <a:r>
              <a:rPr lang="pt-BR" sz="2400" b="1" dirty="0">
                <a:sym typeface="Symbol" pitchFamily="18" charset="2"/>
              </a:rPr>
              <a:t>  </a:t>
            </a:r>
            <a:r>
              <a:rPr lang="pt-BR" sz="2400" b="1" dirty="0"/>
              <a:t>quase 50,0% em um prazo de 10 anos).</a:t>
            </a:r>
          </a:p>
          <a:p>
            <a:endParaRPr lang="pt-BR" sz="2400" b="1" dirty="0"/>
          </a:p>
          <a:p>
            <a:pPr>
              <a:buFont typeface="Wingdings" pitchFamily="2" charset="2"/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Síntese de Indicadores Sociais: uma análise das condições de vida da população brasileira 2009</a:t>
            </a:r>
          </a:p>
          <a:p>
            <a:pPr>
              <a:buFont typeface="Wingdings" pitchFamily="2" charset="2"/>
              <a:buNone/>
            </a:pPr>
            <a:r>
              <a:rPr lang="pt-BR" sz="2400" b="1" i="1" dirty="0">
                <a:solidFill>
                  <a:srgbClr val="FF0000"/>
                </a:solidFill>
              </a:rPr>
              <a:t>https://pt.wikipedia.org/wiki/Lista_de_unidades_federativas_do_Brasil_por_mortalidade_infantil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971550" y="1989138"/>
            <a:ext cx="7416800" cy="282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BR" sz="3000">
                <a:latin typeface="Arial" charset="0"/>
                <a:cs typeface="Arial" charset="0"/>
              </a:rPr>
              <a:t>Acesso à </a:t>
            </a: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educação</a:t>
            </a:r>
            <a:r>
              <a:rPr lang="pt-BR" sz="3000">
                <a:latin typeface="Arial" charset="0"/>
                <a:cs typeface="Arial" charset="0"/>
              </a:rPr>
              <a:t> e ao </a:t>
            </a: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saneamento básico</a:t>
            </a:r>
            <a:r>
              <a:rPr lang="pt-BR" sz="3000">
                <a:latin typeface="Arial" charset="0"/>
                <a:cs typeface="Arial" charset="0"/>
              </a:rPr>
              <a:t> faz parte do desenvolvimento socioeconômico e da </a:t>
            </a:r>
            <a:r>
              <a:rPr lang="pt-BR" sz="3000">
                <a:solidFill>
                  <a:srgbClr val="008000"/>
                </a:solidFill>
                <a:latin typeface="Arial" charset="0"/>
                <a:cs typeface="Arial" charset="0"/>
              </a:rPr>
              <a:t>qualidade de vida </a:t>
            </a:r>
            <a:r>
              <a:rPr lang="pt-BR" sz="3000">
                <a:latin typeface="Arial" charset="0"/>
                <a:cs typeface="Arial" charset="0"/>
              </a:rPr>
              <a:t>das populações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1908175" y="692150"/>
            <a:ext cx="54737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Outros fatores importantes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288" y="301625"/>
            <a:ext cx="8424862" cy="597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3000" b="1" dirty="0">
                <a:solidFill>
                  <a:srgbClr val="800000"/>
                </a:solidFill>
                <a:latin typeface="Arial"/>
                <a:ea typeface="ＭＳ Ｐゴシック" charset="0"/>
                <a:cs typeface="Arial"/>
              </a:rPr>
              <a:t>Analfabetismo em queda: </a:t>
            </a:r>
          </a:p>
          <a:p>
            <a:pPr>
              <a:defRPr/>
            </a:pPr>
            <a:endParaRPr lang="pt-BR" sz="1100" b="1" dirty="0">
              <a:latin typeface="Arial"/>
              <a:ea typeface="ＭＳ Ｐゴシック" charset="0"/>
              <a:cs typeface="Arial"/>
            </a:endParaRP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1991: 20% 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2000: 14%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2004: 11,4%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2008 : 10%</a:t>
            </a:r>
          </a:p>
          <a:p>
            <a:pPr>
              <a:defRPr/>
            </a:pPr>
            <a:endParaRPr lang="pt-BR" sz="3000" b="1" dirty="0">
              <a:latin typeface="Arial"/>
              <a:ea typeface="ＭＳ Ｐゴシック" charset="0"/>
              <a:cs typeface="Arial"/>
            </a:endParaRPr>
          </a:p>
          <a:p>
            <a:pPr>
              <a:defRPr/>
            </a:pPr>
            <a:r>
              <a:rPr lang="pt-BR" sz="3000" b="1" dirty="0">
                <a:solidFill>
                  <a:srgbClr val="008000"/>
                </a:solidFill>
                <a:latin typeface="Arial"/>
                <a:ea typeface="ＭＳ Ｐゴシック" charset="0"/>
                <a:cs typeface="Arial"/>
              </a:rPr>
              <a:t>Analfabetismo funcional: Brasil: 21 %</a:t>
            </a:r>
          </a:p>
          <a:p>
            <a:pPr>
              <a:defRPr/>
            </a:pPr>
            <a:endParaRPr lang="pt-BR" sz="1100" b="1" dirty="0">
              <a:latin typeface="Arial"/>
              <a:ea typeface="ＭＳ Ｐゴシック" charset="0"/>
              <a:cs typeface="Arial"/>
            </a:endParaRP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Norte: 24,2 %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Nordeste: 31,6%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Sudeste : 15,8 %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Sul : 16,2 %</a:t>
            </a:r>
          </a:p>
          <a:p>
            <a:pPr marL="274638">
              <a:defRPr/>
            </a:pPr>
            <a:r>
              <a:rPr lang="pt-BR" sz="3000" dirty="0">
                <a:latin typeface="Arial"/>
                <a:ea typeface="ＭＳ Ｐゴシック" charset="0"/>
                <a:cs typeface="Arial"/>
              </a:rPr>
              <a:t>Centro- oeste: 19,2 %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444500"/>
            <a:ext cx="9093200" cy="595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052513"/>
            <a:ext cx="8636000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TextBox 4"/>
          <p:cNvSpPr txBox="1">
            <a:spLocks noChangeArrowheads="1"/>
          </p:cNvSpPr>
          <p:nvPr/>
        </p:nvSpPr>
        <p:spPr bwMode="auto">
          <a:xfrm>
            <a:off x="3635375" y="385763"/>
            <a:ext cx="1873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RENDA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7088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Box 4"/>
          <p:cNvSpPr txBox="1">
            <a:spLocks noChangeArrowheads="1"/>
          </p:cNvSpPr>
          <p:nvPr/>
        </p:nvSpPr>
        <p:spPr bwMode="auto">
          <a:xfrm>
            <a:off x="2411413" y="241300"/>
            <a:ext cx="4824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SANEAMENTO BÁSICO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250825" y="1628775"/>
            <a:ext cx="87137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Envelhecimento da população</a:t>
            </a:r>
          </a:p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Maior proporção de mulheres na população</a:t>
            </a:r>
          </a:p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Aumento da expectativa de vida</a:t>
            </a:r>
          </a:p>
          <a:p>
            <a:pPr marL="457200" indent="-457200">
              <a:lnSpc>
                <a:spcPct val="200000"/>
              </a:lnSpc>
              <a:buClr>
                <a:srgbClr val="008000"/>
              </a:buClr>
              <a:buSzPct val="127000"/>
              <a:buFont typeface="Wingdings" pitchFamily="2" charset="2"/>
              <a:buChar char="Ø"/>
            </a:pPr>
            <a:r>
              <a:rPr lang="pt-BR" sz="3000">
                <a:latin typeface="Arial" charset="0"/>
                <a:cs typeface="Arial" charset="0"/>
              </a:rPr>
              <a:t> População mais urbana e mais alfabetizada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1908175" y="476250"/>
            <a:ext cx="53276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>
                <a:solidFill>
                  <a:srgbClr val="800000"/>
                </a:solidFill>
                <a:latin typeface="Arial" charset="0"/>
                <a:cs typeface="Arial" charset="0"/>
              </a:rPr>
              <a:t>Transição demográfica</a:t>
            </a:r>
            <a:endParaRPr lang="pt-BR" sz="3200">
              <a:solidFill>
                <a:srgbClr val="8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3332163"/>
          </a:xfrm>
        </p:spPr>
        <p:txBody>
          <a:bodyPr/>
          <a:lstStyle/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b="1" dirty="0">
                <a:latin typeface="Georgia" pitchFamily="18" charset="0"/>
              </a:rPr>
              <a:t>Analisando o Brasil como um todo:</a:t>
            </a:r>
          </a:p>
          <a:p>
            <a:pPr algn="just"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pt-BR" b="1" dirty="0">
                <a:latin typeface="Georgia" pitchFamily="18" charset="0"/>
              </a:rPr>
              <a:t>Convivem doenças resultantes da pobreza extrema e males resultantes de variáveis comportamentais associadas ao mundo contemporâneo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 typeface="Wingdings" pitchFamily="2" charset="2"/>
              <a:buNone/>
            </a:pPr>
            <a:r>
              <a:rPr lang="pt-BR" b="1">
                <a:latin typeface="Georgia" pitchFamily="18" charset="0"/>
              </a:rPr>
              <a:t>Importância da adoção de diferentes formas de enfrentamento, com implementação de políticas e ações de prevenção de doenças e promoção de saúde e de assistência, tratamento e reabilitação.</a:t>
            </a:r>
          </a:p>
          <a:p>
            <a:pPr eaLnBrk="1" hangingPunct="1">
              <a:buFont typeface="Wingdings" pitchFamily="2" charset="2"/>
              <a:buNone/>
            </a:pPr>
            <a:endParaRPr lang="pt-BR" b="1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3"/>
          <p:cNvSpPr txBox="1">
            <a:spLocks noChangeArrowheads="1"/>
          </p:cNvSpPr>
          <p:nvPr/>
        </p:nvSpPr>
        <p:spPr bwMode="auto">
          <a:xfrm>
            <a:off x="1327150" y="1831975"/>
            <a:ext cx="18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8851" name="Rectangle 4"/>
          <p:cNvSpPr>
            <a:spLocks noChangeArrowheads="1"/>
          </p:cNvSpPr>
          <p:nvPr/>
        </p:nvSpPr>
        <p:spPr bwMode="auto">
          <a:xfrm>
            <a:off x="468313" y="1169988"/>
            <a:ext cx="8567737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Quais os dois indicadores mais importantes para a transição demográfica?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Quais as mudanças que se pode esperar na população quando há diminuição da natalidade?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Qual o reflexo das mudanças na estrutura etária da população que podem ser evidenciadas pela mortalidade?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Que consequências tem para a transição epidemiológica o fato de, no Brasil, a queda da mortalidade ter ocorrido nos anos 1940 e da fecundidade nos anos 1960?</a:t>
            </a:r>
          </a:p>
          <a:p>
            <a:pPr marL="457200" indent="-457200">
              <a:spcBef>
                <a:spcPts val="1200"/>
              </a:spcBef>
              <a:buFont typeface="Calibri" pitchFamily="34" charset="0"/>
              <a:buAutoNum type="arabicPeriod"/>
            </a:pPr>
            <a:r>
              <a:rPr lang="pt-BR" sz="2400" dirty="0">
                <a:latin typeface="Arial" charset="0"/>
                <a:cs typeface="Arial" charset="0"/>
              </a:rPr>
              <a:t>Além das mudanças demográficas, quais as outras questões envolvidas na transição demográfica e epidemiológica?</a:t>
            </a:r>
          </a:p>
        </p:txBody>
      </p:sp>
      <p:sp>
        <p:nvSpPr>
          <p:cNvPr id="78852" name="TextBox 5"/>
          <p:cNvSpPr txBox="1">
            <a:spLocks noChangeArrowheads="1"/>
          </p:cNvSpPr>
          <p:nvPr/>
        </p:nvSpPr>
        <p:spPr bwMode="auto">
          <a:xfrm>
            <a:off x="900113" y="404813"/>
            <a:ext cx="41036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800000"/>
                </a:solidFill>
                <a:latin typeface="Arial" charset="0"/>
                <a:cs typeface="Arial" charset="0"/>
              </a:rPr>
              <a:t>QUESTÕES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auto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549275"/>
            <a:ext cx="91059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395288" y="6021388"/>
            <a:ext cx="84978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Fonte: Joseph A. McFalls, Jr. Population: A Lively Introduction. Population Bulletin 46(2); 1995: 22.</a:t>
            </a:r>
            <a:endParaRPr lang="en-US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0"/>
            <a:ext cx="74422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600" y="188913"/>
            <a:ext cx="6908800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919787"/>
            <a:ext cx="78232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2213</TotalTime>
  <Words>1227</Words>
  <Application>Microsoft Office PowerPoint</Application>
  <PresentationFormat>Apresentação na tela (4:3)</PresentationFormat>
  <Paragraphs>200</Paragraphs>
  <Slides>43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Arial</vt:lpstr>
      <vt:lpstr>Calibri</vt:lpstr>
      <vt:lpstr>Comic Sans MS</vt:lpstr>
      <vt:lpstr>Georgia</vt:lpstr>
      <vt:lpstr>Tahoma</vt:lpstr>
      <vt:lpstr>Wingdings</vt:lpstr>
      <vt:lpstr>Office Theme</vt:lpstr>
      <vt:lpstr>UNIVERSIDADE DE SÃO PAULO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Esperança de vida por períodos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FSP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HEP</dc:creator>
  <cp:lastModifiedBy>Jose Leopoldo Ferreira Antunes</cp:lastModifiedBy>
  <cp:revision>244</cp:revision>
  <dcterms:created xsi:type="dcterms:W3CDTF">2008-09-01T12:56:44Z</dcterms:created>
  <dcterms:modified xsi:type="dcterms:W3CDTF">2022-04-08T21:00:05Z</dcterms:modified>
</cp:coreProperties>
</file>