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78" r:id="rId5"/>
    <p:sldId id="267" r:id="rId6"/>
    <p:sldId id="268" r:id="rId7"/>
    <p:sldId id="261" r:id="rId8"/>
    <p:sldId id="259" r:id="rId9"/>
    <p:sldId id="258" r:id="rId10"/>
    <p:sldId id="262" r:id="rId11"/>
    <p:sldId id="263" r:id="rId12"/>
    <p:sldId id="256" r:id="rId13"/>
    <p:sldId id="269" r:id="rId14"/>
    <p:sldId id="264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546E7-48D2-4EC1-AD86-2C3870572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48FFF-20B1-40EA-B320-92F53A3BF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7597C-EA32-459B-A2C1-CAE24D3C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2828AC-90F5-4B2E-991A-53FC7EE1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8A0383-74BE-41C8-868B-A5504D9B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09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462B5-F742-4C50-BD0B-28023D73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EBDF9-80EB-4FD9-A7D7-2A6D1E34A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C4AA03-D19B-418C-A245-0584F47B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AC8CAA-5596-4B90-A75A-443E7E40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7735C8-ACEF-42C6-8D41-6854F1C0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DB9139-8021-4931-92F5-2568E7E15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9FE99D-59B7-481B-8F68-6B3E6A089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941B6-1AEF-45A8-BB1B-ADCBADD6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604BE-0D1B-4173-99DF-D3F6C8E6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790E10-3A45-4A3F-AB6A-D12354BC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14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C5710-90AC-4163-BB67-A06098B7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149B96-C9E7-4F59-98E1-E18898B87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EC8246-A266-4969-819B-BF25783C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D93E8-F17B-435E-BBE2-33E0DCED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F7028-DD26-40C9-8568-803E0728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5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32ADF-4FEF-438E-8F6C-2D7EBFCB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1BF49D-37DE-419A-B6CA-3102230EF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260CDE-8478-4CC0-B1DB-566AF33C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754D0-66DF-41BA-A957-8733D1A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B545C-2793-4C32-95ED-EA639D78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16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A8D06-701C-4A79-842B-53D171E1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4A83F-49CE-4A8B-96CE-AC54A1DAC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306238-371F-473A-88EF-3B9EB3B3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F3D75E-E566-47C7-A37A-EA2124A2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3B1CA-200E-4842-B25D-5527FBB5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82A404-7023-4E4F-9559-EEA26EC3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81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36456-97EC-4B26-B656-C076CE73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7DE0A2-1D7E-472B-B384-571E3F991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6F7919-6BB0-46E7-8008-F5AD8CF2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3EB085-5806-4F59-88E4-1620AE312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5D201D-641D-4A9D-B266-1268015ED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F8EACB-4E46-4EDC-B577-C1DDDD5C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3A0F48-F7CF-4ADA-B8C1-5C74455D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0A5B72-385E-4F80-9E29-4128FFAB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2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1646F-DF78-4122-ADFE-D667A1DA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0E8197-D5F1-4454-8E37-78423729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2A9040-E365-4C74-9249-61FD0601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4985B9-DB41-4499-A43E-46B8572E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02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32954E-7FCE-4B7D-B3F7-89F1A1E2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871D7D-27B4-4973-A9ED-FD061563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AECCAE-8AB7-4D47-91A5-3EF94C67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17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D1AC6-92DE-4897-A8ED-EB57079E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6DCA6-7F4E-426C-895E-8DF94E8B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0057DD-46B0-414A-87ED-7AF9E5785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532A12-1FC8-4224-A4D2-7BF2DC78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1CE8C3-326C-49C0-8D4E-DAB93975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E77D6E-C7B7-4ABB-8C2B-0FB8CC87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68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53BCC-2B30-4FE0-93D9-010C2F28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5D24EE-DB69-4D7D-9A78-60039FCC2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4D8FCA-E441-4BE1-B0DD-D1A370A9D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6F498-0632-45FE-97E4-E0BE7001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2CC7CA-5B7A-4C05-B33B-F7A74D26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F8FA28-E9F7-436A-8632-3FD006F5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7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42E8A5-0D46-4AE1-8C45-00A7D25E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32CEEB-B6F6-4D0F-B7E0-5DF07339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F42EB6-EEE3-4868-A84C-07ED6F252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0D2A-829F-4FB0-A131-670CFC3CD888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01E5FC-CB01-4CB0-819A-BFC3DBCC0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6CB264-2D52-4BBA-A270-267F79BFA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3E91-7E5D-4C3F-B9D9-FE638E6A3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2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0A7765-CC1B-4B75-AEC3-7612C78FA971}"/>
              </a:ext>
            </a:extLst>
          </p:cNvPr>
          <p:cNvSpPr txBox="1"/>
          <p:nvPr/>
        </p:nvSpPr>
        <p:spPr>
          <a:xfrm>
            <a:off x="347869" y="198783"/>
            <a:ext cx="854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Mecanismos </a:t>
            </a:r>
            <a:r>
              <a:rPr lang="pt-BR" sz="4000" dirty="0" err="1"/>
              <a:t>fisio</a:t>
            </a:r>
            <a:r>
              <a:rPr lang="pt-BR" sz="4000" dirty="0"/>
              <a:t>-farmacológicos da 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B1A76E-BC62-4BD4-A536-44141DE800A6}"/>
              </a:ext>
            </a:extLst>
          </p:cNvPr>
          <p:cNvSpPr txBox="1"/>
          <p:nvPr/>
        </p:nvSpPr>
        <p:spPr>
          <a:xfrm>
            <a:off x="609326" y="1026906"/>
            <a:ext cx="1135849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Para os povos antigos a dor era uma forma de punição divina.</a:t>
            </a:r>
          </a:p>
          <a:p>
            <a:endParaRPr lang="pt-BR" sz="2400" dirty="0"/>
          </a:p>
          <a:p>
            <a:r>
              <a:rPr lang="pt-BR" sz="2400" dirty="0"/>
              <a:t>No século V a.C. passou a ser considerado um estimulo sensorial associado ao tato.</a:t>
            </a:r>
          </a:p>
          <a:p>
            <a:r>
              <a:rPr lang="pt-BR" sz="2400" dirty="0"/>
              <a:t>Demócrito e Aristóteles / teoria dos átomos em forma de ganchos pontiagudos</a:t>
            </a:r>
          </a:p>
          <a:p>
            <a:endParaRPr lang="pt-BR" sz="2400" dirty="0"/>
          </a:p>
          <a:p>
            <a:r>
              <a:rPr lang="pt-BR" sz="2400" dirty="0"/>
              <a:t>Galeno / nervos “macios” impressionáveis por objetos externos (nervos de aço)</a:t>
            </a:r>
          </a:p>
          <a:p>
            <a:endParaRPr lang="pt-BR" sz="2400" dirty="0"/>
          </a:p>
          <a:p>
            <a:r>
              <a:rPr lang="pt-BR" sz="2400" dirty="0"/>
              <a:t>Dor / </a:t>
            </a:r>
            <a:r>
              <a:rPr lang="pt-BR" sz="2400" dirty="0" err="1"/>
              <a:t>Pain</a:t>
            </a:r>
            <a:r>
              <a:rPr lang="pt-BR" sz="2400" dirty="0"/>
              <a:t> do inglês deriva do grego “</a:t>
            </a:r>
            <a:r>
              <a:rPr lang="pt-BR" sz="2400" dirty="0" err="1"/>
              <a:t>poine</a:t>
            </a:r>
            <a:r>
              <a:rPr lang="pt-BR" sz="2400" dirty="0"/>
              <a:t>” e do latim “</a:t>
            </a:r>
            <a:r>
              <a:rPr lang="pt-BR" sz="2400" dirty="0" err="1"/>
              <a:t>poena</a:t>
            </a:r>
            <a:r>
              <a:rPr lang="pt-BR" sz="2400" dirty="0"/>
              <a:t>” = CASTIGO</a:t>
            </a:r>
          </a:p>
          <a:p>
            <a:endParaRPr lang="pt-BR" sz="2400" dirty="0"/>
          </a:p>
          <a:p>
            <a:r>
              <a:rPr lang="pt-BR" sz="2400" dirty="0"/>
              <a:t>Dor e tato / A ausência da dor em certos tecido foi comprovada por</a:t>
            </a:r>
          </a:p>
          <a:p>
            <a:r>
              <a:rPr lang="pt-BR" sz="2400" dirty="0"/>
              <a:t>Friedrich </a:t>
            </a:r>
            <a:r>
              <a:rPr lang="pt-BR" sz="2400" dirty="0" err="1"/>
              <a:t>Kiesow</a:t>
            </a:r>
            <a:r>
              <a:rPr lang="pt-BR" sz="2400" dirty="0"/>
              <a:t>  (1858-1940). Pontos da mucosa da boca, bochecha e parte</a:t>
            </a:r>
          </a:p>
          <a:p>
            <a:r>
              <a:rPr lang="pt-BR" sz="2400" dirty="0"/>
              <a:t>posterior da língua não apresentavam dor.</a:t>
            </a:r>
          </a:p>
          <a:p>
            <a:endParaRPr lang="pt-BR" sz="2400" dirty="0"/>
          </a:p>
          <a:p>
            <a:r>
              <a:rPr lang="pt-BR" sz="2400" dirty="0"/>
              <a:t>Receptores da dor e suas vias neurais foram identificadas pelo histologista alemão</a:t>
            </a:r>
          </a:p>
          <a:p>
            <a:r>
              <a:rPr lang="pt-BR" sz="2400" dirty="0"/>
              <a:t>Max von Frey (1852-1932) que associou as terminações nervosas livres da pele com a dor.</a:t>
            </a:r>
          </a:p>
        </p:txBody>
      </p:sp>
    </p:spTree>
    <p:extLst>
      <p:ext uri="{BB962C8B-B14F-4D97-AF65-F5344CB8AC3E}">
        <p14:creationId xmlns:p14="http://schemas.microsoft.com/office/powerpoint/2010/main" val="148969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A4B48889-59C3-4680-919A-D632408F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4" y="0"/>
            <a:ext cx="4045272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2F0276B-0F22-413C-9048-2C16E065BC16}"/>
              </a:ext>
            </a:extLst>
          </p:cNvPr>
          <p:cNvSpPr txBox="1"/>
          <p:nvPr/>
        </p:nvSpPr>
        <p:spPr>
          <a:xfrm>
            <a:off x="4465982" y="2306548"/>
            <a:ext cx="761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Substância cinzenta </a:t>
            </a:r>
            <a:r>
              <a:rPr lang="pt-BR" sz="2400" dirty="0" err="1"/>
              <a:t>periaquedutal</a:t>
            </a:r>
            <a:r>
              <a:rPr lang="pt-BR" sz="2400" dirty="0"/>
              <a:t> / Ansiedade, medo e dor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DA9121-88FE-4595-A673-F62E46D99ADB}"/>
              </a:ext>
            </a:extLst>
          </p:cNvPr>
          <p:cNvSpPr txBox="1"/>
          <p:nvPr/>
        </p:nvSpPr>
        <p:spPr>
          <a:xfrm>
            <a:off x="4465982" y="3429000"/>
            <a:ext cx="402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Núcleos da rafe mediana / 5HT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E947C8-1A4C-4AA4-96C6-BDA513866ED8}"/>
              </a:ext>
            </a:extLst>
          </p:cNvPr>
          <p:cNvSpPr txBox="1"/>
          <p:nvPr/>
        </p:nvSpPr>
        <p:spPr>
          <a:xfrm>
            <a:off x="4465982" y="4576136"/>
            <a:ext cx="546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Formação reticular ascendente / NA e 5HT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FE728E-76A7-4F11-8234-4754E8935131}"/>
              </a:ext>
            </a:extLst>
          </p:cNvPr>
          <p:cNvSpPr txBox="1"/>
          <p:nvPr/>
        </p:nvSpPr>
        <p:spPr>
          <a:xfrm>
            <a:off x="4465982" y="789175"/>
            <a:ext cx="5589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Fibras </a:t>
            </a:r>
            <a:r>
              <a:rPr lang="pt-BR" sz="2400" dirty="0" err="1"/>
              <a:t>neoespinotalâmicas</a:t>
            </a:r>
            <a:r>
              <a:rPr lang="pt-BR" sz="2400" dirty="0"/>
              <a:t> / Tálamo</a:t>
            </a:r>
          </a:p>
          <a:p>
            <a:r>
              <a:rPr lang="pt-BR" sz="2400" dirty="0"/>
              <a:t>Núcleo ventral posterior e Núcleo posterior</a:t>
            </a:r>
          </a:p>
        </p:txBody>
      </p:sp>
    </p:spTree>
    <p:extLst>
      <p:ext uri="{BB962C8B-B14F-4D97-AF65-F5344CB8AC3E}">
        <p14:creationId xmlns:p14="http://schemas.microsoft.com/office/powerpoint/2010/main" val="132809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AE266797-3FC6-4FBC-8D67-6FAF5D17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9" y="210312"/>
            <a:ext cx="5010912" cy="64373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7DA2B8D-BED5-4943-ADFF-51B3A5C462CF}"/>
              </a:ext>
            </a:extLst>
          </p:cNvPr>
          <p:cNvSpPr txBox="1"/>
          <p:nvPr/>
        </p:nvSpPr>
        <p:spPr>
          <a:xfrm>
            <a:off x="5350565" y="809053"/>
            <a:ext cx="44546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Vias analgésicas endógenas</a:t>
            </a:r>
          </a:p>
          <a:p>
            <a:r>
              <a:rPr lang="pt-BR" sz="2400" dirty="0"/>
              <a:t>Substância cinzenta </a:t>
            </a:r>
            <a:r>
              <a:rPr lang="pt-BR" sz="2400" dirty="0" err="1"/>
              <a:t>periaquedutal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Núcleos da rafe / 5HT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Corno dorsal da medula espinal</a:t>
            </a:r>
          </a:p>
          <a:p>
            <a:r>
              <a:rPr lang="pt-BR" sz="2400" dirty="0"/>
              <a:t>Substância gelatinosa</a:t>
            </a:r>
          </a:p>
        </p:txBody>
      </p:sp>
    </p:spTree>
    <p:extLst>
      <p:ext uri="{BB962C8B-B14F-4D97-AF65-F5344CB8AC3E}">
        <p14:creationId xmlns:p14="http://schemas.microsoft.com/office/powerpoint/2010/main" val="116081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B2E7D51E-7A5E-492F-A87E-E516EA86B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11"/>
            <a:ext cx="6096000" cy="578649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F45CEF7-6C3D-4C45-B941-C5217B8830CF}"/>
              </a:ext>
            </a:extLst>
          </p:cNvPr>
          <p:cNvSpPr txBox="1"/>
          <p:nvPr/>
        </p:nvSpPr>
        <p:spPr>
          <a:xfrm>
            <a:off x="500269" y="351183"/>
            <a:ext cx="11891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Mecanismos de ação dos opiáceos produzindo analgesia</a:t>
            </a:r>
          </a:p>
        </p:txBody>
      </p:sp>
    </p:spTree>
    <p:extLst>
      <p:ext uri="{BB962C8B-B14F-4D97-AF65-F5344CB8AC3E}">
        <p14:creationId xmlns:p14="http://schemas.microsoft.com/office/powerpoint/2010/main" val="207071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15B757F1-634C-4A0F-9959-04D192488F9D}"/>
              </a:ext>
            </a:extLst>
          </p:cNvPr>
          <p:cNvGrpSpPr/>
          <p:nvPr/>
        </p:nvGrpSpPr>
        <p:grpSpPr>
          <a:xfrm>
            <a:off x="864704" y="180258"/>
            <a:ext cx="11267448" cy="6805858"/>
            <a:chOff x="864704" y="180258"/>
            <a:chExt cx="11267448" cy="6805858"/>
          </a:xfrm>
        </p:grpSpPr>
        <p:pic>
          <p:nvPicPr>
            <p:cNvPr id="3" name="Imagem 2" descr="Uma imagem contendo texto, recibo&#10;&#10;Descrição gerada automaticamente">
              <a:extLst>
                <a:ext uri="{FF2B5EF4-FFF2-40B4-BE49-F238E27FC236}">
                  <a16:creationId xmlns:a16="http://schemas.microsoft.com/office/drawing/2014/main" id="{C8450CBF-5025-450A-9C34-4D5CA1E4D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04" y="253688"/>
              <a:ext cx="10210005" cy="6457610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FBB340E-9B56-41EE-A7AB-5BC3A862625B}"/>
                </a:ext>
              </a:extLst>
            </p:cNvPr>
            <p:cNvSpPr/>
            <p:nvPr/>
          </p:nvSpPr>
          <p:spPr>
            <a:xfrm>
              <a:off x="10197548" y="1417740"/>
              <a:ext cx="1798982" cy="4216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01AA044-5C7D-46C0-8CE6-286930CC3463}"/>
                </a:ext>
              </a:extLst>
            </p:cNvPr>
            <p:cNvSpPr/>
            <p:nvPr/>
          </p:nvSpPr>
          <p:spPr>
            <a:xfrm>
              <a:off x="9938887" y="545284"/>
              <a:ext cx="1798982" cy="419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A2A03A6-5A27-494F-9E62-83EF46B473C2}"/>
                </a:ext>
              </a:extLst>
            </p:cNvPr>
            <p:cNvSpPr/>
            <p:nvPr/>
          </p:nvSpPr>
          <p:spPr>
            <a:xfrm>
              <a:off x="9999008" y="180258"/>
              <a:ext cx="1798982" cy="272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5CF5A1D-834B-45C6-8E6C-590EF416F940}"/>
                </a:ext>
              </a:extLst>
            </p:cNvPr>
            <p:cNvSpPr/>
            <p:nvPr/>
          </p:nvSpPr>
          <p:spPr>
            <a:xfrm>
              <a:off x="10333170" y="6275117"/>
              <a:ext cx="1798982" cy="71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8808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06659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Morfina</a:t>
            </a:r>
          </a:p>
          <a:p>
            <a:endParaRPr lang="pt-BR" sz="2400" dirty="0"/>
          </a:p>
          <a:p>
            <a:r>
              <a:rPr lang="pt-BR" sz="2400" dirty="0"/>
              <a:t>Entre os </a:t>
            </a:r>
            <a:r>
              <a:rPr lang="pt-BR" sz="2400" dirty="0" err="1"/>
              <a:t>hipnoanalgésicos</a:t>
            </a:r>
            <a:r>
              <a:rPr lang="pt-BR" sz="2400" dirty="0"/>
              <a:t> é o fármaco padrão</a:t>
            </a:r>
          </a:p>
          <a:p>
            <a:r>
              <a:rPr lang="pt-BR" sz="2400" dirty="0"/>
              <a:t>Prefere-se a via subcutânea. Via IM também é utilizada. VO deve-se ter cuidado na </a:t>
            </a:r>
          </a:p>
          <a:p>
            <a:r>
              <a:rPr lang="pt-BR" sz="2400" dirty="0"/>
              <a:t>  administração.</a:t>
            </a:r>
          </a:p>
          <a:p>
            <a:r>
              <a:rPr lang="pt-BR" sz="2400" dirty="0"/>
              <a:t>Outras vias: epidural, </a:t>
            </a:r>
            <a:r>
              <a:rPr lang="pt-BR" sz="2400" dirty="0" err="1"/>
              <a:t>intratecal</a:t>
            </a:r>
            <a:r>
              <a:rPr lang="pt-BR" sz="2400" dirty="0"/>
              <a:t> e intra-articular.</a:t>
            </a:r>
          </a:p>
          <a:p>
            <a:endParaRPr lang="pt-BR" sz="2400" dirty="0"/>
          </a:p>
          <a:p>
            <a:r>
              <a:rPr lang="pt-BR" sz="2400" dirty="0"/>
              <a:t>Analgesia sem perda de consciência. Efeito potente ao ponto de eliminar também a</a:t>
            </a:r>
          </a:p>
          <a:p>
            <a:r>
              <a:rPr lang="pt-BR" sz="2400" dirty="0"/>
              <a:t>ansiedade e o medo associados à dor.</a:t>
            </a:r>
          </a:p>
          <a:p>
            <a:endParaRPr lang="pt-BR" sz="2400" dirty="0"/>
          </a:p>
          <a:p>
            <a:r>
              <a:rPr lang="pt-BR" sz="2400" dirty="0"/>
              <a:t>Sedação é observada no homem, macaco e no cão. Gatos, cavalos, bovinos e suínos </a:t>
            </a:r>
          </a:p>
          <a:p>
            <a:r>
              <a:rPr lang="pt-BR" sz="2400" dirty="0"/>
              <a:t>podem apresentar excitação.</a:t>
            </a:r>
          </a:p>
          <a:p>
            <a:endParaRPr lang="pt-BR" sz="2400" dirty="0"/>
          </a:p>
          <a:p>
            <a:r>
              <a:rPr lang="pt-BR" sz="2400" dirty="0"/>
              <a:t>Pode causar náuseas e vômitos</a:t>
            </a:r>
          </a:p>
        </p:txBody>
      </p:sp>
    </p:spTree>
    <p:extLst>
      <p:ext uri="{BB962C8B-B14F-4D97-AF65-F5344CB8AC3E}">
        <p14:creationId xmlns:p14="http://schemas.microsoft.com/office/powerpoint/2010/main" val="117470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1126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Morfina</a:t>
            </a:r>
          </a:p>
          <a:p>
            <a:endParaRPr lang="pt-BR" sz="2400" dirty="0"/>
          </a:p>
          <a:p>
            <a:r>
              <a:rPr lang="pt-BR" sz="2400" dirty="0"/>
              <a:t>Inibição da tosse</a:t>
            </a:r>
          </a:p>
          <a:p>
            <a:endParaRPr lang="pt-BR" sz="2400" dirty="0"/>
          </a:p>
          <a:p>
            <a:r>
              <a:rPr lang="pt-BR" sz="2400" dirty="0"/>
              <a:t>Efeitos irregulares sobre a pupila e sobre a termorregulação (dependendo da espécie, via de administração e dose utilizada.</a:t>
            </a:r>
          </a:p>
          <a:p>
            <a:endParaRPr lang="pt-BR" sz="2400" dirty="0"/>
          </a:p>
          <a:p>
            <a:r>
              <a:rPr lang="pt-BR" sz="2400" dirty="0"/>
              <a:t>Pode aumentar ADH (ação hipotalâmica)</a:t>
            </a:r>
          </a:p>
          <a:p>
            <a:endParaRPr lang="pt-BR" sz="2400" dirty="0"/>
          </a:p>
          <a:p>
            <a:r>
              <a:rPr lang="pt-BR" sz="2400" dirty="0"/>
              <a:t>Outros efeitos: constipação por redução da motilidade da musculatura lisa. Bradicardia e vasodilatação.</a:t>
            </a:r>
          </a:p>
          <a:p>
            <a:endParaRPr lang="pt-BR" sz="2400" dirty="0"/>
          </a:p>
          <a:p>
            <a:r>
              <a:rPr lang="pt-BR" sz="2400" dirty="0"/>
              <a:t>Mais utilizada em cães!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1949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1126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Codeína</a:t>
            </a:r>
          </a:p>
          <a:p>
            <a:endParaRPr lang="pt-BR" sz="2400" dirty="0"/>
          </a:p>
          <a:p>
            <a:r>
              <a:rPr lang="pt-BR" sz="2400" dirty="0"/>
              <a:t>Efeito analgésico bem menor que o da morfina</a:t>
            </a:r>
          </a:p>
          <a:p>
            <a:endParaRPr lang="pt-BR" sz="2400" dirty="0"/>
          </a:p>
          <a:p>
            <a:r>
              <a:rPr lang="pt-BR" sz="2400" dirty="0"/>
              <a:t>Utilizada para diminuir a tosse.</a:t>
            </a:r>
          </a:p>
          <a:p>
            <a:endParaRPr lang="pt-BR" sz="2400" dirty="0"/>
          </a:p>
          <a:p>
            <a:r>
              <a:rPr lang="pt-BR" sz="2400" dirty="0"/>
              <a:t>Efeito </a:t>
            </a:r>
            <a:r>
              <a:rPr lang="pt-BR" sz="2400" dirty="0" err="1"/>
              <a:t>constipante</a:t>
            </a:r>
            <a:r>
              <a:rPr lang="pt-BR" sz="2400" dirty="0"/>
              <a:t> muito pronunciado.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122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09590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err="1"/>
              <a:t>Butorfanol</a:t>
            </a:r>
            <a:endParaRPr lang="pt-BR" sz="2400" b="1" u="sng" dirty="0"/>
          </a:p>
          <a:p>
            <a:endParaRPr lang="pt-BR" sz="2400" dirty="0"/>
          </a:p>
          <a:p>
            <a:r>
              <a:rPr lang="pt-BR" sz="2400" dirty="0"/>
              <a:t>Possuí ação mista, sendo agonista de receptores tipo κ e antagonista de receptores tipo </a:t>
            </a:r>
            <a:r>
              <a:rPr lang="el-GR" sz="2400" dirty="0"/>
              <a:t>μ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Bom para dores moderadas. Efeito 4 a 7 vezes maior que o da morfina.</a:t>
            </a:r>
          </a:p>
          <a:p>
            <a:endParaRPr lang="pt-BR" sz="2400" dirty="0"/>
          </a:p>
          <a:p>
            <a:r>
              <a:rPr lang="pt-BR" sz="2400" dirty="0"/>
              <a:t>Produz de 2 a 4 </a:t>
            </a:r>
            <a:r>
              <a:rPr lang="pt-BR" sz="2400" dirty="0" err="1"/>
              <a:t>hs</a:t>
            </a:r>
            <a:r>
              <a:rPr lang="pt-BR" sz="2400" dirty="0"/>
              <a:t> de boa analgesia. Utilizado como medicação pós-operatória.</a:t>
            </a:r>
          </a:p>
          <a:p>
            <a:endParaRPr lang="pt-BR" sz="2400" dirty="0"/>
          </a:p>
          <a:p>
            <a:r>
              <a:rPr lang="pt-BR" sz="2400" dirty="0"/>
              <a:t>Possuí efeito antitussígeno com baixa depressão do centro respiratório (20 x mais que a codeína)</a:t>
            </a:r>
          </a:p>
          <a:p>
            <a:endParaRPr lang="pt-BR" sz="2400" dirty="0"/>
          </a:p>
          <a:p>
            <a:r>
              <a:rPr lang="pt-BR" sz="2400" dirty="0"/>
              <a:t>Sedativo leve para cães mas não para gatos.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1035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0959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err="1"/>
              <a:t>Etorfina</a:t>
            </a:r>
            <a:endParaRPr lang="pt-BR" sz="2400" b="1" u="sng" dirty="0"/>
          </a:p>
          <a:p>
            <a:endParaRPr lang="pt-BR" sz="2400" dirty="0"/>
          </a:p>
          <a:p>
            <a:r>
              <a:rPr lang="pt-BR" sz="2400" dirty="0"/>
              <a:t>3000 a 4000 x mais potente que a morfina.</a:t>
            </a:r>
          </a:p>
          <a:p>
            <a:endParaRPr lang="pt-BR" sz="2400" dirty="0"/>
          </a:p>
          <a:p>
            <a:r>
              <a:rPr lang="pt-BR" sz="2400" dirty="0"/>
              <a:t>Recomendação de uso apenas para grandes animais de zoo.</a:t>
            </a:r>
          </a:p>
          <a:p>
            <a:endParaRPr lang="pt-BR" sz="2400" dirty="0"/>
          </a:p>
          <a:p>
            <a:r>
              <a:rPr lang="pt-BR" sz="2400" dirty="0" err="1"/>
              <a:t>Diprenorfina</a:t>
            </a:r>
            <a:r>
              <a:rPr lang="pt-BR" sz="2400" dirty="0"/>
              <a:t> reverte bem os efeitos analgésicos da </a:t>
            </a:r>
            <a:r>
              <a:rPr lang="pt-BR" sz="2400" dirty="0" err="1"/>
              <a:t>etorfina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Não deve ser manipulada por profissionais sem experiência e/ou treinamento.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456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0959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err="1"/>
              <a:t>Fentanil</a:t>
            </a:r>
            <a:endParaRPr lang="pt-BR" sz="2400" b="1" u="sng" dirty="0"/>
          </a:p>
          <a:p>
            <a:endParaRPr lang="pt-BR" sz="2400" dirty="0"/>
          </a:p>
          <a:p>
            <a:r>
              <a:rPr lang="pt-BR" sz="2400" dirty="0" err="1"/>
              <a:t>Opióide</a:t>
            </a:r>
            <a:r>
              <a:rPr lang="pt-BR" sz="2400" dirty="0"/>
              <a:t> (sintético) </a:t>
            </a:r>
          </a:p>
          <a:p>
            <a:endParaRPr lang="pt-BR" sz="2400" dirty="0"/>
          </a:p>
          <a:p>
            <a:r>
              <a:rPr lang="pt-BR" sz="2400" dirty="0"/>
              <a:t>Efeito analgésico 80 a 100 x maior que a morfina)</a:t>
            </a:r>
          </a:p>
          <a:p>
            <a:endParaRPr lang="pt-BR" sz="2400" dirty="0"/>
          </a:p>
          <a:p>
            <a:r>
              <a:rPr lang="pt-BR" sz="2400" dirty="0"/>
              <a:t>Utilizado em forma de </a:t>
            </a:r>
            <a:r>
              <a:rPr lang="pt-BR" sz="2400" dirty="0" err="1"/>
              <a:t>bolus</a:t>
            </a:r>
            <a:r>
              <a:rPr lang="pt-BR" sz="2400" dirty="0"/>
              <a:t> intravenoso, via parenteral ou </a:t>
            </a:r>
            <a:r>
              <a:rPr lang="pt-BR" sz="2400" dirty="0" err="1"/>
              <a:t>transdermal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Possuí grande variabilidade de dose entre indivíduos de uma mesma espécie.</a:t>
            </a:r>
          </a:p>
          <a:p>
            <a:endParaRPr lang="pt-BR" sz="2400" dirty="0"/>
          </a:p>
          <a:p>
            <a:r>
              <a:rPr lang="pt-BR" sz="2400" dirty="0"/>
              <a:t>Cuidados devem ser tomados quando da aplicação pelo proprietário (narcóticos).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7323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0A7765-CC1B-4B75-AEC3-7612C78FA971}"/>
              </a:ext>
            </a:extLst>
          </p:cNvPr>
          <p:cNvSpPr txBox="1"/>
          <p:nvPr/>
        </p:nvSpPr>
        <p:spPr>
          <a:xfrm>
            <a:off x="347869" y="198783"/>
            <a:ext cx="854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Mecanismos </a:t>
            </a:r>
            <a:r>
              <a:rPr lang="pt-BR" sz="4000" dirty="0" err="1"/>
              <a:t>fisio</a:t>
            </a:r>
            <a:r>
              <a:rPr lang="pt-BR" sz="4000" dirty="0"/>
              <a:t>-farmacológicos da 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B1A76E-BC62-4BD4-A536-44141DE800A6}"/>
              </a:ext>
            </a:extLst>
          </p:cNvPr>
          <p:cNvSpPr txBox="1"/>
          <p:nvPr/>
        </p:nvSpPr>
        <p:spPr>
          <a:xfrm>
            <a:off x="609326" y="1026906"/>
            <a:ext cx="1115843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 ópio tem sido utilizado por povos antigos (5000 a.C.). Pergaminhos sumérios já </a:t>
            </a:r>
          </a:p>
          <a:p>
            <a:r>
              <a:rPr lang="pt-BR" sz="2400" dirty="0"/>
              <a:t>mostravam o plantio da papoula.</a:t>
            </a:r>
          </a:p>
          <a:p>
            <a:endParaRPr lang="pt-BR" sz="2400" dirty="0"/>
          </a:p>
          <a:p>
            <a:r>
              <a:rPr lang="pt-BR" sz="2400" dirty="0"/>
              <a:t>Em uma tumba egípcia datada do século XV a.C. foram detectados traços de ópio.</a:t>
            </a:r>
          </a:p>
          <a:p>
            <a:endParaRPr lang="pt-BR" sz="2400" dirty="0"/>
          </a:p>
          <a:p>
            <a:r>
              <a:rPr lang="pt-BR" sz="2400" dirty="0"/>
              <a:t>O papiro de </a:t>
            </a:r>
            <a:r>
              <a:rPr lang="pt-BR" sz="2400" dirty="0" err="1"/>
              <a:t>Ebers</a:t>
            </a:r>
            <a:r>
              <a:rPr lang="pt-BR" sz="2400" dirty="0"/>
              <a:t> (1552 a.C.) mostra o uso do ópio misturado a outras substâncias para</a:t>
            </a:r>
          </a:p>
          <a:p>
            <a:r>
              <a:rPr lang="pt-BR" sz="2400" dirty="0"/>
              <a:t>utilização em crianças.</a:t>
            </a:r>
          </a:p>
          <a:p>
            <a:endParaRPr lang="pt-BR" sz="2400" dirty="0"/>
          </a:p>
          <a:p>
            <a:r>
              <a:rPr lang="pt-BR" sz="2400" dirty="0"/>
              <a:t>Romanos e árabes também conheciam e utilizavam o ópio.</a:t>
            </a:r>
          </a:p>
          <a:p>
            <a:endParaRPr lang="pt-BR" sz="2400" dirty="0"/>
          </a:p>
          <a:p>
            <a:r>
              <a:rPr lang="pt-BR" sz="2400" dirty="0"/>
              <a:t>Em 1806, Frederick </a:t>
            </a:r>
            <a:r>
              <a:rPr lang="pt-BR" sz="2400" dirty="0" err="1"/>
              <a:t>Serturner</a:t>
            </a:r>
            <a:r>
              <a:rPr lang="pt-BR" sz="2400" dirty="0"/>
              <a:t>, farmacêutico alemão, isolou do ópio uma substância pura</a:t>
            </a:r>
          </a:p>
          <a:p>
            <a:r>
              <a:rPr lang="pt-BR" sz="2400" dirty="0"/>
              <a:t>que ele denominou de Morfina (</a:t>
            </a:r>
            <a:r>
              <a:rPr lang="pt-BR" sz="2400" dirty="0" err="1"/>
              <a:t>Morfeu</a:t>
            </a:r>
            <a:r>
              <a:rPr lang="pt-BR" sz="2400" dirty="0"/>
              <a:t>, Deus do sono).</a:t>
            </a:r>
          </a:p>
          <a:p>
            <a:endParaRPr lang="pt-BR" sz="2400" dirty="0"/>
          </a:p>
          <a:p>
            <a:r>
              <a:rPr lang="pt-BR" sz="2400" dirty="0"/>
              <a:t>Outros alcaloides foram isolados e sintetizados a partir daí.</a:t>
            </a:r>
          </a:p>
        </p:txBody>
      </p:sp>
    </p:spTree>
    <p:extLst>
      <p:ext uri="{BB962C8B-B14F-4D97-AF65-F5344CB8AC3E}">
        <p14:creationId xmlns:p14="http://schemas.microsoft.com/office/powerpoint/2010/main" val="257499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C69FF-790D-45B1-BEEC-90E53C16CA22}"/>
              </a:ext>
            </a:extLst>
          </p:cNvPr>
          <p:cNvSpPr txBox="1"/>
          <p:nvPr/>
        </p:nvSpPr>
        <p:spPr>
          <a:xfrm>
            <a:off x="609326" y="1026906"/>
            <a:ext cx="10959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err="1"/>
              <a:t>Meperidina</a:t>
            </a:r>
            <a:endParaRPr lang="pt-BR" sz="2400" b="1" u="sng" dirty="0"/>
          </a:p>
          <a:p>
            <a:endParaRPr lang="pt-BR" sz="2400" dirty="0"/>
          </a:p>
          <a:p>
            <a:r>
              <a:rPr lang="pt-BR" sz="2400" dirty="0"/>
              <a:t>Agente </a:t>
            </a:r>
            <a:r>
              <a:rPr lang="pt-BR" sz="2400" dirty="0" err="1"/>
              <a:t>espasmolítico</a:t>
            </a:r>
            <a:r>
              <a:rPr lang="pt-BR" sz="2400" dirty="0"/>
              <a:t> (tipo atropina).</a:t>
            </a:r>
          </a:p>
          <a:p>
            <a:endParaRPr lang="pt-BR" sz="2400" dirty="0"/>
          </a:p>
          <a:p>
            <a:r>
              <a:rPr lang="pt-BR" sz="2400" dirty="0" err="1"/>
              <a:t>Hipnoanalgésico</a:t>
            </a:r>
            <a:r>
              <a:rPr lang="pt-BR" sz="2400" dirty="0"/>
              <a:t> semelhante à morfina (10 x mais potente).</a:t>
            </a:r>
          </a:p>
          <a:p>
            <a:endParaRPr lang="pt-BR" sz="2400" dirty="0"/>
          </a:p>
          <a:p>
            <a:r>
              <a:rPr lang="pt-BR" sz="2400" dirty="0"/>
              <a:t>IM (preferencial), SC ou oral.</a:t>
            </a:r>
          </a:p>
          <a:p>
            <a:endParaRPr lang="pt-BR" sz="2400" dirty="0"/>
          </a:p>
          <a:p>
            <a:r>
              <a:rPr lang="pt-BR" sz="2400" dirty="0"/>
              <a:t>Possuí menor efeitos excitatórios mas espécies sensíveis.</a:t>
            </a:r>
          </a:p>
          <a:p>
            <a:endParaRPr lang="pt-BR" sz="2400" dirty="0"/>
          </a:p>
          <a:p>
            <a:r>
              <a:rPr lang="pt-BR" sz="2400" dirty="0"/>
              <a:t>Medicação pré-anestésica e pós operatória.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5603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145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16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0A7765-CC1B-4B75-AEC3-7612C78FA971}"/>
              </a:ext>
            </a:extLst>
          </p:cNvPr>
          <p:cNvSpPr txBox="1"/>
          <p:nvPr/>
        </p:nvSpPr>
        <p:spPr>
          <a:xfrm>
            <a:off x="347869" y="198783"/>
            <a:ext cx="854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Mecanismos </a:t>
            </a:r>
            <a:r>
              <a:rPr lang="pt-BR" sz="4000" dirty="0" err="1"/>
              <a:t>fisio</a:t>
            </a:r>
            <a:r>
              <a:rPr lang="pt-BR" sz="4000" dirty="0"/>
              <a:t>-farmacológicos da 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B1A76E-BC62-4BD4-A536-44141DE800A6}"/>
              </a:ext>
            </a:extLst>
          </p:cNvPr>
          <p:cNvSpPr txBox="1"/>
          <p:nvPr/>
        </p:nvSpPr>
        <p:spPr>
          <a:xfrm>
            <a:off x="609326" y="1026906"/>
            <a:ext cx="80729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Alcaloides do ópio</a:t>
            </a:r>
          </a:p>
          <a:p>
            <a:r>
              <a:rPr lang="pt-BR" sz="2400" dirty="0"/>
              <a:t>	Derivados </a:t>
            </a:r>
            <a:r>
              <a:rPr lang="pt-BR" sz="2400" dirty="0" err="1"/>
              <a:t>fenantrênicos</a:t>
            </a:r>
            <a:r>
              <a:rPr lang="pt-BR" sz="2400" dirty="0"/>
              <a:t> / morfina, codeína, </a:t>
            </a:r>
            <a:r>
              <a:rPr lang="pt-BR" sz="2400" dirty="0" err="1"/>
              <a:t>tebaína</a:t>
            </a:r>
            <a:endParaRPr lang="pt-BR" sz="2400" dirty="0"/>
          </a:p>
          <a:p>
            <a:r>
              <a:rPr lang="pt-BR" sz="2400" dirty="0"/>
              <a:t>	Derivados </a:t>
            </a:r>
            <a:r>
              <a:rPr lang="pt-BR" sz="2400" dirty="0" err="1"/>
              <a:t>benzilisoquinolínicos</a:t>
            </a:r>
            <a:r>
              <a:rPr lang="pt-BR" sz="2400" dirty="0"/>
              <a:t> / papaverina, </a:t>
            </a:r>
            <a:r>
              <a:rPr lang="pt-BR" sz="2400" dirty="0" err="1"/>
              <a:t>noscapina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Compostos semissintéticos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hidromorfona</a:t>
            </a:r>
            <a:r>
              <a:rPr lang="pt-BR" sz="2400" dirty="0"/>
              <a:t>, heroína, </a:t>
            </a:r>
            <a:r>
              <a:rPr lang="pt-BR" sz="2400" dirty="0" err="1"/>
              <a:t>etorfina</a:t>
            </a:r>
            <a:r>
              <a:rPr lang="pt-BR" sz="2400" dirty="0"/>
              <a:t>, etc.</a:t>
            </a:r>
          </a:p>
          <a:p>
            <a:endParaRPr lang="pt-BR" sz="2400" dirty="0"/>
          </a:p>
          <a:p>
            <a:r>
              <a:rPr lang="pt-BR" sz="2400" dirty="0"/>
              <a:t>Compostos sintéticos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meperidina</a:t>
            </a:r>
            <a:r>
              <a:rPr lang="pt-BR" sz="2400" dirty="0"/>
              <a:t>, </a:t>
            </a:r>
            <a:r>
              <a:rPr lang="pt-BR" sz="2400" dirty="0" err="1"/>
              <a:t>fentanil</a:t>
            </a:r>
            <a:r>
              <a:rPr lang="pt-BR" sz="2400" dirty="0"/>
              <a:t>, </a:t>
            </a:r>
            <a:r>
              <a:rPr lang="pt-BR" sz="2400" dirty="0" err="1"/>
              <a:t>metadona</a:t>
            </a:r>
            <a:r>
              <a:rPr lang="pt-BR" sz="2400" dirty="0"/>
              <a:t>, </a:t>
            </a:r>
            <a:r>
              <a:rPr lang="pt-BR" sz="2400" dirty="0" err="1"/>
              <a:t>pentazocina</a:t>
            </a:r>
            <a:r>
              <a:rPr lang="pt-BR" sz="2400" dirty="0"/>
              <a:t>, etc.</a:t>
            </a:r>
          </a:p>
          <a:p>
            <a:endParaRPr lang="pt-BR" sz="2400" dirty="0"/>
          </a:p>
          <a:p>
            <a:r>
              <a:rPr lang="pt-BR" sz="2400" dirty="0"/>
              <a:t>Antagonistas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naloxone</a:t>
            </a:r>
            <a:r>
              <a:rPr lang="pt-BR" sz="2400" dirty="0"/>
              <a:t>, </a:t>
            </a:r>
            <a:r>
              <a:rPr lang="pt-BR" sz="2400" dirty="0" err="1"/>
              <a:t>diprenorfina</a:t>
            </a:r>
            <a:r>
              <a:rPr lang="pt-BR" sz="2400" dirty="0"/>
              <a:t>, </a:t>
            </a:r>
            <a:r>
              <a:rPr lang="pt-BR" sz="2400" dirty="0" err="1"/>
              <a:t>levafrfano</a:t>
            </a:r>
            <a:r>
              <a:rPr lang="pt-BR" sz="2400" dirty="0"/>
              <a:t>, etc.</a:t>
            </a:r>
          </a:p>
          <a:p>
            <a:endParaRPr lang="pt-BR" sz="2400" dirty="0"/>
          </a:p>
          <a:p>
            <a:r>
              <a:rPr lang="pt-BR" sz="2400" dirty="0"/>
              <a:t>Compostos de ação mista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Buprenorfina</a:t>
            </a:r>
            <a:r>
              <a:rPr lang="pt-BR" sz="2400" dirty="0"/>
              <a:t>, </a:t>
            </a:r>
            <a:r>
              <a:rPr lang="pt-BR" sz="2400" dirty="0" err="1"/>
              <a:t>butorfanol</a:t>
            </a:r>
            <a:r>
              <a:rPr lang="pt-BR" sz="24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39796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rphin - Morphine.svg">
            <a:extLst>
              <a:ext uri="{FF2B5EF4-FFF2-40B4-BE49-F238E27FC236}">
                <a16:creationId xmlns:a16="http://schemas.microsoft.com/office/drawing/2014/main" id="{97DDB02B-7139-4200-98AA-084BACB3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6" y="501926"/>
            <a:ext cx="24193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3DD6FD5-AC4E-49A2-AD41-645F28861355}"/>
              </a:ext>
            </a:extLst>
          </p:cNvPr>
          <p:cNvSpPr txBox="1"/>
          <p:nvPr/>
        </p:nvSpPr>
        <p:spPr>
          <a:xfrm>
            <a:off x="983973" y="255932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Morfina</a:t>
            </a:r>
          </a:p>
        </p:txBody>
      </p:sp>
      <p:pic>
        <p:nvPicPr>
          <p:cNvPr id="1028" name="Picture 4" descr="Morphine-from-xtal-3D-balls.png">
            <a:extLst>
              <a:ext uri="{FF2B5EF4-FFF2-40B4-BE49-F238E27FC236}">
                <a16:creationId xmlns:a16="http://schemas.microsoft.com/office/drawing/2014/main" id="{38A3FE18-0C30-4CB0-8561-C0F5BAE0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3091070"/>
            <a:ext cx="2607327" cy="363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ocodone skeletal.svg">
            <a:extLst>
              <a:ext uri="{FF2B5EF4-FFF2-40B4-BE49-F238E27FC236}">
                <a16:creationId xmlns:a16="http://schemas.microsoft.com/office/drawing/2014/main" id="{0391C811-3A0A-4A57-BB22-E24144B0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23" y="348577"/>
            <a:ext cx="2350963" cy="23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B04F0C-A3EA-47F0-B4BD-0BF8FAD8AFE5}"/>
              </a:ext>
            </a:extLst>
          </p:cNvPr>
          <p:cNvSpPr txBox="1"/>
          <p:nvPr/>
        </p:nvSpPr>
        <p:spPr>
          <a:xfrm>
            <a:off x="3770563" y="2559326"/>
            <a:ext cx="20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Hidrocordona</a:t>
            </a:r>
            <a:endParaRPr lang="pt-BR" dirty="0"/>
          </a:p>
        </p:txBody>
      </p:sp>
      <p:pic>
        <p:nvPicPr>
          <p:cNvPr id="1032" name="Picture 8" descr="Hydrocodone-Spartan-PM3-3D-balls.png">
            <a:extLst>
              <a:ext uri="{FF2B5EF4-FFF2-40B4-BE49-F238E27FC236}">
                <a16:creationId xmlns:a16="http://schemas.microsoft.com/office/drawing/2014/main" id="{12107E79-B736-42A2-86C1-1F1DAA86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59" y="3256977"/>
            <a:ext cx="3329885" cy="32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eletal formula">
            <a:extLst>
              <a:ext uri="{FF2B5EF4-FFF2-40B4-BE49-F238E27FC236}">
                <a16:creationId xmlns:a16="http://schemas.microsoft.com/office/drawing/2014/main" id="{0C06356D-7394-460D-A20F-E85045D7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1925"/>
            <a:ext cx="2838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463534-2DF2-4A2A-B5B4-DC150507D925}"/>
              </a:ext>
            </a:extLst>
          </p:cNvPr>
          <p:cNvSpPr txBox="1"/>
          <p:nvPr/>
        </p:nvSpPr>
        <p:spPr>
          <a:xfrm>
            <a:off x="6901031" y="2528008"/>
            <a:ext cx="20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Codeína</a:t>
            </a:r>
          </a:p>
        </p:txBody>
      </p:sp>
      <p:pic>
        <p:nvPicPr>
          <p:cNvPr id="1036" name="Picture 12" descr="Etorphine2DCSDS.svg">
            <a:extLst>
              <a:ext uri="{FF2B5EF4-FFF2-40B4-BE49-F238E27FC236}">
                <a16:creationId xmlns:a16="http://schemas.microsoft.com/office/drawing/2014/main" id="{F2E67352-18E9-4CF1-A583-B602D14C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22" y="477079"/>
            <a:ext cx="2149282" cy="26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7AFEEA-EA44-44A0-8918-FC1030578000}"/>
              </a:ext>
            </a:extLst>
          </p:cNvPr>
          <p:cNvSpPr txBox="1"/>
          <p:nvPr/>
        </p:nvSpPr>
        <p:spPr>
          <a:xfrm>
            <a:off x="9064485" y="2577704"/>
            <a:ext cx="20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Etorfina</a:t>
            </a:r>
            <a:endParaRPr lang="pt-BR" dirty="0"/>
          </a:p>
        </p:txBody>
      </p:sp>
      <p:pic>
        <p:nvPicPr>
          <p:cNvPr id="1038" name="Picture 14" descr="Carfentanil.svg">
            <a:extLst>
              <a:ext uri="{FF2B5EF4-FFF2-40B4-BE49-F238E27FC236}">
                <a16:creationId xmlns:a16="http://schemas.microsoft.com/office/drawing/2014/main" id="{DC6C8D65-BA6C-414C-884A-4E2B3537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03775" y="3822985"/>
            <a:ext cx="3019054" cy="16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981EA1-7F71-42FC-ACE1-7B7916FF68C5}"/>
              </a:ext>
            </a:extLst>
          </p:cNvPr>
          <p:cNvSpPr txBox="1"/>
          <p:nvPr/>
        </p:nvSpPr>
        <p:spPr>
          <a:xfrm>
            <a:off x="9581022" y="6324757"/>
            <a:ext cx="20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Carfentanil</a:t>
            </a:r>
            <a:endParaRPr lang="pt-BR" dirty="0"/>
          </a:p>
        </p:txBody>
      </p:sp>
      <p:pic>
        <p:nvPicPr>
          <p:cNvPr id="1040" name="Picture 16" descr="Fentanyl.svg">
            <a:extLst>
              <a:ext uri="{FF2B5EF4-FFF2-40B4-BE49-F238E27FC236}">
                <a16:creationId xmlns:a16="http://schemas.microsoft.com/office/drawing/2014/main" id="{F68E2513-B36E-4CEC-AF0F-3CABFC3D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2645" y="3938122"/>
            <a:ext cx="2904174" cy="14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84044B4-7B9B-451A-B5E5-C3136ACBA565}"/>
              </a:ext>
            </a:extLst>
          </p:cNvPr>
          <p:cNvSpPr txBox="1"/>
          <p:nvPr/>
        </p:nvSpPr>
        <p:spPr>
          <a:xfrm>
            <a:off x="7127422" y="6324757"/>
            <a:ext cx="20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Fentanil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04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AE9594E-93A4-4F05-B075-3555A219AA1F}"/>
              </a:ext>
            </a:extLst>
          </p:cNvPr>
          <p:cNvGrpSpPr/>
          <p:nvPr/>
        </p:nvGrpSpPr>
        <p:grpSpPr>
          <a:xfrm>
            <a:off x="1739348" y="65505"/>
            <a:ext cx="9481930" cy="6792495"/>
            <a:chOff x="1739348" y="65505"/>
            <a:chExt cx="9481930" cy="6792495"/>
          </a:xfrm>
        </p:grpSpPr>
        <p:pic>
          <p:nvPicPr>
            <p:cNvPr id="3" name="Imagem 2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41AF5E9E-92F8-4FF0-BC04-7316EB6C7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48" y="65506"/>
              <a:ext cx="8798152" cy="6792494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57869B8-0450-41EF-A2C0-93E32052CC04}"/>
                </a:ext>
              </a:extLst>
            </p:cNvPr>
            <p:cNvSpPr/>
            <p:nvPr/>
          </p:nvSpPr>
          <p:spPr>
            <a:xfrm>
              <a:off x="10177670" y="65505"/>
              <a:ext cx="1043608" cy="6792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8932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CB0DCCB-CB67-436E-9489-FE217E3BD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2" y="1293900"/>
            <a:ext cx="8198325" cy="48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80C31D12-42C7-4E59-9EC6-B131F3803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5" y="567635"/>
            <a:ext cx="9222364" cy="59837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60502C2-18EF-4889-8548-C8466B0D8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93" y="448364"/>
            <a:ext cx="2932562" cy="34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6567F8C8-19A4-4407-A04B-1F4CFA649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8" y="1162878"/>
            <a:ext cx="5182048" cy="56951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A98B69E-6D20-45B6-B93F-4CA0DC41243D}"/>
              </a:ext>
            </a:extLst>
          </p:cNvPr>
          <p:cNvSpPr txBox="1"/>
          <p:nvPr/>
        </p:nvSpPr>
        <p:spPr>
          <a:xfrm>
            <a:off x="347869" y="198783"/>
            <a:ext cx="9076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Mecanismos da lesão tecidual gerando dor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F7BDB5-B9EE-484F-A926-0C69DE50124B}"/>
              </a:ext>
            </a:extLst>
          </p:cNvPr>
          <p:cNvSpPr txBox="1"/>
          <p:nvPr/>
        </p:nvSpPr>
        <p:spPr>
          <a:xfrm>
            <a:off x="5072269" y="1710200"/>
            <a:ext cx="196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Lesão tecidual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AB1CF4-888F-4199-B5A9-0F5F75F6B5A7}"/>
              </a:ext>
            </a:extLst>
          </p:cNvPr>
          <p:cNvSpPr txBox="1"/>
          <p:nvPr/>
        </p:nvSpPr>
        <p:spPr>
          <a:xfrm>
            <a:off x="5072269" y="2349162"/>
            <a:ext cx="6009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Liberação local de mediadores inflamatórios: </a:t>
            </a:r>
          </a:p>
          <a:p>
            <a:r>
              <a:rPr lang="pt-BR" sz="2400" dirty="0"/>
              <a:t>  prostaglandinas, Bradicinina, citocinas, outros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50FAD5-D308-458D-B669-5BD0AFD0BAF0}"/>
              </a:ext>
            </a:extLst>
          </p:cNvPr>
          <p:cNvSpPr txBox="1"/>
          <p:nvPr/>
        </p:nvSpPr>
        <p:spPr>
          <a:xfrm>
            <a:off x="5072269" y="3179442"/>
            <a:ext cx="7219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Ativação / Sensibilização persistente das fibras sensitivas</a:t>
            </a:r>
          </a:p>
          <a:p>
            <a:r>
              <a:rPr lang="pt-BR" sz="2400" dirty="0"/>
              <a:t>  tipo </a:t>
            </a:r>
            <a:r>
              <a:rPr lang="pt-BR" sz="2400" dirty="0" err="1"/>
              <a:t>Aδ</a:t>
            </a:r>
            <a:r>
              <a:rPr lang="pt-BR" sz="2400" dirty="0"/>
              <a:t> / 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E8F332-5206-4ACA-A592-3A8D09B2267B}"/>
              </a:ext>
            </a:extLst>
          </p:cNvPr>
          <p:cNvSpPr txBox="1"/>
          <p:nvPr/>
        </p:nvSpPr>
        <p:spPr>
          <a:xfrm>
            <a:off x="5072269" y="4037224"/>
            <a:ext cx="649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Ativação das fibras aferentes (áreas cerebrais) com</a:t>
            </a:r>
          </a:p>
          <a:p>
            <a:r>
              <a:rPr lang="pt-BR" sz="2400" dirty="0"/>
              <a:t>  facilitação medular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9FD263-C58C-4067-B9FF-0B95DC368D4E}"/>
              </a:ext>
            </a:extLst>
          </p:cNvPr>
          <p:cNvSpPr txBox="1"/>
          <p:nvPr/>
        </p:nvSpPr>
        <p:spPr>
          <a:xfrm>
            <a:off x="5072269" y="5695122"/>
            <a:ext cx="21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Dor e </a:t>
            </a:r>
            <a:r>
              <a:rPr lang="pt-BR" sz="2400" dirty="0" err="1"/>
              <a:t>hiperalgia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D40CB3-876D-495F-80ED-73A612628505}"/>
              </a:ext>
            </a:extLst>
          </p:cNvPr>
          <p:cNvSpPr txBox="1"/>
          <p:nvPr/>
        </p:nvSpPr>
        <p:spPr>
          <a:xfrm>
            <a:off x="5072269" y="5050839"/>
            <a:ext cx="529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Disparos exagerados para cada estímulo</a:t>
            </a:r>
          </a:p>
        </p:txBody>
      </p:sp>
    </p:spTree>
    <p:extLst>
      <p:ext uri="{BB962C8B-B14F-4D97-AF65-F5344CB8AC3E}">
        <p14:creationId xmlns:p14="http://schemas.microsoft.com/office/powerpoint/2010/main" val="67385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77B9530F-F062-4F22-B6C5-28259EBB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444"/>
            <a:ext cx="6868351" cy="550855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BFBB6B-B476-4C7E-A132-2E6217CFB79A}"/>
              </a:ext>
            </a:extLst>
          </p:cNvPr>
          <p:cNvSpPr txBox="1"/>
          <p:nvPr/>
        </p:nvSpPr>
        <p:spPr>
          <a:xfrm>
            <a:off x="500269" y="351183"/>
            <a:ext cx="10904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Mecanismos da lesão do nervo gerando </a:t>
            </a:r>
            <a:r>
              <a:rPr lang="pt-BR" sz="4000" dirty="0" err="1"/>
              <a:t>nocicepção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3177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760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Sá Rocha</dc:creator>
  <cp:lastModifiedBy>Luiz Carlos Sá Rocha</cp:lastModifiedBy>
  <cp:revision>23</cp:revision>
  <dcterms:created xsi:type="dcterms:W3CDTF">2018-11-07T11:12:10Z</dcterms:created>
  <dcterms:modified xsi:type="dcterms:W3CDTF">2018-11-07T14:34:59Z</dcterms:modified>
</cp:coreProperties>
</file>