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1" r:id="rId4"/>
    <p:sldId id="298" r:id="rId5"/>
    <p:sldId id="296" r:id="rId6"/>
    <p:sldId id="297" r:id="rId7"/>
    <p:sldId id="293" r:id="rId8"/>
    <p:sldId id="295" r:id="rId9"/>
    <p:sldId id="281" r:id="rId10"/>
    <p:sldId id="283" r:id="rId11"/>
    <p:sldId id="269" r:id="rId12"/>
    <p:sldId id="271" r:id="rId13"/>
    <p:sldId id="273" r:id="rId14"/>
    <p:sldId id="275" r:id="rId15"/>
    <p:sldId id="277" r:id="rId16"/>
    <p:sldId id="279" r:id="rId17"/>
    <p:sldId id="265" r:id="rId18"/>
    <p:sldId id="267" r:id="rId19"/>
    <p:sldId id="284" r:id="rId20"/>
  </p:sldIdLst>
  <p:sldSz cx="9144000" cy="6858000" type="screen4x3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CA011F3-23BD-4F22-ABF1-A6A482CE4A7A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1F3-23BD-4F22-ABF1-A6A482CE4A7A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1F3-23BD-4F22-ABF1-A6A482CE4A7A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1F3-23BD-4F22-ABF1-A6A482CE4A7A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1F3-23BD-4F22-ABF1-A6A482CE4A7A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1F3-23BD-4F22-ABF1-A6A482CE4A7A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A011F3-23BD-4F22-ABF1-A6A482CE4A7A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CA011F3-23BD-4F22-ABF1-A6A482CE4A7A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1F3-23BD-4F22-ABF1-A6A482CE4A7A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1F3-23BD-4F22-ABF1-A6A482CE4A7A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11F3-23BD-4F22-ABF1-A6A482CE4A7A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CA011F3-23BD-4F22-ABF1-A6A482CE4A7A}" type="datetimeFigureOut">
              <a:rPr lang="pt-BR" smtClean="0"/>
              <a:t>22/03/2018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5225324-C36F-47F0-B00C-CBE4193C3DB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Fundamentos de Saúde Pública – nossas permanências e nossas rupturas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Cristina Marques </a:t>
            </a:r>
            <a:r>
              <a:rPr lang="pt-BR" dirty="0" smtClean="0"/>
              <a:t>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52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átira Colo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Sátira Colonia 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82850"/>
            <a:ext cx="5795962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787900" y="404813"/>
            <a:ext cx="37449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“Odores Pútridos”: visitantes europeus torcem o nariz para a imundície das ruas do Rio de Janeiro.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3933825"/>
            <a:ext cx="4427538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/>
              <a:t>Fezes ao mar: escravos formavam um nauseante cortejo para despejar os dejetos em plena Baía da Guanabara, na frente do Palácio do Imperador.</a:t>
            </a:r>
          </a:p>
          <a:p>
            <a:pPr>
              <a:spcBef>
                <a:spcPct val="5000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8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85763"/>
            <a:ext cx="7488832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8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5763"/>
            <a:ext cx="6499621" cy="621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2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3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1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6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600" b="1" dirty="0" smtClean="0">
                <a:solidFill>
                  <a:schemeClr val="tx1"/>
                </a:solidFill>
              </a:rPr>
              <a:t>Brasil: pobreza, desigualdade e exclusão social em saúde</a:t>
            </a:r>
          </a:p>
        </p:txBody>
      </p:sp>
      <p:sp>
        <p:nvSpPr>
          <p:cNvPr id="34818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504238" cy="4572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pt-BR" sz="2300" dirty="0" smtClean="0"/>
          </a:p>
          <a:p>
            <a:pPr algn="just" eaLnBrk="1" hangingPunct="1">
              <a:lnSpc>
                <a:spcPct val="80000"/>
              </a:lnSpc>
            </a:pPr>
            <a:endParaRPr lang="pt-BR" sz="2300" dirty="0"/>
          </a:p>
          <a:p>
            <a:pPr algn="just" eaLnBrk="1" hangingPunct="1">
              <a:lnSpc>
                <a:spcPct val="80000"/>
              </a:lnSpc>
            </a:pPr>
            <a:endParaRPr lang="pt-BR" sz="2300" dirty="0" smtClean="0"/>
          </a:p>
          <a:p>
            <a:pPr algn="just" eaLnBrk="1" hangingPunct="1">
              <a:lnSpc>
                <a:spcPct val="80000"/>
              </a:lnSpc>
            </a:pPr>
            <a:endParaRPr lang="pt-BR" sz="2300" dirty="0"/>
          </a:p>
          <a:p>
            <a:pPr algn="just" eaLnBrk="1" hangingPunct="1">
              <a:lnSpc>
                <a:spcPct val="80000"/>
              </a:lnSpc>
            </a:pPr>
            <a:r>
              <a:rPr lang="pt-BR" sz="2300" dirty="0" smtClean="0"/>
              <a:t>Entre os negros, a mortalidade infantil média é de 34 óbitos por 1.000 nascidos vivos, contra 23 na população branca; entre os pobres é 35, entre os ricos, 16; entre as mães com menos de três anos de estudo é 40, contra 17 nas mães com oito anos ou mais; na população rural é 35, contra 27 na população urbana; e num estado pobre do Nordeste é 63 por mil, contra 16 por mil num estado mais rico do Sul. (</a:t>
            </a:r>
            <a:r>
              <a:rPr lang="pt-BR" sz="2300" dirty="0" err="1" smtClean="0"/>
              <a:t>Buss</a:t>
            </a:r>
            <a:r>
              <a:rPr lang="pt-BR" sz="2300" dirty="0" smtClean="0"/>
              <a:t>, 2007).</a:t>
            </a:r>
          </a:p>
          <a:p>
            <a:pPr eaLnBrk="1" hangingPunct="1">
              <a:lnSpc>
                <a:spcPct val="80000"/>
              </a:lnSpc>
            </a:pPr>
            <a:endParaRPr lang="pt-BR" sz="2300" dirty="0" smtClean="0"/>
          </a:p>
        </p:txBody>
      </p:sp>
    </p:spTree>
    <p:extLst>
      <p:ext uri="{BB962C8B-B14F-4D97-AF65-F5344CB8AC3E}">
        <p14:creationId xmlns:p14="http://schemas.microsoft.com/office/powerpoint/2010/main" val="39051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dirty="0" smtClean="0">
                <a:solidFill>
                  <a:schemeClr val="tx1"/>
                </a:solidFill>
              </a:rPr>
              <a:t>Alguns Indicadores</a:t>
            </a:r>
          </a:p>
        </p:txBody>
      </p:sp>
      <p:sp>
        <p:nvSpPr>
          <p:cNvPr id="35842" name="Espaço Reservado para Conteúdo 2"/>
          <p:cNvSpPr>
            <a:spLocks noGrp="1"/>
          </p:cNvSpPr>
          <p:nvPr>
            <p:ph idx="1"/>
          </p:nvPr>
        </p:nvSpPr>
        <p:spPr>
          <a:xfrm>
            <a:off x="301625" y="2126977"/>
            <a:ext cx="8504238" cy="4038327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sz="2100" dirty="0" err="1" smtClean="0"/>
              <a:t>Minayo</a:t>
            </a:r>
            <a:r>
              <a:rPr lang="pt-BR" sz="2100" dirty="0" smtClean="0"/>
              <a:t> (2005) ressalta que olhando a partir dos indicadores sociais, a desigualdade no Brasil é um problema estrutural “inerte” na medida em que há 25 anos a situação  permanece imutável apesar da melhoria de todos os indicadores sociais.</a:t>
            </a:r>
          </a:p>
          <a:p>
            <a:pPr algn="just" eaLnBrk="1" hangingPunct="1">
              <a:lnSpc>
                <a:spcPct val="90000"/>
              </a:lnSpc>
            </a:pPr>
            <a:endParaRPr lang="pt-BR" sz="2100" dirty="0" smtClean="0"/>
          </a:p>
          <a:p>
            <a:pPr algn="just" eaLnBrk="1" hangingPunct="1">
              <a:lnSpc>
                <a:spcPct val="90000"/>
              </a:lnSpc>
            </a:pPr>
            <a:r>
              <a:rPr lang="pt-BR" sz="2100" dirty="0" smtClean="0"/>
              <a:t>Índice de </a:t>
            </a:r>
            <a:r>
              <a:rPr lang="pt-BR" sz="2100" dirty="0" err="1" smtClean="0"/>
              <a:t>Gini</a:t>
            </a:r>
            <a:r>
              <a:rPr lang="pt-BR" sz="2100" dirty="0" smtClean="0"/>
              <a:t>: 1960 (0,50) , 2000 (0,61) e 2006 (0,54).</a:t>
            </a:r>
          </a:p>
          <a:p>
            <a:pPr algn="just" eaLnBrk="1" hangingPunct="1">
              <a:lnSpc>
                <a:spcPct val="90000"/>
              </a:lnSpc>
            </a:pPr>
            <a:endParaRPr lang="pt-BR" sz="2100" dirty="0" smtClean="0"/>
          </a:p>
          <a:p>
            <a:pPr algn="just" eaLnBrk="1" hangingPunct="1">
              <a:lnSpc>
                <a:spcPct val="90000"/>
              </a:lnSpc>
            </a:pPr>
            <a:r>
              <a:rPr lang="pt-BR" sz="2100" dirty="0" smtClean="0"/>
              <a:t>Proporção de pobres: 33,4%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100" dirty="0" smtClean="0"/>
              <a:t>						Brancos, 22,1%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100" dirty="0" smtClean="0"/>
              <a:t>						Negros, 37,8%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100" dirty="0" smtClean="0"/>
              <a:t>						Pardos, 46,0%</a:t>
            </a:r>
          </a:p>
          <a:p>
            <a:pPr algn="just" eaLnBrk="1" hangingPunct="1">
              <a:lnSpc>
                <a:spcPct val="90000"/>
              </a:lnSpc>
            </a:pPr>
            <a:endParaRPr lang="pt-BR" sz="2100" dirty="0" smtClean="0"/>
          </a:p>
          <a:p>
            <a:pPr algn="just" eaLnBrk="1" hangingPunct="1">
              <a:lnSpc>
                <a:spcPct val="90000"/>
              </a:lnSpc>
            </a:pPr>
            <a:r>
              <a:rPr lang="pt-BR" sz="2100" dirty="0" smtClean="0"/>
              <a:t>Desemprego em 2005: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100" dirty="0" smtClean="0"/>
              <a:t>	Brancos, 8,2%	Negros, 12,3%		Pardos, 10,2%.</a:t>
            </a:r>
          </a:p>
        </p:txBody>
      </p:sp>
    </p:spTree>
    <p:extLst>
      <p:ext uri="{BB962C8B-B14F-4D97-AF65-F5344CB8AC3E}">
        <p14:creationId xmlns:p14="http://schemas.microsoft.com/office/powerpoint/2010/main" val="27952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Dados, Ministério da Saúde, 2006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000" dirty="0" smtClean="0"/>
              <a:t>Os </a:t>
            </a:r>
            <a:r>
              <a:rPr lang="pt-BR" sz="2000" dirty="0"/>
              <a:t>negros, ou seja, os pardos e pretos, </a:t>
            </a:r>
            <a:r>
              <a:rPr lang="pt-BR" sz="2000" dirty="0" smtClean="0"/>
              <a:t>representam 45</a:t>
            </a:r>
            <a:r>
              <a:rPr lang="pt-BR" sz="2000" dirty="0"/>
              <a:t>% da população brasileira, mas </a:t>
            </a:r>
            <a:r>
              <a:rPr lang="pt-BR" sz="2000" dirty="0" smtClean="0"/>
              <a:t>correspondem a </a:t>
            </a:r>
            <a:r>
              <a:rPr lang="pt-BR" sz="2000" dirty="0"/>
              <a:t>cerca de 65% da população pobre e 70% da </a:t>
            </a:r>
            <a:r>
              <a:rPr lang="pt-BR" sz="2000" dirty="0" smtClean="0"/>
              <a:t>população em </a:t>
            </a:r>
            <a:r>
              <a:rPr lang="pt-BR" sz="2000" dirty="0"/>
              <a:t>extrema pobreza. Já os brancos, por sua </a:t>
            </a:r>
            <a:r>
              <a:rPr lang="pt-BR" sz="2000" dirty="0" smtClean="0"/>
              <a:t>vez, representam </a:t>
            </a:r>
            <a:r>
              <a:rPr lang="pt-BR" sz="2000" dirty="0"/>
              <a:t>54% da população total, mas </a:t>
            </a:r>
            <a:r>
              <a:rPr lang="pt-BR" sz="2000" dirty="0" smtClean="0"/>
              <a:t>somente 35</a:t>
            </a:r>
            <a:r>
              <a:rPr lang="pt-BR" sz="2000" dirty="0"/>
              <a:t>% dos pobres e 30% dos extremamente pobres. </a:t>
            </a:r>
            <a:r>
              <a:rPr lang="pt-BR" sz="2000" dirty="0" smtClean="0"/>
              <a:t>Essa desigualdade </a:t>
            </a:r>
            <a:r>
              <a:rPr lang="pt-BR" sz="2000" dirty="0"/>
              <a:t>social repercute diretamente nos </a:t>
            </a:r>
            <a:r>
              <a:rPr lang="pt-BR" sz="2000" dirty="0" smtClean="0"/>
              <a:t>indicadores de </a:t>
            </a:r>
            <a:r>
              <a:rPr lang="pt-BR" sz="2000" dirty="0"/>
              <a:t>saúde da população negra, mais vulnerável </a:t>
            </a:r>
            <a:r>
              <a:rPr lang="pt-BR" sz="2000" dirty="0" smtClean="0"/>
              <a:t>a uma </a:t>
            </a:r>
            <a:r>
              <a:rPr lang="pt-BR" sz="2000" dirty="0"/>
              <a:t>série de agravos e doenças, quando </a:t>
            </a:r>
            <a:r>
              <a:rPr lang="pt-BR" sz="2000" dirty="0" smtClean="0"/>
              <a:t>comparada com </a:t>
            </a:r>
            <a:r>
              <a:rPr lang="pt-BR" sz="2000" dirty="0"/>
              <a:t>a população branca.</a:t>
            </a:r>
          </a:p>
          <a:p>
            <a:pPr algn="just"/>
            <a:r>
              <a:rPr lang="pt-BR" sz="2000" dirty="0"/>
              <a:t>O risco de uma criança preta ou parda morrer </a:t>
            </a:r>
            <a:r>
              <a:rPr lang="pt-BR" sz="2000" dirty="0" smtClean="0"/>
              <a:t>antes dos </a:t>
            </a:r>
            <a:r>
              <a:rPr lang="pt-BR" sz="2000" dirty="0"/>
              <a:t>cinco anos por causas infecciosas e parasitárias </a:t>
            </a:r>
            <a:r>
              <a:rPr lang="pt-BR" sz="2000" dirty="0" smtClean="0"/>
              <a:t>é 60</a:t>
            </a:r>
            <a:r>
              <a:rPr lang="pt-BR" sz="2000" dirty="0"/>
              <a:t>% maior do que o de uma criança branca. </a:t>
            </a:r>
            <a:r>
              <a:rPr lang="pt-BR" sz="2000" dirty="0" smtClean="0"/>
              <a:t>Também o </a:t>
            </a:r>
            <a:r>
              <a:rPr lang="pt-BR" sz="2000" dirty="0"/>
              <a:t>risco de morte por desnutrição apresenta </a:t>
            </a:r>
            <a:r>
              <a:rPr lang="pt-BR" sz="2000" dirty="0" smtClean="0"/>
              <a:t>diferenças alarmantes</a:t>
            </a:r>
            <a:r>
              <a:rPr lang="pt-BR" sz="2000" dirty="0"/>
              <a:t>, sendo 90% maior entre crianças pretas </a:t>
            </a:r>
            <a:r>
              <a:rPr lang="pt-BR" sz="2000" dirty="0" smtClean="0"/>
              <a:t>e pardas </a:t>
            </a:r>
            <a:r>
              <a:rPr lang="pt-BR" sz="2000" dirty="0"/>
              <a:t>do que entre brancas.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307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pt-BR" dirty="0"/>
          </a:p>
          <a:p>
            <a:pPr algn="just"/>
            <a:r>
              <a:rPr lang="pt-BR" dirty="0"/>
              <a:t/>
            </a:r>
            <a:br>
              <a:rPr lang="pt-BR" dirty="0"/>
            </a:br>
            <a:r>
              <a:rPr lang="pt-BR" sz="8000" dirty="0"/>
              <a:t>"Desconfiai do mais trivial,</a:t>
            </a:r>
          </a:p>
          <a:p>
            <a:pPr marL="0" indent="0" algn="just">
              <a:buNone/>
            </a:pPr>
            <a:r>
              <a:rPr lang="pt-BR" sz="8000" dirty="0"/>
              <a:t>na aparência singelo.</a:t>
            </a:r>
          </a:p>
          <a:p>
            <a:pPr marL="0" indent="0" algn="just">
              <a:buNone/>
            </a:pPr>
            <a:r>
              <a:rPr lang="pt-BR" sz="8000" dirty="0" smtClean="0"/>
              <a:t>E </a:t>
            </a:r>
            <a:r>
              <a:rPr lang="pt-BR" sz="8000" dirty="0"/>
              <a:t>examinai, sobretudo, o que parece habitual.</a:t>
            </a:r>
          </a:p>
          <a:p>
            <a:pPr marL="0" indent="0" algn="just">
              <a:buNone/>
            </a:pPr>
            <a:r>
              <a:rPr lang="pt-BR" sz="8000" dirty="0" smtClean="0"/>
              <a:t>Suplicamos </a:t>
            </a:r>
            <a:r>
              <a:rPr lang="pt-BR" sz="8000" dirty="0"/>
              <a:t>expressamente:</a:t>
            </a:r>
          </a:p>
          <a:p>
            <a:pPr marL="0" indent="0" algn="just">
              <a:buNone/>
            </a:pPr>
            <a:r>
              <a:rPr lang="pt-BR" sz="8000" dirty="0"/>
              <a:t>não aceiteis o que é de hábito como coisa natural,</a:t>
            </a:r>
          </a:p>
          <a:p>
            <a:pPr marL="0" indent="0" algn="just">
              <a:buNone/>
            </a:pPr>
            <a:r>
              <a:rPr lang="pt-BR" sz="8000" dirty="0"/>
              <a:t>pois, em tempo de desordem sangrenta,</a:t>
            </a:r>
          </a:p>
          <a:p>
            <a:pPr marL="0" indent="0" algn="just">
              <a:buNone/>
            </a:pPr>
            <a:r>
              <a:rPr lang="pt-BR" sz="8000" dirty="0"/>
              <a:t>de confusão organizada,</a:t>
            </a:r>
          </a:p>
          <a:p>
            <a:pPr marL="0" indent="0" algn="just">
              <a:buNone/>
            </a:pPr>
            <a:r>
              <a:rPr lang="pt-BR" sz="8000" dirty="0"/>
              <a:t>de arbitrariedade consciente, </a:t>
            </a:r>
          </a:p>
          <a:p>
            <a:pPr marL="0" indent="0" algn="just">
              <a:buNone/>
            </a:pPr>
            <a:r>
              <a:rPr lang="pt-BR" sz="8000" dirty="0"/>
              <a:t>de humanidade desumanizada,</a:t>
            </a:r>
          </a:p>
          <a:p>
            <a:pPr marL="0" indent="0" algn="just">
              <a:buNone/>
            </a:pPr>
            <a:r>
              <a:rPr lang="pt-BR" sz="8000" dirty="0"/>
              <a:t>nada deve parecer natural,</a:t>
            </a:r>
          </a:p>
          <a:p>
            <a:pPr marL="0" indent="0" algn="just">
              <a:buNone/>
            </a:pPr>
            <a:r>
              <a:rPr lang="pt-BR" sz="8000" dirty="0"/>
              <a:t>nada deve parecer impossível de mudar."</a:t>
            </a:r>
          </a:p>
          <a:p>
            <a:pPr marL="0" indent="0" algn="just">
              <a:buNone/>
            </a:pPr>
            <a:r>
              <a:rPr lang="pt-BR" sz="8000" dirty="0"/>
              <a:t/>
            </a:r>
            <a:br>
              <a:rPr lang="pt-BR" sz="8000" dirty="0"/>
            </a:br>
            <a:r>
              <a:rPr lang="pt-BR" sz="8000" dirty="0"/>
              <a:t/>
            </a:r>
            <a:br>
              <a:rPr lang="pt-BR" sz="8000" dirty="0"/>
            </a:br>
            <a:r>
              <a:rPr lang="pt-BR" sz="8000" dirty="0"/>
              <a:t>Bertold Brecht (1898-1956)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01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42" y="24341"/>
            <a:ext cx="9186815" cy="614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180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b="1" dirty="0"/>
              <a:t>Retrato das desigualdades de gênero e raça</a:t>
            </a:r>
            <a:r>
              <a:rPr lang="pt-BR" dirty="0"/>
              <a:t> </a:t>
            </a:r>
            <a:r>
              <a:rPr lang="pt-BR" dirty="0" smtClean="0"/>
              <a:t>IPEA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/>
              <a:t>http://www.ipea.gov.br/retrato/infograficos.html</a:t>
            </a:r>
          </a:p>
        </p:txBody>
      </p:sp>
    </p:spTree>
    <p:extLst>
      <p:ext uri="{BB962C8B-B14F-4D97-AF65-F5344CB8AC3E}">
        <p14:creationId xmlns:p14="http://schemas.microsoft.com/office/powerpoint/2010/main" val="136347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nada deve parecer natural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Causas </a:t>
            </a:r>
            <a:r>
              <a:rPr lang="pt-BR" b="1" dirty="0"/>
              <a:t>externas de morte</a:t>
            </a:r>
            <a:r>
              <a:rPr lang="pt-BR" dirty="0"/>
              <a:t> - A segunda causa de morte mais frequente entre a população negra são homicídios, enquanto para brancos, esta aparece como quinta causa de mortalidade mais comum. </a:t>
            </a:r>
          </a:p>
        </p:txBody>
      </p:sp>
    </p:spTree>
    <p:extLst>
      <p:ext uri="{BB962C8B-B14F-4D97-AF65-F5344CB8AC3E}">
        <p14:creationId xmlns:p14="http://schemas.microsoft.com/office/powerpoint/2010/main" val="65200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não aceiteis o que é de hábito como coisa natural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Em 2012, do total de mortes por causas externas, 36% ocorreram entre jovens de 15 a 29 anos. Destes, 90% do sexo masculino e 59% são negros. Principais causas externas de morte entre jovens negros de 15 a 29 anos são as agressões (homicídios) com 62% e acidentes de transito com 22%.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615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43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82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61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8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Navio Negreiro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Navio Negreiro 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828925"/>
            <a:ext cx="680402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148263" y="908050"/>
            <a:ext cx="360045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dirty="0"/>
              <a:t>Esq. Planta baixa de um navio negreiro.</a:t>
            </a:r>
          </a:p>
          <a:p>
            <a:pPr>
              <a:spcBef>
                <a:spcPct val="50000"/>
              </a:spcBef>
            </a:pPr>
            <a:r>
              <a:rPr lang="pt-BR" altLang="pt-BR" dirty="0"/>
              <a:t>Dir. </a:t>
            </a:r>
            <a:r>
              <a:rPr lang="pt-BR" altLang="pt-BR" dirty="0" err="1"/>
              <a:t>Rugendas</a:t>
            </a:r>
            <a:r>
              <a:rPr lang="pt-BR" altLang="pt-BR"/>
              <a:t>, Navio Negreiro, séc. XIX</a:t>
            </a:r>
          </a:p>
        </p:txBody>
      </p:sp>
    </p:spTree>
    <p:extLst>
      <p:ext uri="{BB962C8B-B14F-4D97-AF65-F5344CB8AC3E}">
        <p14:creationId xmlns:p14="http://schemas.microsoft.com/office/powerpoint/2010/main" val="421670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100</TotalTime>
  <Words>503</Words>
  <Application>Microsoft Office PowerPoint</Application>
  <PresentationFormat>Apresentação na tela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Georgia</vt:lpstr>
      <vt:lpstr>Trebuchet MS</vt:lpstr>
      <vt:lpstr>Wingdings 2</vt:lpstr>
      <vt:lpstr>Urbano</vt:lpstr>
      <vt:lpstr>Fundamentos de Saúde Pública – nossas permanências e nossas rupturas</vt:lpstr>
      <vt:lpstr>Apresentação do PowerPoint</vt:lpstr>
      <vt:lpstr>Apresentação do PowerPoint</vt:lpstr>
      <vt:lpstr>Retrato das desigualdades de gênero e raça IPEA</vt:lpstr>
      <vt:lpstr>nada deve parecer natural</vt:lpstr>
      <vt:lpstr>não aceiteis o que é de hábito como coisa natural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Brasil: pobreza, desigualdade e exclusão social em saúde</vt:lpstr>
      <vt:lpstr>Alguns Indicadores</vt:lpstr>
      <vt:lpstr>Dados, Ministério da Saúde, 2006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 e fundamental para a Saúde Pública e para a vida</dc:title>
  <dc:creator>Cristina Marques</dc:creator>
  <cp:lastModifiedBy>usuario</cp:lastModifiedBy>
  <cp:revision>14</cp:revision>
  <dcterms:created xsi:type="dcterms:W3CDTF">2014-05-09T14:50:54Z</dcterms:created>
  <dcterms:modified xsi:type="dcterms:W3CDTF">2018-03-22T16:45:18Z</dcterms:modified>
</cp:coreProperties>
</file>