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9" r:id="rId3"/>
    <p:sldId id="258" r:id="rId4"/>
    <p:sldId id="292" r:id="rId5"/>
    <p:sldId id="281" r:id="rId6"/>
    <p:sldId id="284" r:id="rId7"/>
    <p:sldId id="285" r:id="rId8"/>
    <p:sldId id="275" r:id="rId9"/>
    <p:sldId id="273" r:id="rId10"/>
    <p:sldId id="282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702433-17ED-42D2-8E91-76F527D01C31}" type="doc">
      <dgm:prSet loTypeId="urn:microsoft.com/office/officeart/2005/8/layout/arrow3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30DE737-17E9-4A07-8DBD-A297E429DAC1}">
      <dgm:prSet phldrT="[Texto]" custT="1"/>
      <dgm:spPr/>
      <dgm:t>
        <a:bodyPr/>
        <a:lstStyle/>
        <a:p>
          <a:r>
            <a:rPr lang="pt-BR" sz="2400" b="1" dirty="0">
              <a:solidFill>
                <a:schemeClr val="bg1"/>
              </a:solidFill>
            </a:rPr>
            <a:t>Assimilação</a:t>
          </a:r>
        </a:p>
      </dgm:t>
    </dgm:pt>
    <dgm:pt modelId="{D7082A15-7919-4A8D-AAA8-E7D4A67CB735}" type="parTrans" cxnId="{A8FF678F-D0B8-47B0-ABAD-220221F86A98}">
      <dgm:prSet/>
      <dgm:spPr/>
      <dgm:t>
        <a:bodyPr/>
        <a:lstStyle/>
        <a:p>
          <a:endParaRPr lang="pt-BR"/>
        </a:p>
      </dgm:t>
    </dgm:pt>
    <dgm:pt modelId="{D8A27256-EF9E-4DFA-8754-466AC145008F}" type="sibTrans" cxnId="{A8FF678F-D0B8-47B0-ABAD-220221F86A98}">
      <dgm:prSet/>
      <dgm:spPr/>
      <dgm:t>
        <a:bodyPr/>
        <a:lstStyle/>
        <a:p>
          <a:endParaRPr lang="pt-BR"/>
        </a:p>
      </dgm:t>
    </dgm:pt>
    <dgm:pt modelId="{01FD8CBE-4A66-4840-84A9-199EB0BB33AA}">
      <dgm:prSet phldrT="[Texto]"/>
      <dgm:spPr/>
      <dgm:t>
        <a:bodyPr/>
        <a:lstStyle/>
        <a:p>
          <a:endParaRPr lang="pt-BR"/>
        </a:p>
      </dgm:t>
    </dgm:pt>
    <dgm:pt modelId="{3DC2E0F9-D5AE-48CF-86A5-91756272F2C8}" type="parTrans" cxnId="{413F1CE7-82BB-4FEB-AA9D-210CDB4ADBEE}">
      <dgm:prSet/>
      <dgm:spPr/>
      <dgm:t>
        <a:bodyPr/>
        <a:lstStyle/>
        <a:p>
          <a:endParaRPr lang="pt-BR"/>
        </a:p>
      </dgm:t>
    </dgm:pt>
    <dgm:pt modelId="{3E15C081-3D7B-49B2-80DF-C4752FB343A8}" type="sibTrans" cxnId="{413F1CE7-82BB-4FEB-AA9D-210CDB4ADBEE}">
      <dgm:prSet/>
      <dgm:spPr/>
      <dgm:t>
        <a:bodyPr/>
        <a:lstStyle/>
        <a:p>
          <a:endParaRPr lang="pt-BR"/>
        </a:p>
      </dgm:t>
    </dgm:pt>
    <dgm:pt modelId="{BEA7374B-6B33-43F7-8420-3C2C14D8B212}">
      <dgm:prSet phldrT="[Texto]" custT="1"/>
      <dgm:spPr/>
      <dgm:t>
        <a:bodyPr/>
        <a:lstStyle/>
        <a:p>
          <a:r>
            <a: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Acomodação</a:t>
          </a:r>
        </a:p>
      </dgm:t>
    </dgm:pt>
    <dgm:pt modelId="{955CAEDE-5B6D-48CC-B13C-665CF2B6C698}" type="parTrans" cxnId="{F1A5E825-1924-48EB-B66F-FD52FE4D096D}">
      <dgm:prSet/>
      <dgm:spPr/>
      <dgm:t>
        <a:bodyPr/>
        <a:lstStyle/>
        <a:p>
          <a:endParaRPr lang="pt-BR"/>
        </a:p>
      </dgm:t>
    </dgm:pt>
    <dgm:pt modelId="{773D379D-C47C-471F-961F-6EE186C52699}" type="sibTrans" cxnId="{F1A5E825-1924-48EB-B66F-FD52FE4D096D}">
      <dgm:prSet/>
      <dgm:spPr/>
      <dgm:t>
        <a:bodyPr/>
        <a:lstStyle/>
        <a:p>
          <a:endParaRPr lang="pt-BR"/>
        </a:p>
      </dgm:t>
    </dgm:pt>
    <dgm:pt modelId="{035ACF76-0372-421E-8859-0FE56820FCC7}" type="pres">
      <dgm:prSet presAssocID="{3C702433-17ED-42D2-8E91-76F527D01C31}" presName="compositeShape" presStyleCnt="0">
        <dgm:presLayoutVars>
          <dgm:chMax val="2"/>
          <dgm:dir/>
          <dgm:resizeHandles val="exact"/>
        </dgm:presLayoutVars>
      </dgm:prSet>
      <dgm:spPr/>
    </dgm:pt>
    <dgm:pt modelId="{72E52CD9-8AFF-48A3-8CEE-4DF2B33345F1}" type="pres">
      <dgm:prSet presAssocID="{3C702433-17ED-42D2-8E91-76F527D01C31}" presName="divider" presStyleLbl="fgShp" presStyleIdx="0" presStyleCnt="1" custLinFactNeighborX="-791" custLinFactNeighborY="-10268"/>
      <dgm:spPr/>
    </dgm:pt>
    <dgm:pt modelId="{FFC681CE-E8DB-43CA-80A4-91CB754E2141}" type="pres">
      <dgm:prSet presAssocID="{330DE737-17E9-4A07-8DBD-A297E429DAC1}" presName="downArrow" presStyleLbl="node1" presStyleIdx="0" presStyleCnt="2"/>
      <dgm:spPr/>
    </dgm:pt>
    <dgm:pt modelId="{46D7DB88-9DA1-4D31-8CD8-511CBE984B63}" type="pres">
      <dgm:prSet presAssocID="{330DE737-17E9-4A07-8DBD-A297E429DAC1}" presName="downArrowText" presStyleLbl="revTx" presStyleIdx="0" presStyleCnt="2" custFlipHor="1" custScaleX="82143" custScaleY="28927" custLinFactX="-32701" custLinFactNeighborX="-100000" custLinFactNeighborY="21322">
        <dgm:presLayoutVars>
          <dgm:bulletEnabled val="1"/>
        </dgm:presLayoutVars>
      </dgm:prSet>
      <dgm:spPr/>
    </dgm:pt>
    <dgm:pt modelId="{35E53BF9-32B5-4E21-BFFA-2C61C6C12B5E}" type="pres">
      <dgm:prSet presAssocID="{BEA7374B-6B33-43F7-8420-3C2C14D8B212}" presName="upArrow" presStyleLbl="node1" presStyleIdx="1" presStyleCnt="2" custLinFactNeighborX="9048" custLinFactNeighborY="560"/>
      <dgm:spPr>
        <a:solidFill>
          <a:schemeClr val="accent2">
            <a:lumMod val="75000"/>
          </a:schemeClr>
        </a:solidFill>
      </dgm:spPr>
    </dgm:pt>
    <dgm:pt modelId="{98BF5F54-5F51-4896-8834-AA10162F7223}" type="pres">
      <dgm:prSet presAssocID="{BEA7374B-6B33-43F7-8420-3C2C14D8B212}" presName="upArrowText" presStyleLbl="revTx" presStyleIdx="1" presStyleCnt="2" custFlipHor="1" custScaleX="82143" custScaleY="28927" custLinFactX="39054" custLinFactNeighborX="100000" custLinFactNeighborY="-20824">
        <dgm:presLayoutVars>
          <dgm:bulletEnabled val="1"/>
        </dgm:presLayoutVars>
      </dgm:prSet>
      <dgm:spPr/>
    </dgm:pt>
  </dgm:ptLst>
  <dgm:cxnLst>
    <dgm:cxn modelId="{F1A5E825-1924-48EB-B66F-FD52FE4D096D}" srcId="{3C702433-17ED-42D2-8E91-76F527D01C31}" destId="{BEA7374B-6B33-43F7-8420-3C2C14D8B212}" srcOrd="1" destOrd="0" parTransId="{955CAEDE-5B6D-48CC-B13C-665CF2B6C698}" sibTransId="{773D379D-C47C-471F-961F-6EE186C52699}"/>
    <dgm:cxn modelId="{F500BD33-0738-40CA-98FF-C36D24A9CC25}" type="presOf" srcId="{BEA7374B-6B33-43F7-8420-3C2C14D8B212}" destId="{98BF5F54-5F51-4896-8834-AA10162F7223}" srcOrd="0" destOrd="0" presId="urn:microsoft.com/office/officeart/2005/8/layout/arrow3"/>
    <dgm:cxn modelId="{C75FFC75-C9FA-4BE7-8396-E5480D199210}" type="presOf" srcId="{3C702433-17ED-42D2-8E91-76F527D01C31}" destId="{035ACF76-0372-421E-8859-0FE56820FCC7}" srcOrd="0" destOrd="0" presId="urn:microsoft.com/office/officeart/2005/8/layout/arrow3"/>
    <dgm:cxn modelId="{A8FF678F-D0B8-47B0-ABAD-220221F86A98}" srcId="{3C702433-17ED-42D2-8E91-76F527D01C31}" destId="{330DE737-17E9-4A07-8DBD-A297E429DAC1}" srcOrd="0" destOrd="0" parTransId="{D7082A15-7919-4A8D-AAA8-E7D4A67CB735}" sibTransId="{D8A27256-EF9E-4DFA-8754-466AC145008F}"/>
    <dgm:cxn modelId="{413F1CE7-82BB-4FEB-AA9D-210CDB4ADBEE}" srcId="{3C702433-17ED-42D2-8E91-76F527D01C31}" destId="{01FD8CBE-4A66-4840-84A9-199EB0BB33AA}" srcOrd="2" destOrd="0" parTransId="{3DC2E0F9-D5AE-48CF-86A5-91756272F2C8}" sibTransId="{3E15C081-3D7B-49B2-80DF-C4752FB343A8}"/>
    <dgm:cxn modelId="{7CA8BEE8-3B54-4E38-B05E-6A10AA5DF880}" type="presOf" srcId="{330DE737-17E9-4A07-8DBD-A297E429DAC1}" destId="{46D7DB88-9DA1-4D31-8CD8-511CBE984B63}" srcOrd="0" destOrd="0" presId="urn:microsoft.com/office/officeart/2005/8/layout/arrow3"/>
    <dgm:cxn modelId="{77180BF4-5328-4F3B-A0C6-E6DAD22DC1DA}" type="presParOf" srcId="{035ACF76-0372-421E-8859-0FE56820FCC7}" destId="{72E52CD9-8AFF-48A3-8CEE-4DF2B33345F1}" srcOrd="0" destOrd="0" presId="urn:microsoft.com/office/officeart/2005/8/layout/arrow3"/>
    <dgm:cxn modelId="{E6440CA2-249F-40FB-9D42-A2D290A94F10}" type="presParOf" srcId="{035ACF76-0372-421E-8859-0FE56820FCC7}" destId="{FFC681CE-E8DB-43CA-80A4-91CB754E2141}" srcOrd="1" destOrd="0" presId="urn:microsoft.com/office/officeart/2005/8/layout/arrow3"/>
    <dgm:cxn modelId="{9242F4D1-A3E8-4EFA-9362-DD7BEE6390B2}" type="presParOf" srcId="{035ACF76-0372-421E-8859-0FE56820FCC7}" destId="{46D7DB88-9DA1-4D31-8CD8-511CBE984B63}" srcOrd="2" destOrd="0" presId="urn:microsoft.com/office/officeart/2005/8/layout/arrow3"/>
    <dgm:cxn modelId="{43B5AE18-A729-46C7-BEA3-CFC89D618A2E}" type="presParOf" srcId="{035ACF76-0372-421E-8859-0FE56820FCC7}" destId="{35E53BF9-32B5-4E21-BFFA-2C61C6C12B5E}" srcOrd="3" destOrd="0" presId="urn:microsoft.com/office/officeart/2005/8/layout/arrow3"/>
    <dgm:cxn modelId="{6EC57BB2-81D9-41BA-B99A-D48F975C87BB}" type="presParOf" srcId="{035ACF76-0372-421E-8859-0FE56820FCC7}" destId="{98BF5F54-5F51-4896-8834-AA10162F7223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8313C7-61C3-4D10-BD78-17BF3204DA6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0655DC9-3AF2-446D-B56D-F502C68CCA68}">
      <dgm:prSet phldrT="[Texto]"/>
      <dgm:spPr/>
      <dgm:t>
        <a:bodyPr/>
        <a:lstStyle/>
        <a:p>
          <a:r>
            <a:rPr lang="pt-BR" dirty="0"/>
            <a:t>1º</a:t>
          </a:r>
        </a:p>
      </dgm:t>
    </dgm:pt>
    <dgm:pt modelId="{E5DA5581-054A-419A-B017-62C4CFE976F3}" type="parTrans" cxnId="{2A787C10-64C5-40DE-B52A-5A25541F6FA4}">
      <dgm:prSet/>
      <dgm:spPr/>
      <dgm:t>
        <a:bodyPr/>
        <a:lstStyle/>
        <a:p>
          <a:endParaRPr lang="pt-BR"/>
        </a:p>
      </dgm:t>
    </dgm:pt>
    <dgm:pt modelId="{7ECF0648-9DDC-4745-8287-402D42593B1B}" type="sibTrans" cxnId="{2A787C10-64C5-40DE-B52A-5A25541F6FA4}">
      <dgm:prSet/>
      <dgm:spPr/>
      <dgm:t>
        <a:bodyPr/>
        <a:lstStyle/>
        <a:p>
          <a:endParaRPr lang="pt-BR"/>
        </a:p>
      </dgm:t>
    </dgm:pt>
    <dgm:pt modelId="{9C64BC1D-1B18-4AD0-B9BD-0CB6B237D20B}">
      <dgm:prSet phldrT="[Texto]" custT="1"/>
      <dgm:spPr/>
      <dgm:t>
        <a:bodyPr/>
        <a:lstStyle/>
        <a:p>
          <a:r>
            <a:rPr lang="pt-BR" sz="1600" dirty="0"/>
            <a:t>Estádio </a:t>
          </a:r>
          <a:r>
            <a:rPr lang="pt-BR" sz="1600" b="1" dirty="0"/>
            <a:t>sensório-motor </a:t>
          </a:r>
          <a:r>
            <a:rPr lang="pt-BR" sz="1600" dirty="0"/>
            <a:t>(inteligência sensório-motora)</a:t>
          </a:r>
        </a:p>
      </dgm:t>
    </dgm:pt>
    <dgm:pt modelId="{CEFC784D-132B-4172-898C-EB63FD13EC36}" type="parTrans" cxnId="{46AAC7F7-91F9-41A4-9EF5-2B6063792F9A}">
      <dgm:prSet/>
      <dgm:spPr/>
      <dgm:t>
        <a:bodyPr/>
        <a:lstStyle/>
        <a:p>
          <a:endParaRPr lang="pt-BR"/>
        </a:p>
      </dgm:t>
    </dgm:pt>
    <dgm:pt modelId="{52AE51A7-6986-4C08-8C11-B32B22ACC265}" type="sibTrans" cxnId="{46AAC7F7-91F9-41A4-9EF5-2B6063792F9A}">
      <dgm:prSet/>
      <dgm:spPr/>
      <dgm:t>
        <a:bodyPr/>
        <a:lstStyle/>
        <a:p>
          <a:endParaRPr lang="pt-BR"/>
        </a:p>
      </dgm:t>
    </dgm:pt>
    <dgm:pt modelId="{0C4D9E9C-BE51-4169-A65D-3C22D78369B0}">
      <dgm:prSet phldrT="[Texto]" custT="1"/>
      <dgm:spPr/>
      <dgm:t>
        <a:bodyPr/>
        <a:lstStyle/>
        <a:p>
          <a:r>
            <a:rPr lang="pt-BR" sz="1600" dirty="0"/>
            <a:t>0-2 anos </a:t>
          </a:r>
        </a:p>
      </dgm:t>
    </dgm:pt>
    <dgm:pt modelId="{BD392F4B-7A45-4859-B71E-3A764035C399}" type="parTrans" cxnId="{161593CF-7C22-4B92-A4D0-69D60F41D52C}">
      <dgm:prSet/>
      <dgm:spPr/>
      <dgm:t>
        <a:bodyPr/>
        <a:lstStyle/>
        <a:p>
          <a:endParaRPr lang="pt-BR"/>
        </a:p>
      </dgm:t>
    </dgm:pt>
    <dgm:pt modelId="{C5186EA4-A8B1-476D-9A7B-AC7A0452F4FA}" type="sibTrans" cxnId="{161593CF-7C22-4B92-A4D0-69D60F41D52C}">
      <dgm:prSet/>
      <dgm:spPr/>
      <dgm:t>
        <a:bodyPr/>
        <a:lstStyle/>
        <a:p>
          <a:endParaRPr lang="pt-BR"/>
        </a:p>
      </dgm:t>
    </dgm:pt>
    <dgm:pt modelId="{34FCD64A-9B1D-4449-9CE5-E3F5A8EB36BC}">
      <dgm:prSet phldrT="[Texto]"/>
      <dgm:spPr/>
      <dgm:t>
        <a:bodyPr/>
        <a:lstStyle/>
        <a:p>
          <a:r>
            <a:rPr lang="pt-BR" dirty="0"/>
            <a:t>2º</a:t>
          </a:r>
        </a:p>
      </dgm:t>
    </dgm:pt>
    <dgm:pt modelId="{F863084C-459D-4F22-A4BB-B84DA59957F0}" type="parTrans" cxnId="{1DA15A2D-503D-4D53-A884-7E4375EC2668}">
      <dgm:prSet/>
      <dgm:spPr/>
      <dgm:t>
        <a:bodyPr/>
        <a:lstStyle/>
        <a:p>
          <a:endParaRPr lang="pt-BR"/>
        </a:p>
      </dgm:t>
    </dgm:pt>
    <dgm:pt modelId="{28C5D13F-1987-4748-A4EA-B11CF19024F1}" type="sibTrans" cxnId="{1DA15A2D-503D-4D53-A884-7E4375EC2668}">
      <dgm:prSet/>
      <dgm:spPr/>
      <dgm:t>
        <a:bodyPr/>
        <a:lstStyle/>
        <a:p>
          <a:endParaRPr lang="pt-BR"/>
        </a:p>
      </dgm:t>
    </dgm:pt>
    <dgm:pt modelId="{E35B04DE-BAFB-4572-9801-9485E9CFB981}">
      <dgm:prSet phldrT="[Texto]" custT="1"/>
      <dgm:spPr/>
      <dgm:t>
        <a:bodyPr/>
        <a:lstStyle/>
        <a:p>
          <a:r>
            <a:rPr lang="pt-BR" sz="1600" b="0" dirty="0"/>
            <a:t>Estádio </a:t>
          </a:r>
          <a:r>
            <a:rPr lang="pt-BR" sz="1600" b="1" dirty="0"/>
            <a:t>pré-operatório</a:t>
          </a:r>
          <a:r>
            <a:rPr lang="pt-BR" sz="1600" dirty="0"/>
            <a:t> (inteligência simbólica ou pré-operatória)</a:t>
          </a:r>
        </a:p>
      </dgm:t>
    </dgm:pt>
    <dgm:pt modelId="{3B44FD9E-69C8-475A-970E-ED4EF5E3332C}" type="parTrans" cxnId="{B4F2AF25-FA93-445D-88E6-FAA646A7866A}">
      <dgm:prSet/>
      <dgm:spPr/>
      <dgm:t>
        <a:bodyPr/>
        <a:lstStyle/>
        <a:p>
          <a:endParaRPr lang="pt-BR"/>
        </a:p>
      </dgm:t>
    </dgm:pt>
    <dgm:pt modelId="{06CE4B2A-5024-4A3A-BF3D-8C348138853B}" type="sibTrans" cxnId="{B4F2AF25-FA93-445D-88E6-FAA646A7866A}">
      <dgm:prSet/>
      <dgm:spPr/>
      <dgm:t>
        <a:bodyPr/>
        <a:lstStyle/>
        <a:p>
          <a:endParaRPr lang="pt-BR"/>
        </a:p>
      </dgm:t>
    </dgm:pt>
    <dgm:pt modelId="{9DDD50C7-2065-47CE-AE73-948D828B2A6E}">
      <dgm:prSet phldrT="[Texto]" custT="1"/>
      <dgm:spPr/>
      <dgm:t>
        <a:bodyPr/>
        <a:lstStyle/>
        <a:p>
          <a:r>
            <a:rPr lang="pt-BR" sz="1600" dirty="0"/>
            <a:t>2 a 7 anos</a:t>
          </a:r>
        </a:p>
      </dgm:t>
    </dgm:pt>
    <dgm:pt modelId="{A0BD5DE9-C778-49DB-BDF1-997F76D7BB3E}" type="parTrans" cxnId="{70D13A43-D99E-4826-86F9-49904259A32B}">
      <dgm:prSet/>
      <dgm:spPr/>
      <dgm:t>
        <a:bodyPr/>
        <a:lstStyle/>
        <a:p>
          <a:endParaRPr lang="pt-BR"/>
        </a:p>
      </dgm:t>
    </dgm:pt>
    <dgm:pt modelId="{1B39F8EA-414B-4751-997E-B2522D397A3A}" type="sibTrans" cxnId="{70D13A43-D99E-4826-86F9-49904259A32B}">
      <dgm:prSet/>
      <dgm:spPr/>
      <dgm:t>
        <a:bodyPr/>
        <a:lstStyle/>
        <a:p>
          <a:endParaRPr lang="pt-BR"/>
        </a:p>
      </dgm:t>
    </dgm:pt>
    <dgm:pt modelId="{93CF6589-45E8-46B4-85E0-16EE4658AC27}">
      <dgm:prSet phldrT="[Texto]"/>
      <dgm:spPr/>
      <dgm:t>
        <a:bodyPr/>
        <a:lstStyle/>
        <a:p>
          <a:r>
            <a:rPr lang="pt-BR" dirty="0"/>
            <a:t>3º</a:t>
          </a:r>
        </a:p>
      </dgm:t>
    </dgm:pt>
    <dgm:pt modelId="{250B1360-B3FE-43CA-B273-E2C8F0CB0503}" type="parTrans" cxnId="{C28BDC08-2344-417E-928B-0F41669E187F}">
      <dgm:prSet/>
      <dgm:spPr/>
      <dgm:t>
        <a:bodyPr/>
        <a:lstStyle/>
        <a:p>
          <a:endParaRPr lang="pt-BR"/>
        </a:p>
      </dgm:t>
    </dgm:pt>
    <dgm:pt modelId="{290FFFE8-5BF7-4B68-AC76-9D62EEC65120}" type="sibTrans" cxnId="{C28BDC08-2344-417E-928B-0F41669E187F}">
      <dgm:prSet/>
      <dgm:spPr/>
      <dgm:t>
        <a:bodyPr/>
        <a:lstStyle/>
        <a:p>
          <a:endParaRPr lang="pt-BR"/>
        </a:p>
      </dgm:t>
    </dgm:pt>
    <dgm:pt modelId="{86BEF658-FBE9-442D-A0AB-57CF7BB4EA45}">
      <dgm:prSet phldrT="[Texto]" custT="1"/>
      <dgm:spPr/>
      <dgm:t>
        <a:bodyPr/>
        <a:lstStyle/>
        <a:p>
          <a:r>
            <a:rPr lang="pt-BR" sz="1600" dirty="0"/>
            <a:t>Estádio </a:t>
          </a:r>
          <a:r>
            <a:rPr lang="pt-BR" sz="1600" b="1" dirty="0"/>
            <a:t>operatório concreto </a:t>
          </a:r>
          <a:r>
            <a:rPr lang="pt-BR" sz="1600" dirty="0"/>
            <a:t>(inteligência operatória concreta)</a:t>
          </a:r>
        </a:p>
      </dgm:t>
    </dgm:pt>
    <dgm:pt modelId="{44281A57-5A61-4AB0-AD3C-293179315E6B}" type="parTrans" cxnId="{096D43DF-D9FF-414A-9EF9-51E135560D05}">
      <dgm:prSet/>
      <dgm:spPr/>
      <dgm:t>
        <a:bodyPr/>
        <a:lstStyle/>
        <a:p>
          <a:endParaRPr lang="pt-BR"/>
        </a:p>
      </dgm:t>
    </dgm:pt>
    <dgm:pt modelId="{FD5C8785-9AB2-4DD3-A46D-5887AEC7F546}" type="sibTrans" cxnId="{096D43DF-D9FF-414A-9EF9-51E135560D05}">
      <dgm:prSet/>
      <dgm:spPr/>
      <dgm:t>
        <a:bodyPr/>
        <a:lstStyle/>
        <a:p>
          <a:endParaRPr lang="pt-BR"/>
        </a:p>
      </dgm:t>
    </dgm:pt>
    <dgm:pt modelId="{939629DE-1C73-4966-9A8E-AEC6421F1E26}">
      <dgm:prSet phldrT="[Texto]" custT="1"/>
      <dgm:spPr/>
      <dgm:t>
        <a:bodyPr/>
        <a:lstStyle/>
        <a:p>
          <a:r>
            <a:rPr lang="pt-BR" sz="1600" dirty="0"/>
            <a:t>7 a 12 anos</a:t>
          </a:r>
        </a:p>
      </dgm:t>
    </dgm:pt>
    <dgm:pt modelId="{1962CC9B-0164-4757-8812-4D6878C4D362}" type="parTrans" cxnId="{686DC565-BB49-457A-AB84-3CC2F38533B1}">
      <dgm:prSet/>
      <dgm:spPr/>
      <dgm:t>
        <a:bodyPr/>
        <a:lstStyle/>
        <a:p>
          <a:endParaRPr lang="pt-BR"/>
        </a:p>
      </dgm:t>
    </dgm:pt>
    <dgm:pt modelId="{13D0E5C6-82D5-40A0-97A1-64EED31C1927}" type="sibTrans" cxnId="{686DC565-BB49-457A-AB84-3CC2F38533B1}">
      <dgm:prSet/>
      <dgm:spPr/>
      <dgm:t>
        <a:bodyPr/>
        <a:lstStyle/>
        <a:p>
          <a:endParaRPr lang="pt-BR"/>
        </a:p>
      </dgm:t>
    </dgm:pt>
    <dgm:pt modelId="{68A047C9-A15C-4661-9D6A-9B6DBEA2783B}">
      <dgm:prSet phldrT="[Texto]" custT="1"/>
      <dgm:spPr/>
      <dgm:t>
        <a:bodyPr/>
        <a:lstStyle/>
        <a:p>
          <a:endParaRPr lang="pt-BR" sz="1600" dirty="0"/>
        </a:p>
      </dgm:t>
    </dgm:pt>
    <dgm:pt modelId="{E5584104-2CA0-40FE-A118-82AB5477A236}" type="parTrans" cxnId="{E8D3BB3E-8BE8-4609-9D39-96125CC23859}">
      <dgm:prSet/>
      <dgm:spPr/>
      <dgm:t>
        <a:bodyPr/>
        <a:lstStyle/>
        <a:p>
          <a:endParaRPr lang="pt-BR"/>
        </a:p>
      </dgm:t>
    </dgm:pt>
    <dgm:pt modelId="{3F89DCC9-E385-49FB-AED9-3CA4625EF29B}" type="sibTrans" cxnId="{E8D3BB3E-8BE8-4609-9D39-96125CC23859}">
      <dgm:prSet/>
      <dgm:spPr/>
      <dgm:t>
        <a:bodyPr/>
        <a:lstStyle/>
        <a:p>
          <a:endParaRPr lang="pt-BR"/>
        </a:p>
      </dgm:t>
    </dgm:pt>
    <dgm:pt modelId="{BC712FBE-9B20-4BCD-93CB-3E3C9CC48809}">
      <dgm:prSet phldrT="[Texto]"/>
      <dgm:spPr/>
      <dgm:t>
        <a:bodyPr/>
        <a:lstStyle/>
        <a:p>
          <a:r>
            <a:rPr lang="pt-BR" dirty="0"/>
            <a:t>4º</a:t>
          </a:r>
        </a:p>
      </dgm:t>
    </dgm:pt>
    <dgm:pt modelId="{7AD32266-32CF-43FE-B74D-FB4A4A1BF81D}" type="parTrans" cxnId="{A12ED8F0-86D9-4DC6-AF1E-722B815FCC2A}">
      <dgm:prSet/>
      <dgm:spPr/>
      <dgm:t>
        <a:bodyPr/>
        <a:lstStyle/>
        <a:p>
          <a:endParaRPr lang="pt-BR"/>
        </a:p>
      </dgm:t>
    </dgm:pt>
    <dgm:pt modelId="{0189211E-AB07-4FB5-8449-756BCA5638F6}" type="sibTrans" cxnId="{A12ED8F0-86D9-4DC6-AF1E-722B815FCC2A}">
      <dgm:prSet/>
      <dgm:spPr/>
      <dgm:t>
        <a:bodyPr/>
        <a:lstStyle/>
        <a:p>
          <a:endParaRPr lang="pt-BR"/>
        </a:p>
      </dgm:t>
    </dgm:pt>
    <dgm:pt modelId="{FA6B6AC7-A557-42D8-8835-2B13EC4DD68F}">
      <dgm:prSet phldrT="[Texto]" custT="1"/>
      <dgm:spPr/>
      <dgm:t>
        <a:bodyPr/>
        <a:lstStyle/>
        <a:p>
          <a:r>
            <a:rPr lang="pt-BR" sz="1600" dirty="0"/>
            <a:t>Estádio </a:t>
          </a:r>
          <a:r>
            <a:rPr lang="pt-BR" sz="1600" b="1" dirty="0"/>
            <a:t>operatório formal</a:t>
          </a:r>
          <a:r>
            <a:rPr lang="pt-BR" sz="1600" dirty="0"/>
            <a:t>  (inteligência operatória formal)</a:t>
          </a:r>
        </a:p>
      </dgm:t>
    </dgm:pt>
    <dgm:pt modelId="{0DEB4D9B-4399-4EBE-93AB-20C56781CAED}" type="parTrans" cxnId="{9E716A2A-56EC-432F-B593-41F446F69C17}">
      <dgm:prSet/>
      <dgm:spPr/>
      <dgm:t>
        <a:bodyPr/>
        <a:lstStyle/>
        <a:p>
          <a:endParaRPr lang="pt-BR"/>
        </a:p>
      </dgm:t>
    </dgm:pt>
    <dgm:pt modelId="{227B0F2E-5170-4689-A6BF-E97D53B50D7A}" type="sibTrans" cxnId="{9E716A2A-56EC-432F-B593-41F446F69C17}">
      <dgm:prSet/>
      <dgm:spPr/>
      <dgm:t>
        <a:bodyPr/>
        <a:lstStyle/>
        <a:p>
          <a:endParaRPr lang="pt-BR"/>
        </a:p>
      </dgm:t>
    </dgm:pt>
    <dgm:pt modelId="{EAD7BBA1-4651-4659-B246-C1EB3E6034F4}">
      <dgm:prSet phldrT="[Texto]" custT="1"/>
      <dgm:spPr/>
      <dgm:t>
        <a:bodyPr/>
        <a:lstStyle/>
        <a:p>
          <a:r>
            <a:rPr lang="pt-BR" sz="1600" dirty="0"/>
            <a:t>A partir de 12 anos</a:t>
          </a:r>
        </a:p>
      </dgm:t>
    </dgm:pt>
    <dgm:pt modelId="{1509D426-9BEF-4B7D-BE1D-8290F0A7A2F9}" type="parTrans" cxnId="{0DDD4661-E675-4D9E-A4B6-9904491A4DD8}">
      <dgm:prSet/>
      <dgm:spPr/>
      <dgm:t>
        <a:bodyPr/>
        <a:lstStyle/>
        <a:p>
          <a:endParaRPr lang="pt-BR"/>
        </a:p>
      </dgm:t>
    </dgm:pt>
    <dgm:pt modelId="{0C1C6C57-B7AA-4017-ABF0-3175B50A2836}" type="sibTrans" cxnId="{0DDD4661-E675-4D9E-A4B6-9904491A4DD8}">
      <dgm:prSet/>
      <dgm:spPr/>
      <dgm:t>
        <a:bodyPr/>
        <a:lstStyle/>
        <a:p>
          <a:endParaRPr lang="pt-BR"/>
        </a:p>
      </dgm:t>
    </dgm:pt>
    <dgm:pt modelId="{65D34EF3-7F91-47BF-A936-44D24FA12398}">
      <dgm:prSet phldrT="[Texto]" custT="1"/>
      <dgm:spPr/>
      <dgm:t>
        <a:bodyPr/>
        <a:lstStyle/>
        <a:p>
          <a:endParaRPr lang="pt-BR" sz="1600" dirty="0"/>
        </a:p>
      </dgm:t>
    </dgm:pt>
    <dgm:pt modelId="{103A552C-B313-4E77-B46D-A2BDC518B3EF}" type="parTrans" cxnId="{63A6F731-AE08-4880-9DCF-B50AD23EABC0}">
      <dgm:prSet/>
      <dgm:spPr/>
      <dgm:t>
        <a:bodyPr/>
        <a:lstStyle/>
        <a:p>
          <a:endParaRPr lang="pt-BR"/>
        </a:p>
      </dgm:t>
    </dgm:pt>
    <dgm:pt modelId="{5DEB1DF5-2938-461A-B7BF-7FC98302314B}" type="sibTrans" cxnId="{63A6F731-AE08-4880-9DCF-B50AD23EABC0}">
      <dgm:prSet/>
      <dgm:spPr/>
      <dgm:t>
        <a:bodyPr/>
        <a:lstStyle/>
        <a:p>
          <a:endParaRPr lang="pt-BR"/>
        </a:p>
      </dgm:t>
    </dgm:pt>
    <dgm:pt modelId="{72B01269-6EBE-4C16-973E-230730783B3C}" type="pres">
      <dgm:prSet presAssocID="{838313C7-61C3-4D10-BD78-17BF3204DA6B}" presName="linearFlow" presStyleCnt="0">
        <dgm:presLayoutVars>
          <dgm:dir/>
          <dgm:animLvl val="lvl"/>
          <dgm:resizeHandles val="exact"/>
        </dgm:presLayoutVars>
      </dgm:prSet>
      <dgm:spPr/>
    </dgm:pt>
    <dgm:pt modelId="{C78D0CE6-00A4-4599-A2ED-706B835F29A6}" type="pres">
      <dgm:prSet presAssocID="{E0655DC9-3AF2-446D-B56D-F502C68CCA68}" presName="composite" presStyleCnt="0"/>
      <dgm:spPr/>
    </dgm:pt>
    <dgm:pt modelId="{CABDD4EF-0B76-441E-8A08-69F2116463B9}" type="pres">
      <dgm:prSet presAssocID="{E0655DC9-3AF2-446D-B56D-F502C68CCA68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B08BC91C-9E58-4E8C-9C32-E7D0F205A78B}" type="pres">
      <dgm:prSet presAssocID="{E0655DC9-3AF2-446D-B56D-F502C68CCA68}" presName="descendantText" presStyleLbl="alignAcc1" presStyleIdx="0" presStyleCnt="4" custLinFactNeighborX="4942" custLinFactNeighborY="-1854">
        <dgm:presLayoutVars>
          <dgm:bulletEnabled val="1"/>
        </dgm:presLayoutVars>
      </dgm:prSet>
      <dgm:spPr/>
    </dgm:pt>
    <dgm:pt modelId="{C3EE6529-0991-44D5-B313-38F176909CED}" type="pres">
      <dgm:prSet presAssocID="{7ECF0648-9DDC-4745-8287-402D42593B1B}" presName="sp" presStyleCnt="0"/>
      <dgm:spPr/>
    </dgm:pt>
    <dgm:pt modelId="{B48581E4-7538-4A50-8D25-B4C554079CBA}" type="pres">
      <dgm:prSet presAssocID="{34FCD64A-9B1D-4449-9CE5-E3F5A8EB36BC}" presName="composite" presStyleCnt="0"/>
      <dgm:spPr/>
    </dgm:pt>
    <dgm:pt modelId="{A59DC3FF-A216-47A5-AF18-271E2C0C0A8C}" type="pres">
      <dgm:prSet presAssocID="{34FCD64A-9B1D-4449-9CE5-E3F5A8EB36BC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DC717289-6AB6-494B-89A5-75D1108DDB1B}" type="pres">
      <dgm:prSet presAssocID="{34FCD64A-9B1D-4449-9CE5-E3F5A8EB36BC}" presName="descendantText" presStyleLbl="alignAcc1" presStyleIdx="1" presStyleCnt="4" custLinFactNeighborX="4942" custLinFactNeighborY="-1854">
        <dgm:presLayoutVars>
          <dgm:bulletEnabled val="1"/>
        </dgm:presLayoutVars>
      </dgm:prSet>
      <dgm:spPr/>
    </dgm:pt>
    <dgm:pt modelId="{FCCE58E2-B2DD-4B15-96FE-77B81E116439}" type="pres">
      <dgm:prSet presAssocID="{28C5D13F-1987-4748-A4EA-B11CF19024F1}" presName="sp" presStyleCnt="0"/>
      <dgm:spPr/>
    </dgm:pt>
    <dgm:pt modelId="{D843FFF0-3CC2-4556-8838-BE8AAF2A94D3}" type="pres">
      <dgm:prSet presAssocID="{93CF6589-45E8-46B4-85E0-16EE4658AC27}" presName="composite" presStyleCnt="0"/>
      <dgm:spPr/>
    </dgm:pt>
    <dgm:pt modelId="{B20ED350-9E3D-428B-900C-F16DA7E6F9D2}" type="pres">
      <dgm:prSet presAssocID="{93CF6589-45E8-46B4-85E0-16EE4658AC27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DD848F24-AF27-437A-AEAC-2A653EF5110D}" type="pres">
      <dgm:prSet presAssocID="{93CF6589-45E8-46B4-85E0-16EE4658AC27}" presName="descendantText" presStyleLbl="alignAcc1" presStyleIdx="2" presStyleCnt="4" custLinFactNeighborX="4942" custLinFactNeighborY="-1854">
        <dgm:presLayoutVars>
          <dgm:bulletEnabled val="1"/>
        </dgm:presLayoutVars>
      </dgm:prSet>
      <dgm:spPr/>
    </dgm:pt>
    <dgm:pt modelId="{6F5E6DC3-9F25-4D01-AB71-C21599CB8098}" type="pres">
      <dgm:prSet presAssocID="{290FFFE8-5BF7-4B68-AC76-9D62EEC65120}" presName="sp" presStyleCnt="0"/>
      <dgm:spPr/>
    </dgm:pt>
    <dgm:pt modelId="{014B0186-A601-4657-ADED-5397EB756458}" type="pres">
      <dgm:prSet presAssocID="{BC712FBE-9B20-4BCD-93CB-3E3C9CC48809}" presName="composite" presStyleCnt="0"/>
      <dgm:spPr/>
    </dgm:pt>
    <dgm:pt modelId="{14FF75ED-5FD8-455D-B6FF-66FEA9730918}" type="pres">
      <dgm:prSet presAssocID="{BC712FBE-9B20-4BCD-93CB-3E3C9CC48809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E530D6AB-27F9-4D1E-B81A-25E66067D239}" type="pres">
      <dgm:prSet presAssocID="{BC712FBE-9B20-4BCD-93CB-3E3C9CC48809}" presName="descendantText" presStyleLbl="alignAcc1" presStyleIdx="3" presStyleCnt="4" custLinFactNeighborX="4942" custLinFactNeighborY="-1854">
        <dgm:presLayoutVars>
          <dgm:bulletEnabled val="1"/>
        </dgm:presLayoutVars>
      </dgm:prSet>
      <dgm:spPr/>
    </dgm:pt>
  </dgm:ptLst>
  <dgm:cxnLst>
    <dgm:cxn modelId="{C28BDC08-2344-417E-928B-0F41669E187F}" srcId="{838313C7-61C3-4D10-BD78-17BF3204DA6B}" destId="{93CF6589-45E8-46B4-85E0-16EE4658AC27}" srcOrd="2" destOrd="0" parTransId="{250B1360-B3FE-43CA-B273-E2C8F0CB0503}" sibTransId="{290FFFE8-5BF7-4B68-AC76-9D62EEC65120}"/>
    <dgm:cxn modelId="{2A787C10-64C5-40DE-B52A-5A25541F6FA4}" srcId="{838313C7-61C3-4D10-BD78-17BF3204DA6B}" destId="{E0655DC9-3AF2-446D-B56D-F502C68CCA68}" srcOrd="0" destOrd="0" parTransId="{E5DA5581-054A-419A-B017-62C4CFE976F3}" sibTransId="{7ECF0648-9DDC-4745-8287-402D42593B1B}"/>
    <dgm:cxn modelId="{DBE18815-109D-447F-8311-52E1C64468E2}" type="presOf" srcId="{E0655DC9-3AF2-446D-B56D-F502C68CCA68}" destId="{CABDD4EF-0B76-441E-8A08-69F2116463B9}" srcOrd="0" destOrd="0" presId="urn:microsoft.com/office/officeart/2005/8/layout/chevron2"/>
    <dgm:cxn modelId="{B4F2AF25-FA93-445D-88E6-FAA646A7866A}" srcId="{34FCD64A-9B1D-4449-9CE5-E3F5A8EB36BC}" destId="{E35B04DE-BAFB-4572-9801-9485E9CFB981}" srcOrd="0" destOrd="0" parTransId="{3B44FD9E-69C8-475A-970E-ED4EF5E3332C}" sibTransId="{06CE4B2A-5024-4A3A-BF3D-8C348138853B}"/>
    <dgm:cxn modelId="{9E716A2A-56EC-432F-B593-41F446F69C17}" srcId="{BC712FBE-9B20-4BCD-93CB-3E3C9CC48809}" destId="{FA6B6AC7-A557-42D8-8835-2B13EC4DD68F}" srcOrd="0" destOrd="0" parTransId="{0DEB4D9B-4399-4EBE-93AB-20C56781CAED}" sibTransId="{227B0F2E-5170-4689-A6BF-E97D53B50D7A}"/>
    <dgm:cxn modelId="{BC69BD2A-63D8-4DC7-8B20-2300C4FD1FFB}" type="presOf" srcId="{9C64BC1D-1B18-4AD0-B9BD-0CB6B237D20B}" destId="{B08BC91C-9E58-4E8C-9C32-E7D0F205A78B}" srcOrd="0" destOrd="0" presId="urn:microsoft.com/office/officeart/2005/8/layout/chevron2"/>
    <dgm:cxn modelId="{1DA15A2D-503D-4D53-A884-7E4375EC2668}" srcId="{838313C7-61C3-4D10-BD78-17BF3204DA6B}" destId="{34FCD64A-9B1D-4449-9CE5-E3F5A8EB36BC}" srcOrd="1" destOrd="0" parTransId="{F863084C-459D-4F22-A4BB-B84DA59957F0}" sibTransId="{28C5D13F-1987-4748-A4EA-B11CF19024F1}"/>
    <dgm:cxn modelId="{27C0BB31-609A-4ECF-9219-C5B2207EDD79}" type="presOf" srcId="{E35B04DE-BAFB-4572-9801-9485E9CFB981}" destId="{DC717289-6AB6-494B-89A5-75D1108DDB1B}" srcOrd="0" destOrd="0" presId="urn:microsoft.com/office/officeart/2005/8/layout/chevron2"/>
    <dgm:cxn modelId="{63A6F731-AE08-4880-9DCF-B50AD23EABC0}" srcId="{BC712FBE-9B20-4BCD-93CB-3E3C9CC48809}" destId="{65D34EF3-7F91-47BF-A936-44D24FA12398}" srcOrd="2" destOrd="0" parTransId="{103A552C-B313-4E77-B46D-A2BDC518B3EF}" sibTransId="{5DEB1DF5-2938-461A-B7BF-7FC98302314B}"/>
    <dgm:cxn modelId="{0BFA1438-45D5-44B4-8162-721D0D088F09}" type="presOf" srcId="{EAD7BBA1-4651-4659-B246-C1EB3E6034F4}" destId="{E530D6AB-27F9-4D1E-B81A-25E66067D239}" srcOrd="0" destOrd="1" presId="urn:microsoft.com/office/officeart/2005/8/layout/chevron2"/>
    <dgm:cxn modelId="{365E5F3A-E146-4EEB-95B0-C30EAF7D3B51}" type="presOf" srcId="{FA6B6AC7-A557-42D8-8835-2B13EC4DD68F}" destId="{E530D6AB-27F9-4D1E-B81A-25E66067D239}" srcOrd="0" destOrd="0" presId="urn:microsoft.com/office/officeart/2005/8/layout/chevron2"/>
    <dgm:cxn modelId="{E8D3BB3E-8BE8-4609-9D39-96125CC23859}" srcId="{93CF6589-45E8-46B4-85E0-16EE4658AC27}" destId="{68A047C9-A15C-4661-9D6A-9B6DBEA2783B}" srcOrd="2" destOrd="0" parTransId="{E5584104-2CA0-40FE-A118-82AB5477A236}" sibTransId="{3F89DCC9-E385-49FB-AED9-3CA4625EF29B}"/>
    <dgm:cxn modelId="{0DDD4661-E675-4D9E-A4B6-9904491A4DD8}" srcId="{BC712FBE-9B20-4BCD-93CB-3E3C9CC48809}" destId="{EAD7BBA1-4651-4659-B246-C1EB3E6034F4}" srcOrd="1" destOrd="0" parTransId="{1509D426-9BEF-4B7D-BE1D-8290F0A7A2F9}" sibTransId="{0C1C6C57-B7AA-4017-ABF0-3175B50A2836}"/>
    <dgm:cxn modelId="{70D13A43-D99E-4826-86F9-49904259A32B}" srcId="{34FCD64A-9B1D-4449-9CE5-E3F5A8EB36BC}" destId="{9DDD50C7-2065-47CE-AE73-948D828B2A6E}" srcOrd="1" destOrd="0" parTransId="{A0BD5DE9-C778-49DB-BDF1-997F76D7BB3E}" sibTransId="{1B39F8EA-414B-4751-997E-B2522D397A3A}"/>
    <dgm:cxn modelId="{686DC565-BB49-457A-AB84-3CC2F38533B1}" srcId="{93CF6589-45E8-46B4-85E0-16EE4658AC27}" destId="{939629DE-1C73-4966-9A8E-AEC6421F1E26}" srcOrd="1" destOrd="0" parTransId="{1962CC9B-0164-4757-8812-4D6878C4D362}" sibTransId="{13D0E5C6-82D5-40A0-97A1-64EED31C1927}"/>
    <dgm:cxn modelId="{59B34147-C3E6-4ED1-B904-C9B85AF27A83}" type="presOf" srcId="{0C4D9E9C-BE51-4169-A65D-3C22D78369B0}" destId="{B08BC91C-9E58-4E8C-9C32-E7D0F205A78B}" srcOrd="0" destOrd="1" presId="urn:microsoft.com/office/officeart/2005/8/layout/chevron2"/>
    <dgm:cxn modelId="{DEF8F168-987F-460E-9F6E-8BF3A3DEA95E}" type="presOf" srcId="{838313C7-61C3-4D10-BD78-17BF3204DA6B}" destId="{72B01269-6EBE-4C16-973E-230730783B3C}" srcOrd="0" destOrd="0" presId="urn:microsoft.com/office/officeart/2005/8/layout/chevron2"/>
    <dgm:cxn modelId="{7025E673-942A-4430-98BD-EC8F301ED811}" type="presOf" srcId="{68A047C9-A15C-4661-9D6A-9B6DBEA2783B}" destId="{DD848F24-AF27-437A-AEAC-2A653EF5110D}" srcOrd="0" destOrd="2" presId="urn:microsoft.com/office/officeart/2005/8/layout/chevron2"/>
    <dgm:cxn modelId="{92C0ED84-A9B1-4975-8475-287ED2B751DB}" type="presOf" srcId="{BC712FBE-9B20-4BCD-93CB-3E3C9CC48809}" destId="{14FF75ED-5FD8-455D-B6FF-66FEA9730918}" srcOrd="0" destOrd="0" presId="urn:microsoft.com/office/officeart/2005/8/layout/chevron2"/>
    <dgm:cxn modelId="{7CC160A5-2688-4558-BA52-9B8E3E9217A4}" type="presOf" srcId="{34FCD64A-9B1D-4449-9CE5-E3F5A8EB36BC}" destId="{A59DC3FF-A216-47A5-AF18-271E2C0C0A8C}" srcOrd="0" destOrd="0" presId="urn:microsoft.com/office/officeart/2005/8/layout/chevron2"/>
    <dgm:cxn modelId="{AB83E9B1-141C-4D61-A5CA-60CA88CBD2EB}" type="presOf" srcId="{93CF6589-45E8-46B4-85E0-16EE4658AC27}" destId="{B20ED350-9E3D-428B-900C-F16DA7E6F9D2}" srcOrd="0" destOrd="0" presId="urn:microsoft.com/office/officeart/2005/8/layout/chevron2"/>
    <dgm:cxn modelId="{F7C6E4C9-33B8-4E80-B9C2-FB5A4626B71A}" type="presOf" srcId="{939629DE-1C73-4966-9A8E-AEC6421F1E26}" destId="{DD848F24-AF27-437A-AEAC-2A653EF5110D}" srcOrd="0" destOrd="1" presId="urn:microsoft.com/office/officeart/2005/8/layout/chevron2"/>
    <dgm:cxn modelId="{161593CF-7C22-4B92-A4D0-69D60F41D52C}" srcId="{E0655DC9-3AF2-446D-B56D-F502C68CCA68}" destId="{0C4D9E9C-BE51-4169-A65D-3C22D78369B0}" srcOrd="1" destOrd="0" parTransId="{BD392F4B-7A45-4859-B71E-3A764035C399}" sibTransId="{C5186EA4-A8B1-476D-9A7B-AC7A0452F4FA}"/>
    <dgm:cxn modelId="{D636E0D0-EAF8-4F8D-9A9A-9165173C2EA9}" type="presOf" srcId="{65D34EF3-7F91-47BF-A936-44D24FA12398}" destId="{E530D6AB-27F9-4D1E-B81A-25E66067D239}" srcOrd="0" destOrd="2" presId="urn:microsoft.com/office/officeart/2005/8/layout/chevron2"/>
    <dgm:cxn modelId="{096D43DF-D9FF-414A-9EF9-51E135560D05}" srcId="{93CF6589-45E8-46B4-85E0-16EE4658AC27}" destId="{86BEF658-FBE9-442D-A0AB-57CF7BB4EA45}" srcOrd="0" destOrd="0" parTransId="{44281A57-5A61-4AB0-AD3C-293179315E6B}" sibTransId="{FD5C8785-9AB2-4DD3-A46D-5887AEC7F546}"/>
    <dgm:cxn modelId="{DF7BCADF-56AE-456B-8B79-A47ADB9CB14B}" type="presOf" srcId="{9DDD50C7-2065-47CE-AE73-948D828B2A6E}" destId="{DC717289-6AB6-494B-89A5-75D1108DDB1B}" srcOrd="0" destOrd="1" presId="urn:microsoft.com/office/officeart/2005/8/layout/chevron2"/>
    <dgm:cxn modelId="{6E54AFE4-69F4-4F12-A5B6-2063D0861999}" type="presOf" srcId="{86BEF658-FBE9-442D-A0AB-57CF7BB4EA45}" destId="{DD848F24-AF27-437A-AEAC-2A653EF5110D}" srcOrd="0" destOrd="0" presId="urn:microsoft.com/office/officeart/2005/8/layout/chevron2"/>
    <dgm:cxn modelId="{A12ED8F0-86D9-4DC6-AF1E-722B815FCC2A}" srcId="{838313C7-61C3-4D10-BD78-17BF3204DA6B}" destId="{BC712FBE-9B20-4BCD-93CB-3E3C9CC48809}" srcOrd="3" destOrd="0" parTransId="{7AD32266-32CF-43FE-B74D-FB4A4A1BF81D}" sibTransId="{0189211E-AB07-4FB5-8449-756BCA5638F6}"/>
    <dgm:cxn modelId="{46AAC7F7-91F9-41A4-9EF5-2B6063792F9A}" srcId="{E0655DC9-3AF2-446D-B56D-F502C68CCA68}" destId="{9C64BC1D-1B18-4AD0-B9BD-0CB6B237D20B}" srcOrd="0" destOrd="0" parTransId="{CEFC784D-132B-4172-898C-EB63FD13EC36}" sibTransId="{52AE51A7-6986-4C08-8C11-B32B22ACC265}"/>
    <dgm:cxn modelId="{D584C01F-99C7-4012-8B4B-041FD486AB74}" type="presParOf" srcId="{72B01269-6EBE-4C16-973E-230730783B3C}" destId="{C78D0CE6-00A4-4599-A2ED-706B835F29A6}" srcOrd="0" destOrd="0" presId="urn:microsoft.com/office/officeart/2005/8/layout/chevron2"/>
    <dgm:cxn modelId="{59781912-8AC4-4FB8-9F4B-AF955BE6D3D3}" type="presParOf" srcId="{C78D0CE6-00A4-4599-A2ED-706B835F29A6}" destId="{CABDD4EF-0B76-441E-8A08-69F2116463B9}" srcOrd="0" destOrd="0" presId="urn:microsoft.com/office/officeart/2005/8/layout/chevron2"/>
    <dgm:cxn modelId="{51AA7C23-8E5D-4015-9696-0A77882F7BC6}" type="presParOf" srcId="{C78D0CE6-00A4-4599-A2ED-706B835F29A6}" destId="{B08BC91C-9E58-4E8C-9C32-E7D0F205A78B}" srcOrd="1" destOrd="0" presId="urn:microsoft.com/office/officeart/2005/8/layout/chevron2"/>
    <dgm:cxn modelId="{6C9CF39F-DCA2-446C-9076-7145946CB339}" type="presParOf" srcId="{72B01269-6EBE-4C16-973E-230730783B3C}" destId="{C3EE6529-0991-44D5-B313-38F176909CED}" srcOrd="1" destOrd="0" presId="urn:microsoft.com/office/officeart/2005/8/layout/chevron2"/>
    <dgm:cxn modelId="{06323DEA-46BB-45CB-86F8-D7166CA2F728}" type="presParOf" srcId="{72B01269-6EBE-4C16-973E-230730783B3C}" destId="{B48581E4-7538-4A50-8D25-B4C554079CBA}" srcOrd="2" destOrd="0" presId="urn:microsoft.com/office/officeart/2005/8/layout/chevron2"/>
    <dgm:cxn modelId="{806F9E2D-D31B-4789-9429-86D59274507A}" type="presParOf" srcId="{B48581E4-7538-4A50-8D25-B4C554079CBA}" destId="{A59DC3FF-A216-47A5-AF18-271E2C0C0A8C}" srcOrd="0" destOrd="0" presId="urn:microsoft.com/office/officeart/2005/8/layout/chevron2"/>
    <dgm:cxn modelId="{B11F15D2-970B-4EE3-80E7-E84054CD1F1F}" type="presParOf" srcId="{B48581E4-7538-4A50-8D25-B4C554079CBA}" destId="{DC717289-6AB6-494B-89A5-75D1108DDB1B}" srcOrd="1" destOrd="0" presId="urn:microsoft.com/office/officeart/2005/8/layout/chevron2"/>
    <dgm:cxn modelId="{437B401F-6AFE-48F3-8081-7B50B0D8F30C}" type="presParOf" srcId="{72B01269-6EBE-4C16-973E-230730783B3C}" destId="{FCCE58E2-B2DD-4B15-96FE-77B81E116439}" srcOrd="3" destOrd="0" presId="urn:microsoft.com/office/officeart/2005/8/layout/chevron2"/>
    <dgm:cxn modelId="{E4D57D09-1265-44E4-AAB7-0259E14F0BC6}" type="presParOf" srcId="{72B01269-6EBE-4C16-973E-230730783B3C}" destId="{D843FFF0-3CC2-4556-8838-BE8AAF2A94D3}" srcOrd="4" destOrd="0" presId="urn:microsoft.com/office/officeart/2005/8/layout/chevron2"/>
    <dgm:cxn modelId="{B62B6DA5-0952-459B-B470-F7E133F90389}" type="presParOf" srcId="{D843FFF0-3CC2-4556-8838-BE8AAF2A94D3}" destId="{B20ED350-9E3D-428B-900C-F16DA7E6F9D2}" srcOrd="0" destOrd="0" presId="urn:microsoft.com/office/officeart/2005/8/layout/chevron2"/>
    <dgm:cxn modelId="{38E15D00-4E78-4D1A-9EAC-C8BA3CB728C5}" type="presParOf" srcId="{D843FFF0-3CC2-4556-8838-BE8AAF2A94D3}" destId="{DD848F24-AF27-437A-AEAC-2A653EF5110D}" srcOrd="1" destOrd="0" presId="urn:microsoft.com/office/officeart/2005/8/layout/chevron2"/>
    <dgm:cxn modelId="{3E09FD2F-5811-4166-9BB3-7F1D6FAA56E3}" type="presParOf" srcId="{72B01269-6EBE-4C16-973E-230730783B3C}" destId="{6F5E6DC3-9F25-4D01-AB71-C21599CB8098}" srcOrd="5" destOrd="0" presId="urn:microsoft.com/office/officeart/2005/8/layout/chevron2"/>
    <dgm:cxn modelId="{ED0775DB-D798-42DF-BDC2-1C3E41C6520C}" type="presParOf" srcId="{72B01269-6EBE-4C16-973E-230730783B3C}" destId="{014B0186-A601-4657-ADED-5397EB756458}" srcOrd="6" destOrd="0" presId="urn:microsoft.com/office/officeart/2005/8/layout/chevron2"/>
    <dgm:cxn modelId="{F587898B-E611-468B-ADA2-C122935A2D36}" type="presParOf" srcId="{014B0186-A601-4657-ADED-5397EB756458}" destId="{14FF75ED-5FD8-455D-B6FF-66FEA9730918}" srcOrd="0" destOrd="0" presId="urn:microsoft.com/office/officeart/2005/8/layout/chevron2"/>
    <dgm:cxn modelId="{CA83D977-E4E2-4D6B-BA83-AA8B7B5D77D8}" type="presParOf" srcId="{014B0186-A601-4657-ADED-5397EB756458}" destId="{E530D6AB-27F9-4D1E-B81A-25E66067D23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52CD9-8AFF-48A3-8CEE-4DF2B33345F1}">
      <dsp:nvSpPr>
        <dsp:cNvPr id="0" name=""/>
        <dsp:cNvSpPr/>
      </dsp:nvSpPr>
      <dsp:spPr>
        <a:xfrm rot="21300000">
          <a:off x="24748" y="1787705"/>
          <a:ext cx="8015398" cy="917884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C681CE-E8DB-43CA-80A4-91CB754E2141}">
      <dsp:nvSpPr>
        <dsp:cNvPr id="0" name=""/>
        <dsp:cNvSpPr/>
      </dsp:nvSpPr>
      <dsp:spPr>
        <a:xfrm>
          <a:off x="967787" y="241226"/>
          <a:ext cx="2419468" cy="1929814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D7DB88-9DA1-4D31-8CD8-511CBE984B63}">
      <dsp:nvSpPr>
        <dsp:cNvPr id="0" name=""/>
        <dsp:cNvSpPr/>
      </dsp:nvSpPr>
      <dsp:spPr>
        <a:xfrm flipH="1">
          <a:off x="1080115" y="1152126"/>
          <a:ext cx="2119919" cy="58614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chemeClr val="bg1"/>
              </a:solidFill>
            </a:rPr>
            <a:t>Assimilação</a:t>
          </a:r>
        </a:p>
      </dsp:txBody>
      <dsp:txXfrm>
        <a:off x="1080115" y="1152126"/>
        <a:ext cx="2119919" cy="586149"/>
      </dsp:txXfrm>
    </dsp:sp>
    <dsp:sp modelId="{35E53BF9-32B5-4E21-BFFA-2C61C6C12B5E}">
      <dsp:nvSpPr>
        <dsp:cNvPr id="0" name=""/>
        <dsp:cNvSpPr/>
      </dsp:nvSpPr>
      <dsp:spPr>
        <a:xfrm>
          <a:off x="4896553" y="2664301"/>
          <a:ext cx="2419468" cy="1929814"/>
        </a:xfrm>
        <a:prstGeom prst="upArrow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BF5F54-5F51-4896-8834-AA10162F7223}">
      <dsp:nvSpPr>
        <dsp:cNvPr id="0" name=""/>
        <dsp:cNvSpPr/>
      </dsp:nvSpPr>
      <dsp:spPr>
        <a:xfrm flipH="1">
          <a:off x="5028817" y="3096351"/>
          <a:ext cx="2119919" cy="58614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Acomodação</a:t>
          </a:r>
        </a:p>
      </dsp:txBody>
      <dsp:txXfrm>
        <a:off x="5028817" y="3096351"/>
        <a:ext cx="2119919" cy="5861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DD4EF-0B76-441E-8A08-69F2116463B9}">
      <dsp:nvSpPr>
        <dsp:cNvPr id="0" name=""/>
        <dsp:cNvSpPr/>
      </dsp:nvSpPr>
      <dsp:spPr>
        <a:xfrm rot="5400000">
          <a:off x="-168903" y="171488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1º</a:t>
          </a:r>
        </a:p>
      </dsp:txBody>
      <dsp:txXfrm rot="-5400000">
        <a:off x="1" y="396694"/>
        <a:ext cx="788217" cy="337807"/>
      </dsp:txXfrm>
    </dsp:sp>
    <dsp:sp modelId="{B08BC91C-9E58-4E8C-9C32-E7D0F205A78B}">
      <dsp:nvSpPr>
        <dsp:cNvPr id="0" name=""/>
        <dsp:cNvSpPr/>
      </dsp:nvSpPr>
      <dsp:spPr>
        <a:xfrm rot="5400000">
          <a:off x="3292174" y="-2503957"/>
          <a:ext cx="731915" cy="57398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Estádio </a:t>
          </a:r>
          <a:r>
            <a:rPr lang="pt-BR" sz="1600" b="1" kern="1200" dirty="0"/>
            <a:t>sensório-motor </a:t>
          </a:r>
          <a:r>
            <a:rPr lang="pt-BR" sz="1600" kern="1200" dirty="0"/>
            <a:t>(inteligência sensório-motora)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0-2 anos </a:t>
          </a:r>
        </a:p>
      </dsp:txBody>
      <dsp:txXfrm rot="-5400000">
        <a:off x="788217" y="35729"/>
        <a:ext cx="5704101" cy="660457"/>
      </dsp:txXfrm>
    </dsp:sp>
    <dsp:sp modelId="{A59DC3FF-A216-47A5-AF18-271E2C0C0A8C}">
      <dsp:nvSpPr>
        <dsp:cNvPr id="0" name=""/>
        <dsp:cNvSpPr/>
      </dsp:nvSpPr>
      <dsp:spPr>
        <a:xfrm rot="5400000">
          <a:off x="-168903" y="1149090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2º</a:t>
          </a:r>
        </a:p>
      </dsp:txBody>
      <dsp:txXfrm rot="-5400000">
        <a:off x="1" y="1374296"/>
        <a:ext cx="788217" cy="337807"/>
      </dsp:txXfrm>
    </dsp:sp>
    <dsp:sp modelId="{DC717289-6AB6-494B-89A5-75D1108DDB1B}">
      <dsp:nvSpPr>
        <dsp:cNvPr id="0" name=""/>
        <dsp:cNvSpPr/>
      </dsp:nvSpPr>
      <dsp:spPr>
        <a:xfrm rot="5400000">
          <a:off x="3292174" y="-1537340"/>
          <a:ext cx="731915" cy="57398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0" kern="1200" dirty="0"/>
            <a:t>Estádio </a:t>
          </a:r>
          <a:r>
            <a:rPr lang="pt-BR" sz="1600" b="1" kern="1200" dirty="0"/>
            <a:t>pré-operatório</a:t>
          </a:r>
          <a:r>
            <a:rPr lang="pt-BR" sz="1600" kern="1200" dirty="0"/>
            <a:t> (inteligência simbólica ou pré-operatória)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2 a 7 anos</a:t>
          </a:r>
        </a:p>
      </dsp:txBody>
      <dsp:txXfrm rot="-5400000">
        <a:off x="788217" y="1002346"/>
        <a:ext cx="5704101" cy="660457"/>
      </dsp:txXfrm>
    </dsp:sp>
    <dsp:sp modelId="{B20ED350-9E3D-428B-900C-F16DA7E6F9D2}">
      <dsp:nvSpPr>
        <dsp:cNvPr id="0" name=""/>
        <dsp:cNvSpPr/>
      </dsp:nvSpPr>
      <dsp:spPr>
        <a:xfrm rot="5400000">
          <a:off x="-168903" y="2126692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3º</a:t>
          </a:r>
        </a:p>
      </dsp:txBody>
      <dsp:txXfrm rot="-5400000">
        <a:off x="1" y="2351898"/>
        <a:ext cx="788217" cy="337807"/>
      </dsp:txXfrm>
    </dsp:sp>
    <dsp:sp modelId="{DD848F24-AF27-437A-AEAC-2A653EF5110D}">
      <dsp:nvSpPr>
        <dsp:cNvPr id="0" name=""/>
        <dsp:cNvSpPr/>
      </dsp:nvSpPr>
      <dsp:spPr>
        <a:xfrm rot="5400000">
          <a:off x="3292174" y="-559738"/>
          <a:ext cx="731915" cy="57398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Estádio </a:t>
          </a:r>
          <a:r>
            <a:rPr lang="pt-BR" sz="1600" b="1" kern="1200" dirty="0"/>
            <a:t>operatório concreto </a:t>
          </a:r>
          <a:r>
            <a:rPr lang="pt-BR" sz="1600" kern="1200" dirty="0"/>
            <a:t>(inteligência operatória concreta)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7 a 12 anos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600" kern="1200" dirty="0"/>
        </a:p>
      </dsp:txBody>
      <dsp:txXfrm rot="-5400000">
        <a:off x="788217" y="1979948"/>
        <a:ext cx="5704101" cy="660457"/>
      </dsp:txXfrm>
    </dsp:sp>
    <dsp:sp modelId="{14FF75ED-5FD8-455D-B6FF-66FEA9730918}">
      <dsp:nvSpPr>
        <dsp:cNvPr id="0" name=""/>
        <dsp:cNvSpPr/>
      </dsp:nvSpPr>
      <dsp:spPr>
        <a:xfrm rot="5400000">
          <a:off x="-168903" y="3104294"/>
          <a:ext cx="1126024" cy="7882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4º</a:t>
          </a:r>
        </a:p>
      </dsp:txBody>
      <dsp:txXfrm rot="-5400000">
        <a:off x="1" y="3329500"/>
        <a:ext cx="788217" cy="337807"/>
      </dsp:txXfrm>
    </dsp:sp>
    <dsp:sp modelId="{E530D6AB-27F9-4D1E-B81A-25E66067D239}">
      <dsp:nvSpPr>
        <dsp:cNvPr id="0" name=""/>
        <dsp:cNvSpPr/>
      </dsp:nvSpPr>
      <dsp:spPr>
        <a:xfrm rot="5400000">
          <a:off x="3292174" y="417863"/>
          <a:ext cx="731915" cy="57398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Estádio </a:t>
          </a:r>
          <a:r>
            <a:rPr lang="pt-BR" sz="1600" b="1" kern="1200" dirty="0"/>
            <a:t>operatório formal</a:t>
          </a:r>
          <a:r>
            <a:rPr lang="pt-BR" sz="1600" kern="1200" dirty="0"/>
            <a:t>  (inteligência operatória formal)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A partir de 12 anos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600" kern="1200" dirty="0"/>
        </a:p>
      </dsp:txBody>
      <dsp:txXfrm rot="-5400000">
        <a:off x="788217" y="2957550"/>
        <a:ext cx="5704101" cy="660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FEA30-1BDD-4C79-8F4B-7F32C40FE124}" type="datetimeFigureOut">
              <a:rPr lang="pt-BR" smtClean="0"/>
              <a:pPr/>
              <a:t>15/06/2017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A9F20-035F-4425-8980-DB77F03AD4A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2842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A9F20-035F-4425-8980-DB77F03AD4A7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531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A9F20-035F-4425-8980-DB77F03AD4A7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199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2B64-8624-4AD6-BF1E-6D0A708C6960}" type="datetimeFigureOut">
              <a:rPr lang="pt-BR" smtClean="0"/>
              <a:pPr/>
              <a:t>15/06/2017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BA21-BE5C-4681-9D5C-24703D44DE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46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2B64-8624-4AD6-BF1E-6D0A708C6960}" type="datetimeFigureOut">
              <a:rPr lang="pt-BR" smtClean="0"/>
              <a:pPr/>
              <a:t>15/06/2017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BA21-BE5C-4681-9D5C-24703D44DE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00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2B64-8624-4AD6-BF1E-6D0A708C6960}" type="datetimeFigureOut">
              <a:rPr lang="pt-BR" smtClean="0"/>
              <a:pPr/>
              <a:t>15/06/2017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BA21-BE5C-4681-9D5C-24703D44DE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01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2B64-8624-4AD6-BF1E-6D0A708C6960}" type="datetimeFigureOut">
              <a:rPr lang="pt-BR" smtClean="0"/>
              <a:pPr/>
              <a:t>15/06/2017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BA21-BE5C-4681-9D5C-24703D44DE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79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2B64-8624-4AD6-BF1E-6D0A708C6960}" type="datetimeFigureOut">
              <a:rPr lang="pt-BR" smtClean="0"/>
              <a:pPr/>
              <a:t>15/06/2017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BA21-BE5C-4681-9D5C-24703D44DE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41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2B64-8624-4AD6-BF1E-6D0A708C6960}" type="datetimeFigureOut">
              <a:rPr lang="pt-BR" smtClean="0"/>
              <a:pPr/>
              <a:t>15/06/2017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BA21-BE5C-4681-9D5C-24703D44DE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904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2B64-8624-4AD6-BF1E-6D0A708C6960}" type="datetimeFigureOut">
              <a:rPr lang="pt-BR" smtClean="0"/>
              <a:pPr/>
              <a:t>15/06/2017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BA21-BE5C-4681-9D5C-24703D44DE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867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2B64-8624-4AD6-BF1E-6D0A708C6960}" type="datetimeFigureOut">
              <a:rPr lang="pt-BR" smtClean="0"/>
              <a:pPr/>
              <a:t>15/06/2017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BA21-BE5C-4681-9D5C-24703D44DE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14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2B64-8624-4AD6-BF1E-6D0A708C6960}" type="datetimeFigureOut">
              <a:rPr lang="pt-BR" smtClean="0"/>
              <a:pPr/>
              <a:t>15/06/2017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BA21-BE5C-4681-9D5C-24703D44DE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72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2B64-8624-4AD6-BF1E-6D0A708C6960}" type="datetimeFigureOut">
              <a:rPr lang="pt-BR" smtClean="0"/>
              <a:pPr/>
              <a:t>15/06/2017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BA21-BE5C-4681-9D5C-24703D44DE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18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2B64-8624-4AD6-BF1E-6D0A708C6960}" type="datetimeFigureOut">
              <a:rPr lang="pt-BR" smtClean="0"/>
              <a:pPr/>
              <a:t>15/06/2017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BA21-BE5C-4681-9D5C-24703D44DE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48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92B64-8624-4AD6-BF1E-6D0A708C6960}" type="datetimeFigureOut">
              <a:rPr lang="pt-BR" smtClean="0"/>
              <a:pPr/>
              <a:t>15/06/2017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ABA21-BE5C-4681-9D5C-24703D44DE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29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6179"/>
            <a:ext cx="7772400" cy="1470025"/>
          </a:xfrm>
        </p:spPr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desenvolvimento cognitivo da criança.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827584" y="191683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/>
              <a:t>A epistemologia genética </a:t>
            </a:r>
            <a:br>
              <a:rPr lang="pt-BR" sz="3600" b="1" dirty="0"/>
            </a:br>
            <a:r>
              <a:rPr lang="pt-BR" sz="3600" b="1" dirty="0"/>
              <a:t>de Jean Piaget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615" y="3573016"/>
            <a:ext cx="117633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979712" y="57332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Vicente </a:t>
            </a:r>
            <a:r>
              <a:rPr lang="pt-BR" b="1" dirty="0" err="1"/>
              <a:t>Sarubbi</a:t>
            </a:r>
            <a:r>
              <a:rPr lang="pt-BR" b="1" dirty="0"/>
              <a:t> Jr. </a:t>
            </a:r>
          </a:p>
          <a:p>
            <a:pPr algn="ctr"/>
            <a:r>
              <a:rPr lang="pt-BR" b="1" dirty="0"/>
              <a:t>Faculdade de Saúde Pública da Universidade de São Paulo</a:t>
            </a:r>
          </a:p>
        </p:txBody>
      </p:sp>
    </p:spTree>
    <p:extLst>
      <p:ext uri="{BB962C8B-B14F-4D97-AF65-F5344CB8AC3E}">
        <p14:creationId xmlns:p14="http://schemas.microsoft.com/office/powerpoint/2010/main" val="288008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1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200" dirty="0"/>
              <a:t>Abreu LCA et al. A epistemologia genética de Piaget e o construtivismo. Rev. Bras. Cresc. e </a:t>
            </a:r>
            <a:r>
              <a:rPr lang="pt-BR" sz="2200" dirty="0" err="1"/>
              <a:t>Desenv</a:t>
            </a:r>
            <a:r>
              <a:rPr lang="pt-BR" sz="2200" dirty="0"/>
              <a:t>. Hum. 2010; 20 (2): 361–366. </a:t>
            </a:r>
          </a:p>
          <a:p>
            <a:pPr marL="0" indent="0" algn="just">
              <a:buNone/>
            </a:pPr>
            <a:endParaRPr lang="pt-BR" sz="2200" dirty="0"/>
          </a:p>
          <a:p>
            <a:pPr marL="0" indent="0" algn="just">
              <a:buNone/>
            </a:pPr>
            <a:r>
              <a:rPr lang="pt-BR" sz="2200" dirty="0"/>
              <a:t>de Pádua GLD. A Epistemologia Genética de Jean Piaget. Revista FACEVV. 2009; 2: 22-35.</a:t>
            </a:r>
          </a:p>
          <a:p>
            <a:pPr marL="0" indent="0" algn="just">
              <a:buNone/>
            </a:pPr>
            <a:endParaRPr lang="pt-BR" sz="2200" dirty="0"/>
          </a:p>
          <a:p>
            <a:pPr marL="0" indent="0" algn="just">
              <a:buNone/>
            </a:pPr>
            <a:r>
              <a:rPr lang="pt-BR" sz="2200" dirty="0"/>
              <a:t>Dias,  F. O desenvolvimento cognitivo no processo de aquisição de linguagem. </a:t>
            </a:r>
            <a:r>
              <a:rPr lang="pt-BR" sz="2200" dirty="0" err="1"/>
              <a:t>Letrônica</a:t>
            </a:r>
            <a:r>
              <a:rPr lang="pt-BR" sz="2200" dirty="0"/>
              <a:t>. 2010; 3 (2): 107-119.  </a:t>
            </a:r>
          </a:p>
          <a:p>
            <a:pPr marL="0" indent="0" algn="just">
              <a:buNone/>
            </a:pPr>
            <a:endParaRPr lang="pt-BR" sz="2200" dirty="0"/>
          </a:p>
          <a:p>
            <a:pPr marL="0" indent="0" algn="just">
              <a:buNone/>
            </a:pPr>
            <a:r>
              <a:rPr lang="pt-BR" sz="2200" dirty="0" err="1"/>
              <a:t>Ferracioli</a:t>
            </a:r>
            <a:r>
              <a:rPr lang="pt-BR" sz="2200" dirty="0"/>
              <a:t> L. Aprendizagem, Desenvolvimento e Conhecimento na Obra de Jean Piaget: Uma Análise do Processo de Ensino-Aprendizagem em Ciências. Revista Brasileira de Estudos Pedagógicos. 1999; 80 (194): 5-18.</a:t>
            </a:r>
          </a:p>
          <a:p>
            <a:pPr marL="0" indent="0" algn="just">
              <a:buNone/>
            </a:pPr>
            <a:endParaRPr lang="pt-BR" sz="2200" dirty="0"/>
          </a:p>
          <a:p>
            <a:pPr marL="0" indent="0" algn="just">
              <a:buNone/>
            </a:pPr>
            <a:r>
              <a:rPr lang="pt-BR" sz="2200" dirty="0" err="1"/>
              <a:t>Ramozzi-Chiarottino</a:t>
            </a:r>
            <a:r>
              <a:rPr lang="pt-BR" sz="2200" dirty="0"/>
              <a:t>. Os “estágios” do desenvolvimento da inteligência. In: Jean Piaget. Coleção memória da pedagogia. Suplemento Especial, n.1. São Paulo: Segmento-</a:t>
            </a:r>
            <a:r>
              <a:rPr lang="pt-BR" sz="2200" dirty="0" err="1"/>
              <a:t>Duetto</a:t>
            </a:r>
            <a:r>
              <a:rPr lang="pt-BR" sz="2200" dirty="0"/>
              <a:t>, 2005.  </a:t>
            </a:r>
          </a:p>
          <a:p>
            <a:pPr marL="0" indent="0" algn="just">
              <a:buNone/>
            </a:pPr>
            <a:endParaRPr lang="pt-BR" sz="1600" dirty="0"/>
          </a:p>
          <a:p>
            <a:pPr marL="0" indent="0" algn="just">
              <a:buNone/>
            </a:pPr>
            <a:endParaRPr lang="pt-BR" sz="1600" dirty="0"/>
          </a:p>
          <a:p>
            <a:pPr marL="0" indent="0" algn="just">
              <a:buNone/>
            </a:pPr>
            <a:endParaRPr lang="pt-BR" sz="16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512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algn="just"/>
            <a:r>
              <a:rPr lang="pt-BR" sz="2400" dirty="0"/>
              <a:t>Observação por meio de estudos empíricos.   </a:t>
            </a:r>
          </a:p>
          <a:p>
            <a:pPr algn="just"/>
            <a:r>
              <a:rPr lang="pt-BR" sz="2400" dirty="0"/>
              <a:t>Suas investigações ganharam originalidade ao propor situações concretas para as perguntas e tarefas que as crianças eram chamadas a desempenhar. </a:t>
            </a:r>
          </a:p>
          <a:p>
            <a:pPr algn="just"/>
            <a:r>
              <a:rPr lang="pt-BR" sz="2400" dirty="0"/>
              <a:t>As operações lógicas obedecem às leis do funcionamento mental, e não da física. </a:t>
            </a:r>
          </a:p>
          <a:p>
            <a:pPr algn="just"/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(RAMOZZI-CHIAROTTINO, 2005)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93096"/>
            <a:ext cx="3904839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1463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627784" y="111315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Suíço, nascimento em 1896 e falecimento em 1980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771800" y="620688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Formação inicial em biologia; mas é reconhecido como psicólogo e epistemólogo, por ter investigado de forma experimental e crítica, a gênese, a estrutura e a dinâmica do pensamento humano.</a:t>
            </a:r>
          </a:p>
        </p:txBody>
      </p:sp>
    </p:spTree>
    <p:extLst>
      <p:ext uri="{BB962C8B-B14F-4D97-AF65-F5344CB8AC3E}">
        <p14:creationId xmlns:p14="http://schemas.microsoft.com/office/powerpoint/2010/main" val="2346893194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Epistemologia Genética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76464"/>
          </a:xfrm>
        </p:spPr>
        <p:txBody>
          <a:bodyPr>
            <a:noAutofit/>
          </a:bodyPr>
          <a:lstStyle/>
          <a:p>
            <a:pPr algn="just">
              <a:spcAft>
                <a:spcPts val="1000"/>
              </a:spcAft>
            </a:pPr>
            <a:r>
              <a:rPr lang="pt-BR" sz="2400" dirty="0"/>
              <a:t>Epistemologia genética – Teoria sobre a gênese e do desenvolvimento cognitivo da criança (em específico, o processo de formação do conhecimento humano; como se dão as mudanças das estratégias do conhecer). </a:t>
            </a:r>
          </a:p>
          <a:p>
            <a:pPr algn="just">
              <a:spcAft>
                <a:spcPts val="1000"/>
              </a:spcAft>
            </a:pPr>
            <a:r>
              <a:rPr lang="pt-BR" sz="2400" dirty="0"/>
              <a:t>“(...) é a busca </a:t>
            </a:r>
            <a:r>
              <a:rPr lang="pt-BR" sz="2400" u="sng" dirty="0"/>
              <a:t>do entendimento de como o conhecimento é construído</a:t>
            </a:r>
            <a:r>
              <a:rPr lang="pt-BR" sz="2400" dirty="0"/>
              <a:t>, e nesta perspectiva se torna </a:t>
            </a:r>
            <a:r>
              <a:rPr lang="pt-BR" sz="2400" b="1" dirty="0"/>
              <a:t>epistemológico</a:t>
            </a:r>
            <a:r>
              <a:rPr lang="pt-BR" sz="2400" dirty="0"/>
              <a:t>.” (FERRACIOLI, 1999, p.6).  </a:t>
            </a:r>
          </a:p>
          <a:p>
            <a:pPr algn="just">
              <a:spcAft>
                <a:spcPts val="1000"/>
              </a:spcAft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Sujeito epistêmico </a:t>
            </a:r>
            <a:r>
              <a:rPr lang="pt-BR" sz="2400" dirty="0"/>
              <a:t>– </a:t>
            </a:r>
            <a:r>
              <a:rPr lang="pt-BR" sz="2400" u="sng" dirty="0"/>
              <a:t>sujeito das interações</a:t>
            </a:r>
            <a:r>
              <a:rPr lang="pt-BR" sz="2400" dirty="0"/>
              <a:t>, sujeito ativo no processo de conhecer; que se desenvolve e adquire capacidade de pensar o seu meio (operar conceitos).</a:t>
            </a:r>
          </a:p>
          <a:p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endParaRPr lang="pt-B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7017"/>
            <a:ext cx="1323975" cy="1611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17"/>
            <a:ext cx="1323975" cy="1611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764576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672" y="1340768"/>
            <a:ext cx="5040560" cy="483209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endParaRPr lang="pt-BR" sz="2800" b="1" dirty="0"/>
          </a:p>
          <a:p>
            <a:pPr marL="571500" indent="-571500">
              <a:buFont typeface="+mj-lt"/>
              <a:buAutoNum type="romanUcPeriod"/>
            </a:pPr>
            <a:r>
              <a:rPr lang="pt-BR" sz="2800" dirty="0"/>
              <a:t>Maturação biológica;</a:t>
            </a:r>
          </a:p>
          <a:p>
            <a:pPr marL="571500" indent="-571500">
              <a:buFont typeface="+mj-lt"/>
              <a:buAutoNum type="romanUcPeriod"/>
            </a:pPr>
            <a:r>
              <a:rPr lang="pt-BR" sz="2800" dirty="0"/>
              <a:t>Experiência pessoal adquirida - ganhar apropriação; </a:t>
            </a:r>
          </a:p>
          <a:p>
            <a:pPr marL="571500" indent="-571500">
              <a:buFont typeface="+mj-lt"/>
              <a:buAutoNum type="romanUcPeriod"/>
            </a:pPr>
            <a:r>
              <a:rPr lang="pt-BR" sz="2800" dirty="0"/>
              <a:t>Transmissão Social recebida ex. educação, cultura, coletivo, ambiência. </a:t>
            </a:r>
          </a:p>
          <a:p>
            <a:pPr marL="571500" indent="-571500">
              <a:buFont typeface="+mj-lt"/>
              <a:buAutoNum type="romanUcPeriod"/>
            </a:pPr>
            <a:r>
              <a:rPr lang="pt-BR" sz="2800" dirty="0" err="1"/>
              <a:t>Equilibração</a:t>
            </a:r>
            <a:r>
              <a:rPr lang="pt-BR" sz="2800" dirty="0"/>
              <a:t>.</a:t>
            </a:r>
          </a:p>
          <a:p>
            <a:endParaRPr lang="pt-BR" sz="2800" dirty="0"/>
          </a:p>
          <a:p>
            <a:pPr algn="ctr"/>
            <a:r>
              <a:rPr lang="pt-BR" sz="2000" dirty="0"/>
              <a:t>(FERRACIOLI, 1999; ABREU </a:t>
            </a:r>
            <a:r>
              <a:rPr lang="pt-BR" sz="2000" i="1" dirty="0"/>
              <a:t>et al</a:t>
            </a:r>
            <a:r>
              <a:rPr lang="pt-BR" sz="2000" dirty="0"/>
              <a:t>., 2010)</a:t>
            </a:r>
          </a:p>
          <a:p>
            <a:endParaRPr lang="pt-BR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8640"/>
            <a:ext cx="8564611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60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ln>
            <a:solidFill>
              <a:schemeClr val="accent1">
                <a:lumMod val="75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just"/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aprendizagem </a:t>
            </a:r>
            <a:r>
              <a:rPr lang="pt-BR" sz="2400" b="1" dirty="0">
                <a:solidFill>
                  <a:srgbClr val="0070C0"/>
                </a:solidFill>
              </a:rPr>
              <a:t>vem em função da experiência imediata com o meio </a:t>
            </a:r>
            <a:r>
              <a:rPr lang="pt-BR" sz="2400" dirty="0"/>
              <a:t>– ex. com professores abordando um assunto em sala de aula. 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desenvolvimento </a:t>
            </a:r>
            <a:r>
              <a:rPr lang="pt-BR" sz="2400" b="1" dirty="0">
                <a:solidFill>
                  <a:srgbClr val="0070C0"/>
                </a:solidFill>
              </a:rPr>
              <a:t>é um processo sobre a totalidade das estruturas do conhecimento, que não está no indivíduo nem nos objetos presentes em seu meio. </a:t>
            </a:r>
            <a:r>
              <a:rPr lang="pt-BR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conhecimento é um construto que decorre das interações entre ambos.</a:t>
            </a:r>
            <a:r>
              <a:rPr lang="pt-B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/>
              <a:t>Um processo que se dá pelas sucessivas elaborações do indivíduo enquanto sujeito do conhecimento. 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508104" y="57332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(FERRACIOLI, 1999)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r>
              <a:rPr lang="pt-BR" sz="3600" dirty="0"/>
              <a:t>Aprendizagem e Desenvolvimento</a:t>
            </a:r>
          </a:p>
        </p:txBody>
      </p:sp>
    </p:spTree>
    <p:extLst>
      <p:ext uri="{BB962C8B-B14F-4D97-AF65-F5344CB8AC3E}">
        <p14:creationId xmlns:p14="http://schemas.microsoft.com/office/powerpoint/2010/main" val="2144696716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4824536"/>
          </a:xfrm>
          <a:ln w="25400" cmpd="dbl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Enquanto estrutura –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uma organização que tem por finalidade gerir processos que estão associados a níveis de conhecimento que não se dão por acúmulo ou sobreposições, mas pela reorganização da própria estrutura (do menos complexo ao mais complexo) 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(de PÁDUA, 2009)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630238" indent="0" algn="just">
              <a:buFont typeface="Wingdings" pitchFamily="2" charset="2"/>
              <a:buChar char="Ø"/>
            </a:pPr>
            <a:r>
              <a:rPr lang="pt-BR" sz="2400" b="1" dirty="0">
                <a:solidFill>
                  <a:srgbClr val="0070C0"/>
                </a:solidFill>
              </a:rPr>
              <a:t>Pode-se dizer que tais estruturas “administram” os eventos da forma como são percebidos pelo organismo, agrupando-os conforme suas características semelhantes (DIAS, 2010).</a:t>
            </a:r>
            <a:endParaRPr lang="pt-BR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Enquanto função – Ligada aos processos,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Leva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indivíduo a obter sua melhor adaptação no meio em que vive.  </a:t>
            </a:r>
          </a:p>
          <a:p>
            <a:pPr marL="0" indent="0">
              <a:buNone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(de PÁDUA, 2009)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580112" y="188640"/>
            <a:ext cx="3312368" cy="782960"/>
          </a:xfrm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r>
              <a:rPr lang="pt-BR" sz="2800" dirty="0"/>
              <a:t>Inteligência</a:t>
            </a:r>
          </a:p>
        </p:txBody>
      </p:sp>
    </p:spTree>
    <p:extLst>
      <p:ext uri="{BB962C8B-B14F-4D97-AF65-F5344CB8AC3E}">
        <p14:creationId xmlns:p14="http://schemas.microsoft.com/office/powerpoint/2010/main" val="213609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r>
              <a:rPr lang="pt-BR" sz="3600" dirty="0"/>
              <a:t>Assimilação e Acomodação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99880617"/>
              </p:ext>
            </p:extLst>
          </p:nvPr>
        </p:nvGraphicFramePr>
        <p:xfrm>
          <a:off x="539552" y="1628800"/>
          <a:ext cx="806489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264188" y="6314624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(de PÁDUA, 2009)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211960" y="1772816"/>
            <a:ext cx="4104456" cy="1477328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Noção comum presente na fisiologia e na psicologia, significa entrar em </a:t>
            </a:r>
            <a:r>
              <a:rPr lang="pt-BR" b="1" dirty="0"/>
              <a:t>contato com objeto e dele retirar e reter algumas impressões/ informações  para a sua apropriação</a:t>
            </a:r>
            <a:r>
              <a:rPr lang="pt-BR" dirty="0"/>
              <a:t>.</a:t>
            </a:r>
          </a:p>
        </p:txBody>
      </p:sp>
      <p:sp>
        <p:nvSpPr>
          <p:cNvPr id="10" name="Chave esquerda 9"/>
          <p:cNvSpPr/>
          <p:nvPr/>
        </p:nvSpPr>
        <p:spPr>
          <a:xfrm>
            <a:off x="1139279" y="1700808"/>
            <a:ext cx="288032" cy="453650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 rot="16200000">
            <a:off x="-1649577" y="3817929"/>
            <a:ext cx="4592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Duas funções indissociáveis </a:t>
            </a:r>
            <a:r>
              <a:rPr lang="pt-BR" b="1" dirty="0"/>
              <a:t>que atuam em polos opostos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desenvolvimento cognitivo</a:t>
            </a:r>
            <a:r>
              <a:rPr lang="pt-BR" b="1" dirty="0"/>
              <a:t>.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888832" y="4272677"/>
            <a:ext cx="3456384" cy="2585323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Adequação às necessidades e singularidades do objeto.  </a:t>
            </a:r>
            <a:r>
              <a:rPr lang="pt-BR" b="1" dirty="0"/>
              <a:t>Faz-se um molde que transforma a estrutura inicial do objeto em função da incorporação dos novos elementos que irão se integrar aos esquemas mentais </a:t>
            </a:r>
            <a:r>
              <a:rPr lang="pt-BR" dirty="0"/>
              <a:t>(provoca a modificação dos esquemas mentais). </a:t>
            </a:r>
          </a:p>
        </p:txBody>
      </p:sp>
    </p:spTree>
    <p:extLst>
      <p:ext uri="{BB962C8B-B14F-4D97-AF65-F5344CB8AC3E}">
        <p14:creationId xmlns:p14="http://schemas.microsoft.com/office/powerpoint/2010/main" val="107577777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71500" y="88725"/>
            <a:ext cx="1440160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O novo pela experiência imediata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152590" y="1060833"/>
            <a:ext cx="2051258" cy="121603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Desequilíbrio  (desconforto; desafio intrigante)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2987823" y="1933251"/>
            <a:ext cx="3187590" cy="221582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Ativa</a:t>
            </a:r>
            <a:r>
              <a:rPr lang="pt-BR" dirty="0"/>
              <a:t> </a:t>
            </a:r>
            <a:r>
              <a:rPr lang="pt-BR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esquemas mentais </a:t>
            </a:r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(estruturas que organizam, mediam as ações e estabelecem  generalizações)</a:t>
            </a:r>
            <a:r>
              <a:rPr lang="pt-BR" dirty="0"/>
              <a:t> que sofrem </a:t>
            </a:r>
            <a:r>
              <a:rPr lang="pt-BR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alteração </a:t>
            </a:r>
            <a:r>
              <a:rPr lang="pt-BR" dirty="0">
                <a:solidFill>
                  <a:schemeClr val="bg1"/>
                </a:solidFill>
              </a:rPr>
              <a:t>(integração e reconstrução a partir da estrutura existente)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419871" y="88724"/>
            <a:ext cx="1816953" cy="136039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funções de </a:t>
            </a:r>
            <a:r>
              <a:rPr lang="pt-BR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assimilação</a:t>
            </a:r>
            <a:r>
              <a:rPr lang="pt-BR" dirty="0"/>
              <a:t> (digestão) e </a:t>
            </a:r>
            <a:r>
              <a:rPr lang="pt-BR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acomodação (</a:t>
            </a:r>
            <a:r>
              <a:rPr lang="pt-BR" dirty="0">
                <a:solidFill>
                  <a:schemeClr val="bg1"/>
                </a:solidFill>
              </a:rPr>
              <a:t>amoldamento</a:t>
            </a:r>
            <a:r>
              <a:rPr lang="pt-BR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6044731" y="342400"/>
            <a:ext cx="1623614" cy="9364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Adaptação 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6380730" y="1668853"/>
            <a:ext cx="2511750" cy="25522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Em que ocorre o desenvolvimento progressivo de novas estruturas... Ocorre a </a:t>
            </a:r>
            <a:r>
              <a:rPr lang="pt-BR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equilibração </a:t>
            </a:r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(processo que envolve equilíbrio, desequilíbrio e reequilíbrio).</a:t>
            </a: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1691680" y="620688"/>
            <a:ext cx="151216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eta para a esquerda e para cima 11"/>
          <p:cNvSpPr/>
          <p:nvPr/>
        </p:nvSpPr>
        <p:spPr>
          <a:xfrm rot="5400000">
            <a:off x="332285" y="1459119"/>
            <a:ext cx="774571" cy="504055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esquerda e para cima 12"/>
          <p:cNvSpPr/>
          <p:nvPr/>
        </p:nvSpPr>
        <p:spPr>
          <a:xfrm rot="5400000">
            <a:off x="2201528" y="2448134"/>
            <a:ext cx="774571" cy="5760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de seta reta 14"/>
          <p:cNvCxnSpPr/>
          <p:nvPr/>
        </p:nvCxnSpPr>
        <p:spPr>
          <a:xfrm>
            <a:off x="3707904" y="1492707"/>
            <a:ext cx="0" cy="571353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3851920" y="836712"/>
            <a:ext cx="2016224" cy="941672"/>
          </a:xfrm>
          <a:prstGeom prst="bentConnector3">
            <a:avLst>
              <a:gd name="adj1" fmla="val 7289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90" y="2841064"/>
            <a:ext cx="1981200" cy="3000375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36" name="Conector de seta reta 35"/>
          <p:cNvCxnSpPr/>
          <p:nvPr/>
        </p:nvCxnSpPr>
        <p:spPr>
          <a:xfrm>
            <a:off x="5652290" y="3438077"/>
            <a:ext cx="1079950" cy="206947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5057788" y="1081372"/>
            <a:ext cx="1674452" cy="204208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>
            <a:stCxn id="8" idx="3"/>
            <a:endCxn id="9" idx="3"/>
          </p:cNvCxnSpPr>
          <p:nvPr/>
        </p:nvCxnSpPr>
        <p:spPr>
          <a:xfrm>
            <a:off x="7668345" y="810623"/>
            <a:ext cx="1224135" cy="2134348"/>
          </a:xfrm>
          <a:prstGeom prst="curvedConnector3">
            <a:avLst>
              <a:gd name="adj1" fmla="val 118674"/>
            </a:avLst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tângulo de cantos arredondados 50"/>
          <p:cNvSpPr/>
          <p:nvPr/>
        </p:nvSpPr>
        <p:spPr>
          <a:xfrm>
            <a:off x="2962179" y="4341251"/>
            <a:ext cx="3214716" cy="20544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???</a:t>
            </a:r>
          </a:p>
          <a:p>
            <a:pPr algn="ctr"/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Quando se interroga crianças,  Piaget afirma que se obtêm respostas bem diferenciadas nos diferentes níveis do desenvolvimento da criança.</a:t>
            </a:r>
          </a:p>
        </p:txBody>
      </p:sp>
      <p:sp>
        <p:nvSpPr>
          <p:cNvPr id="52" name="Retângulo de cantos arredondados 51"/>
          <p:cNvSpPr/>
          <p:nvPr/>
        </p:nvSpPr>
        <p:spPr>
          <a:xfrm>
            <a:off x="6629908" y="4379433"/>
            <a:ext cx="2025100" cy="20162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as crianças, segundo Piaget, as coisas são dotadas de vida e intencionalidade</a:t>
            </a:r>
          </a:p>
        </p:txBody>
      </p:sp>
      <p:sp>
        <p:nvSpPr>
          <p:cNvPr id="50" name="Forma livre 49"/>
          <p:cNvSpPr/>
          <p:nvPr/>
        </p:nvSpPr>
        <p:spPr>
          <a:xfrm flipH="1">
            <a:off x="5693795" y="5654751"/>
            <a:ext cx="963237" cy="801696"/>
          </a:xfrm>
          <a:custGeom>
            <a:avLst/>
            <a:gdLst>
              <a:gd name="connsiteX0" fmla="*/ 0 w 1704512"/>
              <a:gd name="connsiteY0" fmla="*/ 0 h 2343705"/>
              <a:gd name="connsiteX1" fmla="*/ 53266 w 1704512"/>
              <a:gd name="connsiteY1" fmla="*/ 53266 h 2343705"/>
              <a:gd name="connsiteX2" fmla="*/ 88776 w 1704512"/>
              <a:gd name="connsiteY2" fmla="*/ 115410 h 2343705"/>
              <a:gd name="connsiteX3" fmla="*/ 115409 w 1704512"/>
              <a:gd name="connsiteY3" fmla="*/ 142043 h 2343705"/>
              <a:gd name="connsiteX4" fmla="*/ 142042 w 1704512"/>
              <a:gd name="connsiteY4" fmla="*/ 257452 h 2343705"/>
              <a:gd name="connsiteX5" fmla="*/ 150920 w 1704512"/>
              <a:gd name="connsiteY5" fmla="*/ 319596 h 2343705"/>
              <a:gd name="connsiteX6" fmla="*/ 142042 w 1704512"/>
              <a:gd name="connsiteY6" fmla="*/ 479394 h 2343705"/>
              <a:gd name="connsiteX7" fmla="*/ 124287 w 1704512"/>
              <a:gd name="connsiteY7" fmla="*/ 514905 h 2343705"/>
              <a:gd name="connsiteX8" fmla="*/ 159798 w 1704512"/>
              <a:gd name="connsiteY8" fmla="*/ 559293 h 2343705"/>
              <a:gd name="connsiteX9" fmla="*/ 186431 w 1704512"/>
              <a:gd name="connsiteY9" fmla="*/ 603681 h 2343705"/>
              <a:gd name="connsiteX10" fmla="*/ 213064 w 1704512"/>
              <a:gd name="connsiteY10" fmla="*/ 674703 h 2343705"/>
              <a:gd name="connsiteX11" fmla="*/ 213064 w 1704512"/>
              <a:gd name="connsiteY11" fmla="*/ 825623 h 2343705"/>
              <a:gd name="connsiteX12" fmla="*/ 186431 w 1704512"/>
              <a:gd name="connsiteY12" fmla="*/ 843378 h 2343705"/>
              <a:gd name="connsiteX13" fmla="*/ 168675 w 1704512"/>
              <a:gd name="connsiteY13" fmla="*/ 861134 h 2343705"/>
              <a:gd name="connsiteX14" fmla="*/ 150920 w 1704512"/>
              <a:gd name="connsiteY14" fmla="*/ 914400 h 2343705"/>
              <a:gd name="connsiteX15" fmla="*/ 142042 w 1704512"/>
              <a:gd name="connsiteY15" fmla="*/ 941033 h 2343705"/>
              <a:gd name="connsiteX16" fmla="*/ 133165 w 1704512"/>
              <a:gd name="connsiteY16" fmla="*/ 1012054 h 2343705"/>
              <a:gd name="connsiteX17" fmla="*/ 124287 w 1704512"/>
              <a:gd name="connsiteY17" fmla="*/ 1047565 h 2343705"/>
              <a:gd name="connsiteX18" fmla="*/ 150920 w 1704512"/>
              <a:gd name="connsiteY18" fmla="*/ 1074198 h 2343705"/>
              <a:gd name="connsiteX19" fmla="*/ 159798 w 1704512"/>
              <a:gd name="connsiteY19" fmla="*/ 1118586 h 2343705"/>
              <a:gd name="connsiteX20" fmla="*/ 168675 w 1704512"/>
              <a:gd name="connsiteY20" fmla="*/ 1154097 h 2343705"/>
              <a:gd name="connsiteX21" fmla="*/ 159798 w 1704512"/>
              <a:gd name="connsiteY21" fmla="*/ 1260629 h 2343705"/>
              <a:gd name="connsiteX22" fmla="*/ 115409 w 1704512"/>
              <a:gd name="connsiteY22" fmla="*/ 1349406 h 2343705"/>
              <a:gd name="connsiteX23" fmla="*/ 106532 w 1704512"/>
              <a:gd name="connsiteY23" fmla="*/ 1384916 h 2343705"/>
              <a:gd name="connsiteX24" fmla="*/ 88776 w 1704512"/>
              <a:gd name="connsiteY24" fmla="*/ 1420427 h 2343705"/>
              <a:gd name="connsiteX25" fmla="*/ 79899 w 1704512"/>
              <a:gd name="connsiteY25" fmla="*/ 1464815 h 2343705"/>
              <a:gd name="connsiteX26" fmla="*/ 97654 w 1704512"/>
              <a:gd name="connsiteY26" fmla="*/ 1526959 h 2343705"/>
              <a:gd name="connsiteX27" fmla="*/ 124287 w 1704512"/>
              <a:gd name="connsiteY27" fmla="*/ 1597980 h 2343705"/>
              <a:gd name="connsiteX28" fmla="*/ 133165 w 1704512"/>
              <a:gd name="connsiteY28" fmla="*/ 1642369 h 2343705"/>
              <a:gd name="connsiteX29" fmla="*/ 150920 w 1704512"/>
              <a:gd name="connsiteY29" fmla="*/ 1669002 h 2343705"/>
              <a:gd name="connsiteX30" fmla="*/ 159798 w 1704512"/>
              <a:gd name="connsiteY30" fmla="*/ 1695635 h 2343705"/>
              <a:gd name="connsiteX31" fmla="*/ 186431 w 1704512"/>
              <a:gd name="connsiteY31" fmla="*/ 1731145 h 2343705"/>
              <a:gd name="connsiteX32" fmla="*/ 204186 w 1704512"/>
              <a:gd name="connsiteY32" fmla="*/ 1766656 h 2343705"/>
              <a:gd name="connsiteX33" fmla="*/ 221941 w 1704512"/>
              <a:gd name="connsiteY33" fmla="*/ 1793289 h 2343705"/>
              <a:gd name="connsiteX34" fmla="*/ 230819 w 1704512"/>
              <a:gd name="connsiteY34" fmla="*/ 1828800 h 2343705"/>
              <a:gd name="connsiteX35" fmla="*/ 248574 w 1704512"/>
              <a:gd name="connsiteY35" fmla="*/ 1882066 h 2343705"/>
              <a:gd name="connsiteX36" fmla="*/ 257452 w 1704512"/>
              <a:gd name="connsiteY36" fmla="*/ 1997476 h 2343705"/>
              <a:gd name="connsiteX37" fmla="*/ 266330 w 1704512"/>
              <a:gd name="connsiteY37" fmla="*/ 2032986 h 2343705"/>
              <a:gd name="connsiteX38" fmla="*/ 284085 w 1704512"/>
              <a:gd name="connsiteY38" fmla="*/ 2050742 h 2343705"/>
              <a:gd name="connsiteX39" fmla="*/ 346229 w 1704512"/>
              <a:gd name="connsiteY39" fmla="*/ 2086252 h 2343705"/>
              <a:gd name="connsiteX40" fmla="*/ 399495 w 1704512"/>
              <a:gd name="connsiteY40" fmla="*/ 2121763 h 2343705"/>
              <a:gd name="connsiteX41" fmla="*/ 470516 w 1704512"/>
              <a:gd name="connsiteY41" fmla="*/ 2139518 h 2343705"/>
              <a:gd name="connsiteX42" fmla="*/ 523782 w 1704512"/>
              <a:gd name="connsiteY42" fmla="*/ 2175029 h 2343705"/>
              <a:gd name="connsiteX43" fmla="*/ 550415 w 1704512"/>
              <a:gd name="connsiteY43" fmla="*/ 2192784 h 2343705"/>
              <a:gd name="connsiteX44" fmla="*/ 594804 w 1704512"/>
              <a:gd name="connsiteY44" fmla="*/ 2228295 h 2343705"/>
              <a:gd name="connsiteX45" fmla="*/ 621437 w 1704512"/>
              <a:gd name="connsiteY45" fmla="*/ 2254928 h 2343705"/>
              <a:gd name="connsiteX46" fmla="*/ 656947 w 1704512"/>
              <a:gd name="connsiteY46" fmla="*/ 2272683 h 2343705"/>
              <a:gd name="connsiteX47" fmla="*/ 772357 w 1704512"/>
              <a:gd name="connsiteY47" fmla="*/ 2299316 h 2343705"/>
              <a:gd name="connsiteX48" fmla="*/ 932155 w 1704512"/>
              <a:gd name="connsiteY48" fmla="*/ 2325949 h 2343705"/>
              <a:gd name="connsiteX49" fmla="*/ 1012054 w 1704512"/>
              <a:gd name="connsiteY49" fmla="*/ 2343705 h 2343705"/>
              <a:gd name="connsiteX50" fmla="*/ 1580225 w 1704512"/>
              <a:gd name="connsiteY50" fmla="*/ 2334827 h 2343705"/>
              <a:gd name="connsiteX51" fmla="*/ 1589103 w 1704512"/>
              <a:gd name="connsiteY51" fmla="*/ 2308194 h 2343705"/>
              <a:gd name="connsiteX52" fmla="*/ 1606858 w 1704512"/>
              <a:gd name="connsiteY52" fmla="*/ 2281561 h 2343705"/>
              <a:gd name="connsiteX53" fmla="*/ 1704512 w 1704512"/>
              <a:gd name="connsiteY53" fmla="*/ 2263806 h 234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704512" h="2343705">
                <a:moveTo>
                  <a:pt x="0" y="0"/>
                </a:moveTo>
                <a:cubicBezTo>
                  <a:pt x="17755" y="17755"/>
                  <a:pt x="36584" y="34499"/>
                  <a:pt x="53266" y="53266"/>
                </a:cubicBezTo>
                <a:cubicBezTo>
                  <a:pt x="83765" y="87577"/>
                  <a:pt x="59548" y="74490"/>
                  <a:pt x="88776" y="115410"/>
                </a:cubicBezTo>
                <a:cubicBezTo>
                  <a:pt x="96073" y="125626"/>
                  <a:pt x="106531" y="133165"/>
                  <a:pt x="115409" y="142043"/>
                </a:cubicBezTo>
                <a:cubicBezTo>
                  <a:pt x="144427" y="316144"/>
                  <a:pt x="99477" y="58816"/>
                  <a:pt x="142042" y="257452"/>
                </a:cubicBezTo>
                <a:cubicBezTo>
                  <a:pt x="146426" y="277913"/>
                  <a:pt x="147961" y="298881"/>
                  <a:pt x="150920" y="319596"/>
                </a:cubicBezTo>
                <a:cubicBezTo>
                  <a:pt x="147961" y="372862"/>
                  <a:pt x="149250" y="426535"/>
                  <a:pt x="142042" y="479394"/>
                </a:cubicBezTo>
                <a:cubicBezTo>
                  <a:pt x="140254" y="492507"/>
                  <a:pt x="126158" y="501804"/>
                  <a:pt x="124287" y="514905"/>
                </a:cubicBezTo>
                <a:cubicBezTo>
                  <a:pt x="120559" y="541006"/>
                  <a:pt x="143599" y="548494"/>
                  <a:pt x="159798" y="559293"/>
                </a:cubicBezTo>
                <a:cubicBezTo>
                  <a:pt x="168676" y="574089"/>
                  <a:pt x="180023" y="587660"/>
                  <a:pt x="186431" y="603681"/>
                </a:cubicBezTo>
                <a:cubicBezTo>
                  <a:pt x="224825" y="699668"/>
                  <a:pt x="167546" y="606428"/>
                  <a:pt x="213064" y="674703"/>
                </a:cubicBezTo>
                <a:cubicBezTo>
                  <a:pt x="232003" y="731523"/>
                  <a:pt x="236242" y="732909"/>
                  <a:pt x="213064" y="825623"/>
                </a:cubicBezTo>
                <a:cubicBezTo>
                  <a:pt x="210476" y="835974"/>
                  <a:pt x="194763" y="836713"/>
                  <a:pt x="186431" y="843378"/>
                </a:cubicBezTo>
                <a:cubicBezTo>
                  <a:pt x="179895" y="848607"/>
                  <a:pt x="174594" y="855215"/>
                  <a:pt x="168675" y="861134"/>
                </a:cubicBezTo>
                <a:lnTo>
                  <a:pt x="150920" y="914400"/>
                </a:lnTo>
                <a:lnTo>
                  <a:pt x="142042" y="941033"/>
                </a:lnTo>
                <a:cubicBezTo>
                  <a:pt x="139083" y="964707"/>
                  <a:pt x="137087" y="988521"/>
                  <a:pt x="133165" y="1012054"/>
                </a:cubicBezTo>
                <a:cubicBezTo>
                  <a:pt x="131159" y="1024089"/>
                  <a:pt x="120935" y="1035833"/>
                  <a:pt x="124287" y="1047565"/>
                </a:cubicBezTo>
                <a:cubicBezTo>
                  <a:pt x="127736" y="1059637"/>
                  <a:pt x="142042" y="1065320"/>
                  <a:pt x="150920" y="1074198"/>
                </a:cubicBezTo>
                <a:cubicBezTo>
                  <a:pt x="153879" y="1088994"/>
                  <a:pt x="156525" y="1103856"/>
                  <a:pt x="159798" y="1118586"/>
                </a:cubicBezTo>
                <a:cubicBezTo>
                  <a:pt x="162445" y="1130497"/>
                  <a:pt x="168675" y="1141896"/>
                  <a:pt x="168675" y="1154097"/>
                </a:cubicBezTo>
                <a:cubicBezTo>
                  <a:pt x="168675" y="1189731"/>
                  <a:pt x="167139" y="1225760"/>
                  <a:pt x="159798" y="1260629"/>
                </a:cubicBezTo>
                <a:cubicBezTo>
                  <a:pt x="151891" y="1298188"/>
                  <a:pt x="134811" y="1320304"/>
                  <a:pt x="115409" y="1349406"/>
                </a:cubicBezTo>
                <a:cubicBezTo>
                  <a:pt x="112450" y="1361243"/>
                  <a:pt x="110816" y="1373492"/>
                  <a:pt x="106532" y="1384916"/>
                </a:cubicBezTo>
                <a:cubicBezTo>
                  <a:pt x="101885" y="1397308"/>
                  <a:pt x="92961" y="1407872"/>
                  <a:pt x="88776" y="1420427"/>
                </a:cubicBezTo>
                <a:cubicBezTo>
                  <a:pt x="84004" y="1434742"/>
                  <a:pt x="82858" y="1450019"/>
                  <a:pt x="79899" y="1464815"/>
                </a:cubicBezTo>
                <a:cubicBezTo>
                  <a:pt x="85817" y="1485530"/>
                  <a:pt x="90841" y="1506521"/>
                  <a:pt x="97654" y="1526959"/>
                </a:cubicBezTo>
                <a:cubicBezTo>
                  <a:pt x="105798" y="1551390"/>
                  <a:pt x="118054" y="1573050"/>
                  <a:pt x="124287" y="1597980"/>
                </a:cubicBezTo>
                <a:cubicBezTo>
                  <a:pt x="127947" y="1612619"/>
                  <a:pt x="127867" y="1628240"/>
                  <a:pt x="133165" y="1642369"/>
                </a:cubicBezTo>
                <a:cubicBezTo>
                  <a:pt x="136911" y="1652359"/>
                  <a:pt x="146148" y="1659459"/>
                  <a:pt x="150920" y="1669002"/>
                </a:cubicBezTo>
                <a:cubicBezTo>
                  <a:pt x="155105" y="1677372"/>
                  <a:pt x="155155" y="1687510"/>
                  <a:pt x="159798" y="1695635"/>
                </a:cubicBezTo>
                <a:cubicBezTo>
                  <a:pt x="167139" y="1708481"/>
                  <a:pt x="178589" y="1718598"/>
                  <a:pt x="186431" y="1731145"/>
                </a:cubicBezTo>
                <a:cubicBezTo>
                  <a:pt x="193445" y="1742367"/>
                  <a:pt x="197620" y="1755166"/>
                  <a:pt x="204186" y="1766656"/>
                </a:cubicBezTo>
                <a:cubicBezTo>
                  <a:pt x="209479" y="1775920"/>
                  <a:pt x="216023" y="1784411"/>
                  <a:pt x="221941" y="1793289"/>
                </a:cubicBezTo>
                <a:cubicBezTo>
                  <a:pt x="224900" y="1805126"/>
                  <a:pt x="227313" y="1817113"/>
                  <a:pt x="230819" y="1828800"/>
                </a:cubicBezTo>
                <a:cubicBezTo>
                  <a:pt x="236197" y="1846726"/>
                  <a:pt x="248574" y="1882066"/>
                  <a:pt x="248574" y="1882066"/>
                </a:cubicBezTo>
                <a:cubicBezTo>
                  <a:pt x="251533" y="1920536"/>
                  <a:pt x="252944" y="1959157"/>
                  <a:pt x="257452" y="1997476"/>
                </a:cubicBezTo>
                <a:cubicBezTo>
                  <a:pt x="258878" y="2009593"/>
                  <a:pt x="260874" y="2022073"/>
                  <a:pt x="266330" y="2032986"/>
                </a:cubicBezTo>
                <a:cubicBezTo>
                  <a:pt x="270073" y="2040472"/>
                  <a:pt x="277549" y="2045513"/>
                  <a:pt x="284085" y="2050742"/>
                </a:cubicBezTo>
                <a:cubicBezTo>
                  <a:pt x="314793" y="2075309"/>
                  <a:pt x="309779" y="2064382"/>
                  <a:pt x="346229" y="2086252"/>
                </a:cubicBezTo>
                <a:cubicBezTo>
                  <a:pt x="364527" y="2097231"/>
                  <a:pt x="378793" y="2116588"/>
                  <a:pt x="399495" y="2121763"/>
                </a:cubicBezTo>
                <a:lnTo>
                  <a:pt x="470516" y="2139518"/>
                </a:lnTo>
                <a:lnTo>
                  <a:pt x="523782" y="2175029"/>
                </a:lnTo>
                <a:cubicBezTo>
                  <a:pt x="532660" y="2180947"/>
                  <a:pt x="542870" y="2185239"/>
                  <a:pt x="550415" y="2192784"/>
                </a:cubicBezTo>
                <a:cubicBezTo>
                  <a:pt x="602073" y="2244442"/>
                  <a:pt x="527609" y="2172300"/>
                  <a:pt x="594804" y="2228295"/>
                </a:cubicBezTo>
                <a:cubicBezTo>
                  <a:pt x="604449" y="2236332"/>
                  <a:pt x="611221" y="2247631"/>
                  <a:pt x="621437" y="2254928"/>
                </a:cubicBezTo>
                <a:cubicBezTo>
                  <a:pt x="632206" y="2262620"/>
                  <a:pt x="644660" y="2267768"/>
                  <a:pt x="656947" y="2272683"/>
                </a:cubicBezTo>
                <a:cubicBezTo>
                  <a:pt x="711111" y="2294349"/>
                  <a:pt x="712876" y="2290819"/>
                  <a:pt x="772357" y="2299316"/>
                </a:cubicBezTo>
                <a:cubicBezTo>
                  <a:pt x="844179" y="2323258"/>
                  <a:pt x="776764" y="2302640"/>
                  <a:pt x="932155" y="2325949"/>
                </a:cubicBezTo>
                <a:cubicBezTo>
                  <a:pt x="960328" y="2330175"/>
                  <a:pt x="984691" y="2336864"/>
                  <a:pt x="1012054" y="2343705"/>
                </a:cubicBezTo>
                <a:lnTo>
                  <a:pt x="1580225" y="2334827"/>
                </a:lnTo>
                <a:cubicBezTo>
                  <a:pt x="1589565" y="2334252"/>
                  <a:pt x="1584918" y="2316564"/>
                  <a:pt x="1589103" y="2308194"/>
                </a:cubicBezTo>
                <a:cubicBezTo>
                  <a:pt x="1593875" y="2298651"/>
                  <a:pt x="1597810" y="2287216"/>
                  <a:pt x="1606858" y="2281561"/>
                </a:cubicBezTo>
                <a:cubicBezTo>
                  <a:pt x="1642752" y="2259127"/>
                  <a:pt x="1666239" y="2263806"/>
                  <a:pt x="1704512" y="226380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63" name="CaixaDeTexto 6162"/>
          <p:cNvSpPr txBox="1"/>
          <p:nvPr/>
        </p:nvSpPr>
        <p:spPr>
          <a:xfrm rot="16200000">
            <a:off x="8123827" y="3299577"/>
            <a:ext cx="1260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(de Pádua, 2009)</a:t>
            </a:r>
          </a:p>
        </p:txBody>
      </p:sp>
      <p:sp>
        <p:nvSpPr>
          <p:cNvPr id="6164" name="Retângulo 6163"/>
          <p:cNvSpPr/>
          <p:nvPr/>
        </p:nvSpPr>
        <p:spPr>
          <a:xfrm>
            <a:off x="897565" y="6210990"/>
            <a:ext cx="2020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(FERRACIOLI, 1999)</a:t>
            </a:r>
          </a:p>
        </p:txBody>
      </p:sp>
    </p:spTree>
    <p:extLst>
      <p:ext uri="{BB962C8B-B14F-4D97-AF65-F5344CB8AC3E}">
        <p14:creationId xmlns:p14="http://schemas.microsoft.com/office/powerpoint/2010/main" val="82549003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5128" y="260648"/>
            <a:ext cx="7632848" cy="1569660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O desenvolvimento do processo de formação do conhecimento humano se dá em uma sucessão de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estádios (de ‘estados dinâmicos’)</a:t>
            </a:r>
            <a:r>
              <a:rPr lang="pt-BR" sz="2400" dirty="0"/>
              <a:t>, considerando que podem se adiantar ou atrasar na média das idades de uma criança. 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05559384"/>
              </p:ext>
            </p:extLst>
          </p:nvPr>
        </p:nvGraphicFramePr>
        <p:xfrm>
          <a:off x="2195736" y="2636912"/>
          <a:ext cx="65280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tângulo 8"/>
          <p:cNvSpPr/>
          <p:nvPr/>
        </p:nvSpPr>
        <p:spPr>
          <a:xfrm>
            <a:off x="5436096" y="6473666"/>
            <a:ext cx="30469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/>
              <a:t>(FERRACIOLI, 1999; ABREU </a:t>
            </a:r>
            <a:r>
              <a:rPr lang="pt-BR" sz="1400" i="1" dirty="0"/>
              <a:t>et al</a:t>
            </a:r>
            <a:r>
              <a:rPr lang="pt-BR" sz="1400" dirty="0"/>
              <a:t>., 2010</a:t>
            </a:r>
            <a:r>
              <a:rPr lang="pt-BR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835491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898</Words>
  <Application>Microsoft Office PowerPoint</Application>
  <PresentationFormat>Apresentação na tela (4:3)</PresentationFormat>
  <Paragraphs>81</Paragraphs>
  <Slides>10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Tema do Office</vt:lpstr>
      <vt:lpstr>O desenvolvimento cognitivo da criança.</vt:lpstr>
      <vt:lpstr>Apresentação do PowerPoint</vt:lpstr>
      <vt:lpstr>Epistemologia Genética</vt:lpstr>
      <vt:lpstr>Apresentação do PowerPoint</vt:lpstr>
      <vt:lpstr>Aprendizagem e Desenvolvimento</vt:lpstr>
      <vt:lpstr>Inteligência</vt:lpstr>
      <vt:lpstr>Assimilação e Acomodação</vt:lpstr>
      <vt:lpstr>Apresentação do PowerPoint</vt:lpstr>
      <vt:lpstr>Apresentação do PowerPoint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epistemologia genérica  de Jean Piaget</dc:title>
  <dc:creator>Vicente Sarubbi Junior</dc:creator>
  <cp:lastModifiedBy>Vicente Sarubbi Jr</cp:lastModifiedBy>
  <cp:revision>94</cp:revision>
  <dcterms:created xsi:type="dcterms:W3CDTF">2014-11-05T19:03:19Z</dcterms:created>
  <dcterms:modified xsi:type="dcterms:W3CDTF">2017-06-15T15:59:04Z</dcterms:modified>
</cp:coreProperties>
</file>