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4" r:id="rId19"/>
    <p:sldId id="273"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7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CA14E62-2B4C-456A-81E3-6CF88F437D36}" type="datetimeFigureOut">
              <a:rPr lang="pt-BR" smtClean="0"/>
              <a:t>11/11/2014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2194538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A14E62-2B4C-456A-81E3-6CF88F437D36}" type="datetimeFigureOut">
              <a:rPr lang="pt-BR" smtClean="0"/>
              <a:t>11/11/2014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2507829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A14E62-2B4C-456A-81E3-6CF88F437D36}" type="datetimeFigureOut">
              <a:rPr lang="pt-BR" smtClean="0"/>
              <a:t>11/11/2014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197847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A14E62-2B4C-456A-81E3-6CF88F437D36}" type="datetimeFigureOut">
              <a:rPr lang="pt-BR" smtClean="0"/>
              <a:t>11/11/2014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346081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7CA14E62-2B4C-456A-81E3-6CF88F437D36}" type="datetimeFigureOut">
              <a:rPr lang="pt-BR" smtClean="0"/>
              <a:t>11/11/2014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33619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CA14E62-2B4C-456A-81E3-6CF88F437D36}" type="datetimeFigureOut">
              <a:rPr lang="pt-BR" smtClean="0"/>
              <a:t>11/11/2014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973026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CA14E62-2B4C-456A-81E3-6CF88F437D36}" type="datetimeFigureOut">
              <a:rPr lang="pt-BR" smtClean="0"/>
              <a:t>11/11/2014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4190170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CA14E62-2B4C-456A-81E3-6CF88F437D36}" type="datetimeFigureOut">
              <a:rPr lang="pt-BR" smtClean="0"/>
              <a:t>11/11/2014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2095804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CA14E62-2B4C-456A-81E3-6CF88F437D36}" type="datetimeFigureOut">
              <a:rPr lang="pt-BR" smtClean="0"/>
              <a:t>11/11/2014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2793956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CA14E62-2B4C-456A-81E3-6CF88F437D36}" type="datetimeFigureOut">
              <a:rPr lang="pt-BR" smtClean="0"/>
              <a:t>11/11/2014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101320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CA14E62-2B4C-456A-81E3-6CF88F437D36}" type="datetimeFigureOut">
              <a:rPr lang="pt-BR" smtClean="0"/>
              <a:t>11/11/2014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2FE8587-E485-45E0-B4BE-3545A0BC65AB}" type="slidenum">
              <a:rPr lang="pt-BR" smtClean="0"/>
              <a:t>‹nº›</a:t>
            </a:fld>
            <a:endParaRPr lang="pt-BR"/>
          </a:p>
        </p:txBody>
      </p:sp>
    </p:spTree>
    <p:extLst>
      <p:ext uri="{BB962C8B-B14F-4D97-AF65-F5344CB8AC3E}">
        <p14:creationId xmlns:p14="http://schemas.microsoft.com/office/powerpoint/2010/main" val="219021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14E62-2B4C-456A-81E3-6CF88F437D36}" type="datetimeFigureOut">
              <a:rPr lang="pt-BR" smtClean="0"/>
              <a:t>11/11/2014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E8587-E485-45E0-B4BE-3545A0BC65AB}" type="slidenum">
              <a:rPr lang="pt-BR" smtClean="0"/>
              <a:t>‹nº›</a:t>
            </a:fld>
            <a:endParaRPr lang="pt-BR"/>
          </a:p>
        </p:txBody>
      </p:sp>
    </p:spTree>
    <p:extLst>
      <p:ext uri="{BB962C8B-B14F-4D97-AF65-F5344CB8AC3E}">
        <p14:creationId xmlns:p14="http://schemas.microsoft.com/office/powerpoint/2010/main" val="561530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752" y="188640"/>
            <a:ext cx="9156616" cy="1470025"/>
          </a:xfrm>
        </p:spPr>
        <p:txBody>
          <a:bodyPr>
            <a:noAutofit/>
          </a:bodyPr>
          <a:lstStyle/>
          <a:p>
            <a:r>
              <a:rPr lang="pt-BR" sz="2000" dirty="0" smtClean="0">
                <a:solidFill>
                  <a:schemeClr val="bg1">
                    <a:lumMod val="50000"/>
                  </a:schemeClr>
                </a:solidFill>
                <a:latin typeface="Times New Roman" panose="02020603050405020304" pitchFamily="18" charset="0"/>
                <a:cs typeface="Times New Roman" panose="02020603050405020304" pitchFamily="18" charset="0"/>
              </a:rPr>
              <a:t>UNIVERSIDADE DE SÃO PAULO</a:t>
            </a:r>
            <a:br>
              <a:rPr lang="pt-BR" sz="2000" dirty="0" smtClean="0">
                <a:solidFill>
                  <a:schemeClr val="bg1">
                    <a:lumMod val="50000"/>
                  </a:schemeClr>
                </a:solidFill>
                <a:latin typeface="Times New Roman" panose="02020603050405020304" pitchFamily="18" charset="0"/>
                <a:cs typeface="Times New Roman" panose="02020603050405020304" pitchFamily="18" charset="0"/>
              </a:rPr>
            </a:br>
            <a:r>
              <a:rPr lang="pt-BR" sz="2000" dirty="0" smtClean="0">
                <a:solidFill>
                  <a:schemeClr val="bg1">
                    <a:lumMod val="50000"/>
                  </a:schemeClr>
                </a:solidFill>
                <a:latin typeface="Times New Roman" panose="02020603050405020304" pitchFamily="18" charset="0"/>
                <a:cs typeface="Times New Roman" panose="02020603050405020304" pitchFamily="18" charset="0"/>
              </a:rPr>
              <a:t>FACULDADE DE FILOSOFIA, CIÊNCIAS E LETRAS DE RIBEIRÃO PRETO</a:t>
            </a:r>
            <a:br>
              <a:rPr lang="pt-BR" sz="2000" dirty="0" smtClean="0">
                <a:solidFill>
                  <a:schemeClr val="bg1">
                    <a:lumMod val="50000"/>
                  </a:schemeClr>
                </a:solidFill>
                <a:latin typeface="Times New Roman" panose="02020603050405020304" pitchFamily="18" charset="0"/>
                <a:cs typeface="Times New Roman" panose="02020603050405020304" pitchFamily="18" charset="0"/>
              </a:rPr>
            </a:br>
            <a:r>
              <a:rPr lang="pt-BR" sz="2000" dirty="0" smtClean="0">
                <a:solidFill>
                  <a:schemeClr val="bg1">
                    <a:lumMod val="50000"/>
                  </a:schemeClr>
                </a:solidFill>
                <a:latin typeface="Times New Roman" panose="02020603050405020304" pitchFamily="18" charset="0"/>
                <a:cs typeface="Times New Roman" panose="02020603050405020304" pitchFamily="18" charset="0"/>
              </a:rPr>
              <a:t>DEPARTAMENTO DE MÚSICA</a:t>
            </a:r>
            <a:endParaRPr lang="pt-BR" sz="20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0" y="2060848"/>
            <a:ext cx="9144000" cy="4797152"/>
          </a:xfrm>
        </p:spPr>
        <p:txBody>
          <a:bodyPr>
            <a:normAutofit/>
          </a:bodyPr>
          <a:lstStyle/>
          <a:p>
            <a:r>
              <a:rPr lang="pt-BR" sz="3600" dirty="0" smtClean="0">
                <a:solidFill>
                  <a:schemeClr val="tx1"/>
                </a:solidFill>
                <a:latin typeface="Times New Roman" panose="02020603050405020304" pitchFamily="18" charset="0"/>
                <a:cs typeface="Times New Roman" panose="02020603050405020304" pitchFamily="18" charset="0"/>
              </a:rPr>
              <a:t>O PAPEL DA ETNOMUSICOLOGIA NA EDUCAÇÃO E NA GESTÃO DAS POLÍTICAS CULTURAIS</a:t>
            </a:r>
          </a:p>
          <a:p>
            <a:endParaRPr lang="pt-BR" sz="3600" dirty="0" smtClean="0">
              <a:solidFill>
                <a:schemeClr val="tx1"/>
              </a:solidFill>
              <a:latin typeface="Times New Roman" panose="02020603050405020304" pitchFamily="18" charset="0"/>
              <a:cs typeface="Times New Roman" panose="02020603050405020304" pitchFamily="18" charset="0"/>
            </a:endParaRPr>
          </a:p>
          <a:p>
            <a:r>
              <a:rPr lang="pt-BR" sz="2400" dirty="0" smtClean="0">
                <a:solidFill>
                  <a:schemeClr val="bg1">
                    <a:lumMod val="50000"/>
                  </a:schemeClr>
                </a:solidFill>
                <a:latin typeface="Times New Roman" panose="02020603050405020304" pitchFamily="18" charset="0"/>
                <a:cs typeface="Times New Roman" panose="02020603050405020304" pitchFamily="18" charset="0"/>
              </a:rPr>
              <a:t>RAFAEL MARTÍN CASTILLA</a:t>
            </a:r>
          </a:p>
          <a:p>
            <a:endParaRPr lang="pt-BR" sz="3600" dirty="0" smtClean="0">
              <a:latin typeface="Times New Roman" panose="02020603050405020304" pitchFamily="18" charset="0"/>
              <a:cs typeface="Times New Roman" panose="02020603050405020304" pitchFamily="18" charset="0"/>
            </a:endParaRPr>
          </a:p>
          <a:p>
            <a:endParaRPr lang="pt-BR" sz="3600" dirty="0">
              <a:latin typeface="Times New Roman" panose="02020603050405020304" pitchFamily="18" charset="0"/>
              <a:cs typeface="Times New Roman" panose="02020603050405020304" pitchFamily="18" charset="0"/>
            </a:endParaRPr>
          </a:p>
          <a:p>
            <a:r>
              <a:rPr lang="pt-BR" sz="2400" dirty="0" smtClean="0">
                <a:latin typeface="Times New Roman" panose="02020603050405020304" pitchFamily="18" charset="0"/>
                <a:cs typeface="Times New Roman" panose="02020603050405020304" pitchFamily="18" charset="0"/>
              </a:rPr>
              <a:t>THOMÁS CAIRO DE MORAES E SILVA</a:t>
            </a:r>
            <a:endParaRPr lang="pt-B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3877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23528" y="332656"/>
            <a:ext cx="8424936" cy="6120680"/>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Segundo o autor:</a:t>
            </a:r>
          </a:p>
          <a:p>
            <a:pPr algn="l"/>
            <a:r>
              <a:rPr lang="pt-BR" sz="2000" dirty="0">
                <a:latin typeface="Times New Roman" panose="02020603050405020304" pitchFamily="18" charset="0"/>
                <a:cs typeface="Times New Roman" panose="02020603050405020304" pitchFamily="18" charset="0"/>
              </a:rPr>
              <a:t>	</a:t>
            </a:r>
            <a:r>
              <a:rPr lang="pt-BR" sz="2000" i="1" dirty="0" smtClean="0">
                <a:latin typeface="Times New Roman" panose="02020603050405020304" pitchFamily="18" charset="0"/>
                <a:cs typeface="Times New Roman" panose="02020603050405020304" pitchFamily="18" charset="0"/>
              </a:rPr>
              <a:t>“Qualquer consideração baseada no estabelecimento de comparações entre as diferentes músicas que povoam o planeta resultaria no relativismo cultural e um incômodo ao etnocentrismo, já que o critério para distinguir umas músicas das outras nos níveis mais elevados de uma pirâmide se pronuncia através de valores de excelência próprios de uma música que quer se situar no topo da pirâmide” (Martín, p. 88)</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O critério de excelência baseado na complexidade criativa, na primazia do compositor, subordinação do intérprete, predomínio de uma linha melódica principal e da harmonia coordena o sistema musical ocidental, mas não serve para qualificar qualquer música de qualquer lugar do mundo. Teríamos que ir muito além para compreendermos a música dentro de seu contexto sociocultural.</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O interesse pelas músicas à margem das tradicionais europeias vem marcado pela “sedução do exótico”.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932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476672"/>
            <a:ext cx="8136904" cy="5904656"/>
          </a:xfrm>
        </p:spPr>
        <p:txBody>
          <a:bodyPr>
            <a:normAutofit/>
          </a:bodyPr>
          <a:lstStyle/>
          <a:p>
            <a:pPr algn="l"/>
            <a:r>
              <a:rPr lang="pt-BR" sz="2000" i="1" dirty="0" smtClean="0">
                <a:latin typeface="Times New Roman" panose="02020603050405020304" pitchFamily="18" charset="0"/>
                <a:cs typeface="Times New Roman" panose="02020603050405020304" pitchFamily="18" charset="0"/>
              </a:rPr>
              <a:t>	“Os livros de texto escolares e dos professores, em uma intenção de chamar atenção às outras realidades musicais, pecam pelo excesso à imaginação ou ausência de realidade e se esforçam para mostrar um mundo completamente alienígena às realidades atuais... A realidade, não obstante, é muito diferente uma vez que  na atualidade a antropologia tem deixado de acreditar em sociedades isoladas. A comunicação entre sociedades distintas e as reflexões em torno das questões de identidade têm conduzido á confirmação de que os modelos de identidade étnica são construções humanas negociadas” (Martín, p.88).</a:t>
            </a:r>
          </a:p>
          <a:p>
            <a:pPr algn="l"/>
            <a:endParaRPr lang="pt-BR" sz="2000" i="1" dirty="0">
              <a:latin typeface="Times New Roman" panose="02020603050405020304" pitchFamily="18" charset="0"/>
              <a:cs typeface="Times New Roman" panose="02020603050405020304" pitchFamily="18" charset="0"/>
            </a:endParaRPr>
          </a:p>
          <a:p>
            <a:pPr algn="l"/>
            <a:r>
              <a:rPr lang="pt-BR" sz="2000" i="1"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O autor não considera que isso em si seja prejudicial – estimular o interesse do aluno  através de exemplos extremados –, porém acaba convertendo-se em modelos de músicas  não ocidentais, deixando de lado toda uma rede de costumes, ritos e crenças , ou seja, não são sequer contextualizadas.</a:t>
            </a:r>
          </a:p>
          <a:p>
            <a:pPr algn="l"/>
            <a:endParaRPr lang="pt-BR" sz="2000" i="1" dirty="0" smtClean="0">
              <a:latin typeface="Times New Roman" panose="02020603050405020304" pitchFamily="18" charset="0"/>
              <a:cs typeface="Times New Roman" panose="02020603050405020304" pitchFamily="18" charset="0"/>
            </a:endParaRPr>
          </a:p>
          <a:p>
            <a:pPr algn="l"/>
            <a:endParaRPr lang="pt-BR" sz="2000" i="1" dirty="0">
              <a:latin typeface="Times New Roman" panose="02020603050405020304" pitchFamily="18" charset="0"/>
              <a:cs typeface="Times New Roman" panose="02020603050405020304" pitchFamily="18" charset="0"/>
            </a:endParaRPr>
          </a:p>
          <a:p>
            <a:pPr algn="l"/>
            <a:r>
              <a:rPr lang="pt-BR" sz="2000" i="1" dirty="0" smtClean="0">
                <a:latin typeface="Times New Roman" panose="02020603050405020304" pitchFamily="18" charset="0"/>
                <a:cs typeface="Times New Roman" panose="02020603050405020304" pitchFamily="18" charset="0"/>
              </a:rPr>
              <a:t>	</a:t>
            </a:r>
            <a:endParaRPr lang="pt-B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4619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404664"/>
            <a:ext cx="8208912" cy="6696744"/>
          </a:xfrm>
        </p:spPr>
        <p:txBody>
          <a:bodyPr>
            <a:normAutofit fontScale="70000" lnSpcReduction="20000"/>
          </a:bodyPr>
          <a:lstStyle/>
          <a:p>
            <a:pPr algn="l"/>
            <a:r>
              <a:rPr lang="pt-BR" sz="2000" dirty="0">
                <a:latin typeface="Times New Roman" panose="02020603050405020304" pitchFamily="18" charset="0"/>
                <a:cs typeface="Times New Roman" panose="02020603050405020304" pitchFamily="18" charset="0"/>
              </a:rPr>
              <a:t>	</a:t>
            </a:r>
            <a:r>
              <a:rPr lang="pt-BR" sz="2900" dirty="0" smtClean="0">
                <a:latin typeface="Times New Roman" panose="02020603050405020304" pitchFamily="18" charset="0"/>
                <a:cs typeface="Times New Roman" panose="02020603050405020304" pitchFamily="18" charset="0"/>
              </a:rPr>
              <a:t>Em adição a isso, os critérios de seleção para companhias discográficas que compõem produtos de World Music são as do exotismo e da raridade. Temos, então, a problemática da reprodução do modelo comercial para o ensino. Os critérios de simplicidade, reiteração e economia de meios deixa de ser critérios às companhias, que desejam exatamente o oposto.  Os professores, por sua vez, não escolhem estas músicas para seus alunos como as peças folclóricas, simples e de fácil penetração, e sim as mais rebuscadas, sublinhando o modelo de raridade e exotismo da indústria, não levando em conta interpretações muito menos os contextos socioculturais das músicas em questão. O modelo ocidental, transmitido pelo professor, pressupõe que o modelo artístico pode predominar sobre o valor cultural. </a:t>
            </a:r>
            <a:endParaRPr lang="pt-BR" sz="2900" dirty="0">
              <a:latin typeface="Times New Roman" panose="02020603050405020304" pitchFamily="18" charset="0"/>
              <a:cs typeface="Times New Roman" panose="02020603050405020304" pitchFamily="18" charset="0"/>
            </a:endParaRPr>
          </a:p>
          <a:p>
            <a:pPr algn="l"/>
            <a:endParaRPr lang="pt-BR" sz="2900" dirty="0" smtClean="0">
              <a:latin typeface="Times New Roman" panose="02020603050405020304" pitchFamily="18" charset="0"/>
              <a:cs typeface="Times New Roman" panose="02020603050405020304" pitchFamily="18" charset="0"/>
            </a:endParaRPr>
          </a:p>
          <a:p>
            <a:pPr algn="l"/>
            <a:r>
              <a:rPr lang="pt-BR" sz="2900" dirty="0">
                <a:latin typeface="Times New Roman" panose="02020603050405020304" pitchFamily="18" charset="0"/>
                <a:cs typeface="Times New Roman" panose="02020603050405020304" pitchFamily="18" charset="0"/>
              </a:rPr>
              <a:t>	</a:t>
            </a:r>
            <a:r>
              <a:rPr lang="pt-BR" sz="2900" dirty="0" smtClean="0">
                <a:latin typeface="Times New Roman" panose="02020603050405020304" pitchFamily="18" charset="0"/>
                <a:cs typeface="Times New Roman" panose="02020603050405020304" pitchFamily="18" charset="0"/>
              </a:rPr>
              <a:t>A preocupação pela desaparição do repertório tradicional frente ao progresso é um tema recorrente desde tempos remotos. Para salvar uma tradição que consideram pura, alguns povos procuram preservar as condições em que se recordam que eram interpretadas. Um exemplo disso são as danças da fertilidade, que deveriam ser </a:t>
            </a:r>
            <a:r>
              <a:rPr lang="pt-BR" sz="2900" dirty="0" err="1" smtClean="0">
                <a:latin typeface="Times New Roman" panose="02020603050405020304" pitchFamily="18" charset="0"/>
                <a:cs typeface="Times New Roman" panose="02020603050405020304" pitchFamily="18" charset="0"/>
              </a:rPr>
              <a:t>performadas</a:t>
            </a:r>
            <a:r>
              <a:rPr lang="pt-BR" sz="2900" dirty="0" smtClean="0">
                <a:latin typeface="Times New Roman" panose="02020603050405020304" pitchFamily="18" charset="0"/>
                <a:cs typeface="Times New Roman" panose="02020603050405020304" pitchFamily="18" charset="0"/>
              </a:rPr>
              <a:t> por homens jovens, adolescentes. Com o passar dos anos, devido às guerras e ao êxodo rural, faltaram homens jovens para dançar. Em algumas localidades, as mulheres assumiram o posto, a fim de preservar uma festa arraigada. Há, então, uma transformação na tradição. Outros povos preferiram manter a “pureza” de suas tradições e não admitem que mulheres dancem, pois todo o ritual perderia todo o seu significado.  </a:t>
            </a:r>
          </a:p>
        </p:txBody>
      </p:sp>
    </p:spTree>
    <p:extLst>
      <p:ext uri="{BB962C8B-B14F-4D97-AF65-F5344CB8AC3E}">
        <p14:creationId xmlns:p14="http://schemas.microsoft.com/office/powerpoint/2010/main" val="1516319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5085184"/>
            <a:ext cx="8229600" cy="1143000"/>
          </a:xfrm>
        </p:spPr>
        <p:txBody>
          <a:bodyPr>
            <a:noAutofit/>
          </a:bodyPr>
          <a:lstStyle/>
          <a:p>
            <a:r>
              <a:rPr lang="pt-BR" sz="2000" i="1" dirty="0" smtClean="0">
                <a:latin typeface="Times New Roman" panose="02020603050405020304" pitchFamily="18" charset="0"/>
                <a:cs typeface="Times New Roman" panose="02020603050405020304" pitchFamily="18" charset="0"/>
              </a:rPr>
              <a:t>Solstício de Inverno – Dança da Fertilidade (Planalto Mirandês, Portugal)</a:t>
            </a:r>
            <a:endParaRPr lang="pt-BR" sz="2000" i="1" dirty="0">
              <a:latin typeface="Times New Roman" panose="02020603050405020304" pitchFamily="18" charset="0"/>
              <a:cs typeface="Times New Roman" panose="02020603050405020304" pitchFamily="18" charset="0"/>
            </a:endParaRP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548680"/>
            <a:ext cx="6180319" cy="4635239"/>
          </a:xfrm>
        </p:spPr>
      </p:pic>
    </p:spTree>
    <p:extLst>
      <p:ext uri="{BB962C8B-B14F-4D97-AF65-F5344CB8AC3E}">
        <p14:creationId xmlns:p14="http://schemas.microsoft.com/office/powerpoint/2010/main" val="1643501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332656"/>
            <a:ext cx="8352928" cy="6120680"/>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N</a:t>
            </a:r>
            <a:r>
              <a:rPr lang="pt-BR" sz="2000" dirty="0" smtClean="0">
                <a:latin typeface="Times New Roman" panose="02020603050405020304" pitchFamily="18" charset="0"/>
                <a:cs typeface="Times New Roman" panose="02020603050405020304" pitchFamily="18" charset="0"/>
              </a:rPr>
              <a:t>este caso, crê-se erroneamente que as tradições permanecerão inalteradas  com o decorrer do tempo, pela crença que a atualidade ameaçaria a tradição. Esta prática é entendida pela </a:t>
            </a:r>
            <a:r>
              <a:rPr lang="pt-BR" sz="2000" dirty="0" err="1" smtClean="0">
                <a:latin typeface="Times New Roman" panose="02020603050405020304" pitchFamily="18" charset="0"/>
                <a:cs typeface="Times New Roman" panose="02020603050405020304" pitchFamily="18" charset="0"/>
              </a:rPr>
              <a:t>etnomusicologia</a:t>
            </a:r>
            <a:r>
              <a:rPr lang="pt-BR" sz="2000" dirty="0" smtClean="0">
                <a:latin typeface="Times New Roman" panose="02020603050405020304" pitchFamily="18" charset="0"/>
                <a:cs typeface="Times New Roman" panose="02020603050405020304" pitchFamily="18" charset="0"/>
              </a:rPr>
              <a:t> e pela antropologia como uma das possíveis consequências da aplicação das estratégias de urgência.</a:t>
            </a:r>
          </a:p>
          <a:p>
            <a:pPr algn="l"/>
            <a:r>
              <a:rPr lang="pt-BR" sz="2000" dirty="0">
                <a:latin typeface="Times New Roman" panose="02020603050405020304" pitchFamily="18" charset="0"/>
                <a:cs typeface="Times New Roman" panose="02020603050405020304" pitchFamily="18" charset="0"/>
              </a:rPr>
              <a:t>	</a:t>
            </a:r>
            <a:endParaRPr lang="pt-BR" sz="2000" dirty="0" smtClean="0">
              <a:latin typeface="Times New Roman" panose="02020603050405020304" pitchFamily="18" charset="0"/>
              <a:cs typeface="Times New Roman" panose="02020603050405020304" pitchFamily="18" charset="0"/>
            </a:endParaRPr>
          </a:p>
          <a:p>
            <a:pPr algn="l"/>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Quando se ensinam músicas tradicionais nos colégios, o excessivo respeito a determinados repertórios considerados estáticos  muitas vezes envolve certa incapacidade para reconstruir os repertórios e transformá-los em algo vivo.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6787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71400"/>
            <a:ext cx="9144000" cy="1470025"/>
          </a:xfrm>
        </p:spPr>
        <p:txBody>
          <a:bodyPr>
            <a:normAutofit/>
          </a:bodyPr>
          <a:lstStyle/>
          <a:p>
            <a:r>
              <a:rPr lang="pt-BR" sz="3200" dirty="0" smtClean="0">
                <a:latin typeface="Times New Roman" panose="02020603050405020304" pitchFamily="18" charset="0"/>
                <a:cs typeface="Times New Roman" panose="02020603050405020304" pitchFamily="18" charset="0"/>
              </a:rPr>
              <a:t>CONTRIBUIÇÕES DA ETNOMUSICOLOGIA</a:t>
            </a:r>
            <a:endParaRPr lang="pt-BR" sz="32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467544" y="1124744"/>
            <a:ext cx="8208912" cy="5400600"/>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Entre as investigações realizadas pela </a:t>
            </a:r>
            <a:r>
              <a:rPr lang="pt-BR" sz="2000" dirty="0" err="1" smtClean="0">
                <a:latin typeface="Times New Roman" panose="02020603050405020304" pitchFamily="18" charset="0"/>
                <a:cs typeface="Times New Roman" panose="02020603050405020304" pitchFamily="18" charset="0"/>
              </a:rPr>
              <a:t>etnomusicologia</a:t>
            </a:r>
            <a:r>
              <a:rPr lang="pt-BR" sz="2000" dirty="0" smtClean="0">
                <a:latin typeface="Times New Roman" panose="02020603050405020304" pitchFamily="18" charset="0"/>
                <a:cs typeface="Times New Roman" panose="02020603050405020304" pitchFamily="18" charset="0"/>
              </a:rPr>
              <a:t> em torno das músicas tradicionais, são vários os </a:t>
            </a:r>
            <a:r>
              <a:rPr lang="pt-BR" sz="2000" dirty="0" err="1" smtClean="0">
                <a:latin typeface="Times New Roman" panose="02020603050405020304" pitchFamily="18" charset="0"/>
                <a:cs typeface="Times New Roman" panose="02020603050405020304" pitchFamily="18" charset="0"/>
              </a:rPr>
              <a:t>etnomusicólogos</a:t>
            </a:r>
            <a:r>
              <a:rPr lang="pt-BR" sz="2000" dirty="0" smtClean="0">
                <a:latin typeface="Times New Roman" panose="02020603050405020304" pitchFamily="18" charset="0"/>
                <a:cs typeface="Times New Roman" panose="02020603050405020304" pitchFamily="18" charset="0"/>
              </a:rPr>
              <a:t> que têm trabalhado com a perspectiva educacional, procurando construir pontes a fim de conhecer o patrimônio musical de determinadas sociedades e os sistemas educativos que incorporam estes patrimônios no âmbito escolar.</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N</a:t>
            </a:r>
            <a:r>
              <a:rPr lang="pt-BR" sz="2000" dirty="0" smtClean="0">
                <a:latin typeface="Times New Roman" panose="02020603050405020304" pitchFamily="18" charset="0"/>
                <a:cs typeface="Times New Roman" panose="02020603050405020304" pitchFamily="18" charset="0"/>
              </a:rPr>
              <a:t>ota-se que a técnica da imitação como meio de aprendizado do repertório é muito utilizada no meio educacional, provavelmente o preferido. O ensino por repetição  muitas vezes envolve a mera interpretação-repetição-imitação, sem estabelecer diálogo, de modo que o professor só profere alguma palavra quando reiteradamente se produzem erros na mesma passagem. </a:t>
            </a:r>
          </a:p>
          <a:p>
            <a:pPr algn="l"/>
            <a:r>
              <a:rPr lang="pt-BR" sz="2000" dirty="0">
                <a:latin typeface="Times New Roman" panose="02020603050405020304" pitchFamily="18" charset="0"/>
                <a:cs typeface="Times New Roman" panose="02020603050405020304" pitchFamily="18" charset="0"/>
              </a:rPr>
              <a:t>	</a:t>
            </a:r>
            <a:endParaRPr lang="pt-BR" sz="2000" dirty="0" smtClean="0">
              <a:latin typeface="Times New Roman" panose="02020603050405020304" pitchFamily="18" charset="0"/>
              <a:cs typeface="Times New Roman" panose="02020603050405020304" pitchFamily="18" charset="0"/>
            </a:endParaRPr>
          </a:p>
          <a:p>
            <a:pPr algn="l"/>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Nota-se também que quando o ensino é dedicado a apenas um aluno, as sessões são mais associadas á formação profissional, não se empregando ensino mais gerais, que se manifestam apenas nos níveis mais elevados de educação.</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13899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04664"/>
            <a:ext cx="8280920" cy="6048672"/>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Os resultados produzidos pela observação dos ensaios podem resultar  em interessantes pontos de vista para a aprendizagem. O autor cita o exemplo da comunidade da </a:t>
            </a:r>
            <a:r>
              <a:rPr lang="pt-BR" sz="2000" dirty="0" err="1" smtClean="0">
                <a:latin typeface="Times New Roman" panose="02020603050405020304" pitchFamily="18" charset="0"/>
                <a:cs typeface="Times New Roman" panose="02020603050405020304" pitchFamily="18" charset="0"/>
              </a:rPr>
              <a:t>Ribera</a:t>
            </a:r>
            <a:r>
              <a:rPr lang="pt-BR" sz="2000" dirty="0" smtClean="0">
                <a:latin typeface="Times New Roman" panose="02020603050405020304" pitchFamily="18" charset="0"/>
                <a:cs typeface="Times New Roman" panose="02020603050405020304" pitchFamily="18" charset="0"/>
              </a:rPr>
              <a:t> </a:t>
            </a:r>
            <a:r>
              <a:rPr lang="pt-BR" sz="2000" dirty="0" err="1" smtClean="0">
                <a:latin typeface="Times New Roman" panose="02020603050405020304" pitchFamily="18" charset="0"/>
                <a:cs typeface="Times New Roman" panose="02020603050405020304" pitchFamily="18" charset="0"/>
              </a:rPr>
              <a:t>del</a:t>
            </a:r>
            <a:r>
              <a:rPr lang="pt-BR" sz="2000" dirty="0" smtClean="0">
                <a:latin typeface="Times New Roman" panose="02020603050405020304" pitchFamily="18" charset="0"/>
                <a:cs typeface="Times New Roman" panose="02020603050405020304" pitchFamily="18" charset="0"/>
              </a:rPr>
              <a:t> Ebro (pop. aprox. 26mil), onde se assistiu algumas sessões de ensaio e houve a comprovação da existência de um vocabulário específico para indicar sessões ou para referir-se a melodias, seções, etc. que corresponde a uma linguagem não regulada para identificar elementos musicais. Foi constatado também que o músico profissional ou semiprofissional ensaia para refinar sua técnica e virtuosismo, mas também para acomodar seu repertório ao que o público demanda.</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Uma interessante citação de </a:t>
            </a:r>
            <a:r>
              <a:rPr lang="pt-BR" sz="2000" dirty="0" err="1" smtClean="0">
                <a:latin typeface="Times New Roman" panose="02020603050405020304" pitchFamily="18" charset="0"/>
                <a:cs typeface="Times New Roman" panose="02020603050405020304" pitchFamily="18" charset="0"/>
              </a:rPr>
              <a:t>Merriam</a:t>
            </a:r>
            <a:r>
              <a:rPr lang="pt-BR" sz="2000" dirty="0" smtClean="0">
                <a:latin typeface="Times New Roman" panose="02020603050405020304" pitchFamily="18" charset="0"/>
                <a:cs typeface="Times New Roman" panose="02020603050405020304" pitchFamily="18" charset="0"/>
              </a:rPr>
              <a:t> é sobre o caso de algumas vilas balinesas, no qual o interesse principal das pessoas da cidade viriam em relação ao ensaio, e não à produção final, à performance final. Nota-se, então, que o ensaio teria maior relevância para os balineses que a intepretação, a performance final. </a:t>
            </a:r>
          </a:p>
        </p:txBody>
      </p:sp>
    </p:spTree>
    <p:extLst>
      <p:ext uri="{BB962C8B-B14F-4D97-AF65-F5344CB8AC3E}">
        <p14:creationId xmlns:p14="http://schemas.microsoft.com/office/powerpoint/2010/main" val="868899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404664"/>
            <a:ext cx="8136904" cy="5976664"/>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a:t>
            </a:r>
            <a:r>
              <a:rPr lang="pt-BR" sz="2000" dirty="0" err="1" smtClean="0">
                <a:latin typeface="Times New Roman" panose="02020603050405020304" pitchFamily="18" charset="0"/>
                <a:cs typeface="Times New Roman" panose="02020603050405020304" pitchFamily="18" charset="0"/>
              </a:rPr>
              <a:t>Nketia</a:t>
            </a:r>
            <a:r>
              <a:rPr lang="pt-BR" sz="2000" dirty="0" smtClean="0">
                <a:latin typeface="Times New Roman" panose="02020603050405020304" pitchFamily="18" charset="0"/>
                <a:cs typeface="Times New Roman" panose="02020603050405020304" pitchFamily="18" charset="0"/>
              </a:rPr>
              <a:t>, outro autor citado por Martín, cita o caso dos </a:t>
            </a:r>
            <a:r>
              <a:rPr lang="pt-BR" sz="2000" dirty="0" err="1" smtClean="0">
                <a:latin typeface="Times New Roman" panose="02020603050405020304" pitchFamily="18" charset="0"/>
                <a:cs typeface="Times New Roman" panose="02020603050405020304" pitchFamily="18" charset="0"/>
              </a:rPr>
              <a:t>Akam</a:t>
            </a:r>
            <a:r>
              <a:rPr lang="pt-BR" sz="2000" dirty="0" smtClean="0">
                <a:latin typeface="Times New Roman" panose="02020603050405020304" pitchFamily="18" charset="0"/>
                <a:cs typeface="Times New Roman" panose="02020603050405020304" pitchFamily="18" charset="0"/>
              </a:rPr>
              <a:t>, na África, de como os postos de mestre em percussão (Master </a:t>
            </a:r>
            <a:r>
              <a:rPr lang="pt-BR" sz="2000" dirty="0" err="1" smtClean="0">
                <a:latin typeface="Times New Roman" panose="02020603050405020304" pitchFamily="18" charset="0"/>
                <a:cs typeface="Times New Roman" panose="02020603050405020304" pitchFamily="18" charset="0"/>
              </a:rPr>
              <a:t>Drummer</a:t>
            </a:r>
            <a:r>
              <a:rPr lang="pt-BR" sz="2000" dirty="0" smtClean="0">
                <a:latin typeface="Times New Roman" panose="02020603050405020304" pitchFamily="18" charset="0"/>
                <a:cs typeface="Times New Roman" panose="02020603050405020304" pitchFamily="18" charset="0"/>
              </a:rPr>
              <a:t>) do estado nunca estavam disponíveis, pois seus filhos eram treinados para substituí-los em caso de falecimento. Os mestres, por sua vez, não queriam ensinar suas técnicas aos seus filhos por medo de serem afastados de seus postos ; estes portanto eram ensinados por outras pessoas que não seus pais.</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62637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5445224"/>
            <a:ext cx="8229600" cy="1143000"/>
          </a:xfrm>
        </p:spPr>
        <p:txBody>
          <a:bodyPr>
            <a:normAutofit/>
          </a:bodyPr>
          <a:lstStyle/>
          <a:p>
            <a:r>
              <a:rPr lang="pt-BR" sz="2000" i="1" dirty="0" smtClean="0">
                <a:latin typeface="Times New Roman" panose="02020603050405020304" pitchFamily="18" charset="0"/>
                <a:cs typeface="Times New Roman" panose="02020603050405020304" pitchFamily="18" charset="0"/>
              </a:rPr>
              <a:t>Localização dos </a:t>
            </a:r>
            <a:r>
              <a:rPr lang="pt-BR" sz="2000" i="1" dirty="0" err="1" smtClean="0">
                <a:latin typeface="Times New Roman" panose="02020603050405020304" pitchFamily="18" charset="0"/>
                <a:cs typeface="Times New Roman" panose="02020603050405020304" pitchFamily="18" charset="0"/>
              </a:rPr>
              <a:t>Akam</a:t>
            </a:r>
            <a:r>
              <a:rPr lang="pt-BR" sz="2000" i="1" dirty="0" smtClean="0">
                <a:latin typeface="Times New Roman" panose="02020603050405020304" pitchFamily="18" charset="0"/>
                <a:cs typeface="Times New Roman" panose="02020603050405020304" pitchFamily="18" charset="0"/>
              </a:rPr>
              <a:t>, Uganda, África</a:t>
            </a:r>
            <a:endParaRPr lang="pt-BR" sz="2000" i="1" dirty="0">
              <a:latin typeface="Times New Roman" panose="02020603050405020304" pitchFamily="18" charset="0"/>
              <a:cs typeface="Times New Roman" panose="02020603050405020304" pitchFamily="18" charset="0"/>
            </a:endParaRP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260648"/>
            <a:ext cx="5744666" cy="5334333"/>
          </a:xfrm>
        </p:spPr>
      </p:pic>
    </p:spTree>
    <p:extLst>
      <p:ext uri="{BB962C8B-B14F-4D97-AF65-F5344CB8AC3E}">
        <p14:creationId xmlns:p14="http://schemas.microsoft.com/office/powerpoint/2010/main" val="4270588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976" y="16808"/>
            <a:ext cx="9144000" cy="1323578"/>
          </a:xfrm>
        </p:spPr>
        <p:txBody>
          <a:bodyPr>
            <a:normAutofit/>
          </a:bodyPr>
          <a:lstStyle/>
          <a:p>
            <a:r>
              <a:rPr lang="pt-BR" sz="3200" dirty="0" smtClean="0">
                <a:latin typeface="Times New Roman" panose="02020603050405020304" pitchFamily="18" charset="0"/>
                <a:cs typeface="Times New Roman" panose="02020603050405020304" pitchFamily="18" charset="0"/>
              </a:rPr>
              <a:t>CONTRIBUIÇÕES DA HISTÓRIA DA MÚSICA OCIDENTAL</a:t>
            </a:r>
            <a:endParaRPr lang="pt-BR" sz="32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395536" y="1412776"/>
            <a:ext cx="8280920" cy="5184576"/>
          </a:xfrm>
        </p:spPr>
        <p:txBody>
          <a:bodyPr>
            <a:normAutofit/>
          </a:bodyPr>
          <a:lstStyle/>
          <a:p>
            <a:pPr algn="l"/>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Uma revisão dos parâmetros que se utilizavam na antiguidade ocidental mostra que durante a Idade Média o aprendizado de realizava de forma oral, já que não existia notação escrita, por isso, a memorização tinha um papel fundamental  no aprendizado da música tradicional.</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O Renascimento traz algumas contribuições à aprendizagem musica. Uma das mais representativas pode ser considerada da aplicação do movimento corporal ao ensino musical. São vários os relatos que mostram a importância da união entre música e dança nesta época. Alguns manuais, inclusive, se preocupavam em ensinar o público que desconhecia as regras da leitura musical a dançar, como uma extensão, transformando estas manifestações em manifestações lúdicas. Ainda que durante o Renascimento já existiam as escritas musicais, não se interpretava exclusivamente o que estava escrito nas partituras: o aprendiz praticava também o improviso tanto para o canto quanto para o instrumento. Há uma certa lacuna neste sentido visto que os muitos conhecimentos eram transmitidos de forma oral.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35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
            <a:ext cx="9144000" cy="1196752"/>
          </a:xfrm>
        </p:spPr>
        <p:txBody>
          <a:bodyPr>
            <a:normAutofit/>
          </a:bodyPr>
          <a:lstStyle/>
          <a:p>
            <a:r>
              <a:rPr lang="pt-BR" sz="3600" dirty="0" smtClean="0">
                <a:latin typeface="Times New Roman" panose="02020603050405020304" pitchFamily="18" charset="0"/>
                <a:cs typeface="Times New Roman" panose="02020603050405020304" pitchFamily="18" charset="0"/>
              </a:rPr>
              <a:t>RESUMO</a:t>
            </a:r>
            <a:endParaRPr lang="pt-BR" sz="36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395536" y="1248440"/>
            <a:ext cx="8352928" cy="5256584"/>
          </a:xfrm>
        </p:spPr>
        <p:txBody>
          <a:bodyPr>
            <a:normAutofit/>
          </a:bodyPr>
          <a:lstStyle/>
          <a:p>
            <a:pPr algn="l"/>
            <a:r>
              <a:rPr lang="pt-BR" sz="2000" dirty="0" smtClean="0">
                <a:solidFill>
                  <a:schemeClr val="bg1">
                    <a:lumMod val="50000"/>
                  </a:schemeClr>
                </a:solidFill>
                <a:latin typeface="Times New Roman" panose="02020603050405020304" pitchFamily="18" charset="0"/>
                <a:cs typeface="Times New Roman" panose="02020603050405020304" pitchFamily="18" charset="0"/>
              </a:rPr>
              <a:t>	A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etnomusicologia</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proporciona novas leituras em relação às diversas manifestações musicais do ser humano e de seus contextos socioculturais. Esta atenção à diversidade colabora na construção de uma integração intercultural e, em particular, na sua aplicação ao ensino musical.</a:t>
            </a:r>
          </a:p>
          <a:p>
            <a:pPr algn="l"/>
            <a:endParaRPr lang="pt-BR" sz="2000" dirty="0">
              <a:solidFill>
                <a:schemeClr val="bg1">
                  <a:lumMod val="50000"/>
                </a:schemeClr>
              </a:solidFill>
              <a:latin typeface="Times New Roman" panose="02020603050405020304" pitchFamily="18" charset="0"/>
              <a:cs typeface="Times New Roman" panose="02020603050405020304" pitchFamily="18" charset="0"/>
            </a:endParaRPr>
          </a:p>
          <a:p>
            <a:pPr algn="l"/>
            <a:r>
              <a:rPr lang="pt-BR" sz="2000" dirty="0" smtClean="0">
                <a:solidFill>
                  <a:schemeClr val="bg1">
                    <a:lumMod val="50000"/>
                  </a:schemeClr>
                </a:solidFill>
                <a:latin typeface="Times New Roman" panose="02020603050405020304" pitchFamily="18" charset="0"/>
                <a:cs typeface="Times New Roman" panose="02020603050405020304" pitchFamily="18" charset="0"/>
              </a:rPr>
              <a:t>	Através disso, é possível compreender que cada comportamento musical obedece a uma abordagem específica, com suas diferenças e semelhanças, em relação à abordagem ocidental da música. </a:t>
            </a:r>
          </a:p>
          <a:p>
            <a:pPr algn="l"/>
            <a:endParaRPr lang="pt-BR" sz="2000" dirty="0">
              <a:solidFill>
                <a:schemeClr val="bg1">
                  <a:lumMod val="50000"/>
                </a:schemeClr>
              </a:solidFill>
              <a:latin typeface="Times New Roman" panose="02020603050405020304" pitchFamily="18" charset="0"/>
              <a:cs typeface="Times New Roman" panose="02020603050405020304" pitchFamily="18" charset="0"/>
            </a:endParaRPr>
          </a:p>
          <a:p>
            <a:pPr algn="l"/>
            <a:r>
              <a:rPr lang="pt-BR" sz="2000" dirty="0" smtClean="0">
                <a:solidFill>
                  <a:schemeClr val="bg1">
                    <a:lumMod val="50000"/>
                  </a:schemeClr>
                </a:solidFill>
                <a:latin typeface="Times New Roman" panose="02020603050405020304" pitchFamily="18" charset="0"/>
                <a:cs typeface="Times New Roman" panose="02020603050405020304" pitchFamily="18" charset="0"/>
              </a:rPr>
              <a:t>	Este artigo pretende apresentar alguns dos  principais parâmetros musicais que se aplicam na educação musical convencional, na perspectiva da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etnomusicologia</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e da história da educação musical no ocidente.</a:t>
            </a:r>
          </a:p>
        </p:txBody>
      </p:sp>
    </p:spTree>
    <p:extLst>
      <p:ext uri="{BB962C8B-B14F-4D97-AF65-F5344CB8AC3E}">
        <p14:creationId xmlns:p14="http://schemas.microsoft.com/office/powerpoint/2010/main" val="698500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548680"/>
            <a:ext cx="8352928" cy="5832648"/>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Também, as fontes do Renascimento tanto escritas como iconográficas denotam a importância da imitação do professor. São numerosas as fontes que refletem cenas de reprodução do discípulo frente ao mestre, pressupondo então que o modelo a ser seguido seja o professor, e não necessariamente as expressões musicais em si.</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Neste sentido, </a:t>
            </a:r>
            <a:r>
              <a:rPr lang="pt-BR" sz="2000" dirty="0" err="1" smtClean="0">
                <a:latin typeface="Times New Roman" panose="02020603050405020304" pitchFamily="18" charset="0"/>
                <a:cs typeface="Times New Roman" panose="02020603050405020304" pitchFamily="18" charset="0"/>
              </a:rPr>
              <a:t>Julio</a:t>
            </a:r>
            <a:r>
              <a:rPr lang="pt-BR" sz="2000" dirty="0" smtClean="0">
                <a:latin typeface="Times New Roman" panose="02020603050405020304" pitchFamily="18" charset="0"/>
                <a:cs typeface="Times New Roman" panose="02020603050405020304" pitchFamily="18" charset="0"/>
              </a:rPr>
              <a:t> </a:t>
            </a:r>
            <a:r>
              <a:rPr lang="pt-BR" sz="2000" dirty="0" err="1" smtClean="0">
                <a:latin typeface="Times New Roman" panose="02020603050405020304" pitchFamily="18" charset="0"/>
                <a:cs typeface="Times New Roman" panose="02020603050405020304" pitchFamily="18" charset="0"/>
              </a:rPr>
              <a:t>Blasco</a:t>
            </a:r>
            <a:r>
              <a:rPr lang="pt-BR" sz="2000" dirty="0" smtClean="0">
                <a:latin typeface="Times New Roman" panose="02020603050405020304" pitchFamily="18" charset="0"/>
                <a:cs typeface="Times New Roman" panose="02020603050405020304" pitchFamily="18" charset="0"/>
              </a:rPr>
              <a:t>, outro autor citado por Martín, rechaça esta metodologia que “rouba” da música todo o comportamento sociocultural e acomoda em padrões acadêmicos os parâmetros musicais.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5704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880" y="0"/>
            <a:ext cx="9144000" cy="1296143"/>
          </a:xfrm>
        </p:spPr>
        <p:txBody>
          <a:bodyPr>
            <a:normAutofit/>
          </a:bodyPr>
          <a:lstStyle/>
          <a:p>
            <a:r>
              <a:rPr lang="pt-BR" sz="3200" dirty="0" smtClean="0">
                <a:latin typeface="Times New Roman" panose="02020603050405020304" pitchFamily="18" charset="0"/>
                <a:cs typeface="Times New Roman" panose="02020603050405020304" pitchFamily="18" charset="0"/>
              </a:rPr>
              <a:t>ENSINO NOS PARÂMETROS TRADICIONAIS</a:t>
            </a:r>
            <a:endParaRPr lang="pt-BR" sz="32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395536" y="1268760"/>
            <a:ext cx="8280920" cy="5112568"/>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a:t>
            </a:r>
            <a:r>
              <a:rPr lang="pt-BR" sz="2000" i="1" dirty="0" smtClean="0">
                <a:latin typeface="Times New Roman" panose="02020603050405020304" pitchFamily="18" charset="0"/>
                <a:cs typeface="Times New Roman" panose="02020603050405020304" pitchFamily="18" charset="0"/>
              </a:rPr>
              <a:t>“A união dos conteúdos musicais e socioculturais parece ser uma alternativa mais plausível que a mera incorporação de peças  musicais descontextualizadas que se empregam para aplicar sobre elas os mesmos parâmetros ocidentais. É certo que em muitas ocasiões os parâmetros musicais ocidentais. É certo que em muitas ocasiões os parâmetros musicais tradicionais são coincidentes com os acadêmicos, mas além disso deveríamos dar relevância  aos parâmetros que não apresentam tais coincidências, para diferenciar para os estudantes  que provém das diferentes expressões musicais e evitar juízos de valor  anunciados no padrão ocidental.... Considera-se que os trabalhos em torno dos procedimentos de ensino e aprendizagem seriam os mais enriquecedores”  (Martín, p.93)</a:t>
            </a:r>
          </a:p>
          <a:p>
            <a:pPr algn="l"/>
            <a:endParaRPr lang="pt-BR" sz="2000" i="1" dirty="0">
              <a:latin typeface="Times New Roman" panose="02020603050405020304" pitchFamily="18" charset="0"/>
              <a:cs typeface="Times New Roman" panose="02020603050405020304" pitchFamily="18" charset="0"/>
            </a:endParaRPr>
          </a:p>
          <a:p>
            <a:pPr algn="l"/>
            <a:r>
              <a:rPr lang="pt-BR" sz="2000" i="1"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Segue a seguir alguns dos parâmetros dessa perspectiva, que vão além  do formal para enraizar-se na própria </a:t>
            </a:r>
            <a:r>
              <a:rPr lang="pt-BR" sz="2000" dirty="0" err="1" smtClean="0">
                <a:latin typeface="Times New Roman" panose="02020603050405020304" pitchFamily="18" charset="0"/>
                <a:cs typeface="Times New Roman" panose="02020603050405020304" pitchFamily="18" charset="0"/>
              </a:rPr>
              <a:t>conceitualização</a:t>
            </a:r>
            <a:r>
              <a:rPr lang="pt-BR" sz="2000" dirty="0" smtClean="0">
                <a:latin typeface="Times New Roman" panose="02020603050405020304" pitchFamily="18" charset="0"/>
                <a:cs typeface="Times New Roman" panose="02020603050405020304" pitchFamily="18" charset="0"/>
              </a:rPr>
              <a:t>  da música e sua aprendizagem:</a:t>
            </a:r>
            <a:endParaRPr lang="pt-B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356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476672"/>
            <a:ext cx="8208912" cy="5976664"/>
          </a:xfrm>
        </p:spPr>
        <p:txBody>
          <a:bodyPr>
            <a:normAutofit/>
          </a:bodyPr>
          <a:lstStyle/>
          <a:p>
            <a:pPr marL="342900" indent="-342900" algn="l">
              <a:buFont typeface="Wingdings" panose="05000000000000000000" pitchFamily="2" charset="2"/>
              <a:buChar char="§"/>
            </a:pPr>
            <a:r>
              <a:rPr lang="pt-BR" sz="2000" dirty="0" smtClean="0">
                <a:solidFill>
                  <a:schemeClr val="tx1"/>
                </a:solidFill>
                <a:latin typeface="Times New Roman" panose="02020603050405020304" pitchFamily="18" charset="0"/>
                <a:cs typeface="Times New Roman" panose="02020603050405020304" pitchFamily="18" charset="0"/>
              </a:rPr>
              <a:t>CONCEITO DA ESCRITA MUSICAL:</a:t>
            </a:r>
            <a:r>
              <a:rPr lang="pt-BR" sz="2000" dirty="0" smtClean="0">
                <a:latin typeface="Times New Roman" panose="02020603050405020304" pitchFamily="18" charset="0"/>
                <a:cs typeface="Times New Roman" panose="02020603050405020304" pitchFamily="18" charset="0"/>
              </a:rPr>
              <a:t> algumas grafias indicam com grande precisão aspectos relativos à afinação ,timbre e ornamento, mas nada em relação às suas notas. Em outras culturas, a aprendizagem provém da tradição oral e não utilizam a escrita musical para o ensino. A aprendizagem baseia-se mais na experimentação que na racionalização. Para o autor, seria interessante estabelecer um padrão de aprendizagem musical acadêmica ocidental.</a:t>
            </a:r>
          </a:p>
          <a:p>
            <a:pPr marL="342900" indent="-342900" algn="l">
              <a:buFont typeface="Wingdings" panose="05000000000000000000" pitchFamily="2" charset="2"/>
              <a:buChar char="§"/>
            </a:pPr>
            <a:endParaRPr lang="pt-BR" sz="2000" dirty="0">
              <a:latin typeface="Times New Roman" panose="02020603050405020304" pitchFamily="18" charset="0"/>
              <a:cs typeface="Times New Roman" panose="02020603050405020304" pitchFamily="18" charset="0"/>
            </a:endParaRPr>
          </a:p>
          <a:p>
            <a:pPr marL="342900" indent="-342900" algn="l">
              <a:buFont typeface="Wingdings" panose="05000000000000000000" pitchFamily="2" charset="2"/>
              <a:buChar char="§"/>
            </a:pPr>
            <a:r>
              <a:rPr lang="pt-BR" sz="2000" dirty="0" smtClean="0">
                <a:solidFill>
                  <a:schemeClr val="tx1"/>
                </a:solidFill>
                <a:latin typeface="Times New Roman" panose="02020603050405020304" pitchFamily="18" charset="0"/>
                <a:cs typeface="Times New Roman" panose="02020603050405020304" pitchFamily="18" charset="0"/>
              </a:rPr>
              <a:t>IMPROVISAÇÃO: </a:t>
            </a:r>
            <a:r>
              <a:rPr lang="pt-BR" sz="2000" dirty="0" smtClean="0">
                <a:latin typeface="Times New Roman" panose="02020603050405020304" pitchFamily="18" charset="0"/>
                <a:cs typeface="Times New Roman" panose="02020603050405020304" pitchFamily="18" charset="0"/>
              </a:rPr>
              <a:t>Cada civilização enfoca seus parâmetros de excelência em diferentes aspectos. São frequentes os casos em que se valoriza a aprendizagem a partir da experiência e da atividade. Neste sentido, a improvisação é um dos aspectos mais frequentes  do processo de aprendizagem musical,, mas também um dos que mais frequentemente entra em conflito com a perspectiva da leitura-memorização-repetição. Os procedimentos acadêmicos ocidentais atuais dão frequentemente prioridade à reprodução literal de modelos preexistentes, limitando a liberdade criativa e </a:t>
            </a:r>
            <a:r>
              <a:rPr lang="pt-BR" sz="2000" dirty="0" err="1" smtClean="0">
                <a:latin typeface="Times New Roman" panose="02020603050405020304" pitchFamily="18" charset="0"/>
                <a:cs typeface="Times New Roman" panose="02020603050405020304" pitchFamily="18" charset="0"/>
              </a:rPr>
              <a:t>improvisatória</a:t>
            </a:r>
            <a:r>
              <a:rPr lang="pt-BR" sz="2000" dirty="0" smtClean="0">
                <a:latin typeface="Times New Roman" panose="02020603050405020304" pitchFamily="18" charset="0"/>
                <a:cs typeface="Times New Roman" panose="02020603050405020304" pitchFamily="18" charset="0"/>
              </a:rPr>
              <a:t>; isso denota uma </a:t>
            </a:r>
            <a:r>
              <a:rPr lang="pt-BR" sz="2000" dirty="0" err="1" smtClean="0">
                <a:latin typeface="Times New Roman" panose="02020603050405020304" pitchFamily="18" charset="0"/>
                <a:cs typeface="Times New Roman" panose="02020603050405020304" pitchFamily="18" charset="0"/>
              </a:rPr>
              <a:t>car~encia</a:t>
            </a:r>
            <a:r>
              <a:rPr lang="pt-BR" sz="2000" dirty="0" smtClean="0">
                <a:latin typeface="Times New Roman" panose="02020603050405020304" pitchFamily="18" charset="0"/>
                <a:cs typeface="Times New Roman" panose="02020603050405020304" pitchFamily="18" charset="0"/>
              </a:rPr>
              <a:t> de domínio real da linguagem musical, ou ao menos ao domínio interpretativo.</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6565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476672"/>
            <a:ext cx="8208912" cy="6048672"/>
          </a:xfrm>
        </p:spPr>
        <p:txBody>
          <a:bodyPr>
            <a:normAutofit/>
          </a:bodyPr>
          <a:lstStyle/>
          <a:p>
            <a:pPr marL="342900" indent="-342900" algn="l">
              <a:buFont typeface="Wingdings" panose="05000000000000000000" pitchFamily="2" charset="2"/>
              <a:buChar char="§"/>
            </a:pPr>
            <a:r>
              <a:rPr lang="pt-BR" sz="2000" dirty="0" smtClean="0">
                <a:solidFill>
                  <a:schemeClr val="tx1"/>
                </a:solidFill>
                <a:latin typeface="Times New Roman" panose="02020603050405020304" pitchFamily="18" charset="0"/>
                <a:cs typeface="Times New Roman" panose="02020603050405020304" pitchFamily="18" charset="0"/>
              </a:rPr>
              <a:t>RELAÇÃO MESTRE-DISCÍPULO: </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a veneração traz uma imagem de veneração, de autoridade, constituindo um papel fundamental ao aluno, através da motivação. Ao mestre se outorga um papel primordial na sociedade ocidental. Os alunos se esforçam na medida em que pleiteiam a atenção de seu mestre, para um dia quem sabe chegar ao seu posto. É um papel de idealização, ainda presente e influenciador do ensino e aprendizagem na educação musical.</a:t>
            </a:r>
          </a:p>
          <a:p>
            <a:pPr marL="342900" indent="-342900" algn="l">
              <a:buFont typeface="Wingdings" panose="05000000000000000000" pitchFamily="2" charset="2"/>
              <a:buChar char="§"/>
            </a:pPr>
            <a:endParaRPr lang="pt-BR" sz="2000" dirty="0">
              <a:solidFill>
                <a:schemeClr val="bg1">
                  <a:lumMod val="50000"/>
                </a:schemeClr>
              </a:solidFill>
              <a:latin typeface="Times New Roman" panose="02020603050405020304" pitchFamily="18" charset="0"/>
              <a:cs typeface="Times New Roman" panose="02020603050405020304" pitchFamily="18" charset="0"/>
            </a:endParaRPr>
          </a:p>
          <a:p>
            <a:pPr marL="342900" indent="-342900" algn="l">
              <a:buFont typeface="Wingdings" panose="05000000000000000000" pitchFamily="2" charset="2"/>
              <a:buChar char="§"/>
            </a:pPr>
            <a:r>
              <a:rPr lang="pt-BR" sz="2000" dirty="0" smtClean="0">
                <a:solidFill>
                  <a:schemeClr val="tx1"/>
                </a:solidFill>
                <a:latin typeface="Times New Roman" panose="02020603050405020304" pitchFamily="18" charset="0"/>
                <a:cs typeface="Times New Roman" panose="02020603050405020304" pitchFamily="18" charset="0"/>
              </a:rPr>
              <a:t>RELAÇÃO ENTRE OS ESTUDANTES:</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a convivência baseia-se na competição. Em monastérios ou em escolas internas, os alunos se isolam do resto da população e se fixam na imagem do mestre. Esse formato é emulado em escolas de verão, por exemplo, no qual estudantes competem entre si e é estimulado a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autosuperação</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estimulando a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produtividade.O</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método Suzuki incentiva que pais e amigos dos alunos também estejam imersos em ambientes musicais, para que estes fortaleçam seus laços à profissão.</a:t>
            </a:r>
            <a:endParaRPr lang="pt-BR" sz="2000" dirty="0">
              <a:solidFill>
                <a:schemeClr val="bg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0456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548680"/>
            <a:ext cx="8208912" cy="5904656"/>
          </a:xfrm>
        </p:spPr>
        <p:txBody>
          <a:bodyPr>
            <a:normAutofit/>
          </a:bodyPr>
          <a:lstStyle/>
          <a:p>
            <a:pPr marL="342900" indent="-342900" algn="l">
              <a:buFont typeface="Arial" panose="020B0604020202020204" pitchFamily="34" charset="0"/>
              <a:buChar char="•"/>
            </a:pPr>
            <a:r>
              <a:rPr lang="pt-BR" sz="2000" dirty="0" smtClean="0">
                <a:solidFill>
                  <a:schemeClr val="tx1"/>
                </a:solidFill>
                <a:latin typeface="Times New Roman" panose="02020603050405020304" pitchFamily="18" charset="0"/>
                <a:cs typeface="Times New Roman" panose="02020603050405020304" pitchFamily="18" charset="0"/>
              </a:rPr>
              <a:t>TEMPO DE DURAÇÃO DO PROCESSO DE APRENDIZAGEM E OBTENÇÃO DO TÍTULO DE MAESTRIA: </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não refere-se apenas aos anos de estudo,  mas também a proporção de tempo diário dedicado à convivência de professores e companheiros. Para ser considerado mestre em alguns lugares, se aplica um exame que consiste em demonstrar não apenas o repertório acumulado, mas também do que seria capaz de criar seguindo um determinado estilo.</a:t>
            </a:r>
          </a:p>
          <a:p>
            <a:pPr marL="342900" indent="-342900" algn="l">
              <a:buFont typeface="Arial" panose="020B0604020202020204" pitchFamily="34" charset="0"/>
              <a:buChar char="•"/>
            </a:pPr>
            <a:endParaRPr lang="pt-B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pt-BR" sz="2000" dirty="0" smtClean="0">
                <a:solidFill>
                  <a:schemeClr val="tx1"/>
                </a:solidFill>
                <a:latin typeface="Times New Roman" panose="02020603050405020304" pitchFamily="18" charset="0"/>
                <a:cs typeface="Times New Roman" panose="02020603050405020304" pitchFamily="18" charset="0"/>
              </a:rPr>
              <a:t>ASPECTOS LÚDICOS DA APRENDIZAGEM - MOTIVAÇÃO: </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o componente lúdico da aprendizagem proporciona um estímulo necessário para suprir o papel do mestre. Também, através das naturais lacunas que um músico pode ter, este compensará tocando com tesão. Galgar altos postos também serve como motivação, ou transmitir seus conhecimentos sendo um professor de música.</a:t>
            </a:r>
            <a:endParaRPr lang="pt-BR"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034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548680"/>
            <a:ext cx="8136904" cy="5832648"/>
          </a:xfrm>
        </p:spPr>
        <p:txBody>
          <a:bodyPr>
            <a:normAutofit/>
          </a:bodyPr>
          <a:lstStyle/>
          <a:p>
            <a:pPr marL="342900" indent="-342900" algn="l">
              <a:buFont typeface="Wingdings" panose="05000000000000000000" pitchFamily="2" charset="2"/>
              <a:buChar char="§"/>
            </a:pPr>
            <a:r>
              <a:rPr lang="pt-BR" sz="2000" dirty="0" smtClean="0">
                <a:solidFill>
                  <a:schemeClr val="tx1"/>
                </a:solidFill>
                <a:latin typeface="Times New Roman" panose="02020603050405020304" pitchFamily="18" charset="0"/>
                <a:cs typeface="Times New Roman" panose="02020603050405020304" pitchFamily="18" charset="0"/>
              </a:rPr>
              <a:t>MOVIMENTO, BAILE E DANÇA ASSOCIADOS À EXPRESSÃO MUSICA: </a:t>
            </a:r>
            <a:r>
              <a:rPr lang="pt-BR" sz="2000" dirty="0" smtClean="0">
                <a:latin typeface="Times New Roman" panose="02020603050405020304" pitchFamily="18" charset="0"/>
                <a:cs typeface="Times New Roman" panose="02020603050405020304" pitchFamily="18" charset="0"/>
              </a:rPr>
              <a:t>revela-se importante a expressão corporal através de movimentos, dando ao estudante uma maior percepção que apenas ouvir. Há uma imersão na música, de corpo e alma.</a:t>
            </a:r>
          </a:p>
          <a:p>
            <a:pPr marL="342900" indent="-342900" algn="l">
              <a:buFont typeface="Wingdings" panose="05000000000000000000" pitchFamily="2" charset="2"/>
              <a:buChar char="§"/>
            </a:pPr>
            <a:endParaRPr lang="pt-BR" sz="2000" dirty="0">
              <a:latin typeface="Times New Roman" panose="02020603050405020304" pitchFamily="18" charset="0"/>
              <a:cs typeface="Times New Roman" panose="02020603050405020304" pitchFamily="18" charset="0"/>
            </a:endParaRPr>
          </a:p>
          <a:p>
            <a:pPr marL="342900" indent="-342900" algn="l">
              <a:buFont typeface="Wingdings" panose="05000000000000000000" pitchFamily="2" charset="2"/>
              <a:buChar cha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5001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560" y="19576"/>
            <a:ext cx="9127440" cy="1177175"/>
          </a:xfrm>
        </p:spPr>
        <p:txBody>
          <a:bodyPr>
            <a:normAutofit/>
          </a:bodyPr>
          <a:lstStyle/>
          <a:p>
            <a:r>
              <a:rPr lang="pt-BR" sz="3200" dirty="0" smtClean="0">
                <a:latin typeface="Times New Roman" panose="02020603050405020304" pitchFamily="18" charset="0"/>
                <a:cs typeface="Times New Roman" panose="02020603050405020304" pitchFamily="18" charset="0"/>
              </a:rPr>
              <a:t>CONCLUSÃO</a:t>
            </a:r>
            <a:endParaRPr lang="pt-BR" sz="32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467544" y="1124744"/>
            <a:ext cx="8136904" cy="5184576"/>
          </a:xfrm>
        </p:spPr>
        <p:txBody>
          <a:bodyPr>
            <a:normAutofit/>
          </a:bodyPr>
          <a:lstStyle/>
          <a:p>
            <a:pPr algn="l"/>
            <a:r>
              <a:rPr lang="pt-BR" sz="2000" dirty="0">
                <a:solidFill>
                  <a:schemeClr val="bg1">
                    <a:lumMod val="50000"/>
                  </a:schemeClr>
                </a:solidFill>
                <a:latin typeface="Times New Roman" panose="02020603050405020304" pitchFamily="18" charset="0"/>
                <a:cs typeface="Times New Roman" panose="02020603050405020304" pitchFamily="18" charset="0"/>
              </a:rPr>
              <a:t>	</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as contribuições que vem-se realizando ao conhecimento das músicas tradicionais na educação em geral podem incorporar grande quantidade de diferentes abordagens didáticas. Faz-se necessário a contextualização sociocultural das expressões musicais, proporcionar sua integração de modo que não apenas os produtores musicais, mas também o público tenha uma experiência mais completa e </a:t>
            </a:r>
            <a:r>
              <a:rPr lang="pt-BR" sz="2000" smtClean="0">
                <a:solidFill>
                  <a:schemeClr val="bg1">
                    <a:lumMod val="50000"/>
                  </a:schemeClr>
                </a:solidFill>
                <a:latin typeface="Times New Roman" panose="02020603050405020304" pitchFamily="18" charset="0"/>
                <a:cs typeface="Times New Roman" panose="02020603050405020304" pitchFamily="18" charset="0"/>
              </a:rPr>
              <a:t>menos esquematizada.</a:t>
            </a:r>
            <a:endParaRPr lang="pt-BR" sz="2000" dirty="0">
              <a:solidFill>
                <a:schemeClr val="bg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50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
            <a:ext cx="9144000" cy="1196751"/>
          </a:xfrm>
        </p:spPr>
        <p:txBody>
          <a:bodyPr>
            <a:normAutofit/>
          </a:bodyPr>
          <a:lstStyle/>
          <a:p>
            <a:r>
              <a:rPr lang="pt-BR" sz="3600" dirty="0" smtClean="0">
                <a:latin typeface="Times New Roman" panose="02020603050405020304" pitchFamily="18" charset="0"/>
                <a:cs typeface="Times New Roman" panose="02020603050405020304" pitchFamily="18" charset="0"/>
              </a:rPr>
              <a:t>INTRODUÇÃO</a:t>
            </a:r>
            <a:endParaRPr lang="pt-BR" sz="36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323528" y="1268760"/>
            <a:ext cx="8496944" cy="5256584"/>
          </a:xfrm>
        </p:spPr>
        <p:txBody>
          <a:bodyPr>
            <a:normAutofit/>
          </a:bodyPr>
          <a:lstStyle/>
          <a:p>
            <a:pPr algn="l"/>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A compreensão das músicas tradicionais da Espanha e do mundo servem, para o autor, como um meio válido para atingir uma educação intercultural inclusiva, acompanhado das análises contextuais nas quais estas expressões estão inseridas. Não obstante, o trabalho joga luz às metodologias de ensino e aprendizagem adotadas nas aulas de música, principalmente no ocidente. Essa proposta incentivaria, então,  a aplicação da </a:t>
            </a:r>
            <a:r>
              <a:rPr lang="pt-BR" sz="2000" dirty="0" err="1" smtClean="0">
                <a:latin typeface="Times New Roman" panose="02020603050405020304" pitchFamily="18" charset="0"/>
                <a:cs typeface="Times New Roman" panose="02020603050405020304" pitchFamily="18" charset="0"/>
              </a:rPr>
              <a:t>etnomusicologia</a:t>
            </a:r>
            <a:r>
              <a:rPr lang="pt-BR" sz="2000" dirty="0" smtClean="0">
                <a:latin typeface="Times New Roman" panose="02020603050405020304" pitchFamily="18" charset="0"/>
                <a:cs typeface="Times New Roman" panose="02020603050405020304" pitchFamily="18" charset="0"/>
              </a:rPr>
              <a:t> no mundo da educação. </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O conhecimento das tradições musicais mundiais ajuda a compreender melhor alguns parâmetros e convenções musicais que são adotadas em salas de aula, a partir de repertórios acadêmicos. A incorporação dos valores sociais que acompanham determinadas músicas tradicionais e étnicas favorece a educação </a:t>
            </a:r>
            <a:r>
              <a:rPr lang="pt-BR" sz="2000" dirty="0" err="1" smtClean="0">
                <a:latin typeface="Times New Roman" panose="02020603050405020304" pitchFamily="18" charset="0"/>
                <a:cs typeface="Times New Roman" panose="02020603050405020304" pitchFamily="18" charset="0"/>
              </a:rPr>
              <a:t>inclusiva,e</a:t>
            </a:r>
            <a:r>
              <a:rPr lang="pt-BR" sz="2000" dirty="0" smtClean="0">
                <a:latin typeface="Times New Roman" panose="02020603050405020304" pitchFamily="18" charset="0"/>
                <a:cs typeface="Times New Roman" panose="02020603050405020304" pitchFamily="18" charset="0"/>
              </a:rPr>
              <a:t> a relativização de determinados princípios, em função do contexto.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9394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76672"/>
            <a:ext cx="8424936" cy="5904656"/>
          </a:xfrm>
        </p:spPr>
        <p:txBody>
          <a:bodyPr>
            <a:normAutofit/>
          </a:bodyPr>
          <a:lstStyle/>
          <a:p>
            <a:pPr algn="l"/>
            <a:r>
              <a:rPr lang="pt-BR" sz="2000" dirty="0" smtClean="0">
                <a:solidFill>
                  <a:schemeClr val="bg1">
                    <a:lumMod val="50000"/>
                  </a:schemeClr>
                </a:solidFill>
                <a:latin typeface="Times New Roman" panose="02020603050405020304" pitchFamily="18" charset="0"/>
                <a:cs typeface="Times New Roman" panose="02020603050405020304" pitchFamily="18" charset="0"/>
              </a:rPr>
              <a:t>	O autor cita as ideias do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etnomusicólogo</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Alan P.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Merriam</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que propõe o estudo da música através de três  perspectivas principais: sons, comportamentos e conceitos. Segundo este, para compreendermos a música de maneira plena, não devemos nos atentar apenas aos sons, mas também às análises comportamentais dos integrantes envolvidos e às interpretações conceituais, ou seja, tanto de acordo com seus contextos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sócio-culturais</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quanto às suas inevitáveis transformações.  </a:t>
            </a:r>
            <a:r>
              <a:rPr lang="pt-BR" sz="2000" dirty="0" err="1" smtClean="0">
                <a:solidFill>
                  <a:schemeClr val="bg1">
                    <a:lumMod val="50000"/>
                  </a:schemeClr>
                </a:solidFill>
                <a:latin typeface="Times New Roman" panose="02020603050405020304" pitchFamily="18" charset="0"/>
                <a:cs typeface="Times New Roman" panose="02020603050405020304" pitchFamily="18" charset="0"/>
              </a:rPr>
              <a:t>Merriam</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 também destaca que, com o passar do tempo, músicas tradicionais e étnicas foram incorporadas ao currículo escolar a fim de incrementar a premissa da integração intercultural, entretanto, ressalta que o ensino atual deixa a desejar na aproximação das leituras aos contextos socioculturais que estão inseridas.</a:t>
            </a:r>
          </a:p>
          <a:p>
            <a:pPr algn="l"/>
            <a:endParaRPr lang="pt-BR" sz="2000" dirty="0">
              <a:solidFill>
                <a:schemeClr val="bg1">
                  <a:lumMod val="50000"/>
                </a:schemeClr>
              </a:solidFill>
              <a:latin typeface="Times New Roman" panose="02020603050405020304" pitchFamily="18" charset="0"/>
              <a:cs typeface="Times New Roman" panose="02020603050405020304" pitchFamily="18" charset="0"/>
            </a:endParaRPr>
          </a:p>
          <a:p>
            <a:pPr algn="l"/>
            <a:r>
              <a:rPr lang="pt-BR" sz="2000" dirty="0">
                <a:solidFill>
                  <a:schemeClr val="bg1">
                    <a:lumMod val="50000"/>
                  </a:schemeClr>
                </a:solidFill>
                <a:latin typeface="Times New Roman" panose="02020603050405020304" pitchFamily="18" charset="0"/>
                <a:cs typeface="Times New Roman" panose="02020603050405020304" pitchFamily="18" charset="0"/>
              </a:rPr>
              <a:t>	</a:t>
            </a:r>
            <a:r>
              <a:rPr lang="pt-BR" sz="2000" dirty="0" smtClean="0">
                <a:solidFill>
                  <a:schemeClr val="bg1">
                    <a:lumMod val="50000"/>
                  </a:schemeClr>
                </a:solidFill>
                <a:latin typeface="Times New Roman" panose="02020603050405020304" pitchFamily="18" charset="0"/>
                <a:cs typeface="Times New Roman" panose="02020603050405020304" pitchFamily="18" charset="0"/>
              </a:rPr>
              <a:t>Para tanto, por mais que haja uma intenção integradora da maioria do professorado  e que a legislação espanhola se proponha  a adequar-se às mudanças sociais,  os interesses humanos e econômicos que dominam as administrações públicas  não estão em consonância essa proposta, atrasando ainda mais a integração intercultural.   </a:t>
            </a:r>
          </a:p>
        </p:txBody>
      </p:sp>
    </p:spTree>
    <p:extLst>
      <p:ext uri="{BB962C8B-B14F-4D97-AF65-F5344CB8AC3E}">
        <p14:creationId xmlns:p14="http://schemas.microsoft.com/office/powerpoint/2010/main" val="534411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23528" y="476672"/>
            <a:ext cx="8424936" cy="6120680"/>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Não obstante, há vários motivos pelos quais se deve considerar pertinente realizar propostas educativas na relação entre integração intercultural e as salas de aula. O autor cita três:</a:t>
            </a:r>
          </a:p>
          <a:p>
            <a:pPr algn="l"/>
            <a:endParaRPr lang="pt-BR" sz="2000" dirty="0">
              <a:latin typeface="Times New Roman" panose="02020603050405020304" pitchFamily="18" charset="0"/>
              <a:cs typeface="Times New Roman" panose="02020603050405020304" pitchFamily="18" charset="0"/>
            </a:endParaRPr>
          </a:p>
          <a:p>
            <a:pPr marL="342900" indent="-342900" algn="l">
              <a:buFont typeface="Wingdings" panose="05000000000000000000" pitchFamily="2" charset="2"/>
              <a:buChar char="§"/>
            </a:pPr>
            <a:r>
              <a:rPr lang="pt-BR" sz="2000" dirty="0" smtClean="0">
                <a:latin typeface="Times New Roman" panose="02020603050405020304" pitchFamily="18" charset="0"/>
                <a:cs typeface="Times New Roman" panose="02020603050405020304" pitchFamily="18" charset="0"/>
              </a:rPr>
              <a:t>Prestar, progressivamente, maior atenção às realidades interculturais e às questões de identidade, tanto nas músicas tradicionais locais como também das mundiais;</a:t>
            </a:r>
          </a:p>
          <a:p>
            <a:pPr marL="342900" indent="-342900" algn="l">
              <a:buFont typeface="Wingdings" panose="05000000000000000000" pitchFamily="2" charset="2"/>
              <a:buChar char="§"/>
            </a:pPr>
            <a:r>
              <a:rPr lang="pt-BR" sz="2000" dirty="0" smtClean="0">
                <a:latin typeface="Times New Roman" panose="02020603050405020304" pitchFamily="18" charset="0"/>
                <a:cs typeface="Times New Roman" panose="02020603050405020304" pitchFamily="18" charset="0"/>
              </a:rPr>
              <a:t>Com isso, os estudos proporcionariam ferramentas mais adequadas para a integração dos estudantes estrangeiros, assim como aos membros de minorias étnicas e/ou religiosas;</a:t>
            </a:r>
          </a:p>
          <a:p>
            <a:pPr marL="342900" indent="-342900" algn="l">
              <a:buFont typeface="Wingdings" panose="05000000000000000000" pitchFamily="2" charset="2"/>
              <a:buChar char="§"/>
            </a:pPr>
            <a:r>
              <a:rPr lang="pt-BR" sz="2000" dirty="0" smtClean="0">
                <a:latin typeface="Times New Roman" panose="02020603050405020304" pitchFamily="18" charset="0"/>
                <a:cs typeface="Times New Roman" panose="02020603050405020304" pitchFamily="18" charset="0"/>
              </a:rPr>
              <a:t>Segundo o autor, a sociedade espanhola da atualidade é multicultural e, por isso, é fundamental evitar que as diversas culturas se mantenham isoladas, fazendo-se necessário incentivar sua integração em uma mesma sociedade, preservando, ao mesmo tempo, os traços de identidade que as caracterizam.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2264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9144000" cy="1340768"/>
          </a:xfrm>
        </p:spPr>
        <p:txBody>
          <a:bodyPr>
            <a:normAutofit/>
          </a:bodyPr>
          <a:lstStyle/>
          <a:p>
            <a:r>
              <a:rPr lang="pt-BR" sz="3600" dirty="0" smtClean="0">
                <a:latin typeface="Times New Roman" panose="02020603050405020304" pitchFamily="18" charset="0"/>
                <a:cs typeface="Times New Roman" panose="02020603050405020304" pitchFamily="18" charset="0"/>
              </a:rPr>
              <a:t>CONTEXTUALIZAÇÃO</a:t>
            </a:r>
            <a:endParaRPr lang="pt-BR" sz="36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395536" y="1412776"/>
            <a:ext cx="8352928" cy="5589240"/>
          </a:xfrm>
        </p:spPr>
        <p:txBody>
          <a:bodyPr>
            <a:normAutofit fontScale="92500" lnSpcReduction="10000"/>
          </a:bodyPr>
          <a:lstStyle/>
          <a:p>
            <a:pPr algn="l"/>
            <a:r>
              <a:rPr lang="pt-BR" sz="2200" dirty="0" smtClean="0">
                <a:latin typeface="Times New Roman" panose="02020603050405020304" pitchFamily="18" charset="0"/>
                <a:cs typeface="Times New Roman" panose="02020603050405020304" pitchFamily="18" charset="0"/>
              </a:rPr>
              <a:t>	Os processos de ensino e aprendizagem da música empregados nas escolas ocidentais convencionais adotaram há tempos o uso de outras músicas além das tradicionais ocidentais. Os processos contemporâneos reforçam esse cenário. Em decorrência dos êxodos político-econômicos que têm por preferência a América do Norte e a Europa, a incorporação de repertórios não ocidentais tem-se apresentado como uma realidade incontestável. Entretanto, a administração pública trata tais êxodos como geradores de conflitos, desigualdades sociais e segregação, estando </a:t>
            </a:r>
            <a:r>
              <a:rPr lang="pt-BR" sz="2200" dirty="0" smtClean="0">
                <a:latin typeface="Times New Roman" panose="02020603050405020304" pitchFamily="18" charset="0"/>
                <a:cs typeface="Times New Roman" panose="02020603050405020304" pitchFamily="18" charset="0"/>
              </a:rPr>
              <a:t>longe, portanto, de considerar esse trânsito de pessoas como algo benéfico para a sociedade como um todo. Por mais que a legislação estabeleça, no papel, que a integração sociocultural deva ocorrer, na prática os estudantes estrangeiros ainda têm dificuldades em dividir suas experiências e repertórios no ambiente educacional de seus próprios filhos. A impressão que se tem é que, quando os colégios se propõem a trabalhar com músicas à margem da música tradicional ocidental com suas crianças, estas convertem-se em paródias da realidade, pelo ensino descontextualizado e a um implícito etnocentrismo.</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7304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23528" y="332656"/>
            <a:ext cx="8352928" cy="6264696"/>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Os estudantes, por seguirem seus professores, acabando tendo um aprendizado deficitário, por desconhecerem os reais valores por detrás de cada expressão musical. </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As músicas tradicionais, através de canções e instrumentos , têm sido utilizadas como um meio de fomento à aprendizagem musical, por dois motivos principais:</a:t>
            </a:r>
          </a:p>
          <a:p>
            <a:pPr marL="342900" indent="-342900" algn="l">
              <a:buFont typeface="Wingdings" panose="05000000000000000000" pitchFamily="2" charset="2"/>
              <a:buChar char="§"/>
            </a:pPr>
            <a:r>
              <a:rPr lang="pt-BR" sz="2000" dirty="0" smtClean="0">
                <a:latin typeface="Times New Roman" panose="02020603050405020304" pitchFamily="18" charset="0"/>
                <a:cs typeface="Times New Roman" panose="02020603050405020304" pitchFamily="18" charset="0"/>
              </a:rPr>
              <a:t>Considerava-se que os alunos já conheciam o repertório que estudavam, por estarem inseridos em uma realidade ocidental, portanto, acreditava-se que poderiam utilizar tais conhecimentos para aprender  modelos similares. </a:t>
            </a:r>
          </a:p>
          <a:p>
            <a:pPr marL="342900" indent="-342900" algn="l">
              <a:buFont typeface="Wingdings" panose="05000000000000000000" pitchFamily="2" charset="2"/>
              <a:buChar char="§"/>
            </a:pPr>
            <a:r>
              <a:rPr lang="pt-BR" sz="2000" dirty="0" smtClean="0">
                <a:latin typeface="Times New Roman" panose="02020603050405020304" pitchFamily="18" charset="0"/>
                <a:cs typeface="Times New Roman" panose="02020603050405020304" pitchFamily="18" charset="0"/>
              </a:rPr>
              <a:t>As músicas tradicionais são passadas de geração a geração de forma também oral, possuindo características de fácil assimilação para pessoas mais jovens (filhos), como brevidade, reiteração e simplicidade. A transmissão cultural faz-se, por tanto, de maneira simples e eficaz.</a:t>
            </a:r>
          </a:p>
          <a:p>
            <a:pPr algn="l"/>
            <a:endParaRPr lang="pt-BR" sz="2000" dirty="0" smtClean="0">
              <a:latin typeface="Times New Roman" panose="02020603050405020304" pitchFamily="18" charset="0"/>
              <a:cs typeface="Times New Roman" panose="02020603050405020304" pitchFamily="18" charset="0"/>
            </a:endParaRPr>
          </a:p>
          <a:p>
            <a:pPr algn="l"/>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Os alunos filhos de pais estrangeiros têm por anseio serem aceitos na sociedade em que estão inseridos, fazendo com que estes rechacem suas próprias tradições em prol das tradições </a:t>
            </a:r>
            <a:r>
              <a:rPr lang="pt-BR" sz="2000" dirty="0" err="1" smtClean="0">
                <a:latin typeface="Times New Roman" panose="02020603050405020304" pitchFamily="18" charset="0"/>
                <a:cs typeface="Times New Roman" panose="02020603050405020304" pitchFamily="18" charset="0"/>
              </a:rPr>
              <a:t>oc</a:t>
            </a:r>
            <a:r>
              <a:rPr lang="pt-BR" sz="2000" dirty="0" smtClean="0">
                <a:latin typeface="Times New Roman" panose="02020603050405020304" pitchFamily="18" charset="0"/>
                <a:cs typeface="Times New Roman" panose="02020603050405020304" pitchFamily="18" charset="0"/>
              </a:rPr>
              <a:t> </a:t>
            </a:r>
            <a:r>
              <a:rPr lang="pt-BR" sz="2000" dirty="0" err="1" smtClean="0">
                <a:latin typeface="Times New Roman" panose="02020603050405020304" pitchFamily="18" charset="0"/>
                <a:cs typeface="Times New Roman" panose="02020603050405020304" pitchFamily="18" charset="0"/>
              </a:rPr>
              <a:t>identais</a:t>
            </a:r>
            <a:r>
              <a:rPr lang="pt-BR" sz="2000" dirty="0" smtClean="0">
                <a:latin typeface="Times New Roman" panose="02020603050405020304" pitchFamily="18" charset="0"/>
                <a:cs typeface="Times New Roman" panose="02020603050405020304" pitchFamily="18" charset="0"/>
              </a:rPr>
              <a:t>, atitude essa  reforçada pelos próprios pais.</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075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04664"/>
            <a:ext cx="8352928" cy="6120680"/>
          </a:xfrm>
        </p:spPr>
        <p:txBody>
          <a:bodyPr>
            <a:normAutofit fontScale="92500" lnSpcReduction="20000"/>
          </a:bodyPr>
          <a:lstStyle/>
          <a:p>
            <a:pPr algn="l"/>
            <a:r>
              <a:rPr lang="pt-BR" sz="2000" dirty="0" smtClean="0">
                <a:latin typeface="Times New Roman" panose="02020603050405020304" pitchFamily="18" charset="0"/>
                <a:cs typeface="Times New Roman" panose="02020603050405020304" pitchFamily="18" charset="0"/>
              </a:rPr>
              <a:t>	</a:t>
            </a:r>
            <a:r>
              <a:rPr lang="pt-BR" sz="2200" dirty="0" smtClean="0">
                <a:latin typeface="Times New Roman" panose="02020603050405020304" pitchFamily="18" charset="0"/>
                <a:cs typeface="Times New Roman" panose="02020603050405020304" pitchFamily="18" charset="0"/>
              </a:rPr>
              <a:t>Assim, podemos ver como a questão da integração não mostra tão somente uma faceta, mas sim </a:t>
            </a:r>
            <a:r>
              <a:rPr lang="pt-BR" sz="2200" dirty="0" err="1" smtClean="0">
                <a:latin typeface="Times New Roman" panose="02020603050405020304" pitchFamily="18" charset="0"/>
                <a:cs typeface="Times New Roman" panose="02020603050405020304" pitchFamily="18" charset="0"/>
              </a:rPr>
              <a:t>ínúmeras</a:t>
            </a:r>
            <a:r>
              <a:rPr lang="pt-BR" sz="2200" dirty="0" smtClean="0">
                <a:latin typeface="Times New Roman" panose="02020603050405020304" pitchFamily="18" charset="0"/>
                <a:cs typeface="Times New Roman" panose="02020603050405020304" pitchFamily="18" charset="0"/>
              </a:rPr>
              <a:t>, de forma complexa, já que depende da interação entre o estudante nativo, o professor nativo, o imigrante e seu entorno. </a:t>
            </a:r>
          </a:p>
          <a:p>
            <a:pPr algn="l"/>
            <a:endParaRPr lang="pt-BR" sz="2200" i="1" dirty="0" smtClean="0">
              <a:latin typeface="Times New Roman" panose="02020603050405020304" pitchFamily="18" charset="0"/>
              <a:cs typeface="Times New Roman" panose="02020603050405020304" pitchFamily="18" charset="0"/>
            </a:endParaRPr>
          </a:p>
          <a:p>
            <a:pPr algn="l"/>
            <a:r>
              <a:rPr lang="pt-BR" sz="2200" i="1" dirty="0" smtClean="0">
                <a:latin typeface="Times New Roman" panose="02020603050405020304" pitchFamily="18" charset="0"/>
                <a:cs typeface="Times New Roman" panose="02020603050405020304" pitchFamily="18" charset="0"/>
              </a:rPr>
              <a:t>	“Uma  integração baseada no abandono de traços culturais não deve ser aceitável no paradigma da </a:t>
            </a:r>
            <a:r>
              <a:rPr lang="pt-BR" sz="2200" i="1" dirty="0" err="1" smtClean="0">
                <a:latin typeface="Times New Roman" panose="02020603050405020304" pitchFamily="18" charset="0"/>
                <a:cs typeface="Times New Roman" panose="02020603050405020304" pitchFamily="18" charset="0"/>
              </a:rPr>
              <a:t>interculturalidade</a:t>
            </a:r>
            <a:r>
              <a:rPr lang="pt-BR" sz="2200" i="1" dirty="0" smtClean="0">
                <a:latin typeface="Times New Roman" panose="02020603050405020304" pitchFamily="18" charset="0"/>
                <a:cs typeface="Times New Roman" panose="02020603050405020304" pitchFamily="18" charset="0"/>
              </a:rPr>
              <a:t>. As sociedades ocidentais devem aprender as expressões culturais vindas de fora de suas fronteiras e pleitear que estes convivam com os suas própria s culturas, sem renunciar aos traços culturais que lhe são próprios” (Martín, p. 87).</a:t>
            </a:r>
          </a:p>
          <a:p>
            <a:pPr algn="l"/>
            <a:r>
              <a:rPr lang="pt-BR" sz="2200" i="1" dirty="0" smtClean="0">
                <a:latin typeface="Times New Roman" panose="02020603050405020304" pitchFamily="18" charset="0"/>
                <a:cs typeface="Times New Roman" panose="02020603050405020304" pitchFamily="18" charset="0"/>
              </a:rPr>
              <a:t>	</a:t>
            </a:r>
          </a:p>
          <a:p>
            <a:pPr algn="l"/>
            <a:r>
              <a:rPr lang="pt-BR" sz="2200" i="1" dirty="0">
                <a:latin typeface="Times New Roman" panose="02020603050405020304" pitchFamily="18" charset="0"/>
                <a:cs typeface="Times New Roman" panose="02020603050405020304" pitchFamily="18" charset="0"/>
              </a:rPr>
              <a:t>	</a:t>
            </a:r>
            <a:r>
              <a:rPr lang="pt-BR" sz="2200" dirty="0" smtClean="0">
                <a:latin typeface="Times New Roman" panose="02020603050405020304" pitchFamily="18" charset="0"/>
                <a:cs typeface="Times New Roman" panose="02020603050405020304" pitchFamily="18" charset="0"/>
              </a:rPr>
              <a:t>A realidade sociocultural da atualidade ataca de maneira frontal o tradicional uso do folclore como um método de educação musical, tendo perdido relevância em decorrência dos meios de comunicação e reprodução sonora, fazendo com que músicas populares que sobreponham às tradicionais. Usando a mesma justificativa que usamos para o uso das músicas tradicionais em sala de aula, hoje as músicas populares são fortemente apelativas aos alunos que entendem que estas fazem parte de sua geração, em oposição às tradicionais.  </a:t>
            </a:r>
            <a:endParaRPr lang="pt-BR" sz="2200" i="1" dirty="0">
              <a:latin typeface="Times New Roman" panose="02020603050405020304" pitchFamily="18" charset="0"/>
              <a:cs typeface="Times New Roman" panose="02020603050405020304" pitchFamily="18" charset="0"/>
            </a:endParaRPr>
          </a:p>
          <a:p>
            <a:pPr algn="l"/>
            <a:r>
              <a:rPr lang="pt-BR" sz="2200" i="1" dirty="0" smtClean="0">
                <a:latin typeface="Times New Roman" panose="02020603050405020304" pitchFamily="18" charset="0"/>
                <a:cs typeface="Times New Roman" panose="02020603050405020304" pitchFamily="18" charset="0"/>
              </a:rPr>
              <a:t>	</a:t>
            </a:r>
          </a:p>
          <a:p>
            <a:pPr algn="l"/>
            <a:endParaRPr lang="pt-BR" sz="2000" i="1" dirty="0">
              <a:latin typeface="Times New Roman" panose="02020603050405020304" pitchFamily="18" charset="0"/>
              <a:cs typeface="Times New Roman" panose="02020603050405020304" pitchFamily="18" charset="0"/>
            </a:endParaRPr>
          </a:p>
          <a:p>
            <a:pPr algn="l"/>
            <a:r>
              <a:rPr lang="pt-BR" sz="2000" i="1" dirty="0" smtClean="0">
                <a:latin typeface="Times New Roman" panose="02020603050405020304" pitchFamily="18" charset="0"/>
                <a:cs typeface="Times New Roman" panose="02020603050405020304" pitchFamily="18" charset="0"/>
              </a:rPr>
              <a:t>	</a:t>
            </a:r>
            <a:endParaRPr lang="pt-B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1746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76672"/>
            <a:ext cx="8280920" cy="5976664"/>
          </a:xfrm>
        </p:spPr>
        <p:txBody>
          <a:bodyPr>
            <a:normAutofit/>
          </a:bodyPr>
          <a:lstStyle/>
          <a:p>
            <a:pPr algn="l"/>
            <a:r>
              <a:rPr lang="pt-BR" sz="2000" dirty="0" smtClean="0">
                <a:latin typeface="Times New Roman" panose="02020603050405020304" pitchFamily="18" charset="0"/>
                <a:cs typeface="Times New Roman" panose="02020603050405020304" pitchFamily="18" charset="0"/>
              </a:rPr>
              <a:t>	A formação do professorado de música está fundamentalmente baseada na música de tradição ocidental. Através do conceito de excelência, os professores frequentemente segregam as músicas como de qualidade e de não qualidade, levando-nos a crer que a música ocidental ocuparia o topo da pirâmide e as outras seriam necessariamente imperfeitas.</a:t>
            </a:r>
          </a:p>
          <a:p>
            <a:pPr algn="l"/>
            <a:endParaRPr lang="pt-BR" sz="2000" dirty="0">
              <a:latin typeface="Times New Roman" panose="02020603050405020304" pitchFamily="18" charset="0"/>
              <a:cs typeface="Times New Roman" panose="02020603050405020304" pitchFamily="18" charset="0"/>
            </a:endParaRPr>
          </a:p>
          <a:p>
            <a:pPr algn="l"/>
            <a:r>
              <a:rPr lang="pt-BR" sz="2000" dirty="0" smtClean="0">
                <a:latin typeface="Times New Roman" panose="02020603050405020304" pitchFamily="18" charset="0"/>
                <a:cs typeface="Times New Roman" panose="02020603050405020304" pitchFamily="18" charset="0"/>
              </a:rPr>
              <a:t>	Em reforço a isso temos o ensino da leitura musical através de partituras. Um músico com anos de experiência pode considerar a si mesmo um analfabeto musical caso não saiba ler partituras. Confunde-se, segundo o autor, a capacidade de fazer música (criar e interpretar) com a capacidade de ler sinais gráficos que decorrem de traços musicais. Essa forma de encarar a música é perpetuada em salas de aula, muitas vezes fazendo com que a leitura das partituras, ou seja, </a:t>
            </a:r>
            <a:r>
              <a:rPr lang="pt-BR" sz="2000" dirty="0">
                <a:latin typeface="Times New Roman" panose="02020603050405020304" pitchFamily="18" charset="0"/>
                <a:cs typeface="Times New Roman" panose="02020603050405020304" pitchFamily="18" charset="0"/>
              </a:rPr>
              <a:t>a</a:t>
            </a:r>
            <a:r>
              <a:rPr lang="pt-BR" sz="2000" dirty="0" smtClean="0">
                <a:latin typeface="Times New Roman" panose="02020603050405020304" pitchFamily="18" charset="0"/>
                <a:cs typeface="Times New Roman" panose="02020603050405020304" pitchFamily="18" charset="0"/>
              </a:rPr>
              <a:t> alfabetização acadêmica, se sobreponha à experimentação sonora e musical. Esta prioridade faz com que trabalhos provenientes das transmissões orais se inferiorizem. </a:t>
            </a:r>
            <a:r>
              <a:rPr lang="pt-BR" sz="2000" dirty="0" err="1" smtClean="0">
                <a:latin typeface="Times New Roman" panose="02020603050405020304" pitchFamily="18" charset="0"/>
                <a:cs typeface="Times New Roman" panose="02020603050405020304" pitchFamily="18" charset="0"/>
              </a:rPr>
              <a:t>Atribue-se</a:t>
            </a:r>
            <a:r>
              <a:rPr lang="pt-BR" sz="2000" dirty="0" smtClean="0">
                <a:latin typeface="Times New Roman" panose="02020603050405020304" pitchFamily="18" charset="0"/>
                <a:cs typeface="Times New Roman" panose="02020603050405020304" pitchFamily="18" charset="0"/>
              </a:rPr>
              <a:t> então um caráter de distinção social e cultural por priorizar-se não mais interpretar uma determinada música, e sim o consumo da mesma.</a:t>
            </a: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89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2224</TotalTime>
  <Words>575</Words>
  <Application>Microsoft Office PowerPoint</Application>
  <PresentationFormat>Apresentação na tela (4:3)</PresentationFormat>
  <Paragraphs>102</Paragraphs>
  <Slides>26</Slides>
  <Notes>0</Notes>
  <HiddenSlides>0</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Tema do Office</vt:lpstr>
      <vt:lpstr>UNIVERSIDADE DE SÃO PAULO FACULDADE DE FILOSOFIA, CIÊNCIAS E LETRAS DE RIBEIRÃO PRETO DEPARTAMENTO DE MÚSICA</vt:lpstr>
      <vt:lpstr>RESUMO</vt:lpstr>
      <vt:lpstr>INTRODUÇÃO</vt:lpstr>
      <vt:lpstr>Apresentação do PowerPoint</vt:lpstr>
      <vt:lpstr>Apresentação do PowerPoint</vt:lpstr>
      <vt:lpstr>CONTEXTUALIZAÇÃO</vt:lpstr>
      <vt:lpstr>Apresentação do PowerPoint</vt:lpstr>
      <vt:lpstr>Apresentação do PowerPoint</vt:lpstr>
      <vt:lpstr>Apresentação do PowerPoint</vt:lpstr>
      <vt:lpstr>Apresentação do PowerPoint</vt:lpstr>
      <vt:lpstr>Apresentação do PowerPoint</vt:lpstr>
      <vt:lpstr>Apresentação do PowerPoint</vt:lpstr>
      <vt:lpstr>Solstício de Inverno – Dança da Fertilidade (Planalto Mirandês, Portugal)</vt:lpstr>
      <vt:lpstr>Apresentação do PowerPoint</vt:lpstr>
      <vt:lpstr>CONTRIBUIÇÕES DA ETNOMUSICOLOGIA</vt:lpstr>
      <vt:lpstr>Apresentação do PowerPoint</vt:lpstr>
      <vt:lpstr>Apresentação do PowerPoint</vt:lpstr>
      <vt:lpstr>Localização dos Akam, Uganda, África</vt:lpstr>
      <vt:lpstr>CONTRIBUIÇÕES DA HISTÓRIA DA MÚSICA OCIDENTAL</vt:lpstr>
      <vt:lpstr>Apresentação do PowerPoint</vt:lpstr>
      <vt:lpstr>ENSINO NOS PARÂMETROS TRADICIONAIS</vt:lpstr>
      <vt:lpstr>Apresentação do PowerPoint</vt:lpstr>
      <vt:lpstr>Apresentação do PowerPoint</vt:lpstr>
      <vt:lpstr>Apresentação do PowerPoint</vt:lpstr>
      <vt:lpstr>Apresentação do PowerPoint</vt:lpstr>
      <vt:lpstr>CONCLUSÃO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UNIVERSIDADE DE SÃO PAULO FACULDADE DE FILOSOFIA, CIÊNCIAS E LETRAS DE RIBEIRÃO PRETO DEPARTAMENTO DE MÚSICA</dc:title>
  <dc:creator>Thom</dc:creator>
  <cp:lastModifiedBy>Thom</cp:lastModifiedBy>
  <cp:revision>55</cp:revision>
  <dcterms:created xsi:type="dcterms:W3CDTF">2014-11-12T00:20:16Z</dcterms:created>
  <dcterms:modified xsi:type="dcterms:W3CDTF">2014-11-13T13:24:28Z</dcterms:modified>
</cp:coreProperties>
</file>