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65" r:id="rId4"/>
    <p:sldId id="257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7200" dirty="0" err="1" smtClean="0"/>
              <a:t>mICROECONOMIA</a:t>
            </a:r>
            <a:r>
              <a:rPr lang="pt-BR" sz="7200" dirty="0" smtClean="0"/>
              <a:t/>
            </a:r>
            <a:br>
              <a:rPr lang="pt-BR" sz="7200" dirty="0" smtClean="0"/>
            </a:br>
            <a:r>
              <a:rPr lang="pt-BR" sz="4400" dirty="0" smtClean="0">
                <a:latin typeface="Agency FB" panose="020B0503020202020204" pitchFamily="34" charset="0"/>
              </a:rPr>
              <a:t>Mercados e demanda</a:t>
            </a:r>
            <a:br>
              <a:rPr lang="pt-BR" sz="4400" dirty="0" smtClean="0">
                <a:latin typeface="Agency FB" panose="020B0503020202020204" pitchFamily="34" charset="0"/>
              </a:rPr>
            </a:br>
            <a:r>
              <a:rPr lang="pt-BR" sz="4400" dirty="0">
                <a:latin typeface="Agency FB" panose="020B0503020202020204" pitchFamily="34" charset="0"/>
              </a:rPr>
              <a:t/>
            </a:r>
            <a:br>
              <a:rPr lang="pt-BR" sz="4400" dirty="0">
                <a:latin typeface="Agency FB" panose="020B0503020202020204" pitchFamily="34" charset="0"/>
              </a:rPr>
            </a:br>
            <a:endParaRPr lang="pt-BR" sz="7200" dirty="0">
              <a:latin typeface="Agency FB" panose="020B0503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7875" y="4218635"/>
            <a:ext cx="8045373" cy="742279"/>
          </a:xfrm>
        </p:spPr>
        <p:txBody>
          <a:bodyPr/>
          <a:lstStyle/>
          <a:p>
            <a:r>
              <a:rPr lang="pt-BR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SÍLVIA HELENA GALVÃO DE MIRANDA – LES/ESALQ</a:t>
            </a:r>
            <a:endParaRPr lang="pt-BR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30806" y="6059606"/>
            <a:ext cx="4599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LES 0213 - </a:t>
            </a:r>
            <a:r>
              <a:rPr lang="pt-BR" dirty="0" smtClean="0"/>
              <a:t>Novembro/2023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8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Oferta de 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692323"/>
            <a:ext cx="10178322" cy="4569407"/>
          </a:xfrm>
        </p:spPr>
        <p:txBody>
          <a:bodyPr/>
          <a:lstStyle/>
          <a:p>
            <a:r>
              <a:rPr lang="pt-BR" dirty="0"/>
              <a:t>É a quantidade de um bem que os produtores/vendedores desejam vendera determinado preço, em determinado período de tempo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2653319"/>
            <a:ext cx="5286375" cy="36766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289" y="3660372"/>
            <a:ext cx="3419475" cy="1857375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6168788" y="4491644"/>
            <a:ext cx="777922" cy="285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8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afetam a oferta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Preços dos bens</a:t>
            </a:r>
          </a:p>
          <a:p>
            <a:r>
              <a:rPr lang="pt-BR" sz="2800" dirty="0" smtClean="0"/>
              <a:t>Custos de produção</a:t>
            </a:r>
          </a:p>
          <a:p>
            <a:r>
              <a:rPr lang="pt-BR" sz="2800" dirty="0" smtClean="0"/>
              <a:t>Tecnologia</a:t>
            </a:r>
          </a:p>
          <a:p>
            <a:r>
              <a:rPr lang="pt-BR" sz="2800" dirty="0" smtClean="0"/>
              <a:t>Outros fatores: expectativas dos consumidores, mudanças climáticas, comércio internacional</a:t>
            </a:r>
          </a:p>
          <a:p>
            <a:r>
              <a:rPr lang="pt-BR" sz="2800" dirty="0" smtClean="0"/>
              <a:t>Políticas de estímulo à produção setorial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468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222" y="0"/>
            <a:ext cx="9677589" cy="3565586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223" y="3429526"/>
            <a:ext cx="9677588" cy="336125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225885" y="6305266"/>
            <a:ext cx="1978926" cy="3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Lima (2021)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21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363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336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116377" y="108068"/>
            <a:ext cx="10178322" cy="1492132"/>
          </a:xfrm>
          <a:noFill/>
          <a:ln/>
        </p:spPr>
        <p:txBody>
          <a:bodyPr/>
          <a:lstStyle/>
          <a:p>
            <a:r>
              <a:rPr lang="pt-BR" altLang="pt-BR" dirty="0"/>
              <a:t>Equilíbrio da Oferta e da Demanda</a:t>
            </a:r>
          </a:p>
        </p:txBody>
      </p:sp>
      <p:grpSp>
        <p:nvGrpSpPr>
          <p:cNvPr id="143409" name="Group 1073"/>
          <p:cNvGrpSpPr>
            <a:grpSpLocks/>
          </p:cNvGrpSpPr>
          <p:nvPr/>
        </p:nvGrpSpPr>
        <p:grpSpPr bwMode="auto">
          <a:xfrm>
            <a:off x="2141538" y="1762125"/>
            <a:ext cx="7874000" cy="4954588"/>
            <a:chOff x="389" y="1110"/>
            <a:chExt cx="4960" cy="3121"/>
          </a:xfrm>
        </p:grpSpPr>
        <p:sp>
          <p:nvSpPr>
            <p:cNvPr id="143365" name="Rectangle 1029"/>
            <p:cNvSpPr>
              <a:spLocks noChangeArrowheads="1"/>
            </p:cNvSpPr>
            <p:nvPr/>
          </p:nvSpPr>
          <p:spPr bwMode="auto">
            <a:xfrm>
              <a:off x="4431" y="3937"/>
              <a:ext cx="821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85000"/>
                </a:lnSpc>
              </a:pPr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Quantidade de</a:t>
              </a:r>
            </a:p>
            <a:p>
              <a:pPr algn="r">
                <a:lnSpc>
                  <a:spcPct val="85000"/>
                </a:lnSpc>
              </a:pPr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Sorvete</a:t>
              </a:r>
            </a:p>
          </p:txBody>
        </p:sp>
        <p:sp>
          <p:nvSpPr>
            <p:cNvPr id="143366" name="Rectangle 1030"/>
            <p:cNvSpPr>
              <a:spLocks noChangeArrowheads="1"/>
            </p:cNvSpPr>
            <p:nvPr/>
          </p:nvSpPr>
          <p:spPr bwMode="auto">
            <a:xfrm>
              <a:off x="389" y="1114"/>
              <a:ext cx="62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85000"/>
                </a:lnSpc>
              </a:pPr>
              <a:r>
                <a:rPr lang="pt-BR" altLang="pt-BR" sz="1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Preço da </a:t>
              </a:r>
            </a:p>
            <a:p>
              <a:pPr algn="r">
                <a:lnSpc>
                  <a:spcPct val="85000"/>
                </a:lnSpc>
              </a:pPr>
              <a:r>
                <a:rPr lang="pt-BR" altLang="pt-BR" sz="1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casquinha</a:t>
              </a:r>
            </a:p>
            <a:p>
              <a:pPr algn="r">
                <a:lnSpc>
                  <a:spcPct val="85000"/>
                </a:lnSpc>
              </a:pPr>
              <a:r>
                <a:rPr lang="pt-BR" altLang="pt-BR" sz="19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 sorvete</a:t>
              </a:r>
            </a:p>
          </p:txBody>
        </p:sp>
        <p:sp>
          <p:nvSpPr>
            <p:cNvPr id="143367" name="Rectangle 1031"/>
            <p:cNvSpPr>
              <a:spLocks noChangeArrowheads="1"/>
            </p:cNvSpPr>
            <p:nvPr/>
          </p:nvSpPr>
          <p:spPr bwMode="auto">
            <a:xfrm>
              <a:off x="697" y="2276"/>
              <a:ext cx="29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$2.00</a:t>
              </a:r>
            </a:p>
          </p:txBody>
        </p:sp>
        <p:sp>
          <p:nvSpPr>
            <p:cNvPr id="143368" name="Rectangle 1032"/>
            <p:cNvSpPr>
              <a:spLocks noChangeArrowheads="1"/>
            </p:cNvSpPr>
            <p:nvPr/>
          </p:nvSpPr>
          <p:spPr bwMode="auto">
            <a:xfrm>
              <a:off x="1055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0</a:t>
              </a:r>
            </a:p>
          </p:txBody>
        </p:sp>
        <p:sp>
          <p:nvSpPr>
            <p:cNvPr id="143369" name="Rectangle 1033"/>
            <p:cNvSpPr>
              <a:spLocks noChangeArrowheads="1"/>
            </p:cNvSpPr>
            <p:nvPr/>
          </p:nvSpPr>
          <p:spPr bwMode="auto">
            <a:xfrm>
              <a:off x="1294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143370" name="Rectangle 1034"/>
            <p:cNvSpPr>
              <a:spLocks noChangeArrowheads="1"/>
            </p:cNvSpPr>
            <p:nvPr/>
          </p:nvSpPr>
          <p:spPr bwMode="auto">
            <a:xfrm>
              <a:off x="1516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2</a:t>
              </a:r>
            </a:p>
          </p:txBody>
        </p:sp>
        <p:sp>
          <p:nvSpPr>
            <p:cNvPr id="143371" name="Rectangle 1035"/>
            <p:cNvSpPr>
              <a:spLocks noChangeArrowheads="1"/>
            </p:cNvSpPr>
            <p:nvPr/>
          </p:nvSpPr>
          <p:spPr bwMode="auto">
            <a:xfrm>
              <a:off x="1741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3</a:t>
              </a:r>
            </a:p>
          </p:txBody>
        </p:sp>
        <p:sp>
          <p:nvSpPr>
            <p:cNvPr id="143372" name="Rectangle 1036"/>
            <p:cNvSpPr>
              <a:spLocks noChangeArrowheads="1"/>
            </p:cNvSpPr>
            <p:nvPr/>
          </p:nvSpPr>
          <p:spPr bwMode="auto">
            <a:xfrm>
              <a:off x="1950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4</a:t>
              </a:r>
            </a:p>
          </p:txBody>
        </p:sp>
        <p:sp>
          <p:nvSpPr>
            <p:cNvPr id="143373" name="Rectangle 1037"/>
            <p:cNvSpPr>
              <a:spLocks noChangeArrowheads="1"/>
            </p:cNvSpPr>
            <p:nvPr/>
          </p:nvSpPr>
          <p:spPr bwMode="auto">
            <a:xfrm>
              <a:off x="2188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5</a:t>
              </a:r>
            </a:p>
          </p:txBody>
        </p:sp>
        <p:sp>
          <p:nvSpPr>
            <p:cNvPr id="143374" name="Rectangle 1038"/>
            <p:cNvSpPr>
              <a:spLocks noChangeArrowheads="1"/>
            </p:cNvSpPr>
            <p:nvPr/>
          </p:nvSpPr>
          <p:spPr bwMode="auto">
            <a:xfrm>
              <a:off x="2396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6</a:t>
              </a:r>
            </a:p>
          </p:txBody>
        </p:sp>
        <p:sp>
          <p:nvSpPr>
            <p:cNvPr id="143375" name="Rectangle 1039"/>
            <p:cNvSpPr>
              <a:spLocks noChangeArrowheads="1"/>
            </p:cNvSpPr>
            <p:nvPr/>
          </p:nvSpPr>
          <p:spPr bwMode="auto">
            <a:xfrm>
              <a:off x="2620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7</a:t>
              </a:r>
            </a:p>
          </p:txBody>
        </p:sp>
        <p:sp>
          <p:nvSpPr>
            <p:cNvPr id="143376" name="Rectangle 1040"/>
            <p:cNvSpPr>
              <a:spLocks noChangeArrowheads="1"/>
            </p:cNvSpPr>
            <p:nvPr/>
          </p:nvSpPr>
          <p:spPr bwMode="auto">
            <a:xfrm>
              <a:off x="2844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8</a:t>
              </a:r>
            </a:p>
          </p:txBody>
        </p:sp>
        <p:sp>
          <p:nvSpPr>
            <p:cNvPr id="143377" name="Rectangle 1041"/>
            <p:cNvSpPr>
              <a:spLocks noChangeArrowheads="1"/>
            </p:cNvSpPr>
            <p:nvPr/>
          </p:nvSpPr>
          <p:spPr bwMode="auto">
            <a:xfrm>
              <a:off x="3052" y="3897"/>
              <a:ext cx="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9</a:t>
              </a:r>
            </a:p>
          </p:txBody>
        </p:sp>
        <p:sp>
          <p:nvSpPr>
            <p:cNvPr id="143378" name="Rectangle 1042"/>
            <p:cNvSpPr>
              <a:spLocks noChangeArrowheads="1"/>
            </p:cNvSpPr>
            <p:nvPr/>
          </p:nvSpPr>
          <p:spPr bwMode="auto">
            <a:xfrm>
              <a:off x="3232" y="3897"/>
              <a:ext cx="1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10</a:t>
              </a:r>
            </a:p>
          </p:txBody>
        </p:sp>
        <p:sp>
          <p:nvSpPr>
            <p:cNvPr id="143379" name="Rectangle 1043"/>
            <p:cNvSpPr>
              <a:spLocks noChangeArrowheads="1"/>
            </p:cNvSpPr>
            <p:nvPr/>
          </p:nvSpPr>
          <p:spPr bwMode="auto">
            <a:xfrm>
              <a:off x="3455" y="3897"/>
              <a:ext cx="12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11</a:t>
              </a:r>
            </a:p>
          </p:txBody>
        </p:sp>
        <p:sp>
          <p:nvSpPr>
            <p:cNvPr id="143380" name="Rectangle 1044"/>
            <p:cNvSpPr>
              <a:spLocks noChangeArrowheads="1"/>
            </p:cNvSpPr>
            <p:nvPr/>
          </p:nvSpPr>
          <p:spPr bwMode="auto">
            <a:xfrm>
              <a:off x="3678" y="3897"/>
              <a:ext cx="1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12</a:t>
              </a:r>
            </a:p>
          </p:txBody>
        </p:sp>
        <p:sp>
          <p:nvSpPr>
            <p:cNvPr id="143381" name="Line 1045"/>
            <p:cNvSpPr>
              <a:spLocks noChangeShapeType="1"/>
            </p:cNvSpPr>
            <p:nvPr/>
          </p:nvSpPr>
          <p:spPr bwMode="auto">
            <a:xfrm>
              <a:off x="1325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2" name="Line 1046"/>
            <p:cNvSpPr>
              <a:spLocks noChangeShapeType="1"/>
            </p:cNvSpPr>
            <p:nvPr/>
          </p:nvSpPr>
          <p:spPr bwMode="auto">
            <a:xfrm>
              <a:off x="1548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3" name="Line 1047"/>
            <p:cNvSpPr>
              <a:spLocks noChangeShapeType="1"/>
            </p:cNvSpPr>
            <p:nvPr/>
          </p:nvSpPr>
          <p:spPr bwMode="auto">
            <a:xfrm>
              <a:off x="1772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4" name="Line 1048"/>
            <p:cNvSpPr>
              <a:spLocks noChangeShapeType="1"/>
            </p:cNvSpPr>
            <p:nvPr/>
          </p:nvSpPr>
          <p:spPr bwMode="auto">
            <a:xfrm>
              <a:off x="1996" y="3823"/>
              <a:ext cx="0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5" name="Line 1049"/>
            <p:cNvSpPr>
              <a:spLocks noChangeShapeType="1"/>
            </p:cNvSpPr>
            <p:nvPr/>
          </p:nvSpPr>
          <p:spPr bwMode="auto">
            <a:xfrm>
              <a:off x="2219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6" name="Line 1050"/>
            <p:cNvSpPr>
              <a:spLocks noChangeShapeType="1"/>
            </p:cNvSpPr>
            <p:nvPr/>
          </p:nvSpPr>
          <p:spPr bwMode="auto">
            <a:xfrm>
              <a:off x="2428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7" name="Line 1051"/>
            <p:cNvSpPr>
              <a:spLocks noChangeShapeType="1"/>
            </p:cNvSpPr>
            <p:nvPr/>
          </p:nvSpPr>
          <p:spPr bwMode="auto">
            <a:xfrm>
              <a:off x="2875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8" name="Line 1052"/>
            <p:cNvSpPr>
              <a:spLocks noChangeShapeType="1"/>
            </p:cNvSpPr>
            <p:nvPr/>
          </p:nvSpPr>
          <p:spPr bwMode="auto">
            <a:xfrm>
              <a:off x="3084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89" name="Line 1053"/>
            <p:cNvSpPr>
              <a:spLocks noChangeShapeType="1"/>
            </p:cNvSpPr>
            <p:nvPr/>
          </p:nvSpPr>
          <p:spPr bwMode="auto">
            <a:xfrm>
              <a:off x="3308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0" name="Line 1054"/>
            <p:cNvSpPr>
              <a:spLocks noChangeShapeType="1"/>
            </p:cNvSpPr>
            <p:nvPr/>
          </p:nvSpPr>
          <p:spPr bwMode="auto">
            <a:xfrm>
              <a:off x="3531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1" name="Line 1055"/>
            <p:cNvSpPr>
              <a:spLocks noChangeShapeType="1"/>
            </p:cNvSpPr>
            <p:nvPr/>
          </p:nvSpPr>
          <p:spPr bwMode="auto">
            <a:xfrm>
              <a:off x="3754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2" name="Line 1056"/>
            <p:cNvSpPr>
              <a:spLocks noChangeShapeType="1"/>
            </p:cNvSpPr>
            <p:nvPr/>
          </p:nvSpPr>
          <p:spPr bwMode="auto">
            <a:xfrm>
              <a:off x="3964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3" name="Line 1057"/>
            <p:cNvSpPr>
              <a:spLocks noChangeShapeType="1"/>
            </p:cNvSpPr>
            <p:nvPr/>
          </p:nvSpPr>
          <p:spPr bwMode="auto">
            <a:xfrm>
              <a:off x="2652" y="3823"/>
              <a:ext cx="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4" name="Line 1058"/>
            <p:cNvSpPr>
              <a:spLocks noChangeShapeType="1"/>
            </p:cNvSpPr>
            <p:nvPr/>
          </p:nvSpPr>
          <p:spPr bwMode="auto">
            <a:xfrm>
              <a:off x="1121" y="2348"/>
              <a:ext cx="15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5" name="Freeform 1059"/>
            <p:cNvSpPr>
              <a:spLocks/>
            </p:cNvSpPr>
            <p:nvPr/>
          </p:nvSpPr>
          <p:spPr bwMode="auto">
            <a:xfrm>
              <a:off x="2652" y="2346"/>
              <a:ext cx="1" cy="1471"/>
            </a:xfrm>
            <a:custGeom>
              <a:avLst/>
              <a:gdLst>
                <a:gd name="T0" fmla="*/ 0 w 1"/>
                <a:gd name="T1" fmla="*/ 0 h 1471"/>
                <a:gd name="T2" fmla="*/ 0 w 1"/>
                <a:gd name="T3" fmla="*/ 23 h 1471"/>
                <a:gd name="T4" fmla="*/ 0 w 1"/>
                <a:gd name="T5" fmla="*/ 1470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471">
                  <a:moveTo>
                    <a:pt x="0" y="0"/>
                  </a:moveTo>
                  <a:lnTo>
                    <a:pt x="0" y="23"/>
                  </a:lnTo>
                  <a:lnTo>
                    <a:pt x="0" y="147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396" name="Rectangle 1060"/>
            <p:cNvSpPr>
              <a:spLocks noChangeArrowheads="1"/>
            </p:cNvSpPr>
            <p:nvPr/>
          </p:nvSpPr>
          <p:spPr bwMode="auto">
            <a:xfrm>
              <a:off x="3902" y="3897"/>
              <a:ext cx="1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13</a:t>
              </a:r>
            </a:p>
          </p:txBody>
        </p:sp>
        <p:sp>
          <p:nvSpPr>
            <p:cNvPr id="143397" name="Freeform 1061"/>
            <p:cNvSpPr>
              <a:spLocks/>
            </p:cNvSpPr>
            <p:nvPr/>
          </p:nvSpPr>
          <p:spPr bwMode="auto">
            <a:xfrm>
              <a:off x="1099" y="1110"/>
              <a:ext cx="4250" cy="2788"/>
            </a:xfrm>
            <a:custGeom>
              <a:avLst/>
              <a:gdLst>
                <a:gd name="T0" fmla="*/ 0 w 4250"/>
                <a:gd name="T1" fmla="*/ 0 h 2788"/>
                <a:gd name="T2" fmla="*/ 0 w 4250"/>
                <a:gd name="T3" fmla="*/ 2787 h 2788"/>
                <a:gd name="T4" fmla="*/ 4249 w 4250"/>
                <a:gd name="T5" fmla="*/ 2787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50" h="2788">
                  <a:moveTo>
                    <a:pt x="0" y="0"/>
                  </a:moveTo>
                  <a:lnTo>
                    <a:pt x="0" y="2787"/>
                  </a:lnTo>
                  <a:lnTo>
                    <a:pt x="4249" y="278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398" name="Line 1062"/>
            <p:cNvSpPr>
              <a:spLocks noChangeShapeType="1"/>
            </p:cNvSpPr>
            <p:nvPr/>
          </p:nvSpPr>
          <p:spPr bwMode="auto">
            <a:xfrm flipH="1">
              <a:off x="2738" y="2226"/>
              <a:ext cx="885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399" name="Line 1063"/>
            <p:cNvSpPr>
              <a:spLocks noChangeShapeType="1"/>
            </p:cNvSpPr>
            <p:nvPr/>
          </p:nvSpPr>
          <p:spPr bwMode="auto">
            <a:xfrm flipH="1">
              <a:off x="1128" y="2250"/>
              <a:ext cx="111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00" name="Rectangle 1064"/>
            <p:cNvSpPr>
              <a:spLocks noChangeArrowheads="1"/>
            </p:cNvSpPr>
            <p:nvPr/>
          </p:nvSpPr>
          <p:spPr bwMode="auto">
            <a:xfrm>
              <a:off x="2949" y="3468"/>
              <a:ext cx="821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85000"/>
                </a:lnSpc>
              </a:pPr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Quantidade de</a:t>
              </a:r>
            </a:p>
            <a:p>
              <a:pPr>
                <a:lnSpc>
                  <a:spcPct val="85000"/>
                </a:lnSpc>
              </a:pPr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Equilíbrio</a:t>
              </a:r>
            </a:p>
          </p:txBody>
        </p:sp>
        <p:sp>
          <p:nvSpPr>
            <p:cNvPr id="143401" name="Line 1065"/>
            <p:cNvSpPr>
              <a:spLocks noChangeShapeType="1"/>
            </p:cNvSpPr>
            <p:nvPr/>
          </p:nvSpPr>
          <p:spPr bwMode="auto">
            <a:xfrm flipH="1">
              <a:off x="2693" y="3580"/>
              <a:ext cx="230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02" name="Rectangle 1066"/>
            <p:cNvSpPr>
              <a:spLocks noChangeArrowheads="1"/>
            </p:cNvSpPr>
            <p:nvPr/>
          </p:nvSpPr>
          <p:spPr bwMode="auto">
            <a:xfrm>
              <a:off x="1250" y="2184"/>
              <a:ext cx="10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Preço de Equilíbrio</a:t>
              </a:r>
            </a:p>
          </p:txBody>
        </p:sp>
        <p:sp>
          <p:nvSpPr>
            <p:cNvPr id="143403" name="Rectangle 1067"/>
            <p:cNvSpPr>
              <a:spLocks noChangeArrowheads="1"/>
            </p:cNvSpPr>
            <p:nvPr/>
          </p:nvSpPr>
          <p:spPr bwMode="auto">
            <a:xfrm>
              <a:off x="3649" y="2150"/>
              <a:ext cx="5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Equilíbrio</a:t>
              </a:r>
            </a:p>
          </p:txBody>
        </p:sp>
        <p:sp>
          <p:nvSpPr>
            <p:cNvPr id="143404" name="Line 1068"/>
            <p:cNvSpPr>
              <a:spLocks noChangeShapeType="1"/>
            </p:cNvSpPr>
            <p:nvPr/>
          </p:nvSpPr>
          <p:spPr bwMode="auto">
            <a:xfrm flipH="1">
              <a:off x="1244" y="1767"/>
              <a:ext cx="2741" cy="1184"/>
            </a:xfrm>
            <a:prstGeom prst="line">
              <a:avLst/>
            </a:prstGeom>
            <a:noFill/>
            <a:ln w="25400">
              <a:solidFill>
                <a:srgbClr val="40AE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05" name="Line 1069"/>
            <p:cNvSpPr>
              <a:spLocks noChangeShapeType="1"/>
            </p:cNvSpPr>
            <p:nvPr/>
          </p:nvSpPr>
          <p:spPr bwMode="auto">
            <a:xfrm>
              <a:off x="1305" y="1755"/>
              <a:ext cx="2768" cy="1207"/>
            </a:xfrm>
            <a:prstGeom prst="line">
              <a:avLst/>
            </a:prstGeom>
            <a:noFill/>
            <a:ln w="25400">
              <a:solidFill>
                <a:srgbClr val="40AE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06" name="Rectangle 1070"/>
            <p:cNvSpPr>
              <a:spLocks noChangeArrowheads="1"/>
            </p:cNvSpPr>
            <p:nvPr/>
          </p:nvSpPr>
          <p:spPr bwMode="auto">
            <a:xfrm>
              <a:off x="4052" y="1675"/>
              <a:ext cx="3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Oferta</a:t>
              </a:r>
            </a:p>
          </p:txBody>
        </p:sp>
        <p:sp>
          <p:nvSpPr>
            <p:cNvPr id="143407" name="Rectangle 1071"/>
            <p:cNvSpPr>
              <a:spLocks noChangeArrowheads="1"/>
            </p:cNvSpPr>
            <p:nvPr/>
          </p:nvSpPr>
          <p:spPr bwMode="auto">
            <a:xfrm>
              <a:off x="4141" y="2902"/>
              <a:ext cx="5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11163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2232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35075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646238" defTabSz="7397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034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5606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178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475038" defTabSz="739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pt-BR" altLang="pt-BR" sz="18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Demanda</a:t>
              </a:r>
            </a:p>
          </p:txBody>
        </p:sp>
        <p:sp>
          <p:nvSpPr>
            <p:cNvPr id="143408" name="Freeform 1072"/>
            <p:cNvSpPr>
              <a:spLocks/>
            </p:cNvSpPr>
            <p:nvPr/>
          </p:nvSpPr>
          <p:spPr bwMode="auto">
            <a:xfrm>
              <a:off x="2620" y="2312"/>
              <a:ext cx="76" cy="58"/>
            </a:xfrm>
            <a:custGeom>
              <a:avLst/>
              <a:gdLst>
                <a:gd name="T0" fmla="*/ 30 w 76"/>
                <a:gd name="T1" fmla="*/ 57 h 58"/>
                <a:gd name="T2" fmla="*/ 60 w 76"/>
                <a:gd name="T3" fmla="*/ 57 h 58"/>
                <a:gd name="T4" fmla="*/ 75 w 76"/>
                <a:gd name="T5" fmla="*/ 46 h 58"/>
                <a:gd name="T6" fmla="*/ 75 w 76"/>
                <a:gd name="T7" fmla="*/ 34 h 58"/>
                <a:gd name="T8" fmla="*/ 75 w 76"/>
                <a:gd name="T9" fmla="*/ 11 h 58"/>
                <a:gd name="T10" fmla="*/ 60 w 76"/>
                <a:gd name="T11" fmla="*/ 0 h 58"/>
                <a:gd name="T12" fmla="*/ 30 w 76"/>
                <a:gd name="T13" fmla="*/ 0 h 58"/>
                <a:gd name="T14" fmla="*/ 15 w 76"/>
                <a:gd name="T15" fmla="*/ 0 h 58"/>
                <a:gd name="T16" fmla="*/ 0 w 76"/>
                <a:gd name="T17" fmla="*/ 11 h 58"/>
                <a:gd name="T18" fmla="*/ 0 w 76"/>
                <a:gd name="T19" fmla="*/ 34 h 58"/>
                <a:gd name="T20" fmla="*/ 0 w 76"/>
                <a:gd name="T21" fmla="*/ 46 h 58"/>
                <a:gd name="T22" fmla="*/ 15 w 76"/>
                <a:gd name="T23" fmla="*/ 57 h 58"/>
                <a:gd name="T24" fmla="*/ 30 w 76"/>
                <a:gd name="T25" fmla="*/ 5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58">
                  <a:moveTo>
                    <a:pt x="30" y="57"/>
                  </a:moveTo>
                  <a:lnTo>
                    <a:pt x="60" y="57"/>
                  </a:lnTo>
                  <a:lnTo>
                    <a:pt x="75" y="46"/>
                  </a:lnTo>
                  <a:lnTo>
                    <a:pt x="75" y="34"/>
                  </a:lnTo>
                  <a:lnTo>
                    <a:pt x="75" y="11"/>
                  </a:lnTo>
                  <a:lnTo>
                    <a:pt x="60" y="0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0" y="11"/>
                  </a:lnTo>
                  <a:lnTo>
                    <a:pt x="0" y="34"/>
                  </a:lnTo>
                  <a:lnTo>
                    <a:pt x="0" y="46"/>
                  </a:lnTo>
                  <a:lnTo>
                    <a:pt x="15" y="57"/>
                  </a:lnTo>
                  <a:lnTo>
                    <a:pt x="30" y="57"/>
                  </a:lnTo>
                </a:path>
              </a:pathLst>
            </a:cu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7779124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5411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5412" name="Rectangle 1028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5413" name="Rectangle 1029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5414" name="Rectangle 103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Mercados Fora do Equilíbrio</a:t>
            </a:r>
          </a:p>
        </p:txBody>
      </p:sp>
      <p:sp>
        <p:nvSpPr>
          <p:cNvPr id="145415" name="Rectangle 1031"/>
          <p:cNvSpPr>
            <a:spLocks noGrp="1" noChangeArrowheads="1"/>
          </p:cNvSpPr>
          <p:nvPr>
            <p:ph type="body" idx="1"/>
          </p:nvPr>
        </p:nvSpPr>
        <p:spPr>
          <a:xfrm>
            <a:off x="1251678" y="1699148"/>
            <a:ext cx="10178322" cy="4114799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796925" algn="l"/>
              </a:tabLst>
            </a:pPr>
            <a:r>
              <a:rPr lang="pt-BR" altLang="pt-BR" sz="2600" dirty="0">
                <a:solidFill>
                  <a:srgbClr val="8901F3"/>
                </a:solidFill>
              </a:rPr>
              <a:t>Excesso de Oferta</a:t>
            </a:r>
          </a:p>
          <a:p>
            <a:pPr>
              <a:buNone/>
              <a:tabLst>
                <a:tab pos="796925" algn="l"/>
              </a:tabLst>
            </a:pPr>
            <a:r>
              <a:rPr lang="pt-BR" altLang="pt-BR" sz="2800" dirty="0">
                <a:solidFill>
                  <a:schemeClr val="tx2"/>
                </a:solidFill>
                <a:latin typeface="Monotype Sorts" pitchFamily="2" charset="2"/>
              </a:rPr>
              <a:t>	</a:t>
            </a:r>
            <a:r>
              <a:rPr lang="pt-BR" altLang="pt-BR" sz="2800" dirty="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altLang="pt-BR" sz="2800" dirty="0"/>
              <a:t> O preço está acima do preço de equilíbrio.</a:t>
            </a:r>
          </a:p>
          <a:p>
            <a:pPr>
              <a:buNone/>
              <a:tabLst>
                <a:tab pos="796925" algn="l"/>
              </a:tabLst>
            </a:pPr>
            <a:r>
              <a:rPr lang="pt-BR" altLang="pt-BR" sz="2800" dirty="0"/>
              <a:t>	</a:t>
            </a:r>
            <a:r>
              <a:rPr lang="pt-BR" altLang="pt-BR" sz="2800" dirty="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altLang="pt-BR" sz="2800" dirty="0"/>
              <a:t> Produtores não são capazes de vender  tudo o que desejam ao preço praticado</a:t>
            </a:r>
            <a:r>
              <a:rPr lang="pt-BR" altLang="pt-BR" sz="2800" dirty="0" smtClean="0"/>
              <a:t>.</a:t>
            </a:r>
          </a:p>
          <a:p>
            <a:pPr>
              <a:buNone/>
              <a:tabLst>
                <a:tab pos="796925" algn="l"/>
              </a:tabLst>
            </a:pPr>
            <a:endParaRPr lang="pt-BR" altLang="pt-BR" sz="2800" dirty="0" smtClean="0"/>
          </a:p>
          <a:p>
            <a:pPr>
              <a:tabLst>
                <a:tab pos="796925" algn="l"/>
              </a:tabLst>
            </a:pPr>
            <a:r>
              <a:rPr lang="pt-BR" altLang="pt-BR" sz="2800" dirty="0">
                <a:solidFill>
                  <a:srgbClr val="8901F3"/>
                </a:solidFill>
              </a:rPr>
              <a:t>Excesso de Demanda</a:t>
            </a:r>
          </a:p>
          <a:p>
            <a:pPr>
              <a:buNone/>
              <a:tabLst>
                <a:tab pos="796925" algn="l"/>
              </a:tabLst>
            </a:pPr>
            <a:r>
              <a:rPr lang="pt-BR" altLang="pt-BR" sz="2800" dirty="0">
                <a:solidFill>
                  <a:schemeClr val="accent2"/>
                </a:solidFill>
                <a:latin typeface="Monotype Sorts" pitchFamily="2" charset="2"/>
              </a:rPr>
              <a:t>	</a:t>
            </a:r>
            <a:r>
              <a:rPr lang="pt-BR" altLang="pt-BR" sz="2800" dirty="0"/>
              <a:t> O preço está abaixo do preço de equilíbrio.</a:t>
            </a:r>
          </a:p>
          <a:p>
            <a:pPr>
              <a:buNone/>
              <a:tabLst>
                <a:tab pos="796925" algn="l"/>
              </a:tabLst>
            </a:pPr>
            <a:r>
              <a:rPr lang="pt-BR" altLang="pt-BR" sz="2800" dirty="0">
                <a:solidFill>
                  <a:schemeClr val="accent2"/>
                </a:solidFill>
                <a:latin typeface="Monotype Sorts" pitchFamily="2" charset="2"/>
              </a:rPr>
              <a:t>	</a:t>
            </a:r>
            <a:r>
              <a:rPr lang="pt-BR" altLang="pt-BR" sz="2800" dirty="0"/>
              <a:t> Consumidores não são capazes de comprar 	tudo o que desejam ao preço praticado.</a:t>
            </a:r>
          </a:p>
          <a:p>
            <a:pPr>
              <a:buNone/>
              <a:tabLst>
                <a:tab pos="796925" algn="l"/>
              </a:tabLst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37389961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5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55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5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Oferta</a:t>
            </a:r>
          </a:p>
        </p:txBody>
      </p:sp>
      <p:sp>
        <p:nvSpPr>
          <p:cNvPr id="151557" name="Rectangle 1029"/>
          <p:cNvSpPr>
            <a:spLocks noChangeArrowheads="1"/>
          </p:cNvSpPr>
          <p:nvPr/>
        </p:nvSpPr>
        <p:spPr bwMode="auto">
          <a:xfrm>
            <a:off x="2611336" y="1855789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51558" name="Rectangle 1030"/>
          <p:cNvSpPr>
            <a:spLocks noChangeArrowheads="1"/>
          </p:cNvSpPr>
          <p:nvPr/>
        </p:nvSpPr>
        <p:spPr bwMode="auto">
          <a:xfrm>
            <a:off x="3333751" y="3703638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2.00</a:t>
            </a:r>
          </a:p>
        </p:txBody>
      </p:sp>
      <p:sp>
        <p:nvSpPr>
          <p:cNvPr id="151559" name="Rectangle 1031"/>
          <p:cNvSpPr>
            <a:spLocks noChangeArrowheads="1"/>
          </p:cNvSpPr>
          <p:nvPr/>
        </p:nvSpPr>
        <p:spPr bwMode="auto">
          <a:xfrm>
            <a:off x="3690938" y="5416551"/>
            <a:ext cx="11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51560" name="Rectangle 1032"/>
          <p:cNvSpPr>
            <a:spLocks noChangeArrowheads="1"/>
          </p:cNvSpPr>
          <p:nvPr/>
        </p:nvSpPr>
        <p:spPr bwMode="auto">
          <a:xfrm>
            <a:off x="4949825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1561" name="Rectangle 1033"/>
          <p:cNvSpPr>
            <a:spLocks noChangeArrowheads="1"/>
          </p:cNvSpPr>
          <p:nvPr/>
        </p:nvSpPr>
        <p:spPr bwMode="auto">
          <a:xfrm>
            <a:off x="5892800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51562" name="Rectangle 1034"/>
          <p:cNvSpPr>
            <a:spLocks noChangeArrowheads="1"/>
          </p:cNvSpPr>
          <p:nvPr/>
        </p:nvSpPr>
        <p:spPr bwMode="auto">
          <a:xfrm>
            <a:off x="6740526" y="5416550"/>
            <a:ext cx="23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1563" name="Line 1035"/>
          <p:cNvSpPr>
            <a:spLocks noChangeShapeType="1"/>
          </p:cNvSpPr>
          <p:nvPr/>
        </p:nvSpPr>
        <p:spPr bwMode="auto">
          <a:xfrm>
            <a:off x="5011739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64" name="Line 1036"/>
          <p:cNvSpPr>
            <a:spLocks noChangeShapeType="1"/>
          </p:cNvSpPr>
          <p:nvPr/>
        </p:nvSpPr>
        <p:spPr bwMode="auto">
          <a:xfrm>
            <a:off x="6838950" y="5349876"/>
            <a:ext cx="1588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65" name="Line 1037"/>
          <p:cNvSpPr>
            <a:spLocks noChangeShapeType="1"/>
          </p:cNvSpPr>
          <p:nvPr/>
        </p:nvSpPr>
        <p:spPr bwMode="auto">
          <a:xfrm>
            <a:off x="5935664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66" name="Rectangle 1038"/>
          <p:cNvSpPr>
            <a:spLocks noChangeArrowheads="1"/>
          </p:cNvSpPr>
          <p:nvPr/>
        </p:nvSpPr>
        <p:spPr bwMode="auto">
          <a:xfrm>
            <a:off x="8481984" y="5448300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51567" name="Line 1039"/>
          <p:cNvSpPr>
            <a:spLocks noChangeShapeType="1"/>
          </p:cNvSpPr>
          <p:nvPr/>
        </p:nvSpPr>
        <p:spPr bwMode="auto">
          <a:xfrm flipH="1">
            <a:off x="3960814" y="3086101"/>
            <a:ext cx="3832225" cy="1579563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68" name="Line 1040"/>
          <p:cNvSpPr>
            <a:spLocks noChangeShapeType="1"/>
          </p:cNvSpPr>
          <p:nvPr/>
        </p:nvSpPr>
        <p:spPr bwMode="auto">
          <a:xfrm>
            <a:off x="4065588" y="3086100"/>
            <a:ext cx="3840162" cy="159543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1569" name="Freeform 1041"/>
          <p:cNvSpPr>
            <a:spLocks/>
          </p:cNvSpPr>
          <p:nvPr/>
        </p:nvSpPr>
        <p:spPr bwMode="auto">
          <a:xfrm>
            <a:off x="3770313" y="1827214"/>
            <a:ext cx="5922962" cy="3590925"/>
          </a:xfrm>
          <a:custGeom>
            <a:avLst/>
            <a:gdLst>
              <a:gd name="T0" fmla="*/ 0 w 3731"/>
              <a:gd name="T1" fmla="*/ 0 h 2262"/>
              <a:gd name="T2" fmla="*/ 0 w 3731"/>
              <a:gd name="T3" fmla="*/ 2261 h 2262"/>
              <a:gd name="T4" fmla="*/ 3730 w 3731"/>
              <a:gd name="T5" fmla="*/ 2261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1" h="2262">
                <a:moveTo>
                  <a:pt x="0" y="0"/>
                </a:moveTo>
                <a:lnTo>
                  <a:pt x="0" y="2261"/>
                </a:lnTo>
                <a:lnTo>
                  <a:pt x="3730" y="22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1570" name="Rectangle 1042"/>
          <p:cNvSpPr>
            <a:spLocks noChangeArrowheads="1"/>
          </p:cNvSpPr>
          <p:nvPr/>
        </p:nvSpPr>
        <p:spPr bwMode="auto">
          <a:xfrm>
            <a:off x="7866064" y="2960689"/>
            <a:ext cx="62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51571" name="Rectangle 1043"/>
          <p:cNvSpPr>
            <a:spLocks noChangeArrowheads="1"/>
          </p:cNvSpPr>
          <p:nvPr/>
        </p:nvSpPr>
        <p:spPr bwMode="auto">
          <a:xfrm>
            <a:off x="7983539" y="4602164"/>
            <a:ext cx="94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8392607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03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04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Oferta</a:t>
            </a:r>
          </a:p>
        </p:txBody>
      </p:sp>
      <p:sp>
        <p:nvSpPr>
          <p:cNvPr id="153605" name="Rectangle 1029"/>
          <p:cNvSpPr>
            <a:spLocks noChangeArrowheads="1"/>
          </p:cNvSpPr>
          <p:nvPr/>
        </p:nvSpPr>
        <p:spPr bwMode="auto">
          <a:xfrm>
            <a:off x="2611336" y="1855789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53606" name="Rectangle 1030"/>
          <p:cNvSpPr>
            <a:spLocks noChangeArrowheads="1"/>
          </p:cNvSpPr>
          <p:nvPr/>
        </p:nvSpPr>
        <p:spPr bwMode="auto">
          <a:xfrm>
            <a:off x="3333751" y="3703638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2.00</a:t>
            </a:r>
          </a:p>
        </p:txBody>
      </p:sp>
      <p:sp>
        <p:nvSpPr>
          <p:cNvPr id="153607" name="Rectangle 1031"/>
          <p:cNvSpPr>
            <a:spLocks noChangeArrowheads="1"/>
          </p:cNvSpPr>
          <p:nvPr/>
        </p:nvSpPr>
        <p:spPr bwMode="auto">
          <a:xfrm>
            <a:off x="3690938" y="5416551"/>
            <a:ext cx="11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53608" name="Rectangle 1032"/>
          <p:cNvSpPr>
            <a:spLocks noChangeArrowheads="1"/>
          </p:cNvSpPr>
          <p:nvPr/>
        </p:nvSpPr>
        <p:spPr bwMode="auto">
          <a:xfrm>
            <a:off x="4949825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3609" name="Rectangle 1033"/>
          <p:cNvSpPr>
            <a:spLocks noChangeArrowheads="1"/>
          </p:cNvSpPr>
          <p:nvPr/>
        </p:nvSpPr>
        <p:spPr bwMode="auto">
          <a:xfrm>
            <a:off x="5892800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53610" name="Rectangle 1034"/>
          <p:cNvSpPr>
            <a:spLocks noChangeArrowheads="1"/>
          </p:cNvSpPr>
          <p:nvPr/>
        </p:nvSpPr>
        <p:spPr bwMode="auto">
          <a:xfrm>
            <a:off x="6740526" y="5416550"/>
            <a:ext cx="23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3611" name="Line 1035"/>
          <p:cNvSpPr>
            <a:spLocks noChangeShapeType="1"/>
          </p:cNvSpPr>
          <p:nvPr/>
        </p:nvSpPr>
        <p:spPr bwMode="auto">
          <a:xfrm>
            <a:off x="5011739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12" name="Line 1036"/>
          <p:cNvSpPr>
            <a:spLocks noChangeShapeType="1"/>
          </p:cNvSpPr>
          <p:nvPr/>
        </p:nvSpPr>
        <p:spPr bwMode="auto">
          <a:xfrm>
            <a:off x="6838950" y="5349876"/>
            <a:ext cx="1588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13" name="Line 1037"/>
          <p:cNvSpPr>
            <a:spLocks noChangeShapeType="1"/>
          </p:cNvSpPr>
          <p:nvPr/>
        </p:nvSpPr>
        <p:spPr bwMode="auto">
          <a:xfrm>
            <a:off x="5935664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14" name="Rectangle 1038"/>
          <p:cNvSpPr>
            <a:spLocks noChangeArrowheads="1"/>
          </p:cNvSpPr>
          <p:nvPr/>
        </p:nvSpPr>
        <p:spPr bwMode="auto">
          <a:xfrm>
            <a:off x="8481984" y="5448300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53615" name="Freeform 1039"/>
          <p:cNvSpPr>
            <a:spLocks/>
          </p:cNvSpPr>
          <p:nvPr/>
        </p:nvSpPr>
        <p:spPr bwMode="auto">
          <a:xfrm>
            <a:off x="3792539" y="3851276"/>
            <a:ext cx="2143125" cy="1566863"/>
          </a:xfrm>
          <a:custGeom>
            <a:avLst/>
            <a:gdLst>
              <a:gd name="T0" fmla="*/ 0 w 1350"/>
              <a:gd name="T1" fmla="*/ 0 h 987"/>
              <a:gd name="T2" fmla="*/ 1349 w 1350"/>
              <a:gd name="T3" fmla="*/ 0 h 987"/>
              <a:gd name="T4" fmla="*/ 1349 w 1350"/>
              <a:gd name="T5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0" h="987">
                <a:moveTo>
                  <a:pt x="0" y="0"/>
                </a:moveTo>
                <a:lnTo>
                  <a:pt x="1349" y="0"/>
                </a:lnTo>
                <a:lnTo>
                  <a:pt x="1349" y="9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3616" name="Line 1040"/>
          <p:cNvSpPr>
            <a:spLocks noChangeShapeType="1"/>
          </p:cNvSpPr>
          <p:nvPr/>
        </p:nvSpPr>
        <p:spPr bwMode="auto">
          <a:xfrm flipH="1">
            <a:off x="3960814" y="3086101"/>
            <a:ext cx="3832225" cy="1579563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17" name="Line 1041"/>
          <p:cNvSpPr>
            <a:spLocks noChangeShapeType="1"/>
          </p:cNvSpPr>
          <p:nvPr/>
        </p:nvSpPr>
        <p:spPr bwMode="auto">
          <a:xfrm>
            <a:off x="4065588" y="3086100"/>
            <a:ext cx="3840162" cy="159543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3618" name="Freeform 1042"/>
          <p:cNvSpPr>
            <a:spLocks/>
          </p:cNvSpPr>
          <p:nvPr/>
        </p:nvSpPr>
        <p:spPr bwMode="auto">
          <a:xfrm>
            <a:off x="5873750" y="3805238"/>
            <a:ext cx="122238" cy="95250"/>
          </a:xfrm>
          <a:custGeom>
            <a:avLst/>
            <a:gdLst>
              <a:gd name="T0" fmla="*/ 38 w 77"/>
              <a:gd name="T1" fmla="*/ 59 h 60"/>
              <a:gd name="T2" fmla="*/ 51 w 77"/>
              <a:gd name="T3" fmla="*/ 59 h 60"/>
              <a:gd name="T4" fmla="*/ 63 w 77"/>
              <a:gd name="T5" fmla="*/ 49 h 60"/>
              <a:gd name="T6" fmla="*/ 76 w 77"/>
              <a:gd name="T7" fmla="*/ 30 h 60"/>
              <a:gd name="T8" fmla="*/ 63 w 77"/>
              <a:gd name="T9" fmla="*/ 20 h 60"/>
              <a:gd name="T10" fmla="*/ 51 w 77"/>
              <a:gd name="T11" fmla="*/ 10 h 60"/>
              <a:gd name="T12" fmla="*/ 38 w 77"/>
              <a:gd name="T13" fmla="*/ 0 h 60"/>
              <a:gd name="T14" fmla="*/ 25 w 77"/>
              <a:gd name="T15" fmla="*/ 10 h 60"/>
              <a:gd name="T16" fmla="*/ 0 w 77"/>
              <a:gd name="T17" fmla="*/ 20 h 60"/>
              <a:gd name="T18" fmla="*/ 0 w 77"/>
              <a:gd name="T19" fmla="*/ 30 h 60"/>
              <a:gd name="T20" fmla="*/ 0 w 77"/>
              <a:gd name="T21" fmla="*/ 49 h 60"/>
              <a:gd name="T22" fmla="*/ 25 w 77"/>
              <a:gd name="T23" fmla="*/ 59 h 60"/>
              <a:gd name="T24" fmla="*/ 38 w 77"/>
              <a:gd name="T2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" h="60">
                <a:moveTo>
                  <a:pt x="38" y="59"/>
                </a:moveTo>
                <a:lnTo>
                  <a:pt x="51" y="59"/>
                </a:lnTo>
                <a:lnTo>
                  <a:pt x="63" y="49"/>
                </a:lnTo>
                <a:lnTo>
                  <a:pt x="76" y="30"/>
                </a:lnTo>
                <a:lnTo>
                  <a:pt x="63" y="20"/>
                </a:lnTo>
                <a:lnTo>
                  <a:pt x="51" y="10"/>
                </a:lnTo>
                <a:lnTo>
                  <a:pt x="38" y="0"/>
                </a:lnTo>
                <a:lnTo>
                  <a:pt x="25" y="10"/>
                </a:lnTo>
                <a:lnTo>
                  <a:pt x="0" y="20"/>
                </a:lnTo>
                <a:lnTo>
                  <a:pt x="0" y="30"/>
                </a:lnTo>
                <a:lnTo>
                  <a:pt x="0" y="49"/>
                </a:lnTo>
                <a:lnTo>
                  <a:pt x="25" y="59"/>
                </a:lnTo>
                <a:lnTo>
                  <a:pt x="38" y="5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3619" name="Freeform 1043"/>
          <p:cNvSpPr>
            <a:spLocks/>
          </p:cNvSpPr>
          <p:nvPr/>
        </p:nvSpPr>
        <p:spPr bwMode="auto">
          <a:xfrm>
            <a:off x="3770313" y="1827214"/>
            <a:ext cx="5922962" cy="3590925"/>
          </a:xfrm>
          <a:custGeom>
            <a:avLst/>
            <a:gdLst>
              <a:gd name="T0" fmla="*/ 0 w 3731"/>
              <a:gd name="T1" fmla="*/ 0 h 2262"/>
              <a:gd name="T2" fmla="*/ 0 w 3731"/>
              <a:gd name="T3" fmla="*/ 2261 h 2262"/>
              <a:gd name="T4" fmla="*/ 3730 w 3731"/>
              <a:gd name="T5" fmla="*/ 2261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1" h="2262">
                <a:moveTo>
                  <a:pt x="0" y="0"/>
                </a:moveTo>
                <a:lnTo>
                  <a:pt x="0" y="2261"/>
                </a:lnTo>
                <a:lnTo>
                  <a:pt x="3730" y="22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3620" name="Rectangle 1044"/>
          <p:cNvSpPr>
            <a:spLocks noChangeArrowheads="1"/>
          </p:cNvSpPr>
          <p:nvPr/>
        </p:nvSpPr>
        <p:spPr bwMode="auto">
          <a:xfrm>
            <a:off x="7866064" y="2960689"/>
            <a:ext cx="62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53621" name="Rectangle 1045"/>
          <p:cNvSpPr>
            <a:spLocks noChangeArrowheads="1"/>
          </p:cNvSpPr>
          <p:nvPr/>
        </p:nvSpPr>
        <p:spPr bwMode="auto">
          <a:xfrm>
            <a:off x="7983539" y="4602164"/>
            <a:ext cx="94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36050747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51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5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Oferta</a:t>
            </a:r>
          </a:p>
        </p:txBody>
      </p:sp>
      <p:sp>
        <p:nvSpPr>
          <p:cNvPr id="155653" name="Rectangle 1029"/>
          <p:cNvSpPr>
            <a:spLocks noChangeArrowheads="1"/>
          </p:cNvSpPr>
          <p:nvPr/>
        </p:nvSpPr>
        <p:spPr bwMode="auto">
          <a:xfrm>
            <a:off x="2611336" y="1855789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55654" name="Rectangle 1030"/>
          <p:cNvSpPr>
            <a:spLocks noChangeArrowheads="1"/>
          </p:cNvSpPr>
          <p:nvPr/>
        </p:nvSpPr>
        <p:spPr bwMode="auto">
          <a:xfrm>
            <a:off x="3333751" y="3703638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2.00</a:t>
            </a:r>
          </a:p>
        </p:txBody>
      </p:sp>
      <p:sp>
        <p:nvSpPr>
          <p:cNvPr id="155655" name="Rectangle 1031"/>
          <p:cNvSpPr>
            <a:spLocks noChangeArrowheads="1"/>
          </p:cNvSpPr>
          <p:nvPr/>
        </p:nvSpPr>
        <p:spPr bwMode="auto">
          <a:xfrm>
            <a:off x="3190875" y="33115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$2.50</a:t>
            </a:r>
          </a:p>
        </p:txBody>
      </p:sp>
      <p:sp>
        <p:nvSpPr>
          <p:cNvPr id="155656" name="Rectangle 1032"/>
          <p:cNvSpPr>
            <a:spLocks noChangeArrowheads="1"/>
          </p:cNvSpPr>
          <p:nvPr/>
        </p:nvSpPr>
        <p:spPr bwMode="auto">
          <a:xfrm>
            <a:off x="3690938" y="5416551"/>
            <a:ext cx="11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55657" name="Rectangle 1033"/>
          <p:cNvSpPr>
            <a:spLocks noChangeArrowheads="1"/>
          </p:cNvSpPr>
          <p:nvPr/>
        </p:nvSpPr>
        <p:spPr bwMode="auto">
          <a:xfrm>
            <a:off x="4949825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5658" name="Rectangle 1034"/>
          <p:cNvSpPr>
            <a:spLocks noChangeArrowheads="1"/>
          </p:cNvSpPr>
          <p:nvPr/>
        </p:nvSpPr>
        <p:spPr bwMode="auto">
          <a:xfrm>
            <a:off x="5892800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55659" name="Rectangle 1035"/>
          <p:cNvSpPr>
            <a:spLocks noChangeArrowheads="1"/>
          </p:cNvSpPr>
          <p:nvPr/>
        </p:nvSpPr>
        <p:spPr bwMode="auto">
          <a:xfrm>
            <a:off x="6740526" y="5416550"/>
            <a:ext cx="23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5660" name="Line 1036"/>
          <p:cNvSpPr>
            <a:spLocks noChangeShapeType="1"/>
          </p:cNvSpPr>
          <p:nvPr/>
        </p:nvSpPr>
        <p:spPr bwMode="auto">
          <a:xfrm>
            <a:off x="5011739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61" name="Line 1037"/>
          <p:cNvSpPr>
            <a:spLocks noChangeShapeType="1"/>
          </p:cNvSpPr>
          <p:nvPr/>
        </p:nvSpPr>
        <p:spPr bwMode="auto">
          <a:xfrm>
            <a:off x="6838950" y="5349876"/>
            <a:ext cx="1588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62" name="Line 1038"/>
          <p:cNvSpPr>
            <a:spLocks noChangeShapeType="1"/>
          </p:cNvSpPr>
          <p:nvPr/>
        </p:nvSpPr>
        <p:spPr bwMode="auto">
          <a:xfrm>
            <a:off x="5935664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63" name="Rectangle 1039"/>
          <p:cNvSpPr>
            <a:spLocks noChangeArrowheads="1"/>
          </p:cNvSpPr>
          <p:nvPr/>
        </p:nvSpPr>
        <p:spPr bwMode="auto">
          <a:xfrm>
            <a:off x="8481984" y="5448300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55664" name="Freeform 1040"/>
          <p:cNvSpPr>
            <a:spLocks/>
          </p:cNvSpPr>
          <p:nvPr/>
        </p:nvSpPr>
        <p:spPr bwMode="auto">
          <a:xfrm>
            <a:off x="3792539" y="3851276"/>
            <a:ext cx="2143125" cy="1566863"/>
          </a:xfrm>
          <a:custGeom>
            <a:avLst/>
            <a:gdLst>
              <a:gd name="T0" fmla="*/ 0 w 1350"/>
              <a:gd name="T1" fmla="*/ 0 h 987"/>
              <a:gd name="T2" fmla="*/ 1349 w 1350"/>
              <a:gd name="T3" fmla="*/ 0 h 987"/>
              <a:gd name="T4" fmla="*/ 1349 w 1350"/>
              <a:gd name="T5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0" h="987">
                <a:moveTo>
                  <a:pt x="0" y="0"/>
                </a:moveTo>
                <a:lnTo>
                  <a:pt x="1349" y="0"/>
                </a:lnTo>
                <a:lnTo>
                  <a:pt x="1349" y="9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5665" name="Freeform 1041"/>
          <p:cNvSpPr>
            <a:spLocks/>
          </p:cNvSpPr>
          <p:nvPr/>
        </p:nvSpPr>
        <p:spPr bwMode="auto">
          <a:xfrm>
            <a:off x="3792538" y="3465514"/>
            <a:ext cx="3046412" cy="26987"/>
          </a:xfrm>
          <a:custGeom>
            <a:avLst/>
            <a:gdLst>
              <a:gd name="T0" fmla="*/ 0 w 1919"/>
              <a:gd name="T1" fmla="*/ 0 h 17"/>
              <a:gd name="T2" fmla="*/ 1918 w 1919"/>
              <a:gd name="T3" fmla="*/ 0 h 17"/>
              <a:gd name="T4" fmla="*/ 1918 w 1919"/>
              <a:gd name="T5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9" h="17">
                <a:moveTo>
                  <a:pt x="0" y="0"/>
                </a:moveTo>
                <a:lnTo>
                  <a:pt x="1918" y="0"/>
                </a:lnTo>
                <a:lnTo>
                  <a:pt x="1918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5666" name="Line 1042"/>
          <p:cNvSpPr>
            <a:spLocks noChangeShapeType="1"/>
          </p:cNvSpPr>
          <p:nvPr/>
        </p:nvSpPr>
        <p:spPr bwMode="auto">
          <a:xfrm flipH="1">
            <a:off x="3960814" y="3086101"/>
            <a:ext cx="3832225" cy="1579563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67" name="Line 1043"/>
          <p:cNvSpPr>
            <a:spLocks noChangeShapeType="1"/>
          </p:cNvSpPr>
          <p:nvPr/>
        </p:nvSpPr>
        <p:spPr bwMode="auto">
          <a:xfrm>
            <a:off x="4065588" y="3086100"/>
            <a:ext cx="3840162" cy="159543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5668" name="Freeform 1044"/>
          <p:cNvSpPr>
            <a:spLocks/>
          </p:cNvSpPr>
          <p:nvPr/>
        </p:nvSpPr>
        <p:spPr bwMode="auto">
          <a:xfrm>
            <a:off x="5873750" y="3805238"/>
            <a:ext cx="122238" cy="95250"/>
          </a:xfrm>
          <a:custGeom>
            <a:avLst/>
            <a:gdLst>
              <a:gd name="T0" fmla="*/ 38 w 77"/>
              <a:gd name="T1" fmla="*/ 59 h 60"/>
              <a:gd name="T2" fmla="*/ 51 w 77"/>
              <a:gd name="T3" fmla="*/ 59 h 60"/>
              <a:gd name="T4" fmla="*/ 63 w 77"/>
              <a:gd name="T5" fmla="*/ 49 h 60"/>
              <a:gd name="T6" fmla="*/ 76 w 77"/>
              <a:gd name="T7" fmla="*/ 30 h 60"/>
              <a:gd name="T8" fmla="*/ 63 w 77"/>
              <a:gd name="T9" fmla="*/ 20 h 60"/>
              <a:gd name="T10" fmla="*/ 51 w 77"/>
              <a:gd name="T11" fmla="*/ 10 h 60"/>
              <a:gd name="T12" fmla="*/ 38 w 77"/>
              <a:gd name="T13" fmla="*/ 0 h 60"/>
              <a:gd name="T14" fmla="*/ 25 w 77"/>
              <a:gd name="T15" fmla="*/ 10 h 60"/>
              <a:gd name="T16" fmla="*/ 0 w 77"/>
              <a:gd name="T17" fmla="*/ 20 h 60"/>
              <a:gd name="T18" fmla="*/ 0 w 77"/>
              <a:gd name="T19" fmla="*/ 30 h 60"/>
              <a:gd name="T20" fmla="*/ 0 w 77"/>
              <a:gd name="T21" fmla="*/ 49 h 60"/>
              <a:gd name="T22" fmla="*/ 25 w 77"/>
              <a:gd name="T23" fmla="*/ 59 h 60"/>
              <a:gd name="T24" fmla="*/ 38 w 77"/>
              <a:gd name="T2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" h="60">
                <a:moveTo>
                  <a:pt x="38" y="59"/>
                </a:moveTo>
                <a:lnTo>
                  <a:pt x="51" y="59"/>
                </a:lnTo>
                <a:lnTo>
                  <a:pt x="63" y="49"/>
                </a:lnTo>
                <a:lnTo>
                  <a:pt x="76" y="30"/>
                </a:lnTo>
                <a:lnTo>
                  <a:pt x="63" y="20"/>
                </a:lnTo>
                <a:lnTo>
                  <a:pt x="51" y="10"/>
                </a:lnTo>
                <a:lnTo>
                  <a:pt x="38" y="0"/>
                </a:lnTo>
                <a:lnTo>
                  <a:pt x="25" y="10"/>
                </a:lnTo>
                <a:lnTo>
                  <a:pt x="0" y="20"/>
                </a:lnTo>
                <a:lnTo>
                  <a:pt x="0" y="30"/>
                </a:lnTo>
                <a:lnTo>
                  <a:pt x="0" y="49"/>
                </a:lnTo>
                <a:lnTo>
                  <a:pt x="25" y="59"/>
                </a:lnTo>
                <a:lnTo>
                  <a:pt x="38" y="5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5669" name="Freeform 1045"/>
          <p:cNvSpPr>
            <a:spLocks/>
          </p:cNvSpPr>
          <p:nvPr/>
        </p:nvSpPr>
        <p:spPr bwMode="auto">
          <a:xfrm>
            <a:off x="3770313" y="1827214"/>
            <a:ext cx="5922962" cy="3590925"/>
          </a:xfrm>
          <a:custGeom>
            <a:avLst/>
            <a:gdLst>
              <a:gd name="T0" fmla="*/ 0 w 3731"/>
              <a:gd name="T1" fmla="*/ 0 h 2262"/>
              <a:gd name="T2" fmla="*/ 0 w 3731"/>
              <a:gd name="T3" fmla="*/ 2261 h 2262"/>
              <a:gd name="T4" fmla="*/ 3730 w 3731"/>
              <a:gd name="T5" fmla="*/ 2261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1" h="2262">
                <a:moveTo>
                  <a:pt x="0" y="0"/>
                </a:moveTo>
                <a:lnTo>
                  <a:pt x="0" y="2261"/>
                </a:lnTo>
                <a:lnTo>
                  <a:pt x="3730" y="22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5670" name="Rectangle 1046"/>
          <p:cNvSpPr>
            <a:spLocks noChangeArrowheads="1"/>
          </p:cNvSpPr>
          <p:nvPr/>
        </p:nvSpPr>
        <p:spPr bwMode="auto">
          <a:xfrm>
            <a:off x="7866064" y="2960689"/>
            <a:ext cx="62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55671" name="Rectangle 1047"/>
          <p:cNvSpPr>
            <a:spLocks noChangeArrowheads="1"/>
          </p:cNvSpPr>
          <p:nvPr/>
        </p:nvSpPr>
        <p:spPr bwMode="auto">
          <a:xfrm>
            <a:off x="7983539" y="4602164"/>
            <a:ext cx="94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9669893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699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0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Oferta</a:t>
            </a:r>
          </a:p>
        </p:txBody>
      </p:sp>
      <p:sp>
        <p:nvSpPr>
          <p:cNvPr id="157701" name="Rectangle 1029"/>
          <p:cNvSpPr>
            <a:spLocks noChangeArrowheads="1"/>
          </p:cNvSpPr>
          <p:nvPr/>
        </p:nvSpPr>
        <p:spPr bwMode="auto">
          <a:xfrm>
            <a:off x="2611336" y="1855789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57702" name="Rectangle 1030"/>
          <p:cNvSpPr>
            <a:spLocks noChangeArrowheads="1"/>
          </p:cNvSpPr>
          <p:nvPr/>
        </p:nvSpPr>
        <p:spPr bwMode="auto">
          <a:xfrm>
            <a:off x="3333751" y="3703638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2.00</a:t>
            </a:r>
          </a:p>
        </p:txBody>
      </p:sp>
      <p:sp>
        <p:nvSpPr>
          <p:cNvPr id="157703" name="Rectangle 1031"/>
          <p:cNvSpPr>
            <a:spLocks noChangeArrowheads="1"/>
          </p:cNvSpPr>
          <p:nvPr/>
        </p:nvSpPr>
        <p:spPr bwMode="auto">
          <a:xfrm>
            <a:off x="3190875" y="33115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$2.50</a:t>
            </a:r>
          </a:p>
        </p:txBody>
      </p:sp>
      <p:sp>
        <p:nvSpPr>
          <p:cNvPr id="157704" name="Rectangle 1032"/>
          <p:cNvSpPr>
            <a:spLocks noChangeArrowheads="1"/>
          </p:cNvSpPr>
          <p:nvPr/>
        </p:nvSpPr>
        <p:spPr bwMode="auto">
          <a:xfrm>
            <a:off x="3690938" y="5416551"/>
            <a:ext cx="11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57705" name="Rectangle 1033"/>
          <p:cNvSpPr>
            <a:spLocks noChangeArrowheads="1"/>
          </p:cNvSpPr>
          <p:nvPr/>
        </p:nvSpPr>
        <p:spPr bwMode="auto">
          <a:xfrm>
            <a:off x="4949825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7706" name="Rectangle 1034"/>
          <p:cNvSpPr>
            <a:spLocks noChangeArrowheads="1"/>
          </p:cNvSpPr>
          <p:nvPr/>
        </p:nvSpPr>
        <p:spPr bwMode="auto">
          <a:xfrm>
            <a:off x="5892800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57707" name="Rectangle 1035"/>
          <p:cNvSpPr>
            <a:spLocks noChangeArrowheads="1"/>
          </p:cNvSpPr>
          <p:nvPr/>
        </p:nvSpPr>
        <p:spPr bwMode="auto">
          <a:xfrm>
            <a:off x="6740526" y="5416550"/>
            <a:ext cx="23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7708" name="Line 1036"/>
          <p:cNvSpPr>
            <a:spLocks noChangeShapeType="1"/>
          </p:cNvSpPr>
          <p:nvPr/>
        </p:nvSpPr>
        <p:spPr bwMode="auto">
          <a:xfrm>
            <a:off x="5011739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09" name="Line 1037"/>
          <p:cNvSpPr>
            <a:spLocks noChangeShapeType="1"/>
          </p:cNvSpPr>
          <p:nvPr/>
        </p:nvSpPr>
        <p:spPr bwMode="auto">
          <a:xfrm>
            <a:off x="6838950" y="5349876"/>
            <a:ext cx="1588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10" name="Line 1038"/>
          <p:cNvSpPr>
            <a:spLocks noChangeShapeType="1"/>
          </p:cNvSpPr>
          <p:nvPr/>
        </p:nvSpPr>
        <p:spPr bwMode="auto">
          <a:xfrm>
            <a:off x="5935664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11" name="Rectangle 1039"/>
          <p:cNvSpPr>
            <a:spLocks noChangeArrowheads="1"/>
          </p:cNvSpPr>
          <p:nvPr/>
        </p:nvSpPr>
        <p:spPr bwMode="auto">
          <a:xfrm>
            <a:off x="8481984" y="5448300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57712" name="Freeform 1040"/>
          <p:cNvSpPr>
            <a:spLocks/>
          </p:cNvSpPr>
          <p:nvPr/>
        </p:nvSpPr>
        <p:spPr bwMode="auto">
          <a:xfrm>
            <a:off x="3792539" y="3851276"/>
            <a:ext cx="2143125" cy="1566863"/>
          </a:xfrm>
          <a:custGeom>
            <a:avLst/>
            <a:gdLst>
              <a:gd name="T0" fmla="*/ 0 w 1350"/>
              <a:gd name="T1" fmla="*/ 0 h 987"/>
              <a:gd name="T2" fmla="*/ 1349 w 1350"/>
              <a:gd name="T3" fmla="*/ 0 h 987"/>
              <a:gd name="T4" fmla="*/ 1349 w 1350"/>
              <a:gd name="T5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0" h="987">
                <a:moveTo>
                  <a:pt x="0" y="0"/>
                </a:moveTo>
                <a:lnTo>
                  <a:pt x="1349" y="0"/>
                </a:lnTo>
                <a:lnTo>
                  <a:pt x="1349" y="9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7713" name="Freeform 1041"/>
          <p:cNvSpPr>
            <a:spLocks/>
          </p:cNvSpPr>
          <p:nvPr/>
        </p:nvSpPr>
        <p:spPr bwMode="auto">
          <a:xfrm>
            <a:off x="3792538" y="3465514"/>
            <a:ext cx="3046412" cy="1952625"/>
          </a:xfrm>
          <a:custGeom>
            <a:avLst/>
            <a:gdLst>
              <a:gd name="T0" fmla="*/ 0 w 1919"/>
              <a:gd name="T1" fmla="*/ 0 h 1230"/>
              <a:gd name="T2" fmla="*/ 1918 w 1919"/>
              <a:gd name="T3" fmla="*/ 0 h 1230"/>
              <a:gd name="T4" fmla="*/ 1918 w 1919"/>
              <a:gd name="T5" fmla="*/ 1229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9" h="1230">
                <a:moveTo>
                  <a:pt x="0" y="0"/>
                </a:moveTo>
                <a:lnTo>
                  <a:pt x="1918" y="0"/>
                </a:lnTo>
                <a:lnTo>
                  <a:pt x="1918" y="12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7714" name="Line 1042"/>
          <p:cNvSpPr>
            <a:spLocks noChangeShapeType="1"/>
          </p:cNvSpPr>
          <p:nvPr/>
        </p:nvSpPr>
        <p:spPr bwMode="auto">
          <a:xfrm>
            <a:off x="5011739" y="3478214"/>
            <a:ext cx="1587" cy="190023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15" name="Line 1043"/>
          <p:cNvSpPr>
            <a:spLocks noChangeShapeType="1"/>
          </p:cNvSpPr>
          <p:nvPr/>
        </p:nvSpPr>
        <p:spPr bwMode="auto">
          <a:xfrm flipH="1">
            <a:off x="3960814" y="3086101"/>
            <a:ext cx="3832225" cy="1579563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16" name="Line 1044"/>
          <p:cNvSpPr>
            <a:spLocks noChangeShapeType="1"/>
          </p:cNvSpPr>
          <p:nvPr/>
        </p:nvSpPr>
        <p:spPr bwMode="auto">
          <a:xfrm>
            <a:off x="4065588" y="3086100"/>
            <a:ext cx="3840162" cy="159543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7717" name="Freeform 1045"/>
          <p:cNvSpPr>
            <a:spLocks/>
          </p:cNvSpPr>
          <p:nvPr/>
        </p:nvSpPr>
        <p:spPr bwMode="auto">
          <a:xfrm>
            <a:off x="5873750" y="3805238"/>
            <a:ext cx="122238" cy="95250"/>
          </a:xfrm>
          <a:custGeom>
            <a:avLst/>
            <a:gdLst>
              <a:gd name="T0" fmla="*/ 38 w 77"/>
              <a:gd name="T1" fmla="*/ 59 h 60"/>
              <a:gd name="T2" fmla="*/ 51 w 77"/>
              <a:gd name="T3" fmla="*/ 59 h 60"/>
              <a:gd name="T4" fmla="*/ 63 w 77"/>
              <a:gd name="T5" fmla="*/ 49 h 60"/>
              <a:gd name="T6" fmla="*/ 76 w 77"/>
              <a:gd name="T7" fmla="*/ 30 h 60"/>
              <a:gd name="T8" fmla="*/ 63 w 77"/>
              <a:gd name="T9" fmla="*/ 20 h 60"/>
              <a:gd name="T10" fmla="*/ 51 w 77"/>
              <a:gd name="T11" fmla="*/ 10 h 60"/>
              <a:gd name="T12" fmla="*/ 38 w 77"/>
              <a:gd name="T13" fmla="*/ 0 h 60"/>
              <a:gd name="T14" fmla="*/ 25 w 77"/>
              <a:gd name="T15" fmla="*/ 10 h 60"/>
              <a:gd name="T16" fmla="*/ 0 w 77"/>
              <a:gd name="T17" fmla="*/ 20 h 60"/>
              <a:gd name="T18" fmla="*/ 0 w 77"/>
              <a:gd name="T19" fmla="*/ 30 h 60"/>
              <a:gd name="T20" fmla="*/ 0 w 77"/>
              <a:gd name="T21" fmla="*/ 49 h 60"/>
              <a:gd name="T22" fmla="*/ 25 w 77"/>
              <a:gd name="T23" fmla="*/ 59 h 60"/>
              <a:gd name="T24" fmla="*/ 38 w 77"/>
              <a:gd name="T2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" h="60">
                <a:moveTo>
                  <a:pt x="38" y="59"/>
                </a:moveTo>
                <a:lnTo>
                  <a:pt x="51" y="59"/>
                </a:lnTo>
                <a:lnTo>
                  <a:pt x="63" y="49"/>
                </a:lnTo>
                <a:lnTo>
                  <a:pt x="76" y="30"/>
                </a:lnTo>
                <a:lnTo>
                  <a:pt x="63" y="20"/>
                </a:lnTo>
                <a:lnTo>
                  <a:pt x="51" y="10"/>
                </a:lnTo>
                <a:lnTo>
                  <a:pt x="38" y="0"/>
                </a:lnTo>
                <a:lnTo>
                  <a:pt x="25" y="10"/>
                </a:lnTo>
                <a:lnTo>
                  <a:pt x="0" y="20"/>
                </a:lnTo>
                <a:lnTo>
                  <a:pt x="0" y="30"/>
                </a:lnTo>
                <a:lnTo>
                  <a:pt x="0" y="49"/>
                </a:lnTo>
                <a:lnTo>
                  <a:pt x="25" y="59"/>
                </a:lnTo>
                <a:lnTo>
                  <a:pt x="38" y="5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7718" name="Freeform 1046"/>
          <p:cNvSpPr>
            <a:spLocks/>
          </p:cNvSpPr>
          <p:nvPr/>
        </p:nvSpPr>
        <p:spPr bwMode="auto">
          <a:xfrm>
            <a:off x="4949826" y="3421063"/>
            <a:ext cx="119063" cy="93662"/>
          </a:xfrm>
          <a:custGeom>
            <a:avLst/>
            <a:gdLst>
              <a:gd name="T0" fmla="*/ 36 w 75"/>
              <a:gd name="T1" fmla="*/ 58 h 59"/>
              <a:gd name="T2" fmla="*/ 49 w 75"/>
              <a:gd name="T3" fmla="*/ 48 h 59"/>
              <a:gd name="T4" fmla="*/ 61 w 75"/>
              <a:gd name="T5" fmla="*/ 38 h 59"/>
              <a:gd name="T6" fmla="*/ 74 w 75"/>
              <a:gd name="T7" fmla="*/ 28 h 59"/>
              <a:gd name="T8" fmla="*/ 61 w 75"/>
              <a:gd name="T9" fmla="*/ 10 h 59"/>
              <a:gd name="T10" fmla="*/ 49 w 75"/>
              <a:gd name="T11" fmla="*/ 0 h 59"/>
              <a:gd name="T12" fmla="*/ 36 w 75"/>
              <a:gd name="T13" fmla="*/ 0 h 59"/>
              <a:gd name="T14" fmla="*/ 13 w 75"/>
              <a:gd name="T15" fmla="*/ 0 h 59"/>
              <a:gd name="T16" fmla="*/ 0 w 75"/>
              <a:gd name="T17" fmla="*/ 10 h 59"/>
              <a:gd name="T18" fmla="*/ 0 w 75"/>
              <a:gd name="T19" fmla="*/ 28 h 59"/>
              <a:gd name="T20" fmla="*/ 0 w 75"/>
              <a:gd name="T21" fmla="*/ 38 h 59"/>
              <a:gd name="T22" fmla="*/ 13 w 75"/>
              <a:gd name="T23" fmla="*/ 48 h 59"/>
              <a:gd name="T24" fmla="*/ 36 w 75"/>
              <a:gd name="T2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59">
                <a:moveTo>
                  <a:pt x="36" y="58"/>
                </a:moveTo>
                <a:lnTo>
                  <a:pt x="49" y="48"/>
                </a:lnTo>
                <a:lnTo>
                  <a:pt x="61" y="38"/>
                </a:lnTo>
                <a:lnTo>
                  <a:pt x="74" y="28"/>
                </a:lnTo>
                <a:lnTo>
                  <a:pt x="61" y="10"/>
                </a:lnTo>
                <a:lnTo>
                  <a:pt x="49" y="0"/>
                </a:lnTo>
                <a:lnTo>
                  <a:pt x="36" y="0"/>
                </a:lnTo>
                <a:lnTo>
                  <a:pt x="13" y="0"/>
                </a:lnTo>
                <a:lnTo>
                  <a:pt x="0" y="10"/>
                </a:lnTo>
                <a:lnTo>
                  <a:pt x="0" y="28"/>
                </a:lnTo>
                <a:lnTo>
                  <a:pt x="0" y="38"/>
                </a:lnTo>
                <a:lnTo>
                  <a:pt x="13" y="48"/>
                </a:lnTo>
                <a:lnTo>
                  <a:pt x="36" y="58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7719" name="Freeform 1047"/>
          <p:cNvSpPr>
            <a:spLocks/>
          </p:cNvSpPr>
          <p:nvPr/>
        </p:nvSpPr>
        <p:spPr bwMode="auto">
          <a:xfrm>
            <a:off x="6780213" y="3421063"/>
            <a:ext cx="119062" cy="93662"/>
          </a:xfrm>
          <a:custGeom>
            <a:avLst/>
            <a:gdLst>
              <a:gd name="T0" fmla="*/ 36 w 75"/>
              <a:gd name="T1" fmla="*/ 58 h 59"/>
              <a:gd name="T2" fmla="*/ 61 w 75"/>
              <a:gd name="T3" fmla="*/ 48 h 59"/>
              <a:gd name="T4" fmla="*/ 74 w 75"/>
              <a:gd name="T5" fmla="*/ 38 h 59"/>
              <a:gd name="T6" fmla="*/ 74 w 75"/>
              <a:gd name="T7" fmla="*/ 28 h 59"/>
              <a:gd name="T8" fmla="*/ 74 w 75"/>
              <a:gd name="T9" fmla="*/ 10 h 59"/>
              <a:gd name="T10" fmla="*/ 61 w 75"/>
              <a:gd name="T11" fmla="*/ 0 h 59"/>
              <a:gd name="T12" fmla="*/ 36 w 75"/>
              <a:gd name="T13" fmla="*/ 0 h 59"/>
              <a:gd name="T14" fmla="*/ 25 w 75"/>
              <a:gd name="T15" fmla="*/ 0 h 59"/>
              <a:gd name="T16" fmla="*/ 13 w 75"/>
              <a:gd name="T17" fmla="*/ 10 h 59"/>
              <a:gd name="T18" fmla="*/ 0 w 75"/>
              <a:gd name="T19" fmla="*/ 28 h 59"/>
              <a:gd name="T20" fmla="*/ 13 w 75"/>
              <a:gd name="T21" fmla="*/ 38 h 59"/>
              <a:gd name="T22" fmla="*/ 25 w 75"/>
              <a:gd name="T23" fmla="*/ 48 h 59"/>
              <a:gd name="T24" fmla="*/ 36 w 75"/>
              <a:gd name="T2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59">
                <a:moveTo>
                  <a:pt x="36" y="58"/>
                </a:moveTo>
                <a:lnTo>
                  <a:pt x="61" y="48"/>
                </a:lnTo>
                <a:lnTo>
                  <a:pt x="74" y="38"/>
                </a:lnTo>
                <a:lnTo>
                  <a:pt x="74" y="28"/>
                </a:lnTo>
                <a:lnTo>
                  <a:pt x="74" y="10"/>
                </a:lnTo>
                <a:lnTo>
                  <a:pt x="61" y="0"/>
                </a:lnTo>
                <a:lnTo>
                  <a:pt x="36" y="0"/>
                </a:lnTo>
                <a:lnTo>
                  <a:pt x="25" y="0"/>
                </a:lnTo>
                <a:lnTo>
                  <a:pt x="13" y="10"/>
                </a:lnTo>
                <a:lnTo>
                  <a:pt x="0" y="28"/>
                </a:lnTo>
                <a:lnTo>
                  <a:pt x="13" y="38"/>
                </a:lnTo>
                <a:lnTo>
                  <a:pt x="25" y="48"/>
                </a:lnTo>
                <a:lnTo>
                  <a:pt x="36" y="58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7720" name="Freeform 1048"/>
          <p:cNvSpPr>
            <a:spLocks/>
          </p:cNvSpPr>
          <p:nvPr/>
        </p:nvSpPr>
        <p:spPr bwMode="auto">
          <a:xfrm>
            <a:off x="3770313" y="1827214"/>
            <a:ext cx="5922962" cy="3590925"/>
          </a:xfrm>
          <a:custGeom>
            <a:avLst/>
            <a:gdLst>
              <a:gd name="T0" fmla="*/ 0 w 3731"/>
              <a:gd name="T1" fmla="*/ 0 h 2262"/>
              <a:gd name="T2" fmla="*/ 0 w 3731"/>
              <a:gd name="T3" fmla="*/ 2261 h 2262"/>
              <a:gd name="T4" fmla="*/ 3730 w 3731"/>
              <a:gd name="T5" fmla="*/ 2261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1" h="2262">
                <a:moveTo>
                  <a:pt x="0" y="0"/>
                </a:moveTo>
                <a:lnTo>
                  <a:pt x="0" y="2261"/>
                </a:lnTo>
                <a:lnTo>
                  <a:pt x="3730" y="22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7721" name="Rectangle 1049"/>
          <p:cNvSpPr>
            <a:spLocks noChangeArrowheads="1"/>
          </p:cNvSpPr>
          <p:nvPr/>
        </p:nvSpPr>
        <p:spPr bwMode="auto">
          <a:xfrm>
            <a:off x="7866064" y="2960689"/>
            <a:ext cx="62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57722" name="Rectangle 1050"/>
          <p:cNvSpPr>
            <a:spLocks noChangeArrowheads="1"/>
          </p:cNvSpPr>
          <p:nvPr/>
        </p:nvSpPr>
        <p:spPr bwMode="auto">
          <a:xfrm>
            <a:off x="7983539" y="4602164"/>
            <a:ext cx="94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157723" name="Rectangle 1051"/>
          <p:cNvSpPr>
            <a:spLocks noChangeArrowheads="1"/>
          </p:cNvSpPr>
          <p:nvPr/>
        </p:nvSpPr>
        <p:spPr bwMode="auto">
          <a:xfrm>
            <a:off x="4434866" y="5675313"/>
            <a:ext cx="11108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demandada</a:t>
            </a:r>
          </a:p>
        </p:txBody>
      </p:sp>
      <p:sp>
        <p:nvSpPr>
          <p:cNvPr id="157724" name="Rectangle 1052"/>
          <p:cNvSpPr>
            <a:spLocks noChangeArrowheads="1"/>
          </p:cNvSpPr>
          <p:nvPr/>
        </p:nvSpPr>
        <p:spPr bwMode="auto">
          <a:xfrm>
            <a:off x="6295533" y="5675313"/>
            <a:ext cx="1086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ofertada</a:t>
            </a:r>
          </a:p>
        </p:txBody>
      </p:sp>
    </p:spTree>
    <p:extLst>
      <p:ext uri="{BB962C8B-B14F-4D97-AF65-F5344CB8AC3E}">
        <p14:creationId xmlns:p14="http://schemas.microsoft.com/office/powerpoint/2010/main" val="40311664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47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4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Oferta</a:t>
            </a:r>
          </a:p>
        </p:txBody>
      </p:sp>
      <p:sp>
        <p:nvSpPr>
          <p:cNvPr id="159749" name="Rectangle 1029"/>
          <p:cNvSpPr>
            <a:spLocks noChangeArrowheads="1"/>
          </p:cNvSpPr>
          <p:nvPr/>
        </p:nvSpPr>
        <p:spPr bwMode="auto">
          <a:xfrm>
            <a:off x="2611336" y="1855789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59750" name="Rectangle 1030"/>
          <p:cNvSpPr>
            <a:spLocks noChangeArrowheads="1"/>
          </p:cNvSpPr>
          <p:nvPr/>
        </p:nvSpPr>
        <p:spPr bwMode="auto">
          <a:xfrm>
            <a:off x="3333751" y="3703638"/>
            <a:ext cx="404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2.00</a:t>
            </a:r>
          </a:p>
        </p:txBody>
      </p:sp>
      <p:sp>
        <p:nvSpPr>
          <p:cNvPr id="159751" name="Rectangle 1031"/>
          <p:cNvSpPr>
            <a:spLocks noChangeArrowheads="1"/>
          </p:cNvSpPr>
          <p:nvPr/>
        </p:nvSpPr>
        <p:spPr bwMode="auto">
          <a:xfrm>
            <a:off x="3190875" y="33115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$2.50</a:t>
            </a:r>
          </a:p>
        </p:txBody>
      </p:sp>
      <p:sp>
        <p:nvSpPr>
          <p:cNvPr id="159752" name="Rectangle 1032"/>
          <p:cNvSpPr>
            <a:spLocks noChangeArrowheads="1"/>
          </p:cNvSpPr>
          <p:nvPr/>
        </p:nvSpPr>
        <p:spPr bwMode="auto">
          <a:xfrm>
            <a:off x="3690938" y="5416551"/>
            <a:ext cx="1170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59753" name="Rectangle 1033"/>
          <p:cNvSpPr>
            <a:spLocks noChangeArrowheads="1"/>
          </p:cNvSpPr>
          <p:nvPr/>
        </p:nvSpPr>
        <p:spPr bwMode="auto">
          <a:xfrm>
            <a:off x="4949825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9754" name="Rectangle 1034"/>
          <p:cNvSpPr>
            <a:spLocks noChangeArrowheads="1"/>
          </p:cNvSpPr>
          <p:nvPr/>
        </p:nvSpPr>
        <p:spPr bwMode="auto">
          <a:xfrm>
            <a:off x="5892800" y="5416550"/>
            <a:ext cx="11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59755" name="Rectangle 1035"/>
          <p:cNvSpPr>
            <a:spLocks noChangeArrowheads="1"/>
          </p:cNvSpPr>
          <p:nvPr/>
        </p:nvSpPr>
        <p:spPr bwMode="auto">
          <a:xfrm>
            <a:off x="6740526" y="5416550"/>
            <a:ext cx="23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59756" name="Line 1036"/>
          <p:cNvSpPr>
            <a:spLocks noChangeShapeType="1"/>
          </p:cNvSpPr>
          <p:nvPr/>
        </p:nvSpPr>
        <p:spPr bwMode="auto">
          <a:xfrm>
            <a:off x="5011739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57" name="Line 1037"/>
          <p:cNvSpPr>
            <a:spLocks noChangeShapeType="1"/>
          </p:cNvSpPr>
          <p:nvPr/>
        </p:nvSpPr>
        <p:spPr bwMode="auto">
          <a:xfrm>
            <a:off x="6838950" y="5349876"/>
            <a:ext cx="1588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58" name="Line 1038"/>
          <p:cNvSpPr>
            <a:spLocks noChangeShapeType="1"/>
          </p:cNvSpPr>
          <p:nvPr/>
        </p:nvSpPr>
        <p:spPr bwMode="auto">
          <a:xfrm>
            <a:off x="5935664" y="5349876"/>
            <a:ext cx="1587" cy="28575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59" name="Rectangle 1039"/>
          <p:cNvSpPr>
            <a:spLocks noChangeArrowheads="1"/>
          </p:cNvSpPr>
          <p:nvPr/>
        </p:nvSpPr>
        <p:spPr bwMode="auto">
          <a:xfrm>
            <a:off x="8481984" y="5448300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59760" name="Freeform 1040"/>
          <p:cNvSpPr>
            <a:spLocks/>
          </p:cNvSpPr>
          <p:nvPr/>
        </p:nvSpPr>
        <p:spPr bwMode="auto">
          <a:xfrm>
            <a:off x="3792539" y="3851276"/>
            <a:ext cx="2143125" cy="1566863"/>
          </a:xfrm>
          <a:custGeom>
            <a:avLst/>
            <a:gdLst>
              <a:gd name="T0" fmla="*/ 0 w 1350"/>
              <a:gd name="T1" fmla="*/ 0 h 987"/>
              <a:gd name="T2" fmla="*/ 1349 w 1350"/>
              <a:gd name="T3" fmla="*/ 0 h 987"/>
              <a:gd name="T4" fmla="*/ 1349 w 1350"/>
              <a:gd name="T5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50" h="987">
                <a:moveTo>
                  <a:pt x="0" y="0"/>
                </a:moveTo>
                <a:lnTo>
                  <a:pt x="1349" y="0"/>
                </a:lnTo>
                <a:lnTo>
                  <a:pt x="1349" y="98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61" name="Freeform 1041"/>
          <p:cNvSpPr>
            <a:spLocks/>
          </p:cNvSpPr>
          <p:nvPr/>
        </p:nvSpPr>
        <p:spPr bwMode="auto">
          <a:xfrm>
            <a:off x="3792538" y="3465514"/>
            <a:ext cx="3046412" cy="1952625"/>
          </a:xfrm>
          <a:custGeom>
            <a:avLst/>
            <a:gdLst>
              <a:gd name="T0" fmla="*/ 0 w 1919"/>
              <a:gd name="T1" fmla="*/ 0 h 1230"/>
              <a:gd name="T2" fmla="*/ 1918 w 1919"/>
              <a:gd name="T3" fmla="*/ 0 h 1230"/>
              <a:gd name="T4" fmla="*/ 1918 w 1919"/>
              <a:gd name="T5" fmla="*/ 1229 h 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19" h="1230">
                <a:moveTo>
                  <a:pt x="0" y="0"/>
                </a:moveTo>
                <a:lnTo>
                  <a:pt x="1918" y="0"/>
                </a:lnTo>
                <a:lnTo>
                  <a:pt x="1918" y="122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62" name="Line 1042"/>
          <p:cNvSpPr>
            <a:spLocks noChangeShapeType="1"/>
          </p:cNvSpPr>
          <p:nvPr/>
        </p:nvSpPr>
        <p:spPr bwMode="auto">
          <a:xfrm>
            <a:off x="5011739" y="3478214"/>
            <a:ext cx="1587" cy="190023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63" name="Line 1043"/>
          <p:cNvSpPr>
            <a:spLocks noChangeShapeType="1"/>
          </p:cNvSpPr>
          <p:nvPr/>
        </p:nvSpPr>
        <p:spPr bwMode="auto">
          <a:xfrm flipH="1">
            <a:off x="3960814" y="3086101"/>
            <a:ext cx="3832225" cy="1579563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64" name="Line 1044"/>
          <p:cNvSpPr>
            <a:spLocks noChangeShapeType="1"/>
          </p:cNvSpPr>
          <p:nvPr/>
        </p:nvSpPr>
        <p:spPr bwMode="auto">
          <a:xfrm>
            <a:off x="4065588" y="3086100"/>
            <a:ext cx="3840162" cy="1595438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9765" name="Freeform 1045"/>
          <p:cNvSpPr>
            <a:spLocks/>
          </p:cNvSpPr>
          <p:nvPr/>
        </p:nvSpPr>
        <p:spPr bwMode="auto">
          <a:xfrm>
            <a:off x="5873750" y="3805238"/>
            <a:ext cx="122238" cy="95250"/>
          </a:xfrm>
          <a:custGeom>
            <a:avLst/>
            <a:gdLst>
              <a:gd name="T0" fmla="*/ 38 w 77"/>
              <a:gd name="T1" fmla="*/ 59 h 60"/>
              <a:gd name="T2" fmla="*/ 51 w 77"/>
              <a:gd name="T3" fmla="*/ 59 h 60"/>
              <a:gd name="T4" fmla="*/ 63 w 77"/>
              <a:gd name="T5" fmla="*/ 49 h 60"/>
              <a:gd name="T6" fmla="*/ 76 w 77"/>
              <a:gd name="T7" fmla="*/ 30 h 60"/>
              <a:gd name="T8" fmla="*/ 63 w 77"/>
              <a:gd name="T9" fmla="*/ 20 h 60"/>
              <a:gd name="T10" fmla="*/ 51 w 77"/>
              <a:gd name="T11" fmla="*/ 10 h 60"/>
              <a:gd name="T12" fmla="*/ 38 w 77"/>
              <a:gd name="T13" fmla="*/ 0 h 60"/>
              <a:gd name="T14" fmla="*/ 25 w 77"/>
              <a:gd name="T15" fmla="*/ 10 h 60"/>
              <a:gd name="T16" fmla="*/ 0 w 77"/>
              <a:gd name="T17" fmla="*/ 20 h 60"/>
              <a:gd name="T18" fmla="*/ 0 w 77"/>
              <a:gd name="T19" fmla="*/ 30 h 60"/>
              <a:gd name="T20" fmla="*/ 0 w 77"/>
              <a:gd name="T21" fmla="*/ 49 h 60"/>
              <a:gd name="T22" fmla="*/ 25 w 77"/>
              <a:gd name="T23" fmla="*/ 59 h 60"/>
              <a:gd name="T24" fmla="*/ 38 w 77"/>
              <a:gd name="T25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" h="60">
                <a:moveTo>
                  <a:pt x="38" y="59"/>
                </a:moveTo>
                <a:lnTo>
                  <a:pt x="51" y="59"/>
                </a:lnTo>
                <a:lnTo>
                  <a:pt x="63" y="49"/>
                </a:lnTo>
                <a:lnTo>
                  <a:pt x="76" y="30"/>
                </a:lnTo>
                <a:lnTo>
                  <a:pt x="63" y="20"/>
                </a:lnTo>
                <a:lnTo>
                  <a:pt x="51" y="10"/>
                </a:lnTo>
                <a:lnTo>
                  <a:pt x="38" y="0"/>
                </a:lnTo>
                <a:lnTo>
                  <a:pt x="25" y="10"/>
                </a:lnTo>
                <a:lnTo>
                  <a:pt x="0" y="20"/>
                </a:lnTo>
                <a:lnTo>
                  <a:pt x="0" y="30"/>
                </a:lnTo>
                <a:lnTo>
                  <a:pt x="0" y="49"/>
                </a:lnTo>
                <a:lnTo>
                  <a:pt x="25" y="59"/>
                </a:lnTo>
                <a:lnTo>
                  <a:pt x="38" y="59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66" name="Freeform 1046"/>
          <p:cNvSpPr>
            <a:spLocks/>
          </p:cNvSpPr>
          <p:nvPr/>
        </p:nvSpPr>
        <p:spPr bwMode="auto">
          <a:xfrm>
            <a:off x="4949826" y="3421063"/>
            <a:ext cx="119063" cy="93662"/>
          </a:xfrm>
          <a:custGeom>
            <a:avLst/>
            <a:gdLst>
              <a:gd name="T0" fmla="*/ 36 w 75"/>
              <a:gd name="T1" fmla="*/ 58 h 59"/>
              <a:gd name="T2" fmla="*/ 49 w 75"/>
              <a:gd name="T3" fmla="*/ 48 h 59"/>
              <a:gd name="T4" fmla="*/ 61 w 75"/>
              <a:gd name="T5" fmla="*/ 38 h 59"/>
              <a:gd name="T6" fmla="*/ 74 w 75"/>
              <a:gd name="T7" fmla="*/ 28 h 59"/>
              <a:gd name="T8" fmla="*/ 61 w 75"/>
              <a:gd name="T9" fmla="*/ 10 h 59"/>
              <a:gd name="T10" fmla="*/ 49 w 75"/>
              <a:gd name="T11" fmla="*/ 0 h 59"/>
              <a:gd name="T12" fmla="*/ 36 w 75"/>
              <a:gd name="T13" fmla="*/ 0 h 59"/>
              <a:gd name="T14" fmla="*/ 13 w 75"/>
              <a:gd name="T15" fmla="*/ 0 h 59"/>
              <a:gd name="T16" fmla="*/ 0 w 75"/>
              <a:gd name="T17" fmla="*/ 10 h 59"/>
              <a:gd name="T18" fmla="*/ 0 w 75"/>
              <a:gd name="T19" fmla="*/ 28 h 59"/>
              <a:gd name="T20" fmla="*/ 0 w 75"/>
              <a:gd name="T21" fmla="*/ 38 h 59"/>
              <a:gd name="T22" fmla="*/ 13 w 75"/>
              <a:gd name="T23" fmla="*/ 48 h 59"/>
              <a:gd name="T24" fmla="*/ 36 w 75"/>
              <a:gd name="T2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59">
                <a:moveTo>
                  <a:pt x="36" y="58"/>
                </a:moveTo>
                <a:lnTo>
                  <a:pt x="49" y="48"/>
                </a:lnTo>
                <a:lnTo>
                  <a:pt x="61" y="38"/>
                </a:lnTo>
                <a:lnTo>
                  <a:pt x="74" y="28"/>
                </a:lnTo>
                <a:lnTo>
                  <a:pt x="61" y="10"/>
                </a:lnTo>
                <a:lnTo>
                  <a:pt x="49" y="0"/>
                </a:lnTo>
                <a:lnTo>
                  <a:pt x="36" y="0"/>
                </a:lnTo>
                <a:lnTo>
                  <a:pt x="13" y="0"/>
                </a:lnTo>
                <a:lnTo>
                  <a:pt x="0" y="10"/>
                </a:lnTo>
                <a:lnTo>
                  <a:pt x="0" y="28"/>
                </a:lnTo>
                <a:lnTo>
                  <a:pt x="0" y="38"/>
                </a:lnTo>
                <a:lnTo>
                  <a:pt x="13" y="48"/>
                </a:lnTo>
                <a:lnTo>
                  <a:pt x="36" y="58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67" name="Freeform 1047"/>
          <p:cNvSpPr>
            <a:spLocks/>
          </p:cNvSpPr>
          <p:nvPr/>
        </p:nvSpPr>
        <p:spPr bwMode="auto">
          <a:xfrm>
            <a:off x="6780213" y="3421063"/>
            <a:ext cx="119062" cy="93662"/>
          </a:xfrm>
          <a:custGeom>
            <a:avLst/>
            <a:gdLst>
              <a:gd name="T0" fmla="*/ 36 w 75"/>
              <a:gd name="T1" fmla="*/ 58 h 59"/>
              <a:gd name="T2" fmla="*/ 61 w 75"/>
              <a:gd name="T3" fmla="*/ 48 h 59"/>
              <a:gd name="T4" fmla="*/ 74 w 75"/>
              <a:gd name="T5" fmla="*/ 38 h 59"/>
              <a:gd name="T6" fmla="*/ 74 w 75"/>
              <a:gd name="T7" fmla="*/ 28 h 59"/>
              <a:gd name="T8" fmla="*/ 74 w 75"/>
              <a:gd name="T9" fmla="*/ 10 h 59"/>
              <a:gd name="T10" fmla="*/ 61 w 75"/>
              <a:gd name="T11" fmla="*/ 0 h 59"/>
              <a:gd name="T12" fmla="*/ 36 w 75"/>
              <a:gd name="T13" fmla="*/ 0 h 59"/>
              <a:gd name="T14" fmla="*/ 25 w 75"/>
              <a:gd name="T15" fmla="*/ 0 h 59"/>
              <a:gd name="T16" fmla="*/ 13 w 75"/>
              <a:gd name="T17" fmla="*/ 10 h 59"/>
              <a:gd name="T18" fmla="*/ 0 w 75"/>
              <a:gd name="T19" fmla="*/ 28 h 59"/>
              <a:gd name="T20" fmla="*/ 13 w 75"/>
              <a:gd name="T21" fmla="*/ 38 h 59"/>
              <a:gd name="T22" fmla="*/ 25 w 75"/>
              <a:gd name="T23" fmla="*/ 48 h 59"/>
              <a:gd name="T24" fmla="*/ 36 w 75"/>
              <a:gd name="T2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5" h="59">
                <a:moveTo>
                  <a:pt x="36" y="58"/>
                </a:moveTo>
                <a:lnTo>
                  <a:pt x="61" y="48"/>
                </a:lnTo>
                <a:lnTo>
                  <a:pt x="74" y="38"/>
                </a:lnTo>
                <a:lnTo>
                  <a:pt x="74" y="28"/>
                </a:lnTo>
                <a:lnTo>
                  <a:pt x="74" y="10"/>
                </a:lnTo>
                <a:lnTo>
                  <a:pt x="61" y="0"/>
                </a:lnTo>
                <a:lnTo>
                  <a:pt x="36" y="0"/>
                </a:lnTo>
                <a:lnTo>
                  <a:pt x="25" y="0"/>
                </a:lnTo>
                <a:lnTo>
                  <a:pt x="13" y="10"/>
                </a:lnTo>
                <a:lnTo>
                  <a:pt x="0" y="28"/>
                </a:lnTo>
                <a:lnTo>
                  <a:pt x="13" y="38"/>
                </a:lnTo>
                <a:lnTo>
                  <a:pt x="25" y="48"/>
                </a:lnTo>
                <a:lnTo>
                  <a:pt x="36" y="58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68" name="Freeform 1048"/>
          <p:cNvSpPr>
            <a:spLocks/>
          </p:cNvSpPr>
          <p:nvPr/>
        </p:nvSpPr>
        <p:spPr bwMode="auto">
          <a:xfrm>
            <a:off x="3770313" y="1827214"/>
            <a:ext cx="5922962" cy="3590925"/>
          </a:xfrm>
          <a:custGeom>
            <a:avLst/>
            <a:gdLst>
              <a:gd name="T0" fmla="*/ 0 w 3731"/>
              <a:gd name="T1" fmla="*/ 0 h 2262"/>
              <a:gd name="T2" fmla="*/ 0 w 3731"/>
              <a:gd name="T3" fmla="*/ 2261 h 2262"/>
              <a:gd name="T4" fmla="*/ 3730 w 3731"/>
              <a:gd name="T5" fmla="*/ 2261 h 2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1" h="2262">
                <a:moveTo>
                  <a:pt x="0" y="0"/>
                </a:moveTo>
                <a:lnTo>
                  <a:pt x="0" y="2261"/>
                </a:lnTo>
                <a:lnTo>
                  <a:pt x="3730" y="22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69" name="Rectangle 1049"/>
          <p:cNvSpPr>
            <a:spLocks noChangeArrowheads="1"/>
          </p:cNvSpPr>
          <p:nvPr/>
        </p:nvSpPr>
        <p:spPr bwMode="auto">
          <a:xfrm>
            <a:off x="7866064" y="2960689"/>
            <a:ext cx="62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59770" name="Rectangle 1050"/>
          <p:cNvSpPr>
            <a:spLocks noChangeArrowheads="1"/>
          </p:cNvSpPr>
          <p:nvPr/>
        </p:nvSpPr>
        <p:spPr bwMode="auto">
          <a:xfrm>
            <a:off x="7983539" y="4602164"/>
            <a:ext cx="9473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159771" name="Freeform 1051"/>
          <p:cNvSpPr>
            <a:spLocks/>
          </p:cNvSpPr>
          <p:nvPr/>
        </p:nvSpPr>
        <p:spPr bwMode="auto">
          <a:xfrm>
            <a:off x="6740525" y="3330575"/>
            <a:ext cx="77788" cy="46038"/>
          </a:xfrm>
          <a:custGeom>
            <a:avLst/>
            <a:gdLst>
              <a:gd name="T0" fmla="*/ 48 w 49"/>
              <a:gd name="T1" fmla="*/ 28 h 29"/>
              <a:gd name="T2" fmla="*/ 48 w 49"/>
              <a:gd name="T3" fmla="*/ 18 h 29"/>
              <a:gd name="T4" fmla="*/ 23 w 49"/>
              <a:gd name="T5" fmla="*/ 0 h 29"/>
              <a:gd name="T6" fmla="*/ 0 w 49"/>
              <a:gd name="T7" fmla="*/ 0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29">
                <a:moveTo>
                  <a:pt x="48" y="28"/>
                </a:moveTo>
                <a:lnTo>
                  <a:pt x="48" y="18"/>
                </a:lnTo>
                <a:lnTo>
                  <a:pt x="2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72" name="Freeform 1052"/>
          <p:cNvSpPr>
            <a:spLocks/>
          </p:cNvSpPr>
          <p:nvPr/>
        </p:nvSpPr>
        <p:spPr bwMode="auto">
          <a:xfrm>
            <a:off x="5994401" y="3330575"/>
            <a:ext cx="747713" cy="1588"/>
          </a:xfrm>
          <a:custGeom>
            <a:avLst/>
            <a:gdLst>
              <a:gd name="T0" fmla="*/ 470 w 471"/>
              <a:gd name="T1" fmla="*/ 0 h 1"/>
              <a:gd name="T2" fmla="*/ 347 w 471"/>
              <a:gd name="T3" fmla="*/ 0 h 1"/>
              <a:gd name="T4" fmla="*/ 123 w 471"/>
              <a:gd name="T5" fmla="*/ 0 h 1"/>
              <a:gd name="T6" fmla="*/ 0 w 47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1" h="1">
                <a:moveTo>
                  <a:pt x="470" y="0"/>
                </a:moveTo>
                <a:lnTo>
                  <a:pt x="347" y="0"/>
                </a:lnTo>
                <a:lnTo>
                  <a:pt x="123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73" name="Freeform 1053"/>
          <p:cNvSpPr>
            <a:spLocks/>
          </p:cNvSpPr>
          <p:nvPr/>
        </p:nvSpPr>
        <p:spPr bwMode="auto">
          <a:xfrm>
            <a:off x="5915026" y="3267075"/>
            <a:ext cx="80963" cy="65088"/>
          </a:xfrm>
          <a:custGeom>
            <a:avLst/>
            <a:gdLst>
              <a:gd name="T0" fmla="*/ 50 w 51"/>
              <a:gd name="T1" fmla="*/ 40 h 41"/>
              <a:gd name="T2" fmla="*/ 25 w 51"/>
              <a:gd name="T3" fmla="*/ 30 h 41"/>
              <a:gd name="T4" fmla="*/ 13 w 51"/>
              <a:gd name="T5" fmla="*/ 20 h 41"/>
              <a:gd name="T6" fmla="*/ 0 w 51"/>
              <a:gd name="T7" fmla="*/ 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" h="41">
                <a:moveTo>
                  <a:pt x="50" y="40"/>
                </a:moveTo>
                <a:lnTo>
                  <a:pt x="25" y="30"/>
                </a:lnTo>
                <a:lnTo>
                  <a:pt x="13" y="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74" name="Freeform 1054"/>
          <p:cNvSpPr>
            <a:spLocks/>
          </p:cNvSpPr>
          <p:nvPr/>
        </p:nvSpPr>
        <p:spPr bwMode="auto">
          <a:xfrm>
            <a:off x="5856289" y="3267075"/>
            <a:ext cx="60325" cy="65088"/>
          </a:xfrm>
          <a:custGeom>
            <a:avLst/>
            <a:gdLst>
              <a:gd name="T0" fmla="*/ 37 w 38"/>
              <a:gd name="T1" fmla="*/ 0 h 41"/>
              <a:gd name="T2" fmla="*/ 37 w 38"/>
              <a:gd name="T3" fmla="*/ 20 h 41"/>
              <a:gd name="T4" fmla="*/ 24 w 38"/>
              <a:gd name="T5" fmla="*/ 30 h 41"/>
              <a:gd name="T6" fmla="*/ 0 w 38"/>
              <a:gd name="T7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" h="41">
                <a:moveTo>
                  <a:pt x="37" y="0"/>
                </a:moveTo>
                <a:lnTo>
                  <a:pt x="37" y="20"/>
                </a:lnTo>
                <a:lnTo>
                  <a:pt x="24" y="30"/>
                </a:lnTo>
                <a:lnTo>
                  <a:pt x="0" y="4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75" name="Freeform 1055"/>
          <p:cNvSpPr>
            <a:spLocks/>
          </p:cNvSpPr>
          <p:nvPr/>
        </p:nvSpPr>
        <p:spPr bwMode="auto">
          <a:xfrm>
            <a:off x="5087939" y="3330575"/>
            <a:ext cx="769937" cy="1588"/>
          </a:xfrm>
          <a:custGeom>
            <a:avLst/>
            <a:gdLst>
              <a:gd name="T0" fmla="*/ 484 w 485"/>
              <a:gd name="T1" fmla="*/ 0 h 1"/>
              <a:gd name="T2" fmla="*/ 359 w 485"/>
              <a:gd name="T3" fmla="*/ 0 h 1"/>
              <a:gd name="T4" fmla="*/ 125 w 485"/>
              <a:gd name="T5" fmla="*/ 0 h 1"/>
              <a:gd name="T6" fmla="*/ 0 w 485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5" h="1">
                <a:moveTo>
                  <a:pt x="484" y="0"/>
                </a:moveTo>
                <a:lnTo>
                  <a:pt x="359" y="0"/>
                </a:lnTo>
                <a:lnTo>
                  <a:pt x="12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76" name="Freeform 1056"/>
          <p:cNvSpPr>
            <a:spLocks/>
          </p:cNvSpPr>
          <p:nvPr/>
        </p:nvSpPr>
        <p:spPr bwMode="auto">
          <a:xfrm>
            <a:off x="5010151" y="3330575"/>
            <a:ext cx="79375" cy="46038"/>
          </a:xfrm>
          <a:custGeom>
            <a:avLst/>
            <a:gdLst>
              <a:gd name="T0" fmla="*/ 49 w 50"/>
              <a:gd name="T1" fmla="*/ 0 h 29"/>
              <a:gd name="T2" fmla="*/ 24 w 50"/>
              <a:gd name="T3" fmla="*/ 0 h 29"/>
              <a:gd name="T4" fmla="*/ 0 w 50"/>
              <a:gd name="T5" fmla="*/ 18 h 29"/>
              <a:gd name="T6" fmla="*/ 0 w 50"/>
              <a:gd name="T7" fmla="*/ 28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0" h="29">
                <a:moveTo>
                  <a:pt x="49" y="0"/>
                </a:moveTo>
                <a:lnTo>
                  <a:pt x="24" y="0"/>
                </a:lnTo>
                <a:lnTo>
                  <a:pt x="0" y="18"/>
                </a:lnTo>
                <a:lnTo>
                  <a:pt x="0" y="28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9777" name="Rectangle 1057"/>
          <p:cNvSpPr>
            <a:spLocks noChangeArrowheads="1"/>
          </p:cNvSpPr>
          <p:nvPr/>
        </p:nvSpPr>
        <p:spPr bwMode="auto">
          <a:xfrm>
            <a:off x="4434866" y="5675313"/>
            <a:ext cx="11108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demandada</a:t>
            </a:r>
          </a:p>
        </p:txBody>
      </p:sp>
      <p:sp>
        <p:nvSpPr>
          <p:cNvPr id="159778" name="Rectangle 1058"/>
          <p:cNvSpPr>
            <a:spLocks noChangeArrowheads="1"/>
          </p:cNvSpPr>
          <p:nvPr/>
        </p:nvSpPr>
        <p:spPr bwMode="auto">
          <a:xfrm>
            <a:off x="6295533" y="5675313"/>
            <a:ext cx="10868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2000">
                <a:solidFill>
                  <a:srgbClr val="000000"/>
                </a:solidFill>
                <a:latin typeface="Arial Narrow" panose="020B0606020202030204" pitchFamily="34" charset="0"/>
              </a:rPr>
              <a:t>ofertada</a:t>
            </a:r>
          </a:p>
        </p:txBody>
      </p:sp>
      <p:sp>
        <p:nvSpPr>
          <p:cNvPr id="159779" name="Rectangle 1059"/>
          <p:cNvSpPr>
            <a:spLocks noChangeArrowheads="1"/>
          </p:cNvSpPr>
          <p:nvPr/>
        </p:nvSpPr>
        <p:spPr bwMode="auto">
          <a:xfrm>
            <a:off x="5333167" y="2700338"/>
            <a:ext cx="11573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Excesso de</a:t>
            </a:r>
          </a:p>
          <a:p>
            <a:pPr algn="ctr">
              <a:lnSpc>
                <a:spcPct val="85000"/>
              </a:lnSpc>
            </a:pPr>
            <a:r>
              <a:rPr lang="pt-BR" altLang="pt-BR" sz="20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</p:spTree>
    <p:extLst>
      <p:ext uri="{BB962C8B-B14F-4D97-AF65-F5344CB8AC3E}">
        <p14:creationId xmlns:p14="http://schemas.microsoft.com/office/powerpoint/2010/main" val="40192706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datas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Aulas de Microeconomia: 17/11 e 24/11</a:t>
            </a:r>
          </a:p>
          <a:p>
            <a:endParaRPr lang="pt-BR" sz="2800" dirty="0" smtClean="0"/>
          </a:p>
          <a:p>
            <a:r>
              <a:rPr lang="pt-BR" sz="2800" dirty="0" smtClean="0"/>
              <a:t>30 de novembro:  horário para tirar dúvidas: 13 às 14 horas e das 17 às 18:30 horas (local a definir)</a:t>
            </a:r>
          </a:p>
          <a:p>
            <a:endParaRPr lang="pt-BR" sz="2800" dirty="0" smtClean="0"/>
          </a:p>
          <a:p>
            <a:r>
              <a:rPr lang="pt-BR" sz="2800" dirty="0" smtClean="0"/>
              <a:t>Prova 2:  01/12/2023 (</a:t>
            </a:r>
            <a:r>
              <a:rPr lang="pt-BR" sz="2800" smtClean="0"/>
              <a:t>antecipação)</a:t>
            </a:r>
          </a:p>
          <a:p>
            <a:endParaRPr lang="pt-BR" sz="2800" dirty="0" smtClean="0"/>
          </a:p>
          <a:p>
            <a:r>
              <a:rPr lang="pt-BR" sz="2800" dirty="0" smtClean="0"/>
              <a:t>Prova </a:t>
            </a:r>
            <a:r>
              <a:rPr lang="pt-BR" sz="2800" dirty="0" err="1" smtClean="0"/>
              <a:t>repositiva</a:t>
            </a:r>
            <a:r>
              <a:rPr lang="pt-BR" sz="2800" dirty="0" smtClean="0"/>
              <a:t>: 15/dezembro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185511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1795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179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Demanda</a:t>
            </a:r>
          </a:p>
        </p:txBody>
      </p:sp>
    </p:spTree>
    <p:extLst>
      <p:ext uri="{BB962C8B-B14F-4D97-AF65-F5344CB8AC3E}">
        <p14:creationId xmlns:p14="http://schemas.microsoft.com/office/powerpoint/2010/main" val="38948412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43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44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Demanda</a:t>
            </a:r>
          </a:p>
        </p:txBody>
      </p:sp>
      <p:sp>
        <p:nvSpPr>
          <p:cNvPr id="163845" name="Rectangle 1029"/>
          <p:cNvSpPr>
            <a:spLocks noChangeArrowheads="1"/>
          </p:cNvSpPr>
          <p:nvPr/>
        </p:nvSpPr>
        <p:spPr bwMode="auto">
          <a:xfrm>
            <a:off x="3036786" y="1865314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63846" name="Rectangle 1030"/>
          <p:cNvSpPr>
            <a:spLocks noChangeArrowheads="1"/>
          </p:cNvSpPr>
          <p:nvPr/>
        </p:nvSpPr>
        <p:spPr bwMode="auto">
          <a:xfrm>
            <a:off x="3522663" y="3789364"/>
            <a:ext cx="476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$2.00</a:t>
            </a:r>
          </a:p>
        </p:txBody>
      </p:sp>
      <p:sp>
        <p:nvSpPr>
          <p:cNvPr id="163847" name="Rectangle 1031"/>
          <p:cNvSpPr>
            <a:spLocks noChangeArrowheads="1"/>
          </p:cNvSpPr>
          <p:nvPr/>
        </p:nvSpPr>
        <p:spPr bwMode="auto">
          <a:xfrm>
            <a:off x="40290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63848" name="Rectangle 1032"/>
          <p:cNvSpPr>
            <a:spLocks noChangeArrowheads="1"/>
          </p:cNvSpPr>
          <p:nvPr/>
        </p:nvSpPr>
        <p:spPr bwMode="auto">
          <a:xfrm>
            <a:off x="5075239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63849" name="Rectangle 1033"/>
          <p:cNvSpPr>
            <a:spLocks noChangeArrowheads="1"/>
          </p:cNvSpPr>
          <p:nvPr/>
        </p:nvSpPr>
        <p:spPr bwMode="auto">
          <a:xfrm>
            <a:off x="58578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63850" name="Rectangle 1034"/>
          <p:cNvSpPr>
            <a:spLocks noChangeArrowheads="1"/>
          </p:cNvSpPr>
          <p:nvPr/>
        </p:nvSpPr>
        <p:spPr bwMode="auto">
          <a:xfrm>
            <a:off x="6561138" y="5595939"/>
            <a:ext cx="209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63851" name="Line 1035"/>
          <p:cNvSpPr>
            <a:spLocks noChangeShapeType="1"/>
          </p:cNvSpPr>
          <p:nvPr/>
        </p:nvSpPr>
        <p:spPr bwMode="auto">
          <a:xfrm>
            <a:off x="5126039" y="5494338"/>
            <a:ext cx="1587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52" name="Line 1036"/>
          <p:cNvSpPr>
            <a:spLocks noChangeShapeType="1"/>
          </p:cNvSpPr>
          <p:nvPr/>
        </p:nvSpPr>
        <p:spPr bwMode="auto">
          <a:xfrm>
            <a:off x="66421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53" name="Line 1037"/>
          <p:cNvSpPr>
            <a:spLocks noChangeShapeType="1"/>
          </p:cNvSpPr>
          <p:nvPr/>
        </p:nvSpPr>
        <p:spPr bwMode="auto">
          <a:xfrm>
            <a:off x="58928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54" name="Rectangle 1038"/>
          <p:cNvSpPr>
            <a:spLocks noChangeArrowheads="1"/>
          </p:cNvSpPr>
          <p:nvPr/>
        </p:nvSpPr>
        <p:spPr bwMode="auto">
          <a:xfrm>
            <a:off x="7885084" y="5661025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63855" name="Line 1039"/>
          <p:cNvSpPr>
            <a:spLocks noChangeShapeType="1"/>
          </p:cNvSpPr>
          <p:nvPr/>
        </p:nvSpPr>
        <p:spPr bwMode="auto">
          <a:xfrm flipH="1">
            <a:off x="4267200" y="3116264"/>
            <a:ext cx="3187700" cy="1684337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56" name="Line 1040"/>
          <p:cNvSpPr>
            <a:spLocks noChangeShapeType="1"/>
          </p:cNvSpPr>
          <p:nvPr/>
        </p:nvSpPr>
        <p:spPr bwMode="auto">
          <a:xfrm>
            <a:off x="4343400" y="3116263"/>
            <a:ext cx="3182938" cy="1700212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57" name="Freeform 1041"/>
          <p:cNvSpPr>
            <a:spLocks/>
          </p:cNvSpPr>
          <p:nvPr/>
        </p:nvSpPr>
        <p:spPr bwMode="auto">
          <a:xfrm>
            <a:off x="4095750" y="1774825"/>
            <a:ext cx="4916488" cy="3822700"/>
          </a:xfrm>
          <a:custGeom>
            <a:avLst/>
            <a:gdLst>
              <a:gd name="T0" fmla="*/ 0 w 3097"/>
              <a:gd name="T1" fmla="*/ 0 h 2408"/>
              <a:gd name="T2" fmla="*/ 0 w 3097"/>
              <a:gd name="T3" fmla="*/ 2407 h 2408"/>
              <a:gd name="T4" fmla="*/ 3096 w 3097"/>
              <a:gd name="T5" fmla="*/ 2407 h 2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7" h="2408">
                <a:moveTo>
                  <a:pt x="0" y="0"/>
                </a:moveTo>
                <a:lnTo>
                  <a:pt x="0" y="2407"/>
                </a:lnTo>
                <a:lnTo>
                  <a:pt x="3096" y="2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3858" name="Rectangle 1042"/>
          <p:cNvSpPr>
            <a:spLocks noChangeArrowheads="1"/>
          </p:cNvSpPr>
          <p:nvPr/>
        </p:nvSpPr>
        <p:spPr bwMode="auto">
          <a:xfrm>
            <a:off x="7529513" y="2986089"/>
            <a:ext cx="55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63859" name="Rectangle 1043"/>
          <p:cNvSpPr>
            <a:spLocks noChangeArrowheads="1"/>
          </p:cNvSpPr>
          <p:nvPr/>
        </p:nvSpPr>
        <p:spPr bwMode="auto">
          <a:xfrm>
            <a:off x="7635875" y="4729164"/>
            <a:ext cx="844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40552366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891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Demanda</a:t>
            </a:r>
          </a:p>
        </p:txBody>
      </p:sp>
      <p:sp>
        <p:nvSpPr>
          <p:cNvPr id="165893" name="Rectangle 1029"/>
          <p:cNvSpPr>
            <a:spLocks noChangeArrowheads="1"/>
          </p:cNvSpPr>
          <p:nvPr/>
        </p:nvSpPr>
        <p:spPr bwMode="auto">
          <a:xfrm>
            <a:off x="3036786" y="1865314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65894" name="Rectangle 1030"/>
          <p:cNvSpPr>
            <a:spLocks noChangeArrowheads="1"/>
          </p:cNvSpPr>
          <p:nvPr/>
        </p:nvSpPr>
        <p:spPr bwMode="auto">
          <a:xfrm>
            <a:off x="3522663" y="3789364"/>
            <a:ext cx="476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$2.00</a:t>
            </a:r>
          </a:p>
        </p:txBody>
      </p:sp>
      <p:sp>
        <p:nvSpPr>
          <p:cNvPr id="165895" name="Rectangle 1031"/>
          <p:cNvSpPr>
            <a:spLocks noChangeArrowheads="1"/>
          </p:cNvSpPr>
          <p:nvPr/>
        </p:nvSpPr>
        <p:spPr bwMode="auto">
          <a:xfrm>
            <a:off x="40290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65896" name="Rectangle 1032"/>
          <p:cNvSpPr>
            <a:spLocks noChangeArrowheads="1"/>
          </p:cNvSpPr>
          <p:nvPr/>
        </p:nvSpPr>
        <p:spPr bwMode="auto">
          <a:xfrm>
            <a:off x="5075239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65897" name="Rectangle 1033"/>
          <p:cNvSpPr>
            <a:spLocks noChangeArrowheads="1"/>
          </p:cNvSpPr>
          <p:nvPr/>
        </p:nvSpPr>
        <p:spPr bwMode="auto">
          <a:xfrm>
            <a:off x="58578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65898" name="Rectangle 1034"/>
          <p:cNvSpPr>
            <a:spLocks noChangeArrowheads="1"/>
          </p:cNvSpPr>
          <p:nvPr/>
        </p:nvSpPr>
        <p:spPr bwMode="auto">
          <a:xfrm>
            <a:off x="6561138" y="5595939"/>
            <a:ext cx="209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65899" name="Line 1035"/>
          <p:cNvSpPr>
            <a:spLocks noChangeShapeType="1"/>
          </p:cNvSpPr>
          <p:nvPr/>
        </p:nvSpPr>
        <p:spPr bwMode="auto">
          <a:xfrm>
            <a:off x="5126039" y="5494338"/>
            <a:ext cx="1587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900" name="Line 1036"/>
          <p:cNvSpPr>
            <a:spLocks noChangeShapeType="1"/>
          </p:cNvSpPr>
          <p:nvPr/>
        </p:nvSpPr>
        <p:spPr bwMode="auto">
          <a:xfrm>
            <a:off x="66421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901" name="Line 1037"/>
          <p:cNvSpPr>
            <a:spLocks noChangeShapeType="1"/>
          </p:cNvSpPr>
          <p:nvPr/>
        </p:nvSpPr>
        <p:spPr bwMode="auto">
          <a:xfrm>
            <a:off x="58928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902" name="Rectangle 1038"/>
          <p:cNvSpPr>
            <a:spLocks noChangeArrowheads="1"/>
          </p:cNvSpPr>
          <p:nvPr/>
        </p:nvSpPr>
        <p:spPr bwMode="auto">
          <a:xfrm>
            <a:off x="7885084" y="5661025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65903" name="Freeform 1039"/>
          <p:cNvSpPr>
            <a:spLocks/>
          </p:cNvSpPr>
          <p:nvPr/>
        </p:nvSpPr>
        <p:spPr bwMode="auto">
          <a:xfrm>
            <a:off x="4113214" y="3929063"/>
            <a:ext cx="1779587" cy="1668462"/>
          </a:xfrm>
          <a:custGeom>
            <a:avLst/>
            <a:gdLst>
              <a:gd name="T0" fmla="*/ 0 w 1121"/>
              <a:gd name="T1" fmla="*/ 0 h 1051"/>
              <a:gd name="T2" fmla="*/ 1120 w 1121"/>
              <a:gd name="T3" fmla="*/ 0 h 1051"/>
              <a:gd name="T4" fmla="*/ 1120 w 1121"/>
              <a:gd name="T5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1" h="1051">
                <a:moveTo>
                  <a:pt x="0" y="0"/>
                </a:moveTo>
                <a:lnTo>
                  <a:pt x="1120" y="0"/>
                </a:lnTo>
                <a:lnTo>
                  <a:pt x="1120" y="10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904" name="Line 1040"/>
          <p:cNvSpPr>
            <a:spLocks noChangeShapeType="1"/>
          </p:cNvSpPr>
          <p:nvPr/>
        </p:nvSpPr>
        <p:spPr bwMode="auto">
          <a:xfrm flipH="1">
            <a:off x="4267200" y="3116264"/>
            <a:ext cx="3187700" cy="1684337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905" name="Line 1041"/>
          <p:cNvSpPr>
            <a:spLocks noChangeShapeType="1"/>
          </p:cNvSpPr>
          <p:nvPr/>
        </p:nvSpPr>
        <p:spPr bwMode="auto">
          <a:xfrm>
            <a:off x="4343400" y="3116263"/>
            <a:ext cx="3182938" cy="1700212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5906" name="Freeform 1042"/>
          <p:cNvSpPr>
            <a:spLocks/>
          </p:cNvSpPr>
          <p:nvPr/>
        </p:nvSpPr>
        <p:spPr bwMode="auto">
          <a:xfrm>
            <a:off x="5842000" y="3898900"/>
            <a:ext cx="101600" cy="82550"/>
          </a:xfrm>
          <a:custGeom>
            <a:avLst/>
            <a:gdLst>
              <a:gd name="T0" fmla="*/ 32 w 64"/>
              <a:gd name="T1" fmla="*/ 51 h 52"/>
              <a:gd name="T2" fmla="*/ 42 w 64"/>
              <a:gd name="T3" fmla="*/ 51 h 52"/>
              <a:gd name="T4" fmla="*/ 53 w 64"/>
              <a:gd name="T5" fmla="*/ 41 h 52"/>
              <a:gd name="T6" fmla="*/ 63 w 64"/>
              <a:gd name="T7" fmla="*/ 21 h 52"/>
              <a:gd name="T8" fmla="*/ 53 w 64"/>
              <a:gd name="T9" fmla="*/ 11 h 52"/>
              <a:gd name="T10" fmla="*/ 42 w 64"/>
              <a:gd name="T11" fmla="*/ 0 h 52"/>
              <a:gd name="T12" fmla="*/ 32 w 64"/>
              <a:gd name="T13" fmla="*/ 0 h 52"/>
              <a:gd name="T14" fmla="*/ 21 w 64"/>
              <a:gd name="T15" fmla="*/ 0 h 52"/>
              <a:gd name="T16" fmla="*/ 0 w 64"/>
              <a:gd name="T17" fmla="*/ 11 h 52"/>
              <a:gd name="T18" fmla="*/ 0 w 64"/>
              <a:gd name="T19" fmla="*/ 21 h 52"/>
              <a:gd name="T20" fmla="*/ 0 w 64"/>
              <a:gd name="T21" fmla="*/ 41 h 52"/>
              <a:gd name="T22" fmla="*/ 21 w 64"/>
              <a:gd name="T23" fmla="*/ 51 h 52"/>
              <a:gd name="T24" fmla="*/ 32 w 64"/>
              <a:gd name="T2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52">
                <a:moveTo>
                  <a:pt x="32" y="51"/>
                </a:moveTo>
                <a:lnTo>
                  <a:pt x="42" y="51"/>
                </a:lnTo>
                <a:lnTo>
                  <a:pt x="53" y="41"/>
                </a:lnTo>
                <a:lnTo>
                  <a:pt x="63" y="21"/>
                </a:lnTo>
                <a:lnTo>
                  <a:pt x="53" y="11"/>
                </a:lnTo>
                <a:lnTo>
                  <a:pt x="42" y="0"/>
                </a:lnTo>
                <a:lnTo>
                  <a:pt x="32" y="0"/>
                </a:lnTo>
                <a:lnTo>
                  <a:pt x="21" y="0"/>
                </a:lnTo>
                <a:lnTo>
                  <a:pt x="0" y="11"/>
                </a:lnTo>
                <a:lnTo>
                  <a:pt x="0" y="21"/>
                </a:lnTo>
                <a:lnTo>
                  <a:pt x="0" y="41"/>
                </a:lnTo>
                <a:lnTo>
                  <a:pt x="21" y="51"/>
                </a:lnTo>
                <a:lnTo>
                  <a:pt x="32" y="51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907" name="Freeform 1043"/>
          <p:cNvSpPr>
            <a:spLocks/>
          </p:cNvSpPr>
          <p:nvPr/>
        </p:nvSpPr>
        <p:spPr bwMode="auto">
          <a:xfrm>
            <a:off x="4095750" y="1774825"/>
            <a:ext cx="4916488" cy="3822700"/>
          </a:xfrm>
          <a:custGeom>
            <a:avLst/>
            <a:gdLst>
              <a:gd name="T0" fmla="*/ 0 w 3097"/>
              <a:gd name="T1" fmla="*/ 0 h 2408"/>
              <a:gd name="T2" fmla="*/ 0 w 3097"/>
              <a:gd name="T3" fmla="*/ 2407 h 2408"/>
              <a:gd name="T4" fmla="*/ 3096 w 3097"/>
              <a:gd name="T5" fmla="*/ 2407 h 2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7" h="2408">
                <a:moveTo>
                  <a:pt x="0" y="0"/>
                </a:moveTo>
                <a:lnTo>
                  <a:pt x="0" y="2407"/>
                </a:lnTo>
                <a:lnTo>
                  <a:pt x="3096" y="2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908" name="Rectangle 1044"/>
          <p:cNvSpPr>
            <a:spLocks noChangeArrowheads="1"/>
          </p:cNvSpPr>
          <p:nvPr/>
        </p:nvSpPr>
        <p:spPr bwMode="auto">
          <a:xfrm>
            <a:off x="7529513" y="2986089"/>
            <a:ext cx="55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65909" name="Rectangle 1045"/>
          <p:cNvSpPr>
            <a:spLocks noChangeArrowheads="1"/>
          </p:cNvSpPr>
          <p:nvPr/>
        </p:nvSpPr>
        <p:spPr bwMode="auto">
          <a:xfrm>
            <a:off x="7635875" y="4729164"/>
            <a:ext cx="844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31285232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39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40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Demanda</a:t>
            </a:r>
          </a:p>
        </p:txBody>
      </p:sp>
      <p:sp>
        <p:nvSpPr>
          <p:cNvPr id="167941" name="Rectangle 1029"/>
          <p:cNvSpPr>
            <a:spLocks noChangeArrowheads="1"/>
          </p:cNvSpPr>
          <p:nvPr/>
        </p:nvSpPr>
        <p:spPr bwMode="auto">
          <a:xfrm>
            <a:off x="3036786" y="1865314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67942" name="Rectangle 1030"/>
          <p:cNvSpPr>
            <a:spLocks noChangeArrowheads="1"/>
          </p:cNvSpPr>
          <p:nvPr/>
        </p:nvSpPr>
        <p:spPr bwMode="auto">
          <a:xfrm>
            <a:off x="3522663" y="3789364"/>
            <a:ext cx="476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$2.00</a:t>
            </a:r>
          </a:p>
        </p:txBody>
      </p:sp>
      <p:sp>
        <p:nvSpPr>
          <p:cNvPr id="167943" name="Rectangle 1031"/>
          <p:cNvSpPr>
            <a:spLocks noChangeArrowheads="1"/>
          </p:cNvSpPr>
          <p:nvPr/>
        </p:nvSpPr>
        <p:spPr bwMode="auto">
          <a:xfrm>
            <a:off x="3636963" y="4210051"/>
            <a:ext cx="370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1.50</a:t>
            </a:r>
          </a:p>
        </p:txBody>
      </p:sp>
      <p:sp>
        <p:nvSpPr>
          <p:cNvPr id="167944" name="Rectangle 1032"/>
          <p:cNvSpPr>
            <a:spLocks noChangeArrowheads="1"/>
          </p:cNvSpPr>
          <p:nvPr/>
        </p:nvSpPr>
        <p:spPr bwMode="auto">
          <a:xfrm>
            <a:off x="40290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67945" name="Rectangle 1033"/>
          <p:cNvSpPr>
            <a:spLocks noChangeArrowheads="1"/>
          </p:cNvSpPr>
          <p:nvPr/>
        </p:nvSpPr>
        <p:spPr bwMode="auto">
          <a:xfrm>
            <a:off x="5075239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67946" name="Rectangle 1034"/>
          <p:cNvSpPr>
            <a:spLocks noChangeArrowheads="1"/>
          </p:cNvSpPr>
          <p:nvPr/>
        </p:nvSpPr>
        <p:spPr bwMode="auto">
          <a:xfrm>
            <a:off x="58578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67947" name="Rectangle 1035"/>
          <p:cNvSpPr>
            <a:spLocks noChangeArrowheads="1"/>
          </p:cNvSpPr>
          <p:nvPr/>
        </p:nvSpPr>
        <p:spPr bwMode="auto">
          <a:xfrm>
            <a:off x="6561138" y="5595939"/>
            <a:ext cx="209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67948" name="Line 1036"/>
          <p:cNvSpPr>
            <a:spLocks noChangeShapeType="1"/>
          </p:cNvSpPr>
          <p:nvPr/>
        </p:nvSpPr>
        <p:spPr bwMode="auto">
          <a:xfrm>
            <a:off x="5126039" y="5494338"/>
            <a:ext cx="1587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49" name="Line 1037"/>
          <p:cNvSpPr>
            <a:spLocks noChangeShapeType="1"/>
          </p:cNvSpPr>
          <p:nvPr/>
        </p:nvSpPr>
        <p:spPr bwMode="auto">
          <a:xfrm>
            <a:off x="66421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50" name="Line 1038"/>
          <p:cNvSpPr>
            <a:spLocks noChangeShapeType="1"/>
          </p:cNvSpPr>
          <p:nvPr/>
        </p:nvSpPr>
        <p:spPr bwMode="auto">
          <a:xfrm>
            <a:off x="58928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51" name="Rectangle 1039"/>
          <p:cNvSpPr>
            <a:spLocks noChangeArrowheads="1"/>
          </p:cNvSpPr>
          <p:nvPr/>
        </p:nvSpPr>
        <p:spPr bwMode="auto">
          <a:xfrm>
            <a:off x="7885084" y="5661025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67952" name="Freeform 1040"/>
          <p:cNvSpPr>
            <a:spLocks/>
          </p:cNvSpPr>
          <p:nvPr/>
        </p:nvSpPr>
        <p:spPr bwMode="auto">
          <a:xfrm>
            <a:off x="4113214" y="3929063"/>
            <a:ext cx="1779587" cy="1668462"/>
          </a:xfrm>
          <a:custGeom>
            <a:avLst/>
            <a:gdLst>
              <a:gd name="T0" fmla="*/ 0 w 1121"/>
              <a:gd name="T1" fmla="*/ 0 h 1051"/>
              <a:gd name="T2" fmla="*/ 1120 w 1121"/>
              <a:gd name="T3" fmla="*/ 0 h 1051"/>
              <a:gd name="T4" fmla="*/ 1120 w 1121"/>
              <a:gd name="T5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1" h="1051">
                <a:moveTo>
                  <a:pt x="0" y="0"/>
                </a:moveTo>
                <a:lnTo>
                  <a:pt x="1120" y="0"/>
                </a:lnTo>
                <a:lnTo>
                  <a:pt x="1120" y="10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7953" name="Freeform 1041"/>
          <p:cNvSpPr>
            <a:spLocks/>
          </p:cNvSpPr>
          <p:nvPr/>
        </p:nvSpPr>
        <p:spPr bwMode="auto">
          <a:xfrm>
            <a:off x="4113214" y="4356100"/>
            <a:ext cx="2530475" cy="26988"/>
          </a:xfrm>
          <a:custGeom>
            <a:avLst/>
            <a:gdLst>
              <a:gd name="T0" fmla="*/ 0 w 1594"/>
              <a:gd name="T1" fmla="*/ 0 h 17"/>
              <a:gd name="T2" fmla="*/ 1593 w 1594"/>
              <a:gd name="T3" fmla="*/ 0 h 17"/>
              <a:gd name="T4" fmla="*/ 1593 w 1594"/>
              <a:gd name="T5" fmla="*/ 1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4" h="17">
                <a:moveTo>
                  <a:pt x="0" y="0"/>
                </a:moveTo>
                <a:lnTo>
                  <a:pt x="1593" y="0"/>
                </a:lnTo>
                <a:lnTo>
                  <a:pt x="1593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7954" name="Line 1042"/>
          <p:cNvSpPr>
            <a:spLocks noChangeShapeType="1"/>
          </p:cNvSpPr>
          <p:nvPr/>
        </p:nvSpPr>
        <p:spPr bwMode="auto">
          <a:xfrm flipH="1">
            <a:off x="4267200" y="3116264"/>
            <a:ext cx="3187700" cy="1684337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55" name="Line 1043"/>
          <p:cNvSpPr>
            <a:spLocks noChangeShapeType="1"/>
          </p:cNvSpPr>
          <p:nvPr/>
        </p:nvSpPr>
        <p:spPr bwMode="auto">
          <a:xfrm>
            <a:off x="4343400" y="3116263"/>
            <a:ext cx="3182938" cy="1700212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7956" name="Freeform 1044"/>
          <p:cNvSpPr>
            <a:spLocks/>
          </p:cNvSpPr>
          <p:nvPr/>
        </p:nvSpPr>
        <p:spPr bwMode="auto">
          <a:xfrm>
            <a:off x="5842000" y="3898900"/>
            <a:ext cx="101600" cy="82550"/>
          </a:xfrm>
          <a:custGeom>
            <a:avLst/>
            <a:gdLst>
              <a:gd name="T0" fmla="*/ 32 w 64"/>
              <a:gd name="T1" fmla="*/ 51 h 52"/>
              <a:gd name="T2" fmla="*/ 42 w 64"/>
              <a:gd name="T3" fmla="*/ 51 h 52"/>
              <a:gd name="T4" fmla="*/ 53 w 64"/>
              <a:gd name="T5" fmla="*/ 41 h 52"/>
              <a:gd name="T6" fmla="*/ 63 w 64"/>
              <a:gd name="T7" fmla="*/ 21 h 52"/>
              <a:gd name="T8" fmla="*/ 53 w 64"/>
              <a:gd name="T9" fmla="*/ 11 h 52"/>
              <a:gd name="T10" fmla="*/ 42 w 64"/>
              <a:gd name="T11" fmla="*/ 0 h 52"/>
              <a:gd name="T12" fmla="*/ 32 w 64"/>
              <a:gd name="T13" fmla="*/ 0 h 52"/>
              <a:gd name="T14" fmla="*/ 21 w 64"/>
              <a:gd name="T15" fmla="*/ 0 h 52"/>
              <a:gd name="T16" fmla="*/ 0 w 64"/>
              <a:gd name="T17" fmla="*/ 11 h 52"/>
              <a:gd name="T18" fmla="*/ 0 w 64"/>
              <a:gd name="T19" fmla="*/ 21 h 52"/>
              <a:gd name="T20" fmla="*/ 0 w 64"/>
              <a:gd name="T21" fmla="*/ 41 h 52"/>
              <a:gd name="T22" fmla="*/ 21 w 64"/>
              <a:gd name="T23" fmla="*/ 51 h 52"/>
              <a:gd name="T24" fmla="*/ 32 w 64"/>
              <a:gd name="T2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52">
                <a:moveTo>
                  <a:pt x="32" y="51"/>
                </a:moveTo>
                <a:lnTo>
                  <a:pt x="42" y="51"/>
                </a:lnTo>
                <a:lnTo>
                  <a:pt x="53" y="41"/>
                </a:lnTo>
                <a:lnTo>
                  <a:pt x="63" y="21"/>
                </a:lnTo>
                <a:lnTo>
                  <a:pt x="53" y="11"/>
                </a:lnTo>
                <a:lnTo>
                  <a:pt x="42" y="0"/>
                </a:lnTo>
                <a:lnTo>
                  <a:pt x="32" y="0"/>
                </a:lnTo>
                <a:lnTo>
                  <a:pt x="21" y="0"/>
                </a:lnTo>
                <a:lnTo>
                  <a:pt x="0" y="11"/>
                </a:lnTo>
                <a:lnTo>
                  <a:pt x="0" y="21"/>
                </a:lnTo>
                <a:lnTo>
                  <a:pt x="0" y="41"/>
                </a:lnTo>
                <a:lnTo>
                  <a:pt x="21" y="51"/>
                </a:lnTo>
                <a:lnTo>
                  <a:pt x="32" y="51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7957" name="Freeform 1045"/>
          <p:cNvSpPr>
            <a:spLocks/>
          </p:cNvSpPr>
          <p:nvPr/>
        </p:nvSpPr>
        <p:spPr bwMode="auto">
          <a:xfrm>
            <a:off x="4095750" y="1774825"/>
            <a:ext cx="4916488" cy="3822700"/>
          </a:xfrm>
          <a:custGeom>
            <a:avLst/>
            <a:gdLst>
              <a:gd name="T0" fmla="*/ 0 w 3097"/>
              <a:gd name="T1" fmla="*/ 0 h 2408"/>
              <a:gd name="T2" fmla="*/ 0 w 3097"/>
              <a:gd name="T3" fmla="*/ 2407 h 2408"/>
              <a:gd name="T4" fmla="*/ 3096 w 3097"/>
              <a:gd name="T5" fmla="*/ 2407 h 2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7" h="2408">
                <a:moveTo>
                  <a:pt x="0" y="0"/>
                </a:moveTo>
                <a:lnTo>
                  <a:pt x="0" y="2407"/>
                </a:lnTo>
                <a:lnTo>
                  <a:pt x="3096" y="2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7958" name="Rectangle 1046"/>
          <p:cNvSpPr>
            <a:spLocks noChangeArrowheads="1"/>
          </p:cNvSpPr>
          <p:nvPr/>
        </p:nvSpPr>
        <p:spPr bwMode="auto">
          <a:xfrm>
            <a:off x="7529513" y="2986089"/>
            <a:ext cx="55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67959" name="Rectangle 1047"/>
          <p:cNvSpPr>
            <a:spLocks noChangeArrowheads="1"/>
          </p:cNvSpPr>
          <p:nvPr/>
        </p:nvSpPr>
        <p:spPr bwMode="auto">
          <a:xfrm>
            <a:off x="7635875" y="4729164"/>
            <a:ext cx="844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16687197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9987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9988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Demanda</a:t>
            </a:r>
          </a:p>
        </p:txBody>
      </p:sp>
      <p:sp>
        <p:nvSpPr>
          <p:cNvPr id="169989" name="Rectangle 1029"/>
          <p:cNvSpPr>
            <a:spLocks noChangeArrowheads="1"/>
          </p:cNvSpPr>
          <p:nvPr/>
        </p:nvSpPr>
        <p:spPr bwMode="auto">
          <a:xfrm>
            <a:off x="6151564" y="5837239"/>
            <a:ext cx="9937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demandada</a:t>
            </a:r>
          </a:p>
        </p:txBody>
      </p:sp>
      <p:sp>
        <p:nvSpPr>
          <p:cNvPr id="169990" name="Rectangle 1030"/>
          <p:cNvSpPr>
            <a:spLocks noChangeArrowheads="1"/>
          </p:cNvSpPr>
          <p:nvPr/>
        </p:nvSpPr>
        <p:spPr bwMode="auto">
          <a:xfrm>
            <a:off x="3036786" y="1865314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69991" name="Rectangle 1031"/>
          <p:cNvSpPr>
            <a:spLocks noChangeArrowheads="1"/>
          </p:cNvSpPr>
          <p:nvPr/>
        </p:nvSpPr>
        <p:spPr bwMode="auto">
          <a:xfrm>
            <a:off x="3522663" y="3789364"/>
            <a:ext cx="476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$2.00</a:t>
            </a:r>
          </a:p>
        </p:txBody>
      </p:sp>
      <p:sp>
        <p:nvSpPr>
          <p:cNvPr id="169992" name="Rectangle 1032"/>
          <p:cNvSpPr>
            <a:spLocks noChangeArrowheads="1"/>
          </p:cNvSpPr>
          <p:nvPr/>
        </p:nvSpPr>
        <p:spPr bwMode="auto">
          <a:xfrm>
            <a:off x="3636963" y="4210051"/>
            <a:ext cx="370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1.50</a:t>
            </a:r>
          </a:p>
        </p:txBody>
      </p:sp>
      <p:sp>
        <p:nvSpPr>
          <p:cNvPr id="169993" name="Rectangle 1033"/>
          <p:cNvSpPr>
            <a:spLocks noChangeArrowheads="1"/>
          </p:cNvSpPr>
          <p:nvPr/>
        </p:nvSpPr>
        <p:spPr bwMode="auto">
          <a:xfrm>
            <a:off x="40290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69994" name="Rectangle 1034"/>
          <p:cNvSpPr>
            <a:spLocks noChangeArrowheads="1"/>
          </p:cNvSpPr>
          <p:nvPr/>
        </p:nvSpPr>
        <p:spPr bwMode="auto">
          <a:xfrm>
            <a:off x="5075239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69995" name="Rectangle 1035"/>
          <p:cNvSpPr>
            <a:spLocks noChangeArrowheads="1"/>
          </p:cNvSpPr>
          <p:nvPr/>
        </p:nvSpPr>
        <p:spPr bwMode="auto">
          <a:xfrm>
            <a:off x="58578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69996" name="Rectangle 1036"/>
          <p:cNvSpPr>
            <a:spLocks noChangeArrowheads="1"/>
          </p:cNvSpPr>
          <p:nvPr/>
        </p:nvSpPr>
        <p:spPr bwMode="auto">
          <a:xfrm>
            <a:off x="6561138" y="5595939"/>
            <a:ext cx="209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69997" name="Line 1037"/>
          <p:cNvSpPr>
            <a:spLocks noChangeShapeType="1"/>
          </p:cNvSpPr>
          <p:nvPr/>
        </p:nvSpPr>
        <p:spPr bwMode="auto">
          <a:xfrm>
            <a:off x="5126039" y="5494338"/>
            <a:ext cx="1587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9998" name="Line 1038"/>
          <p:cNvSpPr>
            <a:spLocks noChangeShapeType="1"/>
          </p:cNvSpPr>
          <p:nvPr/>
        </p:nvSpPr>
        <p:spPr bwMode="auto">
          <a:xfrm>
            <a:off x="66421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9999" name="Line 1039"/>
          <p:cNvSpPr>
            <a:spLocks noChangeShapeType="1"/>
          </p:cNvSpPr>
          <p:nvPr/>
        </p:nvSpPr>
        <p:spPr bwMode="auto">
          <a:xfrm>
            <a:off x="58928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0000" name="Rectangle 1040"/>
          <p:cNvSpPr>
            <a:spLocks noChangeArrowheads="1"/>
          </p:cNvSpPr>
          <p:nvPr/>
        </p:nvSpPr>
        <p:spPr bwMode="auto">
          <a:xfrm>
            <a:off x="7885084" y="5661025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70001" name="Freeform 1041"/>
          <p:cNvSpPr>
            <a:spLocks/>
          </p:cNvSpPr>
          <p:nvPr/>
        </p:nvSpPr>
        <p:spPr bwMode="auto">
          <a:xfrm>
            <a:off x="4113214" y="3929063"/>
            <a:ext cx="1779587" cy="1668462"/>
          </a:xfrm>
          <a:custGeom>
            <a:avLst/>
            <a:gdLst>
              <a:gd name="T0" fmla="*/ 0 w 1121"/>
              <a:gd name="T1" fmla="*/ 0 h 1051"/>
              <a:gd name="T2" fmla="*/ 1120 w 1121"/>
              <a:gd name="T3" fmla="*/ 0 h 1051"/>
              <a:gd name="T4" fmla="*/ 1120 w 1121"/>
              <a:gd name="T5" fmla="*/ 105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1" h="1051">
                <a:moveTo>
                  <a:pt x="0" y="0"/>
                </a:moveTo>
                <a:lnTo>
                  <a:pt x="1120" y="0"/>
                </a:lnTo>
                <a:lnTo>
                  <a:pt x="1120" y="105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0002" name="Freeform 1042"/>
          <p:cNvSpPr>
            <a:spLocks/>
          </p:cNvSpPr>
          <p:nvPr/>
        </p:nvSpPr>
        <p:spPr bwMode="auto">
          <a:xfrm>
            <a:off x="4113214" y="4356101"/>
            <a:ext cx="2530475" cy="1241425"/>
          </a:xfrm>
          <a:custGeom>
            <a:avLst/>
            <a:gdLst>
              <a:gd name="T0" fmla="*/ 0 w 1594"/>
              <a:gd name="T1" fmla="*/ 0 h 782"/>
              <a:gd name="T2" fmla="*/ 1593 w 1594"/>
              <a:gd name="T3" fmla="*/ 0 h 782"/>
              <a:gd name="T4" fmla="*/ 1593 w 1594"/>
              <a:gd name="T5" fmla="*/ 781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4" h="782">
                <a:moveTo>
                  <a:pt x="0" y="0"/>
                </a:moveTo>
                <a:lnTo>
                  <a:pt x="1593" y="0"/>
                </a:lnTo>
                <a:lnTo>
                  <a:pt x="1593" y="7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0003" name="Line 1043"/>
          <p:cNvSpPr>
            <a:spLocks noChangeShapeType="1"/>
          </p:cNvSpPr>
          <p:nvPr/>
        </p:nvSpPr>
        <p:spPr bwMode="auto">
          <a:xfrm>
            <a:off x="5126039" y="4367213"/>
            <a:ext cx="1587" cy="1206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0004" name="Line 1044"/>
          <p:cNvSpPr>
            <a:spLocks noChangeShapeType="1"/>
          </p:cNvSpPr>
          <p:nvPr/>
        </p:nvSpPr>
        <p:spPr bwMode="auto">
          <a:xfrm flipH="1">
            <a:off x="4267200" y="3116264"/>
            <a:ext cx="3187700" cy="1684337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0005" name="Line 1045"/>
          <p:cNvSpPr>
            <a:spLocks noChangeShapeType="1"/>
          </p:cNvSpPr>
          <p:nvPr/>
        </p:nvSpPr>
        <p:spPr bwMode="auto">
          <a:xfrm>
            <a:off x="4343400" y="3116263"/>
            <a:ext cx="3182938" cy="1700212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0006" name="Freeform 1046"/>
          <p:cNvSpPr>
            <a:spLocks/>
          </p:cNvSpPr>
          <p:nvPr/>
        </p:nvSpPr>
        <p:spPr bwMode="auto">
          <a:xfrm>
            <a:off x="5842000" y="3898900"/>
            <a:ext cx="101600" cy="82550"/>
          </a:xfrm>
          <a:custGeom>
            <a:avLst/>
            <a:gdLst>
              <a:gd name="T0" fmla="*/ 32 w 64"/>
              <a:gd name="T1" fmla="*/ 51 h 52"/>
              <a:gd name="T2" fmla="*/ 42 w 64"/>
              <a:gd name="T3" fmla="*/ 51 h 52"/>
              <a:gd name="T4" fmla="*/ 53 w 64"/>
              <a:gd name="T5" fmla="*/ 41 h 52"/>
              <a:gd name="T6" fmla="*/ 63 w 64"/>
              <a:gd name="T7" fmla="*/ 21 h 52"/>
              <a:gd name="T8" fmla="*/ 53 w 64"/>
              <a:gd name="T9" fmla="*/ 11 h 52"/>
              <a:gd name="T10" fmla="*/ 42 w 64"/>
              <a:gd name="T11" fmla="*/ 0 h 52"/>
              <a:gd name="T12" fmla="*/ 32 w 64"/>
              <a:gd name="T13" fmla="*/ 0 h 52"/>
              <a:gd name="T14" fmla="*/ 21 w 64"/>
              <a:gd name="T15" fmla="*/ 0 h 52"/>
              <a:gd name="T16" fmla="*/ 0 w 64"/>
              <a:gd name="T17" fmla="*/ 11 h 52"/>
              <a:gd name="T18" fmla="*/ 0 w 64"/>
              <a:gd name="T19" fmla="*/ 21 h 52"/>
              <a:gd name="T20" fmla="*/ 0 w 64"/>
              <a:gd name="T21" fmla="*/ 41 h 52"/>
              <a:gd name="T22" fmla="*/ 21 w 64"/>
              <a:gd name="T23" fmla="*/ 51 h 52"/>
              <a:gd name="T24" fmla="*/ 32 w 64"/>
              <a:gd name="T2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52">
                <a:moveTo>
                  <a:pt x="32" y="51"/>
                </a:moveTo>
                <a:lnTo>
                  <a:pt x="42" y="51"/>
                </a:lnTo>
                <a:lnTo>
                  <a:pt x="53" y="41"/>
                </a:lnTo>
                <a:lnTo>
                  <a:pt x="63" y="21"/>
                </a:lnTo>
                <a:lnTo>
                  <a:pt x="53" y="11"/>
                </a:lnTo>
                <a:lnTo>
                  <a:pt x="42" y="0"/>
                </a:lnTo>
                <a:lnTo>
                  <a:pt x="32" y="0"/>
                </a:lnTo>
                <a:lnTo>
                  <a:pt x="21" y="0"/>
                </a:lnTo>
                <a:lnTo>
                  <a:pt x="0" y="11"/>
                </a:lnTo>
                <a:lnTo>
                  <a:pt x="0" y="21"/>
                </a:lnTo>
                <a:lnTo>
                  <a:pt x="0" y="41"/>
                </a:lnTo>
                <a:lnTo>
                  <a:pt x="21" y="51"/>
                </a:lnTo>
                <a:lnTo>
                  <a:pt x="32" y="51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0007" name="Freeform 1047"/>
          <p:cNvSpPr>
            <a:spLocks/>
          </p:cNvSpPr>
          <p:nvPr/>
        </p:nvSpPr>
        <p:spPr bwMode="auto">
          <a:xfrm>
            <a:off x="5075239" y="4305301"/>
            <a:ext cx="98425" cy="100013"/>
          </a:xfrm>
          <a:custGeom>
            <a:avLst/>
            <a:gdLst>
              <a:gd name="T0" fmla="*/ 30 w 62"/>
              <a:gd name="T1" fmla="*/ 62 h 63"/>
              <a:gd name="T2" fmla="*/ 40 w 62"/>
              <a:gd name="T3" fmla="*/ 51 h 63"/>
              <a:gd name="T4" fmla="*/ 51 w 62"/>
              <a:gd name="T5" fmla="*/ 41 h 63"/>
              <a:gd name="T6" fmla="*/ 61 w 62"/>
              <a:gd name="T7" fmla="*/ 30 h 63"/>
              <a:gd name="T8" fmla="*/ 51 w 62"/>
              <a:gd name="T9" fmla="*/ 21 h 63"/>
              <a:gd name="T10" fmla="*/ 40 w 62"/>
              <a:gd name="T11" fmla="*/ 0 h 63"/>
              <a:gd name="T12" fmla="*/ 30 w 62"/>
              <a:gd name="T13" fmla="*/ 0 h 63"/>
              <a:gd name="T14" fmla="*/ 10 w 62"/>
              <a:gd name="T15" fmla="*/ 0 h 63"/>
              <a:gd name="T16" fmla="*/ 0 w 62"/>
              <a:gd name="T17" fmla="*/ 21 h 63"/>
              <a:gd name="T18" fmla="*/ 0 w 62"/>
              <a:gd name="T19" fmla="*/ 30 h 63"/>
              <a:gd name="T20" fmla="*/ 0 w 62"/>
              <a:gd name="T21" fmla="*/ 41 h 63"/>
              <a:gd name="T22" fmla="*/ 10 w 62"/>
              <a:gd name="T23" fmla="*/ 51 h 63"/>
              <a:gd name="T24" fmla="*/ 30 w 62"/>
              <a:gd name="T2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63">
                <a:moveTo>
                  <a:pt x="30" y="62"/>
                </a:moveTo>
                <a:lnTo>
                  <a:pt x="40" y="51"/>
                </a:lnTo>
                <a:lnTo>
                  <a:pt x="51" y="41"/>
                </a:lnTo>
                <a:lnTo>
                  <a:pt x="61" y="30"/>
                </a:lnTo>
                <a:lnTo>
                  <a:pt x="51" y="21"/>
                </a:lnTo>
                <a:lnTo>
                  <a:pt x="40" y="0"/>
                </a:lnTo>
                <a:lnTo>
                  <a:pt x="30" y="0"/>
                </a:lnTo>
                <a:lnTo>
                  <a:pt x="10" y="0"/>
                </a:lnTo>
                <a:lnTo>
                  <a:pt x="0" y="21"/>
                </a:lnTo>
                <a:lnTo>
                  <a:pt x="0" y="30"/>
                </a:lnTo>
                <a:lnTo>
                  <a:pt x="0" y="41"/>
                </a:lnTo>
                <a:lnTo>
                  <a:pt x="10" y="51"/>
                </a:lnTo>
                <a:lnTo>
                  <a:pt x="30" y="62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0008" name="Freeform 1048"/>
          <p:cNvSpPr>
            <a:spLocks/>
          </p:cNvSpPr>
          <p:nvPr/>
        </p:nvSpPr>
        <p:spPr bwMode="auto">
          <a:xfrm>
            <a:off x="6594476" y="4305301"/>
            <a:ext cx="98425" cy="100013"/>
          </a:xfrm>
          <a:custGeom>
            <a:avLst/>
            <a:gdLst>
              <a:gd name="T0" fmla="*/ 30 w 62"/>
              <a:gd name="T1" fmla="*/ 62 h 63"/>
              <a:gd name="T2" fmla="*/ 51 w 62"/>
              <a:gd name="T3" fmla="*/ 51 h 63"/>
              <a:gd name="T4" fmla="*/ 61 w 62"/>
              <a:gd name="T5" fmla="*/ 41 h 63"/>
              <a:gd name="T6" fmla="*/ 61 w 62"/>
              <a:gd name="T7" fmla="*/ 30 h 63"/>
              <a:gd name="T8" fmla="*/ 61 w 62"/>
              <a:gd name="T9" fmla="*/ 11 h 63"/>
              <a:gd name="T10" fmla="*/ 51 w 62"/>
              <a:gd name="T11" fmla="*/ 0 h 63"/>
              <a:gd name="T12" fmla="*/ 30 w 62"/>
              <a:gd name="T13" fmla="*/ 0 h 63"/>
              <a:gd name="T14" fmla="*/ 21 w 62"/>
              <a:gd name="T15" fmla="*/ 0 h 63"/>
              <a:gd name="T16" fmla="*/ 10 w 62"/>
              <a:gd name="T17" fmla="*/ 11 h 63"/>
              <a:gd name="T18" fmla="*/ 0 w 62"/>
              <a:gd name="T19" fmla="*/ 30 h 63"/>
              <a:gd name="T20" fmla="*/ 10 w 62"/>
              <a:gd name="T21" fmla="*/ 41 h 63"/>
              <a:gd name="T22" fmla="*/ 21 w 62"/>
              <a:gd name="T23" fmla="*/ 51 h 63"/>
              <a:gd name="T24" fmla="*/ 30 w 62"/>
              <a:gd name="T2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63">
                <a:moveTo>
                  <a:pt x="30" y="62"/>
                </a:moveTo>
                <a:lnTo>
                  <a:pt x="51" y="51"/>
                </a:lnTo>
                <a:lnTo>
                  <a:pt x="61" y="41"/>
                </a:lnTo>
                <a:lnTo>
                  <a:pt x="61" y="30"/>
                </a:lnTo>
                <a:lnTo>
                  <a:pt x="61" y="11"/>
                </a:lnTo>
                <a:lnTo>
                  <a:pt x="51" y="0"/>
                </a:lnTo>
                <a:lnTo>
                  <a:pt x="30" y="0"/>
                </a:lnTo>
                <a:lnTo>
                  <a:pt x="21" y="0"/>
                </a:lnTo>
                <a:lnTo>
                  <a:pt x="10" y="11"/>
                </a:lnTo>
                <a:lnTo>
                  <a:pt x="0" y="30"/>
                </a:lnTo>
                <a:lnTo>
                  <a:pt x="10" y="41"/>
                </a:lnTo>
                <a:lnTo>
                  <a:pt x="21" y="51"/>
                </a:lnTo>
                <a:lnTo>
                  <a:pt x="30" y="62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0009" name="Freeform 1049"/>
          <p:cNvSpPr>
            <a:spLocks/>
          </p:cNvSpPr>
          <p:nvPr/>
        </p:nvSpPr>
        <p:spPr bwMode="auto">
          <a:xfrm>
            <a:off x="4095750" y="1774825"/>
            <a:ext cx="4916488" cy="3822700"/>
          </a:xfrm>
          <a:custGeom>
            <a:avLst/>
            <a:gdLst>
              <a:gd name="T0" fmla="*/ 0 w 3097"/>
              <a:gd name="T1" fmla="*/ 0 h 2408"/>
              <a:gd name="T2" fmla="*/ 0 w 3097"/>
              <a:gd name="T3" fmla="*/ 2407 h 2408"/>
              <a:gd name="T4" fmla="*/ 3096 w 3097"/>
              <a:gd name="T5" fmla="*/ 2407 h 2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7" h="2408">
                <a:moveTo>
                  <a:pt x="0" y="0"/>
                </a:moveTo>
                <a:lnTo>
                  <a:pt x="0" y="2407"/>
                </a:lnTo>
                <a:lnTo>
                  <a:pt x="3096" y="2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0010" name="Rectangle 1050"/>
          <p:cNvSpPr>
            <a:spLocks noChangeArrowheads="1"/>
          </p:cNvSpPr>
          <p:nvPr/>
        </p:nvSpPr>
        <p:spPr bwMode="auto">
          <a:xfrm>
            <a:off x="7529513" y="2986089"/>
            <a:ext cx="55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70011" name="Rectangle 1051"/>
          <p:cNvSpPr>
            <a:spLocks noChangeArrowheads="1"/>
          </p:cNvSpPr>
          <p:nvPr/>
        </p:nvSpPr>
        <p:spPr bwMode="auto">
          <a:xfrm>
            <a:off x="7635875" y="4729164"/>
            <a:ext cx="844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170012" name="Rectangle 1052"/>
          <p:cNvSpPr>
            <a:spLocks noChangeArrowheads="1"/>
          </p:cNvSpPr>
          <p:nvPr/>
        </p:nvSpPr>
        <p:spPr bwMode="auto">
          <a:xfrm>
            <a:off x="4638675" y="5837239"/>
            <a:ext cx="97313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ofertada</a:t>
            </a:r>
          </a:p>
        </p:txBody>
      </p:sp>
    </p:spTree>
    <p:extLst>
      <p:ext uri="{BB962C8B-B14F-4D97-AF65-F5344CB8AC3E}">
        <p14:creationId xmlns:p14="http://schemas.microsoft.com/office/powerpoint/2010/main" val="30886750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1026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5" name="Rectangle 1027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36" name="Rectangle 10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Excesso de Demanda</a:t>
            </a:r>
          </a:p>
        </p:txBody>
      </p:sp>
      <p:sp>
        <p:nvSpPr>
          <p:cNvPr id="172037" name="Rectangle 1029"/>
          <p:cNvSpPr>
            <a:spLocks noChangeArrowheads="1"/>
          </p:cNvSpPr>
          <p:nvPr/>
        </p:nvSpPr>
        <p:spPr bwMode="auto">
          <a:xfrm>
            <a:off x="6151564" y="5837239"/>
            <a:ext cx="9937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demandada</a:t>
            </a:r>
          </a:p>
        </p:txBody>
      </p:sp>
      <p:sp>
        <p:nvSpPr>
          <p:cNvPr id="172038" name="Rectangle 1030"/>
          <p:cNvSpPr>
            <a:spLocks noChangeArrowheads="1"/>
          </p:cNvSpPr>
          <p:nvPr/>
        </p:nvSpPr>
        <p:spPr bwMode="auto">
          <a:xfrm>
            <a:off x="3036786" y="1865314"/>
            <a:ext cx="995465" cy="74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Preço da 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casquinha</a:t>
            </a:r>
          </a:p>
          <a:p>
            <a:pPr algn="r">
              <a:lnSpc>
                <a:spcPct val="85000"/>
              </a:lnSpc>
            </a:pPr>
            <a:r>
              <a:rPr lang="pt-BR" altLang="pt-BR" sz="1900" b="1">
                <a:solidFill>
                  <a:srgbClr val="000000"/>
                </a:solidFill>
                <a:latin typeface="Arial Narrow" panose="020B0606020202030204" pitchFamily="34" charset="0"/>
              </a:rPr>
              <a:t>de sorvete</a:t>
            </a:r>
          </a:p>
        </p:txBody>
      </p:sp>
      <p:sp>
        <p:nvSpPr>
          <p:cNvPr id="172039" name="Rectangle 1031"/>
          <p:cNvSpPr>
            <a:spLocks noChangeArrowheads="1"/>
          </p:cNvSpPr>
          <p:nvPr/>
        </p:nvSpPr>
        <p:spPr bwMode="auto">
          <a:xfrm>
            <a:off x="3522663" y="3789364"/>
            <a:ext cx="4760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$2.00</a:t>
            </a:r>
          </a:p>
        </p:txBody>
      </p:sp>
      <p:sp>
        <p:nvSpPr>
          <p:cNvPr id="172040" name="Rectangle 1032"/>
          <p:cNvSpPr>
            <a:spLocks noChangeArrowheads="1"/>
          </p:cNvSpPr>
          <p:nvPr/>
        </p:nvSpPr>
        <p:spPr bwMode="auto">
          <a:xfrm>
            <a:off x="3636963" y="4210051"/>
            <a:ext cx="370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1.50</a:t>
            </a:r>
          </a:p>
        </p:txBody>
      </p:sp>
      <p:sp>
        <p:nvSpPr>
          <p:cNvPr id="172041" name="Rectangle 1033"/>
          <p:cNvSpPr>
            <a:spLocks noChangeArrowheads="1"/>
          </p:cNvSpPr>
          <p:nvPr/>
        </p:nvSpPr>
        <p:spPr bwMode="auto">
          <a:xfrm>
            <a:off x="40290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172042" name="Rectangle 1034"/>
          <p:cNvSpPr>
            <a:spLocks noChangeArrowheads="1"/>
          </p:cNvSpPr>
          <p:nvPr/>
        </p:nvSpPr>
        <p:spPr bwMode="auto">
          <a:xfrm>
            <a:off x="5075239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72043" name="Rectangle 1035"/>
          <p:cNvSpPr>
            <a:spLocks noChangeArrowheads="1"/>
          </p:cNvSpPr>
          <p:nvPr/>
        </p:nvSpPr>
        <p:spPr bwMode="auto">
          <a:xfrm>
            <a:off x="5857876" y="5595939"/>
            <a:ext cx="104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72044" name="Rectangle 1036"/>
          <p:cNvSpPr>
            <a:spLocks noChangeArrowheads="1"/>
          </p:cNvSpPr>
          <p:nvPr/>
        </p:nvSpPr>
        <p:spPr bwMode="auto">
          <a:xfrm>
            <a:off x="6561138" y="5595939"/>
            <a:ext cx="209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10</a:t>
            </a:r>
          </a:p>
        </p:txBody>
      </p:sp>
      <p:sp>
        <p:nvSpPr>
          <p:cNvPr id="172045" name="Line 1037"/>
          <p:cNvSpPr>
            <a:spLocks noChangeShapeType="1"/>
          </p:cNvSpPr>
          <p:nvPr/>
        </p:nvSpPr>
        <p:spPr bwMode="auto">
          <a:xfrm>
            <a:off x="5126039" y="5494338"/>
            <a:ext cx="1587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46" name="Line 1038"/>
          <p:cNvSpPr>
            <a:spLocks noChangeShapeType="1"/>
          </p:cNvSpPr>
          <p:nvPr/>
        </p:nvSpPr>
        <p:spPr bwMode="auto">
          <a:xfrm>
            <a:off x="66421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47" name="Line 1039"/>
          <p:cNvSpPr>
            <a:spLocks noChangeShapeType="1"/>
          </p:cNvSpPr>
          <p:nvPr/>
        </p:nvSpPr>
        <p:spPr bwMode="auto">
          <a:xfrm>
            <a:off x="5892800" y="5494338"/>
            <a:ext cx="1588" cy="9525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48" name="Rectangle 1040"/>
          <p:cNvSpPr>
            <a:spLocks noChangeArrowheads="1"/>
          </p:cNvSpPr>
          <p:nvPr/>
        </p:nvSpPr>
        <p:spPr bwMode="auto">
          <a:xfrm>
            <a:off x="7885084" y="5661025"/>
            <a:ext cx="1316066" cy="47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Quantidade de</a:t>
            </a:r>
          </a:p>
          <a:p>
            <a:pPr algn="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Sorvete</a:t>
            </a:r>
          </a:p>
        </p:txBody>
      </p:sp>
      <p:sp>
        <p:nvSpPr>
          <p:cNvPr id="172049" name="Freeform 1041"/>
          <p:cNvSpPr>
            <a:spLocks/>
          </p:cNvSpPr>
          <p:nvPr/>
        </p:nvSpPr>
        <p:spPr bwMode="auto">
          <a:xfrm>
            <a:off x="4113214" y="3929064"/>
            <a:ext cx="1779587" cy="111125"/>
          </a:xfrm>
          <a:custGeom>
            <a:avLst/>
            <a:gdLst>
              <a:gd name="T0" fmla="*/ 0 w 1121"/>
              <a:gd name="T1" fmla="*/ 0 h 70"/>
              <a:gd name="T2" fmla="*/ 1120 w 1121"/>
              <a:gd name="T3" fmla="*/ 0 h 70"/>
              <a:gd name="T4" fmla="*/ 1120 w 1121"/>
              <a:gd name="T5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1" h="70">
                <a:moveTo>
                  <a:pt x="0" y="0"/>
                </a:moveTo>
                <a:lnTo>
                  <a:pt x="1120" y="0"/>
                </a:lnTo>
                <a:lnTo>
                  <a:pt x="1120" y="6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50" name="Freeform 1042"/>
          <p:cNvSpPr>
            <a:spLocks/>
          </p:cNvSpPr>
          <p:nvPr/>
        </p:nvSpPr>
        <p:spPr bwMode="auto">
          <a:xfrm>
            <a:off x="4113214" y="4356101"/>
            <a:ext cx="2530475" cy="1241425"/>
          </a:xfrm>
          <a:custGeom>
            <a:avLst/>
            <a:gdLst>
              <a:gd name="T0" fmla="*/ 0 w 1594"/>
              <a:gd name="T1" fmla="*/ 0 h 782"/>
              <a:gd name="T2" fmla="*/ 1593 w 1594"/>
              <a:gd name="T3" fmla="*/ 0 h 782"/>
              <a:gd name="T4" fmla="*/ 1593 w 1594"/>
              <a:gd name="T5" fmla="*/ 781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4" h="782">
                <a:moveTo>
                  <a:pt x="0" y="0"/>
                </a:moveTo>
                <a:lnTo>
                  <a:pt x="1593" y="0"/>
                </a:lnTo>
                <a:lnTo>
                  <a:pt x="1593" y="78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51" name="Line 1043"/>
          <p:cNvSpPr>
            <a:spLocks noChangeShapeType="1"/>
          </p:cNvSpPr>
          <p:nvPr/>
        </p:nvSpPr>
        <p:spPr bwMode="auto">
          <a:xfrm>
            <a:off x="5126039" y="4367213"/>
            <a:ext cx="1587" cy="1206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52" name="Line 1044"/>
          <p:cNvSpPr>
            <a:spLocks noChangeShapeType="1"/>
          </p:cNvSpPr>
          <p:nvPr/>
        </p:nvSpPr>
        <p:spPr bwMode="auto">
          <a:xfrm flipH="1">
            <a:off x="4267200" y="3116264"/>
            <a:ext cx="3187700" cy="1684337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53" name="Line 1045"/>
          <p:cNvSpPr>
            <a:spLocks noChangeShapeType="1"/>
          </p:cNvSpPr>
          <p:nvPr/>
        </p:nvSpPr>
        <p:spPr bwMode="auto">
          <a:xfrm>
            <a:off x="4343400" y="3116263"/>
            <a:ext cx="3182938" cy="1700212"/>
          </a:xfrm>
          <a:prstGeom prst="line">
            <a:avLst/>
          </a:prstGeom>
          <a:noFill/>
          <a:ln w="25400">
            <a:solidFill>
              <a:srgbClr val="40AE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2054" name="Freeform 1046"/>
          <p:cNvSpPr>
            <a:spLocks/>
          </p:cNvSpPr>
          <p:nvPr/>
        </p:nvSpPr>
        <p:spPr bwMode="auto">
          <a:xfrm>
            <a:off x="5842000" y="3898900"/>
            <a:ext cx="101600" cy="82550"/>
          </a:xfrm>
          <a:custGeom>
            <a:avLst/>
            <a:gdLst>
              <a:gd name="T0" fmla="*/ 32 w 64"/>
              <a:gd name="T1" fmla="*/ 51 h 52"/>
              <a:gd name="T2" fmla="*/ 42 w 64"/>
              <a:gd name="T3" fmla="*/ 51 h 52"/>
              <a:gd name="T4" fmla="*/ 53 w 64"/>
              <a:gd name="T5" fmla="*/ 41 h 52"/>
              <a:gd name="T6" fmla="*/ 63 w 64"/>
              <a:gd name="T7" fmla="*/ 21 h 52"/>
              <a:gd name="T8" fmla="*/ 53 w 64"/>
              <a:gd name="T9" fmla="*/ 11 h 52"/>
              <a:gd name="T10" fmla="*/ 42 w 64"/>
              <a:gd name="T11" fmla="*/ 0 h 52"/>
              <a:gd name="T12" fmla="*/ 32 w 64"/>
              <a:gd name="T13" fmla="*/ 0 h 52"/>
              <a:gd name="T14" fmla="*/ 21 w 64"/>
              <a:gd name="T15" fmla="*/ 0 h 52"/>
              <a:gd name="T16" fmla="*/ 0 w 64"/>
              <a:gd name="T17" fmla="*/ 11 h 52"/>
              <a:gd name="T18" fmla="*/ 0 w 64"/>
              <a:gd name="T19" fmla="*/ 21 h 52"/>
              <a:gd name="T20" fmla="*/ 0 w 64"/>
              <a:gd name="T21" fmla="*/ 41 h 52"/>
              <a:gd name="T22" fmla="*/ 21 w 64"/>
              <a:gd name="T23" fmla="*/ 51 h 52"/>
              <a:gd name="T24" fmla="*/ 32 w 64"/>
              <a:gd name="T2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4" h="52">
                <a:moveTo>
                  <a:pt x="32" y="51"/>
                </a:moveTo>
                <a:lnTo>
                  <a:pt x="42" y="51"/>
                </a:lnTo>
                <a:lnTo>
                  <a:pt x="53" y="41"/>
                </a:lnTo>
                <a:lnTo>
                  <a:pt x="63" y="21"/>
                </a:lnTo>
                <a:lnTo>
                  <a:pt x="53" y="11"/>
                </a:lnTo>
                <a:lnTo>
                  <a:pt x="42" y="0"/>
                </a:lnTo>
                <a:lnTo>
                  <a:pt x="32" y="0"/>
                </a:lnTo>
                <a:lnTo>
                  <a:pt x="21" y="0"/>
                </a:lnTo>
                <a:lnTo>
                  <a:pt x="0" y="11"/>
                </a:lnTo>
                <a:lnTo>
                  <a:pt x="0" y="21"/>
                </a:lnTo>
                <a:lnTo>
                  <a:pt x="0" y="41"/>
                </a:lnTo>
                <a:lnTo>
                  <a:pt x="21" y="51"/>
                </a:lnTo>
                <a:lnTo>
                  <a:pt x="32" y="51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55" name="Freeform 1047"/>
          <p:cNvSpPr>
            <a:spLocks/>
          </p:cNvSpPr>
          <p:nvPr/>
        </p:nvSpPr>
        <p:spPr bwMode="auto">
          <a:xfrm>
            <a:off x="5075239" y="4305301"/>
            <a:ext cx="98425" cy="100013"/>
          </a:xfrm>
          <a:custGeom>
            <a:avLst/>
            <a:gdLst>
              <a:gd name="T0" fmla="*/ 30 w 62"/>
              <a:gd name="T1" fmla="*/ 62 h 63"/>
              <a:gd name="T2" fmla="*/ 40 w 62"/>
              <a:gd name="T3" fmla="*/ 51 h 63"/>
              <a:gd name="T4" fmla="*/ 51 w 62"/>
              <a:gd name="T5" fmla="*/ 41 h 63"/>
              <a:gd name="T6" fmla="*/ 61 w 62"/>
              <a:gd name="T7" fmla="*/ 30 h 63"/>
              <a:gd name="T8" fmla="*/ 51 w 62"/>
              <a:gd name="T9" fmla="*/ 21 h 63"/>
              <a:gd name="T10" fmla="*/ 40 w 62"/>
              <a:gd name="T11" fmla="*/ 0 h 63"/>
              <a:gd name="T12" fmla="*/ 30 w 62"/>
              <a:gd name="T13" fmla="*/ 0 h 63"/>
              <a:gd name="T14" fmla="*/ 10 w 62"/>
              <a:gd name="T15" fmla="*/ 0 h 63"/>
              <a:gd name="T16" fmla="*/ 0 w 62"/>
              <a:gd name="T17" fmla="*/ 21 h 63"/>
              <a:gd name="T18" fmla="*/ 0 w 62"/>
              <a:gd name="T19" fmla="*/ 30 h 63"/>
              <a:gd name="T20" fmla="*/ 0 w 62"/>
              <a:gd name="T21" fmla="*/ 41 h 63"/>
              <a:gd name="T22" fmla="*/ 10 w 62"/>
              <a:gd name="T23" fmla="*/ 51 h 63"/>
              <a:gd name="T24" fmla="*/ 30 w 62"/>
              <a:gd name="T2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63">
                <a:moveTo>
                  <a:pt x="30" y="62"/>
                </a:moveTo>
                <a:lnTo>
                  <a:pt x="40" y="51"/>
                </a:lnTo>
                <a:lnTo>
                  <a:pt x="51" y="41"/>
                </a:lnTo>
                <a:lnTo>
                  <a:pt x="61" y="30"/>
                </a:lnTo>
                <a:lnTo>
                  <a:pt x="51" y="21"/>
                </a:lnTo>
                <a:lnTo>
                  <a:pt x="40" y="0"/>
                </a:lnTo>
                <a:lnTo>
                  <a:pt x="30" y="0"/>
                </a:lnTo>
                <a:lnTo>
                  <a:pt x="10" y="0"/>
                </a:lnTo>
                <a:lnTo>
                  <a:pt x="0" y="21"/>
                </a:lnTo>
                <a:lnTo>
                  <a:pt x="0" y="30"/>
                </a:lnTo>
                <a:lnTo>
                  <a:pt x="0" y="41"/>
                </a:lnTo>
                <a:lnTo>
                  <a:pt x="10" y="51"/>
                </a:lnTo>
                <a:lnTo>
                  <a:pt x="30" y="62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56" name="Freeform 1048"/>
          <p:cNvSpPr>
            <a:spLocks/>
          </p:cNvSpPr>
          <p:nvPr/>
        </p:nvSpPr>
        <p:spPr bwMode="auto">
          <a:xfrm>
            <a:off x="6594476" y="4305301"/>
            <a:ext cx="98425" cy="100013"/>
          </a:xfrm>
          <a:custGeom>
            <a:avLst/>
            <a:gdLst>
              <a:gd name="T0" fmla="*/ 30 w 62"/>
              <a:gd name="T1" fmla="*/ 62 h 63"/>
              <a:gd name="T2" fmla="*/ 51 w 62"/>
              <a:gd name="T3" fmla="*/ 51 h 63"/>
              <a:gd name="T4" fmla="*/ 61 w 62"/>
              <a:gd name="T5" fmla="*/ 41 h 63"/>
              <a:gd name="T6" fmla="*/ 61 w 62"/>
              <a:gd name="T7" fmla="*/ 30 h 63"/>
              <a:gd name="T8" fmla="*/ 61 w 62"/>
              <a:gd name="T9" fmla="*/ 11 h 63"/>
              <a:gd name="T10" fmla="*/ 51 w 62"/>
              <a:gd name="T11" fmla="*/ 0 h 63"/>
              <a:gd name="T12" fmla="*/ 30 w 62"/>
              <a:gd name="T13" fmla="*/ 0 h 63"/>
              <a:gd name="T14" fmla="*/ 21 w 62"/>
              <a:gd name="T15" fmla="*/ 0 h 63"/>
              <a:gd name="T16" fmla="*/ 10 w 62"/>
              <a:gd name="T17" fmla="*/ 11 h 63"/>
              <a:gd name="T18" fmla="*/ 0 w 62"/>
              <a:gd name="T19" fmla="*/ 30 h 63"/>
              <a:gd name="T20" fmla="*/ 10 w 62"/>
              <a:gd name="T21" fmla="*/ 41 h 63"/>
              <a:gd name="T22" fmla="*/ 21 w 62"/>
              <a:gd name="T23" fmla="*/ 51 h 63"/>
              <a:gd name="T24" fmla="*/ 30 w 62"/>
              <a:gd name="T25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63">
                <a:moveTo>
                  <a:pt x="30" y="62"/>
                </a:moveTo>
                <a:lnTo>
                  <a:pt x="51" y="51"/>
                </a:lnTo>
                <a:lnTo>
                  <a:pt x="61" y="41"/>
                </a:lnTo>
                <a:lnTo>
                  <a:pt x="61" y="30"/>
                </a:lnTo>
                <a:lnTo>
                  <a:pt x="61" y="11"/>
                </a:lnTo>
                <a:lnTo>
                  <a:pt x="51" y="0"/>
                </a:lnTo>
                <a:lnTo>
                  <a:pt x="30" y="0"/>
                </a:lnTo>
                <a:lnTo>
                  <a:pt x="21" y="0"/>
                </a:lnTo>
                <a:lnTo>
                  <a:pt x="10" y="11"/>
                </a:lnTo>
                <a:lnTo>
                  <a:pt x="0" y="30"/>
                </a:lnTo>
                <a:lnTo>
                  <a:pt x="10" y="41"/>
                </a:lnTo>
                <a:lnTo>
                  <a:pt x="21" y="51"/>
                </a:lnTo>
                <a:lnTo>
                  <a:pt x="30" y="62"/>
                </a:lnTo>
              </a:path>
            </a:pathLst>
          </a:cu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57" name="Freeform 1049"/>
          <p:cNvSpPr>
            <a:spLocks/>
          </p:cNvSpPr>
          <p:nvPr/>
        </p:nvSpPr>
        <p:spPr bwMode="auto">
          <a:xfrm>
            <a:off x="4095750" y="1774825"/>
            <a:ext cx="4916488" cy="3822700"/>
          </a:xfrm>
          <a:custGeom>
            <a:avLst/>
            <a:gdLst>
              <a:gd name="T0" fmla="*/ 0 w 3097"/>
              <a:gd name="T1" fmla="*/ 0 h 2408"/>
              <a:gd name="T2" fmla="*/ 0 w 3097"/>
              <a:gd name="T3" fmla="*/ 2407 h 2408"/>
              <a:gd name="T4" fmla="*/ 3096 w 3097"/>
              <a:gd name="T5" fmla="*/ 2407 h 2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7" h="2408">
                <a:moveTo>
                  <a:pt x="0" y="0"/>
                </a:moveTo>
                <a:lnTo>
                  <a:pt x="0" y="2407"/>
                </a:lnTo>
                <a:lnTo>
                  <a:pt x="3096" y="24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58" name="Rectangle 1050"/>
          <p:cNvSpPr>
            <a:spLocks noChangeArrowheads="1"/>
          </p:cNvSpPr>
          <p:nvPr/>
        </p:nvSpPr>
        <p:spPr bwMode="auto">
          <a:xfrm>
            <a:off x="7529513" y="2986089"/>
            <a:ext cx="552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Oferta</a:t>
            </a:r>
          </a:p>
        </p:txBody>
      </p:sp>
      <p:sp>
        <p:nvSpPr>
          <p:cNvPr id="172059" name="Rectangle 1051"/>
          <p:cNvSpPr>
            <a:spLocks noChangeArrowheads="1"/>
          </p:cNvSpPr>
          <p:nvPr/>
        </p:nvSpPr>
        <p:spPr bwMode="auto">
          <a:xfrm>
            <a:off x="7635875" y="4729164"/>
            <a:ext cx="844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  <p:sp>
        <p:nvSpPr>
          <p:cNvPr id="172060" name="Rectangle 1052"/>
          <p:cNvSpPr>
            <a:spLocks noChangeArrowheads="1"/>
          </p:cNvSpPr>
          <p:nvPr/>
        </p:nvSpPr>
        <p:spPr bwMode="auto">
          <a:xfrm>
            <a:off x="4638675" y="5837239"/>
            <a:ext cx="97313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Quantidade</a:t>
            </a:r>
          </a:p>
          <a:p>
            <a:pPr algn="ctr">
              <a:lnSpc>
                <a:spcPct val="85000"/>
              </a:lnSpc>
            </a:pPr>
            <a:r>
              <a:rPr lang="pt-BR" altLang="pt-BR" sz="1800">
                <a:solidFill>
                  <a:srgbClr val="000000"/>
                </a:solidFill>
                <a:latin typeface="Arial Narrow" panose="020B0606020202030204" pitchFamily="34" charset="0"/>
              </a:rPr>
              <a:t>ofertada</a:t>
            </a:r>
          </a:p>
        </p:txBody>
      </p:sp>
      <p:sp>
        <p:nvSpPr>
          <p:cNvPr id="172061" name="Freeform 1053"/>
          <p:cNvSpPr>
            <a:spLocks/>
          </p:cNvSpPr>
          <p:nvPr/>
        </p:nvSpPr>
        <p:spPr bwMode="auto">
          <a:xfrm>
            <a:off x="5124451" y="4437063"/>
            <a:ext cx="66675" cy="50800"/>
          </a:xfrm>
          <a:custGeom>
            <a:avLst/>
            <a:gdLst>
              <a:gd name="T0" fmla="*/ 0 w 42"/>
              <a:gd name="T1" fmla="*/ 0 h 32"/>
              <a:gd name="T2" fmla="*/ 0 w 42"/>
              <a:gd name="T3" fmla="*/ 21 h 32"/>
              <a:gd name="T4" fmla="*/ 20 w 42"/>
              <a:gd name="T5" fmla="*/ 31 h 32"/>
              <a:gd name="T6" fmla="*/ 41 w 42"/>
              <a:gd name="T7" fmla="*/ 31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" h="32">
                <a:moveTo>
                  <a:pt x="0" y="0"/>
                </a:moveTo>
                <a:lnTo>
                  <a:pt x="0" y="21"/>
                </a:lnTo>
                <a:lnTo>
                  <a:pt x="20" y="31"/>
                </a:lnTo>
                <a:lnTo>
                  <a:pt x="41" y="31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62" name="Freeform 1054"/>
          <p:cNvSpPr>
            <a:spLocks/>
          </p:cNvSpPr>
          <p:nvPr/>
        </p:nvSpPr>
        <p:spPr bwMode="auto">
          <a:xfrm>
            <a:off x="5189538" y="4486275"/>
            <a:ext cx="639762" cy="1588"/>
          </a:xfrm>
          <a:custGeom>
            <a:avLst/>
            <a:gdLst>
              <a:gd name="T0" fmla="*/ 0 w 403"/>
              <a:gd name="T1" fmla="*/ 0 h 1"/>
              <a:gd name="T2" fmla="*/ 104 w 403"/>
              <a:gd name="T3" fmla="*/ 0 h 1"/>
              <a:gd name="T4" fmla="*/ 299 w 403"/>
              <a:gd name="T5" fmla="*/ 0 h 1"/>
              <a:gd name="T6" fmla="*/ 402 w 403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3" h="1">
                <a:moveTo>
                  <a:pt x="0" y="0"/>
                </a:moveTo>
                <a:lnTo>
                  <a:pt x="104" y="0"/>
                </a:lnTo>
                <a:lnTo>
                  <a:pt x="299" y="0"/>
                </a:lnTo>
                <a:lnTo>
                  <a:pt x="402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63" name="Freeform 1055"/>
          <p:cNvSpPr>
            <a:spLocks/>
          </p:cNvSpPr>
          <p:nvPr/>
        </p:nvSpPr>
        <p:spPr bwMode="auto">
          <a:xfrm>
            <a:off x="5827714" y="4486276"/>
            <a:ext cx="65087" cy="66675"/>
          </a:xfrm>
          <a:custGeom>
            <a:avLst/>
            <a:gdLst>
              <a:gd name="T0" fmla="*/ 0 w 41"/>
              <a:gd name="T1" fmla="*/ 0 h 42"/>
              <a:gd name="T2" fmla="*/ 19 w 41"/>
              <a:gd name="T3" fmla="*/ 11 h 42"/>
              <a:gd name="T4" fmla="*/ 30 w 41"/>
              <a:gd name="T5" fmla="*/ 20 h 42"/>
              <a:gd name="T6" fmla="*/ 40 w 41"/>
              <a:gd name="T7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42">
                <a:moveTo>
                  <a:pt x="0" y="0"/>
                </a:moveTo>
                <a:lnTo>
                  <a:pt x="19" y="11"/>
                </a:lnTo>
                <a:lnTo>
                  <a:pt x="30" y="20"/>
                </a:lnTo>
                <a:lnTo>
                  <a:pt x="40" y="41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64" name="Freeform 1056"/>
          <p:cNvSpPr>
            <a:spLocks/>
          </p:cNvSpPr>
          <p:nvPr/>
        </p:nvSpPr>
        <p:spPr bwMode="auto">
          <a:xfrm>
            <a:off x="5891214" y="4486276"/>
            <a:ext cx="52387" cy="66675"/>
          </a:xfrm>
          <a:custGeom>
            <a:avLst/>
            <a:gdLst>
              <a:gd name="T0" fmla="*/ 0 w 33"/>
              <a:gd name="T1" fmla="*/ 41 h 42"/>
              <a:gd name="T2" fmla="*/ 0 w 33"/>
              <a:gd name="T3" fmla="*/ 20 h 42"/>
              <a:gd name="T4" fmla="*/ 11 w 33"/>
              <a:gd name="T5" fmla="*/ 11 h 42"/>
              <a:gd name="T6" fmla="*/ 32 w 33"/>
              <a:gd name="T7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" h="42">
                <a:moveTo>
                  <a:pt x="0" y="41"/>
                </a:moveTo>
                <a:lnTo>
                  <a:pt x="0" y="20"/>
                </a:lnTo>
                <a:lnTo>
                  <a:pt x="11" y="11"/>
                </a:lnTo>
                <a:lnTo>
                  <a:pt x="32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65" name="Freeform 1057"/>
          <p:cNvSpPr>
            <a:spLocks/>
          </p:cNvSpPr>
          <p:nvPr/>
        </p:nvSpPr>
        <p:spPr bwMode="auto">
          <a:xfrm>
            <a:off x="5942013" y="4486275"/>
            <a:ext cx="620712" cy="1588"/>
          </a:xfrm>
          <a:custGeom>
            <a:avLst/>
            <a:gdLst>
              <a:gd name="T0" fmla="*/ 0 w 391"/>
              <a:gd name="T1" fmla="*/ 0 h 1"/>
              <a:gd name="T2" fmla="*/ 102 w 391"/>
              <a:gd name="T3" fmla="*/ 0 h 1"/>
              <a:gd name="T4" fmla="*/ 288 w 391"/>
              <a:gd name="T5" fmla="*/ 0 h 1"/>
              <a:gd name="T6" fmla="*/ 390 w 391"/>
              <a:gd name="T7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1" h="1">
                <a:moveTo>
                  <a:pt x="0" y="0"/>
                </a:moveTo>
                <a:lnTo>
                  <a:pt x="102" y="0"/>
                </a:lnTo>
                <a:lnTo>
                  <a:pt x="288" y="0"/>
                </a:lnTo>
                <a:lnTo>
                  <a:pt x="390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66" name="Freeform 1058"/>
          <p:cNvSpPr>
            <a:spLocks/>
          </p:cNvSpPr>
          <p:nvPr/>
        </p:nvSpPr>
        <p:spPr bwMode="auto">
          <a:xfrm>
            <a:off x="6561139" y="4437063"/>
            <a:ext cx="65087" cy="50800"/>
          </a:xfrm>
          <a:custGeom>
            <a:avLst/>
            <a:gdLst>
              <a:gd name="T0" fmla="*/ 0 w 41"/>
              <a:gd name="T1" fmla="*/ 31 h 32"/>
              <a:gd name="T2" fmla="*/ 19 w 41"/>
              <a:gd name="T3" fmla="*/ 31 h 32"/>
              <a:gd name="T4" fmla="*/ 30 w 41"/>
              <a:gd name="T5" fmla="*/ 21 h 32"/>
              <a:gd name="T6" fmla="*/ 40 w 41"/>
              <a:gd name="T7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32">
                <a:moveTo>
                  <a:pt x="0" y="31"/>
                </a:moveTo>
                <a:lnTo>
                  <a:pt x="19" y="31"/>
                </a:lnTo>
                <a:lnTo>
                  <a:pt x="30" y="21"/>
                </a:lnTo>
                <a:lnTo>
                  <a:pt x="40" y="0"/>
                </a:lnTo>
              </a:path>
            </a:pathLst>
          </a:custGeom>
          <a:noFill/>
          <a:ln w="12700" cap="rnd" cmpd="sng">
            <a:solidFill>
              <a:srgbClr val="800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2067" name="Rectangle 1059"/>
          <p:cNvSpPr>
            <a:spLocks noChangeArrowheads="1"/>
          </p:cNvSpPr>
          <p:nvPr/>
        </p:nvSpPr>
        <p:spPr bwMode="auto">
          <a:xfrm>
            <a:off x="5364163" y="4594226"/>
            <a:ext cx="10350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Excesso de</a:t>
            </a:r>
          </a:p>
          <a:p>
            <a:pPr algn="ctr">
              <a:lnSpc>
                <a:spcPct val="85000"/>
              </a:lnSpc>
            </a:pPr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demanda</a:t>
            </a:r>
          </a:p>
        </p:txBody>
      </p:sp>
    </p:spTree>
    <p:extLst>
      <p:ext uri="{BB962C8B-B14F-4D97-AF65-F5344CB8AC3E}">
        <p14:creationId xmlns:p14="http://schemas.microsoft.com/office/powerpoint/2010/main" val="28160587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MANKIW (2013). Introdução à Economia. 6ª edição.  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cap. 04 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(leitura recomendada) e cap.6 </a:t>
            </a:r>
          </a:p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Slides </a:t>
            </a:r>
            <a:r>
              <a:rPr lang="pt-BR" dirty="0" err="1" smtClean="0">
                <a:solidFill>
                  <a:schemeClr val="accent4">
                    <a:lumMod val="75000"/>
                  </a:schemeClr>
                </a:solidFill>
              </a:rPr>
              <a:t>Mankiw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 (em português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) – Disponível no e-disciplinas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t-BR" dirty="0" smtClean="0"/>
          </a:p>
          <a:p>
            <a:r>
              <a:rPr lang="pt-BR" dirty="0" smtClean="0"/>
              <a:t>PYNDICK E RUBINFELD (2013). Microeconomia. 8ª edição . </a:t>
            </a:r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cap. 01 e cap.02 (até seção 2.5)</a:t>
            </a:r>
          </a:p>
          <a:p>
            <a:endParaRPr lang="pt-BR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Alguns slides da profa. Lilian Maluf de Lima (LES0213, 2021)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546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 de microeconomia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MERCADO</a:t>
            </a:r>
          </a:p>
          <a:p>
            <a:r>
              <a:rPr lang="pt-BR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DEMANDA </a:t>
            </a:r>
          </a:p>
          <a:p>
            <a:r>
              <a:rPr lang="pt-BR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OFERTA</a:t>
            </a:r>
          </a:p>
          <a:p>
            <a:r>
              <a:rPr lang="pt-BR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EQUILÍBRIO DE MERCADO</a:t>
            </a:r>
          </a:p>
          <a:p>
            <a:r>
              <a:rPr lang="pt-BR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ELASTICIDADES</a:t>
            </a:r>
          </a:p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ESTRUTURA DE MERCADO</a:t>
            </a:r>
          </a:p>
          <a:p>
            <a:endParaRPr lang="pt-BR" sz="2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MICROECONOMIA e 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1552" y="1521726"/>
            <a:ext cx="10178322" cy="482448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Estudo de como as famílias e empresas tomam suas decisões de consumo e produção, como se formam os preços e como os mercados interagem</a:t>
            </a:r>
          </a:p>
          <a:p>
            <a:endParaRPr lang="pt-BR" sz="2800" dirty="0" smtClean="0"/>
          </a:p>
          <a:p>
            <a:r>
              <a:rPr lang="pt-BR" altLang="pt-BR" sz="2800" dirty="0"/>
              <a:t>Um </a:t>
            </a:r>
            <a:r>
              <a:rPr lang="pt-BR" altLang="pt-BR" sz="2800" dirty="0">
                <a:solidFill>
                  <a:srgbClr val="8901F3"/>
                </a:solidFill>
              </a:rPr>
              <a:t>mercado</a:t>
            </a:r>
            <a:r>
              <a:rPr lang="pt-BR" altLang="pt-BR" sz="2800" dirty="0"/>
              <a:t> é um grupo de compradores e vendedores de um dado bem ou serviço. </a:t>
            </a:r>
            <a:endParaRPr lang="pt-BR" altLang="pt-BR" sz="2800" dirty="0" smtClean="0"/>
          </a:p>
          <a:p>
            <a:endParaRPr lang="pt-BR" altLang="pt-BR" sz="2800" dirty="0" smtClean="0"/>
          </a:p>
          <a:p>
            <a:r>
              <a:rPr lang="pt-BR" altLang="pt-BR" sz="2800" dirty="0"/>
              <a:t>Os termos oferta e demanda se referem ao comportamento dos </a:t>
            </a:r>
            <a:r>
              <a:rPr lang="pt-BR" altLang="pt-BR" sz="2800" dirty="0" smtClean="0"/>
              <a:t>indivíduos </a:t>
            </a:r>
            <a:r>
              <a:rPr lang="pt-BR" altLang="pt-BR" sz="2800" dirty="0"/>
              <a:t>quando interagem entre si nos </a:t>
            </a:r>
            <a:r>
              <a:rPr lang="pt-BR" altLang="pt-BR" sz="2800" dirty="0">
                <a:solidFill>
                  <a:srgbClr val="8901F3"/>
                </a:solidFill>
              </a:rPr>
              <a:t>mercados</a:t>
            </a:r>
            <a:r>
              <a:rPr lang="pt-BR" altLang="pt-BR" sz="2800" dirty="0"/>
              <a:t>.</a:t>
            </a:r>
          </a:p>
          <a:p>
            <a:endParaRPr lang="pt-BR" alt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838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Demanda de 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1678" y="1760792"/>
            <a:ext cx="10178322" cy="3593591"/>
          </a:xfrm>
        </p:spPr>
        <p:txBody>
          <a:bodyPr/>
          <a:lstStyle/>
          <a:p>
            <a:r>
              <a:rPr lang="pt-BR" sz="2400" dirty="0">
                <a:solidFill>
                  <a:srgbClr val="7030A0"/>
                </a:solidFill>
              </a:rPr>
              <a:t>Conceito: </a:t>
            </a:r>
            <a:r>
              <a:rPr lang="pt-BR" sz="2400" dirty="0"/>
              <a:t>É a quantidade de um bem que os consumidores/compradores </a:t>
            </a:r>
            <a:r>
              <a:rPr lang="pt-BR" sz="2400" dirty="0" smtClean="0"/>
              <a:t>desejam adquirir </a:t>
            </a:r>
            <a:r>
              <a:rPr lang="pt-BR" sz="2400" dirty="0"/>
              <a:t>a determinado preço, em determinado período de tempo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A quantidade demandada por um bem varia inversamente ao seu preço </a:t>
            </a:r>
            <a:r>
              <a:rPr lang="pt-BR" sz="24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 Lei da Demanda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446" y="3857382"/>
            <a:ext cx="5360655" cy="300061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253182" y="3807725"/>
            <a:ext cx="1610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Exceção à Lei da Demanda: bens de </a:t>
            </a:r>
            <a:r>
              <a:rPr lang="pt-BR" dirty="0" err="1" smtClean="0"/>
              <a:t>Giffen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99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afetam a demanda: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Preços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desloca sobre a curva</a:t>
            </a:r>
          </a:p>
          <a:p>
            <a:r>
              <a:rPr lang="pt-BR" sz="2800" dirty="0" smtClean="0">
                <a:sym typeface="Wingdings" panose="05000000000000000000" pitchFamily="2" charset="2"/>
              </a:rPr>
              <a:t>Renda do consumidor  </a:t>
            </a:r>
            <a:r>
              <a:rPr lang="pt-BR" sz="28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deslocamento da curva</a:t>
            </a:r>
          </a:p>
          <a:p>
            <a:r>
              <a:rPr lang="pt-BR" sz="2800" dirty="0" smtClean="0">
                <a:sym typeface="Wingdings" panose="05000000000000000000" pitchFamily="2" charset="2"/>
              </a:rPr>
              <a:t>Preços de outros bens: </a:t>
            </a:r>
            <a:r>
              <a:rPr lang="pt-BR" sz="2800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substitutos e complementares</a:t>
            </a:r>
          </a:p>
          <a:p>
            <a:r>
              <a:rPr lang="pt-BR" sz="2800" dirty="0" smtClean="0">
                <a:sym typeface="Wingdings" panose="05000000000000000000" pitchFamily="2" charset="2"/>
              </a:rPr>
              <a:t>Outros fatores: mudança no número de consumidores (tamanho do mercado), mudança nos hábitos e gostos dos consumidores, mudanças demográficas, mudanças climáticas, </a:t>
            </a:r>
            <a:r>
              <a:rPr lang="pt-BR" sz="2800" dirty="0" err="1" smtClean="0">
                <a:sym typeface="Wingdings" panose="05000000000000000000" pitchFamily="2" charset="2"/>
              </a:rPr>
              <a:t>etc</a:t>
            </a:r>
            <a:endParaRPr lang="pt-BR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800" b="1" i="1" dirty="0" smtClean="0">
                <a:solidFill>
                  <a:srgbClr val="00B0F0"/>
                </a:solidFill>
              </a:rPr>
              <a:t>Como esses fatores afetam a demanda?</a:t>
            </a:r>
            <a:endParaRPr lang="pt-BR" sz="28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0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Exemplo – deslocamento QUANDO AUMENTA A RENDA E QUANDO AUMENTAM PREÇOS DOS BENS SUBSTITUTOS </a:t>
            </a:r>
            <a:r>
              <a:rPr lang="pt-BR" sz="3600" dirty="0" smtClean="0">
                <a:sym typeface="Wingdings" panose="05000000000000000000" pitchFamily="2" charset="2"/>
              </a:rPr>
              <a:t> </a:t>
            </a:r>
            <a:r>
              <a:rPr lang="pt-BR" sz="2400" dirty="0" smtClean="0">
                <a:solidFill>
                  <a:srgbClr val="7030A0"/>
                </a:solidFill>
                <a:sym typeface="Wingdings" panose="05000000000000000000" pitchFamily="2" charset="2"/>
              </a:rPr>
              <a:t>para bens normais</a:t>
            </a:r>
            <a:endParaRPr lang="pt-BR" sz="3600" dirty="0">
              <a:solidFill>
                <a:srgbClr val="7030A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201" y="2129051"/>
            <a:ext cx="5584897" cy="419830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761863" y="2129051"/>
            <a:ext cx="21017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D1 </a:t>
            </a:r>
            <a:r>
              <a:rPr lang="pt-BR" sz="28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 D2 (aumento da renda)</a:t>
            </a:r>
          </a:p>
          <a:p>
            <a:endParaRPr lang="pt-BR" sz="2800" dirty="0">
              <a:solidFill>
                <a:schemeClr val="tx2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pt-BR" sz="2800" dirty="0" smtClean="0">
                <a:solidFill>
                  <a:schemeClr val="tx2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A  B (aumento nos preços do bem substituto)</a:t>
            </a:r>
            <a:endParaRPr lang="pt-BR" sz="28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1306608" y="114477"/>
            <a:ext cx="10178322" cy="1492132"/>
          </a:xfrm>
          <a:noFill/>
          <a:ln/>
        </p:spPr>
        <p:txBody>
          <a:bodyPr/>
          <a:lstStyle/>
          <a:p>
            <a:r>
              <a:rPr lang="pt-BR" altLang="pt-BR" dirty="0"/>
              <a:t>Variações na Quantidade </a:t>
            </a:r>
            <a:r>
              <a:rPr lang="pt-BR" altLang="pt-BR" dirty="0" smtClean="0"/>
              <a:t>Demandada. </a:t>
            </a:r>
            <a:r>
              <a:rPr lang="pt-BR" altLang="pt-BR" dirty="0" err="1" smtClean="0"/>
              <a:t>Ex</a:t>
            </a:r>
            <a:r>
              <a:rPr lang="pt-BR" altLang="pt-BR" dirty="0" smtClean="0"/>
              <a:t>: imposto</a:t>
            </a:r>
            <a:endParaRPr lang="pt-BR" altLang="pt-BR" dirty="0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594100" y="5718175"/>
            <a:ext cx="434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1716637" y="1939926"/>
            <a:ext cx="1748877" cy="22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</a:pPr>
            <a:r>
              <a:rPr lang="pt-BR" altLang="pt-BR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Preço </a:t>
            </a:r>
            <a:r>
              <a:rPr lang="pt-BR" altLang="pt-BR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do chocolate</a:t>
            </a:r>
            <a:endParaRPr lang="pt-BR" altLang="pt-BR" sz="1800" b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5783" name="Freeform 7"/>
          <p:cNvSpPr>
            <a:spLocks/>
          </p:cNvSpPr>
          <p:nvPr/>
        </p:nvSpPr>
        <p:spPr bwMode="auto">
          <a:xfrm>
            <a:off x="3557588" y="2108201"/>
            <a:ext cx="4964112" cy="3667125"/>
          </a:xfrm>
          <a:custGeom>
            <a:avLst/>
            <a:gdLst>
              <a:gd name="T0" fmla="*/ 0 w 3127"/>
              <a:gd name="T1" fmla="*/ 0 h 2310"/>
              <a:gd name="T2" fmla="*/ 0 w 3127"/>
              <a:gd name="T3" fmla="*/ 2309 h 2310"/>
              <a:gd name="T4" fmla="*/ 3126 w 3127"/>
              <a:gd name="T5" fmla="*/ 2309 h 2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7" h="2310">
                <a:moveTo>
                  <a:pt x="0" y="0"/>
                </a:moveTo>
                <a:lnTo>
                  <a:pt x="0" y="2309"/>
                </a:lnTo>
                <a:lnTo>
                  <a:pt x="3126" y="230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 flipV="1">
            <a:off x="4251325" y="2730500"/>
            <a:ext cx="2960688" cy="2787650"/>
          </a:xfrm>
          <a:prstGeom prst="line">
            <a:avLst/>
          </a:prstGeom>
          <a:noFill/>
          <a:ln w="25400">
            <a:solidFill>
              <a:srgbClr val="4D9A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5064126" y="3309939"/>
            <a:ext cx="1076325" cy="100012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7280275" y="5221289"/>
            <a:ext cx="2047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D</a:t>
            </a:r>
            <a:r>
              <a:rPr lang="pt-BR" altLang="pt-BR" sz="1800" b="1" baseline="-25000">
                <a:solidFill>
                  <a:srgbClr val="00000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500439" y="5794375"/>
            <a:ext cx="104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703763" y="5794375"/>
            <a:ext cx="209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12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6000750" y="5794375"/>
            <a:ext cx="209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20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727325" y="3197225"/>
            <a:ext cx="4714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$4.00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2898776" y="4351339"/>
            <a:ext cx="3667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2.00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875213" y="2921001"/>
            <a:ext cx="1362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C</a:t>
            </a:r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6259513" y="4122739"/>
            <a:ext cx="1362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3570289" y="3311525"/>
            <a:ext cx="129857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3570288" y="4533900"/>
            <a:ext cx="259556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4875214" y="3322638"/>
            <a:ext cx="1587" cy="2444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6173789" y="4545014"/>
            <a:ext cx="1587" cy="1203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798" name="Freeform 22"/>
          <p:cNvSpPr>
            <a:spLocks/>
          </p:cNvSpPr>
          <p:nvPr/>
        </p:nvSpPr>
        <p:spPr bwMode="auto">
          <a:xfrm>
            <a:off x="4818064" y="3254375"/>
            <a:ext cx="96837" cy="96838"/>
          </a:xfrm>
          <a:custGeom>
            <a:avLst/>
            <a:gdLst>
              <a:gd name="T0" fmla="*/ 36 w 61"/>
              <a:gd name="T1" fmla="*/ 60 h 61"/>
              <a:gd name="T2" fmla="*/ 48 w 61"/>
              <a:gd name="T3" fmla="*/ 60 h 61"/>
              <a:gd name="T4" fmla="*/ 60 w 61"/>
              <a:gd name="T5" fmla="*/ 48 h 61"/>
              <a:gd name="T6" fmla="*/ 60 w 61"/>
              <a:gd name="T7" fmla="*/ 36 h 61"/>
              <a:gd name="T8" fmla="*/ 60 w 61"/>
              <a:gd name="T9" fmla="*/ 24 h 61"/>
              <a:gd name="T10" fmla="*/ 48 w 61"/>
              <a:gd name="T11" fmla="*/ 12 h 61"/>
              <a:gd name="T12" fmla="*/ 36 w 61"/>
              <a:gd name="T13" fmla="*/ 0 h 61"/>
              <a:gd name="T14" fmla="*/ 24 w 61"/>
              <a:gd name="T15" fmla="*/ 12 h 61"/>
              <a:gd name="T16" fmla="*/ 12 w 61"/>
              <a:gd name="T17" fmla="*/ 24 h 61"/>
              <a:gd name="T18" fmla="*/ 0 w 61"/>
              <a:gd name="T19" fmla="*/ 36 h 61"/>
              <a:gd name="T20" fmla="*/ 12 w 61"/>
              <a:gd name="T21" fmla="*/ 48 h 61"/>
              <a:gd name="T22" fmla="*/ 24 w 61"/>
              <a:gd name="T23" fmla="*/ 60 h 61"/>
              <a:gd name="T24" fmla="*/ 36 w 61"/>
              <a:gd name="T2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1" h="61">
                <a:moveTo>
                  <a:pt x="36" y="60"/>
                </a:moveTo>
                <a:lnTo>
                  <a:pt x="48" y="60"/>
                </a:lnTo>
                <a:lnTo>
                  <a:pt x="60" y="48"/>
                </a:lnTo>
                <a:lnTo>
                  <a:pt x="60" y="36"/>
                </a:lnTo>
                <a:lnTo>
                  <a:pt x="60" y="24"/>
                </a:lnTo>
                <a:lnTo>
                  <a:pt x="48" y="12"/>
                </a:lnTo>
                <a:lnTo>
                  <a:pt x="36" y="0"/>
                </a:lnTo>
                <a:lnTo>
                  <a:pt x="24" y="12"/>
                </a:lnTo>
                <a:lnTo>
                  <a:pt x="12" y="24"/>
                </a:lnTo>
                <a:lnTo>
                  <a:pt x="0" y="36"/>
                </a:lnTo>
                <a:lnTo>
                  <a:pt x="12" y="48"/>
                </a:lnTo>
                <a:lnTo>
                  <a:pt x="24" y="60"/>
                </a:lnTo>
                <a:lnTo>
                  <a:pt x="36" y="6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5799" name="Freeform 23"/>
          <p:cNvSpPr>
            <a:spLocks/>
          </p:cNvSpPr>
          <p:nvPr/>
        </p:nvSpPr>
        <p:spPr bwMode="auto">
          <a:xfrm>
            <a:off x="6134100" y="4494214"/>
            <a:ext cx="96838" cy="96837"/>
          </a:xfrm>
          <a:custGeom>
            <a:avLst/>
            <a:gdLst>
              <a:gd name="T0" fmla="*/ 24 w 61"/>
              <a:gd name="T1" fmla="*/ 60 h 61"/>
              <a:gd name="T2" fmla="*/ 48 w 61"/>
              <a:gd name="T3" fmla="*/ 48 h 61"/>
              <a:gd name="T4" fmla="*/ 60 w 61"/>
              <a:gd name="T5" fmla="*/ 24 h 61"/>
              <a:gd name="T6" fmla="*/ 48 w 61"/>
              <a:gd name="T7" fmla="*/ 12 h 61"/>
              <a:gd name="T8" fmla="*/ 48 w 61"/>
              <a:gd name="T9" fmla="*/ 0 h 61"/>
              <a:gd name="T10" fmla="*/ 24 w 61"/>
              <a:gd name="T11" fmla="*/ 0 h 61"/>
              <a:gd name="T12" fmla="*/ 12 w 61"/>
              <a:gd name="T13" fmla="*/ 0 h 61"/>
              <a:gd name="T14" fmla="*/ 0 w 61"/>
              <a:gd name="T15" fmla="*/ 12 h 61"/>
              <a:gd name="T16" fmla="*/ 0 w 61"/>
              <a:gd name="T17" fmla="*/ 24 h 61"/>
              <a:gd name="T18" fmla="*/ 0 w 61"/>
              <a:gd name="T19" fmla="*/ 48 h 61"/>
              <a:gd name="T20" fmla="*/ 12 w 61"/>
              <a:gd name="T21" fmla="*/ 48 h 61"/>
              <a:gd name="T22" fmla="*/ 24 w 61"/>
              <a:gd name="T23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61">
                <a:moveTo>
                  <a:pt x="24" y="60"/>
                </a:moveTo>
                <a:lnTo>
                  <a:pt x="48" y="48"/>
                </a:lnTo>
                <a:lnTo>
                  <a:pt x="60" y="24"/>
                </a:lnTo>
                <a:lnTo>
                  <a:pt x="48" y="12"/>
                </a:lnTo>
                <a:lnTo>
                  <a:pt x="48" y="0"/>
                </a:lnTo>
                <a:lnTo>
                  <a:pt x="24" y="0"/>
                </a:lnTo>
                <a:lnTo>
                  <a:pt x="12" y="0"/>
                </a:lnTo>
                <a:lnTo>
                  <a:pt x="0" y="12"/>
                </a:lnTo>
                <a:lnTo>
                  <a:pt x="0" y="24"/>
                </a:lnTo>
                <a:lnTo>
                  <a:pt x="0" y="48"/>
                </a:lnTo>
                <a:lnTo>
                  <a:pt x="12" y="48"/>
                </a:lnTo>
                <a:lnTo>
                  <a:pt x="24" y="6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V="1">
            <a:off x="5449889" y="2487613"/>
            <a:ext cx="560387" cy="882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5038726" y="5995989"/>
            <a:ext cx="87947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3111500" y="3602038"/>
            <a:ext cx="1588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5803" name="Rectangle 27"/>
          <p:cNvSpPr>
            <a:spLocks noChangeArrowheads="1"/>
          </p:cNvSpPr>
          <p:nvPr/>
        </p:nvSpPr>
        <p:spPr bwMode="auto">
          <a:xfrm>
            <a:off x="6078538" y="2320926"/>
            <a:ext cx="34416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Um imposto que aumenta o preço dos</a:t>
            </a:r>
          </a:p>
          <a:p>
            <a:r>
              <a:rPr lang="pt-BR" altLang="pt-BR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chocolates </a:t>
            </a:r>
            <a:r>
              <a:rPr lang="pt-BR" altLang="pt-BR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resulta em movimentos</a:t>
            </a:r>
          </a:p>
          <a:p>
            <a:r>
              <a:rPr lang="pt-BR" altLang="pt-BR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ao longo da curva de demanda.</a:t>
            </a:r>
          </a:p>
        </p:txBody>
      </p:sp>
      <p:sp>
        <p:nvSpPr>
          <p:cNvPr id="75804" name="Rectangle 28"/>
          <p:cNvSpPr>
            <a:spLocks noChangeArrowheads="1"/>
          </p:cNvSpPr>
          <p:nvPr/>
        </p:nvSpPr>
        <p:spPr bwMode="auto">
          <a:xfrm>
            <a:off x="7498404" y="5813426"/>
            <a:ext cx="2559996" cy="23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574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defTabSz="20574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defTabSz="205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pt-BR" altLang="pt-BR" sz="1800" b="1" dirty="0">
                <a:solidFill>
                  <a:srgbClr val="000000"/>
                </a:solidFill>
                <a:latin typeface="Arial Narrow" panose="020B0606020202030204" pitchFamily="34" charset="0"/>
              </a:rPr>
              <a:t>Número </a:t>
            </a:r>
            <a:r>
              <a:rPr lang="pt-BR" altLang="pt-BR" sz="18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barras de chocolate</a:t>
            </a:r>
          </a:p>
        </p:txBody>
      </p:sp>
    </p:spTree>
    <p:extLst>
      <p:ext uri="{BB962C8B-B14F-4D97-AF65-F5344CB8AC3E}">
        <p14:creationId xmlns:p14="http://schemas.microsoft.com/office/powerpoint/2010/main" val="848596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159</TotalTime>
  <Words>777</Words>
  <Application>Microsoft Office PowerPoint</Application>
  <PresentationFormat>Widescreen</PresentationFormat>
  <Paragraphs>262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Agency FB</vt:lpstr>
      <vt:lpstr>Arial</vt:lpstr>
      <vt:lpstr>Arial Narrow</vt:lpstr>
      <vt:lpstr>Gill Sans MT</vt:lpstr>
      <vt:lpstr>Impact</vt:lpstr>
      <vt:lpstr>Monotype Sorts</vt:lpstr>
      <vt:lpstr>Wingdings</vt:lpstr>
      <vt:lpstr>Badge</vt:lpstr>
      <vt:lpstr>mICROECONOMIA Mercados e demanda  </vt:lpstr>
      <vt:lpstr>Novas datas</vt:lpstr>
      <vt:lpstr>Referências</vt:lpstr>
      <vt:lpstr>Conceitos básicos de microeconomia</vt:lpstr>
      <vt:lpstr>MICROECONOMIA e mercado</vt:lpstr>
      <vt:lpstr>Demanda de mercado</vt:lpstr>
      <vt:lpstr>Fatores que afetam a demanda:</vt:lpstr>
      <vt:lpstr>Exemplo – deslocamento QUANDO AUMENTA A RENDA E QUANDO AUMENTAM PREÇOS DOS BENS SUBSTITUTOS  para bens normais</vt:lpstr>
      <vt:lpstr>Variações na Quantidade Demandada. Ex: imposto</vt:lpstr>
      <vt:lpstr>Oferta de mercado</vt:lpstr>
      <vt:lpstr>Fatores que afetam a oferta</vt:lpstr>
      <vt:lpstr>Apresentação do PowerPoint</vt:lpstr>
      <vt:lpstr>Equilíbrio da Oferta e da Demanda</vt:lpstr>
      <vt:lpstr>Mercados Fora do Equilíbrio</vt:lpstr>
      <vt:lpstr>Excesso de Oferta</vt:lpstr>
      <vt:lpstr>Excesso de Oferta</vt:lpstr>
      <vt:lpstr>Excesso de Oferta</vt:lpstr>
      <vt:lpstr>Excesso de Oferta</vt:lpstr>
      <vt:lpstr>Excesso de Oferta</vt:lpstr>
      <vt:lpstr>Excesso de Demanda</vt:lpstr>
      <vt:lpstr>Excesso de Demanda</vt:lpstr>
      <vt:lpstr>Excesso de Demanda</vt:lpstr>
      <vt:lpstr>Excesso de Demanda</vt:lpstr>
      <vt:lpstr>Excesso de Demanda</vt:lpstr>
      <vt:lpstr>Excesso de Demanda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Silvia Helena Galvão de Miranda</dc:creator>
  <cp:lastModifiedBy>Silvia Helena Galvão de Miranda</cp:lastModifiedBy>
  <cp:revision>23</cp:revision>
  <dcterms:created xsi:type="dcterms:W3CDTF">2023-06-23T14:57:18Z</dcterms:created>
  <dcterms:modified xsi:type="dcterms:W3CDTF">2023-11-17T10:05:37Z</dcterms:modified>
</cp:coreProperties>
</file>