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349" r:id="rId2"/>
    <p:sldId id="403" r:id="rId3"/>
    <p:sldId id="405" r:id="rId4"/>
    <p:sldId id="406" r:id="rId5"/>
    <p:sldId id="344" r:id="rId6"/>
    <p:sldId id="332" r:id="rId7"/>
    <p:sldId id="322" r:id="rId8"/>
    <p:sldId id="433" r:id="rId9"/>
    <p:sldId id="323" r:id="rId10"/>
    <p:sldId id="324" r:id="rId11"/>
    <p:sldId id="325" r:id="rId12"/>
    <p:sldId id="303" r:id="rId13"/>
    <p:sldId id="304" r:id="rId14"/>
    <p:sldId id="309" r:id="rId15"/>
    <p:sldId id="307" r:id="rId16"/>
    <p:sldId id="308" r:id="rId17"/>
    <p:sldId id="310" r:id="rId18"/>
    <p:sldId id="270" r:id="rId19"/>
    <p:sldId id="272" r:id="rId20"/>
    <p:sldId id="271" r:id="rId21"/>
    <p:sldId id="273" r:id="rId22"/>
    <p:sldId id="274" r:id="rId23"/>
    <p:sldId id="275" r:id="rId24"/>
    <p:sldId id="276" r:id="rId25"/>
    <p:sldId id="289" r:id="rId26"/>
    <p:sldId id="434" r:id="rId27"/>
    <p:sldId id="283" r:id="rId28"/>
    <p:sldId id="278" r:id="rId29"/>
    <p:sldId id="435" r:id="rId30"/>
    <p:sldId id="258" r:id="rId31"/>
    <p:sldId id="290" r:id="rId32"/>
    <p:sldId id="294" r:id="rId33"/>
    <p:sldId id="293" r:id="rId34"/>
    <p:sldId id="300" r:id="rId35"/>
    <p:sldId id="292" r:id="rId36"/>
    <p:sldId id="291" r:id="rId37"/>
    <p:sldId id="295" r:id="rId38"/>
    <p:sldId id="299" r:id="rId39"/>
    <p:sldId id="341" r:id="rId40"/>
    <p:sldId id="277" r:id="rId41"/>
    <p:sldId id="334" r:id="rId42"/>
    <p:sldId id="335" r:id="rId43"/>
    <p:sldId id="436" r:id="rId44"/>
    <p:sldId id="266" r:id="rId45"/>
    <p:sldId id="408" r:id="rId46"/>
    <p:sldId id="336" r:id="rId47"/>
    <p:sldId id="257" r:id="rId48"/>
    <p:sldId id="301" r:id="rId49"/>
    <p:sldId id="261" r:id="rId50"/>
    <p:sldId id="262" r:id="rId51"/>
    <p:sldId id="265" r:id="rId52"/>
    <p:sldId id="263" r:id="rId53"/>
    <p:sldId id="264" r:id="rId54"/>
    <p:sldId id="267" r:id="rId55"/>
    <p:sldId id="410" r:id="rId56"/>
    <p:sldId id="411" r:id="rId57"/>
    <p:sldId id="412" r:id="rId58"/>
    <p:sldId id="413" r:id="rId59"/>
    <p:sldId id="414" r:id="rId60"/>
    <p:sldId id="259" r:id="rId61"/>
    <p:sldId id="260" r:id="rId62"/>
    <p:sldId id="437" r:id="rId63"/>
    <p:sldId id="415" r:id="rId64"/>
    <p:sldId id="438" r:id="rId65"/>
    <p:sldId id="416" r:id="rId66"/>
    <p:sldId id="417" r:id="rId67"/>
    <p:sldId id="418" r:id="rId68"/>
    <p:sldId id="280" r:id="rId69"/>
    <p:sldId id="281" r:id="rId70"/>
    <p:sldId id="282" r:id="rId71"/>
    <p:sldId id="419" r:id="rId72"/>
    <p:sldId id="284" r:id="rId73"/>
    <p:sldId id="285" r:id="rId74"/>
    <p:sldId id="286" r:id="rId75"/>
    <p:sldId id="287" r:id="rId76"/>
    <p:sldId id="288" r:id="rId77"/>
    <p:sldId id="420" r:id="rId78"/>
    <p:sldId id="421" r:id="rId79"/>
    <p:sldId id="422" r:id="rId80"/>
    <p:sldId id="423" r:id="rId81"/>
    <p:sldId id="424" r:id="rId82"/>
    <p:sldId id="425" r:id="rId83"/>
    <p:sldId id="442" r:id="rId84"/>
    <p:sldId id="426" r:id="rId85"/>
    <p:sldId id="296" r:id="rId86"/>
    <p:sldId id="297" r:id="rId87"/>
    <p:sldId id="298" r:id="rId88"/>
    <p:sldId id="427" r:id="rId89"/>
    <p:sldId id="428" r:id="rId90"/>
    <p:sldId id="439" r:id="rId91"/>
    <p:sldId id="440" r:id="rId92"/>
    <p:sldId id="441" r:id="rId93"/>
    <p:sldId id="429" r:id="rId94"/>
    <p:sldId id="302" r:id="rId95"/>
    <p:sldId id="430" r:id="rId96"/>
    <p:sldId id="431" r:id="rId97"/>
    <p:sldId id="305" r:id="rId98"/>
    <p:sldId id="432" r:id="rId99"/>
    <p:sldId id="314" r:id="rId100"/>
    <p:sldId id="407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624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89A52-B850-49FB-9BCC-62C6EB770C5D}" type="datetimeFigureOut">
              <a:rPr lang="pt-BR" smtClean="0"/>
              <a:pPr/>
              <a:t>22/03/2019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DA6B5-5E92-4F81-8815-FBCD78ECFE1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341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8C315-5B24-4B06-9FBC-8699BE05E2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87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7C112-E7D9-4F6E-8C9E-1029E3AEF1B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23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8C315-5B24-4B06-9FBC-8699BE05E23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52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8C315-5B24-4B06-9FBC-8699BE05E23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52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7C112-E7D9-4F6E-8C9E-1029E3AEF1B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23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7C112-E7D9-4F6E-8C9E-1029E3AEF1BA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23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BFBA-0986-4F41-B87C-AAFE332B924A}" type="slidenum">
              <a:rPr lang="pt-BR" smtClean="0"/>
              <a:pPr/>
              <a:t>81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BFBA-0986-4F41-B87C-AAFE332B924A}" type="slidenum">
              <a:rPr lang="pt-BR" smtClean="0"/>
              <a:pPr/>
              <a:t>97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829ED-2396-4D34-A5B0-64DD73A00EA8}" type="slidenum">
              <a:rPr lang="pt-BR" smtClean="0"/>
              <a:pPr/>
              <a:t>100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87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EEE6-CBEB-45BE-A965-28CDC8EBE11C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6C83-5ECD-4D86-A649-2EB441E839E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0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EEE6-CBEB-45BE-A965-28CDC8EBE11C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6C83-5ECD-4D86-A649-2EB441E839E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9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EEE6-CBEB-45BE-A965-28CDC8EBE11C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6C83-5ECD-4D86-A649-2EB441E839E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9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EEE6-CBEB-45BE-A965-28CDC8EBE11C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6C83-5ECD-4D86-A649-2EB441E839E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3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EEE6-CBEB-45BE-A965-28CDC8EBE11C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6C83-5ECD-4D86-A649-2EB441E839E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0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EEE6-CBEB-45BE-A965-28CDC8EBE11C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6C83-5ECD-4D86-A649-2EB441E839E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EEE6-CBEB-45BE-A965-28CDC8EBE11C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6C83-5ECD-4D86-A649-2EB441E839E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9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EEE6-CBEB-45BE-A965-28CDC8EBE11C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6C83-5ECD-4D86-A649-2EB441E839E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4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EEE6-CBEB-45BE-A965-28CDC8EBE11C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6C83-5ECD-4D86-A649-2EB441E839E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0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EEE6-CBEB-45BE-A965-28CDC8EBE11C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6C83-5ECD-4D86-A649-2EB441E839E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5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EEE6-CBEB-45BE-A965-28CDC8EBE11C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6C83-5ECD-4D86-A649-2EB441E839E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8EEE6-CBEB-45BE-A965-28CDC8EBE11C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96C83-5ECD-4D86-A649-2EB441E839E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7.wmf"/><Relationship Id="rId10" Type="http://schemas.openxmlformats.org/officeDocument/2006/relationships/image" Target="../media/image14.emf"/><Relationship Id="rId4" Type="http://schemas.openxmlformats.org/officeDocument/2006/relationships/image" Target="../media/image16.jpeg"/><Relationship Id="rId9" Type="http://schemas.openxmlformats.org/officeDocument/2006/relationships/package" Target="../embeddings/Microsoft_Word_Document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5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png"/><Relationship Id="rId11" Type="http://schemas.openxmlformats.org/officeDocument/2006/relationships/image" Target="../media/image36.jpeg"/><Relationship Id="rId5" Type="http://schemas.openxmlformats.org/officeDocument/2006/relationships/image" Target="../media/image5.jpeg"/><Relationship Id="rId10" Type="http://schemas.openxmlformats.org/officeDocument/2006/relationships/image" Target="../media/image33.png"/><Relationship Id="rId4" Type="http://schemas.openxmlformats.org/officeDocument/2006/relationships/image" Target="../media/image7.jpeg"/><Relationship Id="rId9" Type="http://schemas.openxmlformats.org/officeDocument/2006/relationships/oleObject" Target="../embeddings/oleObject1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5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png"/><Relationship Id="rId11" Type="http://schemas.openxmlformats.org/officeDocument/2006/relationships/image" Target="../media/image36.jpeg"/><Relationship Id="rId5" Type="http://schemas.openxmlformats.org/officeDocument/2006/relationships/image" Target="../media/image5.jpeg"/><Relationship Id="rId10" Type="http://schemas.openxmlformats.org/officeDocument/2006/relationships/image" Target="../media/image39.png"/><Relationship Id="rId4" Type="http://schemas.openxmlformats.org/officeDocument/2006/relationships/image" Target="../media/image7.jpeg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jpeg"/><Relationship Id="rId5" Type="http://schemas.openxmlformats.org/officeDocument/2006/relationships/image" Target="../media/image17.wmf"/><Relationship Id="rId10" Type="http://schemas.openxmlformats.org/officeDocument/2006/relationships/image" Target="../media/image14.emf"/><Relationship Id="rId4" Type="http://schemas.openxmlformats.org/officeDocument/2006/relationships/image" Target="../media/image16.jpeg"/><Relationship Id="rId9" Type="http://schemas.openxmlformats.org/officeDocument/2006/relationships/package" Target="../embeddings/Microsoft_Word_Document3.docx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&#231;&#167;&#8216;&#229;&#173;&#166;&#230;&#732;&#160;&#229;&#402;&#143;&#233;&#164;&#168;%20MEDICAL&#227;&#8364;&#8364;Necrosis&#227;&#8364;&#8364;&#227;&#402;&#141;&#227;&#8218;&#175;&#227;&#402;&#173;&#227;&#402;&#188;&#227;&#8218;&#183;&#227;&#8218;&#185;.flv" TargetMode="External"/><Relationship Id="rId4" Type="http://schemas.openxmlformats.org/officeDocument/2006/relationships/hyperlink" Target="Apoptose%20Mikro.flv" TargetMode="Externa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&#231;&#167;&#8216;&#229;&#173;&#166;&#230;&#732;&#160;&#229;&#402;&#143;&#233;&#164;&#168;%20MEDICAL&#227;&#8364;&#8364;Necrosis&#227;&#8364;&#8364;&#227;&#402;&#141;&#227;&#8218;&#175;&#227;&#402;&#173;&#227;&#402;&#188;&#227;&#8218;&#183;&#227;&#8218;&#185;.flv" TargetMode="External"/><Relationship Id="rId4" Type="http://schemas.openxmlformats.org/officeDocument/2006/relationships/hyperlink" Target="Apoptose%20Mikro.flv" TargetMode="Externa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366837" y="1218010"/>
            <a:ext cx="6473429" cy="454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500" b="1" dirty="0">
                <a:latin typeface="Arial" charset="0"/>
              </a:rPr>
              <a:t>Instituto de Ciências Biomédicas / USP</a:t>
            </a:r>
          </a:p>
          <a:p>
            <a:pPr algn="ctr"/>
            <a:r>
              <a:rPr lang="pt-BR" sz="1500" b="1" dirty="0">
                <a:latin typeface="Arial" charset="0"/>
              </a:rPr>
              <a:t> Departamento de Imunologia</a:t>
            </a:r>
          </a:p>
          <a:p>
            <a:pPr algn="ctr"/>
            <a:r>
              <a:rPr lang="pt-BR" sz="1500" dirty="0">
                <a:latin typeface="Arial" charset="0"/>
              </a:rPr>
              <a:t>BMI468– Imunologia</a:t>
            </a:r>
            <a:endParaRPr lang="en-US" sz="1500" dirty="0">
              <a:latin typeface="Arial" charset="0"/>
              <a:cs typeface="Times New Roman" pitchFamily="18" charset="0"/>
            </a:endParaRPr>
          </a:p>
          <a:p>
            <a:pPr algn="ctr"/>
            <a:r>
              <a:rPr lang="pt-BR" sz="1500" dirty="0">
                <a:latin typeface="Arial" charset="0"/>
                <a:cs typeface="Times New Roman" pitchFamily="18" charset="0"/>
              </a:rPr>
              <a:t>1° Semestre de 2019</a:t>
            </a:r>
          </a:p>
          <a:p>
            <a:r>
              <a:rPr lang="pt-BR" sz="1350" dirty="0">
                <a:latin typeface="Arial" charset="0"/>
                <a:cs typeface="Times New Roman" pitchFamily="18" charset="0"/>
              </a:rPr>
              <a:t> </a:t>
            </a:r>
          </a:p>
          <a:p>
            <a:endParaRPr lang="pt-BR" sz="1350" dirty="0">
              <a:latin typeface="Arial" charset="0"/>
              <a:cs typeface="Times New Roman" pitchFamily="18" charset="0"/>
            </a:endParaRPr>
          </a:p>
          <a:p>
            <a:r>
              <a:rPr lang="pt-BR" sz="1500" b="1" dirty="0">
                <a:latin typeface="Arial" charset="0"/>
              </a:rPr>
              <a:t>Professor Responsáve</a:t>
            </a:r>
            <a:r>
              <a:rPr lang="pt-BR" sz="1500" dirty="0">
                <a:latin typeface="Arial" charset="0"/>
              </a:rPr>
              <a:t>l:</a:t>
            </a:r>
            <a:r>
              <a:rPr lang="pt-BR" sz="1350" dirty="0">
                <a:latin typeface="Arial" charset="0"/>
              </a:rPr>
              <a:t> </a:t>
            </a:r>
            <a:r>
              <a:rPr lang="pt-BR" sz="1500" dirty="0">
                <a:latin typeface="Arial" charset="0"/>
              </a:rPr>
              <a:t>Prof. Magnus </a:t>
            </a:r>
            <a:r>
              <a:rPr lang="sv-SE" sz="1500" dirty="0">
                <a:latin typeface="Arial" charset="0"/>
              </a:rPr>
              <a:t>Å</a:t>
            </a:r>
            <a:r>
              <a:rPr lang="pt-BR" sz="1500" dirty="0" err="1">
                <a:latin typeface="Arial" charset="0"/>
              </a:rPr>
              <a:t>ke</a:t>
            </a:r>
            <a:r>
              <a:rPr lang="pt-BR" sz="1500" dirty="0">
                <a:latin typeface="Arial" charset="0"/>
              </a:rPr>
              <a:t> Gidlund</a:t>
            </a:r>
          </a:p>
          <a:p>
            <a:endParaRPr lang="pt-BR" sz="1500" dirty="0">
              <a:latin typeface="Arial" charset="0"/>
            </a:endParaRPr>
          </a:p>
          <a:p>
            <a:r>
              <a:rPr lang="pt-BR" sz="1500" dirty="0">
                <a:latin typeface="Arial" charset="0"/>
              </a:rPr>
              <a:t>Assistente :  </a:t>
            </a:r>
            <a:r>
              <a:rPr lang="pt-BR" sz="1350" dirty="0"/>
              <a:t>Melissa Mercedes Torres </a:t>
            </a:r>
            <a:r>
              <a:rPr lang="pt-BR" sz="1350" dirty="0" err="1"/>
              <a:t>Chipana</a:t>
            </a:r>
            <a:endParaRPr lang="en-US" sz="1350" dirty="0"/>
          </a:p>
          <a:p>
            <a:endParaRPr lang="pt-BR" sz="1500" dirty="0">
              <a:latin typeface="Arial" charset="0"/>
            </a:endParaRPr>
          </a:p>
          <a:p>
            <a:endParaRPr lang="pt-BR" sz="1500" dirty="0">
              <a:latin typeface="Arial" charset="0"/>
            </a:endParaRPr>
          </a:p>
          <a:p>
            <a:endParaRPr lang="pt-BR" sz="1500" dirty="0">
              <a:latin typeface="Arial" charset="0"/>
            </a:endParaRPr>
          </a:p>
          <a:p>
            <a:endParaRPr lang="pt-BR" sz="1500" dirty="0">
              <a:latin typeface="Arial" charset="0"/>
            </a:endParaRPr>
          </a:p>
          <a:p>
            <a:endParaRPr lang="pt-BR" sz="2100" dirty="0"/>
          </a:p>
          <a:p>
            <a:endParaRPr lang="pt-BR" sz="1350" dirty="0">
              <a:latin typeface="Arial" charset="0"/>
            </a:endParaRPr>
          </a:p>
          <a:p>
            <a:endParaRPr lang="pt-BR" sz="15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pt-BR" sz="1500" b="1" dirty="0">
                <a:latin typeface="Arial" charset="0"/>
                <a:cs typeface="Times New Roman" pitchFamily="18" charset="0"/>
              </a:rPr>
              <a:t>Horário</a:t>
            </a:r>
            <a:r>
              <a:rPr lang="pt-BR" sz="1500" dirty="0">
                <a:latin typeface="Arial" charset="0"/>
                <a:cs typeface="Times New Roman" pitchFamily="18" charset="0"/>
              </a:rPr>
              <a:t>: Terça  08.30 – 12:00 horas</a:t>
            </a:r>
          </a:p>
          <a:p>
            <a:endParaRPr lang="pt-BR" sz="1500" b="1" dirty="0">
              <a:latin typeface="Arial" charset="0"/>
            </a:endParaRPr>
          </a:p>
          <a:p>
            <a:endParaRPr lang="pt-BR" sz="15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Text Box 2"/>
          <p:cNvSpPr txBox="1">
            <a:spLocks noChangeArrowheads="1"/>
          </p:cNvSpPr>
          <p:nvPr/>
        </p:nvSpPr>
        <p:spPr bwMode="auto">
          <a:xfrm>
            <a:off x="38100" y="-57150"/>
            <a:ext cx="9105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3200" b="1">
                <a:latin typeface="Arial" pitchFamily="34" charset="0"/>
              </a:rPr>
              <a:t>Mecanismos microbicidas de </a:t>
            </a:r>
          </a:p>
          <a:p>
            <a:pPr algn="ctr"/>
            <a:r>
              <a:rPr lang="pt-BR" sz="3200" b="1">
                <a:latin typeface="Arial" pitchFamily="34" charset="0"/>
              </a:rPr>
              <a:t>neutrófilos e macrófagos</a:t>
            </a:r>
          </a:p>
        </p:txBody>
      </p:sp>
      <p:pic>
        <p:nvPicPr>
          <p:cNvPr id="67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6625"/>
            <a:ext cx="9144000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9940" name="Text Box 4"/>
          <p:cNvSpPr txBox="1">
            <a:spLocks noChangeArrowheads="1"/>
          </p:cNvSpPr>
          <p:nvPr/>
        </p:nvSpPr>
        <p:spPr bwMode="auto">
          <a:xfrm>
            <a:off x="0" y="5715000"/>
            <a:ext cx="3276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b="1">
                <a:latin typeface="Arial" pitchFamily="34" charset="0"/>
              </a:rPr>
              <a:t>Morte dos microrganismos por enzimas lisossomais nos fagolisossomos</a:t>
            </a:r>
          </a:p>
        </p:txBody>
      </p:sp>
      <p:sp>
        <p:nvSpPr>
          <p:cNvPr id="679941" name="Text Box 5"/>
          <p:cNvSpPr txBox="1">
            <a:spLocks noChangeArrowheads="1"/>
          </p:cNvSpPr>
          <p:nvPr/>
        </p:nvSpPr>
        <p:spPr bwMode="auto">
          <a:xfrm>
            <a:off x="6705600" y="5514975"/>
            <a:ext cx="2209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b="1">
                <a:latin typeface="Arial" pitchFamily="34" charset="0"/>
              </a:rPr>
              <a:t>Morte por ROIs e NO dos microrganismos endocitados</a:t>
            </a:r>
          </a:p>
        </p:txBody>
      </p:sp>
      <p:sp>
        <p:nvSpPr>
          <p:cNvPr id="679942" name="Text Box 6"/>
          <p:cNvSpPr txBox="1">
            <a:spLocks noChangeArrowheads="1"/>
          </p:cNvSpPr>
          <p:nvPr/>
        </p:nvSpPr>
        <p:spPr bwMode="auto">
          <a:xfrm>
            <a:off x="6477000" y="1217613"/>
            <a:ext cx="2209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b="1">
                <a:latin typeface="Arial" pitchFamily="34" charset="0"/>
              </a:rPr>
              <a:t>Morte  dos microrganismos extracelulares</a:t>
            </a:r>
          </a:p>
        </p:txBody>
      </p:sp>
    </p:spTree>
    <p:extLst>
      <p:ext uri="{BB962C8B-B14F-4D97-AF65-F5344CB8AC3E}">
        <p14:creationId xmlns:p14="http://schemas.microsoft.com/office/powerpoint/2010/main" val="2730244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7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7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7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40" grpId="0" autoUpdateAnimBg="0"/>
      <p:bldP spid="679941" grpId="0" autoUpdateAnimBg="0"/>
      <p:bldP spid="679942" grpId="0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051720" y="361703"/>
            <a:ext cx="425348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pt-B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Células do sistema Imune</a:t>
            </a:r>
          </a:p>
          <a:p>
            <a:pPr lvl="0"/>
            <a:r>
              <a:rPr lang="pt-B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Origem, Maturação, Função</a:t>
            </a:r>
          </a:p>
          <a:p>
            <a:pPr lvl="0"/>
            <a:r>
              <a:rPr lang="pt-B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Órgãos. Primários</a:t>
            </a:r>
            <a:r>
              <a:rPr lang="sv-SE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pt-B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secundários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Recirculação do linfócitos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Anticorpos</a:t>
            </a:r>
          </a:p>
          <a:p>
            <a:pPr lvl="0"/>
            <a:r>
              <a:rPr lang="pt-B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Estrutura- regionais funcionais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MHC. </a:t>
            </a:r>
          </a:p>
          <a:p>
            <a:pPr lvl="0"/>
            <a:r>
              <a:rPr lang="pt-B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Classe I e II: Função 						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Recombinação  </a:t>
            </a:r>
            <a:r>
              <a:rPr lang="sv-SE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 LBr, LTr )</a:t>
            </a:r>
          </a:p>
          <a:p>
            <a:pPr lvl="0"/>
            <a:r>
              <a:rPr lang="sv-SE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Principio, Idea</a:t>
            </a:r>
          </a:p>
          <a:p>
            <a:pPr lvl="0"/>
            <a:r>
              <a:rPr lang="sv-SE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pt-BR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Processamento do antígeno</a:t>
            </a:r>
          </a:p>
          <a:p>
            <a:pPr lvl="0"/>
            <a:endParaRPr lang="pt-BR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MHC classe I e II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Restrição MHC</a:t>
            </a:r>
          </a:p>
          <a:p>
            <a:pPr lvl="0"/>
            <a:r>
              <a:rPr lang="pt-BR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Principio	</a:t>
            </a:r>
            <a:endParaRPr lang="pt-BR" sz="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1100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drkahn.meditech-bioflex.com/images/wound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57225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 para a direita listrada 1"/>
          <p:cNvSpPr/>
          <p:nvPr/>
        </p:nvSpPr>
        <p:spPr>
          <a:xfrm>
            <a:off x="1187624" y="2420888"/>
            <a:ext cx="648072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611560" y="2132856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Lesão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4670038"/>
            <a:ext cx="59150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cima 3"/>
          <p:cNvSpPr/>
          <p:nvPr/>
        </p:nvSpPr>
        <p:spPr>
          <a:xfrm>
            <a:off x="3347864" y="3760160"/>
            <a:ext cx="720080" cy="864096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32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 para a direita 3"/>
          <p:cNvSpPr/>
          <p:nvPr/>
        </p:nvSpPr>
        <p:spPr>
          <a:xfrm>
            <a:off x="1259632" y="2636912"/>
            <a:ext cx="6120680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mploInflamaca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1391237" cy="104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Rt1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2932589" y="3501008"/>
            <a:ext cx="5951004" cy="1958237"/>
          </a:xfrm>
          <a:prstGeom prst="rect">
            <a:avLst/>
          </a:prstGeom>
          <a:noFill/>
        </p:spPr>
      </p:pic>
      <p:sp>
        <p:nvSpPr>
          <p:cNvPr id="7" name="Seta para cima 6"/>
          <p:cNvSpPr/>
          <p:nvPr/>
        </p:nvSpPr>
        <p:spPr>
          <a:xfrm>
            <a:off x="5580112" y="1700808"/>
            <a:ext cx="576064" cy="1800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2843808" y="6858000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 descr="http://upload.wikimedia.org/wikipedia/commons/thumb/b/bb/MHC_Class_2.svg/220px-MHC_Class_2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687" y="1606556"/>
            <a:ext cx="614962" cy="11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://upload.wikimedia.org/wikipedia/commons/thumb/c/c3/TCRComplex.png/220px-TCRComple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644" y="1010345"/>
            <a:ext cx="1152128" cy="8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459406" y="311218"/>
            <a:ext cx="103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Antigeno</a:t>
            </a:r>
            <a:endParaRPr lang="pt-BR" dirty="0"/>
          </a:p>
        </p:txBody>
      </p:sp>
      <p:sp>
        <p:nvSpPr>
          <p:cNvPr id="1031" name="AutoShape 7" descr="Image result for MHC class 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3" name="AutoShape 9" descr="Image result for MHC class 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5" name="AutoShape 11" descr="Image result for MHC class 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7" name="Picture 13" descr="http://upload.wikimedia.org/wikipedia/commons/thumb/e/ee/MHC_Class_1.svg/2000px-MHC_Class_1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1700808"/>
            <a:ext cx="899592" cy="1150578"/>
          </a:xfrm>
          <a:prstGeom prst="rect">
            <a:avLst/>
          </a:prstGeom>
          <a:noFill/>
        </p:spPr>
      </p:pic>
      <p:sp>
        <p:nvSpPr>
          <p:cNvPr id="21" name="CaixaDeTexto 20"/>
          <p:cNvSpPr txBox="1"/>
          <p:nvPr/>
        </p:nvSpPr>
        <p:spPr>
          <a:xfrm>
            <a:off x="4459406" y="5296852"/>
            <a:ext cx="1672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Interface</a:t>
            </a:r>
          </a:p>
        </p:txBody>
      </p:sp>
      <p:pic>
        <p:nvPicPr>
          <p:cNvPr id="23" name="Picture 22" descr="HIV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4797152"/>
            <a:ext cx="162546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2" descr="HIV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908720"/>
            <a:ext cx="162546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49280"/>
            <a:ext cx="59150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734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b/bb/MHC_Class_2.svg/220px-MHC_Class_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614962" cy="11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http://upload.wikimedia.org/wikipedia/commons/thumb/c/c3/TCRComplex.png/220px-TCRCompl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5064"/>
            <a:ext cx="1152128" cy="8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http://upload.wikimedia.org/wikipedia/commons/thumb/e/ee/MHC_Class_1.svg/2000px-MHC_Class_1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692696"/>
            <a:ext cx="899592" cy="1150578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3563888" y="1412776"/>
            <a:ext cx="228928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MHC Classe I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MHC classe II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Receptor da célula T/B</a:t>
            </a:r>
          </a:p>
        </p:txBody>
      </p:sp>
      <p:sp>
        <p:nvSpPr>
          <p:cNvPr id="8" name="Estrela de 5 pontas 7"/>
          <p:cNvSpPr/>
          <p:nvPr/>
        </p:nvSpPr>
        <p:spPr>
          <a:xfrm>
            <a:off x="5796136" y="1844824"/>
            <a:ext cx="3096344" cy="309634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/>
                </a:solidFill>
              </a:rPr>
              <a:t>Antigeno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03848" y="40466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 que nos Sabemos...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41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t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755576" y="1268760"/>
            <a:ext cx="5951004" cy="1958237"/>
          </a:xfrm>
          <a:prstGeom prst="rect">
            <a:avLst/>
          </a:prstGeom>
          <a:noFill/>
        </p:spPr>
      </p:pic>
      <p:sp>
        <p:nvSpPr>
          <p:cNvPr id="3" name="Seta para baixo 2"/>
          <p:cNvSpPr/>
          <p:nvPr/>
        </p:nvSpPr>
        <p:spPr>
          <a:xfrm>
            <a:off x="1403648" y="2420888"/>
            <a:ext cx="36004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755576" y="3786522"/>
            <a:ext cx="713778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 patógeno esta capturada pelo </a:t>
            </a:r>
            <a:r>
              <a:rPr lang="pt-BR" dirty="0">
                <a:solidFill>
                  <a:srgbClr val="FF0000"/>
                </a:solidFill>
              </a:rPr>
              <a:t>células apresentadores do antígeno </a:t>
            </a:r>
            <a:r>
              <a:rPr lang="pt-BR" dirty="0"/>
              <a:t>(APC)</a:t>
            </a:r>
          </a:p>
          <a:p>
            <a:r>
              <a:rPr lang="pt-BR" dirty="0"/>
              <a:t> e processado e apresentado par os </a:t>
            </a:r>
            <a:r>
              <a:rPr lang="pt-BR" dirty="0" err="1"/>
              <a:t>celulas</a:t>
            </a:r>
            <a:r>
              <a:rPr lang="pt-BR" dirty="0"/>
              <a:t> </a:t>
            </a:r>
            <a:r>
              <a:rPr lang="pt-BR" dirty="0" err="1"/>
              <a:t>Th</a:t>
            </a:r>
            <a:endParaRPr lang="pt-BR" dirty="0"/>
          </a:p>
          <a:p>
            <a:endParaRPr lang="pt-BR" dirty="0"/>
          </a:p>
          <a:p>
            <a:r>
              <a:rPr lang="pt-BR" dirty="0"/>
              <a:t>Que vai gerar uma resposta com objetivo de eliminar o patógeno</a:t>
            </a:r>
          </a:p>
          <a:p>
            <a:endParaRPr lang="pt-BR" dirty="0"/>
          </a:p>
          <a:p>
            <a:r>
              <a:rPr lang="pt-BR" dirty="0"/>
              <a:t>LT LB ou ambos</a:t>
            </a:r>
          </a:p>
          <a:p>
            <a:endParaRPr lang="en-US" dirty="0"/>
          </a:p>
        </p:txBody>
      </p:sp>
      <p:sp>
        <p:nvSpPr>
          <p:cNvPr id="5" name="Retângulo 4"/>
          <p:cNvSpPr/>
          <p:nvPr/>
        </p:nvSpPr>
        <p:spPr>
          <a:xfrm>
            <a:off x="2051720" y="116632"/>
            <a:ext cx="4770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Resposta Imune</a:t>
            </a:r>
          </a:p>
        </p:txBody>
      </p:sp>
    </p:spTree>
    <p:extLst>
      <p:ext uri="{BB962C8B-B14F-4D97-AF65-F5344CB8AC3E}">
        <p14:creationId xmlns:p14="http://schemas.microsoft.com/office/powerpoint/2010/main" val="838240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467544" y="2370088"/>
            <a:ext cx="2376264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1884760" y="908720"/>
            <a:ext cx="1340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APC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43608" y="2988543"/>
            <a:ext cx="1340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APC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347864" y="1001053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Célula apresentadora de antígeno</a:t>
            </a: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827584" y="501317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Macrofago</a:t>
            </a:r>
            <a:r>
              <a:rPr lang="pt-BR" dirty="0"/>
              <a:t> , </a:t>
            </a:r>
            <a:r>
              <a:rPr lang="pt-BR" dirty="0" err="1"/>
              <a:t>Dendritica</a:t>
            </a:r>
            <a:endParaRPr lang="en-US" dirty="0"/>
          </a:p>
        </p:txBody>
      </p:sp>
      <p:pic>
        <p:nvPicPr>
          <p:cNvPr id="8" name="Picture 2" descr="http://upload.wikimedia.org/wikipedia/commons/thumb/b/bb/MHC_Class_2.svg/220px-MHC_Class_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75" y="2132856"/>
            <a:ext cx="614962" cy="11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142637" y="1845925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MHC classe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44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2193367" y="2701696"/>
            <a:ext cx="2376264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2769431" y="3320151"/>
            <a:ext cx="1340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APC</a:t>
            </a:r>
          </a:p>
        </p:txBody>
      </p:sp>
      <p:pic>
        <p:nvPicPr>
          <p:cNvPr id="4" name="Picture 2" descr="http://upload.wikimedia.org/wikipedia/commons/thumb/b/bb/MHC_Class_2.svg/220px-MHC_Class_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498" y="2464464"/>
            <a:ext cx="614962" cy="11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868460" y="2177533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MHC classe II</a:t>
            </a:r>
            <a:endParaRPr lang="en-US" dirty="0"/>
          </a:p>
        </p:txBody>
      </p:sp>
      <p:pic>
        <p:nvPicPr>
          <p:cNvPr id="6" name="Picture 13" descr="http://upload.wikimedia.org/wikipedia/commons/thumb/e/ee/MHC_Class_1.svg/2000px-MHC_Class_1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9091" y="2682050"/>
            <a:ext cx="899592" cy="1150578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851059" y="2312718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MHC classe I</a:t>
            </a:r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2051720" y="620688"/>
            <a:ext cx="3208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APC profissional</a:t>
            </a:r>
            <a:endParaRPr lang="en-US" sz="3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71800" y="5661248"/>
            <a:ext cx="344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Células </a:t>
            </a:r>
            <a:r>
              <a:rPr lang="pt-BR" sz="3200" dirty="0" err="1"/>
              <a:t>Dendriticas</a:t>
            </a:r>
            <a:r>
              <a:rPr lang="pt-BR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3575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86708" y="803190"/>
            <a:ext cx="6261100" cy="3716338"/>
            <a:chOff x="96" y="1392"/>
            <a:chExt cx="3840" cy="2715"/>
          </a:xfrm>
        </p:grpSpPr>
        <p:pic>
          <p:nvPicPr>
            <p:cNvPr id="750595" name="Picture 3" descr="MHC"/>
            <p:cNvPicPr>
              <a:picLocks noChangeAspect="1" noChangeArrowheads="1"/>
            </p:cNvPicPr>
            <p:nvPr/>
          </p:nvPicPr>
          <p:blipFill>
            <a:blip r:embed="rId2" cstate="print">
              <a:lum contrast="30000"/>
            </a:blip>
            <a:srcRect l="52325" t="3674" r="8139" b="23576"/>
            <a:stretch>
              <a:fillRect/>
            </a:stretch>
          </p:blipFill>
          <p:spPr bwMode="auto">
            <a:xfrm>
              <a:off x="2063" y="3223"/>
              <a:ext cx="1069" cy="591"/>
            </a:xfrm>
            <a:prstGeom prst="rect">
              <a:avLst/>
            </a:prstGeom>
            <a:noFill/>
          </p:spPr>
        </p:pic>
        <p:sp>
          <p:nvSpPr>
            <p:cNvPr id="750596" name="Rectangle 4"/>
            <p:cNvSpPr>
              <a:spLocks noChangeArrowheads="1"/>
            </p:cNvSpPr>
            <p:nvPr/>
          </p:nvSpPr>
          <p:spPr bwMode="auto">
            <a:xfrm>
              <a:off x="2834" y="3598"/>
              <a:ext cx="1102" cy="2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defTabSz="762000"/>
              <a:r>
                <a:rPr lang="pt-BR" sz="1800" b="1"/>
                <a:t>MHC Classe II</a:t>
              </a:r>
            </a:p>
          </p:txBody>
        </p:sp>
        <p:sp>
          <p:nvSpPr>
            <p:cNvPr id="750597" name="Text Box 5"/>
            <p:cNvSpPr txBox="1">
              <a:spLocks noChangeArrowheads="1"/>
            </p:cNvSpPr>
            <p:nvPr/>
          </p:nvSpPr>
          <p:spPr bwMode="auto">
            <a:xfrm>
              <a:off x="1842" y="3839"/>
              <a:ext cx="1605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pt-BR" sz="1800" b="1"/>
                <a:t>APC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358" y="3186"/>
              <a:ext cx="804" cy="655"/>
              <a:chOff x="1152" y="2592"/>
              <a:chExt cx="694" cy="212"/>
            </a:xfrm>
          </p:grpSpPr>
          <p:sp>
            <p:nvSpPr>
              <p:cNvPr id="750599" name="Oval 7" descr="Confetes grandes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694" cy="208"/>
              </a:xfrm>
              <a:prstGeom prst="ellipse">
                <a:avLst/>
              </a:prstGeom>
              <a:pattFill prst="lgConfetti">
                <a:fgClr>
                  <a:schemeClr val="bg1"/>
                </a:fgClr>
                <a:bgClr>
                  <a:schemeClr val="tx2"/>
                </a:bgClr>
              </a:patt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50600" name="Oval 8"/>
              <p:cNvSpPr>
                <a:spLocks noChangeArrowheads="1"/>
              </p:cNvSpPr>
              <p:nvPr/>
            </p:nvSpPr>
            <p:spPr bwMode="auto">
              <a:xfrm>
                <a:off x="1314" y="2592"/>
                <a:ext cx="370" cy="15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50601" name="Rectangle 9"/>
              <p:cNvSpPr>
                <a:spLocks noChangeArrowheads="1"/>
              </p:cNvSpPr>
              <p:nvPr/>
            </p:nvSpPr>
            <p:spPr bwMode="auto">
              <a:xfrm>
                <a:off x="1462" y="2654"/>
                <a:ext cx="23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750602" name="Rectangle 10"/>
            <p:cNvSpPr>
              <a:spLocks noChangeArrowheads="1"/>
            </p:cNvSpPr>
            <p:nvPr/>
          </p:nvSpPr>
          <p:spPr bwMode="auto">
            <a:xfrm>
              <a:off x="1591" y="3197"/>
              <a:ext cx="367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4775" tIns="55562" rIns="104775" bIns="55562">
              <a:spAutoFit/>
            </a:bodyPr>
            <a:lstStyle/>
            <a:p>
              <a:pPr defTabSz="965200"/>
              <a:r>
                <a:rPr lang="pt-BR" b="1">
                  <a:solidFill>
                    <a:srgbClr val="FFFFFF"/>
                  </a:solidFill>
                </a:rPr>
                <a:t>Mo</a:t>
              </a:r>
            </a:p>
          </p:txBody>
        </p:sp>
        <p:sp>
          <p:nvSpPr>
            <p:cNvPr id="750603" name="Line 11"/>
            <p:cNvSpPr>
              <a:spLocks noChangeShapeType="1"/>
            </p:cNvSpPr>
            <p:nvPr/>
          </p:nvSpPr>
          <p:spPr bwMode="auto">
            <a:xfrm>
              <a:off x="2193" y="3155"/>
              <a:ext cx="0" cy="3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50604" name="Rectangle 12"/>
            <p:cNvSpPr>
              <a:spLocks noChangeArrowheads="1"/>
            </p:cNvSpPr>
            <p:nvPr/>
          </p:nvSpPr>
          <p:spPr bwMode="auto">
            <a:xfrm>
              <a:off x="96" y="3497"/>
              <a:ext cx="1208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sz="2000" b="1" u="sng"/>
                <a:t>Processamento do</a:t>
              </a:r>
            </a:p>
            <a:p>
              <a:pPr defTabSz="762000"/>
              <a:r>
                <a:rPr lang="pt-BR" sz="2000" b="1" u="sng"/>
                <a:t>antígeno</a:t>
              </a:r>
            </a:p>
          </p:txBody>
        </p:sp>
        <p:sp>
          <p:nvSpPr>
            <p:cNvPr id="750605" name="Rectangle 13"/>
            <p:cNvSpPr>
              <a:spLocks noChangeArrowheads="1"/>
            </p:cNvSpPr>
            <p:nvPr/>
          </p:nvSpPr>
          <p:spPr bwMode="auto">
            <a:xfrm>
              <a:off x="227" y="2976"/>
              <a:ext cx="1025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sz="2200" b="1" u="sng"/>
                <a:t>Apresentação</a:t>
              </a:r>
            </a:p>
          </p:txBody>
        </p:sp>
        <p:sp>
          <p:nvSpPr>
            <p:cNvPr id="750606" name="Rectangle 14"/>
            <p:cNvSpPr>
              <a:spLocks noChangeArrowheads="1"/>
            </p:cNvSpPr>
            <p:nvPr/>
          </p:nvSpPr>
          <p:spPr bwMode="auto">
            <a:xfrm>
              <a:off x="2969" y="2496"/>
              <a:ext cx="70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sz="2200" b="1" u="sng"/>
                <a:t>Ativação</a:t>
              </a:r>
            </a:p>
          </p:txBody>
        </p:sp>
        <p:sp>
          <p:nvSpPr>
            <p:cNvPr id="750607" name="Rectangle 15"/>
            <p:cNvSpPr>
              <a:spLocks noChangeArrowheads="1"/>
            </p:cNvSpPr>
            <p:nvPr/>
          </p:nvSpPr>
          <p:spPr bwMode="auto">
            <a:xfrm>
              <a:off x="1141" y="1631"/>
              <a:ext cx="1254" cy="3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sz="2200" b="1" u="sng"/>
                <a:t>Desenvolvimento</a:t>
              </a:r>
            </a:p>
          </p:txBody>
        </p:sp>
        <p:sp>
          <p:nvSpPr>
            <p:cNvPr id="750608" name="Rectangle 16"/>
            <p:cNvSpPr>
              <a:spLocks noChangeArrowheads="1"/>
            </p:cNvSpPr>
            <p:nvPr/>
          </p:nvSpPr>
          <p:spPr bwMode="auto">
            <a:xfrm>
              <a:off x="2882" y="2737"/>
              <a:ext cx="910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defTabSz="762000"/>
              <a:r>
                <a:rPr lang="pt-BR" sz="2200" b="1"/>
                <a:t>(citocinas) </a:t>
              </a:r>
            </a:p>
            <a:p>
              <a:pPr defTabSz="762000"/>
              <a:r>
                <a:rPr lang="pt-BR" sz="2200" b="1"/>
                <a:t>(IL-1, 2)</a:t>
              </a:r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2490" y="1427"/>
              <a:ext cx="653" cy="586"/>
              <a:chOff x="1349" y="1221"/>
              <a:chExt cx="317" cy="212"/>
            </a:xfrm>
          </p:grpSpPr>
          <p:sp>
            <p:nvSpPr>
              <p:cNvPr id="750610" name="Oval 18"/>
              <p:cNvSpPr>
                <a:spLocks noChangeArrowheads="1"/>
              </p:cNvSpPr>
              <p:nvPr/>
            </p:nvSpPr>
            <p:spPr bwMode="auto">
              <a:xfrm>
                <a:off x="1368" y="1221"/>
                <a:ext cx="208" cy="208"/>
              </a:xfrm>
              <a:prstGeom prst="ellipse">
                <a:avLst/>
              </a:prstGeom>
              <a:gradFill rotWithShape="0">
                <a:gsLst>
                  <a:gs pos="0">
                    <a:srgbClr val="00AE00">
                      <a:gamma/>
                      <a:shade val="29804"/>
                      <a:invGamma/>
                    </a:srgbClr>
                  </a:gs>
                  <a:gs pos="100000">
                    <a:srgbClr val="00AE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50611" name="Rectangle 19"/>
              <p:cNvSpPr>
                <a:spLocks noChangeArrowheads="1"/>
              </p:cNvSpPr>
              <p:nvPr/>
            </p:nvSpPr>
            <p:spPr bwMode="auto">
              <a:xfrm>
                <a:off x="1349" y="1230"/>
                <a:ext cx="239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567" y="1268"/>
                <a:ext cx="99" cy="71"/>
                <a:chOff x="1567" y="1268"/>
                <a:chExt cx="99" cy="71"/>
              </a:xfrm>
            </p:grpSpPr>
            <p:sp>
              <p:nvSpPr>
                <p:cNvPr id="750613" name="Line 21"/>
                <p:cNvSpPr>
                  <a:spLocks noChangeShapeType="1"/>
                </p:cNvSpPr>
                <p:nvPr/>
              </p:nvSpPr>
              <p:spPr bwMode="auto">
                <a:xfrm>
                  <a:off x="1567" y="1307"/>
                  <a:ext cx="6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0614" name="Line 22"/>
                <p:cNvSpPr>
                  <a:spLocks noChangeShapeType="1"/>
                </p:cNvSpPr>
                <p:nvPr/>
              </p:nvSpPr>
              <p:spPr bwMode="auto">
                <a:xfrm>
                  <a:off x="1639" y="1312"/>
                  <a:ext cx="27" cy="2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061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639" y="1268"/>
                  <a:ext cx="27" cy="4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6" name="Group 24"/>
            <p:cNvGrpSpPr>
              <a:grpSpLocks/>
            </p:cNvGrpSpPr>
            <p:nvPr/>
          </p:nvGrpSpPr>
          <p:grpSpPr bwMode="auto">
            <a:xfrm rot="5398741">
              <a:off x="2998" y="1196"/>
              <a:ext cx="291" cy="959"/>
              <a:chOff x="2267" y="2752"/>
              <a:chExt cx="711" cy="1409"/>
            </a:xfrm>
          </p:grpSpPr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>
                <a:off x="2704" y="2999"/>
                <a:ext cx="110" cy="1162"/>
                <a:chOff x="816" y="480"/>
                <a:chExt cx="192" cy="1584"/>
              </a:xfrm>
            </p:grpSpPr>
            <p:sp>
              <p:nvSpPr>
                <p:cNvPr id="750618" name="Rectangle 26"/>
                <p:cNvSpPr>
                  <a:spLocks noChangeArrowheads="1"/>
                </p:cNvSpPr>
                <p:nvPr/>
              </p:nvSpPr>
              <p:spPr bwMode="auto">
                <a:xfrm>
                  <a:off x="816" y="480"/>
                  <a:ext cx="192" cy="15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0619" name="Rectangle 27"/>
                <p:cNvSpPr>
                  <a:spLocks noChangeArrowheads="1"/>
                </p:cNvSpPr>
                <p:nvPr/>
              </p:nvSpPr>
              <p:spPr bwMode="auto">
                <a:xfrm>
                  <a:off x="816" y="480"/>
                  <a:ext cx="192" cy="480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750620" name="Rectangle 28" descr="Grade aberta"/>
              <p:cNvSpPr>
                <a:spLocks noChangeArrowheads="1"/>
              </p:cNvSpPr>
              <p:nvPr/>
            </p:nvSpPr>
            <p:spPr bwMode="auto">
              <a:xfrm>
                <a:off x="2868" y="2823"/>
                <a:ext cx="110" cy="809"/>
              </a:xfrm>
              <a:prstGeom prst="rect">
                <a:avLst/>
              </a:prstGeom>
              <a:pattFill prst="lgGrid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50621" name="Rectangle 29" descr="Grade aberta"/>
              <p:cNvSpPr>
                <a:spLocks noChangeArrowheads="1"/>
              </p:cNvSpPr>
              <p:nvPr/>
            </p:nvSpPr>
            <p:spPr bwMode="auto">
              <a:xfrm>
                <a:off x="2868" y="2787"/>
                <a:ext cx="110" cy="246"/>
              </a:xfrm>
              <a:prstGeom prst="rect">
                <a:avLst/>
              </a:prstGeom>
              <a:pattFill prst="lgGrid">
                <a:fgClr>
                  <a:srgbClr val="FF66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50622" name="Rectangle 30" descr="Grade aberta"/>
              <p:cNvSpPr>
                <a:spLocks noChangeArrowheads="1"/>
              </p:cNvSpPr>
              <p:nvPr/>
            </p:nvSpPr>
            <p:spPr bwMode="auto">
              <a:xfrm>
                <a:off x="2267" y="2752"/>
                <a:ext cx="109" cy="810"/>
              </a:xfrm>
              <a:prstGeom prst="rect">
                <a:avLst/>
              </a:prstGeom>
              <a:pattFill prst="lgGrid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50623" name="Rectangle 31" descr="Grade aberta"/>
              <p:cNvSpPr>
                <a:spLocks noChangeArrowheads="1"/>
              </p:cNvSpPr>
              <p:nvPr/>
            </p:nvSpPr>
            <p:spPr bwMode="auto">
              <a:xfrm>
                <a:off x="2267" y="2752"/>
                <a:ext cx="109" cy="246"/>
              </a:xfrm>
              <a:prstGeom prst="rect">
                <a:avLst/>
              </a:prstGeom>
              <a:pattFill prst="lgGrid">
                <a:fgClr>
                  <a:srgbClr val="FF66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8" name="Group 32"/>
              <p:cNvGrpSpPr>
                <a:grpSpLocks/>
              </p:cNvGrpSpPr>
              <p:nvPr/>
            </p:nvGrpSpPr>
            <p:grpSpPr bwMode="auto">
              <a:xfrm>
                <a:off x="2486" y="2999"/>
                <a:ext cx="109" cy="1162"/>
                <a:chOff x="816" y="480"/>
                <a:chExt cx="192" cy="1584"/>
              </a:xfrm>
            </p:grpSpPr>
            <p:sp>
              <p:nvSpPr>
                <p:cNvPr id="750625" name="Rectangle 33"/>
                <p:cNvSpPr>
                  <a:spLocks noChangeArrowheads="1"/>
                </p:cNvSpPr>
                <p:nvPr/>
              </p:nvSpPr>
              <p:spPr bwMode="auto">
                <a:xfrm>
                  <a:off x="816" y="480"/>
                  <a:ext cx="192" cy="15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0626" name="Rectangle 34"/>
                <p:cNvSpPr>
                  <a:spLocks noChangeArrowheads="1"/>
                </p:cNvSpPr>
                <p:nvPr/>
              </p:nvSpPr>
              <p:spPr bwMode="auto">
                <a:xfrm>
                  <a:off x="816" y="480"/>
                  <a:ext cx="192" cy="480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750627" name="Line 35"/>
              <p:cNvSpPr>
                <a:spLocks noChangeShapeType="1"/>
              </p:cNvSpPr>
              <p:nvPr/>
            </p:nvSpPr>
            <p:spPr bwMode="auto">
              <a:xfrm>
                <a:off x="2584" y="3581"/>
                <a:ext cx="148" cy="1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50628" name="Line 36"/>
              <p:cNvSpPr>
                <a:spLocks noChangeShapeType="1"/>
              </p:cNvSpPr>
              <p:nvPr/>
            </p:nvSpPr>
            <p:spPr bwMode="auto">
              <a:xfrm>
                <a:off x="2786" y="3421"/>
                <a:ext cx="137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50629" name="Line 37"/>
              <p:cNvSpPr>
                <a:spLocks noChangeShapeType="1"/>
              </p:cNvSpPr>
              <p:nvPr/>
            </p:nvSpPr>
            <p:spPr bwMode="auto">
              <a:xfrm>
                <a:off x="2349" y="3421"/>
                <a:ext cx="137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50630" name="Line 38"/>
              <p:cNvSpPr>
                <a:spLocks noChangeShapeType="1"/>
              </p:cNvSpPr>
              <p:nvPr/>
            </p:nvSpPr>
            <p:spPr bwMode="auto">
              <a:xfrm>
                <a:off x="2568" y="3421"/>
                <a:ext cx="136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750631" name="Text Box 39"/>
            <p:cNvSpPr txBox="1">
              <a:spLocks noChangeArrowheads="1"/>
            </p:cNvSpPr>
            <p:nvPr/>
          </p:nvSpPr>
          <p:spPr bwMode="auto">
            <a:xfrm>
              <a:off x="167" y="3100"/>
              <a:ext cx="96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50632" name="Oval 40"/>
            <p:cNvSpPr>
              <a:spLocks noChangeArrowheads="1"/>
            </p:cNvSpPr>
            <p:nvPr/>
          </p:nvSpPr>
          <p:spPr bwMode="auto">
            <a:xfrm>
              <a:off x="441" y="1494"/>
              <a:ext cx="603" cy="603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00FFFF">
                    <a:gamma/>
                    <a:shade val="6352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800"/>
            </a:p>
          </p:txBody>
        </p:sp>
        <p:sp>
          <p:nvSpPr>
            <p:cNvPr id="750633" name="WordArt 41" descr="Horizontal escura"/>
            <p:cNvSpPr>
              <a:spLocks noChangeArrowheads="1" noChangeShapeType="1" noTextEdit="1"/>
            </p:cNvSpPr>
            <p:nvPr/>
          </p:nvSpPr>
          <p:spPr bwMode="auto">
            <a:xfrm>
              <a:off x="619" y="1407"/>
              <a:ext cx="190" cy="22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t-BR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pattFill prst="dkHorz">
                    <a:fgClr>
                      <a:schemeClr val="accent1"/>
                    </a:fgClr>
                    <a:bgClr>
                      <a:schemeClr val="accent1"/>
                    </a:bgClr>
                  </a:patt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T</a:t>
              </a:r>
            </a:p>
          </p:txBody>
        </p:sp>
        <p:sp>
          <p:nvSpPr>
            <p:cNvPr id="750634" name="WordArt 42" descr="Tijolo na horizontal"/>
            <p:cNvSpPr>
              <a:spLocks noChangeArrowheads="1" noChangeShapeType="1" noTextEdit="1"/>
            </p:cNvSpPr>
            <p:nvPr/>
          </p:nvSpPr>
          <p:spPr bwMode="auto">
            <a:xfrm rot="16200000">
              <a:off x="316" y="1700"/>
              <a:ext cx="177" cy="2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t-BR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pattFill prst="horzBrick">
                    <a:fgClr>
                      <a:schemeClr val="accent2"/>
                    </a:fgClr>
                    <a:bgClr>
                      <a:schemeClr val="accent2"/>
                    </a:bgClr>
                  </a:patt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T</a:t>
              </a:r>
            </a:p>
          </p:txBody>
        </p:sp>
        <p:sp>
          <p:nvSpPr>
            <p:cNvPr id="750635" name="Rectangle 43"/>
            <p:cNvSpPr>
              <a:spLocks noChangeArrowheads="1"/>
            </p:cNvSpPr>
            <p:nvPr/>
          </p:nvSpPr>
          <p:spPr bwMode="auto">
            <a:xfrm>
              <a:off x="270" y="1775"/>
              <a:ext cx="48" cy="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50636" name="Rectangle 44"/>
            <p:cNvSpPr>
              <a:spLocks noChangeArrowheads="1"/>
            </p:cNvSpPr>
            <p:nvPr/>
          </p:nvSpPr>
          <p:spPr bwMode="auto">
            <a:xfrm>
              <a:off x="667" y="1392"/>
              <a:ext cx="95" cy="29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50637" name="AutoShape 45"/>
            <p:cNvSpPr>
              <a:spLocks noChangeArrowheads="1"/>
            </p:cNvSpPr>
            <p:nvPr/>
          </p:nvSpPr>
          <p:spPr bwMode="auto">
            <a:xfrm>
              <a:off x="1489" y="2737"/>
              <a:ext cx="348" cy="449"/>
            </a:xfrm>
            <a:prstGeom prst="upDownArrow">
              <a:avLst>
                <a:gd name="adj1" fmla="val 50000"/>
                <a:gd name="adj2" fmla="val 25805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50638" name="AutoShape 46"/>
            <p:cNvSpPr>
              <a:spLocks noChangeArrowheads="1"/>
            </p:cNvSpPr>
            <p:nvPr/>
          </p:nvSpPr>
          <p:spPr bwMode="auto">
            <a:xfrm>
              <a:off x="2708" y="2427"/>
              <a:ext cx="297" cy="167"/>
            </a:xfrm>
            <a:prstGeom prst="star5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9" name="Group 47"/>
            <p:cNvGrpSpPr>
              <a:grpSpLocks/>
            </p:cNvGrpSpPr>
            <p:nvPr/>
          </p:nvGrpSpPr>
          <p:grpSpPr bwMode="auto">
            <a:xfrm>
              <a:off x="1315" y="2048"/>
              <a:ext cx="774" cy="704"/>
              <a:chOff x="50" y="3332"/>
              <a:chExt cx="854" cy="981"/>
            </a:xfrm>
          </p:grpSpPr>
          <p:sp>
            <p:nvSpPr>
              <p:cNvPr id="750640" name="Oval 48"/>
              <p:cNvSpPr>
                <a:spLocks noChangeArrowheads="1"/>
              </p:cNvSpPr>
              <p:nvPr/>
            </p:nvSpPr>
            <p:spPr bwMode="auto">
              <a:xfrm>
                <a:off x="239" y="3474"/>
                <a:ext cx="665" cy="839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6352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750641" name="WordArt 49" descr="Horizontal escura"/>
              <p:cNvSpPr>
                <a:spLocks noChangeArrowheads="1" noChangeShapeType="1" noTextEdit="1"/>
              </p:cNvSpPr>
              <p:nvPr/>
            </p:nvSpPr>
            <p:spPr bwMode="auto">
              <a:xfrm>
                <a:off x="435" y="3353"/>
                <a:ext cx="210" cy="30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pt-BR" sz="3600" kern="10">
                    <a:ln w="12700">
                      <a:solidFill>
                        <a:srgbClr val="3333CC"/>
                      </a:solidFill>
                      <a:round/>
                      <a:headEnd/>
                      <a:tailEnd/>
                    </a:ln>
                    <a:pattFill prst="dkHorz">
                      <a:fgClr>
                        <a:schemeClr val="accent1"/>
                      </a:fgClr>
                      <a:bgClr>
                        <a:schemeClr val="accent1"/>
                      </a:bgClr>
                    </a:patt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Arial Black"/>
                  </a:rPr>
                  <a:t>T</a:t>
                </a:r>
              </a:p>
            </p:txBody>
          </p:sp>
          <p:sp>
            <p:nvSpPr>
              <p:cNvPr id="750642" name="WordArt 50" descr="Tijolo na horizontal"/>
              <p:cNvSpPr>
                <a:spLocks noChangeArrowheads="1" noChangeShapeType="1" noTextEdit="1"/>
              </p:cNvSpPr>
              <p:nvPr/>
            </p:nvSpPr>
            <p:spPr bwMode="auto">
              <a:xfrm rot="16200000">
                <a:off x="76" y="3795"/>
                <a:ext cx="246" cy="26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pt-BR" sz="3600" kern="10">
                    <a:ln w="12700">
                      <a:solidFill>
                        <a:srgbClr val="3333CC"/>
                      </a:solidFill>
                      <a:round/>
                      <a:headEnd/>
                      <a:tailEnd/>
                    </a:ln>
                    <a:pattFill prst="horzBrick">
                      <a:fgClr>
                        <a:schemeClr val="accent2"/>
                      </a:fgClr>
                      <a:bgClr>
                        <a:schemeClr val="accent2"/>
                      </a:bgClr>
                    </a:patt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Arial Black"/>
                  </a:rPr>
                  <a:t>T</a:t>
                </a:r>
              </a:p>
            </p:txBody>
          </p:sp>
          <p:sp>
            <p:nvSpPr>
              <p:cNvPr id="750643" name="Rectangle 51"/>
              <p:cNvSpPr>
                <a:spLocks noChangeArrowheads="1"/>
              </p:cNvSpPr>
              <p:nvPr/>
            </p:nvSpPr>
            <p:spPr bwMode="auto">
              <a:xfrm>
                <a:off x="50" y="3865"/>
                <a:ext cx="53" cy="122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50644" name="Rectangle 52"/>
              <p:cNvSpPr>
                <a:spLocks noChangeArrowheads="1"/>
              </p:cNvSpPr>
              <p:nvPr/>
            </p:nvSpPr>
            <p:spPr bwMode="auto">
              <a:xfrm>
                <a:off x="488" y="3332"/>
                <a:ext cx="105" cy="41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750645" name="AutoShape 53"/>
            <p:cNvSpPr>
              <a:spLocks noChangeArrowheads="1"/>
            </p:cNvSpPr>
            <p:nvPr/>
          </p:nvSpPr>
          <p:spPr bwMode="auto">
            <a:xfrm>
              <a:off x="1968" y="2082"/>
              <a:ext cx="609" cy="448"/>
            </a:xfrm>
            <a:prstGeom prst="irregularSeal2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 sz="1800"/>
                <a:t>CD4</a:t>
              </a:r>
            </a:p>
          </p:txBody>
        </p:sp>
        <p:sp>
          <p:nvSpPr>
            <p:cNvPr id="750646" name="Rectangle 54"/>
            <p:cNvSpPr>
              <a:spLocks noChangeArrowheads="1"/>
            </p:cNvSpPr>
            <p:nvPr/>
          </p:nvSpPr>
          <p:spPr bwMode="auto">
            <a:xfrm>
              <a:off x="923" y="1392"/>
              <a:ext cx="522" cy="242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 sz="1800"/>
                <a:t>CD8</a:t>
              </a:r>
            </a:p>
          </p:txBody>
        </p:sp>
        <p:sp>
          <p:nvSpPr>
            <p:cNvPr id="750647" name="Line 55"/>
            <p:cNvSpPr>
              <a:spLocks noChangeShapeType="1"/>
            </p:cNvSpPr>
            <p:nvPr/>
          </p:nvSpPr>
          <p:spPr bwMode="auto">
            <a:xfrm>
              <a:off x="1010" y="2048"/>
              <a:ext cx="435" cy="206"/>
            </a:xfrm>
            <a:prstGeom prst="line">
              <a:avLst/>
            </a:prstGeom>
            <a:noFill/>
            <a:ln w="57150">
              <a:solidFill>
                <a:srgbClr val="9999FF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50648" name="Line 56"/>
            <p:cNvSpPr>
              <a:spLocks noChangeShapeType="1"/>
            </p:cNvSpPr>
            <p:nvPr/>
          </p:nvSpPr>
          <p:spPr bwMode="auto">
            <a:xfrm flipV="1">
              <a:off x="1924" y="1910"/>
              <a:ext cx="566" cy="275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50649" name="Text Box 57"/>
            <p:cNvSpPr txBox="1">
              <a:spLocks noChangeArrowheads="1"/>
            </p:cNvSpPr>
            <p:nvPr/>
          </p:nvSpPr>
          <p:spPr bwMode="auto">
            <a:xfrm>
              <a:off x="2799" y="2012"/>
              <a:ext cx="71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/>
                <a:t>Célula B</a:t>
              </a:r>
            </a:p>
          </p:txBody>
        </p:sp>
        <p:sp>
          <p:nvSpPr>
            <p:cNvPr id="750650" name="Text Box 58"/>
            <p:cNvSpPr txBox="1">
              <a:spLocks noChangeArrowheads="1"/>
            </p:cNvSpPr>
            <p:nvPr/>
          </p:nvSpPr>
          <p:spPr bwMode="auto">
            <a:xfrm>
              <a:off x="1448" y="2290"/>
              <a:ext cx="55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3200" b="1"/>
                <a:t>   Th</a:t>
              </a:r>
            </a:p>
          </p:txBody>
        </p:sp>
        <p:sp>
          <p:nvSpPr>
            <p:cNvPr id="750651" name="Text Box 59"/>
            <p:cNvSpPr txBox="1">
              <a:spLocks noChangeArrowheads="1"/>
            </p:cNvSpPr>
            <p:nvPr/>
          </p:nvSpPr>
          <p:spPr bwMode="auto">
            <a:xfrm>
              <a:off x="1544" y="1811"/>
              <a:ext cx="491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2200"/>
                <a:t>Ajuda</a:t>
              </a:r>
            </a:p>
          </p:txBody>
        </p:sp>
        <p:sp>
          <p:nvSpPr>
            <p:cNvPr id="750652" name="Text Box 60"/>
            <p:cNvSpPr txBox="1">
              <a:spLocks noChangeArrowheads="1"/>
            </p:cNvSpPr>
            <p:nvPr/>
          </p:nvSpPr>
          <p:spPr bwMode="auto">
            <a:xfrm>
              <a:off x="539" y="1625"/>
              <a:ext cx="392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3600" b="1"/>
                <a:t>Tc</a:t>
              </a:r>
            </a:p>
          </p:txBody>
        </p:sp>
        <p:sp>
          <p:nvSpPr>
            <p:cNvPr id="750653" name="Text Box 61"/>
            <p:cNvSpPr txBox="1">
              <a:spLocks noChangeArrowheads="1"/>
            </p:cNvSpPr>
            <p:nvPr/>
          </p:nvSpPr>
          <p:spPr bwMode="auto">
            <a:xfrm>
              <a:off x="241" y="2153"/>
              <a:ext cx="985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b="1"/>
                <a:t>T-citotóxica</a:t>
              </a:r>
            </a:p>
          </p:txBody>
        </p:sp>
        <p:sp>
          <p:nvSpPr>
            <p:cNvPr id="750654" name="Text Box 62"/>
            <p:cNvSpPr txBox="1">
              <a:spLocks noChangeArrowheads="1"/>
            </p:cNvSpPr>
            <p:nvPr/>
          </p:nvSpPr>
          <p:spPr bwMode="auto">
            <a:xfrm>
              <a:off x="236" y="2788"/>
              <a:ext cx="87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2200" b="1" dirty="0"/>
                <a:t>(Cognitivo)</a:t>
              </a:r>
            </a:p>
          </p:txBody>
        </p:sp>
      </p:grpSp>
      <p:sp>
        <p:nvSpPr>
          <p:cNvPr id="750662" name="Text Box 70"/>
          <p:cNvSpPr txBox="1">
            <a:spLocks noChangeArrowheads="1"/>
          </p:cNvSpPr>
          <p:nvPr/>
        </p:nvSpPr>
        <p:spPr bwMode="auto">
          <a:xfrm>
            <a:off x="3801345" y="4613190"/>
            <a:ext cx="546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2000" dirty="0"/>
              <a:t>Vão gerar uma resposta de anticorpos e células T</a:t>
            </a:r>
          </a:p>
          <a:p>
            <a:r>
              <a:rPr lang="pt-BR" sz="2000" dirty="0"/>
              <a:t>Fatores reguladores (IL-2, 3, </a:t>
            </a:r>
            <a:r>
              <a:rPr lang="pt-BR" sz="2000" dirty="0" err="1"/>
              <a:t>Interferon</a:t>
            </a:r>
            <a:r>
              <a:rPr lang="pt-BR" sz="2000" dirty="0"/>
              <a:t>-</a:t>
            </a:r>
            <a:r>
              <a:rPr lang="pt-BR" sz="2000" dirty="0">
                <a:sym typeface="Symbol" pitchFamily="18" charset="2"/>
              </a:rPr>
              <a:t>)</a:t>
            </a:r>
          </a:p>
        </p:txBody>
      </p:sp>
      <p:sp>
        <p:nvSpPr>
          <p:cNvPr id="750663" name="AutoShape 71"/>
          <p:cNvSpPr>
            <a:spLocks noChangeArrowheads="1"/>
          </p:cNvSpPr>
          <p:nvPr/>
        </p:nvSpPr>
        <p:spPr bwMode="auto">
          <a:xfrm>
            <a:off x="3309220" y="4536990"/>
            <a:ext cx="506413" cy="263525"/>
          </a:xfrm>
          <a:prstGeom prst="star5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56811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t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611560" y="908720"/>
            <a:ext cx="5951004" cy="1958237"/>
          </a:xfrm>
          <a:prstGeom prst="rect">
            <a:avLst/>
          </a:prstGeom>
          <a:noFill/>
        </p:spPr>
      </p:pic>
      <p:sp>
        <p:nvSpPr>
          <p:cNvPr id="3" name="Seta para baixo 2"/>
          <p:cNvSpPr/>
          <p:nvPr/>
        </p:nvSpPr>
        <p:spPr>
          <a:xfrm>
            <a:off x="1907704" y="2564904"/>
            <a:ext cx="36004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755576" y="3786522"/>
            <a:ext cx="713778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 patógeno esta capturada pelo </a:t>
            </a:r>
            <a:r>
              <a:rPr lang="pt-BR" dirty="0">
                <a:solidFill>
                  <a:srgbClr val="FF0000"/>
                </a:solidFill>
              </a:rPr>
              <a:t>células apresentadores do antígeno </a:t>
            </a:r>
            <a:r>
              <a:rPr lang="pt-BR" dirty="0"/>
              <a:t>(APC)</a:t>
            </a:r>
          </a:p>
          <a:p>
            <a:r>
              <a:rPr lang="pt-BR" dirty="0"/>
              <a:t> e processado e apresentado par os </a:t>
            </a:r>
            <a:r>
              <a:rPr lang="pt-BR" dirty="0" err="1"/>
              <a:t>celulas</a:t>
            </a:r>
            <a:r>
              <a:rPr lang="pt-BR" dirty="0"/>
              <a:t> </a:t>
            </a:r>
            <a:r>
              <a:rPr lang="pt-BR" dirty="0" err="1"/>
              <a:t>Th</a:t>
            </a:r>
            <a:endParaRPr lang="pt-BR" dirty="0"/>
          </a:p>
          <a:p>
            <a:endParaRPr lang="pt-BR" dirty="0"/>
          </a:p>
          <a:p>
            <a:r>
              <a:rPr lang="pt-BR" dirty="0"/>
              <a:t>Que vai gerar uma resposta com objetivo de eliminar o patógeno</a:t>
            </a:r>
          </a:p>
          <a:p>
            <a:endParaRPr lang="pt-BR" dirty="0"/>
          </a:p>
          <a:p>
            <a:r>
              <a:rPr lang="pt-BR" dirty="0"/>
              <a:t>LT LB ou ambos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62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5576" y="2019380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O que </a:t>
            </a:r>
            <a:r>
              <a:rPr lang="en-US" sz="4400" dirty="0">
                <a:latin typeface="Times New Roman" pitchFamily="18" charset="0"/>
              </a:rPr>
              <a:t>é</a:t>
            </a:r>
            <a:r>
              <a:rPr lang="pt-BR" sz="4400" dirty="0"/>
              <a:t> o problema a ser </a:t>
            </a:r>
          </a:p>
          <a:p>
            <a:r>
              <a:rPr lang="pt-BR" sz="4400" dirty="0"/>
              <a:t>Resolvido?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0672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EAB0405-3E42-4B14-A76D-D432B4172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108" y="1670045"/>
            <a:ext cx="6045342" cy="3517911"/>
          </a:xfrm>
          <a:prstGeom prst="rect">
            <a:avLst/>
          </a:prstGeom>
        </p:spPr>
      </p:pic>
      <p:sp>
        <p:nvSpPr>
          <p:cNvPr id="3" name="Estrela: 5 Pontas 2">
            <a:extLst>
              <a:ext uri="{FF2B5EF4-FFF2-40B4-BE49-F238E27FC236}">
                <a16:creationId xmlns:a16="http://schemas.microsoft.com/office/drawing/2014/main" id="{F62623F2-BD3B-4CDB-B2C2-5277FEA7D277}"/>
              </a:ext>
            </a:extLst>
          </p:cNvPr>
          <p:cNvSpPr/>
          <p:nvPr/>
        </p:nvSpPr>
        <p:spPr>
          <a:xfrm>
            <a:off x="4373880" y="1817370"/>
            <a:ext cx="198120" cy="1981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Estrela: 5 Pontas 3">
            <a:extLst>
              <a:ext uri="{FF2B5EF4-FFF2-40B4-BE49-F238E27FC236}">
                <a16:creationId xmlns:a16="http://schemas.microsoft.com/office/drawing/2014/main" id="{27097F13-3BE8-4BEA-B700-339C555312BE}"/>
              </a:ext>
            </a:extLst>
          </p:cNvPr>
          <p:cNvSpPr/>
          <p:nvPr/>
        </p:nvSpPr>
        <p:spPr>
          <a:xfrm>
            <a:off x="4650779" y="3912870"/>
            <a:ext cx="198120" cy="1981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Estrela: 5 Pontas 4">
            <a:extLst>
              <a:ext uri="{FF2B5EF4-FFF2-40B4-BE49-F238E27FC236}">
                <a16:creationId xmlns:a16="http://schemas.microsoft.com/office/drawing/2014/main" id="{BC667A15-8FB0-48FD-A8B3-779EC8D4E7E3}"/>
              </a:ext>
            </a:extLst>
          </p:cNvPr>
          <p:cNvSpPr/>
          <p:nvPr/>
        </p:nvSpPr>
        <p:spPr>
          <a:xfrm>
            <a:off x="5730295" y="2282190"/>
            <a:ext cx="198120" cy="1981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Estrela: 5 Pontas 5">
            <a:extLst>
              <a:ext uri="{FF2B5EF4-FFF2-40B4-BE49-F238E27FC236}">
                <a16:creationId xmlns:a16="http://schemas.microsoft.com/office/drawing/2014/main" id="{9F52CB85-2F7D-481A-95BA-52421905820C}"/>
              </a:ext>
            </a:extLst>
          </p:cNvPr>
          <p:cNvSpPr/>
          <p:nvPr/>
        </p:nvSpPr>
        <p:spPr>
          <a:xfrm>
            <a:off x="3771900" y="2106930"/>
            <a:ext cx="198120" cy="1981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Estrela: 5 Pontas 7">
            <a:extLst>
              <a:ext uri="{FF2B5EF4-FFF2-40B4-BE49-F238E27FC236}">
                <a16:creationId xmlns:a16="http://schemas.microsoft.com/office/drawing/2014/main" id="{A6617D8B-6C3A-49F5-9132-30E554ADCC88}"/>
              </a:ext>
            </a:extLst>
          </p:cNvPr>
          <p:cNvSpPr/>
          <p:nvPr/>
        </p:nvSpPr>
        <p:spPr>
          <a:xfrm>
            <a:off x="4084320" y="2853690"/>
            <a:ext cx="198120" cy="1981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26280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mg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314" y="0"/>
            <a:ext cx="55253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2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6113" y="0"/>
            <a:ext cx="7851775" cy="6858000"/>
            <a:chOff x="56" y="0"/>
            <a:chExt cx="5357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6" y="383"/>
              <a:ext cx="2385" cy="2210"/>
              <a:chOff x="-1680" y="2096"/>
              <a:chExt cx="2440" cy="3616"/>
            </a:xfrm>
          </p:grpSpPr>
          <p:pic>
            <p:nvPicPr>
              <p:cNvPr id="11288" name="Picture 4" descr="bac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" y="2096"/>
                <a:ext cx="704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89" name="Rectangle 5"/>
              <p:cNvSpPr>
                <a:spLocks noChangeArrowheads="1"/>
              </p:cNvSpPr>
              <p:nvPr/>
            </p:nvSpPr>
            <p:spPr bwMode="auto">
              <a:xfrm>
                <a:off x="-1680" y="4896"/>
                <a:ext cx="720" cy="816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1269" name="Text Box 6"/>
            <p:cNvSpPr txBox="1">
              <a:spLocks noChangeArrowheads="1"/>
            </p:cNvSpPr>
            <p:nvPr/>
          </p:nvSpPr>
          <p:spPr bwMode="auto">
            <a:xfrm>
              <a:off x="2684" y="0"/>
              <a:ext cx="1951" cy="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000">
                  <a:latin typeface="Calibri" pitchFamily="34" charset="0"/>
                </a:rPr>
                <a:t>Qualquer estrutura química </a:t>
              </a:r>
            </a:p>
            <a:p>
              <a:r>
                <a:rPr lang="pt-BR" sz="2000">
                  <a:latin typeface="Calibri" pitchFamily="34" charset="0"/>
                </a:rPr>
                <a:t>A única restrição é o</a:t>
              </a:r>
            </a:p>
            <a:p>
              <a:r>
                <a:rPr lang="pt-BR" sz="6600">
                  <a:latin typeface="Calibri" pitchFamily="34" charset="0"/>
                </a:rPr>
                <a:t>T</a:t>
              </a:r>
              <a:r>
                <a:rPr lang="pt-BR" sz="5400">
                  <a:latin typeface="Calibri" pitchFamily="34" charset="0"/>
                </a:rPr>
                <a:t>A</a:t>
              </a:r>
              <a:r>
                <a:rPr lang="pt-BR" sz="4400">
                  <a:latin typeface="Calibri" pitchFamily="34" charset="0"/>
                </a:rPr>
                <a:t>M</a:t>
              </a:r>
              <a:r>
                <a:rPr lang="pt-BR" sz="3600">
                  <a:latin typeface="Calibri" pitchFamily="34" charset="0"/>
                </a:rPr>
                <a:t>A</a:t>
              </a:r>
              <a:r>
                <a:rPr lang="pt-BR" sz="2800">
                  <a:latin typeface="Calibri" pitchFamily="34" charset="0"/>
                </a:rPr>
                <a:t>N</a:t>
              </a:r>
              <a:r>
                <a:rPr lang="pt-BR" sz="2000">
                  <a:latin typeface="Calibri" pitchFamily="34" charset="0"/>
                </a:rPr>
                <a:t>H</a:t>
              </a:r>
              <a:r>
                <a:rPr lang="pt-BR" sz="1600">
                  <a:latin typeface="Calibri" pitchFamily="34" charset="0"/>
                </a:rPr>
                <a:t>O</a:t>
              </a:r>
              <a:r>
                <a:rPr lang="pt-BR" sz="2000">
                  <a:latin typeface="Calibri" pitchFamily="34" charset="0"/>
                </a:rPr>
                <a:t> </a:t>
              </a:r>
            </a:p>
          </p:txBody>
        </p:sp>
        <p:pic>
          <p:nvPicPr>
            <p:cNvPr id="11270" name="Picture 7" descr="ligacao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2" y="175"/>
              <a:ext cx="1141" cy="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1" name="Text Box 8"/>
            <p:cNvSpPr txBox="1">
              <a:spLocks noChangeArrowheads="1"/>
            </p:cNvSpPr>
            <p:nvPr/>
          </p:nvSpPr>
          <p:spPr bwMode="auto">
            <a:xfrm>
              <a:off x="144" y="429"/>
              <a:ext cx="5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1 metro</a:t>
              </a:r>
            </a:p>
          </p:txBody>
        </p:sp>
        <p:sp>
          <p:nvSpPr>
            <p:cNvPr id="11272" name="Line 9"/>
            <p:cNvSpPr>
              <a:spLocks noChangeShapeType="1"/>
            </p:cNvSpPr>
            <p:nvPr/>
          </p:nvSpPr>
          <p:spPr bwMode="auto">
            <a:xfrm flipH="1" flipV="1">
              <a:off x="812" y="457"/>
              <a:ext cx="0" cy="35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73" name="Text Box 10"/>
            <p:cNvSpPr txBox="1">
              <a:spLocks noChangeArrowheads="1"/>
            </p:cNvSpPr>
            <p:nvPr/>
          </p:nvSpPr>
          <p:spPr bwMode="auto">
            <a:xfrm>
              <a:off x="303" y="4089"/>
              <a:ext cx="12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000.000.000.1metro</a:t>
              </a:r>
            </a:p>
          </p:txBody>
        </p:sp>
        <p:sp>
          <p:nvSpPr>
            <p:cNvPr id="11274" name="Text Box 11"/>
            <p:cNvSpPr txBox="1">
              <a:spLocks noChangeArrowheads="1"/>
            </p:cNvSpPr>
            <p:nvPr/>
          </p:nvSpPr>
          <p:spPr bwMode="auto">
            <a:xfrm>
              <a:off x="267" y="3634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Prion</a:t>
              </a:r>
            </a:p>
          </p:txBody>
        </p:sp>
        <p:sp>
          <p:nvSpPr>
            <p:cNvPr id="11275" name="Text Box 12"/>
            <p:cNvSpPr txBox="1">
              <a:spLocks noChangeArrowheads="1"/>
            </p:cNvSpPr>
            <p:nvPr/>
          </p:nvSpPr>
          <p:spPr bwMode="auto">
            <a:xfrm>
              <a:off x="284" y="1253"/>
              <a:ext cx="4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10</a:t>
              </a:r>
              <a:r>
                <a:rPr lang="pt-BR" baseline="30000">
                  <a:latin typeface="Calibri" pitchFamily="34" charset="0"/>
                </a:rPr>
                <a:t>-4</a:t>
              </a:r>
              <a:endParaRPr lang="pt-BR">
                <a:latin typeface="Calibri" pitchFamily="34" charset="0"/>
              </a:endParaRPr>
            </a:p>
          </p:txBody>
        </p:sp>
        <p:sp>
          <p:nvSpPr>
            <p:cNvPr id="11276" name="Text Box 13"/>
            <p:cNvSpPr txBox="1">
              <a:spLocks noChangeArrowheads="1"/>
            </p:cNvSpPr>
            <p:nvPr/>
          </p:nvSpPr>
          <p:spPr bwMode="auto">
            <a:xfrm>
              <a:off x="248" y="1930"/>
              <a:ext cx="4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10</a:t>
              </a:r>
              <a:r>
                <a:rPr lang="pt-BR" baseline="30000">
                  <a:latin typeface="Calibri" pitchFamily="34" charset="0"/>
                </a:rPr>
                <a:t>-5</a:t>
              </a:r>
              <a:endParaRPr lang="pt-BR">
                <a:latin typeface="Calibri" pitchFamily="34" charset="0"/>
              </a:endParaRPr>
            </a:p>
          </p:txBody>
        </p:sp>
        <p:sp>
          <p:nvSpPr>
            <p:cNvPr id="11277" name="Text Box 14"/>
            <p:cNvSpPr txBox="1">
              <a:spLocks noChangeArrowheads="1"/>
            </p:cNvSpPr>
            <p:nvPr/>
          </p:nvSpPr>
          <p:spPr bwMode="auto">
            <a:xfrm>
              <a:off x="248" y="2462"/>
              <a:ext cx="4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10</a:t>
              </a:r>
              <a:r>
                <a:rPr lang="pt-BR" baseline="30000">
                  <a:latin typeface="Calibri" pitchFamily="34" charset="0"/>
                </a:rPr>
                <a:t>-6</a:t>
              </a:r>
              <a:endParaRPr lang="pt-BR">
                <a:latin typeface="Calibri" pitchFamily="34" charset="0"/>
              </a:endParaRPr>
            </a:p>
          </p:txBody>
        </p:sp>
        <p:sp>
          <p:nvSpPr>
            <p:cNvPr id="11278" name="Text Box 15"/>
            <p:cNvSpPr txBox="1">
              <a:spLocks noChangeArrowheads="1"/>
            </p:cNvSpPr>
            <p:nvPr/>
          </p:nvSpPr>
          <p:spPr bwMode="auto">
            <a:xfrm>
              <a:off x="248" y="3226"/>
              <a:ext cx="4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10</a:t>
              </a:r>
              <a:r>
                <a:rPr lang="pt-BR" baseline="30000">
                  <a:latin typeface="Calibri" pitchFamily="34" charset="0"/>
                </a:rPr>
                <a:t>-8</a:t>
              </a:r>
              <a:endParaRPr lang="pt-BR">
                <a:latin typeface="Calibri" pitchFamily="34" charset="0"/>
              </a:endParaRPr>
            </a:p>
          </p:txBody>
        </p:sp>
        <p:sp>
          <p:nvSpPr>
            <p:cNvPr id="11279" name="Text Box 16"/>
            <p:cNvSpPr txBox="1">
              <a:spLocks noChangeArrowheads="1"/>
            </p:cNvSpPr>
            <p:nvPr/>
          </p:nvSpPr>
          <p:spPr bwMode="auto">
            <a:xfrm>
              <a:off x="124" y="776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Parasitas</a:t>
              </a:r>
            </a:p>
          </p:txBody>
        </p:sp>
        <p:sp>
          <p:nvSpPr>
            <p:cNvPr id="11280" name="Text Box 17"/>
            <p:cNvSpPr txBox="1">
              <a:spLocks noChangeArrowheads="1"/>
            </p:cNvSpPr>
            <p:nvPr/>
          </p:nvSpPr>
          <p:spPr bwMode="auto">
            <a:xfrm>
              <a:off x="899" y="423"/>
              <a:ext cx="246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b="1" u="sng">
                  <a:latin typeface="Calibri" pitchFamily="34" charset="0"/>
                </a:rPr>
                <a:t>Helmintos</a:t>
              </a:r>
              <a:endParaRPr lang="pt-BR" u="sng">
                <a:latin typeface="Calibri" pitchFamily="34" charset="0"/>
              </a:endParaRPr>
            </a:p>
            <a:p>
              <a:r>
                <a:rPr lang="pt-BR" u="sng">
                  <a:latin typeface="Calibri" pitchFamily="34" charset="0"/>
                </a:rPr>
                <a:t>Taenia</a:t>
              </a:r>
              <a:r>
                <a:rPr lang="pt-BR">
                  <a:latin typeface="Calibri" pitchFamily="34" charset="0"/>
                </a:rPr>
                <a:t> </a:t>
              </a:r>
              <a:r>
                <a:rPr lang="pt-BR" u="sng">
                  <a:latin typeface="Calibri" pitchFamily="34" charset="0"/>
                </a:rPr>
                <a:t>solium</a:t>
              </a:r>
              <a:r>
                <a:rPr lang="pt-BR">
                  <a:latin typeface="Calibri" pitchFamily="34" charset="0"/>
                </a:rPr>
                <a:t> (teníase)</a:t>
              </a:r>
            </a:p>
            <a:p>
              <a:r>
                <a:rPr lang="pt-BR" u="sng">
                  <a:latin typeface="Calibri" pitchFamily="34" charset="0"/>
                </a:rPr>
                <a:t>Trichinella</a:t>
              </a:r>
              <a:r>
                <a:rPr lang="pt-BR">
                  <a:latin typeface="Calibri" pitchFamily="34" charset="0"/>
                </a:rPr>
                <a:t> </a:t>
              </a:r>
              <a:r>
                <a:rPr lang="pt-BR" u="sng">
                  <a:latin typeface="Calibri" pitchFamily="34" charset="0"/>
                </a:rPr>
                <a:t>spiralis</a:t>
              </a:r>
              <a:r>
                <a:rPr lang="pt-BR">
                  <a:latin typeface="Calibri" pitchFamily="34" charset="0"/>
                </a:rPr>
                <a:t> (triquinose)</a:t>
              </a:r>
            </a:p>
            <a:p>
              <a:r>
                <a:rPr lang="pt-BR" b="1" u="sng">
                  <a:latin typeface="Calibri" pitchFamily="34" charset="0"/>
                </a:rPr>
                <a:t>Protozoários</a:t>
              </a:r>
              <a:endParaRPr lang="pt-BR" u="sng">
                <a:latin typeface="Calibri" pitchFamily="34" charset="0"/>
              </a:endParaRPr>
            </a:p>
            <a:p>
              <a:r>
                <a:rPr lang="pt-BR" u="sng">
                  <a:latin typeface="Calibri" pitchFamily="34" charset="0"/>
                </a:rPr>
                <a:t>Leishmania</a:t>
              </a:r>
              <a:r>
                <a:rPr lang="pt-BR">
                  <a:latin typeface="Calibri" pitchFamily="34" charset="0"/>
                </a:rPr>
                <a:t> (leishmaniose)</a:t>
              </a:r>
            </a:p>
            <a:p>
              <a:r>
                <a:rPr lang="pt-BR" u="sng">
                  <a:latin typeface="Calibri" pitchFamily="34" charset="0"/>
                </a:rPr>
                <a:t>Plasmodium</a:t>
              </a:r>
              <a:r>
                <a:rPr lang="pt-BR">
                  <a:latin typeface="Calibri" pitchFamily="34" charset="0"/>
                </a:rPr>
                <a:t> (malária)</a:t>
              </a:r>
            </a:p>
            <a:p>
              <a:r>
                <a:rPr lang="pt-BR" u="sng">
                  <a:latin typeface="Calibri" pitchFamily="34" charset="0"/>
                </a:rPr>
                <a:t>Schistosoma</a:t>
              </a:r>
              <a:r>
                <a:rPr lang="pt-BR">
                  <a:latin typeface="Calibri" pitchFamily="34" charset="0"/>
                </a:rPr>
                <a:t> </a:t>
              </a:r>
              <a:r>
                <a:rPr lang="pt-BR" u="sng">
                  <a:latin typeface="Calibri" pitchFamily="34" charset="0"/>
                </a:rPr>
                <a:t>mansoni</a:t>
              </a:r>
              <a:r>
                <a:rPr lang="pt-BR">
                  <a:latin typeface="Calibri" pitchFamily="34" charset="0"/>
                </a:rPr>
                <a:t> (esquistossomose)</a:t>
              </a:r>
            </a:p>
          </p:txBody>
        </p:sp>
        <p:sp>
          <p:nvSpPr>
            <p:cNvPr id="11281" name="Text Box 18"/>
            <p:cNvSpPr txBox="1">
              <a:spLocks noChangeArrowheads="1"/>
            </p:cNvSpPr>
            <p:nvPr/>
          </p:nvSpPr>
          <p:spPr bwMode="auto">
            <a:xfrm>
              <a:off x="1152" y="1793"/>
              <a:ext cx="3335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u="sng">
                  <a:latin typeface="Calibri" pitchFamily="34" charset="0"/>
                </a:rPr>
                <a:t>Bactérias			Fungos</a:t>
              </a:r>
            </a:p>
            <a:p>
              <a:r>
                <a:rPr lang="pt-BR" sz="1600" u="sng">
                  <a:latin typeface="Calibri" pitchFamily="34" charset="0"/>
                </a:rPr>
                <a:t>C.tetani</a:t>
              </a:r>
              <a:r>
                <a:rPr lang="pt-BR" sz="1600">
                  <a:latin typeface="Calibri" pitchFamily="34" charset="0"/>
                </a:rPr>
                <a:t> (tétano)		</a:t>
              </a:r>
              <a:r>
                <a:rPr lang="pt-BR" sz="1600" u="sng">
                  <a:latin typeface="Calibri" pitchFamily="34" charset="0"/>
                </a:rPr>
                <a:t>Asperigillus</a:t>
              </a:r>
              <a:r>
                <a:rPr lang="pt-BR" sz="1600">
                  <a:latin typeface="Calibri" pitchFamily="34" charset="0"/>
                </a:rPr>
                <a:t> (aspergilose)</a:t>
              </a:r>
            </a:p>
            <a:p>
              <a:r>
                <a:rPr lang="pt-BR" sz="1600" u="sng">
                  <a:latin typeface="Calibri" pitchFamily="34" charset="0"/>
                </a:rPr>
                <a:t>L. monocytogenes</a:t>
              </a:r>
              <a:r>
                <a:rPr lang="pt-BR" sz="1600">
                  <a:latin typeface="Calibri" pitchFamily="34" charset="0"/>
                </a:rPr>
                <a:t> (listeriose)	</a:t>
              </a:r>
              <a:r>
                <a:rPr lang="pt-BR" sz="1600" u="sng">
                  <a:latin typeface="Calibri" pitchFamily="34" charset="0"/>
                </a:rPr>
                <a:t>Candida</a:t>
              </a:r>
              <a:r>
                <a:rPr lang="pt-BR" sz="1600">
                  <a:latin typeface="Calibri" pitchFamily="34" charset="0"/>
                </a:rPr>
                <a:t> (infeccões vaginais)</a:t>
              </a:r>
            </a:p>
            <a:p>
              <a:r>
                <a:rPr lang="pt-BR" sz="1600" u="sng">
                  <a:latin typeface="Calibri" pitchFamily="34" charset="0"/>
                </a:rPr>
                <a:t>Mycobacteria</a:t>
              </a:r>
              <a:r>
                <a:rPr lang="pt-BR" sz="1600">
                  <a:latin typeface="Calibri" pitchFamily="34" charset="0"/>
                </a:rPr>
                <a:t> (Lepra,TBC)	</a:t>
              </a:r>
              <a:r>
                <a:rPr lang="pt-BR" sz="1600" u="sng">
                  <a:latin typeface="Calibri" pitchFamily="34" charset="0"/>
                </a:rPr>
                <a:t>Pneumoscystis</a:t>
              </a:r>
              <a:r>
                <a:rPr lang="pt-BR" sz="1600">
                  <a:latin typeface="Calibri" pitchFamily="34" charset="0"/>
                </a:rPr>
                <a:t> </a:t>
              </a:r>
              <a:r>
                <a:rPr lang="pt-BR" sz="1600" u="sng">
                  <a:latin typeface="Calibri" pitchFamily="34" charset="0"/>
                </a:rPr>
                <a:t>carinii</a:t>
              </a:r>
              <a:endParaRPr lang="pt-BR" sz="1600">
                <a:latin typeface="Calibri" pitchFamily="34" charset="0"/>
              </a:endParaRPr>
            </a:p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282" name="Text Box 19"/>
            <p:cNvSpPr txBox="1">
              <a:spLocks noChangeArrowheads="1"/>
            </p:cNvSpPr>
            <p:nvPr/>
          </p:nvSpPr>
          <p:spPr bwMode="auto">
            <a:xfrm>
              <a:off x="880" y="2523"/>
              <a:ext cx="2596" cy="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b="1" u="sng">
                  <a:latin typeface="Calibri" pitchFamily="34" charset="0"/>
                </a:rPr>
                <a:t>Vírus</a:t>
              </a:r>
              <a:endParaRPr lang="pt-BR" u="sng">
                <a:latin typeface="Calibri" pitchFamily="34" charset="0"/>
              </a:endParaRPr>
            </a:p>
            <a:p>
              <a:r>
                <a:rPr lang="pt-BR">
                  <a:latin typeface="Calibri" pitchFamily="34" charset="0"/>
                </a:rPr>
                <a:t>Adenovírus (DNA) - resfriado comum</a:t>
              </a:r>
            </a:p>
            <a:p>
              <a:r>
                <a:rPr lang="pt-BR">
                  <a:latin typeface="Calibri" pitchFamily="34" charset="0"/>
                </a:rPr>
                <a:t>Hepatite (DNA)- hepatite</a:t>
              </a:r>
            </a:p>
            <a:p>
              <a:r>
                <a:rPr lang="pt-BR">
                  <a:latin typeface="Calibri" pitchFamily="34" charset="0"/>
                </a:rPr>
                <a:t>Epstein Barr (EBV, DNA )- mononucleose</a:t>
              </a:r>
            </a:p>
            <a:p>
              <a:r>
                <a:rPr lang="pt-BR">
                  <a:latin typeface="Calibri" pitchFamily="34" charset="0"/>
                </a:rPr>
                <a:t>Herpes simples (DNA) - herpes simples</a:t>
              </a:r>
            </a:p>
            <a:p>
              <a:r>
                <a:rPr lang="pt-BR">
                  <a:latin typeface="Calibri" pitchFamily="34" charset="0"/>
                </a:rPr>
                <a:t>HIV (RNA) (DNA) - AIDS</a:t>
              </a:r>
            </a:p>
            <a:p>
              <a:r>
                <a:rPr lang="pt-BR">
                  <a:latin typeface="Calibri" pitchFamily="34" charset="0"/>
                </a:rPr>
                <a:t>Poliovírus, polio (RNA) - poliomielite</a:t>
              </a:r>
            </a:p>
          </p:txBody>
        </p:sp>
        <p:sp>
          <p:nvSpPr>
            <p:cNvPr id="11283" name="Text Box 20"/>
            <p:cNvSpPr txBox="1">
              <a:spLocks noChangeArrowheads="1"/>
            </p:cNvSpPr>
            <p:nvPr/>
          </p:nvSpPr>
          <p:spPr bwMode="auto">
            <a:xfrm>
              <a:off x="211" y="0"/>
              <a:ext cx="17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Patógeno = Antígeno</a:t>
              </a:r>
            </a:p>
          </p:txBody>
        </p:sp>
        <p:pic>
          <p:nvPicPr>
            <p:cNvPr id="11284" name="Picture 21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24" y="2480"/>
              <a:ext cx="1152" cy="6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1285" name="Picture 22" descr="HIV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36" y="3231"/>
              <a:ext cx="110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6" name="Picture 23" descr="prion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80" y="3716"/>
              <a:ext cx="713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7" name="Picture 24" descr="Taeni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24" y="1086"/>
              <a:ext cx="1092" cy="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1266" name="Object 25"/>
          <p:cNvGraphicFramePr>
            <a:graphicFrameLocks noChangeAspect="1"/>
          </p:cNvGraphicFramePr>
          <p:nvPr/>
        </p:nvGraphicFramePr>
        <p:xfrm>
          <a:off x="179388" y="6381750"/>
          <a:ext cx="53990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Documento" r:id="rId9" imgW="5398655" imgH="311222" progId="Word.Document.12">
                  <p:embed/>
                </p:oleObj>
              </mc:Choice>
              <mc:Fallback>
                <p:oleObj name="Documento" r:id="rId9" imgW="5398655" imgH="311222" progId="Word.Document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381750"/>
                        <a:ext cx="539908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008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sa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672013"/>
            <a:ext cx="1665287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Freeform 3"/>
          <p:cNvSpPr>
            <a:spLocks/>
          </p:cNvSpPr>
          <p:nvPr/>
        </p:nvSpPr>
        <p:spPr bwMode="auto">
          <a:xfrm>
            <a:off x="1208088" y="3289300"/>
            <a:ext cx="1511300" cy="801688"/>
          </a:xfrm>
          <a:custGeom>
            <a:avLst/>
            <a:gdLst>
              <a:gd name="T0" fmla="*/ 2147483647 w 621"/>
              <a:gd name="T1" fmla="*/ 2147483647 h 519"/>
              <a:gd name="T2" fmla="*/ 2147483647 w 621"/>
              <a:gd name="T3" fmla="*/ 0 h 519"/>
              <a:gd name="T4" fmla="*/ 2147483647 w 621"/>
              <a:gd name="T5" fmla="*/ 0 h 519"/>
              <a:gd name="T6" fmla="*/ 2147483647 w 621"/>
              <a:gd name="T7" fmla="*/ 0 h 519"/>
              <a:gd name="T8" fmla="*/ 2147483647 w 621"/>
              <a:gd name="T9" fmla="*/ 0 h 519"/>
              <a:gd name="T10" fmla="*/ 2147483647 w 621"/>
              <a:gd name="T11" fmla="*/ 2147483647 h 519"/>
              <a:gd name="T12" fmla="*/ 2147483647 w 621"/>
              <a:gd name="T13" fmla="*/ 2147483647 h 519"/>
              <a:gd name="T14" fmla="*/ 2147483647 w 621"/>
              <a:gd name="T15" fmla="*/ 2147483647 h 519"/>
              <a:gd name="T16" fmla="*/ 2147483647 w 621"/>
              <a:gd name="T17" fmla="*/ 2147483647 h 519"/>
              <a:gd name="T18" fmla="*/ 2147483647 w 621"/>
              <a:gd name="T19" fmla="*/ 2147483647 h 519"/>
              <a:gd name="T20" fmla="*/ 2147483647 w 621"/>
              <a:gd name="T21" fmla="*/ 2147483647 h 519"/>
              <a:gd name="T22" fmla="*/ 2147483647 w 621"/>
              <a:gd name="T23" fmla="*/ 2147483647 h 519"/>
              <a:gd name="T24" fmla="*/ 2147483647 w 621"/>
              <a:gd name="T25" fmla="*/ 2147483647 h 519"/>
              <a:gd name="T26" fmla="*/ 2147483647 w 621"/>
              <a:gd name="T27" fmla="*/ 2147483647 h 519"/>
              <a:gd name="T28" fmla="*/ 2147483647 w 621"/>
              <a:gd name="T29" fmla="*/ 2147483647 h 519"/>
              <a:gd name="T30" fmla="*/ 2147483647 w 621"/>
              <a:gd name="T31" fmla="*/ 2147483647 h 519"/>
              <a:gd name="T32" fmla="*/ 0 w 621"/>
              <a:gd name="T33" fmla="*/ 2147483647 h 519"/>
              <a:gd name="T34" fmla="*/ 0 w 621"/>
              <a:gd name="T35" fmla="*/ 2147483647 h 519"/>
              <a:gd name="T36" fmla="*/ 0 w 621"/>
              <a:gd name="T37" fmla="*/ 2147483647 h 519"/>
              <a:gd name="T38" fmla="*/ 2147483647 w 621"/>
              <a:gd name="T39" fmla="*/ 2147483647 h 519"/>
              <a:gd name="T40" fmla="*/ 2147483647 w 621"/>
              <a:gd name="T41" fmla="*/ 2147483647 h 519"/>
              <a:gd name="T42" fmla="*/ 2147483647 w 621"/>
              <a:gd name="T43" fmla="*/ 2147483647 h 519"/>
              <a:gd name="T44" fmla="*/ 2147483647 w 621"/>
              <a:gd name="T45" fmla="*/ 2147483647 h 519"/>
              <a:gd name="T46" fmla="*/ 2147483647 w 621"/>
              <a:gd name="T47" fmla="*/ 2147483647 h 519"/>
              <a:gd name="T48" fmla="*/ 2147483647 w 621"/>
              <a:gd name="T49" fmla="*/ 2147483647 h 519"/>
              <a:gd name="T50" fmla="*/ 2147483647 w 621"/>
              <a:gd name="T51" fmla="*/ 2147483647 h 519"/>
              <a:gd name="T52" fmla="*/ 2147483647 w 621"/>
              <a:gd name="T53" fmla="*/ 2147483647 h 519"/>
              <a:gd name="T54" fmla="*/ 2147483647 w 621"/>
              <a:gd name="T55" fmla="*/ 2147483647 h 519"/>
              <a:gd name="T56" fmla="*/ 2147483647 w 621"/>
              <a:gd name="T57" fmla="*/ 2147483647 h 519"/>
              <a:gd name="T58" fmla="*/ 2147483647 w 621"/>
              <a:gd name="T59" fmla="*/ 2147483647 h 519"/>
              <a:gd name="T60" fmla="*/ 2147483647 w 621"/>
              <a:gd name="T61" fmla="*/ 2147483647 h 519"/>
              <a:gd name="T62" fmla="*/ 2147483647 w 621"/>
              <a:gd name="T63" fmla="*/ 2147483647 h 519"/>
              <a:gd name="T64" fmla="*/ 2147483647 w 621"/>
              <a:gd name="T65" fmla="*/ 2147483647 h 519"/>
              <a:gd name="T66" fmla="*/ 2147483647 w 621"/>
              <a:gd name="T67" fmla="*/ 2147483647 h 519"/>
              <a:gd name="T68" fmla="*/ 2147483647 w 621"/>
              <a:gd name="T69" fmla="*/ 2147483647 h 519"/>
              <a:gd name="T70" fmla="*/ 2147483647 w 621"/>
              <a:gd name="T71" fmla="*/ 2147483647 h 519"/>
              <a:gd name="T72" fmla="*/ 2147483647 w 621"/>
              <a:gd name="T73" fmla="*/ 2147483647 h 519"/>
              <a:gd name="T74" fmla="*/ 2147483647 w 621"/>
              <a:gd name="T75" fmla="*/ 2147483647 h 519"/>
              <a:gd name="T76" fmla="*/ 2147483647 w 621"/>
              <a:gd name="T77" fmla="*/ 2147483647 h 519"/>
              <a:gd name="T78" fmla="*/ 2147483647 w 621"/>
              <a:gd name="T79" fmla="*/ 2147483647 h 51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21"/>
              <a:gd name="T121" fmla="*/ 0 h 519"/>
              <a:gd name="T122" fmla="*/ 621 w 621"/>
              <a:gd name="T123" fmla="*/ 519 h 51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21" h="519">
                <a:moveTo>
                  <a:pt x="372" y="66"/>
                </a:moveTo>
                <a:lnTo>
                  <a:pt x="354" y="39"/>
                </a:lnTo>
                <a:lnTo>
                  <a:pt x="318" y="15"/>
                </a:lnTo>
                <a:lnTo>
                  <a:pt x="284" y="0"/>
                </a:lnTo>
                <a:lnTo>
                  <a:pt x="258" y="0"/>
                </a:lnTo>
                <a:lnTo>
                  <a:pt x="231" y="0"/>
                </a:lnTo>
                <a:lnTo>
                  <a:pt x="196" y="0"/>
                </a:lnTo>
                <a:lnTo>
                  <a:pt x="170" y="0"/>
                </a:lnTo>
                <a:lnTo>
                  <a:pt x="142" y="0"/>
                </a:lnTo>
                <a:lnTo>
                  <a:pt x="116" y="0"/>
                </a:lnTo>
                <a:lnTo>
                  <a:pt x="89" y="6"/>
                </a:lnTo>
                <a:lnTo>
                  <a:pt x="72" y="31"/>
                </a:lnTo>
                <a:lnTo>
                  <a:pt x="63" y="62"/>
                </a:lnTo>
                <a:lnTo>
                  <a:pt x="63" y="85"/>
                </a:lnTo>
                <a:lnTo>
                  <a:pt x="63" y="110"/>
                </a:lnTo>
                <a:lnTo>
                  <a:pt x="89" y="124"/>
                </a:lnTo>
                <a:lnTo>
                  <a:pt x="116" y="133"/>
                </a:lnTo>
                <a:lnTo>
                  <a:pt x="142" y="141"/>
                </a:lnTo>
                <a:lnTo>
                  <a:pt x="170" y="141"/>
                </a:lnTo>
                <a:lnTo>
                  <a:pt x="196" y="141"/>
                </a:lnTo>
                <a:lnTo>
                  <a:pt x="222" y="157"/>
                </a:lnTo>
                <a:lnTo>
                  <a:pt x="222" y="180"/>
                </a:lnTo>
                <a:lnTo>
                  <a:pt x="231" y="203"/>
                </a:lnTo>
                <a:lnTo>
                  <a:pt x="231" y="228"/>
                </a:lnTo>
                <a:lnTo>
                  <a:pt x="231" y="251"/>
                </a:lnTo>
                <a:lnTo>
                  <a:pt x="214" y="275"/>
                </a:lnTo>
                <a:lnTo>
                  <a:pt x="186" y="290"/>
                </a:lnTo>
                <a:lnTo>
                  <a:pt x="160" y="298"/>
                </a:lnTo>
                <a:lnTo>
                  <a:pt x="133" y="306"/>
                </a:lnTo>
                <a:lnTo>
                  <a:pt x="98" y="315"/>
                </a:lnTo>
                <a:lnTo>
                  <a:pt x="72" y="315"/>
                </a:lnTo>
                <a:lnTo>
                  <a:pt x="37" y="329"/>
                </a:lnTo>
                <a:lnTo>
                  <a:pt x="9" y="346"/>
                </a:lnTo>
                <a:lnTo>
                  <a:pt x="0" y="369"/>
                </a:lnTo>
                <a:lnTo>
                  <a:pt x="0" y="393"/>
                </a:lnTo>
                <a:lnTo>
                  <a:pt x="0" y="416"/>
                </a:lnTo>
                <a:lnTo>
                  <a:pt x="0" y="439"/>
                </a:lnTo>
                <a:lnTo>
                  <a:pt x="0" y="464"/>
                </a:lnTo>
                <a:lnTo>
                  <a:pt x="0" y="487"/>
                </a:lnTo>
                <a:lnTo>
                  <a:pt x="27" y="503"/>
                </a:lnTo>
                <a:lnTo>
                  <a:pt x="53" y="511"/>
                </a:lnTo>
                <a:lnTo>
                  <a:pt x="81" y="518"/>
                </a:lnTo>
                <a:lnTo>
                  <a:pt x="107" y="518"/>
                </a:lnTo>
                <a:lnTo>
                  <a:pt x="133" y="518"/>
                </a:lnTo>
                <a:lnTo>
                  <a:pt x="160" y="518"/>
                </a:lnTo>
                <a:lnTo>
                  <a:pt x="186" y="518"/>
                </a:lnTo>
                <a:lnTo>
                  <a:pt x="214" y="518"/>
                </a:lnTo>
                <a:lnTo>
                  <a:pt x="240" y="518"/>
                </a:lnTo>
                <a:lnTo>
                  <a:pt x="266" y="511"/>
                </a:lnTo>
                <a:lnTo>
                  <a:pt x="284" y="487"/>
                </a:lnTo>
                <a:lnTo>
                  <a:pt x="303" y="464"/>
                </a:lnTo>
                <a:lnTo>
                  <a:pt x="309" y="439"/>
                </a:lnTo>
                <a:lnTo>
                  <a:pt x="329" y="416"/>
                </a:lnTo>
                <a:lnTo>
                  <a:pt x="347" y="393"/>
                </a:lnTo>
                <a:lnTo>
                  <a:pt x="372" y="393"/>
                </a:lnTo>
                <a:lnTo>
                  <a:pt x="398" y="393"/>
                </a:lnTo>
                <a:lnTo>
                  <a:pt x="426" y="408"/>
                </a:lnTo>
                <a:lnTo>
                  <a:pt x="451" y="433"/>
                </a:lnTo>
                <a:lnTo>
                  <a:pt x="479" y="447"/>
                </a:lnTo>
                <a:lnTo>
                  <a:pt x="505" y="456"/>
                </a:lnTo>
                <a:lnTo>
                  <a:pt x="531" y="456"/>
                </a:lnTo>
                <a:lnTo>
                  <a:pt x="568" y="456"/>
                </a:lnTo>
                <a:lnTo>
                  <a:pt x="594" y="456"/>
                </a:lnTo>
                <a:lnTo>
                  <a:pt x="620" y="439"/>
                </a:lnTo>
                <a:lnTo>
                  <a:pt x="620" y="416"/>
                </a:lnTo>
                <a:lnTo>
                  <a:pt x="620" y="393"/>
                </a:lnTo>
                <a:lnTo>
                  <a:pt x="620" y="369"/>
                </a:lnTo>
                <a:lnTo>
                  <a:pt x="620" y="346"/>
                </a:lnTo>
                <a:lnTo>
                  <a:pt x="620" y="321"/>
                </a:lnTo>
                <a:lnTo>
                  <a:pt x="620" y="298"/>
                </a:lnTo>
                <a:lnTo>
                  <a:pt x="620" y="275"/>
                </a:lnTo>
                <a:lnTo>
                  <a:pt x="594" y="267"/>
                </a:lnTo>
                <a:lnTo>
                  <a:pt x="568" y="267"/>
                </a:lnTo>
                <a:lnTo>
                  <a:pt x="540" y="267"/>
                </a:lnTo>
                <a:lnTo>
                  <a:pt x="514" y="267"/>
                </a:lnTo>
                <a:lnTo>
                  <a:pt x="487" y="267"/>
                </a:lnTo>
                <a:lnTo>
                  <a:pt x="461" y="267"/>
                </a:lnTo>
                <a:lnTo>
                  <a:pt x="435" y="267"/>
                </a:lnTo>
                <a:lnTo>
                  <a:pt x="407" y="251"/>
                </a:lnTo>
                <a:lnTo>
                  <a:pt x="381" y="251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293" name="Oval 4"/>
          <p:cNvSpPr>
            <a:spLocks noChangeArrowheads="1"/>
          </p:cNvSpPr>
          <p:nvPr/>
        </p:nvSpPr>
        <p:spPr bwMode="auto">
          <a:xfrm>
            <a:off x="938213" y="3767138"/>
            <a:ext cx="655637" cy="376237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sz="2000">
                <a:latin typeface="Times New Roman" pitchFamily="18" charset="0"/>
              </a:rPr>
              <a:t>Y</a:t>
            </a:r>
          </a:p>
        </p:txBody>
      </p:sp>
      <p:sp>
        <p:nvSpPr>
          <p:cNvPr id="12294" name="Oval 5"/>
          <p:cNvSpPr>
            <a:spLocks noChangeArrowheads="1"/>
          </p:cNvSpPr>
          <p:nvPr/>
        </p:nvSpPr>
        <p:spPr bwMode="auto">
          <a:xfrm>
            <a:off x="1068388" y="3248025"/>
            <a:ext cx="525462" cy="369888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sz="2000">
                <a:latin typeface="Times New Roman" pitchFamily="18" charset="0"/>
              </a:rPr>
              <a:t>Y*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rot="10563452">
            <a:off x="2532063" y="5305425"/>
            <a:ext cx="1935162" cy="557213"/>
            <a:chOff x="720" y="4982"/>
            <a:chExt cx="990" cy="507"/>
          </a:xfrm>
        </p:grpSpPr>
        <p:sp>
          <p:nvSpPr>
            <p:cNvPr id="12302" name="Freeform 7"/>
            <p:cNvSpPr>
              <a:spLocks/>
            </p:cNvSpPr>
            <p:nvPr/>
          </p:nvSpPr>
          <p:spPr bwMode="auto">
            <a:xfrm>
              <a:off x="818" y="4982"/>
              <a:ext cx="892" cy="507"/>
            </a:xfrm>
            <a:custGeom>
              <a:avLst/>
              <a:gdLst>
                <a:gd name="T0" fmla="*/ 200 w 892"/>
                <a:gd name="T1" fmla="*/ 118 h 507"/>
                <a:gd name="T2" fmla="*/ 46 w 892"/>
                <a:gd name="T3" fmla="*/ 173 h 507"/>
                <a:gd name="T4" fmla="*/ 0 w 892"/>
                <a:gd name="T5" fmla="*/ 246 h 507"/>
                <a:gd name="T6" fmla="*/ 9 w 892"/>
                <a:gd name="T7" fmla="*/ 400 h 507"/>
                <a:gd name="T8" fmla="*/ 300 w 892"/>
                <a:gd name="T9" fmla="*/ 500 h 507"/>
                <a:gd name="T10" fmla="*/ 409 w 892"/>
                <a:gd name="T11" fmla="*/ 491 h 507"/>
                <a:gd name="T12" fmla="*/ 446 w 892"/>
                <a:gd name="T13" fmla="*/ 382 h 507"/>
                <a:gd name="T14" fmla="*/ 455 w 892"/>
                <a:gd name="T15" fmla="*/ 355 h 507"/>
                <a:gd name="T16" fmla="*/ 500 w 892"/>
                <a:gd name="T17" fmla="*/ 291 h 507"/>
                <a:gd name="T18" fmla="*/ 518 w 892"/>
                <a:gd name="T19" fmla="*/ 264 h 507"/>
                <a:gd name="T20" fmla="*/ 564 w 892"/>
                <a:gd name="T21" fmla="*/ 273 h 507"/>
                <a:gd name="T22" fmla="*/ 628 w 892"/>
                <a:gd name="T23" fmla="*/ 355 h 507"/>
                <a:gd name="T24" fmla="*/ 691 w 892"/>
                <a:gd name="T25" fmla="*/ 364 h 507"/>
                <a:gd name="T26" fmla="*/ 873 w 892"/>
                <a:gd name="T27" fmla="*/ 291 h 507"/>
                <a:gd name="T28" fmla="*/ 828 w 892"/>
                <a:gd name="T29" fmla="*/ 64 h 507"/>
                <a:gd name="T30" fmla="*/ 718 w 892"/>
                <a:gd name="T31" fmla="*/ 9 h 507"/>
                <a:gd name="T32" fmla="*/ 691 w 892"/>
                <a:gd name="T33" fmla="*/ 0 h 507"/>
                <a:gd name="T34" fmla="*/ 609 w 892"/>
                <a:gd name="T35" fmla="*/ 28 h 5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2"/>
                <a:gd name="T55" fmla="*/ 0 h 507"/>
                <a:gd name="T56" fmla="*/ 892 w 892"/>
                <a:gd name="T57" fmla="*/ 507 h 5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2" h="507">
                  <a:moveTo>
                    <a:pt x="200" y="118"/>
                  </a:moveTo>
                  <a:cubicBezTo>
                    <a:pt x="146" y="138"/>
                    <a:pt x="94" y="141"/>
                    <a:pt x="46" y="173"/>
                  </a:cubicBezTo>
                  <a:cubicBezTo>
                    <a:pt x="28" y="200"/>
                    <a:pt x="10" y="215"/>
                    <a:pt x="0" y="246"/>
                  </a:cubicBezTo>
                  <a:cubicBezTo>
                    <a:pt x="3" y="297"/>
                    <a:pt x="2" y="349"/>
                    <a:pt x="9" y="400"/>
                  </a:cubicBezTo>
                  <a:cubicBezTo>
                    <a:pt x="23" y="497"/>
                    <a:pt x="234" y="495"/>
                    <a:pt x="300" y="500"/>
                  </a:cubicBezTo>
                  <a:cubicBezTo>
                    <a:pt x="336" y="497"/>
                    <a:pt x="376" y="507"/>
                    <a:pt x="409" y="491"/>
                  </a:cubicBezTo>
                  <a:cubicBezTo>
                    <a:pt x="411" y="490"/>
                    <a:pt x="446" y="383"/>
                    <a:pt x="446" y="382"/>
                  </a:cubicBezTo>
                  <a:cubicBezTo>
                    <a:pt x="449" y="373"/>
                    <a:pt x="452" y="364"/>
                    <a:pt x="455" y="355"/>
                  </a:cubicBezTo>
                  <a:cubicBezTo>
                    <a:pt x="463" y="330"/>
                    <a:pt x="485" y="312"/>
                    <a:pt x="500" y="291"/>
                  </a:cubicBezTo>
                  <a:cubicBezTo>
                    <a:pt x="506" y="282"/>
                    <a:pt x="518" y="264"/>
                    <a:pt x="518" y="264"/>
                  </a:cubicBezTo>
                  <a:cubicBezTo>
                    <a:pt x="533" y="267"/>
                    <a:pt x="552" y="263"/>
                    <a:pt x="564" y="273"/>
                  </a:cubicBezTo>
                  <a:cubicBezTo>
                    <a:pt x="581" y="287"/>
                    <a:pt x="599" y="344"/>
                    <a:pt x="628" y="355"/>
                  </a:cubicBezTo>
                  <a:cubicBezTo>
                    <a:pt x="648" y="363"/>
                    <a:pt x="670" y="361"/>
                    <a:pt x="691" y="364"/>
                  </a:cubicBezTo>
                  <a:cubicBezTo>
                    <a:pt x="805" y="357"/>
                    <a:pt x="854" y="390"/>
                    <a:pt x="873" y="291"/>
                  </a:cubicBezTo>
                  <a:cubicBezTo>
                    <a:pt x="859" y="144"/>
                    <a:pt x="892" y="137"/>
                    <a:pt x="828" y="64"/>
                  </a:cubicBezTo>
                  <a:cubicBezTo>
                    <a:pt x="790" y="21"/>
                    <a:pt x="788" y="33"/>
                    <a:pt x="718" y="9"/>
                  </a:cubicBezTo>
                  <a:cubicBezTo>
                    <a:pt x="709" y="6"/>
                    <a:pt x="691" y="0"/>
                    <a:pt x="691" y="0"/>
                  </a:cubicBezTo>
                  <a:cubicBezTo>
                    <a:pt x="664" y="5"/>
                    <a:pt x="629" y="6"/>
                    <a:pt x="609" y="28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03" name="Oval 8"/>
            <p:cNvSpPr>
              <a:spLocks noChangeArrowheads="1"/>
            </p:cNvSpPr>
            <p:nvPr/>
          </p:nvSpPr>
          <p:spPr bwMode="auto">
            <a:xfrm>
              <a:off x="720" y="5136"/>
              <a:ext cx="336" cy="343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pt-BR" sz="2000">
                <a:latin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031875" y="4672013"/>
            <a:ext cx="1258888" cy="414337"/>
            <a:chOff x="720" y="4416"/>
            <a:chExt cx="644" cy="377"/>
          </a:xfrm>
        </p:grpSpPr>
        <p:sp>
          <p:nvSpPr>
            <p:cNvPr id="12300" name="Freeform 10"/>
            <p:cNvSpPr>
              <a:spLocks/>
            </p:cNvSpPr>
            <p:nvPr/>
          </p:nvSpPr>
          <p:spPr bwMode="auto">
            <a:xfrm>
              <a:off x="836" y="4461"/>
              <a:ext cx="528" cy="332"/>
            </a:xfrm>
            <a:custGeom>
              <a:avLst/>
              <a:gdLst>
                <a:gd name="T0" fmla="*/ 528 w 528"/>
                <a:gd name="T1" fmla="*/ 21 h 332"/>
                <a:gd name="T2" fmla="*/ 164 w 528"/>
                <a:gd name="T3" fmla="*/ 21 h 332"/>
                <a:gd name="T4" fmla="*/ 110 w 528"/>
                <a:gd name="T5" fmla="*/ 39 h 332"/>
                <a:gd name="T6" fmla="*/ 37 w 528"/>
                <a:gd name="T7" fmla="*/ 112 h 332"/>
                <a:gd name="T8" fmla="*/ 0 w 528"/>
                <a:gd name="T9" fmla="*/ 185 h 332"/>
                <a:gd name="T10" fmla="*/ 37 w 528"/>
                <a:gd name="T11" fmla="*/ 321 h 332"/>
                <a:gd name="T12" fmla="*/ 119 w 528"/>
                <a:gd name="T13" fmla="*/ 330 h 3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8"/>
                <a:gd name="T22" fmla="*/ 0 h 332"/>
                <a:gd name="T23" fmla="*/ 528 w 528"/>
                <a:gd name="T24" fmla="*/ 332 h 3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8" h="332">
                  <a:moveTo>
                    <a:pt x="528" y="21"/>
                  </a:moveTo>
                  <a:cubicBezTo>
                    <a:pt x="380" y="0"/>
                    <a:pt x="417" y="2"/>
                    <a:pt x="164" y="21"/>
                  </a:cubicBezTo>
                  <a:cubicBezTo>
                    <a:pt x="145" y="22"/>
                    <a:pt x="110" y="39"/>
                    <a:pt x="110" y="39"/>
                  </a:cubicBezTo>
                  <a:cubicBezTo>
                    <a:pt x="79" y="60"/>
                    <a:pt x="63" y="86"/>
                    <a:pt x="37" y="112"/>
                  </a:cubicBezTo>
                  <a:cubicBezTo>
                    <a:pt x="16" y="175"/>
                    <a:pt x="33" y="154"/>
                    <a:pt x="0" y="185"/>
                  </a:cubicBezTo>
                  <a:cubicBezTo>
                    <a:pt x="2" y="199"/>
                    <a:pt x="3" y="304"/>
                    <a:pt x="37" y="321"/>
                  </a:cubicBezTo>
                  <a:cubicBezTo>
                    <a:pt x="58" y="332"/>
                    <a:pt x="94" y="330"/>
                    <a:pt x="119" y="33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01" name="Oval 11"/>
            <p:cNvSpPr>
              <a:spLocks noChangeArrowheads="1"/>
            </p:cNvSpPr>
            <p:nvPr/>
          </p:nvSpPr>
          <p:spPr bwMode="auto">
            <a:xfrm>
              <a:off x="720" y="4416"/>
              <a:ext cx="336" cy="343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pt-BR" sz="2000">
                  <a:latin typeface="Times New Roman" pitchFamily="18" charset="0"/>
                </a:rPr>
                <a:t>Y*</a:t>
              </a:r>
            </a:p>
          </p:txBody>
        </p:sp>
      </p:grp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4013200" y="531495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2000">
                <a:latin typeface="Times New Roman" pitchFamily="18" charset="0"/>
              </a:rPr>
              <a:t>Y</a:t>
            </a:r>
          </a:p>
        </p:txBody>
      </p:sp>
      <p:sp>
        <p:nvSpPr>
          <p:cNvPr id="12298" name="Text Box 13"/>
          <p:cNvSpPr txBox="1">
            <a:spLocks noChangeArrowheads="1"/>
          </p:cNvSpPr>
          <p:nvPr/>
        </p:nvSpPr>
        <p:spPr bwMode="auto">
          <a:xfrm>
            <a:off x="3519488" y="1470025"/>
            <a:ext cx="30273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latin typeface="Times New Roman" pitchFamily="18" charset="0"/>
              </a:rPr>
              <a:t>O </a:t>
            </a:r>
            <a:r>
              <a:rPr lang="en-US" sz="2400" dirty="0" err="1">
                <a:latin typeface="Times New Roman" pitchFamily="18" charset="0"/>
              </a:rPr>
              <a:t>organismo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invasor</a:t>
            </a:r>
            <a:r>
              <a:rPr lang="en-US" sz="2400" dirty="0">
                <a:latin typeface="Times New Roman" pitchFamily="18" charset="0"/>
              </a:rPr>
              <a:t> é </a:t>
            </a:r>
          </a:p>
          <a:p>
            <a:pPr eaLnBrk="0" hangingPunct="0"/>
            <a:r>
              <a:rPr lang="en-US" sz="2400" dirty="0" err="1">
                <a:latin typeface="Times New Roman" pitchFamily="18" charset="0"/>
              </a:rPr>
              <a:t>capturado</a:t>
            </a:r>
            <a:r>
              <a:rPr lang="en-US" sz="2400" dirty="0">
                <a:latin typeface="Times New Roman" pitchFamily="18" charset="0"/>
              </a:rPr>
              <a:t> …</a:t>
            </a:r>
            <a:endParaRPr lang="pt-BR" sz="2400" dirty="0">
              <a:latin typeface="Times New Roman" pitchFamily="18" charset="0"/>
            </a:endParaRPr>
          </a:p>
        </p:txBody>
      </p:sp>
      <p:pic>
        <p:nvPicPr>
          <p:cNvPr id="12299" name="Picture 1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013" y="1479550"/>
            <a:ext cx="1687512" cy="1017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12290" name="Object 15"/>
          <p:cNvGraphicFramePr>
            <a:graphicFrameLocks noChangeAspect="1"/>
          </p:cNvGraphicFramePr>
          <p:nvPr/>
        </p:nvGraphicFramePr>
        <p:xfrm>
          <a:off x="179388" y="6381750"/>
          <a:ext cx="53990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Documento" r:id="rId5" imgW="5398655" imgH="311222" progId="Word.Document.12">
                  <p:embed/>
                </p:oleObj>
              </mc:Choice>
              <mc:Fallback>
                <p:oleObj name="Documento" r:id="rId5" imgW="5398655" imgH="311222" progId="Word.Document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381750"/>
                        <a:ext cx="539908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755988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sa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672013"/>
            <a:ext cx="1665287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Freeform 3"/>
          <p:cNvSpPr>
            <a:spLocks/>
          </p:cNvSpPr>
          <p:nvPr/>
        </p:nvSpPr>
        <p:spPr bwMode="auto">
          <a:xfrm>
            <a:off x="1208088" y="3289300"/>
            <a:ext cx="1511300" cy="801688"/>
          </a:xfrm>
          <a:custGeom>
            <a:avLst/>
            <a:gdLst>
              <a:gd name="T0" fmla="*/ 2147483647 w 621"/>
              <a:gd name="T1" fmla="*/ 2147483647 h 519"/>
              <a:gd name="T2" fmla="*/ 2147483647 w 621"/>
              <a:gd name="T3" fmla="*/ 0 h 519"/>
              <a:gd name="T4" fmla="*/ 2147483647 w 621"/>
              <a:gd name="T5" fmla="*/ 0 h 519"/>
              <a:gd name="T6" fmla="*/ 2147483647 w 621"/>
              <a:gd name="T7" fmla="*/ 0 h 519"/>
              <a:gd name="T8" fmla="*/ 2147483647 w 621"/>
              <a:gd name="T9" fmla="*/ 0 h 519"/>
              <a:gd name="T10" fmla="*/ 2147483647 w 621"/>
              <a:gd name="T11" fmla="*/ 2147483647 h 519"/>
              <a:gd name="T12" fmla="*/ 2147483647 w 621"/>
              <a:gd name="T13" fmla="*/ 2147483647 h 519"/>
              <a:gd name="T14" fmla="*/ 2147483647 w 621"/>
              <a:gd name="T15" fmla="*/ 2147483647 h 519"/>
              <a:gd name="T16" fmla="*/ 2147483647 w 621"/>
              <a:gd name="T17" fmla="*/ 2147483647 h 519"/>
              <a:gd name="T18" fmla="*/ 2147483647 w 621"/>
              <a:gd name="T19" fmla="*/ 2147483647 h 519"/>
              <a:gd name="T20" fmla="*/ 2147483647 w 621"/>
              <a:gd name="T21" fmla="*/ 2147483647 h 519"/>
              <a:gd name="T22" fmla="*/ 2147483647 w 621"/>
              <a:gd name="T23" fmla="*/ 2147483647 h 519"/>
              <a:gd name="T24" fmla="*/ 2147483647 w 621"/>
              <a:gd name="T25" fmla="*/ 2147483647 h 519"/>
              <a:gd name="T26" fmla="*/ 2147483647 w 621"/>
              <a:gd name="T27" fmla="*/ 2147483647 h 519"/>
              <a:gd name="T28" fmla="*/ 2147483647 w 621"/>
              <a:gd name="T29" fmla="*/ 2147483647 h 519"/>
              <a:gd name="T30" fmla="*/ 2147483647 w 621"/>
              <a:gd name="T31" fmla="*/ 2147483647 h 519"/>
              <a:gd name="T32" fmla="*/ 0 w 621"/>
              <a:gd name="T33" fmla="*/ 2147483647 h 519"/>
              <a:gd name="T34" fmla="*/ 0 w 621"/>
              <a:gd name="T35" fmla="*/ 2147483647 h 519"/>
              <a:gd name="T36" fmla="*/ 0 w 621"/>
              <a:gd name="T37" fmla="*/ 2147483647 h 519"/>
              <a:gd name="T38" fmla="*/ 2147483647 w 621"/>
              <a:gd name="T39" fmla="*/ 2147483647 h 519"/>
              <a:gd name="T40" fmla="*/ 2147483647 w 621"/>
              <a:gd name="T41" fmla="*/ 2147483647 h 519"/>
              <a:gd name="T42" fmla="*/ 2147483647 w 621"/>
              <a:gd name="T43" fmla="*/ 2147483647 h 519"/>
              <a:gd name="T44" fmla="*/ 2147483647 w 621"/>
              <a:gd name="T45" fmla="*/ 2147483647 h 519"/>
              <a:gd name="T46" fmla="*/ 2147483647 w 621"/>
              <a:gd name="T47" fmla="*/ 2147483647 h 519"/>
              <a:gd name="T48" fmla="*/ 2147483647 w 621"/>
              <a:gd name="T49" fmla="*/ 2147483647 h 519"/>
              <a:gd name="T50" fmla="*/ 2147483647 w 621"/>
              <a:gd name="T51" fmla="*/ 2147483647 h 519"/>
              <a:gd name="T52" fmla="*/ 2147483647 w 621"/>
              <a:gd name="T53" fmla="*/ 2147483647 h 519"/>
              <a:gd name="T54" fmla="*/ 2147483647 w 621"/>
              <a:gd name="T55" fmla="*/ 2147483647 h 519"/>
              <a:gd name="T56" fmla="*/ 2147483647 w 621"/>
              <a:gd name="T57" fmla="*/ 2147483647 h 519"/>
              <a:gd name="T58" fmla="*/ 2147483647 w 621"/>
              <a:gd name="T59" fmla="*/ 2147483647 h 519"/>
              <a:gd name="T60" fmla="*/ 2147483647 w 621"/>
              <a:gd name="T61" fmla="*/ 2147483647 h 519"/>
              <a:gd name="T62" fmla="*/ 2147483647 w 621"/>
              <a:gd name="T63" fmla="*/ 2147483647 h 519"/>
              <a:gd name="T64" fmla="*/ 2147483647 w 621"/>
              <a:gd name="T65" fmla="*/ 2147483647 h 519"/>
              <a:gd name="T66" fmla="*/ 2147483647 w 621"/>
              <a:gd name="T67" fmla="*/ 2147483647 h 519"/>
              <a:gd name="T68" fmla="*/ 2147483647 w 621"/>
              <a:gd name="T69" fmla="*/ 2147483647 h 519"/>
              <a:gd name="T70" fmla="*/ 2147483647 w 621"/>
              <a:gd name="T71" fmla="*/ 2147483647 h 519"/>
              <a:gd name="T72" fmla="*/ 2147483647 w 621"/>
              <a:gd name="T73" fmla="*/ 2147483647 h 519"/>
              <a:gd name="T74" fmla="*/ 2147483647 w 621"/>
              <a:gd name="T75" fmla="*/ 2147483647 h 519"/>
              <a:gd name="T76" fmla="*/ 2147483647 w 621"/>
              <a:gd name="T77" fmla="*/ 2147483647 h 519"/>
              <a:gd name="T78" fmla="*/ 2147483647 w 621"/>
              <a:gd name="T79" fmla="*/ 2147483647 h 51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21"/>
              <a:gd name="T121" fmla="*/ 0 h 519"/>
              <a:gd name="T122" fmla="*/ 621 w 621"/>
              <a:gd name="T123" fmla="*/ 519 h 51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21" h="519">
                <a:moveTo>
                  <a:pt x="372" y="66"/>
                </a:moveTo>
                <a:lnTo>
                  <a:pt x="354" y="39"/>
                </a:lnTo>
                <a:lnTo>
                  <a:pt x="318" y="15"/>
                </a:lnTo>
                <a:lnTo>
                  <a:pt x="284" y="0"/>
                </a:lnTo>
                <a:lnTo>
                  <a:pt x="258" y="0"/>
                </a:lnTo>
                <a:lnTo>
                  <a:pt x="231" y="0"/>
                </a:lnTo>
                <a:lnTo>
                  <a:pt x="196" y="0"/>
                </a:lnTo>
                <a:lnTo>
                  <a:pt x="170" y="0"/>
                </a:lnTo>
                <a:lnTo>
                  <a:pt x="142" y="0"/>
                </a:lnTo>
                <a:lnTo>
                  <a:pt x="116" y="0"/>
                </a:lnTo>
                <a:lnTo>
                  <a:pt x="89" y="6"/>
                </a:lnTo>
                <a:lnTo>
                  <a:pt x="72" y="31"/>
                </a:lnTo>
                <a:lnTo>
                  <a:pt x="63" y="62"/>
                </a:lnTo>
                <a:lnTo>
                  <a:pt x="63" y="85"/>
                </a:lnTo>
                <a:lnTo>
                  <a:pt x="63" y="110"/>
                </a:lnTo>
                <a:lnTo>
                  <a:pt x="89" y="124"/>
                </a:lnTo>
                <a:lnTo>
                  <a:pt x="116" y="133"/>
                </a:lnTo>
                <a:lnTo>
                  <a:pt x="142" y="141"/>
                </a:lnTo>
                <a:lnTo>
                  <a:pt x="170" y="141"/>
                </a:lnTo>
                <a:lnTo>
                  <a:pt x="196" y="141"/>
                </a:lnTo>
                <a:lnTo>
                  <a:pt x="222" y="157"/>
                </a:lnTo>
                <a:lnTo>
                  <a:pt x="222" y="180"/>
                </a:lnTo>
                <a:lnTo>
                  <a:pt x="231" y="203"/>
                </a:lnTo>
                <a:lnTo>
                  <a:pt x="231" y="228"/>
                </a:lnTo>
                <a:lnTo>
                  <a:pt x="231" y="251"/>
                </a:lnTo>
                <a:lnTo>
                  <a:pt x="214" y="275"/>
                </a:lnTo>
                <a:lnTo>
                  <a:pt x="186" y="290"/>
                </a:lnTo>
                <a:lnTo>
                  <a:pt x="160" y="298"/>
                </a:lnTo>
                <a:lnTo>
                  <a:pt x="133" y="306"/>
                </a:lnTo>
                <a:lnTo>
                  <a:pt x="98" y="315"/>
                </a:lnTo>
                <a:lnTo>
                  <a:pt x="72" y="315"/>
                </a:lnTo>
                <a:lnTo>
                  <a:pt x="37" y="329"/>
                </a:lnTo>
                <a:lnTo>
                  <a:pt x="9" y="346"/>
                </a:lnTo>
                <a:lnTo>
                  <a:pt x="0" y="369"/>
                </a:lnTo>
                <a:lnTo>
                  <a:pt x="0" y="393"/>
                </a:lnTo>
                <a:lnTo>
                  <a:pt x="0" y="416"/>
                </a:lnTo>
                <a:lnTo>
                  <a:pt x="0" y="439"/>
                </a:lnTo>
                <a:lnTo>
                  <a:pt x="0" y="464"/>
                </a:lnTo>
                <a:lnTo>
                  <a:pt x="0" y="487"/>
                </a:lnTo>
                <a:lnTo>
                  <a:pt x="27" y="503"/>
                </a:lnTo>
                <a:lnTo>
                  <a:pt x="53" y="511"/>
                </a:lnTo>
                <a:lnTo>
                  <a:pt x="81" y="518"/>
                </a:lnTo>
                <a:lnTo>
                  <a:pt x="107" y="518"/>
                </a:lnTo>
                <a:lnTo>
                  <a:pt x="133" y="518"/>
                </a:lnTo>
                <a:lnTo>
                  <a:pt x="160" y="518"/>
                </a:lnTo>
                <a:lnTo>
                  <a:pt x="186" y="518"/>
                </a:lnTo>
                <a:lnTo>
                  <a:pt x="214" y="518"/>
                </a:lnTo>
                <a:lnTo>
                  <a:pt x="240" y="518"/>
                </a:lnTo>
                <a:lnTo>
                  <a:pt x="266" y="511"/>
                </a:lnTo>
                <a:lnTo>
                  <a:pt x="284" y="487"/>
                </a:lnTo>
                <a:lnTo>
                  <a:pt x="303" y="464"/>
                </a:lnTo>
                <a:lnTo>
                  <a:pt x="309" y="439"/>
                </a:lnTo>
                <a:lnTo>
                  <a:pt x="329" y="416"/>
                </a:lnTo>
                <a:lnTo>
                  <a:pt x="347" y="393"/>
                </a:lnTo>
                <a:lnTo>
                  <a:pt x="372" y="393"/>
                </a:lnTo>
                <a:lnTo>
                  <a:pt x="398" y="393"/>
                </a:lnTo>
                <a:lnTo>
                  <a:pt x="426" y="408"/>
                </a:lnTo>
                <a:lnTo>
                  <a:pt x="451" y="433"/>
                </a:lnTo>
                <a:lnTo>
                  <a:pt x="479" y="447"/>
                </a:lnTo>
                <a:lnTo>
                  <a:pt x="505" y="456"/>
                </a:lnTo>
                <a:lnTo>
                  <a:pt x="531" y="456"/>
                </a:lnTo>
                <a:lnTo>
                  <a:pt x="568" y="456"/>
                </a:lnTo>
                <a:lnTo>
                  <a:pt x="594" y="456"/>
                </a:lnTo>
                <a:lnTo>
                  <a:pt x="620" y="439"/>
                </a:lnTo>
                <a:lnTo>
                  <a:pt x="620" y="416"/>
                </a:lnTo>
                <a:lnTo>
                  <a:pt x="620" y="393"/>
                </a:lnTo>
                <a:lnTo>
                  <a:pt x="620" y="369"/>
                </a:lnTo>
                <a:lnTo>
                  <a:pt x="620" y="346"/>
                </a:lnTo>
                <a:lnTo>
                  <a:pt x="620" y="321"/>
                </a:lnTo>
                <a:lnTo>
                  <a:pt x="620" y="298"/>
                </a:lnTo>
                <a:lnTo>
                  <a:pt x="620" y="275"/>
                </a:lnTo>
                <a:lnTo>
                  <a:pt x="594" y="267"/>
                </a:lnTo>
                <a:lnTo>
                  <a:pt x="568" y="267"/>
                </a:lnTo>
                <a:lnTo>
                  <a:pt x="540" y="267"/>
                </a:lnTo>
                <a:lnTo>
                  <a:pt x="514" y="267"/>
                </a:lnTo>
                <a:lnTo>
                  <a:pt x="487" y="267"/>
                </a:lnTo>
                <a:lnTo>
                  <a:pt x="461" y="267"/>
                </a:lnTo>
                <a:lnTo>
                  <a:pt x="435" y="267"/>
                </a:lnTo>
                <a:lnTo>
                  <a:pt x="407" y="251"/>
                </a:lnTo>
                <a:lnTo>
                  <a:pt x="381" y="251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3317" name="Oval 4"/>
          <p:cNvSpPr>
            <a:spLocks noChangeArrowheads="1"/>
          </p:cNvSpPr>
          <p:nvPr/>
        </p:nvSpPr>
        <p:spPr bwMode="auto">
          <a:xfrm>
            <a:off x="938213" y="3767138"/>
            <a:ext cx="655637" cy="376237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sz="2000">
                <a:latin typeface="Times New Roman" pitchFamily="18" charset="0"/>
              </a:rPr>
              <a:t>Y</a:t>
            </a:r>
          </a:p>
        </p:txBody>
      </p:sp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1068388" y="3248025"/>
            <a:ext cx="525462" cy="369888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sz="2000">
                <a:latin typeface="Times New Roman" pitchFamily="18" charset="0"/>
              </a:rPr>
              <a:t>Y*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rot="10563452">
            <a:off x="2532063" y="5305425"/>
            <a:ext cx="1935162" cy="557213"/>
            <a:chOff x="720" y="4982"/>
            <a:chExt cx="990" cy="507"/>
          </a:xfrm>
        </p:grpSpPr>
        <p:sp>
          <p:nvSpPr>
            <p:cNvPr id="13327" name="Freeform 7"/>
            <p:cNvSpPr>
              <a:spLocks/>
            </p:cNvSpPr>
            <p:nvPr/>
          </p:nvSpPr>
          <p:spPr bwMode="auto">
            <a:xfrm>
              <a:off x="818" y="4982"/>
              <a:ext cx="892" cy="507"/>
            </a:xfrm>
            <a:custGeom>
              <a:avLst/>
              <a:gdLst>
                <a:gd name="T0" fmla="*/ 200 w 892"/>
                <a:gd name="T1" fmla="*/ 118 h 507"/>
                <a:gd name="T2" fmla="*/ 46 w 892"/>
                <a:gd name="T3" fmla="*/ 173 h 507"/>
                <a:gd name="T4" fmla="*/ 0 w 892"/>
                <a:gd name="T5" fmla="*/ 246 h 507"/>
                <a:gd name="T6" fmla="*/ 9 w 892"/>
                <a:gd name="T7" fmla="*/ 400 h 507"/>
                <a:gd name="T8" fmla="*/ 300 w 892"/>
                <a:gd name="T9" fmla="*/ 500 h 507"/>
                <a:gd name="T10" fmla="*/ 409 w 892"/>
                <a:gd name="T11" fmla="*/ 491 h 507"/>
                <a:gd name="T12" fmla="*/ 446 w 892"/>
                <a:gd name="T13" fmla="*/ 382 h 507"/>
                <a:gd name="T14" fmla="*/ 455 w 892"/>
                <a:gd name="T15" fmla="*/ 355 h 507"/>
                <a:gd name="T16" fmla="*/ 500 w 892"/>
                <a:gd name="T17" fmla="*/ 291 h 507"/>
                <a:gd name="T18" fmla="*/ 518 w 892"/>
                <a:gd name="T19" fmla="*/ 264 h 507"/>
                <a:gd name="T20" fmla="*/ 564 w 892"/>
                <a:gd name="T21" fmla="*/ 273 h 507"/>
                <a:gd name="T22" fmla="*/ 628 w 892"/>
                <a:gd name="T23" fmla="*/ 355 h 507"/>
                <a:gd name="T24" fmla="*/ 691 w 892"/>
                <a:gd name="T25" fmla="*/ 364 h 507"/>
                <a:gd name="T26" fmla="*/ 873 w 892"/>
                <a:gd name="T27" fmla="*/ 291 h 507"/>
                <a:gd name="T28" fmla="*/ 828 w 892"/>
                <a:gd name="T29" fmla="*/ 64 h 507"/>
                <a:gd name="T30" fmla="*/ 718 w 892"/>
                <a:gd name="T31" fmla="*/ 9 h 507"/>
                <a:gd name="T32" fmla="*/ 691 w 892"/>
                <a:gd name="T33" fmla="*/ 0 h 507"/>
                <a:gd name="T34" fmla="*/ 609 w 892"/>
                <a:gd name="T35" fmla="*/ 28 h 5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2"/>
                <a:gd name="T55" fmla="*/ 0 h 507"/>
                <a:gd name="T56" fmla="*/ 892 w 892"/>
                <a:gd name="T57" fmla="*/ 507 h 5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2" h="507">
                  <a:moveTo>
                    <a:pt x="200" y="118"/>
                  </a:moveTo>
                  <a:cubicBezTo>
                    <a:pt x="146" y="138"/>
                    <a:pt x="94" y="141"/>
                    <a:pt x="46" y="173"/>
                  </a:cubicBezTo>
                  <a:cubicBezTo>
                    <a:pt x="28" y="200"/>
                    <a:pt x="10" y="215"/>
                    <a:pt x="0" y="246"/>
                  </a:cubicBezTo>
                  <a:cubicBezTo>
                    <a:pt x="3" y="297"/>
                    <a:pt x="2" y="349"/>
                    <a:pt x="9" y="400"/>
                  </a:cubicBezTo>
                  <a:cubicBezTo>
                    <a:pt x="23" y="497"/>
                    <a:pt x="234" y="495"/>
                    <a:pt x="300" y="500"/>
                  </a:cubicBezTo>
                  <a:cubicBezTo>
                    <a:pt x="336" y="497"/>
                    <a:pt x="376" y="507"/>
                    <a:pt x="409" y="491"/>
                  </a:cubicBezTo>
                  <a:cubicBezTo>
                    <a:pt x="411" y="490"/>
                    <a:pt x="446" y="383"/>
                    <a:pt x="446" y="382"/>
                  </a:cubicBezTo>
                  <a:cubicBezTo>
                    <a:pt x="449" y="373"/>
                    <a:pt x="452" y="364"/>
                    <a:pt x="455" y="355"/>
                  </a:cubicBezTo>
                  <a:cubicBezTo>
                    <a:pt x="463" y="330"/>
                    <a:pt x="485" y="312"/>
                    <a:pt x="500" y="291"/>
                  </a:cubicBezTo>
                  <a:cubicBezTo>
                    <a:pt x="506" y="282"/>
                    <a:pt x="518" y="264"/>
                    <a:pt x="518" y="264"/>
                  </a:cubicBezTo>
                  <a:cubicBezTo>
                    <a:pt x="533" y="267"/>
                    <a:pt x="552" y="263"/>
                    <a:pt x="564" y="273"/>
                  </a:cubicBezTo>
                  <a:cubicBezTo>
                    <a:pt x="581" y="287"/>
                    <a:pt x="599" y="344"/>
                    <a:pt x="628" y="355"/>
                  </a:cubicBezTo>
                  <a:cubicBezTo>
                    <a:pt x="648" y="363"/>
                    <a:pt x="670" y="361"/>
                    <a:pt x="691" y="364"/>
                  </a:cubicBezTo>
                  <a:cubicBezTo>
                    <a:pt x="805" y="357"/>
                    <a:pt x="854" y="390"/>
                    <a:pt x="873" y="291"/>
                  </a:cubicBezTo>
                  <a:cubicBezTo>
                    <a:pt x="859" y="144"/>
                    <a:pt x="892" y="137"/>
                    <a:pt x="828" y="64"/>
                  </a:cubicBezTo>
                  <a:cubicBezTo>
                    <a:pt x="790" y="21"/>
                    <a:pt x="788" y="33"/>
                    <a:pt x="718" y="9"/>
                  </a:cubicBezTo>
                  <a:cubicBezTo>
                    <a:pt x="709" y="6"/>
                    <a:pt x="691" y="0"/>
                    <a:pt x="691" y="0"/>
                  </a:cubicBezTo>
                  <a:cubicBezTo>
                    <a:pt x="664" y="5"/>
                    <a:pt x="629" y="6"/>
                    <a:pt x="609" y="28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8" name="Oval 8"/>
            <p:cNvSpPr>
              <a:spLocks noChangeArrowheads="1"/>
            </p:cNvSpPr>
            <p:nvPr/>
          </p:nvSpPr>
          <p:spPr bwMode="auto">
            <a:xfrm>
              <a:off x="720" y="5136"/>
              <a:ext cx="336" cy="343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pt-BR" sz="2000">
                <a:latin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031875" y="4672013"/>
            <a:ext cx="1258888" cy="414337"/>
            <a:chOff x="720" y="4416"/>
            <a:chExt cx="644" cy="377"/>
          </a:xfrm>
        </p:grpSpPr>
        <p:sp>
          <p:nvSpPr>
            <p:cNvPr id="13325" name="Freeform 10"/>
            <p:cNvSpPr>
              <a:spLocks/>
            </p:cNvSpPr>
            <p:nvPr/>
          </p:nvSpPr>
          <p:spPr bwMode="auto">
            <a:xfrm>
              <a:off x="836" y="4461"/>
              <a:ext cx="528" cy="332"/>
            </a:xfrm>
            <a:custGeom>
              <a:avLst/>
              <a:gdLst>
                <a:gd name="T0" fmla="*/ 528 w 528"/>
                <a:gd name="T1" fmla="*/ 21 h 332"/>
                <a:gd name="T2" fmla="*/ 164 w 528"/>
                <a:gd name="T3" fmla="*/ 21 h 332"/>
                <a:gd name="T4" fmla="*/ 110 w 528"/>
                <a:gd name="T5" fmla="*/ 39 h 332"/>
                <a:gd name="T6" fmla="*/ 37 w 528"/>
                <a:gd name="T7" fmla="*/ 112 h 332"/>
                <a:gd name="T8" fmla="*/ 0 w 528"/>
                <a:gd name="T9" fmla="*/ 185 h 332"/>
                <a:gd name="T10" fmla="*/ 37 w 528"/>
                <a:gd name="T11" fmla="*/ 321 h 332"/>
                <a:gd name="T12" fmla="*/ 119 w 528"/>
                <a:gd name="T13" fmla="*/ 330 h 3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8"/>
                <a:gd name="T22" fmla="*/ 0 h 332"/>
                <a:gd name="T23" fmla="*/ 528 w 528"/>
                <a:gd name="T24" fmla="*/ 332 h 3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8" h="332">
                  <a:moveTo>
                    <a:pt x="528" y="21"/>
                  </a:moveTo>
                  <a:cubicBezTo>
                    <a:pt x="380" y="0"/>
                    <a:pt x="417" y="2"/>
                    <a:pt x="164" y="21"/>
                  </a:cubicBezTo>
                  <a:cubicBezTo>
                    <a:pt x="145" y="22"/>
                    <a:pt x="110" y="39"/>
                    <a:pt x="110" y="39"/>
                  </a:cubicBezTo>
                  <a:cubicBezTo>
                    <a:pt x="79" y="60"/>
                    <a:pt x="63" y="86"/>
                    <a:pt x="37" y="112"/>
                  </a:cubicBezTo>
                  <a:cubicBezTo>
                    <a:pt x="16" y="175"/>
                    <a:pt x="33" y="154"/>
                    <a:pt x="0" y="185"/>
                  </a:cubicBezTo>
                  <a:cubicBezTo>
                    <a:pt x="2" y="199"/>
                    <a:pt x="3" y="304"/>
                    <a:pt x="37" y="321"/>
                  </a:cubicBezTo>
                  <a:cubicBezTo>
                    <a:pt x="58" y="332"/>
                    <a:pt x="94" y="330"/>
                    <a:pt x="119" y="33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26" name="Oval 11"/>
            <p:cNvSpPr>
              <a:spLocks noChangeArrowheads="1"/>
            </p:cNvSpPr>
            <p:nvPr/>
          </p:nvSpPr>
          <p:spPr bwMode="auto">
            <a:xfrm>
              <a:off x="720" y="4416"/>
              <a:ext cx="336" cy="343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pt-BR" sz="2000">
                  <a:latin typeface="Times New Roman" pitchFamily="18" charset="0"/>
                </a:rPr>
                <a:t>Y*</a:t>
              </a:r>
            </a:p>
          </p:txBody>
        </p:sp>
      </p:grpSp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4013200" y="531495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2000">
                <a:latin typeface="Times New Roman" pitchFamily="18" charset="0"/>
              </a:rPr>
              <a:t>Y</a:t>
            </a:r>
          </a:p>
        </p:txBody>
      </p:sp>
      <p:sp>
        <p:nvSpPr>
          <p:cNvPr id="13322" name="Text Box 13"/>
          <p:cNvSpPr txBox="1">
            <a:spLocks noChangeArrowheads="1"/>
          </p:cNvSpPr>
          <p:nvPr/>
        </p:nvSpPr>
        <p:spPr bwMode="auto">
          <a:xfrm>
            <a:off x="4202113" y="5162550"/>
            <a:ext cx="31654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... processado ...</a:t>
            </a:r>
          </a:p>
        </p:txBody>
      </p:sp>
      <p:sp>
        <p:nvSpPr>
          <p:cNvPr id="13323" name="Text Box 14"/>
          <p:cNvSpPr txBox="1">
            <a:spLocks noChangeArrowheads="1"/>
          </p:cNvSpPr>
          <p:nvPr/>
        </p:nvSpPr>
        <p:spPr bwMode="auto">
          <a:xfrm>
            <a:off x="6927850" y="6057900"/>
            <a:ext cx="8969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e ...</a:t>
            </a:r>
          </a:p>
        </p:txBody>
      </p:sp>
      <p:pic>
        <p:nvPicPr>
          <p:cNvPr id="13324" name="Picture 1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013" y="1479550"/>
            <a:ext cx="1687512" cy="1017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13314" name="Object 16"/>
          <p:cNvGraphicFramePr>
            <a:graphicFrameLocks noChangeAspect="1"/>
          </p:cNvGraphicFramePr>
          <p:nvPr/>
        </p:nvGraphicFramePr>
        <p:xfrm>
          <a:off x="179388" y="6381750"/>
          <a:ext cx="53990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Documento" r:id="rId5" imgW="5398655" imgH="311222" progId="Word.Document.12">
                  <p:embed/>
                </p:oleObj>
              </mc:Choice>
              <mc:Fallback>
                <p:oleObj name="Documento" r:id="rId5" imgW="5398655" imgH="311222" progId="Word.Document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381750"/>
                        <a:ext cx="539908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588627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3246438" y="433388"/>
            <a:ext cx="26971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2200" b="1">
                <a:solidFill>
                  <a:schemeClr val="bg1"/>
                </a:solidFill>
                <a:latin typeface="Calibri" pitchFamily="34" charset="0"/>
              </a:rPr>
              <a:t>RESPOSTA IMUNE</a:t>
            </a:r>
            <a:endParaRPr lang="pt-BR" sz="2000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431925" y="722313"/>
            <a:ext cx="593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Moléculas do complexo principal de histocompatibilidade</a:t>
            </a:r>
          </a:p>
          <a:p>
            <a:r>
              <a:rPr lang="pt-BR">
                <a:latin typeface="Calibri" pitchFamily="34" charset="0"/>
              </a:rPr>
              <a:t>“major histocompatibility complex” = MHC</a:t>
            </a:r>
          </a:p>
        </p:txBody>
      </p:sp>
      <p:pic>
        <p:nvPicPr>
          <p:cNvPr id="3379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038" y="1500188"/>
            <a:ext cx="54959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2627313" y="2133600"/>
            <a:ext cx="576262" cy="2159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4859338" y="2205038"/>
            <a:ext cx="504825" cy="28733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3799" name="CaixaDeTexto 13"/>
          <p:cNvSpPr txBox="1">
            <a:spLocks noChangeArrowheads="1"/>
          </p:cNvSpPr>
          <p:nvPr/>
        </p:nvSpPr>
        <p:spPr bwMode="auto">
          <a:xfrm>
            <a:off x="3563938" y="1916113"/>
            <a:ext cx="1166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chemeClr val="accent2"/>
                </a:solidFill>
                <a:latin typeface="Calibri" pitchFamily="34" charset="0"/>
              </a:rPr>
              <a:t>Pept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pt-BR">
                <a:solidFill>
                  <a:schemeClr val="accent1"/>
                </a:solidFill>
                <a:latin typeface="Calibri" pitchFamily="34" charset="0"/>
              </a:rPr>
              <a:t>ideos</a:t>
            </a:r>
          </a:p>
        </p:txBody>
      </p:sp>
    </p:spTree>
    <p:extLst>
      <p:ext uri="{BB962C8B-B14F-4D97-AF65-F5344CB8AC3E}">
        <p14:creationId xmlns:p14="http://schemas.microsoft.com/office/powerpoint/2010/main" val="126878725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467544" y="2370088"/>
            <a:ext cx="2376264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1884760" y="908720"/>
            <a:ext cx="1340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APC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43608" y="2988543"/>
            <a:ext cx="1340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APC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347864" y="1001053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Célula apresentadora de antígeno</a:t>
            </a: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827584" y="501317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Macrofago</a:t>
            </a:r>
            <a:r>
              <a:rPr lang="pt-BR" dirty="0"/>
              <a:t> , </a:t>
            </a:r>
            <a:r>
              <a:rPr lang="pt-BR" dirty="0" err="1"/>
              <a:t>Dendritica</a:t>
            </a:r>
            <a:endParaRPr lang="en-US" dirty="0"/>
          </a:p>
        </p:txBody>
      </p:sp>
      <p:pic>
        <p:nvPicPr>
          <p:cNvPr id="8" name="Picture 2" descr="http://upload.wikimedia.org/wikipedia/commons/thumb/b/bb/MHC_Class_2.svg/220px-MHC_Class_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75" y="2132856"/>
            <a:ext cx="614962" cy="11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142637" y="1845925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MHC classe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69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D46993D-E51D-49A0-8FA8-E24F0F965B36}"/>
              </a:ext>
            </a:extLst>
          </p:cNvPr>
          <p:cNvSpPr/>
          <p:nvPr/>
        </p:nvSpPr>
        <p:spPr>
          <a:xfrm>
            <a:off x="3418480" y="2967335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Video</a:t>
            </a:r>
            <a:r>
              <a:rPr lang="pt-B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4122560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67744" y="1556792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/>
              <a:t>Patógeno</a:t>
            </a:r>
          </a:p>
          <a:p>
            <a:r>
              <a:rPr lang="pt-BR" sz="7200" dirty="0"/>
              <a:t>Não </a:t>
            </a:r>
            <a:r>
              <a:rPr lang="en-US" sz="7200" dirty="0">
                <a:latin typeface="Times New Roman" pitchFamily="18" charset="0"/>
              </a:rPr>
              <a:t>é</a:t>
            </a:r>
            <a:endParaRPr lang="pt-BR" sz="7200" dirty="0"/>
          </a:p>
          <a:p>
            <a:r>
              <a:rPr lang="pt-BR" sz="7200" dirty="0"/>
              <a:t>Antígeno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666" name="Picture 2" descr="cendogma"/>
          <p:cNvPicPr>
            <a:picLocks noChangeAspect="1" noChangeArrowheads="1"/>
          </p:cNvPicPr>
          <p:nvPr/>
        </p:nvPicPr>
        <p:blipFill>
          <a:blip r:embed="rId2" cstate="print"/>
          <a:srcRect t="68982"/>
          <a:stretch>
            <a:fillRect/>
          </a:stretch>
        </p:blipFill>
        <p:spPr bwMode="auto">
          <a:xfrm>
            <a:off x="1258888" y="5943600"/>
            <a:ext cx="6781800" cy="609600"/>
          </a:xfrm>
          <a:prstGeom prst="rect">
            <a:avLst/>
          </a:prstGeom>
          <a:noFill/>
        </p:spPr>
      </p:pic>
      <p:pic>
        <p:nvPicPr>
          <p:cNvPr id="753667" name="Picture 3" descr="J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7797800" cy="3673475"/>
          </a:xfrm>
          <a:prstGeom prst="rect">
            <a:avLst/>
          </a:prstGeom>
          <a:noFill/>
        </p:spPr>
      </p:pic>
      <p:sp>
        <p:nvSpPr>
          <p:cNvPr id="753668" name="Text Box 4"/>
          <p:cNvSpPr txBox="1">
            <a:spLocks noChangeArrowheads="1"/>
          </p:cNvSpPr>
          <p:nvPr/>
        </p:nvSpPr>
        <p:spPr bwMode="auto">
          <a:xfrm>
            <a:off x="401637" y="3760108"/>
            <a:ext cx="82137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/>
              <a:t>Cada patógeno tem estruturas (antígenos) diferentes (exs.):</a:t>
            </a:r>
          </a:p>
          <a:p>
            <a:pPr>
              <a:buFontTx/>
              <a:buChar char="•"/>
            </a:pPr>
            <a:r>
              <a:rPr lang="pt-BR"/>
              <a:t> nas membranas</a:t>
            </a:r>
          </a:p>
          <a:p>
            <a:pPr>
              <a:buFontTx/>
              <a:buChar char="•"/>
            </a:pPr>
            <a:r>
              <a:rPr lang="pt-BR"/>
              <a:t> no citoplasma</a:t>
            </a:r>
          </a:p>
          <a:p>
            <a:pPr>
              <a:buFontTx/>
              <a:buChar char="•"/>
            </a:pPr>
            <a:r>
              <a:rPr lang="pt-BR"/>
              <a:t> no núcleo</a:t>
            </a:r>
          </a:p>
        </p:txBody>
      </p:sp>
      <p:sp>
        <p:nvSpPr>
          <p:cNvPr id="753669" name="Text Box 5"/>
          <p:cNvSpPr txBox="1">
            <a:spLocks noChangeArrowheads="1"/>
          </p:cNvSpPr>
          <p:nvPr/>
        </p:nvSpPr>
        <p:spPr bwMode="auto">
          <a:xfrm>
            <a:off x="2263775" y="5307013"/>
            <a:ext cx="47085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200" dirty="0"/>
              <a:t>e mecanismos de replicação-transcrição que</a:t>
            </a:r>
          </a:p>
        </p:txBody>
      </p:sp>
      <p:sp>
        <p:nvSpPr>
          <p:cNvPr id="753670" name="Text Box 6"/>
          <p:cNvSpPr txBox="1">
            <a:spLocks noChangeArrowheads="1"/>
          </p:cNvSpPr>
          <p:nvPr/>
        </p:nvSpPr>
        <p:spPr bwMode="auto">
          <a:xfrm>
            <a:off x="1258888" y="584835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dirty="0"/>
              <a:t>vão facilitar escape de sistema imune</a:t>
            </a:r>
          </a:p>
        </p:txBody>
      </p:sp>
    </p:spTree>
    <p:extLst>
      <p:ext uri="{BB962C8B-B14F-4D97-AF65-F5344CB8AC3E}">
        <p14:creationId xmlns:p14="http://schemas.microsoft.com/office/powerpoint/2010/main" val="83937401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3246438" y="433388"/>
            <a:ext cx="26971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2200" b="1">
                <a:solidFill>
                  <a:schemeClr val="bg1"/>
                </a:solidFill>
                <a:latin typeface="Calibri" pitchFamily="34" charset="0"/>
              </a:rPr>
              <a:t>RESPOSTA IMUNE</a:t>
            </a:r>
            <a:endParaRPr lang="pt-BR" sz="2000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431925" y="722313"/>
            <a:ext cx="593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Moléculas do complexo principal de histocompatibilidade</a:t>
            </a:r>
          </a:p>
          <a:p>
            <a:r>
              <a:rPr lang="pt-BR">
                <a:latin typeface="Calibri" pitchFamily="34" charset="0"/>
              </a:rPr>
              <a:t>“major histocompatibility complex” = MHC</a:t>
            </a:r>
          </a:p>
        </p:txBody>
      </p:sp>
      <p:pic>
        <p:nvPicPr>
          <p:cNvPr id="3379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038" y="1500188"/>
            <a:ext cx="54959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2627313" y="2133600"/>
            <a:ext cx="576262" cy="2159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4859338" y="2205038"/>
            <a:ext cx="504825" cy="28733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3799" name="CaixaDeTexto 13"/>
          <p:cNvSpPr txBox="1">
            <a:spLocks noChangeArrowheads="1"/>
          </p:cNvSpPr>
          <p:nvPr/>
        </p:nvSpPr>
        <p:spPr bwMode="auto">
          <a:xfrm>
            <a:off x="3563938" y="1916113"/>
            <a:ext cx="1166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chemeClr val="accent2"/>
                </a:solidFill>
                <a:latin typeface="Calibri" pitchFamily="34" charset="0"/>
              </a:rPr>
              <a:t>Pept</a:t>
            </a:r>
            <a:r>
              <a:rPr lang="pt-BR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pt-BR">
                <a:solidFill>
                  <a:schemeClr val="accent1"/>
                </a:solidFill>
                <a:latin typeface="Calibri" pitchFamily="34" charset="0"/>
              </a:rPr>
              <a:t>ideos</a:t>
            </a:r>
          </a:p>
        </p:txBody>
      </p:sp>
    </p:spTree>
    <p:extLst>
      <p:ext uri="{BB962C8B-B14F-4D97-AF65-F5344CB8AC3E}">
        <p14:creationId xmlns:p14="http://schemas.microsoft.com/office/powerpoint/2010/main" val="71426648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EAB0405-3E42-4B14-A76D-D432B4172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108" y="1670045"/>
            <a:ext cx="6045342" cy="3517911"/>
          </a:xfrm>
          <a:prstGeom prst="rect">
            <a:avLst/>
          </a:prstGeom>
        </p:spPr>
      </p:pic>
      <p:sp>
        <p:nvSpPr>
          <p:cNvPr id="3" name="Estrela: 5 Pontas 2">
            <a:extLst>
              <a:ext uri="{FF2B5EF4-FFF2-40B4-BE49-F238E27FC236}">
                <a16:creationId xmlns:a16="http://schemas.microsoft.com/office/drawing/2014/main" id="{F62623F2-BD3B-4CDB-B2C2-5277FEA7D277}"/>
              </a:ext>
            </a:extLst>
          </p:cNvPr>
          <p:cNvSpPr/>
          <p:nvPr/>
        </p:nvSpPr>
        <p:spPr>
          <a:xfrm>
            <a:off x="4373880" y="1817370"/>
            <a:ext cx="198120" cy="1981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Estrela: 5 Pontas 3">
            <a:extLst>
              <a:ext uri="{FF2B5EF4-FFF2-40B4-BE49-F238E27FC236}">
                <a16:creationId xmlns:a16="http://schemas.microsoft.com/office/drawing/2014/main" id="{27097F13-3BE8-4BEA-B700-339C555312BE}"/>
              </a:ext>
            </a:extLst>
          </p:cNvPr>
          <p:cNvSpPr/>
          <p:nvPr/>
        </p:nvSpPr>
        <p:spPr>
          <a:xfrm>
            <a:off x="4650779" y="3912870"/>
            <a:ext cx="198120" cy="1981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Estrela: 5 Pontas 4">
            <a:extLst>
              <a:ext uri="{FF2B5EF4-FFF2-40B4-BE49-F238E27FC236}">
                <a16:creationId xmlns:a16="http://schemas.microsoft.com/office/drawing/2014/main" id="{BC667A15-8FB0-48FD-A8B3-779EC8D4E7E3}"/>
              </a:ext>
            </a:extLst>
          </p:cNvPr>
          <p:cNvSpPr/>
          <p:nvPr/>
        </p:nvSpPr>
        <p:spPr>
          <a:xfrm>
            <a:off x="5730295" y="2282190"/>
            <a:ext cx="198120" cy="1981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Estrela: 5 Pontas 5">
            <a:extLst>
              <a:ext uri="{FF2B5EF4-FFF2-40B4-BE49-F238E27FC236}">
                <a16:creationId xmlns:a16="http://schemas.microsoft.com/office/drawing/2014/main" id="{9F52CB85-2F7D-481A-95BA-52421905820C}"/>
              </a:ext>
            </a:extLst>
          </p:cNvPr>
          <p:cNvSpPr/>
          <p:nvPr/>
        </p:nvSpPr>
        <p:spPr>
          <a:xfrm>
            <a:off x="3771900" y="2106930"/>
            <a:ext cx="198120" cy="1981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Estrela: 5 Pontas 7">
            <a:extLst>
              <a:ext uri="{FF2B5EF4-FFF2-40B4-BE49-F238E27FC236}">
                <a16:creationId xmlns:a16="http://schemas.microsoft.com/office/drawing/2014/main" id="{A6617D8B-6C3A-49F5-9132-30E554ADCC88}"/>
              </a:ext>
            </a:extLst>
          </p:cNvPr>
          <p:cNvSpPr/>
          <p:nvPr/>
        </p:nvSpPr>
        <p:spPr>
          <a:xfrm>
            <a:off x="4084320" y="2853690"/>
            <a:ext cx="198120" cy="1981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617CD396-3155-4BCC-857A-B820DC77812E}"/>
              </a:ext>
            </a:extLst>
          </p:cNvPr>
          <p:cNvSpPr/>
          <p:nvPr/>
        </p:nvSpPr>
        <p:spPr>
          <a:xfrm>
            <a:off x="1304258" y="4015740"/>
            <a:ext cx="647700" cy="18288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773F1FA2-5620-4954-8E5A-B9A2F2DC59DD}"/>
              </a:ext>
            </a:extLst>
          </p:cNvPr>
          <p:cNvSpPr/>
          <p:nvPr/>
        </p:nvSpPr>
        <p:spPr>
          <a:xfrm>
            <a:off x="1146700" y="2698809"/>
            <a:ext cx="647700" cy="18288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FCF73B64-DDEF-4C27-B321-D54E349FDBF9}"/>
              </a:ext>
            </a:extLst>
          </p:cNvPr>
          <p:cNvSpPr/>
          <p:nvPr/>
        </p:nvSpPr>
        <p:spPr>
          <a:xfrm>
            <a:off x="1278787" y="3832228"/>
            <a:ext cx="647700" cy="18288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Estrela: 5 Pontas 10">
            <a:extLst>
              <a:ext uri="{FF2B5EF4-FFF2-40B4-BE49-F238E27FC236}">
                <a16:creationId xmlns:a16="http://schemas.microsoft.com/office/drawing/2014/main" id="{CC08B170-7BC5-443E-8DF9-87CF7322CB6E}"/>
              </a:ext>
            </a:extLst>
          </p:cNvPr>
          <p:cNvSpPr/>
          <p:nvPr/>
        </p:nvSpPr>
        <p:spPr>
          <a:xfrm rot="2026615">
            <a:off x="6310762" y="2444007"/>
            <a:ext cx="198120" cy="1981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Estrela: 5 Pontas 11">
            <a:extLst>
              <a:ext uri="{FF2B5EF4-FFF2-40B4-BE49-F238E27FC236}">
                <a16:creationId xmlns:a16="http://schemas.microsoft.com/office/drawing/2014/main" id="{9CFE6F22-AC08-47CA-9F3A-750C78504D33}"/>
              </a:ext>
            </a:extLst>
          </p:cNvPr>
          <p:cNvSpPr/>
          <p:nvPr/>
        </p:nvSpPr>
        <p:spPr>
          <a:xfrm>
            <a:off x="4084320" y="3230880"/>
            <a:ext cx="198120" cy="1981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Estrela: 5 Pontas 12">
            <a:extLst>
              <a:ext uri="{FF2B5EF4-FFF2-40B4-BE49-F238E27FC236}">
                <a16:creationId xmlns:a16="http://schemas.microsoft.com/office/drawing/2014/main" id="{259F39D5-69D9-4523-8EA2-84F3046D999B}"/>
              </a:ext>
            </a:extLst>
          </p:cNvPr>
          <p:cNvSpPr/>
          <p:nvPr/>
        </p:nvSpPr>
        <p:spPr>
          <a:xfrm>
            <a:off x="5532175" y="3448171"/>
            <a:ext cx="198120" cy="1981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31374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3820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upload.wikimedia.org/wikipedia/commons/thumb/b/bb/MHC_Class_2.svg/220px-MHC_Class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93" y="1093386"/>
            <a:ext cx="614962" cy="11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http://upload.wikimedia.org/wikipedia/commons/thumb/e/ee/MHC_Class_1.svg/2000px-MHC_Class_1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5115" y="1053510"/>
            <a:ext cx="899592" cy="1150578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6665192" y="684178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MHC classe I</a:t>
            </a:r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23528" y="724054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MHC classe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60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3820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ta para a direita 5"/>
          <p:cNvSpPr/>
          <p:nvPr/>
        </p:nvSpPr>
        <p:spPr>
          <a:xfrm rot="3638759">
            <a:off x="963508" y="2857414"/>
            <a:ext cx="32403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1647070" y="908720"/>
            <a:ext cx="951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err="1"/>
              <a:t>Bacteria</a:t>
            </a:r>
            <a:endParaRPr lang="en-US" dirty="0"/>
          </a:p>
        </p:txBody>
      </p:sp>
      <p:pic>
        <p:nvPicPr>
          <p:cNvPr id="9" name="Picture 2" descr="http://upload.wikimedia.org/wikipedia/commons/thumb/b/bb/MHC_Class_2.svg/220px-MHC_Class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93" y="1093386"/>
            <a:ext cx="614962" cy="11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http://upload.wikimedia.org/wikipedia/commons/thumb/e/ee/MHC_Class_1.svg/2000px-MHC_Class_1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5115" y="1053510"/>
            <a:ext cx="899592" cy="1150578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6665192" y="684178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MHC classe I</a:t>
            </a:r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23528" y="724054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MHC classe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40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3820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ta para a direita 4"/>
          <p:cNvSpPr/>
          <p:nvPr/>
        </p:nvSpPr>
        <p:spPr>
          <a:xfrm rot="14023680">
            <a:off x="26890" y="3173368"/>
            <a:ext cx="32403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eta para a direita 5"/>
          <p:cNvSpPr/>
          <p:nvPr/>
        </p:nvSpPr>
        <p:spPr>
          <a:xfrm rot="3638759">
            <a:off x="963508" y="2857414"/>
            <a:ext cx="32403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1647070" y="908720"/>
            <a:ext cx="951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err="1"/>
              <a:t>Bacteria</a:t>
            </a:r>
            <a:endParaRPr lang="en-US" dirty="0"/>
          </a:p>
        </p:txBody>
      </p:sp>
      <p:pic>
        <p:nvPicPr>
          <p:cNvPr id="9" name="Picture 2" descr="http://upload.wikimedia.org/wikipedia/commons/thumb/b/bb/MHC_Class_2.svg/220px-MHC_Class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93" y="1093386"/>
            <a:ext cx="614962" cy="11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http://upload.wikimedia.org/wikipedia/commons/thumb/e/ee/MHC_Class_1.svg/2000px-MHC_Class_1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5115" y="1053510"/>
            <a:ext cx="899592" cy="1150578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6665192" y="684178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MHC classe I</a:t>
            </a:r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23528" y="724054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MHC classe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309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467544" y="2370088"/>
            <a:ext cx="2376264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1884760" y="908720"/>
            <a:ext cx="1340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APC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43608" y="2988543"/>
            <a:ext cx="1340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APC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347864" y="1001053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Célula apresentadora de antígeno</a:t>
            </a: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827584" y="501317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Macrófago , </a:t>
            </a:r>
            <a:r>
              <a:rPr lang="pt-BR" dirty="0" err="1"/>
              <a:t>Dendritica</a:t>
            </a:r>
            <a:endParaRPr lang="en-US" dirty="0"/>
          </a:p>
        </p:txBody>
      </p:sp>
      <p:pic>
        <p:nvPicPr>
          <p:cNvPr id="8" name="Picture 2" descr="http://upload.wikimedia.org/wikipedia/commons/thumb/b/bb/MHC_Class_2.svg/220px-MHC_Class_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75" y="2132856"/>
            <a:ext cx="614962" cy="11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142637" y="1845925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MHC classe II</a:t>
            </a:r>
            <a:endParaRPr lang="en-US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B05A2F6-6EB1-4249-9560-C7AC0A1BF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2572345"/>
            <a:ext cx="4762500" cy="187642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DA44D42-BAE1-4C31-8E01-B063E9136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274" y="4354879"/>
            <a:ext cx="4629150" cy="166640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943793-EA7F-4FE4-AE94-3D03026095D5}"/>
              </a:ext>
            </a:extLst>
          </p:cNvPr>
          <p:cNvSpPr txBox="1"/>
          <p:nvPr/>
        </p:nvSpPr>
        <p:spPr>
          <a:xfrm>
            <a:off x="4469480" y="5517232"/>
            <a:ext cx="1593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/>
              <a:t>CD4</a:t>
            </a:r>
          </a:p>
          <a:p>
            <a:r>
              <a:rPr lang="sv-SE" sz="3600" dirty="0"/>
              <a:t>Auxiliar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4949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3820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ta para a direita 1"/>
          <p:cNvSpPr/>
          <p:nvPr/>
        </p:nvSpPr>
        <p:spPr>
          <a:xfrm rot="7629838">
            <a:off x="5729655" y="3857517"/>
            <a:ext cx="32403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7524328" y="1628799"/>
            <a:ext cx="6607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err="1"/>
              <a:t>Virus</a:t>
            </a:r>
            <a:endParaRPr lang="en-US" dirty="0"/>
          </a:p>
        </p:txBody>
      </p:sp>
      <p:pic>
        <p:nvPicPr>
          <p:cNvPr id="9" name="Picture 2" descr="http://upload.wikimedia.org/wikipedia/commons/thumb/b/bb/MHC_Class_2.svg/220px-MHC_Class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93" y="1093386"/>
            <a:ext cx="614962" cy="11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http://upload.wikimedia.org/wikipedia/commons/thumb/e/ee/MHC_Class_1.svg/2000px-MHC_Class_1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5115" y="1053510"/>
            <a:ext cx="899592" cy="1150578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6665192" y="684178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MHC classe I</a:t>
            </a:r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23528" y="724054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MHC classe II</a:t>
            </a:r>
            <a:endParaRPr lang="en-US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995936" y="5229200"/>
            <a:ext cx="17679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Entrar no Núcleo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25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3820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ta para a direita 1"/>
          <p:cNvSpPr/>
          <p:nvPr/>
        </p:nvSpPr>
        <p:spPr>
          <a:xfrm rot="7629838">
            <a:off x="5729655" y="3857517"/>
            <a:ext cx="32403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eta para a direita 3"/>
          <p:cNvSpPr/>
          <p:nvPr/>
        </p:nvSpPr>
        <p:spPr>
          <a:xfrm rot="17522891">
            <a:off x="4376649" y="3338773"/>
            <a:ext cx="3240360" cy="532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7524328" y="1628799"/>
            <a:ext cx="6607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err="1"/>
              <a:t>Virus</a:t>
            </a:r>
            <a:endParaRPr lang="en-US" dirty="0"/>
          </a:p>
        </p:txBody>
      </p:sp>
      <p:pic>
        <p:nvPicPr>
          <p:cNvPr id="9" name="Picture 2" descr="http://upload.wikimedia.org/wikipedia/commons/thumb/b/bb/MHC_Class_2.svg/220px-MHC_Class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93" y="1093386"/>
            <a:ext cx="614962" cy="11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http://upload.wikimedia.org/wikipedia/commons/thumb/e/ee/MHC_Class_1.svg/2000px-MHC_Class_1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5115" y="1053510"/>
            <a:ext cx="899592" cy="1150578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6665192" y="684178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MHC classe I</a:t>
            </a:r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23528" y="724054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MHC classe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167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3820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ta para a direita 1"/>
          <p:cNvSpPr/>
          <p:nvPr/>
        </p:nvSpPr>
        <p:spPr>
          <a:xfrm rot="7629838">
            <a:off x="5729655" y="3857517"/>
            <a:ext cx="32403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eta para a direita 3"/>
          <p:cNvSpPr/>
          <p:nvPr/>
        </p:nvSpPr>
        <p:spPr>
          <a:xfrm rot="17522891">
            <a:off x="4376649" y="3338773"/>
            <a:ext cx="3240360" cy="532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ta para a direita 4"/>
          <p:cNvSpPr/>
          <p:nvPr/>
        </p:nvSpPr>
        <p:spPr>
          <a:xfrm rot="14023680">
            <a:off x="26890" y="3173368"/>
            <a:ext cx="32403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eta para a direita 5"/>
          <p:cNvSpPr/>
          <p:nvPr/>
        </p:nvSpPr>
        <p:spPr>
          <a:xfrm rot="3638759">
            <a:off x="963508" y="2857414"/>
            <a:ext cx="32403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7524328" y="1628799"/>
            <a:ext cx="6607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err="1"/>
              <a:t>Virus</a:t>
            </a:r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1647070" y="908720"/>
            <a:ext cx="951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err="1"/>
              <a:t>Bacteria</a:t>
            </a:r>
            <a:endParaRPr lang="en-US" dirty="0"/>
          </a:p>
        </p:txBody>
      </p:sp>
      <p:pic>
        <p:nvPicPr>
          <p:cNvPr id="9" name="Picture 2" descr="http://upload.wikimedia.org/wikipedia/commons/thumb/b/bb/MHC_Class_2.svg/220px-MHC_Class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93" y="1093386"/>
            <a:ext cx="614962" cy="11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http://upload.wikimedia.org/wikipedia/commons/thumb/e/ee/MHC_Class_1.svg/2000px-MHC_Class_1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5115" y="1053510"/>
            <a:ext cx="899592" cy="1150578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6665192" y="684178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MHC classe I</a:t>
            </a:r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23528" y="724054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MHC classe II</a:t>
            </a: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9552" y="5052633"/>
            <a:ext cx="1030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Exógeno </a:t>
            </a:r>
            <a:endParaRPr lang="en-US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389943" y="5043498"/>
            <a:ext cx="118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Endógeno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813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BB08968-0734-4CE3-9CFB-7102968FF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969" y="3839376"/>
            <a:ext cx="4629150" cy="1685925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2193367" y="2701696"/>
            <a:ext cx="2376264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2769431" y="3320151"/>
            <a:ext cx="1340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APC</a:t>
            </a:r>
          </a:p>
        </p:txBody>
      </p:sp>
      <p:pic>
        <p:nvPicPr>
          <p:cNvPr id="4" name="Picture 2" descr="http://upload.wikimedia.org/wikipedia/commons/thumb/b/bb/MHC_Class_2.svg/220px-MHC_Class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498" y="2464464"/>
            <a:ext cx="614962" cy="11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868460" y="2177533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MHC classe II</a:t>
            </a:r>
            <a:endParaRPr lang="en-US" dirty="0"/>
          </a:p>
        </p:txBody>
      </p:sp>
      <p:pic>
        <p:nvPicPr>
          <p:cNvPr id="6" name="Picture 13" descr="http://upload.wikimedia.org/wikipedia/commons/thumb/e/ee/MHC_Class_1.svg/2000px-MHC_Class_1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9091" y="2682050"/>
            <a:ext cx="899592" cy="1150578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851059" y="2312718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MHC classe I</a:t>
            </a:r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2051720" y="620688"/>
            <a:ext cx="3208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APC profissional</a:t>
            </a:r>
            <a:endParaRPr lang="en-US" sz="36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9AC0318-AD9A-4424-B1DA-CBD801A4BE32}"/>
              </a:ext>
            </a:extLst>
          </p:cNvPr>
          <p:cNvSpPr txBox="1"/>
          <p:nvPr/>
        </p:nvSpPr>
        <p:spPr>
          <a:xfrm>
            <a:off x="4469480" y="5517232"/>
            <a:ext cx="20559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/>
              <a:t>CD8</a:t>
            </a:r>
            <a:endParaRPr lang="en-US" sz="3600" dirty="0"/>
          </a:p>
          <a:p>
            <a:r>
              <a:rPr lang="en-US" sz="3600" dirty="0" err="1"/>
              <a:t>Citotóxico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627561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79712" y="1772816"/>
            <a:ext cx="5212902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Aula</a:t>
            </a:r>
          </a:p>
          <a:p>
            <a:r>
              <a:rPr lang="pt-BR" dirty="0"/>
              <a:t>Responder as perguntas:</a:t>
            </a:r>
          </a:p>
          <a:p>
            <a:endParaRPr lang="pt-BR" dirty="0"/>
          </a:p>
          <a:p>
            <a:pPr>
              <a:buFontTx/>
              <a:buChar char="-"/>
            </a:pPr>
            <a:r>
              <a:rPr lang="pt-BR" dirty="0"/>
              <a:t>Uma resposta Imune  </a:t>
            </a:r>
            <a:r>
              <a:rPr lang="pt-BR" sz="2400" dirty="0">
                <a:solidFill>
                  <a:srgbClr val="FF0000"/>
                </a:solidFill>
              </a:rPr>
              <a:t>especifico </a:t>
            </a:r>
            <a:r>
              <a:rPr lang="pt-BR" dirty="0"/>
              <a:t>e gerado como?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sz="3200" dirty="0"/>
              <a:t>Que células esta </a:t>
            </a:r>
            <a:r>
              <a:rPr lang="pt-BR" sz="3200" dirty="0" err="1"/>
              <a:t>involvidos</a:t>
            </a:r>
            <a:endParaRPr lang="pt-BR" sz="3200" dirty="0"/>
          </a:p>
          <a:p>
            <a:pPr>
              <a:buFont typeface="Arial" pitchFamily="34" charset="0"/>
              <a:buChar char="•"/>
            </a:pPr>
            <a:r>
              <a:rPr lang="pt-BR" sz="3600" dirty="0">
                <a:solidFill>
                  <a:srgbClr val="FF0000"/>
                </a:solidFill>
              </a:rPr>
              <a:t>B,T  ( T-CD4,-CD8) ,APC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Que moléculas (receptores)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Que processos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28975" y="1131570"/>
            <a:ext cx="1672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O mundo Imunologia</a:t>
            </a:r>
            <a:endParaRPr lang="en-US" sz="1350" dirty="0"/>
          </a:p>
        </p:txBody>
      </p:sp>
      <p:grpSp>
        <p:nvGrpSpPr>
          <p:cNvPr id="10" name="Grupo 9"/>
          <p:cNvGrpSpPr/>
          <p:nvPr/>
        </p:nvGrpSpPr>
        <p:grpSpPr>
          <a:xfrm>
            <a:off x="1739657" y="1965960"/>
            <a:ext cx="1554480" cy="1285875"/>
            <a:chOff x="2293620" y="1402080"/>
            <a:chExt cx="2072640" cy="1714500"/>
          </a:xfrm>
        </p:grpSpPr>
        <p:sp>
          <p:nvSpPr>
            <p:cNvPr id="3" name="Elipse 2"/>
            <p:cNvSpPr/>
            <p:nvPr/>
          </p:nvSpPr>
          <p:spPr bwMode="auto">
            <a:xfrm>
              <a:off x="2293620" y="1402080"/>
              <a:ext cx="2072640" cy="17145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670063" y="2018109"/>
              <a:ext cx="91520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350" dirty="0"/>
                <a:t>Celulas</a:t>
              </a:r>
              <a:endParaRPr lang="en-US" sz="1350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543301" y="1976208"/>
            <a:ext cx="1341665" cy="1265381"/>
            <a:chOff x="4495800" y="1200804"/>
            <a:chExt cx="1788887" cy="1687175"/>
          </a:xfrm>
        </p:grpSpPr>
        <p:sp>
          <p:nvSpPr>
            <p:cNvPr id="5" name="Elipse 4"/>
            <p:cNvSpPr/>
            <p:nvPr/>
          </p:nvSpPr>
          <p:spPr bwMode="auto">
            <a:xfrm>
              <a:off x="4495800" y="1200804"/>
              <a:ext cx="1788887" cy="168717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4674341" y="1517689"/>
              <a:ext cx="1273427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350" dirty="0"/>
                <a:t>Estruturas-</a:t>
              </a:r>
            </a:p>
            <a:p>
              <a:r>
                <a:rPr lang="pt-BR" sz="1350" dirty="0"/>
                <a:t>Órgãos-</a:t>
              </a:r>
            </a:p>
            <a:p>
              <a:r>
                <a:rPr lang="pt-BR" sz="1350" dirty="0"/>
                <a:t>Moléculas</a:t>
              </a:r>
              <a:r>
                <a:rPr lang="sv-SE" sz="1350" dirty="0"/>
                <a:t> </a:t>
              </a:r>
              <a:endParaRPr lang="en-US" sz="1350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144319" y="1885414"/>
            <a:ext cx="1547405" cy="1280160"/>
            <a:chOff x="5838010" y="2887979"/>
            <a:chExt cx="2063207" cy="1706880"/>
          </a:xfrm>
        </p:grpSpPr>
        <p:sp>
          <p:nvSpPr>
            <p:cNvPr id="4" name="Elipse 3"/>
            <p:cNvSpPr/>
            <p:nvPr/>
          </p:nvSpPr>
          <p:spPr bwMode="auto">
            <a:xfrm>
              <a:off x="5838010" y="2887979"/>
              <a:ext cx="2063207" cy="170688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922878" y="3378814"/>
              <a:ext cx="154999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350" dirty="0"/>
                <a:t>Mechanismos</a:t>
              </a:r>
              <a:endParaRPr lang="en-US" sz="1350" dirty="0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0BA44541-861A-4921-AFE7-D77BD3748C97}"/>
              </a:ext>
            </a:extLst>
          </p:cNvPr>
          <p:cNvSpPr txBox="1"/>
          <p:nvPr/>
        </p:nvSpPr>
        <p:spPr>
          <a:xfrm>
            <a:off x="1856233" y="3691890"/>
            <a:ext cx="5358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T, B, APC                               MHC, TCR,BCR                                   Citotoxicidade</a:t>
            </a:r>
            <a:endParaRPr lang="en-US" sz="135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8CA6F72-C691-4204-8C44-F00F003BC181}"/>
              </a:ext>
            </a:extLst>
          </p:cNvPr>
          <p:cNvSpPr/>
          <p:nvPr/>
        </p:nvSpPr>
        <p:spPr>
          <a:xfrm>
            <a:off x="399768" y="1040599"/>
            <a:ext cx="3429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350" dirty="0"/>
              <a:t>Hematopoese </a:t>
            </a:r>
            <a:endParaRPr lang="sv-SE" sz="1350" dirty="0"/>
          </a:p>
          <a:p>
            <a:r>
              <a:rPr lang="sv-SE" sz="1350" dirty="0"/>
              <a:t>-</a:t>
            </a:r>
            <a:r>
              <a:rPr lang="pt-BR" sz="1350" dirty="0"/>
              <a:t>Órgãos linfoides </a:t>
            </a:r>
          </a:p>
          <a:p>
            <a:r>
              <a:rPr lang="pt-BR" sz="1350" dirty="0"/>
              <a:t>-Linfócitos ( T, B, Macrófagos)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B7DD103-1DF8-4192-8B95-1A2C1E0CC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968" y="4172353"/>
            <a:ext cx="2638940" cy="1600468"/>
          </a:xfrm>
          <a:prstGeom prst="rect">
            <a:avLst/>
          </a:prstGeom>
        </p:spPr>
      </p:pic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761898ED-8099-4BE9-8381-C780B2CAFF7E}"/>
              </a:ext>
            </a:extLst>
          </p:cNvPr>
          <p:cNvSpPr/>
          <p:nvPr/>
        </p:nvSpPr>
        <p:spPr bwMode="auto">
          <a:xfrm>
            <a:off x="2505379" y="4629796"/>
            <a:ext cx="2638940" cy="47073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Times New Roman" pitchFamily="18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CD74DDE-CDD7-4BA2-8A60-8EDCD9760D6B}"/>
              </a:ext>
            </a:extLst>
          </p:cNvPr>
          <p:cNvSpPr txBox="1"/>
          <p:nvPr/>
        </p:nvSpPr>
        <p:spPr>
          <a:xfrm>
            <a:off x="5924740" y="3326843"/>
            <a:ext cx="168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Resposta Imune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6888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71600" y="836712"/>
            <a:ext cx="6261100" cy="3716338"/>
            <a:chOff x="96" y="1392"/>
            <a:chExt cx="3840" cy="2715"/>
          </a:xfrm>
        </p:grpSpPr>
        <p:pic>
          <p:nvPicPr>
            <p:cNvPr id="750595" name="Picture 3" descr="MHC"/>
            <p:cNvPicPr>
              <a:picLocks noChangeAspect="1" noChangeArrowheads="1"/>
            </p:cNvPicPr>
            <p:nvPr/>
          </p:nvPicPr>
          <p:blipFill>
            <a:blip r:embed="rId2" cstate="print">
              <a:lum contrast="30000"/>
            </a:blip>
            <a:srcRect l="52325" t="3674" r="8139" b="23576"/>
            <a:stretch>
              <a:fillRect/>
            </a:stretch>
          </p:blipFill>
          <p:spPr bwMode="auto">
            <a:xfrm>
              <a:off x="2063" y="3223"/>
              <a:ext cx="1069" cy="591"/>
            </a:xfrm>
            <a:prstGeom prst="rect">
              <a:avLst/>
            </a:prstGeom>
            <a:noFill/>
          </p:spPr>
        </p:pic>
        <p:sp>
          <p:nvSpPr>
            <p:cNvPr id="750596" name="Rectangle 4"/>
            <p:cNvSpPr>
              <a:spLocks noChangeArrowheads="1"/>
            </p:cNvSpPr>
            <p:nvPr/>
          </p:nvSpPr>
          <p:spPr bwMode="auto">
            <a:xfrm>
              <a:off x="2834" y="3598"/>
              <a:ext cx="1102" cy="2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defTabSz="762000"/>
              <a:r>
                <a:rPr lang="pt-BR" sz="1800" b="1"/>
                <a:t>MHC Classe II</a:t>
              </a:r>
            </a:p>
          </p:txBody>
        </p:sp>
        <p:sp>
          <p:nvSpPr>
            <p:cNvPr id="750597" name="Text Box 5"/>
            <p:cNvSpPr txBox="1">
              <a:spLocks noChangeArrowheads="1"/>
            </p:cNvSpPr>
            <p:nvPr/>
          </p:nvSpPr>
          <p:spPr bwMode="auto">
            <a:xfrm>
              <a:off x="1842" y="3839"/>
              <a:ext cx="1605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pt-BR" sz="1800" b="1"/>
                <a:t>APC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358" y="3186"/>
              <a:ext cx="804" cy="655"/>
              <a:chOff x="1152" y="2592"/>
              <a:chExt cx="694" cy="212"/>
            </a:xfrm>
          </p:grpSpPr>
          <p:sp>
            <p:nvSpPr>
              <p:cNvPr id="750599" name="Oval 7" descr="Confetes grandes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694" cy="208"/>
              </a:xfrm>
              <a:prstGeom prst="ellipse">
                <a:avLst/>
              </a:prstGeom>
              <a:pattFill prst="lgConfetti">
                <a:fgClr>
                  <a:schemeClr val="bg1"/>
                </a:fgClr>
                <a:bgClr>
                  <a:schemeClr val="tx2"/>
                </a:bgClr>
              </a:patt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50600" name="Oval 8"/>
              <p:cNvSpPr>
                <a:spLocks noChangeArrowheads="1"/>
              </p:cNvSpPr>
              <p:nvPr/>
            </p:nvSpPr>
            <p:spPr bwMode="auto">
              <a:xfrm>
                <a:off x="1314" y="2592"/>
                <a:ext cx="370" cy="15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50601" name="Rectangle 9"/>
              <p:cNvSpPr>
                <a:spLocks noChangeArrowheads="1"/>
              </p:cNvSpPr>
              <p:nvPr/>
            </p:nvSpPr>
            <p:spPr bwMode="auto">
              <a:xfrm>
                <a:off x="1462" y="2654"/>
                <a:ext cx="23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750602" name="Rectangle 10"/>
            <p:cNvSpPr>
              <a:spLocks noChangeArrowheads="1"/>
            </p:cNvSpPr>
            <p:nvPr/>
          </p:nvSpPr>
          <p:spPr bwMode="auto">
            <a:xfrm>
              <a:off x="1591" y="3197"/>
              <a:ext cx="367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4775" tIns="55562" rIns="104775" bIns="55562">
              <a:spAutoFit/>
            </a:bodyPr>
            <a:lstStyle/>
            <a:p>
              <a:pPr defTabSz="965200"/>
              <a:r>
                <a:rPr lang="pt-BR" b="1">
                  <a:solidFill>
                    <a:srgbClr val="FFFFFF"/>
                  </a:solidFill>
                </a:rPr>
                <a:t>Mo</a:t>
              </a:r>
            </a:p>
          </p:txBody>
        </p:sp>
        <p:sp>
          <p:nvSpPr>
            <p:cNvPr id="750603" name="Line 11"/>
            <p:cNvSpPr>
              <a:spLocks noChangeShapeType="1"/>
            </p:cNvSpPr>
            <p:nvPr/>
          </p:nvSpPr>
          <p:spPr bwMode="auto">
            <a:xfrm>
              <a:off x="2193" y="3155"/>
              <a:ext cx="0" cy="3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50604" name="Rectangle 12"/>
            <p:cNvSpPr>
              <a:spLocks noChangeArrowheads="1"/>
            </p:cNvSpPr>
            <p:nvPr/>
          </p:nvSpPr>
          <p:spPr bwMode="auto">
            <a:xfrm>
              <a:off x="96" y="3497"/>
              <a:ext cx="1208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sz="2000" b="1" u="sng"/>
                <a:t>Processamento do</a:t>
              </a:r>
            </a:p>
            <a:p>
              <a:pPr defTabSz="762000"/>
              <a:r>
                <a:rPr lang="pt-BR" sz="2000" b="1" u="sng"/>
                <a:t>antígeno</a:t>
              </a:r>
            </a:p>
          </p:txBody>
        </p:sp>
        <p:sp>
          <p:nvSpPr>
            <p:cNvPr id="750606" name="Rectangle 14"/>
            <p:cNvSpPr>
              <a:spLocks noChangeArrowheads="1"/>
            </p:cNvSpPr>
            <p:nvPr/>
          </p:nvSpPr>
          <p:spPr bwMode="auto">
            <a:xfrm>
              <a:off x="2969" y="2496"/>
              <a:ext cx="112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endParaRPr lang="pt-BR" sz="2200" b="1" u="sng" dirty="0"/>
            </a:p>
          </p:txBody>
        </p:sp>
        <p:sp>
          <p:nvSpPr>
            <p:cNvPr id="750607" name="Rectangle 15"/>
            <p:cNvSpPr>
              <a:spLocks noChangeArrowheads="1"/>
            </p:cNvSpPr>
            <p:nvPr/>
          </p:nvSpPr>
          <p:spPr bwMode="auto">
            <a:xfrm>
              <a:off x="1141" y="1631"/>
              <a:ext cx="1254" cy="3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pt-BR" sz="2200" b="1" u="sng"/>
                <a:t>Desenvolvimento</a:t>
              </a:r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2490" y="1427"/>
              <a:ext cx="653" cy="586"/>
              <a:chOff x="1349" y="1221"/>
              <a:chExt cx="317" cy="212"/>
            </a:xfrm>
          </p:grpSpPr>
          <p:sp>
            <p:nvSpPr>
              <p:cNvPr id="750610" name="Oval 18"/>
              <p:cNvSpPr>
                <a:spLocks noChangeArrowheads="1"/>
              </p:cNvSpPr>
              <p:nvPr/>
            </p:nvSpPr>
            <p:spPr bwMode="auto">
              <a:xfrm>
                <a:off x="1368" y="1221"/>
                <a:ext cx="208" cy="208"/>
              </a:xfrm>
              <a:prstGeom prst="ellipse">
                <a:avLst/>
              </a:prstGeom>
              <a:gradFill rotWithShape="0">
                <a:gsLst>
                  <a:gs pos="0">
                    <a:srgbClr val="00AE00">
                      <a:gamma/>
                      <a:shade val="29804"/>
                      <a:invGamma/>
                    </a:srgbClr>
                  </a:gs>
                  <a:gs pos="100000">
                    <a:srgbClr val="00AE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50611" name="Rectangle 19"/>
              <p:cNvSpPr>
                <a:spLocks noChangeArrowheads="1"/>
              </p:cNvSpPr>
              <p:nvPr/>
            </p:nvSpPr>
            <p:spPr bwMode="auto">
              <a:xfrm>
                <a:off x="1349" y="1230"/>
                <a:ext cx="239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567" y="1268"/>
                <a:ext cx="99" cy="71"/>
                <a:chOff x="1567" y="1268"/>
                <a:chExt cx="99" cy="71"/>
              </a:xfrm>
            </p:grpSpPr>
            <p:sp>
              <p:nvSpPr>
                <p:cNvPr id="750613" name="Line 21"/>
                <p:cNvSpPr>
                  <a:spLocks noChangeShapeType="1"/>
                </p:cNvSpPr>
                <p:nvPr/>
              </p:nvSpPr>
              <p:spPr bwMode="auto">
                <a:xfrm>
                  <a:off x="1567" y="1307"/>
                  <a:ext cx="6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0614" name="Line 22"/>
                <p:cNvSpPr>
                  <a:spLocks noChangeShapeType="1"/>
                </p:cNvSpPr>
                <p:nvPr/>
              </p:nvSpPr>
              <p:spPr bwMode="auto">
                <a:xfrm>
                  <a:off x="1639" y="1312"/>
                  <a:ext cx="27" cy="2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061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639" y="1268"/>
                  <a:ext cx="27" cy="4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6" name="Group 24"/>
            <p:cNvGrpSpPr>
              <a:grpSpLocks/>
            </p:cNvGrpSpPr>
            <p:nvPr/>
          </p:nvGrpSpPr>
          <p:grpSpPr bwMode="auto">
            <a:xfrm rot="5398741">
              <a:off x="2998" y="1196"/>
              <a:ext cx="291" cy="959"/>
              <a:chOff x="2267" y="2752"/>
              <a:chExt cx="711" cy="1409"/>
            </a:xfrm>
          </p:grpSpPr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>
                <a:off x="2704" y="2999"/>
                <a:ext cx="110" cy="1162"/>
                <a:chOff x="816" y="480"/>
                <a:chExt cx="192" cy="1584"/>
              </a:xfrm>
            </p:grpSpPr>
            <p:sp>
              <p:nvSpPr>
                <p:cNvPr id="750618" name="Rectangle 26"/>
                <p:cNvSpPr>
                  <a:spLocks noChangeArrowheads="1"/>
                </p:cNvSpPr>
                <p:nvPr/>
              </p:nvSpPr>
              <p:spPr bwMode="auto">
                <a:xfrm>
                  <a:off x="816" y="480"/>
                  <a:ext cx="192" cy="15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0619" name="Rectangle 27"/>
                <p:cNvSpPr>
                  <a:spLocks noChangeArrowheads="1"/>
                </p:cNvSpPr>
                <p:nvPr/>
              </p:nvSpPr>
              <p:spPr bwMode="auto">
                <a:xfrm>
                  <a:off x="816" y="480"/>
                  <a:ext cx="192" cy="480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750620" name="Rectangle 28" descr="Grade aberta"/>
              <p:cNvSpPr>
                <a:spLocks noChangeArrowheads="1"/>
              </p:cNvSpPr>
              <p:nvPr/>
            </p:nvSpPr>
            <p:spPr bwMode="auto">
              <a:xfrm>
                <a:off x="2868" y="2823"/>
                <a:ext cx="110" cy="809"/>
              </a:xfrm>
              <a:prstGeom prst="rect">
                <a:avLst/>
              </a:prstGeom>
              <a:pattFill prst="lgGrid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50621" name="Rectangle 29" descr="Grade aberta"/>
              <p:cNvSpPr>
                <a:spLocks noChangeArrowheads="1"/>
              </p:cNvSpPr>
              <p:nvPr/>
            </p:nvSpPr>
            <p:spPr bwMode="auto">
              <a:xfrm>
                <a:off x="2868" y="2787"/>
                <a:ext cx="110" cy="246"/>
              </a:xfrm>
              <a:prstGeom prst="rect">
                <a:avLst/>
              </a:prstGeom>
              <a:pattFill prst="lgGrid">
                <a:fgClr>
                  <a:srgbClr val="FF66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50622" name="Rectangle 30" descr="Grade aberta"/>
              <p:cNvSpPr>
                <a:spLocks noChangeArrowheads="1"/>
              </p:cNvSpPr>
              <p:nvPr/>
            </p:nvSpPr>
            <p:spPr bwMode="auto">
              <a:xfrm>
                <a:off x="2267" y="2752"/>
                <a:ext cx="109" cy="810"/>
              </a:xfrm>
              <a:prstGeom prst="rect">
                <a:avLst/>
              </a:prstGeom>
              <a:pattFill prst="lgGrid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50623" name="Rectangle 31" descr="Grade aberta"/>
              <p:cNvSpPr>
                <a:spLocks noChangeArrowheads="1"/>
              </p:cNvSpPr>
              <p:nvPr/>
            </p:nvSpPr>
            <p:spPr bwMode="auto">
              <a:xfrm>
                <a:off x="2267" y="2752"/>
                <a:ext cx="109" cy="246"/>
              </a:xfrm>
              <a:prstGeom prst="rect">
                <a:avLst/>
              </a:prstGeom>
              <a:pattFill prst="lgGrid">
                <a:fgClr>
                  <a:srgbClr val="FF66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8" name="Group 32"/>
              <p:cNvGrpSpPr>
                <a:grpSpLocks/>
              </p:cNvGrpSpPr>
              <p:nvPr/>
            </p:nvGrpSpPr>
            <p:grpSpPr bwMode="auto">
              <a:xfrm>
                <a:off x="2486" y="2999"/>
                <a:ext cx="109" cy="1162"/>
                <a:chOff x="816" y="480"/>
                <a:chExt cx="192" cy="1584"/>
              </a:xfrm>
            </p:grpSpPr>
            <p:sp>
              <p:nvSpPr>
                <p:cNvPr id="750625" name="Rectangle 33"/>
                <p:cNvSpPr>
                  <a:spLocks noChangeArrowheads="1"/>
                </p:cNvSpPr>
                <p:nvPr/>
              </p:nvSpPr>
              <p:spPr bwMode="auto">
                <a:xfrm>
                  <a:off x="816" y="480"/>
                  <a:ext cx="192" cy="15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0626" name="Rectangle 34"/>
                <p:cNvSpPr>
                  <a:spLocks noChangeArrowheads="1"/>
                </p:cNvSpPr>
                <p:nvPr/>
              </p:nvSpPr>
              <p:spPr bwMode="auto">
                <a:xfrm>
                  <a:off x="816" y="480"/>
                  <a:ext cx="192" cy="480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750627" name="Line 35"/>
              <p:cNvSpPr>
                <a:spLocks noChangeShapeType="1"/>
              </p:cNvSpPr>
              <p:nvPr/>
            </p:nvSpPr>
            <p:spPr bwMode="auto">
              <a:xfrm>
                <a:off x="2584" y="3581"/>
                <a:ext cx="148" cy="1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50628" name="Line 36"/>
              <p:cNvSpPr>
                <a:spLocks noChangeShapeType="1"/>
              </p:cNvSpPr>
              <p:nvPr/>
            </p:nvSpPr>
            <p:spPr bwMode="auto">
              <a:xfrm>
                <a:off x="2786" y="3421"/>
                <a:ext cx="137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50629" name="Line 37"/>
              <p:cNvSpPr>
                <a:spLocks noChangeShapeType="1"/>
              </p:cNvSpPr>
              <p:nvPr/>
            </p:nvSpPr>
            <p:spPr bwMode="auto">
              <a:xfrm>
                <a:off x="2349" y="3421"/>
                <a:ext cx="137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50630" name="Line 38"/>
              <p:cNvSpPr>
                <a:spLocks noChangeShapeType="1"/>
              </p:cNvSpPr>
              <p:nvPr/>
            </p:nvSpPr>
            <p:spPr bwMode="auto">
              <a:xfrm>
                <a:off x="2568" y="3421"/>
                <a:ext cx="136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750631" name="Text Box 39"/>
            <p:cNvSpPr txBox="1">
              <a:spLocks noChangeArrowheads="1"/>
            </p:cNvSpPr>
            <p:nvPr/>
          </p:nvSpPr>
          <p:spPr bwMode="auto">
            <a:xfrm>
              <a:off x="167" y="3100"/>
              <a:ext cx="96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50632" name="Oval 40"/>
            <p:cNvSpPr>
              <a:spLocks noChangeArrowheads="1"/>
            </p:cNvSpPr>
            <p:nvPr/>
          </p:nvSpPr>
          <p:spPr bwMode="auto">
            <a:xfrm>
              <a:off x="441" y="1494"/>
              <a:ext cx="603" cy="603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00FFFF">
                    <a:gamma/>
                    <a:shade val="6352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800"/>
            </a:p>
          </p:txBody>
        </p:sp>
        <p:sp>
          <p:nvSpPr>
            <p:cNvPr id="750633" name="WordArt 41" descr="Horizontal escura"/>
            <p:cNvSpPr>
              <a:spLocks noChangeArrowheads="1" noChangeShapeType="1" noTextEdit="1"/>
            </p:cNvSpPr>
            <p:nvPr/>
          </p:nvSpPr>
          <p:spPr bwMode="auto">
            <a:xfrm>
              <a:off x="619" y="1407"/>
              <a:ext cx="190" cy="22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t-BR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pattFill prst="dkHorz">
                    <a:fgClr>
                      <a:schemeClr val="accent1"/>
                    </a:fgClr>
                    <a:bgClr>
                      <a:schemeClr val="accent1"/>
                    </a:bgClr>
                  </a:patt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T</a:t>
              </a:r>
            </a:p>
          </p:txBody>
        </p:sp>
        <p:sp>
          <p:nvSpPr>
            <p:cNvPr id="750634" name="WordArt 42" descr="Tijolo na horizontal"/>
            <p:cNvSpPr>
              <a:spLocks noChangeArrowheads="1" noChangeShapeType="1" noTextEdit="1"/>
            </p:cNvSpPr>
            <p:nvPr/>
          </p:nvSpPr>
          <p:spPr bwMode="auto">
            <a:xfrm rot="16200000">
              <a:off x="316" y="1700"/>
              <a:ext cx="177" cy="2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t-BR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pattFill prst="horzBrick">
                    <a:fgClr>
                      <a:schemeClr val="accent2"/>
                    </a:fgClr>
                    <a:bgClr>
                      <a:schemeClr val="accent2"/>
                    </a:bgClr>
                  </a:patt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T</a:t>
              </a:r>
            </a:p>
          </p:txBody>
        </p:sp>
        <p:sp>
          <p:nvSpPr>
            <p:cNvPr id="750635" name="Rectangle 43"/>
            <p:cNvSpPr>
              <a:spLocks noChangeArrowheads="1"/>
            </p:cNvSpPr>
            <p:nvPr/>
          </p:nvSpPr>
          <p:spPr bwMode="auto">
            <a:xfrm>
              <a:off x="270" y="1775"/>
              <a:ext cx="48" cy="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50636" name="Rectangle 44"/>
            <p:cNvSpPr>
              <a:spLocks noChangeArrowheads="1"/>
            </p:cNvSpPr>
            <p:nvPr/>
          </p:nvSpPr>
          <p:spPr bwMode="auto">
            <a:xfrm>
              <a:off x="667" y="1392"/>
              <a:ext cx="95" cy="29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50637" name="AutoShape 45"/>
            <p:cNvSpPr>
              <a:spLocks noChangeArrowheads="1"/>
            </p:cNvSpPr>
            <p:nvPr/>
          </p:nvSpPr>
          <p:spPr bwMode="auto">
            <a:xfrm>
              <a:off x="1489" y="2737"/>
              <a:ext cx="348" cy="449"/>
            </a:xfrm>
            <a:prstGeom prst="upDownArrow">
              <a:avLst>
                <a:gd name="adj1" fmla="val 50000"/>
                <a:gd name="adj2" fmla="val 25805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9" name="Group 47"/>
            <p:cNvGrpSpPr>
              <a:grpSpLocks/>
            </p:cNvGrpSpPr>
            <p:nvPr/>
          </p:nvGrpSpPr>
          <p:grpSpPr bwMode="auto">
            <a:xfrm>
              <a:off x="1315" y="2048"/>
              <a:ext cx="774" cy="704"/>
              <a:chOff x="50" y="3332"/>
              <a:chExt cx="854" cy="981"/>
            </a:xfrm>
          </p:grpSpPr>
          <p:sp>
            <p:nvSpPr>
              <p:cNvPr id="750640" name="Oval 48"/>
              <p:cNvSpPr>
                <a:spLocks noChangeArrowheads="1"/>
              </p:cNvSpPr>
              <p:nvPr/>
            </p:nvSpPr>
            <p:spPr bwMode="auto">
              <a:xfrm>
                <a:off x="239" y="3474"/>
                <a:ext cx="665" cy="839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6352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750641" name="WordArt 49" descr="Horizontal escura"/>
              <p:cNvSpPr>
                <a:spLocks noChangeArrowheads="1" noChangeShapeType="1" noTextEdit="1"/>
              </p:cNvSpPr>
              <p:nvPr/>
            </p:nvSpPr>
            <p:spPr bwMode="auto">
              <a:xfrm>
                <a:off x="435" y="3353"/>
                <a:ext cx="210" cy="30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pt-BR" sz="3600" kern="10">
                    <a:ln w="12700">
                      <a:solidFill>
                        <a:srgbClr val="3333CC"/>
                      </a:solidFill>
                      <a:round/>
                      <a:headEnd/>
                      <a:tailEnd/>
                    </a:ln>
                    <a:pattFill prst="dkHorz">
                      <a:fgClr>
                        <a:schemeClr val="accent1"/>
                      </a:fgClr>
                      <a:bgClr>
                        <a:schemeClr val="accent1"/>
                      </a:bgClr>
                    </a:patt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Arial Black"/>
                  </a:rPr>
                  <a:t>T</a:t>
                </a:r>
              </a:p>
            </p:txBody>
          </p:sp>
          <p:sp>
            <p:nvSpPr>
              <p:cNvPr id="750642" name="WordArt 50" descr="Tijolo na horizontal"/>
              <p:cNvSpPr>
                <a:spLocks noChangeArrowheads="1" noChangeShapeType="1" noTextEdit="1"/>
              </p:cNvSpPr>
              <p:nvPr/>
            </p:nvSpPr>
            <p:spPr bwMode="auto">
              <a:xfrm rot="16200000">
                <a:off x="76" y="3795"/>
                <a:ext cx="246" cy="26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pt-BR" sz="3600" kern="10">
                    <a:ln w="12700">
                      <a:solidFill>
                        <a:srgbClr val="3333CC"/>
                      </a:solidFill>
                      <a:round/>
                      <a:headEnd/>
                      <a:tailEnd/>
                    </a:ln>
                    <a:pattFill prst="horzBrick">
                      <a:fgClr>
                        <a:schemeClr val="accent2"/>
                      </a:fgClr>
                      <a:bgClr>
                        <a:schemeClr val="accent2"/>
                      </a:bgClr>
                    </a:patt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Arial Black"/>
                  </a:rPr>
                  <a:t>T</a:t>
                </a:r>
              </a:p>
            </p:txBody>
          </p:sp>
          <p:sp>
            <p:nvSpPr>
              <p:cNvPr id="750643" name="Rectangle 51"/>
              <p:cNvSpPr>
                <a:spLocks noChangeArrowheads="1"/>
              </p:cNvSpPr>
              <p:nvPr/>
            </p:nvSpPr>
            <p:spPr bwMode="auto">
              <a:xfrm>
                <a:off x="50" y="3865"/>
                <a:ext cx="53" cy="122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50644" name="Rectangle 52"/>
              <p:cNvSpPr>
                <a:spLocks noChangeArrowheads="1"/>
              </p:cNvSpPr>
              <p:nvPr/>
            </p:nvSpPr>
            <p:spPr bwMode="auto">
              <a:xfrm>
                <a:off x="488" y="3332"/>
                <a:ext cx="105" cy="41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750645" name="AutoShape 53"/>
            <p:cNvSpPr>
              <a:spLocks noChangeArrowheads="1"/>
            </p:cNvSpPr>
            <p:nvPr/>
          </p:nvSpPr>
          <p:spPr bwMode="auto">
            <a:xfrm>
              <a:off x="1968" y="2082"/>
              <a:ext cx="609" cy="448"/>
            </a:xfrm>
            <a:prstGeom prst="irregularSeal2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 sz="1800"/>
                <a:t>CD4</a:t>
              </a:r>
            </a:p>
          </p:txBody>
        </p:sp>
        <p:sp>
          <p:nvSpPr>
            <p:cNvPr id="750646" name="Rectangle 54"/>
            <p:cNvSpPr>
              <a:spLocks noChangeArrowheads="1"/>
            </p:cNvSpPr>
            <p:nvPr/>
          </p:nvSpPr>
          <p:spPr bwMode="auto">
            <a:xfrm>
              <a:off x="923" y="1392"/>
              <a:ext cx="522" cy="242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 sz="1800"/>
                <a:t>CD8</a:t>
              </a:r>
            </a:p>
          </p:txBody>
        </p:sp>
        <p:sp>
          <p:nvSpPr>
            <p:cNvPr id="750647" name="Line 55"/>
            <p:cNvSpPr>
              <a:spLocks noChangeShapeType="1"/>
            </p:cNvSpPr>
            <p:nvPr/>
          </p:nvSpPr>
          <p:spPr bwMode="auto">
            <a:xfrm>
              <a:off x="1010" y="2048"/>
              <a:ext cx="435" cy="206"/>
            </a:xfrm>
            <a:prstGeom prst="line">
              <a:avLst/>
            </a:prstGeom>
            <a:noFill/>
            <a:ln w="57150">
              <a:solidFill>
                <a:srgbClr val="9999FF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50648" name="Line 56"/>
            <p:cNvSpPr>
              <a:spLocks noChangeShapeType="1"/>
            </p:cNvSpPr>
            <p:nvPr/>
          </p:nvSpPr>
          <p:spPr bwMode="auto">
            <a:xfrm flipV="1">
              <a:off x="1924" y="1910"/>
              <a:ext cx="566" cy="275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50649" name="Text Box 57"/>
            <p:cNvSpPr txBox="1">
              <a:spLocks noChangeArrowheads="1"/>
            </p:cNvSpPr>
            <p:nvPr/>
          </p:nvSpPr>
          <p:spPr bwMode="auto">
            <a:xfrm>
              <a:off x="2799" y="2012"/>
              <a:ext cx="71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/>
                <a:t>Célula B</a:t>
              </a:r>
            </a:p>
          </p:txBody>
        </p:sp>
        <p:sp>
          <p:nvSpPr>
            <p:cNvPr id="750650" name="Text Box 58"/>
            <p:cNvSpPr txBox="1">
              <a:spLocks noChangeArrowheads="1"/>
            </p:cNvSpPr>
            <p:nvPr/>
          </p:nvSpPr>
          <p:spPr bwMode="auto">
            <a:xfrm>
              <a:off x="1448" y="2290"/>
              <a:ext cx="55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3200" b="1"/>
                <a:t>   Th</a:t>
              </a:r>
            </a:p>
          </p:txBody>
        </p:sp>
        <p:sp>
          <p:nvSpPr>
            <p:cNvPr id="750651" name="Text Box 59"/>
            <p:cNvSpPr txBox="1">
              <a:spLocks noChangeArrowheads="1"/>
            </p:cNvSpPr>
            <p:nvPr/>
          </p:nvSpPr>
          <p:spPr bwMode="auto">
            <a:xfrm>
              <a:off x="1544" y="1811"/>
              <a:ext cx="491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2200"/>
                <a:t>Ajuda</a:t>
              </a:r>
            </a:p>
          </p:txBody>
        </p:sp>
        <p:sp>
          <p:nvSpPr>
            <p:cNvPr id="750652" name="Text Box 60"/>
            <p:cNvSpPr txBox="1">
              <a:spLocks noChangeArrowheads="1"/>
            </p:cNvSpPr>
            <p:nvPr/>
          </p:nvSpPr>
          <p:spPr bwMode="auto">
            <a:xfrm>
              <a:off x="539" y="1625"/>
              <a:ext cx="392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3600" b="1"/>
                <a:t>Tc</a:t>
              </a:r>
            </a:p>
          </p:txBody>
        </p:sp>
        <p:sp>
          <p:nvSpPr>
            <p:cNvPr id="750653" name="Text Box 61"/>
            <p:cNvSpPr txBox="1">
              <a:spLocks noChangeArrowheads="1"/>
            </p:cNvSpPr>
            <p:nvPr/>
          </p:nvSpPr>
          <p:spPr bwMode="auto">
            <a:xfrm>
              <a:off x="241" y="2153"/>
              <a:ext cx="985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b="1"/>
                <a:t>T-citotóxica</a:t>
              </a:r>
            </a:p>
          </p:txBody>
        </p:sp>
        <p:sp>
          <p:nvSpPr>
            <p:cNvPr id="750654" name="Text Box 62"/>
            <p:cNvSpPr txBox="1">
              <a:spLocks noChangeArrowheads="1"/>
            </p:cNvSpPr>
            <p:nvPr/>
          </p:nvSpPr>
          <p:spPr bwMode="auto">
            <a:xfrm>
              <a:off x="614" y="2788"/>
              <a:ext cx="113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pt-BR" sz="2200" b="1" dirty="0"/>
            </a:p>
          </p:txBody>
        </p:sp>
      </p:grpSp>
      <p:sp>
        <p:nvSpPr>
          <p:cNvPr id="750663" name="AutoShape 71"/>
          <p:cNvSpPr>
            <a:spLocks noChangeArrowheads="1"/>
          </p:cNvSpPr>
          <p:nvPr/>
        </p:nvSpPr>
        <p:spPr bwMode="auto">
          <a:xfrm>
            <a:off x="3309220" y="4536990"/>
            <a:ext cx="506413" cy="263525"/>
          </a:xfrm>
          <a:prstGeom prst="star5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5" name="CaixaDeTexto 64"/>
          <p:cNvSpPr txBox="1"/>
          <p:nvPr/>
        </p:nvSpPr>
        <p:spPr>
          <a:xfrm>
            <a:off x="5508104" y="2276872"/>
            <a:ext cx="1875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Exógeno </a:t>
            </a:r>
            <a:endParaRPr lang="en-US" sz="3600" dirty="0"/>
          </a:p>
        </p:txBody>
      </p:sp>
      <p:sp>
        <p:nvSpPr>
          <p:cNvPr id="66" name="CaixaDeTexto 65"/>
          <p:cNvSpPr txBox="1"/>
          <p:nvPr/>
        </p:nvSpPr>
        <p:spPr>
          <a:xfrm>
            <a:off x="203317" y="2162764"/>
            <a:ext cx="2171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Endógeno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4395899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79712" y="1772816"/>
            <a:ext cx="5126403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Aula</a:t>
            </a:r>
          </a:p>
          <a:p>
            <a:r>
              <a:rPr lang="pt-BR" dirty="0"/>
              <a:t>Responder as perguntas:</a:t>
            </a:r>
          </a:p>
          <a:p>
            <a:endParaRPr lang="pt-BR" dirty="0"/>
          </a:p>
          <a:p>
            <a:pPr>
              <a:buFontTx/>
              <a:buChar char="-"/>
            </a:pPr>
            <a:r>
              <a:rPr lang="pt-BR" dirty="0"/>
              <a:t>Uma resposta Imune  </a:t>
            </a:r>
            <a:r>
              <a:rPr lang="pt-BR" sz="2400" dirty="0">
                <a:solidFill>
                  <a:srgbClr val="FF0000"/>
                </a:solidFill>
              </a:rPr>
              <a:t>especifico </a:t>
            </a:r>
            <a:r>
              <a:rPr lang="pt-BR" dirty="0"/>
              <a:t>e gerado como?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Que células esta </a:t>
            </a:r>
            <a:r>
              <a:rPr lang="pt-BR" dirty="0" err="1"/>
              <a:t>involvidos</a:t>
            </a: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sz="3200" dirty="0"/>
              <a:t>Que moléculas (receptores)</a:t>
            </a:r>
          </a:p>
          <a:p>
            <a:r>
              <a:rPr lang="pt-BR" sz="3200" dirty="0">
                <a:solidFill>
                  <a:srgbClr val="FF0000"/>
                </a:solidFill>
              </a:rPr>
              <a:t>MHC classe I,II. Receptor B,T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Que processos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79712" y="1772816"/>
            <a:ext cx="5534849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Aula</a:t>
            </a:r>
          </a:p>
          <a:p>
            <a:r>
              <a:rPr lang="pt-BR" dirty="0"/>
              <a:t>Responder as perguntas:</a:t>
            </a:r>
          </a:p>
          <a:p>
            <a:endParaRPr lang="pt-BR" dirty="0"/>
          </a:p>
          <a:p>
            <a:pPr>
              <a:buFontTx/>
              <a:buChar char="-"/>
            </a:pPr>
            <a:r>
              <a:rPr lang="pt-BR" dirty="0"/>
              <a:t>Uma resposta Imune  </a:t>
            </a:r>
            <a:r>
              <a:rPr lang="pt-BR" sz="2400" dirty="0">
                <a:solidFill>
                  <a:srgbClr val="FF0000"/>
                </a:solidFill>
              </a:rPr>
              <a:t>especifico </a:t>
            </a:r>
            <a:r>
              <a:rPr lang="pt-BR" dirty="0"/>
              <a:t>e gerado como?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Que células esta </a:t>
            </a:r>
            <a:r>
              <a:rPr lang="pt-BR" dirty="0" err="1"/>
              <a:t>involvidos</a:t>
            </a: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Que moléculas (receptores)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/>
              <a:t>Que processos</a:t>
            </a:r>
          </a:p>
          <a:p>
            <a:r>
              <a:rPr lang="pt-BR" sz="2000" dirty="0">
                <a:solidFill>
                  <a:srgbClr val="FF0000"/>
                </a:solidFill>
              </a:rPr>
              <a:t>Processamento antígeno, proliferação, maturação  </a:t>
            </a:r>
            <a:r>
              <a:rPr lang="pt-BR" sz="2000" dirty="0"/>
              <a:t>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D46993D-E51D-49A0-8FA8-E24F0F965B36}"/>
              </a:ext>
            </a:extLst>
          </p:cNvPr>
          <p:cNvSpPr/>
          <p:nvPr/>
        </p:nvSpPr>
        <p:spPr>
          <a:xfrm>
            <a:off x="3418480" y="2967335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Video</a:t>
            </a:r>
            <a:r>
              <a:rPr lang="pt-B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41257501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Text Box 2"/>
          <p:cNvSpPr txBox="1">
            <a:spLocks noChangeArrowheads="1"/>
          </p:cNvSpPr>
          <p:nvPr/>
        </p:nvSpPr>
        <p:spPr bwMode="auto">
          <a:xfrm>
            <a:off x="2393950" y="4622800"/>
            <a:ext cx="4540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latin typeface="Arial" pitchFamily="34" charset="0"/>
              </a:rPr>
              <a:t>PROTEÇÃO CONTRA A INFECÇÃO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1041400"/>
            <a:ext cx="1479550" cy="5276850"/>
            <a:chOff x="336" y="960"/>
            <a:chExt cx="932" cy="3324"/>
          </a:xfrm>
        </p:grpSpPr>
        <p:sp>
          <p:nvSpPr>
            <p:cNvPr id="769028" name="Rectangle 4"/>
            <p:cNvSpPr>
              <a:spLocks noChangeArrowheads="1"/>
            </p:cNvSpPr>
            <p:nvPr/>
          </p:nvSpPr>
          <p:spPr bwMode="auto">
            <a:xfrm>
              <a:off x="336" y="3464"/>
              <a:ext cx="912" cy="768"/>
            </a:xfrm>
            <a:prstGeom prst="rect">
              <a:avLst/>
            </a:prstGeom>
            <a:solidFill>
              <a:srgbClr val="00008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36" y="960"/>
              <a:ext cx="932" cy="3324"/>
              <a:chOff x="336" y="960"/>
              <a:chExt cx="932" cy="3324"/>
            </a:xfrm>
          </p:grpSpPr>
          <p:sp>
            <p:nvSpPr>
              <p:cNvPr id="769030" name="Rectangle 6"/>
              <p:cNvSpPr>
                <a:spLocks noChangeArrowheads="1"/>
              </p:cNvSpPr>
              <p:nvPr/>
            </p:nvSpPr>
            <p:spPr bwMode="auto">
              <a:xfrm>
                <a:off x="336" y="960"/>
                <a:ext cx="912" cy="567"/>
              </a:xfrm>
              <a:prstGeom prst="rect">
                <a:avLst/>
              </a:prstGeom>
              <a:solidFill>
                <a:srgbClr val="00008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69031" name="Text Box 7"/>
              <p:cNvSpPr txBox="1">
                <a:spLocks noChangeArrowheads="1"/>
              </p:cNvSpPr>
              <p:nvPr/>
            </p:nvSpPr>
            <p:spPr bwMode="auto">
              <a:xfrm>
                <a:off x="336" y="1094"/>
                <a:ext cx="91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400" b="1">
                    <a:latin typeface="Arial" pitchFamily="34" charset="0"/>
                  </a:rPr>
                  <a:t>ADERÊNCIA AO EPITÉLIO</a:t>
                </a:r>
              </a:p>
            </p:txBody>
          </p:sp>
          <p:sp>
            <p:nvSpPr>
              <p:cNvPr id="769032" name="Text Box 8"/>
              <p:cNvSpPr txBox="1">
                <a:spLocks noChangeArrowheads="1"/>
              </p:cNvSpPr>
              <p:nvPr/>
            </p:nvSpPr>
            <p:spPr bwMode="auto">
              <a:xfrm>
                <a:off x="336" y="3561"/>
                <a:ext cx="89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35000"/>
                  </a:spcBef>
                </a:pPr>
                <a:r>
                  <a:rPr lang="pt-BR" sz="1100" b="1">
                    <a:latin typeface="Arial" pitchFamily="34" charset="0"/>
                  </a:rPr>
                  <a:t>FLORA NORMAL   FATORES QUÍMICOS  LOCAIS FAGÓCITOS (ESPECIALM/E EM PULMÕES)</a:t>
                </a:r>
              </a:p>
            </p:txBody>
          </p:sp>
          <p:pic>
            <p:nvPicPr>
              <p:cNvPr id="769033" name="Picture 9" descr="fig5-a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36" y="1584"/>
                <a:ext cx="932" cy="163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133600" y="1041400"/>
            <a:ext cx="1587500" cy="5194300"/>
            <a:chOff x="1344" y="960"/>
            <a:chExt cx="1000" cy="3272"/>
          </a:xfrm>
        </p:grpSpPr>
        <p:sp>
          <p:nvSpPr>
            <p:cNvPr id="769035" name="Rectangle 11"/>
            <p:cNvSpPr>
              <a:spLocks noChangeArrowheads="1"/>
            </p:cNvSpPr>
            <p:nvPr/>
          </p:nvSpPr>
          <p:spPr bwMode="auto">
            <a:xfrm>
              <a:off x="1344" y="3464"/>
              <a:ext cx="978" cy="768"/>
            </a:xfrm>
            <a:prstGeom prst="rect">
              <a:avLst/>
            </a:prstGeom>
            <a:solidFill>
              <a:srgbClr val="00008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69036" name="Rectangle 12"/>
            <p:cNvSpPr>
              <a:spLocks noChangeArrowheads="1"/>
            </p:cNvSpPr>
            <p:nvPr/>
          </p:nvSpPr>
          <p:spPr bwMode="auto">
            <a:xfrm>
              <a:off x="1344" y="960"/>
              <a:ext cx="978" cy="567"/>
            </a:xfrm>
            <a:prstGeom prst="rect">
              <a:avLst/>
            </a:prstGeom>
            <a:solidFill>
              <a:srgbClr val="00008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69037" name="Text Box 13"/>
            <p:cNvSpPr txBox="1">
              <a:spLocks noChangeArrowheads="1"/>
            </p:cNvSpPr>
            <p:nvPr/>
          </p:nvSpPr>
          <p:spPr bwMode="auto">
            <a:xfrm>
              <a:off x="1381" y="960"/>
              <a:ext cx="939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400" b="1">
                  <a:latin typeface="Arial" pitchFamily="34" charset="0"/>
                </a:rPr>
                <a:t>LOCAL DA INFECÇÃO PENETRAÇÃO DO EPITÉLIO</a:t>
              </a:r>
            </a:p>
          </p:txBody>
        </p:sp>
        <p:sp>
          <p:nvSpPr>
            <p:cNvPr id="769038" name="Text Box 14"/>
            <p:cNvSpPr txBox="1">
              <a:spLocks noChangeArrowheads="1"/>
            </p:cNvSpPr>
            <p:nvPr/>
          </p:nvSpPr>
          <p:spPr bwMode="auto">
            <a:xfrm>
              <a:off x="1344" y="3561"/>
              <a:ext cx="982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pt-BR" sz="1100" b="1">
                  <a:latin typeface="Arial" pitchFamily="34" charset="0"/>
                </a:rPr>
                <a:t>CURA DA FERIDA PEPTÍDEOS ANTI-BACTERIANOS (DEFENSINAS) FAGÓCITOS            (CÉLS. T </a:t>
              </a:r>
              <a:r>
                <a:rPr lang="pt-BR" sz="1100" b="1">
                  <a:latin typeface="Arial" pitchFamily="34" charset="0"/>
                  <a:sym typeface="Symbol" pitchFamily="18" charset="2"/>
                </a:rPr>
                <a:t> ?)</a:t>
              </a:r>
              <a:endParaRPr lang="pt-BR" sz="1100" b="1">
                <a:latin typeface="Arial" pitchFamily="34" charset="0"/>
              </a:endParaRPr>
            </a:p>
          </p:txBody>
        </p:sp>
        <p:pic>
          <p:nvPicPr>
            <p:cNvPr id="769039" name="Picture 15" descr="fig5-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4" y="1584"/>
              <a:ext cx="1000" cy="1632"/>
            </a:xfrm>
            <a:prstGeom prst="rect">
              <a:avLst/>
            </a:prstGeom>
            <a:noFill/>
          </p:spPr>
        </p:pic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878263" y="1041400"/>
            <a:ext cx="1584325" cy="5335588"/>
            <a:chOff x="2443" y="960"/>
            <a:chExt cx="998" cy="3361"/>
          </a:xfrm>
        </p:grpSpPr>
        <p:sp>
          <p:nvSpPr>
            <p:cNvPr id="769041" name="Rectangle 17"/>
            <p:cNvSpPr>
              <a:spLocks noChangeArrowheads="1"/>
            </p:cNvSpPr>
            <p:nvPr/>
          </p:nvSpPr>
          <p:spPr bwMode="auto">
            <a:xfrm>
              <a:off x="2448" y="3464"/>
              <a:ext cx="985" cy="768"/>
            </a:xfrm>
            <a:prstGeom prst="rect">
              <a:avLst/>
            </a:prstGeom>
            <a:solidFill>
              <a:srgbClr val="00008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69042" name="Rectangle 18"/>
            <p:cNvSpPr>
              <a:spLocks noChangeArrowheads="1"/>
            </p:cNvSpPr>
            <p:nvPr/>
          </p:nvSpPr>
          <p:spPr bwMode="auto">
            <a:xfrm>
              <a:off x="2443" y="960"/>
              <a:ext cx="985" cy="567"/>
            </a:xfrm>
            <a:prstGeom prst="rect">
              <a:avLst/>
            </a:prstGeom>
            <a:solidFill>
              <a:srgbClr val="00008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69043" name="Text Box 19"/>
            <p:cNvSpPr txBox="1">
              <a:spLocks noChangeArrowheads="1"/>
            </p:cNvSpPr>
            <p:nvPr/>
          </p:nvSpPr>
          <p:spPr bwMode="auto">
            <a:xfrm>
              <a:off x="2448" y="1027"/>
              <a:ext cx="981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400" b="1">
                  <a:latin typeface="Arial" pitchFamily="34" charset="0"/>
                </a:rPr>
                <a:t>LOCAL DE INFECÇÃO DOS                     TECIDOS</a:t>
              </a:r>
            </a:p>
          </p:txBody>
        </p:sp>
        <p:sp>
          <p:nvSpPr>
            <p:cNvPr id="769044" name="Text Box 20"/>
            <p:cNvSpPr txBox="1">
              <a:spLocks noChangeArrowheads="1"/>
            </p:cNvSpPr>
            <p:nvPr/>
          </p:nvSpPr>
          <p:spPr bwMode="auto">
            <a:xfrm>
              <a:off x="2461" y="3627"/>
              <a:ext cx="960" cy="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5000"/>
                </a:spcBef>
              </a:pPr>
              <a:r>
                <a:rPr lang="pt-BR" sz="1100" b="1">
                  <a:latin typeface="Arial" pitchFamily="34" charset="0"/>
                </a:rPr>
                <a:t>COMPLEMENTO (VIA ALTERNATIVA) FAGÓCITOS CITOCINAS CÉLS NK</a:t>
              </a:r>
            </a:p>
          </p:txBody>
        </p:sp>
        <p:pic>
          <p:nvPicPr>
            <p:cNvPr id="769045" name="Picture 21" descr="fig5-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48" y="1584"/>
              <a:ext cx="993" cy="1632"/>
            </a:xfrm>
            <a:prstGeom prst="rect">
              <a:avLst/>
            </a:prstGeom>
            <a:noFill/>
          </p:spPr>
        </p:pic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5600700" y="1041400"/>
            <a:ext cx="1603375" cy="5194300"/>
            <a:chOff x="3528" y="960"/>
            <a:chExt cx="1010" cy="3272"/>
          </a:xfrm>
        </p:grpSpPr>
        <p:sp>
          <p:nvSpPr>
            <p:cNvPr id="769047" name="Rectangle 23"/>
            <p:cNvSpPr>
              <a:spLocks noChangeArrowheads="1"/>
            </p:cNvSpPr>
            <p:nvPr/>
          </p:nvSpPr>
          <p:spPr bwMode="auto">
            <a:xfrm>
              <a:off x="3528" y="3464"/>
              <a:ext cx="985" cy="768"/>
            </a:xfrm>
            <a:prstGeom prst="rect">
              <a:avLst/>
            </a:prstGeom>
            <a:solidFill>
              <a:srgbClr val="00008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69048" name="Rectangle 24"/>
            <p:cNvSpPr>
              <a:spLocks noChangeArrowheads="1"/>
            </p:cNvSpPr>
            <p:nvPr/>
          </p:nvSpPr>
          <p:spPr bwMode="auto">
            <a:xfrm>
              <a:off x="3528" y="960"/>
              <a:ext cx="985" cy="567"/>
            </a:xfrm>
            <a:prstGeom prst="rect">
              <a:avLst/>
            </a:prstGeom>
            <a:solidFill>
              <a:srgbClr val="00008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69049" name="Text Box 25"/>
            <p:cNvSpPr txBox="1">
              <a:spLocks noChangeArrowheads="1"/>
            </p:cNvSpPr>
            <p:nvPr/>
          </p:nvSpPr>
          <p:spPr bwMode="auto">
            <a:xfrm>
              <a:off x="3581" y="1094"/>
              <a:ext cx="93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400" b="1">
                  <a:latin typeface="Arial" pitchFamily="34" charset="0"/>
                </a:rPr>
                <a:t>EXPANSÃO LINFÁTICA</a:t>
              </a:r>
            </a:p>
          </p:txBody>
        </p:sp>
        <p:sp>
          <p:nvSpPr>
            <p:cNvPr id="769050" name="Text Box 26"/>
            <p:cNvSpPr txBox="1">
              <a:spLocks noChangeArrowheads="1"/>
            </p:cNvSpPr>
            <p:nvPr/>
          </p:nvSpPr>
          <p:spPr bwMode="auto">
            <a:xfrm>
              <a:off x="3552" y="3627"/>
              <a:ext cx="960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5000"/>
                </a:spcBef>
              </a:pPr>
              <a:r>
                <a:rPr lang="pt-BR" sz="1100" b="1">
                  <a:latin typeface="Arial" pitchFamily="34" charset="0"/>
                </a:rPr>
                <a:t>FAGÓCITOS CAPTAÇÃO DE ANTÍGENOS    CÉLS. NK</a:t>
              </a:r>
            </a:p>
          </p:txBody>
        </p:sp>
        <p:pic>
          <p:nvPicPr>
            <p:cNvPr id="769051" name="Picture 27" descr="fig5-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28" y="1584"/>
              <a:ext cx="1010" cy="1632"/>
            </a:xfrm>
            <a:prstGeom prst="rect">
              <a:avLst/>
            </a:prstGeom>
            <a:noFill/>
          </p:spPr>
        </p:pic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7327900" y="1041400"/>
            <a:ext cx="1612900" cy="5208588"/>
            <a:chOff x="4616" y="960"/>
            <a:chExt cx="1016" cy="3281"/>
          </a:xfrm>
        </p:grpSpPr>
        <p:sp>
          <p:nvSpPr>
            <p:cNvPr id="769053" name="Rectangle 29"/>
            <p:cNvSpPr>
              <a:spLocks noChangeArrowheads="1"/>
            </p:cNvSpPr>
            <p:nvPr/>
          </p:nvSpPr>
          <p:spPr bwMode="auto">
            <a:xfrm>
              <a:off x="4616" y="3464"/>
              <a:ext cx="985" cy="768"/>
            </a:xfrm>
            <a:prstGeom prst="rect">
              <a:avLst/>
            </a:prstGeom>
            <a:solidFill>
              <a:srgbClr val="00008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69054" name="Rectangle 30"/>
            <p:cNvSpPr>
              <a:spLocks noChangeArrowheads="1"/>
            </p:cNvSpPr>
            <p:nvPr/>
          </p:nvSpPr>
          <p:spPr bwMode="auto">
            <a:xfrm>
              <a:off x="4616" y="960"/>
              <a:ext cx="985" cy="567"/>
            </a:xfrm>
            <a:prstGeom prst="rect">
              <a:avLst/>
            </a:prstGeom>
            <a:solidFill>
              <a:srgbClr val="00008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69055" name="Text Box 31"/>
            <p:cNvSpPr txBox="1">
              <a:spLocks noChangeArrowheads="1"/>
            </p:cNvSpPr>
            <p:nvPr/>
          </p:nvSpPr>
          <p:spPr bwMode="auto">
            <a:xfrm>
              <a:off x="4648" y="1094"/>
              <a:ext cx="93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400" b="1">
                  <a:latin typeface="Arial" pitchFamily="34" charset="0"/>
                </a:rPr>
                <a:t>IMUNIDADE ADAPTATIVA</a:t>
              </a:r>
            </a:p>
          </p:txBody>
        </p:sp>
        <p:sp>
          <p:nvSpPr>
            <p:cNvPr id="769056" name="Text Box 32"/>
            <p:cNvSpPr txBox="1">
              <a:spLocks noChangeArrowheads="1"/>
            </p:cNvSpPr>
            <p:nvPr/>
          </p:nvSpPr>
          <p:spPr bwMode="auto">
            <a:xfrm>
              <a:off x="4656" y="3518"/>
              <a:ext cx="939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pt-BR" sz="1100" b="1">
                  <a:latin typeface="Arial" pitchFamily="34" charset="0"/>
                </a:rPr>
                <a:t>ANTICORPO ESPECÍFICO CÉL. T DEPENDENTE ATIVAÇÃO DE MACRÓFAGOS      CÉLS. T CITOTÓXICAS</a:t>
              </a:r>
            </a:p>
          </p:txBody>
        </p:sp>
        <p:pic>
          <p:nvPicPr>
            <p:cNvPr id="769057" name="Picture 33" descr="fig5-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32" y="1584"/>
              <a:ext cx="1000" cy="1632"/>
            </a:xfrm>
            <a:prstGeom prst="rect">
              <a:avLst/>
            </a:prstGeom>
            <a:noFill/>
          </p:spPr>
        </p:pic>
      </p:grpSp>
      <p:sp>
        <p:nvSpPr>
          <p:cNvPr id="769058" name="AutoShape 34"/>
          <p:cNvSpPr>
            <a:spLocks noChangeArrowheads="1"/>
          </p:cNvSpPr>
          <p:nvPr/>
        </p:nvSpPr>
        <p:spPr bwMode="auto">
          <a:xfrm>
            <a:off x="1984375" y="2794000"/>
            <a:ext cx="263525" cy="457200"/>
          </a:xfrm>
          <a:prstGeom prst="rightArrow">
            <a:avLst>
              <a:gd name="adj1" fmla="val 43056"/>
              <a:gd name="adj2" fmla="val 7031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69059" name="AutoShape 35"/>
          <p:cNvSpPr>
            <a:spLocks noChangeArrowheads="1"/>
          </p:cNvSpPr>
          <p:nvPr/>
        </p:nvSpPr>
        <p:spPr bwMode="auto">
          <a:xfrm>
            <a:off x="3708400" y="2794000"/>
            <a:ext cx="263525" cy="457200"/>
          </a:xfrm>
          <a:prstGeom prst="rightArrow">
            <a:avLst>
              <a:gd name="adj1" fmla="val 43056"/>
              <a:gd name="adj2" fmla="val 7031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69060" name="AutoShape 36"/>
          <p:cNvSpPr>
            <a:spLocks noChangeArrowheads="1"/>
          </p:cNvSpPr>
          <p:nvPr/>
        </p:nvSpPr>
        <p:spPr bwMode="auto">
          <a:xfrm>
            <a:off x="5448300" y="2794000"/>
            <a:ext cx="263525" cy="457200"/>
          </a:xfrm>
          <a:prstGeom prst="rightArrow">
            <a:avLst>
              <a:gd name="adj1" fmla="val 43056"/>
              <a:gd name="adj2" fmla="val 7031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69061" name="AutoShape 37"/>
          <p:cNvSpPr>
            <a:spLocks noChangeArrowheads="1"/>
          </p:cNvSpPr>
          <p:nvPr/>
        </p:nvSpPr>
        <p:spPr bwMode="auto">
          <a:xfrm>
            <a:off x="7188200" y="2794000"/>
            <a:ext cx="263525" cy="457200"/>
          </a:xfrm>
          <a:prstGeom prst="rightArrow">
            <a:avLst>
              <a:gd name="adj1" fmla="val 43056"/>
              <a:gd name="adj2" fmla="val 7031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69062" name="Rectangle 38"/>
          <p:cNvSpPr>
            <a:spLocks noChangeArrowheads="1"/>
          </p:cNvSpPr>
          <p:nvPr/>
        </p:nvSpPr>
        <p:spPr bwMode="auto">
          <a:xfrm>
            <a:off x="1338263" y="368300"/>
            <a:ext cx="660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800" b="1">
                <a:latin typeface="Arial" pitchFamily="34" charset="0"/>
              </a:rPr>
              <a:t>RESPOSTA IMUNE A UMA INFECÇÃO</a:t>
            </a:r>
            <a:endParaRPr lang="pt-BR" sz="3200" b="1" i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452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6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76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76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76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76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26" grpId="0" autoUpdateAnimBg="0"/>
      <p:bldP spid="769058" grpId="0" animBg="1"/>
      <p:bldP spid="769059" grpId="0" animBg="1"/>
      <p:bldP spid="769060" grpId="0" animBg="1"/>
      <p:bldP spid="76906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 para a direita 3"/>
          <p:cNvSpPr/>
          <p:nvPr/>
        </p:nvSpPr>
        <p:spPr>
          <a:xfrm>
            <a:off x="1115616" y="3284984"/>
            <a:ext cx="6120680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mploInflamaca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1391237" cy="104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Rt1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1259632" y="4293096"/>
            <a:ext cx="5951004" cy="1958237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2843808" y="6858000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4" descr="Ficheiro:MHC Class 2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95766"/>
            <a:ext cx="852634" cy="157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upload.wikimedia.org/wikipedia/commons/thumb/2/2d/Antibody.svg/220px-Antibody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260648"/>
            <a:ext cx="106970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://upload.wikimedia.org/wikipedia/commons/thumb/c/c3/TCRComplex.png/220px-TCRComple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164589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/>
          </p:nvPr>
        </p:nvGraphicFramePr>
        <p:xfrm>
          <a:off x="5436096" y="1772816"/>
          <a:ext cx="1517719" cy="1579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Imagem de Bitmap" r:id="rId9" imgW="5714286" imgH="5934903" progId="PBrush">
                  <p:embed/>
                </p:oleObj>
              </mc:Choice>
              <mc:Fallback>
                <p:oleObj name="Imagem de Bitmap" r:id="rId9" imgW="5714286" imgH="5934903" progId="PBrush">
                  <p:embed/>
                  <p:pic>
                    <p:nvPicPr>
                      <p:cNvPr id="2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772816"/>
                        <a:ext cx="1517719" cy="1579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" descr="http://immunapp.info/aulas%20magnus%20ICB/ontogenia/Imagens/imagem2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29150" y="593314"/>
            <a:ext cx="1627025" cy="1223522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5508104" y="188640"/>
            <a:ext cx="103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Antigeno</a:t>
            </a:r>
            <a:endParaRPr lang="pt-BR" dirty="0"/>
          </a:p>
        </p:txBody>
      </p:sp>
      <p:pic>
        <p:nvPicPr>
          <p:cNvPr id="10260" name="Picture 20" descr="File:MHC-I structure.sv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458" y="2014561"/>
            <a:ext cx="840534" cy="127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7020272" y="980728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Processamento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7308304" y="1988840"/>
            <a:ext cx="1422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Restrição </a:t>
            </a:r>
          </a:p>
          <a:p>
            <a:r>
              <a:rPr lang="pt-BR" dirty="0"/>
              <a:t>MHC</a:t>
            </a:r>
          </a:p>
        </p:txBody>
      </p:sp>
    </p:spTree>
    <p:extLst>
      <p:ext uri="{BB962C8B-B14F-4D97-AF65-F5344CB8AC3E}">
        <p14:creationId xmlns:p14="http://schemas.microsoft.com/office/powerpoint/2010/main" val="41356977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79712" y="1772816"/>
            <a:ext cx="5126403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Aula</a:t>
            </a:r>
          </a:p>
          <a:p>
            <a:r>
              <a:rPr lang="pt-BR" dirty="0"/>
              <a:t>Responder as perguntas:</a:t>
            </a:r>
          </a:p>
          <a:p>
            <a:endParaRPr lang="pt-BR" dirty="0"/>
          </a:p>
          <a:p>
            <a:pPr>
              <a:buFontTx/>
              <a:buChar char="-"/>
            </a:pPr>
            <a:r>
              <a:rPr lang="pt-BR" dirty="0"/>
              <a:t>Uma resposta Imune  </a:t>
            </a:r>
            <a:r>
              <a:rPr lang="pt-BR" sz="2400" dirty="0">
                <a:solidFill>
                  <a:srgbClr val="FF0000"/>
                </a:solidFill>
              </a:rPr>
              <a:t>especifico </a:t>
            </a:r>
            <a:r>
              <a:rPr lang="pt-BR" dirty="0"/>
              <a:t>e gerado como?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Que células esta envolvidos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Que moléculas (receptores)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Que processos </a:t>
            </a:r>
          </a:p>
          <a:p>
            <a:pPr>
              <a:buFont typeface="Arial" pitchFamily="34" charset="0"/>
              <a:buChar char="•"/>
            </a:pPr>
            <a:endParaRPr lang="pt-BR" dirty="0"/>
          </a:p>
          <a:p>
            <a:pPr>
              <a:buFont typeface="Arial" pitchFamily="34" charset="0"/>
              <a:buChar char="•"/>
            </a:pP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sz="4400" dirty="0"/>
              <a:t>POR QUE?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1772816"/>
            <a:ext cx="624857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/>
              <a:t>Nossa!!!!!!</a:t>
            </a:r>
          </a:p>
          <a:p>
            <a:endParaRPr lang="pt-BR" sz="4400" dirty="0"/>
          </a:p>
          <a:p>
            <a:r>
              <a:rPr lang="pt-BR" sz="4400" dirty="0"/>
              <a:t>Por que </a:t>
            </a:r>
            <a:r>
              <a:rPr lang="en-US" sz="4400" dirty="0">
                <a:latin typeface="Times New Roman" pitchFamily="18" charset="0"/>
              </a:rPr>
              <a:t>é</a:t>
            </a:r>
            <a:r>
              <a:rPr lang="pt-BR" sz="4400" dirty="0"/>
              <a:t> tão complicado</a:t>
            </a:r>
            <a:r>
              <a:rPr lang="sv-SE" sz="4400" dirty="0"/>
              <a:t>?</a:t>
            </a:r>
            <a:endParaRPr lang="en-US" sz="4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5472608" cy="5112568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683568" y="2420888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Ebola.............</a:t>
            </a:r>
          </a:p>
          <a:p>
            <a:r>
              <a:rPr lang="sv-SE" dirty="0"/>
              <a:t>Influenza.......</a:t>
            </a:r>
          </a:p>
          <a:p>
            <a:r>
              <a:rPr lang="sv-SE" dirty="0"/>
              <a:t>Virus X..........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888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 para a direita 3"/>
          <p:cNvSpPr/>
          <p:nvPr/>
        </p:nvSpPr>
        <p:spPr>
          <a:xfrm>
            <a:off x="1259632" y="2636912"/>
            <a:ext cx="6120680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mploInflamaca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700808"/>
            <a:ext cx="1391237" cy="104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Rt1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2932589" y="3501008"/>
            <a:ext cx="5951004" cy="1958237"/>
          </a:xfrm>
          <a:prstGeom prst="rect">
            <a:avLst/>
          </a:prstGeom>
          <a:noFill/>
        </p:spPr>
      </p:pic>
      <p:sp>
        <p:nvSpPr>
          <p:cNvPr id="7" name="Seta para cima 6"/>
          <p:cNvSpPr/>
          <p:nvPr/>
        </p:nvSpPr>
        <p:spPr>
          <a:xfrm>
            <a:off x="5580112" y="1700808"/>
            <a:ext cx="576064" cy="1800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2843808" y="6858000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4" descr="Ficheiro:MHC Class 2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78" y="1895767"/>
            <a:ext cx="489924" cy="90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upload.wikimedia.org/wikipedia/commons/thumb/2/2d/Antibody.svg/220px-Antibody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616" y="148298"/>
            <a:ext cx="687710" cy="97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://upload.wikimedia.org/wikipedia/commons/thumb/c/c3/TCRComplex.png/220px-TCRComple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644" y="1010345"/>
            <a:ext cx="1152128" cy="8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/>
          </p:nvPr>
        </p:nvGraphicFramePr>
        <p:xfrm>
          <a:off x="4530334" y="1769916"/>
          <a:ext cx="99377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Imagem de bitmap" r:id="rId9" imgW="5781585" imgH="6001606" progId="PBrush">
                  <p:embed/>
                </p:oleObj>
              </mc:Choice>
              <mc:Fallback>
                <p:oleObj name="Imagem de bitmap" r:id="rId9" imgW="5781585" imgH="6001606" progId="PBrush">
                  <p:embed/>
                  <p:pic>
                    <p:nvPicPr>
                      <p:cNvPr id="2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334" y="1769916"/>
                        <a:ext cx="993775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" descr="http://immunapp.info/aulas%20magnus%20ICB/ontogenia/Imagens/imagem2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29151" y="1031660"/>
            <a:ext cx="1044116" cy="785175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4459406" y="311218"/>
            <a:ext cx="103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Antigeno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708915" y="188835"/>
            <a:ext cx="35032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err="1">
                <a:solidFill>
                  <a:srgbClr val="FF0000"/>
                </a:solidFill>
              </a:rPr>
              <a:t>Mechanismos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 err="1">
                <a:solidFill>
                  <a:srgbClr val="FF0000"/>
                </a:solidFill>
              </a:rPr>
              <a:t>citotoxicos</a:t>
            </a:r>
            <a:r>
              <a:rPr lang="pt-BR" sz="2800" dirty="0">
                <a:solidFill>
                  <a:srgbClr val="FF0000"/>
                </a:solidFill>
              </a:rPr>
              <a:t> em Defesa e Doença!!!!</a:t>
            </a:r>
          </a:p>
        </p:txBody>
      </p:sp>
      <p:pic>
        <p:nvPicPr>
          <p:cNvPr id="10260" name="Picture 20" descr="File:MHC-I structure.sv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458" y="2014561"/>
            <a:ext cx="513720" cy="78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57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7584" y="1988840"/>
            <a:ext cx="685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Calibri" pitchFamily="34" charset="0"/>
              </a:rPr>
              <a:t>Uma resposta imune adaptativa tem como </a:t>
            </a:r>
            <a:r>
              <a:rPr lang="pt-BR" sz="2800" dirty="0" err="1">
                <a:latin typeface="Calibri" pitchFamily="34" charset="0"/>
              </a:rPr>
              <a:t>objectivo</a:t>
            </a:r>
            <a:r>
              <a:rPr lang="pt-BR" sz="2800" dirty="0">
                <a:latin typeface="Calibri" pitchFamily="34" charset="0"/>
              </a:rPr>
              <a:t> principal:</a:t>
            </a:r>
          </a:p>
          <a:p>
            <a:endParaRPr lang="pt-BR" sz="2800" dirty="0">
              <a:latin typeface="Calibri" pitchFamily="34" charset="0"/>
            </a:endParaRPr>
          </a:p>
          <a:p>
            <a:r>
              <a:rPr lang="pt-BR" sz="2800" dirty="0">
                <a:latin typeface="Calibri" pitchFamily="34" charset="0"/>
              </a:rPr>
              <a:t>-Responda, de uma forma </a:t>
            </a:r>
            <a:r>
              <a:rPr lang="pt-BR" sz="2800" cap="all" dirty="0">
                <a:latin typeface="Calibri" pitchFamily="34" charset="0"/>
              </a:rPr>
              <a:t>específica</a:t>
            </a:r>
            <a:r>
              <a:rPr lang="pt-BR" sz="2800" dirty="0">
                <a:latin typeface="Calibri" pitchFamily="34" charset="0"/>
              </a:rPr>
              <a:t> contra um agente </a:t>
            </a:r>
            <a:r>
              <a:rPr lang="pt-BR" sz="2800" dirty="0" err="1">
                <a:latin typeface="Calibri" pitchFamily="34" charset="0"/>
              </a:rPr>
              <a:t>patogénico</a:t>
            </a:r>
            <a:r>
              <a:rPr lang="pt-BR" sz="2800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7125805" cy="474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t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259632" y="1916832"/>
            <a:ext cx="5951004" cy="1958237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827584" y="476672"/>
            <a:ext cx="5457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O que iniciar ação do sistema Imune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619672" y="4509120"/>
            <a:ext cx="518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Percepção reconhecimento do invasor.....não </a:t>
            </a:r>
            <a:r>
              <a:rPr lang="pt-BR" dirty="0" err="1"/>
              <a:t>proprio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94310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7704" y="2132856"/>
            <a:ext cx="40833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Tarefa do sistema Imune:</a:t>
            </a:r>
          </a:p>
          <a:p>
            <a:endParaRPr lang="pt-BR" dirty="0"/>
          </a:p>
          <a:p>
            <a:r>
              <a:rPr lang="pt-BR" dirty="0"/>
              <a:t>Reconhece o </a:t>
            </a:r>
            <a:r>
              <a:rPr lang="pt-BR" dirty="0" err="1"/>
              <a:t>patogeno</a:t>
            </a:r>
            <a:r>
              <a:rPr lang="pt-BR" dirty="0"/>
              <a:t>   (resposta Imune)</a:t>
            </a:r>
          </a:p>
          <a:p>
            <a:endParaRPr lang="pt-BR" dirty="0"/>
          </a:p>
          <a:p>
            <a:r>
              <a:rPr lang="pt-BR" sz="3600" dirty="0">
                <a:solidFill>
                  <a:srgbClr val="FF0000"/>
                </a:solidFill>
              </a:rPr>
              <a:t>Mata Patógeno</a:t>
            </a:r>
          </a:p>
          <a:p>
            <a:r>
              <a:rPr lang="pt-BR" sz="3600" dirty="0">
                <a:solidFill>
                  <a:srgbClr val="FF0000"/>
                </a:solidFill>
              </a:rPr>
              <a:t>Controlar!!!</a:t>
            </a:r>
          </a:p>
          <a:p>
            <a:endParaRPr lang="pt-BR" dirty="0"/>
          </a:p>
          <a:p>
            <a:r>
              <a:rPr lang="pt-BR" dirty="0"/>
              <a:t>Relembrar ( memoria!!!!)</a:t>
            </a:r>
          </a:p>
        </p:txBody>
      </p:sp>
      <p:pic>
        <p:nvPicPr>
          <p:cNvPr id="20482" name="Picture 2" descr="http://thesocalway.com/wp-content/uploads/2012/11/Ozone-Treat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87018"/>
            <a:ext cx="2801888" cy="210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7704" y="2132856"/>
            <a:ext cx="408336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Tarefa do sistema Imune:</a:t>
            </a:r>
          </a:p>
          <a:p>
            <a:endParaRPr lang="pt-BR" dirty="0"/>
          </a:p>
          <a:p>
            <a:r>
              <a:rPr lang="pt-BR" dirty="0"/>
              <a:t>Reconhece o </a:t>
            </a:r>
            <a:r>
              <a:rPr lang="pt-BR" dirty="0" err="1"/>
              <a:t>patogeno</a:t>
            </a:r>
            <a:r>
              <a:rPr lang="pt-BR" dirty="0"/>
              <a:t>   (resposta Imune)</a:t>
            </a:r>
          </a:p>
          <a:p>
            <a:endParaRPr lang="pt-BR" dirty="0"/>
          </a:p>
          <a:p>
            <a:r>
              <a:rPr lang="pt-BR" sz="3600" dirty="0">
                <a:solidFill>
                  <a:srgbClr val="FF0000"/>
                </a:solidFill>
              </a:rPr>
              <a:t>Mata Tumor </a:t>
            </a:r>
          </a:p>
          <a:p>
            <a:endParaRPr lang="pt-BR" dirty="0"/>
          </a:p>
          <a:p>
            <a:r>
              <a:rPr lang="pt-BR" sz="2400" dirty="0"/>
              <a:t>Relembrar ( memoria!!!!)</a:t>
            </a:r>
          </a:p>
        </p:txBody>
      </p:sp>
      <p:sp>
        <p:nvSpPr>
          <p:cNvPr id="3" name="AutoShape 2" descr="Image result for Kill the tum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Kill the tum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0" name="Picture 6" descr="http://static01.nyt.com/images/2011/09/13/science/13GENE2/13GENE2-pop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6"/>
            <a:ext cx="3079909" cy="32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1763688" y="4293096"/>
            <a:ext cx="30243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1266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mg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314" y="0"/>
            <a:ext cx="55253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857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39752" y="2601917"/>
            <a:ext cx="3233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Pergunta de hoje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1. Como Sistema imune matar!!!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474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2265317"/>
            <a:ext cx="6491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Ferramentas para matar/Proteger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63228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mg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314" y="0"/>
            <a:ext cx="55253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198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11760" y="1340768"/>
            <a:ext cx="43987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E resposta a sistema Imune a</a:t>
            </a:r>
          </a:p>
          <a:p>
            <a:endParaRPr lang="pt-BR" sz="2800" dirty="0"/>
          </a:p>
          <a:p>
            <a:r>
              <a:rPr lang="pt-BR" sz="2800" dirty="0"/>
              <a:t>Tumor!!!!!!</a:t>
            </a:r>
            <a:endParaRPr lang="en-US" sz="2800" dirty="0"/>
          </a:p>
        </p:txBody>
      </p:sp>
      <p:pic>
        <p:nvPicPr>
          <p:cNvPr id="72706" name="Picture 2" descr="http://www.medindia.net/patients/patientinfo/images/tumor-mark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42862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9046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71800" y="476672"/>
            <a:ext cx="2437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/>
              <a:t>Anticorpos</a:t>
            </a:r>
            <a:endParaRPr lang="en-US" sz="4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827584" y="2348880"/>
            <a:ext cx="487742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Anticorpos pode NEUTRALIZAR----</a:t>
            </a:r>
            <a:r>
              <a:rPr lang="pt-BR" dirty="0" err="1"/>
              <a:t>Imunocomplexo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Facilitar fagocitose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Ativar Complemento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5536" y="5211202"/>
            <a:ext cx="8352928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+mj-lt"/>
              </a:rPr>
              <a:t>CITOTOXICIDADE  MEDIADA  POR  CÉLULAS  DEPENDENTE DE ANTICORPO</a:t>
            </a:r>
          </a:p>
          <a:p>
            <a:pPr algn="ctr"/>
            <a:r>
              <a:rPr lang="pt-BR" dirty="0">
                <a:latin typeface="+mj-lt"/>
              </a:rPr>
              <a:t>ADCC</a:t>
            </a:r>
          </a:p>
        </p:txBody>
      </p:sp>
    </p:spTree>
    <p:extLst>
      <p:ext uri="{BB962C8B-B14F-4D97-AF65-F5344CB8AC3E}">
        <p14:creationId xmlns:p14="http://schemas.microsoft.com/office/powerpoint/2010/main" val="350404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79712" y="1772816"/>
            <a:ext cx="51264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Aula</a:t>
            </a:r>
          </a:p>
          <a:p>
            <a:r>
              <a:rPr lang="pt-BR" dirty="0"/>
              <a:t>Vai responder  as perguntas:</a:t>
            </a:r>
          </a:p>
          <a:p>
            <a:endParaRPr lang="pt-BR" dirty="0"/>
          </a:p>
          <a:p>
            <a:pPr>
              <a:buFontTx/>
              <a:buChar char="-"/>
            </a:pPr>
            <a:r>
              <a:rPr lang="pt-BR" dirty="0"/>
              <a:t>Uma resposta Imune  </a:t>
            </a:r>
            <a:r>
              <a:rPr lang="pt-BR" sz="2400" dirty="0">
                <a:solidFill>
                  <a:srgbClr val="FF0000"/>
                </a:solidFill>
              </a:rPr>
              <a:t>especifico </a:t>
            </a:r>
            <a:r>
              <a:rPr lang="pt-BR" dirty="0"/>
              <a:t>e gerado como?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Que células esta </a:t>
            </a:r>
            <a:r>
              <a:rPr lang="pt-BR" dirty="0" err="1"/>
              <a:t>involvidos</a:t>
            </a: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/>
              <a:t>Que moléculas (receptores)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Que processos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5DD747E-151F-4692-9FE1-BC8C593B7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206" y="1339850"/>
            <a:ext cx="3833589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672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57C39EA-E372-4B3C-9668-C91427959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403" y="1339850"/>
            <a:ext cx="5803195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985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6FA64A2-F67C-4D7F-933C-CA6D0877C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151" y="1339850"/>
            <a:ext cx="5589698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278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95736" y="1052736"/>
            <a:ext cx="4508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Células do sistema imune </a:t>
            </a:r>
            <a:endParaRPr lang="en-US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886145" y="2069559"/>
            <a:ext cx="2123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Radicais Livre (agua oxigenada)</a:t>
            </a:r>
          </a:p>
          <a:p>
            <a:endParaRPr lang="pt-BR" sz="1200" dirty="0"/>
          </a:p>
          <a:p>
            <a:r>
              <a:rPr lang="pt-BR" sz="1200" dirty="0"/>
              <a:t>Oxido Nítrico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26105" y="1637511"/>
            <a:ext cx="1165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Neutrófilos </a:t>
            </a:r>
            <a:endParaRPr lang="en-US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796136" y="2855838"/>
            <a:ext cx="23291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Macrófagos</a:t>
            </a:r>
          </a:p>
          <a:p>
            <a:endParaRPr lang="pt-BR" dirty="0"/>
          </a:p>
          <a:p>
            <a:r>
              <a:rPr lang="pt-BR" dirty="0"/>
              <a:t>       Citosinas (</a:t>
            </a:r>
            <a:r>
              <a:rPr lang="pt-BR" dirty="0" err="1"/>
              <a:t>TNf</a:t>
            </a:r>
            <a:r>
              <a:rPr lang="pt-BR" dirty="0"/>
              <a:t>-alfa)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5893730" y="4368006"/>
            <a:ext cx="157568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Linfócitos</a:t>
            </a:r>
          </a:p>
          <a:p>
            <a:endParaRPr lang="pt-BR" dirty="0"/>
          </a:p>
          <a:p>
            <a:r>
              <a:rPr lang="pt-BR" dirty="0"/>
              <a:t>   </a:t>
            </a:r>
            <a:r>
              <a:rPr lang="pt-BR" dirty="0" err="1"/>
              <a:t>Peforinas</a:t>
            </a:r>
            <a:endParaRPr lang="pt-BR" dirty="0"/>
          </a:p>
          <a:p>
            <a:r>
              <a:rPr lang="pt-BR" dirty="0"/>
              <a:t>ADCC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642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Text Box 2"/>
          <p:cNvSpPr txBox="1">
            <a:spLocks noChangeArrowheads="1"/>
          </p:cNvSpPr>
          <p:nvPr/>
        </p:nvSpPr>
        <p:spPr bwMode="auto">
          <a:xfrm>
            <a:off x="38100" y="-57150"/>
            <a:ext cx="9105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3200" b="1">
                <a:latin typeface="Arial" pitchFamily="34" charset="0"/>
              </a:rPr>
              <a:t>Mecanismos microbicidas de </a:t>
            </a:r>
          </a:p>
          <a:p>
            <a:pPr algn="ctr"/>
            <a:r>
              <a:rPr lang="pt-BR" sz="3200" b="1">
                <a:latin typeface="Arial" pitchFamily="34" charset="0"/>
              </a:rPr>
              <a:t>neutrófilos e macrófagos</a:t>
            </a:r>
          </a:p>
        </p:txBody>
      </p:sp>
      <p:pic>
        <p:nvPicPr>
          <p:cNvPr id="67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6625"/>
            <a:ext cx="9144000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9940" name="Text Box 4"/>
          <p:cNvSpPr txBox="1">
            <a:spLocks noChangeArrowheads="1"/>
          </p:cNvSpPr>
          <p:nvPr/>
        </p:nvSpPr>
        <p:spPr bwMode="auto">
          <a:xfrm>
            <a:off x="0" y="5715000"/>
            <a:ext cx="3276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b="1">
                <a:latin typeface="Arial" pitchFamily="34" charset="0"/>
              </a:rPr>
              <a:t>Morte dos microrganismos por enzimas lisossomais nos fagolisossomos</a:t>
            </a:r>
          </a:p>
        </p:txBody>
      </p:sp>
      <p:sp>
        <p:nvSpPr>
          <p:cNvPr id="679941" name="Text Box 5"/>
          <p:cNvSpPr txBox="1">
            <a:spLocks noChangeArrowheads="1"/>
          </p:cNvSpPr>
          <p:nvPr/>
        </p:nvSpPr>
        <p:spPr bwMode="auto">
          <a:xfrm>
            <a:off x="6705600" y="5514975"/>
            <a:ext cx="2209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b="1">
                <a:latin typeface="Arial" pitchFamily="34" charset="0"/>
              </a:rPr>
              <a:t>Morte por ROIs e NO dos microrganismos endocitados</a:t>
            </a:r>
          </a:p>
        </p:txBody>
      </p:sp>
      <p:sp>
        <p:nvSpPr>
          <p:cNvPr id="679942" name="Text Box 6"/>
          <p:cNvSpPr txBox="1">
            <a:spLocks noChangeArrowheads="1"/>
          </p:cNvSpPr>
          <p:nvPr/>
        </p:nvSpPr>
        <p:spPr bwMode="auto">
          <a:xfrm>
            <a:off x="6477000" y="1217613"/>
            <a:ext cx="2209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b="1">
                <a:latin typeface="Arial" pitchFamily="34" charset="0"/>
              </a:rPr>
              <a:t>Morte  dos microrganismos extracelulares</a:t>
            </a:r>
          </a:p>
        </p:txBody>
      </p:sp>
    </p:spTree>
    <p:extLst>
      <p:ext uri="{BB962C8B-B14F-4D97-AF65-F5344CB8AC3E}">
        <p14:creationId xmlns:p14="http://schemas.microsoft.com/office/powerpoint/2010/main" val="466210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7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7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7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40" grpId="0" autoUpdateAnimBg="0"/>
      <p:bldP spid="679941" grpId="0" autoUpdateAnimBg="0"/>
      <p:bldP spid="679942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2492896"/>
            <a:ext cx="6401111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Perguntas de hoje</a:t>
            </a:r>
          </a:p>
          <a:p>
            <a:endParaRPr lang="pt-BR" dirty="0"/>
          </a:p>
          <a:p>
            <a:endParaRPr lang="pt-BR" dirty="0"/>
          </a:p>
          <a:p>
            <a:pPr marL="342900" indent="-342900">
              <a:buAutoNum type="arabicPeriod"/>
            </a:pPr>
            <a:r>
              <a:rPr lang="pt-BR" dirty="0"/>
              <a:t>Como Sistema imune matar!!!</a:t>
            </a:r>
          </a:p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r>
              <a:rPr lang="pt-BR" sz="2800" dirty="0"/>
              <a:t>PQ tantos possibilidades</a:t>
            </a:r>
            <a:r>
              <a:rPr lang="sv-SE" sz="2800" dirty="0"/>
              <a:t>/mechanismos?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3773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6113" y="0"/>
            <a:ext cx="7851775" cy="6858000"/>
            <a:chOff x="56" y="0"/>
            <a:chExt cx="5357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6" y="383"/>
              <a:ext cx="2385" cy="2210"/>
              <a:chOff x="-1680" y="2096"/>
              <a:chExt cx="2440" cy="3616"/>
            </a:xfrm>
          </p:grpSpPr>
          <p:pic>
            <p:nvPicPr>
              <p:cNvPr id="11288" name="Picture 4" descr="bac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" y="2096"/>
                <a:ext cx="704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89" name="Rectangle 5"/>
              <p:cNvSpPr>
                <a:spLocks noChangeArrowheads="1"/>
              </p:cNvSpPr>
              <p:nvPr/>
            </p:nvSpPr>
            <p:spPr bwMode="auto">
              <a:xfrm>
                <a:off x="-1680" y="4896"/>
                <a:ext cx="720" cy="816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1269" name="Text Box 6"/>
            <p:cNvSpPr txBox="1">
              <a:spLocks noChangeArrowheads="1"/>
            </p:cNvSpPr>
            <p:nvPr/>
          </p:nvSpPr>
          <p:spPr bwMode="auto">
            <a:xfrm>
              <a:off x="2684" y="0"/>
              <a:ext cx="1951" cy="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000">
                  <a:latin typeface="Calibri" pitchFamily="34" charset="0"/>
                </a:rPr>
                <a:t>Qualquer estrutura química </a:t>
              </a:r>
            </a:p>
            <a:p>
              <a:r>
                <a:rPr lang="pt-BR" sz="2000">
                  <a:latin typeface="Calibri" pitchFamily="34" charset="0"/>
                </a:rPr>
                <a:t>A única restrição é o</a:t>
              </a:r>
            </a:p>
            <a:p>
              <a:r>
                <a:rPr lang="pt-BR" sz="6600">
                  <a:latin typeface="Calibri" pitchFamily="34" charset="0"/>
                </a:rPr>
                <a:t>T</a:t>
              </a:r>
              <a:r>
                <a:rPr lang="pt-BR" sz="5400">
                  <a:latin typeface="Calibri" pitchFamily="34" charset="0"/>
                </a:rPr>
                <a:t>A</a:t>
              </a:r>
              <a:r>
                <a:rPr lang="pt-BR" sz="4400">
                  <a:latin typeface="Calibri" pitchFamily="34" charset="0"/>
                </a:rPr>
                <a:t>M</a:t>
              </a:r>
              <a:r>
                <a:rPr lang="pt-BR" sz="3600">
                  <a:latin typeface="Calibri" pitchFamily="34" charset="0"/>
                </a:rPr>
                <a:t>A</a:t>
              </a:r>
              <a:r>
                <a:rPr lang="pt-BR" sz="2800">
                  <a:latin typeface="Calibri" pitchFamily="34" charset="0"/>
                </a:rPr>
                <a:t>N</a:t>
              </a:r>
              <a:r>
                <a:rPr lang="pt-BR" sz="2000">
                  <a:latin typeface="Calibri" pitchFamily="34" charset="0"/>
                </a:rPr>
                <a:t>H</a:t>
              </a:r>
              <a:r>
                <a:rPr lang="pt-BR" sz="1600">
                  <a:latin typeface="Calibri" pitchFamily="34" charset="0"/>
                </a:rPr>
                <a:t>O</a:t>
              </a:r>
              <a:r>
                <a:rPr lang="pt-BR" sz="2000">
                  <a:latin typeface="Calibri" pitchFamily="34" charset="0"/>
                </a:rPr>
                <a:t> </a:t>
              </a:r>
            </a:p>
          </p:txBody>
        </p:sp>
        <p:pic>
          <p:nvPicPr>
            <p:cNvPr id="11270" name="Picture 7" descr="ligacao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2" y="175"/>
              <a:ext cx="1141" cy="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1" name="Text Box 8"/>
            <p:cNvSpPr txBox="1">
              <a:spLocks noChangeArrowheads="1"/>
            </p:cNvSpPr>
            <p:nvPr/>
          </p:nvSpPr>
          <p:spPr bwMode="auto">
            <a:xfrm>
              <a:off x="144" y="429"/>
              <a:ext cx="5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1 metro</a:t>
              </a:r>
            </a:p>
          </p:txBody>
        </p:sp>
        <p:sp>
          <p:nvSpPr>
            <p:cNvPr id="11272" name="Line 9"/>
            <p:cNvSpPr>
              <a:spLocks noChangeShapeType="1"/>
            </p:cNvSpPr>
            <p:nvPr/>
          </p:nvSpPr>
          <p:spPr bwMode="auto">
            <a:xfrm flipH="1" flipV="1">
              <a:off x="812" y="457"/>
              <a:ext cx="0" cy="35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73" name="Text Box 10"/>
            <p:cNvSpPr txBox="1">
              <a:spLocks noChangeArrowheads="1"/>
            </p:cNvSpPr>
            <p:nvPr/>
          </p:nvSpPr>
          <p:spPr bwMode="auto">
            <a:xfrm>
              <a:off x="303" y="4089"/>
              <a:ext cx="12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000.000.000.1metro</a:t>
              </a:r>
            </a:p>
          </p:txBody>
        </p:sp>
        <p:sp>
          <p:nvSpPr>
            <p:cNvPr id="11274" name="Text Box 11"/>
            <p:cNvSpPr txBox="1">
              <a:spLocks noChangeArrowheads="1"/>
            </p:cNvSpPr>
            <p:nvPr/>
          </p:nvSpPr>
          <p:spPr bwMode="auto">
            <a:xfrm>
              <a:off x="267" y="3634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Prion</a:t>
              </a:r>
            </a:p>
          </p:txBody>
        </p:sp>
        <p:sp>
          <p:nvSpPr>
            <p:cNvPr id="11275" name="Text Box 12"/>
            <p:cNvSpPr txBox="1">
              <a:spLocks noChangeArrowheads="1"/>
            </p:cNvSpPr>
            <p:nvPr/>
          </p:nvSpPr>
          <p:spPr bwMode="auto">
            <a:xfrm>
              <a:off x="284" y="1253"/>
              <a:ext cx="4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10</a:t>
              </a:r>
              <a:r>
                <a:rPr lang="pt-BR" baseline="30000">
                  <a:latin typeface="Calibri" pitchFamily="34" charset="0"/>
                </a:rPr>
                <a:t>-4</a:t>
              </a:r>
              <a:endParaRPr lang="pt-BR">
                <a:latin typeface="Calibri" pitchFamily="34" charset="0"/>
              </a:endParaRPr>
            </a:p>
          </p:txBody>
        </p:sp>
        <p:sp>
          <p:nvSpPr>
            <p:cNvPr id="11276" name="Text Box 13"/>
            <p:cNvSpPr txBox="1">
              <a:spLocks noChangeArrowheads="1"/>
            </p:cNvSpPr>
            <p:nvPr/>
          </p:nvSpPr>
          <p:spPr bwMode="auto">
            <a:xfrm>
              <a:off x="248" y="1930"/>
              <a:ext cx="4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10</a:t>
              </a:r>
              <a:r>
                <a:rPr lang="pt-BR" baseline="30000">
                  <a:latin typeface="Calibri" pitchFamily="34" charset="0"/>
                </a:rPr>
                <a:t>-5</a:t>
              </a:r>
              <a:endParaRPr lang="pt-BR">
                <a:latin typeface="Calibri" pitchFamily="34" charset="0"/>
              </a:endParaRPr>
            </a:p>
          </p:txBody>
        </p:sp>
        <p:sp>
          <p:nvSpPr>
            <p:cNvPr id="11277" name="Text Box 14"/>
            <p:cNvSpPr txBox="1">
              <a:spLocks noChangeArrowheads="1"/>
            </p:cNvSpPr>
            <p:nvPr/>
          </p:nvSpPr>
          <p:spPr bwMode="auto">
            <a:xfrm>
              <a:off x="248" y="2462"/>
              <a:ext cx="4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10</a:t>
              </a:r>
              <a:r>
                <a:rPr lang="pt-BR" baseline="30000">
                  <a:latin typeface="Calibri" pitchFamily="34" charset="0"/>
                </a:rPr>
                <a:t>-6</a:t>
              </a:r>
              <a:endParaRPr lang="pt-BR">
                <a:latin typeface="Calibri" pitchFamily="34" charset="0"/>
              </a:endParaRPr>
            </a:p>
          </p:txBody>
        </p:sp>
        <p:sp>
          <p:nvSpPr>
            <p:cNvPr id="11278" name="Text Box 15"/>
            <p:cNvSpPr txBox="1">
              <a:spLocks noChangeArrowheads="1"/>
            </p:cNvSpPr>
            <p:nvPr/>
          </p:nvSpPr>
          <p:spPr bwMode="auto">
            <a:xfrm>
              <a:off x="248" y="3226"/>
              <a:ext cx="4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10</a:t>
              </a:r>
              <a:r>
                <a:rPr lang="pt-BR" baseline="30000">
                  <a:latin typeface="Calibri" pitchFamily="34" charset="0"/>
                </a:rPr>
                <a:t>-8</a:t>
              </a:r>
              <a:endParaRPr lang="pt-BR">
                <a:latin typeface="Calibri" pitchFamily="34" charset="0"/>
              </a:endParaRPr>
            </a:p>
          </p:txBody>
        </p:sp>
        <p:sp>
          <p:nvSpPr>
            <p:cNvPr id="11279" name="Text Box 16"/>
            <p:cNvSpPr txBox="1">
              <a:spLocks noChangeArrowheads="1"/>
            </p:cNvSpPr>
            <p:nvPr/>
          </p:nvSpPr>
          <p:spPr bwMode="auto">
            <a:xfrm>
              <a:off x="124" y="776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Parasitas</a:t>
              </a:r>
            </a:p>
          </p:txBody>
        </p:sp>
        <p:sp>
          <p:nvSpPr>
            <p:cNvPr id="11280" name="Text Box 17"/>
            <p:cNvSpPr txBox="1">
              <a:spLocks noChangeArrowheads="1"/>
            </p:cNvSpPr>
            <p:nvPr/>
          </p:nvSpPr>
          <p:spPr bwMode="auto">
            <a:xfrm>
              <a:off x="899" y="423"/>
              <a:ext cx="246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b="1" u="sng">
                  <a:latin typeface="Calibri" pitchFamily="34" charset="0"/>
                </a:rPr>
                <a:t>Helmintos</a:t>
              </a:r>
              <a:endParaRPr lang="pt-BR" u="sng">
                <a:latin typeface="Calibri" pitchFamily="34" charset="0"/>
              </a:endParaRPr>
            </a:p>
            <a:p>
              <a:r>
                <a:rPr lang="pt-BR" u="sng">
                  <a:latin typeface="Calibri" pitchFamily="34" charset="0"/>
                </a:rPr>
                <a:t>Taenia</a:t>
              </a:r>
              <a:r>
                <a:rPr lang="pt-BR">
                  <a:latin typeface="Calibri" pitchFamily="34" charset="0"/>
                </a:rPr>
                <a:t> </a:t>
              </a:r>
              <a:r>
                <a:rPr lang="pt-BR" u="sng">
                  <a:latin typeface="Calibri" pitchFamily="34" charset="0"/>
                </a:rPr>
                <a:t>solium</a:t>
              </a:r>
              <a:r>
                <a:rPr lang="pt-BR">
                  <a:latin typeface="Calibri" pitchFamily="34" charset="0"/>
                </a:rPr>
                <a:t> (teníase)</a:t>
              </a:r>
            </a:p>
            <a:p>
              <a:r>
                <a:rPr lang="pt-BR" u="sng">
                  <a:latin typeface="Calibri" pitchFamily="34" charset="0"/>
                </a:rPr>
                <a:t>Trichinella</a:t>
              </a:r>
              <a:r>
                <a:rPr lang="pt-BR">
                  <a:latin typeface="Calibri" pitchFamily="34" charset="0"/>
                </a:rPr>
                <a:t> </a:t>
              </a:r>
              <a:r>
                <a:rPr lang="pt-BR" u="sng">
                  <a:latin typeface="Calibri" pitchFamily="34" charset="0"/>
                </a:rPr>
                <a:t>spiralis</a:t>
              </a:r>
              <a:r>
                <a:rPr lang="pt-BR">
                  <a:latin typeface="Calibri" pitchFamily="34" charset="0"/>
                </a:rPr>
                <a:t> (triquinose)</a:t>
              </a:r>
            </a:p>
            <a:p>
              <a:r>
                <a:rPr lang="pt-BR" b="1" u="sng">
                  <a:latin typeface="Calibri" pitchFamily="34" charset="0"/>
                </a:rPr>
                <a:t>Protozoários</a:t>
              </a:r>
              <a:endParaRPr lang="pt-BR" u="sng">
                <a:latin typeface="Calibri" pitchFamily="34" charset="0"/>
              </a:endParaRPr>
            </a:p>
            <a:p>
              <a:r>
                <a:rPr lang="pt-BR" u="sng">
                  <a:latin typeface="Calibri" pitchFamily="34" charset="0"/>
                </a:rPr>
                <a:t>Leishmania</a:t>
              </a:r>
              <a:r>
                <a:rPr lang="pt-BR">
                  <a:latin typeface="Calibri" pitchFamily="34" charset="0"/>
                </a:rPr>
                <a:t> (leishmaniose)</a:t>
              </a:r>
            </a:p>
            <a:p>
              <a:r>
                <a:rPr lang="pt-BR" u="sng">
                  <a:latin typeface="Calibri" pitchFamily="34" charset="0"/>
                </a:rPr>
                <a:t>Plasmodium</a:t>
              </a:r>
              <a:r>
                <a:rPr lang="pt-BR">
                  <a:latin typeface="Calibri" pitchFamily="34" charset="0"/>
                </a:rPr>
                <a:t> (malária)</a:t>
              </a:r>
            </a:p>
            <a:p>
              <a:r>
                <a:rPr lang="pt-BR" u="sng">
                  <a:latin typeface="Calibri" pitchFamily="34" charset="0"/>
                </a:rPr>
                <a:t>Schistosoma</a:t>
              </a:r>
              <a:r>
                <a:rPr lang="pt-BR">
                  <a:latin typeface="Calibri" pitchFamily="34" charset="0"/>
                </a:rPr>
                <a:t> </a:t>
              </a:r>
              <a:r>
                <a:rPr lang="pt-BR" u="sng">
                  <a:latin typeface="Calibri" pitchFamily="34" charset="0"/>
                </a:rPr>
                <a:t>mansoni</a:t>
              </a:r>
              <a:r>
                <a:rPr lang="pt-BR">
                  <a:latin typeface="Calibri" pitchFamily="34" charset="0"/>
                </a:rPr>
                <a:t> (esquistossomose)</a:t>
              </a:r>
            </a:p>
          </p:txBody>
        </p:sp>
        <p:sp>
          <p:nvSpPr>
            <p:cNvPr id="11281" name="Text Box 18"/>
            <p:cNvSpPr txBox="1">
              <a:spLocks noChangeArrowheads="1"/>
            </p:cNvSpPr>
            <p:nvPr/>
          </p:nvSpPr>
          <p:spPr bwMode="auto">
            <a:xfrm>
              <a:off x="1152" y="1793"/>
              <a:ext cx="3335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u="sng">
                  <a:latin typeface="Calibri" pitchFamily="34" charset="0"/>
                </a:rPr>
                <a:t>Bactérias			Fungos</a:t>
              </a:r>
            </a:p>
            <a:p>
              <a:r>
                <a:rPr lang="pt-BR" sz="1600" u="sng">
                  <a:latin typeface="Calibri" pitchFamily="34" charset="0"/>
                </a:rPr>
                <a:t>C.tetani</a:t>
              </a:r>
              <a:r>
                <a:rPr lang="pt-BR" sz="1600">
                  <a:latin typeface="Calibri" pitchFamily="34" charset="0"/>
                </a:rPr>
                <a:t> (tétano)		</a:t>
              </a:r>
              <a:r>
                <a:rPr lang="pt-BR" sz="1600" u="sng">
                  <a:latin typeface="Calibri" pitchFamily="34" charset="0"/>
                </a:rPr>
                <a:t>Asperigillus</a:t>
              </a:r>
              <a:r>
                <a:rPr lang="pt-BR" sz="1600">
                  <a:latin typeface="Calibri" pitchFamily="34" charset="0"/>
                </a:rPr>
                <a:t> (aspergilose)</a:t>
              </a:r>
            </a:p>
            <a:p>
              <a:r>
                <a:rPr lang="pt-BR" sz="1600" u="sng">
                  <a:latin typeface="Calibri" pitchFamily="34" charset="0"/>
                </a:rPr>
                <a:t>L. monocytogenes</a:t>
              </a:r>
              <a:r>
                <a:rPr lang="pt-BR" sz="1600">
                  <a:latin typeface="Calibri" pitchFamily="34" charset="0"/>
                </a:rPr>
                <a:t> (listeriose)	</a:t>
              </a:r>
              <a:r>
                <a:rPr lang="pt-BR" sz="1600" u="sng">
                  <a:latin typeface="Calibri" pitchFamily="34" charset="0"/>
                </a:rPr>
                <a:t>Candida</a:t>
              </a:r>
              <a:r>
                <a:rPr lang="pt-BR" sz="1600">
                  <a:latin typeface="Calibri" pitchFamily="34" charset="0"/>
                </a:rPr>
                <a:t> (infeccões vaginais)</a:t>
              </a:r>
            </a:p>
            <a:p>
              <a:r>
                <a:rPr lang="pt-BR" sz="1600" u="sng">
                  <a:latin typeface="Calibri" pitchFamily="34" charset="0"/>
                </a:rPr>
                <a:t>Mycobacteria</a:t>
              </a:r>
              <a:r>
                <a:rPr lang="pt-BR" sz="1600">
                  <a:latin typeface="Calibri" pitchFamily="34" charset="0"/>
                </a:rPr>
                <a:t> (Lepra,TBC)	</a:t>
              </a:r>
              <a:r>
                <a:rPr lang="pt-BR" sz="1600" u="sng">
                  <a:latin typeface="Calibri" pitchFamily="34" charset="0"/>
                </a:rPr>
                <a:t>Pneumoscystis</a:t>
              </a:r>
              <a:r>
                <a:rPr lang="pt-BR" sz="1600">
                  <a:latin typeface="Calibri" pitchFamily="34" charset="0"/>
                </a:rPr>
                <a:t> </a:t>
              </a:r>
              <a:r>
                <a:rPr lang="pt-BR" sz="1600" u="sng">
                  <a:latin typeface="Calibri" pitchFamily="34" charset="0"/>
                </a:rPr>
                <a:t>carinii</a:t>
              </a:r>
              <a:endParaRPr lang="pt-BR" sz="1600">
                <a:latin typeface="Calibri" pitchFamily="34" charset="0"/>
              </a:endParaRPr>
            </a:p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282" name="Text Box 19"/>
            <p:cNvSpPr txBox="1">
              <a:spLocks noChangeArrowheads="1"/>
            </p:cNvSpPr>
            <p:nvPr/>
          </p:nvSpPr>
          <p:spPr bwMode="auto">
            <a:xfrm>
              <a:off x="880" y="2523"/>
              <a:ext cx="2596" cy="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b="1" u="sng">
                  <a:latin typeface="Calibri" pitchFamily="34" charset="0"/>
                </a:rPr>
                <a:t>Vírus</a:t>
              </a:r>
              <a:endParaRPr lang="pt-BR" u="sng">
                <a:latin typeface="Calibri" pitchFamily="34" charset="0"/>
              </a:endParaRPr>
            </a:p>
            <a:p>
              <a:r>
                <a:rPr lang="pt-BR">
                  <a:latin typeface="Calibri" pitchFamily="34" charset="0"/>
                </a:rPr>
                <a:t>Adenovírus (DNA) - resfriado comum</a:t>
              </a:r>
            </a:p>
            <a:p>
              <a:r>
                <a:rPr lang="pt-BR">
                  <a:latin typeface="Calibri" pitchFamily="34" charset="0"/>
                </a:rPr>
                <a:t>Hepatite (DNA)- hepatite</a:t>
              </a:r>
            </a:p>
            <a:p>
              <a:r>
                <a:rPr lang="pt-BR">
                  <a:latin typeface="Calibri" pitchFamily="34" charset="0"/>
                </a:rPr>
                <a:t>Epstein Barr (EBV, DNA )- mononucleose</a:t>
              </a:r>
            </a:p>
            <a:p>
              <a:r>
                <a:rPr lang="pt-BR">
                  <a:latin typeface="Calibri" pitchFamily="34" charset="0"/>
                </a:rPr>
                <a:t>Herpes simples (DNA) - herpes simples</a:t>
              </a:r>
            </a:p>
            <a:p>
              <a:r>
                <a:rPr lang="pt-BR">
                  <a:latin typeface="Calibri" pitchFamily="34" charset="0"/>
                </a:rPr>
                <a:t>HIV (RNA) (DNA) - AIDS</a:t>
              </a:r>
            </a:p>
            <a:p>
              <a:r>
                <a:rPr lang="pt-BR">
                  <a:latin typeface="Calibri" pitchFamily="34" charset="0"/>
                </a:rPr>
                <a:t>Poliovírus, polio (RNA) - poliomielite</a:t>
              </a:r>
            </a:p>
          </p:txBody>
        </p:sp>
        <p:sp>
          <p:nvSpPr>
            <p:cNvPr id="11283" name="Text Box 20"/>
            <p:cNvSpPr txBox="1">
              <a:spLocks noChangeArrowheads="1"/>
            </p:cNvSpPr>
            <p:nvPr/>
          </p:nvSpPr>
          <p:spPr bwMode="auto">
            <a:xfrm>
              <a:off x="211" y="0"/>
              <a:ext cx="17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Patógeno = Antígeno</a:t>
              </a:r>
            </a:p>
          </p:txBody>
        </p:sp>
        <p:pic>
          <p:nvPicPr>
            <p:cNvPr id="11284" name="Picture 21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24" y="2480"/>
              <a:ext cx="1152" cy="6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1285" name="Picture 22" descr="HIV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36" y="3231"/>
              <a:ext cx="110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6" name="Picture 23" descr="prion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80" y="3716"/>
              <a:ext cx="713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7" name="Picture 24" descr="Taeni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24" y="1086"/>
              <a:ext cx="1092" cy="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1266" name="Object 25"/>
          <p:cNvGraphicFramePr>
            <a:graphicFrameLocks noChangeAspect="1"/>
          </p:cNvGraphicFramePr>
          <p:nvPr/>
        </p:nvGraphicFramePr>
        <p:xfrm>
          <a:off x="179388" y="6381750"/>
          <a:ext cx="53990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Documento" r:id="rId9" imgW="5398655" imgH="311222" progId="Word.Document.12">
                  <p:embed/>
                </p:oleObj>
              </mc:Choice>
              <mc:Fallback>
                <p:oleObj name="Documento" r:id="rId9" imgW="5398655" imgH="311222" progId="Word.Document.12">
                  <p:embed/>
                  <p:pic>
                    <p:nvPicPr>
                      <p:cNvPr id="1126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381750"/>
                        <a:ext cx="539908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tângulo 25"/>
          <p:cNvSpPr/>
          <p:nvPr/>
        </p:nvSpPr>
        <p:spPr>
          <a:xfrm>
            <a:off x="4788024" y="1988840"/>
            <a:ext cx="324036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Tipo de mecanismo vai depender do </a:t>
            </a:r>
            <a:r>
              <a:rPr lang="pt-BR" sz="2400" dirty="0" err="1">
                <a:solidFill>
                  <a:schemeClr val="tx1"/>
                </a:solidFill>
              </a:rPr>
              <a:t>patogeno</a:t>
            </a:r>
            <a:r>
              <a:rPr lang="pt-BR" sz="2400" dirty="0">
                <a:solidFill>
                  <a:schemeClr val="tx1"/>
                </a:solidFill>
              </a:rPr>
              <a:t>!!!!</a:t>
            </a:r>
          </a:p>
        </p:txBody>
      </p:sp>
    </p:spTree>
    <p:extLst>
      <p:ext uri="{BB962C8B-B14F-4D97-AF65-F5344CB8AC3E}">
        <p14:creationId xmlns:p14="http://schemas.microsoft.com/office/powerpoint/2010/main" val="1817316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55150" y="586072"/>
            <a:ext cx="3235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pt-BR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 local!!!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06561"/>
            <a:ext cx="34671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6957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3520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34" y="764704"/>
            <a:ext cx="34671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03694"/>
            <a:ext cx="25146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571750"/>
            <a:ext cx="26193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1888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73" y="1124744"/>
            <a:ext cx="546303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95536" y="122650"/>
            <a:ext cx="3235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pt-BR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 local!!!</a:t>
            </a:r>
          </a:p>
        </p:txBody>
      </p:sp>
    </p:spTree>
    <p:extLst>
      <p:ext uri="{BB962C8B-B14F-4D97-AF65-F5344CB8AC3E}">
        <p14:creationId xmlns:p14="http://schemas.microsoft.com/office/powerpoint/2010/main" val="280568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drkahn.meditech-bioflex.com/images/wound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57225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 para a direita listrada 1"/>
          <p:cNvSpPr/>
          <p:nvPr/>
        </p:nvSpPr>
        <p:spPr>
          <a:xfrm>
            <a:off x="1187624" y="2420888"/>
            <a:ext cx="648072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611560" y="2132856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Lesão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4670038"/>
            <a:ext cx="59150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218765" y="188640"/>
            <a:ext cx="4554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Antes disso......</a:t>
            </a:r>
          </a:p>
        </p:txBody>
      </p:sp>
    </p:spTree>
    <p:extLst>
      <p:ext uri="{BB962C8B-B14F-4D97-AF65-F5344CB8AC3E}">
        <p14:creationId xmlns:p14="http://schemas.microsoft.com/office/powerpoint/2010/main" val="4307230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260350"/>
            <a:ext cx="8134350" cy="5780088"/>
            <a:chOff x="295" y="164"/>
            <a:chExt cx="5124" cy="3641"/>
          </a:xfrm>
        </p:grpSpPr>
        <p:sp>
          <p:nvSpPr>
            <p:cNvPr id="688131" name="Text Box 3"/>
            <p:cNvSpPr txBox="1">
              <a:spLocks noChangeArrowheads="1"/>
            </p:cNvSpPr>
            <p:nvPr/>
          </p:nvSpPr>
          <p:spPr bwMode="auto">
            <a:xfrm>
              <a:off x="295" y="1207"/>
              <a:ext cx="208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 i="1">
                  <a:latin typeface="Arial" pitchFamily="34" charset="0"/>
                </a:rPr>
                <a:t>Bactéria, Vírus ou protozoario</a:t>
              </a:r>
            </a:p>
          </p:txBody>
        </p:sp>
        <p:sp>
          <p:nvSpPr>
            <p:cNvPr id="688132" name="Oval 4"/>
            <p:cNvSpPr>
              <a:spLocks noChangeArrowheads="1"/>
            </p:cNvSpPr>
            <p:nvPr/>
          </p:nvSpPr>
          <p:spPr bwMode="auto">
            <a:xfrm>
              <a:off x="703" y="3475"/>
              <a:ext cx="96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b="1" i="1"/>
            </a:p>
          </p:txBody>
        </p:sp>
        <p:sp>
          <p:nvSpPr>
            <p:cNvPr id="688133" name="Oval 5"/>
            <p:cNvSpPr>
              <a:spLocks noChangeArrowheads="1"/>
            </p:cNvSpPr>
            <p:nvPr/>
          </p:nvSpPr>
          <p:spPr bwMode="auto">
            <a:xfrm>
              <a:off x="663" y="2032"/>
              <a:ext cx="1105" cy="6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b="1" i="1"/>
            </a:p>
          </p:txBody>
        </p:sp>
        <p:sp>
          <p:nvSpPr>
            <p:cNvPr id="688134" name="Oval 6"/>
            <p:cNvSpPr>
              <a:spLocks noChangeArrowheads="1"/>
            </p:cNvSpPr>
            <p:nvPr/>
          </p:nvSpPr>
          <p:spPr bwMode="auto">
            <a:xfrm>
              <a:off x="1672" y="2464"/>
              <a:ext cx="96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b="1" i="1"/>
            </a:p>
          </p:txBody>
        </p:sp>
        <p:sp>
          <p:nvSpPr>
            <p:cNvPr id="688135" name="Oval 7"/>
            <p:cNvSpPr>
              <a:spLocks noChangeArrowheads="1"/>
            </p:cNvSpPr>
            <p:nvPr/>
          </p:nvSpPr>
          <p:spPr bwMode="auto">
            <a:xfrm>
              <a:off x="1672" y="2080"/>
              <a:ext cx="96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b="1" i="1"/>
            </a:p>
          </p:txBody>
        </p:sp>
        <p:sp>
          <p:nvSpPr>
            <p:cNvPr id="688136" name="Oval 8"/>
            <p:cNvSpPr>
              <a:spLocks noChangeArrowheads="1"/>
            </p:cNvSpPr>
            <p:nvPr/>
          </p:nvSpPr>
          <p:spPr bwMode="auto">
            <a:xfrm>
              <a:off x="1336" y="1888"/>
              <a:ext cx="96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b="1" i="1"/>
            </a:p>
          </p:txBody>
        </p:sp>
        <p:sp>
          <p:nvSpPr>
            <p:cNvPr id="688137" name="Oval 9"/>
            <p:cNvSpPr>
              <a:spLocks noChangeArrowheads="1"/>
            </p:cNvSpPr>
            <p:nvPr/>
          </p:nvSpPr>
          <p:spPr bwMode="auto">
            <a:xfrm>
              <a:off x="903" y="1936"/>
              <a:ext cx="96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b="1" i="1"/>
            </a:p>
          </p:txBody>
        </p:sp>
        <p:sp>
          <p:nvSpPr>
            <p:cNvPr id="688138" name="Oval 10"/>
            <p:cNvSpPr>
              <a:spLocks noChangeArrowheads="1"/>
            </p:cNvSpPr>
            <p:nvPr/>
          </p:nvSpPr>
          <p:spPr bwMode="auto">
            <a:xfrm>
              <a:off x="759" y="2560"/>
              <a:ext cx="96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b="1" i="1"/>
            </a:p>
          </p:txBody>
        </p:sp>
        <p:sp>
          <p:nvSpPr>
            <p:cNvPr id="688139" name="Oval 11"/>
            <p:cNvSpPr>
              <a:spLocks noChangeArrowheads="1"/>
            </p:cNvSpPr>
            <p:nvPr/>
          </p:nvSpPr>
          <p:spPr bwMode="auto">
            <a:xfrm>
              <a:off x="1095" y="2608"/>
              <a:ext cx="96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b="1" i="1"/>
            </a:p>
          </p:txBody>
        </p:sp>
        <p:sp>
          <p:nvSpPr>
            <p:cNvPr id="688140" name="Oval 12"/>
            <p:cNvSpPr>
              <a:spLocks noChangeArrowheads="1"/>
            </p:cNvSpPr>
            <p:nvPr/>
          </p:nvSpPr>
          <p:spPr bwMode="auto">
            <a:xfrm>
              <a:off x="567" y="2272"/>
              <a:ext cx="96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b="1" i="1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 rot="-3538976">
              <a:off x="612" y="2613"/>
              <a:ext cx="378" cy="288"/>
              <a:chOff x="3984" y="1728"/>
              <a:chExt cx="336" cy="288"/>
            </a:xfrm>
          </p:grpSpPr>
          <p:sp>
            <p:nvSpPr>
              <p:cNvPr id="688142" name="Freeform 14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43" name="Line 15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44" name="Line 16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 rot="-8236732">
              <a:off x="1701" y="2387"/>
              <a:ext cx="378" cy="288"/>
              <a:chOff x="3984" y="1728"/>
              <a:chExt cx="336" cy="288"/>
            </a:xfrm>
          </p:grpSpPr>
          <p:sp>
            <p:nvSpPr>
              <p:cNvPr id="688146" name="Freeform 18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47" name="Line 19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48" name="Line 20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</p:grpSp>
        <p:grpSp>
          <p:nvGrpSpPr>
            <p:cNvPr id="5" name="Group 21"/>
            <p:cNvGrpSpPr>
              <a:grpSpLocks/>
            </p:cNvGrpSpPr>
            <p:nvPr/>
          </p:nvGrpSpPr>
          <p:grpSpPr bwMode="auto">
            <a:xfrm rot="-3538976">
              <a:off x="976" y="2658"/>
              <a:ext cx="378" cy="289"/>
              <a:chOff x="3984" y="1728"/>
              <a:chExt cx="336" cy="288"/>
            </a:xfrm>
          </p:grpSpPr>
          <p:sp>
            <p:nvSpPr>
              <p:cNvPr id="688150" name="Freeform 22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51" name="Line 23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52" name="Line 24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3334" y="2160"/>
              <a:ext cx="1488" cy="1392"/>
              <a:chOff x="2880" y="1044"/>
              <a:chExt cx="1488" cy="1392"/>
            </a:xfrm>
          </p:grpSpPr>
          <p:sp>
            <p:nvSpPr>
              <p:cNvPr id="688154" name="AutoShape 26"/>
              <p:cNvSpPr>
                <a:spLocks noChangeArrowheads="1"/>
              </p:cNvSpPr>
              <p:nvPr/>
            </p:nvSpPr>
            <p:spPr bwMode="auto">
              <a:xfrm rot="-42620654">
                <a:off x="4032" y="2052"/>
                <a:ext cx="288" cy="144"/>
              </a:xfrm>
              <a:prstGeom prst="flowChartOnlineStorag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55" name="AutoShape 27"/>
              <p:cNvSpPr>
                <a:spLocks noChangeArrowheads="1"/>
              </p:cNvSpPr>
              <p:nvPr/>
            </p:nvSpPr>
            <p:spPr bwMode="auto">
              <a:xfrm rot="-754884">
                <a:off x="4032" y="1668"/>
                <a:ext cx="288" cy="144"/>
              </a:xfrm>
              <a:prstGeom prst="flowChartOnlineStorag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56" name="AutoShape 28"/>
              <p:cNvSpPr>
                <a:spLocks noChangeArrowheads="1"/>
              </p:cNvSpPr>
              <p:nvPr/>
            </p:nvSpPr>
            <p:spPr bwMode="auto">
              <a:xfrm rot="-22247322">
                <a:off x="4080" y="1212"/>
                <a:ext cx="288" cy="144"/>
              </a:xfrm>
              <a:prstGeom prst="flowChartOnlineStorag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57" name="AutoShape 29"/>
              <p:cNvSpPr>
                <a:spLocks noChangeArrowheads="1"/>
              </p:cNvSpPr>
              <p:nvPr/>
            </p:nvSpPr>
            <p:spPr bwMode="auto">
              <a:xfrm rot="10480635">
                <a:off x="2904" y="1212"/>
                <a:ext cx="288" cy="144"/>
              </a:xfrm>
              <a:prstGeom prst="flowChartOnlineStorag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58" name="AutoShape 30"/>
              <p:cNvSpPr>
                <a:spLocks noChangeArrowheads="1"/>
              </p:cNvSpPr>
              <p:nvPr/>
            </p:nvSpPr>
            <p:spPr bwMode="auto">
              <a:xfrm rot="-11579677">
                <a:off x="2880" y="2052"/>
                <a:ext cx="288" cy="144"/>
              </a:xfrm>
              <a:prstGeom prst="flowChartOnlineStorag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59" name="AutoShape 31"/>
              <p:cNvSpPr>
                <a:spLocks noChangeArrowheads="1"/>
              </p:cNvSpPr>
              <p:nvPr/>
            </p:nvSpPr>
            <p:spPr bwMode="auto">
              <a:xfrm rot="-10821486">
                <a:off x="2880" y="1668"/>
                <a:ext cx="288" cy="144"/>
              </a:xfrm>
              <a:prstGeom prst="flowChartOnlineStorag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3072" y="1044"/>
                <a:ext cx="1056" cy="1392"/>
                <a:chOff x="1728" y="1632"/>
                <a:chExt cx="288" cy="528"/>
              </a:xfrm>
            </p:grpSpPr>
            <p:sp>
              <p:nvSpPr>
                <p:cNvPr id="688161" name="AutoShape 33"/>
                <p:cNvSpPr>
                  <a:spLocks noChangeArrowheads="1"/>
                </p:cNvSpPr>
                <p:nvPr/>
              </p:nvSpPr>
              <p:spPr bwMode="auto">
                <a:xfrm rot="5400000">
                  <a:off x="1608" y="1752"/>
                  <a:ext cx="528" cy="28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b="1" i="1"/>
                </a:p>
              </p:txBody>
            </p:sp>
            <p:sp>
              <p:nvSpPr>
                <p:cNvPr id="688162" name="Oval 34"/>
                <p:cNvSpPr>
                  <a:spLocks noChangeArrowheads="1"/>
                </p:cNvSpPr>
                <p:nvPr/>
              </p:nvSpPr>
              <p:spPr bwMode="auto">
                <a:xfrm>
                  <a:off x="1824" y="1824"/>
                  <a:ext cx="96" cy="192"/>
                </a:xfrm>
                <a:prstGeom prst="ellipse">
                  <a:avLst/>
                </a:prstGeom>
                <a:solidFill>
                  <a:srgbClr val="CC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b="1" i="1"/>
                </a:p>
              </p:txBody>
            </p:sp>
          </p:grpSp>
        </p:grpSp>
        <p:sp>
          <p:nvSpPr>
            <p:cNvPr id="688163" name="Text Box 35"/>
            <p:cNvSpPr txBox="1">
              <a:spLocks noChangeArrowheads="1"/>
            </p:cNvSpPr>
            <p:nvPr/>
          </p:nvSpPr>
          <p:spPr bwMode="auto">
            <a:xfrm>
              <a:off x="416" y="482"/>
              <a:ext cx="49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800" b="1" i="1">
                  <a:latin typeface="Arial" pitchFamily="34" charset="0"/>
                </a:rPr>
                <a:t>NEUTRALIZAÇÃO:</a:t>
              </a:r>
              <a:r>
                <a:rPr lang="pt-BR" b="1" i="1">
                  <a:latin typeface="Arial" pitchFamily="34" charset="0"/>
                </a:rPr>
                <a:t>  Ac   BLOQUEIA  ADESÃO  E  INVASÃO DA CÉLULA ALVO PELO MICROORGANISMO </a:t>
              </a:r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 rot="-8236732">
              <a:off x="1156" y="1706"/>
              <a:ext cx="378" cy="288"/>
              <a:chOff x="3984" y="1728"/>
              <a:chExt cx="336" cy="288"/>
            </a:xfrm>
          </p:grpSpPr>
          <p:sp>
            <p:nvSpPr>
              <p:cNvPr id="688165" name="Freeform 37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66" name="Line 38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67" name="Line 39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</p:grpSp>
        <p:grpSp>
          <p:nvGrpSpPr>
            <p:cNvPr id="9" name="Group 40"/>
            <p:cNvGrpSpPr>
              <a:grpSpLocks/>
            </p:cNvGrpSpPr>
            <p:nvPr/>
          </p:nvGrpSpPr>
          <p:grpSpPr bwMode="auto">
            <a:xfrm rot="-8236732">
              <a:off x="1655" y="2016"/>
              <a:ext cx="378" cy="288"/>
              <a:chOff x="3984" y="1728"/>
              <a:chExt cx="336" cy="288"/>
            </a:xfrm>
          </p:grpSpPr>
          <p:sp>
            <p:nvSpPr>
              <p:cNvPr id="688169" name="Freeform 41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70" name="Line 42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71" name="Line 43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</p:grpSp>
        <p:grpSp>
          <p:nvGrpSpPr>
            <p:cNvPr id="10" name="Group 44"/>
            <p:cNvGrpSpPr>
              <a:grpSpLocks/>
            </p:cNvGrpSpPr>
            <p:nvPr/>
          </p:nvGrpSpPr>
          <p:grpSpPr bwMode="auto">
            <a:xfrm rot="-8236732">
              <a:off x="703" y="1706"/>
              <a:ext cx="378" cy="288"/>
              <a:chOff x="3984" y="1728"/>
              <a:chExt cx="336" cy="288"/>
            </a:xfrm>
          </p:grpSpPr>
          <p:sp>
            <p:nvSpPr>
              <p:cNvPr id="688173" name="Freeform 45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74" name="Line 46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75" name="Line 47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</p:grpSp>
        <p:grpSp>
          <p:nvGrpSpPr>
            <p:cNvPr id="11" name="Group 48"/>
            <p:cNvGrpSpPr>
              <a:grpSpLocks/>
            </p:cNvGrpSpPr>
            <p:nvPr/>
          </p:nvGrpSpPr>
          <p:grpSpPr bwMode="auto">
            <a:xfrm rot="8236732" flipH="1">
              <a:off x="340" y="2160"/>
              <a:ext cx="378" cy="288"/>
              <a:chOff x="3984" y="1728"/>
              <a:chExt cx="336" cy="288"/>
            </a:xfrm>
          </p:grpSpPr>
          <p:sp>
            <p:nvSpPr>
              <p:cNvPr id="688177" name="Freeform 49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78" name="Line 50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79" name="Line 51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</p:grpSp>
        <p:sp>
          <p:nvSpPr>
            <p:cNvPr id="688180" name="Freeform 52"/>
            <p:cNvSpPr>
              <a:spLocks/>
            </p:cNvSpPr>
            <p:nvPr/>
          </p:nvSpPr>
          <p:spPr bwMode="auto">
            <a:xfrm>
              <a:off x="839" y="2160"/>
              <a:ext cx="663" cy="172"/>
            </a:xfrm>
            <a:custGeom>
              <a:avLst/>
              <a:gdLst/>
              <a:ahLst/>
              <a:cxnLst>
                <a:cxn ang="0">
                  <a:pos x="15" y="160"/>
                </a:cxn>
                <a:cxn ang="0">
                  <a:pos x="111" y="28"/>
                </a:cxn>
                <a:cxn ang="0">
                  <a:pos x="183" y="148"/>
                </a:cxn>
                <a:cxn ang="0">
                  <a:pos x="219" y="136"/>
                </a:cxn>
                <a:cxn ang="0">
                  <a:pos x="255" y="64"/>
                </a:cxn>
                <a:cxn ang="0">
                  <a:pos x="291" y="40"/>
                </a:cxn>
                <a:cxn ang="0">
                  <a:pos x="327" y="52"/>
                </a:cxn>
                <a:cxn ang="0">
                  <a:pos x="351" y="124"/>
                </a:cxn>
                <a:cxn ang="0">
                  <a:pos x="387" y="136"/>
                </a:cxn>
                <a:cxn ang="0">
                  <a:pos x="447" y="124"/>
                </a:cxn>
                <a:cxn ang="0">
                  <a:pos x="459" y="88"/>
                </a:cxn>
                <a:cxn ang="0">
                  <a:pos x="531" y="64"/>
                </a:cxn>
                <a:cxn ang="0">
                  <a:pos x="567" y="88"/>
                </a:cxn>
                <a:cxn ang="0">
                  <a:pos x="579" y="124"/>
                </a:cxn>
                <a:cxn ang="0">
                  <a:pos x="663" y="172"/>
                </a:cxn>
              </a:cxnLst>
              <a:rect l="0" t="0" r="r" b="b"/>
              <a:pathLst>
                <a:path w="663" h="172">
                  <a:moveTo>
                    <a:pt x="15" y="160"/>
                  </a:moveTo>
                  <a:cubicBezTo>
                    <a:pt x="26" y="52"/>
                    <a:pt x="0" y="0"/>
                    <a:pt x="111" y="28"/>
                  </a:cubicBezTo>
                  <a:cubicBezTo>
                    <a:pt x="122" y="94"/>
                    <a:pt x="118" y="126"/>
                    <a:pt x="183" y="148"/>
                  </a:cubicBezTo>
                  <a:cubicBezTo>
                    <a:pt x="195" y="144"/>
                    <a:pt x="209" y="144"/>
                    <a:pt x="219" y="136"/>
                  </a:cubicBezTo>
                  <a:cubicBezTo>
                    <a:pt x="275" y="91"/>
                    <a:pt x="216" y="112"/>
                    <a:pt x="255" y="64"/>
                  </a:cubicBezTo>
                  <a:cubicBezTo>
                    <a:pt x="264" y="53"/>
                    <a:pt x="279" y="48"/>
                    <a:pt x="291" y="40"/>
                  </a:cubicBezTo>
                  <a:cubicBezTo>
                    <a:pt x="303" y="44"/>
                    <a:pt x="320" y="42"/>
                    <a:pt x="327" y="52"/>
                  </a:cubicBezTo>
                  <a:cubicBezTo>
                    <a:pt x="342" y="73"/>
                    <a:pt x="327" y="116"/>
                    <a:pt x="351" y="124"/>
                  </a:cubicBezTo>
                  <a:cubicBezTo>
                    <a:pt x="363" y="128"/>
                    <a:pt x="375" y="132"/>
                    <a:pt x="387" y="136"/>
                  </a:cubicBezTo>
                  <a:cubicBezTo>
                    <a:pt x="407" y="132"/>
                    <a:pt x="430" y="135"/>
                    <a:pt x="447" y="124"/>
                  </a:cubicBezTo>
                  <a:cubicBezTo>
                    <a:pt x="458" y="117"/>
                    <a:pt x="449" y="95"/>
                    <a:pt x="459" y="88"/>
                  </a:cubicBezTo>
                  <a:cubicBezTo>
                    <a:pt x="480" y="73"/>
                    <a:pt x="531" y="64"/>
                    <a:pt x="531" y="64"/>
                  </a:cubicBezTo>
                  <a:cubicBezTo>
                    <a:pt x="543" y="72"/>
                    <a:pt x="558" y="77"/>
                    <a:pt x="567" y="88"/>
                  </a:cubicBezTo>
                  <a:cubicBezTo>
                    <a:pt x="575" y="98"/>
                    <a:pt x="573" y="113"/>
                    <a:pt x="579" y="124"/>
                  </a:cubicBezTo>
                  <a:cubicBezTo>
                    <a:pt x="600" y="165"/>
                    <a:pt x="620" y="172"/>
                    <a:pt x="663" y="172"/>
                  </a:cubicBezTo>
                </a:path>
              </a:pathLst>
            </a:custGeom>
            <a:noFill/>
            <a:ln w="57150" cmpd="sng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b="1" i="1"/>
            </a:p>
          </p:txBody>
        </p:sp>
        <p:sp>
          <p:nvSpPr>
            <p:cNvPr id="688181" name="Text Box 53"/>
            <p:cNvSpPr txBox="1">
              <a:spLocks noChangeArrowheads="1"/>
            </p:cNvSpPr>
            <p:nvPr/>
          </p:nvSpPr>
          <p:spPr bwMode="auto">
            <a:xfrm>
              <a:off x="3152" y="1434"/>
              <a:ext cx="226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t-BR" sz="1800" b="1" i="1">
                  <a:latin typeface="Arial" pitchFamily="34" charset="0"/>
                </a:rPr>
                <a:t>CÉLULA  ALVO  DA  INVASÃO  COM  RECEPTORES  NA SUPERFÍCIE</a:t>
              </a:r>
            </a:p>
          </p:txBody>
        </p:sp>
        <p:sp>
          <p:nvSpPr>
            <p:cNvPr id="688182" name="Line 54"/>
            <p:cNvSpPr>
              <a:spLocks noChangeShapeType="1"/>
            </p:cNvSpPr>
            <p:nvPr/>
          </p:nvSpPr>
          <p:spPr bwMode="auto">
            <a:xfrm flipH="1">
              <a:off x="1066" y="2523"/>
              <a:ext cx="680" cy="81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pt-BR" b="1" i="1"/>
            </a:p>
          </p:txBody>
        </p:sp>
        <p:sp>
          <p:nvSpPr>
            <p:cNvPr id="688183" name="Text Box 55"/>
            <p:cNvSpPr txBox="1">
              <a:spLocks noChangeArrowheads="1"/>
            </p:cNvSpPr>
            <p:nvPr/>
          </p:nvSpPr>
          <p:spPr bwMode="auto">
            <a:xfrm>
              <a:off x="521" y="3401"/>
              <a:ext cx="195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t-BR" sz="1800" b="1" i="1">
                  <a:latin typeface="Arial" pitchFamily="34" charset="0"/>
                </a:rPr>
                <a:t>MOLÉCULAS   DE  ADERENCIA/ INVASÃO</a:t>
              </a:r>
            </a:p>
          </p:txBody>
        </p:sp>
        <p:sp>
          <p:nvSpPr>
            <p:cNvPr id="688184" name="Text Box 56"/>
            <p:cNvSpPr txBox="1">
              <a:spLocks noChangeArrowheads="1"/>
            </p:cNvSpPr>
            <p:nvPr/>
          </p:nvSpPr>
          <p:spPr bwMode="auto">
            <a:xfrm>
              <a:off x="385" y="164"/>
              <a:ext cx="494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t-BR" b="1" i="1">
                  <a:latin typeface="Arial" pitchFamily="34" charset="0"/>
                </a:rPr>
                <a:t>MECANISMOS   DE   AÇÃO    DE     ANTICORPOS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46748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4325" y="327025"/>
            <a:ext cx="8515350" cy="6184900"/>
            <a:chOff x="198" y="206"/>
            <a:chExt cx="5364" cy="3896"/>
          </a:xfrm>
        </p:grpSpPr>
        <p:sp>
          <p:nvSpPr>
            <p:cNvPr id="689155" name="Text Box 3"/>
            <p:cNvSpPr txBox="1">
              <a:spLocks noChangeArrowheads="1"/>
            </p:cNvSpPr>
            <p:nvPr/>
          </p:nvSpPr>
          <p:spPr bwMode="auto">
            <a:xfrm>
              <a:off x="416" y="654"/>
              <a:ext cx="492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>
                  <a:latin typeface="Arial" pitchFamily="34" charset="0"/>
                </a:rPr>
                <a:t>NEUTRALIZAÇÃO  DE  TOXINAS  OU  VENENOS :  Ac   BLOQUEIA   SÍTIOS  NA  MOLÉCULA  DO ANTÍGENO  DE INTERAÇÃO  COM  RECEPTORES  CELULARES  OU  ENVOLVIDOS   EM    ATIVIDADE   ENZIMÁTICA</a:t>
              </a:r>
            </a:p>
          </p:txBody>
        </p:sp>
        <p:sp>
          <p:nvSpPr>
            <p:cNvPr id="689156" name="AutoShape 4"/>
            <p:cNvSpPr>
              <a:spLocks noChangeArrowheads="1"/>
            </p:cNvSpPr>
            <p:nvPr/>
          </p:nvSpPr>
          <p:spPr bwMode="auto">
            <a:xfrm>
              <a:off x="703" y="2604"/>
              <a:ext cx="499" cy="181"/>
            </a:xfrm>
            <a:prstGeom prst="chevron">
              <a:avLst>
                <a:gd name="adj" fmla="val 68923"/>
              </a:avLst>
            </a:prstGeom>
            <a:solidFill>
              <a:srgbClr val="FF5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9157" name="AutoShape 5"/>
            <p:cNvSpPr>
              <a:spLocks noChangeArrowheads="1"/>
            </p:cNvSpPr>
            <p:nvPr/>
          </p:nvSpPr>
          <p:spPr bwMode="auto">
            <a:xfrm>
              <a:off x="657" y="2286"/>
              <a:ext cx="499" cy="181"/>
            </a:xfrm>
            <a:prstGeom prst="chevron">
              <a:avLst>
                <a:gd name="adj" fmla="val 68923"/>
              </a:avLst>
            </a:prstGeom>
            <a:solidFill>
              <a:srgbClr val="FF5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9158" name="AutoShape 6"/>
            <p:cNvSpPr>
              <a:spLocks noChangeArrowheads="1"/>
            </p:cNvSpPr>
            <p:nvPr/>
          </p:nvSpPr>
          <p:spPr bwMode="auto">
            <a:xfrm>
              <a:off x="1565" y="2513"/>
              <a:ext cx="499" cy="181"/>
            </a:xfrm>
            <a:prstGeom prst="chevron">
              <a:avLst>
                <a:gd name="adj" fmla="val 68923"/>
              </a:avLst>
            </a:prstGeom>
            <a:solidFill>
              <a:srgbClr val="FF5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9159" name="AutoShape 7"/>
            <p:cNvSpPr>
              <a:spLocks noChangeArrowheads="1"/>
            </p:cNvSpPr>
            <p:nvPr/>
          </p:nvSpPr>
          <p:spPr bwMode="auto">
            <a:xfrm>
              <a:off x="1746" y="2876"/>
              <a:ext cx="499" cy="181"/>
            </a:xfrm>
            <a:prstGeom prst="chevron">
              <a:avLst>
                <a:gd name="adj" fmla="val 68923"/>
              </a:avLst>
            </a:prstGeom>
            <a:solidFill>
              <a:srgbClr val="FF5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9160" name="AutoShape 8"/>
            <p:cNvSpPr>
              <a:spLocks noChangeArrowheads="1"/>
            </p:cNvSpPr>
            <p:nvPr/>
          </p:nvSpPr>
          <p:spPr bwMode="auto">
            <a:xfrm>
              <a:off x="1474" y="2105"/>
              <a:ext cx="499" cy="181"/>
            </a:xfrm>
            <a:prstGeom prst="chevron">
              <a:avLst>
                <a:gd name="adj" fmla="val 68923"/>
              </a:avLst>
            </a:prstGeom>
            <a:solidFill>
              <a:srgbClr val="FF5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9161" name="Text Box 9"/>
            <p:cNvSpPr txBox="1">
              <a:spLocks noChangeArrowheads="1"/>
            </p:cNvSpPr>
            <p:nvPr/>
          </p:nvSpPr>
          <p:spPr bwMode="auto">
            <a:xfrm>
              <a:off x="249" y="3430"/>
              <a:ext cx="2858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t-BR" sz="3200" b="1">
                  <a:latin typeface="Arial" pitchFamily="34" charset="0"/>
                </a:rPr>
                <a:t>TOXINA</a:t>
              </a:r>
              <a:br>
                <a:rPr lang="pt-BR" sz="3200" b="1">
                  <a:latin typeface="Arial" pitchFamily="34" charset="0"/>
                </a:rPr>
              </a:br>
              <a:r>
                <a:rPr lang="pt-BR" sz="3200" b="1">
                  <a:latin typeface="Arial" pitchFamily="34" charset="0"/>
                </a:rPr>
                <a:t> p/ex  toxina tetânica</a:t>
              </a: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 rot="-7462466">
              <a:off x="1746" y="2059"/>
              <a:ext cx="378" cy="288"/>
              <a:chOff x="3984" y="1728"/>
              <a:chExt cx="336" cy="288"/>
            </a:xfrm>
          </p:grpSpPr>
          <p:sp>
            <p:nvSpPr>
              <p:cNvPr id="689164" name="Freeform 12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89165" name="Line 13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89166" name="Line 14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 rot="-3538976">
              <a:off x="1837" y="2967"/>
              <a:ext cx="378" cy="288"/>
              <a:chOff x="3984" y="1728"/>
              <a:chExt cx="336" cy="288"/>
            </a:xfrm>
          </p:grpSpPr>
          <p:sp>
            <p:nvSpPr>
              <p:cNvPr id="689168" name="Freeform 16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89169" name="Line 17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89170" name="Line 18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 rot="-7847957">
              <a:off x="975" y="2460"/>
              <a:ext cx="378" cy="288"/>
              <a:chOff x="3984" y="1728"/>
              <a:chExt cx="336" cy="288"/>
            </a:xfrm>
          </p:grpSpPr>
          <p:sp>
            <p:nvSpPr>
              <p:cNvPr id="689172" name="Freeform 20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89173" name="Line 21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89174" name="Line 22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 rot="-7537643">
              <a:off x="2064" y="2876"/>
              <a:ext cx="378" cy="288"/>
              <a:chOff x="3984" y="1728"/>
              <a:chExt cx="336" cy="288"/>
            </a:xfrm>
          </p:grpSpPr>
          <p:sp>
            <p:nvSpPr>
              <p:cNvPr id="689176" name="Freeform 24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89177" name="Line 25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89178" name="Line 26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2880" y="1975"/>
              <a:ext cx="1769" cy="1360"/>
              <a:chOff x="2880" y="1933"/>
              <a:chExt cx="1769" cy="1360"/>
            </a:xfrm>
          </p:grpSpPr>
          <p:grpSp>
            <p:nvGrpSpPr>
              <p:cNvPr id="8" name="Group 28"/>
              <p:cNvGrpSpPr>
                <a:grpSpLocks/>
              </p:cNvGrpSpPr>
              <p:nvPr/>
            </p:nvGrpSpPr>
            <p:grpSpPr bwMode="auto">
              <a:xfrm>
                <a:off x="2880" y="1933"/>
                <a:ext cx="1769" cy="1360"/>
                <a:chOff x="2880" y="1525"/>
                <a:chExt cx="1225" cy="1360"/>
              </a:xfrm>
            </p:grpSpPr>
            <p:sp>
              <p:nvSpPr>
                <p:cNvPr id="689181" name="AutoShape 29"/>
                <p:cNvSpPr>
                  <a:spLocks noChangeArrowheads="1"/>
                </p:cNvSpPr>
                <p:nvPr/>
              </p:nvSpPr>
              <p:spPr bwMode="auto">
                <a:xfrm>
                  <a:off x="2880" y="1934"/>
                  <a:ext cx="453" cy="226"/>
                </a:xfrm>
                <a:prstGeom prst="chevron">
                  <a:avLst>
                    <a:gd name="adj" fmla="val 501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89182" name="Oval 30"/>
                <p:cNvSpPr>
                  <a:spLocks noChangeArrowheads="1"/>
                </p:cNvSpPr>
                <p:nvPr/>
              </p:nvSpPr>
              <p:spPr bwMode="auto">
                <a:xfrm>
                  <a:off x="3107" y="1684"/>
                  <a:ext cx="998" cy="95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89183" name="AutoShape 31"/>
                <p:cNvSpPr>
                  <a:spLocks noChangeArrowheads="1"/>
                </p:cNvSpPr>
                <p:nvPr/>
              </p:nvSpPr>
              <p:spPr bwMode="auto">
                <a:xfrm rot="4566021">
                  <a:off x="3129" y="1639"/>
                  <a:ext cx="453" cy="226"/>
                </a:xfrm>
                <a:prstGeom prst="chevron">
                  <a:avLst>
                    <a:gd name="adj" fmla="val 501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89184" name="AutoShape 32"/>
                <p:cNvSpPr>
                  <a:spLocks noChangeArrowheads="1"/>
                </p:cNvSpPr>
                <p:nvPr/>
              </p:nvSpPr>
              <p:spPr bwMode="auto">
                <a:xfrm rot="-2062820">
                  <a:off x="2925" y="2341"/>
                  <a:ext cx="408" cy="182"/>
                </a:xfrm>
                <a:prstGeom prst="chevron">
                  <a:avLst>
                    <a:gd name="adj" fmla="val 56044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89185" name="AutoShape 33"/>
                <p:cNvSpPr>
                  <a:spLocks noChangeArrowheads="1"/>
                </p:cNvSpPr>
                <p:nvPr/>
              </p:nvSpPr>
              <p:spPr bwMode="auto">
                <a:xfrm rot="16928736">
                  <a:off x="3265" y="2546"/>
                  <a:ext cx="453" cy="226"/>
                </a:xfrm>
                <a:prstGeom prst="chevron">
                  <a:avLst>
                    <a:gd name="adj" fmla="val 501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689186" name="Oval 34"/>
              <p:cNvSpPr>
                <a:spLocks noChangeArrowheads="1"/>
              </p:cNvSpPr>
              <p:nvPr/>
            </p:nvSpPr>
            <p:spPr bwMode="auto">
              <a:xfrm>
                <a:off x="3560" y="2341"/>
                <a:ext cx="590" cy="499"/>
              </a:xfrm>
              <a:prstGeom prst="ellipse">
                <a:avLst/>
              </a:prstGeom>
              <a:solidFill>
                <a:srgbClr val="E5B9D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89187" name="Rectangle 35"/>
            <p:cNvSpPr>
              <a:spLocks noChangeArrowheads="1"/>
            </p:cNvSpPr>
            <p:nvPr/>
          </p:nvSpPr>
          <p:spPr bwMode="auto">
            <a:xfrm>
              <a:off x="198" y="206"/>
              <a:ext cx="53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pt-BR" sz="2800" b="1">
                  <a:latin typeface="Arial" pitchFamily="34" charset="0"/>
                </a:rPr>
                <a:t>MECANISMOS   DE   AÇÃO    DE     ANTICORPOS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02585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b="1"/>
              <a:t>OPSONIZAÇÃO   SEGUIDA   DE   ADESÃO E  FAGOCITOSE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1700213"/>
            <a:ext cx="3240088" cy="1917700"/>
            <a:chOff x="204" y="1071"/>
            <a:chExt cx="2041" cy="120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6506423">
              <a:off x="1875" y="1927"/>
              <a:ext cx="331" cy="136"/>
              <a:chOff x="3984" y="1728"/>
              <a:chExt cx="336" cy="288"/>
            </a:xfrm>
          </p:grpSpPr>
          <p:sp>
            <p:nvSpPr>
              <p:cNvPr id="690181" name="Freeform 5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0182" name="Line 6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0183" name="Line 7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-3538976">
              <a:off x="1433" y="2045"/>
              <a:ext cx="331" cy="137"/>
              <a:chOff x="3984" y="1728"/>
              <a:chExt cx="336" cy="288"/>
            </a:xfrm>
          </p:grpSpPr>
          <p:sp>
            <p:nvSpPr>
              <p:cNvPr id="690185" name="Freeform 9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solidFill>
                <a:srgbClr val="FF6600"/>
              </a:solidFill>
              <a:ln w="57150" cmpd="sng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0186" name="Line 10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0187" name="Line 11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 rot="-1238376">
              <a:off x="1292" y="1842"/>
              <a:ext cx="331" cy="137"/>
              <a:chOff x="3984" y="1728"/>
              <a:chExt cx="336" cy="288"/>
            </a:xfrm>
          </p:grpSpPr>
          <p:sp>
            <p:nvSpPr>
              <p:cNvPr id="690189" name="Freeform 13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solidFill>
                <a:srgbClr val="FF6600"/>
              </a:solidFill>
              <a:ln w="57150" cmpd="sng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0190" name="Line 14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0191" name="Line 15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90192" name="Text Box 16"/>
            <p:cNvSpPr txBox="1">
              <a:spLocks noChangeArrowheads="1"/>
            </p:cNvSpPr>
            <p:nvPr/>
          </p:nvSpPr>
          <p:spPr bwMode="auto">
            <a:xfrm>
              <a:off x="204" y="1071"/>
              <a:ext cx="20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>
                  <a:latin typeface="Arial" pitchFamily="34" charset="0"/>
                </a:rPr>
                <a:t>MICROORGANISMO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140200" y="1917700"/>
            <a:ext cx="3729038" cy="3213100"/>
            <a:chOff x="2608" y="1208"/>
            <a:chExt cx="2349" cy="2024"/>
          </a:xfrm>
        </p:grpSpPr>
        <p:sp>
          <p:nvSpPr>
            <p:cNvPr id="690194" name="Freeform 18"/>
            <p:cNvSpPr>
              <a:spLocks/>
            </p:cNvSpPr>
            <p:nvPr/>
          </p:nvSpPr>
          <p:spPr bwMode="auto">
            <a:xfrm>
              <a:off x="2875" y="1208"/>
              <a:ext cx="2082" cy="1789"/>
            </a:xfrm>
            <a:custGeom>
              <a:avLst/>
              <a:gdLst/>
              <a:ahLst/>
              <a:cxnLst>
                <a:cxn ang="0">
                  <a:pos x="809" y="407"/>
                </a:cxn>
                <a:cxn ang="0">
                  <a:pos x="889" y="350"/>
                </a:cxn>
                <a:cxn ang="0">
                  <a:pos x="1026" y="202"/>
                </a:cxn>
                <a:cxn ang="0">
                  <a:pos x="1084" y="133"/>
                </a:cxn>
                <a:cxn ang="0">
                  <a:pos x="1461" y="110"/>
                </a:cxn>
                <a:cxn ang="0">
                  <a:pos x="1621" y="202"/>
                </a:cxn>
                <a:cxn ang="0">
                  <a:pos x="1941" y="156"/>
                </a:cxn>
                <a:cxn ang="0">
                  <a:pos x="2386" y="236"/>
                </a:cxn>
                <a:cxn ang="0">
                  <a:pos x="2432" y="316"/>
                </a:cxn>
                <a:cxn ang="0">
                  <a:pos x="2535" y="476"/>
                </a:cxn>
                <a:cxn ang="0">
                  <a:pos x="2501" y="819"/>
                </a:cxn>
                <a:cxn ang="0">
                  <a:pos x="2421" y="945"/>
                </a:cxn>
                <a:cxn ang="0">
                  <a:pos x="2489" y="1230"/>
                </a:cxn>
                <a:cxn ang="0">
                  <a:pos x="2581" y="1413"/>
                </a:cxn>
                <a:cxn ang="0">
                  <a:pos x="2592" y="1779"/>
                </a:cxn>
                <a:cxn ang="0">
                  <a:pos x="2546" y="1836"/>
                </a:cxn>
                <a:cxn ang="0">
                  <a:pos x="2421" y="1939"/>
                </a:cxn>
                <a:cxn ang="0">
                  <a:pos x="2375" y="1985"/>
                </a:cxn>
                <a:cxn ang="0">
                  <a:pos x="2283" y="2065"/>
                </a:cxn>
                <a:cxn ang="0">
                  <a:pos x="1495" y="2168"/>
                </a:cxn>
                <a:cxn ang="0">
                  <a:pos x="1209" y="2133"/>
                </a:cxn>
                <a:cxn ang="0">
                  <a:pos x="1072" y="2030"/>
                </a:cxn>
                <a:cxn ang="0">
                  <a:pos x="1015" y="1985"/>
                </a:cxn>
                <a:cxn ang="0">
                  <a:pos x="946" y="1950"/>
                </a:cxn>
                <a:cxn ang="0">
                  <a:pos x="832" y="1859"/>
                </a:cxn>
                <a:cxn ang="0">
                  <a:pos x="752" y="1802"/>
                </a:cxn>
                <a:cxn ang="0">
                  <a:pos x="569" y="1733"/>
                </a:cxn>
                <a:cxn ang="0">
                  <a:pos x="421" y="1665"/>
                </a:cxn>
                <a:cxn ang="0">
                  <a:pos x="329" y="1619"/>
                </a:cxn>
                <a:cxn ang="0">
                  <a:pos x="204" y="1539"/>
                </a:cxn>
                <a:cxn ang="0">
                  <a:pos x="101" y="1448"/>
                </a:cxn>
                <a:cxn ang="0">
                  <a:pos x="9" y="956"/>
                </a:cxn>
                <a:cxn ang="0">
                  <a:pos x="158" y="579"/>
                </a:cxn>
                <a:cxn ang="0">
                  <a:pos x="307" y="476"/>
                </a:cxn>
                <a:cxn ang="0">
                  <a:pos x="455" y="396"/>
                </a:cxn>
              </a:cxnLst>
              <a:rect l="0" t="0" r="r" b="b"/>
              <a:pathLst>
                <a:path w="2606" h="2194">
                  <a:moveTo>
                    <a:pt x="535" y="373"/>
                  </a:moveTo>
                  <a:cubicBezTo>
                    <a:pt x="641" y="412"/>
                    <a:pt x="696" y="420"/>
                    <a:pt x="809" y="407"/>
                  </a:cubicBezTo>
                  <a:cubicBezTo>
                    <a:pt x="812" y="406"/>
                    <a:pt x="876" y="387"/>
                    <a:pt x="878" y="384"/>
                  </a:cubicBezTo>
                  <a:cubicBezTo>
                    <a:pt x="886" y="375"/>
                    <a:pt x="884" y="361"/>
                    <a:pt x="889" y="350"/>
                  </a:cubicBezTo>
                  <a:cubicBezTo>
                    <a:pt x="909" y="309"/>
                    <a:pt x="944" y="283"/>
                    <a:pt x="981" y="259"/>
                  </a:cubicBezTo>
                  <a:cubicBezTo>
                    <a:pt x="1001" y="175"/>
                    <a:pt x="972" y="238"/>
                    <a:pt x="1026" y="202"/>
                  </a:cubicBezTo>
                  <a:cubicBezTo>
                    <a:pt x="1040" y="193"/>
                    <a:pt x="1050" y="180"/>
                    <a:pt x="1061" y="167"/>
                  </a:cubicBezTo>
                  <a:cubicBezTo>
                    <a:pt x="1070" y="157"/>
                    <a:pt x="1073" y="141"/>
                    <a:pt x="1084" y="133"/>
                  </a:cubicBezTo>
                  <a:cubicBezTo>
                    <a:pt x="1106" y="116"/>
                    <a:pt x="1137" y="117"/>
                    <a:pt x="1164" y="110"/>
                  </a:cubicBezTo>
                  <a:cubicBezTo>
                    <a:pt x="1200" y="0"/>
                    <a:pt x="1373" y="82"/>
                    <a:pt x="1461" y="110"/>
                  </a:cubicBezTo>
                  <a:cubicBezTo>
                    <a:pt x="1512" y="186"/>
                    <a:pt x="1452" y="111"/>
                    <a:pt x="1518" y="156"/>
                  </a:cubicBezTo>
                  <a:cubicBezTo>
                    <a:pt x="1601" y="212"/>
                    <a:pt x="1489" y="179"/>
                    <a:pt x="1621" y="202"/>
                  </a:cubicBezTo>
                  <a:cubicBezTo>
                    <a:pt x="1682" y="198"/>
                    <a:pt x="1743" y="196"/>
                    <a:pt x="1803" y="190"/>
                  </a:cubicBezTo>
                  <a:cubicBezTo>
                    <a:pt x="1847" y="185"/>
                    <a:pt x="1897" y="163"/>
                    <a:pt x="1941" y="156"/>
                  </a:cubicBezTo>
                  <a:cubicBezTo>
                    <a:pt x="2055" y="160"/>
                    <a:pt x="2169" y="157"/>
                    <a:pt x="2283" y="167"/>
                  </a:cubicBezTo>
                  <a:cubicBezTo>
                    <a:pt x="2318" y="170"/>
                    <a:pt x="2350" y="223"/>
                    <a:pt x="2386" y="236"/>
                  </a:cubicBezTo>
                  <a:cubicBezTo>
                    <a:pt x="2390" y="247"/>
                    <a:pt x="2392" y="260"/>
                    <a:pt x="2398" y="270"/>
                  </a:cubicBezTo>
                  <a:cubicBezTo>
                    <a:pt x="2408" y="287"/>
                    <a:pt x="2424" y="299"/>
                    <a:pt x="2432" y="316"/>
                  </a:cubicBezTo>
                  <a:cubicBezTo>
                    <a:pt x="2463" y="379"/>
                    <a:pt x="2415" y="353"/>
                    <a:pt x="2478" y="373"/>
                  </a:cubicBezTo>
                  <a:cubicBezTo>
                    <a:pt x="2495" y="426"/>
                    <a:pt x="2486" y="443"/>
                    <a:pt x="2535" y="476"/>
                  </a:cubicBezTo>
                  <a:cubicBezTo>
                    <a:pt x="2531" y="564"/>
                    <a:pt x="2530" y="652"/>
                    <a:pt x="2523" y="739"/>
                  </a:cubicBezTo>
                  <a:cubicBezTo>
                    <a:pt x="2521" y="767"/>
                    <a:pt x="2518" y="797"/>
                    <a:pt x="2501" y="819"/>
                  </a:cubicBezTo>
                  <a:cubicBezTo>
                    <a:pt x="2493" y="829"/>
                    <a:pt x="2478" y="826"/>
                    <a:pt x="2466" y="830"/>
                  </a:cubicBezTo>
                  <a:cubicBezTo>
                    <a:pt x="2455" y="874"/>
                    <a:pt x="2434" y="903"/>
                    <a:pt x="2421" y="945"/>
                  </a:cubicBezTo>
                  <a:cubicBezTo>
                    <a:pt x="2425" y="1019"/>
                    <a:pt x="2386" y="1167"/>
                    <a:pt x="2478" y="1196"/>
                  </a:cubicBezTo>
                  <a:cubicBezTo>
                    <a:pt x="2482" y="1207"/>
                    <a:pt x="2483" y="1220"/>
                    <a:pt x="2489" y="1230"/>
                  </a:cubicBezTo>
                  <a:cubicBezTo>
                    <a:pt x="2502" y="1254"/>
                    <a:pt x="2535" y="1299"/>
                    <a:pt x="2535" y="1299"/>
                  </a:cubicBezTo>
                  <a:cubicBezTo>
                    <a:pt x="2548" y="1338"/>
                    <a:pt x="2570" y="1373"/>
                    <a:pt x="2581" y="1413"/>
                  </a:cubicBezTo>
                  <a:cubicBezTo>
                    <a:pt x="2589" y="1443"/>
                    <a:pt x="2603" y="1505"/>
                    <a:pt x="2603" y="1505"/>
                  </a:cubicBezTo>
                  <a:cubicBezTo>
                    <a:pt x="2599" y="1596"/>
                    <a:pt x="2606" y="1689"/>
                    <a:pt x="2592" y="1779"/>
                  </a:cubicBezTo>
                  <a:cubicBezTo>
                    <a:pt x="2590" y="1793"/>
                    <a:pt x="2567" y="1791"/>
                    <a:pt x="2558" y="1802"/>
                  </a:cubicBezTo>
                  <a:cubicBezTo>
                    <a:pt x="2550" y="1811"/>
                    <a:pt x="2553" y="1826"/>
                    <a:pt x="2546" y="1836"/>
                  </a:cubicBezTo>
                  <a:cubicBezTo>
                    <a:pt x="2528" y="1862"/>
                    <a:pt x="2503" y="1876"/>
                    <a:pt x="2478" y="1893"/>
                  </a:cubicBezTo>
                  <a:cubicBezTo>
                    <a:pt x="2449" y="1977"/>
                    <a:pt x="2493" y="1882"/>
                    <a:pt x="2421" y="1939"/>
                  </a:cubicBezTo>
                  <a:cubicBezTo>
                    <a:pt x="2412" y="1946"/>
                    <a:pt x="2417" y="1965"/>
                    <a:pt x="2409" y="1973"/>
                  </a:cubicBezTo>
                  <a:cubicBezTo>
                    <a:pt x="2401" y="1981"/>
                    <a:pt x="2386" y="1981"/>
                    <a:pt x="2375" y="1985"/>
                  </a:cubicBezTo>
                  <a:cubicBezTo>
                    <a:pt x="2349" y="2058"/>
                    <a:pt x="2386" y="1984"/>
                    <a:pt x="2306" y="2030"/>
                  </a:cubicBezTo>
                  <a:cubicBezTo>
                    <a:pt x="2294" y="2037"/>
                    <a:pt x="2296" y="2059"/>
                    <a:pt x="2283" y="2065"/>
                  </a:cubicBezTo>
                  <a:cubicBezTo>
                    <a:pt x="2258" y="2076"/>
                    <a:pt x="2230" y="2072"/>
                    <a:pt x="2203" y="2076"/>
                  </a:cubicBezTo>
                  <a:cubicBezTo>
                    <a:pt x="1996" y="2182"/>
                    <a:pt x="1716" y="2159"/>
                    <a:pt x="1495" y="2168"/>
                  </a:cubicBezTo>
                  <a:cubicBezTo>
                    <a:pt x="1380" y="2190"/>
                    <a:pt x="1418" y="2192"/>
                    <a:pt x="1266" y="2179"/>
                  </a:cubicBezTo>
                  <a:cubicBezTo>
                    <a:pt x="1206" y="2086"/>
                    <a:pt x="1285" y="2194"/>
                    <a:pt x="1209" y="2133"/>
                  </a:cubicBezTo>
                  <a:cubicBezTo>
                    <a:pt x="1136" y="2075"/>
                    <a:pt x="1237" y="2115"/>
                    <a:pt x="1152" y="2088"/>
                  </a:cubicBezTo>
                  <a:cubicBezTo>
                    <a:pt x="1135" y="2034"/>
                    <a:pt x="1123" y="2048"/>
                    <a:pt x="1072" y="2030"/>
                  </a:cubicBezTo>
                  <a:cubicBezTo>
                    <a:pt x="1068" y="2019"/>
                    <a:pt x="1070" y="2003"/>
                    <a:pt x="1061" y="1996"/>
                  </a:cubicBezTo>
                  <a:cubicBezTo>
                    <a:pt x="1049" y="1986"/>
                    <a:pt x="1030" y="1991"/>
                    <a:pt x="1015" y="1985"/>
                  </a:cubicBezTo>
                  <a:cubicBezTo>
                    <a:pt x="1002" y="1980"/>
                    <a:pt x="993" y="1968"/>
                    <a:pt x="981" y="1962"/>
                  </a:cubicBezTo>
                  <a:cubicBezTo>
                    <a:pt x="970" y="1956"/>
                    <a:pt x="958" y="1954"/>
                    <a:pt x="946" y="1950"/>
                  </a:cubicBezTo>
                  <a:cubicBezTo>
                    <a:pt x="884" y="1854"/>
                    <a:pt x="967" y="1967"/>
                    <a:pt x="889" y="1905"/>
                  </a:cubicBezTo>
                  <a:cubicBezTo>
                    <a:pt x="814" y="1845"/>
                    <a:pt x="918" y="1887"/>
                    <a:pt x="832" y="1859"/>
                  </a:cubicBezTo>
                  <a:cubicBezTo>
                    <a:pt x="828" y="1848"/>
                    <a:pt x="831" y="1832"/>
                    <a:pt x="821" y="1825"/>
                  </a:cubicBezTo>
                  <a:cubicBezTo>
                    <a:pt x="801" y="1811"/>
                    <a:pt x="752" y="1802"/>
                    <a:pt x="752" y="1802"/>
                  </a:cubicBezTo>
                  <a:cubicBezTo>
                    <a:pt x="661" y="1734"/>
                    <a:pt x="759" y="1795"/>
                    <a:pt x="604" y="1756"/>
                  </a:cubicBezTo>
                  <a:cubicBezTo>
                    <a:pt x="590" y="1753"/>
                    <a:pt x="582" y="1739"/>
                    <a:pt x="569" y="1733"/>
                  </a:cubicBezTo>
                  <a:cubicBezTo>
                    <a:pt x="547" y="1723"/>
                    <a:pt x="501" y="1710"/>
                    <a:pt x="501" y="1710"/>
                  </a:cubicBezTo>
                  <a:cubicBezTo>
                    <a:pt x="438" y="1617"/>
                    <a:pt x="533" y="1739"/>
                    <a:pt x="421" y="1665"/>
                  </a:cubicBezTo>
                  <a:cubicBezTo>
                    <a:pt x="411" y="1658"/>
                    <a:pt x="420" y="1636"/>
                    <a:pt x="409" y="1630"/>
                  </a:cubicBezTo>
                  <a:cubicBezTo>
                    <a:pt x="385" y="1618"/>
                    <a:pt x="356" y="1623"/>
                    <a:pt x="329" y="1619"/>
                  </a:cubicBezTo>
                  <a:cubicBezTo>
                    <a:pt x="245" y="1535"/>
                    <a:pt x="354" y="1632"/>
                    <a:pt x="238" y="1573"/>
                  </a:cubicBezTo>
                  <a:cubicBezTo>
                    <a:pt x="224" y="1566"/>
                    <a:pt x="217" y="1548"/>
                    <a:pt x="204" y="1539"/>
                  </a:cubicBezTo>
                  <a:cubicBezTo>
                    <a:pt x="194" y="1532"/>
                    <a:pt x="181" y="1532"/>
                    <a:pt x="169" y="1528"/>
                  </a:cubicBezTo>
                  <a:cubicBezTo>
                    <a:pt x="140" y="1483"/>
                    <a:pt x="153" y="1465"/>
                    <a:pt x="101" y="1448"/>
                  </a:cubicBezTo>
                  <a:cubicBezTo>
                    <a:pt x="86" y="1390"/>
                    <a:pt x="70" y="1334"/>
                    <a:pt x="55" y="1276"/>
                  </a:cubicBezTo>
                  <a:cubicBezTo>
                    <a:pt x="47" y="1141"/>
                    <a:pt x="39" y="1073"/>
                    <a:pt x="9" y="956"/>
                  </a:cubicBezTo>
                  <a:cubicBezTo>
                    <a:pt x="17" y="833"/>
                    <a:pt x="0" y="700"/>
                    <a:pt x="112" y="624"/>
                  </a:cubicBezTo>
                  <a:cubicBezTo>
                    <a:pt x="139" y="548"/>
                    <a:pt x="102" y="624"/>
                    <a:pt x="158" y="579"/>
                  </a:cubicBezTo>
                  <a:cubicBezTo>
                    <a:pt x="231" y="520"/>
                    <a:pt x="130" y="560"/>
                    <a:pt x="215" y="533"/>
                  </a:cubicBezTo>
                  <a:cubicBezTo>
                    <a:pt x="246" y="486"/>
                    <a:pt x="255" y="492"/>
                    <a:pt x="307" y="476"/>
                  </a:cubicBezTo>
                  <a:cubicBezTo>
                    <a:pt x="328" y="412"/>
                    <a:pt x="301" y="459"/>
                    <a:pt x="387" y="430"/>
                  </a:cubicBezTo>
                  <a:cubicBezTo>
                    <a:pt x="476" y="400"/>
                    <a:pt x="368" y="412"/>
                    <a:pt x="455" y="396"/>
                  </a:cubicBezTo>
                  <a:cubicBezTo>
                    <a:pt x="548" y="379"/>
                    <a:pt x="571" y="406"/>
                    <a:pt x="535" y="373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33">
                    <a:gamma/>
                    <a:shade val="68235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shade val="68235"/>
                    <a:invGamma/>
                  </a:srgbClr>
                </a:gs>
              </a:gsLst>
              <a:lin ang="2700000" scaled="1"/>
            </a:gradFill>
            <a:ln w="76200" cmpd="sng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195" name="Oval 19"/>
            <p:cNvSpPr>
              <a:spLocks noChangeArrowheads="1"/>
            </p:cNvSpPr>
            <p:nvPr/>
          </p:nvSpPr>
          <p:spPr bwMode="auto">
            <a:xfrm>
              <a:off x="3835" y="1843"/>
              <a:ext cx="642" cy="518"/>
            </a:xfrm>
            <a:prstGeom prst="ellipse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FF9933">
                    <a:gamma/>
                    <a:shade val="6823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2608" y="1958"/>
              <a:ext cx="321" cy="173"/>
              <a:chOff x="2880" y="3648"/>
              <a:chExt cx="288" cy="144"/>
            </a:xfrm>
          </p:grpSpPr>
          <p:sp>
            <p:nvSpPr>
              <p:cNvPr id="690197" name="Line 21"/>
              <p:cNvSpPr>
                <a:spLocks noChangeShapeType="1"/>
              </p:cNvSpPr>
              <p:nvPr/>
            </p:nvSpPr>
            <p:spPr bwMode="auto">
              <a:xfrm>
                <a:off x="2880" y="3648"/>
                <a:ext cx="288" cy="0"/>
              </a:xfrm>
              <a:prstGeom prst="line">
                <a:avLst/>
              </a:prstGeom>
              <a:noFill/>
              <a:ln w="57150">
                <a:solidFill>
                  <a:srgbClr val="CC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0198" name="Line 22"/>
              <p:cNvSpPr>
                <a:spLocks noChangeShapeType="1"/>
              </p:cNvSpPr>
              <p:nvPr/>
            </p:nvSpPr>
            <p:spPr bwMode="auto">
              <a:xfrm flipH="1">
                <a:off x="2880" y="3648"/>
                <a:ext cx="288" cy="144"/>
              </a:xfrm>
              <a:prstGeom prst="line">
                <a:avLst/>
              </a:prstGeom>
              <a:noFill/>
              <a:ln w="57150">
                <a:solidFill>
                  <a:srgbClr val="CC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 rot="18020193">
              <a:off x="3603" y="2979"/>
              <a:ext cx="346" cy="160"/>
              <a:chOff x="2880" y="3648"/>
              <a:chExt cx="288" cy="144"/>
            </a:xfrm>
          </p:grpSpPr>
          <p:sp>
            <p:nvSpPr>
              <p:cNvPr id="690200" name="Line 24"/>
              <p:cNvSpPr>
                <a:spLocks noChangeShapeType="1"/>
              </p:cNvSpPr>
              <p:nvPr/>
            </p:nvSpPr>
            <p:spPr bwMode="auto">
              <a:xfrm>
                <a:off x="2880" y="3648"/>
                <a:ext cx="288" cy="0"/>
              </a:xfrm>
              <a:prstGeom prst="line">
                <a:avLst/>
              </a:prstGeom>
              <a:noFill/>
              <a:ln w="57150">
                <a:solidFill>
                  <a:srgbClr val="CC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0201" name="Line 25"/>
              <p:cNvSpPr>
                <a:spLocks noChangeShapeType="1"/>
              </p:cNvSpPr>
              <p:nvPr/>
            </p:nvSpPr>
            <p:spPr bwMode="auto">
              <a:xfrm flipH="1">
                <a:off x="2880" y="3648"/>
                <a:ext cx="288" cy="144"/>
              </a:xfrm>
              <a:prstGeom prst="line">
                <a:avLst/>
              </a:prstGeom>
              <a:noFill/>
              <a:ln w="57150">
                <a:solidFill>
                  <a:srgbClr val="CC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 rot="-17772682">
              <a:off x="2916" y="1445"/>
              <a:ext cx="346" cy="159"/>
              <a:chOff x="2880" y="3648"/>
              <a:chExt cx="288" cy="144"/>
            </a:xfrm>
          </p:grpSpPr>
          <p:sp>
            <p:nvSpPr>
              <p:cNvPr id="690203" name="Line 27"/>
              <p:cNvSpPr>
                <a:spLocks noChangeShapeType="1"/>
              </p:cNvSpPr>
              <p:nvPr/>
            </p:nvSpPr>
            <p:spPr bwMode="auto">
              <a:xfrm>
                <a:off x="2880" y="3648"/>
                <a:ext cx="288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0204" name="Line 28"/>
              <p:cNvSpPr>
                <a:spLocks noChangeShapeType="1"/>
              </p:cNvSpPr>
              <p:nvPr/>
            </p:nvSpPr>
            <p:spPr bwMode="auto">
              <a:xfrm flipH="1">
                <a:off x="2880" y="3648"/>
                <a:ext cx="288" cy="144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875" y="2593"/>
              <a:ext cx="320" cy="173"/>
              <a:chOff x="2880" y="3648"/>
              <a:chExt cx="288" cy="144"/>
            </a:xfrm>
          </p:grpSpPr>
          <p:sp>
            <p:nvSpPr>
              <p:cNvPr id="690206" name="Line 30"/>
              <p:cNvSpPr>
                <a:spLocks noChangeShapeType="1"/>
              </p:cNvSpPr>
              <p:nvPr/>
            </p:nvSpPr>
            <p:spPr bwMode="auto">
              <a:xfrm>
                <a:off x="2880" y="3648"/>
                <a:ext cx="288" cy="0"/>
              </a:xfrm>
              <a:prstGeom prst="line">
                <a:avLst/>
              </a:prstGeom>
              <a:noFill/>
              <a:ln w="57150">
                <a:solidFill>
                  <a:srgbClr val="CC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0207" name="Line 31"/>
              <p:cNvSpPr>
                <a:spLocks noChangeShapeType="1"/>
              </p:cNvSpPr>
              <p:nvPr/>
            </p:nvSpPr>
            <p:spPr bwMode="auto">
              <a:xfrm flipH="1">
                <a:off x="2880" y="3648"/>
                <a:ext cx="288" cy="144"/>
              </a:xfrm>
              <a:prstGeom prst="line">
                <a:avLst/>
              </a:prstGeom>
              <a:noFill/>
              <a:ln w="57150">
                <a:solidFill>
                  <a:srgbClr val="CC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90208" name="Oval 32"/>
            <p:cNvSpPr>
              <a:spLocks noChangeArrowheads="1"/>
            </p:cNvSpPr>
            <p:nvPr/>
          </p:nvSpPr>
          <p:spPr bwMode="auto">
            <a:xfrm>
              <a:off x="3248" y="1900"/>
              <a:ext cx="535" cy="5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09" name="Oval 33"/>
            <p:cNvSpPr>
              <a:spLocks noChangeArrowheads="1"/>
            </p:cNvSpPr>
            <p:nvPr/>
          </p:nvSpPr>
          <p:spPr bwMode="auto">
            <a:xfrm rot="4517121">
              <a:off x="3367" y="1929"/>
              <a:ext cx="190" cy="214"/>
            </a:xfrm>
            <a:prstGeom prst="ellipse">
              <a:avLst/>
            </a:prstGeom>
            <a:gradFill rotWithShape="0">
              <a:gsLst>
                <a:gs pos="0">
                  <a:srgbClr val="FF7C80">
                    <a:gamma/>
                    <a:shade val="36471"/>
                    <a:invGamma/>
                  </a:srgbClr>
                </a:gs>
                <a:gs pos="100000">
                  <a:srgbClr val="FF7C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7C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3302" y="2131"/>
              <a:ext cx="372" cy="289"/>
              <a:chOff x="1729" y="1392"/>
              <a:chExt cx="1151" cy="768"/>
            </a:xfrm>
          </p:grpSpPr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 rot="-13068410">
                <a:off x="1920" y="1680"/>
                <a:ext cx="248" cy="182"/>
                <a:chOff x="3984" y="1728"/>
                <a:chExt cx="336" cy="288"/>
              </a:xfrm>
            </p:grpSpPr>
            <p:sp>
              <p:nvSpPr>
                <p:cNvPr id="690212" name="Freeform 36"/>
                <p:cNvSpPr>
                  <a:spLocks/>
                </p:cNvSpPr>
                <p:nvPr/>
              </p:nvSpPr>
              <p:spPr bwMode="auto">
                <a:xfrm>
                  <a:off x="4128" y="1728"/>
                  <a:ext cx="1" cy="2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7"/>
                    </a:cxn>
                  </a:cxnLst>
                  <a:rect l="0" t="0" r="r" b="b"/>
                  <a:pathLst>
                    <a:path w="1" h="217">
                      <a:moveTo>
                        <a:pt x="0" y="0"/>
                      </a:moveTo>
                      <a:cubicBezTo>
                        <a:pt x="0" y="72"/>
                        <a:pt x="0" y="145"/>
                        <a:pt x="0" y="217"/>
                      </a:cubicBezTo>
                    </a:path>
                  </a:pathLst>
                </a:custGeom>
                <a:solidFill>
                  <a:srgbClr val="FF6600"/>
                </a:solidFill>
                <a:ln w="57150" cmpd="sng">
                  <a:solidFill>
                    <a:srgbClr val="66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0213" name="Line 37"/>
                <p:cNvSpPr>
                  <a:spLocks noChangeShapeType="1"/>
                </p:cNvSpPr>
                <p:nvPr/>
              </p:nvSpPr>
              <p:spPr bwMode="auto">
                <a:xfrm>
                  <a:off x="4128" y="1920"/>
                  <a:ext cx="192" cy="0"/>
                </a:xfrm>
                <a:prstGeom prst="line">
                  <a:avLst/>
                </a:prstGeom>
                <a:noFill/>
                <a:ln w="57150">
                  <a:solidFill>
                    <a:srgbClr val="66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0214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3984" y="1920"/>
                  <a:ext cx="144" cy="96"/>
                </a:xfrm>
                <a:prstGeom prst="line">
                  <a:avLst/>
                </a:prstGeom>
                <a:noFill/>
                <a:ln w="57150">
                  <a:solidFill>
                    <a:srgbClr val="66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3" name="Group 39"/>
              <p:cNvGrpSpPr>
                <a:grpSpLocks/>
              </p:cNvGrpSpPr>
              <p:nvPr/>
            </p:nvGrpSpPr>
            <p:grpSpPr bwMode="auto">
              <a:xfrm>
                <a:off x="1729" y="1392"/>
                <a:ext cx="1151" cy="768"/>
                <a:chOff x="1680" y="1728"/>
                <a:chExt cx="1151" cy="768"/>
              </a:xfrm>
            </p:grpSpPr>
            <p:sp>
              <p:nvSpPr>
                <p:cNvPr id="690216" name="Oval 40"/>
                <p:cNvSpPr>
                  <a:spLocks noChangeArrowheads="1"/>
                </p:cNvSpPr>
                <p:nvPr/>
              </p:nvSpPr>
              <p:spPr bwMode="auto">
                <a:xfrm>
                  <a:off x="1885" y="1870"/>
                  <a:ext cx="697" cy="41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0217" name="Oval 41"/>
                <p:cNvSpPr>
                  <a:spLocks noChangeArrowheads="1"/>
                </p:cNvSpPr>
                <p:nvPr/>
              </p:nvSpPr>
              <p:spPr bwMode="auto">
                <a:xfrm>
                  <a:off x="2036" y="1807"/>
                  <a:ext cx="61" cy="95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14" name="Group 42"/>
                <p:cNvGrpSpPr>
                  <a:grpSpLocks/>
                </p:cNvGrpSpPr>
                <p:nvPr/>
              </p:nvGrpSpPr>
              <p:grpSpPr bwMode="auto">
                <a:xfrm rot="-3538976">
                  <a:off x="2276" y="2250"/>
                  <a:ext cx="248" cy="182"/>
                  <a:chOff x="3984" y="1728"/>
                  <a:chExt cx="336" cy="288"/>
                </a:xfrm>
              </p:grpSpPr>
              <p:sp>
                <p:nvSpPr>
                  <p:cNvPr id="690219" name="Freeform 43"/>
                  <p:cNvSpPr>
                    <a:spLocks/>
                  </p:cNvSpPr>
                  <p:nvPr/>
                </p:nvSpPr>
                <p:spPr bwMode="auto">
                  <a:xfrm>
                    <a:off x="4128" y="1728"/>
                    <a:ext cx="1" cy="2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17"/>
                      </a:cxn>
                    </a:cxnLst>
                    <a:rect l="0" t="0" r="r" b="b"/>
                    <a:pathLst>
                      <a:path w="1" h="217">
                        <a:moveTo>
                          <a:pt x="0" y="0"/>
                        </a:moveTo>
                        <a:cubicBezTo>
                          <a:pt x="0" y="72"/>
                          <a:pt x="0" y="145"/>
                          <a:pt x="0" y="217"/>
                        </a:cubicBezTo>
                      </a:path>
                    </a:pathLst>
                  </a:custGeom>
                  <a:noFill/>
                  <a:ln w="57150" cmpd="sng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220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1920"/>
                    <a:ext cx="19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221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4" y="1920"/>
                    <a:ext cx="144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5" name="Group 46"/>
                <p:cNvGrpSpPr>
                  <a:grpSpLocks/>
                </p:cNvGrpSpPr>
                <p:nvPr/>
              </p:nvGrpSpPr>
              <p:grpSpPr bwMode="auto">
                <a:xfrm rot="-8236732">
                  <a:off x="2592" y="1971"/>
                  <a:ext cx="239" cy="189"/>
                  <a:chOff x="3984" y="1728"/>
                  <a:chExt cx="336" cy="288"/>
                </a:xfrm>
              </p:grpSpPr>
              <p:sp>
                <p:nvSpPr>
                  <p:cNvPr id="690223" name="Freeform 47"/>
                  <p:cNvSpPr>
                    <a:spLocks/>
                  </p:cNvSpPr>
                  <p:nvPr/>
                </p:nvSpPr>
                <p:spPr bwMode="auto">
                  <a:xfrm>
                    <a:off x="4128" y="1728"/>
                    <a:ext cx="1" cy="2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17"/>
                      </a:cxn>
                    </a:cxnLst>
                    <a:rect l="0" t="0" r="r" b="b"/>
                    <a:pathLst>
                      <a:path w="1" h="217">
                        <a:moveTo>
                          <a:pt x="0" y="0"/>
                        </a:moveTo>
                        <a:cubicBezTo>
                          <a:pt x="0" y="72"/>
                          <a:pt x="0" y="145"/>
                          <a:pt x="0" y="217"/>
                        </a:cubicBezTo>
                      </a:path>
                    </a:pathLst>
                  </a:custGeom>
                  <a:noFill/>
                  <a:ln w="57150" cmpd="sng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224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1920"/>
                    <a:ext cx="19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225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4" y="1920"/>
                    <a:ext cx="144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6" name="Group 50"/>
                <p:cNvGrpSpPr>
                  <a:grpSpLocks/>
                </p:cNvGrpSpPr>
                <p:nvPr/>
              </p:nvGrpSpPr>
              <p:grpSpPr bwMode="auto">
                <a:xfrm rot="-3538976">
                  <a:off x="2079" y="2281"/>
                  <a:ext cx="248" cy="182"/>
                  <a:chOff x="3984" y="1728"/>
                  <a:chExt cx="336" cy="288"/>
                </a:xfrm>
              </p:grpSpPr>
              <p:sp>
                <p:nvSpPr>
                  <p:cNvPr id="690227" name="Freeform 51"/>
                  <p:cNvSpPr>
                    <a:spLocks/>
                  </p:cNvSpPr>
                  <p:nvPr/>
                </p:nvSpPr>
                <p:spPr bwMode="auto">
                  <a:xfrm>
                    <a:off x="4128" y="1728"/>
                    <a:ext cx="1" cy="2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17"/>
                      </a:cxn>
                    </a:cxnLst>
                    <a:rect l="0" t="0" r="r" b="b"/>
                    <a:pathLst>
                      <a:path w="1" h="217">
                        <a:moveTo>
                          <a:pt x="0" y="0"/>
                        </a:moveTo>
                        <a:cubicBezTo>
                          <a:pt x="0" y="72"/>
                          <a:pt x="0" y="145"/>
                          <a:pt x="0" y="217"/>
                        </a:cubicBezTo>
                      </a:path>
                    </a:pathLst>
                  </a:custGeom>
                  <a:solidFill>
                    <a:srgbClr val="FF6600"/>
                  </a:solidFill>
                  <a:ln w="57150" cmpd="sng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22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1920"/>
                    <a:ext cx="19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229" name="Line 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4" y="1920"/>
                    <a:ext cx="144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7" name="Group 54"/>
                <p:cNvGrpSpPr>
                  <a:grpSpLocks/>
                </p:cNvGrpSpPr>
                <p:nvPr/>
              </p:nvGrpSpPr>
              <p:grpSpPr bwMode="auto">
                <a:xfrm rot="-3538976">
                  <a:off x="1839" y="2281"/>
                  <a:ext cx="248" cy="182"/>
                  <a:chOff x="3984" y="1728"/>
                  <a:chExt cx="336" cy="288"/>
                </a:xfrm>
              </p:grpSpPr>
              <p:sp>
                <p:nvSpPr>
                  <p:cNvPr id="690231" name="Freeform 55"/>
                  <p:cNvSpPr>
                    <a:spLocks/>
                  </p:cNvSpPr>
                  <p:nvPr/>
                </p:nvSpPr>
                <p:spPr bwMode="auto">
                  <a:xfrm>
                    <a:off x="4128" y="1728"/>
                    <a:ext cx="1" cy="2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17"/>
                      </a:cxn>
                    </a:cxnLst>
                    <a:rect l="0" t="0" r="r" b="b"/>
                    <a:pathLst>
                      <a:path w="1" h="217">
                        <a:moveTo>
                          <a:pt x="0" y="0"/>
                        </a:moveTo>
                        <a:cubicBezTo>
                          <a:pt x="0" y="72"/>
                          <a:pt x="0" y="145"/>
                          <a:pt x="0" y="217"/>
                        </a:cubicBezTo>
                      </a:path>
                    </a:pathLst>
                  </a:custGeom>
                  <a:solidFill>
                    <a:srgbClr val="FF6600"/>
                  </a:solidFill>
                  <a:ln w="57150" cmpd="sng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232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1920"/>
                    <a:ext cx="19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233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4" y="1920"/>
                    <a:ext cx="144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8" name="Group 58"/>
                <p:cNvGrpSpPr>
                  <a:grpSpLocks/>
                </p:cNvGrpSpPr>
                <p:nvPr/>
              </p:nvGrpSpPr>
              <p:grpSpPr bwMode="auto">
                <a:xfrm rot="-19515040">
                  <a:off x="1680" y="1978"/>
                  <a:ext cx="248" cy="182"/>
                  <a:chOff x="3984" y="1728"/>
                  <a:chExt cx="336" cy="288"/>
                </a:xfrm>
              </p:grpSpPr>
              <p:sp>
                <p:nvSpPr>
                  <p:cNvPr id="690235" name="Freeform 59"/>
                  <p:cNvSpPr>
                    <a:spLocks/>
                  </p:cNvSpPr>
                  <p:nvPr/>
                </p:nvSpPr>
                <p:spPr bwMode="auto">
                  <a:xfrm>
                    <a:off x="4128" y="1728"/>
                    <a:ext cx="1" cy="2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17"/>
                      </a:cxn>
                    </a:cxnLst>
                    <a:rect l="0" t="0" r="r" b="b"/>
                    <a:pathLst>
                      <a:path w="1" h="217">
                        <a:moveTo>
                          <a:pt x="0" y="0"/>
                        </a:moveTo>
                        <a:cubicBezTo>
                          <a:pt x="0" y="72"/>
                          <a:pt x="0" y="145"/>
                          <a:pt x="0" y="217"/>
                        </a:cubicBezTo>
                      </a:path>
                    </a:pathLst>
                  </a:custGeom>
                  <a:solidFill>
                    <a:srgbClr val="FF6600"/>
                  </a:solidFill>
                  <a:ln w="57150" cmpd="sng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236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1920"/>
                    <a:ext cx="19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237" name="Line 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4" y="1920"/>
                    <a:ext cx="144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9" name="Group 62"/>
                <p:cNvGrpSpPr>
                  <a:grpSpLocks/>
                </p:cNvGrpSpPr>
                <p:nvPr/>
              </p:nvGrpSpPr>
              <p:grpSpPr bwMode="auto">
                <a:xfrm rot="-13068410">
                  <a:off x="2205" y="1739"/>
                  <a:ext cx="248" cy="182"/>
                  <a:chOff x="3984" y="1728"/>
                  <a:chExt cx="336" cy="288"/>
                </a:xfrm>
              </p:grpSpPr>
              <p:sp>
                <p:nvSpPr>
                  <p:cNvPr id="690239" name="Freeform 63"/>
                  <p:cNvSpPr>
                    <a:spLocks/>
                  </p:cNvSpPr>
                  <p:nvPr/>
                </p:nvSpPr>
                <p:spPr bwMode="auto">
                  <a:xfrm>
                    <a:off x="4128" y="1728"/>
                    <a:ext cx="1" cy="2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17"/>
                      </a:cxn>
                    </a:cxnLst>
                    <a:rect l="0" t="0" r="r" b="b"/>
                    <a:pathLst>
                      <a:path w="1" h="217">
                        <a:moveTo>
                          <a:pt x="0" y="0"/>
                        </a:moveTo>
                        <a:cubicBezTo>
                          <a:pt x="0" y="72"/>
                          <a:pt x="0" y="145"/>
                          <a:pt x="0" y="217"/>
                        </a:cubicBezTo>
                      </a:path>
                    </a:pathLst>
                  </a:custGeom>
                  <a:solidFill>
                    <a:srgbClr val="FF6600"/>
                  </a:solidFill>
                  <a:ln w="57150" cmpd="sng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240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1920"/>
                    <a:ext cx="19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241" name="Line 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4" y="1920"/>
                    <a:ext cx="144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0" name="Group 66"/>
                <p:cNvGrpSpPr>
                  <a:grpSpLocks/>
                </p:cNvGrpSpPr>
                <p:nvPr/>
              </p:nvGrpSpPr>
              <p:grpSpPr bwMode="auto">
                <a:xfrm rot="10374494">
                  <a:off x="2448" y="1728"/>
                  <a:ext cx="240" cy="144"/>
                  <a:chOff x="3984" y="1728"/>
                  <a:chExt cx="336" cy="288"/>
                </a:xfrm>
              </p:grpSpPr>
              <p:sp>
                <p:nvSpPr>
                  <p:cNvPr id="690243" name="Freeform 67"/>
                  <p:cNvSpPr>
                    <a:spLocks/>
                  </p:cNvSpPr>
                  <p:nvPr/>
                </p:nvSpPr>
                <p:spPr bwMode="auto">
                  <a:xfrm>
                    <a:off x="4128" y="1728"/>
                    <a:ext cx="1" cy="2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17"/>
                      </a:cxn>
                    </a:cxnLst>
                    <a:rect l="0" t="0" r="r" b="b"/>
                    <a:pathLst>
                      <a:path w="1" h="217">
                        <a:moveTo>
                          <a:pt x="0" y="0"/>
                        </a:moveTo>
                        <a:cubicBezTo>
                          <a:pt x="0" y="72"/>
                          <a:pt x="0" y="145"/>
                          <a:pt x="0" y="217"/>
                        </a:cubicBezTo>
                      </a:path>
                    </a:pathLst>
                  </a:custGeom>
                  <a:solidFill>
                    <a:srgbClr val="FF6600"/>
                  </a:solidFill>
                  <a:ln w="57150" cmpd="sng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244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1920"/>
                    <a:ext cx="19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245" name="Line 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4" y="1920"/>
                    <a:ext cx="144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</p:grpSp>
        <p:sp>
          <p:nvSpPr>
            <p:cNvPr id="690246" name="Oval 70"/>
            <p:cNvSpPr>
              <a:spLocks noChangeArrowheads="1"/>
            </p:cNvSpPr>
            <p:nvPr/>
          </p:nvSpPr>
          <p:spPr bwMode="auto">
            <a:xfrm rot="4517121">
              <a:off x="3528" y="2119"/>
              <a:ext cx="190" cy="214"/>
            </a:xfrm>
            <a:prstGeom prst="ellipse">
              <a:avLst/>
            </a:prstGeom>
            <a:gradFill rotWithShape="0">
              <a:gsLst>
                <a:gs pos="0">
                  <a:srgbClr val="FF7C80">
                    <a:gamma/>
                    <a:shade val="36471"/>
                    <a:invGamma/>
                  </a:srgbClr>
                </a:gs>
                <a:gs pos="100000">
                  <a:srgbClr val="FF7C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7C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47" name="Oval 71" descr="Confetes grandes"/>
            <p:cNvSpPr>
              <a:spLocks noChangeArrowheads="1"/>
            </p:cNvSpPr>
            <p:nvPr/>
          </p:nvSpPr>
          <p:spPr bwMode="auto">
            <a:xfrm>
              <a:off x="3730" y="2362"/>
              <a:ext cx="373" cy="231"/>
            </a:xfrm>
            <a:prstGeom prst="ellipse">
              <a:avLst/>
            </a:prstGeom>
            <a:pattFill prst="lgConfetti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48" name="Text Box 72"/>
            <p:cNvSpPr txBox="1">
              <a:spLocks noChangeArrowheads="1"/>
            </p:cNvSpPr>
            <p:nvPr/>
          </p:nvSpPr>
          <p:spPr bwMode="auto">
            <a:xfrm>
              <a:off x="3470" y="1525"/>
              <a:ext cx="140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800" b="1"/>
                <a:t>FAGÓCITO</a:t>
              </a:r>
              <a:endParaRPr lang="pt-BR" sz="2800"/>
            </a:p>
          </p:txBody>
        </p:sp>
      </p:grpSp>
      <p:sp>
        <p:nvSpPr>
          <p:cNvPr id="690249" name="Text Box 73"/>
          <p:cNvSpPr txBox="1">
            <a:spLocks noChangeArrowheads="1"/>
          </p:cNvSpPr>
          <p:nvPr/>
        </p:nvSpPr>
        <p:spPr bwMode="auto">
          <a:xfrm>
            <a:off x="4572000" y="5229225"/>
            <a:ext cx="3086100" cy="954107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/>
              <a:t>RECEPTORES p/  Fc IgG e PARA C3b</a:t>
            </a:r>
          </a:p>
        </p:txBody>
      </p:sp>
      <p:grpSp>
        <p:nvGrpSpPr>
          <p:cNvPr id="21" name="Group 74"/>
          <p:cNvGrpSpPr>
            <a:grpSpLocks/>
          </p:cNvGrpSpPr>
          <p:nvPr/>
        </p:nvGrpSpPr>
        <p:grpSpPr bwMode="auto">
          <a:xfrm rot="-19515040">
            <a:off x="2130425" y="2736850"/>
            <a:ext cx="295275" cy="385763"/>
            <a:chOff x="3984" y="1728"/>
            <a:chExt cx="336" cy="288"/>
          </a:xfrm>
        </p:grpSpPr>
        <p:sp>
          <p:nvSpPr>
            <p:cNvPr id="690251" name="Freeform 75"/>
            <p:cNvSpPr>
              <a:spLocks/>
            </p:cNvSpPr>
            <p:nvPr/>
          </p:nvSpPr>
          <p:spPr bwMode="auto">
            <a:xfrm>
              <a:off x="4128" y="1728"/>
              <a:ext cx="1" cy="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7"/>
                </a:cxn>
              </a:cxnLst>
              <a:rect l="0" t="0" r="r" b="b"/>
              <a:pathLst>
                <a:path w="1" h="217">
                  <a:moveTo>
                    <a:pt x="0" y="0"/>
                  </a:moveTo>
                  <a:cubicBezTo>
                    <a:pt x="0" y="72"/>
                    <a:pt x="0" y="145"/>
                    <a:pt x="0" y="217"/>
                  </a:cubicBezTo>
                </a:path>
              </a:pathLst>
            </a:custGeom>
            <a:solidFill>
              <a:srgbClr val="FF6600"/>
            </a:solidFill>
            <a:ln w="57150" cmpd="sng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52" name="Line 76"/>
            <p:cNvSpPr>
              <a:spLocks noChangeShapeType="1"/>
            </p:cNvSpPr>
            <p:nvPr/>
          </p:nvSpPr>
          <p:spPr bwMode="auto">
            <a:xfrm>
              <a:off x="4128" y="1920"/>
              <a:ext cx="192" cy="0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53" name="Line 77"/>
            <p:cNvSpPr>
              <a:spLocks noChangeShapeType="1"/>
            </p:cNvSpPr>
            <p:nvPr/>
          </p:nvSpPr>
          <p:spPr bwMode="auto">
            <a:xfrm flipH="1">
              <a:off x="3984" y="1920"/>
              <a:ext cx="144" cy="96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2" name="Group 78"/>
          <p:cNvGrpSpPr>
            <a:grpSpLocks/>
          </p:cNvGrpSpPr>
          <p:nvPr/>
        </p:nvGrpSpPr>
        <p:grpSpPr bwMode="auto">
          <a:xfrm rot="10374494">
            <a:off x="2771775" y="3276600"/>
            <a:ext cx="285750" cy="304800"/>
            <a:chOff x="3984" y="1728"/>
            <a:chExt cx="336" cy="288"/>
          </a:xfrm>
        </p:grpSpPr>
        <p:sp>
          <p:nvSpPr>
            <p:cNvPr id="690255" name="Freeform 79"/>
            <p:cNvSpPr>
              <a:spLocks/>
            </p:cNvSpPr>
            <p:nvPr/>
          </p:nvSpPr>
          <p:spPr bwMode="auto">
            <a:xfrm>
              <a:off x="4128" y="1728"/>
              <a:ext cx="1" cy="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7"/>
                </a:cxn>
              </a:cxnLst>
              <a:rect l="0" t="0" r="r" b="b"/>
              <a:pathLst>
                <a:path w="1" h="217">
                  <a:moveTo>
                    <a:pt x="0" y="0"/>
                  </a:moveTo>
                  <a:cubicBezTo>
                    <a:pt x="0" y="72"/>
                    <a:pt x="0" y="145"/>
                    <a:pt x="0" y="217"/>
                  </a:cubicBezTo>
                </a:path>
              </a:pathLst>
            </a:custGeom>
            <a:solidFill>
              <a:srgbClr val="FF6600"/>
            </a:solidFill>
            <a:ln w="57150" cmpd="sng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56" name="Line 80"/>
            <p:cNvSpPr>
              <a:spLocks noChangeShapeType="1"/>
            </p:cNvSpPr>
            <p:nvPr/>
          </p:nvSpPr>
          <p:spPr bwMode="auto">
            <a:xfrm>
              <a:off x="4128" y="1920"/>
              <a:ext cx="192" cy="0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57" name="Line 81"/>
            <p:cNvSpPr>
              <a:spLocks noChangeShapeType="1"/>
            </p:cNvSpPr>
            <p:nvPr/>
          </p:nvSpPr>
          <p:spPr bwMode="auto">
            <a:xfrm flipH="1">
              <a:off x="3984" y="1920"/>
              <a:ext cx="144" cy="96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3" name="Group 82"/>
          <p:cNvGrpSpPr>
            <a:grpSpLocks/>
          </p:cNvGrpSpPr>
          <p:nvPr/>
        </p:nvGrpSpPr>
        <p:grpSpPr bwMode="auto">
          <a:xfrm rot="-2011828">
            <a:off x="5003800" y="4365625"/>
            <a:ext cx="508000" cy="314325"/>
            <a:chOff x="2880" y="3648"/>
            <a:chExt cx="288" cy="144"/>
          </a:xfrm>
        </p:grpSpPr>
        <p:sp>
          <p:nvSpPr>
            <p:cNvPr id="690259" name="Line 83"/>
            <p:cNvSpPr>
              <a:spLocks noChangeShapeType="1"/>
            </p:cNvSpPr>
            <p:nvPr/>
          </p:nvSpPr>
          <p:spPr bwMode="auto">
            <a:xfrm>
              <a:off x="2880" y="3648"/>
              <a:ext cx="288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60" name="Line 84"/>
            <p:cNvSpPr>
              <a:spLocks noChangeShapeType="1"/>
            </p:cNvSpPr>
            <p:nvPr/>
          </p:nvSpPr>
          <p:spPr bwMode="auto">
            <a:xfrm flipH="1">
              <a:off x="2880" y="3648"/>
              <a:ext cx="288" cy="14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4" name="Group 85"/>
          <p:cNvGrpSpPr>
            <a:grpSpLocks/>
          </p:cNvGrpSpPr>
          <p:nvPr/>
        </p:nvGrpSpPr>
        <p:grpSpPr bwMode="auto">
          <a:xfrm>
            <a:off x="4318000" y="3716338"/>
            <a:ext cx="508000" cy="314325"/>
            <a:chOff x="2880" y="3648"/>
            <a:chExt cx="288" cy="144"/>
          </a:xfrm>
        </p:grpSpPr>
        <p:sp>
          <p:nvSpPr>
            <p:cNvPr id="690262" name="Line 86"/>
            <p:cNvSpPr>
              <a:spLocks noChangeShapeType="1"/>
            </p:cNvSpPr>
            <p:nvPr/>
          </p:nvSpPr>
          <p:spPr bwMode="auto">
            <a:xfrm>
              <a:off x="2880" y="3648"/>
              <a:ext cx="288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63" name="Line 87"/>
            <p:cNvSpPr>
              <a:spLocks noChangeShapeType="1"/>
            </p:cNvSpPr>
            <p:nvPr/>
          </p:nvSpPr>
          <p:spPr bwMode="auto">
            <a:xfrm flipH="1">
              <a:off x="2880" y="3648"/>
              <a:ext cx="288" cy="14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5" name="Group 88"/>
          <p:cNvGrpSpPr>
            <a:grpSpLocks/>
          </p:cNvGrpSpPr>
          <p:nvPr/>
        </p:nvGrpSpPr>
        <p:grpSpPr bwMode="auto">
          <a:xfrm rot="18020193">
            <a:off x="6729412" y="4800601"/>
            <a:ext cx="549275" cy="254000"/>
            <a:chOff x="2880" y="3648"/>
            <a:chExt cx="288" cy="144"/>
          </a:xfrm>
        </p:grpSpPr>
        <p:sp>
          <p:nvSpPr>
            <p:cNvPr id="690265" name="Line 89"/>
            <p:cNvSpPr>
              <a:spLocks noChangeShapeType="1"/>
            </p:cNvSpPr>
            <p:nvPr/>
          </p:nvSpPr>
          <p:spPr bwMode="auto">
            <a:xfrm>
              <a:off x="2880" y="3648"/>
              <a:ext cx="288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66" name="Line 90"/>
            <p:cNvSpPr>
              <a:spLocks noChangeShapeType="1"/>
            </p:cNvSpPr>
            <p:nvPr/>
          </p:nvSpPr>
          <p:spPr bwMode="auto">
            <a:xfrm flipH="1">
              <a:off x="2880" y="3648"/>
              <a:ext cx="288" cy="14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6" name="Group 91"/>
          <p:cNvGrpSpPr>
            <a:grpSpLocks/>
          </p:cNvGrpSpPr>
          <p:nvPr/>
        </p:nvGrpSpPr>
        <p:grpSpPr bwMode="auto">
          <a:xfrm rot="-17772682">
            <a:off x="5431631" y="1921670"/>
            <a:ext cx="549275" cy="252412"/>
            <a:chOff x="2880" y="3648"/>
            <a:chExt cx="288" cy="144"/>
          </a:xfrm>
        </p:grpSpPr>
        <p:sp>
          <p:nvSpPr>
            <p:cNvPr id="690268" name="Line 92"/>
            <p:cNvSpPr>
              <a:spLocks noChangeShapeType="1"/>
            </p:cNvSpPr>
            <p:nvPr/>
          </p:nvSpPr>
          <p:spPr bwMode="auto">
            <a:xfrm>
              <a:off x="2880" y="3648"/>
              <a:ext cx="288" cy="0"/>
            </a:xfrm>
            <a:prstGeom prst="line">
              <a:avLst/>
            </a:prstGeom>
            <a:noFill/>
            <a:ln w="5715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69" name="Line 93"/>
            <p:cNvSpPr>
              <a:spLocks noChangeShapeType="1"/>
            </p:cNvSpPr>
            <p:nvPr/>
          </p:nvSpPr>
          <p:spPr bwMode="auto">
            <a:xfrm flipH="1">
              <a:off x="2880" y="3648"/>
              <a:ext cx="288" cy="144"/>
            </a:xfrm>
            <a:prstGeom prst="line">
              <a:avLst/>
            </a:prstGeom>
            <a:noFill/>
            <a:ln w="5715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7" name="Group 94"/>
          <p:cNvGrpSpPr>
            <a:grpSpLocks/>
          </p:cNvGrpSpPr>
          <p:nvPr/>
        </p:nvGrpSpPr>
        <p:grpSpPr bwMode="auto">
          <a:xfrm rot="6104314">
            <a:off x="6638131" y="1723232"/>
            <a:ext cx="549275" cy="360362"/>
            <a:chOff x="2880" y="3648"/>
            <a:chExt cx="288" cy="144"/>
          </a:xfrm>
        </p:grpSpPr>
        <p:sp>
          <p:nvSpPr>
            <p:cNvPr id="690271" name="Line 95"/>
            <p:cNvSpPr>
              <a:spLocks noChangeShapeType="1"/>
            </p:cNvSpPr>
            <p:nvPr/>
          </p:nvSpPr>
          <p:spPr bwMode="auto">
            <a:xfrm>
              <a:off x="2880" y="3648"/>
              <a:ext cx="288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72" name="Line 96"/>
            <p:cNvSpPr>
              <a:spLocks noChangeShapeType="1"/>
            </p:cNvSpPr>
            <p:nvPr/>
          </p:nvSpPr>
          <p:spPr bwMode="auto">
            <a:xfrm flipH="1">
              <a:off x="2880" y="3648"/>
              <a:ext cx="288" cy="14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8" name="Group 97"/>
          <p:cNvGrpSpPr>
            <a:grpSpLocks/>
          </p:cNvGrpSpPr>
          <p:nvPr/>
        </p:nvGrpSpPr>
        <p:grpSpPr bwMode="auto">
          <a:xfrm rot="-19515040">
            <a:off x="2627313" y="2781300"/>
            <a:ext cx="295275" cy="385763"/>
            <a:chOff x="3984" y="1728"/>
            <a:chExt cx="336" cy="288"/>
          </a:xfrm>
        </p:grpSpPr>
        <p:sp>
          <p:nvSpPr>
            <p:cNvPr id="690274" name="Freeform 98"/>
            <p:cNvSpPr>
              <a:spLocks/>
            </p:cNvSpPr>
            <p:nvPr/>
          </p:nvSpPr>
          <p:spPr bwMode="auto">
            <a:xfrm>
              <a:off x="4128" y="1728"/>
              <a:ext cx="1" cy="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7"/>
                </a:cxn>
              </a:cxnLst>
              <a:rect l="0" t="0" r="r" b="b"/>
              <a:pathLst>
                <a:path w="1" h="217">
                  <a:moveTo>
                    <a:pt x="0" y="0"/>
                  </a:moveTo>
                  <a:cubicBezTo>
                    <a:pt x="0" y="72"/>
                    <a:pt x="0" y="145"/>
                    <a:pt x="0" y="217"/>
                  </a:cubicBezTo>
                </a:path>
              </a:pathLst>
            </a:custGeom>
            <a:solidFill>
              <a:srgbClr val="FF6600"/>
            </a:solidFill>
            <a:ln w="57150" cmpd="sng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75" name="Line 99"/>
            <p:cNvSpPr>
              <a:spLocks noChangeShapeType="1"/>
            </p:cNvSpPr>
            <p:nvPr/>
          </p:nvSpPr>
          <p:spPr bwMode="auto">
            <a:xfrm>
              <a:off x="4128" y="1920"/>
              <a:ext cx="192" cy="0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76" name="Line 100"/>
            <p:cNvSpPr>
              <a:spLocks noChangeShapeType="1"/>
            </p:cNvSpPr>
            <p:nvPr/>
          </p:nvSpPr>
          <p:spPr bwMode="auto">
            <a:xfrm flipH="1">
              <a:off x="3984" y="1920"/>
              <a:ext cx="144" cy="96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9" name="Group 101"/>
          <p:cNvGrpSpPr>
            <a:grpSpLocks/>
          </p:cNvGrpSpPr>
          <p:nvPr/>
        </p:nvGrpSpPr>
        <p:grpSpPr bwMode="auto">
          <a:xfrm rot="-19515040">
            <a:off x="2268538" y="2565400"/>
            <a:ext cx="295275" cy="385763"/>
            <a:chOff x="3984" y="1728"/>
            <a:chExt cx="336" cy="288"/>
          </a:xfrm>
        </p:grpSpPr>
        <p:sp>
          <p:nvSpPr>
            <p:cNvPr id="690278" name="Freeform 102"/>
            <p:cNvSpPr>
              <a:spLocks/>
            </p:cNvSpPr>
            <p:nvPr/>
          </p:nvSpPr>
          <p:spPr bwMode="auto">
            <a:xfrm>
              <a:off x="4128" y="1728"/>
              <a:ext cx="1" cy="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7"/>
                </a:cxn>
              </a:cxnLst>
              <a:rect l="0" t="0" r="r" b="b"/>
              <a:pathLst>
                <a:path w="1" h="217">
                  <a:moveTo>
                    <a:pt x="0" y="0"/>
                  </a:moveTo>
                  <a:cubicBezTo>
                    <a:pt x="0" y="72"/>
                    <a:pt x="0" y="145"/>
                    <a:pt x="0" y="217"/>
                  </a:cubicBezTo>
                </a:path>
              </a:pathLst>
            </a:custGeom>
            <a:solidFill>
              <a:srgbClr val="FF6600"/>
            </a:solidFill>
            <a:ln w="57150" cmpd="sng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79" name="Line 103"/>
            <p:cNvSpPr>
              <a:spLocks noChangeShapeType="1"/>
            </p:cNvSpPr>
            <p:nvPr/>
          </p:nvSpPr>
          <p:spPr bwMode="auto">
            <a:xfrm>
              <a:off x="4128" y="1920"/>
              <a:ext cx="192" cy="0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80" name="Line 104"/>
            <p:cNvSpPr>
              <a:spLocks noChangeShapeType="1"/>
            </p:cNvSpPr>
            <p:nvPr/>
          </p:nvSpPr>
          <p:spPr bwMode="auto">
            <a:xfrm flipH="1">
              <a:off x="3984" y="1920"/>
              <a:ext cx="144" cy="96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0" name="Group 105"/>
          <p:cNvGrpSpPr>
            <a:grpSpLocks/>
          </p:cNvGrpSpPr>
          <p:nvPr/>
        </p:nvGrpSpPr>
        <p:grpSpPr bwMode="auto">
          <a:xfrm rot="-19515040">
            <a:off x="2130425" y="2736850"/>
            <a:ext cx="295275" cy="385763"/>
            <a:chOff x="3984" y="1728"/>
            <a:chExt cx="336" cy="288"/>
          </a:xfrm>
        </p:grpSpPr>
        <p:sp>
          <p:nvSpPr>
            <p:cNvPr id="690282" name="Freeform 106"/>
            <p:cNvSpPr>
              <a:spLocks/>
            </p:cNvSpPr>
            <p:nvPr/>
          </p:nvSpPr>
          <p:spPr bwMode="auto">
            <a:xfrm>
              <a:off x="4128" y="1728"/>
              <a:ext cx="1" cy="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7"/>
                </a:cxn>
              </a:cxnLst>
              <a:rect l="0" t="0" r="r" b="b"/>
              <a:pathLst>
                <a:path w="1" h="217">
                  <a:moveTo>
                    <a:pt x="0" y="0"/>
                  </a:moveTo>
                  <a:cubicBezTo>
                    <a:pt x="0" y="72"/>
                    <a:pt x="0" y="145"/>
                    <a:pt x="0" y="217"/>
                  </a:cubicBezTo>
                </a:path>
              </a:pathLst>
            </a:custGeom>
            <a:solidFill>
              <a:srgbClr val="FF6600"/>
            </a:solidFill>
            <a:ln w="57150" cmpd="sng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83" name="Line 107"/>
            <p:cNvSpPr>
              <a:spLocks noChangeShapeType="1"/>
            </p:cNvSpPr>
            <p:nvPr/>
          </p:nvSpPr>
          <p:spPr bwMode="auto">
            <a:xfrm>
              <a:off x="4128" y="1920"/>
              <a:ext cx="192" cy="0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84" name="Line 108"/>
            <p:cNvSpPr>
              <a:spLocks noChangeShapeType="1"/>
            </p:cNvSpPr>
            <p:nvPr/>
          </p:nvSpPr>
          <p:spPr bwMode="auto">
            <a:xfrm flipH="1">
              <a:off x="3984" y="1920"/>
              <a:ext cx="144" cy="96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1" name="Group 109"/>
          <p:cNvGrpSpPr>
            <a:grpSpLocks/>
          </p:cNvGrpSpPr>
          <p:nvPr/>
        </p:nvGrpSpPr>
        <p:grpSpPr bwMode="auto">
          <a:xfrm>
            <a:off x="2374900" y="2420938"/>
            <a:ext cx="969963" cy="955675"/>
            <a:chOff x="1496" y="1525"/>
            <a:chExt cx="611" cy="602"/>
          </a:xfrm>
        </p:grpSpPr>
        <p:sp>
          <p:nvSpPr>
            <p:cNvPr id="690286" name="Oval 110"/>
            <p:cNvSpPr>
              <a:spLocks noChangeArrowheads="1"/>
            </p:cNvSpPr>
            <p:nvPr/>
          </p:nvSpPr>
          <p:spPr bwMode="auto">
            <a:xfrm>
              <a:off x="1496" y="1580"/>
              <a:ext cx="523" cy="547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90176" name="Group 111"/>
            <p:cNvGrpSpPr>
              <a:grpSpLocks/>
            </p:cNvGrpSpPr>
            <p:nvPr/>
          </p:nvGrpSpPr>
          <p:grpSpPr bwMode="auto">
            <a:xfrm rot="10374494">
              <a:off x="1927" y="1570"/>
              <a:ext cx="180" cy="192"/>
              <a:chOff x="3984" y="1728"/>
              <a:chExt cx="336" cy="288"/>
            </a:xfrm>
          </p:grpSpPr>
          <p:sp>
            <p:nvSpPr>
              <p:cNvPr id="690288" name="Freeform 112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solidFill>
                <a:srgbClr val="FF6600"/>
              </a:solidFill>
              <a:ln w="57150" cmpd="sng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0289" name="Line 113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0290" name="Line 114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90177" name="Group 115"/>
            <p:cNvGrpSpPr>
              <a:grpSpLocks/>
            </p:cNvGrpSpPr>
            <p:nvPr/>
          </p:nvGrpSpPr>
          <p:grpSpPr bwMode="auto">
            <a:xfrm rot="10374494">
              <a:off x="1610" y="1525"/>
              <a:ext cx="180" cy="192"/>
              <a:chOff x="3984" y="1728"/>
              <a:chExt cx="336" cy="288"/>
            </a:xfrm>
          </p:grpSpPr>
          <p:sp>
            <p:nvSpPr>
              <p:cNvPr id="690292" name="Freeform 116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solidFill>
                <a:srgbClr val="FF6600"/>
              </a:solidFill>
              <a:ln w="57150" cmpd="sng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0293" name="Line 117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0294" name="Line 118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690179" name="Group 119"/>
          <p:cNvGrpSpPr>
            <a:grpSpLocks/>
          </p:cNvGrpSpPr>
          <p:nvPr/>
        </p:nvGrpSpPr>
        <p:grpSpPr bwMode="auto">
          <a:xfrm rot="8782794">
            <a:off x="2700338" y="5157788"/>
            <a:ext cx="647700" cy="431800"/>
            <a:chOff x="476" y="3158"/>
            <a:chExt cx="408" cy="272"/>
          </a:xfrm>
        </p:grpSpPr>
        <p:sp>
          <p:nvSpPr>
            <p:cNvPr id="690296" name="Oval 120"/>
            <p:cNvSpPr>
              <a:spLocks noChangeArrowheads="1"/>
            </p:cNvSpPr>
            <p:nvPr/>
          </p:nvSpPr>
          <p:spPr bwMode="auto">
            <a:xfrm flipV="1">
              <a:off x="612" y="3158"/>
              <a:ext cx="136" cy="181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rgbClr val="33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97" name="Line 121"/>
            <p:cNvSpPr>
              <a:spLocks noChangeShapeType="1"/>
            </p:cNvSpPr>
            <p:nvPr/>
          </p:nvSpPr>
          <p:spPr bwMode="auto">
            <a:xfrm flipH="1">
              <a:off x="476" y="3249"/>
              <a:ext cx="181" cy="181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90298" name="Line 122"/>
            <p:cNvSpPr>
              <a:spLocks noChangeShapeType="1"/>
            </p:cNvSpPr>
            <p:nvPr/>
          </p:nvSpPr>
          <p:spPr bwMode="auto">
            <a:xfrm>
              <a:off x="703" y="3249"/>
              <a:ext cx="181" cy="181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90180" name="Group 123"/>
          <p:cNvGrpSpPr>
            <a:grpSpLocks/>
          </p:cNvGrpSpPr>
          <p:nvPr/>
        </p:nvGrpSpPr>
        <p:grpSpPr bwMode="auto">
          <a:xfrm rot="-19515040">
            <a:off x="2627313" y="4581525"/>
            <a:ext cx="295275" cy="385763"/>
            <a:chOff x="3984" y="1728"/>
            <a:chExt cx="336" cy="288"/>
          </a:xfrm>
        </p:grpSpPr>
        <p:sp>
          <p:nvSpPr>
            <p:cNvPr id="690300" name="Freeform 124"/>
            <p:cNvSpPr>
              <a:spLocks/>
            </p:cNvSpPr>
            <p:nvPr/>
          </p:nvSpPr>
          <p:spPr bwMode="auto">
            <a:xfrm>
              <a:off x="4128" y="1728"/>
              <a:ext cx="1" cy="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7"/>
                </a:cxn>
              </a:cxnLst>
              <a:rect l="0" t="0" r="r" b="b"/>
              <a:pathLst>
                <a:path w="1" h="217">
                  <a:moveTo>
                    <a:pt x="0" y="0"/>
                  </a:moveTo>
                  <a:cubicBezTo>
                    <a:pt x="0" y="72"/>
                    <a:pt x="0" y="145"/>
                    <a:pt x="0" y="217"/>
                  </a:cubicBezTo>
                </a:path>
              </a:pathLst>
            </a:custGeom>
            <a:solidFill>
              <a:srgbClr val="FF6600"/>
            </a:solidFill>
            <a:ln w="57150" cmpd="sng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301" name="Line 125"/>
            <p:cNvSpPr>
              <a:spLocks noChangeShapeType="1"/>
            </p:cNvSpPr>
            <p:nvPr/>
          </p:nvSpPr>
          <p:spPr bwMode="auto">
            <a:xfrm>
              <a:off x="4128" y="1920"/>
              <a:ext cx="192" cy="0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302" name="Line 126"/>
            <p:cNvSpPr>
              <a:spLocks noChangeShapeType="1"/>
            </p:cNvSpPr>
            <p:nvPr/>
          </p:nvSpPr>
          <p:spPr bwMode="auto">
            <a:xfrm flipH="1">
              <a:off x="3984" y="1920"/>
              <a:ext cx="144" cy="96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90303" name="Text Box 127"/>
          <p:cNvSpPr txBox="1">
            <a:spLocks noChangeArrowheads="1"/>
          </p:cNvSpPr>
          <p:nvPr/>
        </p:nvSpPr>
        <p:spPr bwMode="auto">
          <a:xfrm>
            <a:off x="2700338" y="5589588"/>
            <a:ext cx="1008062" cy="369332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sz="1800" b="1">
                <a:latin typeface="Arial" pitchFamily="34" charset="0"/>
              </a:rPr>
              <a:t>C1q</a:t>
            </a:r>
          </a:p>
        </p:txBody>
      </p:sp>
      <p:grpSp>
        <p:nvGrpSpPr>
          <p:cNvPr id="690184" name="Group 128"/>
          <p:cNvGrpSpPr>
            <a:grpSpLocks/>
          </p:cNvGrpSpPr>
          <p:nvPr/>
        </p:nvGrpSpPr>
        <p:grpSpPr bwMode="auto">
          <a:xfrm>
            <a:off x="2051051" y="3860800"/>
            <a:ext cx="1773238" cy="1873250"/>
            <a:chOff x="1292" y="2432"/>
            <a:chExt cx="1117" cy="1180"/>
          </a:xfrm>
        </p:grpSpPr>
        <p:sp>
          <p:nvSpPr>
            <p:cNvPr id="690305" name="AutoShape 129"/>
            <p:cNvSpPr>
              <a:spLocks noChangeArrowheads="1"/>
            </p:cNvSpPr>
            <p:nvPr/>
          </p:nvSpPr>
          <p:spPr bwMode="auto">
            <a:xfrm rot="-3582634">
              <a:off x="1633" y="2681"/>
              <a:ext cx="454" cy="137"/>
            </a:xfrm>
            <a:prstGeom prst="homePlate">
              <a:avLst>
                <a:gd name="adj" fmla="val 82847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306" name="AutoShape 130"/>
            <p:cNvSpPr>
              <a:spLocks noChangeArrowheads="1"/>
            </p:cNvSpPr>
            <p:nvPr/>
          </p:nvSpPr>
          <p:spPr bwMode="auto">
            <a:xfrm rot="6205862">
              <a:off x="1225" y="3316"/>
              <a:ext cx="454" cy="137"/>
            </a:xfrm>
            <a:prstGeom prst="homePlate">
              <a:avLst>
                <a:gd name="adj" fmla="val 82847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90188" name="Group 131"/>
            <p:cNvGrpSpPr>
              <a:grpSpLocks/>
            </p:cNvGrpSpPr>
            <p:nvPr/>
          </p:nvGrpSpPr>
          <p:grpSpPr bwMode="auto">
            <a:xfrm>
              <a:off x="1292" y="2750"/>
              <a:ext cx="767" cy="651"/>
              <a:chOff x="1292" y="2750"/>
              <a:chExt cx="767" cy="651"/>
            </a:xfrm>
          </p:grpSpPr>
          <p:grpSp>
            <p:nvGrpSpPr>
              <p:cNvPr id="690193" name="Group 132"/>
              <p:cNvGrpSpPr>
                <a:grpSpLocks/>
              </p:cNvGrpSpPr>
              <p:nvPr/>
            </p:nvGrpSpPr>
            <p:grpSpPr bwMode="auto">
              <a:xfrm>
                <a:off x="1292" y="2750"/>
                <a:ext cx="747" cy="602"/>
                <a:chOff x="1610" y="2886"/>
                <a:chExt cx="747" cy="602"/>
              </a:xfrm>
            </p:grpSpPr>
            <p:grpSp>
              <p:nvGrpSpPr>
                <p:cNvPr id="690196" name="Group 133"/>
                <p:cNvGrpSpPr>
                  <a:grpSpLocks/>
                </p:cNvGrpSpPr>
                <p:nvPr/>
              </p:nvGrpSpPr>
              <p:grpSpPr bwMode="auto">
                <a:xfrm rot="-19515040">
                  <a:off x="1610" y="3085"/>
                  <a:ext cx="186" cy="243"/>
                  <a:chOff x="3984" y="1728"/>
                  <a:chExt cx="336" cy="288"/>
                </a:xfrm>
              </p:grpSpPr>
              <p:sp>
                <p:nvSpPr>
                  <p:cNvPr id="690310" name="Freeform 134"/>
                  <p:cNvSpPr>
                    <a:spLocks/>
                  </p:cNvSpPr>
                  <p:nvPr/>
                </p:nvSpPr>
                <p:spPr bwMode="auto">
                  <a:xfrm>
                    <a:off x="4128" y="1728"/>
                    <a:ext cx="1" cy="2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17"/>
                      </a:cxn>
                    </a:cxnLst>
                    <a:rect l="0" t="0" r="r" b="b"/>
                    <a:pathLst>
                      <a:path w="1" h="217">
                        <a:moveTo>
                          <a:pt x="0" y="0"/>
                        </a:moveTo>
                        <a:cubicBezTo>
                          <a:pt x="0" y="72"/>
                          <a:pt x="0" y="145"/>
                          <a:pt x="0" y="217"/>
                        </a:cubicBezTo>
                      </a:path>
                    </a:pathLst>
                  </a:custGeom>
                  <a:solidFill>
                    <a:schemeClr val="bg1"/>
                  </a:solidFill>
                  <a:ln w="57150" cmpd="sng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311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1920"/>
                    <a:ext cx="19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312" name="Line 1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4" y="1920"/>
                    <a:ext cx="144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690199" name="Group 137"/>
                <p:cNvGrpSpPr>
                  <a:grpSpLocks/>
                </p:cNvGrpSpPr>
                <p:nvPr/>
              </p:nvGrpSpPr>
              <p:grpSpPr bwMode="auto">
                <a:xfrm>
                  <a:off x="1746" y="2886"/>
                  <a:ext cx="611" cy="602"/>
                  <a:chOff x="1360" y="1389"/>
                  <a:chExt cx="611" cy="602"/>
                </a:xfrm>
              </p:grpSpPr>
              <p:sp>
                <p:nvSpPr>
                  <p:cNvPr id="690314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1360" y="1444"/>
                    <a:ext cx="523" cy="54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grpSp>
                <p:nvGrpSpPr>
                  <p:cNvPr id="690202" name="Group 139"/>
                  <p:cNvGrpSpPr>
                    <a:grpSpLocks/>
                  </p:cNvGrpSpPr>
                  <p:nvPr/>
                </p:nvGrpSpPr>
                <p:grpSpPr bwMode="auto">
                  <a:xfrm rot="10374494">
                    <a:off x="1791" y="1434"/>
                    <a:ext cx="180" cy="192"/>
                    <a:chOff x="3984" y="1728"/>
                    <a:chExt cx="336" cy="288"/>
                  </a:xfrm>
                </p:grpSpPr>
                <p:sp>
                  <p:nvSpPr>
                    <p:cNvPr id="690316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4128" y="1728"/>
                      <a:ext cx="1" cy="21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217"/>
                        </a:cxn>
                      </a:cxnLst>
                      <a:rect l="0" t="0" r="r" b="b"/>
                      <a:pathLst>
                        <a:path w="1" h="217">
                          <a:moveTo>
                            <a:pt x="0" y="0"/>
                          </a:moveTo>
                          <a:cubicBezTo>
                            <a:pt x="0" y="72"/>
                            <a:pt x="0" y="145"/>
                            <a:pt x="0" y="217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 w="57150" cmpd="sng">
                      <a:solidFill>
                        <a:srgbClr val="6699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90317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1920"/>
                      <a:ext cx="192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6699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90318" name="Line 14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84" y="1920"/>
                      <a:ext cx="144" cy="96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6699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690205" name="Group 143"/>
                  <p:cNvGrpSpPr>
                    <a:grpSpLocks/>
                  </p:cNvGrpSpPr>
                  <p:nvPr/>
                </p:nvGrpSpPr>
                <p:grpSpPr bwMode="auto">
                  <a:xfrm rot="10374494">
                    <a:off x="1474" y="1389"/>
                    <a:ext cx="180" cy="192"/>
                    <a:chOff x="3984" y="1728"/>
                    <a:chExt cx="336" cy="288"/>
                  </a:xfrm>
                </p:grpSpPr>
                <p:sp>
                  <p:nvSpPr>
                    <p:cNvPr id="690320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4128" y="1728"/>
                      <a:ext cx="1" cy="21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217"/>
                        </a:cxn>
                      </a:cxnLst>
                      <a:rect l="0" t="0" r="r" b="b"/>
                      <a:pathLst>
                        <a:path w="1" h="217">
                          <a:moveTo>
                            <a:pt x="0" y="0"/>
                          </a:moveTo>
                          <a:cubicBezTo>
                            <a:pt x="0" y="72"/>
                            <a:pt x="0" y="145"/>
                            <a:pt x="0" y="217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 w="57150" cmpd="sng">
                      <a:solidFill>
                        <a:srgbClr val="6699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90321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1920"/>
                      <a:ext cx="192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6699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90322" name="Line 14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84" y="1920"/>
                      <a:ext cx="144" cy="96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6699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</p:grpSp>
            </p:grpSp>
          </p:grpSp>
          <p:grpSp>
            <p:nvGrpSpPr>
              <p:cNvPr id="690210" name="Group 147"/>
              <p:cNvGrpSpPr>
                <a:grpSpLocks/>
              </p:cNvGrpSpPr>
              <p:nvPr/>
            </p:nvGrpSpPr>
            <p:grpSpPr bwMode="auto">
              <a:xfrm rot="-19515040">
                <a:off x="1610" y="3158"/>
                <a:ext cx="186" cy="243"/>
                <a:chOff x="3984" y="1728"/>
                <a:chExt cx="336" cy="288"/>
              </a:xfrm>
            </p:grpSpPr>
            <p:sp>
              <p:nvSpPr>
                <p:cNvPr id="690324" name="Freeform 148"/>
                <p:cNvSpPr>
                  <a:spLocks/>
                </p:cNvSpPr>
                <p:nvPr/>
              </p:nvSpPr>
              <p:spPr bwMode="auto">
                <a:xfrm>
                  <a:off x="4128" y="1728"/>
                  <a:ext cx="1" cy="2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7"/>
                    </a:cxn>
                  </a:cxnLst>
                  <a:rect l="0" t="0" r="r" b="b"/>
                  <a:pathLst>
                    <a:path w="1" h="217">
                      <a:moveTo>
                        <a:pt x="0" y="0"/>
                      </a:moveTo>
                      <a:cubicBezTo>
                        <a:pt x="0" y="72"/>
                        <a:pt x="0" y="145"/>
                        <a:pt x="0" y="217"/>
                      </a:cubicBezTo>
                    </a:path>
                  </a:pathLst>
                </a:custGeom>
                <a:solidFill>
                  <a:srgbClr val="FF6600"/>
                </a:solidFill>
                <a:ln w="57150" cmpd="sng">
                  <a:solidFill>
                    <a:srgbClr val="66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0325" name="Line 149"/>
                <p:cNvSpPr>
                  <a:spLocks noChangeShapeType="1"/>
                </p:cNvSpPr>
                <p:nvPr/>
              </p:nvSpPr>
              <p:spPr bwMode="auto">
                <a:xfrm>
                  <a:off x="4128" y="1920"/>
                  <a:ext cx="192" cy="0"/>
                </a:xfrm>
                <a:prstGeom prst="line">
                  <a:avLst/>
                </a:prstGeom>
                <a:noFill/>
                <a:ln w="57150">
                  <a:solidFill>
                    <a:srgbClr val="66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0326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3984" y="1920"/>
                  <a:ext cx="144" cy="96"/>
                </a:xfrm>
                <a:prstGeom prst="line">
                  <a:avLst/>
                </a:prstGeom>
                <a:noFill/>
                <a:ln w="57150">
                  <a:solidFill>
                    <a:srgbClr val="66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690211" name="Group 151"/>
              <p:cNvGrpSpPr>
                <a:grpSpLocks/>
              </p:cNvGrpSpPr>
              <p:nvPr/>
            </p:nvGrpSpPr>
            <p:grpSpPr bwMode="auto">
              <a:xfrm rot="2084960" flipH="1">
                <a:off x="1837" y="3022"/>
                <a:ext cx="222" cy="317"/>
                <a:chOff x="3984" y="1728"/>
                <a:chExt cx="336" cy="288"/>
              </a:xfrm>
            </p:grpSpPr>
            <p:sp>
              <p:nvSpPr>
                <p:cNvPr id="690328" name="Freeform 152"/>
                <p:cNvSpPr>
                  <a:spLocks/>
                </p:cNvSpPr>
                <p:nvPr/>
              </p:nvSpPr>
              <p:spPr bwMode="auto">
                <a:xfrm>
                  <a:off x="4128" y="1728"/>
                  <a:ext cx="1" cy="2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7"/>
                    </a:cxn>
                  </a:cxnLst>
                  <a:rect l="0" t="0" r="r" b="b"/>
                  <a:pathLst>
                    <a:path w="1" h="217">
                      <a:moveTo>
                        <a:pt x="0" y="0"/>
                      </a:moveTo>
                      <a:cubicBezTo>
                        <a:pt x="0" y="72"/>
                        <a:pt x="0" y="145"/>
                        <a:pt x="0" y="217"/>
                      </a:cubicBezTo>
                    </a:path>
                  </a:pathLst>
                </a:custGeom>
                <a:solidFill>
                  <a:srgbClr val="FF6600"/>
                </a:solidFill>
                <a:ln w="57150" cmpd="sng">
                  <a:solidFill>
                    <a:srgbClr val="66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0329" name="Line 153"/>
                <p:cNvSpPr>
                  <a:spLocks noChangeShapeType="1"/>
                </p:cNvSpPr>
                <p:nvPr/>
              </p:nvSpPr>
              <p:spPr bwMode="auto">
                <a:xfrm>
                  <a:off x="4128" y="1920"/>
                  <a:ext cx="192" cy="0"/>
                </a:xfrm>
                <a:prstGeom prst="line">
                  <a:avLst/>
                </a:prstGeom>
                <a:noFill/>
                <a:ln w="57150">
                  <a:solidFill>
                    <a:srgbClr val="66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0330" name="Line 154"/>
                <p:cNvSpPr>
                  <a:spLocks noChangeShapeType="1"/>
                </p:cNvSpPr>
                <p:nvPr/>
              </p:nvSpPr>
              <p:spPr bwMode="auto">
                <a:xfrm flipH="1">
                  <a:off x="3984" y="1920"/>
                  <a:ext cx="144" cy="96"/>
                </a:xfrm>
                <a:prstGeom prst="line">
                  <a:avLst/>
                </a:prstGeom>
                <a:noFill/>
                <a:ln w="57150">
                  <a:solidFill>
                    <a:srgbClr val="66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690331" name="Rectangle 155"/>
            <p:cNvSpPr>
              <a:spLocks noChangeArrowheads="1"/>
            </p:cNvSpPr>
            <p:nvPr/>
          </p:nvSpPr>
          <p:spPr bwMode="auto">
            <a:xfrm>
              <a:off x="2018" y="2432"/>
              <a:ext cx="391" cy="233"/>
            </a:xfrm>
            <a:prstGeom prst="rect">
              <a:avLst/>
            </a:prstGeom>
            <a:noFill/>
            <a:ln w="762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latin typeface="Arial" pitchFamily="34" charset="0"/>
                </a:rPr>
                <a:t>C3b</a:t>
              </a:r>
            </a:p>
          </p:txBody>
        </p:sp>
      </p:grpSp>
      <p:grpSp>
        <p:nvGrpSpPr>
          <p:cNvPr id="690215" name="Group 156"/>
          <p:cNvGrpSpPr>
            <a:grpSpLocks/>
          </p:cNvGrpSpPr>
          <p:nvPr/>
        </p:nvGrpSpPr>
        <p:grpSpPr bwMode="auto">
          <a:xfrm rot="10374494">
            <a:off x="2771775" y="2636838"/>
            <a:ext cx="285750" cy="304800"/>
            <a:chOff x="3984" y="1728"/>
            <a:chExt cx="336" cy="288"/>
          </a:xfrm>
        </p:grpSpPr>
        <p:sp>
          <p:nvSpPr>
            <p:cNvPr id="690333" name="Freeform 157"/>
            <p:cNvSpPr>
              <a:spLocks/>
            </p:cNvSpPr>
            <p:nvPr/>
          </p:nvSpPr>
          <p:spPr bwMode="auto">
            <a:xfrm>
              <a:off x="4128" y="1728"/>
              <a:ext cx="1" cy="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7"/>
                </a:cxn>
              </a:cxnLst>
              <a:rect l="0" t="0" r="r" b="b"/>
              <a:pathLst>
                <a:path w="1" h="217">
                  <a:moveTo>
                    <a:pt x="0" y="0"/>
                  </a:moveTo>
                  <a:cubicBezTo>
                    <a:pt x="0" y="72"/>
                    <a:pt x="0" y="145"/>
                    <a:pt x="0" y="217"/>
                  </a:cubicBezTo>
                </a:path>
              </a:pathLst>
            </a:custGeom>
            <a:solidFill>
              <a:srgbClr val="FF6600"/>
            </a:solidFill>
            <a:ln w="57150" cmpd="sng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334" name="Line 158"/>
            <p:cNvSpPr>
              <a:spLocks noChangeShapeType="1"/>
            </p:cNvSpPr>
            <p:nvPr/>
          </p:nvSpPr>
          <p:spPr bwMode="auto">
            <a:xfrm>
              <a:off x="4128" y="1920"/>
              <a:ext cx="192" cy="0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335" name="Line 159"/>
            <p:cNvSpPr>
              <a:spLocks noChangeShapeType="1"/>
            </p:cNvSpPr>
            <p:nvPr/>
          </p:nvSpPr>
          <p:spPr bwMode="auto">
            <a:xfrm flipH="1">
              <a:off x="3984" y="1920"/>
              <a:ext cx="144" cy="96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72598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549275"/>
            <a:ext cx="8229600" cy="5683250"/>
            <a:chOff x="288" y="346"/>
            <a:chExt cx="5184" cy="3580"/>
          </a:xfrm>
        </p:grpSpPr>
        <p:sp>
          <p:nvSpPr>
            <p:cNvPr id="694275" name="Freeform 3"/>
            <p:cNvSpPr>
              <a:spLocks/>
            </p:cNvSpPr>
            <p:nvPr/>
          </p:nvSpPr>
          <p:spPr bwMode="auto">
            <a:xfrm>
              <a:off x="332" y="516"/>
              <a:ext cx="4698" cy="2311"/>
            </a:xfrm>
            <a:custGeom>
              <a:avLst/>
              <a:gdLst/>
              <a:ahLst/>
              <a:cxnLst>
                <a:cxn ang="0">
                  <a:pos x="0" y="2311"/>
                </a:cxn>
                <a:cxn ang="0">
                  <a:pos x="64" y="2145"/>
                </a:cxn>
                <a:cxn ang="0">
                  <a:pos x="89" y="2069"/>
                </a:cxn>
                <a:cxn ang="0">
                  <a:pos x="140" y="1992"/>
                </a:cxn>
                <a:cxn ang="0">
                  <a:pos x="166" y="1903"/>
                </a:cxn>
                <a:cxn ang="0">
                  <a:pos x="191" y="1864"/>
                </a:cxn>
                <a:cxn ang="0">
                  <a:pos x="243" y="1750"/>
                </a:cxn>
                <a:cxn ang="0">
                  <a:pos x="332" y="1584"/>
                </a:cxn>
                <a:cxn ang="0">
                  <a:pos x="357" y="1533"/>
                </a:cxn>
                <a:cxn ang="0">
                  <a:pos x="396" y="1507"/>
                </a:cxn>
                <a:cxn ang="0">
                  <a:pos x="447" y="1443"/>
                </a:cxn>
                <a:cxn ang="0">
                  <a:pos x="626" y="1252"/>
                </a:cxn>
                <a:cxn ang="0">
                  <a:pos x="702" y="1201"/>
                </a:cxn>
                <a:cxn ang="0">
                  <a:pos x="830" y="1098"/>
                </a:cxn>
                <a:cxn ang="0">
                  <a:pos x="1021" y="1009"/>
                </a:cxn>
                <a:cxn ang="0">
                  <a:pos x="1200" y="920"/>
                </a:cxn>
                <a:cxn ang="0">
                  <a:pos x="1302" y="894"/>
                </a:cxn>
                <a:cxn ang="0">
                  <a:pos x="1468" y="830"/>
                </a:cxn>
                <a:cxn ang="0">
                  <a:pos x="1634" y="766"/>
                </a:cxn>
                <a:cxn ang="0">
                  <a:pos x="1787" y="728"/>
                </a:cxn>
                <a:cxn ang="0">
                  <a:pos x="1877" y="690"/>
                </a:cxn>
                <a:cxn ang="0">
                  <a:pos x="2081" y="639"/>
                </a:cxn>
                <a:cxn ang="0">
                  <a:pos x="2413" y="562"/>
                </a:cxn>
                <a:cxn ang="0">
                  <a:pos x="2694" y="511"/>
                </a:cxn>
                <a:cxn ang="0">
                  <a:pos x="3077" y="460"/>
                </a:cxn>
                <a:cxn ang="0">
                  <a:pos x="3575" y="396"/>
                </a:cxn>
                <a:cxn ang="0">
                  <a:pos x="3958" y="307"/>
                </a:cxn>
                <a:cxn ang="0">
                  <a:pos x="4085" y="256"/>
                </a:cxn>
                <a:cxn ang="0">
                  <a:pos x="4136" y="230"/>
                </a:cxn>
                <a:cxn ang="0">
                  <a:pos x="4239" y="205"/>
                </a:cxn>
                <a:cxn ang="0">
                  <a:pos x="4277" y="179"/>
                </a:cxn>
                <a:cxn ang="0">
                  <a:pos x="4353" y="154"/>
                </a:cxn>
                <a:cxn ang="0">
                  <a:pos x="4570" y="77"/>
                </a:cxn>
                <a:cxn ang="0">
                  <a:pos x="4698" y="0"/>
                </a:cxn>
                <a:cxn ang="0">
                  <a:pos x="4558" y="179"/>
                </a:cxn>
                <a:cxn ang="0">
                  <a:pos x="4302" y="307"/>
                </a:cxn>
                <a:cxn ang="0">
                  <a:pos x="4226" y="358"/>
                </a:cxn>
                <a:cxn ang="0">
                  <a:pos x="4073" y="434"/>
                </a:cxn>
                <a:cxn ang="0">
                  <a:pos x="3958" y="473"/>
                </a:cxn>
                <a:cxn ang="0">
                  <a:pos x="3843" y="524"/>
                </a:cxn>
                <a:cxn ang="0">
                  <a:pos x="3728" y="575"/>
                </a:cxn>
                <a:cxn ang="0">
                  <a:pos x="3345" y="677"/>
                </a:cxn>
                <a:cxn ang="0">
                  <a:pos x="2885" y="741"/>
                </a:cxn>
                <a:cxn ang="0">
                  <a:pos x="2681" y="792"/>
                </a:cxn>
                <a:cxn ang="0">
                  <a:pos x="2630" y="817"/>
                </a:cxn>
                <a:cxn ang="0">
                  <a:pos x="2413" y="843"/>
                </a:cxn>
                <a:cxn ang="0">
                  <a:pos x="2183" y="894"/>
                </a:cxn>
                <a:cxn ang="0">
                  <a:pos x="1979" y="920"/>
                </a:cxn>
                <a:cxn ang="0">
                  <a:pos x="1596" y="1022"/>
                </a:cxn>
                <a:cxn ang="0">
                  <a:pos x="1340" y="1098"/>
                </a:cxn>
                <a:cxn ang="0">
                  <a:pos x="1085" y="1188"/>
                </a:cxn>
                <a:cxn ang="0">
                  <a:pos x="970" y="1239"/>
                </a:cxn>
                <a:cxn ang="0">
                  <a:pos x="715" y="1379"/>
                </a:cxn>
                <a:cxn ang="0">
                  <a:pos x="549" y="1520"/>
                </a:cxn>
                <a:cxn ang="0">
                  <a:pos x="523" y="1558"/>
                </a:cxn>
                <a:cxn ang="0">
                  <a:pos x="485" y="1584"/>
                </a:cxn>
                <a:cxn ang="0">
                  <a:pos x="319" y="1762"/>
                </a:cxn>
                <a:cxn ang="0">
                  <a:pos x="140" y="1992"/>
                </a:cxn>
                <a:cxn ang="0">
                  <a:pos x="89" y="2082"/>
                </a:cxn>
                <a:cxn ang="0">
                  <a:pos x="38" y="2196"/>
                </a:cxn>
                <a:cxn ang="0">
                  <a:pos x="0" y="2311"/>
                </a:cxn>
              </a:cxnLst>
              <a:rect l="0" t="0" r="r" b="b"/>
              <a:pathLst>
                <a:path w="4698" h="2311">
                  <a:moveTo>
                    <a:pt x="0" y="2311"/>
                  </a:moveTo>
                  <a:cubicBezTo>
                    <a:pt x="19" y="2254"/>
                    <a:pt x="45" y="2202"/>
                    <a:pt x="64" y="2145"/>
                  </a:cubicBezTo>
                  <a:cubicBezTo>
                    <a:pt x="73" y="2120"/>
                    <a:pt x="74" y="2091"/>
                    <a:pt x="89" y="2069"/>
                  </a:cubicBezTo>
                  <a:cubicBezTo>
                    <a:pt x="106" y="2043"/>
                    <a:pt x="140" y="1992"/>
                    <a:pt x="140" y="1992"/>
                  </a:cubicBezTo>
                  <a:cubicBezTo>
                    <a:pt x="145" y="1973"/>
                    <a:pt x="156" y="1923"/>
                    <a:pt x="166" y="1903"/>
                  </a:cubicBezTo>
                  <a:cubicBezTo>
                    <a:pt x="173" y="1889"/>
                    <a:pt x="185" y="1878"/>
                    <a:pt x="191" y="1864"/>
                  </a:cubicBezTo>
                  <a:cubicBezTo>
                    <a:pt x="248" y="1735"/>
                    <a:pt x="187" y="1832"/>
                    <a:pt x="243" y="1750"/>
                  </a:cubicBezTo>
                  <a:cubicBezTo>
                    <a:pt x="262" y="1687"/>
                    <a:pt x="286" y="1630"/>
                    <a:pt x="332" y="1584"/>
                  </a:cubicBezTo>
                  <a:cubicBezTo>
                    <a:pt x="340" y="1567"/>
                    <a:pt x="345" y="1548"/>
                    <a:pt x="357" y="1533"/>
                  </a:cubicBezTo>
                  <a:cubicBezTo>
                    <a:pt x="367" y="1521"/>
                    <a:pt x="386" y="1519"/>
                    <a:pt x="396" y="1507"/>
                  </a:cubicBezTo>
                  <a:cubicBezTo>
                    <a:pt x="467" y="1418"/>
                    <a:pt x="333" y="1519"/>
                    <a:pt x="447" y="1443"/>
                  </a:cubicBezTo>
                  <a:cubicBezTo>
                    <a:pt x="498" y="1365"/>
                    <a:pt x="559" y="1318"/>
                    <a:pt x="626" y="1252"/>
                  </a:cubicBezTo>
                  <a:cubicBezTo>
                    <a:pt x="648" y="1231"/>
                    <a:pt x="681" y="1223"/>
                    <a:pt x="702" y="1201"/>
                  </a:cubicBezTo>
                  <a:cubicBezTo>
                    <a:pt x="737" y="1165"/>
                    <a:pt x="785" y="1120"/>
                    <a:pt x="830" y="1098"/>
                  </a:cubicBezTo>
                  <a:cubicBezTo>
                    <a:pt x="896" y="1065"/>
                    <a:pt x="957" y="1046"/>
                    <a:pt x="1021" y="1009"/>
                  </a:cubicBezTo>
                  <a:cubicBezTo>
                    <a:pt x="1077" y="976"/>
                    <a:pt x="1139" y="940"/>
                    <a:pt x="1200" y="920"/>
                  </a:cubicBezTo>
                  <a:cubicBezTo>
                    <a:pt x="1233" y="909"/>
                    <a:pt x="1302" y="894"/>
                    <a:pt x="1302" y="894"/>
                  </a:cubicBezTo>
                  <a:cubicBezTo>
                    <a:pt x="1353" y="860"/>
                    <a:pt x="1410" y="850"/>
                    <a:pt x="1468" y="830"/>
                  </a:cubicBezTo>
                  <a:cubicBezTo>
                    <a:pt x="1524" y="811"/>
                    <a:pt x="1577" y="781"/>
                    <a:pt x="1634" y="766"/>
                  </a:cubicBezTo>
                  <a:cubicBezTo>
                    <a:pt x="1685" y="752"/>
                    <a:pt x="1737" y="745"/>
                    <a:pt x="1787" y="728"/>
                  </a:cubicBezTo>
                  <a:cubicBezTo>
                    <a:pt x="1818" y="718"/>
                    <a:pt x="1846" y="700"/>
                    <a:pt x="1877" y="690"/>
                  </a:cubicBezTo>
                  <a:cubicBezTo>
                    <a:pt x="1943" y="668"/>
                    <a:pt x="2015" y="661"/>
                    <a:pt x="2081" y="639"/>
                  </a:cubicBezTo>
                  <a:cubicBezTo>
                    <a:pt x="2192" y="601"/>
                    <a:pt x="2298" y="583"/>
                    <a:pt x="2413" y="562"/>
                  </a:cubicBezTo>
                  <a:cubicBezTo>
                    <a:pt x="2510" y="544"/>
                    <a:pt x="2594" y="522"/>
                    <a:pt x="2694" y="511"/>
                  </a:cubicBezTo>
                  <a:cubicBezTo>
                    <a:pt x="2923" y="453"/>
                    <a:pt x="2666" y="512"/>
                    <a:pt x="3077" y="460"/>
                  </a:cubicBezTo>
                  <a:cubicBezTo>
                    <a:pt x="3244" y="439"/>
                    <a:pt x="3408" y="410"/>
                    <a:pt x="3575" y="396"/>
                  </a:cubicBezTo>
                  <a:cubicBezTo>
                    <a:pt x="3706" y="375"/>
                    <a:pt x="3831" y="346"/>
                    <a:pt x="3958" y="307"/>
                  </a:cubicBezTo>
                  <a:cubicBezTo>
                    <a:pt x="4000" y="278"/>
                    <a:pt x="4039" y="276"/>
                    <a:pt x="4085" y="256"/>
                  </a:cubicBezTo>
                  <a:cubicBezTo>
                    <a:pt x="4103" y="249"/>
                    <a:pt x="4118" y="236"/>
                    <a:pt x="4136" y="230"/>
                  </a:cubicBezTo>
                  <a:cubicBezTo>
                    <a:pt x="4170" y="219"/>
                    <a:pt x="4239" y="205"/>
                    <a:pt x="4239" y="205"/>
                  </a:cubicBezTo>
                  <a:cubicBezTo>
                    <a:pt x="4252" y="196"/>
                    <a:pt x="4263" y="185"/>
                    <a:pt x="4277" y="179"/>
                  </a:cubicBezTo>
                  <a:cubicBezTo>
                    <a:pt x="4301" y="168"/>
                    <a:pt x="4353" y="154"/>
                    <a:pt x="4353" y="154"/>
                  </a:cubicBezTo>
                  <a:cubicBezTo>
                    <a:pt x="4420" y="109"/>
                    <a:pt x="4492" y="96"/>
                    <a:pt x="4570" y="77"/>
                  </a:cubicBezTo>
                  <a:cubicBezTo>
                    <a:pt x="4663" y="15"/>
                    <a:pt x="4620" y="40"/>
                    <a:pt x="4698" y="0"/>
                  </a:cubicBezTo>
                  <a:cubicBezTo>
                    <a:pt x="4655" y="65"/>
                    <a:pt x="4623" y="136"/>
                    <a:pt x="4558" y="179"/>
                  </a:cubicBezTo>
                  <a:cubicBezTo>
                    <a:pt x="4505" y="256"/>
                    <a:pt x="4388" y="278"/>
                    <a:pt x="4302" y="307"/>
                  </a:cubicBezTo>
                  <a:cubicBezTo>
                    <a:pt x="4273" y="317"/>
                    <a:pt x="4255" y="348"/>
                    <a:pt x="4226" y="358"/>
                  </a:cubicBezTo>
                  <a:cubicBezTo>
                    <a:pt x="4171" y="376"/>
                    <a:pt x="4125" y="411"/>
                    <a:pt x="4073" y="434"/>
                  </a:cubicBezTo>
                  <a:cubicBezTo>
                    <a:pt x="4036" y="450"/>
                    <a:pt x="3992" y="451"/>
                    <a:pt x="3958" y="473"/>
                  </a:cubicBezTo>
                  <a:cubicBezTo>
                    <a:pt x="3923" y="496"/>
                    <a:pt x="3878" y="501"/>
                    <a:pt x="3843" y="524"/>
                  </a:cubicBezTo>
                  <a:cubicBezTo>
                    <a:pt x="3723" y="601"/>
                    <a:pt x="3920" y="479"/>
                    <a:pt x="3728" y="575"/>
                  </a:cubicBezTo>
                  <a:cubicBezTo>
                    <a:pt x="3597" y="640"/>
                    <a:pt x="3490" y="662"/>
                    <a:pt x="3345" y="677"/>
                  </a:cubicBezTo>
                  <a:cubicBezTo>
                    <a:pt x="3193" y="716"/>
                    <a:pt x="3040" y="718"/>
                    <a:pt x="2885" y="741"/>
                  </a:cubicBezTo>
                  <a:cubicBezTo>
                    <a:pt x="2819" y="751"/>
                    <a:pt x="2743" y="765"/>
                    <a:pt x="2681" y="792"/>
                  </a:cubicBezTo>
                  <a:cubicBezTo>
                    <a:pt x="2664" y="799"/>
                    <a:pt x="2648" y="813"/>
                    <a:pt x="2630" y="817"/>
                  </a:cubicBezTo>
                  <a:cubicBezTo>
                    <a:pt x="2559" y="833"/>
                    <a:pt x="2485" y="832"/>
                    <a:pt x="2413" y="843"/>
                  </a:cubicBezTo>
                  <a:cubicBezTo>
                    <a:pt x="2331" y="856"/>
                    <a:pt x="2261" y="881"/>
                    <a:pt x="2183" y="894"/>
                  </a:cubicBezTo>
                  <a:cubicBezTo>
                    <a:pt x="2115" y="905"/>
                    <a:pt x="1979" y="920"/>
                    <a:pt x="1979" y="920"/>
                  </a:cubicBezTo>
                  <a:cubicBezTo>
                    <a:pt x="1853" y="961"/>
                    <a:pt x="1721" y="979"/>
                    <a:pt x="1596" y="1022"/>
                  </a:cubicBezTo>
                  <a:cubicBezTo>
                    <a:pt x="1512" y="1051"/>
                    <a:pt x="1426" y="1078"/>
                    <a:pt x="1340" y="1098"/>
                  </a:cubicBezTo>
                  <a:cubicBezTo>
                    <a:pt x="1266" y="1149"/>
                    <a:pt x="1171" y="1163"/>
                    <a:pt x="1085" y="1188"/>
                  </a:cubicBezTo>
                  <a:cubicBezTo>
                    <a:pt x="1043" y="1200"/>
                    <a:pt x="1012" y="1225"/>
                    <a:pt x="970" y="1239"/>
                  </a:cubicBezTo>
                  <a:cubicBezTo>
                    <a:pt x="901" y="1308"/>
                    <a:pt x="806" y="1345"/>
                    <a:pt x="715" y="1379"/>
                  </a:cubicBezTo>
                  <a:cubicBezTo>
                    <a:pt x="664" y="1431"/>
                    <a:pt x="601" y="1468"/>
                    <a:pt x="549" y="1520"/>
                  </a:cubicBezTo>
                  <a:cubicBezTo>
                    <a:pt x="538" y="1531"/>
                    <a:pt x="534" y="1547"/>
                    <a:pt x="523" y="1558"/>
                  </a:cubicBezTo>
                  <a:cubicBezTo>
                    <a:pt x="512" y="1569"/>
                    <a:pt x="496" y="1574"/>
                    <a:pt x="485" y="1584"/>
                  </a:cubicBezTo>
                  <a:cubicBezTo>
                    <a:pt x="427" y="1635"/>
                    <a:pt x="367" y="1702"/>
                    <a:pt x="319" y="1762"/>
                  </a:cubicBezTo>
                  <a:cubicBezTo>
                    <a:pt x="258" y="1839"/>
                    <a:pt x="224" y="1938"/>
                    <a:pt x="140" y="1992"/>
                  </a:cubicBezTo>
                  <a:cubicBezTo>
                    <a:pt x="105" y="2103"/>
                    <a:pt x="163" y="1934"/>
                    <a:pt x="89" y="2082"/>
                  </a:cubicBezTo>
                  <a:cubicBezTo>
                    <a:pt x="2" y="2257"/>
                    <a:pt x="112" y="2088"/>
                    <a:pt x="38" y="2196"/>
                  </a:cubicBezTo>
                  <a:cubicBezTo>
                    <a:pt x="31" y="2232"/>
                    <a:pt x="29" y="2284"/>
                    <a:pt x="0" y="2311"/>
                  </a:cubicBezTo>
                  <a:close/>
                </a:path>
              </a:pathLst>
            </a:custGeom>
            <a:solidFill>
              <a:srgbClr val="FFCC99"/>
            </a:solidFill>
            <a:ln w="38100" cmpd="sng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-4386910">
              <a:off x="1394" y="1584"/>
              <a:ext cx="284" cy="384"/>
              <a:chOff x="3984" y="1728"/>
              <a:chExt cx="336" cy="288"/>
            </a:xfrm>
          </p:grpSpPr>
          <p:sp>
            <p:nvSpPr>
              <p:cNvPr id="694277" name="Freeform 5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78" name="Line 6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79" name="Line 7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-4386910">
              <a:off x="2162" y="1344"/>
              <a:ext cx="284" cy="384"/>
              <a:chOff x="3984" y="1728"/>
              <a:chExt cx="336" cy="288"/>
            </a:xfrm>
          </p:grpSpPr>
          <p:sp>
            <p:nvSpPr>
              <p:cNvPr id="694281" name="Freeform 9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82" name="Line 10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83" name="Line 11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 rot="-4386910">
              <a:off x="3266" y="1104"/>
              <a:ext cx="284" cy="384"/>
              <a:chOff x="3984" y="1728"/>
              <a:chExt cx="336" cy="288"/>
            </a:xfrm>
          </p:grpSpPr>
          <p:sp>
            <p:nvSpPr>
              <p:cNvPr id="694285" name="Freeform 13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86" name="Line 14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87" name="Line 15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 rot="-4386910">
              <a:off x="4226" y="864"/>
              <a:ext cx="284" cy="384"/>
              <a:chOff x="3984" y="1728"/>
              <a:chExt cx="336" cy="288"/>
            </a:xfrm>
          </p:grpSpPr>
          <p:sp>
            <p:nvSpPr>
              <p:cNvPr id="694289" name="Freeform 17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90" name="Line 18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91" name="Line 19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 rot="-6605444">
              <a:off x="722" y="1972"/>
              <a:ext cx="284" cy="384"/>
              <a:chOff x="3984" y="1728"/>
              <a:chExt cx="336" cy="288"/>
            </a:xfrm>
          </p:grpSpPr>
          <p:sp>
            <p:nvSpPr>
              <p:cNvPr id="694293" name="Freeform 21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94" name="Line 22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95" name="Line 23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8" name="Group 24"/>
            <p:cNvGrpSpPr>
              <a:grpSpLocks/>
            </p:cNvGrpSpPr>
            <p:nvPr/>
          </p:nvGrpSpPr>
          <p:grpSpPr bwMode="auto">
            <a:xfrm rot="-4386910">
              <a:off x="1058" y="1776"/>
              <a:ext cx="284" cy="384"/>
              <a:chOff x="3984" y="1728"/>
              <a:chExt cx="336" cy="288"/>
            </a:xfrm>
          </p:grpSpPr>
          <p:sp>
            <p:nvSpPr>
              <p:cNvPr id="694297" name="Freeform 25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98" name="Line 26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99" name="Line 27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9" name="Group 28"/>
            <p:cNvGrpSpPr>
              <a:grpSpLocks/>
            </p:cNvGrpSpPr>
            <p:nvPr/>
          </p:nvGrpSpPr>
          <p:grpSpPr bwMode="auto">
            <a:xfrm rot="-4386910">
              <a:off x="1778" y="1440"/>
              <a:ext cx="284" cy="384"/>
              <a:chOff x="3984" y="1728"/>
              <a:chExt cx="336" cy="288"/>
            </a:xfrm>
          </p:grpSpPr>
          <p:sp>
            <p:nvSpPr>
              <p:cNvPr id="694301" name="Freeform 29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02" name="Line 30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03" name="Line 31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 rot="-4386910">
              <a:off x="2546" y="1248"/>
              <a:ext cx="284" cy="384"/>
              <a:chOff x="3984" y="1728"/>
              <a:chExt cx="336" cy="288"/>
            </a:xfrm>
          </p:grpSpPr>
          <p:sp>
            <p:nvSpPr>
              <p:cNvPr id="694305" name="Freeform 33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06" name="Line 34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07" name="Line 35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 rot="-4386910">
              <a:off x="3698" y="1056"/>
              <a:ext cx="284" cy="384"/>
              <a:chOff x="3984" y="1728"/>
              <a:chExt cx="336" cy="288"/>
            </a:xfrm>
          </p:grpSpPr>
          <p:sp>
            <p:nvSpPr>
              <p:cNvPr id="694309" name="Freeform 37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10" name="Line 38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11" name="Line 39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2" name="Group 40"/>
            <p:cNvGrpSpPr>
              <a:grpSpLocks/>
            </p:cNvGrpSpPr>
            <p:nvPr/>
          </p:nvGrpSpPr>
          <p:grpSpPr bwMode="auto">
            <a:xfrm rot="1592285" flipV="1">
              <a:off x="1634" y="1058"/>
              <a:ext cx="284" cy="384"/>
              <a:chOff x="3984" y="1728"/>
              <a:chExt cx="336" cy="288"/>
            </a:xfrm>
          </p:grpSpPr>
          <p:sp>
            <p:nvSpPr>
              <p:cNvPr id="694313" name="Freeform 41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14" name="Line 42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15" name="Line 43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 rot="1592285" flipV="1">
              <a:off x="2208" y="962"/>
              <a:ext cx="284" cy="384"/>
              <a:chOff x="3984" y="1728"/>
              <a:chExt cx="336" cy="288"/>
            </a:xfrm>
          </p:grpSpPr>
          <p:sp>
            <p:nvSpPr>
              <p:cNvPr id="694317" name="Freeform 45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18" name="Line 46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19" name="Line 47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4" name="Group 48"/>
            <p:cNvGrpSpPr>
              <a:grpSpLocks/>
            </p:cNvGrpSpPr>
            <p:nvPr/>
          </p:nvGrpSpPr>
          <p:grpSpPr bwMode="auto">
            <a:xfrm rot="1592285" flipV="1">
              <a:off x="2782" y="866"/>
              <a:ext cx="284" cy="384"/>
              <a:chOff x="3984" y="1728"/>
              <a:chExt cx="336" cy="288"/>
            </a:xfrm>
          </p:grpSpPr>
          <p:sp>
            <p:nvSpPr>
              <p:cNvPr id="694321" name="Freeform 49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22" name="Line 50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23" name="Line 51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5" name="Group 52"/>
            <p:cNvGrpSpPr>
              <a:grpSpLocks/>
            </p:cNvGrpSpPr>
            <p:nvPr/>
          </p:nvGrpSpPr>
          <p:grpSpPr bwMode="auto">
            <a:xfrm rot="1592285" flipV="1">
              <a:off x="3356" y="770"/>
              <a:ext cx="284" cy="384"/>
              <a:chOff x="3984" y="1728"/>
              <a:chExt cx="336" cy="288"/>
            </a:xfrm>
          </p:grpSpPr>
          <p:sp>
            <p:nvSpPr>
              <p:cNvPr id="694325" name="Freeform 53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26" name="Line 54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27" name="Line 55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6" name="Group 56"/>
            <p:cNvGrpSpPr>
              <a:grpSpLocks/>
            </p:cNvGrpSpPr>
            <p:nvPr/>
          </p:nvGrpSpPr>
          <p:grpSpPr bwMode="auto">
            <a:xfrm rot="1592285" flipV="1">
              <a:off x="3930" y="674"/>
              <a:ext cx="284" cy="384"/>
              <a:chOff x="3984" y="1728"/>
              <a:chExt cx="336" cy="288"/>
            </a:xfrm>
          </p:grpSpPr>
          <p:sp>
            <p:nvSpPr>
              <p:cNvPr id="694329" name="Freeform 57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30" name="Line 58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31" name="Line 59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7" name="Group 60"/>
            <p:cNvGrpSpPr>
              <a:grpSpLocks/>
            </p:cNvGrpSpPr>
            <p:nvPr/>
          </p:nvGrpSpPr>
          <p:grpSpPr bwMode="auto">
            <a:xfrm rot="-15011169">
              <a:off x="962" y="1440"/>
              <a:ext cx="284" cy="384"/>
              <a:chOff x="3984" y="1728"/>
              <a:chExt cx="336" cy="288"/>
            </a:xfrm>
          </p:grpSpPr>
          <p:sp>
            <p:nvSpPr>
              <p:cNvPr id="694333" name="Freeform 61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34" name="Line 62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35" name="Line 63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8" name="Group 64"/>
            <p:cNvGrpSpPr>
              <a:grpSpLocks/>
            </p:cNvGrpSpPr>
            <p:nvPr/>
          </p:nvGrpSpPr>
          <p:grpSpPr bwMode="auto">
            <a:xfrm rot="-15011169">
              <a:off x="1250" y="1248"/>
              <a:ext cx="284" cy="384"/>
              <a:chOff x="3984" y="1728"/>
              <a:chExt cx="336" cy="288"/>
            </a:xfrm>
          </p:grpSpPr>
          <p:sp>
            <p:nvSpPr>
              <p:cNvPr id="694337" name="Freeform 65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38" name="Line 66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39" name="Line 67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9" name="Group 68"/>
            <p:cNvGrpSpPr>
              <a:grpSpLocks/>
            </p:cNvGrpSpPr>
            <p:nvPr/>
          </p:nvGrpSpPr>
          <p:grpSpPr bwMode="auto">
            <a:xfrm rot="-15011169">
              <a:off x="2066" y="1008"/>
              <a:ext cx="284" cy="384"/>
              <a:chOff x="3984" y="1728"/>
              <a:chExt cx="336" cy="288"/>
            </a:xfrm>
          </p:grpSpPr>
          <p:sp>
            <p:nvSpPr>
              <p:cNvPr id="694341" name="Freeform 69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42" name="Line 70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43" name="Line 71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0" name="Group 72"/>
            <p:cNvGrpSpPr>
              <a:grpSpLocks/>
            </p:cNvGrpSpPr>
            <p:nvPr/>
          </p:nvGrpSpPr>
          <p:grpSpPr bwMode="auto">
            <a:xfrm rot="-15011169">
              <a:off x="2882" y="768"/>
              <a:ext cx="284" cy="384"/>
              <a:chOff x="3984" y="1728"/>
              <a:chExt cx="336" cy="288"/>
            </a:xfrm>
          </p:grpSpPr>
          <p:sp>
            <p:nvSpPr>
              <p:cNvPr id="694345" name="Freeform 73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46" name="Line 74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47" name="Line 75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" name="Group 76"/>
            <p:cNvGrpSpPr>
              <a:grpSpLocks/>
            </p:cNvGrpSpPr>
            <p:nvPr/>
          </p:nvGrpSpPr>
          <p:grpSpPr bwMode="auto">
            <a:xfrm rot="-15011169">
              <a:off x="3746" y="672"/>
              <a:ext cx="284" cy="384"/>
              <a:chOff x="3984" y="1728"/>
              <a:chExt cx="336" cy="288"/>
            </a:xfrm>
          </p:grpSpPr>
          <p:sp>
            <p:nvSpPr>
              <p:cNvPr id="694349" name="Freeform 77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50" name="Line 78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51" name="Line 79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2" name="Group 80"/>
            <p:cNvGrpSpPr>
              <a:grpSpLocks/>
            </p:cNvGrpSpPr>
            <p:nvPr/>
          </p:nvGrpSpPr>
          <p:grpSpPr bwMode="auto">
            <a:xfrm rot="-15011169">
              <a:off x="4322" y="480"/>
              <a:ext cx="284" cy="384"/>
              <a:chOff x="3984" y="1728"/>
              <a:chExt cx="336" cy="288"/>
            </a:xfrm>
          </p:grpSpPr>
          <p:sp>
            <p:nvSpPr>
              <p:cNvPr id="694353" name="Freeform 81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54" name="Line 82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55" name="Line 83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94356" name="Oval 84"/>
            <p:cNvSpPr>
              <a:spLocks noChangeArrowheads="1"/>
            </p:cNvSpPr>
            <p:nvPr/>
          </p:nvSpPr>
          <p:spPr bwMode="auto">
            <a:xfrm rot="-879325">
              <a:off x="1776" y="1778"/>
              <a:ext cx="1441" cy="1056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3" name="Group 85"/>
            <p:cNvGrpSpPr>
              <a:grpSpLocks/>
            </p:cNvGrpSpPr>
            <p:nvPr/>
          </p:nvGrpSpPr>
          <p:grpSpPr bwMode="auto">
            <a:xfrm>
              <a:off x="1968" y="2018"/>
              <a:ext cx="529" cy="624"/>
              <a:chOff x="1968" y="1872"/>
              <a:chExt cx="529" cy="624"/>
            </a:xfrm>
          </p:grpSpPr>
          <p:sp>
            <p:nvSpPr>
              <p:cNvPr id="694358" name="Oval 86"/>
              <p:cNvSpPr>
                <a:spLocks noChangeArrowheads="1"/>
              </p:cNvSpPr>
              <p:nvPr/>
            </p:nvSpPr>
            <p:spPr bwMode="auto">
              <a:xfrm>
                <a:off x="2064" y="2256"/>
                <a:ext cx="384" cy="240"/>
              </a:xfrm>
              <a:prstGeom prst="ellipse">
                <a:avLst/>
              </a:prstGeom>
              <a:gradFill rotWithShape="0">
                <a:gsLst>
                  <a:gs pos="0">
                    <a:srgbClr val="C0C0C0"/>
                  </a:gs>
                  <a:gs pos="100000">
                    <a:srgbClr val="C0C0C0">
                      <a:gamma/>
                      <a:shade val="58824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59" name="Oval 87"/>
              <p:cNvSpPr>
                <a:spLocks noChangeArrowheads="1"/>
              </p:cNvSpPr>
              <p:nvPr/>
            </p:nvSpPr>
            <p:spPr bwMode="auto">
              <a:xfrm rot="-5400000">
                <a:off x="1873" y="2063"/>
                <a:ext cx="384" cy="193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60" name="Oval 88"/>
              <p:cNvSpPr>
                <a:spLocks noChangeArrowheads="1"/>
              </p:cNvSpPr>
              <p:nvPr/>
            </p:nvSpPr>
            <p:spPr bwMode="auto">
              <a:xfrm>
                <a:off x="2113" y="1872"/>
                <a:ext cx="384" cy="240"/>
              </a:xfrm>
              <a:prstGeom prst="ellipse">
                <a:avLst/>
              </a:prstGeom>
              <a:gradFill rotWithShape="0">
                <a:gsLst>
                  <a:gs pos="0">
                    <a:srgbClr val="C0C0C0"/>
                  </a:gs>
                  <a:gs pos="100000">
                    <a:srgbClr val="C0C0C0">
                      <a:gamma/>
                      <a:shade val="58824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94361" name="Oval 89"/>
            <p:cNvSpPr>
              <a:spLocks noChangeArrowheads="1"/>
            </p:cNvSpPr>
            <p:nvPr/>
          </p:nvSpPr>
          <p:spPr bwMode="auto">
            <a:xfrm>
              <a:off x="2736" y="1970"/>
              <a:ext cx="144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4362" name="Oval 90"/>
            <p:cNvSpPr>
              <a:spLocks noChangeArrowheads="1"/>
            </p:cNvSpPr>
            <p:nvPr/>
          </p:nvSpPr>
          <p:spPr bwMode="auto">
            <a:xfrm>
              <a:off x="2544" y="2018"/>
              <a:ext cx="144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4363" name="Oval 91"/>
            <p:cNvSpPr>
              <a:spLocks noChangeArrowheads="1"/>
            </p:cNvSpPr>
            <p:nvPr/>
          </p:nvSpPr>
          <p:spPr bwMode="auto">
            <a:xfrm>
              <a:off x="2735" y="1778"/>
              <a:ext cx="145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4364" name="Text Box 92"/>
            <p:cNvSpPr txBox="1">
              <a:spLocks noChangeArrowheads="1"/>
            </p:cNvSpPr>
            <p:nvPr/>
          </p:nvSpPr>
          <p:spPr bwMode="auto">
            <a:xfrm>
              <a:off x="2399" y="2363"/>
              <a:ext cx="9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/>
                <a:t>Eosinofilo</a:t>
              </a:r>
            </a:p>
          </p:txBody>
        </p:sp>
        <p:sp>
          <p:nvSpPr>
            <p:cNvPr id="694365" name="Freeform 93"/>
            <p:cNvSpPr>
              <a:spLocks/>
            </p:cNvSpPr>
            <p:nvPr/>
          </p:nvSpPr>
          <p:spPr bwMode="auto">
            <a:xfrm>
              <a:off x="1966" y="1780"/>
              <a:ext cx="167" cy="10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77" y="90"/>
                </a:cxn>
                <a:cxn ang="0">
                  <a:pos x="115" y="103"/>
                </a:cxn>
                <a:cxn ang="0">
                  <a:pos x="166" y="0"/>
                </a:cxn>
              </a:cxnLst>
              <a:rect l="0" t="0" r="r" b="b"/>
              <a:pathLst>
                <a:path w="167" h="103">
                  <a:moveTo>
                    <a:pt x="0" y="64"/>
                  </a:moveTo>
                  <a:cubicBezTo>
                    <a:pt x="26" y="73"/>
                    <a:pt x="51" y="81"/>
                    <a:pt x="77" y="90"/>
                  </a:cubicBezTo>
                  <a:cubicBezTo>
                    <a:pt x="90" y="94"/>
                    <a:pt x="115" y="103"/>
                    <a:pt x="115" y="103"/>
                  </a:cubicBezTo>
                  <a:cubicBezTo>
                    <a:pt x="167" y="67"/>
                    <a:pt x="166" y="62"/>
                    <a:pt x="166" y="0"/>
                  </a:cubicBezTo>
                </a:path>
              </a:pathLst>
            </a:custGeom>
            <a:noFill/>
            <a:ln w="76200" cmpd="sng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4366" name="Freeform 94"/>
            <p:cNvSpPr>
              <a:spLocks/>
            </p:cNvSpPr>
            <p:nvPr/>
          </p:nvSpPr>
          <p:spPr bwMode="auto">
            <a:xfrm>
              <a:off x="2329" y="1682"/>
              <a:ext cx="167" cy="10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77" y="90"/>
                </a:cxn>
                <a:cxn ang="0">
                  <a:pos x="115" y="103"/>
                </a:cxn>
                <a:cxn ang="0">
                  <a:pos x="166" y="0"/>
                </a:cxn>
              </a:cxnLst>
              <a:rect l="0" t="0" r="r" b="b"/>
              <a:pathLst>
                <a:path w="167" h="103">
                  <a:moveTo>
                    <a:pt x="0" y="64"/>
                  </a:moveTo>
                  <a:cubicBezTo>
                    <a:pt x="26" y="73"/>
                    <a:pt x="51" y="81"/>
                    <a:pt x="77" y="90"/>
                  </a:cubicBezTo>
                  <a:cubicBezTo>
                    <a:pt x="90" y="94"/>
                    <a:pt x="115" y="103"/>
                    <a:pt x="115" y="103"/>
                  </a:cubicBezTo>
                  <a:cubicBezTo>
                    <a:pt x="167" y="67"/>
                    <a:pt x="166" y="62"/>
                    <a:pt x="166" y="0"/>
                  </a:cubicBezTo>
                </a:path>
              </a:pathLst>
            </a:custGeom>
            <a:noFill/>
            <a:ln w="76200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4367" name="Oval 95"/>
            <p:cNvSpPr>
              <a:spLocks noChangeArrowheads="1"/>
            </p:cNvSpPr>
            <p:nvPr/>
          </p:nvSpPr>
          <p:spPr bwMode="auto">
            <a:xfrm>
              <a:off x="2880" y="1922"/>
              <a:ext cx="145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4368" name="Oval 96"/>
            <p:cNvSpPr>
              <a:spLocks noChangeArrowheads="1"/>
            </p:cNvSpPr>
            <p:nvPr/>
          </p:nvSpPr>
          <p:spPr bwMode="auto">
            <a:xfrm>
              <a:off x="2880" y="2210"/>
              <a:ext cx="145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4369" name="AutoShape 97"/>
            <p:cNvSpPr>
              <a:spLocks noChangeArrowheads="1"/>
            </p:cNvSpPr>
            <p:nvPr/>
          </p:nvSpPr>
          <p:spPr bwMode="auto">
            <a:xfrm>
              <a:off x="2400" y="1394"/>
              <a:ext cx="192" cy="192"/>
            </a:xfrm>
            <a:prstGeom prst="irregularSeal1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4370" name="AutoShape 98"/>
            <p:cNvSpPr>
              <a:spLocks noChangeArrowheads="1"/>
            </p:cNvSpPr>
            <p:nvPr/>
          </p:nvSpPr>
          <p:spPr bwMode="auto">
            <a:xfrm>
              <a:off x="2880" y="1202"/>
              <a:ext cx="192" cy="192"/>
            </a:xfrm>
            <a:prstGeom prst="irregularSeal1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4371" name="AutoShape 99"/>
            <p:cNvSpPr>
              <a:spLocks noChangeArrowheads="1"/>
            </p:cNvSpPr>
            <p:nvPr/>
          </p:nvSpPr>
          <p:spPr bwMode="auto">
            <a:xfrm>
              <a:off x="2880" y="1490"/>
              <a:ext cx="192" cy="192"/>
            </a:xfrm>
            <a:prstGeom prst="irregularSeal1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4372" name="Text Box 100"/>
            <p:cNvSpPr txBox="1">
              <a:spLocks noChangeArrowheads="1"/>
            </p:cNvSpPr>
            <p:nvPr/>
          </p:nvSpPr>
          <p:spPr bwMode="auto">
            <a:xfrm>
              <a:off x="288" y="3170"/>
              <a:ext cx="5088" cy="7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 dirty="0"/>
                <a:t>CITOTOXICIDADE MEDIADA  POR CÉLULAS</a:t>
              </a:r>
            </a:p>
            <a:p>
              <a:pPr algn="ctr">
                <a:spcBef>
                  <a:spcPct val="50000"/>
                </a:spcBef>
              </a:pPr>
              <a:r>
                <a:rPr lang="pt-BR" b="1" dirty="0"/>
                <a:t> DEPENDENTE DE ANTICORPO – ADCC</a:t>
              </a:r>
            </a:p>
            <a:p>
              <a:pPr algn="ctr">
                <a:spcBef>
                  <a:spcPct val="50000"/>
                </a:spcBef>
              </a:pPr>
              <a:r>
                <a:rPr lang="pt-BR" b="1" dirty="0">
                  <a:solidFill>
                    <a:srgbClr val="FF0000"/>
                  </a:solidFill>
                </a:rPr>
                <a:t>PERMEABILIDADE INTESTINAL (DIARHEIA)   XLNT!!!!</a:t>
              </a:r>
            </a:p>
          </p:txBody>
        </p:sp>
        <p:sp>
          <p:nvSpPr>
            <p:cNvPr id="694373" name="Text Box 101"/>
            <p:cNvSpPr txBox="1">
              <a:spLocks noChangeArrowheads="1"/>
            </p:cNvSpPr>
            <p:nvPr/>
          </p:nvSpPr>
          <p:spPr bwMode="auto">
            <a:xfrm>
              <a:off x="3456" y="1586"/>
              <a:ext cx="2016" cy="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 dirty="0"/>
                <a:t>RECEPTORES PARA</a:t>
              </a:r>
              <a:r>
                <a:rPr lang="pt-BR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pt-BR" sz="20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IgG</a:t>
              </a:r>
              <a:r>
                <a:rPr lang="pt-BR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pt-BR" sz="2000" b="1" dirty="0"/>
                <a:t>e </a:t>
              </a:r>
              <a:r>
                <a:rPr lang="pt-BR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pt-BR" b="1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IgE</a:t>
              </a:r>
              <a:r>
                <a:rPr lang="pt-BR" sz="2000" b="1" dirty="0"/>
                <a:t>   INTERAÇÃO</a:t>
              </a:r>
            </a:p>
            <a:p>
              <a:pPr>
                <a:spcBef>
                  <a:spcPct val="50000"/>
                </a:spcBef>
              </a:pPr>
              <a:r>
                <a:rPr lang="pt-BR" sz="2000" b="1" dirty="0"/>
                <a:t>LIBERAÇÃO DE GRÂNULOS COM PROTEINA BÁSICA</a:t>
              </a:r>
              <a:br>
                <a:rPr lang="pt-BR" sz="2000" b="1" dirty="0"/>
              </a:br>
              <a:r>
                <a:rPr lang="pt-BR" sz="2000" b="1" dirty="0"/>
                <a:t> LESÃO CUTÍCULA </a:t>
              </a:r>
            </a:p>
          </p:txBody>
        </p:sp>
        <p:sp>
          <p:nvSpPr>
            <p:cNvPr id="694374" name="Line 102"/>
            <p:cNvSpPr>
              <a:spLocks noChangeShapeType="1"/>
            </p:cNvSpPr>
            <p:nvPr/>
          </p:nvSpPr>
          <p:spPr bwMode="auto">
            <a:xfrm>
              <a:off x="1020" y="709"/>
              <a:ext cx="635" cy="59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94375" name="Text Box 103"/>
            <p:cNvSpPr txBox="1">
              <a:spLocks noChangeArrowheads="1"/>
            </p:cNvSpPr>
            <p:nvPr/>
          </p:nvSpPr>
          <p:spPr bwMode="auto">
            <a:xfrm>
              <a:off x="612" y="346"/>
              <a:ext cx="149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t-BR" sz="3200" b="1">
                  <a:latin typeface="Arial" pitchFamily="34" charset="0"/>
                </a:rPr>
                <a:t>VERME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88105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59113" y="1052513"/>
            <a:ext cx="6084887" cy="3581400"/>
            <a:chOff x="1927" y="663"/>
            <a:chExt cx="3833" cy="225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327" y="663"/>
              <a:ext cx="2433" cy="2256"/>
              <a:chOff x="3327" y="663"/>
              <a:chExt cx="2433" cy="2256"/>
            </a:xfrm>
          </p:grpSpPr>
          <p:sp>
            <p:nvSpPr>
              <p:cNvPr id="698372" name="Freeform 4"/>
              <p:cNvSpPr>
                <a:spLocks/>
              </p:cNvSpPr>
              <p:nvPr/>
            </p:nvSpPr>
            <p:spPr bwMode="auto">
              <a:xfrm>
                <a:off x="3327" y="663"/>
                <a:ext cx="2433" cy="2044"/>
              </a:xfrm>
              <a:custGeom>
                <a:avLst/>
                <a:gdLst/>
                <a:ahLst/>
                <a:cxnLst>
                  <a:cxn ang="0">
                    <a:pos x="809" y="407"/>
                  </a:cxn>
                  <a:cxn ang="0">
                    <a:pos x="889" y="350"/>
                  </a:cxn>
                  <a:cxn ang="0">
                    <a:pos x="1026" y="202"/>
                  </a:cxn>
                  <a:cxn ang="0">
                    <a:pos x="1084" y="133"/>
                  </a:cxn>
                  <a:cxn ang="0">
                    <a:pos x="1461" y="110"/>
                  </a:cxn>
                  <a:cxn ang="0">
                    <a:pos x="1621" y="202"/>
                  </a:cxn>
                  <a:cxn ang="0">
                    <a:pos x="1941" y="156"/>
                  </a:cxn>
                  <a:cxn ang="0">
                    <a:pos x="2386" y="236"/>
                  </a:cxn>
                  <a:cxn ang="0">
                    <a:pos x="2432" y="316"/>
                  </a:cxn>
                  <a:cxn ang="0">
                    <a:pos x="2535" y="476"/>
                  </a:cxn>
                  <a:cxn ang="0">
                    <a:pos x="2501" y="819"/>
                  </a:cxn>
                  <a:cxn ang="0">
                    <a:pos x="2421" y="945"/>
                  </a:cxn>
                  <a:cxn ang="0">
                    <a:pos x="2489" y="1230"/>
                  </a:cxn>
                  <a:cxn ang="0">
                    <a:pos x="2581" y="1413"/>
                  </a:cxn>
                  <a:cxn ang="0">
                    <a:pos x="2592" y="1779"/>
                  </a:cxn>
                  <a:cxn ang="0">
                    <a:pos x="2546" y="1836"/>
                  </a:cxn>
                  <a:cxn ang="0">
                    <a:pos x="2421" y="1939"/>
                  </a:cxn>
                  <a:cxn ang="0">
                    <a:pos x="2375" y="1985"/>
                  </a:cxn>
                  <a:cxn ang="0">
                    <a:pos x="2283" y="2065"/>
                  </a:cxn>
                  <a:cxn ang="0">
                    <a:pos x="1495" y="2168"/>
                  </a:cxn>
                  <a:cxn ang="0">
                    <a:pos x="1209" y="2133"/>
                  </a:cxn>
                  <a:cxn ang="0">
                    <a:pos x="1072" y="2030"/>
                  </a:cxn>
                  <a:cxn ang="0">
                    <a:pos x="1015" y="1985"/>
                  </a:cxn>
                  <a:cxn ang="0">
                    <a:pos x="946" y="1950"/>
                  </a:cxn>
                  <a:cxn ang="0">
                    <a:pos x="832" y="1859"/>
                  </a:cxn>
                  <a:cxn ang="0">
                    <a:pos x="752" y="1802"/>
                  </a:cxn>
                  <a:cxn ang="0">
                    <a:pos x="569" y="1733"/>
                  </a:cxn>
                  <a:cxn ang="0">
                    <a:pos x="421" y="1665"/>
                  </a:cxn>
                  <a:cxn ang="0">
                    <a:pos x="329" y="1619"/>
                  </a:cxn>
                  <a:cxn ang="0">
                    <a:pos x="204" y="1539"/>
                  </a:cxn>
                  <a:cxn ang="0">
                    <a:pos x="101" y="1448"/>
                  </a:cxn>
                  <a:cxn ang="0">
                    <a:pos x="9" y="956"/>
                  </a:cxn>
                  <a:cxn ang="0">
                    <a:pos x="158" y="579"/>
                  </a:cxn>
                  <a:cxn ang="0">
                    <a:pos x="307" y="476"/>
                  </a:cxn>
                  <a:cxn ang="0">
                    <a:pos x="455" y="396"/>
                  </a:cxn>
                </a:cxnLst>
                <a:rect l="0" t="0" r="r" b="b"/>
                <a:pathLst>
                  <a:path w="2606" h="2194">
                    <a:moveTo>
                      <a:pt x="535" y="373"/>
                    </a:moveTo>
                    <a:cubicBezTo>
                      <a:pt x="641" y="412"/>
                      <a:pt x="696" y="420"/>
                      <a:pt x="809" y="407"/>
                    </a:cubicBezTo>
                    <a:cubicBezTo>
                      <a:pt x="812" y="406"/>
                      <a:pt x="876" y="387"/>
                      <a:pt x="878" y="384"/>
                    </a:cubicBezTo>
                    <a:cubicBezTo>
                      <a:pt x="886" y="375"/>
                      <a:pt x="884" y="361"/>
                      <a:pt x="889" y="350"/>
                    </a:cubicBezTo>
                    <a:cubicBezTo>
                      <a:pt x="909" y="309"/>
                      <a:pt x="944" y="283"/>
                      <a:pt x="981" y="259"/>
                    </a:cubicBezTo>
                    <a:cubicBezTo>
                      <a:pt x="1001" y="175"/>
                      <a:pt x="972" y="238"/>
                      <a:pt x="1026" y="202"/>
                    </a:cubicBezTo>
                    <a:cubicBezTo>
                      <a:pt x="1040" y="193"/>
                      <a:pt x="1050" y="180"/>
                      <a:pt x="1061" y="167"/>
                    </a:cubicBezTo>
                    <a:cubicBezTo>
                      <a:pt x="1070" y="157"/>
                      <a:pt x="1073" y="141"/>
                      <a:pt x="1084" y="133"/>
                    </a:cubicBezTo>
                    <a:cubicBezTo>
                      <a:pt x="1106" y="116"/>
                      <a:pt x="1137" y="117"/>
                      <a:pt x="1164" y="110"/>
                    </a:cubicBezTo>
                    <a:cubicBezTo>
                      <a:pt x="1200" y="0"/>
                      <a:pt x="1373" y="82"/>
                      <a:pt x="1461" y="110"/>
                    </a:cubicBezTo>
                    <a:cubicBezTo>
                      <a:pt x="1512" y="186"/>
                      <a:pt x="1452" y="111"/>
                      <a:pt x="1518" y="156"/>
                    </a:cubicBezTo>
                    <a:cubicBezTo>
                      <a:pt x="1601" y="212"/>
                      <a:pt x="1489" y="179"/>
                      <a:pt x="1621" y="202"/>
                    </a:cubicBezTo>
                    <a:cubicBezTo>
                      <a:pt x="1682" y="198"/>
                      <a:pt x="1743" y="196"/>
                      <a:pt x="1803" y="190"/>
                    </a:cubicBezTo>
                    <a:cubicBezTo>
                      <a:pt x="1847" y="185"/>
                      <a:pt x="1897" y="163"/>
                      <a:pt x="1941" y="156"/>
                    </a:cubicBezTo>
                    <a:cubicBezTo>
                      <a:pt x="2055" y="160"/>
                      <a:pt x="2169" y="157"/>
                      <a:pt x="2283" y="167"/>
                    </a:cubicBezTo>
                    <a:cubicBezTo>
                      <a:pt x="2318" y="170"/>
                      <a:pt x="2350" y="223"/>
                      <a:pt x="2386" y="236"/>
                    </a:cubicBezTo>
                    <a:cubicBezTo>
                      <a:pt x="2390" y="247"/>
                      <a:pt x="2392" y="260"/>
                      <a:pt x="2398" y="270"/>
                    </a:cubicBezTo>
                    <a:cubicBezTo>
                      <a:pt x="2408" y="287"/>
                      <a:pt x="2424" y="299"/>
                      <a:pt x="2432" y="316"/>
                    </a:cubicBezTo>
                    <a:cubicBezTo>
                      <a:pt x="2463" y="379"/>
                      <a:pt x="2415" y="353"/>
                      <a:pt x="2478" y="373"/>
                    </a:cubicBezTo>
                    <a:cubicBezTo>
                      <a:pt x="2495" y="426"/>
                      <a:pt x="2486" y="443"/>
                      <a:pt x="2535" y="476"/>
                    </a:cubicBezTo>
                    <a:cubicBezTo>
                      <a:pt x="2531" y="564"/>
                      <a:pt x="2530" y="652"/>
                      <a:pt x="2523" y="739"/>
                    </a:cubicBezTo>
                    <a:cubicBezTo>
                      <a:pt x="2521" y="767"/>
                      <a:pt x="2518" y="797"/>
                      <a:pt x="2501" y="819"/>
                    </a:cubicBezTo>
                    <a:cubicBezTo>
                      <a:pt x="2493" y="829"/>
                      <a:pt x="2478" y="826"/>
                      <a:pt x="2466" y="830"/>
                    </a:cubicBezTo>
                    <a:cubicBezTo>
                      <a:pt x="2455" y="874"/>
                      <a:pt x="2434" y="903"/>
                      <a:pt x="2421" y="945"/>
                    </a:cubicBezTo>
                    <a:cubicBezTo>
                      <a:pt x="2425" y="1019"/>
                      <a:pt x="2386" y="1167"/>
                      <a:pt x="2478" y="1196"/>
                    </a:cubicBezTo>
                    <a:cubicBezTo>
                      <a:pt x="2482" y="1207"/>
                      <a:pt x="2483" y="1220"/>
                      <a:pt x="2489" y="1230"/>
                    </a:cubicBezTo>
                    <a:cubicBezTo>
                      <a:pt x="2502" y="1254"/>
                      <a:pt x="2535" y="1299"/>
                      <a:pt x="2535" y="1299"/>
                    </a:cubicBezTo>
                    <a:cubicBezTo>
                      <a:pt x="2548" y="1338"/>
                      <a:pt x="2570" y="1373"/>
                      <a:pt x="2581" y="1413"/>
                    </a:cubicBezTo>
                    <a:cubicBezTo>
                      <a:pt x="2589" y="1443"/>
                      <a:pt x="2603" y="1505"/>
                      <a:pt x="2603" y="1505"/>
                    </a:cubicBezTo>
                    <a:cubicBezTo>
                      <a:pt x="2599" y="1596"/>
                      <a:pt x="2606" y="1689"/>
                      <a:pt x="2592" y="1779"/>
                    </a:cubicBezTo>
                    <a:cubicBezTo>
                      <a:pt x="2590" y="1793"/>
                      <a:pt x="2567" y="1791"/>
                      <a:pt x="2558" y="1802"/>
                    </a:cubicBezTo>
                    <a:cubicBezTo>
                      <a:pt x="2550" y="1811"/>
                      <a:pt x="2553" y="1826"/>
                      <a:pt x="2546" y="1836"/>
                    </a:cubicBezTo>
                    <a:cubicBezTo>
                      <a:pt x="2528" y="1862"/>
                      <a:pt x="2503" y="1876"/>
                      <a:pt x="2478" y="1893"/>
                    </a:cubicBezTo>
                    <a:cubicBezTo>
                      <a:pt x="2449" y="1977"/>
                      <a:pt x="2493" y="1882"/>
                      <a:pt x="2421" y="1939"/>
                    </a:cubicBezTo>
                    <a:cubicBezTo>
                      <a:pt x="2412" y="1946"/>
                      <a:pt x="2417" y="1965"/>
                      <a:pt x="2409" y="1973"/>
                    </a:cubicBezTo>
                    <a:cubicBezTo>
                      <a:pt x="2401" y="1981"/>
                      <a:pt x="2386" y="1981"/>
                      <a:pt x="2375" y="1985"/>
                    </a:cubicBezTo>
                    <a:cubicBezTo>
                      <a:pt x="2349" y="2058"/>
                      <a:pt x="2386" y="1984"/>
                      <a:pt x="2306" y="2030"/>
                    </a:cubicBezTo>
                    <a:cubicBezTo>
                      <a:pt x="2294" y="2037"/>
                      <a:pt x="2296" y="2059"/>
                      <a:pt x="2283" y="2065"/>
                    </a:cubicBezTo>
                    <a:cubicBezTo>
                      <a:pt x="2258" y="2076"/>
                      <a:pt x="2230" y="2072"/>
                      <a:pt x="2203" y="2076"/>
                    </a:cubicBezTo>
                    <a:cubicBezTo>
                      <a:pt x="1996" y="2182"/>
                      <a:pt x="1716" y="2159"/>
                      <a:pt x="1495" y="2168"/>
                    </a:cubicBezTo>
                    <a:cubicBezTo>
                      <a:pt x="1380" y="2190"/>
                      <a:pt x="1418" y="2192"/>
                      <a:pt x="1266" y="2179"/>
                    </a:cubicBezTo>
                    <a:cubicBezTo>
                      <a:pt x="1206" y="2086"/>
                      <a:pt x="1285" y="2194"/>
                      <a:pt x="1209" y="2133"/>
                    </a:cubicBezTo>
                    <a:cubicBezTo>
                      <a:pt x="1136" y="2075"/>
                      <a:pt x="1237" y="2115"/>
                      <a:pt x="1152" y="2088"/>
                    </a:cubicBezTo>
                    <a:cubicBezTo>
                      <a:pt x="1135" y="2034"/>
                      <a:pt x="1123" y="2048"/>
                      <a:pt x="1072" y="2030"/>
                    </a:cubicBezTo>
                    <a:cubicBezTo>
                      <a:pt x="1068" y="2019"/>
                      <a:pt x="1070" y="2003"/>
                      <a:pt x="1061" y="1996"/>
                    </a:cubicBezTo>
                    <a:cubicBezTo>
                      <a:pt x="1049" y="1986"/>
                      <a:pt x="1030" y="1991"/>
                      <a:pt x="1015" y="1985"/>
                    </a:cubicBezTo>
                    <a:cubicBezTo>
                      <a:pt x="1002" y="1980"/>
                      <a:pt x="993" y="1968"/>
                      <a:pt x="981" y="1962"/>
                    </a:cubicBezTo>
                    <a:cubicBezTo>
                      <a:pt x="970" y="1956"/>
                      <a:pt x="958" y="1954"/>
                      <a:pt x="946" y="1950"/>
                    </a:cubicBezTo>
                    <a:cubicBezTo>
                      <a:pt x="884" y="1854"/>
                      <a:pt x="967" y="1967"/>
                      <a:pt x="889" y="1905"/>
                    </a:cubicBezTo>
                    <a:cubicBezTo>
                      <a:pt x="814" y="1845"/>
                      <a:pt x="918" y="1887"/>
                      <a:pt x="832" y="1859"/>
                    </a:cubicBezTo>
                    <a:cubicBezTo>
                      <a:pt x="828" y="1848"/>
                      <a:pt x="831" y="1832"/>
                      <a:pt x="821" y="1825"/>
                    </a:cubicBezTo>
                    <a:cubicBezTo>
                      <a:pt x="801" y="1811"/>
                      <a:pt x="752" y="1802"/>
                      <a:pt x="752" y="1802"/>
                    </a:cubicBezTo>
                    <a:cubicBezTo>
                      <a:pt x="661" y="1734"/>
                      <a:pt x="759" y="1795"/>
                      <a:pt x="604" y="1756"/>
                    </a:cubicBezTo>
                    <a:cubicBezTo>
                      <a:pt x="590" y="1753"/>
                      <a:pt x="582" y="1739"/>
                      <a:pt x="569" y="1733"/>
                    </a:cubicBezTo>
                    <a:cubicBezTo>
                      <a:pt x="547" y="1723"/>
                      <a:pt x="501" y="1710"/>
                      <a:pt x="501" y="1710"/>
                    </a:cubicBezTo>
                    <a:cubicBezTo>
                      <a:pt x="438" y="1617"/>
                      <a:pt x="533" y="1739"/>
                      <a:pt x="421" y="1665"/>
                    </a:cubicBezTo>
                    <a:cubicBezTo>
                      <a:pt x="411" y="1658"/>
                      <a:pt x="420" y="1636"/>
                      <a:pt x="409" y="1630"/>
                    </a:cubicBezTo>
                    <a:cubicBezTo>
                      <a:pt x="385" y="1618"/>
                      <a:pt x="356" y="1623"/>
                      <a:pt x="329" y="1619"/>
                    </a:cubicBezTo>
                    <a:cubicBezTo>
                      <a:pt x="245" y="1535"/>
                      <a:pt x="354" y="1632"/>
                      <a:pt x="238" y="1573"/>
                    </a:cubicBezTo>
                    <a:cubicBezTo>
                      <a:pt x="224" y="1566"/>
                      <a:pt x="217" y="1548"/>
                      <a:pt x="204" y="1539"/>
                    </a:cubicBezTo>
                    <a:cubicBezTo>
                      <a:pt x="194" y="1532"/>
                      <a:pt x="181" y="1532"/>
                      <a:pt x="169" y="1528"/>
                    </a:cubicBezTo>
                    <a:cubicBezTo>
                      <a:pt x="140" y="1483"/>
                      <a:pt x="153" y="1465"/>
                      <a:pt x="101" y="1448"/>
                    </a:cubicBezTo>
                    <a:cubicBezTo>
                      <a:pt x="86" y="1390"/>
                      <a:pt x="70" y="1334"/>
                      <a:pt x="55" y="1276"/>
                    </a:cubicBezTo>
                    <a:cubicBezTo>
                      <a:pt x="47" y="1141"/>
                      <a:pt x="39" y="1073"/>
                      <a:pt x="9" y="956"/>
                    </a:cubicBezTo>
                    <a:cubicBezTo>
                      <a:pt x="17" y="833"/>
                      <a:pt x="0" y="700"/>
                      <a:pt x="112" y="624"/>
                    </a:cubicBezTo>
                    <a:cubicBezTo>
                      <a:pt x="139" y="548"/>
                      <a:pt x="102" y="624"/>
                      <a:pt x="158" y="579"/>
                    </a:cubicBezTo>
                    <a:cubicBezTo>
                      <a:pt x="231" y="520"/>
                      <a:pt x="130" y="560"/>
                      <a:pt x="215" y="533"/>
                    </a:cubicBezTo>
                    <a:cubicBezTo>
                      <a:pt x="246" y="486"/>
                      <a:pt x="255" y="492"/>
                      <a:pt x="307" y="476"/>
                    </a:cubicBezTo>
                    <a:cubicBezTo>
                      <a:pt x="328" y="412"/>
                      <a:pt x="301" y="459"/>
                      <a:pt x="387" y="430"/>
                    </a:cubicBezTo>
                    <a:cubicBezTo>
                      <a:pt x="476" y="400"/>
                      <a:pt x="368" y="412"/>
                      <a:pt x="455" y="396"/>
                    </a:cubicBezTo>
                    <a:cubicBezTo>
                      <a:pt x="548" y="379"/>
                      <a:pt x="571" y="406"/>
                      <a:pt x="535" y="373"/>
                    </a:cubicBezTo>
                    <a:close/>
                  </a:path>
                </a:pathLst>
              </a:custGeom>
              <a:noFill/>
              <a:ln w="76200" cmpd="sng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4134" y="1299"/>
                <a:ext cx="636" cy="549"/>
                <a:chOff x="2496" y="1776"/>
                <a:chExt cx="628" cy="528"/>
              </a:xfrm>
            </p:grpSpPr>
            <p:sp>
              <p:nvSpPr>
                <p:cNvPr id="698374" name="Oval 6"/>
                <p:cNvSpPr>
                  <a:spLocks noChangeArrowheads="1"/>
                </p:cNvSpPr>
                <p:nvPr/>
              </p:nvSpPr>
              <p:spPr bwMode="auto">
                <a:xfrm>
                  <a:off x="2544" y="1776"/>
                  <a:ext cx="554" cy="5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33"/>
                    </a:gs>
                    <a:gs pos="100000">
                      <a:srgbClr val="FF9933">
                        <a:gamma/>
                        <a:shade val="7058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99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837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496" y="1923"/>
                  <a:ext cx="628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pt-BR" b="1">
                      <a:latin typeface="Arial" pitchFamily="34" charset="0"/>
                    </a:rPr>
                    <a:t>M </a:t>
                  </a:r>
                  <a:r>
                    <a:rPr lang="pt-BR" b="1">
                      <a:latin typeface="Arial" pitchFamily="34" charset="0"/>
                      <a:sym typeface="Symbol" pitchFamily="18" charset="2"/>
                    </a:rPr>
                    <a:t></a:t>
                  </a:r>
                  <a:endParaRPr lang="pt-BR" b="1">
                    <a:latin typeface="Arial" pitchFamily="34" charset="0"/>
                  </a:endParaRPr>
                </a:p>
              </p:txBody>
            </p:sp>
          </p:grpSp>
          <p:sp>
            <p:nvSpPr>
              <p:cNvPr id="698376" name="AutoShape 8"/>
              <p:cNvSpPr>
                <a:spLocks noChangeArrowheads="1"/>
              </p:cNvSpPr>
              <p:nvPr/>
            </p:nvSpPr>
            <p:spPr bwMode="auto">
              <a:xfrm rot="16587104" flipV="1">
                <a:off x="4332" y="2530"/>
                <a:ext cx="394" cy="383"/>
              </a:xfrm>
              <a:prstGeom prst="curvedRightArrow">
                <a:avLst>
                  <a:gd name="adj1" fmla="val 20000"/>
                  <a:gd name="adj2" fmla="val 40000"/>
                  <a:gd name="adj3" fmla="val 34291"/>
                </a:avLst>
              </a:prstGeom>
              <a:solidFill>
                <a:srgbClr val="FF00FF"/>
              </a:solidFill>
              <a:ln w="9525">
                <a:solidFill>
                  <a:srgbClr val="9933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8377" name="Text Box 9"/>
              <p:cNvSpPr txBox="1">
                <a:spLocks noChangeArrowheads="1"/>
              </p:cNvSpPr>
              <p:nvPr/>
            </p:nvSpPr>
            <p:spPr bwMode="auto">
              <a:xfrm>
                <a:off x="4630" y="2389"/>
                <a:ext cx="432" cy="25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2000" b="1">
                    <a:latin typeface="Arial" pitchFamily="34" charset="0"/>
                  </a:rPr>
                  <a:t>RNI</a:t>
                </a:r>
              </a:p>
            </p:txBody>
          </p:sp>
          <p:sp>
            <p:nvSpPr>
              <p:cNvPr id="698378" name="AutoShape 10"/>
              <p:cNvSpPr>
                <a:spLocks noChangeArrowheads="1"/>
              </p:cNvSpPr>
              <p:nvPr/>
            </p:nvSpPr>
            <p:spPr bwMode="auto">
              <a:xfrm rot="5012896" flipH="1" flipV="1">
                <a:off x="4046" y="2439"/>
                <a:ext cx="394" cy="383"/>
              </a:xfrm>
              <a:prstGeom prst="curvedRightArrow">
                <a:avLst>
                  <a:gd name="adj1" fmla="val 20000"/>
                  <a:gd name="adj2" fmla="val 40000"/>
                  <a:gd name="adj3" fmla="val 34291"/>
                </a:avLst>
              </a:prstGeom>
              <a:solidFill>
                <a:srgbClr val="FF00FF"/>
              </a:solidFill>
              <a:ln w="9525">
                <a:solidFill>
                  <a:srgbClr val="9933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8379" name="Text Box 11"/>
              <p:cNvSpPr txBox="1">
                <a:spLocks noChangeArrowheads="1"/>
              </p:cNvSpPr>
              <p:nvPr/>
            </p:nvSpPr>
            <p:spPr bwMode="auto">
              <a:xfrm>
                <a:off x="3802" y="2298"/>
                <a:ext cx="435" cy="25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2000" b="1">
                    <a:latin typeface="Arial" pitchFamily="34" charset="0"/>
                  </a:rPr>
                  <a:t>ROI</a:t>
                </a:r>
              </a:p>
            </p:txBody>
          </p: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4580" y="1980"/>
                <a:ext cx="297" cy="174"/>
                <a:chOff x="1248" y="3648"/>
                <a:chExt cx="328" cy="184"/>
              </a:xfrm>
            </p:grpSpPr>
            <p:sp>
              <p:nvSpPr>
                <p:cNvPr id="698381" name="Oval 13"/>
                <p:cNvSpPr>
                  <a:spLocks noChangeArrowheads="1"/>
                </p:cNvSpPr>
                <p:nvPr/>
              </p:nvSpPr>
              <p:spPr bwMode="auto">
                <a:xfrm>
                  <a:off x="1248" y="3648"/>
                  <a:ext cx="328" cy="18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00279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8382" name="Arc 14"/>
                <p:cNvSpPr>
                  <a:spLocks/>
                </p:cNvSpPr>
                <p:nvPr/>
              </p:nvSpPr>
              <p:spPr bwMode="auto">
                <a:xfrm>
                  <a:off x="1309" y="3709"/>
                  <a:ext cx="32" cy="80"/>
                </a:xfrm>
                <a:custGeom>
                  <a:avLst/>
                  <a:gdLst>
                    <a:gd name="G0" fmla="+- 21600 0 0"/>
                    <a:gd name="G1" fmla="+- 21589 0 0"/>
                    <a:gd name="G2" fmla="+- 21600 0 0"/>
                    <a:gd name="T0" fmla="*/ 0 w 21600"/>
                    <a:gd name="T1" fmla="*/ 21589 h 21589"/>
                    <a:gd name="T2" fmla="*/ 20925 w 21600"/>
                    <a:gd name="T3" fmla="*/ 0 h 21589"/>
                    <a:gd name="T4" fmla="*/ 21600 w 21600"/>
                    <a:gd name="T5" fmla="*/ 21589 h 215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89" fill="none" extrusionOk="0">
                      <a:moveTo>
                        <a:pt x="0" y="21589"/>
                      </a:moveTo>
                      <a:cubicBezTo>
                        <a:pt x="0" y="9922"/>
                        <a:pt x="9264" y="364"/>
                        <a:pt x="20924" y="-1"/>
                      </a:cubicBezTo>
                    </a:path>
                    <a:path w="21600" h="21589" stroke="0" extrusionOk="0">
                      <a:moveTo>
                        <a:pt x="0" y="21589"/>
                      </a:moveTo>
                      <a:cubicBezTo>
                        <a:pt x="0" y="9922"/>
                        <a:pt x="9264" y="364"/>
                        <a:pt x="20924" y="-1"/>
                      </a:cubicBezTo>
                      <a:lnTo>
                        <a:pt x="21600" y="21589"/>
                      </a:lnTo>
                      <a:close/>
                    </a:path>
                  </a:pathLst>
                </a:custGeom>
                <a:solidFill>
                  <a:srgbClr val="CC0066"/>
                </a:solidFill>
                <a:ln w="50800" cap="rnd">
                  <a:solidFill>
                    <a:srgbClr val="CC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8383" name="Oval 15"/>
                <p:cNvSpPr>
                  <a:spLocks noChangeArrowheads="1"/>
                </p:cNvSpPr>
                <p:nvPr/>
              </p:nvSpPr>
              <p:spPr bwMode="auto">
                <a:xfrm>
                  <a:off x="1388" y="3692"/>
                  <a:ext cx="144" cy="96"/>
                </a:xfrm>
                <a:prstGeom prst="ellipse">
                  <a:avLst/>
                </a:prstGeom>
                <a:solidFill>
                  <a:srgbClr val="CC0066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4921" y="1480"/>
                <a:ext cx="296" cy="174"/>
                <a:chOff x="1248" y="3648"/>
                <a:chExt cx="328" cy="184"/>
              </a:xfrm>
            </p:grpSpPr>
            <p:sp>
              <p:nvSpPr>
                <p:cNvPr id="698385" name="Oval 17"/>
                <p:cNvSpPr>
                  <a:spLocks noChangeArrowheads="1"/>
                </p:cNvSpPr>
                <p:nvPr/>
              </p:nvSpPr>
              <p:spPr bwMode="auto">
                <a:xfrm>
                  <a:off x="1248" y="3648"/>
                  <a:ext cx="328" cy="18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00279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8386" name="Arc 18"/>
                <p:cNvSpPr>
                  <a:spLocks/>
                </p:cNvSpPr>
                <p:nvPr/>
              </p:nvSpPr>
              <p:spPr bwMode="auto">
                <a:xfrm>
                  <a:off x="1309" y="3709"/>
                  <a:ext cx="32" cy="80"/>
                </a:xfrm>
                <a:custGeom>
                  <a:avLst/>
                  <a:gdLst>
                    <a:gd name="G0" fmla="+- 21600 0 0"/>
                    <a:gd name="G1" fmla="+- 21589 0 0"/>
                    <a:gd name="G2" fmla="+- 21600 0 0"/>
                    <a:gd name="T0" fmla="*/ 0 w 21600"/>
                    <a:gd name="T1" fmla="*/ 21589 h 21589"/>
                    <a:gd name="T2" fmla="*/ 20925 w 21600"/>
                    <a:gd name="T3" fmla="*/ 0 h 21589"/>
                    <a:gd name="T4" fmla="*/ 21600 w 21600"/>
                    <a:gd name="T5" fmla="*/ 21589 h 215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89" fill="none" extrusionOk="0">
                      <a:moveTo>
                        <a:pt x="0" y="21589"/>
                      </a:moveTo>
                      <a:cubicBezTo>
                        <a:pt x="0" y="9922"/>
                        <a:pt x="9264" y="364"/>
                        <a:pt x="20924" y="-1"/>
                      </a:cubicBezTo>
                    </a:path>
                    <a:path w="21600" h="21589" stroke="0" extrusionOk="0">
                      <a:moveTo>
                        <a:pt x="0" y="21589"/>
                      </a:moveTo>
                      <a:cubicBezTo>
                        <a:pt x="0" y="9922"/>
                        <a:pt x="9264" y="364"/>
                        <a:pt x="20924" y="-1"/>
                      </a:cubicBezTo>
                      <a:lnTo>
                        <a:pt x="21600" y="21589"/>
                      </a:lnTo>
                      <a:close/>
                    </a:path>
                  </a:pathLst>
                </a:custGeom>
                <a:solidFill>
                  <a:srgbClr val="CC0066"/>
                </a:solidFill>
                <a:ln w="50800" cap="rnd">
                  <a:solidFill>
                    <a:srgbClr val="CC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8387" name="Oval 19"/>
                <p:cNvSpPr>
                  <a:spLocks noChangeArrowheads="1"/>
                </p:cNvSpPr>
                <p:nvPr/>
              </p:nvSpPr>
              <p:spPr bwMode="auto">
                <a:xfrm>
                  <a:off x="1388" y="3692"/>
                  <a:ext cx="144" cy="96"/>
                </a:xfrm>
                <a:prstGeom prst="ellipse">
                  <a:avLst/>
                </a:prstGeom>
                <a:solidFill>
                  <a:srgbClr val="CC0066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4191" y="2117"/>
                <a:ext cx="296" cy="174"/>
                <a:chOff x="1248" y="3648"/>
                <a:chExt cx="328" cy="184"/>
              </a:xfrm>
            </p:grpSpPr>
            <p:sp>
              <p:nvSpPr>
                <p:cNvPr id="698389" name="Oval 21"/>
                <p:cNvSpPr>
                  <a:spLocks noChangeArrowheads="1"/>
                </p:cNvSpPr>
                <p:nvPr/>
              </p:nvSpPr>
              <p:spPr bwMode="auto">
                <a:xfrm>
                  <a:off x="1248" y="3648"/>
                  <a:ext cx="328" cy="18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00279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8390" name="Arc 22"/>
                <p:cNvSpPr>
                  <a:spLocks/>
                </p:cNvSpPr>
                <p:nvPr/>
              </p:nvSpPr>
              <p:spPr bwMode="auto">
                <a:xfrm>
                  <a:off x="1309" y="3709"/>
                  <a:ext cx="32" cy="80"/>
                </a:xfrm>
                <a:custGeom>
                  <a:avLst/>
                  <a:gdLst>
                    <a:gd name="G0" fmla="+- 21600 0 0"/>
                    <a:gd name="G1" fmla="+- 21589 0 0"/>
                    <a:gd name="G2" fmla="+- 21600 0 0"/>
                    <a:gd name="T0" fmla="*/ 0 w 21600"/>
                    <a:gd name="T1" fmla="*/ 21589 h 21589"/>
                    <a:gd name="T2" fmla="*/ 20925 w 21600"/>
                    <a:gd name="T3" fmla="*/ 0 h 21589"/>
                    <a:gd name="T4" fmla="*/ 21600 w 21600"/>
                    <a:gd name="T5" fmla="*/ 21589 h 215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89" fill="none" extrusionOk="0">
                      <a:moveTo>
                        <a:pt x="0" y="21589"/>
                      </a:moveTo>
                      <a:cubicBezTo>
                        <a:pt x="0" y="9922"/>
                        <a:pt x="9264" y="364"/>
                        <a:pt x="20924" y="-1"/>
                      </a:cubicBezTo>
                    </a:path>
                    <a:path w="21600" h="21589" stroke="0" extrusionOk="0">
                      <a:moveTo>
                        <a:pt x="0" y="21589"/>
                      </a:moveTo>
                      <a:cubicBezTo>
                        <a:pt x="0" y="9922"/>
                        <a:pt x="9264" y="364"/>
                        <a:pt x="20924" y="-1"/>
                      </a:cubicBezTo>
                      <a:lnTo>
                        <a:pt x="21600" y="21589"/>
                      </a:lnTo>
                      <a:close/>
                    </a:path>
                  </a:pathLst>
                </a:custGeom>
                <a:solidFill>
                  <a:srgbClr val="CC0066"/>
                </a:solidFill>
                <a:ln w="50800" cap="rnd">
                  <a:solidFill>
                    <a:srgbClr val="CC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8391" name="Oval 23"/>
                <p:cNvSpPr>
                  <a:spLocks noChangeArrowheads="1"/>
                </p:cNvSpPr>
                <p:nvPr/>
              </p:nvSpPr>
              <p:spPr bwMode="auto">
                <a:xfrm>
                  <a:off x="1388" y="3692"/>
                  <a:ext cx="144" cy="96"/>
                </a:xfrm>
                <a:prstGeom prst="ellipse">
                  <a:avLst/>
                </a:prstGeom>
                <a:solidFill>
                  <a:srgbClr val="CC0066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" name="Group 24"/>
              <p:cNvGrpSpPr>
                <a:grpSpLocks/>
              </p:cNvGrpSpPr>
              <p:nvPr/>
            </p:nvGrpSpPr>
            <p:grpSpPr bwMode="auto">
              <a:xfrm>
                <a:off x="4921" y="2117"/>
                <a:ext cx="296" cy="174"/>
                <a:chOff x="1248" y="3648"/>
                <a:chExt cx="328" cy="184"/>
              </a:xfrm>
            </p:grpSpPr>
            <p:sp>
              <p:nvSpPr>
                <p:cNvPr id="698393" name="Oval 25"/>
                <p:cNvSpPr>
                  <a:spLocks noChangeArrowheads="1"/>
                </p:cNvSpPr>
                <p:nvPr/>
              </p:nvSpPr>
              <p:spPr bwMode="auto">
                <a:xfrm>
                  <a:off x="1248" y="3648"/>
                  <a:ext cx="328" cy="18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00279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8394" name="Arc 26"/>
                <p:cNvSpPr>
                  <a:spLocks/>
                </p:cNvSpPr>
                <p:nvPr/>
              </p:nvSpPr>
              <p:spPr bwMode="auto">
                <a:xfrm>
                  <a:off x="1309" y="3709"/>
                  <a:ext cx="32" cy="80"/>
                </a:xfrm>
                <a:custGeom>
                  <a:avLst/>
                  <a:gdLst>
                    <a:gd name="G0" fmla="+- 21600 0 0"/>
                    <a:gd name="G1" fmla="+- 21589 0 0"/>
                    <a:gd name="G2" fmla="+- 21600 0 0"/>
                    <a:gd name="T0" fmla="*/ 0 w 21600"/>
                    <a:gd name="T1" fmla="*/ 21589 h 21589"/>
                    <a:gd name="T2" fmla="*/ 20925 w 21600"/>
                    <a:gd name="T3" fmla="*/ 0 h 21589"/>
                    <a:gd name="T4" fmla="*/ 21600 w 21600"/>
                    <a:gd name="T5" fmla="*/ 21589 h 215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89" fill="none" extrusionOk="0">
                      <a:moveTo>
                        <a:pt x="0" y="21589"/>
                      </a:moveTo>
                      <a:cubicBezTo>
                        <a:pt x="0" y="9922"/>
                        <a:pt x="9264" y="364"/>
                        <a:pt x="20924" y="-1"/>
                      </a:cubicBezTo>
                    </a:path>
                    <a:path w="21600" h="21589" stroke="0" extrusionOk="0">
                      <a:moveTo>
                        <a:pt x="0" y="21589"/>
                      </a:moveTo>
                      <a:cubicBezTo>
                        <a:pt x="0" y="9922"/>
                        <a:pt x="9264" y="364"/>
                        <a:pt x="20924" y="-1"/>
                      </a:cubicBezTo>
                      <a:lnTo>
                        <a:pt x="21600" y="21589"/>
                      </a:lnTo>
                      <a:close/>
                    </a:path>
                  </a:pathLst>
                </a:custGeom>
                <a:solidFill>
                  <a:srgbClr val="CC0066"/>
                </a:solidFill>
                <a:ln w="50800" cap="rnd">
                  <a:solidFill>
                    <a:srgbClr val="CC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8395" name="Oval 27"/>
                <p:cNvSpPr>
                  <a:spLocks noChangeArrowheads="1"/>
                </p:cNvSpPr>
                <p:nvPr/>
              </p:nvSpPr>
              <p:spPr bwMode="auto">
                <a:xfrm>
                  <a:off x="1388" y="3692"/>
                  <a:ext cx="144" cy="96"/>
                </a:xfrm>
                <a:prstGeom prst="ellipse">
                  <a:avLst/>
                </a:prstGeom>
                <a:solidFill>
                  <a:srgbClr val="CC0066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698396" name="Text Box 28"/>
            <p:cNvSpPr txBox="1">
              <a:spLocks noChangeArrowheads="1"/>
            </p:cNvSpPr>
            <p:nvPr/>
          </p:nvSpPr>
          <p:spPr bwMode="auto">
            <a:xfrm>
              <a:off x="1927" y="1434"/>
              <a:ext cx="756" cy="233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/>
                <a:t>IFN-</a:t>
              </a:r>
              <a:r>
                <a:rPr lang="pt-BR" b="1">
                  <a:latin typeface="Symbol" pitchFamily="18" charset="2"/>
                </a:rPr>
                <a:t>g</a:t>
              </a:r>
              <a:endParaRPr lang="pt-BR" b="1"/>
            </a:p>
          </p:txBody>
        </p:sp>
        <p:sp>
          <p:nvSpPr>
            <p:cNvPr id="698397" name="Text Box 29"/>
            <p:cNvSpPr txBox="1">
              <a:spLocks noChangeArrowheads="1"/>
            </p:cNvSpPr>
            <p:nvPr/>
          </p:nvSpPr>
          <p:spPr bwMode="auto">
            <a:xfrm>
              <a:off x="1927" y="2011"/>
              <a:ext cx="744" cy="25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 b="1">
                  <a:latin typeface="Arial" pitchFamily="34" charset="0"/>
                </a:rPr>
                <a:t>TNF-</a:t>
              </a:r>
              <a:r>
                <a:rPr lang="pt-BR" sz="2000" b="1">
                  <a:latin typeface="Symbol" pitchFamily="18" charset="2"/>
                </a:rPr>
                <a:t>a</a:t>
              </a:r>
              <a:endParaRPr lang="pt-BR" sz="2000"/>
            </a:p>
          </p:txBody>
        </p:sp>
        <p:sp>
          <p:nvSpPr>
            <p:cNvPr id="698398" name="Line 30"/>
            <p:cNvSpPr>
              <a:spLocks noChangeShapeType="1"/>
            </p:cNvSpPr>
            <p:nvPr/>
          </p:nvSpPr>
          <p:spPr bwMode="auto">
            <a:xfrm>
              <a:off x="2880" y="2046"/>
              <a:ext cx="504" cy="22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8399" name="Line 31"/>
            <p:cNvSpPr>
              <a:spLocks noChangeShapeType="1"/>
            </p:cNvSpPr>
            <p:nvPr/>
          </p:nvSpPr>
          <p:spPr bwMode="auto">
            <a:xfrm>
              <a:off x="2880" y="1616"/>
              <a:ext cx="504" cy="22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98400" name="Text Box 32"/>
          <p:cNvSpPr txBox="1">
            <a:spLocks noChangeArrowheads="1"/>
          </p:cNvSpPr>
          <p:nvPr/>
        </p:nvSpPr>
        <p:spPr bwMode="auto">
          <a:xfrm>
            <a:off x="395288" y="4724400"/>
            <a:ext cx="7772400" cy="139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Symbol" pitchFamily="18" charset="2"/>
              <a:buChar char="­"/>
            </a:pPr>
            <a:r>
              <a:rPr lang="pt-BR" b="1">
                <a:sym typeface="Symbol" pitchFamily="18" charset="2"/>
              </a:rPr>
              <a:t>radicais de O2 e N- efeito microbicida</a:t>
            </a:r>
            <a:br>
              <a:rPr lang="pt-BR" b="1">
                <a:sym typeface="Symbol" pitchFamily="18" charset="2"/>
              </a:rPr>
            </a:br>
            <a:r>
              <a:rPr lang="pt-BR" b="1">
                <a:sym typeface="Symbol" pitchFamily="18" charset="2"/>
              </a:rPr>
              <a:t> receptores para Fc de IgG- aumenta fagocitose</a:t>
            </a:r>
            <a:br>
              <a:rPr lang="pt-BR" b="1">
                <a:sym typeface="Symbol" pitchFamily="18" charset="2"/>
              </a:rPr>
            </a:br>
            <a:r>
              <a:rPr lang="pt-BR" b="1">
                <a:sym typeface="Symbol" pitchFamily="18" charset="2"/>
              </a:rPr>
              <a:t> aumento de síntese e síntese de novas enzimas</a:t>
            </a:r>
            <a:br>
              <a:rPr lang="pt-BR" b="1">
                <a:sym typeface="Symbol" pitchFamily="18" charset="2"/>
              </a:rPr>
            </a:br>
            <a:endParaRPr lang="pt-BR" b="1">
              <a:sym typeface="Symbol" pitchFamily="18" charset="2"/>
            </a:endParaRPr>
          </a:p>
        </p:txBody>
      </p:sp>
      <p:sp>
        <p:nvSpPr>
          <p:cNvPr id="698401" name="Text Box 33"/>
          <p:cNvSpPr txBox="1">
            <a:spLocks noChangeArrowheads="1"/>
          </p:cNvSpPr>
          <p:nvPr/>
        </p:nvSpPr>
        <p:spPr bwMode="auto">
          <a:xfrm>
            <a:off x="684213" y="620713"/>
            <a:ext cx="4572000" cy="646331"/>
          </a:xfrm>
          <a:prstGeom prst="rect">
            <a:avLst/>
          </a:prstGeom>
          <a:noFill/>
          <a:ln w="76200">
            <a:solidFill>
              <a:srgbClr val="CC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/>
              <a:t>DESTRUIÇÃO DE MICROORGANISMOS INTRACELULARES</a:t>
            </a: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827088" y="2420938"/>
            <a:ext cx="1944687" cy="1371600"/>
            <a:chOff x="385" y="618"/>
            <a:chExt cx="1225" cy="864"/>
          </a:xfrm>
        </p:grpSpPr>
        <p:sp>
          <p:nvSpPr>
            <p:cNvPr id="698403" name="Oval 35"/>
            <p:cNvSpPr>
              <a:spLocks noChangeArrowheads="1"/>
            </p:cNvSpPr>
            <p:nvPr/>
          </p:nvSpPr>
          <p:spPr bwMode="auto">
            <a:xfrm>
              <a:off x="385" y="618"/>
              <a:ext cx="1225" cy="864"/>
            </a:xfrm>
            <a:prstGeom prst="ellipse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8404" name="Oval 36"/>
            <p:cNvSpPr>
              <a:spLocks noChangeArrowheads="1"/>
            </p:cNvSpPr>
            <p:nvPr/>
          </p:nvSpPr>
          <p:spPr bwMode="auto">
            <a:xfrm>
              <a:off x="521" y="799"/>
              <a:ext cx="500" cy="480"/>
            </a:xfrm>
            <a:prstGeom prst="ellipse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8405" name="Text Box 37"/>
            <p:cNvSpPr txBox="1">
              <a:spLocks noChangeArrowheads="1"/>
            </p:cNvSpPr>
            <p:nvPr/>
          </p:nvSpPr>
          <p:spPr bwMode="auto">
            <a:xfrm>
              <a:off x="1009" y="810"/>
              <a:ext cx="5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Th1</a:t>
              </a:r>
              <a:endParaRPr lang="pt-BR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7740650" y="2708275"/>
            <a:ext cx="469900" cy="276225"/>
            <a:chOff x="1248" y="3648"/>
            <a:chExt cx="328" cy="184"/>
          </a:xfrm>
        </p:grpSpPr>
        <p:sp>
          <p:nvSpPr>
            <p:cNvPr id="698407" name="Oval 39"/>
            <p:cNvSpPr>
              <a:spLocks noChangeArrowheads="1"/>
            </p:cNvSpPr>
            <p:nvPr/>
          </p:nvSpPr>
          <p:spPr bwMode="auto">
            <a:xfrm>
              <a:off x="1248" y="3648"/>
              <a:ext cx="328" cy="18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279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8408" name="Arc 40"/>
            <p:cNvSpPr>
              <a:spLocks/>
            </p:cNvSpPr>
            <p:nvPr/>
          </p:nvSpPr>
          <p:spPr bwMode="auto">
            <a:xfrm>
              <a:off x="1309" y="3709"/>
              <a:ext cx="32" cy="80"/>
            </a:xfrm>
            <a:custGeom>
              <a:avLst/>
              <a:gdLst>
                <a:gd name="G0" fmla="+- 21600 0 0"/>
                <a:gd name="G1" fmla="+- 21589 0 0"/>
                <a:gd name="G2" fmla="+- 21600 0 0"/>
                <a:gd name="T0" fmla="*/ 0 w 21600"/>
                <a:gd name="T1" fmla="*/ 21589 h 21589"/>
                <a:gd name="T2" fmla="*/ 20925 w 21600"/>
                <a:gd name="T3" fmla="*/ 0 h 21589"/>
                <a:gd name="T4" fmla="*/ 21600 w 21600"/>
                <a:gd name="T5" fmla="*/ 21589 h 21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9" fill="none" extrusionOk="0">
                  <a:moveTo>
                    <a:pt x="0" y="21589"/>
                  </a:moveTo>
                  <a:cubicBezTo>
                    <a:pt x="0" y="9922"/>
                    <a:pt x="9264" y="364"/>
                    <a:pt x="20924" y="-1"/>
                  </a:cubicBezTo>
                </a:path>
                <a:path w="21600" h="21589" stroke="0" extrusionOk="0">
                  <a:moveTo>
                    <a:pt x="0" y="21589"/>
                  </a:moveTo>
                  <a:cubicBezTo>
                    <a:pt x="0" y="9922"/>
                    <a:pt x="9264" y="364"/>
                    <a:pt x="20924" y="-1"/>
                  </a:cubicBezTo>
                  <a:lnTo>
                    <a:pt x="21600" y="21589"/>
                  </a:lnTo>
                  <a:close/>
                </a:path>
              </a:pathLst>
            </a:custGeom>
            <a:solidFill>
              <a:srgbClr val="CC0066"/>
            </a:solidFill>
            <a:ln w="50800" cap="rnd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8409" name="Oval 41"/>
            <p:cNvSpPr>
              <a:spLocks noChangeArrowheads="1"/>
            </p:cNvSpPr>
            <p:nvPr/>
          </p:nvSpPr>
          <p:spPr bwMode="auto">
            <a:xfrm>
              <a:off x="1388" y="3692"/>
              <a:ext cx="144" cy="96"/>
            </a:xfrm>
            <a:prstGeom prst="ellipse">
              <a:avLst/>
            </a:prstGeom>
            <a:solidFill>
              <a:srgbClr val="CC0066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8388350" y="2565400"/>
            <a:ext cx="469900" cy="276225"/>
            <a:chOff x="1248" y="3648"/>
            <a:chExt cx="328" cy="184"/>
          </a:xfrm>
        </p:grpSpPr>
        <p:sp>
          <p:nvSpPr>
            <p:cNvPr id="698411" name="Oval 43"/>
            <p:cNvSpPr>
              <a:spLocks noChangeArrowheads="1"/>
            </p:cNvSpPr>
            <p:nvPr/>
          </p:nvSpPr>
          <p:spPr bwMode="auto">
            <a:xfrm>
              <a:off x="1248" y="3648"/>
              <a:ext cx="328" cy="18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279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8412" name="Arc 44"/>
            <p:cNvSpPr>
              <a:spLocks/>
            </p:cNvSpPr>
            <p:nvPr/>
          </p:nvSpPr>
          <p:spPr bwMode="auto">
            <a:xfrm>
              <a:off x="1309" y="3709"/>
              <a:ext cx="32" cy="80"/>
            </a:xfrm>
            <a:custGeom>
              <a:avLst/>
              <a:gdLst>
                <a:gd name="G0" fmla="+- 21600 0 0"/>
                <a:gd name="G1" fmla="+- 21589 0 0"/>
                <a:gd name="G2" fmla="+- 21600 0 0"/>
                <a:gd name="T0" fmla="*/ 0 w 21600"/>
                <a:gd name="T1" fmla="*/ 21589 h 21589"/>
                <a:gd name="T2" fmla="*/ 20925 w 21600"/>
                <a:gd name="T3" fmla="*/ 0 h 21589"/>
                <a:gd name="T4" fmla="*/ 21600 w 21600"/>
                <a:gd name="T5" fmla="*/ 21589 h 21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9" fill="none" extrusionOk="0">
                  <a:moveTo>
                    <a:pt x="0" y="21589"/>
                  </a:moveTo>
                  <a:cubicBezTo>
                    <a:pt x="0" y="9922"/>
                    <a:pt x="9264" y="364"/>
                    <a:pt x="20924" y="-1"/>
                  </a:cubicBezTo>
                </a:path>
                <a:path w="21600" h="21589" stroke="0" extrusionOk="0">
                  <a:moveTo>
                    <a:pt x="0" y="21589"/>
                  </a:moveTo>
                  <a:cubicBezTo>
                    <a:pt x="0" y="9922"/>
                    <a:pt x="9264" y="364"/>
                    <a:pt x="20924" y="-1"/>
                  </a:cubicBezTo>
                  <a:lnTo>
                    <a:pt x="21600" y="21589"/>
                  </a:lnTo>
                  <a:close/>
                </a:path>
              </a:pathLst>
            </a:custGeom>
            <a:solidFill>
              <a:srgbClr val="CC0066"/>
            </a:solidFill>
            <a:ln w="50800" cap="rnd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8413" name="Oval 45"/>
            <p:cNvSpPr>
              <a:spLocks noChangeArrowheads="1"/>
            </p:cNvSpPr>
            <p:nvPr/>
          </p:nvSpPr>
          <p:spPr bwMode="auto">
            <a:xfrm>
              <a:off x="1388" y="3692"/>
              <a:ext cx="144" cy="96"/>
            </a:xfrm>
            <a:prstGeom prst="ellipse">
              <a:avLst/>
            </a:prstGeom>
            <a:solidFill>
              <a:srgbClr val="CC0066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2" name="Group 46"/>
          <p:cNvGrpSpPr>
            <a:grpSpLocks/>
          </p:cNvGrpSpPr>
          <p:nvPr/>
        </p:nvGrpSpPr>
        <p:grpSpPr bwMode="auto">
          <a:xfrm>
            <a:off x="8316913" y="3152775"/>
            <a:ext cx="469900" cy="276225"/>
            <a:chOff x="1248" y="3648"/>
            <a:chExt cx="328" cy="184"/>
          </a:xfrm>
        </p:grpSpPr>
        <p:sp>
          <p:nvSpPr>
            <p:cNvPr id="698415" name="Oval 47"/>
            <p:cNvSpPr>
              <a:spLocks noChangeArrowheads="1"/>
            </p:cNvSpPr>
            <p:nvPr/>
          </p:nvSpPr>
          <p:spPr bwMode="auto">
            <a:xfrm>
              <a:off x="1248" y="3648"/>
              <a:ext cx="328" cy="18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279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8416" name="Arc 48"/>
            <p:cNvSpPr>
              <a:spLocks/>
            </p:cNvSpPr>
            <p:nvPr/>
          </p:nvSpPr>
          <p:spPr bwMode="auto">
            <a:xfrm>
              <a:off x="1309" y="3709"/>
              <a:ext cx="32" cy="80"/>
            </a:xfrm>
            <a:custGeom>
              <a:avLst/>
              <a:gdLst>
                <a:gd name="G0" fmla="+- 21600 0 0"/>
                <a:gd name="G1" fmla="+- 21589 0 0"/>
                <a:gd name="G2" fmla="+- 21600 0 0"/>
                <a:gd name="T0" fmla="*/ 0 w 21600"/>
                <a:gd name="T1" fmla="*/ 21589 h 21589"/>
                <a:gd name="T2" fmla="*/ 20925 w 21600"/>
                <a:gd name="T3" fmla="*/ 0 h 21589"/>
                <a:gd name="T4" fmla="*/ 21600 w 21600"/>
                <a:gd name="T5" fmla="*/ 21589 h 21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9" fill="none" extrusionOk="0">
                  <a:moveTo>
                    <a:pt x="0" y="21589"/>
                  </a:moveTo>
                  <a:cubicBezTo>
                    <a:pt x="0" y="9922"/>
                    <a:pt x="9264" y="364"/>
                    <a:pt x="20924" y="-1"/>
                  </a:cubicBezTo>
                </a:path>
                <a:path w="21600" h="21589" stroke="0" extrusionOk="0">
                  <a:moveTo>
                    <a:pt x="0" y="21589"/>
                  </a:moveTo>
                  <a:cubicBezTo>
                    <a:pt x="0" y="9922"/>
                    <a:pt x="9264" y="364"/>
                    <a:pt x="20924" y="-1"/>
                  </a:cubicBezTo>
                  <a:lnTo>
                    <a:pt x="21600" y="21589"/>
                  </a:lnTo>
                  <a:close/>
                </a:path>
              </a:pathLst>
            </a:custGeom>
            <a:solidFill>
              <a:srgbClr val="CC0066"/>
            </a:solidFill>
            <a:ln w="50800" cap="rnd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8417" name="Oval 49"/>
            <p:cNvSpPr>
              <a:spLocks noChangeArrowheads="1"/>
            </p:cNvSpPr>
            <p:nvPr/>
          </p:nvSpPr>
          <p:spPr bwMode="auto">
            <a:xfrm>
              <a:off x="1388" y="3692"/>
              <a:ext cx="144" cy="96"/>
            </a:xfrm>
            <a:prstGeom prst="ellipse">
              <a:avLst/>
            </a:prstGeom>
            <a:solidFill>
              <a:srgbClr val="CC0066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7812088" y="2708275"/>
            <a:ext cx="287337" cy="288925"/>
            <a:chOff x="4967" y="3566"/>
            <a:chExt cx="181" cy="182"/>
          </a:xfrm>
        </p:grpSpPr>
        <p:sp>
          <p:nvSpPr>
            <p:cNvPr id="698419" name="Line 51"/>
            <p:cNvSpPr>
              <a:spLocks noChangeShapeType="1"/>
            </p:cNvSpPr>
            <p:nvPr/>
          </p:nvSpPr>
          <p:spPr bwMode="auto">
            <a:xfrm>
              <a:off x="4967" y="3566"/>
              <a:ext cx="181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98420" name="Line 52"/>
            <p:cNvSpPr>
              <a:spLocks noChangeShapeType="1"/>
            </p:cNvSpPr>
            <p:nvPr/>
          </p:nvSpPr>
          <p:spPr bwMode="auto">
            <a:xfrm flipV="1">
              <a:off x="4967" y="3566"/>
              <a:ext cx="181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7885113" y="3284538"/>
            <a:ext cx="287337" cy="288925"/>
            <a:chOff x="4967" y="3566"/>
            <a:chExt cx="181" cy="182"/>
          </a:xfrm>
        </p:grpSpPr>
        <p:sp>
          <p:nvSpPr>
            <p:cNvPr id="698422" name="Line 54"/>
            <p:cNvSpPr>
              <a:spLocks noChangeShapeType="1"/>
            </p:cNvSpPr>
            <p:nvPr/>
          </p:nvSpPr>
          <p:spPr bwMode="auto">
            <a:xfrm>
              <a:off x="4967" y="3566"/>
              <a:ext cx="181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98423" name="Line 55"/>
            <p:cNvSpPr>
              <a:spLocks noChangeShapeType="1"/>
            </p:cNvSpPr>
            <p:nvPr/>
          </p:nvSpPr>
          <p:spPr bwMode="auto">
            <a:xfrm flipV="1">
              <a:off x="4967" y="3566"/>
              <a:ext cx="181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8459788" y="3140075"/>
            <a:ext cx="287337" cy="288925"/>
            <a:chOff x="4967" y="3566"/>
            <a:chExt cx="181" cy="182"/>
          </a:xfrm>
        </p:grpSpPr>
        <p:sp>
          <p:nvSpPr>
            <p:cNvPr id="698425" name="Line 57"/>
            <p:cNvSpPr>
              <a:spLocks noChangeShapeType="1"/>
            </p:cNvSpPr>
            <p:nvPr/>
          </p:nvSpPr>
          <p:spPr bwMode="auto">
            <a:xfrm>
              <a:off x="4967" y="3566"/>
              <a:ext cx="181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98426" name="Line 58"/>
            <p:cNvSpPr>
              <a:spLocks noChangeShapeType="1"/>
            </p:cNvSpPr>
            <p:nvPr/>
          </p:nvSpPr>
          <p:spPr bwMode="auto">
            <a:xfrm flipV="1">
              <a:off x="4967" y="3566"/>
              <a:ext cx="181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6" name="Group 59"/>
          <p:cNvGrpSpPr>
            <a:grpSpLocks/>
          </p:cNvGrpSpPr>
          <p:nvPr/>
        </p:nvGrpSpPr>
        <p:grpSpPr bwMode="auto">
          <a:xfrm>
            <a:off x="6804025" y="3429000"/>
            <a:ext cx="287338" cy="288925"/>
            <a:chOff x="4967" y="3566"/>
            <a:chExt cx="181" cy="182"/>
          </a:xfrm>
        </p:grpSpPr>
        <p:sp>
          <p:nvSpPr>
            <p:cNvPr id="698428" name="Line 60"/>
            <p:cNvSpPr>
              <a:spLocks noChangeShapeType="1"/>
            </p:cNvSpPr>
            <p:nvPr/>
          </p:nvSpPr>
          <p:spPr bwMode="auto">
            <a:xfrm>
              <a:off x="4967" y="3566"/>
              <a:ext cx="181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98429" name="Line 61"/>
            <p:cNvSpPr>
              <a:spLocks noChangeShapeType="1"/>
            </p:cNvSpPr>
            <p:nvPr/>
          </p:nvSpPr>
          <p:spPr bwMode="auto">
            <a:xfrm flipV="1">
              <a:off x="4967" y="3566"/>
              <a:ext cx="181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8394691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r>
              <a:rPr lang="pt-BR" sz="3200" b="1">
                <a:solidFill>
                  <a:srgbClr val="0000FF"/>
                </a:solidFill>
              </a:rPr>
              <a:t>DESTRUIÇÃO DO MICRORGANISMO FAGOCITADO PELO MACRÓFAGO ATIVADO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55650" y="2276475"/>
            <a:ext cx="6299200" cy="4046538"/>
            <a:chOff x="476" y="1434"/>
            <a:chExt cx="3968" cy="2549"/>
          </a:xfrm>
        </p:grpSpPr>
        <p:pic>
          <p:nvPicPr>
            <p:cNvPr id="700420" name="Picture 4" descr="File0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16" y="1434"/>
              <a:ext cx="3128" cy="254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00421" name="Line 5"/>
            <p:cNvSpPr>
              <a:spLocks noChangeShapeType="1"/>
            </p:cNvSpPr>
            <p:nvPr/>
          </p:nvSpPr>
          <p:spPr bwMode="auto">
            <a:xfrm flipV="1">
              <a:off x="1383" y="3022"/>
              <a:ext cx="1497" cy="454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00422" name="Rectangle 6"/>
            <p:cNvSpPr>
              <a:spLocks noChangeArrowheads="1"/>
            </p:cNvSpPr>
            <p:nvPr/>
          </p:nvSpPr>
          <p:spPr bwMode="auto">
            <a:xfrm>
              <a:off x="476" y="3521"/>
              <a:ext cx="1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pt-BR" sz="1800" b="1">
                  <a:solidFill>
                    <a:srgbClr val="0000FF"/>
                  </a:solidFill>
                  <a:latin typeface="Arial" pitchFamily="34" charset="0"/>
                </a:rPr>
                <a:t>MICRORGANISMO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23850" y="1989138"/>
            <a:ext cx="2825750" cy="863600"/>
            <a:chOff x="204" y="1253"/>
            <a:chExt cx="1780" cy="544"/>
          </a:xfrm>
        </p:grpSpPr>
        <p:sp>
          <p:nvSpPr>
            <p:cNvPr id="700424" name="Line 8"/>
            <p:cNvSpPr>
              <a:spLocks noChangeShapeType="1"/>
            </p:cNvSpPr>
            <p:nvPr/>
          </p:nvSpPr>
          <p:spPr bwMode="auto">
            <a:xfrm>
              <a:off x="839" y="1570"/>
              <a:ext cx="1088" cy="227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700425" name="Rectangle 9"/>
            <p:cNvSpPr>
              <a:spLocks noChangeArrowheads="1"/>
            </p:cNvSpPr>
            <p:nvPr/>
          </p:nvSpPr>
          <p:spPr bwMode="auto">
            <a:xfrm>
              <a:off x="204" y="1253"/>
              <a:ext cx="17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pt-BR" sz="1800" b="1">
                  <a:solidFill>
                    <a:srgbClr val="FF6600"/>
                  </a:solidFill>
                  <a:latin typeface="Arial" pitchFamily="34" charset="0"/>
                </a:rPr>
                <a:t>NÚCLEO DO FAGÓCITO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68313" y="3933825"/>
            <a:ext cx="2951162" cy="574675"/>
            <a:chOff x="295" y="2478"/>
            <a:chExt cx="1859" cy="362"/>
          </a:xfrm>
        </p:grpSpPr>
        <p:sp>
          <p:nvSpPr>
            <p:cNvPr id="700427" name="Rectangle 11"/>
            <p:cNvSpPr>
              <a:spLocks noChangeArrowheads="1"/>
            </p:cNvSpPr>
            <p:nvPr/>
          </p:nvSpPr>
          <p:spPr bwMode="auto">
            <a:xfrm>
              <a:off x="295" y="2478"/>
              <a:ext cx="9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pt-BR" sz="1800" b="1">
                  <a:solidFill>
                    <a:srgbClr val="CC00CC"/>
                  </a:solidFill>
                  <a:latin typeface="Arial" pitchFamily="34" charset="0"/>
                </a:rPr>
                <a:t>LISOSSOMA</a:t>
              </a:r>
            </a:p>
          </p:txBody>
        </p:sp>
        <p:sp>
          <p:nvSpPr>
            <p:cNvPr id="700428" name="Line 12"/>
            <p:cNvSpPr>
              <a:spLocks noChangeShapeType="1"/>
            </p:cNvSpPr>
            <p:nvPr/>
          </p:nvSpPr>
          <p:spPr bwMode="auto">
            <a:xfrm>
              <a:off x="657" y="2795"/>
              <a:ext cx="1497" cy="45"/>
            </a:xfrm>
            <a:prstGeom prst="line">
              <a:avLst/>
            </a:prstGeom>
            <a:noFill/>
            <a:ln w="76200">
              <a:solidFill>
                <a:srgbClr val="CC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9336222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Text Box 2"/>
          <p:cNvSpPr txBox="1">
            <a:spLocks noChangeArrowheads="1"/>
          </p:cNvSpPr>
          <p:nvPr/>
        </p:nvSpPr>
        <p:spPr bwMode="auto">
          <a:xfrm>
            <a:off x="339725" y="381000"/>
            <a:ext cx="8462963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CITOTOXICIDADE  MEDIADA  POR  CÉLULAS  DEPENDENTE DE AC</a:t>
            </a:r>
          </a:p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ADCC</a:t>
            </a:r>
          </a:p>
        </p:txBody>
      </p:sp>
      <p:sp>
        <p:nvSpPr>
          <p:cNvPr id="695299" name="Text Box 3"/>
          <p:cNvSpPr txBox="1">
            <a:spLocks noChangeArrowheads="1"/>
          </p:cNvSpPr>
          <p:nvPr/>
        </p:nvSpPr>
        <p:spPr bwMode="auto">
          <a:xfrm>
            <a:off x="684213" y="4508500"/>
            <a:ext cx="54864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latin typeface="Arial" pitchFamily="34" charset="0"/>
              </a:rPr>
              <a:t>LIGAÇÃO   dos   Ac  pelos  Fab a antígenos  na   superfície   de   uma célula  ou   helminto e pelo Fc aos receptores   para   Fc   nas  células efetoras    </a:t>
            </a:r>
          </a:p>
        </p:txBody>
      </p:sp>
      <p:graphicFrame>
        <p:nvGraphicFramePr>
          <p:cNvPr id="695300" name="Object 4"/>
          <p:cNvGraphicFramePr>
            <a:graphicFrameLocks noChangeAspect="1"/>
          </p:cNvGraphicFramePr>
          <p:nvPr/>
        </p:nvGraphicFramePr>
        <p:xfrm>
          <a:off x="6705600" y="4495800"/>
          <a:ext cx="19685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Imagem de Bitmap" r:id="rId3" imgW="2190450" imgH="2542787" progId="PBrush">
                  <p:embed/>
                </p:oleObj>
              </mc:Choice>
              <mc:Fallback>
                <p:oleObj name="Imagem de Bitmap" r:id="rId3" imgW="2190450" imgH="2542787" progId="PBrush">
                  <p:embed/>
                  <p:pic>
                    <p:nvPicPr>
                      <p:cNvPr id="6953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495800"/>
                        <a:ext cx="19685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5301" name="Text Box 5"/>
          <p:cNvSpPr txBox="1">
            <a:spLocks noChangeArrowheads="1"/>
          </p:cNvSpPr>
          <p:nvPr/>
        </p:nvSpPr>
        <p:spPr bwMode="auto">
          <a:xfrm>
            <a:off x="3348038" y="4005263"/>
            <a:ext cx="20875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CÉLULA EFETORA</a:t>
            </a:r>
          </a:p>
        </p:txBody>
      </p:sp>
      <p:sp>
        <p:nvSpPr>
          <p:cNvPr id="695302" name="Text Box 6"/>
          <p:cNvSpPr txBox="1">
            <a:spLocks noChangeArrowheads="1"/>
          </p:cNvSpPr>
          <p:nvPr/>
        </p:nvSpPr>
        <p:spPr bwMode="auto">
          <a:xfrm>
            <a:off x="5364163" y="3716338"/>
            <a:ext cx="194468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sz="16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CÉLULA ALVO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1911350"/>
            <a:ext cx="9144000" cy="2508250"/>
            <a:chOff x="0" y="1204"/>
            <a:chExt cx="5760" cy="1580"/>
          </a:xfrm>
          <a:solidFill>
            <a:schemeClr val="bg1"/>
          </a:solidFill>
        </p:grpSpPr>
        <p:pic>
          <p:nvPicPr>
            <p:cNvPr id="695311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204"/>
              <a:ext cx="5760" cy="15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95312" name="Rectangle 16"/>
            <p:cNvSpPr>
              <a:spLocks noChangeArrowheads="1"/>
            </p:cNvSpPr>
            <p:nvPr/>
          </p:nvSpPr>
          <p:spPr bwMode="auto">
            <a:xfrm>
              <a:off x="3878" y="1570"/>
              <a:ext cx="181" cy="1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891491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ChangeArrowheads="1"/>
          </p:cNvSpPr>
          <p:nvPr/>
        </p:nvSpPr>
        <p:spPr bwMode="auto">
          <a:xfrm>
            <a:off x="304800" y="396875"/>
            <a:ext cx="8534400" cy="606425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t-BR" sz="2800" b="1">
                <a:solidFill>
                  <a:srgbClr val="FF0000"/>
                </a:solidFill>
              </a:rPr>
              <a:t>PATÓGENOS      EXTRACELULARES    E    SUAS TOXINAS     SÃO     ELIMINADOS    POR </a:t>
            </a:r>
          </a:p>
          <a:p>
            <a:pPr eaLnBrk="1" hangingPunct="1">
              <a:lnSpc>
                <a:spcPct val="130000"/>
              </a:lnSpc>
            </a:pPr>
            <a:br>
              <a:rPr lang="pt-BR" sz="2800" b="1">
                <a:solidFill>
                  <a:srgbClr val="FF0000"/>
                </a:solidFill>
              </a:rPr>
            </a:br>
            <a:r>
              <a:rPr lang="pt-BR" sz="2800" b="1">
                <a:solidFill>
                  <a:srgbClr val="FF0000"/>
                </a:solidFill>
              </a:rPr>
              <a:t>MECANISMOS  EFETORES  MEDIADOS   POR ANTICORPOS ASSOCIADOS  À   AÇÃO    DE   COMPLEMENTO   E    DE   CÉLULAS    FAGOCITÁRIAS     ATIVADAS  </a:t>
            </a:r>
          </a:p>
          <a:p>
            <a:pPr eaLnBrk="1" hangingPunct="1">
              <a:lnSpc>
                <a:spcPct val="130000"/>
              </a:lnSpc>
            </a:pPr>
            <a:endParaRPr lang="pt-BR" sz="2800" b="1">
              <a:solidFill>
                <a:srgbClr val="FF0000"/>
              </a:solidFill>
            </a:endParaRPr>
          </a:p>
          <a:p>
            <a:pPr eaLnBrk="1" hangingPunct="1"/>
            <a:r>
              <a:rPr lang="pt-BR" sz="2800" b="1">
                <a:solidFill>
                  <a:srgbClr val="FF0000"/>
                </a:solidFill>
              </a:rPr>
              <a:t>Bactérias extracelulares, </a:t>
            </a:r>
          </a:p>
          <a:p>
            <a:pPr eaLnBrk="1" hangingPunct="1"/>
            <a:r>
              <a:rPr lang="pt-BR" sz="2800" b="1">
                <a:solidFill>
                  <a:srgbClr val="FF0000"/>
                </a:solidFill>
              </a:rPr>
              <a:t>Helmintos, </a:t>
            </a:r>
          </a:p>
          <a:p>
            <a:pPr eaLnBrk="1" hangingPunct="1"/>
            <a:r>
              <a:rPr lang="pt-BR" sz="2800" b="1">
                <a:solidFill>
                  <a:srgbClr val="FF0000"/>
                </a:solidFill>
              </a:rPr>
              <a:t>Protozoários intestinais,  </a:t>
            </a:r>
          </a:p>
          <a:p>
            <a:pPr eaLnBrk="1" hangingPunct="1"/>
            <a:r>
              <a:rPr lang="pt-BR" sz="2800" b="1">
                <a:solidFill>
                  <a:srgbClr val="FF0000"/>
                </a:solidFill>
              </a:rPr>
              <a:t>Tripanosomas africanos</a:t>
            </a:r>
          </a:p>
        </p:txBody>
      </p:sp>
    </p:spTree>
    <p:extLst>
      <p:ext uri="{BB962C8B-B14F-4D97-AF65-F5344CB8AC3E}">
        <p14:creationId xmlns:p14="http://schemas.microsoft.com/office/powerpoint/2010/main" val="40310049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pt-B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PATÓGENOS   EXCLUSIVAMENTE EXTRACELULARES</a:t>
            </a:r>
            <a:r>
              <a:rPr lang="pt-B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60000"/>
              </a:spcBef>
              <a:buClr>
                <a:srgbClr val="FF0000"/>
              </a:buClr>
              <a:buSzPct val="140000"/>
              <a:buFont typeface="Wingdings" pitchFamily="2" charset="2"/>
              <a:buChar char="ü"/>
            </a:pPr>
            <a:r>
              <a:rPr lang="pt-BR" sz="2400" b="1">
                <a:solidFill>
                  <a:srgbClr val="008000"/>
                </a:solidFill>
              </a:rPr>
              <a:t>BACTÉRIAS EXTRACELULARES freqüentemente produtores de toxinas:  Coccos e bacilos : estafilo e estreptococcos, bacilo diftérico-C. diphteriae, Vibriões V.cholerae, Treponemas T. pallidum etc. </a:t>
            </a:r>
          </a:p>
          <a:p>
            <a:pPr>
              <a:spcBef>
                <a:spcPct val="60000"/>
              </a:spcBef>
              <a:buClr>
                <a:srgbClr val="FF0000"/>
              </a:buClr>
              <a:buSzPct val="140000"/>
              <a:buFont typeface="Wingdings" pitchFamily="2" charset="2"/>
              <a:buChar char="ü"/>
            </a:pPr>
            <a:r>
              <a:rPr lang="pt-BR" sz="2400" b="1">
                <a:solidFill>
                  <a:srgbClr val="008000"/>
                </a:solidFill>
              </a:rPr>
              <a:t>PROTOZOÁRIOS INTESTINAIS como Giardia ou do sangue como  Tripanosomas africanos (doença do sono), </a:t>
            </a:r>
          </a:p>
          <a:p>
            <a:pPr>
              <a:spcBef>
                <a:spcPct val="60000"/>
              </a:spcBef>
              <a:buClr>
                <a:srgbClr val="FF0000"/>
              </a:buClr>
              <a:buSzPct val="140000"/>
              <a:buFont typeface="Wingdings" pitchFamily="2" charset="2"/>
              <a:buChar char="ü"/>
            </a:pPr>
            <a:r>
              <a:rPr lang="pt-BR" sz="2400" b="1">
                <a:solidFill>
                  <a:srgbClr val="008000"/>
                </a:solidFill>
              </a:rPr>
              <a:t>HELMINTOS INTESTINAIS  como Ascaris  OU  SANGUE/ LINFA  Schistossoma e filarias</a:t>
            </a:r>
          </a:p>
        </p:txBody>
      </p:sp>
    </p:spTree>
    <p:extLst>
      <p:ext uri="{BB962C8B-B14F-4D97-AF65-F5344CB8AC3E}">
        <p14:creationId xmlns:p14="http://schemas.microsoft.com/office/powerpoint/2010/main" val="464003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ChangeArrowheads="1"/>
          </p:cNvSpPr>
          <p:nvPr/>
        </p:nvSpPr>
        <p:spPr bwMode="auto">
          <a:xfrm>
            <a:off x="304800" y="396875"/>
            <a:ext cx="8534400" cy="555148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pt-BR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PATÓGENOS    INTRACELULARES    SÃO     ELIMINADOS    POR   MECANISMOS DE IMUNIDADE  CELULAR :  ATIVAÇÃO  DE MACRÓFAGOS ,  CITOTOXICIDADE  MEDIADA POR  TCD 8   OU   POR      T CD4 </a:t>
            </a:r>
          </a:p>
          <a:p>
            <a:pPr eaLnBrk="1" hangingPunct="1">
              <a:lnSpc>
                <a:spcPct val="130000"/>
              </a:lnSpc>
            </a:pPr>
            <a:br>
              <a:rPr lang="pt-BR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t-BR" sz="28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r>
              <a:rPr lang="pt-BR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Bactérias intracelulares (Mycobacterium)</a:t>
            </a:r>
          </a:p>
          <a:p>
            <a:pPr eaLnBrk="1" hangingPunct="1"/>
            <a:r>
              <a:rPr lang="pt-BR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Fungos de micoses profundas ( P. brasiliensis) </a:t>
            </a:r>
          </a:p>
          <a:p>
            <a:pPr eaLnBrk="1" hangingPunct="1"/>
            <a:r>
              <a:rPr lang="pt-BR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Protozoários  intracelulares exclusivos ( Leishmania)</a:t>
            </a:r>
          </a:p>
          <a:p>
            <a:pPr eaLnBrk="1" hangingPunct="1"/>
            <a:r>
              <a:rPr lang="pt-BR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VÍRUS </a:t>
            </a:r>
          </a:p>
        </p:txBody>
      </p:sp>
    </p:spTree>
    <p:extLst>
      <p:ext uri="{BB962C8B-B14F-4D97-AF65-F5344CB8AC3E}">
        <p14:creationId xmlns:p14="http://schemas.microsoft.com/office/powerpoint/2010/main" val="3232555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t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2039542" y="1085850"/>
            <a:ext cx="506491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527956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2601917"/>
            <a:ext cx="7378367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Perguntas de hoje</a:t>
            </a:r>
          </a:p>
          <a:p>
            <a:endParaRPr lang="pt-BR" dirty="0"/>
          </a:p>
          <a:p>
            <a:endParaRPr lang="pt-BR" dirty="0"/>
          </a:p>
          <a:p>
            <a:pPr marL="342900" indent="-342900">
              <a:buAutoNum type="arabicPeriod"/>
            </a:pPr>
            <a:r>
              <a:rPr lang="pt-BR" dirty="0"/>
              <a:t>Como Sistema imune matar </a:t>
            </a:r>
          </a:p>
          <a:p>
            <a:endParaRPr lang="pt-BR" dirty="0"/>
          </a:p>
          <a:p>
            <a:r>
              <a:rPr lang="pt-BR" dirty="0"/>
              <a:t>2. PQ tantos possibilidades</a:t>
            </a:r>
            <a:r>
              <a:rPr lang="sv-SE" dirty="0"/>
              <a:t>/mechanismos?</a:t>
            </a:r>
            <a:endParaRPr lang="en-US" dirty="0"/>
          </a:p>
          <a:p>
            <a:endParaRPr lang="pt-BR" dirty="0"/>
          </a:p>
          <a:p>
            <a:r>
              <a:rPr lang="pt-BR" dirty="0"/>
              <a:t>3</a:t>
            </a:r>
            <a:r>
              <a:rPr lang="pt-BR" sz="3200" dirty="0"/>
              <a:t>. Como o alvo (patógeno, tumor) morrer??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96204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7563" y="0"/>
            <a:ext cx="4848874" cy="6858000"/>
          </a:xfrm>
          <a:prstGeom prst="rect">
            <a:avLst/>
          </a:prstGeom>
        </p:spPr>
      </p:pic>
      <p:sp>
        <p:nvSpPr>
          <p:cNvPr id="3" name="CaixaDeTexto 2">
            <a:hlinkClick r:id="rId4" action="ppaction://hlinkfile"/>
          </p:cNvPr>
          <p:cNvSpPr txBox="1"/>
          <p:nvPr/>
        </p:nvSpPr>
        <p:spPr>
          <a:xfrm>
            <a:off x="6732240" y="3140968"/>
            <a:ext cx="108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Apoptose</a:t>
            </a:r>
          </a:p>
        </p:txBody>
      </p:sp>
      <p:sp>
        <p:nvSpPr>
          <p:cNvPr id="4" name="CaixaDeTexto 3">
            <a:hlinkClick r:id="rId5" action="ppaction://hlinkfile"/>
          </p:cNvPr>
          <p:cNvSpPr txBox="1"/>
          <p:nvPr/>
        </p:nvSpPr>
        <p:spPr>
          <a:xfrm>
            <a:off x="755576" y="2852936"/>
            <a:ext cx="95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Necrose</a:t>
            </a:r>
          </a:p>
        </p:txBody>
      </p:sp>
    </p:spTree>
    <p:extLst>
      <p:ext uri="{BB962C8B-B14F-4D97-AF65-F5344CB8AC3E}">
        <p14:creationId xmlns:p14="http://schemas.microsoft.com/office/powerpoint/2010/main" val="7990606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64974" y="1844824"/>
            <a:ext cx="521405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1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Prova</a:t>
            </a:r>
          </a:p>
        </p:txBody>
      </p:sp>
    </p:spTree>
    <p:extLst>
      <p:ext uri="{BB962C8B-B14F-4D97-AF65-F5344CB8AC3E}">
        <p14:creationId xmlns:p14="http://schemas.microsoft.com/office/powerpoint/2010/main" val="135316553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7125805" cy="474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305058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t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259632" y="1916832"/>
            <a:ext cx="5951004" cy="1958237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1763688" y="4365104"/>
            <a:ext cx="1403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Inata:</a:t>
            </a:r>
          </a:p>
          <a:p>
            <a:endParaRPr lang="pt-BR" dirty="0"/>
          </a:p>
          <a:p>
            <a:r>
              <a:rPr lang="pt-BR" dirty="0"/>
              <a:t>Anticorpos</a:t>
            </a:r>
          </a:p>
          <a:p>
            <a:r>
              <a:rPr lang="pt-BR" dirty="0"/>
              <a:t>Receptor </a:t>
            </a:r>
            <a:r>
              <a:rPr lang="pt-BR" dirty="0" err="1"/>
              <a:t>Toll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436096" y="4149080"/>
            <a:ext cx="17059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Adquirida</a:t>
            </a:r>
          </a:p>
          <a:p>
            <a:endParaRPr lang="pt-BR" dirty="0"/>
          </a:p>
          <a:p>
            <a:r>
              <a:rPr lang="pt-BR" dirty="0"/>
              <a:t>MHC classe I e II</a:t>
            </a:r>
          </a:p>
          <a:p>
            <a:r>
              <a:rPr lang="pt-BR" dirty="0"/>
              <a:t>TCR</a:t>
            </a:r>
          </a:p>
          <a:p>
            <a:r>
              <a:rPr lang="pt-BR" dirty="0"/>
              <a:t>BCR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27584" y="476672"/>
            <a:ext cx="3560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 que iniciar ação do sistema Imune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55576" y="1052736"/>
            <a:ext cx="518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Percepção reconhecimento do invasor.....não </a:t>
            </a:r>
            <a:r>
              <a:rPr lang="pt-BR" dirty="0" err="1"/>
              <a:t>proprio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56117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t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403648" y="980728"/>
            <a:ext cx="5951004" cy="1958237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1691680" y="3717032"/>
            <a:ext cx="28496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Inata:</a:t>
            </a:r>
          </a:p>
          <a:p>
            <a:r>
              <a:rPr lang="pt-BR" dirty="0"/>
              <a:t>Fagocitose</a:t>
            </a:r>
          </a:p>
          <a:p>
            <a:r>
              <a:rPr lang="pt-BR" dirty="0"/>
              <a:t>Anticorpos</a:t>
            </a:r>
          </a:p>
          <a:p>
            <a:r>
              <a:rPr lang="pt-BR" sz="3600" dirty="0"/>
              <a:t>Complemento</a:t>
            </a:r>
          </a:p>
          <a:p>
            <a:r>
              <a:rPr lang="pt-BR" dirty="0"/>
              <a:t>Fatores não especifico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148064" y="3933056"/>
            <a:ext cx="214949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Adequirida</a:t>
            </a:r>
            <a:endParaRPr lang="pt-BR" dirty="0"/>
          </a:p>
          <a:p>
            <a:r>
              <a:rPr lang="pt-BR" dirty="0"/>
              <a:t>Fagocitose</a:t>
            </a:r>
          </a:p>
          <a:p>
            <a:r>
              <a:rPr lang="pt-BR" dirty="0"/>
              <a:t>Anticorpos</a:t>
            </a:r>
          </a:p>
          <a:p>
            <a:r>
              <a:rPr lang="pt-BR" dirty="0"/>
              <a:t>Complemento</a:t>
            </a:r>
          </a:p>
          <a:p>
            <a:r>
              <a:rPr lang="pt-BR" dirty="0" err="1"/>
              <a:t>Celulas</a:t>
            </a:r>
            <a:r>
              <a:rPr lang="pt-BR" dirty="0"/>
              <a:t> T</a:t>
            </a:r>
          </a:p>
          <a:p>
            <a:r>
              <a:rPr lang="pt-BR" dirty="0" err="1"/>
              <a:t>Fators</a:t>
            </a:r>
            <a:r>
              <a:rPr lang="pt-BR" dirty="0"/>
              <a:t> não especifico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79412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44"/>
          <p:cNvGrpSpPr>
            <a:grpSpLocks/>
          </p:cNvGrpSpPr>
          <p:nvPr/>
        </p:nvGrpSpPr>
        <p:grpSpPr bwMode="auto">
          <a:xfrm>
            <a:off x="1219201" y="72537"/>
            <a:ext cx="7050617" cy="6804147"/>
            <a:chOff x="576" y="66"/>
            <a:chExt cx="3331" cy="6191"/>
          </a:xfrm>
        </p:grpSpPr>
        <p:sp>
          <p:nvSpPr>
            <p:cNvPr id="31747" name="Text Box 1027"/>
            <p:cNvSpPr txBox="1">
              <a:spLocks noChangeArrowheads="1"/>
            </p:cNvSpPr>
            <p:nvPr/>
          </p:nvSpPr>
          <p:spPr bwMode="auto">
            <a:xfrm>
              <a:off x="864" y="66"/>
              <a:ext cx="2640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3200" b="1"/>
                <a:t>Complemento</a:t>
              </a:r>
            </a:p>
          </p:txBody>
        </p:sp>
        <p:pic>
          <p:nvPicPr>
            <p:cNvPr id="31749" name="Picture 1029" descr="Complemento2"/>
            <p:cNvPicPr>
              <a:picLocks noChangeAspect="1" noChangeArrowheads="1"/>
            </p:cNvPicPr>
            <p:nvPr/>
          </p:nvPicPr>
          <p:blipFill>
            <a:blip r:embed="rId2" cstate="print">
              <a:lum contrast="30000"/>
            </a:blip>
            <a:srcRect l="2673" t="2556" r="2451" b="1096"/>
            <a:stretch>
              <a:fillRect/>
            </a:stretch>
          </p:blipFill>
          <p:spPr bwMode="auto">
            <a:xfrm>
              <a:off x="576" y="480"/>
              <a:ext cx="3331" cy="4128"/>
            </a:xfrm>
            <a:prstGeom prst="rect">
              <a:avLst/>
            </a:prstGeom>
            <a:noFill/>
          </p:spPr>
        </p:pic>
        <p:sp>
          <p:nvSpPr>
            <p:cNvPr id="31751" name="Text Box 1031"/>
            <p:cNvSpPr txBox="1">
              <a:spLocks noChangeArrowheads="1"/>
            </p:cNvSpPr>
            <p:nvPr/>
          </p:nvSpPr>
          <p:spPr bwMode="auto">
            <a:xfrm>
              <a:off x="2079" y="3926"/>
              <a:ext cx="227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" charset="0"/>
                </a:rPr>
                <a:t>C5</a:t>
              </a:r>
            </a:p>
          </p:txBody>
        </p:sp>
        <p:sp>
          <p:nvSpPr>
            <p:cNvPr id="31753" name="Line 1033"/>
            <p:cNvSpPr>
              <a:spLocks noChangeShapeType="1"/>
            </p:cNvSpPr>
            <p:nvPr/>
          </p:nvSpPr>
          <p:spPr bwMode="auto">
            <a:xfrm>
              <a:off x="2256" y="4146"/>
              <a:ext cx="0" cy="12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4" name="Text Box 1034"/>
            <p:cNvSpPr txBox="1">
              <a:spLocks noChangeArrowheads="1"/>
            </p:cNvSpPr>
            <p:nvPr/>
          </p:nvSpPr>
          <p:spPr bwMode="auto">
            <a:xfrm>
              <a:off x="2012" y="5406"/>
              <a:ext cx="3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" charset="0"/>
                </a:rPr>
                <a:t>C5-9</a:t>
              </a:r>
            </a:p>
          </p:txBody>
        </p:sp>
        <p:sp>
          <p:nvSpPr>
            <p:cNvPr id="31755" name="Line 1035"/>
            <p:cNvSpPr>
              <a:spLocks noChangeShapeType="1"/>
            </p:cNvSpPr>
            <p:nvPr/>
          </p:nvSpPr>
          <p:spPr bwMode="auto">
            <a:xfrm flipH="1">
              <a:off x="2352" y="4719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6" name="Line 1036"/>
            <p:cNvSpPr>
              <a:spLocks noChangeShapeType="1"/>
            </p:cNvSpPr>
            <p:nvPr/>
          </p:nvSpPr>
          <p:spPr bwMode="auto">
            <a:xfrm flipH="1">
              <a:off x="2352" y="4911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7" name="Line 1037"/>
            <p:cNvSpPr>
              <a:spLocks noChangeShapeType="1"/>
            </p:cNvSpPr>
            <p:nvPr/>
          </p:nvSpPr>
          <p:spPr bwMode="auto">
            <a:xfrm flipH="1">
              <a:off x="2352" y="5085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8" name="Line 1038"/>
            <p:cNvSpPr>
              <a:spLocks noChangeShapeType="1"/>
            </p:cNvSpPr>
            <p:nvPr/>
          </p:nvSpPr>
          <p:spPr bwMode="auto">
            <a:xfrm flipH="1">
              <a:off x="2352" y="5265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9" name="Text Box 1039"/>
            <p:cNvSpPr txBox="1">
              <a:spLocks noChangeArrowheads="1"/>
            </p:cNvSpPr>
            <p:nvPr/>
          </p:nvSpPr>
          <p:spPr bwMode="auto">
            <a:xfrm>
              <a:off x="2880" y="4598"/>
              <a:ext cx="227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C6</a:t>
              </a:r>
            </a:p>
          </p:txBody>
        </p:sp>
        <p:sp>
          <p:nvSpPr>
            <p:cNvPr id="31760" name="Text Box 1040"/>
            <p:cNvSpPr txBox="1">
              <a:spLocks noChangeArrowheads="1"/>
            </p:cNvSpPr>
            <p:nvPr/>
          </p:nvSpPr>
          <p:spPr bwMode="auto">
            <a:xfrm>
              <a:off x="2886" y="4775"/>
              <a:ext cx="227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C7</a:t>
              </a:r>
            </a:p>
          </p:txBody>
        </p:sp>
        <p:sp>
          <p:nvSpPr>
            <p:cNvPr id="31761" name="Text Box 1041"/>
            <p:cNvSpPr txBox="1">
              <a:spLocks noChangeArrowheads="1"/>
            </p:cNvSpPr>
            <p:nvPr/>
          </p:nvSpPr>
          <p:spPr bwMode="auto">
            <a:xfrm>
              <a:off x="2886" y="4949"/>
              <a:ext cx="227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C8</a:t>
              </a:r>
            </a:p>
          </p:txBody>
        </p:sp>
        <p:sp>
          <p:nvSpPr>
            <p:cNvPr id="31762" name="Text Box 1042"/>
            <p:cNvSpPr txBox="1">
              <a:spLocks noChangeArrowheads="1"/>
            </p:cNvSpPr>
            <p:nvPr/>
          </p:nvSpPr>
          <p:spPr bwMode="auto">
            <a:xfrm>
              <a:off x="2886" y="5144"/>
              <a:ext cx="227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C9</a:t>
              </a:r>
            </a:p>
          </p:txBody>
        </p:sp>
        <p:sp>
          <p:nvSpPr>
            <p:cNvPr id="31763" name="Text Box 1043"/>
            <p:cNvSpPr txBox="1">
              <a:spLocks noChangeArrowheads="1"/>
            </p:cNvSpPr>
            <p:nvPr/>
          </p:nvSpPr>
          <p:spPr bwMode="auto">
            <a:xfrm>
              <a:off x="1123" y="5694"/>
              <a:ext cx="1599" cy="5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b="1"/>
                <a:t>MAC </a:t>
              </a:r>
              <a:endParaRPr lang="en-US"/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/>
                <a:t>Complexo de Ataque à Membrana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613082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Line 5"/>
          <p:cNvSpPr>
            <a:spLocks noChangeShapeType="1"/>
          </p:cNvSpPr>
          <p:nvPr/>
        </p:nvSpPr>
        <p:spPr bwMode="auto">
          <a:xfrm>
            <a:off x="4406900" y="1622837"/>
            <a:ext cx="1828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>
            <a:off x="1663700" y="1903535"/>
            <a:ext cx="1828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2048934" y="1560635"/>
            <a:ext cx="599844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1800"/>
              <a:t>C4,2</a:t>
            </a:r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850900" y="1639765"/>
            <a:ext cx="914400" cy="422031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pt-BR" sz="1800"/>
              <a:t>C1</a:t>
            </a:r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3492500" y="1692519"/>
            <a:ext cx="914400" cy="42203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pt-BR" sz="1800"/>
              <a:t>C3</a:t>
            </a:r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6235700" y="1587012"/>
            <a:ext cx="1524000" cy="633046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pt-BR" sz="2800"/>
              <a:t>MAC</a:t>
            </a:r>
            <a:endParaRPr lang="pt-BR" sz="1800"/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5541621" y="1253505"/>
            <a:ext cx="612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1800" dirty="0"/>
              <a:t>C5-9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850900" y="1271588"/>
            <a:ext cx="1511952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1800" u="sng">
                <a:latin typeface="Bookman Old Style" pitchFamily="18" charset="0"/>
              </a:rPr>
              <a:t>Via clássica</a:t>
            </a:r>
          </a:p>
        </p:txBody>
      </p:sp>
      <p:sp>
        <p:nvSpPr>
          <p:cNvPr id="95244" name="AutoShape 12"/>
          <p:cNvSpPr>
            <a:spLocks noChangeArrowheads="1"/>
          </p:cNvSpPr>
          <p:nvPr/>
        </p:nvSpPr>
        <p:spPr bwMode="auto">
          <a:xfrm>
            <a:off x="3695700" y="1164981"/>
            <a:ext cx="508000" cy="474785"/>
          </a:xfrm>
          <a:prstGeom prst="downArrow">
            <a:avLst>
              <a:gd name="adj1" fmla="val 50000"/>
              <a:gd name="adj2" fmla="val 45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4080933" y="1033097"/>
            <a:ext cx="3534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1800"/>
              <a:t>Via Alternativa  ( bactérias,Lectinas)</a:t>
            </a:r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342900" y="2193681"/>
            <a:ext cx="2005614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1800"/>
              <a:t>Anticorpo-antígeno</a:t>
            </a:r>
          </a:p>
        </p:txBody>
      </p:sp>
      <p:sp>
        <p:nvSpPr>
          <p:cNvPr id="95251" name="Oval 19"/>
          <p:cNvSpPr>
            <a:spLocks noChangeArrowheads="1"/>
          </p:cNvSpPr>
          <p:nvPr/>
        </p:nvSpPr>
        <p:spPr bwMode="auto">
          <a:xfrm>
            <a:off x="3594100" y="3090496"/>
            <a:ext cx="914400" cy="42203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pt-BR" sz="1800"/>
              <a:t>C3b</a:t>
            </a:r>
          </a:p>
        </p:txBody>
      </p:sp>
      <p:sp>
        <p:nvSpPr>
          <p:cNvPr id="95252" name="Oval 20"/>
          <p:cNvSpPr>
            <a:spLocks noChangeArrowheads="1"/>
          </p:cNvSpPr>
          <p:nvPr/>
        </p:nvSpPr>
        <p:spPr bwMode="auto">
          <a:xfrm>
            <a:off x="4914900" y="2984989"/>
            <a:ext cx="1016000" cy="52753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pt-BR" sz="1800"/>
              <a:t>C5a</a:t>
            </a:r>
          </a:p>
        </p:txBody>
      </p:sp>
      <p:sp>
        <p:nvSpPr>
          <p:cNvPr id="95253" name="Line 21"/>
          <p:cNvSpPr>
            <a:spLocks noChangeShapeType="1"/>
          </p:cNvSpPr>
          <p:nvPr/>
        </p:nvSpPr>
        <p:spPr bwMode="auto">
          <a:xfrm>
            <a:off x="3898900" y="2088173"/>
            <a:ext cx="0" cy="100232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95254" name="Line 22"/>
          <p:cNvSpPr>
            <a:spLocks noChangeShapeType="1"/>
          </p:cNvSpPr>
          <p:nvPr/>
        </p:nvSpPr>
        <p:spPr bwMode="auto">
          <a:xfrm>
            <a:off x="5321300" y="2220057"/>
            <a:ext cx="0" cy="79130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2984500" y="3755415"/>
            <a:ext cx="23539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/>
              <a:t>MOLÉCULAS EFETORAS</a:t>
            </a:r>
          </a:p>
        </p:txBody>
      </p:sp>
      <p:sp>
        <p:nvSpPr>
          <p:cNvPr id="95257" name="Text Box 25"/>
          <p:cNvSpPr txBox="1">
            <a:spLocks noChangeArrowheads="1"/>
          </p:cNvSpPr>
          <p:nvPr/>
        </p:nvSpPr>
        <p:spPr bwMode="auto">
          <a:xfrm>
            <a:off x="406400" y="4546723"/>
            <a:ext cx="8331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t-BR" sz="2600" b="1">
                <a:solidFill>
                  <a:schemeClr val="accent1"/>
                </a:solidFill>
              </a:rPr>
              <a:t>Sistema complemento</a:t>
            </a:r>
            <a:r>
              <a:rPr lang="pt-BR" sz="2800" b="1">
                <a:solidFill>
                  <a:schemeClr val="accent1"/>
                </a:solidFill>
              </a:rPr>
              <a:t>:</a:t>
            </a:r>
          </a:p>
          <a:p>
            <a:pPr algn="l"/>
            <a:r>
              <a:rPr lang="en-US"/>
              <a:t>É u</a:t>
            </a:r>
            <a:r>
              <a:rPr lang="pt-BR"/>
              <a:t>m sistema d</a:t>
            </a:r>
            <a:r>
              <a:rPr lang="en-US"/>
              <a:t>e</a:t>
            </a:r>
            <a:r>
              <a:rPr lang="pt-BR"/>
              <a:t> proteínas </a:t>
            </a:r>
            <a:r>
              <a:rPr lang="en-US"/>
              <a:t>plasmáticas </a:t>
            </a:r>
            <a:r>
              <a:rPr lang="pt-BR"/>
              <a:t>que interagem entre si</a:t>
            </a:r>
            <a:r>
              <a:rPr lang="en-US"/>
              <a:t> </a:t>
            </a:r>
            <a:r>
              <a:rPr lang="pt-BR"/>
              <a:t>de maneira altamente regulada para executar muitas funções</a:t>
            </a:r>
            <a:r>
              <a:rPr lang="en-US"/>
              <a:t> </a:t>
            </a:r>
            <a:r>
              <a:rPr lang="pt-BR"/>
              <a:t>efetoras da imunidade humoral e da</a:t>
            </a:r>
            <a:r>
              <a:rPr lang="en-US"/>
              <a:t> </a:t>
            </a:r>
            <a:r>
              <a:rPr lang="pt-BR"/>
              <a:t>inflamação</a:t>
            </a:r>
            <a:r>
              <a:rPr lang="en-US"/>
              <a:t>.</a:t>
            </a:r>
            <a:endParaRPr lang="pt-BR" sz="1800"/>
          </a:p>
        </p:txBody>
      </p:sp>
      <p:sp>
        <p:nvSpPr>
          <p:cNvPr id="95258" name="Text Box 26"/>
          <p:cNvSpPr txBox="1">
            <a:spLocks noChangeArrowheads="1"/>
          </p:cNvSpPr>
          <p:nvPr/>
        </p:nvSpPr>
        <p:spPr bwMode="auto">
          <a:xfrm>
            <a:off x="508000" y="263769"/>
            <a:ext cx="203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u="sng"/>
              <a:t>Princípio</a:t>
            </a:r>
            <a:r>
              <a:rPr lang="en-US" sz="2400" b="1"/>
              <a:t>:</a:t>
            </a:r>
            <a:endParaRPr lang="pt-BR" sz="2400" b="1" u="sng"/>
          </a:p>
        </p:txBody>
      </p:sp>
      <p:sp>
        <p:nvSpPr>
          <p:cNvPr id="95247" name="Oval 15"/>
          <p:cNvSpPr>
            <a:spLocks noChangeArrowheads="1"/>
          </p:cNvSpPr>
          <p:nvPr/>
        </p:nvSpPr>
        <p:spPr bwMode="auto">
          <a:xfrm>
            <a:off x="4711700" y="1692519"/>
            <a:ext cx="1016000" cy="52753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pt-BR" sz="1800"/>
              <a:t>C5</a:t>
            </a:r>
          </a:p>
        </p:txBody>
      </p:sp>
    </p:spTree>
    <p:extLst>
      <p:ext uri="{BB962C8B-B14F-4D97-AF65-F5344CB8AC3E}">
        <p14:creationId xmlns:p14="http://schemas.microsoft.com/office/powerpoint/2010/main" val="405721449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711201" y="316523"/>
            <a:ext cx="6908800" cy="2637692"/>
            <a:chOff x="480" y="288"/>
            <a:chExt cx="3264" cy="2400"/>
          </a:xfrm>
        </p:grpSpPr>
        <p:sp>
          <p:nvSpPr>
            <p:cNvPr id="93187" name="Text Box 3"/>
            <p:cNvSpPr txBox="1">
              <a:spLocks noChangeArrowheads="1"/>
            </p:cNvSpPr>
            <p:nvPr/>
          </p:nvSpPr>
          <p:spPr bwMode="auto">
            <a:xfrm>
              <a:off x="2976" y="1728"/>
              <a:ext cx="764" cy="56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1700"/>
                <a:t>  Bactéria com</a:t>
              </a:r>
            </a:p>
            <a:p>
              <a:pPr algn="l"/>
              <a:r>
                <a:rPr lang="pt-BR" sz="1700"/>
                <a:t>COMPLEMENTO</a:t>
              </a:r>
            </a:p>
          </p:txBody>
        </p:sp>
        <p:sp>
          <p:nvSpPr>
            <p:cNvPr id="93190" name="Line 6"/>
            <p:cNvSpPr>
              <a:spLocks noChangeShapeType="1"/>
            </p:cNvSpPr>
            <p:nvPr/>
          </p:nvSpPr>
          <p:spPr bwMode="auto">
            <a:xfrm>
              <a:off x="864" y="1080"/>
              <a:ext cx="86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191" name="Line 7"/>
            <p:cNvSpPr>
              <a:spLocks noChangeShapeType="1"/>
            </p:cNvSpPr>
            <p:nvPr/>
          </p:nvSpPr>
          <p:spPr bwMode="auto">
            <a:xfrm>
              <a:off x="2160" y="1080"/>
              <a:ext cx="86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192" name="Text Box 8"/>
            <p:cNvSpPr txBox="1">
              <a:spLocks noChangeArrowheads="1"/>
            </p:cNvSpPr>
            <p:nvPr/>
          </p:nvSpPr>
          <p:spPr bwMode="auto">
            <a:xfrm>
              <a:off x="1046" y="768"/>
              <a:ext cx="283" cy="33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1800"/>
                <a:t>C4,2</a:t>
              </a:r>
            </a:p>
          </p:txBody>
        </p:sp>
        <p:sp>
          <p:nvSpPr>
            <p:cNvPr id="93193" name="Oval 9"/>
            <p:cNvSpPr>
              <a:spLocks noChangeArrowheads="1"/>
            </p:cNvSpPr>
            <p:nvPr/>
          </p:nvSpPr>
          <p:spPr bwMode="auto">
            <a:xfrm>
              <a:off x="480" y="840"/>
              <a:ext cx="432" cy="38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pt-BR" sz="1800"/>
                <a:t>C1</a:t>
              </a:r>
            </a:p>
          </p:txBody>
        </p:sp>
        <p:sp>
          <p:nvSpPr>
            <p:cNvPr id="93194" name="Oval 10"/>
            <p:cNvSpPr>
              <a:spLocks noChangeArrowheads="1"/>
            </p:cNvSpPr>
            <p:nvPr/>
          </p:nvSpPr>
          <p:spPr bwMode="auto">
            <a:xfrm>
              <a:off x="1728" y="888"/>
              <a:ext cx="432" cy="3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pt-BR" sz="1800"/>
                <a:t>C3</a:t>
              </a:r>
            </a:p>
          </p:txBody>
        </p:sp>
        <p:sp>
          <p:nvSpPr>
            <p:cNvPr id="93195" name="Oval 11"/>
            <p:cNvSpPr>
              <a:spLocks noChangeArrowheads="1"/>
            </p:cNvSpPr>
            <p:nvPr/>
          </p:nvSpPr>
          <p:spPr bwMode="auto">
            <a:xfrm>
              <a:off x="3024" y="792"/>
              <a:ext cx="720" cy="57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pt-BR" sz="2800"/>
                <a:t>MAC</a:t>
              </a:r>
              <a:endParaRPr lang="pt-BR" sz="1800"/>
            </a:p>
          </p:txBody>
        </p:sp>
        <p:sp>
          <p:nvSpPr>
            <p:cNvPr id="93196" name="Text Box 12"/>
            <p:cNvSpPr txBox="1">
              <a:spLocks noChangeArrowheads="1"/>
            </p:cNvSpPr>
            <p:nvPr/>
          </p:nvSpPr>
          <p:spPr bwMode="auto">
            <a:xfrm>
              <a:off x="2688" y="648"/>
              <a:ext cx="289" cy="33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1800"/>
                <a:t>C5-9</a:t>
              </a:r>
            </a:p>
          </p:txBody>
        </p:sp>
        <p:sp>
          <p:nvSpPr>
            <p:cNvPr id="93197" name="Text Box 13"/>
            <p:cNvSpPr txBox="1">
              <a:spLocks noChangeArrowheads="1"/>
            </p:cNvSpPr>
            <p:nvPr/>
          </p:nvSpPr>
          <p:spPr bwMode="auto">
            <a:xfrm>
              <a:off x="480" y="505"/>
              <a:ext cx="714" cy="33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1800" u="sng">
                  <a:latin typeface="Bookman Old Style" pitchFamily="18" charset="0"/>
                </a:rPr>
                <a:t>Via clássica</a:t>
              </a:r>
            </a:p>
          </p:txBody>
        </p:sp>
        <p:sp>
          <p:nvSpPr>
            <p:cNvPr id="93198" name="AutoShape 14"/>
            <p:cNvSpPr>
              <a:spLocks noChangeArrowheads="1"/>
            </p:cNvSpPr>
            <p:nvPr/>
          </p:nvSpPr>
          <p:spPr bwMode="auto">
            <a:xfrm>
              <a:off x="1824" y="408"/>
              <a:ext cx="240" cy="432"/>
            </a:xfrm>
            <a:prstGeom prst="downArrow">
              <a:avLst>
                <a:gd name="adj1" fmla="val 50000"/>
                <a:gd name="adj2" fmla="val 450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199" name="Text Box 15"/>
            <p:cNvSpPr txBox="1">
              <a:spLocks noChangeArrowheads="1"/>
            </p:cNvSpPr>
            <p:nvPr/>
          </p:nvSpPr>
          <p:spPr bwMode="auto">
            <a:xfrm>
              <a:off x="2006" y="288"/>
              <a:ext cx="1670" cy="33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1800"/>
                <a:t>Via Alternativa  ( bactérias,Lectinas)</a:t>
              </a:r>
            </a:p>
          </p:txBody>
        </p:sp>
        <p:sp>
          <p:nvSpPr>
            <p:cNvPr id="93200" name="Text Box 16"/>
            <p:cNvSpPr txBox="1">
              <a:spLocks noChangeArrowheads="1"/>
            </p:cNvSpPr>
            <p:nvPr/>
          </p:nvSpPr>
          <p:spPr bwMode="auto">
            <a:xfrm>
              <a:off x="480" y="1320"/>
              <a:ext cx="948" cy="33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1800"/>
                <a:t>Anticorpo-antígeno</a:t>
              </a:r>
            </a:p>
          </p:txBody>
        </p:sp>
        <p:sp>
          <p:nvSpPr>
            <p:cNvPr id="93201" name="Oval 17"/>
            <p:cNvSpPr>
              <a:spLocks noChangeArrowheads="1"/>
            </p:cNvSpPr>
            <p:nvPr/>
          </p:nvSpPr>
          <p:spPr bwMode="auto">
            <a:xfrm>
              <a:off x="2304" y="888"/>
              <a:ext cx="480" cy="48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pt-BR" sz="1800"/>
                <a:t>C5</a:t>
              </a:r>
            </a:p>
          </p:txBody>
        </p:sp>
        <p:sp>
          <p:nvSpPr>
            <p:cNvPr id="93202" name="Line 18"/>
            <p:cNvSpPr>
              <a:spLocks noChangeShapeType="1"/>
            </p:cNvSpPr>
            <p:nvPr/>
          </p:nvSpPr>
          <p:spPr bwMode="auto">
            <a:xfrm>
              <a:off x="1920" y="1248"/>
              <a:ext cx="0" cy="57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93203" name="Picture 19" descr="bac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2" y="1728"/>
              <a:ext cx="860" cy="960"/>
            </a:xfrm>
            <a:prstGeom prst="rect">
              <a:avLst/>
            </a:prstGeom>
            <a:solidFill>
              <a:srgbClr val="FFFF99"/>
            </a:solidFill>
          </p:spPr>
        </p:pic>
        <p:sp>
          <p:nvSpPr>
            <p:cNvPr id="93204" name="Oval 20"/>
            <p:cNvSpPr>
              <a:spLocks noChangeArrowheads="1"/>
            </p:cNvSpPr>
            <p:nvPr/>
          </p:nvSpPr>
          <p:spPr bwMode="auto">
            <a:xfrm>
              <a:off x="1920" y="1872"/>
              <a:ext cx="432" cy="3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pt-BR" sz="1800"/>
                <a:t>C3b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812801" y="3880705"/>
            <a:ext cx="7088718" cy="2397003"/>
            <a:chOff x="336" y="3888"/>
            <a:chExt cx="3349" cy="2181"/>
          </a:xfrm>
        </p:grpSpPr>
        <p:pic>
          <p:nvPicPr>
            <p:cNvPr id="93186" name="Picture 2" descr="Pha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4032"/>
              <a:ext cx="2976" cy="2037"/>
            </a:xfrm>
            <a:prstGeom prst="rect">
              <a:avLst/>
            </a:prstGeom>
            <a:solidFill>
              <a:srgbClr val="FFFF99"/>
            </a:solidFill>
          </p:spPr>
        </p:pic>
        <p:sp>
          <p:nvSpPr>
            <p:cNvPr id="93188" name="AutoShape 4"/>
            <p:cNvSpPr>
              <a:spLocks noChangeArrowheads="1"/>
            </p:cNvSpPr>
            <p:nvPr/>
          </p:nvSpPr>
          <p:spPr bwMode="auto">
            <a:xfrm>
              <a:off x="2832" y="5136"/>
              <a:ext cx="768" cy="192"/>
            </a:xfrm>
            <a:prstGeom prst="leftArrow">
              <a:avLst>
                <a:gd name="adj1" fmla="val 50000"/>
                <a:gd name="adj2" fmla="val 10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189" name="Text Box 5"/>
            <p:cNvSpPr txBox="1">
              <a:spLocks noChangeArrowheads="1"/>
            </p:cNvSpPr>
            <p:nvPr/>
          </p:nvSpPr>
          <p:spPr bwMode="auto">
            <a:xfrm>
              <a:off x="2976" y="4608"/>
              <a:ext cx="709" cy="86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2800"/>
                <a:t>Receptor</a:t>
              </a:r>
            </a:p>
            <a:p>
              <a:pPr algn="l"/>
              <a:r>
                <a:rPr lang="pt-BR" sz="2800"/>
                <a:t>de C3b</a:t>
              </a:r>
            </a:p>
          </p:txBody>
        </p:sp>
        <p:sp>
          <p:nvSpPr>
            <p:cNvPr id="93205" name="Text Box 21"/>
            <p:cNvSpPr txBox="1">
              <a:spLocks noChangeArrowheads="1"/>
            </p:cNvSpPr>
            <p:nvPr/>
          </p:nvSpPr>
          <p:spPr bwMode="auto">
            <a:xfrm>
              <a:off x="2208" y="3984"/>
              <a:ext cx="1044" cy="75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pt-BR" sz="1800"/>
                <a:t>  </a:t>
              </a:r>
              <a:r>
                <a:rPr lang="pt-BR" sz="2400"/>
                <a:t>Bactéria com</a:t>
              </a:r>
            </a:p>
            <a:p>
              <a:pPr algn="l"/>
              <a:r>
                <a:rPr lang="pt-BR" sz="2400"/>
                <a:t>COMPLEMENTO</a:t>
              </a:r>
            </a:p>
          </p:txBody>
        </p:sp>
        <p:sp>
          <p:nvSpPr>
            <p:cNvPr id="93206" name="Rectangle 22"/>
            <p:cNvSpPr>
              <a:spLocks noChangeArrowheads="1"/>
            </p:cNvSpPr>
            <p:nvPr/>
          </p:nvSpPr>
          <p:spPr bwMode="auto">
            <a:xfrm>
              <a:off x="336" y="3888"/>
              <a:ext cx="1152" cy="21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207" name="Oval 23"/>
            <p:cNvSpPr>
              <a:spLocks noChangeArrowheads="1"/>
            </p:cNvSpPr>
            <p:nvPr/>
          </p:nvSpPr>
          <p:spPr bwMode="auto">
            <a:xfrm>
              <a:off x="1728" y="398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208" name="Oval 24"/>
            <p:cNvSpPr>
              <a:spLocks noChangeArrowheads="1"/>
            </p:cNvSpPr>
            <p:nvPr/>
          </p:nvSpPr>
          <p:spPr bwMode="auto">
            <a:xfrm>
              <a:off x="1632" y="417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209" name="Oval 25"/>
            <p:cNvSpPr>
              <a:spLocks noChangeArrowheads="1"/>
            </p:cNvSpPr>
            <p:nvPr/>
          </p:nvSpPr>
          <p:spPr bwMode="auto">
            <a:xfrm>
              <a:off x="2016" y="398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800"/>
            </a:p>
          </p:txBody>
        </p:sp>
        <p:sp>
          <p:nvSpPr>
            <p:cNvPr id="93210" name="Oval 26"/>
            <p:cNvSpPr>
              <a:spLocks noChangeArrowheads="1"/>
            </p:cNvSpPr>
            <p:nvPr/>
          </p:nvSpPr>
          <p:spPr bwMode="auto">
            <a:xfrm>
              <a:off x="2448" y="489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211" name="Oval 27"/>
            <p:cNvSpPr>
              <a:spLocks noChangeArrowheads="1"/>
            </p:cNvSpPr>
            <p:nvPr/>
          </p:nvSpPr>
          <p:spPr bwMode="auto">
            <a:xfrm>
              <a:off x="2352" y="484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212" name="Oval 28"/>
            <p:cNvSpPr>
              <a:spLocks noChangeArrowheads="1"/>
            </p:cNvSpPr>
            <p:nvPr/>
          </p:nvSpPr>
          <p:spPr bwMode="auto">
            <a:xfrm>
              <a:off x="2736" y="494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213" name="Oval 29"/>
            <p:cNvSpPr>
              <a:spLocks noChangeArrowheads="1"/>
            </p:cNvSpPr>
            <p:nvPr/>
          </p:nvSpPr>
          <p:spPr bwMode="auto">
            <a:xfrm>
              <a:off x="2688" y="470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214" name="Oval 30"/>
            <p:cNvSpPr>
              <a:spLocks noChangeArrowheads="1"/>
            </p:cNvSpPr>
            <p:nvPr/>
          </p:nvSpPr>
          <p:spPr bwMode="auto">
            <a:xfrm>
              <a:off x="2496" y="460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215" name="Oval 31"/>
            <p:cNvSpPr>
              <a:spLocks noChangeArrowheads="1"/>
            </p:cNvSpPr>
            <p:nvPr/>
          </p:nvSpPr>
          <p:spPr bwMode="auto">
            <a:xfrm>
              <a:off x="2064" y="54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216" name="Oval 32"/>
            <p:cNvSpPr>
              <a:spLocks noChangeArrowheads="1"/>
            </p:cNvSpPr>
            <p:nvPr/>
          </p:nvSpPr>
          <p:spPr bwMode="auto">
            <a:xfrm>
              <a:off x="2160" y="571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sz="1800"/>
            </a:p>
          </p:txBody>
        </p:sp>
        <p:sp>
          <p:nvSpPr>
            <p:cNvPr id="93217" name="Oval 33"/>
            <p:cNvSpPr>
              <a:spLocks noChangeArrowheads="1"/>
            </p:cNvSpPr>
            <p:nvPr/>
          </p:nvSpPr>
          <p:spPr bwMode="auto">
            <a:xfrm>
              <a:off x="2640" y="580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218" name="Oval 34"/>
            <p:cNvSpPr>
              <a:spLocks noChangeArrowheads="1"/>
            </p:cNvSpPr>
            <p:nvPr/>
          </p:nvSpPr>
          <p:spPr bwMode="auto">
            <a:xfrm>
              <a:off x="2400" y="54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219" name="Oval 35"/>
            <p:cNvSpPr>
              <a:spLocks noChangeArrowheads="1"/>
            </p:cNvSpPr>
            <p:nvPr/>
          </p:nvSpPr>
          <p:spPr bwMode="auto">
            <a:xfrm>
              <a:off x="2448" y="556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3220" name="Oval 36"/>
            <p:cNvSpPr>
              <a:spLocks noChangeArrowheads="1"/>
            </p:cNvSpPr>
            <p:nvPr/>
          </p:nvSpPr>
          <p:spPr bwMode="auto">
            <a:xfrm>
              <a:off x="2304" y="580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7505509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6858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752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7" name="Rectangle 3"/>
          <p:cNvSpPr>
            <a:spLocks noChangeArrowheads="1"/>
          </p:cNvSpPr>
          <p:nvPr/>
        </p:nvSpPr>
        <p:spPr bwMode="auto">
          <a:xfrm>
            <a:off x="4572000" y="2133600"/>
            <a:ext cx="3352800" cy="3352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81988" name="Rectangle 4"/>
          <p:cNvSpPr>
            <a:spLocks noChangeArrowheads="1"/>
          </p:cNvSpPr>
          <p:nvPr/>
        </p:nvSpPr>
        <p:spPr bwMode="auto">
          <a:xfrm>
            <a:off x="3048000" y="2133600"/>
            <a:ext cx="1524000" cy="3352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81989" name="Rectangle 5"/>
          <p:cNvSpPr>
            <a:spLocks noChangeArrowheads="1"/>
          </p:cNvSpPr>
          <p:nvPr/>
        </p:nvSpPr>
        <p:spPr bwMode="auto">
          <a:xfrm>
            <a:off x="1524000" y="4800600"/>
            <a:ext cx="1524000" cy="685800"/>
          </a:xfrm>
          <a:prstGeom prst="rect">
            <a:avLst/>
          </a:prstGeom>
          <a:solidFill>
            <a:srgbClr val="FF99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0" y="1371600"/>
            <a:ext cx="6248400" cy="4114800"/>
            <a:chOff x="960" y="912"/>
            <a:chExt cx="3936" cy="2544"/>
          </a:xfrm>
        </p:grpSpPr>
        <p:sp>
          <p:nvSpPr>
            <p:cNvPr id="681991" name="Line 7"/>
            <p:cNvSpPr>
              <a:spLocks noChangeShapeType="1"/>
            </p:cNvSpPr>
            <p:nvPr/>
          </p:nvSpPr>
          <p:spPr bwMode="auto">
            <a:xfrm>
              <a:off x="960" y="912"/>
              <a:ext cx="0" cy="25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1992" name="Line 8"/>
            <p:cNvSpPr>
              <a:spLocks noChangeShapeType="1"/>
            </p:cNvSpPr>
            <p:nvPr/>
          </p:nvSpPr>
          <p:spPr bwMode="auto">
            <a:xfrm flipV="1">
              <a:off x="960" y="3456"/>
              <a:ext cx="39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0" y="2422525"/>
            <a:ext cx="137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/>
              <a:t>Níveis do microorga-nismo</a:t>
            </a: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200400" y="6082843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Duração da infecção</a:t>
            </a:r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>
            <a:off x="4572000" y="2286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914400" y="48006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81997" name="Text Box 13"/>
          <p:cNvSpPr txBox="1">
            <a:spLocks noChangeArrowheads="1"/>
          </p:cNvSpPr>
          <p:nvPr/>
        </p:nvSpPr>
        <p:spPr bwMode="auto">
          <a:xfrm>
            <a:off x="1676400" y="381000"/>
            <a:ext cx="121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/>
              <a:t>Estabele-cimento da infecção</a:t>
            </a:r>
          </a:p>
        </p:txBody>
      </p:sp>
      <p:sp>
        <p:nvSpPr>
          <p:cNvPr id="681998" name="Text Box 14"/>
          <p:cNvSpPr txBox="1">
            <a:spLocks noChangeArrowheads="1"/>
          </p:cNvSpPr>
          <p:nvPr/>
        </p:nvSpPr>
        <p:spPr bwMode="auto">
          <a:xfrm>
            <a:off x="3238500" y="1036637"/>
            <a:ext cx="1447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100" dirty="0"/>
              <a:t>Indução da resposta imune adquirida</a:t>
            </a:r>
          </a:p>
        </p:txBody>
      </p:sp>
      <p:sp>
        <p:nvSpPr>
          <p:cNvPr id="681999" name="Text Box 15"/>
          <p:cNvSpPr txBox="1">
            <a:spLocks noChangeArrowheads="1"/>
          </p:cNvSpPr>
          <p:nvPr/>
        </p:nvSpPr>
        <p:spPr bwMode="auto">
          <a:xfrm>
            <a:off x="4689985" y="1109990"/>
            <a:ext cx="2667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100" dirty="0"/>
              <a:t>Resposta imune adquirida</a:t>
            </a:r>
          </a:p>
        </p:txBody>
      </p:sp>
      <p:sp>
        <p:nvSpPr>
          <p:cNvPr id="682000" name="Line 16"/>
          <p:cNvSpPr>
            <a:spLocks noChangeShapeType="1"/>
          </p:cNvSpPr>
          <p:nvPr/>
        </p:nvSpPr>
        <p:spPr bwMode="auto">
          <a:xfrm flipV="1">
            <a:off x="1524000" y="55626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82001" name="Text Box 17"/>
          <p:cNvSpPr txBox="1">
            <a:spLocks noChangeArrowheads="1"/>
          </p:cNvSpPr>
          <p:nvPr/>
        </p:nvSpPr>
        <p:spPr bwMode="auto">
          <a:xfrm>
            <a:off x="685800" y="5867400"/>
            <a:ext cx="198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/>
              <a:t>Entrada do microorganismo</a:t>
            </a:r>
          </a:p>
        </p:txBody>
      </p:sp>
      <p:sp>
        <p:nvSpPr>
          <p:cNvPr id="682002" name="Line 18"/>
          <p:cNvSpPr>
            <a:spLocks noChangeShapeType="1"/>
          </p:cNvSpPr>
          <p:nvPr/>
        </p:nvSpPr>
        <p:spPr bwMode="auto">
          <a:xfrm flipV="1">
            <a:off x="7924800" y="54864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82003" name="Text Box 19"/>
          <p:cNvSpPr txBox="1">
            <a:spLocks noChangeArrowheads="1"/>
          </p:cNvSpPr>
          <p:nvPr/>
        </p:nvSpPr>
        <p:spPr bwMode="auto">
          <a:xfrm>
            <a:off x="5943600" y="5867400"/>
            <a:ext cx="2971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100" dirty="0"/>
              <a:t>Patógeno Eliminado ou </a:t>
            </a:r>
            <a:br>
              <a:rPr lang="pt-BR" sz="1100" dirty="0"/>
            </a:br>
            <a:r>
              <a:rPr lang="pt-BR" sz="1100" dirty="0"/>
              <a:t>controlado</a:t>
            </a:r>
          </a:p>
        </p:txBody>
      </p:sp>
      <p:sp>
        <p:nvSpPr>
          <p:cNvPr id="682004" name="Text Box 20"/>
          <p:cNvSpPr txBox="1">
            <a:spLocks noChangeArrowheads="1"/>
          </p:cNvSpPr>
          <p:nvPr/>
        </p:nvSpPr>
        <p:spPr bwMode="auto">
          <a:xfrm>
            <a:off x="7086600" y="1121275"/>
            <a:ext cx="1828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100" dirty="0"/>
              <a:t>Memória imunológica</a:t>
            </a:r>
          </a:p>
        </p:txBody>
      </p:sp>
      <p:sp>
        <p:nvSpPr>
          <p:cNvPr id="682005" name="AutoShape 21"/>
          <p:cNvSpPr>
            <a:spLocks noChangeArrowheads="1"/>
          </p:cNvSpPr>
          <p:nvPr/>
        </p:nvSpPr>
        <p:spPr bwMode="auto">
          <a:xfrm>
            <a:off x="1752600" y="17526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82006" name="AutoShape 22"/>
          <p:cNvSpPr>
            <a:spLocks noChangeArrowheads="1"/>
          </p:cNvSpPr>
          <p:nvPr/>
        </p:nvSpPr>
        <p:spPr bwMode="auto">
          <a:xfrm>
            <a:off x="3352800" y="17526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82007" name="AutoShape 23"/>
          <p:cNvSpPr>
            <a:spLocks noChangeArrowheads="1"/>
          </p:cNvSpPr>
          <p:nvPr/>
        </p:nvSpPr>
        <p:spPr bwMode="auto">
          <a:xfrm>
            <a:off x="4800600" y="1676400"/>
            <a:ext cx="2590800" cy="381000"/>
          </a:xfrm>
          <a:prstGeom prst="rightArrow">
            <a:avLst>
              <a:gd name="adj1" fmla="val 50000"/>
              <a:gd name="adj2" fmla="val 170000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82008" name="AutoShape 24"/>
          <p:cNvSpPr>
            <a:spLocks noChangeArrowheads="1"/>
          </p:cNvSpPr>
          <p:nvPr/>
        </p:nvSpPr>
        <p:spPr bwMode="auto">
          <a:xfrm>
            <a:off x="7620000" y="16764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82009" name="Text Box 25"/>
          <p:cNvSpPr txBox="1">
            <a:spLocks noChangeArrowheads="1"/>
          </p:cNvSpPr>
          <p:nvPr/>
        </p:nvSpPr>
        <p:spPr bwMode="auto">
          <a:xfrm>
            <a:off x="1828800" y="26670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000"/>
          </a:p>
        </p:txBody>
      </p:sp>
      <p:sp>
        <p:nvSpPr>
          <p:cNvPr id="682010" name="Text Box 26"/>
          <p:cNvSpPr txBox="1">
            <a:spLocks noChangeArrowheads="1"/>
          </p:cNvSpPr>
          <p:nvPr/>
        </p:nvSpPr>
        <p:spPr bwMode="auto">
          <a:xfrm>
            <a:off x="1676400" y="4267200"/>
            <a:ext cx="6096000" cy="400050"/>
          </a:xfrm>
          <a:prstGeom prst="rect">
            <a:avLst/>
          </a:prstGeom>
          <a:noFill/>
          <a:ln w="76200">
            <a:solidFill>
              <a:srgbClr val="FF9933"/>
            </a:solidFill>
            <a:prstDash val="lg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000" b="1" dirty="0">
                <a:solidFill>
                  <a:srgbClr val="FF0000"/>
                </a:solidFill>
              </a:rPr>
              <a:t>IMUNIDADE   INATA </a:t>
            </a:r>
          </a:p>
        </p:txBody>
      </p:sp>
      <p:sp>
        <p:nvSpPr>
          <p:cNvPr id="682011" name="Text Box 27"/>
          <p:cNvSpPr txBox="1">
            <a:spLocks noChangeArrowheads="1"/>
          </p:cNvSpPr>
          <p:nvPr/>
        </p:nvSpPr>
        <p:spPr bwMode="auto">
          <a:xfrm>
            <a:off x="3048000" y="3657600"/>
            <a:ext cx="480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000"/>
          </a:p>
        </p:txBody>
      </p:sp>
      <p:sp>
        <p:nvSpPr>
          <p:cNvPr id="682012" name="Text Box 28"/>
          <p:cNvSpPr txBox="1">
            <a:spLocks noChangeArrowheads="1"/>
          </p:cNvSpPr>
          <p:nvPr/>
        </p:nvSpPr>
        <p:spPr bwMode="auto">
          <a:xfrm>
            <a:off x="3048000" y="3429000"/>
            <a:ext cx="4876800" cy="246221"/>
          </a:xfrm>
          <a:prstGeom prst="rect">
            <a:avLst/>
          </a:prstGeom>
          <a:noFill/>
          <a:ln w="57150">
            <a:solidFill>
              <a:srgbClr val="0000CC"/>
            </a:solidFill>
            <a:prstDash val="lg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sz="1000" b="1" dirty="0"/>
              <a:t>IMUNIDADE ADQUIRIDA </a:t>
            </a:r>
          </a:p>
        </p:txBody>
      </p:sp>
      <p:sp>
        <p:nvSpPr>
          <p:cNvPr id="682013" name="Freeform 29"/>
          <p:cNvSpPr>
            <a:spLocks/>
          </p:cNvSpPr>
          <p:nvPr/>
        </p:nvSpPr>
        <p:spPr bwMode="auto">
          <a:xfrm rot="16200000" flipV="1">
            <a:off x="3695700" y="1181100"/>
            <a:ext cx="3276600" cy="5029200"/>
          </a:xfrm>
          <a:custGeom>
            <a:avLst/>
            <a:gdLst/>
            <a:ahLst/>
            <a:cxnLst>
              <a:cxn ang="0">
                <a:pos x="104" y="1752"/>
              </a:cxn>
              <a:cxn ang="0">
                <a:pos x="920" y="1032"/>
              </a:cxn>
              <a:cxn ang="0">
                <a:pos x="152" y="168"/>
              </a:cxn>
              <a:cxn ang="0">
                <a:pos x="8" y="24"/>
              </a:cxn>
            </a:cxnLst>
            <a:rect l="0" t="0" r="r" b="b"/>
            <a:pathLst>
              <a:path w="928" h="1752">
                <a:moveTo>
                  <a:pt x="104" y="1752"/>
                </a:moveTo>
                <a:cubicBezTo>
                  <a:pt x="508" y="1524"/>
                  <a:pt x="912" y="1296"/>
                  <a:pt x="920" y="1032"/>
                </a:cubicBezTo>
                <a:cubicBezTo>
                  <a:pt x="928" y="768"/>
                  <a:pt x="304" y="336"/>
                  <a:pt x="152" y="168"/>
                </a:cubicBezTo>
                <a:cubicBezTo>
                  <a:pt x="0" y="0"/>
                  <a:pt x="32" y="48"/>
                  <a:pt x="8" y="2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82014" name="Line 30"/>
          <p:cNvSpPr>
            <a:spLocks noChangeShapeType="1"/>
          </p:cNvSpPr>
          <p:nvPr/>
        </p:nvSpPr>
        <p:spPr bwMode="auto">
          <a:xfrm>
            <a:off x="7696200" y="51816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682015" name="Freeform 31"/>
          <p:cNvSpPr>
            <a:spLocks/>
          </p:cNvSpPr>
          <p:nvPr/>
        </p:nvSpPr>
        <p:spPr bwMode="auto">
          <a:xfrm>
            <a:off x="1538288" y="4903788"/>
            <a:ext cx="1308100" cy="582613"/>
          </a:xfrm>
          <a:custGeom>
            <a:avLst/>
            <a:gdLst/>
            <a:ahLst/>
            <a:cxnLst>
              <a:cxn ang="0">
                <a:pos x="0" y="367"/>
              </a:cxn>
              <a:cxn ang="0">
                <a:pos x="392" y="236"/>
              </a:cxn>
              <a:cxn ang="0">
                <a:pos x="523" y="197"/>
              </a:cxn>
              <a:cxn ang="0">
                <a:pos x="563" y="184"/>
              </a:cxn>
              <a:cxn ang="0">
                <a:pos x="680" y="131"/>
              </a:cxn>
              <a:cxn ang="0">
                <a:pos x="720" y="118"/>
              </a:cxn>
              <a:cxn ang="0">
                <a:pos x="759" y="105"/>
              </a:cxn>
              <a:cxn ang="0">
                <a:pos x="824" y="0"/>
              </a:cxn>
            </a:cxnLst>
            <a:rect l="0" t="0" r="r" b="b"/>
            <a:pathLst>
              <a:path w="824" h="367">
                <a:moveTo>
                  <a:pt x="0" y="367"/>
                </a:moveTo>
                <a:cubicBezTo>
                  <a:pt x="129" y="324"/>
                  <a:pt x="260" y="268"/>
                  <a:pt x="392" y="236"/>
                </a:cubicBezTo>
                <a:cubicBezTo>
                  <a:pt x="474" y="216"/>
                  <a:pt x="425" y="230"/>
                  <a:pt x="523" y="197"/>
                </a:cubicBezTo>
                <a:cubicBezTo>
                  <a:pt x="536" y="193"/>
                  <a:pt x="563" y="184"/>
                  <a:pt x="563" y="184"/>
                </a:cubicBezTo>
                <a:cubicBezTo>
                  <a:pt x="624" y="144"/>
                  <a:pt x="589" y="162"/>
                  <a:pt x="680" y="131"/>
                </a:cubicBezTo>
                <a:cubicBezTo>
                  <a:pt x="693" y="126"/>
                  <a:pt x="707" y="122"/>
                  <a:pt x="720" y="118"/>
                </a:cubicBezTo>
                <a:cubicBezTo>
                  <a:pt x="733" y="114"/>
                  <a:pt x="759" y="105"/>
                  <a:pt x="759" y="105"/>
                </a:cubicBezTo>
                <a:cubicBezTo>
                  <a:pt x="817" y="19"/>
                  <a:pt x="797" y="55"/>
                  <a:pt x="824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" name="Seta para baixo 4"/>
          <p:cNvSpPr/>
          <p:nvPr/>
        </p:nvSpPr>
        <p:spPr>
          <a:xfrm>
            <a:off x="1828800" y="2564904"/>
            <a:ext cx="1143000" cy="148957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5673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D18988A-CA0C-4BD5-9776-B45E87D67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772" y="1339850"/>
            <a:ext cx="5608457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6548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FDCAEC7-9097-442D-924A-33DE273CF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085" y="1339850"/>
            <a:ext cx="546183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160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6B7A5BC-1AA2-42CA-912D-EF6BC941E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119" y="1339850"/>
            <a:ext cx="5497763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5738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800" b="1"/>
              <a:t>Outras proteínas circulantes</a:t>
            </a:r>
          </a:p>
        </p:txBody>
      </p:sp>
      <p:sp>
        <p:nvSpPr>
          <p:cNvPr id="20483" name="CaixaDeTexto 2"/>
          <p:cNvSpPr txBox="1">
            <a:spLocks noChangeArrowheads="1"/>
          </p:cNvSpPr>
          <p:nvPr/>
        </p:nvSpPr>
        <p:spPr bwMode="auto">
          <a:xfrm>
            <a:off x="684213" y="1341438"/>
            <a:ext cx="755967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>
                <a:latin typeface="Calibri" pitchFamily="34" charset="0"/>
              </a:rPr>
              <a:t> </a:t>
            </a:r>
            <a:r>
              <a:rPr lang="pt-BR" b="1" u="sng">
                <a:latin typeface="Calibri" pitchFamily="34" charset="0"/>
              </a:rPr>
              <a:t>Proteína C reativa</a:t>
            </a:r>
          </a:p>
          <a:p>
            <a:endParaRPr lang="pt-BR">
              <a:latin typeface="Calibri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pt-BR">
                <a:latin typeface="Calibri" pitchFamily="34" charset="0"/>
              </a:rPr>
              <a:t> Capacidade de ligar-se às cápsulas de bactérias pneumocócicas;</a:t>
            </a:r>
          </a:p>
          <a:p>
            <a:pPr lvl="1"/>
            <a:endParaRPr lang="pt-BR">
              <a:latin typeface="Calibri" pitchFamily="34" charset="0"/>
            </a:endParaRPr>
          </a:p>
          <a:p>
            <a:pPr lvl="3">
              <a:buFont typeface="Wingdings" pitchFamily="2" charset="2"/>
              <a:buChar char="ü"/>
            </a:pPr>
            <a:r>
              <a:rPr lang="pt-BR">
                <a:latin typeface="Calibri" pitchFamily="34" charset="0"/>
              </a:rPr>
              <a:t> Atua como opsonina;</a:t>
            </a:r>
          </a:p>
          <a:p>
            <a:pPr lvl="3"/>
            <a:endParaRPr lang="pt-BR">
              <a:latin typeface="Calibri" pitchFamily="34" charset="0"/>
            </a:endParaRPr>
          </a:p>
          <a:p>
            <a:pPr lvl="3">
              <a:buFont typeface="Wingdings" pitchFamily="2" charset="2"/>
              <a:buChar char="ü"/>
            </a:pPr>
            <a:r>
              <a:rPr lang="pt-BR">
                <a:latin typeface="Calibri" pitchFamily="34" charset="0"/>
              </a:rPr>
              <a:t> Auxilia na ativação do sistema complemento – Via clássica;</a:t>
            </a:r>
          </a:p>
          <a:p>
            <a:pPr lvl="3"/>
            <a:endParaRPr lang="pt-BR">
              <a:latin typeface="Calibri" pitchFamily="34" charset="0"/>
            </a:endParaRPr>
          </a:p>
          <a:p>
            <a:pPr lvl="3">
              <a:buFont typeface="Wingdings" pitchFamily="2" charset="2"/>
              <a:buChar char="ü"/>
            </a:pPr>
            <a:r>
              <a:rPr lang="pt-BR">
                <a:latin typeface="Calibri" pitchFamily="34" charset="0"/>
              </a:rPr>
              <a:t> Chamado – reagente de Fase Aguda.</a:t>
            </a:r>
          </a:p>
        </p:txBody>
      </p:sp>
      <p:sp>
        <p:nvSpPr>
          <p:cNvPr id="4" name="Seta para cima 3"/>
          <p:cNvSpPr/>
          <p:nvPr/>
        </p:nvSpPr>
        <p:spPr>
          <a:xfrm>
            <a:off x="539750" y="3933825"/>
            <a:ext cx="576263" cy="71913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485" name="CaixaDeTexto 4"/>
          <p:cNvSpPr txBox="1">
            <a:spLocks noChangeArrowheads="1"/>
          </p:cNvSpPr>
          <p:nvPr/>
        </p:nvSpPr>
        <p:spPr bwMode="auto">
          <a:xfrm>
            <a:off x="1187450" y="4292600"/>
            <a:ext cx="6913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FF0000"/>
                </a:solidFill>
                <a:latin typeface="Calibri" pitchFamily="34" charset="0"/>
              </a:rPr>
              <a:t>Níveis plasmáticos durante os estados agudos de muitas infecções</a:t>
            </a:r>
          </a:p>
        </p:txBody>
      </p:sp>
      <p:sp>
        <p:nvSpPr>
          <p:cNvPr id="20486" name="CaixaDeTexto 5"/>
          <p:cNvSpPr txBox="1">
            <a:spLocks noChangeArrowheads="1"/>
          </p:cNvSpPr>
          <p:nvPr/>
        </p:nvSpPr>
        <p:spPr bwMode="auto">
          <a:xfrm>
            <a:off x="2339975" y="4941888"/>
            <a:ext cx="4032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latin typeface="Calibri" pitchFamily="34" charset="0"/>
              </a:rPr>
              <a:t>INDICADOR DE INFECÇÃO - INESPECÍFICO</a:t>
            </a:r>
          </a:p>
        </p:txBody>
      </p:sp>
      <p:sp>
        <p:nvSpPr>
          <p:cNvPr id="20487" name="CaixaDeTexto 6"/>
          <p:cNvSpPr txBox="1">
            <a:spLocks noChangeArrowheads="1"/>
          </p:cNvSpPr>
          <p:nvPr/>
        </p:nvSpPr>
        <p:spPr bwMode="auto">
          <a:xfrm>
            <a:off x="468313" y="5732463"/>
            <a:ext cx="7991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>
                <a:latin typeface="Calibri" pitchFamily="34" charset="0"/>
              </a:rPr>
              <a:t> </a:t>
            </a:r>
            <a:r>
              <a:rPr lang="pt-BR" b="1" u="sng">
                <a:latin typeface="Calibri" pitchFamily="34" charset="0"/>
              </a:rPr>
              <a:t>Proteínas surfactante do pulmão </a:t>
            </a:r>
            <a:r>
              <a:rPr lang="pt-BR">
                <a:latin typeface="Calibri" pitchFamily="34" charset="0"/>
              </a:rPr>
              <a:t>– protegem as vias aéreas de infecções.</a:t>
            </a:r>
          </a:p>
        </p:txBody>
      </p:sp>
    </p:spTree>
    <p:extLst>
      <p:ext uri="{BB962C8B-B14F-4D97-AF65-F5344CB8AC3E}">
        <p14:creationId xmlns:p14="http://schemas.microsoft.com/office/powerpoint/2010/main" val="388324639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t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t="61707"/>
          <a:stretch>
            <a:fillRect/>
          </a:stretch>
        </p:blipFill>
        <p:spPr bwMode="auto">
          <a:xfrm>
            <a:off x="0" y="2636912"/>
            <a:ext cx="8470900" cy="1538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30201" y="1318846"/>
            <a:ext cx="8470900" cy="2162908"/>
            <a:chOff x="0" y="768"/>
            <a:chExt cx="4002" cy="1968"/>
          </a:xfrm>
        </p:grpSpPr>
        <p:pic>
          <p:nvPicPr>
            <p:cNvPr id="6146" name="Picture 2" descr="Rt4"/>
            <p:cNvPicPr>
              <a:picLocks noChangeAspect="1" noChangeArrowheads="1"/>
            </p:cNvPicPr>
            <p:nvPr/>
          </p:nvPicPr>
          <p:blipFill>
            <a:blip r:embed="rId2" cstate="print"/>
            <a:srcRect b="46170"/>
            <a:stretch>
              <a:fillRect/>
            </a:stretch>
          </p:blipFill>
          <p:spPr bwMode="auto">
            <a:xfrm>
              <a:off x="0" y="768"/>
              <a:ext cx="4002" cy="1968"/>
            </a:xfrm>
            <a:prstGeom prst="rect">
              <a:avLst/>
            </a:prstGeom>
            <a:noFill/>
          </p:spPr>
        </p:pic>
        <p:sp>
          <p:nvSpPr>
            <p:cNvPr id="6149" name="Freeform 5"/>
            <p:cNvSpPr>
              <a:spLocks/>
            </p:cNvSpPr>
            <p:nvPr/>
          </p:nvSpPr>
          <p:spPr bwMode="auto">
            <a:xfrm>
              <a:off x="1116" y="1596"/>
              <a:ext cx="2124" cy="744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288" y="360"/>
                </a:cxn>
                <a:cxn ang="0">
                  <a:pos x="384" y="204"/>
                </a:cxn>
                <a:cxn ang="0">
                  <a:pos x="456" y="96"/>
                </a:cxn>
                <a:cxn ang="0">
                  <a:pos x="600" y="24"/>
                </a:cxn>
                <a:cxn ang="0">
                  <a:pos x="636" y="12"/>
                </a:cxn>
                <a:cxn ang="0">
                  <a:pos x="672" y="0"/>
                </a:cxn>
                <a:cxn ang="0">
                  <a:pos x="1044" y="24"/>
                </a:cxn>
                <a:cxn ang="0">
                  <a:pos x="1140" y="36"/>
                </a:cxn>
                <a:cxn ang="0">
                  <a:pos x="1152" y="84"/>
                </a:cxn>
                <a:cxn ang="0">
                  <a:pos x="1212" y="144"/>
                </a:cxn>
                <a:cxn ang="0">
                  <a:pos x="1332" y="252"/>
                </a:cxn>
                <a:cxn ang="0">
                  <a:pos x="1380" y="300"/>
                </a:cxn>
                <a:cxn ang="0">
                  <a:pos x="1476" y="312"/>
                </a:cxn>
                <a:cxn ang="0">
                  <a:pos x="1608" y="408"/>
                </a:cxn>
                <a:cxn ang="0">
                  <a:pos x="1680" y="456"/>
                </a:cxn>
                <a:cxn ang="0">
                  <a:pos x="1848" y="552"/>
                </a:cxn>
                <a:cxn ang="0">
                  <a:pos x="1884" y="576"/>
                </a:cxn>
                <a:cxn ang="0">
                  <a:pos x="1968" y="612"/>
                </a:cxn>
                <a:cxn ang="0">
                  <a:pos x="2040" y="660"/>
                </a:cxn>
                <a:cxn ang="0">
                  <a:pos x="2124" y="744"/>
                </a:cxn>
              </a:cxnLst>
              <a:rect l="0" t="0" r="r" b="b"/>
              <a:pathLst>
                <a:path w="2124" h="744">
                  <a:moveTo>
                    <a:pt x="0" y="348"/>
                  </a:moveTo>
                  <a:cubicBezTo>
                    <a:pt x="111" y="362"/>
                    <a:pt x="172" y="371"/>
                    <a:pt x="288" y="360"/>
                  </a:cubicBezTo>
                  <a:cubicBezTo>
                    <a:pt x="376" y="331"/>
                    <a:pt x="342" y="267"/>
                    <a:pt x="384" y="204"/>
                  </a:cubicBezTo>
                  <a:cubicBezTo>
                    <a:pt x="408" y="168"/>
                    <a:pt x="432" y="132"/>
                    <a:pt x="456" y="96"/>
                  </a:cubicBezTo>
                  <a:cubicBezTo>
                    <a:pt x="483" y="56"/>
                    <a:pt x="559" y="38"/>
                    <a:pt x="600" y="24"/>
                  </a:cubicBezTo>
                  <a:cubicBezTo>
                    <a:pt x="612" y="20"/>
                    <a:pt x="624" y="16"/>
                    <a:pt x="636" y="12"/>
                  </a:cubicBezTo>
                  <a:cubicBezTo>
                    <a:pt x="648" y="8"/>
                    <a:pt x="672" y="0"/>
                    <a:pt x="672" y="0"/>
                  </a:cubicBezTo>
                  <a:cubicBezTo>
                    <a:pt x="796" y="8"/>
                    <a:pt x="920" y="14"/>
                    <a:pt x="1044" y="24"/>
                  </a:cubicBezTo>
                  <a:cubicBezTo>
                    <a:pt x="1076" y="26"/>
                    <a:pt x="1112" y="20"/>
                    <a:pt x="1140" y="36"/>
                  </a:cubicBezTo>
                  <a:cubicBezTo>
                    <a:pt x="1154" y="44"/>
                    <a:pt x="1146" y="69"/>
                    <a:pt x="1152" y="84"/>
                  </a:cubicBezTo>
                  <a:cubicBezTo>
                    <a:pt x="1168" y="121"/>
                    <a:pt x="1180" y="123"/>
                    <a:pt x="1212" y="144"/>
                  </a:cubicBezTo>
                  <a:cubicBezTo>
                    <a:pt x="1243" y="238"/>
                    <a:pt x="1194" y="114"/>
                    <a:pt x="1332" y="252"/>
                  </a:cubicBezTo>
                  <a:cubicBezTo>
                    <a:pt x="1348" y="268"/>
                    <a:pt x="1359" y="291"/>
                    <a:pt x="1380" y="300"/>
                  </a:cubicBezTo>
                  <a:cubicBezTo>
                    <a:pt x="1410" y="312"/>
                    <a:pt x="1444" y="308"/>
                    <a:pt x="1476" y="312"/>
                  </a:cubicBezTo>
                  <a:cubicBezTo>
                    <a:pt x="1514" y="369"/>
                    <a:pt x="1548" y="373"/>
                    <a:pt x="1608" y="408"/>
                  </a:cubicBezTo>
                  <a:cubicBezTo>
                    <a:pt x="1633" y="423"/>
                    <a:pt x="1680" y="456"/>
                    <a:pt x="1680" y="456"/>
                  </a:cubicBezTo>
                  <a:cubicBezTo>
                    <a:pt x="1726" y="524"/>
                    <a:pt x="1763" y="524"/>
                    <a:pt x="1848" y="552"/>
                  </a:cubicBezTo>
                  <a:cubicBezTo>
                    <a:pt x="1862" y="557"/>
                    <a:pt x="1871" y="570"/>
                    <a:pt x="1884" y="576"/>
                  </a:cubicBezTo>
                  <a:cubicBezTo>
                    <a:pt x="1911" y="590"/>
                    <a:pt x="1941" y="598"/>
                    <a:pt x="1968" y="612"/>
                  </a:cubicBezTo>
                  <a:cubicBezTo>
                    <a:pt x="1993" y="626"/>
                    <a:pt x="2040" y="660"/>
                    <a:pt x="2040" y="660"/>
                  </a:cubicBezTo>
                  <a:cubicBezTo>
                    <a:pt x="2065" y="697"/>
                    <a:pt x="2093" y="713"/>
                    <a:pt x="2124" y="744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auto">
            <a:xfrm>
              <a:off x="1128" y="1524"/>
              <a:ext cx="1176" cy="780"/>
            </a:xfrm>
            <a:custGeom>
              <a:avLst/>
              <a:gdLst/>
              <a:ahLst/>
              <a:cxnLst>
                <a:cxn ang="0">
                  <a:pos x="0" y="768"/>
                </a:cxn>
                <a:cxn ang="0">
                  <a:pos x="72" y="588"/>
                </a:cxn>
                <a:cxn ang="0">
                  <a:pos x="120" y="516"/>
                </a:cxn>
                <a:cxn ang="0">
                  <a:pos x="204" y="252"/>
                </a:cxn>
                <a:cxn ang="0">
                  <a:pos x="372" y="24"/>
                </a:cxn>
                <a:cxn ang="0">
                  <a:pos x="504" y="0"/>
                </a:cxn>
                <a:cxn ang="0">
                  <a:pos x="600" y="24"/>
                </a:cxn>
                <a:cxn ang="0">
                  <a:pos x="684" y="84"/>
                </a:cxn>
                <a:cxn ang="0">
                  <a:pos x="792" y="120"/>
                </a:cxn>
                <a:cxn ang="0">
                  <a:pos x="888" y="180"/>
                </a:cxn>
                <a:cxn ang="0">
                  <a:pos x="936" y="252"/>
                </a:cxn>
                <a:cxn ang="0">
                  <a:pos x="984" y="372"/>
                </a:cxn>
                <a:cxn ang="0">
                  <a:pos x="1008" y="408"/>
                </a:cxn>
                <a:cxn ang="0">
                  <a:pos x="1044" y="516"/>
                </a:cxn>
                <a:cxn ang="0">
                  <a:pos x="1104" y="624"/>
                </a:cxn>
                <a:cxn ang="0">
                  <a:pos x="1176" y="780"/>
                </a:cxn>
              </a:cxnLst>
              <a:rect l="0" t="0" r="r" b="b"/>
              <a:pathLst>
                <a:path w="1176" h="780">
                  <a:moveTo>
                    <a:pt x="0" y="768"/>
                  </a:moveTo>
                  <a:cubicBezTo>
                    <a:pt x="21" y="705"/>
                    <a:pt x="40" y="645"/>
                    <a:pt x="72" y="588"/>
                  </a:cubicBezTo>
                  <a:cubicBezTo>
                    <a:pt x="86" y="563"/>
                    <a:pt x="111" y="543"/>
                    <a:pt x="120" y="516"/>
                  </a:cubicBezTo>
                  <a:cubicBezTo>
                    <a:pt x="149" y="428"/>
                    <a:pt x="175" y="340"/>
                    <a:pt x="204" y="252"/>
                  </a:cubicBezTo>
                  <a:cubicBezTo>
                    <a:pt x="235" y="159"/>
                    <a:pt x="264" y="60"/>
                    <a:pt x="372" y="24"/>
                  </a:cubicBezTo>
                  <a:cubicBezTo>
                    <a:pt x="439" y="2"/>
                    <a:pt x="395" y="14"/>
                    <a:pt x="504" y="0"/>
                  </a:cubicBezTo>
                  <a:cubicBezTo>
                    <a:pt x="527" y="5"/>
                    <a:pt x="575" y="12"/>
                    <a:pt x="600" y="24"/>
                  </a:cubicBezTo>
                  <a:cubicBezTo>
                    <a:pt x="631" y="39"/>
                    <a:pt x="653" y="70"/>
                    <a:pt x="684" y="84"/>
                  </a:cubicBezTo>
                  <a:cubicBezTo>
                    <a:pt x="718" y="100"/>
                    <a:pt x="756" y="108"/>
                    <a:pt x="792" y="120"/>
                  </a:cubicBezTo>
                  <a:cubicBezTo>
                    <a:pt x="863" y="226"/>
                    <a:pt x="745" y="66"/>
                    <a:pt x="888" y="180"/>
                  </a:cubicBezTo>
                  <a:cubicBezTo>
                    <a:pt x="911" y="198"/>
                    <a:pt x="920" y="228"/>
                    <a:pt x="936" y="252"/>
                  </a:cubicBezTo>
                  <a:cubicBezTo>
                    <a:pt x="958" y="286"/>
                    <a:pt x="966" y="336"/>
                    <a:pt x="984" y="372"/>
                  </a:cubicBezTo>
                  <a:cubicBezTo>
                    <a:pt x="990" y="385"/>
                    <a:pt x="1002" y="395"/>
                    <a:pt x="1008" y="408"/>
                  </a:cubicBezTo>
                  <a:cubicBezTo>
                    <a:pt x="1023" y="443"/>
                    <a:pt x="1023" y="484"/>
                    <a:pt x="1044" y="516"/>
                  </a:cubicBezTo>
                  <a:cubicBezTo>
                    <a:pt x="1066" y="549"/>
                    <a:pt x="1088" y="588"/>
                    <a:pt x="1104" y="624"/>
                  </a:cubicBezTo>
                  <a:cubicBezTo>
                    <a:pt x="1123" y="667"/>
                    <a:pt x="1142" y="746"/>
                    <a:pt x="1176" y="780"/>
                  </a:cubicBezTo>
                </a:path>
              </a:pathLst>
            </a:custGeom>
            <a:noFill/>
            <a:ln w="5715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232152" y="4189535"/>
            <a:ext cx="40345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pt-BR" sz="2400" dirty="0">
                <a:solidFill>
                  <a:schemeClr val="accent1"/>
                </a:solidFill>
              </a:rPr>
              <a:t>Sistema complemento</a:t>
            </a:r>
          </a:p>
          <a:p>
            <a:pPr algn="l">
              <a:buFontTx/>
              <a:buChar char="•"/>
            </a:pPr>
            <a:r>
              <a:rPr lang="pt-BR" sz="2400" dirty="0" err="1">
                <a:solidFill>
                  <a:srgbClr val="FF0000"/>
                </a:solidFill>
              </a:rPr>
              <a:t>Interferon</a:t>
            </a:r>
            <a:endParaRPr lang="pt-BR" sz="2400" dirty="0"/>
          </a:p>
          <a:p>
            <a:pPr algn="l">
              <a:buFontTx/>
              <a:buChar char="•"/>
            </a:pPr>
            <a:r>
              <a:rPr lang="pt-BR" sz="2400" dirty="0">
                <a:solidFill>
                  <a:srgbClr val="FF9933"/>
                </a:solidFill>
              </a:rPr>
              <a:t>Proteínas da fase aguda </a:t>
            </a:r>
            <a:r>
              <a:rPr lang="pt-BR" sz="2400" dirty="0">
                <a:solidFill>
                  <a:srgbClr val="FF0000"/>
                </a:solidFill>
              </a:rPr>
              <a:t>(PSA)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15816" y="5589240"/>
            <a:ext cx="291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Importante para Diagnostico </a:t>
            </a:r>
          </a:p>
        </p:txBody>
      </p:sp>
    </p:spTree>
    <p:extLst>
      <p:ext uri="{BB962C8B-B14F-4D97-AF65-F5344CB8AC3E}">
        <p14:creationId xmlns:p14="http://schemas.microsoft.com/office/powerpoint/2010/main" val="359587602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2601917"/>
            <a:ext cx="4791953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Perguntas de hoje</a:t>
            </a:r>
          </a:p>
          <a:p>
            <a:endParaRPr lang="pt-BR" dirty="0"/>
          </a:p>
          <a:p>
            <a:endParaRPr lang="pt-BR" dirty="0"/>
          </a:p>
          <a:p>
            <a:pPr marL="342900" indent="-342900">
              <a:buAutoNum type="arabicPeriod"/>
            </a:pPr>
            <a:r>
              <a:rPr lang="pt-BR" dirty="0"/>
              <a:t>Como Sistema imune matar </a:t>
            </a:r>
          </a:p>
          <a:p>
            <a:endParaRPr lang="pt-BR" dirty="0"/>
          </a:p>
          <a:p>
            <a:r>
              <a:rPr lang="pt-BR" dirty="0"/>
              <a:t>2. PQ tantos possibilidades</a:t>
            </a:r>
            <a:r>
              <a:rPr lang="sv-SE" dirty="0"/>
              <a:t>/mechanismos?</a:t>
            </a:r>
            <a:endParaRPr lang="en-US" dirty="0"/>
          </a:p>
          <a:p>
            <a:endParaRPr lang="pt-BR" dirty="0"/>
          </a:p>
          <a:p>
            <a:r>
              <a:rPr lang="pt-BR" dirty="0"/>
              <a:t>3</a:t>
            </a:r>
            <a:r>
              <a:rPr lang="pt-BR" sz="3200" dirty="0"/>
              <a:t>. </a:t>
            </a:r>
            <a:r>
              <a:rPr lang="pt-BR" sz="2000" dirty="0"/>
              <a:t>Como o alvo (patógeno, tumor) morrer??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501639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7563" y="0"/>
            <a:ext cx="4848874" cy="6858000"/>
          </a:xfrm>
          <a:prstGeom prst="rect">
            <a:avLst/>
          </a:prstGeom>
        </p:spPr>
      </p:pic>
      <p:sp>
        <p:nvSpPr>
          <p:cNvPr id="3" name="CaixaDeTexto 2">
            <a:hlinkClick r:id="rId4" action="ppaction://hlinkfile"/>
          </p:cNvPr>
          <p:cNvSpPr txBox="1"/>
          <p:nvPr/>
        </p:nvSpPr>
        <p:spPr>
          <a:xfrm>
            <a:off x="6732240" y="3140968"/>
            <a:ext cx="108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Apoptose</a:t>
            </a:r>
          </a:p>
        </p:txBody>
      </p:sp>
      <p:sp>
        <p:nvSpPr>
          <p:cNvPr id="4" name="CaixaDeTexto 3">
            <a:hlinkClick r:id="rId5" action="ppaction://hlinkfile"/>
          </p:cNvPr>
          <p:cNvSpPr txBox="1"/>
          <p:nvPr/>
        </p:nvSpPr>
        <p:spPr>
          <a:xfrm>
            <a:off x="755576" y="2852936"/>
            <a:ext cx="95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Necrose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Immunapp/The Biodidea.com</a:t>
            </a:r>
          </a:p>
        </p:txBody>
      </p:sp>
    </p:spTree>
    <p:extLst>
      <p:ext uri="{BB962C8B-B14F-4D97-AF65-F5344CB8AC3E}">
        <p14:creationId xmlns:p14="http://schemas.microsoft.com/office/powerpoint/2010/main" val="301431733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07695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51520" y="5589240"/>
            <a:ext cx="8103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10. Desenhar  3 vias com o sistema imune </a:t>
            </a:r>
            <a:r>
              <a:rPr lang="pt-BR" dirty="0" err="1"/>
              <a:t>inate</a:t>
            </a:r>
            <a:r>
              <a:rPr lang="pt-BR" dirty="0"/>
              <a:t> e/ou adquirida  matar um patógeno.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:\Rt1.jpg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195754" y="304800"/>
            <a:ext cx="6752492" cy="4876800"/>
          </a:xfrm>
          <a:prstGeom prst="rect">
            <a:avLst/>
          </a:prstGeom>
          <a:noFill/>
        </p:spPr>
      </p:pic>
      <p:pic>
        <p:nvPicPr>
          <p:cNvPr id="3" name="Picture 4" descr="http://upload.wikimedia.org/wikipedia/commons/thumb/b/bb/MHC_Class_2.svg/150px-MHC_Class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877468" cy="162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987824" y="1916832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MHC II</a:t>
            </a:r>
            <a:endParaRPr lang="en-US" dirty="0"/>
          </a:p>
        </p:txBody>
      </p:sp>
      <p:pic>
        <p:nvPicPr>
          <p:cNvPr id="5" name="Picture 2" descr="http://upload.wikimedia.org/wikipedia/commons/thumb/e/ee/MHC_Class_1.svg/200px-MHC_Class_1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268" y="3501006"/>
            <a:ext cx="1105585" cy="141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805677" y="5083750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MHC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044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1755</Words>
  <Application>Microsoft Office PowerPoint</Application>
  <PresentationFormat>Apresentação na tela (4:3)</PresentationFormat>
  <Paragraphs>584</Paragraphs>
  <Slides>100</Slides>
  <Notes>9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100</vt:i4>
      </vt:variant>
    </vt:vector>
  </HeadingPairs>
  <TitlesOfParts>
    <vt:vector size="112" baseType="lpstr">
      <vt:lpstr>Arial</vt:lpstr>
      <vt:lpstr>Arial Black</vt:lpstr>
      <vt:lpstr>Arial Unicode MS</vt:lpstr>
      <vt:lpstr>Bookman Old Style</vt:lpstr>
      <vt:lpstr>Calibri</vt:lpstr>
      <vt:lpstr>Symbol</vt:lpstr>
      <vt:lpstr>Times New Roman</vt:lpstr>
      <vt:lpstr>Wingdings</vt:lpstr>
      <vt:lpstr>Tema do Office</vt:lpstr>
      <vt:lpstr>Documento</vt:lpstr>
      <vt:lpstr>Imagem de Bitmap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OPSONIZAÇÃO   SEGUIDA   DE   ADESÃO E  FAGOCITOSE</vt:lpstr>
      <vt:lpstr>Apresentação do PowerPoint</vt:lpstr>
      <vt:lpstr>Apresentação do PowerPoint</vt:lpstr>
      <vt:lpstr>DESTRUIÇÃO DO MICRORGANISMO FAGOCITADO PELO MACRÓFAGO ATIVADO </vt:lpstr>
      <vt:lpstr>Apresentação do PowerPoint</vt:lpstr>
      <vt:lpstr>Apresentação do PowerPoint</vt:lpstr>
      <vt:lpstr>PATÓGENOS   EXCLUSIVAMENTE EXTRACELULARES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Outras proteínas circulantes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MAGNUS</dc:creator>
  <cp:lastModifiedBy>Magnus Gidlund</cp:lastModifiedBy>
  <cp:revision>41</cp:revision>
  <dcterms:created xsi:type="dcterms:W3CDTF">2015-03-15T10:56:18Z</dcterms:created>
  <dcterms:modified xsi:type="dcterms:W3CDTF">2019-03-22T10:07:35Z</dcterms:modified>
</cp:coreProperties>
</file>