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154" r:id="rId3"/>
    <p:sldId id="2107" r:id="rId4"/>
    <p:sldId id="2153" r:id="rId5"/>
    <p:sldId id="2162" r:id="rId6"/>
    <p:sldId id="2164" r:id="rId7"/>
    <p:sldId id="2150" r:id="rId8"/>
    <p:sldId id="2137" r:id="rId9"/>
    <p:sldId id="2113" r:id="rId10"/>
    <p:sldId id="2146" r:id="rId11"/>
    <p:sldId id="2182" r:id="rId12"/>
    <p:sldId id="2165" r:id="rId13"/>
    <p:sldId id="2157" r:id="rId14"/>
    <p:sldId id="2152" r:id="rId15"/>
    <p:sldId id="2138" r:id="rId16"/>
    <p:sldId id="2117" r:id="rId17"/>
    <p:sldId id="2151" r:id="rId18"/>
    <p:sldId id="2166" r:id="rId19"/>
    <p:sldId id="2169" r:id="rId20"/>
    <p:sldId id="2160" r:id="rId21"/>
    <p:sldId id="2170" r:id="rId22"/>
    <p:sldId id="2168" r:id="rId23"/>
    <p:sldId id="2204" r:id="rId24"/>
    <p:sldId id="2140" r:id="rId25"/>
    <p:sldId id="2167" r:id="rId26"/>
    <p:sldId id="2161" r:id="rId27"/>
    <p:sldId id="2171" r:id="rId28"/>
    <p:sldId id="2203" r:id="rId29"/>
    <p:sldId id="2172" r:id="rId30"/>
    <p:sldId id="2173" r:id="rId31"/>
    <p:sldId id="2143" r:id="rId32"/>
    <p:sldId id="2142" r:id="rId33"/>
    <p:sldId id="2156" r:id="rId34"/>
    <p:sldId id="2175" r:id="rId35"/>
    <p:sldId id="2174" r:id="rId36"/>
    <p:sldId id="2176" r:id="rId37"/>
    <p:sldId id="2148" r:id="rId38"/>
    <p:sldId id="2212" r:id="rId39"/>
    <p:sldId id="2139" r:id="rId40"/>
    <p:sldId id="2125" r:id="rId41"/>
    <p:sldId id="2145" r:id="rId42"/>
    <p:sldId id="2177" r:id="rId43"/>
    <p:sldId id="2159" r:id="rId44"/>
    <p:sldId id="2178" r:id="rId45"/>
    <p:sldId id="2155" r:id="rId46"/>
    <p:sldId id="2179" r:id="rId47"/>
    <p:sldId id="2147" r:id="rId48"/>
    <p:sldId id="2180" r:id="rId49"/>
    <p:sldId id="2181" r:id="rId50"/>
    <p:sldId id="2144" r:id="rId51"/>
    <p:sldId id="2235" r:id="rId52"/>
    <p:sldId id="2236" r:id="rId53"/>
    <p:sldId id="2237" r:id="rId54"/>
    <p:sldId id="2238" r:id="rId55"/>
    <p:sldId id="2239" r:id="rId56"/>
    <p:sldId id="2240" r:id="rId57"/>
    <p:sldId id="2241" r:id="rId58"/>
    <p:sldId id="2242" r:id="rId59"/>
    <p:sldId id="2243" r:id="rId60"/>
    <p:sldId id="2244" r:id="rId61"/>
    <p:sldId id="2245" r:id="rId62"/>
    <p:sldId id="2246" r:id="rId63"/>
    <p:sldId id="2247" r:id="rId64"/>
    <p:sldId id="2248" r:id="rId65"/>
    <p:sldId id="2249" r:id="rId66"/>
    <p:sldId id="2250" r:id="rId67"/>
    <p:sldId id="2251" r:id="rId68"/>
    <p:sldId id="2252" r:id="rId69"/>
    <p:sldId id="2253" r:id="rId70"/>
    <p:sldId id="2254" r:id="rId71"/>
    <p:sldId id="2255" r:id="rId72"/>
    <p:sldId id="2234" r:id="rId7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5050"/>
    <a:srgbClr val="00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065" autoAdjust="0"/>
  </p:normalViewPr>
  <p:slideViewPr>
    <p:cSldViewPr>
      <p:cViewPr varScale="1">
        <p:scale>
          <a:sx n="73" d="100"/>
          <a:sy n="7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2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22T12:25:21.317" idx="1">
    <p:pos x="5449" y="-425"/>
    <p:text/>
    <p:extLst>
      <p:ext uri="{C676402C-5697-4E1C-873F-D02D1690AC5C}">
        <p15:threadingInfo xmlns:p15="http://schemas.microsoft.com/office/powerpoint/2012/main" timeZoneBias="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DB25-BEE5-4008-8AB2-A8CB2BF71AB7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09D0-8191-4C1F-BD14-B6ECDF40EC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1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09D0-8191-4C1F-BD14-B6ECDF40ECC5}" type="slidenum">
              <a:rPr lang="pt-BR" smtClean="0"/>
              <a:pPr/>
              <a:t>65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179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09D0-8191-4C1F-BD14-B6ECDF40ECC5}" type="slidenum">
              <a:rPr lang="pt-BR" smtClean="0"/>
              <a:pPr/>
              <a:t>66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74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4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5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22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w.com/pt-br/outro-sert%C3%A3o-retrata-guimar%C3%A3es-rosa-na-alemanha-nazista/av-17428252" TargetMode="Externa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</a:rPr>
              <a:t>Filosofia RAD1607</a:t>
            </a:r>
          </a:p>
          <a:p>
            <a:pPr algn="ctr"/>
            <a:endParaRPr lang="pt-BR" sz="6000" dirty="0">
              <a:solidFill>
                <a:schemeClr val="bg1"/>
              </a:solidFill>
            </a:endParaRPr>
          </a:p>
          <a:p>
            <a:pPr algn="ctr"/>
            <a:r>
              <a:rPr lang="pt-BR" sz="4400" b="1" dirty="0">
                <a:solidFill>
                  <a:schemeClr val="bg1"/>
                </a:solidFill>
              </a:rPr>
              <a:t>Capítulo 3 </a:t>
            </a:r>
            <a:endParaRPr lang="pt-BR" sz="44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Inovações </a:t>
            </a:r>
            <a:r>
              <a:rPr lang="pt-BR" sz="4400" b="1" dirty="0">
                <a:solidFill>
                  <a:schemeClr val="bg1"/>
                </a:solidFill>
              </a:rPr>
              <a:t>filosóficas vindas do cristianismo</a:t>
            </a:r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>
                <a:solidFill>
                  <a:schemeClr val="bg1"/>
                </a:solidFill>
              </a:rPr>
              <a:t>Calia, Prof. Dr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enetianred.files.wordpress.com/2010/01/grunewaldchri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2402"/>
            <a:ext cx="9562197" cy="695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biblio.org/wm/paint/auth/grunewald/crucifixion/ch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94" y="-99392"/>
            <a:ext cx="4214677" cy="701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lvl="2"/>
            <a:endParaRPr lang="pt-BR" dirty="0"/>
          </a:p>
          <a:p>
            <a:r>
              <a:rPr lang="pt-BR" dirty="0" smtClean="0"/>
              <a:t>A concepção cristã valoriza A PESSOA HUMANA</a:t>
            </a:r>
          </a:p>
          <a:p>
            <a:pPr lvl="1"/>
            <a:r>
              <a:rPr lang="pt-BR" dirty="0" smtClean="0"/>
              <a:t>Foco no INDIVÍDUO</a:t>
            </a:r>
          </a:p>
          <a:p>
            <a:pPr lvl="1"/>
            <a:endParaRPr lang="pt-BR" dirty="0"/>
          </a:p>
          <a:p>
            <a:r>
              <a:rPr lang="pt-BR" dirty="0" smtClean="0"/>
              <a:t>A atual filosofia dos direitos do ser humano é fundamentada nesta concepção cristã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21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4.bp.blogspot.com/_XftUgfWzGWM/TQ6vEd2lkpI/AAAAAAAAAQw/cOXMii7D9VM/s1600/portinari+pres%25C3%25A9pio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57250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0x-AakOR_as/TZTySRWymFI/AAAAAAAAARc/1UZPMVR5-QI/s1600/O+Batismo+de+Cristo%252C+quadro+de+Andrea+del+Verrocchio+e+Leonardo+da+Vin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62" y="14319"/>
            <a:ext cx="5920326" cy="684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65527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A ética do cristianismo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cristianismo propõe ideias éticas muito modernas</a:t>
            </a:r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056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rasiliatour.com.br/wp-content/uploads/2012/10/Catedral-Metropolitana-de-Bras%C3%AD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607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872" y="1772816"/>
            <a:ext cx="8686800" cy="4525963"/>
          </a:xfrm>
        </p:spPr>
        <p:txBody>
          <a:bodyPr>
            <a:normAutofit/>
          </a:bodyPr>
          <a:lstStyle/>
          <a:p>
            <a:pPr lvl="2"/>
            <a:endParaRPr lang="pt-BR" dirty="0" smtClean="0"/>
          </a:p>
          <a:p>
            <a:r>
              <a:rPr lang="pt-BR" dirty="0"/>
              <a:t>E</a:t>
            </a:r>
            <a:r>
              <a:rPr lang="pt-BR" dirty="0" smtClean="0"/>
              <a:t>ra aristocrático</a:t>
            </a:r>
          </a:p>
          <a:p>
            <a:pPr lvl="1"/>
            <a:r>
              <a:rPr lang="pt-BR" dirty="0" smtClean="0"/>
              <a:t>Hierarquizado: os melhores estão “acima”</a:t>
            </a:r>
          </a:p>
          <a:p>
            <a:pPr lvl="1"/>
            <a:r>
              <a:rPr lang="pt-BR" dirty="0" smtClean="0"/>
              <a:t>Escravidão na </a:t>
            </a:r>
            <a:r>
              <a:rPr lang="pt-BR" dirty="0" err="1" smtClean="0"/>
              <a:t>Pólis</a:t>
            </a:r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t-BR" dirty="0" smtClean="0"/>
              <a:t>Mundo Grego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97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7333"/>
            <a:ext cx="8686800" cy="4525963"/>
          </a:xfrm>
        </p:spPr>
        <p:txBody>
          <a:bodyPr>
            <a:normAutofit/>
          </a:bodyPr>
          <a:lstStyle/>
          <a:p>
            <a:pPr lvl="1"/>
            <a:endParaRPr lang="pt-BR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500" dirty="0"/>
              <a:t>Todos são iguais em dignidade</a:t>
            </a:r>
          </a:p>
          <a:p>
            <a:pPr lvl="1"/>
            <a:r>
              <a:rPr lang="pt-BR" dirty="0" smtClean="0"/>
              <a:t>visualiza a humanidade como uma unidade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t-BR" dirty="0"/>
              <a:t>Mundo Cristão</a:t>
            </a:r>
          </a:p>
        </p:txBody>
      </p:sp>
    </p:spTree>
    <p:extLst>
      <p:ext uri="{BB962C8B-B14F-4D97-AF65-F5344CB8AC3E}">
        <p14:creationId xmlns:p14="http://schemas.microsoft.com/office/powerpoint/2010/main" val="21198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risto Redentor e Pao de Acucar vistos do Sumare, Rio de Jan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290375" cy="686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4.bp.blogspot.com/_vQ61Yntv3sw/SxCi8rVn0dI/AAAAAAAAAkU/oPUn_NwVIdE/s1600/A+primeira+missa+no+Brasil,+pintura+de+Candido+Portinari,+1948,+colecci%C3%B3n+particular,+Rio+de+Jane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052736"/>
            <a:ext cx="9525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57150" indent="-457200"/>
            <a:r>
              <a:rPr lang="pt-BR" dirty="0" smtClean="0"/>
              <a:t>Podemos </a:t>
            </a:r>
            <a:r>
              <a:rPr lang="pt-BR" dirty="0"/>
              <a:t>usar a força, a inteligência e a beleza para cometermos um crime</a:t>
            </a:r>
          </a:p>
          <a:p>
            <a:pPr marL="457200" lvl="1" indent="-457200"/>
            <a:r>
              <a:rPr lang="pt-BR" dirty="0"/>
              <a:t>Prova de que os talentos naturais não são virtuosos em si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7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27373"/>
            <a:ext cx="86868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Meritocracia</a:t>
            </a:r>
          </a:p>
          <a:p>
            <a:pPr lvl="1"/>
            <a:r>
              <a:rPr lang="pt-BR" dirty="0" smtClean="0"/>
              <a:t>Valoriza, não as qualidades naturais de origem, mas o mérito que cada um desenvolve ao usá-las</a:t>
            </a:r>
          </a:p>
          <a:p>
            <a:pPr lvl="1"/>
            <a:r>
              <a:rPr lang="pt-BR" dirty="0" smtClean="0"/>
              <a:t>Perspectiva do USO	da inteligência, da força, da beleza, etc...</a:t>
            </a:r>
          </a:p>
          <a:p>
            <a:endParaRPr lang="pt-BR" dirty="0" smtClean="0"/>
          </a:p>
          <a:p>
            <a:pPr lvl="1"/>
            <a:endParaRPr lang="pt-BR" dirty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Mundo Cristão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06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Meritocracia hoje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6" name="Picture 4" descr="http://2.bp.blogspot.com/-hpy7ARlPY4A/Th30RWlVHaI/AAAAAAAAADg/LYnBbd0XuWo/s400/donazica_belezanat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15179"/>
            <a:ext cx="4867525" cy="30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27126" y="5877272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Zica: </a:t>
            </a:r>
            <a:r>
              <a:rPr lang="pt-BR" sz="2400" dirty="0" err="1" smtClean="0"/>
              <a:t>ex-favelada</a:t>
            </a:r>
            <a:r>
              <a:rPr lang="pt-BR" sz="2400" dirty="0"/>
              <a:t>, se </a:t>
            </a:r>
            <a:r>
              <a:rPr lang="pt-BR" sz="2400" dirty="0" smtClean="0"/>
              <a:t>transformou </a:t>
            </a:r>
            <a:r>
              <a:rPr lang="pt-BR" sz="2400" dirty="0"/>
              <a:t>numa empresária de </a:t>
            </a:r>
            <a:br>
              <a:rPr lang="pt-BR" sz="2400" dirty="0"/>
            </a:br>
            <a:r>
              <a:rPr lang="pt-BR" sz="2400" dirty="0"/>
              <a:t>sucesso, ao criar um creme para </a:t>
            </a:r>
            <a:r>
              <a:rPr lang="pt-BR" sz="2400" dirty="0" smtClean="0"/>
              <a:t>cabelos </a:t>
            </a:r>
            <a:r>
              <a:rPr lang="pt-BR" sz="2400" dirty="0"/>
              <a:t>crespos</a:t>
            </a:r>
          </a:p>
        </p:txBody>
      </p:sp>
      <p:pic>
        <p:nvPicPr>
          <p:cNvPr id="1028" name="Picture 4" descr="http://www.orensetransportes.com.br/sites/default/files/beleza_natural.jpg?12985158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5591"/>
            <a:ext cx="3552825" cy="1019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896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12160" y="2276872"/>
            <a:ext cx="2699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"Consegui mudar o meu </a:t>
            </a:r>
            <a:r>
              <a:rPr lang="pt-BR" sz="3200" dirty="0" smtClean="0"/>
              <a:t>destino“</a:t>
            </a:r>
          </a:p>
          <a:p>
            <a:endParaRPr lang="pt-BR" sz="3200" dirty="0"/>
          </a:p>
          <a:p>
            <a:r>
              <a:rPr lang="pt-BR" sz="3200" dirty="0" smtClean="0"/>
              <a:t>Alcides </a:t>
            </a:r>
            <a:r>
              <a:rPr lang="pt-BR" sz="3200" dirty="0"/>
              <a:t>Braga, dono da </a:t>
            </a:r>
            <a:r>
              <a:rPr lang="pt-BR" sz="3200" dirty="0" err="1"/>
              <a:t>Truckvan</a:t>
            </a:r>
            <a:endParaRPr lang="pt-BR" sz="3200" dirty="0"/>
          </a:p>
        </p:txBody>
      </p:sp>
      <p:pic>
        <p:nvPicPr>
          <p:cNvPr id="1026" name="Picture 2" descr="Marcelo 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9" y="1214755"/>
            <a:ext cx="5305293" cy="57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63688" y="116632"/>
            <a:ext cx="6540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4800"/>
                </a:solidFill>
                <a:latin typeface="Arial" panose="020B0604020202020204" pitchFamily="34" charset="0"/>
              </a:rPr>
              <a:t>De office-boy a dono de empresa com faturamento de R$ 30 milhões</a:t>
            </a:r>
            <a:endParaRPr lang="pt-BR" sz="2800" b="1" i="0" dirty="0">
              <a:solidFill>
                <a:srgbClr val="FF48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lvl="1"/>
            <a:endParaRPr lang="pt-BR" dirty="0"/>
          </a:p>
          <a:p>
            <a:r>
              <a:rPr lang="pt-BR" dirty="0" smtClean="0"/>
              <a:t>O que é moral ou imoral é a liberdade de escolha</a:t>
            </a:r>
          </a:p>
          <a:p>
            <a:pPr marL="342900" lvl="1" indent="-342900"/>
            <a:r>
              <a:rPr lang="pt-BR" dirty="0"/>
              <a:t>O livre </a:t>
            </a:r>
            <a:r>
              <a:rPr lang="pt-BR" dirty="0" smtClean="0"/>
              <a:t>arbítrio</a:t>
            </a:r>
          </a:p>
          <a:p>
            <a:pPr marL="0" lvl="1" indent="0">
              <a:buNone/>
            </a:pPr>
            <a:endParaRPr lang="pt-BR" dirty="0"/>
          </a:p>
          <a:p>
            <a:pPr marL="342900" lvl="1" indent="-342900"/>
            <a:endParaRPr lang="pt-BR" dirty="0" smtClean="0"/>
          </a:p>
          <a:p>
            <a:pPr marL="342900" lvl="1" indent="-342900"/>
            <a:r>
              <a:rPr lang="pt-BR" dirty="0" smtClean="0"/>
              <a:t>Saímos do mundo natural da desigualdade</a:t>
            </a:r>
          </a:p>
          <a:p>
            <a:pPr marL="342900" lvl="1" indent="-342900"/>
            <a:r>
              <a:rPr lang="pt-BR" dirty="0" smtClean="0"/>
              <a:t>Entramos no mundo construído por nós da igualdade</a:t>
            </a:r>
            <a:endParaRPr lang="pt-BR" dirty="0"/>
          </a:p>
          <a:p>
            <a:endParaRPr lang="pt-BR" dirty="0" smtClean="0"/>
          </a:p>
          <a:p>
            <a:pPr lvl="1"/>
            <a:endParaRPr lang="pt-BR" dirty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23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 obra &quot;Transfiguração&quot;, de Candido Portinari, foi prejudicada por infiltração (Foto: Antônio Luiz/EPTV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810853"/>
            <a:ext cx="10225136" cy="766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No plano da moral, o cristianismo opera uma revolução na história do pensamento</a:t>
            </a:r>
          </a:p>
          <a:p>
            <a:pPr lvl="1"/>
            <a:r>
              <a:rPr lang="pt-BR" dirty="0" smtClean="0"/>
              <a:t>Influenciou a Declaração dos Direitos do Homem em 1789</a:t>
            </a:r>
          </a:p>
          <a:p>
            <a:pPr lvl="1"/>
            <a:r>
              <a:rPr lang="pt-BR" dirty="0" smtClean="0"/>
              <a:t>É a liberdade, e não mais a natureza, que se torna o fundamento da moral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9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1759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Oscar Wilde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i="1" dirty="0" smtClean="0"/>
              <a:t>“</a:t>
            </a:r>
            <a:r>
              <a:rPr lang="en-US" sz="3600" i="1" dirty="0"/>
              <a:t>he who would lead a Christ-like life must be entirely and absolutely himself”</a:t>
            </a:r>
            <a:endParaRPr lang="pt-BR" sz="3600" i="1" dirty="0"/>
          </a:p>
          <a:p>
            <a:endParaRPr lang="pt-BR" dirty="0"/>
          </a:p>
        </p:txBody>
      </p:sp>
      <p:pic>
        <p:nvPicPr>
          <p:cNvPr id="1026" name="Picture 2" descr="https://static-secure.guim.co.uk/sys-images/Arts/Arts_/Pictures/2013/2/11/1360590655370/Oscar-Wilde-in-1882-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10988" b="19494"/>
          <a:stretch/>
        </p:blipFill>
        <p:spPr bwMode="auto">
          <a:xfrm>
            <a:off x="2339752" y="3356606"/>
            <a:ext cx="4392488" cy="34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cristianismo está mais ou menos secretamente na origem da democracia moderna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34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dirty="0" smtClean="0"/>
          </a:p>
          <a:p>
            <a:r>
              <a:rPr lang="pt-BR" dirty="0" smtClean="0"/>
              <a:t>Os Evangelhos comprovam conhecimento da filosofia grega</a:t>
            </a:r>
            <a:endParaRPr lang="pt-BR" dirty="0"/>
          </a:p>
          <a:p>
            <a:pPr lvl="1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Luc Ferry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52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As civilizações que não conheceram o  cristianismo têm dificuldade de dar à luz regimes democráticos</a:t>
            </a:r>
          </a:p>
          <a:p>
            <a:pPr lvl="1"/>
            <a:r>
              <a:rPr lang="pt-BR" dirty="0" smtClean="0"/>
              <a:t>A ideia de igualdade não é evidente para eles</a:t>
            </a:r>
          </a:p>
        </p:txBody>
      </p:sp>
    </p:spTree>
    <p:extLst>
      <p:ext uri="{BB962C8B-B14F-4D97-AF65-F5344CB8AC3E}">
        <p14:creationId xmlns:p14="http://schemas.microsoft.com/office/powerpoint/2010/main" val="465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mocracy Ranking 2013 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54"/>
            <a:ext cx="8352928" cy="671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a Basílica Nacional de Nossa Senhora Aparecida os vitrais têm a função de filtrar a luz, refltindo tons variados no espaço e nos peregr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6442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Ao invés da aplicação estrita e estreita de uma norma</a:t>
            </a:r>
          </a:p>
          <a:p>
            <a:pPr lvl="1"/>
            <a:r>
              <a:rPr lang="pt-BR" dirty="0" smtClean="0"/>
              <a:t>Apelar para a autoconsciência dos indivíduos</a:t>
            </a:r>
          </a:p>
          <a:p>
            <a:pPr lvl="1"/>
            <a:r>
              <a:rPr lang="pt-BR" dirty="0" smtClean="0"/>
              <a:t>“Foro íntimo”</a:t>
            </a:r>
          </a:p>
          <a:p>
            <a:pPr lvl="1"/>
            <a:r>
              <a:rPr lang="pt-BR" dirty="0" err="1" smtClean="0"/>
              <a:t>Ex</a:t>
            </a:r>
            <a:r>
              <a:rPr lang="pt-BR" dirty="0" smtClean="0"/>
              <a:t>: Parábola da mulher adúltera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30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tiodosgentios.com/wp-content/uploads/2013/03/Rembrandt_adulteress-620x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539552"/>
            <a:ext cx="7057628" cy="88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Ao invés de imperativos exteriores, o cristianismo remete as pessoas a elas mesmas</a:t>
            </a:r>
          </a:p>
          <a:p>
            <a:pPr lvl="1"/>
            <a:r>
              <a:rPr lang="pt-BR" dirty="0" smtClean="0"/>
              <a:t>Para que descubram o que é bom ou não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1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cheiro:Rembrandt The Hundred Guilder 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99392"/>
            <a:ext cx="10428312" cy="74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Guimarães Rosa diplomata na Alemanha nazista</a:t>
            </a:r>
            <a:endParaRPr lang="pt-BR" dirty="0"/>
          </a:p>
        </p:txBody>
      </p:sp>
      <p:pic>
        <p:nvPicPr>
          <p:cNvPr id="1028" name="Picture 4" descr="http://4.bp.blogspot.com/-2pX9ak9clnQ/UZbEeKA6muI/AAAAAAAAJQM/sWsKcmmU4RM/s1600/Guimar%C3%A3es+Rosa,+acervo+familia+t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1"/>
            <a:ext cx="3008574" cy="39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IdrX_KSQSKk/UZZaGxQowdI/AAAAAAAAJMY/-ua-Z8tBohg/s1600/livro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12" y="1556792"/>
            <a:ext cx="2849229" cy="407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uol.com/c/entretenimento/2013/10/16/cena-do-documentario-outro-sertao-mostra-assinatura-do-escritor-joao-guimaraes-rosa-como-vice-consul-de-hamburgo-na-alemanha-1381948670904_615x4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2"/>
          <a:stretch/>
        </p:blipFill>
        <p:spPr bwMode="auto">
          <a:xfrm>
            <a:off x="0" y="4365104"/>
            <a:ext cx="4450209" cy="24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33605" y="5792034"/>
            <a:ext cx="4443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http://</a:t>
            </a:r>
            <a:r>
              <a:rPr lang="pt-BR" dirty="0" smtClean="0">
                <a:hlinkClick r:id="rId5"/>
              </a:rPr>
              <a:t>www.dw.com/pt-br/outro-sert%C3%A3o-retrata-guimar%C3%A3es-rosa-na-alemanha-nazista/av-17428252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17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2708920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A sabedoria </a:t>
            </a:r>
            <a:r>
              <a:rPr lang="pt-BR" sz="4000" b="1" dirty="0">
                <a:solidFill>
                  <a:schemeClr val="bg1"/>
                </a:solidFill>
              </a:rPr>
              <a:t>do cristianismo</a:t>
            </a: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viaje.com.br/img/roteiros/2011/12/23185/body/pedro-kirilosriotur-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260648"/>
            <a:ext cx="11035615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imortalidade impessoal dos estoicos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anônima</a:t>
            </a:r>
          </a:p>
          <a:p>
            <a:pPr lvl="1"/>
            <a:r>
              <a:rPr lang="pt-BR" dirty="0" smtClean="0"/>
              <a:t>Tornar-se um fragmento do universo inconsciente</a:t>
            </a:r>
          </a:p>
          <a:p>
            <a:pPr lvl="1"/>
            <a:endParaRPr lang="pt-BR" dirty="0"/>
          </a:p>
          <a:p>
            <a:r>
              <a:rPr lang="pt-BR" dirty="0" smtClean="0"/>
              <a:t>É solitária e requer solidão</a:t>
            </a:r>
          </a:p>
          <a:p>
            <a:pPr lvl="1"/>
            <a:r>
              <a:rPr lang="pt-BR" dirty="0" smtClean="0"/>
              <a:t>Evitar o amor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73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cheiro:Transfiguration Rapha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655046" cy="70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imortalidade pessoal do cristianismo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amo o aspecto eterno de alguém então tenho o amor “em Deus”</a:t>
            </a:r>
          </a:p>
          <a:p>
            <a:endParaRPr lang="pt-BR" dirty="0"/>
          </a:p>
          <a:p>
            <a:r>
              <a:rPr lang="pt-BR" dirty="0" smtClean="0"/>
              <a:t>Então nos reencontraremos como indivíduos após a morte</a:t>
            </a:r>
          </a:p>
          <a:p>
            <a:pPr lvl="1"/>
            <a:r>
              <a:rPr lang="pt-BR" dirty="0" smtClean="0"/>
              <a:t>Não perderemos os atributos individuais 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7207" y="5741442"/>
            <a:ext cx="8789586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t-BR" sz="4400" dirty="0"/>
              <a:t>O amor é mais forte do que a </a:t>
            </a:r>
            <a:r>
              <a:rPr lang="pt-BR" sz="4400" dirty="0" smtClean="0"/>
              <a:t>morte!!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2432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cheiro:Pieta de Michelangelo - Vatic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99392"/>
            <a:ext cx="664378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Três tipos de amor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1. Amor-apego</a:t>
            </a:r>
          </a:p>
          <a:p>
            <a:pPr lvl="1"/>
            <a:r>
              <a:rPr lang="pt-BR" dirty="0" smtClean="0"/>
              <a:t>É um amor que não tolera rupturas, mudanças e a morte</a:t>
            </a:r>
          </a:p>
          <a:p>
            <a:pPr lvl="2"/>
            <a:r>
              <a:rPr lang="pt-BR" dirty="0" smtClean="0"/>
              <a:t>embora sejam inevitáveis</a:t>
            </a:r>
          </a:p>
          <a:p>
            <a:pPr lvl="1"/>
            <a:r>
              <a:rPr lang="pt-BR" dirty="0" smtClean="0"/>
              <a:t>Portanto, não é um amor sábio</a:t>
            </a:r>
          </a:p>
          <a:p>
            <a:pPr lvl="1"/>
            <a:endParaRPr lang="pt-BR" dirty="0"/>
          </a:p>
          <a:p>
            <a:pPr marL="0" indent="0">
              <a:buNone/>
            </a:pPr>
            <a:r>
              <a:rPr lang="pt-BR" dirty="0" smtClean="0"/>
              <a:t>2. Amor ao próximo em geral</a:t>
            </a:r>
          </a:p>
          <a:p>
            <a:pPr lvl="1"/>
            <a:r>
              <a:rPr lang="pt-BR" dirty="0" smtClean="0"/>
              <a:t>Cuidar de quem não conhecemos e que está em desgraça</a:t>
            </a:r>
          </a:p>
          <a:p>
            <a:pPr lvl="1"/>
            <a:r>
              <a:rPr lang="pt-BR" dirty="0" smtClean="0"/>
              <a:t>Compaixão realizada “por obrigação” moral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07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.bp.blogspot.com/-DfKcXOkECKE/UHwQo0lTKVI/AAAAAAAAAUI/svkpsdIFWxI/s1600/painel+na+igreja+de+nossa+senhora+aparecida.+dioces+de+sao+car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71"/>
            <a:ext cx="8229600" cy="1143000"/>
          </a:xfrm>
        </p:spPr>
        <p:txBody>
          <a:bodyPr/>
          <a:lstStyle/>
          <a:p>
            <a:r>
              <a:rPr lang="pt-BR" dirty="0" smtClean="0"/>
              <a:t>Três tipos de amor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52476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3</a:t>
            </a:r>
            <a:r>
              <a:rPr lang="pt-BR" dirty="0" smtClean="0"/>
              <a:t>. Amor “em Deus”</a:t>
            </a:r>
          </a:p>
          <a:p>
            <a:pPr lvl="1"/>
            <a:r>
              <a:rPr lang="pt-BR" dirty="0" smtClean="0"/>
              <a:t>Este é mais forte do que a morte</a:t>
            </a:r>
          </a:p>
          <a:p>
            <a:pPr lvl="1"/>
            <a:endParaRPr lang="pt-BR" dirty="0"/>
          </a:p>
          <a:p>
            <a:r>
              <a:rPr lang="pt-BR" dirty="0" smtClean="0"/>
              <a:t>Agostinho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dirty="0" smtClean="0"/>
              <a:t>“</a:t>
            </a:r>
            <a:r>
              <a:rPr lang="pt-BR" i="1" dirty="0" smtClean="0"/>
              <a:t>Só não perde nenhum de seus amigos aquele que só ama alguém Naquele que não se pode perder nunca”</a:t>
            </a:r>
            <a:endParaRPr lang="pt-BR" dirty="0" smtClean="0"/>
          </a:p>
        </p:txBody>
      </p:sp>
      <p:pic>
        <p:nvPicPr>
          <p:cNvPr id="2050" name="Picture 2" descr="Ficheiro:Sandro Botticelli 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75" y="1132847"/>
            <a:ext cx="3714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hj8iQV63cAM/TgYCEojt66I/AAAAAAAAAXE/TLmV0G7PMtM/s1600/Rembrandt_Os-peregrinos-de-Ema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107504"/>
            <a:ext cx="8020968" cy="83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amor para os estoicos era problema</a:t>
            </a:r>
          </a:p>
          <a:p>
            <a:pPr lvl="1"/>
            <a:r>
              <a:rPr lang="pt-BR" dirty="0" smtClean="0"/>
              <a:t>Gera os sofrimentos do apego</a:t>
            </a:r>
          </a:p>
          <a:p>
            <a:pPr lvl="1"/>
            <a:endParaRPr lang="pt-BR" dirty="0"/>
          </a:p>
          <a:p>
            <a:r>
              <a:rPr lang="pt-BR" dirty="0" smtClean="0"/>
              <a:t>O amor para os cristãos é solução</a:t>
            </a:r>
          </a:p>
          <a:p>
            <a:pPr lvl="1"/>
            <a:r>
              <a:rPr lang="pt-BR" dirty="0" smtClean="0"/>
              <a:t>É o que gera a imortalidade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14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Agostinho sobre a morte da mãe dele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“</a:t>
            </a:r>
            <a:r>
              <a:rPr lang="pt-BR" i="1" dirty="0" smtClean="0"/>
              <a:t>a morte da minha mãe não era desgraça,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i="1" dirty="0" smtClean="0"/>
              <a:t>ela ainda estava viva na principal parte de si mesma”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86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conteúdo do cristianismo, existem ideias que são importantes até hoje</a:t>
            </a:r>
          </a:p>
          <a:p>
            <a:pPr lvl="1"/>
            <a:r>
              <a:rPr lang="pt-BR" dirty="0" smtClean="0"/>
              <a:t>Ideias que foram separadas de sua fonte religiosa</a:t>
            </a:r>
          </a:p>
          <a:p>
            <a:pPr lvl="1"/>
            <a:r>
              <a:rPr lang="pt-BR" dirty="0" smtClean="0"/>
              <a:t>Adquiriram autonomia</a:t>
            </a:r>
          </a:p>
          <a:p>
            <a:pPr lvl="1"/>
            <a:r>
              <a:rPr lang="pt-BR" dirty="0" smtClean="0"/>
              <a:t>E foram retomadas pela filosofia moderna</a:t>
            </a:r>
          </a:p>
          <a:p>
            <a:pPr lvl="2"/>
            <a:r>
              <a:rPr lang="pt-BR" dirty="0" smtClean="0"/>
              <a:t>Até mesmo por ateus</a:t>
            </a:r>
          </a:p>
          <a:p>
            <a:pPr lvl="2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60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_VVigfa2v8z0/TSofbp6-XII/AAAAAAAAALQ/UbNAnkn3L4A/s1600/rafael_madona_sis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99392"/>
            <a:ext cx="515547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Religiosidade e vida econômica hoje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9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pt-BR" sz="4000" dirty="0" smtClean="0"/>
              <a:t>Qual é a relação entre religiosidade e atividade econômica, na época contemporânea?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821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49537"/>
            <a:ext cx="8229600" cy="1143000"/>
          </a:xfrm>
        </p:spPr>
        <p:txBody>
          <a:bodyPr/>
          <a:lstStyle/>
          <a:p>
            <a:r>
              <a:rPr lang="pt-BR" dirty="0" smtClean="0"/>
              <a:t>Karl Marx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564904"/>
            <a:ext cx="3528392" cy="27977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400" dirty="0"/>
              <a:t>"A religião é o ópio do povo"</a:t>
            </a:r>
          </a:p>
        </p:txBody>
      </p:sp>
      <p:pic>
        <p:nvPicPr>
          <p:cNvPr id="1026" name="Picture 2" descr="http://upload.wikimedia.org/wikipedia/commons/d/d4/Karl_Marx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09" y="1334717"/>
            <a:ext cx="3861665" cy="549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Instituto</a:t>
            </a:r>
            <a:r>
              <a:rPr lang="en-US" dirty="0" smtClean="0"/>
              <a:t> Gallup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Nos EUA, os “muito religiosos” declaram ter maior bem estar </a:t>
            </a:r>
          </a:p>
          <a:p>
            <a:pPr marL="742950" lvl="2" indent="-342900"/>
            <a:r>
              <a:rPr lang="pt-BR" dirty="0" smtClean="0"/>
              <a:t>Em todas as religiões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Amostra: 676.000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Conclusão estatisticamente significante após levar em consideração variáveis de controle demográficas e geográficas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dirty="0" smtClean="0"/>
          </a:p>
          <a:p>
            <a:pPr marL="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622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content.gallup.com/origin/gallupinc/GallupSpaces/Production/Cms/POLL/iatgqrccrucjzflvmq_aq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5793"/>
            <a:ext cx="9144000" cy="41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content.gallup.com/origin/gallupinc/GallupSpaces/Production/Cms/POLL/fczpdzg430uetdnz7r4ve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6" y="13022"/>
            <a:ext cx="893053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Journal of Financial Economics (2009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2" indent="-342900">
              <a:lnSpc>
                <a:spcPct val="150000"/>
              </a:lnSpc>
            </a:pPr>
            <a:endParaRPr lang="pt-BR" sz="3200" dirty="0" smtClean="0"/>
          </a:p>
          <a:p>
            <a:pPr marL="342900" lvl="2" indent="-342900">
              <a:lnSpc>
                <a:spcPct val="150000"/>
              </a:lnSpc>
            </a:pPr>
            <a:r>
              <a:rPr lang="pt-BR" sz="3200" dirty="0" smtClean="0"/>
              <a:t>EUA</a:t>
            </a:r>
          </a:p>
          <a:p>
            <a:pPr marL="342900" lvl="2" indent="-342900">
              <a:lnSpc>
                <a:spcPct val="150000"/>
              </a:lnSpc>
            </a:pPr>
            <a:endParaRPr lang="pt-BR" sz="3200" dirty="0" smtClean="0"/>
          </a:p>
          <a:p>
            <a:pPr marL="342900" lvl="2" indent="-342900">
              <a:lnSpc>
                <a:spcPct val="150000"/>
              </a:lnSpc>
            </a:pPr>
            <a:r>
              <a:rPr lang="pt-BR" sz="3200" dirty="0" smtClean="0"/>
              <a:t>Empresas localizadas </a:t>
            </a:r>
            <a:r>
              <a:rPr lang="pt-BR" sz="3200" smtClean="0"/>
              <a:t>em condados </a:t>
            </a:r>
            <a:r>
              <a:rPr lang="pt-BR" sz="3200" dirty="0" smtClean="0"/>
              <a:t>com maiores níveis de religiosidade </a:t>
            </a:r>
          </a:p>
          <a:p>
            <a:pPr marL="342900" lvl="2" indent="-342900">
              <a:lnSpc>
                <a:spcPct val="150000"/>
              </a:lnSpc>
            </a:pPr>
            <a:r>
              <a:rPr lang="pt-BR" sz="3200" dirty="0"/>
              <a:t>C</a:t>
            </a:r>
            <a:r>
              <a:rPr lang="pt-BR" sz="3200" dirty="0" smtClean="0"/>
              <a:t>ontam com menor grau de risco de exposição</a:t>
            </a:r>
          </a:p>
          <a:p>
            <a:pPr marL="800100" lvl="3" indent="-342900">
              <a:lnSpc>
                <a:spcPct val="150000"/>
              </a:lnSpc>
            </a:pPr>
            <a:r>
              <a:rPr lang="pt-BR" sz="2800" dirty="0" smtClean="0"/>
              <a:t>Medido pelas variações nos retornos</a:t>
            </a:r>
          </a:p>
          <a:p>
            <a:pPr marL="800100" lvl="3" indent="-342900">
              <a:lnSpc>
                <a:spcPct val="150000"/>
              </a:lnSpc>
            </a:pPr>
            <a:endParaRPr lang="pt-BR" sz="2800" dirty="0" smtClean="0"/>
          </a:p>
          <a:p>
            <a:pPr>
              <a:lnSpc>
                <a:spcPct val="150000"/>
              </a:lnSpc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8054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Development (2005)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pt-BR" sz="3200" dirty="0" smtClean="0"/>
              <a:t>Índia, Malásia e Gana</a:t>
            </a:r>
          </a:p>
          <a:p>
            <a:pPr marL="342900" lvl="2" indent="-342900"/>
            <a:endParaRPr lang="pt-BR" sz="3200" dirty="0" smtClean="0"/>
          </a:p>
          <a:p>
            <a:pPr marL="342900" lvl="2" indent="-342900"/>
            <a:endParaRPr lang="pt-BR" sz="3200" dirty="0" smtClean="0"/>
          </a:p>
          <a:p>
            <a:pPr marL="342900" lvl="2" indent="-342900"/>
            <a:r>
              <a:rPr lang="pt-BR" sz="3200" dirty="0" smtClean="0"/>
              <a:t>O islamismo promove crescimento econômico</a:t>
            </a:r>
          </a:p>
          <a:p>
            <a:pPr marL="342900" lvl="2" indent="-342900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129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 of Monetary Economics (2003)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endParaRPr lang="pt-BR" sz="4000" dirty="0" smtClean="0"/>
          </a:p>
          <a:p>
            <a:r>
              <a:rPr lang="en-US" sz="3600" dirty="0"/>
              <a:t>66 </a:t>
            </a:r>
            <a:r>
              <a:rPr lang="pt-BR" sz="3600" dirty="0" smtClean="0"/>
              <a:t>países</a:t>
            </a:r>
            <a:endParaRPr lang="pt-BR" dirty="0" smtClean="0"/>
          </a:p>
          <a:p>
            <a:endParaRPr lang="pt-BR" sz="4000" dirty="0" smtClean="0"/>
          </a:p>
          <a:p>
            <a:r>
              <a:rPr lang="pt-BR" sz="3600" dirty="0" smtClean="0"/>
              <a:t>Religiões cristãs são mais positivamente correlacionadas com atitudes condutivas de crescimento econômico</a:t>
            </a:r>
            <a:endParaRPr lang="pt-BR" sz="3600" dirty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0243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pt-BR" dirty="0"/>
          </a:p>
          <a:p>
            <a:r>
              <a:rPr lang="pt-BR" dirty="0" smtClean="0"/>
              <a:t>Exemplo: O que importa é o USO que uma pessoa faz dos seus dons</a:t>
            </a:r>
          </a:p>
          <a:p>
            <a:pPr lvl="1"/>
            <a:r>
              <a:rPr lang="pt-BR" dirty="0" smtClean="0"/>
              <a:t>Não importa quais são seus dons</a:t>
            </a:r>
          </a:p>
          <a:p>
            <a:pPr lvl="1"/>
            <a:r>
              <a:rPr lang="pt-BR" dirty="0" smtClean="0"/>
              <a:t>O bom uso dos dons depende do LIVRE ARBÍTRIO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8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8" name="Picture 4" descr="http://isuba.s8.com.br/produtos/01/00/item/110098/6/110098651S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r="16676"/>
          <a:stretch/>
        </p:blipFill>
        <p:spPr bwMode="auto">
          <a:xfrm>
            <a:off x="395536" y="831222"/>
            <a:ext cx="3456384" cy="527154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2" descr="http://www.intrinseca.com.br/site/wp-content/uploads/2011/10/destaque_alain_de_bott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2" t="-2293" b="2293"/>
          <a:stretch/>
        </p:blipFill>
        <p:spPr bwMode="auto">
          <a:xfrm>
            <a:off x="5039847" y="947393"/>
            <a:ext cx="3646953" cy="5039200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116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Alain de </a:t>
            </a:r>
            <a:r>
              <a:rPr lang="pt-BR" dirty="0" err="1"/>
              <a:t>Botton</a:t>
            </a:r>
            <a:r>
              <a:rPr lang="pt-BR" dirty="0"/>
              <a:t> – </a:t>
            </a:r>
            <a:r>
              <a:rPr lang="pt-BR" dirty="0" smtClean="0"/>
              <a:t>“</a:t>
            </a:r>
            <a:r>
              <a:rPr lang="pt-BR" dirty="0"/>
              <a:t>Religião para Ateus”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59" y="2492896"/>
            <a:ext cx="8148729" cy="485313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t-BR" sz="3600" dirty="0" smtClean="0"/>
              <a:t>A </a:t>
            </a:r>
            <a:r>
              <a:rPr lang="pt-BR" sz="3600" dirty="0"/>
              <a:t>vida secular é carente </a:t>
            </a:r>
            <a:r>
              <a:rPr lang="pt-BR" sz="3600" dirty="0" smtClean="0"/>
              <a:t>em </a:t>
            </a:r>
            <a:r>
              <a:rPr lang="pt-BR" sz="3600" dirty="0"/>
              <a:t>aspectos </a:t>
            </a:r>
            <a:r>
              <a:rPr lang="pt-BR" sz="3600" dirty="0" smtClean="0"/>
              <a:t>importantes: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D</a:t>
            </a:r>
            <a:r>
              <a:rPr lang="pt-BR" sz="3600" dirty="0" smtClean="0"/>
              <a:t>a </a:t>
            </a:r>
            <a:r>
              <a:rPr lang="pt-BR" sz="3600" dirty="0"/>
              <a:t>vida pessoal e </a:t>
            </a:r>
            <a:endParaRPr lang="pt-BR" sz="3600" dirty="0" smtClean="0"/>
          </a:p>
          <a:p>
            <a:pPr>
              <a:lnSpc>
                <a:spcPct val="150000"/>
              </a:lnSpc>
            </a:pPr>
            <a:r>
              <a:rPr lang="pt-BR" sz="3600" dirty="0" smtClean="0"/>
              <a:t>Da vida comunitária</a:t>
            </a:r>
          </a:p>
          <a:p>
            <a:pPr lvl="0"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89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9922" y="431585"/>
            <a:ext cx="8579296" cy="4925144"/>
          </a:xfrm>
        </p:spPr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pt-BR" sz="4000" dirty="0" smtClean="0"/>
              <a:t>As </a:t>
            </a:r>
            <a:r>
              <a:rPr lang="pt-BR" sz="4000" dirty="0"/>
              <a:t>empresas hoje </a:t>
            </a:r>
            <a:r>
              <a:rPr lang="pt-BR" sz="4000" dirty="0" smtClean="0"/>
              <a:t>empregam toda </a:t>
            </a:r>
            <a:r>
              <a:rPr lang="pt-BR" sz="4000" dirty="0"/>
              <a:t>a força e a habilidade </a:t>
            </a:r>
            <a:r>
              <a:rPr lang="pt-BR" sz="4000" dirty="0" smtClean="0"/>
              <a:t> </a:t>
            </a:r>
            <a:r>
              <a:rPr lang="pt-BR" sz="4000" dirty="0"/>
              <a:t>para satisfazer as necessidades do </a:t>
            </a:r>
            <a:r>
              <a:rPr lang="pt-BR" sz="4000" b="1" dirty="0"/>
              <a:t>self </a:t>
            </a:r>
            <a:r>
              <a:rPr lang="pt-BR" sz="4000" b="1" dirty="0" smtClean="0"/>
              <a:t>exterior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pt-BR" sz="4000" dirty="0"/>
          </a:p>
        </p:txBody>
      </p:sp>
      <p:sp>
        <p:nvSpPr>
          <p:cNvPr id="4" name="AutoShape 4" descr="data:image/jpeg;base64,/9j/4AAQSkZJRgABAQAAAQABAAD/2wCEAAkGBxAQDxAQEBAQEBAQEA0PDxAQEA8PDw8PFBEWFhQRFBQYHCggGBolGxQUITEhJSkrLi4uFx8zODMsNygtOjcBCgoKDg0OGhAQFywcFBwsNywsLCwsLCwsLCwsLCwsLCwsLCwsLCwsLDg3LDc3LCwsNys3KyssKysrKysrKysrK//AABEIAKcA8AMBIgACEQEDEQH/xAAbAAABBQEBAAAAAAAAAAAAAAADAAECBAUGB//EADsQAAIBAgQDBgIIBQQDAAAAAAABAgMRBAUhMRJRcQYTQWGBsRQiByMykaGywfAzQlJichUk0eEWNJL/xAAZAQADAQEBAAAAAAAAAAAAAAABAgMABAX/xAAlEQACAgICAQQDAQEAAAAAAAAAAQIRAxIhMQQTIkFRIzJhcRT/2gAMAwEAAhEDEQA/APS80/jT6r2KyYfNH9dPqvYrkZdnZDomIZEhRqGSHsSSHMaiFhuEIIxgfCKwRoaxjA2huEJYXCYINxGsEsJRMAFJDWLFaFgVjGBisTaGMEjYXCSHMahkh0M5IFOukYarDC4inPFLwAzxQLGUC/OukAnjPL8TOlXu9wcqguxVYy/PGgKmKbKsqgKVSxuRtEWZVzp+xcrxrf5Q9mcV3x1vYCspQr28JU/Zj4+zm8n9Aua/x59V7FdMLm8vr59V7FRVAy7Jw6RYTJpldVR++XNAHospi4ir8QuaIyxC5owdGW+IdSKLxSG+LRhvTNC4zkgNCrGa0aUuTe/QBVqSi9U/VGBqi5xIj3i5mZLFEXWZhtDT7xBsL80rIyHXZq5Am5Nvw1YULNaxJ4+aU2uTKUqxVzHEN1JW5squs7AfY0MfCNF1wbxC5lBTuQlYVtlPTReeKIvFlCUvMg5AthWNF6eK5AXVKzkQlKxhlBIO6hGVQDxeBCT1dwUOkFcxr+JVeISAVMWGjF+c7a3KGJxahFyk7JEVKUldGDm9Kb+1e3IKViSdIJis5lPSOx6L9Et+6xN9+8pflZ5dQoanqv0VxtSxH+dL8rKxVM4896MbtFi1HE1VfZr2Mv4/zKvbTE2x1ZcnH8qMSOKEl2UxJao6OWN8LkfijAhivMn8T5ilkkbqxAviDFjiiXxYA8GyqwzrGQ8cyUcaawmvSrWOjwOLhWioVLcSVoz5+TOHWN8y5hcdwu9xosnkgmv6dDmGXypu9uvQpqJs5VmEcRHupPX+V/oV8dgHB7MpVkFka4l2UVT1Oky+PBQk+dkYNFXkup0ONfBQjHmrjKJPLK2kcpi38zfmyrOoGrPVlOrMkzsxvgTqEJVrApOT8H9w9PA1Z6JSfRC0V2RJVyUqyFXwMqa+dqPk2rmdKs+YAqn0XXVIPEO/TQqKorbkXK+3ryMEPUxFivUqOWtycKd3tfpsXcPgr7/d4Gs1mXwye33lnB4FvVm2ssaW1izhcLrYKQFNFSjhbL0OdzqKu0d1Vwj4dOR53m9Z95Zq2rQ8U0yTkmmDoQPTfo2p8NOt/lT9meeZfS4mj1DsTR4KdTzcPZhT9xHyF+I8y+kLFWzPELk4fkRzqxz5mx9I1O+a4rrT/JE5x4T96ivs2JPVFtY9klj35FSOB82HpYFPmCiqTLKxw6xrYSllseRcpZUnbQVj6v7M9Yx/tko43m0vU0f9GjyHWTRX8ovI2q+yjDFr+ov4aunbV/cEp5Yl4G9leQ8STaY0VJ9EsjUewGW4jhmmm9PJne5djoYiCjN/Mlo/0MahkC8E78jWweSOOt7HRFNHDllGQzy3hqLzfoGztOXyx8FY1KKjs5cTjrfkCxNoviUU7/zPUpRDZ2cvSyGc9eZbp9nacNZyUfxNKeLqbbdFYG8P3m7dwaFFkl9mZiK+Do7R45eb4YmDmnaSb+WHDTjyhpf1Onq5PGWkopnP5z2bhGKlTi1rqm7kpxklwXwuDfJzFbEuW7+931D4LAyqu0debeiNCllOtrHY5Bk1OCWm+rEjFy/w6c2VY48HOYTsxF/ak35JaG7DKKajwqCSa1N6WGinorDqmjoWOKOCWeTOLrZWqcuG2ngWcBg7yRu5ph1w3tsweXUlxX8CfpqzpWa8djYjDLhKFOjqb+Lile3Iz8NQ1bZSUbJY8tIn3PyWPNO1uAtVTXiz1Kromzic5od7UXUTI6QcPulRn5Hg/F+R6D2ZjaNTrE5rDUVFWXgdP2b+zU6xI4+ZHR5fGM8f+kRP/VMS/On+RGbgqbmvlidH9ItD/f1pW3cfyoD2Zw64X1C1cqNjlrjTMyeEa3ViWHpnW4vBRlH9Tna1JwlYLjRTFkU1/TQynCKb12R0lDLo22Mns6tDq6ESkIqjlzTe1WZVbKk1orMq0sulJ2tqdTTglugWKcoq9P5em7DPH8i48z6KWD7PbOVl1Ogo0KUEktehykcbUlNJt76p3OgoNmx0xc+3yzQ77wirFLE1JPxYWI84FTnXA+B+WE5PfYahWt8r1i9/LoEqR4aSXNtlaKAjdh50Pu8CUNCdCelnt7BJ0g2AEmCxOGUoyT5aFiKJIDMnTOby/D8cum50FKFvAq4LBqm5Jf1Nl+KFiqRTLPYewrDiGIlfFQvBoBQp2SLVTYfCtOLub+j7PWgFf9AdMliJblaFVJMYaKdEMxrcMGc5TV3d+Zp4+rx6IpRicWWduj0PHxNK2EhE6Hs5tU6xOfgzoOzj0qdYmx9g8v8ARnCdtqF8XWutG1b/AOUY+RNQk438dDsu0FNPEVLq+q9kY88vpt3Ss+aC5Kw48TeNUy1ujPzHB8SuvtIuwi14gqs3yH2TJqE4Oynk8+CST0sdfhqlziJYiKq24lffhvqdNl2JTSGi6Eyxvk3YMJwlWnPQOpaFk7OejNx2HSnGfnY0MPLU5ftt2jp4SnZWnXlrCkt+H+qXI28vxKnTp1I7VIRkvuEVKToeSbRswYaCuUqVS6LuEd2O3wSaoli1dWXgitTLdTX8TMyzG061NTpyU4XlHiXNPUyaMlwX4INCVtwMWS4zChnHkQIqtYd1EYAy0YSICUtfQJBmCwggPeilP0Xi27IAEhVnoynCujLz3NFOEqNCXFNq0px1UCjhFOEFGU5TaW78SUsyTpHXi8ZtWzaxWKRnTq3b5A9XuSUSUsrkdmPBGK5BtDxgFjEXCT1Ltg2jc7NbVOsfYx2ja7NrSp1RTGuTj8p/jZgZ9/7NTqvYz+It9oL/ABNTqvZFCLJz7Z04X+NBLhEBROMmLRUhLLaUpcbpxctuLaVg1HBxg/luvUnCQRSG5A4pliFRrzJ/EPVrfw4tr+BWcyXFoMpyXyT9CD+DkK/ZavOpOrUq06lSbbcn+CXQ6TJIVaNNUppcEV8rTu0y1a+7CIKkwSwxqi5SrRXjY0sLiYRjKTlolybMemy0p/K0vF+BTd0cuTAitnmeruZwoNzqzi4ppO1NPRyb5mF2IqLCznh6jcYVrTpOWyqa3V/M3ZU/LV+QOpRi91G3RadBLbdjrBFRr7N1X5MVnyt10MSbk48PHUiv7XZ26mbUyaM381WvLrUbRX1n9Ev+W/k6qdaC3qU11nEp1s4w1P7eIgv8XxM57/x6j4Sl6vUlV7OUtLylo7q1twetL6CvFXyydbtLJ4jvacW6SjwKEtHJXu5eTD1+2NvsUG3/AHSRVjlEFu2wsMtprXhb6k/UkWXjRAz7SY6p/Dp06afjZv3IxyqrVd8RiKlT+2/DH7kadNJbILe4vul2OscI9IBSwsYrhikuhPhDKI9g6DWCjAnYlYYNUaxthrEiEmY1kZG32fWk+sTDitTfyNWU+sfZjQ7OTyf0OW7SL/c1Oq9kZaZv59TvXqdV7Ixa1C2wko82Wwy9iIqZOMwClZk4oQumWk7k0ytCYTjMGwqZNMrcYSMzBLCkHiU4SLlJ3sPFgbCwfILF+goW9A8Ura/hvYskRnIHNvT9B438vXcM6SfL9SSoJf8AY1E90VHUX70RBJX20Zdjh0tbLbXoCdF+mvh7A1DHIis7crdOQnqtmHhTe1hW8tdrM2o+xW4HyJKF77ryLNSnsNs7G1Rtyu15bEkgltGn+2Rsv+wVQU7Ij2GaE2BugiQmRchritmHvoQmyRBaigbJ04m7k20uqMijE2cp2l1XsNDs4/IftMLOV9fPqvYzpR9TSzlfXz6r2KTiB9hg+ClVwyexUlBo1XEHUpJitFlMzUyUZBKuHa8QTixaLKYRMmpFdMmpAHUg8Jcw9OtYqqQ8GYNmpSrrQtQramLGepYjUKRmxHFM1o1fPzCrEPxszGjVZONaxT1BHjTNjvn+9kNKv/yjOjXZPvg7i+kXVPTR+Hj4kJTKiqLb9ROobcbQsqrz1Fx+LZSdUj3uovqB0Ljq6kONbfeVO9YoyBuHUtOQpPYr8Y6mK5GCJkoAoyCRMBsdsnSgKECzTgYjKQ8UaeVbS6r2KKiaGWLSXVew8ezlyu4mJmy+vn6exSaNDNV9dP09im0Brk0XwBcRuEK4jcIClgJRBzpJlloZxBRRSM+WHAui0abgQcDUUUyhYdMsyog3RFaH3Ipk+Mi4MdIFMbYImTT8QMWSuE2xZjU0E5lfjHUgWw2HdQaVQC5ETWw2gvEJsGh7MFA2QRMdMioNhY0mGhXIiTgmGjRCxpDaiOYOnAsU6XMJCmHjAYjKZCMAiRJRJRQaJOQyRey1aS6r2KiiXcAtH6DLslPoxc1/jT9PYqCEFhj0Kw1hCFGE4keAQgIYZxGcBxAHTIumQdMQjFEyLpEXRHEAayPcDdwIRjWLuB+4EIwbHWHJ/DjCCC2EWHCQoDCMK2w0aAWNEQgiWFVIIqYhGJthYwJqIhBFJqJJRGEYUlwlrCLf0EIZCS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https://encrypted-tbn2.gstatic.com/images?q=tbn:ANd9GcSH94t-La3VT7LvZB64y9NA0-CWl-5f6r2JB-nWB2-Qw4eQtt3a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7" y="3717032"/>
            <a:ext cx="4042792" cy="26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rodutosdebeleza.com/wp-content/uploads/2013/02/cabelo-lindo-e-sedo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64105"/>
            <a:ext cx="3716846" cy="30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buNone/>
            </a:pPr>
            <a:endParaRPr lang="pt-BR" sz="2800" dirty="0"/>
          </a:p>
          <a:p>
            <a:pPr marL="0" lvl="1" indent="0">
              <a:lnSpc>
                <a:spcPct val="150000"/>
              </a:lnSpc>
              <a:buNone/>
            </a:pPr>
            <a:r>
              <a:rPr lang="pt-BR" sz="3200" dirty="0" smtClean="0"/>
              <a:t>Demanda reprimida: </a:t>
            </a:r>
          </a:p>
          <a:p>
            <a:pPr lvl="1">
              <a:lnSpc>
                <a:spcPct val="150000"/>
              </a:lnSpc>
            </a:pPr>
            <a:r>
              <a:rPr lang="pt-BR" sz="3200" dirty="0"/>
              <a:t>necessidades existenciais das pessoas</a:t>
            </a:r>
          </a:p>
          <a:p>
            <a:pPr lvl="1">
              <a:lnSpc>
                <a:spcPct val="150000"/>
              </a:lnSpc>
            </a:pPr>
            <a:r>
              <a:rPr lang="pt-BR" sz="3200" dirty="0" smtClean="0"/>
              <a:t>necessidades </a:t>
            </a:r>
            <a:r>
              <a:rPr lang="pt-BR" sz="3200" dirty="0"/>
              <a:t>do </a:t>
            </a:r>
            <a:r>
              <a:rPr lang="pt-BR" sz="3200" b="1" dirty="0"/>
              <a:t>self interior </a:t>
            </a:r>
            <a:endParaRPr lang="pt-BR" sz="3200" b="1" dirty="0" smtClean="0"/>
          </a:p>
          <a:p>
            <a:pPr lvl="1">
              <a:lnSpc>
                <a:spcPct val="150000"/>
              </a:lnSpc>
            </a:pPr>
            <a:endParaRPr lang="pt-BR" sz="3200" b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20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672"/>
            <a:ext cx="8136904" cy="578924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60000"/>
              </a:lnSpc>
              <a:buNone/>
            </a:pPr>
            <a:r>
              <a:rPr lang="pt-BR" sz="4000" dirty="0" smtClean="0"/>
              <a:t>Inventamos </a:t>
            </a:r>
            <a:r>
              <a:rPr lang="pt-BR" sz="4000" dirty="0"/>
              <a:t>as religiões para </a:t>
            </a:r>
            <a:r>
              <a:rPr lang="pt-BR" sz="4000" dirty="0" smtClean="0"/>
              <a:t>servirem: </a:t>
            </a:r>
            <a:endParaRPr lang="pt-BR" sz="3600" dirty="0"/>
          </a:p>
          <a:p>
            <a:pPr>
              <a:lnSpc>
                <a:spcPct val="160000"/>
              </a:lnSpc>
            </a:pPr>
            <a:endParaRPr lang="pt-BR" dirty="0" smtClean="0"/>
          </a:p>
          <a:p>
            <a:pPr>
              <a:lnSpc>
                <a:spcPct val="160000"/>
              </a:lnSpc>
            </a:pPr>
            <a:r>
              <a:rPr lang="pt-BR" dirty="0" smtClean="0"/>
              <a:t>à </a:t>
            </a:r>
            <a:r>
              <a:rPr lang="pt-BR" dirty="0"/>
              <a:t>necessidade de </a:t>
            </a:r>
            <a:r>
              <a:rPr lang="pt-BR" dirty="0" smtClean="0"/>
              <a:t>vivermos </a:t>
            </a:r>
            <a:r>
              <a:rPr lang="pt-BR" dirty="0"/>
              <a:t>juntos em comunidades </a:t>
            </a:r>
            <a:endParaRPr lang="pt-BR" dirty="0" smtClean="0"/>
          </a:p>
          <a:p>
            <a:pPr lvl="1">
              <a:lnSpc>
                <a:spcPct val="160000"/>
              </a:lnSpc>
            </a:pPr>
            <a:r>
              <a:rPr lang="pt-BR" dirty="0" smtClean="0"/>
              <a:t>apesar </a:t>
            </a:r>
            <a:r>
              <a:rPr lang="pt-BR" dirty="0"/>
              <a:t>dos nossos impulsos egoístas e violentos </a:t>
            </a:r>
            <a:endParaRPr lang="pt-BR" dirty="0" smtClean="0"/>
          </a:p>
          <a:p>
            <a:pPr>
              <a:lnSpc>
                <a:spcPct val="160000"/>
              </a:lnSpc>
            </a:pPr>
            <a:endParaRPr lang="pt-BR" dirty="0"/>
          </a:p>
          <a:p>
            <a:pPr>
              <a:lnSpc>
                <a:spcPct val="160000"/>
              </a:lnSpc>
            </a:pPr>
            <a:r>
              <a:rPr lang="pt-BR" dirty="0" smtClean="0"/>
              <a:t>à </a:t>
            </a:r>
            <a:r>
              <a:rPr lang="pt-BR" dirty="0"/>
              <a:t>necessidade de lidar com aterrorizantes graus de </a:t>
            </a:r>
            <a:r>
              <a:rPr lang="pt-BR" dirty="0" smtClean="0"/>
              <a:t>dor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vulnerabilidade </a:t>
            </a:r>
            <a:r>
              <a:rPr lang="pt-BR" dirty="0"/>
              <a:t>ao fracasso</a:t>
            </a:r>
            <a:r>
              <a:rPr lang="pt-BR" dirty="0" smtClean="0"/>
              <a:t>, </a:t>
            </a:r>
            <a:r>
              <a:rPr lang="pt-BR" dirty="0"/>
              <a:t>relacionamentos problemáticos </a:t>
            </a:r>
            <a:r>
              <a:rPr lang="pt-BR" dirty="0" smtClean="0"/>
              <a:t>e morte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5957444" y="6084585"/>
            <a:ext cx="2863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/>
              <a:t>Alain de </a:t>
            </a:r>
            <a:r>
              <a:rPr lang="pt-BR" sz="3200" dirty="0" err="1" smtClean="0"/>
              <a:t>Botton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724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340768" y="-315416"/>
            <a:ext cx="11574921" cy="7848871"/>
          </a:xfrm>
          <a:solidFill>
            <a:srgbClr val="000E2A"/>
          </a:solidFill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4" descr="File:Rembrandt Christ in the Storm on the Lake of Galil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1256"/>
            <a:ext cx="5544617" cy="68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-675456"/>
            <a:ext cx="8110736" cy="6552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endParaRPr lang="pt-BR" sz="4800" b="1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pt-BR" sz="4800" dirty="0" smtClean="0"/>
              <a:t>As </a:t>
            </a:r>
            <a:r>
              <a:rPr lang="pt-BR" sz="4800" dirty="0"/>
              <a:t>religiões souberam fazer com que as ideias </a:t>
            </a:r>
            <a:r>
              <a:rPr lang="pt-BR" sz="4800" dirty="0" smtClean="0"/>
              <a:t>PARTICIPEM DA VIDA</a:t>
            </a:r>
            <a:r>
              <a:rPr lang="pt-BR" sz="4800" dirty="0"/>
              <a:t> </a:t>
            </a:r>
            <a:r>
              <a:rPr lang="pt-BR" sz="4800" dirty="0" smtClean="0"/>
              <a:t>das pessoas</a:t>
            </a:r>
          </a:p>
          <a:p>
            <a:pPr marL="342900" lvl="1" indent="-342900">
              <a:lnSpc>
                <a:spcPct val="160000"/>
              </a:lnSpc>
              <a:buFont typeface="Arial" pitchFamily="34" charset="0"/>
              <a:buChar char="•"/>
            </a:pPr>
            <a:endParaRPr lang="pt-BR" sz="3200" dirty="0" smtClean="0"/>
          </a:p>
          <a:p>
            <a:pPr marL="342900" lvl="1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pt-BR" sz="3200" dirty="0" smtClean="0"/>
              <a:t>Sistema de lembretes</a:t>
            </a:r>
          </a:p>
          <a:p>
            <a:pPr marL="342900" lvl="1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pt-BR" sz="3200" dirty="0" smtClean="0"/>
              <a:t>Custo: dogma?</a:t>
            </a:r>
          </a:p>
          <a:p>
            <a:pPr marL="342900" lvl="1" indent="-342900">
              <a:lnSpc>
                <a:spcPct val="160000"/>
              </a:lnSpc>
              <a:buFont typeface="Arial" pitchFamily="34" charset="0"/>
              <a:buChar char="•"/>
            </a:pPr>
            <a:endParaRPr lang="pt-BR" dirty="0" smtClean="0"/>
          </a:p>
        </p:txBody>
      </p:sp>
      <p:pic>
        <p:nvPicPr>
          <p:cNvPr id="3074" name="Picture 2" descr="http://stickyjesus.com/wp-content/uploads/2010/10/SJ-PostItH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61592"/>
            <a:ext cx="2761236" cy="419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Laura Nash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16224"/>
            <a:ext cx="4752528" cy="499715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pt-BR" dirty="0" smtClean="0"/>
              <a:t>Professora da faculdade de Negócios de Harvard</a:t>
            </a:r>
          </a:p>
          <a:p>
            <a:pPr lvl="0">
              <a:lnSpc>
                <a:spcPct val="150000"/>
              </a:lnSpc>
            </a:pPr>
            <a:endParaRPr lang="pt-BR" dirty="0" smtClean="0"/>
          </a:p>
          <a:p>
            <a:pPr lvl="0">
              <a:lnSpc>
                <a:spcPct val="150000"/>
              </a:lnSpc>
            </a:pPr>
            <a:r>
              <a:rPr lang="pt-BR" dirty="0" err="1" smtClean="0"/>
              <a:t>Co-autora</a:t>
            </a:r>
            <a:r>
              <a:rPr lang="pt-BR" dirty="0" smtClean="0"/>
              <a:t> do livro “Igreja aos domingos, trabalho às segundas”</a:t>
            </a:r>
          </a:p>
          <a:p>
            <a:pPr lvl="0">
              <a:lnSpc>
                <a:spcPct val="150000"/>
              </a:lnSpc>
            </a:pPr>
            <a:endParaRPr lang="pt-BR" dirty="0" smtClean="0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D8AMgDASIAAhEBAxEB/8QAHAAAAAcBAQAAAAAAAAAAAAAAAAECAwQFBgcI/8QAPhAAAgEDAwIEAggFAwMEAwAAAQIDAAQRBRIhMUEGE1FhInEHFDJCUoGRsRUjocHRM2LhJJLwFkNyglNj8f/EABQBAQAAAAAAAAAAAAAAAAAAAAD/xAAUEQEAAAAAAAAAAAAAAAAAAAAA/9oADAMBAAIRAxEAPwDOSi5t4U+rSKhMhcjjr0zSdKa4NxKhit50YEyGTgBcHoe1Hd+TdIyMhQgnad3NLsw6xCGLAbYQ5Zc7gMYFBnZZG8xiQAgzjvxTUjLJEc7tpOOnSnrjAV8jaSSNvfrTIJEAIGMP/agjjzIiQCFQ9CO9SrQSSODhSemeh/5qvEi+dtOSD+9SLVwLpTn5UD0r7WKsdpAwQRzTEbsFwvUueR3p26y91ISM5bFC0UfEzA/AxGPU0F/4Wt/PuZIZJREkkZDtjLKvt/50or+dNKu4rNxN5LoW83jLjP2h7H3pvQoZJb9NhjLHkh84NWfjK3W8vYPrcb+cLdQxjbaOCegxQRxqGnpBGUjlkLKxyzD4sHvUyLxFp8VqjzafIc5C4xg/Kqv6lF5NvhHBi3ZVnByCflQlt4DCA0WeScA0Gx8M6vbX1hdyRRmFd4VUdc/FjisPIwLOCOQeFAxWi8JEtbzQRbYx5gyNpPbrz7VSNG++VWUkAng9OvagRHhXAPDEeuce9JUDK5duvPuKVyCAF4xjpx+1FhgoPlnHegbkQ5Tk4BO3knFar6N0YeJFaV2c+S6ru6KPQVl0YgqNnfkg/wDFan6PiB4ki2qB8Djg+1BjpLu5XU9fQTy/y1mK/Efhw/ao1peXJ0qOVJnEj3wRnzyQVq8vGsF1/XIjp6hts+9/Of4xkk8Z4z7VXWlxYDSlI04Kgvo/h89+pB560HXfCsYHhlBjkw8+/WuWyxRuygopAz26V1fwo6yaCpRNi7GAXOe5rlsifG24feOOfegd0XTLO6v44ZLaJlYHK7fb27074g8NR207Npkkio4/loj7wD7k0nTYryW5jj019t0c7D2zWm8PQS3tvDc7drhjFNATjaw680FD4HutTlsphBqsEMkTnfBdY2njqD29KFam08H2DX095PapCqAu83nspU9eAOpNCgx09iW00zYZUXILL1zkAcdetSNPgWCRPOkVxPGwV1bIJGP68VnG1+4CkZkIJzt3jrTEurXE0iEM4RAcoW4yaBu8JM0oAz8Z5FNM58rbHwCc9elKumEoyFMe0An3pmUx+WvOQftYPNBCEbtPz1znNSoQBLnbyc8U085RiiKFXPUHJp2HcWAEhCseWznb70ElyTdfeIbaRx0qTZW7zs+AMBiQT603DG0l1FtVgNvHPX0rQ28C28O0AFh3PY0DUD/UpVaMkyAY4FFdXomkDvIS+O9VGo3DNI+04Gdq89feqsyMr8MT7gUGkM+ccgsD60f1ldmG655qiSViMO59hSpbpIxhXDN6GgvrLW1s9yoMEjAPpUk3UbnfkfEOmKxRuGZ8k1JiumX4/MPyoNSJFPQnr34xQZVb7RGPbtWfTVnAyTn1z3qbb36SKOcHGeaCe0bZ+AA85GKu/ALFPEluGXBIf9MVSwTLjrx7Ve+FJYo9etZWIGCR+ooIOpaHqreJdXlWycwS+eEfK85Bx3qrtfDmsfwuSGSwlD/WonUZXkDOT1pzxMX/APUviE5O3Y7Kc9PsmqW3kc6VHIHbeLsKTntt/wCKDtvhOGSDSBDMuyRQ2VPUc1y27/lzyjHKyMMfnXTPBabdOjbu6EsfU7q55qY26neKTgrO/r6mgPRri4TUYvqgVZyDtMhwqnHcirTTtVFhqmyR8m6P82EvzHMByR6hhgg+1VOlSKmoxOTKASQxjPxY74zWqvPDWm3iRTWLrFeQ4eC5OGw2c4YD7Q/zQXpkkt7We6uQGijj3nMh4GDk+/ShWJ8Qa75PhS/0u5RLTVy0cAgHIljJ5ZSP/OaFBz0sBycHNFHLEj4c8elNk9qbCgybmB4FBJd8rtjRjzx8WaYRyF+IjNPwYDE5ORzjvTccDSgsrAAep6UEPed2Sx+10qQ0oyRFkLnpTkmmOIvMSQMwPKgYx+dELSTPOOOooLvQVCBJZzk7SUX0Hqas7+58u39GI6VB03MkKSMMIqDIxjHoKZ1GYO5aQ/COduaCtnaSYn7qfiPekELEgzlj2zSnmIyxUH0qKzNI/wAX/wDKBLzOScDAPYU5EccyRYGPXr+tKUBOcZc9M9qMRNLk4JoI8xQEhUIFNiTAIHSpqWbgljwo4NFcwYGEBPGSxFBCEmDjPBqXbyDeuGIxUTaQTuXpSiu1gQcZGaDRxSlUz1GetWGn33kzxyqy5Vu9UGnXp27GIPpmpJmjD5A2noQDQX2oTWd1e391JFOTcWzltkgxwBkdOvFVVtJpf8Hcrb3W1btODMM52n/bSrGU+YYiN4kBUDHqKet9D1L+F3EQ065LtcRsB5DdPiyelB1fwgytp0RjUhcMACcnrXPNdULrV+AOTO/710TwhBLDpkSzRujKWBV1INc+8Tgpr98eMeceKCPYMsd7A8i/BvGRjOfyroyQpdwiSGRY94ADjOVHTHtXLku47V1nmUyIh3FM/ax2qi1TxNfXtzMYriaOCTjy/MJ496DZeOL7TrrR0t4ZI5b+1vl8qQH4hEAc8+5xQrnRmwBgkZ7ihQSl4GXOBnuetOLIrHapLe461HwfvKcU6rBV3qiAD25oHGxHlWJLA/aBzTUkrj/S49cd6RKQDuUHae/vTe5ieOOc8UD8Un3pZmUZ6Yp+OOW5uVjUnyyevTj1qLLvmjI3Aqoqz0eF41VmdQuex5NBZXB+q2u2MfD8+SfU1QF2nkbJ+ftVnqN0CskZ5HoOuaqd3loc8M3X29qBe3ILE8/tS0tSse4jlu9JtCsjAOPh3Dd8qm3d4jFhGp64UelA1Y2pnuVTHJrWW/h1RGGYcDpxnd7cVW+E7Tzr1ZJlJQEZ5x610xLB3jQqx2jp6D8qDGPp1pHEqvCAynIU+tM/wV7xFhWEIo+0x7/+eldDawidSWhGQMc96iy2ccfwwId3bBoOa3Ph0RXTcZjBOPlVLrukvaxLIqjb7d6602ljymVhknnNZvxDpojhYOMqVOM9M0HLkbPsRUiORmODnPpSZ4fLmYDoDRb9p6YI6UFvpUjKSVcBwcqT2I5rtOl+N9Nl0uKa6m2zKgEi5Gd3fFcHtpDuOOM09JcGMByeM9PWg7n/AOt9DEygyu27jd2FYDxTNbz67dTW1wskEhDhg2cEjpWNS+SVt4VFIOfiPU/KgdWmDbXReD2AzQWF0jT5jyNh4Lbu1Va6Tbo7+bO23J2Y6496blu/MYknk/lRNqDIcKVbB4OORQWR06xQCRgBGAPh6kmhVW1+6txjBGCRQoATyBxj5UifgtwcDpxQecIqsLdCGH2iW6/rR3MvAxFHg9yDn96A0UCDc2dxPf0pBO1vtEACp2mQrNcWsMqKysw3ZHY1CuFCzyRfcjcj+vzoCt/5hEbk43DOB2q3tAsLPIDuCjAPb8hVCz8NjuRnHerjzP8AoIwM8jkmganmRgSQc5ORnioE8pY8dKEjYJOaTGDLKiepAoLzw7pj38TjcVBPBxU7T/DGpT6mkMtu0cAbJk6jFaDSNJdIkgtpBEqjLORk/lVo+jTRAOuszq3ptGKC30nw/DbKqooAAxz6VpYrdY1CqoAAxgVj9MvdVtJlW6mSeEdW24NayG5WcBozz86BbWsbnDLx86I2yL9lB+lN3N0LaPcck+lZm51HXrqQi1MMEXZmGTQaN41HX9Kz3iG3WSJ8DOASKEFpqxHmT6o7N1wFGKbvnuV+GZlkH4gMH86Dkt5HieQsv3jUJsEbSOccGr/xKnkai2zgPziqYvHIRnjPSgYgchsdqkybfJIznnNMMvlygjoafcFYDx8J5z6UEU7BHtCYbruPtSI2+8x5PXd0psuxTGB65zzSX3kDuKBbMjYVcg0A4AIZcf8AxpsED4se1GH9Op4oJAMACtsb354NCmojjB79aFBJdP5ap5kZDIOhzgjvRzfHBGWZQQ2MetNmGR44nVCyhOSO3Jo3G1Rx8Ik6flQWelMP4hA2eQy8fmKgaiAt/cj/APa3H509ZsY7kPHgkYK89eai3YdLuVZDlw53fOgYJxuI7EVbBkOlo45OTkehqqkO4sQO9SreXdbvCR0GV/vQMSoxGRTkCgT2pVcHcMn15pYKsoB6jtV7pehma0N0c4RgeB3BFBvLdPLgMnGAozVNealqTW5uoQsaB9gDjLHv07Ctnp9ojWqo6g5HOaXLo0Uxy9sG/wB27GaDKaPeX8waeRY3RX2kqMbvyrXaQ2LvYM7WUMKlRaVBHGp8pFA7YzSLOPbfO44UDaKBvVVaS7SNBkZ5rNaxZXN0ksjTyxsiny0VSMnP9O/zrUTqHu8k8VMWyEgBLZJ7nmg5jpthqsczSQTXEbhfgAfcN3uOmOtai3+sXNuVuo9swHxgdM1qPqZxgGPb7LzUeaFY8hVGKDlXjKyPnRMBnHBFZW6h2IXX7hHXtXSPEkQkmxgEhulYbXo1QOuCG6Ee4oKwKGWMn71KvjiAJ78d6aV8sig8LTFyzOw5IA6UCCzgABBz0wKQ7sSF5/OjDMvR+vFE7KxBOSfWgbPHfmgrEGjI+L4f60eGJ9cdOKBO5gcjqaFKEUjdI3J+RoUGpm1LTxCyRJKNynACqKrEulWxaDBMjn4WB4x8sZp0aSQwPnoTjrjilLpA6tKB/wDECgi21zFFEAy5YODnJHApF6wnuJJRgbzuJyP6VZppSEktISD24pwaVEF+yp6nmgoMCF8faBGT2pIYh9ylq0X8OiJyYlz706LCID/TUHt8NBQ24LzAhevUHsa23g+4eTTGhcYPmEbiOAMcj86qVswCOMCrvQbw6UsiGJJIZCCTjDA/3oOiaSym1RuM4q3jIYdax+i6vDcoXiyqFiACMcjrV9HehRwaCbeMEiJJ59O5qLajMoAHJ+7UG5uXuQ5ibHoR61XLcXdrIHJZyByc80FxdExz4UAn0qw06VZohg8jgj0NZaNb66uDMHdAei9PzzVzDDLbRrIHJYct70F05wKr7uQbCT6Ua3qumQRyKrNSuwsZGetBnLv+bqUnG5VwSPWue+LZQl68a4HsOgrQ+JdcudKnQQbMToTJuXJwDxisa3majcGSRgZJGJJPagXpkBc7uw61YTWccrbmTJx61JtrNYIlQdu/rS3iI4DgUEAWEP8A+IUf1C3BG2JfzFTAD9lnXd6UsfDyfi7cigiC1hUDCJn2WlFCVAbBx046U8VQjkH5AUfwhcDr8qCOUJGOlCn8dMEA+mKFBKbT4j2H5vSTpqHpt/76gtqhxgFC37Uy+ryx9Yg49jjFBZjTAPwj5P8A80Z03IHxYA9HpvQ7y21CaRbnfEEAIwRzV5IuiwR+Yz3Eo9EkUk/0oKcacwxhm49DR/UpBz5j/qKsDf6QqblsJ2H++bH7Cmf4xaAExaTDgdC8jHNBHW0lB5Jb5inTFJtCg45/DS/486gbLG1Qk9o84/U0pNcuFJ2vGhbnGwCgstEG1Xi6FZNw+RH+RWgdJniGzO3GTjrisRBrJGrKXl8wOu12HQHPWt3pt0DCV4Pp8qCMNYt7IhJ90Y7ZU1MttZ06ZsM5weh2mmby2SdMEDJ71XrokWctCGH+w4oL86xZQDjdgd8UyfEllK/lRuS3ptNQYtDgPKwAHuXbNTbSxigfdgE+woFQrJJKZIzhGGSMVFvxlyM56f1qxa4WLzM9FGDVNqVx5cRZvtnLEUHPPHkyyaiEUj+XGBVHpL7Z1cr8AyCfc0u+mkv7q4lfO92JPt6Ck21vJsKqdo70GiSWMjac5FR3vURyvJPqO1U63UiTkqc9t2eDimJbrzJT0ye4HNBaz6lh/gGR60SXzMwDIEUnvVOYnIORnAznPT502ruDgkkCg1McikjYSQPQU7kAchsn2qlt7mNU6FSOpFSRdq3CsBn3oLFiOqrnnvQqCkpHRyT6A0KCqtkBQzTE9eAg5qQ17EqmMIDk9xyajzuiJ5aAqDz9rIFMsyqAisp5yWxQTheLDho8AnjGKfi1Es2HARuhNUhZs7VPX0HWnYg+7cc7hzk0GshsZJ0BWeBUPd2I/tTgsIU/1L2EleyBj/as+mpTBdrEgAjOc4p179M7jIzHPQHNBeLDZKNxvWI/2xf5NGf4Zt2vJNJnn7K1mnvCz5VCR796djvJfuw9+OOc0F6z2BVkhRwSMDccD9qtfD2sKpFtM2GXjk1kDLdOcrCfzPSlRx3rSK5jTIwQT2oOs2UqzBoyeR0Oe1WcNuBweRisXbzS2yw3EOWjdclfw+orQ2GuwuBuYB/Q0F6LZNpxn3pmUJEpbjOajS61AqnLAA+hqi1TWnuyYbFSzNwMUEiXUItzu7ZAbhfU0h7d3tjLOMST5wD91ab0XR33Ce5O4rz7CrS8UyJkcYO0Y7UHHdQT6jfTW7Eq6MQQR1/OmzZz3ALK2UbpitR9I2jY8vVoDw4CzL7+tZzw/eFJjasRtk5Xd2NAlNGlMRYMd+fskf1zTi6HJjnOe/NX/lyH7yj5Cj8pz1kP5UFImiyKuPNcA9RnrS49Et05djx6vVx5Cd2J+ZovLhBzgZoK+OwsIx9gE/rUhYrVfswD57ak5RfQUh5o06soHuaAl2AfDF/TFCmzcx9mFCgzJsJW/wBNCR2IFBdJuGPxDGfUitgkVqOkYz8qdVYB0hY0GPTQ7huik/IVJh0K6BGI3rV5i7QY/wDtS0YLjGV+RoKCPRZ8YaPA75GakRaPHH9pAP8A61eLcSqfhlelNeSn7TA/MCgp1sIF6qPzp0QQoOAv5LVgbtvSP/tFMz6lHAuZpIlHyFBHEag5VWP5Yqv1m8FjalggEr8Jn96Fz4oUNstIRIfxOMCszql7LfXJkmbOOAAMAfIUHQPBMzz6JF52Th2AJ5yM1dX1nE0W9VAYd6qPB8Bj0K2B4JyfzPNaJR5gAbPvQQbHSkcLJOM56L2q4tbSJZPLjULn7RA7elLjCggKP1qZCmxSzEDPX3oFzYWMRxjBPAAqO6fYiHODljUmNc/Gep6D0FZLxz4jGi2jW9q//X3C4Uj/ANte7f4/4oMp9IeuC6uzpdswMMD5kYfef0/L9/lWNVirBlJBByCKIkkkkkk9zQoNVY6v9YtxuBMqj4wP3p43pOCMD5mstZ3Bt7hZOcdCPUVoLeaGbDCUN7baCQLl2Unt6gUN8h6s2PlQfYE+EZPypL8tjAPzFAhopWPAwM9Sc0nkf6n9BTpUgfHuUD7oOBTY8xmO1QFPpQNs7qTtdOegIyaFOFOvQf1oUGg8lV++v60hii/ez+dQgJCckcfOgVk4AwAepA/zQSmlUDhv1pDSOPTnpxTQiwScjd+IjpVdquptaBY4XzMRnd+Ef5oJt1efVx/NlRPQE8mqufXTkiFd3u1UcszyuXldmJ7k5pssT8qCwuNWuZMgykD0XioDytIcsTTfXrSh6mgXu2Lx1NIgjMtwkeCdzAcUDzWm8A6Ub/VWmK5SAdf9xoOhaPZfV9KiVhhhg49zU5Y/Lf4lBHapdtanaAeg7VPmtkZBjqKCtZgvK1LVGMag9femzADIq54ByakzyLFEzEhVUZLMeAKCu1vVLfQ9Knvbg5CDCrnl27AVwrU7+fU76W8u33Sytk+g9APYVe+NvEra7eiOFiLKAkRj8Z7sf7e1ZigFAUKGaADrS43aMgqSCPSkgUKC7sdUyBHPtB/Hj96sW8w5IXjHGOlZPpU+y1KW2IUnfH+E0Fy0cjE7kXA75pQaVVI+EfIUUNwLhN8YBB6jHSlhyoACkfIUCGDno2D3oUsNjoCfmKFBMdgxzjJHcmggbHPf0FaN/DrRNyGYDnAHFV15p9whOxcY6cdaCslcQQvIeVVSTk1jrmdriZ5ZDlmOTWj8QrPBYsZGb4mC+gNZagMnNEaFEOTQDqeKVQxjpQFAfaup/RhaiLSPMI+KVyx+XQftXLMFiFUZJOAK7Z4QtGs9OhhdSrIgVgRgg45oNIvTAHFN3BkY7Vbb8qdUEjmhtHXqaBpFCKMc+pNc/wDpN8RmGEaLayfzJBm5Zey9l/Pv7fOtd4n1mHQtJlu5CGf7MSH77noP7muEXlzLd3MtxcOXllYs7HuTQNHmiPWhRHkcUAoGiwfWgBQKFHRCjoDoUKFA7b3Mtu+6NsVdWWpJKMbQsnpnr8qoKLOOlBq+HJJDH1FCqrTNTK4iuHJU/ZY84NCg9BNYOwxtVk9cevqKg3WlFlVo8lj93PStQ0O0blXeCc8fPmmprKPyehLA53A4IOc0HEPpSheyeztmAG4NJx+Q/wA1gjXR/pvATXrJAxb/AKTPPuxrnBoEmgvegaNaA6OioUE7Q4Bc61YQEZD3CAj1G4V6XGkxXWJYHEbkDPGQ3z/zXAfo1tvrXjbTVIyEdn/RSa9HWyGGUIpwCMgUEE6LdqMIY2/MimpdJvUUkwgj2YVpVkcDtXPfpk8XNo+hfwy0fbe6gpUkHlIujH8+g/P0oOPeO/EDa3q7CJj9UtyUhGeD6t+f7YrM0bHJoqAUKFETigBoUQoUCqOkijoDoZojRUBk8UmgTmgKAxQoUKD1mFmKtvG4qMbgcZP9u1ORkkIAvO0ZY0pGWMEl85OaZkLDP1c56du9BxD6a5g/im3TvHaKpHp8TGufGtV9KF495421FnbPluIh7BQB++ayvegT3pXSiAyaGeTQHR0VCg3n0MwGXxj5gGfKtnb9cD+9d7nO3y3/AAmuM/QNBv1fU58fYgVf1b/iu0Xa4iNBJmuIre1eedwkUaF3c9FUDJNeWPGmvy+JPEN3qMmQjtthQ/cjHCj9OfmTXXPpn8Sfw/QItIt3xPf8yYPKxDr+p4+QNcHPJoCoUYFJY44FAGOKICgBR0AoqOhjHWgFHRUCaAZoqFFQHQoqOgOhRUKD1VburqGc8kc4GcGnION29gCPtdh7HNQLd4jcKm6TLYBBOFA6VB8Y3J0zw7qGoKxVoom2j8RbgH9TQcF8U3C3XiDUZ0OUe5kKkHORuNVY60GORQFAfQUkdaMmiHWgOjoqHag7H9AUWLfVpsdZI0/QE/3rrF86R20jyMFRVLMx6ADqa5r9BMe3w7eS/juyP0Uf5qz+mPXv4V4XazhfFxqBMQweQg5c/sPzoOK+Mdck8Qa/dX7E+WzbIV/DGOFH9/mTVIKM8mkk4oAxogKAGeTR0ApUcbyOqRqzuxwqqMkmk1fz388GlaZNbafZwxrFLF9YWIO8rkkMWJHDAEYHbrQaPwtpuk3H8PvINNm+tWfwXMd4cRTSHkMMZOB6YHarP6RtFldHvxptnLeTwkPJFvGwINxKqBy23ueMDvVj9Hdih8OaW0oaQXEzDG/HOSAM9hwKvfpQhe00NJ45WVArBnjkOQpXaRyRwd+MGg8+CiJoxwKQetAfahQoUAo6KjoBQoUKD1GCrDy5x8KfZxkFf+OawH0w6iU8O2do2BLczb2UEEBVGf3I5rf3SrEVkRV3GUoeO1cY+lmeR9ZtImb+WlqCi/hyT/gUGEzwaUOlJPWlCgI0VGaLvQHQoUKDvn0LJ5fg5W/HcyH9h/aucfS1rn8X8Wzxxvugsh9Xjx0yPtH/ALs/pXRPo1me1+jiOeLG9EnkGfUFiP2rhErtLI0kjFnclmJ7k9aBBOBSRycmg3WjoDoqB60KAVc6TqUK6Tf6TeKzRzr5luwx/LmHTOegPQ1S0KDq3gXVfI0ezsrmQeVbz7gU6OrNkHPbBBFb/wCkaxbUfCM9vp9nJNPcwJ5SRrnLFweB68ZNefNJu7iOaONJpBHn7G8465rtNvJJqulee8sttNp9pugkt5GDBjubJJJPVflgmg4df2dxYXUtreQvDPE2143GCp9CKidzU7Vbia7vZrm5kMk0rl3durE9TUGgOhRUKA6FCgaAxQo4xl1B7kU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BDAAkGBwgHBgkIBwgKCgkLDRYPDQwMDRsUFRAWIB0iIiAdHx8kKDQsJCYxJx8fLT0tMTU3Ojo6Iys/RD84QzQ5Ojf/2wBDAQoKCg0MDRoPDxo3JR8lNzc3Nzc3Nzc3Nzc3Nzc3Nzc3Nzc3Nzc3Nzc3Nzc3Nzc3Nzc3Nzc3Nzc3Nzc3Nzc3Nzf/wAARCAD8AMgDASIAAhEBAxEB/8QAHAAAAAcBAQAAAAAAAAAAAAAAAAECAwQFBgcI/8QAPhAAAgEDAwIEAggFAwMEAwAAAQIDAAQRBRIhMUEGE1FhInEHFDJCUoGRsRUjocHRM2LhJJLwFkNyglNj8f/EABQBAQAAAAAAAAAAAAAAAAAAAAD/xAAUEQEAAAAAAAAAAAAAAAAAAAAA/9oADAMBAAIRAxEAPwDOSi5t4U+rSKhMhcjjr0zSdKa4NxKhit50YEyGTgBcHoe1Hd+TdIyMhQgnad3NLsw6xCGLAbYQ5Zc7gMYFBnZZG8xiQAgzjvxTUjLJEc7tpOOnSnrjAV8jaSSNvfrTIJEAIGMP/agjjzIiQCFQ9CO9SrQSSODhSemeh/5qvEi+dtOSD+9SLVwLpTn5UD0r7WKsdpAwQRzTEbsFwvUueR3p26y91ISM5bFC0UfEzA/AxGPU0F/4Wt/PuZIZJREkkZDtjLKvt/50or+dNKu4rNxN5LoW83jLjP2h7H3pvQoZJb9NhjLHkh84NWfjK3W8vYPrcb+cLdQxjbaOCegxQRxqGnpBGUjlkLKxyzD4sHvUyLxFp8VqjzafIc5C4xg/Kqv6lF5NvhHBi3ZVnByCflQlt4DCA0WeScA0Gx8M6vbX1hdyRRmFd4VUdc/FjisPIwLOCOQeFAxWi8JEtbzQRbYx5gyNpPbrz7VSNG++VWUkAng9OvagRHhXAPDEeuce9JUDK5duvPuKVyCAF4xjpx+1FhgoPlnHegbkQ5Tk4BO3knFar6N0YeJFaV2c+S6ru6KPQVl0YgqNnfkg/wDFan6PiB4ki2qB8Djg+1BjpLu5XU9fQTy/y1mK/Efhw/ao1peXJ0qOVJnEj3wRnzyQVq8vGsF1/XIjp6hts+9/Of4xkk8Z4z7VXWlxYDSlI04Kgvo/h89+pB560HXfCsYHhlBjkw8+/WuWyxRuygopAz26V1fwo6yaCpRNi7GAXOe5rlsifG24feOOfegd0XTLO6v44ZLaJlYHK7fb27074g8NR207Npkkio4/loj7wD7k0nTYryW5jj019t0c7D2zWm8PQS3tvDc7drhjFNATjaw680FD4HutTlsphBqsEMkTnfBdY2njqD29KFam08H2DX095PapCqAu83nspU9eAOpNCgx09iW00zYZUXILL1zkAcdetSNPgWCRPOkVxPGwV1bIJGP68VnG1+4CkZkIJzt3jrTEurXE0iEM4RAcoW4yaBu8JM0oAz8Z5FNM58rbHwCc9elKumEoyFMe0An3pmUx+WvOQftYPNBCEbtPz1znNSoQBLnbyc8U085RiiKFXPUHJp2HcWAEhCseWznb70ElyTdfeIbaRx0qTZW7zs+AMBiQT603DG0l1FtVgNvHPX0rQ28C28O0AFh3PY0DUD/UpVaMkyAY4FFdXomkDvIS+O9VGo3DNI+04Gdq89feqsyMr8MT7gUGkM+ccgsD60f1ldmG655qiSViMO59hSpbpIxhXDN6GgvrLW1s9yoMEjAPpUk3UbnfkfEOmKxRuGZ8k1JiumX4/MPyoNSJFPQnr34xQZVb7RGPbtWfTVnAyTn1z3qbb36SKOcHGeaCe0bZ+AA85GKu/ALFPEluGXBIf9MVSwTLjrx7Ve+FJYo9etZWIGCR+ooIOpaHqreJdXlWycwS+eEfK85Bx3qrtfDmsfwuSGSwlD/WonUZXkDOT1pzxMX/APUviE5O3Y7Kc9PsmqW3kc6VHIHbeLsKTntt/wCKDtvhOGSDSBDMuyRQ2VPUc1y27/lzyjHKyMMfnXTPBabdOjbu6EsfU7q55qY26neKTgrO/r6mgPRri4TUYvqgVZyDtMhwqnHcirTTtVFhqmyR8m6P82EvzHMByR6hhgg+1VOlSKmoxOTKASQxjPxY74zWqvPDWm3iRTWLrFeQ4eC5OGw2c4YD7Q/zQXpkkt7We6uQGijj3nMh4GDk+/ShWJ8Qa75PhS/0u5RLTVy0cAgHIljJ5ZSP/OaFBz0sBycHNFHLEj4c8elNk9qbCgybmB4FBJd8rtjRjzx8WaYRyF+IjNPwYDE5ORzjvTccDSgsrAAep6UEPed2Sx+10qQ0oyRFkLnpTkmmOIvMSQMwPKgYx+dELSTPOOOooLvQVCBJZzk7SUX0Hqas7+58u39GI6VB03MkKSMMIqDIxjHoKZ1GYO5aQ/COduaCtnaSYn7qfiPekELEgzlj2zSnmIyxUH0qKzNI/wAX/wDKBLzOScDAPYU5EccyRYGPXr+tKUBOcZc9M9qMRNLk4JoI8xQEhUIFNiTAIHSpqWbgljwo4NFcwYGEBPGSxFBCEmDjPBqXbyDeuGIxUTaQTuXpSiu1gQcZGaDRxSlUz1GetWGn33kzxyqy5Vu9UGnXp27GIPpmpJmjD5A2noQDQX2oTWd1e391JFOTcWzltkgxwBkdOvFVVtJpf8Hcrb3W1btODMM52n/bSrGU+YYiN4kBUDHqKet9D1L+F3EQ065LtcRsB5DdPiyelB1fwgytp0RjUhcMACcnrXPNdULrV+AOTO/710TwhBLDpkSzRujKWBV1INc+8Tgpr98eMeceKCPYMsd7A8i/BvGRjOfyroyQpdwiSGRY94ADjOVHTHtXLku47V1nmUyIh3FM/ax2qi1TxNfXtzMYriaOCTjy/MJ496DZeOL7TrrR0t4ZI5b+1vl8qQH4hEAc8+5xQrnRmwBgkZ7ihQSl4GXOBnuetOLIrHapLe461HwfvKcU6rBV3qiAD25oHGxHlWJLA/aBzTUkrj/S49cd6RKQDuUHae/vTe5ieOOc8UD8Un3pZmUZ6Yp+OOW5uVjUnyyevTj1qLLvmjI3Aqoqz0eF41VmdQuex5NBZXB+q2u2MfD8+SfU1QF2nkbJ+ftVnqN0CskZ5HoOuaqd3loc8M3X29qBe3ILE8/tS0tSse4jlu9JtCsjAOPh3Dd8qm3d4jFhGp64UelA1Y2pnuVTHJrWW/h1RGGYcDpxnd7cVW+E7Tzr1ZJlJQEZ5x610xLB3jQqx2jp6D8qDGPp1pHEqvCAynIU+tM/wV7xFhWEIo+0x7/+eldDawidSWhGQMc96iy2ccfwwId3bBoOa3Ph0RXTcZjBOPlVLrukvaxLIqjb7d6602ljymVhknnNZvxDpojhYOMqVOM9M0HLkbPsRUiORmODnPpSZ4fLmYDoDRb9p6YI6UFvpUjKSVcBwcqT2I5rtOl+N9Nl0uKa6m2zKgEi5Gd3fFcHtpDuOOM09JcGMByeM9PWg7n/AOt9DEygyu27jd2FYDxTNbz67dTW1wskEhDhg2cEjpWNS+SVt4VFIOfiPU/KgdWmDbXReD2AzQWF0jT5jyNh4Lbu1Va6Tbo7+bO23J2Y6496blu/MYknk/lRNqDIcKVbB4OORQWR06xQCRgBGAPh6kmhVW1+6txjBGCRQoATyBxj5UifgtwcDpxQecIqsLdCGH2iW6/rR3MvAxFHg9yDn96A0UCDc2dxPf0pBO1vtEACp2mQrNcWsMqKysw3ZHY1CuFCzyRfcjcj+vzoCt/5hEbk43DOB2q3tAsLPIDuCjAPb8hVCz8NjuRnHerjzP8AoIwM8jkmganmRgSQc5ORnioE8pY8dKEjYJOaTGDLKiepAoLzw7pj38TjcVBPBxU7T/DGpT6mkMtu0cAbJk6jFaDSNJdIkgtpBEqjLORk/lVo+jTRAOuszq3ptGKC30nw/DbKqooAAxz6VpYrdY1CqoAAxgVj9MvdVtJlW6mSeEdW24NayG5WcBozz86BbWsbnDLx86I2yL9lB+lN3N0LaPcck+lZm51HXrqQi1MMEXZmGTQaN41HX9Kz3iG3WSJ8DOASKEFpqxHmT6o7N1wFGKbvnuV+GZlkH4gMH86Dkt5HieQsv3jUJsEbSOccGr/xKnkai2zgPziqYvHIRnjPSgYgchsdqkybfJIznnNMMvlygjoafcFYDx8J5z6UEU7BHtCYbruPtSI2+8x5PXd0psuxTGB65zzSX3kDuKBbMjYVcg0A4AIZcf8AxpsED4se1GH9Op4oJAMACtsb354NCmojjB79aFBJdP5ap5kZDIOhzgjvRzfHBGWZQQ2MetNmGR44nVCyhOSO3Jo3G1Rx8Ik6flQWelMP4hA2eQy8fmKgaiAt/cj/APa3H509ZsY7kPHgkYK89eai3YdLuVZDlw53fOgYJxuI7EVbBkOlo45OTkehqqkO4sQO9SreXdbvCR0GV/vQMSoxGRTkCgT2pVcHcMn15pYKsoB6jtV7pehma0N0c4RgeB3BFBvLdPLgMnGAozVNealqTW5uoQsaB9gDjLHv07Ctnp9ojWqo6g5HOaXLo0Uxy9sG/wB27GaDKaPeX8waeRY3RX2kqMbvyrXaQ2LvYM7WUMKlRaVBHGp8pFA7YzSLOPbfO44UDaKBvVVaS7SNBkZ5rNaxZXN0ksjTyxsiny0VSMnP9O/zrUTqHu8k8VMWyEgBLZJ7nmg5jpthqsczSQTXEbhfgAfcN3uOmOtai3+sXNuVuo9swHxgdM1qPqZxgGPb7LzUeaFY8hVGKDlXjKyPnRMBnHBFZW6h2IXX7hHXtXSPEkQkmxgEhulYbXo1QOuCG6Ee4oKwKGWMn71KvjiAJ78d6aV8sig8LTFyzOw5IA6UCCzgABBz0wKQ7sSF5/OjDMvR+vFE7KxBOSfWgbPHfmgrEGjI+L4f60eGJ9cdOKBO5gcjqaFKEUjdI3J+RoUGpm1LTxCyRJKNynACqKrEulWxaDBMjn4WB4x8sZp0aSQwPnoTjrjilLpA6tKB/wDECgi21zFFEAy5YODnJHApF6wnuJJRgbzuJyP6VZppSEktISD24pwaVEF+yp6nmgoMCF8faBGT2pIYh9ylq0X8OiJyYlz706LCID/TUHt8NBQ24LzAhevUHsa23g+4eTTGhcYPmEbiOAMcj86qVswCOMCrvQbw6UsiGJJIZCCTjDA/3oOiaSym1RuM4q3jIYdax+i6vDcoXiyqFiACMcjrV9HehRwaCbeMEiJJ59O5qLajMoAHJ+7UG5uXuQ5ibHoR61XLcXdrIHJZyByc80FxdExz4UAn0qw06VZohg8jgj0NZaNb66uDMHdAei9PzzVzDDLbRrIHJYct70F05wKr7uQbCT6Ua3qumQRyKrNSuwsZGetBnLv+bqUnG5VwSPWue+LZQl68a4HsOgrQ+JdcudKnQQbMToTJuXJwDxisa3majcGSRgZJGJJPagXpkBc7uw61YTWccrbmTJx61JtrNYIlQdu/rS3iI4DgUEAWEP8A+IUf1C3BG2JfzFTAD9lnXd6UsfDyfi7cigiC1hUDCJn2WlFCVAbBx046U8VQjkH5AUfwhcDr8qCOUJGOlCn8dMEA+mKFBKbT4j2H5vSTpqHpt/76gtqhxgFC37Uy+ryx9Yg49jjFBZjTAPwj5P8A80Z03IHxYA9HpvQ7y21CaRbnfEEAIwRzV5IuiwR+Yz3Eo9EkUk/0oKcacwxhm49DR/UpBz5j/qKsDf6QqblsJ2H++bH7Cmf4xaAExaTDgdC8jHNBHW0lB5Jb5inTFJtCg45/DS/486gbLG1Qk9o84/U0pNcuFJ2vGhbnGwCgstEG1Xi6FZNw+RH+RWgdJniGzO3GTjrisRBrJGrKXl8wOu12HQHPWt3pt0DCV4Pp8qCMNYt7IhJ90Y7ZU1MttZ06ZsM5weh2mmby2SdMEDJ71XrokWctCGH+w4oL86xZQDjdgd8UyfEllK/lRuS3ptNQYtDgPKwAHuXbNTbSxigfdgE+woFQrJJKZIzhGGSMVFvxlyM56f1qxa4WLzM9FGDVNqVx5cRZvtnLEUHPPHkyyaiEUj+XGBVHpL7Z1cr8AyCfc0u+mkv7q4lfO92JPt6Ck21vJsKqdo70GiSWMjac5FR3vURyvJPqO1U63UiTkqc9t2eDimJbrzJT0ye4HNBaz6lh/gGR60SXzMwDIEUnvVOYnIORnAznPT502ruDgkkCg1McikjYSQPQU7kAchsn2qlt7mNU6FSOpFSRdq3CsBn3oLFiOqrnnvQqCkpHRyT6A0KCqtkBQzTE9eAg5qQ17EqmMIDk9xyajzuiJ5aAqDz9rIFMsyqAisp5yWxQTheLDho8AnjGKfi1Es2HARuhNUhZs7VPX0HWnYg+7cc7hzk0GshsZJ0BWeBUPd2I/tTgsIU/1L2EleyBj/as+mpTBdrEgAjOc4p179M7jIzHPQHNBeLDZKNxvWI/2xf5NGf4Zt2vJNJnn7K1mnvCz5VCR796djvJfuw9+OOc0F6z2BVkhRwSMDccD9qtfD2sKpFtM2GXjk1kDLdOcrCfzPSlRx3rSK5jTIwQT2oOs2UqzBoyeR0Oe1WcNuBweRisXbzS2yw3EOWjdclfw+orQ2GuwuBuYB/Q0F6LZNpxn3pmUJEpbjOajS61AqnLAA+hqi1TWnuyYbFSzNwMUEiXUItzu7ZAbhfU0h7d3tjLOMST5wD91ab0XR33Ce5O4rz7CrS8UyJkcYO0Y7UHHdQT6jfTW7Eq6MQQR1/OmzZz3ALK2UbpitR9I2jY8vVoDw4CzL7+tZzw/eFJjasRtk5Xd2NAlNGlMRYMd+fskf1zTi6HJjnOe/NX/lyH7yj5Cj8pz1kP5UFImiyKuPNcA9RnrS49Et05djx6vVx5Cd2J+ZovLhBzgZoK+OwsIx9gE/rUhYrVfswD57ak5RfQUh5o06soHuaAl2AfDF/TFCmzcx9mFCgzJsJW/wBNCR2IFBdJuGPxDGfUitgkVqOkYz8qdVYB0hY0GPTQ7huik/IVJh0K6BGI3rV5i7QY/wDtS0YLjGV+RoKCPRZ8YaPA75GakRaPHH9pAP8A61eLcSqfhlelNeSn7TA/MCgp1sIF6qPzp0QQoOAv5LVgbtvSP/tFMz6lHAuZpIlHyFBHEag5VWP5Yqv1m8FjalggEr8Jn96Fz4oUNstIRIfxOMCszql7LfXJkmbOOAAMAfIUHQPBMzz6JF52Th2AJ5yM1dX1nE0W9VAYd6qPB8Bj0K2B4JyfzPNaJR5gAbPvQQbHSkcLJOM56L2q4tbSJZPLjULn7RA7elLjCggKP1qZCmxSzEDPX3oFzYWMRxjBPAAqO6fYiHODljUmNc/Gep6D0FZLxz4jGi2jW9q//X3C4Uj/ANte7f4/4oMp9IeuC6uzpdswMMD5kYfef0/L9/lWNVirBlJBByCKIkkkkkk9zQoNVY6v9YtxuBMqj4wP3p43pOCMD5mstZ3Bt7hZOcdCPUVoLeaGbDCUN7baCQLl2Unt6gUN8h6s2PlQfYE+EZPypL8tjAPzFAhopWPAwM9Sc0nkf6n9BTpUgfHuUD7oOBTY8xmO1QFPpQNs7qTtdOegIyaFOFOvQf1oUGg8lV++v60hii/ez+dQgJCckcfOgVk4AwAepA/zQSmlUDhv1pDSOPTnpxTQiwScjd+IjpVdquptaBY4XzMRnd+Ef5oJt1efVx/NlRPQE8mqufXTkiFd3u1UcszyuXldmJ7k5pssT8qCwuNWuZMgykD0XioDytIcsTTfXrSh6mgXu2Lx1NIgjMtwkeCdzAcUDzWm8A6Ub/VWmK5SAdf9xoOhaPZfV9KiVhhhg49zU5Y/Lf4lBHapdtanaAeg7VPmtkZBjqKCtZgvK1LVGMag9femzADIq54ByakzyLFEzEhVUZLMeAKCu1vVLfQ9Knvbg5CDCrnl27AVwrU7+fU76W8u33Sytk+g9APYVe+NvEra7eiOFiLKAkRj8Z7sf7e1ZigFAUKGaADrS43aMgqSCPSkgUKC7sdUyBHPtB/Hj96sW8w5IXjHGOlZPpU+y1KW2IUnfH+E0Fy0cjE7kXA75pQaVVI+EfIUUNwLhN8YBB6jHSlhyoACkfIUCGDno2D3oUsNjoCfmKFBMdgxzjJHcmggbHPf0FaN/DrRNyGYDnAHFV15p9whOxcY6cdaCslcQQvIeVVSTk1jrmdriZ5ZDlmOTWj8QrPBYsZGb4mC+gNZagMnNEaFEOTQDqeKVQxjpQFAfaup/RhaiLSPMI+KVyx+XQftXLMFiFUZJOAK7Z4QtGs9OhhdSrIgVgRgg45oNIvTAHFN3BkY7Vbb8qdUEjmhtHXqaBpFCKMc+pNc/wDpN8RmGEaLayfzJBm5Zey9l/Pv7fOtd4n1mHQtJlu5CGf7MSH77noP7muEXlzLd3MtxcOXllYs7HuTQNHmiPWhRHkcUAoGiwfWgBQKFHRCjoDoUKFA7b3Mtu+6NsVdWWpJKMbQsnpnr8qoKLOOlBq+HJJDH1FCqrTNTK4iuHJU/ZY84NCg9BNYOwxtVk9cevqKg3WlFlVo8lj93PStQ0O0blXeCc8fPmmprKPyehLA53A4IOc0HEPpSheyeztmAG4NJx+Q/wA1gjXR/pvATXrJAxb/AKTPPuxrnBoEmgvegaNaA6OioUE7Q4Bc61YQEZD3CAj1G4V6XGkxXWJYHEbkDPGQ3z/zXAfo1tvrXjbTVIyEdn/RSa9HWyGGUIpwCMgUEE6LdqMIY2/MimpdJvUUkwgj2YVpVkcDtXPfpk8XNo+hfwy0fbe6gpUkHlIujH8+g/P0oOPeO/EDa3q7CJj9UtyUhGeD6t+f7YrM0bHJoqAUKFETigBoUQoUCqOkijoDoZojRUBk8UmgTmgKAxQoUKD1mFmKtvG4qMbgcZP9u1ORkkIAvO0ZY0pGWMEl85OaZkLDP1c56du9BxD6a5g/im3TvHaKpHp8TGufGtV9KF495421FnbPluIh7BQB++ayvegT3pXSiAyaGeTQHR0VCg3n0MwGXxj5gGfKtnb9cD+9d7nO3y3/AAmuM/QNBv1fU58fYgVf1b/iu0Xa4iNBJmuIre1eedwkUaF3c9FUDJNeWPGmvy+JPEN3qMmQjtthQ/cjHCj9OfmTXXPpn8Sfw/QItIt3xPf8yYPKxDr+p4+QNcHPJoCoUYFJY44FAGOKICgBR0AoqOhjHWgFHRUCaAZoqFFQHQoqOgOhRUKD1VburqGc8kc4GcGnION29gCPtdh7HNQLd4jcKm6TLYBBOFA6VB8Y3J0zw7qGoKxVoom2j8RbgH9TQcF8U3C3XiDUZ0OUe5kKkHORuNVY60GORQFAfQUkdaMmiHWgOjoqHag7H9AUWLfVpsdZI0/QE/3rrF86R20jyMFRVLMx6ADqa5r9BMe3w7eS/juyP0Uf5qz+mPXv4V4XazhfFxqBMQweQg5c/sPzoOK+Mdck8Qa/dX7E+WzbIV/DGOFH9/mTVIKM8mkk4oAxogKAGeTR0ApUcbyOqRqzuxwqqMkmk1fz388GlaZNbafZwxrFLF9YWIO8rkkMWJHDAEYHbrQaPwtpuk3H8PvINNm+tWfwXMd4cRTSHkMMZOB6YHarP6RtFldHvxptnLeTwkPJFvGwINxKqBy23ueMDvVj9Hdih8OaW0oaQXEzDG/HOSAM9hwKvfpQhe00NJ45WVArBnjkOQpXaRyRwd+MGg8+CiJoxwKQetAfahQoUAo6KjoBQoUKD1GCrDy5x8KfZxkFf+OawH0w6iU8O2do2BLczb2UEEBVGf3I5rf3SrEVkRV3GUoeO1cY+lmeR9ZtImb+WlqCi/hyT/gUGEzwaUOlJPWlCgI0VGaLvQHQoUKDvn0LJ5fg5W/HcyH9h/aucfS1rn8X8Wzxxvugsh9Xjx0yPtH/ALs/pXRPo1me1+jiOeLG9EnkGfUFiP2rhErtLI0kjFnclmJ7k9aBBOBSRycmg3WjoDoqB60KAVc6TqUK6Tf6TeKzRzr5luwx/LmHTOegPQ1S0KDq3gXVfI0ezsrmQeVbz7gU6OrNkHPbBBFb/wCkaxbUfCM9vp9nJNPcwJ5SRrnLFweB68ZNefNJu7iOaONJpBHn7G8465rtNvJJqulee8sttNp9pugkt5GDBjubJJJPVflgmg4df2dxYXUtreQvDPE2143GCp9CKidzU7Vbia7vZrm5kMk0rl3durE9TUGgOhRUKA6FCgaAxQo4xl1B7kUK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4" name="Picture 8" descr="http://ethix.org/files/2005/08/42_Na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3610"/>
            <a:ext cx="3563888" cy="45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33" y="1484784"/>
            <a:ext cx="4176464" cy="499715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endParaRPr lang="pt-BR" dirty="0" smtClean="0"/>
          </a:p>
          <a:p>
            <a:pPr lvl="0">
              <a:lnSpc>
                <a:spcPct val="150000"/>
              </a:lnSpc>
            </a:pPr>
            <a:r>
              <a:rPr lang="pt-BR" dirty="0" smtClean="0"/>
              <a:t>Estudou executivos religiosos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conflito entre valores do mercado versus valores da religiosidade</a:t>
            </a:r>
            <a:endParaRPr lang="pt-BR" dirty="0"/>
          </a:p>
        </p:txBody>
      </p:sp>
      <p:pic>
        <p:nvPicPr>
          <p:cNvPr id="5122" name="Picture 2" descr="https://sebodomessias.com.br/loja/imagens/produtos/produtos/38/388271_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19314"/>
            <a:ext cx="4221088" cy="58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Benefício da religiosidade na vida </a:t>
            </a:r>
            <a:r>
              <a:rPr lang="pt-BR" dirty="0" smtClean="0"/>
              <a:t>profissional - Laura Nash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2176264"/>
            <a:ext cx="828092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dirty="0" smtClean="0"/>
              <a:t>Manter postura honesta consigo mesmo dentro do mercado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Como VOCÊ REPRESENTA A SÍ MESMO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095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rte.seed.pr.gov.br/modules/galeria/uploads/1/dali32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99392"/>
            <a:ext cx="4676775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1268760"/>
            <a:ext cx="828092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Manter-se na perspectiva do “self-sagrado”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“Eu sou mais do que essa negociação”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14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8640"/>
            <a:ext cx="8820472" cy="64373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600" dirty="0" smtClean="0"/>
              <a:t>Tensão criativa entre valores divergentes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Valores do mercado versus valores da religiosidade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“Amar o próximo” versus “Tirar vantagem do próximo”</a:t>
            </a:r>
          </a:p>
          <a:p>
            <a:pPr>
              <a:lnSpc>
                <a:spcPct val="150000"/>
              </a:lnSpc>
            </a:pPr>
            <a:endParaRPr lang="pt-BR" sz="3600" dirty="0"/>
          </a:p>
          <a:p>
            <a:pPr>
              <a:lnSpc>
                <a:spcPct val="150000"/>
              </a:lnSpc>
            </a:pPr>
            <a:r>
              <a:rPr lang="pt-BR" sz="3600" dirty="0" smtClean="0"/>
              <a:t>Assumir o risco de pensar nos outros primeiros</a:t>
            </a:r>
          </a:p>
          <a:p>
            <a:pPr>
              <a:lnSpc>
                <a:spcPct val="150000"/>
              </a:lnSpc>
            </a:pPr>
            <a:r>
              <a:rPr lang="pt-BR" sz="3600" dirty="0" smtClean="0"/>
              <a:t>E, a partir disto, buscar um lucro descente</a:t>
            </a:r>
          </a:p>
          <a:p>
            <a:pPr>
              <a:lnSpc>
                <a:spcPct val="150000"/>
              </a:lnSpc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22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endParaRPr lang="pt-BR" sz="7200" dirty="0">
              <a:solidFill>
                <a:schemeClr val="bg1"/>
              </a:solidFill>
            </a:endParaRPr>
          </a:p>
          <a:p>
            <a:pPr algn="ctr"/>
            <a:r>
              <a:rPr lang="pt-BR" sz="7200" dirty="0" smtClean="0">
                <a:solidFill>
                  <a:schemeClr val="bg1"/>
                </a:solidFill>
              </a:rPr>
              <a:t>Obrigado e abraço</a:t>
            </a:r>
            <a:endParaRPr lang="pt-BR" sz="7200" dirty="0">
              <a:solidFill>
                <a:schemeClr val="bg1"/>
              </a:solidFill>
            </a:endParaRP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 err="1" smtClean="0">
                <a:solidFill>
                  <a:schemeClr val="bg1"/>
                </a:solidFill>
              </a:rPr>
              <a:t>Calia</a:t>
            </a:r>
            <a:r>
              <a:rPr lang="pt-BR" sz="2400" dirty="0" smtClean="0">
                <a:solidFill>
                  <a:schemeClr val="bg1"/>
                </a:solidFill>
              </a:rPr>
              <a:t>, Prof. Dr.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584" y="2852936"/>
            <a:ext cx="65527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A teoria do cristianismo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dirty="0" smtClean="0"/>
              <a:t>Teoria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Para os estoicos</a:t>
            </a:r>
          </a:p>
          <a:p>
            <a:pPr lvl="1"/>
            <a:r>
              <a:rPr lang="pt-BR" dirty="0" smtClean="0"/>
              <a:t>O LOGOS é a estrutura impessoal, harmoniosa e divina do cosmos</a:t>
            </a:r>
          </a:p>
          <a:p>
            <a:pPr lvl="1"/>
            <a:r>
              <a:rPr lang="pt-BR" dirty="0" smtClean="0"/>
              <a:t>Concepção anônima da salvação: o filósofo estoico pensa que será salvo como um “fragmento” impessoal do universo</a:t>
            </a:r>
          </a:p>
          <a:p>
            <a:pPr lvl="1"/>
            <a:endParaRPr lang="pt-BR" dirty="0" smtClean="0"/>
          </a:p>
          <a:p>
            <a:r>
              <a:rPr lang="pt-BR" dirty="0"/>
              <a:t>Para </a:t>
            </a:r>
            <a:r>
              <a:rPr lang="pt-BR" dirty="0" smtClean="0"/>
              <a:t>os cristãos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LOGOS é </a:t>
            </a:r>
            <a:r>
              <a:rPr lang="pt-BR" dirty="0" smtClean="0"/>
              <a:t>Jesus Cristo</a:t>
            </a:r>
          </a:p>
          <a:p>
            <a:pPr lvl="1"/>
            <a:r>
              <a:rPr lang="pt-BR" dirty="0" smtClean="0"/>
              <a:t>Deixa de ser uma relação impessoal</a:t>
            </a:r>
          </a:p>
          <a:p>
            <a:pPr lvl="1"/>
            <a:r>
              <a:rPr lang="pt-BR" dirty="0" smtClean="0"/>
              <a:t>Concepção pessoal da salvação: o religioso acredita que será salvo enquanto pessoa</a:t>
            </a: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07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15440</TotalTime>
  <Words>1065</Words>
  <Application>Microsoft Office PowerPoint</Application>
  <PresentationFormat>Apresentação na tela (4:3)</PresentationFormat>
  <Paragraphs>241</Paragraphs>
  <Slides>72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5" baseType="lpstr">
      <vt:lpstr>Arial</vt:lpstr>
      <vt:lpstr>Calibri</vt:lpstr>
      <vt:lpstr>Tema do Office</vt:lpstr>
      <vt:lpstr>Apresentação do PowerPoint</vt:lpstr>
      <vt:lpstr>Apresentação do PowerPoint</vt:lpstr>
      <vt:lpstr>Luc Ferry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Ética</vt:lpstr>
      <vt:lpstr>Apresentação do PowerPoint</vt:lpstr>
      <vt:lpstr>Mundo Grego</vt:lpstr>
      <vt:lpstr>Mundo Cristão</vt:lpstr>
      <vt:lpstr>Apresentação do PowerPoint</vt:lpstr>
      <vt:lpstr>Apresentação do PowerPoint</vt:lpstr>
      <vt:lpstr>Mundo Cristão</vt:lpstr>
      <vt:lpstr>Meritocracia hoje</vt:lpstr>
      <vt:lpstr>Apresentação do PowerPoint</vt:lpstr>
      <vt:lpstr>Apresentação do PowerPoint</vt:lpstr>
      <vt:lpstr>Apresentação do PowerPoint</vt:lpstr>
      <vt:lpstr>Apresentação do PowerPoint</vt:lpstr>
      <vt:lpstr>Oscar Wilde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Guimarães Rosa diplomata na Alemanha nazista</vt:lpstr>
      <vt:lpstr>Apresentação do PowerPoint</vt:lpstr>
      <vt:lpstr>A imortalidade impessoal dos estoicos</vt:lpstr>
      <vt:lpstr>Apresentação do PowerPoint</vt:lpstr>
      <vt:lpstr>A imortalidade pessoal do cristianismo</vt:lpstr>
      <vt:lpstr>Apresentação do PowerPoint</vt:lpstr>
      <vt:lpstr>Três tipos de amor</vt:lpstr>
      <vt:lpstr>Apresentação do PowerPoint</vt:lpstr>
      <vt:lpstr>Três tipos de amor</vt:lpstr>
      <vt:lpstr>Apresentação do PowerPoint</vt:lpstr>
      <vt:lpstr>Apresentação do PowerPoint</vt:lpstr>
      <vt:lpstr>Apresentação do PowerPoint</vt:lpstr>
      <vt:lpstr>Apresentação do PowerPoint</vt:lpstr>
      <vt:lpstr>Religiosidade e vida econômica hoje</vt:lpstr>
      <vt:lpstr>Apresentação do PowerPoint</vt:lpstr>
      <vt:lpstr>Karl Marx</vt:lpstr>
      <vt:lpstr>Instituto Gallup</vt:lpstr>
      <vt:lpstr>Apresentação do PowerPoint</vt:lpstr>
      <vt:lpstr>Apresentação do PowerPoint</vt:lpstr>
      <vt:lpstr>Journal of Financial Economics (2009)</vt:lpstr>
      <vt:lpstr>World Development (2005)</vt:lpstr>
      <vt:lpstr>Journal of Monetary Economics (2003)</vt:lpstr>
      <vt:lpstr>Apresentação do PowerPoint</vt:lpstr>
      <vt:lpstr>Alain de Botton – “Religião para Ateus”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Laura Nash</vt:lpstr>
      <vt:lpstr>Apresentação do PowerPoint</vt:lpstr>
      <vt:lpstr>Benefício da religiosidade na vida profissional - Laura Nash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 docencia</dc:title>
  <dc:creator>calia</dc:creator>
  <cp:lastModifiedBy>usuario</cp:lastModifiedBy>
  <cp:revision>1736</cp:revision>
  <dcterms:created xsi:type="dcterms:W3CDTF">2012-06-03T15:26:30Z</dcterms:created>
  <dcterms:modified xsi:type="dcterms:W3CDTF">2017-05-04T14:39:49Z</dcterms:modified>
</cp:coreProperties>
</file>